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 id="2147483869" r:id="rId2"/>
    <p:sldMasterId id="2147483886" r:id="rId3"/>
    <p:sldMasterId id="2147483913" r:id="rId4"/>
  </p:sldMasterIdLst>
  <p:notesMasterIdLst>
    <p:notesMasterId r:id="rId27"/>
  </p:notesMasterIdLst>
  <p:handoutMasterIdLst>
    <p:handoutMasterId r:id="rId28"/>
  </p:handoutMasterIdLst>
  <p:sldIdLst>
    <p:sldId id="282"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F2AF44-418B-35AD-66E0-9D5157E2DBB6}" name="Pezzini,Massimo" initials="P" userId="S::Massimo.Pezzini@gartner.com::806ce6f8-98c7-4687-b6af-d84011a6f6c7" providerId="AD"/>
  <p188:author id="{A7C5EE58-1F76-4DE2-226C-7348C7EA0F23}" name="Sletten,Stacey" initials="S" userId="S::Stacey.Sletten@gartner.com::9779c1c2-96d5-44f3-a9ec-f5c6b4ff6de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0"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293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7/22/2021</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Fundamentals of Integration for Software Engineering Leaders</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21391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5928D-50F3-4D0C-8461-CF32F6BA429A}"/>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50D8C6-26AC-4390-8C32-87FFA525D0F4}"/>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7D510-24E5-4B64-9C73-A46F51384806}"/>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D44EC-F775-403C-938C-D0175F17BD05}"/>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60AD7-E987-49F6-8FD3-A0AB4F9B58EE}"/>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DC6AD-219B-4330-9F6E-E11F3B378691}"/>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0067EE-9FA2-4AC8-A7FA-0AD413D83C92}"/>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224F1-EED9-46F5-81F2-3DEE3770B8F4}"/>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B6268A-606D-401E-A237-B513B6657883}"/>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288CAE-FFF2-404F-87F5-7BB352E4592A}"/>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81AC3-E792-443E-A8C0-A39EC758E8FB}"/>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A069B-0EA5-415F-87B6-27504FE1175F}"/>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22C48-C8D4-4827-AD8A-48124870C03C}"/>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4" name="Google Shape;294;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8F3B6-6CFA-4091-AFEB-03ABE6A5F7B3}"/>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F51D2-5851-4409-910A-D7C476C00FA9}"/>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FE0E7D-4C3F-4C43-85B3-A780CF5CAB94}"/>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3" name="Google Shape;483;p8:notes"/>
          <p:cNvSpPr txBox="1">
            <a:spLocks noGrp="1"/>
          </p:cNvSpPr>
          <p:nvPr>
            <p:ph type="sldNum" idx="12"/>
          </p:nvPr>
        </p:nvSpPr>
        <p:spPr>
          <a:xfrm>
            <a:off x="0" y="0"/>
            <a:ext cx="3000375" cy="30003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
        <p:nvSpPr>
          <p:cNvPr id="2" name="Slide Image Placeholder 1">
            <a:extLst>
              <a:ext uri="{FF2B5EF4-FFF2-40B4-BE49-F238E27FC236}">
                <a16:creationId xmlns:a16="http://schemas.microsoft.com/office/drawing/2014/main" id="{3022F180-34D0-4C15-A8FC-6533DEDA0ABE}"/>
              </a:ext>
            </a:extLst>
          </p:cNvPr>
          <p:cNvSpPr>
            <a:spLocks noGrp="1" noRot="1" noChangeAspect="1"/>
          </p:cNvSpPr>
          <p:nvPr>
            <p:ph type="sldImg"/>
          </p:nvPr>
        </p:nvSpPr>
        <p:spPr>
          <a:xfrm>
            <a:off x="1333500" y="658813"/>
            <a:ext cx="4191000" cy="2357437"/>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6C53F-FE11-4328-B1F1-C1E4503E43C0}"/>
              </a:ext>
            </a:extLst>
          </p:cNvPr>
          <p:cNvSpPr>
            <a:spLocks noGrp="1" noRot="1" noChangeAspect="1"/>
          </p:cNvSpPr>
          <p:nvPr>
            <p:ph type="sldImg"/>
          </p:nvPr>
        </p:nvSpPr>
        <p:spPr>
          <a:xfrm>
            <a:off x="1333500" y="658813"/>
            <a:ext cx="4191000" cy="2357437"/>
          </a:xfr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1_Title Only">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046440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100000"/>
              </a:lnSpc>
              <a:spcBef>
                <a:spcPts val="0"/>
              </a:spcBef>
              <a:spcAft>
                <a:spcPts val="0"/>
              </a:spcAft>
              <a:buSzPts val="2800"/>
              <a:buFont typeface="Arial Black"/>
              <a:buAutoNum type="arabicPeriod"/>
              <a:defRPr/>
            </a:lvl1pPr>
            <a:lvl2pPr marL="914400" lvl="1" indent="-365760" algn="l">
              <a:lnSpc>
                <a:spcPct val="100000"/>
              </a:lnSpc>
              <a:spcBef>
                <a:spcPts val="1200"/>
              </a:spcBef>
              <a:spcAft>
                <a:spcPts val="0"/>
              </a:spcAft>
              <a:buClr>
                <a:schemeClr val="dk1"/>
              </a:buClr>
              <a:buSzPts val="2160"/>
              <a:buChar char="–"/>
              <a:defRPr/>
            </a:lvl2pPr>
            <a:lvl3pPr marL="1371600" lvl="2" indent="-381000" algn="l">
              <a:lnSpc>
                <a:spcPct val="100000"/>
              </a:lnSpc>
              <a:spcBef>
                <a:spcPts val="1200"/>
              </a:spcBef>
              <a:spcAft>
                <a:spcPts val="0"/>
              </a:spcAft>
              <a:buClr>
                <a:schemeClr val="dk1"/>
              </a:buClr>
              <a:buSzPts val="2400"/>
              <a:buChar char="•"/>
              <a:defRPr/>
            </a:lvl3pPr>
            <a:lvl4pPr marL="1828800" lvl="3" indent="-365760" algn="l">
              <a:lnSpc>
                <a:spcPct val="100000"/>
              </a:lnSpc>
              <a:spcBef>
                <a:spcPts val="1200"/>
              </a:spcBef>
              <a:spcAft>
                <a:spcPts val="0"/>
              </a:spcAft>
              <a:buClr>
                <a:schemeClr val="dk1"/>
              </a:buClr>
              <a:buSzPts val="2160"/>
              <a:buChar char="–"/>
              <a:defRPr/>
            </a:lvl4pPr>
            <a:lvl5pPr marL="2286000" lvl="4" indent="-381000" algn="l">
              <a:lnSpc>
                <a:spcPct val="100000"/>
              </a:lnSpc>
              <a:spcBef>
                <a:spcPts val="1200"/>
              </a:spcBef>
              <a:spcAft>
                <a:spcPts val="0"/>
              </a:spcAft>
              <a:buClr>
                <a:schemeClr val="dk1"/>
              </a:buClr>
              <a:buSzPts val="24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00131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35"/>
        <p:cNvGrpSpPr/>
        <p:nvPr/>
      </p:nvGrpSpPr>
      <p:grpSpPr>
        <a:xfrm>
          <a:off x="0" y="0"/>
          <a:ext cx="0" cy="0"/>
          <a:chOff x="0" y="0"/>
          <a:chExt cx="0" cy="0"/>
        </a:xfrm>
      </p:grpSpPr>
      <p:sp>
        <p:nvSpPr>
          <p:cNvPr id="36" name="Google Shape;36;p2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100000"/>
              </a:lnSpc>
              <a:spcBef>
                <a:spcPts val="0"/>
              </a:spcBef>
              <a:spcAft>
                <a:spcPts val="0"/>
              </a:spcAft>
              <a:buClr>
                <a:srgbClr val="979D9D"/>
              </a:buClr>
              <a:buSzPts val="2800"/>
              <a:buFont typeface="Arial Black"/>
              <a:buAutoNum type="arabicPeriod"/>
              <a:defRPr>
                <a:solidFill>
                  <a:srgbClr val="979D9D"/>
                </a:solidFill>
              </a:defRPr>
            </a:lvl1pPr>
            <a:lvl2pPr marL="914400" lvl="1" indent="-365760" algn="l">
              <a:lnSpc>
                <a:spcPct val="100000"/>
              </a:lnSpc>
              <a:spcBef>
                <a:spcPts val="1200"/>
              </a:spcBef>
              <a:spcAft>
                <a:spcPts val="0"/>
              </a:spcAft>
              <a:buClr>
                <a:srgbClr val="979D9D"/>
              </a:buClr>
              <a:buSzPts val="2160"/>
              <a:buChar char="–"/>
              <a:defRPr>
                <a:solidFill>
                  <a:srgbClr val="979D9D"/>
                </a:solidFill>
              </a:defRPr>
            </a:lvl2pPr>
            <a:lvl3pPr marL="1371600" lvl="2" indent="-381000" algn="l">
              <a:lnSpc>
                <a:spcPct val="100000"/>
              </a:lnSpc>
              <a:spcBef>
                <a:spcPts val="1200"/>
              </a:spcBef>
              <a:spcAft>
                <a:spcPts val="0"/>
              </a:spcAft>
              <a:buClr>
                <a:srgbClr val="979D9D"/>
              </a:buClr>
              <a:buSzPts val="2400"/>
              <a:buChar char="•"/>
              <a:defRPr>
                <a:solidFill>
                  <a:srgbClr val="979D9D"/>
                </a:solidFill>
              </a:defRPr>
            </a:lvl3pPr>
            <a:lvl4pPr marL="1828800" lvl="3" indent="-365760" algn="l">
              <a:lnSpc>
                <a:spcPct val="100000"/>
              </a:lnSpc>
              <a:spcBef>
                <a:spcPts val="1200"/>
              </a:spcBef>
              <a:spcAft>
                <a:spcPts val="0"/>
              </a:spcAft>
              <a:buClr>
                <a:srgbClr val="979D9D"/>
              </a:buClr>
              <a:buSzPts val="2160"/>
              <a:buChar char="–"/>
              <a:defRPr>
                <a:solidFill>
                  <a:srgbClr val="979D9D"/>
                </a:solidFill>
              </a:defRPr>
            </a:lvl4pPr>
            <a:lvl5pPr marL="2286000" lvl="4" indent="-381000" algn="l">
              <a:lnSpc>
                <a:spcPct val="10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75440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31"/>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800"/>
              <a:buNone/>
              <a:defRPr sz="2800" b="1"/>
            </a:lvl1pPr>
            <a:lvl2pPr marL="914400" lvl="1" indent="-381000" algn="l">
              <a:lnSpc>
                <a:spcPct val="100000"/>
              </a:lnSpc>
              <a:spcBef>
                <a:spcPts val="1200"/>
              </a:spcBef>
              <a:spcAft>
                <a:spcPts val="0"/>
              </a:spcAft>
              <a:buClr>
                <a:schemeClr val="dk2"/>
              </a:buClr>
              <a:buSzPts val="2400"/>
              <a:buFont typeface="Arial"/>
              <a:buChar char="•"/>
              <a:defRPr sz="2400"/>
            </a:lvl2pPr>
            <a:lvl3pPr marL="1371600" lvl="2" indent="-381000" algn="l">
              <a:lnSpc>
                <a:spcPct val="100000"/>
              </a:lnSpc>
              <a:spcBef>
                <a:spcPts val="1200"/>
              </a:spcBef>
              <a:spcAft>
                <a:spcPts val="0"/>
              </a:spcAft>
              <a:buClr>
                <a:schemeClr val="dk1"/>
              </a:buClr>
              <a:buSzPts val="2400"/>
              <a:buFont typeface="Arial"/>
              <a:buChar char="–"/>
              <a:defRPr sz="2400"/>
            </a:lvl3pPr>
            <a:lvl4pPr marL="1828800" lvl="3" indent="-381000" algn="l">
              <a:lnSpc>
                <a:spcPct val="100000"/>
              </a:lnSpc>
              <a:spcBef>
                <a:spcPts val="1200"/>
              </a:spcBef>
              <a:spcAft>
                <a:spcPts val="0"/>
              </a:spcAft>
              <a:buClr>
                <a:schemeClr val="dk1"/>
              </a:buClr>
              <a:buSzPts val="2400"/>
              <a:buFont typeface="Arial"/>
              <a:buChar char="•"/>
              <a:defRPr sz="2400"/>
            </a:lvl4pPr>
            <a:lvl5pPr marL="2286000" lvl="4" indent="-381000" algn="l">
              <a:lnSpc>
                <a:spcPct val="100000"/>
              </a:lnSpc>
              <a:spcBef>
                <a:spcPts val="1200"/>
              </a:spcBef>
              <a:spcAft>
                <a:spcPts val="0"/>
              </a:spcAft>
              <a:buClr>
                <a:schemeClr val="dk1"/>
              </a:buClr>
              <a:buSzPts val="2400"/>
              <a:buFont typeface="Arial"/>
              <a:buChar char="–"/>
              <a:defRPr sz="2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48739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2.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4.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8" r:id="rId16"/>
    <p:sldLayoutId id="2147483949" r:id="rId17"/>
    <p:sldLayoutId id="2147483950" r:id="rId18"/>
    <p:sldLayoutId id="2147483951" r:id="rId19"/>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2.gif"/><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3.png"/><Relationship Id="rId21" Type="http://schemas.openxmlformats.org/officeDocument/2006/relationships/image" Target="../media/image30.png"/><Relationship Id="rId7" Type="http://schemas.openxmlformats.org/officeDocument/2006/relationships/image" Target="../media/image17.png"/><Relationship Id="rId12" Type="http://schemas.openxmlformats.org/officeDocument/2006/relationships/image" Target="../media/image21.jpg"/><Relationship Id="rId17" Type="http://schemas.openxmlformats.org/officeDocument/2006/relationships/image" Target="../media/image26.png"/><Relationship Id="rId25" Type="http://schemas.openxmlformats.org/officeDocument/2006/relationships/image" Target="../media/image34.png"/><Relationship Id="rId2" Type="http://schemas.openxmlformats.org/officeDocument/2006/relationships/notesSlide" Target="../notesSlides/notesSlide12.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6.xml"/><Relationship Id="rId6" Type="http://schemas.openxmlformats.org/officeDocument/2006/relationships/image" Target="../media/image16.png"/><Relationship Id="rId11" Type="http://schemas.openxmlformats.org/officeDocument/2006/relationships/image" Target="../media/image20.png"/><Relationship Id="rId24" Type="http://schemas.openxmlformats.org/officeDocument/2006/relationships/image" Target="../media/image33.jpg"/><Relationship Id="rId5" Type="http://schemas.openxmlformats.org/officeDocument/2006/relationships/image" Target="../media/image15.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10" Type="http://schemas.openxmlformats.org/officeDocument/2006/relationships/image" Target="../media/image19.jpg"/><Relationship Id="rId19" Type="http://schemas.openxmlformats.org/officeDocument/2006/relationships/image" Target="../media/image28.png"/><Relationship Id="rId4" Type="http://schemas.openxmlformats.org/officeDocument/2006/relationships/image" Target="../media/image14.jpg"/><Relationship Id="rId9" Type="http://schemas.openxmlformats.org/officeDocument/2006/relationships/image" Target="../media/image18.png"/><Relationship Id="rId14" Type="http://schemas.openxmlformats.org/officeDocument/2006/relationships/image" Target="../media/image23.jpg"/><Relationship Id="rId22" Type="http://schemas.openxmlformats.org/officeDocument/2006/relationships/image" Target="../media/image31.jpg"/><Relationship Id="rId27" Type="http://schemas.openxmlformats.org/officeDocument/2006/relationships/image" Target="../media/image3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42.png"/><Relationship Id="rId3" Type="http://schemas.openxmlformats.org/officeDocument/2006/relationships/image" Target="../media/image38.jpg"/><Relationship Id="rId7" Type="http://schemas.openxmlformats.org/officeDocument/2006/relationships/image" Target="../media/image6.png"/><Relationship Id="rId12" Type="http://schemas.openxmlformats.org/officeDocument/2006/relationships/image" Target="../media/image41.png"/><Relationship Id="rId2" Type="http://schemas.openxmlformats.org/officeDocument/2006/relationships/notesSlide" Target="../notesSlides/notesSlide14.xml"/><Relationship Id="rId16" Type="http://schemas.openxmlformats.org/officeDocument/2006/relationships/image" Target="../media/image45.png"/><Relationship Id="rId1" Type="http://schemas.openxmlformats.org/officeDocument/2006/relationships/slideLayout" Target="../slideLayouts/slideLayout16.xml"/><Relationship Id="rId6" Type="http://schemas.openxmlformats.org/officeDocument/2006/relationships/image" Target="../media/image39.png"/><Relationship Id="rId11" Type="http://schemas.openxmlformats.org/officeDocument/2006/relationships/image" Target="../media/image18.png"/><Relationship Id="rId5" Type="http://schemas.openxmlformats.org/officeDocument/2006/relationships/image" Target="../media/image3.jpg"/><Relationship Id="rId15" Type="http://schemas.openxmlformats.org/officeDocument/2006/relationships/image" Target="../media/image44.png"/><Relationship Id="rId10"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8B3D-5395-4CFC-8BCF-64BE252ADA14}"/>
              </a:ext>
            </a:extLst>
          </p:cNvPr>
          <p:cNvSpPr>
            <a:spLocks noGrp="1"/>
          </p:cNvSpPr>
          <p:nvPr>
            <p:ph type="ctrTitle"/>
          </p:nvPr>
        </p:nvSpPr>
        <p:spPr/>
        <p:txBody>
          <a:bodyPr/>
          <a:lstStyle/>
          <a:p>
            <a:r>
              <a:rPr lang="en-US" sz="3200" dirty="0"/>
              <a:t>Fundamentals of Integration for Software Engineering Leaders</a:t>
            </a:r>
          </a:p>
        </p:txBody>
      </p:sp>
      <p:sp>
        <p:nvSpPr>
          <p:cNvPr id="3" name="Subtitle 2">
            <a:extLst>
              <a:ext uri="{FF2B5EF4-FFF2-40B4-BE49-F238E27FC236}">
                <a16:creationId xmlns:a16="http://schemas.microsoft.com/office/drawing/2014/main" id="{E269A013-9FF9-48C8-985E-A5802BABD872}"/>
              </a:ext>
            </a:extLst>
          </p:cNvPr>
          <p:cNvSpPr>
            <a:spLocks noGrp="1"/>
          </p:cNvSpPr>
          <p:nvPr>
            <p:ph type="subTitle" idx="1"/>
          </p:nvPr>
        </p:nvSpPr>
        <p:spPr/>
        <p:txBody>
          <a:bodyPr/>
          <a:lstStyle/>
          <a:p>
            <a:r>
              <a:rPr lang="en-US" dirty="0"/>
              <a:t>Massimo Pezzini</a:t>
            </a:r>
          </a:p>
        </p:txBody>
      </p:sp>
    </p:spTree>
    <p:extLst>
      <p:ext uri="{BB962C8B-B14F-4D97-AF65-F5344CB8AC3E}">
        <p14:creationId xmlns:p14="http://schemas.microsoft.com/office/powerpoint/2010/main" val="263272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0"/>
          <p:cNvSpPr/>
          <p:nvPr/>
        </p:nvSpPr>
        <p:spPr>
          <a:xfrm>
            <a:off x="304800" y="2099501"/>
            <a:ext cx="11428413" cy="9144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7" name="Google Shape;587;p1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Key Issues</a:t>
            </a:r>
            <a:endParaRPr/>
          </a:p>
        </p:txBody>
      </p:sp>
      <p:sp>
        <p:nvSpPr>
          <p:cNvPr id="588" name="Google Shape;588;p10"/>
          <p:cNvSpPr txBox="1">
            <a:spLocks noGrp="1"/>
          </p:cNvSpPr>
          <p:nvPr>
            <p:ph type="body" idx="1"/>
          </p:nvPr>
        </p:nvSpPr>
        <p:spPr>
          <a:xfrm>
            <a:off x="365760" y="1645920"/>
            <a:ext cx="11276013" cy="4460873"/>
          </a:xfrm>
          <a:prstGeom prst="rect">
            <a:avLst/>
          </a:prstGeom>
          <a:noFill/>
          <a:ln>
            <a:noFill/>
          </a:ln>
        </p:spPr>
        <p:txBody>
          <a:bodyPr spcFirstLastPara="1" wrap="square" lIns="0" tIns="0" rIns="0" bIns="0" anchor="t" anchorCtr="0">
            <a:noAutofit/>
          </a:bodyPr>
          <a:lstStyle/>
          <a:p>
            <a:pPr marL="365760" lvl="0" indent="-365760" algn="l" rtl="0">
              <a:lnSpc>
                <a:spcPct val="100000"/>
              </a:lnSpc>
              <a:spcBef>
                <a:spcPts val="0"/>
              </a:spcBef>
              <a:spcAft>
                <a:spcPts val="0"/>
              </a:spcAft>
              <a:buClr>
                <a:srgbClr val="979D9D"/>
              </a:buClr>
              <a:buSzPts val="2800"/>
              <a:buFont typeface="Arial Black"/>
              <a:buAutoNum type="arabicPeriod"/>
            </a:pPr>
            <a:r>
              <a:rPr lang="en-US" dirty="0"/>
              <a:t>What is integration and what are the challenges associated to it?</a:t>
            </a:r>
            <a:endParaRPr dirty="0"/>
          </a:p>
          <a:p>
            <a:pPr marL="365760" lvl="0" indent="-365760" algn="l" rtl="0">
              <a:lnSpc>
                <a:spcPct val="100000"/>
              </a:lnSpc>
              <a:spcBef>
                <a:spcPts val="1200"/>
              </a:spcBef>
              <a:spcAft>
                <a:spcPts val="0"/>
              </a:spcAft>
              <a:buClr>
                <a:schemeClr val="dk1"/>
              </a:buClr>
              <a:buSzPts val="2800"/>
              <a:buFont typeface="Arial Black"/>
              <a:buAutoNum type="arabicPeriod"/>
            </a:pPr>
            <a:r>
              <a:rPr lang="en-US" dirty="0">
                <a:solidFill>
                  <a:schemeClr val="dk1"/>
                </a:solidFill>
              </a:rPr>
              <a:t>What are the key integration use cases and how can software engineering leaders tackle them?</a:t>
            </a:r>
            <a:endParaRPr dirty="0"/>
          </a:p>
          <a:p>
            <a:pPr marL="365760" lvl="0" indent="-365760" algn="l" rtl="0">
              <a:lnSpc>
                <a:spcPct val="100000"/>
              </a:lnSpc>
              <a:spcBef>
                <a:spcPts val="1200"/>
              </a:spcBef>
              <a:spcAft>
                <a:spcPts val="0"/>
              </a:spcAft>
              <a:buClr>
                <a:srgbClr val="979D9D"/>
              </a:buClr>
              <a:buSzPts val="2800"/>
              <a:buFont typeface="Arial Black"/>
              <a:buAutoNum type="arabicPeriod"/>
            </a:pPr>
            <a:r>
              <a:rPr lang="en-US" dirty="0"/>
              <a:t>How will software engineering leaders support the pervasive integration challenges stemming from digital initiatives?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Mainstream Integration Scenarios That Every Organization Must Support</a:t>
            </a:r>
            <a:endParaRPr/>
          </a:p>
        </p:txBody>
      </p:sp>
      <p:cxnSp>
        <p:nvCxnSpPr>
          <p:cNvPr id="594" name="Google Shape;594;p11"/>
          <p:cNvCxnSpPr/>
          <p:nvPr/>
        </p:nvCxnSpPr>
        <p:spPr>
          <a:xfrm>
            <a:off x="6095206" y="1547149"/>
            <a:ext cx="0" cy="4523000"/>
          </a:xfrm>
          <a:prstGeom prst="straightConnector1">
            <a:avLst/>
          </a:prstGeom>
          <a:solidFill>
            <a:srgbClr val="00529B"/>
          </a:solidFill>
          <a:ln w="28575" cap="flat" cmpd="sng">
            <a:solidFill>
              <a:srgbClr val="666666"/>
            </a:solidFill>
            <a:prstDash val="dash"/>
            <a:round/>
            <a:headEnd type="none" w="sm" len="sm"/>
            <a:tailEnd type="none" w="sm" len="sm"/>
          </a:ln>
        </p:spPr>
      </p:cxnSp>
      <p:cxnSp>
        <p:nvCxnSpPr>
          <p:cNvPr id="595" name="Google Shape;595;p11"/>
          <p:cNvCxnSpPr/>
          <p:nvPr/>
        </p:nvCxnSpPr>
        <p:spPr>
          <a:xfrm flipH="1">
            <a:off x="457200" y="3789119"/>
            <a:ext cx="11276013" cy="39060"/>
          </a:xfrm>
          <a:prstGeom prst="straightConnector1">
            <a:avLst/>
          </a:prstGeom>
          <a:solidFill>
            <a:srgbClr val="00529B"/>
          </a:solidFill>
          <a:ln w="28575" cap="flat" cmpd="sng">
            <a:solidFill>
              <a:srgbClr val="666666"/>
            </a:solidFill>
            <a:prstDash val="dash"/>
            <a:round/>
            <a:headEnd type="none" w="sm" len="sm"/>
            <a:tailEnd type="none" w="sm" len="sm"/>
          </a:ln>
        </p:spPr>
      </p:cxnSp>
      <p:grpSp>
        <p:nvGrpSpPr>
          <p:cNvPr id="596" name="Google Shape;596;p11"/>
          <p:cNvGrpSpPr/>
          <p:nvPr/>
        </p:nvGrpSpPr>
        <p:grpSpPr>
          <a:xfrm>
            <a:off x="457199" y="1534568"/>
            <a:ext cx="5499101" cy="2080383"/>
            <a:chOff x="457199" y="1460619"/>
            <a:chExt cx="5499101" cy="2080383"/>
          </a:xfrm>
        </p:grpSpPr>
        <p:sp>
          <p:nvSpPr>
            <p:cNvPr id="597" name="Google Shape;597;p11"/>
            <p:cNvSpPr/>
            <p:nvPr/>
          </p:nvSpPr>
          <p:spPr>
            <a:xfrm>
              <a:off x="457199" y="146061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Arial"/>
                  <a:ea typeface="Arial"/>
                  <a:cs typeface="Arial"/>
                  <a:sym typeface="Arial"/>
                </a:rPr>
                <a:t>Application Integration</a:t>
              </a:r>
              <a:endParaRPr/>
            </a:p>
          </p:txBody>
        </p:sp>
        <p:cxnSp>
          <p:nvCxnSpPr>
            <p:cNvPr id="598" name="Google Shape;598;p11"/>
            <p:cNvCxnSpPr/>
            <p:nvPr/>
          </p:nvCxnSpPr>
          <p:spPr>
            <a:xfrm rot="10800000" flipH="1">
              <a:off x="3353874" y="2493439"/>
              <a:ext cx="509993" cy="306867"/>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599" name="Google Shape;599;p11"/>
            <p:cNvCxnSpPr/>
            <p:nvPr/>
          </p:nvCxnSpPr>
          <p:spPr>
            <a:xfrm flipH="1">
              <a:off x="2035442" y="2571248"/>
              <a:ext cx="278947" cy="619537"/>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00" name="Google Shape;600;p11"/>
            <p:cNvCxnSpPr/>
            <p:nvPr/>
          </p:nvCxnSpPr>
          <p:spPr>
            <a:xfrm rot="10800000">
              <a:off x="2484862" y="2501483"/>
              <a:ext cx="467662" cy="352066"/>
            </a:xfrm>
            <a:prstGeom prst="straightConnector1">
              <a:avLst/>
            </a:prstGeom>
            <a:solidFill>
              <a:srgbClr val="00529B"/>
            </a:solidFill>
            <a:ln w="12700" cap="flat" cmpd="sng">
              <a:solidFill>
                <a:srgbClr val="002856"/>
              </a:solidFill>
              <a:prstDash val="solid"/>
              <a:round/>
              <a:headEnd type="stealth" w="med" len="med"/>
              <a:tailEnd type="stealth" w="med" len="med"/>
            </a:ln>
          </p:spPr>
        </p:cxnSp>
        <p:pic>
          <p:nvPicPr>
            <p:cNvPr id="601" name="Google Shape;601;p11"/>
            <p:cNvPicPr preferRelativeResize="0"/>
            <p:nvPr/>
          </p:nvPicPr>
          <p:blipFill rotWithShape="1">
            <a:blip r:embed="rId3">
              <a:alphaModFix/>
            </a:blip>
            <a:srcRect/>
            <a:stretch/>
          </p:blipFill>
          <p:spPr>
            <a:xfrm>
              <a:off x="2916131" y="3275647"/>
              <a:ext cx="537881" cy="265355"/>
            </a:xfrm>
            <a:prstGeom prst="rect">
              <a:avLst/>
            </a:prstGeom>
            <a:noFill/>
            <a:ln>
              <a:noFill/>
            </a:ln>
          </p:spPr>
        </p:pic>
        <p:pic>
          <p:nvPicPr>
            <p:cNvPr id="602" name="Google Shape;602;p11" descr="https://secure2.sfdcstatic.com/common/assets/images/form/salesforce-logo-122x86.png"/>
            <p:cNvPicPr preferRelativeResize="0"/>
            <p:nvPr/>
          </p:nvPicPr>
          <p:blipFill rotWithShape="1">
            <a:blip r:embed="rId4">
              <a:alphaModFix/>
            </a:blip>
            <a:srcRect/>
            <a:stretch/>
          </p:blipFill>
          <p:spPr>
            <a:xfrm>
              <a:off x="1661089" y="2034666"/>
              <a:ext cx="913079" cy="665988"/>
            </a:xfrm>
            <a:prstGeom prst="rect">
              <a:avLst/>
            </a:prstGeom>
            <a:noFill/>
            <a:ln>
              <a:noFill/>
            </a:ln>
          </p:spPr>
        </p:pic>
        <p:pic>
          <p:nvPicPr>
            <p:cNvPr id="603" name="Google Shape;603;p11"/>
            <p:cNvPicPr preferRelativeResize="0"/>
            <p:nvPr/>
          </p:nvPicPr>
          <p:blipFill rotWithShape="1">
            <a:blip r:embed="rId5">
              <a:alphaModFix/>
            </a:blip>
            <a:srcRect t="16565" b="10473"/>
            <a:stretch/>
          </p:blipFill>
          <p:spPr>
            <a:xfrm>
              <a:off x="3896541" y="2044700"/>
              <a:ext cx="696256" cy="508000"/>
            </a:xfrm>
            <a:prstGeom prst="rect">
              <a:avLst/>
            </a:prstGeom>
            <a:noFill/>
            <a:ln>
              <a:noFill/>
            </a:ln>
          </p:spPr>
        </p:pic>
        <p:sp>
          <p:nvSpPr>
            <p:cNvPr id="604" name="Google Shape;604;p11"/>
            <p:cNvSpPr/>
            <p:nvPr/>
          </p:nvSpPr>
          <p:spPr>
            <a:xfrm>
              <a:off x="3789060" y="1925517"/>
              <a:ext cx="963154" cy="613480"/>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605" name="Google Shape;605;p11"/>
            <p:cNvCxnSpPr/>
            <p:nvPr/>
          </p:nvCxnSpPr>
          <p:spPr>
            <a:xfrm rot="10800000" flipH="1">
              <a:off x="2026572" y="2990062"/>
              <a:ext cx="951881" cy="248382"/>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06" name="Google Shape;606;p11"/>
            <p:cNvCxnSpPr/>
            <p:nvPr/>
          </p:nvCxnSpPr>
          <p:spPr>
            <a:xfrm>
              <a:off x="2540764" y="2295975"/>
              <a:ext cx="1248845" cy="1"/>
            </a:xfrm>
            <a:prstGeom prst="straightConnector1">
              <a:avLst/>
            </a:prstGeom>
            <a:solidFill>
              <a:srgbClr val="00529B"/>
            </a:solidFill>
            <a:ln w="12700" cap="flat" cmpd="sng">
              <a:solidFill>
                <a:srgbClr val="002856"/>
              </a:solidFill>
              <a:prstDash val="solid"/>
              <a:round/>
              <a:headEnd type="stealth" w="med" len="med"/>
              <a:tailEnd type="stealth" w="med" len="med"/>
            </a:ln>
          </p:spPr>
        </p:cxnSp>
        <p:sp>
          <p:nvSpPr>
            <p:cNvPr id="607" name="Google Shape;607;p11"/>
            <p:cNvSpPr/>
            <p:nvPr/>
          </p:nvSpPr>
          <p:spPr>
            <a:xfrm>
              <a:off x="2969075" y="2564495"/>
              <a:ext cx="382362" cy="668308"/>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08" name="Google Shape;608;p11"/>
            <p:cNvSpPr/>
            <p:nvPr/>
          </p:nvSpPr>
          <p:spPr>
            <a:xfrm flipH="1">
              <a:off x="1564762" y="3004446"/>
              <a:ext cx="424765" cy="479600"/>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609" name="Google Shape;609;p11"/>
          <p:cNvGrpSpPr/>
          <p:nvPr/>
        </p:nvGrpSpPr>
        <p:grpSpPr>
          <a:xfrm>
            <a:off x="6234113" y="3877718"/>
            <a:ext cx="5499100" cy="2064761"/>
            <a:chOff x="6234113" y="3803769"/>
            <a:chExt cx="5499100" cy="2064761"/>
          </a:xfrm>
        </p:grpSpPr>
        <p:sp>
          <p:nvSpPr>
            <p:cNvPr id="610" name="Google Shape;610;p11"/>
            <p:cNvSpPr/>
            <p:nvPr/>
          </p:nvSpPr>
          <p:spPr>
            <a:xfrm>
              <a:off x="6234113" y="380376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Arial"/>
                  <a:ea typeface="Arial"/>
                  <a:cs typeface="Arial"/>
                  <a:sym typeface="Arial"/>
                </a:rPr>
                <a:t>API Publishing</a:t>
              </a:r>
              <a:endParaRPr/>
            </a:p>
          </p:txBody>
        </p:sp>
        <p:sp>
          <p:nvSpPr>
            <p:cNvPr id="611" name="Google Shape;611;p11"/>
            <p:cNvSpPr/>
            <p:nvPr/>
          </p:nvSpPr>
          <p:spPr>
            <a:xfrm flipH="1">
              <a:off x="8165713" y="5176502"/>
              <a:ext cx="163244" cy="448345"/>
            </a:xfrm>
            <a:prstGeom prst="rect">
              <a:avLst/>
            </a:prstGeom>
            <a:solidFill>
              <a:srgbClr val="D8D8D8"/>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a:solidFill>
                  <a:schemeClr val="dk1"/>
                </a:solidFill>
                <a:latin typeface="Arial"/>
                <a:ea typeface="Arial"/>
                <a:cs typeface="Arial"/>
                <a:sym typeface="Arial"/>
              </a:endParaRPr>
            </a:p>
          </p:txBody>
        </p:sp>
        <p:cxnSp>
          <p:nvCxnSpPr>
            <p:cNvPr id="612" name="Google Shape;612;p11"/>
            <p:cNvCxnSpPr/>
            <p:nvPr/>
          </p:nvCxnSpPr>
          <p:spPr>
            <a:xfrm flipH="1">
              <a:off x="9235837" y="5081026"/>
              <a:ext cx="833355" cy="256685"/>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13" name="Google Shape;613;p11"/>
            <p:cNvCxnSpPr>
              <a:endCxn id="614" idx="6"/>
            </p:cNvCxnSpPr>
            <p:nvPr/>
          </p:nvCxnSpPr>
          <p:spPr>
            <a:xfrm>
              <a:off x="9262834" y="5498147"/>
              <a:ext cx="643800" cy="223500"/>
            </a:xfrm>
            <a:prstGeom prst="straightConnector1">
              <a:avLst/>
            </a:prstGeom>
            <a:solidFill>
              <a:srgbClr val="00529B"/>
            </a:solidFill>
            <a:ln w="12700" cap="flat" cmpd="sng">
              <a:solidFill>
                <a:srgbClr val="002856"/>
              </a:solidFill>
              <a:prstDash val="solid"/>
              <a:round/>
              <a:headEnd type="stealth" w="med" len="med"/>
              <a:tailEnd type="stealth" w="med" len="med"/>
            </a:ln>
          </p:spPr>
        </p:cxnSp>
        <p:sp>
          <p:nvSpPr>
            <p:cNvPr id="615" name="Google Shape;615;p11"/>
            <p:cNvSpPr/>
            <p:nvPr/>
          </p:nvSpPr>
          <p:spPr>
            <a:xfrm flipH="1">
              <a:off x="8367324" y="4349255"/>
              <a:ext cx="871080" cy="450291"/>
            </a:xfrm>
            <a:prstGeom prst="rect">
              <a:avLst/>
            </a:prstGeom>
            <a:solidFill>
              <a:srgbClr val="D6DCE5"/>
            </a:solidFill>
            <a:ln w="12700" cap="flat" cmpd="sng">
              <a:solidFill>
                <a:srgbClr val="001E4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a:solidFill>
                  <a:schemeClr val="dk1"/>
                </a:solidFill>
                <a:latin typeface="Arial"/>
                <a:ea typeface="Arial"/>
                <a:cs typeface="Arial"/>
                <a:sym typeface="Arial"/>
              </a:endParaRPr>
            </a:p>
          </p:txBody>
        </p:sp>
        <p:cxnSp>
          <p:nvCxnSpPr>
            <p:cNvPr id="616" name="Google Shape;616;p11"/>
            <p:cNvCxnSpPr>
              <a:endCxn id="615" idx="1"/>
            </p:cNvCxnSpPr>
            <p:nvPr/>
          </p:nvCxnSpPr>
          <p:spPr>
            <a:xfrm flipH="1">
              <a:off x="9238404" y="4557901"/>
              <a:ext cx="810600" cy="16500"/>
            </a:xfrm>
            <a:prstGeom prst="straightConnector1">
              <a:avLst/>
            </a:prstGeom>
            <a:solidFill>
              <a:srgbClr val="00529B"/>
            </a:solidFill>
            <a:ln w="12700" cap="flat" cmpd="sng">
              <a:solidFill>
                <a:srgbClr val="002856"/>
              </a:solidFill>
              <a:prstDash val="solid"/>
              <a:round/>
              <a:headEnd type="stealth" w="med" len="med"/>
              <a:tailEnd type="stealth" w="med" len="med"/>
            </a:ln>
          </p:spPr>
        </p:cxnSp>
        <p:sp>
          <p:nvSpPr>
            <p:cNvPr id="617" name="Google Shape;617;p11"/>
            <p:cNvSpPr/>
            <p:nvPr/>
          </p:nvSpPr>
          <p:spPr>
            <a:xfrm flipH="1">
              <a:off x="8364755" y="5176502"/>
              <a:ext cx="871080" cy="448345"/>
            </a:xfrm>
            <a:prstGeom prst="rect">
              <a:avLst/>
            </a:prstGeom>
            <a:solidFill>
              <a:srgbClr val="D6DCE5"/>
            </a:solidFill>
            <a:ln w="12700" cap="flat" cmpd="sng">
              <a:solidFill>
                <a:srgbClr val="001E4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a:solidFill>
                  <a:schemeClr val="dk1"/>
                </a:solidFill>
                <a:latin typeface="Arial"/>
                <a:ea typeface="Arial"/>
                <a:cs typeface="Arial"/>
                <a:sym typeface="Arial"/>
              </a:endParaRPr>
            </a:p>
          </p:txBody>
        </p:sp>
        <p:grpSp>
          <p:nvGrpSpPr>
            <p:cNvPr id="618" name="Google Shape;618;p11"/>
            <p:cNvGrpSpPr/>
            <p:nvPr/>
          </p:nvGrpSpPr>
          <p:grpSpPr>
            <a:xfrm>
              <a:off x="8493468" y="5297660"/>
              <a:ext cx="554731" cy="240552"/>
              <a:chOff x="4033485" y="3883376"/>
              <a:chExt cx="1399605" cy="843316"/>
            </a:xfrm>
          </p:grpSpPr>
          <p:cxnSp>
            <p:nvCxnSpPr>
              <p:cNvPr id="619" name="Google Shape;619;p11"/>
              <p:cNvCxnSpPr/>
              <p:nvPr/>
            </p:nvCxnSpPr>
            <p:spPr>
              <a:xfrm>
                <a:off x="5098140" y="4019394"/>
                <a:ext cx="0" cy="571279"/>
              </a:xfrm>
              <a:prstGeom prst="straightConnector1">
                <a:avLst/>
              </a:prstGeom>
              <a:noFill/>
              <a:ln w="12700" cap="rnd" cmpd="sng">
                <a:solidFill>
                  <a:srgbClr val="002856"/>
                </a:solidFill>
                <a:prstDash val="solid"/>
                <a:round/>
                <a:headEnd type="none" w="med" len="med"/>
                <a:tailEnd type="none" w="med" len="med"/>
              </a:ln>
            </p:spPr>
          </p:cxnSp>
          <p:cxnSp>
            <p:nvCxnSpPr>
              <p:cNvPr id="620" name="Google Shape;620;p11"/>
              <p:cNvCxnSpPr/>
              <p:nvPr/>
            </p:nvCxnSpPr>
            <p:spPr>
              <a:xfrm>
                <a:off x="4500024" y="4024838"/>
                <a:ext cx="0" cy="565838"/>
              </a:xfrm>
              <a:prstGeom prst="straightConnector1">
                <a:avLst/>
              </a:prstGeom>
              <a:noFill/>
              <a:ln w="12700" cap="rnd" cmpd="sng">
                <a:solidFill>
                  <a:srgbClr val="002856"/>
                </a:solidFill>
                <a:prstDash val="solid"/>
                <a:round/>
                <a:headEnd type="none" w="med" len="med"/>
                <a:tailEnd type="none" w="med" len="med"/>
              </a:ln>
            </p:spPr>
          </p:cxnSp>
          <p:cxnSp>
            <p:nvCxnSpPr>
              <p:cNvPr id="621" name="Google Shape;621;p11"/>
              <p:cNvCxnSpPr/>
              <p:nvPr/>
            </p:nvCxnSpPr>
            <p:spPr>
              <a:xfrm rot="10800000">
                <a:off x="5105564" y="4279389"/>
                <a:ext cx="104231" cy="0"/>
              </a:xfrm>
              <a:prstGeom prst="straightConnector1">
                <a:avLst/>
              </a:prstGeom>
              <a:noFill/>
              <a:ln w="12700" cap="rnd" cmpd="sng">
                <a:solidFill>
                  <a:srgbClr val="002856"/>
                </a:solidFill>
                <a:prstDash val="solid"/>
                <a:round/>
                <a:headEnd type="none" w="med" len="med"/>
                <a:tailEnd type="none" w="sm" len="sm"/>
              </a:ln>
            </p:spPr>
          </p:cxnSp>
          <p:cxnSp>
            <p:nvCxnSpPr>
              <p:cNvPr id="622" name="Google Shape;622;p11"/>
              <p:cNvCxnSpPr/>
              <p:nvPr/>
            </p:nvCxnSpPr>
            <p:spPr>
              <a:xfrm rot="10800000">
                <a:off x="4260363" y="4274196"/>
                <a:ext cx="100682" cy="0"/>
              </a:xfrm>
              <a:prstGeom prst="straightConnector1">
                <a:avLst/>
              </a:prstGeom>
              <a:noFill/>
              <a:ln w="12700" cap="rnd" cmpd="sng">
                <a:solidFill>
                  <a:srgbClr val="002856"/>
                </a:solidFill>
                <a:prstDash val="solid"/>
                <a:round/>
                <a:headEnd type="none" w="med" len="med"/>
                <a:tailEnd type="none" w="sm" len="sm"/>
              </a:ln>
            </p:spPr>
          </p:cxnSp>
          <p:sp>
            <p:nvSpPr>
              <p:cNvPr id="623" name="Google Shape;623;p11"/>
              <p:cNvSpPr/>
              <p:nvPr/>
            </p:nvSpPr>
            <p:spPr>
              <a:xfrm flipH="1">
                <a:off x="5209790" y="4143370"/>
                <a:ext cx="223300" cy="272035"/>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sp>
            <p:nvSpPr>
              <p:cNvPr id="624" name="Google Shape;624;p11"/>
              <p:cNvSpPr/>
              <p:nvPr/>
            </p:nvSpPr>
            <p:spPr>
              <a:xfrm flipH="1">
                <a:off x="4033485" y="4139091"/>
                <a:ext cx="223300" cy="272035"/>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625" name="Google Shape;625;p11"/>
              <p:cNvCxnSpPr/>
              <p:nvPr/>
            </p:nvCxnSpPr>
            <p:spPr>
              <a:xfrm rot="10800000">
                <a:off x="4916718" y="4019394"/>
                <a:ext cx="179434" cy="0"/>
              </a:xfrm>
              <a:prstGeom prst="straightConnector1">
                <a:avLst/>
              </a:prstGeom>
              <a:noFill/>
              <a:ln w="12700" cap="rnd" cmpd="sng">
                <a:solidFill>
                  <a:srgbClr val="002856"/>
                </a:solidFill>
                <a:prstDash val="solid"/>
                <a:round/>
                <a:headEnd type="none" w="med" len="med"/>
                <a:tailEnd type="none" w="sm" len="sm"/>
              </a:ln>
            </p:spPr>
          </p:cxnSp>
          <p:sp>
            <p:nvSpPr>
              <p:cNvPr id="626" name="Google Shape;626;p11"/>
              <p:cNvSpPr/>
              <p:nvPr/>
            </p:nvSpPr>
            <p:spPr>
              <a:xfrm flipH="1">
                <a:off x="4689426" y="3883376"/>
                <a:ext cx="223300" cy="272035"/>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627" name="Google Shape;627;p11"/>
              <p:cNvCxnSpPr/>
              <p:nvPr/>
            </p:nvCxnSpPr>
            <p:spPr>
              <a:xfrm rot="10800000">
                <a:off x="4502022" y="4019394"/>
                <a:ext cx="179434" cy="0"/>
              </a:xfrm>
              <a:prstGeom prst="straightConnector1">
                <a:avLst/>
              </a:prstGeom>
              <a:noFill/>
              <a:ln w="12700" cap="rnd" cmpd="sng">
                <a:solidFill>
                  <a:srgbClr val="002856"/>
                </a:solidFill>
                <a:prstDash val="solid"/>
                <a:round/>
                <a:headEnd type="none" w="med" len="med"/>
                <a:tailEnd type="none" w="sm" len="sm"/>
              </a:ln>
            </p:spPr>
          </p:cxnSp>
          <p:cxnSp>
            <p:nvCxnSpPr>
              <p:cNvPr id="628" name="Google Shape;628;p11"/>
              <p:cNvCxnSpPr/>
              <p:nvPr/>
            </p:nvCxnSpPr>
            <p:spPr>
              <a:xfrm rot="10800000">
                <a:off x="4910736" y="4590674"/>
                <a:ext cx="179434" cy="0"/>
              </a:xfrm>
              <a:prstGeom prst="straightConnector1">
                <a:avLst/>
              </a:prstGeom>
              <a:noFill/>
              <a:ln w="12700" cap="rnd" cmpd="sng">
                <a:solidFill>
                  <a:srgbClr val="002856"/>
                </a:solidFill>
                <a:prstDash val="solid"/>
                <a:round/>
                <a:headEnd type="none" w="med" len="med"/>
                <a:tailEnd type="none" w="sm" len="sm"/>
              </a:ln>
            </p:spPr>
          </p:cxnSp>
          <p:sp>
            <p:nvSpPr>
              <p:cNvPr id="629" name="Google Shape;629;p11"/>
              <p:cNvSpPr/>
              <p:nvPr/>
            </p:nvSpPr>
            <p:spPr>
              <a:xfrm flipH="1">
                <a:off x="4683442" y="4454657"/>
                <a:ext cx="223300" cy="272035"/>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cxnSp>
            <p:nvCxnSpPr>
              <p:cNvPr id="630" name="Google Shape;630;p11"/>
              <p:cNvCxnSpPr/>
              <p:nvPr/>
            </p:nvCxnSpPr>
            <p:spPr>
              <a:xfrm rot="10800000">
                <a:off x="4496038" y="4590674"/>
                <a:ext cx="179434" cy="0"/>
              </a:xfrm>
              <a:prstGeom prst="straightConnector1">
                <a:avLst/>
              </a:prstGeom>
              <a:noFill/>
              <a:ln w="12700" cap="rnd" cmpd="sng">
                <a:solidFill>
                  <a:srgbClr val="002856"/>
                </a:solidFill>
                <a:prstDash val="solid"/>
                <a:round/>
                <a:headEnd type="none" w="med" len="med"/>
                <a:tailEnd type="none" w="sm" len="sm"/>
              </a:ln>
            </p:spPr>
          </p:cxnSp>
          <p:sp>
            <p:nvSpPr>
              <p:cNvPr id="631" name="Google Shape;631;p11"/>
              <p:cNvSpPr/>
              <p:nvPr/>
            </p:nvSpPr>
            <p:spPr>
              <a:xfrm flipH="1">
                <a:off x="4364448" y="4111888"/>
                <a:ext cx="279125" cy="326445"/>
              </a:xfrm>
              <a:prstGeom prst="flowChartDecision">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chemeClr val="dk1"/>
                  </a:solidFill>
                  <a:latin typeface="Arial"/>
                  <a:ea typeface="Arial"/>
                  <a:cs typeface="Arial"/>
                  <a:sym typeface="Arial"/>
                </a:endParaRPr>
              </a:p>
            </p:txBody>
          </p:sp>
        </p:grpSp>
        <p:sp>
          <p:nvSpPr>
            <p:cNvPr id="632" name="Google Shape;632;p11"/>
            <p:cNvSpPr/>
            <p:nvPr/>
          </p:nvSpPr>
          <p:spPr>
            <a:xfrm flipH="1">
              <a:off x="8179886" y="4355264"/>
              <a:ext cx="153928" cy="448346"/>
            </a:xfrm>
            <a:prstGeom prst="rect">
              <a:avLst/>
            </a:prstGeom>
            <a:solidFill>
              <a:srgbClr val="D8D8D8"/>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a:solidFill>
                  <a:schemeClr val="dk1"/>
                </a:solidFill>
                <a:latin typeface="Arial"/>
                <a:ea typeface="Arial"/>
                <a:cs typeface="Arial"/>
                <a:sym typeface="Arial"/>
              </a:endParaRPr>
            </a:p>
          </p:txBody>
        </p:sp>
        <p:cxnSp>
          <p:nvCxnSpPr>
            <p:cNvPr id="633" name="Google Shape;633;p11"/>
            <p:cNvCxnSpPr>
              <a:endCxn id="611" idx="3"/>
            </p:cNvCxnSpPr>
            <p:nvPr/>
          </p:nvCxnSpPr>
          <p:spPr>
            <a:xfrm>
              <a:off x="7528513" y="5316374"/>
              <a:ext cx="637200" cy="84300"/>
            </a:xfrm>
            <a:prstGeom prst="straightConnector1">
              <a:avLst/>
            </a:prstGeom>
            <a:noFill/>
            <a:ln w="12700" cap="flat" cmpd="sng">
              <a:solidFill>
                <a:srgbClr val="002856"/>
              </a:solidFill>
              <a:prstDash val="solid"/>
              <a:miter lim="800000"/>
              <a:headEnd type="stealth" w="med" len="med"/>
              <a:tailEnd type="stealth" w="med" len="med"/>
            </a:ln>
          </p:spPr>
        </p:cxnSp>
        <p:cxnSp>
          <p:nvCxnSpPr>
            <p:cNvPr id="634" name="Google Shape;634;p11"/>
            <p:cNvCxnSpPr>
              <a:endCxn id="632" idx="3"/>
            </p:cNvCxnSpPr>
            <p:nvPr/>
          </p:nvCxnSpPr>
          <p:spPr>
            <a:xfrm rot="10800000" flipH="1">
              <a:off x="7482086" y="4579437"/>
              <a:ext cx="697800" cy="217200"/>
            </a:xfrm>
            <a:prstGeom prst="straightConnector1">
              <a:avLst/>
            </a:prstGeom>
            <a:noFill/>
            <a:ln w="12700" cap="flat" cmpd="sng">
              <a:solidFill>
                <a:srgbClr val="002856"/>
              </a:solidFill>
              <a:prstDash val="solid"/>
              <a:miter lim="800000"/>
              <a:headEnd type="stealth" w="med" len="med"/>
              <a:tailEnd type="stealth" w="med" len="med"/>
            </a:ln>
          </p:spPr>
        </p:cxnSp>
        <p:pic>
          <p:nvPicPr>
            <p:cNvPr id="635" name="Google Shape;635;p11"/>
            <p:cNvPicPr preferRelativeResize="0"/>
            <p:nvPr/>
          </p:nvPicPr>
          <p:blipFill rotWithShape="1">
            <a:blip r:embed="rId6">
              <a:alphaModFix/>
            </a:blip>
            <a:srcRect/>
            <a:stretch/>
          </p:blipFill>
          <p:spPr>
            <a:xfrm>
              <a:off x="10464660" y="4346280"/>
              <a:ext cx="496956" cy="333722"/>
            </a:xfrm>
            <a:prstGeom prst="rect">
              <a:avLst/>
            </a:prstGeom>
            <a:noFill/>
            <a:ln>
              <a:noFill/>
            </a:ln>
          </p:spPr>
        </p:pic>
        <p:pic>
          <p:nvPicPr>
            <p:cNvPr id="636" name="Google Shape;636;p11"/>
            <p:cNvPicPr preferRelativeResize="0"/>
            <p:nvPr/>
          </p:nvPicPr>
          <p:blipFill rotWithShape="1">
            <a:blip r:embed="rId7">
              <a:alphaModFix/>
            </a:blip>
            <a:srcRect/>
            <a:stretch/>
          </p:blipFill>
          <p:spPr>
            <a:xfrm>
              <a:off x="10478573" y="4842811"/>
              <a:ext cx="493648" cy="493647"/>
            </a:xfrm>
            <a:prstGeom prst="rect">
              <a:avLst/>
            </a:prstGeom>
            <a:noFill/>
            <a:ln>
              <a:noFill/>
            </a:ln>
          </p:spPr>
        </p:pic>
        <p:sp>
          <p:nvSpPr>
            <p:cNvPr id="614" name="Google Shape;614;p11"/>
            <p:cNvSpPr/>
            <p:nvPr/>
          </p:nvSpPr>
          <p:spPr>
            <a:xfrm>
              <a:off x="9906756" y="5411842"/>
              <a:ext cx="771594" cy="456688"/>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37" name="Google Shape;637;p11"/>
            <p:cNvPicPr preferRelativeResize="0"/>
            <p:nvPr/>
          </p:nvPicPr>
          <p:blipFill rotWithShape="1">
            <a:blip r:embed="rId8">
              <a:alphaModFix/>
            </a:blip>
            <a:srcRect/>
            <a:stretch/>
          </p:blipFill>
          <p:spPr>
            <a:xfrm>
              <a:off x="10166631" y="5525480"/>
              <a:ext cx="294114" cy="294113"/>
            </a:xfrm>
            <a:prstGeom prst="rect">
              <a:avLst/>
            </a:prstGeom>
            <a:noFill/>
            <a:ln>
              <a:noFill/>
            </a:ln>
          </p:spPr>
        </p:pic>
        <p:sp>
          <p:nvSpPr>
            <p:cNvPr id="638" name="Google Shape;638;p11"/>
            <p:cNvSpPr txBox="1"/>
            <p:nvPr/>
          </p:nvSpPr>
          <p:spPr>
            <a:xfrm>
              <a:off x="8210170" y="4358468"/>
              <a:ext cx="127400" cy="466281"/>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None/>
              </a:pPr>
              <a:r>
                <a:rPr lang="en-US" sz="900">
                  <a:solidFill>
                    <a:schemeClr val="dk1"/>
                  </a:solidFill>
                  <a:latin typeface="Arial"/>
                  <a:ea typeface="Arial"/>
                  <a:cs typeface="Arial"/>
                  <a:sym typeface="Arial"/>
                </a:rPr>
                <a:t>API</a:t>
              </a:r>
              <a:endParaRPr/>
            </a:p>
          </p:txBody>
        </p:sp>
        <p:sp>
          <p:nvSpPr>
            <p:cNvPr id="639" name="Google Shape;639;p11"/>
            <p:cNvSpPr txBox="1"/>
            <p:nvPr/>
          </p:nvSpPr>
          <p:spPr>
            <a:xfrm>
              <a:off x="8177437" y="5182839"/>
              <a:ext cx="127400" cy="466281"/>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None/>
              </a:pPr>
              <a:r>
                <a:rPr lang="en-US" sz="900">
                  <a:solidFill>
                    <a:schemeClr val="dk1"/>
                  </a:solidFill>
                  <a:latin typeface="Arial"/>
                  <a:ea typeface="Arial"/>
                  <a:cs typeface="Arial"/>
                  <a:sym typeface="Arial"/>
                </a:rPr>
                <a:t>API</a:t>
              </a:r>
              <a:endParaRPr/>
            </a:p>
          </p:txBody>
        </p:sp>
        <p:sp>
          <p:nvSpPr>
            <p:cNvPr id="640" name="Google Shape;640;p11"/>
            <p:cNvSpPr/>
            <p:nvPr/>
          </p:nvSpPr>
          <p:spPr>
            <a:xfrm>
              <a:off x="10079908" y="4857306"/>
              <a:ext cx="302860" cy="479152"/>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641" name="Google Shape;641;p11"/>
            <p:cNvSpPr/>
            <p:nvPr/>
          </p:nvSpPr>
          <p:spPr>
            <a:xfrm>
              <a:off x="10049017" y="4307411"/>
              <a:ext cx="362889" cy="456260"/>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2" name="Google Shape;642;p11"/>
            <p:cNvSpPr/>
            <p:nvPr/>
          </p:nvSpPr>
          <p:spPr>
            <a:xfrm flipH="1">
              <a:off x="7128338" y="5220682"/>
              <a:ext cx="382103" cy="418799"/>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643" name="Google Shape;643;p11"/>
            <p:cNvGrpSpPr/>
            <p:nvPr/>
          </p:nvGrpSpPr>
          <p:grpSpPr>
            <a:xfrm>
              <a:off x="6900369" y="4757348"/>
              <a:ext cx="584517" cy="370539"/>
              <a:chOff x="2856355" y="2690018"/>
              <a:chExt cx="600075" cy="400051"/>
            </a:xfrm>
          </p:grpSpPr>
          <p:sp>
            <p:nvSpPr>
              <p:cNvPr id="644" name="Google Shape;644;p11"/>
              <p:cNvSpPr/>
              <p:nvPr/>
            </p:nvSpPr>
            <p:spPr>
              <a:xfrm>
                <a:off x="3070668" y="2769393"/>
                <a:ext cx="169862" cy="171450"/>
              </a:xfrm>
              <a:custGeom>
                <a:avLst/>
                <a:gdLst/>
                <a:ahLst/>
                <a:cxnLst/>
                <a:rect l="l" t="t" r="r" b="b"/>
                <a:pathLst>
                  <a:path w="107" h="108" extrusionOk="0">
                    <a:moveTo>
                      <a:pt x="88" y="37"/>
                    </a:moveTo>
                    <a:lnTo>
                      <a:pt x="66" y="59"/>
                    </a:lnTo>
                    <a:lnTo>
                      <a:pt x="66" y="0"/>
                    </a:lnTo>
                    <a:lnTo>
                      <a:pt x="41" y="0"/>
                    </a:lnTo>
                    <a:lnTo>
                      <a:pt x="41" y="59"/>
                    </a:lnTo>
                    <a:lnTo>
                      <a:pt x="19" y="37"/>
                    </a:lnTo>
                    <a:lnTo>
                      <a:pt x="0" y="54"/>
                    </a:lnTo>
                    <a:lnTo>
                      <a:pt x="54" y="108"/>
                    </a:lnTo>
                    <a:lnTo>
                      <a:pt x="107" y="54"/>
                    </a:lnTo>
                    <a:lnTo>
                      <a:pt x="88" y="3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5" name="Google Shape;645;p11"/>
              <p:cNvSpPr/>
              <p:nvPr/>
            </p:nvSpPr>
            <p:spPr>
              <a:xfrm>
                <a:off x="2856355" y="3050381"/>
                <a:ext cx="6000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46" name="Google Shape;646;p11"/>
              <p:cNvSpPr/>
              <p:nvPr/>
            </p:nvSpPr>
            <p:spPr>
              <a:xfrm>
                <a:off x="2935730" y="2690018"/>
                <a:ext cx="439737" cy="320675"/>
              </a:xfrm>
              <a:custGeom>
                <a:avLst/>
                <a:gdLst/>
                <a:ahLst/>
                <a:cxnLst/>
                <a:rect l="l" t="t" r="r" b="b"/>
                <a:pathLst>
                  <a:path w="277" h="202" extrusionOk="0">
                    <a:moveTo>
                      <a:pt x="252" y="176"/>
                    </a:moveTo>
                    <a:lnTo>
                      <a:pt x="25" y="176"/>
                    </a:lnTo>
                    <a:lnTo>
                      <a:pt x="25" y="25"/>
                    </a:lnTo>
                    <a:lnTo>
                      <a:pt x="252" y="25"/>
                    </a:lnTo>
                    <a:lnTo>
                      <a:pt x="252" y="176"/>
                    </a:lnTo>
                    <a:close/>
                    <a:moveTo>
                      <a:pt x="277" y="0"/>
                    </a:moveTo>
                    <a:lnTo>
                      <a:pt x="0" y="0"/>
                    </a:lnTo>
                    <a:lnTo>
                      <a:pt x="0" y="202"/>
                    </a:lnTo>
                    <a:lnTo>
                      <a:pt x="277" y="202"/>
                    </a:lnTo>
                    <a:lnTo>
                      <a:pt x="277"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647" name="Google Shape;647;p11"/>
            <p:cNvSpPr/>
            <p:nvPr/>
          </p:nvSpPr>
          <p:spPr>
            <a:xfrm>
              <a:off x="7070266" y="4270808"/>
              <a:ext cx="477997" cy="432069"/>
            </a:xfrm>
            <a:custGeom>
              <a:avLst/>
              <a:gdLst/>
              <a:ahLst/>
              <a:cxnLst/>
              <a:rect l="l" t="t" r="r" b="b"/>
              <a:pathLst>
                <a:path w="208" h="192" extrusionOk="0">
                  <a:moveTo>
                    <a:pt x="180" y="136"/>
                  </a:moveTo>
                  <a:cubicBezTo>
                    <a:pt x="175" y="136"/>
                    <a:pt x="171" y="137"/>
                    <a:pt x="167" y="139"/>
                  </a:cubicBezTo>
                  <a:cubicBezTo>
                    <a:pt x="156" y="130"/>
                    <a:pt x="156" y="130"/>
                    <a:pt x="156" y="130"/>
                  </a:cubicBezTo>
                  <a:cubicBezTo>
                    <a:pt x="161" y="122"/>
                    <a:pt x="164" y="114"/>
                    <a:pt x="164" y="104"/>
                  </a:cubicBezTo>
                  <a:cubicBezTo>
                    <a:pt x="164" y="92"/>
                    <a:pt x="160" y="82"/>
                    <a:pt x="153" y="74"/>
                  </a:cubicBezTo>
                  <a:cubicBezTo>
                    <a:pt x="172" y="55"/>
                    <a:pt x="172" y="55"/>
                    <a:pt x="172" y="55"/>
                  </a:cubicBezTo>
                  <a:cubicBezTo>
                    <a:pt x="175" y="56"/>
                    <a:pt x="177" y="56"/>
                    <a:pt x="180" y="56"/>
                  </a:cubicBezTo>
                  <a:cubicBezTo>
                    <a:pt x="193" y="56"/>
                    <a:pt x="204" y="45"/>
                    <a:pt x="204" y="32"/>
                  </a:cubicBezTo>
                  <a:cubicBezTo>
                    <a:pt x="204" y="19"/>
                    <a:pt x="193" y="8"/>
                    <a:pt x="180" y="8"/>
                  </a:cubicBezTo>
                  <a:cubicBezTo>
                    <a:pt x="167" y="8"/>
                    <a:pt x="156" y="19"/>
                    <a:pt x="156" y="32"/>
                  </a:cubicBezTo>
                  <a:cubicBezTo>
                    <a:pt x="156" y="37"/>
                    <a:pt x="157" y="41"/>
                    <a:pt x="160" y="45"/>
                  </a:cubicBezTo>
                  <a:cubicBezTo>
                    <a:pt x="141" y="63"/>
                    <a:pt x="141" y="63"/>
                    <a:pt x="141" y="63"/>
                  </a:cubicBezTo>
                  <a:cubicBezTo>
                    <a:pt x="134" y="59"/>
                    <a:pt x="125" y="56"/>
                    <a:pt x="116" y="56"/>
                  </a:cubicBezTo>
                  <a:cubicBezTo>
                    <a:pt x="106" y="56"/>
                    <a:pt x="97" y="59"/>
                    <a:pt x="89" y="64"/>
                  </a:cubicBezTo>
                  <a:cubicBezTo>
                    <a:pt x="72" y="46"/>
                    <a:pt x="72" y="46"/>
                    <a:pt x="72" y="46"/>
                  </a:cubicBezTo>
                  <a:cubicBezTo>
                    <a:pt x="74" y="41"/>
                    <a:pt x="76" y="36"/>
                    <a:pt x="76" y="30"/>
                  </a:cubicBezTo>
                  <a:cubicBezTo>
                    <a:pt x="76" y="13"/>
                    <a:pt x="63" y="0"/>
                    <a:pt x="46" y="0"/>
                  </a:cubicBezTo>
                  <a:cubicBezTo>
                    <a:pt x="29" y="0"/>
                    <a:pt x="16" y="13"/>
                    <a:pt x="16" y="30"/>
                  </a:cubicBezTo>
                  <a:cubicBezTo>
                    <a:pt x="16" y="47"/>
                    <a:pt x="29" y="60"/>
                    <a:pt x="46" y="60"/>
                  </a:cubicBezTo>
                  <a:cubicBezTo>
                    <a:pt x="51" y="60"/>
                    <a:pt x="56" y="59"/>
                    <a:pt x="60" y="57"/>
                  </a:cubicBezTo>
                  <a:cubicBezTo>
                    <a:pt x="78" y="75"/>
                    <a:pt x="78" y="75"/>
                    <a:pt x="78" y="75"/>
                  </a:cubicBezTo>
                  <a:cubicBezTo>
                    <a:pt x="72" y="83"/>
                    <a:pt x="68" y="93"/>
                    <a:pt x="68" y="104"/>
                  </a:cubicBezTo>
                  <a:cubicBezTo>
                    <a:pt x="68" y="107"/>
                    <a:pt x="68" y="111"/>
                    <a:pt x="69" y="114"/>
                  </a:cubicBezTo>
                  <a:cubicBezTo>
                    <a:pt x="50" y="122"/>
                    <a:pt x="50" y="122"/>
                    <a:pt x="50" y="122"/>
                  </a:cubicBezTo>
                  <a:cubicBezTo>
                    <a:pt x="45" y="116"/>
                    <a:pt x="37" y="112"/>
                    <a:pt x="28" y="112"/>
                  </a:cubicBezTo>
                  <a:cubicBezTo>
                    <a:pt x="13" y="112"/>
                    <a:pt x="0" y="125"/>
                    <a:pt x="0" y="140"/>
                  </a:cubicBezTo>
                  <a:cubicBezTo>
                    <a:pt x="0" y="155"/>
                    <a:pt x="13" y="168"/>
                    <a:pt x="28" y="168"/>
                  </a:cubicBezTo>
                  <a:cubicBezTo>
                    <a:pt x="43" y="168"/>
                    <a:pt x="56" y="155"/>
                    <a:pt x="56" y="140"/>
                  </a:cubicBezTo>
                  <a:cubicBezTo>
                    <a:pt x="56" y="139"/>
                    <a:pt x="56" y="138"/>
                    <a:pt x="56" y="137"/>
                  </a:cubicBezTo>
                  <a:cubicBezTo>
                    <a:pt x="75" y="129"/>
                    <a:pt x="75" y="129"/>
                    <a:pt x="75" y="129"/>
                  </a:cubicBezTo>
                  <a:cubicBezTo>
                    <a:pt x="83" y="143"/>
                    <a:pt x="99" y="152"/>
                    <a:pt x="116" y="152"/>
                  </a:cubicBezTo>
                  <a:cubicBezTo>
                    <a:pt x="127" y="152"/>
                    <a:pt x="137" y="148"/>
                    <a:pt x="146" y="142"/>
                  </a:cubicBezTo>
                  <a:cubicBezTo>
                    <a:pt x="155" y="151"/>
                    <a:pt x="155" y="151"/>
                    <a:pt x="155" y="151"/>
                  </a:cubicBezTo>
                  <a:cubicBezTo>
                    <a:pt x="153" y="155"/>
                    <a:pt x="152" y="159"/>
                    <a:pt x="152" y="164"/>
                  </a:cubicBezTo>
                  <a:cubicBezTo>
                    <a:pt x="152" y="179"/>
                    <a:pt x="165" y="192"/>
                    <a:pt x="180" y="192"/>
                  </a:cubicBezTo>
                  <a:cubicBezTo>
                    <a:pt x="195" y="192"/>
                    <a:pt x="208" y="179"/>
                    <a:pt x="208" y="164"/>
                  </a:cubicBezTo>
                  <a:cubicBezTo>
                    <a:pt x="208" y="149"/>
                    <a:pt x="195" y="136"/>
                    <a:pt x="180" y="136"/>
                  </a:cubicBezTo>
                  <a:close/>
                  <a:moveTo>
                    <a:pt x="28" y="152"/>
                  </a:moveTo>
                  <a:cubicBezTo>
                    <a:pt x="21" y="152"/>
                    <a:pt x="16" y="147"/>
                    <a:pt x="16" y="140"/>
                  </a:cubicBezTo>
                  <a:cubicBezTo>
                    <a:pt x="16" y="133"/>
                    <a:pt x="21" y="128"/>
                    <a:pt x="28" y="128"/>
                  </a:cubicBezTo>
                  <a:cubicBezTo>
                    <a:pt x="35" y="128"/>
                    <a:pt x="40" y="133"/>
                    <a:pt x="40" y="140"/>
                  </a:cubicBezTo>
                  <a:cubicBezTo>
                    <a:pt x="40" y="147"/>
                    <a:pt x="35" y="152"/>
                    <a:pt x="28" y="152"/>
                  </a:cubicBezTo>
                  <a:close/>
                  <a:moveTo>
                    <a:pt x="180" y="24"/>
                  </a:moveTo>
                  <a:cubicBezTo>
                    <a:pt x="184" y="24"/>
                    <a:pt x="188" y="28"/>
                    <a:pt x="188" y="32"/>
                  </a:cubicBezTo>
                  <a:cubicBezTo>
                    <a:pt x="188" y="36"/>
                    <a:pt x="184" y="40"/>
                    <a:pt x="180" y="40"/>
                  </a:cubicBezTo>
                  <a:cubicBezTo>
                    <a:pt x="176" y="40"/>
                    <a:pt x="172" y="36"/>
                    <a:pt x="172" y="32"/>
                  </a:cubicBezTo>
                  <a:cubicBezTo>
                    <a:pt x="172" y="28"/>
                    <a:pt x="176" y="24"/>
                    <a:pt x="180" y="24"/>
                  </a:cubicBezTo>
                  <a:close/>
                  <a:moveTo>
                    <a:pt x="32" y="30"/>
                  </a:moveTo>
                  <a:cubicBezTo>
                    <a:pt x="32" y="22"/>
                    <a:pt x="38" y="16"/>
                    <a:pt x="46" y="16"/>
                  </a:cubicBezTo>
                  <a:cubicBezTo>
                    <a:pt x="54" y="16"/>
                    <a:pt x="60" y="22"/>
                    <a:pt x="60" y="30"/>
                  </a:cubicBezTo>
                  <a:cubicBezTo>
                    <a:pt x="60" y="38"/>
                    <a:pt x="54" y="44"/>
                    <a:pt x="46" y="44"/>
                  </a:cubicBezTo>
                  <a:cubicBezTo>
                    <a:pt x="38" y="44"/>
                    <a:pt x="32" y="38"/>
                    <a:pt x="32" y="30"/>
                  </a:cubicBezTo>
                  <a:close/>
                  <a:moveTo>
                    <a:pt x="84" y="104"/>
                  </a:moveTo>
                  <a:cubicBezTo>
                    <a:pt x="84" y="86"/>
                    <a:pt x="98" y="72"/>
                    <a:pt x="116" y="72"/>
                  </a:cubicBezTo>
                  <a:cubicBezTo>
                    <a:pt x="134" y="72"/>
                    <a:pt x="148" y="86"/>
                    <a:pt x="148" y="104"/>
                  </a:cubicBezTo>
                  <a:cubicBezTo>
                    <a:pt x="148" y="122"/>
                    <a:pt x="134" y="136"/>
                    <a:pt x="116" y="136"/>
                  </a:cubicBezTo>
                  <a:cubicBezTo>
                    <a:pt x="98" y="136"/>
                    <a:pt x="84" y="122"/>
                    <a:pt x="84" y="104"/>
                  </a:cubicBezTo>
                  <a:close/>
                  <a:moveTo>
                    <a:pt x="180" y="176"/>
                  </a:moveTo>
                  <a:cubicBezTo>
                    <a:pt x="173" y="176"/>
                    <a:pt x="168" y="171"/>
                    <a:pt x="168" y="164"/>
                  </a:cubicBezTo>
                  <a:cubicBezTo>
                    <a:pt x="168" y="157"/>
                    <a:pt x="173" y="152"/>
                    <a:pt x="180" y="152"/>
                  </a:cubicBezTo>
                  <a:cubicBezTo>
                    <a:pt x="187" y="152"/>
                    <a:pt x="192" y="157"/>
                    <a:pt x="192" y="164"/>
                  </a:cubicBezTo>
                  <a:cubicBezTo>
                    <a:pt x="192" y="171"/>
                    <a:pt x="187" y="176"/>
                    <a:pt x="180" y="1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48" name="Google Shape;648;p11"/>
          <p:cNvGrpSpPr/>
          <p:nvPr/>
        </p:nvGrpSpPr>
        <p:grpSpPr>
          <a:xfrm>
            <a:off x="457199" y="3877718"/>
            <a:ext cx="5499101" cy="2142194"/>
            <a:chOff x="457199" y="3803769"/>
            <a:chExt cx="5499101" cy="2142194"/>
          </a:xfrm>
        </p:grpSpPr>
        <p:sp>
          <p:nvSpPr>
            <p:cNvPr id="649" name="Google Shape;649;p11"/>
            <p:cNvSpPr/>
            <p:nvPr/>
          </p:nvSpPr>
          <p:spPr>
            <a:xfrm>
              <a:off x="457199" y="380376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Arial"/>
                  <a:ea typeface="Arial"/>
                  <a:cs typeface="Arial"/>
                  <a:sym typeface="Arial"/>
                </a:rPr>
                <a:t>B2B/Ecosystem Integration</a:t>
              </a:r>
              <a:endParaRPr/>
            </a:p>
          </p:txBody>
        </p:sp>
        <p:grpSp>
          <p:nvGrpSpPr>
            <p:cNvPr id="650" name="Google Shape;650;p11"/>
            <p:cNvGrpSpPr/>
            <p:nvPr/>
          </p:nvGrpSpPr>
          <p:grpSpPr>
            <a:xfrm>
              <a:off x="1810406" y="5498147"/>
              <a:ext cx="312742" cy="287804"/>
              <a:chOff x="1544638" y="3549650"/>
              <a:chExt cx="611188" cy="617537"/>
            </a:xfrm>
          </p:grpSpPr>
          <p:sp>
            <p:nvSpPr>
              <p:cNvPr id="651" name="Google Shape;651;p11"/>
              <p:cNvSpPr/>
              <p:nvPr/>
            </p:nvSpPr>
            <p:spPr>
              <a:xfrm>
                <a:off x="2035175" y="3549650"/>
                <a:ext cx="120650" cy="109537"/>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2" name="Google Shape;652;p11"/>
              <p:cNvSpPr/>
              <p:nvPr/>
            </p:nvSpPr>
            <p:spPr>
              <a:xfrm>
                <a:off x="1544638" y="3698875"/>
                <a:ext cx="611188" cy="468312"/>
              </a:xfrm>
              <a:custGeom>
                <a:avLst/>
                <a:gdLst/>
                <a:ahLst/>
                <a:cxnLst/>
                <a:rect l="l" t="t" r="r" b="b"/>
                <a:pathLst>
                  <a:path w="385" h="295" extrusionOk="0">
                    <a:moveTo>
                      <a:pt x="309" y="116"/>
                    </a:moveTo>
                    <a:lnTo>
                      <a:pt x="202" y="63"/>
                    </a:lnTo>
                    <a:lnTo>
                      <a:pt x="202" y="112"/>
                    </a:lnTo>
                    <a:lnTo>
                      <a:pt x="101" y="63"/>
                    </a:lnTo>
                    <a:lnTo>
                      <a:pt x="101" y="112"/>
                    </a:lnTo>
                    <a:lnTo>
                      <a:pt x="0" y="63"/>
                    </a:lnTo>
                    <a:lnTo>
                      <a:pt x="0" y="295"/>
                    </a:lnTo>
                    <a:lnTo>
                      <a:pt x="385" y="295"/>
                    </a:lnTo>
                    <a:lnTo>
                      <a:pt x="385" y="0"/>
                    </a:lnTo>
                    <a:lnTo>
                      <a:pt x="309" y="0"/>
                    </a:lnTo>
                    <a:lnTo>
                      <a:pt x="309" y="116"/>
                    </a:lnTo>
                    <a:close/>
                    <a:moveTo>
                      <a:pt x="215" y="163"/>
                    </a:moveTo>
                    <a:lnTo>
                      <a:pt x="283" y="163"/>
                    </a:lnTo>
                    <a:lnTo>
                      <a:pt x="283" y="208"/>
                    </a:lnTo>
                    <a:lnTo>
                      <a:pt x="215" y="208"/>
                    </a:lnTo>
                    <a:lnTo>
                      <a:pt x="215" y="163"/>
                    </a:lnTo>
                    <a:close/>
                    <a:moveTo>
                      <a:pt x="121" y="163"/>
                    </a:moveTo>
                    <a:lnTo>
                      <a:pt x="188" y="163"/>
                    </a:lnTo>
                    <a:lnTo>
                      <a:pt x="188" y="208"/>
                    </a:lnTo>
                    <a:lnTo>
                      <a:pt x="121" y="208"/>
                    </a:lnTo>
                    <a:lnTo>
                      <a:pt x="121" y="163"/>
                    </a:lnTo>
                    <a:close/>
                    <a:moveTo>
                      <a:pt x="25" y="163"/>
                    </a:moveTo>
                    <a:lnTo>
                      <a:pt x="94" y="163"/>
                    </a:lnTo>
                    <a:lnTo>
                      <a:pt x="94" y="208"/>
                    </a:lnTo>
                    <a:lnTo>
                      <a:pt x="25" y="208"/>
                    </a:lnTo>
                    <a:lnTo>
                      <a:pt x="25" y="163"/>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53" name="Google Shape;653;p11"/>
            <p:cNvGrpSpPr/>
            <p:nvPr/>
          </p:nvGrpSpPr>
          <p:grpSpPr>
            <a:xfrm>
              <a:off x="2944026" y="4561992"/>
              <a:ext cx="569721" cy="879463"/>
              <a:chOff x="11031538" y="2174875"/>
              <a:chExt cx="488950" cy="838200"/>
            </a:xfrm>
          </p:grpSpPr>
          <p:sp>
            <p:nvSpPr>
              <p:cNvPr id="654" name="Google Shape;654;p11"/>
              <p:cNvSpPr/>
              <p:nvPr/>
            </p:nvSpPr>
            <p:spPr>
              <a:xfrm>
                <a:off x="11156950" y="2338388"/>
                <a:ext cx="234950" cy="6826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5" name="Google Shape;655;p11"/>
              <p:cNvSpPr/>
              <p:nvPr/>
            </p:nvSpPr>
            <p:spPr>
              <a:xfrm>
                <a:off x="11263313" y="2174875"/>
                <a:ext cx="25400" cy="152400"/>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6" name="Google Shape;656;p11"/>
              <p:cNvSpPr/>
              <p:nvPr/>
            </p:nvSpPr>
            <p:spPr>
              <a:xfrm>
                <a:off x="11031538" y="2970213"/>
                <a:ext cx="488950" cy="4286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57" name="Google Shape;657;p11"/>
              <p:cNvSpPr/>
              <p:nvPr/>
            </p:nvSpPr>
            <p:spPr>
              <a:xfrm>
                <a:off x="11096625" y="2427288"/>
                <a:ext cx="358775" cy="523875"/>
              </a:xfrm>
              <a:custGeom>
                <a:avLst/>
                <a:gdLst/>
                <a:ahLst/>
                <a:cxnLst/>
                <a:rect l="l" t="t" r="r" b="b"/>
                <a:pathLst>
                  <a:path w="226" h="330" extrusionOk="0">
                    <a:moveTo>
                      <a:pt x="90" y="268"/>
                    </a:moveTo>
                    <a:lnTo>
                      <a:pt x="136" y="268"/>
                    </a:lnTo>
                    <a:lnTo>
                      <a:pt x="136" y="330"/>
                    </a:lnTo>
                    <a:lnTo>
                      <a:pt x="226" y="330"/>
                    </a:lnTo>
                    <a:lnTo>
                      <a:pt x="226" y="0"/>
                    </a:lnTo>
                    <a:lnTo>
                      <a:pt x="0" y="0"/>
                    </a:lnTo>
                    <a:lnTo>
                      <a:pt x="0" y="330"/>
                    </a:lnTo>
                    <a:lnTo>
                      <a:pt x="90" y="330"/>
                    </a:lnTo>
                    <a:lnTo>
                      <a:pt x="90" y="268"/>
                    </a:lnTo>
                    <a:close/>
                    <a:moveTo>
                      <a:pt x="26" y="43"/>
                    </a:moveTo>
                    <a:lnTo>
                      <a:pt x="200" y="43"/>
                    </a:lnTo>
                    <a:lnTo>
                      <a:pt x="200" y="63"/>
                    </a:lnTo>
                    <a:lnTo>
                      <a:pt x="26" y="63"/>
                    </a:lnTo>
                    <a:lnTo>
                      <a:pt x="26" y="43"/>
                    </a:lnTo>
                    <a:close/>
                    <a:moveTo>
                      <a:pt x="26" y="99"/>
                    </a:moveTo>
                    <a:lnTo>
                      <a:pt x="200" y="99"/>
                    </a:lnTo>
                    <a:lnTo>
                      <a:pt x="200" y="117"/>
                    </a:lnTo>
                    <a:lnTo>
                      <a:pt x="26" y="117"/>
                    </a:lnTo>
                    <a:lnTo>
                      <a:pt x="26" y="99"/>
                    </a:lnTo>
                    <a:close/>
                    <a:moveTo>
                      <a:pt x="26" y="153"/>
                    </a:moveTo>
                    <a:lnTo>
                      <a:pt x="200" y="153"/>
                    </a:lnTo>
                    <a:lnTo>
                      <a:pt x="200" y="173"/>
                    </a:lnTo>
                    <a:lnTo>
                      <a:pt x="26" y="173"/>
                    </a:lnTo>
                    <a:lnTo>
                      <a:pt x="26" y="153"/>
                    </a:lnTo>
                    <a:close/>
                    <a:moveTo>
                      <a:pt x="26" y="207"/>
                    </a:moveTo>
                    <a:lnTo>
                      <a:pt x="200" y="207"/>
                    </a:lnTo>
                    <a:lnTo>
                      <a:pt x="200" y="227"/>
                    </a:lnTo>
                    <a:lnTo>
                      <a:pt x="26" y="227"/>
                    </a:lnTo>
                    <a:lnTo>
                      <a:pt x="26" y="207"/>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58" name="Google Shape;658;p11"/>
            <p:cNvGrpSpPr/>
            <p:nvPr/>
          </p:nvGrpSpPr>
          <p:grpSpPr>
            <a:xfrm>
              <a:off x="4232758" y="4493248"/>
              <a:ext cx="288372" cy="315918"/>
              <a:chOff x="8656638" y="4662488"/>
              <a:chExt cx="563563" cy="677862"/>
            </a:xfrm>
          </p:grpSpPr>
          <p:sp>
            <p:nvSpPr>
              <p:cNvPr id="659" name="Google Shape;659;p11"/>
              <p:cNvSpPr/>
              <p:nvPr/>
            </p:nvSpPr>
            <p:spPr>
              <a:xfrm>
                <a:off x="8709025" y="5226050"/>
                <a:ext cx="463550" cy="46037"/>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0" name="Google Shape;660;p11"/>
              <p:cNvSpPr/>
              <p:nvPr/>
            </p:nvSpPr>
            <p:spPr>
              <a:xfrm>
                <a:off x="8656638" y="5291138"/>
                <a:ext cx="563563" cy="4921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1" name="Google Shape;661;p11"/>
              <p:cNvSpPr/>
              <p:nvPr/>
            </p:nvSpPr>
            <p:spPr>
              <a:xfrm>
                <a:off x="8720138" y="4919663"/>
                <a:ext cx="439738" cy="4286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2" name="Google Shape;662;p11"/>
              <p:cNvSpPr/>
              <p:nvPr/>
            </p:nvSpPr>
            <p:spPr>
              <a:xfrm>
                <a:off x="8759825" y="4983163"/>
                <a:ext cx="80963" cy="222250"/>
              </a:xfrm>
              <a:custGeom>
                <a:avLst/>
                <a:gdLst/>
                <a:ahLst/>
                <a:cxnLst/>
                <a:rect l="l" t="t" r="r" b="b"/>
                <a:pathLst>
                  <a:path w="51" h="140" extrusionOk="0">
                    <a:moveTo>
                      <a:pt x="51" y="140"/>
                    </a:moveTo>
                    <a:lnTo>
                      <a:pt x="51" y="0"/>
                    </a:lnTo>
                    <a:lnTo>
                      <a:pt x="0" y="0"/>
                    </a:lnTo>
                    <a:lnTo>
                      <a:pt x="0" y="140"/>
                    </a:lnTo>
                    <a:lnTo>
                      <a:pt x="51" y="140"/>
                    </a:lnTo>
                    <a:close/>
                    <a:moveTo>
                      <a:pt x="13" y="14"/>
                    </a:moveTo>
                    <a:lnTo>
                      <a:pt x="24" y="14"/>
                    </a:lnTo>
                    <a:lnTo>
                      <a:pt x="24" y="124"/>
                    </a:lnTo>
                    <a:lnTo>
                      <a:pt x="13" y="124"/>
                    </a:lnTo>
                    <a:lnTo>
                      <a:pt x="13"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3" name="Google Shape;663;p11"/>
              <p:cNvSpPr/>
              <p:nvPr/>
            </p:nvSpPr>
            <p:spPr>
              <a:xfrm>
                <a:off x="8899525" y="4983163"/>
                <a:ext cx="80963" cy="222250"/>
              </a:xfrm>
              <a:custGeom>
                <a:avLst/>
                <a:gdLst/>
                <a:ahLst/>
                <a:cxnLst/>
                <a:rect l="l" t="t" r="r" b="b"/>
                <a:pathLst>
                  <a:path w="51" h="140" extrusionOk="0">
                    <a:moveTo>
                      <a:pt x="51" y="140"/>
                    </a:moveTo>
                    <a:lnTo>
                      <a:pt x="51" y="0"/>
                    </a:lnTo>
                    <a:lnTo>
                      <a:pt x="0" y="0"/>
                    </a:lnTo>
                    <a:lnTo>
                      <a:pt x="0" y="140"/>
                    </a:lnTo>
                    <a:lnTo>
                      <a:pt x="51" y="140"/>
                    </a:lnTo>
                    <a:close/>
                    <a:moveTo>
                      <a:pt x="13" y="14"/>
                    </a:moveTo>
                    <a:lnTo>
                      <a:pt x="24" y="14"/>
                    </a:lnTo>
                    <a:lnTo>
                      <a:pt x="24" y="124"/>
                    </a:lnTo>
                    <a:lnTo>
                      <a:pt x="13" y="124"/>
                    </a:lnTo>
                    <a:lnTo>
                      <a:pt x="13"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4" name="Google Shape;664;p11"/>
              <p:cNvSpPr/>
              <p:nvPr/>
            </p:nvSpPr>
            <p:spPr>
              <a:xfrm>
                <a:off x="9040813" y="4983163"/>
                <a:ext cx="79375" cy="222250"/>
              </a:xfrm>
              <a:custGeom>
                <a:avLst/>
                <a:gdLst/>
                <a:ahLst/>
                <a:cxnLst/>
                <a:rect l="l" t="t" r="r" b="b"/>
                <a:pathLst>
                  <a:path w="50" h="140" extrusionOk="0">
                    <a:moveTo>
                      <a:pt x="50" y="140"/>
                    </a:moveTo>
                    <a:lnTo>
                      <a:pt x="50" y="0"/>
                    </a:lnTo>
                    <a:lnTo>
                      <a:pt x="0" y="0"/>
                    </a:lnTo>
                    <a:lnTo>
                      <a:pt x="0" y="140"/>
                    </a:lnTo>
                    <a:lnTo>
                      <a:pt x="50" y="140"/>
                    </a:lnTo>
                    <a:close/>
                    <a:moveTo>
                      <a:pt x="12" y="14"/>
                    </a:moveTo>
                    <a:lnTo>
                      <a:pt x="23" y="14"/>
                    </a:lnTo>
                    <a:lnTo>
                      <a:pt x="23" y="124"/>
                    </a:lnTo>
                    <a:lnTo>
                      <a:pt x="12" y="124"/>
                    </a:lnTo>
                    <a:lnTo>
                      <a:pt x="12"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5" name="Google Shape;665;p11"/>
              <p:cNvSpPr/>
              <p:nvPr/>
            </p:nvSpPr>
            <p:spPr>
              <a:xfrm>
                <a:off x="8659813" y="4662488"/>
                <a:ext cx="560388" cy="233362"/>
              </a:xfrm>
              <a:custGeom>
                <a:avLst/>
                <a:gdLst/>
                <a:ahLst/>
                <a:cxnLst/>
                <a:rect l="l" t="t" r="r" b="b"/>
                <a:pathLst>
                  <a:path w="196" h="82" extrusionOk="0">
                    <a:moveTo>
                      <a:pt x="196" y="69"/>
                    </a:moveTo>
                    <a:cubicBezTo>
                      <a:pt x="98" y="0"/>
                      <a:pt x="98" y="0"/>
                      <a:pt x="98" y="0"/>
                    </a:cubicBezTo>
                    <a:cubicBezTo>
                      <a:pt x="0" y="69"/>
                      <a:pt x="0" y="69"/>
                      <a:pt x="0" y="69"/>
                    </a:cubicBezTo>
                    <a:cubicBezTo>
                      <a:pt x="0" y="82"/>
                      <a:pt x="0" y="82"/>
                      <a:pt x="0" y="82"/>
                    </a:cubicBezTo>
                    <a:cubicBezTo>
                      <a:pt x="196" y="82"/>
                      <a:pt x="196" y="82"/>
                      <a:pt x="196" y="82"/>
                    </a:cubicBezTo>
                    <a:lnTo>
                      <a:pt x="196" y="69"/>
                    </a:lnTo>
                    <a:close/>
                    <a:moveTo>
                      <a:pt x="98" y="65"/>
                    </a:moveTo>
                    <a:cubicBezTo>
                      <a:pt x="88" y="65"/>
                      <a:pt x="81" y="58"/>
                      <a:pt x="81" y="48"/>
                    </a:cubicBezTo>
                    <a:cubicBezTo>
                      <a:pt x="81" y="39"/>
                      <a:pt x="88" y="31"/>
                      <a:pt x="98" y="31"/>
                    </a:cubicBezTo>
                    <a:cubicBezTo>
                      <a:pt x="107" y="31"/>
                      <a:pt x="115" y="39"/>
                      <a:pt x="115" y="48"/>
                    </a:cubicBezTo>
                    <a:cubicBezTo>
                      <a:pt x="115" y="58"/>
                      <a:pt x="107" y="65"/>
                      <a:pt x="98" y="65"/>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66" name="Google Shape;666;p11"/>
            <p:cNvGrpSpPr/>
            <p:nvPr/>
          </p:nvGrpSpPr>
          <p:grpSpPr>
            <a:xfrm>
              <a:off x="1550076" y="5100990"/>
              <a:ext cx="425653" cy="352171"/>
              <a:chOff x="8580438" y="1087438"/>
              <a:chExt cx="831850" cy="755650"/>
            </a:xfrm>
          </p:grpSpPr>
          <p:sp>
            <p:nvSpPr>
              <p:cNvPr id="667" name="Google Shape;667;p11"/>
              <p:cNvSpPr/>
              <p:nvPr/>
            </p:nvSpPr>
            <p:spPr>
              <a:xfrm>
                <a:off x="8580438" y="1789113"/>
                <a:ext cx="728663" cy="53975"/>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8" name="Google Shape;668;p11"/>
              <p:cNvSpPr/>
              <p:nvPr/>
            </p:nvSpPr>
            <p:spPr>
              <a:xfrm>
                <a:off x="9212263" y="1087438"/>
                <a:ext cx="200025" cy="160337"/>
              </a:xfrm>
              <a:custGeom>
                <a:avLst/>
                <a:gdLst/>
                <a:ahLst/>
                <a:cxnLst/>
                <a:rect l="l" t="t" r="r" b="b"/>
                <a:pathLst>
                  <a:path w="70" h="56" extrusionOk="0">
                    <a:moveTo>
                      <a:pt x="50" y="0"/>
                    </a:moveTo>
                    <a:cubicBezTo>
                      <a:pt x="43" y="0"/>
                      <a:pt x="37" y="3"/>
                      <a:pt x="34" y="8"/>
                    </a:cubicBezTo>
                    <a:cubicBezTo>
                      <a:pt x="32" y="8"/>
                      <a:pt x="31" y="8"/>
                      <a:pt x="30" y="8"/>
                    </a:cubicBezTo>
                    <a:cubicBezTo>
                      <a:pt x="21" y="8"/>
                      <a:pt x="14" y="14"/>
                      <a:pt x="13" y="22"/>
                    </a:cubicBezTo>
                    <a:cubicBezTo>
                      <a:pt x="6" y="23"/>
                      <a:pt x="0" y="29"/>
                      <a:pt x="0" y="36"/>
                    </a:cubicBezTo>
                    <a:cubicBezTo>
                      <a:pt x="0" y="37"/>
                      <a:pt x="0" y="37"/>
                      <a:pt x="0" y="37"/>
                    </a:cubicBezTo>
                    <a:cubicBezTo>
                      <a:pt x="6" y="37"/>
                      <a:pt x="6" y="37"/>
                      <a:pt x="6" y="37"/>
                    </a:cubicBezTo>
                    <a:cubicBezTo>
                      <a:pt x="6" y="36"/>
                      <a:pt x="6" y="36"/>
                      <a:pt x="6" y="36"/>
                    </a:cubicBezTo>
                    <a:cubicBezTo>
                      <a:pt x="6" y="31"/>
                      <a:pt x="9" y="28"/>
                      <a:pt x="14" y="28"/>
                    </a:cubicBezTo>
                    <a:cubicBezTo>
                      <a:pt x="14" y="28"/>
                      <a:pt x="14" y="28"/>
                      <a:pt x="15" y="28"/>
                    </a:cubicBezTo>
                    <a:cubicBezTo>
                      <a:pt x="18" y="28"/>
                      <a:pt x="18" y="28"/>
                      <a:pt x="18" y="28"/>
                    </a:cubicBezTo>
                    <a:cubicBezTo>
                      <a:pt x="18" y="25"/>
                      <a:pt x="18" y="25"/>
                      <a:pt x="18" y="25"/>
                    </a:cubicBezTo>
                    <a:cubicBezTo>
                      <a:pt x="18" y="19"/>
                      <a:pt x="23" y="14"/>
                      <a:pt x="30" y="14"/>
                    </a:cubicBezTo>
                    <a:cubicBezTo>
                      <a:pt x="31" y="14"/>
                      <a:pt x="32" y="14"/>
                      <a:pt x="34" y="14"/>
                    </a:cubicBezTo>
                    <a:cubicBezTo>
                      <a:pt x="36" y="15"/>
                      <a:pt x="36" y="15"/>
                      <a:pt x="36" y="15"/>
                    </a:cubicBezTo>
                    <a:cubicBezTo>
                      <a:pt x="37" y="13"/>
                      <a:pt x="37" y="13"/>
                      <a:pt x="37" y="13"/>
                    </a:cubicBezTo>
                    <a:cubicBezTo>
                      <a:pt x="40" y="8"/>
                      <a:pt x="45" y="5"/>
                      <a:pt x="50" y="5"/>
                    </a:cubicBezTo>
                    <a:cubicBezTo>
                      <a:pt x="58" y="5"/>
                      <a:pt x="65" y="12"/>
                      <a:pt x="65" y="20"/>
                    </a:cubicBezTo>
                    <a:cubicBezTo>
                      <a:pt x="65" y="28"/>
                      <a:pt x="58" y="34"/>
                      <a:pt x="50" y="34"/>
                    </a:cubicBezTo>
                    <a:cubicBezTo>
                      <a:pt x="49" y="34"/>
                      <a:pt x="48" y="34"/>
                      <a:pt x="47" y="34"/>
                    </a:cubicBezTo>
                    <a:cubicBezTo>
                      <a:pt x="42" y="33"/>
                      <a:pt x="42" y="33"/>
                      <a:pt x="42" y="33"/>
                    </a:cubicBezTo>
                    <a:cubicBezTo>
                      <a:pt x="44" y="38"/>
                      <a:pt x="44" y="38"/>
                      <a:pt x="44" y="38"/>
                    </a:cubicBezTo>
                    <a:cubicBezTo>
                      <a:pt x="44" y="38"/>
                      <a:pt x="44" y="39"/>
                      <a:pt x="44" y="40"/>
                    </a:cubicBezTo>
                    <a:cubicBezTo>
                      <a:pt x="44" y="46"/>
                      <a:pt x="39" y="51"/>
                      <a:pt x="34" y="51"/>
                    </a:cubicBezTo>
                    <a:cubicBezTo>
                      <a:pt x="29" y="51"/>
                      <a:pt x="25" y="47"/>
                      <a:pt x="24" y="43"/>
                    </a:cubicBezTo>
                    <a:cubicBezTo>
                      <a:pt x="23" y="42"/>
                      <a:pt x="23" y="42"/>
                      <a:pt x="23" y="42"/>
                    </a:cubicBezTo>
                    <a:cubicBezTo>
                      <a:pt x="18" y="43"/>
                      <a:pt x="18" y="43"/>
                      <a:pt x="18" y="43"/>
                    </a:cubicBezTo>
                    <a:cubicBezTo>
                      <a:pt x="18" y="44"/>
                      <a:pt x="18" y="44"/>
                      <a:pt x="18" y="44"/>
                    </a:cubicBezTo>
                    <a:cubicBezTo>
                      <a:pt x="20" y="51"/>
                      <a:pt x="26" y="56"/>
                      <a:pt x="34" y="56"/>
                    </a:cubicBezTo>
                    <a:cubicBezTo>
                      <a:pt x="42" y="56"/>
                      <a:pt x="50" y="49"/>
                      <a:pt x="50" y="40"/>
                    </a:cubicBezTo>
                    <a:cubicBezTo>
                      <a:pt x="50" y="40"/>
                      <a:pt x="50" y="40"/>
                      <a:pt x="50" y="40"/>
                    </a:cubicBezTo>
                    <a:cubicBezTo>
                      <a:pt x="50" y="40"/>
                      <a:pt x="50" y="40"/>
                      <a:pt x="50" y="40"/>
                    </a:cubicBezTo>
                    <a:cubicBezTo>
                      <a:pt x="56" y="40"/>
                      <a:pt x="61" y="38"/>
                      <a:pt x="64" y="34"/>
                    </a:cubicBezTo>
                    <a:cubicBezTo>
                      <a:pt x="68" y="30"/>
                      <a:pt x="70" y="25"/>
                      <a:pt x="70" y="20"/>
                    </a:cubicBezTo>
                    <a:cubicBezTo>
                      <a:pt x="70" y="9"/>
                      <a:pt x="61" y="0"/>
                      <a:pt x="50"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69" name="Google Shape;669;p11"/>
              <p:cNvSpPr/>
              <p:nvPr/>
            </p:nvSpPr>
            <p:spPr>
              <a:xfrm>
                <a:off x="9158288" y="1227138"/>
                <a:ext cx="96838" cy="10001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0" name="Google Shape;670;p11"/>
              <p:cNvSpPr/>
              <p:nvPr/>
            </p:nvSpPr>
            <p:spPr>
              <a:xfrm>
                <a:off x="8637588" y="1354138"/>
                <a:ext cx="617538" cy="406400"/>
              </a:xfrm>
              <a:custGeom>
                <a:avLst/>
                <a:gdLst/>
                <a:ahLst/>
                <a:cxnLst/>
                <a:rect l="l" t="t" r="r" b="b"/>
                <a:pathLst>
                  <a:path w="389" h="256" extrusionOk="0">
                    <a:moveTo>
                      <a:pt x="389" y="256"/>
                    </a:moveTo>
                    <a:lnTo>
                      <a:pt x="389" y="0"/>
                    </a:lnTo>
                    <a:lnTo>
                      <a:pt x="328" y="0"/>
                    </a:lnTo>
                    <a:lnTo>
                      <a:pt x="328" y="99"/>
                    </a:lnTo>
                    <a:lnTo>
                      <a:pt x="218" y="52"/>
                    </a:lnTo>
                    <a:lnTo>
                      <a:pt x="218" y="99"/>
                    </a:lnTo>
                    <a:lnTo>
                      <a:pt x="110" y="52"/>
                    </a:lnTo>
                    <a:lnTo>
                      <a:pt x="110" y="99"/>
                    </a:lnTo>
                    <a:lnTo>
                      <a:pt x="0" y="52"/>
                    </a:lnTo>
                    <a:lnTo>
                      <a:pt x="0" y="256"/>
                    </a:lnTo>
                    <a:lnTo>
                      <a:pt x="328" y="256"/>
                    </a:lnTo>
                    <a:lnTo>
                      <a:pt x="389" y="256"/>
                    </a:lnTo>
                    <a:close/>
                    <a:moveTo>
                      <a:pt x="106" y="194"/>
                    </a:moveTo>
                    <a:lnTo>
                      <a:pt x="36" y="194"/>
                    </a:lnTo>
                    <a:lnTo>
                      <a:pt x="36" y="149"/>
                    </a:lnTo>
                    <a:lnTo>
                      <a:pt x="106" y="149"/>
                    </a:lnTo>
                    <a:lnTo>
                      <a:pt x="106" y="194"/>
                    </a:lnTo>
                    <a:close/>
                    <a:moveTo>
                      <a:pt x="198" y="194"/>
                    </a:moveTo>
                    <a:lnTo>
                      <a:pt x="129" y="194"/>
                    </a:lnTo>
                    <a:lnTo>
                      <a:pt x="129" y="149"/>
                    </a:lnTo>
                    <a:lnTo>
                      <a:pt x="198" y="149"/>
                    </a:lnTo>
                    <a:lnTo>
                      <a:pt x="198" y="194"/>
                    </a:lnTo>
                    <a:close/>
                    <a:moveTo>
                      <a:pt x="292" y="194"/>
                    </a:moveTo>
                    <a:lnTo>
                      <a:pt x="221" y="194"/>
                    </a:lnTo>
                    <a:lnTo>
                      <a:pt x="221" y="149"/>
                    </a:lnTo>
                    <a:lnTo>
                      <a:pt x="292" y="149"/>
                    </a:lnTo>
                    <a:lnTo>
                      <a:pt x="292" y="19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671" name="Google Shape;671;p11"/>
            <p:cNvCxnSpPr/>
            <p:nvPr/>
          </p:nvCxnSpPr>
          <p:spPr>
            <a:xfrm rot="10800000">
              <a:off x="1883920" y="4937277"/>
              <a:ext cx="1103831" cy="187444"/>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72" name="Google Shape;672;p11"/>
            <p:cNvCxnSpPr/>
            <p:nvPr/>
          </p:nvCxnSpPr>
          <p:spPr>
            <a:xfrm flipH="1">
              <a:off x="1943079" y="5201848"/>
              <a:ext cx="1048070" cy="87532"/>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73" name="Google Shape;673;p11"/>
            <p:cNvCxnSpPr/>
            <p:nvPr/>
          </p:nvCxnSpPr>
          <p:spPr>
            <a:xfrm flipH="1">
              <a:off x="3511974" y="5008398"/>
              <a:ext cx="925606" cy="91098"/>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74" name="Google Shape;674;p11"/>
            <p:cNvCxnSpPr/>
            <p:nvPr/>
          </p:nvCxnSpPr>
          <p:spPr>
            <a:xfrm flipH="1">
              <a:off x="2149374" y="5285378"/>
              <a:ext cx="838377" cy="299639"/>
            </a:xfrm>
            <a:prstGeom prst="straightConnector1">
              <a:avLst/>
            </a:prstGeom>
            <a:solidFill>
              <a:srgbClr val="00529B"/>
            </a:solidFill>
            <a:ln w="12700" cap="flat" cmpd="sng">
              <a:solidFill>
                <a:srgbClr val="002856"/>
              </a:solidFill>
              <a:prstDash val="solid"/>
              <a:round/>
              <a:headEnd type="stealth" w="med" len="med"/>
              <a:tailEnd type="stealth" w="med" len="med"/>
            </a:ln>
          </p:spPr>
        </p:cxnSp>
        <p:sp>
          <p:nvSpPr>
            <p:cNvPr id="675" name="Google Shape;675;p11"/>
            <p:cNvSpPr txBox="1"/>
            <p:nvPr/>
          </p:nvSpPr>
          <p:spPr>
            <a:xfrm>
              <a:off x="694234" y="4893549"/>
              <a:ext cx="800519" cy="461665"/>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Business Partners</a:t>
              </a:r>
              <a:endParaRPr/>
            </a:p>
          </p:txBody>
        </p:sp>
        <p:sp>
          <p:nvSpPr>
            <p:cNvPr id="676" name="Google Shape;676;p11"/>
            <p:cNvSpPr txBox="1"/>
            <p:nvPr/>
          </p:nvSpPr>
          <p:spPr>
            <a:xfrm>
              <a:off x="2752151" y="5484298"/>
              <a:ext cx="967956" cy="461665"/>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The Enterprise</a:t>
              </a:r>
              <a:endParaRPr/>
            </a:p>
          </p:txBody>
        </p:sp>
        <p:grpSp>
          <p:nvGrpSpPr>
            <p:cNvPr id="677" name="Google Shape;677;p11"/>
            <p:cNvGrpSpPr/>
            <p:nvPr/>
          </p:nvGrpSpPr>
          <p:grpSpPr>
            <a:xfrm>
              <a:off x="3862049" y="4219914"/>
              <a:ext cx="288372" cy="315918"/>
              <a:chOff x="8656638" y="4662488"/>
              <a:chExt cx="563563" cy="677862"/>
            </a:xfrm>
          </p:grpSpPr>
          <p:sp>
            <p:nvSpPr>
              <p:cNvPr id="678" name="Google Shape;678;p11"/>
              <p:cNvSpPr/>
              <p:nvPr/>
            </p:nvSpPr>
            <p:spPr>
              <a:xfrm>
                <a:off x="8709025" y="5226050"/>
                <a:ext cx="463550" cy="46037"/>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79" name="Google Shape;679;p11"/>
              <p:cNvSpPr/>
              <p:nvPr/>
            </p:nvSpPr>
            <p:spPr>
              <a:xfrm>
                <a:off x="8656638" y="5291138"/>
                <a:ext cx="563563" cy="4921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0" name="Google Shape;680;p11"/>
              <p:cNvSpPr/>
              <p:nvPr/>
            </p:nvSpPr>
            <p:spPr>
              <a:xfrm>
                <a:off x="8720138" y="4919663"/>
                <a:ext cx="439738" cy="4286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1" name="Google Shape;681;p11"/>
              <p:cNvSpPr/>
              <p:nvPr/>
            </p:nvSpPr>
            <p:spPr>
              <a:xfrm>
                <a:off x="8759825" y="4983163"/>
                <a:ext cx="80963" cy="222250"/>
              </a:xfrm>
              <a:custGeom>
                <a:avLst/>
                <a:gdLst/>
                <a:ahLst/>
                <a:cxnLst/>
                <a:rect l="l" t="t" r="r" b="b"/>
                <a:pathLst>
                  <a:path w="51" h="140" extrusionOk="0">
                    <a:moveTo>
                      <a:pt x="51" y="140"/>
                    </a:moveTo>
                    <a:lnTo>
                      <a:pt x="51" y="0"/>
                    </a:lnTo>
                    <a:lnTo>
                      <a:pt x="0" y="0"/>
                    </a:lnTo>
                    <a:lnTo>
                      <a:pt x="0" y="140"/>
                    </a:lnTo>
                    <a:lnTo>
                      <a:pt x="51" y="140"/>
                    </a:lnTo>
                    <a:close/>
                    <a:moveTo>
                      <a:pt x="13" y="14"/>
                    </a:moveTo>
                    <a:lnTo>
                      <a:pt x="24" y="14"/>
                    </a:lnTo>
                    <a:lnTo>
                      <a:pt x="24" y="124"/>
                    </a:lnTo>
                    <a:lnTo>
                      <a:pt x="13" y="124"/>
                    </a:lnTo>
                    <a:lnTo>
                      <a:pt x="13"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2" name="Google Shape;682;p11"/>
              <p:cNvSpPr/>
              <p:nvPr/>
            </p:nvSpPr>
            <p:spPr>
              <a:xfrm>
                <a:off x="8899525" y="4983163"/>
                <a:ext cx="80963" cy="222250"/>
              </a:xfrm>
              <a:custGeom>
                <a:avLst/>
                <a:gdLst/>
                <a:ahLst/>
                <a:cxnLst/>
                <a:rect l="l" t="t" r="r" b="b"/>
                <a:pathLst>
                  <a:path w="51" h="140" extrusionOk="0">
                    <a:moveTo>
                      <a:pt x="51" y="140"/>
                    </a:moveTo>
                    <a:lnTo>
                      <a:pt x="51" y="0"/>
                    </a:lnTo>
                    <a:lnTo>
                      <a:pt x="0" y="0"/>
                    </a:lnTo>
                    <a:lnTo>
                      <a:pt x="0" y="140"/>
                    </a:lnTo>
                    <a:lnTo>
                      <a:pt x="51" y="140"/>
                    </a:lnTo>
                    <a:close/>
                    <a:moveTo>
                      <a:pt x="13" y="14"/>
                    </a:moveTo>
                    <a:lnTo>
                      <a:pt x="24" y="14"/>
                    </a:lnTo>
                    <a:lnTo>
                      <a:pt x="24" y="124"/>
                    </a:lnTo>
                    <a:lnTo>
                      <a:pt x="13" y="124"/>
                    </a:lnTo>
                    <a:lnTo>
                      <a:pt x="13"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3" name="Google Shape;683;p11"/>
              <p:cNvSpPr/>
              <p:nvPr/>
            </p:nvSpPr>
            <p:spPr>
              <a:xfrm>
                <a:off x="9040813" y="4983163"/>
                <a:ext cx="79375" cy="222250"/>
              </a:xfrm>
              <a:custGeom>
                <a:avLst/>
                <a:gdLst/>
                <a:ahLst/>
                <a:cxnLst/>
                <a:rect l="l" t="t" r="r" b="b"/>
                <a:pathLst>
                  <a:path w="50" h="140" extrusionOk="0">
                    <a:moveTo>
                      <a:pt x="50" y="140"/>
                    </a:moveTo>
                    <a:lnTo>
                      <a:pt x="50" y="0"/>
                    </a:lnTo>
                    <a:lnTo>
                      <a:pt x="0" y="0"/>
                    </a:lnTo>
                    <a:lnTo>
                      <a:pt x="0" y="140"/>
                    </a:lnTo>
                    <a:lnTo>
                      <a:pt x="50" y="140"/>
                    </a:lnTo>
                    <a:close/>
                    <a:moveTo>
                      <a:pt x="12" y="14"/>
                    </a:moveTo>
                    <a:lnTo>
                      <a:pt x="23" y="14"/>
                    </a:lnTo>
                    <a:lnTo>
                      <a:pt x="23" y="124"/>
                    </a:lnTo>
                    <a:lnTo>
                      <a:pt x="12" y="124"/>
                    </a:lnTo>
                    <a:lnTo>
                      <a:pt x="12" y="1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4" name="Google Shape;684;p11"/>
              <p:cNvSpPr/>
              <p:nvPr/>
            </p:nvSpPr>
            <p:spPr>
              <a:xfrm>
                <a:off x="8659813" y="4662488"/>
                <a:ext cx="560388" cy="233362"/>
              </a:xfrm>
              <a:custGeom>
                <a:avLst/>
                <a:gdLst/>
                <a:ahLst/>
                <a:cxnLst/>
                <a:rect l="l" t="t" r="r" b="b"/>
                <a:pathLst>
                  <a:path w="196" h="82" extrusionOk="0">
                    <a:moveTo>
                      <a:pt x="196" y="69"/>
                    </a:moveTo>
                    <a:cubicBezTo>
                      <a:pt x="98" y="0"/>
                      <a:pt x="98" y="0"/>
                      <a:pt x="98" y="0"/>
                    </a:cubicBezTo>
                    <a:cubicBezTo>
                      <a:pt x="0" y="69"/>
                      <a:pt x="0" y="69"/>
                      <a:pt x="0" y="69"/>
                    </a:cubicBezTo>
                    <a:cubicBezTo>
                      <a:pt x="0" y="82"/>
                      <a:pt x="0" y="82"/>
                      <a:pt x="0" y="82"/>
                    </a:cubicBezTo>
                    <a:cubicBezTo>
                      <a:pt x="196" y="82"/>
                      <a:pt x="196" y="82"/>
                      <a:pt x="196" y="82"/>
                    </a:cubicBezTo>
                    <a:lnTo>
                      <a:pt x="196" y="69"/>
                    </a:lnTo>
                    <a:close/>
                    <a:moveTo>
                      <a:pt x="98" y="65"/>
                    </a:moveTo>
                    <a:cubicBezTo>
                      <a:pt x="88" y="65"/>
                      <a:pt x="81" y="58"/>
                      <a:pt x="81" y="48"/>
                    </a:cubicBezTo>
                    <a:cubicBezTo>
                      <a:pt x="81" y="39"/>
                      <a:pt x="88" y="31"/>
                      <a:pt x="98" y="31"/>
                    </a:cubicBezTo>
                    <a:cubicBezTo>
                      <a:pt x="107" y="31"/>
                      <a:pt x="115" y="39"/>
                      <a:pt x="115" y="48"/>
                    </a:cubicBezTo>
                    <a:cubicBezTo>
                      <a:pt x="115" y="58"/>
                      <a:pt x="107" y="65"/>
                      <a:pt x="98" y="65"/>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85" name="Google Shape;685;p11"/>
            <p:cNvGrpSpPr/>
            <p:nvPr/>
          </p:nvGrpSpPr>
          <p:grpSpPr>
            <a:xfrm>
              <a:off x="1522211" y="4738503"/>
              <a:ext cx="425653" cy="352171"/>
              <a:chOff x="8580438" y="1087438"/>
              <a:chExt cx="831850" cy="755650"/>
            </a:xfrm>
          </p:grpSpPr>
          <p:sp>
            <p:nvSpPr>
              <p:cNvPr id="686" name="Google Shape;686;p11"/>
              <p:cNvSpPr/>
              <p:nvPr/>
            </p:nvSpPr>
            <p:spPr>
              <a:xfrm>
                <a:off x="8580438" y="1789113"/>
                <a:ext cx="728663" cy="53975"/>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7" name="Google Shape;687;p11"/>
              <p:cNvSpPr/>
              <p:nvPr/>
            </p:nvSpPr>
            <p:spPr>
              <a:xfrm>
                <a:off x="9212263" y="1087438"/>
                <a:ext cx="200025" cy="160337"/>
              </a:xfrm>
              <a:custGeom>
                <a:avLst/>
                <a:gdLst/>
                <a:ahLst/>
                <a:cxnLst/>
                <a:rect l="l" t="t" r="r" b="b"/>
                <a:pathLst>
                  <a:path w="70" h="56" extrusionOk="0">
                    <a:moveTo>
                      <a:pt x="50" y="0"/>
                    </a:moveTo>
                    <a:cubicBezTo>
                      <a:pt x="43" y="0"/>
                      <a:pt x="37" y="3"/>
                      <a:pt x="34" y="8"/>
                    </a:cubicBezTo>
                    <a:cubicBezTo>
                      <a:pt x="32" y="8"/>
                      <a:pt x="31" y="8"/>
                      <a:pt x="30" y="8"/>
                    </a:cubicBezTo>
                    <a:cubicBezTo>
                      <a:pt x="21" y="8"/>
                      <a:pt x="14" y="14"/>
                      <a:pt x="13" y="22"/>
                    </a:cubicBezTo>
                    <a:cubicBezTo>
                      <a:pt x="6" y="23"/>
                      <a:pt x="0" y="29"/>
                      <a:pt x="0" y="36"/>
                    </a:cubicBezTo>
                    <a:cubicBezTo>
                      <a:pt x="0" y="37"/>
                      <a:pt x="0" y="37"/>
                      <a:pt x="0" y="37"/>
                    </a:cubicBezTo>
                    <a:cubicBezTo>
                      <a:pt x="6" y="37"/>
                      <a:pt x="6" y="37"/>
                      <a:pt x="6" y="37"/>
                    </a:cubicBezTo>
                    <a:cubicBezTo>
                      <a:pt x="6" y="36"/>
                      <a:pt x="6" y="36"/>
                      <a:pt x="6" y="36"/>
                    </a:cubicBezTo>
                    <a:cubicBezTo>
                      <a:pt x="6" y="31"/>
                      <a:pt x="9" y="28"/>
                      <a:pt x="14" y="28"/>
                    </a:cubicBezTo>
                    <a:cubicBezTo>
                      <a:pt x="14" y="28"/>
                      <a:pt x="14" y="28"/>
                      <a:pt x="15" y="28"/>
                    </a:cubicBezTo>
                    <a:cubicBezTo>
                      <a:pt x="18" y="28"/>
                      <a:pt x="18" y="28"/>
                      <a:pt x="18" y="28"/>
                    </a:cubicBezTo>
                    <a:cubicBezTo>
                      <a:pt x="18" y="25"/>
                      <a:pt x="18" y="25"/>
                      <a:pt x="18" y="25"/>
                    </a:cubicBezTo>
                    <a:cubicBezTo>
                      <a:pt x="18" y="19"/>
                      <a:pt x="23" y="14"/>
                      <a:pt x="30" y="14"/>
                    </a:cubicBezTo>
                    <a:cubicBezTo>
                      <a:pt x="31" y="14"/>
                      <a:pt x="32" y="14"/>
                      <a:pt x="34" y="14"/>
                    </a:cubicBezTo>
                    <a:cubicBezTo>
                      <a:pt x="36" y="15"/>
                      <a:pt x="36" y="15"/>
                      <a:pt x="36" y="15"/>
                    </a:cubicBezTo>
                    <a:cubicBezTo>
                      <a:pt x="37" y="13"/>
                      <a:pt x="37" y="13"/>
                      <a:pt x="37" y="13"/>
                    </a:cubicBezTo>
                    <a:cubicBezTo>
                      <a:pt x="40" y="8"/>
                      <a:pt x="45" y="5"/>
                      <a:pt x="50" y="5"/>
                    </a:cubicBezTo>
                    <a:cubicBezTo>
                      <a:pt x="58" y="5"/>
                      <a:pt x="65" y="12"/>
                      <a:pt x="65" y="20"/>
                    </a:cubicBezTo>
                    <a:cubicBezTo>
                      <a:pt x="65" y="28"/>
                      <a:pt x="58" y="34"/>
                      <a:pt x="50" y="34"/>
                    </a:cubicBezTo>
                    <a:cubicBezTo>
                      <a:pt x="49" y="34"/>
                      <a:pt x="48" y="34"/>
                      <a:pt x="47" y="34"/>
                    </a:cubicBezTo>
                    <a:cubicBezTo>
                      <a:pt x="42" y="33"/>
                      <a:pt x="42" y="33"/>
                      <a:pt x="42" y="33"/>
                    </a:cubicBezTo>
                    <a:cubicBezTo>
                      <a:pt x="44" y="38"/>
                      <a:pt x="44" y="38"/>
                      <a:pt x="44" y="38"/>
                    </a:cubicBezTo>
                    <a:cubicBezTo>
                      <a:pt x="44" y="38"/>
                      <a:pt x="44" y="39"/>
                      <a:pt x="44" y="40"/>
                    </a:cubicBezTo>
                    <a:cubicBezTo>
                      <a:pt x="44" y="46"/>
                      <a:pt x="39" y="51"/>
                      <a:pt x="34" y="51"/>
                    </a:cubicBezTo>
                    <a:cubicBezTo>
                      <a:pt x="29" y="51"/>
                      <a:pt x="25" y="47"/>
                      <a:pt x="24" y="43"/>
                    </a:cubicBezTo>
                    <a:cubicBezTo>
                      <a:pt x="23" y="42"/>
                      <a:pt x="23" y="42"/>
                      <a:pt x="23" y="42"/>
                    </a:cubicBezTo>
                    <a:cubicBezTo>
                      <a:pt x="18" y="43"/>
                      <a:pt x="18" y="43"/>
                      <a:pt x="18" y="43"/>
                    </a:cubicBezTo>
                    <a:cubicBezTo>
                      <a:pt x="18" y="44"/>
                      <a:pt x="18" y="44"/>
                      <a:pt x="18" y="44"/>
                    </a:cubicBezTo>
                    <a:cubicBezTo>
                      <a:pt x="20" y="51"/>
                      <a:pt x="26" y="56"/>
                      <a:pt x="34" y="56"/>
                    </a:cubicBezTo>
                    <a:cubicBezTo>
                      <a:pt x="42" y="56"/>
                      <a:pt x="50" y="49"/>
                      <a:pt x="50" y="40"/>
                    </a:cubicBezTo>
                    <a:cubicBezTo>
                      <a:pt x="50" y="40"/>
                      <a:pt x="50" y="40"/>
                      <a:pt x="50" y="40"/>
                    </a:cubicBezTo>
                    <a:cubicBezTo>
                      <a:pt x="50" y="40"/>
                      <a:pt x="50" y="40"/>
                      <a:pt x="50" y="40"/>
                    </a:cubicBezTo>
                    <a:cubicBezTo>
                      <a:pt x="56" y="40"/>
                      <a:pt x="61" y="38"/>
                      <a:pt x="64" y="34"/>
                    </a:cubicBezTo>
                    <a:cubicBezTo>
                      <a:pt x="68" y="30"/>
                      <a:pt x="70" y="25"/>
                      <a:pt x="70" y="20"/>
                    </a:cubicBezTo>
                    <a:cubicBezTo>
                      <a:pt x="70" y="9"/>
                      <a:pt x="61" y="0"/>
                      <a:pt x="50"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8" name="Google Shape;688;p11"/>
              <p:cNvSpPr/>
              <p:nvPr/>
            </p:nvSpPr>
            <p:spPr>
              <a:xfrm>
                <a:off x="9158288" y="1227138"/>
                <a:ext cx="96838" cy="100012"/>
              </a:xfrm>
              <a:prstGeom prst="rect">
                <a:avLst/>
              </a:pr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89" name="Google Shape;689;p11"/>
              <p:cNvSpPr/>
              <p:nvPr/>
            </p:nvSpPr>
            <p:spPr>
              <a:xfrm>
                <a:off x="8637588" y="1354138"/>
                <a:ext cx="617538" cy="406400"/>
              </a:xfrm>
              <a:custGeom>
                <a:avLst/>
                <a:gdLst/>
                <a:ahLst/>
                <a:cxnLst/>
                <a:rect l="l" t="t" r="r" b="b"/>
                <a:pathLst>
                  <a:path w="389" h="256" extrusionOk="0">
                    <a:moveTo>
                      <a:pt x="389" y="256"/>
                    </a:moveTo>
                    <a:lnTo>
                      <a:pt x="389" y="0"/>
                    </a:lnTo>
                    <a:lnTo>
                      <a:pt x="328" y="0"/>
                    </a:lnTo>
                    <a:lnTo>
                      <a:pt x="328" y="99"/>
                    </a:lnTo>
                    <a:lnTo>
                      <a:pt x="218" y="52"/>
                    </a:lnTo>
                    <a:lnTo>
                      <a:pt x="218" y="99"/>
                    </a:lnTo>
                    <a:lnTo>
                      <a:pt x="110" y="52"/>
                    </a:lnTo>
                    <a:lnTo>
                      <a:pt x="110" y="99"/>
                    </a:lnTo>
                    <a:lnTo>
                      <a:pt x="0" y="52"/>
                    </a:lnTo>
                    <a:lnTo>
                      <a:pt x="0" y="256"/>
                    </a:lnTo>
                    <a:lnTo>
                      <a:pt x="328" y="256"/>
                    </a:lnTo>
                    <a:lnTo>
                      <a:pt x="389" y="256"/>
                    </a:lnTo>
                    <a:close/>
                    <a:moveTo>
                      <a:pt x="106" y="194"/>
                    </a:moveTo>
                    <a:lnTo>
                      <a:pt x="36" y="194"/>
                    </a:lnTo>
                    <a:lnTo>
                      <a:pt x="36" y="149"/>
                    </a:lnTo>
                    <a:lnTo>
                      <a:pt x="106" y="149"/>
                    </a:lnTo>
                    <a:lnTo>
                      <a:pt x="106" y="194"/>
                    </a:lnTo>
                    <a:close/>
                    <a:moveTo>
                      <a:pt x="198" y="194"/>
                    </a:moveTo>
                    <a:lnTo>
                      <a:pt x="129" y="194"/>
                    </a:lnTo>
                    <a:lnTo>
                      <a:pt x="129" y="149"/>
                    </a:lnTo>
                    <a:lnTo>
                      <a:pt x="198" y="149"/>
                    </a:lnTo>
                    <a:lnTo>
                      <a:pt x="198" y="194"/>
                    </a:lnTo>
                    <a:close/>
                    <a:moveTo>
                      <a:pt x="292" y="194"/>
                    </a:moveTo>
                    <a:lnTo>
                      <a:pt x="221" y="194"/>
                    </a:lnTo>
                    <a:lnTo>
                      <a:pt x="221" y="149"/>
                    </a:lnTo>
                    <a:lnTo>
                      <a:pt x="292" y="149"/>
                    </a:lnTo>
                    <a:lnTo>
                      <a:pt x="292" y="194"/>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cxnSp>
          <p:nvCxnSpPr>
            <p:cNvPr id="690" name="Google Shape;690;p11"/>
            <p:cNvCxnSpPr/>
            <p:nvPr/>
          </p:nvCxnSpPr>
          <p:spPr>
            <a:xfrm rot="10800000" flipH="1">
              <a:off x="3462114" y="4535956"/>
              <a:ext cx="541947" cy="401322"/>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91" name="Google Shape;691;p11"/>
            <p:cNvCxnSpPr/>
            <p:nvPr/>
          </p:nvCxnSpPr>
          <p:spPr>
            <a:xfrm rot="10800000" flipH="1">
              <a:off x="3484710" y="4694488"/>
              <a:ext cx="748049" cy="324858"/>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92" name="Google Shape;692;p11"/>
            <p:cNvCxnSpPr/>
            <p:nvPr/>
          </p:nvCxnSpPr>
          <p:spPr>
            <a:xfrm>
              <a:off x="2576591" y="4879065"/>
              <a:ext cx="414558" cy="152858"/>
            </a:xfrm>
            <a:prstGeom prst="straightConnector1">
              <a:avLst/>
            </a:prstGeom>
            <a:solidFill>
              <a:srgbClr val="00529B"/>
            </a:solidFill>
            <a:ln w="12700" cap="flat" cmpd="sng">
              <a:solidFill>
                <a:srgbClr val="002856"/>
              </a:solidFill>
              <a:prstDash val="solid"/>
              <a:round/>
              <a:headEnd type="none" w="sm" len="sm"/>
              <a:tailEnd type="stealth" w="med" len="med"/>
            </a:ln>
          </p:spPr>
        </p:cxnSp>
        <p:cxnSp>
          <p:nvCxnSpPr>
            <p:cNvPr id="693" name="Google Shape;693;p11"/>
            <p:cNvCxnSpPr/>
            <p:nvPr/>
          </p:nvCxnSpPr>
          <p:spPr>
            <a:xfrm>
              <a:off x="3511974" y="5212288"/>
              <a:ext cx="825212" cy="127662"/>
            </a:xfrm>
            <a:prstGeom prst="straightConnector1">
              <a:avLst/>
            </a:prstGeom>
            <a:solidFill>
              <a:srgbClr val="00529B"/>
            </a:solidFill>
            <a:ln w="12700" cap="flat" cmpd="sng">
              <a:solidFill>
                <a:srgbClr val="002856"/>
              </a:solidFill>
              <a:prstDash val="solid"/>
              <a:round/>
              <a:headEnd type="stealth" w="med" len="med"/>
              <a:tailEnd type="stealth" w="med" len="med"/>
            </a:ln>
          </p:spPr>
        </p:cxnSp>
        <p:cxnSp>
          <p:nvCxnSpPr>
            <p:cNvPr id="694" name="Google Shape;694;p11"/>
            <p:cNvCxnSpPr/>
            <p:nvPr/>
          </p:nvCxnSpPr>
          <p:spPr>
            <a:xfrm>
              <a:off x="3491105" y="5289380"/>
              <a:ext cx="564177" cy="331576"/>
            </a:xfrm>
            <a:prstGeom prst="straightConnector1">
              <a:avLst/>
            </a:prstGeom>
            <a:solidFill>
              <a:srgbClr val="00529B"/>
            </a:solidFill>
            <a:ln w="12700" cap="flat" cmpd="sng">
              <a:solidFill>
                <a:srgbClr val="002856"/>
              </a:solidFill>
              <a:prstDash val="solid"/>
              <a:round/>
              <a:headEnd type="stealth" w="med" len="med"/>
              <a:tailEnd type="stealth" w="med" len="med"/>
            </a:ln>
          </p:spPr>
        </p:cxnSp>
        <p:sp>
          <p:nvSpPr>
            <p:cNvPr id="695" name="Google Shape;695;p11"/>
            <p:cNvSpPr txBox="1"/>
            <p:nvPr/>
          </p:nvSpPr>
          <p:spPr>
            <a:xfrm>
              <a:off x="4787722" y="4879065"/>
              <a:ext cx="787531" cy="461665"/>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None/>
              </a:pPr>
              <a:r>
                <a:rPr lang="en-US" sz="1200" b="1">
                  <a:solidFill>
                    <a:schemeClr val="dk1"/>
                  </a:solidFill>
                  <a:latin typeface="Arial"/>
                  <a:ea typeface="Arial"/>
                  <a:cs typeface="Arial"/>
                  <a:sym typeface="Arial"/>
                </a:rPr>
                <a:t>Business Partners</a:t>
              </a:r>
              <a:endParaRPr/>
            </a:p>
          </p:txBody>
        </p:sp>
        <p:sp>
          <p:nvSpPr>
            <p:cNvPr id="696" name="Google Shape;696;p11"/>
            <p:cNvSpPr/>
            <p:nvPr/>
          </p:nvSpPr>
          <p:spPr>
            <a:xfrm>
              <a:off x="2160997" y="4260801"/>
              <a:ext cx="335650" cy="240915"/>
            </a:xfrm>
            <a:custGeom>
              <a:avLst/>
              <a:gdLst/>
              <a:ahLst/>
              <a:cxnLst/>
              <a:rect l="l" t="t" r="r" b="b"/>
              <a:pathLst>
                <a:path w="535" h="384" extrusionOk="0">
                  <a:moveTo>
                    <a:pt x="423" y="0"/>
                  </a:moveTo>
                  <a:lnTo>
                    <a:pt x="112" y="0"/>
                  </a:lnTo>
                  <a:lnTo>
                    <a:pt x="0" y="0"/>
                  </a:lnTo>
                  <a:lnTo>
                    <a:pt x="0" y="384"/>
                  </a:lnTo>
                  <a:lnTo>
                    <a:pt x="38" y="384"/>
                  </a:lnTo>
                  <a:lnTo>
                    <a:pt x="38" y="38"/>
                  </a:lnTo>
                  <a:lnTo>
                    <a:pt x="95" y="38"/>
                  </a:lnTo>
                  <a:lnTo>
                    <a:pt x="57" y="124"/>
                  </a:lnTo>
                  <a:lnTo>
                    <a:pt x="478" y="124"/>
                  </a:lnTo>
                  <a:lnTo>
                    <a:pt x="440" y="38"/>
                  </a:lnTo>
                  <a:lnTo>
                    <a:pt x="497" y="38"/>
                  </a:lnTo>
                  <a:lnTo>
                    <a:pt x="497" y="384"/>
                  </a:lnTo>
                  <a:lnTo>
                    <a:pt x="535" y="384"/>
                  </a:lnTo>
                  <a:lnTo>
                    <a:pt x="535" y="0"/>
                  </a:lnTo>
                  <a:lnTo>
                    <a:pt x="423" y="0"/>
                  </a:lnTo>
                  <a:close/>
                  <a:moveTo>
                    <a:pt x="136" y="38"/>
                  </a:moveTo>
                  <a:lnTo>
                    <a:pt x="177" y="38"/>
                  </a:lnTo>
                  <a:lnTo>
                    <a:pt x="165" y="86"/>
                  </a:lnTo>
                  <a:lnTo>
                    <a:pt x="114" y="86"/>
                  </a:lnTo>
                  <a:lnTo>
                    <a:pt x="136" y="38"/>
                  </a:lnTo>
                  <a:close/>
                  <a:moveTo>
                    <a:pt x="203" y="86"/>
                  </a:moveTo>
                  <a:lnTo>
                    <a:pt x="215" y="38"/>
                  </a:lnTo>
                  <a:lnTo>
                    <a:pt x="248" y="38"/>
                  </a:lnTo>
                  <a:lnTo>
                    <a:pt x="248" y="86"/>
                  </a:lnTo>
                  <a:lnTo>
                    <a:pt x="203" y="86"/>
                  </a:lnTo>
                  <a:close/>
                  <a:moveTo>
                    <a:pt x="287" y="38"/>
                  </a:moveTo>
                  <a:lnTo>
                    <a:pt x="320" y="38"/>
                  </a:lnTo>
                  <a:lnTo>
                    <a:pt x="332" y="86"/>
                  </a:lnTo>
                  <a:lnTo>
                    <a:pt x="287" y="86"/>
                  </a:lnTo>
                  <a:lnTo>
                    <a:pt x="287" y="38"/>
                  </a:lnTo>
                  <a:close/>
                  <a:moveTo>
                    <a:pt x="421" y="86"/>
                  </a:moveTo>
                  <a:lnTo>
                    <a:pt x="370" y="86"/>
                  </a:lnTo>
                  <a:lnTo>
                    <a:pt x="358" y="38"/>
                  </a:lnTo>
                  <a:lnTo>
                    <a:pt x="399" y="38"/>
                  </a:lnTo>
                  <a:lnTo>
                    <a:pt x="421" y="86"/>
                  </a:lnTo>
                  <a:close/>
                  <a:moveTo>
                    <a:pt x="344" y="173"/>
                  </a:moveTo>
                  <a:lnTo>
                    <a:pt x="459" y="173"/>
                  </a:lnTo>
                  <a:lnTo>
                    <a:pt x="459" y="384"/>
                  </a:lnTo>
                  <a:lnTo>
                    <a:pt x="421" y="384"/>
                  </a:lnTo>
                  <a:lnTo>
                    <a:pt x="421" y="211"/>
                  </a:lnTo>
                  <a:lnTo>
                    <a:pt x="382" y="211"/>
                  </a:lnTo>
                  <a:lnTo>
                    <a:pt x="382" y="384"/>
                  </a:lnTo>
                  <a:lnTo>
                    <a:pt x="344" y="384"/>
                  </a:lnTo>
                  <a:lnTo>
                    <a:pt x="344" y="173"/>
                  </a:lnTo>
                  <a:close/>
                  <a:moveTo>
                    <a:pt x="76" y="326"/>
                  </a:moveTo>
                  <a:lnTo>
                    <a:pt x="306" y="326"/>
                  </a:lnTo>
                  <a:lnTo>
                    <a:pt x="306" y="173"/>
                  </a:lnTo>
                  <a:lnTo>
                    <a:pt x="76" y="173"/>
                  </a:lnTo>
                  <a:lnTo>
                    <a:pt x="76" y="326"/>
                  </a:lnTo>
                  <a:close/>
                  <a:moveTo>
                    <a:pt x="114" y="211"/>
                  </a:moveTo>
                  <a:lnTo>
                    <a:pt x="268" y="211"/>
                  </a:lnTo>
                  <a:lnTo>
                    <a:pt x="268" y="288"/>
                  </a:lnTo>
                  <a:lnTo>
                    <a:pt x="114" y="288"/>
                  </a:lnTo>
                  <a:lnTo>
                    <a:pt x="114" y="21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7" name="Google Shape;697;p11"/>
            <p:cNvSpPr/>
            <p:nvPr/>
          </p:nvSpPr>
          <p:spPr>
            <a:xfrm>
              <a:off x="4455753" y="4856054"/>
              <a:ext cx="233443" cy="326583"/>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8" name="Google Shape;698;p11"/>
            <p:cNvSpPr/>
            <p:nvPr/>
          </p:nvSpPr>
          <p:spPr>
            <a:xfrm>
              <a:off x="4343042" y="5209368"/>
              <a:ext cx="233443" cy="326583"/>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9" name="Google Shape;699;p11"/>
            <p:cNvSpPr/>
            <p:nvPr/>
          </p:nvSpPr>
          <p:spPr>
            <a:xfrm>
              <a:off x="4087054" y="5495063"/>
              <a:ext cx="233443" cy="326583"/>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0" name="Google Shape;700;p11"/>
            <p:cNvSpPr/>
            <p:nvPr/>
          </p:nvSpPr>
          <p:spPr>
            <a:xfrm>
              <a:off x="1642581" y="4399992"/>
              <a:ext cx="335650" cy="240915"/>
            </a:xfrm>
            <a:custGeom>
              <a:avLst/>
              <a:gdLst/>
              <a:ahLst/>
              <a:cxnLst/>
              <a:rect l="l" t="t" r="r" b="b"/>
              <a:pathLst>
                <a:path w="535" h="384" extrusionOk="0">
                  <a:moveTo>
                    <a:pt x="423" y="0"/>
                  </a:moveTo>
                  <a:lnTo>
                    <a:pt x="112" y="0"/>
                  </a:lnTo>
                  <a:lnTo>
                    <a:pt x="0" y="0"/>
                  </a:lnTo>
                  <a:lnTo>
                    <a:pt x="0" y="384"/>
                  </a:lnTo>
                  <a:lnTo>
                    <a:pt x="38" y="384"/>
                  </a:lnTo>
                  <a:lnTo>
                    <a:pt x="38" y="38"/>
                  </a:lnTo>
                  <a:lnTo>
                    <a:pt x="95" y="38"/>
                  </a:lnTo>
                  <a:lnTo>
                    <a:pt x="57" y="124"/>
                  </a:lnTo>
                  <a:lnTo>
                    <a:pt x="478" y="124"/>
                  </a:lnTo>
                  <a:lnTo>
                    <a:pt x="440" y="38"/>
                  </a:lnTo>
                  <a:lnTo>
                    <a:pt x="497" y="38"/>
                  </a:lnTo>
                  <a:lnTo>
                    <a:pt x="497" y="384"/>
                  </a:lnTo>
                  <a:lnTo>
                    <a:pt x="535" y="384"/>
                  </a:lnTo>
                  <a:lnTo>
                    <a:pt x="535" y="0"/>
                  </a:lnTo>
                  <a:lnTo>
                    <a:pt x="423" y="0"/>
                  </a:lnTo>
                  <a:close/>
                  <a:moveTo>
                    <a:pt x="136" y="38"/>
                  </a:moveTo>
                  <a:lnTo>
                    <a:pt x="177" y="38"/>
                  </a:lnTo>
                  <a:lnTo>
                    <a:pt x="165" y="86"/>
                  </a:lnTo>
                  <a:lnTo>
                    <a:pt x="114" y="86"/>
                  </a:lnTo>
                  <a:lnTo>
                    <a:pt x="136" y="38"/>
                  </a:lnTo>
                  <a:close/>
                  <a:moveTo>
                    <a:pt x="203" y="86"/>
                  </a:moveTo>
                  <a:lnTo>
                    <a:pt x="215" y="38"/>
                  </a:lnTo>
                  <a:lnTo>
                    <a:pt x="248" y="38"/>
                  </a:lnTo>
                  <a:lnTo>
                    <a:pt x="248" y="86"/>
                  </a:lnTo>
                  <a:lnTo>
                    <a:pt x="203" y="86"/>
                  </a:lnTo>
                  <a:close/>
                  <a:moveTo>
                    <a:pt x="287" y="38"/>
                  </a:moveTo>
                  <a:lnTo>
                    <a:pt x="320" y="38"/>
                  </a:lnTo>
                  <a:lnTo>
                    <a:pt x="332" y="86"/>
                  </a:lnTo>
                  <a:lnTo>
                    <a:pt x="287" y="86"/>
                  </a:lnTo>
                  <a:lnTo>
                    <a:pt x="287" y="38"/>
                  </a:lnTo>
                  <a:close/>
                  <a:moveTo>
                    <a:pt x="421" y="86"/>
                  </a:moveTo>
                  <a:lnTo>
                    <a:pt x="370" y="86"/>
                  </a:lnTo>
                  <a:lnTo>
                    <a:pt x="358" y="38"/>
                  </a:lnTo>
                  <a:lnTo>
                    <a:pt x="399" y="38"/>
                  </a:lnTo>
                  <a:lnTo>
                    <a:pt x="421" y="86"/>
                  </a:lnTo>
                  <a:close/>
                  <a:moveTo>
                    <a:pt x="344" y="173"/>
                  </a:moveTo>
                  <a:lnTo>
                    <a:pt x="459" y="173"/>
                  </a:lnTo>
                  <a:lnTo>
                    <a:pt x="459" y="384"/>
                  </a:lnTo>
                  <a:lnTo>
                    <a:pt x="421" y="384"/>
                  </a:lnTo>
                  <a:lnTo>
                    <a:pt x="421" y="211"/>
                  </a:lnTo>
                  <a:lnTo>
                    <a:pt x="382" y="211"/>
                  </a:lnTo>
                  <a:lnTo>
                    <a:pt x="382" y="384"/>
                  </a:lnTo>
                  <a:lnTo>
                    <a:pt x="344" y="384"/>
                  </a:lnTo>
                  <a:lnTo>
                    <a:pt x="344" y="173"/>
                  </a:lnTo>
                  <a:close/>
                  <a:moveTo>
                    <a:pt x="76" y="326"/>
                  </a:moveTo>
                  <a:lnTo>
                    <a:pt x="306" y="326"/>
                  </a:lnTo>
                  <a:lnTo>
                    <a:pt x="306" y="173"/>
                  </a:lnTo>
                  <a:lnTo>
                    <a:pt x="76" y="173"/>
                  </a:lnTo>
                  <a:lnTo>
                    <a:pt x="76" y="326"/>
                  </a:lnTo>
                  <a:close/>
                  <a:moveTo>
                    <a:pt x="114" y="211"/>
                  </a:moveTo>
                  <a:lnTo>
                    <a:pt x="268" y="211"/>
                  </a:lnTo>
                  <a:lnTo>
                    <a:pt x="268" y="288"/>
                  </a:lnTo>
                  <a:lnTo>
                    <a:pt x="114" y="288"/>
                  </a:lnTo>
                  <a:lnTo>
                    <a:pt x="114" y="21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01" name="Google Shape;701;p11"/>
            <p:cNvSpPr/>
            <p:nvPr/>
          </p:nvSpPr>
          <p:spPr>
            <a:xfrm>
              <a:off x="2418069" y="4775639"/>
              <a:ext cx="126510" cy="169938"/>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02" name="Google Shape;702;p11"/>
            <p:cNvCxnSpPr/>
            <p:nvPr/>
          </p:nvCxnSpPr>
          <p:spPr>
            <a:xfrm rot="10800000">
              <a:off x="1966471" y="4678306"/>
              <a:ext cx="412800" cy="146443"/>
            </a:xfrm>
            <a:prstGeom prst="straightConnector1">
              <a:avLst/>
            </a:prstGeom>
            <a:solidFill>
              <a:srgbClr val="00529B"/>
            </a:solidFill>
            <a:ln w="12700" cap="flat" cmpd="sng">
              <a:solidFill>
                <a:srgbClr val="002856"/>
              </a:solidFill>
              <a:prstDash val="solid"/>
              <a:round/>
              <a:headEnd type="none" w="sm" len="sm"/>
              <a:tailEnd type="stealth" w="med" len="med"/>
            </a:ln>
          </p:spPr>
        </p:cxnSp>
        <p:cxnSp>
          <p:nvCxnSpPr>
            <p:cNvPr id="703" name="Google Shape;703;p11"/>
            <p:cNvCxnSpPr/>
            <p:nvPr/>
          </p:nvCxnSpPr>
          <p:spPr>
            <a:xfrm>
              <a:off x="2765180" y="4789509"/>
              <a:ext cx="224587" cy="145229"/>
            </a:xfrm>
            <a:prstGeom prst="straightConnector1">
              <a:avLst/>
            </a:prstGeom>
            <a:solidFill>
              <a:srgbClr val="00529B"/>
            </a:solidFill>
            <a:ln w="12700" cap="flat" cmpd="sng">
              <a:solidFill>
                <a:srgbClr val="002856"/>
              </a:solidFill>
              <a:prstDash val="solid"/>
              <a:round/>
              <a:headEnd type="none" w="sm" len="sm"/>
              <a:tailEnd type="stealth" w="med" len="med"/>
            </a:ln>
          </p:spPr>
        </p:cxnSp>
        <p:sp>
          <p:nvSpPr>
            <p:cNvPr id="704" name="Google Shape;704;p11"/>
            <p:cNvSpPr/>
            <p:nvPr/>
          </p:nvSpPr>
          <p:spPr>
            <a:xfrm>
              <a:off x="2625502" y="4648230"/>
              <a:ext cx="126510" cy="169938"/>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705" name="Google Shape;705;p11"/>
            <p:cNvCxnSpPr/>
            <p:nvPr/>
          </p:nvCxnSpPr>
          <p:spPr>
            <a:xfrm rot="10800000">
              <a:off x="2319130" y="4507198"/>
              <a:ext cx="290258" cy="178926"/>
            </a:xfrm>
            <a:prstGeom prst="straightConnector1">
              <a:avLst/>
            </a:prstGeom>
            <a:solidFill>
              <a:srgbClr val="00529B"/>
            </a:solidFill>
            <a:ln w="12700" cap="flat" cmpd="sng">
              <a:solidFill>
                <a:srgbClr val="002856"/>
              </a:solidFill>
              <a:prstDash val="solid"/>
              <a:round/>
              <a:headEnd type="none" w="sm" len="sm"/>
              <a:tailEnd type="stealth" w="med" len="med"/>
            </a:ln>
          </p:spPr>
        </p:cxnSp>
      </p:grpSp>
      <p:grpSp>
        <p:nvGrpSpPr>
          <p:cNvPr id="706" name="Google Shape;706;p11"/>
          <p:cNvGrpSpPr/>
          <p:nvPr/>
        </p:nvGrpSpPr>
        <p:grpSpPr>
          <a:xfrm>
            <a:off x="6234113" y="1534568"/>
            <a:ext cx="5499100" cy="2123921"/>
            <a:chOff x="6234113" y="1534568"/>
            <a:chExt cx="5499100" cy="2123921"/>
          </a:xfrm>
        </p:grpSpPr>
        <p:grpSp>
          <p:nvGrpSpPr>
            <p:cNvPr id="707" name="Google Shape;707;p11"/>
            <p:cNvGrpSpPr/>
            <p:nvPr/>
          </p:nvGrpSpPr>
          <p:grpSpPr>
            <a:xfrm>
              <a:off x="6234113" y="1534568"/>
              <a:ext cx="5499100" cy="2123921"/>
              <a:chOff x="6234113" y="1460619"/>
              <a:chExt cx="5499100" cy="2123921"/>
            </a:xfrm>
          </p:grpSpPr>
          <p:sp>
            <p:nvSpPr>
              <p:cNvPr id="708" name="Google Shape;708;p11"/>
              <p:cNvSpPr/>
              <p:nvPr/>
            </p:nvSpPr>
            <p:spPr>
              <a:xfrm>
                <a:off x="6234113" y="146061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Arial"/>
                    <a:ea typeface="Arial"/>
                    <a:cs typeface="Arial"/>
                    <a:sym typeface="Arial"/>
                  </a:rPr>
                  <a:t>Data Integration</a:t>
                </a:r>
                <a:endParaRPr/>
              </a:p>
            </p:txBody>
          </p:sp>
          <p:pic>
            <p:nvPicPr>
              <p:cNvPr id="709" name="Google Shape;709;p11"/>
              <p:cNvPicPr preferRelativeResize="0"/>
              <p:nvPr/>
            </p:nvPicPr>
            <p:blipFill rotWithShape="1">
              <a:blip r:embed="rId9">
                <a:alphaModFix/>
              </a:blip>
              <a:srcRect/>
              <a:stretch/>
            </p:blipFill>
            <p:spPr>
              <a:xfrm>
                <a:off x="6936883" y="3049682"/>
                <a:ext cx="779874" cy="124070"/>
              </a:xfrm>
              <a:prstGeom prst="rect">
                <a:avLst/>
              </a:prstGeom>
              <a:noFill/>
              <a:ln>
                <a:noFill/>
              </a:ln>
            </p:spPr>
          </p:pic>
          <p:sp>
            <p:nvSpPr>
              <p:cNvPr id="710" name="Google Shape;710;p11"/>
              <p:cNvSpPr/>
              <p:nvPr/>
            </p:nvSpPr>
            <p:spPr>
              <a:xfrm>
                <a:off x="9770925" y="2108644"/>
                <a:ext cx="889012" cy="566255"/>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11" name="Google Shape;711;p11"/>
              <p:cNvPicPr preferRelativeResize="0"/>
              <p:nvPr/>
            </p:nvPicPr>
            <p:blipFill rotWithShape="1">
              <a:blip r:embed="rId10">
                <a:alphaModFix/>
              </a:blip>
              <a:srcRect/>
              <a:stretch/>
            </p:blipFill>
            <p:spPr>
              <a:xfrm>
                <a:off x="9862018" y="2269076"/>
                <a:ext cx="669150" cy="337411"/>
              </a:xfrm>
              <a:prstGeom prst="rect">
                <a:avLst/>
              </a:prstGeom>
              <a:noFill/>
              <a:ln>
                <a:noFill/>
              </a:ln>
            </p:spPr>
          </p:pic>
          <p:pic>
            <p:nvPicPr>
              <p:cNvPr id="712" name="Google Shape;712;p11"/>
              <p:cNvPicPr preferRelativeResize="0"/>
              <p:nvPr/>
            </p:nvPicPr>
            <p:blipFill rotWithShape="1">
              <a:blip r:embed="rId5">
                <a:alphaModFix/>
              </a:blip>
              <a:srcRect t="16611" b="14975"/>
              <a:stretch/>
            </p:blipFill>
            <p:spPr>
              <a:xfrm>
                <a:off x="7952547" y="2007143"/>
                <a:ext cx="642659" cy="439656"/>
              </a:xfrm>
              <a:prstGeom prst="rect">
                <a:avLst/>
              </a:prstGeom>
              <a:noFill/>
              <a:ln>
                <a:noFill/>
              </a:ln>
            </p:spPr>
          </p:pic>
          <p:sp>
            <p:nvSpPr>
              <p:cNvPr id="713" name="Google Shape;713;p11"/>
              <p:cNvSpPr/>
              <p:nvPr/>
            </p:nvSpPr>
            <p:spPr>
              <a:xfrm>
                <a:off x="7845317" y="1881979"/>
                <a:ext cx="889012" cy="566255"/>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14" name="Google Shape;714;p11"/>
              <p:cNvPicPr preferRelativeResize="0"/>
              <p:nvPr/>
            </p:nvPicPr>
            <p:blipFill rotWithShape="1">
              <a:blip r:embed="rId11">
                <a:alphaModFix/>
              </a:blip>
              <a:srcRect/>
              <a:stretch/>
            </p:blipFill>
            <p:spPr>
              <a:xfrm>
                <a:off x="7980378" y="3280682"/>
                <a:ext cx="690207" cy="190736"/>
              </a:xfrm>
              <a:prstGeom prst="rect">
                <a:avLst/>
              </a:prstGeom>
              <a:noFill/>
              <a:ln>
                <a:noFill/>
              </a:ln>
            </p:spPr>
          </p:pic>
          <p:cxnSp>
            <p:nvCxnSpPr>
              <p:cNvPr id="715" name="Google Shape;715;p11"/>
              <p:cNvCxnSpPr>
                <a:stCxn id="716" idx="9"/>
              </p:cNvCxnSpPr>
              <p:nvPr/>
            </p:nvCxnSpPr>
            <p:spPr>
              <a:xfrm rot="10800000" flipH="1">
                <a:off x="8744675" y="3280703"/>
                <a:ext cx="1067100" cy="144300"/>
              </a:xfrm>
              <a:prstGeom prst="straightConnector1">
                <a:avLst/>
              </a:prstGeom>
              <a:solidFill>
                <a:srgbClr val="00529B"/>
              </a:solidFill>
              <a:ln w="12700" cap="flat" cmpd="sng">
                <a:solidFill>
                  <a:srgbClr val="002856"/>
                </a:solidFill>
                <a:prstDash val="solid"/>
                <a:round/>
                <a:headEnd type="none" w="sm" len="sm"/>
                <a:tailEnd type="stealth" w="med" len="med"/>
              </a:ln>
            </p:spPr>
          </p:cxnSp>
          <p:cxnSp>
            <p:nvCxnSpPr>
              <p:cNvPr id="717" name="Google Shape;717;p11"/>
              <p:cNvCxnSpPr>
                <a:stCxn id="716" idx="9"/>
              </p:cNvCxnSpPr>
              <p:nvPr/>
            </p:nvCxnSpPr>
            <p:spPr>
              <a:xfrm rot="10800000" flipH="1">
                <a:off x="8744675" y="2665404"/>
                <a:ext cx="1014900" cy="759600"/>
              </a:xfrm>
              <a:prstGeom prst="straightConnector1">
                <a:avLst/>
              </a:prstGeom>
              <a:solidFill>
                <a:srgbClr val="00529B"/>
              </a:solidFill>
              <a:ln w="12700" cap="flat" cmpd="sng">
                <a:solidFill>
                  <a:srgbClr val="002856"/>
                </a:solidFill>
                <a:prstDash val="solid"/>
                <a:round/>
                <a:headEnd type="none" w="sm" len="sm"/>
                <a:tailEnd type="stealth" w="med" len="med"/>
              </a:ln>
            </p:spPr>
          </p:cxnSp>
          <p:cxnSp>
            <p:nvCxnSpPr>
              <p:cNvPr id="718" name="Google Shape;718;p11"/>
              <p:cNvCxnSpPr/>
              <p:nvPr/>
            </p:nvCxnSpPr>
            <p:spPr>
              <a:xfrm rot="10800000" flipH="1">
                <a:off x="7505126" y="2556071"/>
                <a:ext cx="2220488" cy="201109"/>
              </a:xfrm>
              <a:prstGeom prst="straightConnector1">
                <a:avLst/>
              </a:prstGeom>
              <a:solidFill>
                <a:srgbClr val="00529B"/>
              </a:solidFill>
              <a:ln w="12700" cap="flat" cmpd="sng">
                <a:solidFill>
                  <a:srgbClr val="002856"/>
                </a:solidFill>
                <a:prstDash val="solid"/>
                <a:round/>
                <a:headEnd type="none" w="sm" len="sm"/>
                <a:tailEnd type="stealth" w="med" len="med"/>
              </a:ln>
            </p:spPr>
          </p:cxnSp>
          <p:cxnSp>
            <p:nvCxnSpPr>
              <p:cNvPr id="719" name="Google Shape;719;p11"/>
              <p:cNvCxnSpPr>
                <a:stCxn id="713" idx="9"/>
              </p:cNvCxnSpPr>
              <p:nvPr/>
            </p:nvCxnSpPr>
            <p:spPr>
              <a:xfrm>
                <a:off x="8734329" y="2288698"/>
                <a:ext cx="991200" cy="149100"/>
              </a:xfrm>
              <a:prstGeom prst="straightConnector1">
                <a:avLst/>
              </a:prstGeom>
              <a:solidFill>
                <a:srgbClr val="00529B"/>
              </a:solidFill>
              <a:ln w="12700" cap="flat" cmpd="sng">
                <a:solidFill>
                  <a:srgbClr val="002856"/>
                </a:solidFill>
                <a:prstDash val="solid"/>
                <a:round/>
                <a:headEnd type="none" w="sm" len="sm"/>
                <a:tailEnd type="stealth" w="med" len="med"/>
              </a:ln>
            </p:spPr>
          </p:cxnSp>
          <p:sp>
            <p:nvSpPr>
              <p:cNvPr id="716" name="Google Shape;716;p11"/>
              <p:cNvSpPr/>
              <p:nvPr/>
            </p:nvSpPr>
            <p:spPr>
              <a:xfrm>
                <a:off x="7855663" y="3018285"/>
                <a:ext cx="889012" cy="566255"/>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0" name="Google Shape;720;p11"/>
              <p:cNvSpPr/>
              <p:nvPr/>
            </p:nvSpPr>
            <p:spPr>
              <a:xfrm>
                <a:off x="9847900" y="2966307"/>
                <a:ext cx="454596" cy="5489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21" name="Google Shape;721;p11"/>
              <p:cNvSpPr/>
              <p:nvPr/>
            </p:nvSpPr>
            <p:spPr>
              <a:xfrm>
                <a:off x="7102524" y="2333957"/>
                <a:ext cx="382362" cy="668308"/>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pic>
          <p:nvPicPr>
            <p:cNvPr id="722" name="Google Shape;722;p11" descr="MongoDB Brand Resources | MongoDB"/>
            <p:cNvPicPr preferRelativeResize="0"/>
            <p:nvPr/>
          </p:nvPicPr>
          <p:blipFill rotWithShape="1">
            <a:blip r:embed="rId12">
              <a:alphaModFix/>
            </a:blip>
            <a:srcRect/>
            <a:stretch/>
          </p:blipFill>
          <p:spPr>
            <a:xfrm>
              <a:off x="10366225" y="3212480"/>
              <a:ext cx="835580" cy="225650"/>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fade">
                                      <p:cBhvr>
                                        <p:cTn id="7" dur="500"/>
                                        <p:tgtEl>
                                          <p:spTgt spid="5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6"/>
                                        </p:tgtEl>
                                        <p:attrNameLst>
                                          <p:attrName>style.visibility</p:attrName>
                                        </p:attrNameLst>
                                      </p:cBhvr>
                                      <p:to>
                                        <p:strVal val="visible"/>
                                      </p:to>
                                    </p:set>
                                    <p:animEffect transition="in" filter="fade">
                                      <p:cBhvr>
                                        <p:cTn id="12" dur="500"/>
                                        <p:tgtEl>
                                          <p:spTgt spid="7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48"/>
                                        </p:tgtEl>
                                        <p:attrNameLst>
                                          <p:attrName>style.visibility</p:attrName>
                                        </p:attrNameLst>
                                      </p:cBhvr>
                                      <p:to>
                                        <p:strVal val="visible"/>
                                      </p:to>
                                    </p:set>
                                    <p:animEffect transition="in" filter="fade">
                                      <p:cBhvr>
                                        <p:cTn id="17" dur="500"/>
                                        <p:tgtEl>
                                          <p:spTgt spid="6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9"/>
                                        </p:tgtEl>
                                        <p:attrNameLst>
                                          <p:attrName>style.visibility</p:attrName>
                                        </p:attrNameLst>
                                      </p:cBhvr>
                                      <p:to>
                                        <p:strVal val="visible"/>
                                      </p:to>
                                    </p:set>
                                    <p:animEffect transition="in" filter="fade">
                                      <p:cBhvr>
                                        <p:cTn id="22" dur="500"/>
                                        <p:tgtEl>
                                          <p:spTgt spid="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grpSp>
        <p:nvGrpSpPr>
          <p:cNvPr id="727" name="Google Shape;727;p12"/>
          <p:cNvGrpSpPr/>
          <p:nvPr/>
        </p:nvGrpSpPr>
        <p:grpSpPr>
          <a:xfrm>
            <a:off x="470859" y="3825576"/>
            <a:ext cx="5499100" cy="2140428"/>
            <a:chOff x="470859" y="3811289"/>
            <a:chExt cx="5499100" cy="2140428"/>
          </a:xfrm>
        </p:grpSpPr>
        <p:grpSp>
          <p:nvGrpSpPr>
            <p:cNvPr id="728" name="Google Shape;728;p12"/>
            <p:cNvGrpSpPr/>
            <p:nvPr/>
          </p:nvGrpSpPr>
          <p:grpSpPr>
            <a:xfrm>
              <a:off x="470859" y="3811289"/>
              <a:ext cx="5499100" cy="2140428"/>
              <a:chOff x="470859" y="3811289"/>
              <a:chExt cx="5499100" cy="2140428"/>
            </a:xfrm>
          </p:grpSpPr>
          <p:sp>
            <p:nvSpPr>
              <p:cNvPr id="729" name="Google Shape;729;p12"/>
              <p:cNvSpPr/>
              <p:nvPr/>
            </p:nvSpPr>
            <p:spPr>
              <a:xfrm>
                <a:off x="470859" y="381128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Integration PaaS</a:t>
                </a:r>
                <a:endParaRPr/>
              </a:p>
            </p:txBody>
          </p:sp>
          <p:cxnSp>
            <p:nvCxnSpPr>
              <p:cNvPr id="730" name="Google Shape;730;p12"/>
              <p:cNvCxnSpPr/>
              <p:nvPr/>
            </p:nvCxnSpPr>
            <p:spPr>
              <a:xfrm rot="10800000">
                <a:off x="3110866" y="4619100"/>
                <a:ext cx="214498" cy="289663"/>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31" name="Google Shape;731;p12"/>
              <p:cNvCxnSpPr/>
              <p:nvPr/>
            </p:nvCxnSpPr>
            <p:spPr>
              <a:xfrm rot="10800000">
                <a:off x="2684513" y="4726543"/>
                <a:ext cx="546296" cy="267051"/>
              </a:xfrm>
              <a:prstGeom prst="straightConnector1">
                <a:avLst/>
              </a:prstGeom>
              <a:solidFill>
                <a:srgbClr val="00529B"/>
              </a:solidFill>
              <a:ln w="12700" cap="flat" cmpd="sng">
                <a:solidFill>
                  <a:srgbClr val="666666"/>
                </a:solidFill>
                <a:prstDash val="solid"/>
                <a:round/>
                <a:headEnd type="triangle" w="sm" len="sm"/>
                <a:tailEnd type="triangle" w="sm" len="sm"/>
              </a:ln>
            </p:spPr>
          </p:cxnSp>
          <p:sp>
            <p:nvSpPr>
              <p:cNvPr id="732" name="Google Shape;732;p12"/>
              <p:cNvSpPr txBox="1"/>
              <p:nvPr/>
            </p:nvSpPr>
            <p:spPr>
              <a:xfrm>
                <a:off x="2439801" y="4916730"/>
                <a:ext cx="656069" cy="30090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iPaaS</a:t>
                </a:r>
                <a:endParaRPr/>
              </a:p>
            </p:txBody>
          </p:sp>
          <p:cxnSp>
            <p:nvCxnSpPr>
              <p:cNvPr id="733" name="Google Shape;733;p12"/>
              <p:cNvCxnSpPr/>
              <p:nvPr/>
            </p:nvCxnSpPr>
            <p:spPr>
              <a:xfrm rot="10800000" flipH="1">
                <a:off x="3448428" y="4591460"/>
                <a:ext cx="91578" cy="301802"/>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34" name="Google Shape;734;p12"/>
              <p:cNvCxnSpPr/>
              <p:nvPr/>
            </p:nvCxnSpPr>
            <p:spPr>
              <a:xfrm rot="10800000" flipH="1">
                <a:off x="3571693" y="4742361"/>
                <a:ext cx="272325" cy="212723"/>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35" name="Google Shape;735;p12"/>
              <p:cNvCxnSpPr/>
              <p:nvPr/>
            </p:nvCxnSpPr>
            <p:spPr>
              <a:xfrm rot="10800000">
                <a:off x="3529198" y="5186973"/>
                <a:ext cx="192016" cy="332060"/>
              </a:xfrm>
              <a:prstGeom prst="straightConnector1">
                <a:avLst/>
              </a:prstGeom>
              <a:solidFill>
                <a:srgbClr val="00529B"/>
              </a:solidFill>
              <a:ln w="12700" cap="flat" cmpd="sng">
                <a:solidFill>
                  <a:srgbClr val="666666"/>
                </a:solidFill>
                <a:prstDash val="solid"/>
                <a:round/>
                <a:headEnd type="triangle" w="sm" len="sm"/>
                <a:tailEnd type="triangle" w="sm" len="sm"/>
              </a:ln>
            </p:spPr>
          </p:cxnSp>
          <p:pic>
            <p:nvPicPr>
              <p:cNvPr id="736" name="Google Shape;736;p12" descr="http://www.itsmf.ca/images/fck/Image/Logo_ServiceNow.png"/>
              <p:cNvPicPr preferRelativeResize="0"/>
              <p:nvPr/>
            </p:nvPicPr>
            <p:blipFill rotWithShape="1">
              <a:blip r:embed="rId3">
                <a:alphaModFix/>
              </a:blip>
              <a:srcRect/>
              <a:stretch/>
            </p:blipFill>
            <p:spPr>
              <a:xfrm>
                <a:off x="3360574" y="4423397"/>
                <a:ext cx="380541" cy="83809"/>
              </a:xfrm>
              <a:prstGeom prst="rect">
                <a:avLst/>
              </a:prstGeom>
              <a:noFill/>
              <a:ln>
                <a:noFill/>
              </a:ln>
            </p:spPr>
          </p:pic>
          <p:cxnSp>
            <p:nvCxnSpPr>
              <p:cNvPr id="737" name="Google Shape;737;p12"/>
              <p:cNvCxnSpPr/>
              <p:nvPr/>
            </p:nvCxnSpPr>
            <p:spPr>
              <a:xfrm flipH="1">
                <a:off x="2876352" y="5128157"/>
                <a:ext cx="328424" cy="282153"/>
              </a:xfrm>
              <a:prstGeom prst="straightConnector1">
                <a:avLst/>
              </a:prstGeom>
              <a:solidFill>
                <a:srgbClr val="00529B"/>
              </a:solidFill>
              <a:ln w="12700" cap="flat" cmpd="sng">
                <a:solidFill>
                  <a:srgbClr val="666666"/>
                </a:solidFill>
                <a:prstDash val="solid"/>
                <a:round/>
                <a:headEnd type="triangle" w="sm" len="sm"/>
                <a:tailEnd type="triangle" w="sm" len="sm"/>
              </a:ln>
            </p:spPr>
          </p:cxnSp>
          <p:sp>
            <p:nvSpPr>
              <p:cNvPr id="738" name="Google Shape;738;p12"/>
              <p:cNvSpPr/>
              <p:nvPr/>
            </p:nvSpPr>
            <p:spPr>
              <a:xfrm>
                <a:off x="3185624" y="4869670"/>
                <a:ext cx="453228" cy="339643"/>
              </a:xfrm>
              <a:custGeom>
                <a:avLst/>
                <a:gdLst/>
                <a:ahLst/>
                <a:cxnLst/>
                <a:rect l="l" t="t" r="r" b="b"/>
                <a:pathLst>
                  <a:path w="1322" h="772" extrusionOk="0">
                    <a:moveTo>
                      <a:pt x="1211" y="318"/>
                    </a:moveTo>
                    <a:cubicBezTo>
                      <a:pt x="1206" y="214"/>
                      <a:pt x="1103" y="132"/>
                      <a:pt x="976" y="132"/>
                    </a:cubicBezTo>
                    <a:cubicBezTo>
                      <a:pt x="932" y="132"/>
                      <a:pt x="891" y="142"/>
                      <a:pt x="856" y="159"/>
                    </a:cubicBezTo>
                    <a:cubicBezTo>
                      <a:pt x="836" y="69"/>
                      <a:pt x="740" y="0"/>
                      <a:pt x="624" y="0"/>
                    </a:cubicBezTo>
                    <a:cubicBezTo>
                      <a:pt x="505" y="0"/>
                      <a:pt x="407" y="73"/>
                      <a:pt x="391" y="167"/>
                    </a:cubicBezTo>
                    <a:cubicBezTo>
                      <a:pt x="383" y="166"/>
                      <a:pt x="375" y="166"/>
                      <a:pt x="368" y="166"/>
                    </a:cubicBezTo>
                    <a:cubicBezTo>
                      <a:pt x="248" y="166"/>
                      <a:pt x="148" y="240"/>
                      <a:pt x="134" y="336"/>
                    </a:cubicBezTo>
                    <a:cubicBezTo>
                      <a:pt x="58" y="345"/>
                      <a:pt x="0" y="407"/>
                      <a:pt x="0" y="481"/>
                    </a:cubicBezTo>
                    <a:cubicBezTo>
                      <a:pt x="0" y="562"/>
                      <a:pt x="69" y="627"/>
                      <a:pt x="154" y="627"/>
                    </a:cubicBezTo>
                    <a:cubicBezTo>
                      <a:pt x="179" y="627"/>
                      <a:pt x="203" y="621"/>
                      <a:pt x="225" y="611"/>
                    </a:cubicBezTo>
                    <a:cubicBezTo>
                      <a:pt x="264" y="653"/>
                      <a:pt x="323" y="679"/>
                      <a:pt x="388" y="679"/>
                    </a:cubicBezTo>
                    <a:cubicBezTo>
                      <a:pt x="409" y="679"/>
                      <a:pt x="429" y="677"/>
                      <a:pt x="447" y="672"/>
                    </a:cubicBezTo>
                    <a:cubicBezTo>
                      <a:pt x="498" y="732"/>
                      <a:pt x="595" y="772"/>
                      <a:pt x="706" y="772"/>
                    </a:cubicBezTo>
                    <a:cubicBezTo>
                      <a:pt x="841" y="772"/>
                      <a:pt x="955" y="712"/>
                      <a:pt x="990" y="631"/>
                    </a:cubicBezTo>
                    <a:cubicBezTo>
                      <a:pt x="1023" y="646"/>
                      <a:pt x="1060" y="655"/>
                      <a:pt x="1101" y="655"/>
                    </a:cubicBezTo>
                    <a:cubicBezTo>
                      <a:pt x="1223" y="655"/>
                      <a:pt x="1322" y="574"/>
                      <a:pt x="1322" y="474"/>
                    </a:cubicBezTo>
                    <a:cubicBezTo>
                      <a:pt x="1322" y="407"/>
                      <a:pt x="1277" y="349"/>
                      <a:pt x="1211" y="318"/>
                    </a:cubicBezTo>
                    <a:close/>
                  </a:path>
                </a:pathLst>
              </a:custGeom>
              <a:noFill/>
              <a:ln w="1905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374B6A"/>
                  </a:solidFill>
                  <a:latin typeface="Arial"/>
                  <a:ea typeface="Arial"/>
                  <a:cs typeface="Arial"/>
                  <a:sym typeface="Arial"/>
                </a:endParaRPr>
              </a:p>
            </p:txBody>
          </p:sp>
          <p:cxnSp>
            <p:nvCxnSpPr>
              <p:cNvPr id="739" name="Google Shape;739;p12"/>
              <p:cNvCxnSpPr/>
              <p:nvPr/>
            </p:nvCxnSpPr>
            <p:spPr>
              <a:xfrm rot="10800000">
                <a:off x="3638854" y="5121228"/>
                <a:ext cx="381409" cy="328426"/>
              </a:xfrm>
              <a:prstGeom prst="straightConnector1">
                <a:avLst/>
              </a:prstGeom>
              <a:solidFill>
                <a:srgbClr val="00529B"/>
              </a:solidFill>
              <a:ln w="12700" cap="flat" cmpd="sng">
                <a:solidFill>
                  <a:srgbClr val="666666"/>
                </a:solidFill>
                <a:prstDash val="solid"/>
                <a:round/>
                <a:headEnd type="triangle" w="sm" len="sm"/>
                <a:tailEnd type="triangle" w="sm" len="sm"/>
              </a:ln>
            </p:spPr>
          </p:cxnSp>
          <p:sp>
            <p:nvSpPr>
              <p:cNvPr id="740" name="Google Shape;740;p12"/>
              <p:cNvSpPr/>
              <p:nvPr/>
            </p:nvSpPr>
            <p:spPr>
              <a:xfrm rot="2390584">
                <a:off x="3312496" y="4924808"/>
                <a:ext cx="199484" cy="241044"/>
              </a:xfrm>
              <a:custGeom>
                <a:avLst/>
                <a:gdLst/>
                <a:ahLst/>
                <a:cxnLst/>
                <a:rect l="l" t="t" r="r" b="b"/>
                <a:pathLst>
                  <a:path w="181" h="207" extrusionOk="0">
                    <a:moveTo>
                      <a:pt x="90" y="199"/>
                    </a:moveTo>
                    <a:cubicBezTo>
                      <a:pt x="91" y="204"/>
                      <a:pt x="79" y="207"/>
                      <a:pt x="77" y="202"/>
                    </a:cubicBezTo>
                    <a:cubicBezTo>
                      <a:pt x="76" y="198"/>
                      <a:pt x="74" y="195"/>
                      <a:pt x="73" y="192"/>
                    </a:cubicBezTo>
                    <a:cubicBezTo>
                      <a:pt x="69" y="193"/>
                      <a:pt x="65" y="193"/>
                      <a:pt x="62" y="192"/>
                    </a:cubicBezTo>
                    <a:cubicBezTo>
                      <a:pt x="60" y="195"/>
                      <a:pt x="59" y="198"/>
                      <a:pt x="57" y="202"/>
                    </a:cubicBezTo>
                    <a:cubicBezTo>
                      <a:pt x="56" y="207"/>
                      <a:pt x="44" y="204"/>
                      <a:pt x="45" y="199"/>
                    </a:cubicBezTo>
                    <a:cubicBezTo>
                      <a:pt x="46" y="194"/>
                      <a:pt x="46" y="191"/>
                      <a:pt x="46" y="188"/>
                    </a:cubicBezTo>
                    <a:cubicBezTo>
                      <a:pt x="43" y="187"/>
                      <a:pt x="39" y="185"/>
                      <a:pt x="37" y="183"/>
                    </a:cubicBezTo>
                    <a:cubicBezTo>
                      <a:pt x="34" y="184"/>
                      <a:pt x="31" y="186"/>
                      <a:pt x="28" y="189"/>
                    </a:cubicBezTo>
                    <a:cubicBezTo>
                      <a:pt x="24" y="192"/>
                      <a:pt x="15" y="184"/>
                      <a:pt x="19" y="180"/>
                    </a:cubicBezTo>
                    <a:cubicBezTo>
                      <a:pt x="22" y="177"/>
                      <a:pt x="24" y="174"/>
                      <a:pt x="25" y="171"/>
                    </a:cubicBezTo>
                    <a:cubicBezTo>
                      <a:pt x="19" y="163"/>
                      <a:pt x="20" y="160"/>
                      <a:pt x="9" y="163"/>
                    </a:cubicBezTo>
                    <a:cubicBezTo>
                      <a:pt x="4" y="164"/>
                      <a:pt x="0" y="152"/>
                      <a:pt x="5" y="150"/>
                    </a:cubicBezTo>
                    <a:cubicBezTo>
                      <a:pt x="10" y="149"/>
                      <a:pt x="13" y="147"/>
                      <a:pt x="15" y="146"/>
                    </a:cubicBezTo>
                    <a:cubicBezTo>
                      <a:pt x="15" y="142"/>
                      <a:pt x="15" y="139"/>
                      <a:pt x="15" y="135"/>
                    </a:cubicBezTo>
                    <a:cubicBezTo>
                      <a:pt x="13" y="133"/>
                      <a:pt x="10" y="132"/>
                      <a:pt x="5" y="130"/>
                    </a:cubicBezTo>
                    <a:cubicBezTo>
                      <a:pt x="1" y="129"/>
                      <a:pt x="4" y="117"/>
                      <a:pt x="9" y="118"/>
                    </a:cubicBezTo>
                    <a:cubicBezTo>
                      <a:pt x="13" y="119"/>
                      <a:pt x="17" y="119"/>
                      <a:pt x="19" y="119"/>
                    </a:cubicBezTo>
                    <a:cubicBezTo>
                      <a:pt x="21" y="116"/>
                      <a:pt x="23" y="113"/>
                      <a:pt x="25" y="110"/>
                    </a:cubicBezTo>
                    <a:cubicBezTo>
                      <a:pt x="24" y="107"/>
                      <a:pt x="22" y="104"/>
                      <a:pt x="19" y="101"/>
                    </a:cubicBezTo>
                    <a:cubicBezTo>
                      <a:pt x="15" y="97"/>
                      <a:pt x="24" y="88"/>
                      <a:pt x="28" y="92"/>
                    </a:cubicBezTo>
                    <a:cubicBezTo>
                      <a:pt x="31" y="95"/>
                      <a:pt x="34" y="97"/>
                      <a:pt x="36" y="98"/>
                    </a:cubicBezTo>
                    <a:cubicBezTo>
                      <a:pt x="39" y="96"/>
                      <a:pt x="43" y="94"/>
                      <a:pt x="46" y="92"/>
                    </a:cubicBezTo>
                    <a:cubicBezTo>
                      <a:pt x="46" y="90"/>
                      <a:pt x="46" y="86"/>
                      <a:pt x="45" y="82"/>
                    </a:cubicBezTo>
                    <a:cubicBezTo>
                      <a:pt x="44" y="77"/>
                      <a:pt x="56" y="74"/>
                      <a:pt x="57" y="78"/>
                    </a:cubicBezTo>
                    <a:cubicBezTo>
                      <a:pt x="59" y="83"/>
                      <a:pt x="60" y="86"/>
                      <a:pt x="62" y="88"/>
                    </a:cubicBezTo>
                    <a:cubicBezTo>
                      <a:pt x="65" y="88"/>
                      <a:pt x="69" y="88"/>
                      <a:pt x="73" y="88"/>
                    </a:cubicBezTo>
                    <a:cubicBezTo>
                      <a:pt x="74" y="86"/>
                      <a:pt x="76" y="83"/>
                      <a:pt x="77" y="79"/>
                    </a:cubicBezTo>
                    <a:cubicBezTo>
                      <a:pt x="79" y="74"/>
                      <a:pt x="91" y="77"/>
                      <a:pt x="90" y="82"/>
                    </a:cubicBezTo>
                    <a:cubicBezTo>
                      <a:pt x="88" y="86"/>
                      <a:pt x="88" y="90"/>
                      <a:pt x="89" y="92"/>
                    </a:cubicBezTo>
                    <a:cubicBezTo>
                      <a:pt x="92" y="94"/>
                      <a:pt x="95" y="96"/>
                      <a:pt x="98" y="98"/>
                    </a:cubicBezTo>
                    <a:cubicBezTo>
                      <a:pt x="101" y="97"/>
                      <a:pt x="104" y="95"/>
                      <a:pt x="107" y="92"/>
                    </a:cubicBezTo>
                    <a:cubicBezTo>
                      <a:pt x="110" y="88"/>
                      <a:pt x="119" y="97"/>
                      <a:pt x="116" y="101"/>
                    </a:cubicBezTo>
                    <a:cubicBezTo>
                      <a:pt x="113" y="104"/>
                      <a:pt x="111" y="107"/>
                      <a:pt x="110" y="110"/>
                    </a:cubicBezTo>
                    <a:cubicBezTo>
                      <a:pt x="112" y="113"/>
                      <a:pt x="114" y="116"/>
                      <a:pt x="115" y="119"/>
                    </a:cubicBezTo>
                    <a:cubicBezTo>
                      <a:pt x="118" y="119"/>
                      <a:pt x="121" y="119"/>
                      <a:pt x="126" y="118"/>
                    </a:cubicBezTo>
                    <a:cubicBezTo>
                      <a:pt x="131" y="117"/>
                      <a:pt x="134" y="129"/>
                      <a:pt x="129" y="130"/>
                    </a:cubicBezTo>
                    <a:cubicBezTo>
                      <a:pt x="125" y="132"/>
                      <a:pt x="121" y="133"/>
                      <a:pt x="119" y="135"/>
                    </a:cubicBezTo>
                    <a:cubicBezTo>
                      <a:pt x="120" y="139"/>
                      <a:pt x="120" y="142"/>
                      <a:pt x="119" y="146"/>
                    </a:cubicBezTo>
                    <a:cubicBezTo>
                      <a:pt x="121" y="148"/>
                      <a:pt x="125" y="149"/>
                      <a:pt x="129" y="150"/>
                    </a:cubicBezTo>
                    <a:cubicBezTo>
                      <a:pt x="134" y="152"/>
                      <a:pt x="131" y="164"/>
                      <a:pt x="126" y="163"/>
                    </a:cubicBezTo>
                    <a:cubicBezTo>
                      <a:pt x="121" y="162"/>
                      <a:pt x="118" y="161"/>
                      <a:pt x="115" y="162"/>
                    </a:cubicBezTo>
                    <a:cubicBezTo>
                      <a:pt x="114" y="165"/>
                      <a:pt x="112" y="168"/>
                      <a:pt x="110" y="171"/>
                    </a:cubicBezTo>
                    <a:cubicBezTo>
                      <a:pt x="111" y="174"/>
                      <a:pt x="113" y="177"/>
                      <a:pt x="116" y="180"/>
                    </a:cubicBezTo>
                    <a:cubicBezTo>
                      <a:pt x="119" y="184"/>
                      <a:pt x="110" y="192"/>
                      <a:pt x="107" y="189"/>
                    </a:cubicBezTo>
                    <a:cubicBezTo>
                      <a:pt x="103" y="186"/>
                      <a:pt x="100" y="184"/>
                      <a:pt x="98" y="183"/>
                    </a:cubicBezTo>
                    <a:cubicBezTo>
                      <a:pt x="95" y="185"/>
                      <a:pt x="92" y="187"/>
                      <a:pt x="89" y="188"/>
                    </a:cubicBezTo>
                    <a:cubicBezTo>
                      <a:pt x="88" y="191"/>
                      <a:pt x="88" y="194"/>
                      <a:pt x="90" y="199"/>
                    </a:cubicBezTo>
                    <a:close/>
                    <a:moveTo>
                      <a:pt x="56" y="100"/>
                    </a:moveTo>
                    <a:cubicBezTo>
                      <a:pt x="34" y="106"/>
                      <a:pt x="21" y="129"/>
                      <a:pt x="27" y="151"/>
                    </a:cubicBezTo>
                    <a:cubicBezTo>
                      <a:pt x="33" y="174"/>
                      <a:pt x="56" y="187"/>
                      <a:pt x="78" y="181"/>
                    </a:cubicBezTo>
                    <a:cubicBezTo>
                      <a:pt x="100" y="175"/>
                      <a:pt x="114" y="152"/>
                      <a:pt x="108" y="129"/>
                    </a:cubicBezTo>
                    <a:cubicBezTo>
                      <a:pt x="102" y="107"/>
                      <a:pt x="79" y="94"/>
                      <a:pt x="56" y="100"/>
                    </a:cubicBezTo>
                    <a:close/>
                    <a:moveTo>
                      <a:pt x="61" y="116"/>
                    </a:moveTo>
                    <a:cubicBezTo>
                      <a:pt x="48" y="120"/>
                      <a:pt x="40" y="133"/>
                      <a:pt x="43" y="147"/>
                    </a:cubicBezTo>
                    <a:cubicBezTo>
                      <a:pt x="47" y="160"/>
                      <a:pt x="60" y="168"/>
                      <a:pt x="74" y="164"/>
                    </a:cubicBezTo>
                    <a:cubicBezTo>
                      <a:pt x="87" y="161"/>
                      <a:pt x="95" y="147"/>
                      <a:pt x="91" y="134"/>
                    </a:cubicBezTo>
                    <a:cubicBezTo>
                      <a:pt x="88" y="121"/>
                      <a:pt x="74" y="113"/>
                      <a:pt x="61" y="116"/>
                    </a:cubicBezTo>
                    <a:close/>
                    <a:moveTo>
                      <a:pt x="57" y="130"/>
                    </a:moveTo>
                    <a:cubicBezTo>
                      <a:pt x="63" y="125"/>
                      <a:pt x="72" y="125"/>
                      <a:pt x="77" y="130"/>
                    </a:cubicBezTo>
                    <a:cubicBezTo>
                      <a:pt x="83" y="136"/>
                      <a:pt x="83" y="145"/>
                      <a:pt x="77" y="150"/>
                    </a:cubicBezTo>
                    <a:cubicBezTo>
                      <a:pt x="72" y="156"/>
                      <a:pt x="63" y="156"/>
                      <a:pt x="57" y="150"/>
                    </a:cubicBezTo>
                    <a:cubicBezTo>
                      <a:pt x="52" y="145"/>
                      <a:pt x="52" y="136"/>
                      <a:pt x="57" y="130"/>
                    </a:cubicBezTo>
                    <a:close/>
                    <a:moveTo>
                      <a:pt x="176" y="44"/>
                    </a:moveTo>
                    <a:cubicBezTo>
                      <a:pt x="181" y="44"/>
                      <a:pt x="181" y="56"/>
                      <a:pt x="176" y="57"/>
                    </a:cubicBezTo>
                    <a:cubicBezTo>
                      <a:pt x="171" y="57"/>
                      <a:pt x="168" y="57"/>
                      <a:pt x="165" y="58"/>
                    </a:cubicBezTo>
                    <a:cubicBezTo>
                      <a:pt x="164" y="62"/>
                      <a:pt x="163" y="65"/>
                      <a:pt x="161" y="69"/>
                    </a:cubicBezTo>
                    <a:cubicBezTo>
                      <a:pt x="162" y="71"/>
                      <a:pt x="164" y="74"/>
                      <a:pt x="167" y="77"/>
                    </a:cubicBezTo>
                    <a:cubicBezTo>
                      <a:pt x="171" y="81"/>
                      <a:pt x="162" y="90"/>
                      <a:pt x="158" y="86"/>
                    </a:cubicBezTo>
                    <a:cubicBezTo>
                      <a:pt x="155" y="83"/>
                      <a:pt x="152" y="81"/>
                      <a:pt x="149" y="80"/>
                    </a:cubicBezTo>
                    <a:cubicBezTo>
                      <a:pt x="146" y="82"/>
                      <a:pt x="143" y="84"/>
                      <a:pt x="139" y="84"/>
                    </a:cubicBezTo>
                    <a:cubicBezTo>
                      <a:pt x="138" y="87"/>
                      <a:pt x="138" y="90"/>
                      <a:pt x="138" y="95"/>
                    </a:cubicBezTo>
                    <a:cubicBezTo>
                      <a:pt x="137" y="100"/>
                      <a:pt x="125" y="100"/>
                      <a:pt x="125" y="95"/>
                    </a:cubicBezTo>
                    <a:cubicBezTo>
                      <a:pt x="125" y="90"/>
                      <a:pt x="124" y="87"/>
                      <a:pt x="123" y="84"/>
                    </a:cubicBezTo>
                    <a:cubicBezTo>
                      <a:pt x="119" y="84"/>
                      <a:pt x="116" y="82"/>
                      <a:pt x="113" y="80"/>
                    </a:cubicBezTo>
                    <a:cubicBezTo>
                      <a:pt x="110" y="81"/>
                      <a:pt x="107" y="83"/>
                      <a:pt x="104" y="86"/>
                    </a:cubicBezTo>
                    <a:cubicBezTo>
                      <a:pt x="100" y="90"/>
                      <a:pt x="92" y="81"/>
                      <a:pt x="95" y="77"/>
                    </a:cubicBezTo>
                    <a:cubicBezTo>
                      <a:pt x="98" y="74"/>
                      <a:pt x="100" y="71"/>
                      <a:pt x="101" y="69"/>
                    </a:cubicBezTo>
                    <a:cubicBezTo>
                      <a:pt x="99" y="66"/>
                      <a:pt x="98" y="62"/>
                      <a:pt x="97" y="58"/>
                    </a:cubicBezTo>
                    <a:cubicBezTo>
                      <a:pt x="94" y="57"/>
                      <a:pt x="91" y="57"/>
                      <a:pt x="87" y="57"/>
                    </a:cubicBezTo>
                    <a:cubicBezTo>
                      <a:pt x="81" y="56"/>
                      <a:pt x="81" y="44"/>
                      <a:pt x="87" y="44"/>
                    </a:cubicBezTo>
                    <a:cubicBezTo>
                      <a:pt x="91" y="44"/>
                      <a:pt x="94" y="43"/>
                      <a:pt x="97" y="42"/>
                    </a:cubicBezTo>
                    <a:cubicBezTo>
                      <a:pt x="98" y="39"/>
                      <a:pt x="99" y="35"/>
                      <a:pt x="101" y="32"/>
                    </a:cubicBezTo>
                    <a:cubicBezTo>
                      <a:pt x="100" y="29"/>
                      <a:pt x="98" y="27"/>
                      <a:pt x="95" y="23"/>
                    </a:cubicBezTo>
                    <a:cubicBezTo>
                      <a:pt x="91" y="19"/>
                      <a:pt x="100" y="11"/>
                      <a:pt x="104" y="14"/>
                    </a:cubicBezTo>
                    <a:cubicBezTo>
                      <a:pt x="107" y="17"/>
                      <a:pt x="110" y="19"/>
                      <a:pt x="113" y="20"/>
                    </a:cubicBezTo>
                    <a:cubicBezTo>
                      <a:pt x="116" y="18"/>
                      <a:pt x="119" y="17"/>
                      <a:pt x="123" y="16"/>
                    </a:cubicBezTo>
                    <a:cubicBezTo>
                      <a:pt x="124" y="14"/>
                      <a:pt x="125" y="10"/>
                      <a:pt x="125" y="6"/>
                    </a:cubicBezTo>
                    <a:cubicBezTo>
                      <a:pt x="125" y="0"/>
                      <a:pt x="137" y="0"/>
                      <a:pt x="138" y="6"/>
                    </a:cubicBezTo>
                    <a:cubicBezTo>
                      <a:pt x="138" y="10"/>
                      <a:pt x="138" y="14"/>
                      <a:pt x="139" y="16"/>
                    </a:cubicBezTo>
                    <a:cubicBezTo>
                      <a:pt x="143" y="17"/>
                      <a:pt x="146" y="19"/>
                      <a:pt x="150" y="21"/>
                    </a:cubicBezTo>
                    <a:cubicBezTo>
                      <a:pt x="152" y="19"/>
                      <a:pt x="155" y="17"/>
                      <a:pt x="158" y="14"/>
                    </a:cubicBezTo>
                    <a:cubicBezTo>
                      <a:pt x="162" y="11"/>
                      <a:pt x="171" y="20"/>
                      <a:pt x="167" y="23"/>
                    </a:cubicBezTo>
                    <a:cubicBezTo>
                      <a:pt x="164" y="27"/>
                      <a:pt x="162" y="29"/>
                      <a:pt x="161" y="32"/>
                    </a:cubicBezTo>
                    <a:cubicBezTo>
                      <a:pt x="163" y="35"/>
                      <a:pt x="164" y="39"/>
                      <a:pt x="165" y="42"/>
                    </a:cubicBezTo>
                    <a:cubicBezTo>
                      <a:pt x="168" y="43"/>
                      <a:pt x="171" y="44"/>
                      <a:pt x="176" y="44"/>
                    </a:cubicBezTo>
                    <a:close/>
                    <a:moveTo>
                      <a:pt x="123" y="42"/>
                    </a:moveTo>
                    <a:cubicBezTo>
                      <a:pt x="127" y="38"/>
                      <a:pt x="135" y="38"/>
                      <a:pt x="139" y="42"/>
                    </a:cubicBezTo>
                    <a:cubicBezTo>
                      <a:pt x="143" y="47"/>
                      <a:pt x="143" y="54"/>
                      <a:pt x="139" y="58"/>
                    </a:cubicBezTo>
                    <a:cubicBezTo>
                      <a:pt x="135" y="63"/>
                      <a:pt x="127" y="63"/>
                      <a:pt x="123" y="58"/>
                    </a:cubicBezTo>
                    <a:cubicBezTo>
                      <a:pt x="119" y="54"/>
                      <a:pt x="119" y="47"/>
                      <a:pt x="123" y="42"/>
                    </a:cubicBezTo>
                    <a:close/>
                  </a:path>
                </a:pathLst>
              </a:custGeom>
              <a:solidFill>
                <a:srgbClr val="009AD7"/>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741" name="Google Shape;741;p12"/>
              <p:cNvPicPr preferRelativeResize="0"/>
              <p:nvPr/>
            </p:nvPicPr>
            <p:blipFill rotWithShape="1">
              <a:blip r:embed="rId4">
                <a:alphaModFix/>
              </a:blip>
              <a:srcRect/>
              <a:stretch/>
            </p:blipFill>
            <p:spPr>
              <a:xfrm>
                <a:off x="3107574" y="5794611"/>
                <a:ext cx="301727" cy="157106"/>
              </a:xfrm>
              <a:prstGeom prst="rect">
                <a:avLst/>
              </a:prstGeom>
              <a:noFill/>
              <a:ln>
                <a:noFill/>
              </a:ln>
            </p:spPr>
          </p:pic>
          <p:cxnSp>
            <p:nvCxnSpPr>
              <p:cNvPr id="742" name="Google Shape;742;p12"/>
              <p:cNvCxnSpPr/>
              <p:nvPr/>
            </p:nvCxnSpPr>
            <p:spPr>
              <a:xfrm flipH="1">
                <a:off x="3260302" y="5186973"/>
                <a:ext cx="87144" cy="293973"/>
              </a:xfrm>
              <a:prstGeom prst="straightConnector1">
                <a:avLst/>
              </a:prstGeom>
              <a:solidFill>
                <a:srgbClr val="00529B"/>
              </a:solidFill>
              <a:ln w="12700" cap="flat" cmpd="sng">
                <a:solidFill>
                  <a:srgbClr val="666666"/>
                </a:solidFill>
                <a:prstDash val="solid"/>
                <a:round/>
                <a:headEnd type="triangle" w="sm" len="sm"/>
                <a:tailEnd type="triangle" w="sm" len="sm"/>
              </a:ln>
            </p:spPr>
          </p:cxnSp>
          <p:pic>
            <p:nvPicPr>
              <p:cNvPr id="743" name="Google Shape;743;p12"/>
              <p:cNvPicPr preferRelativeResize="0"/>
              <p:nvPr/>
            </p:nvPicPr>
            <p:blipFill rotWithShape="1">
              <a:blip r:embed="rId5">
                <a:alphaModFix/>
              </a:blip>
              <a:srcRect/>
              <a:stretch/>
            </p:blipFill>
            <p:spPr>
              <a:xfrm>
                <a:off x="2290517" y="4361914"/>
                <a:ext cx="489712" cy="380887"/>
              </a:xfrm>
              <a:prstGeom prst="rect">
                <a:avLst/>
              </a:prstGeom>
              <a:noFill/>
              <a:ln>
                <a:noFill/>
              </a:ln>
            </p:spPr>
          </p:pic>
          <p:pic>
            <p:nvPicPr>
              <p:cNvPr id="744" name="Google Shape;744;p12"/>
              <p:cNvPicPr preferRelativeResize="0"/>
              <p:nvPr/>
            </p:nvPicPr>
            <p:blipFill rotWithShape="1">
              <a:blip r:embed="rId6">
                <a:alphaModFix/>
              </a:blip>
              <a:srcRect/>
              <a:stretch/>
            </p:blipFill>
            <p:spPr>
              <a:xfrm>
                <a:off x="2828049" y="4304687"/>
                <a:ext cx="446372" cy="293462"/>
              </a:xfrm>
              <a:prstGeom prst="rect">
                <a:avLst/>
              </a:prstGeom>
              <a:noFill/>
              <a:ln>
                <a:noFill/>
              </a:ln>
            </p:spPr>
          </p:pic>
          <p:sp>
            <p:nvSpPr>
              <p:cNvPr id="745" name="Google Shape;745;p12"/>
              <p:cNvSpPr/>
              <p:nvPr/>
            </p:nvSpPr>
            <p:spPr>
              <a:xfrm>
                <a:off x="3156845" y="5490865"/>
                <a:ext cx="170267" cy="280988"/>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46" name="Google Shape;746;p12"/>
              <p:cNvSpPr/>
              <p:nvPr/>
            </p:nvSpPr>
            <p:spPr>
              <a:xfrm>
                <a:off x="2700490" y="5415897"/>
                <a:ext cx="170941" cy="206404"/>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47" name="Google Shape;747;p12" descr="Image result for oracle logo"/>
              <p:cNvPicPr preferRelativeResize="0"/>
              <p:nvPr/>
            </p:nvPicPr>
            <p:blipFill rotWithShape="1">
              <a:blip r:embed="rId7">
                <a:alphaModFix/>
              </a:blip>
              <a:srcRect/>
              <a:stretch/>
            </p:blipFill>
            <p:spPr>
              <a:xfrm>
                <a:off x="3886683" y="4678230"/>
                <a:ext cx="351685" cy="45719"/>
              </a:xfrm>
              <a:prstGeom prst="rect">
                <a:avLst/>
              </a:prstGeom>
              <a:noFill/>
              <a:ln>
                <a:noFill/>
              </a:ln>
            </p:spPr>
          </p:pic>
          <p:pic>
            <p:nvPicPr>
              <p:cNvPr id="748" name="Google Shape;748;p12"/>
              <p:cNvPicPr preferRelativeResize="0"/>
              <p:nvPr/>
            </p:nvPicPr>
            <p:blipFill rotWithShape="1">
              <a:blip r:embed="rId8">
                <a:alphaModFix/>
              </a:blip>
              <a:srcRect/>
              <a:stretch/>
            </p:blipFill>
            <p:spPr>
              <a:xfrm>
                <a:off x="2538729" y="5641530"/>
                <a:ext cx="339131" cy="227738"/>
              </a:xfrm>
              <a:prstGeom prst="rect">
                <a:avLst/>
              </a:prstGeom>
              <a:noFill/>
              <a:ln>
                <a:noFill/>
              </a:ln>
            </p:spPr>
          </p:pic>
          <p:sp>
            <p:nvSpPr>
              <p:cNvPr id="749" name="Google Shape;749;p12"/>
              <p:cNvSpPr/>
              <p:nvPr/>
            </p:nvSpPr>
            <p:spPr>
              <a:xfrm>
                <a:off x="3841019" y="4504888"/>
                <a:ext cx="450951" cy="300344"/>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50" name="Google Shape;750;p12"/>
              <p:cNvSpPr/>
              <p:nvPr/>
            </p:nvSpPr>
            <p:spPr>
              <a:xfrm>
                <a:off x="3335603" y="4273201"/>
                <a:ext cx="450951" cy="300344"/>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751" name="Google Shape;751;p12"/>
            <p:cNvPicPr preferRelativeResize="0"/>
            <p:nvPr/>
          </p:nvPicPr>
          <p:blipFill rotWithShape="1">
            <a:blip r:embed="rId9">
              <a:alphaModFix/>
            </a:blip>
            <a:srcRect/>
            <a:stretch/>
          </p:blipFill>
          <p:spPr>
            <a:xfrm>
              <a:off x="3892918" y="5461620"/>
              <a:ext cx="326893" cy="254250"/>
            </a:xfrm>
            <a:prstGeom prst="rect">
              <a:avLst/>
            </a:prstGeom>
            <a:noFill/>
            <a:ln>
              <a:noFill/>
            </a:ln>
          </p:spPr>
        </p:pic>
        <p:pic>
          <p:nvPicPr>
            <p:cNvPr id="752" name="Google Shape;752;p12"/>
            <p:cNvPicPr preferRelativeResize="0"/>
            <p:nvPr/>
          </p:nvPicPr>
          <p:blipFill rotWithShape="1">
            <a:blip r:embed="rId9">
              <a:alphaModFix/>
            </a:blip>
            <a:srcRect/>
            <a:stretch/>
          </p:blipFill>
          <p:spPr>
            <a:xfrm>
              <a:off x="3556054" y="5527584"/>
              <a:ext cx="326893" cy="254250"/>
            </a:xfrm>
            <a:prstGeom prst="rect">
              <a:avLst/>
            </a:prstGeom>
            <a:noFill/>
            <a:ln>
              <a:noFill/>
            </a:ln>
          </p:spPr>
        </p:pic>
      </p:grpSp>
      <p:grpSp>
        <p:nvGrpSpPr>
          <p:cNvPr id="753" name="Google Shape;753;p12"/>
          <p:cNvGrpSpPr/>
          <p:nvPr/>
        </p:nvGrpSpPr>
        <p:grpSpPr>
          <a:xfrm>
            <a:off x="6240011" y="1530294"/>
            <a:ext cx="5508724" cy="2158258"/>
            <a:chOff x="6240011" y="1516007"/>
            <a:chExt cx="5508724" cy="2158258"/>
          </a:xfrm>
        </p:grpSpPr>
        <p:grpSp>
          <p:nvGrpSpPr>
            <p:cNvPr id="754" name="Google Shape;754;p12"/>
            <p:cNvGrpSpPr/>
            <p:nvPr/>
          </p:nvGrpSpPr>
          <p:grpSpPr>
            <a:xfrm>
              <a:off x="6240011" y="1516007"/>
              <a:ext cx="5508724" cy="2158258"/>
              <a:chOff x="6240011" y="1516007"/>
              <a:chExt cx="5508724" cy="2158258"/>
            </a:xfrm>
          </p:grpSpPr>
          <p:grpSp>
            <p:nvGrpSpPr>
              <p:cNvPr id="755" name="Google Shape;755;p12"/>
              <p:cNvGrpSpPr/>
              <p:nvPr/>
            </p:nvGrpSpPr>
            <p:grpSpPr>
              <a:xfrm>
                <a:off x="6240011" y="1516007"/>
                <a:ext cx="5508724" cy="2158258"/>
                <a:chOff x="447577" y="1456437"/>
                <a:chExt cx="5508724" cy="2158258"/>
              </a:xfrm>
            </p:grpSpPr>
            <p:grpSp>
              <p:nvGrpSpPr>
                <p:cNvPr id="756" name="Google Shape;756;p12"/>
                <p:cNvGrpSpPr/>
                <p:nvPr/>
              </p:nvGrpSpPr>
              <p:grpSpPr>
                <a:xfrm>
                  <a:off x="1455625" y="2048917"/>
                  <a:ext cx="3761639" cy="1565778"/>
                  <a:chOff x="1630472" y="1778242"/>
                  <a:chExt cx="4625583" cy="1925393"/>
                </a:xfrm>
              </p:grpSpPr>
              <p:pic>
                <p:nvPicPr>
                  <p:cNvPr id="757" name="Google Shape;757;p12" descr="http://cloudtimes.org/wp-content/uploads/2013/06/hadoop-logo-square.jpg"/>
                  <p:cNvPicPr preferRelativeResize="0"/>
                  <p:nvPr/>
                </p:nvPicPr>
                <p:blipFill rotWithShape="1">
                  <a:blip r:embed="rId10">
                    <a:alphaModFix/>
                  </a:blip>
                  <a:srcRect r="14062" b="15115"/>
                  <a:stretch/>
                </p:blipFill>
                <p:spPr>
                  <a:xfrm>
                    <a:off x="1630736" y="3214849"/>
                    <a:ext cx="539360" cy="488786"/>
                  </a:xfrm>
                  <a:prstGeom prst="rect">
                    <a:avLst/>
                  </a:prstGeom>
                  <a:noFill/>
                  <a:ln>
                    <a:noFill/>
                  </a:ln>
                </p:spPr>
              </p:pic>
              <p:sp>
                <p:nvSpPr>
                  <p:cNvPr id="758" name="Google Shape;758;p12"/>
                  <p:cNvSpPr/>
                  <p:nvPr/>
                </p:nvSpPr>
                <p:spPr>
                  <a:xfrm rot="-5400000">
                    <a:off x="2825132" y="1250856"/>
                    <a:ext cx="187762" cy="2577081"/>
                  </a:xfrm>
                  <a:prstGeom prst="can">
                    <a:avLst>
                      <a:gd name="adj" fmla="val 32460"/>
                    </a:avLst>
                  </a:prstGeom>
                  <a:solidFill>
                    <a:srgbClr val="9AACC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12"/>
                  <p:cNvSpPr/>
                  <p:nvPr/>
                </p:nvSpPr>
                <p:spPr>
                  <a:xfrm>
                    <a:off x="2949928" y="3227990"/>
                    <a:ext cx="48861" cy="46962"/>
                  </a:xfrm>
                  <a:prstGeom prst="ellipse">
                    <a:avLst/>
                  </a:prstGeom>
                  <a:solidFill>
                    <a:srgbClr val="F4F4F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60" name="Google Shape;760;p12"/>
                  <p:cNvSpPr/>
                  <p:nvPr/>
                </p:nvSpPr>
                <p:spPr>
                  <a:xfrm>
                    <a:off x="2903394" y="3104180"/>
                    <a:ext cx="141929" cy="290311"/>
                  </a:xfrm>
                  <a:custGeom>
                    <a:avLst/>
                    <a:gdLst/>
                    <a:ahLst/>
                    <a:cxnLst/>
                    <a:rect l="l" t="t" r="r" b="b"/>
                    <a:pathLst>
                      <a:path w="514" h="1130" extrusionOk="0">
                        <a:moveTo>
                          <a:pt x="514" y="1094"/>
                        </a:moveTo>
                        <a:cubicBezTo>
                          <a:pt x="514" y="1079"/>
                          <a:pt x="499" y="1063"/>
                          <a:pt x="483" y="1063"/>
                        </a:cubicBezTo>
                        <a:cubicBezTo>
                          <a:pt x="32" y="1063"/>
                          <a:pt x="32" y="1063"/>
                          <a:pt x="32" y="1063"/>
                        </a:cubicBezTo>
                        <a:cubicBezTo>
                          <a:pt x="16" y="1063"/>
                          <a:pt x="0" y="1079"/>
                          <a:pt x="0" y="1094"/>
                        </a:cubicBezTo>
                        <a:cubicBezTo>
                          <a:pt x="0" y="1114"/>
                          <a:pt x="16" y="1130"/>
                          <a:pt x="32" y="1130"/>
                        </a:cubicBezTo>
                        <a:cubicBezTo>
                          <a:pt x="483" y="1130"/>
                          <a:pt x="483" y="1130"/>
                          <a:pt x="483" y="1130"/>
                        </a:cubicBezTo>
                        <a:cubicBezTo>
                          <a:pt x="499" y="1130"/>
                          <a:pt x="514" y="1114"/>
                          <a:pt x="514" y="1094"/>
                        </a:cubicBezTo>
                        <a:close/>
                        <a:moveTo>
                          <a:pt x="514" y="981"/>
                        </a:moveTo>
                        <a:cubicBezTo>
                          <a:pt x="514" y="965"/>
                          <a:pt x="499" y="949"/>
                          <a:pt x="483" y="949"/>
                        </a:cubicBezTo>
                        <a:cubicBezTo>
                          <a:pt x="32" y="949"/>
                          <a:pt x="32" y="949"/>
                          <a:pt x="32" y="949"/>
                        </a:cubicBezTo>
                        <a:cubicBezTo>
                          <a:pt x="16" y="949"/>
                          <a:pt x="0" y="965"/>
                          <a:pt x="0" y="981"/>
                        </a:cubicBezTo>
                        <a:cubicBezTo>
                          <a:pt x="0" y="1000"/>
                          <a:pt x="16" y="1012"/>
                          <a:pt x="32" y="1012"/>
                        </a:cubicBezTo>
                        <a:cubicBezTo>
                          <a:pt x="483" y="1012"/>
                          <a:pt x="483" y="1012"/>
                          <a:pt x="483" y="1012"/>
                        </a:cubicBezTo>
                        <a:cubicBezTo>
                          <a:pt x="499" y="1012"/>
                          <a:pt x="514" y="1000"/>
                          <a:pt x="514" y="981"/>
                        </a:cubicBezTo>
                        <a:close/>
                        <a:moveTo>
                          <a:pt x="514" y="863"/>
                        </a:moveTo>
                        <a:cubicBezTo>
                          <a:pt x="514" y="847"/>
                          <a:pt x="499" y="831"/>
                          <a:pt x="483" y="831"/>
                        </a:cubicBezTo>
                        <a:cubicBezTo>
                          <a:pt x="32" y="831"/>
                          <a:pt x="32" y="831"/>
                          <a:pt x="32" y="831"/>
                        </a:cubicBezTo>
                        <a:cubicBezTo>
                          <a:pt x="16" y="831"/>
                          <a:pt x="0" y="847"/>
                          <a:pt x="0" y="863"/>
                        </a:cubicBezTo>
                        <a:cubicBezTo>
                          <a:pt x="0" y="886"/>
                          <a:pt x="16" y="898"/>
                          <a:pt x="32" y="898"/>
                        </a:cubicBezTo>
                        <a:cubicBezTo>
                          <a:pt x="483" y="898"/>
                          <a:pt x="483" y="898"/>
                          <a:pt x="483" y="898"/>
                        </a:cubicBezTo>
                        <a:cubicBezTo>
                          <a:pt x="499" y="898"/>
                          <a:pt x="514" y="886"/>
                          <a:pt x="514" y="863"/>
                        </a:cubicBezTo>
                        <a:close/>
                        <a:moveTo>
                          <a:pt x="514" y="31"/>
                        </a:moveTo>
                        <a:cubicBezTo>
                          <a:pt x="514" y="15"/>
                          <a:pt x="499" y="0"/>
                          <a:pt x="483" y="0"/>
                        </a:cubicBezTo>
                        <a:cubicBezTo>
                          <a:pt x="32" y="0"/>
                          <a:pt x="32" y="0"/>
                          <a:pt x="32" y="0"/>
                        </a:cubicBezTo>
                        <a:cubicBezTo>
                          <a:pt x="16" y="0"/>
                          <a:pt x="0" y="15"/>
                          <a:pt x="0" y="31"/>
                        </a:cubicBezTo>
                        <a:cubicBezTo>
                          <a:pt x="0" y="47"/>
                          <a:pt x="16" y="63"/>
                          <a:pt x="32" y="63"/>
                        </a:cubicBezTo>
                        <a:cubicBezTo>
                          <a:pt x="483" y="63"/>
                          <a:pt x="483" y="63"/>
                          <a:pt x="483" y="63"/>
                        </a:cubicBezTo>
                        <a:cubicBezTo>
                          <a:pt x="499" y="63"/>
                          <a:pt x="514" y="47"/>
                          <a:pt x="514" y="31"/>
                        </a:cubicBezTo>
                        <a:close/>
                      </a:path>
                    </a:pathLst>
                  </a:custGeom>
                  <a:solidFill>
                    <a:srgbClr val="F4F4F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61" name="Google Shape;761;p12"/>
                  <p:cNvSpPr/>
                  <p:nvPr/>
                </p:nvSpPr>
                <p:spPr>
                  <a:xfrm>
                    <a:off x="3461117" y="3233658"/>
                    <a:ext cx="48861" cy="46962"/>
                  </a:xfrm>
                  <a:prstGeom prst="ellipse">
                    <a:avLst/>
                  </a:prstGeom>
                  <a:solidFill>
                    <a:srgbClr val="F4F4F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762" name="Google Shape;762;p12"/>
                  <p:cNvSpPr/>
                  <p:nvPr/>
                </p:nvSpPr>
                <p:spPr>
                  <a:xfrm>
                    <a:off x="3414582" y="3109849"/>
                    <a:ext cx="141929" cy="290311"/>
                  </a:xfrm>
                  <a:custGeom>
                    <a:avLst/>
                    <a:gdLst/>
                    <a:ahLst/>
                    <a:cxnLst/>
                    <a:rect l="l" t="t" r="r" b="b"/>
                    <a:pathLst>
                      <a:path w="514" h="1130" extrusionOk="0">
                        <a:moveTo>
                          <a:pt x="514" y="1094"/>
                        </a:moveTo>
                        <a:cubicBezTo>
                          <a:pt x="514" y="1079"/>
                          <a:pt x="499" y="1063"/>
                          <a:pt x="483" y="1063"/>
                        </a:cubicBezTo>
                        <a:cubicBezTo>
                          <a:pt x="32" y="1063"/>
                          <a:pt x="32" y="1063"/>
                          <a:pt x="32" y="1063"/>
                        </a:cubicBezTo>
                        <a:cubicBezTo>
                          <a:pt x="16" y="1063"/>
                          <a:pt x="0" y="1079"/>
                          <a:pt x="0" y="1094"/>
                        </a:cubicBezTo>
                        <a:cubicBezTo>
                          <a:pt x="0" y="1114"/>
                          <a:pt x="16" y="1130"/>
                          <a:pt x="32" y="1130"/>
                        </a:cubicBezTo>
                        <a:cubicBezTo>
                          <a:pt x="483" y="1130"/>
                          <a:pt x="483" y="1130"/>
                          <a:pt x="483" y="1130"/>
                        </a:cubicBezTo>
                        <a:cubicBezTo>
                          <a:pt x="499" y="1130"/>
                          <a:pt x="514" y="1114"/>
                          <a:pt x="514" y="1094"/>
                        </a:cubicBezTo>
                        <a:close/>
                        <a:moveTo>
                          <a:pt x="514" y="981"/>
                        </a:moveTo>
                        <a:cubicBezTo>
                          <a:pt x="514" y="965"/>
                          <a:pt x="499" y="949"/>
                          <a:pt x="483" y="949"/>
                        </a:cubicBezTo>
                        <a:cubicBezTo>
                          <a:pt x="32" y="949"/>
                          <a:pt x="32" y="949"/>
                          <a:pt x="32" y="949"/>
                        </a:cubicBezTo>
                        <a:cubicBezTo>
                          <a:pt x="16" y="949"/>
                          <a:pt x="0" y="965"/>
                          <a:pt x="0" y="981"/>
                        </a:cubicBezTo>
                        <a:cubicBezTo>
                          <a:pt x="0" y="1000"/>
                          <a:pt x="16" y="1012"/>
                          <a:pt x="32" y="1012"/>
                        </a:cubicBezTo>
                        <a:cubicBezTo>
                          <a:pt x="483" y="1012"/>
                          <a:pt x="483" y="1012"/>
                          <a:pt x="483" y="1012"/>
                        </a:cubicBezTo>
                        <a:cubicBezTo>
                          <a:pt x="499" y="1012"/>
                          <a:pt x="514" y="1000"/>
                          <a:pt x="514" y="981"/>
                        </a:cubicBezTo>
                        <a:close/>
                        <a:moveTo>
                          <a:pt x="514" y="863"/>
                        </a:moveTo>
                        <a:cubicBezTo>
                          <a:pt x="514" y="847"/>
                          <a:pt x="499" y="831"/>
                          <a:pt x="483" y="831"/>
                        </a:cubicBezTo>
                        <a:cubicBezTo>
                          <a:pt x="32" y="831"/>
                          <a:pt x="32" y="831"/>
                          <a:pt x="32" y="831"/>
                        </a:cubicBezTo>
                        <a:cubicBezTo>
                          <a:pt x="16" y="831"/>
                          <a:pt x="0" y="847"/>
                          <a:pt x="0" y="863"/>
                        </a:cubicBezTo>
                        <a:cubicBezTo>
                          <a:pt x="0" y="886"/>
                          <a:pt x="16" y="898"/>
                          <a:pt x="32" y="898"/>
                        </a:cubicBezTo>
                        <a:cubicBezTo>
                          <a:pt x="483" y="898"/>
                          <a:pt x="483" y="898"/>
                          <a:pt x="483" y="898"/>
                        </a:cubicBezTo>
                        <a:cubicBezTo>
                          <a:pt x="499" y="898"/>
                          <a:pt x="514" y="886"/>
                          <a:pt x="514" y="863"/>
                        </a:cubicBezTo>
                        <a:close/>
                        <a:moveTo>
                          <a:pt x="514" y="31"/>
                        </a:moveTo>
                        <a:cubicBezTo>
                          <a:pt x="514" y="15"/>
                          <a:pt x="499" y="0"/>
                          <a:pt x="483" y="0"/>
                        </a:cubicBezTo>
                        <a:cubicBezTo>
                          <a:pt x="32" y="0"/>
                          <a:pt x="32" y="0"/>
                          <a:pt x="32" y="0"/>
                        </a:cubicBezTo>
                        <a:cubicBezTo>
                          <a:pt x="16" y="0"/>
                          <a:pt x="0" y="15"/>
                          <a:pt x="0" y="31"/>
                        </a:cubicBezTo>
                        <a:cubicBezTo>
                          <a:pt x="0" y="47"/>
                          <a:pt x="16" y="63"/>
                          <a:pt x="32" y="63"/>
                        </a:cubicBezTo>
                        <a:cubicBezTo>
                          <a:pt x="483" y="63"/>
                          <a:pt x="483" y="63"/>
                          <a:pt x="483" y="63"/>
                        </a:cubicBezTo>
                        <a:cubicBezTo>
                          <a:pt x="499" y="63"/>
                          <a:pt x="514" y="47"/>
                          <a:pt x="514" y="31"/>
                        </a:cubicBezTo>
                        <a:close/>
                      </a:path>
                    </a:pathLst>
                  </a:custGeom>
                  <a:solidFill>
                    <a:srgbClr val="F4F4F4"/>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pic>
                <p:nvPicPr>
                  <p:cNvPr id="763" name="Google Shape;763;p12" descr="http://www.sas.com/content/dam/SAS/en_us/image/logos/partner-logos/teradata-logo.png"/>
                  <p:cNvPicPr preferRelativeResize="0"/>
                  <p:nvPr/>
                </p:nvPicPr>
                <p:blipFill rotWithShape="1">
                  <a:blip r:embed="rId11">
                    <a:alphaModFix/>
                  </a:blip>
                  <a:srcRect/>
                  <a:stretch/>
                </p:blipFill>
                <p:spPr>
                  <a:xfrm>
                    <a:off x="2207352" y="3224713"/>
                    <a:ext cx="617309" cy="287491"/>
                  </a:xfrm>
                  <a:prstGeom prst="rect">
                    <a:avLst/>
                  </a:prstGeom>
                  <a:noFill/>
                  <a:ln>
                    <a:noFill/>
                  </a:ln>
                </p:spPr>
              </p:pic>
              <p:grpSp>
                <p:nvGrpSpPr>
                  <p:cNvPr id="764" name="Google Shape;764;p12"/>
                  <p:cNvGrpSpPr/>
                  <p:nvPr/>
                </p:nvGrpSpPr>
                <p:grpSpPr>
                  <a:xfrm>
                    <a:off x="1803759" y="1778242"/>
                    <a:ext cx="2609449" cy="1276106"/>
                    <a:chOff x="1803759" y="1778242"/>
                    <a:chExt cx="2609449" cy="1276106"/>
                  </a:xfrm>
                </p:grpSpPr>
                <p:cxnSp>
                  <p:nvCxnSpPr>
                    <p:cNvPr id="765" name="Google Shape;765;p12"/>
                    <p:cNvCxnSpPr/>
                    <p:nvPr/>
                  </p:nvCxnSpPr>
                  <p:spPr>
                    <a:xfrm rot="10800000" flipH="1">
                      <a:off x="3153024" y="1943835"/>
                      <a:ext cx="280749" cy="502694"/>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66" name="Google Shape;766;p12"/>
                    <p:cNvCxnSpPr/>
                    <p:nvPr/>
                  </p:nvCxnSpPr>
                  <p:spPr>
                    <a:xfrm rot="10800000" flipH="1">
                      <a:off x="3791203" y="2082962"/>
                      <a:ext cx="212408" cy="355154"/>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67" name="Google Shape;767;p12"/>
                    <p:cNvCxnSpPr/>
                    <p:nvPr/>
                  </p:nvCxnSpPr>
                  <p:spPr>
                    <a:xfrm rot="10800000">
                      <a:off x="1803759" y="2069049"/>
                      <a:ext cx="316102" cy="369738"/>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68" name="Google Shape;768;p12"/>
                    <p:cNvCxnSpPr/>
                    <p:nvPr/>
                  </p:nvCxnSpPr>
                  <p:spPr>
                    <a:xfrm rot="10800000">
                      <a:off x="2492716" y="1935221"/>
                      <a:ext cx="158635" cy="505538"/>
                    </a:xfrm>
                    <a:prstGeom prst="straightConnector1">
                      <a:avLst/>
                    </a:prstGeom>
                    <a:solidFill>
                      <a:srgbClr val="00529B"/>
                    </a:solidFill>
                    <a:ln w="12700" cap="flat" cmpd="sng">
                      <a:solidFill>
                        <a:srgbClr val="666666"/>
                      </a:solidFill>
                      <a:prstDash val="solid"/>
                      <a:round/>
                      <a:headEnd type="triangle" w="sm" len="sm"/>
                      <a:tailEnd type="triangle" w="sm" len="sm"/>
                    </a:ln>
                  </p:spPr>
                </p:cxnSp>
                <p:pic>
                  <p:nvPicPr>
                    <p:cNvPr id="769" name="Google Shape;769;p12" descr="http://s3.amazonaws.com/mprgenieproduction/prgenie-images/6199_Elemica_Logo_PMS302_cmyk.jpg"/>
                    <p:cNvPicPr preferRelativeResize="0"/>
                    <p:nvPr/>
                  </p:nvPicPr>
                  <p:blipFill rotWithShape="1">
                    <a:blip r:embed="rId12">
                      <a:alphaModFix/>
                    </a:blip>
                    <a:srcRect/>
                    <a:stretch/>
                  </p:blipFill>
                  <p:spPr>
                    <a:xfrm>
                      <a:off x="3198240" y="1778242"/>
                      <a:ext cx="471066" cy="123564"/>
                    </a:xfrm>
                    <a:prstGeom prst="rect">
                      <a:avLst/>
                    </a:prstGeom>
                    <a:noFill/>
                    <a:ln>
                      <a:noFill/>
                    </a:ln>
                  </p:spPr>
                </p:pic>
                <p:pic>
                  <p:nvPicPr>
                    <p:cNvPr id="770" name="Google Shape;770;p12" descr="Workday Human Resource (HR) Management, Financial Management and Payroll Software delivered as Software as a Service (SaaS)"/>
                    <p:cNvPicPr preferRelativeResize="0"/>
                    <p:nvPr/>
                  </p:nvPicPr>
                  <p:blipFill rotWithShape="1">
                    <a:blip r:embed="rId13">
                      <a:alphaModFix/>
                    </a:blip>
                    <a:srcRect/>
                    <a:stretch/>
                  </p:blipFill>
                  <p:spPr>
                    <a:xfrm>
                      <a:off x="3908318" y="1820567"/>
                      <a:ext cx="504890" cy="180626"/>
                    </a:xfrm>
                    <a:prstGeom prst="rect">
                      <a:avLst/>
                    </a:prstGeom>
                    <a:noFill/>
                    <a:ln>
                      <a:noFill/>
                    </a:ln>
                  </p:spPr>
                </p:pic>
                <p:cxnSp>
                  <p:nvCxnSpPr>
                    <p:cNvPr id="771" name="Google Shape;771;p12"/>
                    <p:cNvCxnSpPr/>
                    <p:nvPr/>
                  </p:nvCxnSpPr>
                  <p:spPr>
                    <a:xfrm>
                      <a:off x="3487717" y="2628901"/>
                      <a:ext cx="0" cy="408697"/>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72" name="Google Shape;772;p12"/>
                    <p:cNvCxnSpPr/>
                    <p:nvPr/>
                  </p:nvCxnSpPr>
                  <p:spPr>
                    <a:xfrm rot="10800000">
                      <a:off x="3996320" y="2626426"/>
                      <a:ext cx="0" cy="427922"/>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73" name="Google Shape;773;p12"/>
                    <p:cNvCxnSpPr/>
                    <p:nvPr/>
                  </p:nvCxnSpPr>
                  <p:spPr>
                    <a:xfrm>
                      <a:off x="2976529" y="2624659"/>
                      <a:ext cx="0" cy="408697"/>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74" name="Google Shape;774;p12"/>
                    <p:cNvCxnSpPr/>
                    <p:nvPr/>
                  </p:nvCxnSpPr>
                  <p:spPr>
                    <a:xfrm>
                      <a:off x="1897920" y="2622518"/>
                      <a:ext cx="0" cy="408697"/>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75" name="Google Shape;775;p12"/>
                    <p:cNvCxnSpPr/>
                    <p:nvPr/>
                  </p:nvCxnSpPr>
                  <p:spPr>
                    <a:xfrm>
                      <a:off x="2505388" y="2622518"/>
                      <a:ext cx="0" cy="408697"/>
                    </a:xfrm>
                    <a:prstGeom prst="straightConnector1">
                      <a:avLst/>
                    </a:prstGeom>
                    <a:solidFill>
                      <a:srgbClr val="00529B"/>
                    </a:solidFill>
                    <a:ln w="12700" cap="flat" cmpd="sng">
                      <a:solidFill>
                        <a:srgbClr val="666666"/>
                      </a:solidFill>
                      <a:prstDash val="solid"/>
                      <a:round/>
                      <a:headEnd type="triangle" w="sm" len="sm"/>
                      <a:tailEnd type="triangle" w="sm" len="sm"/>
                    </a:ln>
                  </p:spPr>
                </p:cxnSp>
              </p:grpSp>
              <p:pic>
                <p:nvPicPr>
                  <p:cNvPr id="776" name="Google Shape;776;p12" descr="http://www.loftware.com/logos/computers/Infor_logo.jpg"/>
                  <p:cNvPicPr preferRelativeResize="0"/>
                  <p:nvPr/>
                </p:nvPicPr>
                <p:blipFill rotWithShape="1">
                  <a:blip r:embed="rId14">
                    <a:alphaModFix/>
                  </a:blip>
                  <a:srcRect l="28516" t="2" r="31468" b="-2"/>
                  <a:stretch/>
                </p:blipFill>
                <p:spPr>
                  <a:xfrm>
                    <a:off x="2871842" y="3449703"/>
                    <a:ext cx="244664" cy="235370"/>
                  </a:xfrm>
                  <a:prstGeom prst="rect">
                    <a:avLst/>
                  </a:prstGeom>
                  <a:noFill/>
                  <a:ln>
                    <a:noFill/>
                  </a:ln>
                </p:spPr>
              </p:pic>
              <p:pic>
                <p:nvPicPr>
                  <p:cNvPr id="777" name="Google Shape;777;p12"/>
                  <p:cNvPicPr preferRelativeResize="0"/>
                  <p:nvPr/>
                </p:nvPicPr>
                <p:blipFill rotWithShape="1">
                  <a:blip r:embed="rId15">
                    <a:alphaModFix/>
                  </a:blip>
                  <a:srcRect/>
                  <a:stretch/>
                </p:blipFill>
                <p:spPr>
                  <a:xfrm>
                    <a:off x="3242070" y="3484354"/>
                    <a:ext cx="535815" cy="83197"/>
                  </a:xfrm>
                  <a:prstGeom prst="rect">
                    <a:avLst/>
                  </a:prstGeom>
                  <a:noFill/>
                  <a:ln>
                    <a:noFill/>
                  </a:ln>
                </p:spPr>
              </p:pic>
              <p:sp>
                <p:nvSpPr>
                  <p:cNvPr id="778" name="Google Shape;778;p12"/>
                  <p:cNvSpPr txBox="1"/>
                  <p:nvPr/>
                </p:nvSpPr>
                <p:spPr>
                  <a:xfrm>
                    <a:off x="4315064" y="2107776"/>
                    <a:ext cx="1940991" cy="85580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Data Integration Tool</a:t>
                    </a:r>
                    <a:endParaRPr/>
                  </a:p>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ESB </a:t>
                    </a:r>
                    <a:endParaRPr/>
                  </a:p>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B2B Gateway</a:t>
                    </a:r>
                    <a:endParaRPr/>
                  </a:p>
                  <a:p>
                    <a:pPr marL="0" marR="0" lvl="0" indent="0" algn="l" rtl="0">
                      <a:lnSpc>
                        <a:spcPct val="90000"/>
                      </a:lnSpc>
                      <a:spcBef>
                        <a:spcPts val="0"/>
                      </a:spcBef>
                      <a:spcAft>
                        <a:spcPts val="0"/>
                      </a:spcAft>
                      <a:buClr>
                        <a:schemeClr val="dk1"/>
                      </a:buClr>
                      <a:buSzPts val="1600"/>
                      <a:buFont typeface="Arial"/>
                      <a:buNone/>
                    </a:pPr>
                    <a:endParaRPr sz="1600" b="1" i="0" u="none" strike="noStrike" cap="none">
                      <a:solidFill>
                        <a:srgbClr val="000000"/>
                      </a:solidFill>
                      <a:latin typeface="Arial"/>
                      <a:ea typeface="Arial"/>
                      <a:cs typeface="Arial"/>
                      <a:sym typeface="Arial"/>
                    </a:endParaRPr>
                  </a:p>
                </p:txBody>
              </p:sp>
            </p:grpSp>
            <p:sp>
              <p:nvSpPr>
                <p:cNvPr id="779" name="Google Shape;779;p12"/>
                <p:cNvSpPr/>
                <p:nvPr/>
              </p:nvSpPr>
              <p:spPr>
                <a:xfrm>
                  <a:off x="447577" y="1456437"/>
                  <a:ext cx="5508724"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Classic, Integration Platform Software</a:t>
                  </a:r>
                  <a:endParaRPr/>
                </a:p>
              </p:txBody>
            </p:sp>
          </p:grpSp>
          <p:sp>
            <p:nvSpPr>
              <p:cNvPr id="780" name="Google Shape;780;p12"/>
              <p:cNvSpPr/>
              <p:nvPr/>
            </p:nvSpPr>
            <p:spPr>
              <a:xfrm>
                <a:off x="8257572" y="3143147"/>
                <a:ext cx="170267" cy="280988"/>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1" name="Google Shape;781;p12"/>
              <p:cNvSpPr/>
              <p:nvPr/>
            </p:nvSpPr>
            <p:spPr>
              <a:xfrm>
                <a:off x="8668279" y="3142769"/>
                <a:ext cx="170267" cy="280988"/>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82" name="Google Shape;782;p12"/>
              <p:cNvSpPr/>
              <p:nvPr/>
            </p:nvSpPr>
            <p:spPr>
              <a:xfrm>
                <a:off x="7875965" y="3138162"/>
                <a:ext cx="170941" cy="206404"/>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3" name="Google Shape;783;p12"/>
              <p:cNvSpPr/>
              <p:nvPr/>
            </p:nvSpPr>
            <p:spPr>
              <a:xfrm>
                <a:off x="7388980" y="3128151"/>
                <a:ext cx="170941" cy="206404"/>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84" name="Google Shape;784;p12"/>
              <p:cNvPicPr preferRelativeResize="0"/>
              <p:nvPr/>
            </p:nvPicPr>
            <p:blipFill rotWithShape="1">
              <a:blip r:embed="rId5">
                <a:alphaModFix/>
              </a:blip>
              <a:srcRect/>
              <a:stretch/>
            </p:blipFill>
            <p:spPr>
              <a:xfrm>
                <a:off x="7035374" y="2019880"/>
                <a:ext cx="489712" cy="380887"/>
              </a:xfrm>
              <a:prstGeom prst="rect">
                <a:avLst/>
              </a:prstGeom>
              <a:noFill/>
              <a:ln>
                <a:noFill/>
              </a:ln>
            </p:spPr>
          </p:pic>
          <p:pic>
            <p:nvPicPr>
              <p:cNvPr id="785" name="Google Shape;785;p12"/>
              <p:cNvPicPr preferRelativeResize="0"/>
              <p:nvPr/>
            </p:nvPicPr>
            <p:blipFill rotWithShape="1">
              <a:blip r:embed="rId6">
                <a:alphaModFix/>
              </a:blip>
              <a:srcRect/>
              <a:stretch/>
            </p:blipFill>
            <p:spPr>
              <a:xfrm>
                <a:off x="7717193" y="1962151"/>
                <a:ext cx="446372" cy="293462"/>
              </a:xfrm>
              <a:prstGeom prst="rect">
                <a:avLst/>
              </a:prstGeom>
              <a:noFill/>
              <a:ln>
                <a:noFill/>
              </a:ln>
            </p:spPr>
          </p:pic>
          <p:sp>
            <p:nvSpPr>
              <p:cNvPr id="786" name="Google Shape;786;p12"/>
              <p:cNvSpPr/>
              <p:nvPr/>
            </p:nvSpPr>
            <p:spPr>
              <a:xfrm>
                <a:off x="9049343" y="2038834"/>
                <a:ext cx="505400" cy="315363"/>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787" name="Google Shape;787;p12"/>
              <p:cNvSpPr/>
              <p:nvPr/>
            </p:nvSpPr>
            <p:spPr>
              <a:xfrm>
                <a:off x="8462384" y="1934259"/>
                <a:ext cx="505400" cy="315363"/>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788" name="Google Shape;788;p12"/>
            <p:cNvPicPr preferRelativeResize="0"/>
            <p:nvPr/>
          </p:nvPicPr>
          <p:blipFill rotWithShape="1">
            <a:blip r:embed="rId9">
              <a:alphaModFix/>
            </a:blip>
            <a:srcRect/>
            <a:stretch/>
          </p:blipFill>
          <p:spPr>
            <a:xfrm>
              <a:off x="9020024" y="3148178"/>
              <a:ext cx="326893" cy="254250"/>
            </a:xfrm>
            <a:prstGeom prst="rect">
              <a:avLst/>
            </a:prstGeom>
            <a:noFill/>
            <a:ln>
              <a:noFill/>
            </a:ln>
          </p:spPr>
        </p:pic>
      </p:grpSp>
      <p:cxnSp>
        <p:nvCxnSpPr>
          <p:cNvPr id="789" name="Google Shape;789;p12"/>
          <p:cNvCxnSpPr/>
          <p:nvPr/>
        </p:nvCxnSpPr>
        <p:spPr>
          <a:xfrm>
            <a:off x="6085681" y="1549044"/>
            <a:ext cx="0" cy="4523000"/>
          </a:xfrm>
          <a:prstGeom prst="straightConnector1">
            <a:avLst/>
          </a:prstGeom>
          <a:solidFill>
            <a:srgbClr val="00529B"/>
          </a:solidFill>
          <a:ln w="28575" cap="flat" cmpd="sng">
            <a:solidFill>
              <a:srgbClr val="666666"/>
            </a:solidFill>
            <a:prstDash val="dash"/>
            <a:round/>
            <a:headEnd type="none" w="sm" len="sm"/>
            <a:tailEnd type="none" w="sm" len="sm"/>
          </a:ln>
        </p:spPr>
      </p:cxnSp>
      <p:cxnSp>
        <p:nvCxnSpPr>
          <p:cNvPr id="790" name="Google Shape;790;p12"/>
          <p:cNvCxnSpPr/>
          <p:nvPr/>
        </p:nvCxnSpPr>
        <p:spPr>
          <a:xfrm flipH="1">
            <a:off x="447675" y="3768072"/>
            <a:ext cx="11285538" cy="13567"/>
          </a:xfrm>
          <a:prstGeom prst="straightConnector1">
            <a:avLst/>
          </a:prstGeom>
          <a:solidFill>
            <a:srgbClr val="00529B"/>
          </a:solidFill>
          <a:ln w="28575" cap="flat" cmpd="sng">
            <a:solidFill>
              <a:srgbClr val="666666"/>
            </a:solidFill>
            <a:prstDash val="dash"/>
            <a:round/>
            <a:headEnd type="none" w="sm" len="sm"/>
            <a:tailEnd type="none" w="sm" len="sm"/>
          </a:ln>
        </p:spPr>
      </p:cxnSp>
      <p:sp>
        <p:nvSpPr>
          <p:cNvPr id="791" name="Google Shape;791;p12"/>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Integration Platforms to Support the Mainstream Use Cases</a:t>
            </a:r>
            <a:endParaRPr/>
          </a:p>
        </p:txBody>
      </p:sp>
      <p:grpSp>
        <p:nvGrpSpPr>
          <p:cNvPr id="792" name="Google Shape;792;p12"/>
          <p:cNvGrpSpPr/>
          <p:nvPr/>
        </p:nvGrpSpPr>
        <p:grpSpPr>
          <a:xfrm>
            <a:off x="6249830" y="3827734"/>
            <a:ext cx="5499101" cy="2222205"/>
            <a:chOff x="6249830" y="3827734"/>
            <a:chExt cx="5499101" cy="2222205"/>
          </a:xfrm>
        </p:grpSpPr>
        <p:sp>
          <p:nvSpPr>
            <p:cNvPr id="793" name="Google Shape;793;p12"/>
            <p:cNvSpPr/>
            <p:nvPr/>
          </p:nvSpPr>
          <p:spPr>
            <a:xfrm>
              <a:off x="8778349" y="4310457"/>
              <a:ext cx="216040" cy="328706"/>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94" name="Google Shape;794;p12"/>
            <p:cNvSpPr/>
            <p:nvPr/>
          </p:nvSpPr>
          <p:spPr>
            <a:xfrm>
              <a:off x="6249830" y="3827734"/>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API Management Platforms</a:t>
              </a:r>
              <a:endParaRPr/>
            </a:p>
          </p:txBody>
        </p:sp>
        <p:sp>
          <p:nvSpPr>
            <p:cNvPr id="795" name="Google Shape;795;p12"/>
            <p:cNvSpPr/>
            <p:nvPr/>
          </p:nvSpPr>
          <p:spPr>
            <a:xfrm flipH="1">
              <a:off x="9048241" y="5367252"/>
              <a:ext cx="137136" cy="270412"/>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grpSp>
          <p:nvGrpSpPr>
            <p:cNvPr id="796" name="Google Shape;796;p12"/>
            <p:cNvGrpSpPr/>
            <p:nvPr/>
          </p:nvGrpSpPr>
          <p:grpSpPr>
            <a:xfrm flipH="1">
              <a:off x="9882551" y="5393587"/>
              <a:ext cx="454914" cy="337062"/>
              <a:chOff x="2143018" y="5020839"/>
              <a:chExt cx="1311581" cy="913869"/>
            </a:xfrm>
          </p:grpSpPr>
          <p:cxnSp>
            <p:nvCxnSpPr>
              <p:cNvPr id="797" name="Google Shape;797;p12"/>
              <p:cNvCxnSpPr/>
              <p:nvPr/>
            </p:nvCxnSpPr>
            <p:spPr>
              <a:xfrm>
                <a:off x="2143018" y="5020839"/>
                <a:ext cx="1301365" cy="192799"/>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798" name="Google Shape;798;p12"/>
              <p:cNvCxnSpPr/>
              <p:nvPr/>
            </p:nvCxnSpPr>
            <p:spPr>
              <a:xfrm flipH="1">
                <a:off x="2154612" y="5509772"/>
                <a:ext cx="1299987" cy="424936"/>
              </a:xfrm>
              <a:prstGeom prst="straightConnector1">
                <a:avLst/>
              </a:prstGeom>
              <a:solidFill>
                <a:srgbClr val="00529B"/>
              </a:solidFill>
              <a:ln w="12700" cap="flat" cmpd="sng">
                <a:solidFill>
                  <a:srgbClr val="666666"/>
                </a:solidFill>
                <a:prstDash val="solid"/>
                <a:round/>
                <a:headEnd type="triangle" w="sm" len="sm"/>
                <a:tailEnd type="triangle" w="sm" len="sm"/>
              </a:ln>
            </p:spPr>
          </p:cxnSp>
        </p:grpSp>
        <p:sp>
          <p:nvSpPr>
            <p:cNvPr id="799" name="Google Shape;799;p12"/>
            <p:cNvSpPr/>
            <p:nvPr/>
          </p:nvSpPr>
          <p:spPr>
            <a:xfrm flipH="1">
              <a:off x="9205636" y="4544432"/>
              <a:ext cx="908707" cy="271585"/>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00" name="Google Shape;800;p12"/>
            <p:cNvSpPr txBox="1"/>
            <p:nvPr/>
          </p:nvSpPr>
          <p:spPr>
            <a:xfrm flipH="1">
              <a:off x="9261587" y="4547775"/>
              <a:ext cx="745908" cy="27699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Application Service</a:t>
              </a:r>
              <a:endParaRPr/>
            </a:p>
          </p:txBody>
        </p:sp>
        <p:cxnSp>
          <p:nvCxnSpPr>
            <p:cNvPr id="801" name="Google Shape;801;p12"/>
            <p:cNvCxnSpPr/>
            <p:nvPr/>
          </p:nvCxnSpPr>
          <p:spPr>
            <a:xfrm rot="10800000">
              <a:off x="10117030" y="4679979"/>
              <a:ext cx="220436" cy="0"/>
            </a:xfrm>
            <a:prstGeom prst="straightConnector1">
              <a:avLst/>
            </a:prstGeom>
            <a:solidFill>
              <a:srgbClr val="00529B"/>
            </a:solidFill>
            <a:ln w="12700" cap="flat" cmpd="sng">
              <a:solidFill>
                <a:srgbClr val="666666"/>
              </a:solidFill>
              <a:prstDash val="solid"/>
              <a:round/>
              <a:headEnd type="triangle" w="sm" len="sm"/>
              <a:tailEnd type="triangle" w="sm" len="sm"/>
            </a:ln>
          </p:spPr>
        </p:cxnSp>
        <p:sp>
          <p:nvSpPr>
            <p:cNvPr id="802" name="Google Shape;802;p12"/>
            <p:cNvSpPr/>
            <p:nvPr/>
          </p:nvSpPr>
          <p:spPr>
            <a:xfrm flipH="1">
              <a:off x="8105554" y="5335139"/>
              <a:ext cx="140466" cy="396976"/>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03" name="Google Shape;803;p12"/>
            <p:cNvSpPr/>
            <p:nvPr/>
          </p:nvSpPr>
          <p:spPr>
            <a:xfrm flipH="1">
              <a:off x="9215448" y="5314607"/>
              <a:ext cx="666347" cy="396976"/>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grpSp>
          <p:nvGrpSpPr>
            <p:cNvPr id="804" name="Google Shape;804;p12"/>
            <p:cNvGrpSpPr/>
            <p:nvPr/>
          </p:nvGrpSpPr>
          <p:grpSpPr>
            <a:xfrm>
              <a:off x="9270629" y="5338761"/>
              <a:ext cx="532815" cy="339916"/>
              <a:chOff x="9256258" y="5248900"/>
              <a:chExt cx="450814" cy="339916"/>
            </a:xfrm>
          </p:grpSpPr>
          <p:cxnSp>
            <p:nvCxnSpPr>
              <p:cNvPr id="805" name="Google Shape;805;p12"/>
              <p:cNvCxnSpPr/>
              <p:nvPr/>
            </p:nvCxnSpPr>
            <p:spPr>
              <a:xfrm>
                <a:off x="9599184" y="5303725"/>
                <a:ext cx="0" cy="230266"/>
              </a:xfrm>
              <a:prstGeom prst="straightConnector1">
                <a:avLst/>
              </a:prstGeom>
              <a:noFill/>
              <a:ln w="12700" cap="rnd" cmpd="sng">
                <a:solidFill>
                  <a:srgbClr val="002856"/>
                </a:solidFill>
                <a:prstDash val="solid"/>
                <a:round/>
                <a:headEnd type="none" w="med" len="med"/>
                <a:tailEnd type="none" w="med" len="med"/>
              </a:ln>
            </p:spPr>
          </p:cxnSp>
          <p:cxnSp>
            <p:nvCxnSpPr>
              <p:cNvPr id="806" name="Google Shape;806;p12"/>
              <p:cNvCxnSpPr/>
              <p:nvPr/>
            </p:nvCxnSpPr>
            <p:spPr>
              <a:xfrm>
                <a:off x="9406530" y="5305919"/>
                <a:ext cx="0" cy="228073"/>
              </a:xfrm>
              <a:prstGeom prst="straightConnector1">
                <a:avLst/>
              </a:prstGeom>
              <a:noFill/>
              <a:ln w="12700" cap="rnd" cmpd="sng">
                <a:solidFill>
                  <a:srgbClr val="002856"/>
                </a:solidFill>
                <a:prstDash val="solid"/>
                <a:round/>
                <a:headEnd type="none" w="med" len="med"/>
                <a:tailEnd type="none" w="med" len="med"/>
              </a:ln>
            </p:spPr>
          </p:cxnSp>
          <p:cxnSp>
            <p:nvCxnSpPr>
              <p:cNvPr id="807" name="Google Shape;807;p12"/>
              <p:cNvCxnSpPr/>
              <p:nvPr/>
            </p:nvCxnSpPr>
            <p:spPr>
              <a:xfrm rot="10800000">
                <a:off x="9601576" y="5408521"/>
                <a:ext cx="33573" cy="0"/>
              </a:xfrm>
              <a:prstGeom prst="straightConnector1">
                <a:avLst/>
              </a:prstGeom>
              <a:noFill/>
              <a:ln w="12700" cap="rnd" cmpd="sng">
                <a:solidFill>
                  <a:srgbClr val="002856"/>
                </a:solidFill>
                <a:prstDash val="solid"/>
                <a:round/>
                <a:headEnd type="none" w="med" len="med"/>
                <a:tailEnd type="none" w="sm" len="sm"/>
              </a:ln>
            </p:spPr>
          </p:cxnSp>
          <p:cxnSp>
            <p:nvCxnSpPr>
              <p:cNvPr id="808" name="Google Shape;808;p12"/>
              <p:cNvCxnSpPr/>
              <p:nvPr/>
            </p:nvCxnSpPr>
            <p:spPr>
              <a:xfrm rot="10800000">
                <a:off x="9329336" y="5406428"/>
                <a:ext cx="32430" cy="0"/>
              </a:xfrm>
              <a:prstGeom prst="straightConnector1">
                <a:avLst/>
              </a:prstGeom>
              <a:noFill/>
              <a:ln w="12700" cap="rnd" cmpd="sng">
                <a:solidFill>
                  <a:srgbClr val="002856"/>
                </a:solidFill>
                <a:prstDash val="solid"/>
                <a:round/>
                <a:headEnd type="none" w="med" len="med"/>
                <a:tailEnd type="none" w="sm" len="sm"/>
              </a:ln>
            </p:spPr>
          </p:cxnSp>
          <p:sp>
            <p:nvSpPr>
              <p:cNvPr id="809" name="Google Shape;809;p12"/>
              <p:cNvSpPr/>
              <p:nvPr/>
            </p:nvSpPr>
            <p:spPr>
              <a:xfrm flipH="1">
                <a:off x="9635147" y="5353696"/>
                <a:ext cx="71925" cy="109649"/>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10" name="Google Shape;810;p12"/>
              <p:cNvSpPr/>
              <p:nvPr/>
            </p:nvSpPr>
            <p:spPr>
              <a:xfrm flipH="1">
                <a:off x="9256258" y="5351971"/>
                <a:ext cx="71925" cy="109649"/>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811" name="Google Shape;811;p12"/>
              <p:cNvCxnSpPr/>
              <p:nvPr/>
            </p:nvCxnSpPr>
            <p:spPr>
              <a:xfrm rot="10800000">
                <a:off x="9540748" y="5303725"/>
                <a:ext cx="57796" cy="0"/>
              </a:xfrm>
              <a:prstGeom prst="straightConnector1">
                <a:avLst/>
              </a:prstGeom>
              <a:noFill/>
              <a:ln w="12700" cap="rnd" cmpd="sng">
                <a:solidFill>
                  <a:srgbClr val="002856"/>
                </a:solidFill>
                <a:prstDash val="solid"/>
                <a:round/>
                <a:headEnd type="none" w="med" len="med"/>
                <a:tailEnd type="none" w="sm" len="sm"/>
              </a:ln>
            </p:spPr>
          </p:cxnSp>
          <p:sp>
            <p:nvSpPr>
              <p:cNvPr id="812" name="Google Shape;812;p12"/>
              <p:cNvSpPr/>
              <p:nvPr/>
            </p:nvSpPr>
            <p:spPr>
              <a:xfrm flipH="1">
                <a:off x="9467537" y="5248900"/>
                <a:ext cx="71925" cy="109649"/>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813" name="Google Shape;813;p12"/>
              <p:cNvCxnSpPr/>
              <p:nvPr/>
            </p:nvCxnSpPr>
            <p:spPr>
              <a:xfrm rot="10800000">
                <a:off x="9407174" y="5303725"/>
                <a:ext cx="57796" cy="0"/>
              </a:xfrm>
              <a:prstGeom prst="straightConnector1">
                <a:avLst/>
              </a:prstGeom>
              <a:noFill/>
              <a:ln w="12700" cap="rnd" cmpd="sng">
                <a:solidFill>
                  <a:srgbClr val="002856"/>
                </a:solidFill>
                <a:prstDash val="solid"/>
                <a:round/>
                <a:headEnd type="none" w="med" len="med"/>
                <a:tailEnd type="none" w="sm" len="sm"/>
              </a:ln>
            </p:spPr>
          </p:cxnSp>
          <p:cxnSp>
            <p:nvCxnSpPr>
              <p:cNvPr id="814" name="Google Shape;814;p12"/>
              <p:cNvCxnSpPr/>
              <p:nvPr/>
            </p:nvCxnSpPr>
            <p:spPr>
              <a:xfrm rot="10800000">
                <a:off x="9538821" y="5533991"/>
                <a:ext cx="57796" cy="0"/>
              </a:xfrm>
              <a:prstGeom prst="straightConnector1">
                <a:avLst/>
              </a:prstGeom>
              <a:noFill/>
              <a:ln w="12700" cap="rnd" cmpd="sng">
                <a:solidFill>
                  <a:srgbClr val="002856"/>
                </a:solidFill>
                <a:prstDash val="solid"/>
                <a:round/>
                <a:headEnd type="none" w="med" len="med"/>
                <a:tailEnd type="none" w="sm" len="sm"/>
              </a:ln>
            </p:spPr>
          </p:cxnSp>
          <p:sp>
            <p:nvSpPr>
              <p:cNvPr id="815" name="Google Shape;815;p12"/>
              <p:cNvSpPr/>
              <p:nvPr/>
            </p:nvSpPr>
            <p:spPr>
              <a:xfrm flipH="1">
                <a:off x="9465610" y="5479167"/>
                <a:ext cx="71925" cy="109649"/>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816" name="Google Shape;816;p12"/>
              <p:cNvCxnSpPr/>
              <p:nvPr/>
            </p:nvCxnSpPr>
            <p:spPr>
              <a:xfrm rot="10800000">
                <a:off x="9405247" y="5533991"/>
                <a:ext cx="57796" cy="0"/>
              </a:xfrm>
              <a:prstGeom prst="straightConnector1">
                <a:avLst/>
              </a:prstGeom>
              <a:noFill/>
              <a:ln w="12700" cap="rnd" cmpd="sng">
                <a:solidFill>
                  <a:srgbClr val="002856"/>
                </a:solidFill>
                <a:prstDash val="solid"/>
                <a:round/>
                <a:headEnd type="none" w="med" len="med"/>
                <a:tailEnd type="none" w="sm" len="sm"/>
              </a:ln>
            </p:spPr>
          </p:cxnSp>
          <p:sp>
            <p:nvSpPr>
              <p:cNvPr id="817" name="Google Shape;817;p12"/>
              <p:cNvSpPr/>
              <p:nvPr/>
            </p:nvSpPr>
            <p:spPr>
              <a:xfrm flipH="1">
                <a:off x="9362860" y="5341007"/>
                <a:ext cx="89906" cy="131580"/>
              </a:xfrm>
              <a:prstGeom prst="flowChartDecision">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grpSp>
        <p:sp>
          <p:nvSpPr>
            <p:cNvPr id="818" name="Google Shape;818;p12"/>
            <p:cNvSpPr txBox="1"/>
            <p:nvPr/>
          </p:nvSpPr>
          <p:spPr>
            <a:xfrm flipH="1">
              <a:off x="9051534" y="5680607"/>
              <a:ext cx="89315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Composite Service</a:t>
              </a:r>
              <a:endParaRPr/>
            </a:p>
          </p:txBody>
        </p:sp>
        <p:cxnSp>
          <p:nvCxnSpPr>
            <p:cNvPr id="819" name="Google Shape;819;p12"/>
            <p:cNvCxnSpPr/>
            <p:nvPr/>
          </p:nvCxnSpPr>
          <p:spPr>
            <a:xfrm flipH="1">
              <a:off x="8248009" y="5529289"/>
              <a:ext cx="795768" cy="1"/>
            </a:xfrm>
            <a:prstGeom prst="straightConnector1">
              <a:avLst/>
            </a:prstGeom>
            <a:solidFill>
              <a:srgbClr val="00529B"/>
            </a:solidFill>
            <a:ln w="12700" cap="flat" cmpd="sng">
              <a:solidFill>
                <a:srgbClr val="666666"/>
              </a:solidFill>
              <a:prstDash val="solid"/>
              <a:round/>
              <a:headEnd type="triangle" w="sm" len="sm"/>
              <a:tailEnd type="triangle" w="sm" len="sm"/>
            </a:ln>
          </p:spPr>
        </p:cxnSp>
        <p:sp>
          <p:nvSpPr>
            <p:cNvPr id="820" name="Google Shape;820;p12"/>
            <p:cNvSpPr/>
            <p:nvPr/>
          </p:nvSpPr>
          <p:spPr>
            <a:xfrm flipH="1">
              <a:off x="8105554" y="4909128"/>
              <a:ext cx="138947" cy="396976"/>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21" name="Google Shape;821;p12"/>
            <p:cNvSpPr/>
            <p:nvPr/>
          </p:nvSpPr>
          <p:spPr>
            <a:xfrm flipH="1">
              <a:off x="8105554" y="4482323"/>
              <a:ext cx="138947" cy="396976"/>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22" name="Google Shape;822;p12"/>
            <p:cNvSpPr/>
            <p:nvPr/>
          </p:nvSpPr>
          <p:spPr>
            <a:xfrm flipH="1">
              <a:off x="9205636" y="4971238"/>
              <a:ext cx="908707" cy="271585"/>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23" name="Google Shape;823;p12"/>
            <p:cNvSpPr txBox="1"/>
            <p:nvPr/>
          </p:nvSpPr>
          <p:spPr>
            <a:xfrm flipH="1">
              <a:off x="9179921" y="4994456"/>
              <a:ext cx="982259" cy="2308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000"/>
                <a:buFont typeface="Arial"/>
                <a:buNone/>
              </a:pPr>
              <a:r>
                <a:rPr lang="en-US" sz="1000" b="0" i="0" u="none" strike="noStrike" cap="none">
                  <a:solidFill>
                    <a:srgbClr val="000000"/>
                  </a:solidFill>
                  <a:latin typeface="Arial"/>
                  <a:ea typeface="Arial"/>
                  <a:cs typeface="Arial"/>
                  <a:sym typeface="Arial"/>
                </a:rPr>
                <a:t>Data Service</a:t>
              </a:r>
              <a:endParaRPr/>
            </a:p>
          </p:txBody>
        </p:sp>
        <p:cxnSp>
          <p:nvCxnSpPr>
            <p:cNvPr id="824" name="Google Shape;824;p12"/>
            <p:cNvCxnSpPr/>
            <p:nvPr/>
          </p:nvCxnSpPr>
          <p:spPr>
            <a:xfrm rot="10800000">
              <a:off x="10117030" y="5067511"/>
              <a:ext cx="238756" cy="0"/>
            </a:xfrm>
            <a:prstGeom prst="straightConnector1">
              <a:avLst/>
            </a:prstGeom>
            <a:solidFill>
              <a:srgbClr val="00529B"/>
            </a:solidFill>
            <a:ln w="12700" cap="flat" cmpd="sng">
              <a:solidFill>
                <a:srgbClr val="666666"/>
              </a:solidFill>
              <a:prstDash val="solid"/>
              <a:round/>
              <a:headEnd type="triangle" w="sm" len="sm"/>
              <a:tailEnd type="triangle" w="sm" len="sm"/>
            </a:ln>
          </p:spPr>
        </p:cxnSp>
        <p:grpSp>
          <p:nvGrpSpPr>
            <p:cNvPr id="825" name="Google Shape;825;p12"/>
            <p:cNvGrpSpPr/>
            <p:nvPr/>
          </p:nvGrpSpPr>
          <p:grpSpPr>
            <a:xfrm flipH="1">
              <a:off x="7458662" y="4571871"/>
              <a:ext cx="646892" cy="1121982"/>
              <a:chOff x="8251557" y="2238570"/>
              <a:chExt cx="2577074" cy="2907437"/>
            </a:xfrm>
          </p:grpSpPr>
          <p:cxnSp>
            <p:nvCxnSpPr>
              <p:cNvPr id="826" name="Google Shape;826;p12"/>
              <p:cNvCxnSpPr>
                <a:endCxn id="821" idx="3"/>
              </p:cNvCxnSpPr>
              <p:nvPr/>
            </p:nvCxnSpPr>
            <p:spPr>
              <a:xfrm flipH="1">
                <a:off x="8251559" y="2238570"/>
                <a:ext cx="2097300" cy="282300"/>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827" name="Google Shape;827;p12"/>
              <p:cNvCxnSpPr/>
              <p:nvPr/>
            </p:nvCxnSpPr>
            <p:spPr>
              <a:xfrm rot="10800000">
                <a:off x="8303021" y="3696462"/>
                <a:ext cx="2525610" cy="324826"/>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828" name="Google Shape;828;p12"/>
              <p:cNvCxnSpPr/>
              <p:nvPr/>
            </p:nvCxnSpPr>
            <p:spPr>
              <a:xfrm flipH="1">
                <a:off x="8294065" y="2856988"/>
                <a:ext cx="2467234" cy="320795"/>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829" name="Google Shape;829;p12"/>
              <p:cNvCxnSpPr>
                <a:endCxn id="802" idx="3"/>
              </p:cNvCxnSpPr>
              <p:nvPr/>
            </p:nvCxnSpPr>
            <p:spPr>
              <a:xfrm rot="10800000">
                <a:off x="8251557" y="4730806"/>
                <a:ext cx="2245500" cy="415200"/>
              </a:xfrm>
              <a:prstGeom prst="straightConnector1">
                <a:avLst/>
              </a:prstGeom>
              <a:solidFill>
                <a:srgbClr val="00529B"/>
              </a:solidFill>
              <a:ln w="12700" cap="flat" cmpd="sng">
                <a:solidFill>
                  <a:srgbClr val="666666"/>
                </a:solidFill>
                <a:prstDash val="solid"/>
                <a:round/>
                <a:headEnd type="triangle" w="sm" len="sm"/>
                <a:tailEnd type="triangle" w="sm" len="sm"/>
              </a:ln>
            </p:spPr>
          </p:cxnSp>
        </p:grpSp>
        <p:sp>
          <p:nvSpPr>
            <p:cNvPr id="830" name="Google Shape;830;p12"/>
            <p:cNvSpPr/>
            <p:nvPr/>
          </p:nvSpPr>
          <p:spPr>
            <a:xfrm flipH="1">
              <a:off x="9048243" y="4545605"/>
              <a:ext cx="129310" cy="270412"/>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31" name="Google Shape;831;p12"/>
            <p:cNvSpPr/>
            <p:nvPr/>
          </p:nvSpPr>
          <p:spPr>
            <a:xfrm flipH="1">
              <a:off x="9048241" y="4971824"/>
              <a:ext cx="131331" cy="270412"/>
            </a:xfrm>
            <a:prstGeom prst="rect">
              <a:avLst/>
            </a:prstGeom>
            <a:solidFill>
              <a:srgbClr val="F2F2F2"/>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832" name="Google Shape;832;p12"/>
            <p:cNvCxnSpPr/>
            <p:nvPr/>
          </p:nvCxnSpPr>
          <p:spPr>
            <a:xfrm flipH="1">
              <a:off x="8248009" y="5104440"/>
              <a:ext cx="799867" cy="1"/>
            </a:xfrm>
            <a:prstGeom prst="straightConnector1">
              <a:avLst/>
            </a:prstGeom>
            <a:solidFill>
              <a:srgbClr val="00529B"/>
            </a:solidFill>
            <a:ln w="12700" cap="flat" cmpd="sng">
              <a:solidFill>
                <a:srgbClr val="666666"/>
              </a:solidFill>
              <a:prstDash val="solid"/>
              <a:round/>
              <a:headEnd type="triangle" w="sm" len="sm"/>
              <a:tailEnd type="triangle" w="sm" len="sm"/>
            </a:ln>
          </p:spPr>
        </p:cxnSp>
        <p:cxnSp>
          <p:nvCxnSpPr>
            <p:cNvPr id="833" name="Google Shape;833;p12"/>
            <p:cNvCxnSpPr/>
            <p:nvPr/>
          </p:nvCxnSpPr>
          <p:spPr>
            <a:xfrm rot="10800000">
              <a:off x="8248009" y="4677635"/>
              <a:ext cx="795768" cy="0"/>
            </a:xfrm>
            <a:prstGeom prst="straightConnector1">
              <a:avLst/>
            </a:prstGeom>
            <a:solidFill>
              <a:srgbClr val="00529B"/>
            </a:solidFill>
            <a:ln w="12700" cap="flat" cmpd="sng">
              <a:solidFill>
                <a:srgbClr val="666666"/>
              </a:solidFill>
              <a:prstDash val="solid"/>
              <a:round/>
              <a:headEnd type="triangle" w="sm" len="sm"/>
              <a:tailEnd type="triangle" w="sm" len="sm"/>
            </a:ln>
          </p:spPr>
        </p:cxnSp>
        <p:grpSp>
          <p:nvGrpSpPr>
            <p:cNvPr id="834" name="Google Shape;834;p12"/>
            <p:cNvGrpSpPr/>
            <p:nvPr/>
          </p:nvGrpSpPr>
          <p:grpSpPr>
            <a:xfrm flipH="1">
              <a:off x="8306648" y="4482323"/>
              <a:ext cx="679188" cy="1249792"/>
              <a:chOff x="5698899" y="1881485"/>
              <a:chExt cx="1495890" cy="1021995"/>
            </a:xfrm>
          </p:grpSpPr>
          <p:sp>
            <p:nvSpPr>
              <p:cNvPr id="835" name="Google Shape;835;p12"/>
              <p:cNvSpPr/>
              <p:nvPr/>
            </p:nvSpPr>
            <p:spPr>
              <a:xfrm>
                <a:off x="5825700" y="1881485"/>
                <a:ext cx="1232618" cy="1021995"/>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836" name="Google Shape;836;p12"/>
              <p:cNvSpPr txBox="1"/>
              <p:nvPr/>
            </p:nvSpPr>
            <p:spPr>
              <a:xfrm>
                <a:off x="5698899" y="2258489"/>
                <a:ext cx="1495890" cy="279363"/>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rgbClr val="000000"/>
                    </a:solidFill>
                    <a:latin typeface="Arial"/>
                    <a:ea typeface="Arial"/>
                    <a:cs typeface="Arial"/>
                    <a:sym typeface="Arial"/>
                  </a:rPr>
                  <a:t>APIM Platform</a:t>
                </a:r>
                <a:endParaRPr/>
              </a:p>
            </p:txBody>
          </p:sp>
        </p:grpSp>
        <p:sp>
          <p:nvSpPr>
            <p:cNvPr id="837" name="Google Shape;837;p12"/>
            <p:cNvSpPr/>
            <p:nvPr/>
          </p:nvSpPr>
          <p:spPr>
            <a:xfrm>
              <a:off x="10273921" y="5668183"/>
              <a:ext cx="450951" cy="300344"/>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838" name="Google Shape;838;p12"/>
            <p:cNvPicPr preferRelativeResize="0"/>
            <p:nvPr/>
          </p:nvPicPr>
          <p:blipFill rotWithShape="1">
            <a:blip r:embed="rId6">
              <a:alphaModFix/>
            </a:blip>
            <a:srcRect/>
            <a:stretch/>
          </p:blipFill>
          <p:spPr>
            <a:xfrm>
              <a:off x="7154576" y="5593038"/>
              <a:ext cx="446372" cy="293462"/>
            </a:xfrm>
            <a:prstGeom prst="rect">
              <a:avLst/>
            </a:prstGeom>
            <a:noFill/>
            <a:ln>
              <a:noFill/>
            </a:ln>
          </p:spPr>
        </p:pic>
        <p:sp>
          <p:nvSpPr>
            <p:cNvPr id="839" name="Google Shape;839;p12"/>
            <p:cNvSpPr/>
            <p:nvPr/>
          </p:nvSpPr>
          <p:spPr>
            <a:xfrm>
              <a:off x="7231274" y="4738805"/>
              <a:ext cx="216040" cy="328706"/>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0" name="Google Shape;840;p12"/>
            <p:cNvSpPr/>
            <p:nvPr/>
          </p:nvSpPr>
          <p:spPr>
            <a:xfrm flipH="1">
              <a:off x="7198867" y="5204823"/>
              <a:ext cx="246877" cy="270817"/>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1" name="Google Shape;841;p12"/>
            <p:cNvSpPr/>
            <p:nvPr/>
          </p:nvSpPr>
          <p:spPr>
            <a:xfrm>
              <a:off x="7135583" y="4322223"/>
              <a:ext cx="450951" cy="300344"/>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2" name="Google Shape;842;p12"/>
            <p:cNvSpPr/>
            <p:nvPr/>
          </p:nvSpPr>
          <p:spPr>
            <a:xfrm>
              <a:off x="10355786" y="4530873"/>
              <a:ext cx="238756" cy="288288"/>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3" name="Google Shape;843;p12"/>
            <p:cNvSpPr/>
            <p:nvPr/>
          </p:nvSpPr>
          <p:spPr>
            <a:xfrm>
              <a:off x="10361176" y="4935896"/>
              <a:ext cx="238756" cy="288288"/>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44" name="Google Shape;844;p12"/>
            <p:cNvSpPr/>
            <p:nvPr/>
          </p:nvSpPr>
          <p:spPr>
            <a:xfrm>
              <a:off x="10362585" y="5283783"/>
              <a:ext cx="216040" cy="328706"/>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5" name="Google Shape;845;p12"/>
            <p:cNvSpPr/>
            <p:nvPr/>
          </p:nvSpPr>
          <p:spPr>
            <a:xfrm>
              <a:off x="10608463" y="5306104"/>
              <a:ext cx="238756" cy="288288"/>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846" name="Google Shape;846;p12"/>
          <p:cNvGrpSpPr/>
          <p:nvPr/>
        </p:nvGrpSpPr>
        <p:grpSpPr>
          <a:xfrm>
            <a:off x="470858" y="1526877"/>
            <a:ext cx="5481133" cy="2109696"/>
            <a:chOff x="470858" y="1526877"/>
            <a:chExt cx="5481133" cy="2109696"/>
          </a:xfrm>
        </p:grpSpPr>
        <p:grpSp>
          <p:nvGrpSpPr>
            <p:cNvPr id="847" name="Google Shape;847;p12"/>
            <p:cNvGrpSpPr/>
            <p:nvPr/>
          </p:nvGrpSpPr>
          <p:grpSpPr>
            <a:xfrm>
              <a:off x="470858" y="1526877"/>
              <a:ext cx="5481133" cy="2109696"/>
              <a:chOff x="470858" y="1512590"/>
              <a:chExt cx="5481133" cy="2109696"/>
            </a:xfrm>
          </p:grpSpPr>
          <p:sp>
            <p:nvSpPr>
              <p:cNvPr id="848" name="Google Shape;848;p12"/>
              <p:cNvSpPr/>
              <p:nvPr/>
            </p:nvSpPr>
            <p:spPr>
              <a:xfrm>
                <a:off x="470858" y="1512590"/>
                <a:ext cx="5481133"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Open Source Integration Tools/Frameworks</a:t>
                </a:r>
                <a:endParaRPr/>
              </a:p>
            </p:txBody>
          </p:sp>
          <p:pic>
            <p:nvPicPr>
              <p:cNvPr id="849" name="Google Shape;849;p12" descr="https://miro.medium.com/max/750/1*n39dmON-x28ZvfBNh2YrJg.png"/>
              <p:cNvPicPr preferRelativeResize="0"/>
              <p:nvPr/>
            </p:nvPicPr>
            <p:blipFill rotWithShape="1">
              <a:blip r:embed="rId16">
                <a:alphaModFix/>
              </a:blip>
              <a:srcRect/>
              <a:stretch/>
            </p:blipFill>
            <p:spPr>
              <a:xfrm>
                <a:off x="1336498" y="2502635"/>
                <a:ext cx="1114069" cy="371356"/>
              </a:xfrm>
              <a:prstGeom prst="rect">
                <a:avLst/>
              </a:prstGeom>
              <a:noFill/>
              <a:ln>
                <a:noFill/>
              </a:ln>
            </p:spPr>
          </p:pic>
          <p:pic>
            <p:nvPicPr>
              <p:cNvPr id="850" name="Google Shape;850;p12" descr="Image result for Rabbit MQ logo"/>
              <p:cNvPicPr preferRelativeResize="0"/>
              <p:nvPr/>
            </p:nvPicPr>
            <p:blipFill rotWithShape="1">
              <a:blip r:embed="rId17">
                <a:alphaModFix/>
              </a:blip>
              <a:srcRect/>
              <a:stretch/>
            </p:blipFill>
            <p:spPr>
              <a:xfrm>
                <a:off x="735258" y="2151175"/>
                <a:ext cx="863417" cy="160752"/>
              </a:xfrm>
              <a:prstGeom prst="rect">
                <a:avLst/>
              </a:prstGeom>
              <a:noFill/>
              <a:ln>
                <a:noFill/>
              </a:ln>
            </p:spPr>
          </p:pic>
          <p:pic>
            <p:nvPicPr>
              <p:cNvPr id="851" name="Google Shape;851;p12" descr="Image result for apache kafka logo"/>
              <p:cNvPicPr preferRelativeResize="0"/>
              <p:nvPr/>
            </p:nvPicPr>
            <p:blipFill rotWithShape="1">
              <a:blip r:embed="rId18">
                <a:alphaModFix/>
              </a:blip>
              <a:srcRect/>
              <a:stretch/>
            </p:blipFill>
            <p:spPr>
              <a:xfrm>
                <a:off x="1513861" y="3025398"/>
                <a:ext cx="751879" cy="372404"/>
              </a:xfrm>
              <a:prstGeom prst="rect">
                <a:avLst/>
              </a:prstGeom>
              <a:noFill/>
              <a:ln>
                <a:noFill/>
              </a:ln>
            </p:spPr>
          </p:pic>
          <p:pic>
            <p:nvPicPr>
              <p:cNvPr id="852" name="Google Shape;852;p12" descr="Image result for apache spark logo"/>
              <p:cNvPicPr preferRelativeResize="0"/>
              <p:nvPr/>
            </p:nvPicPr>
            <p:blipFill rotWithShape="1">
              <a:blip r:embed="rId19">
                <a:alphaModFix/>
              </a:blip>
              <a:srcRect/>
              <a:stretch/>
            </p:blipFill>
            <p:spPr>
              <a:xfrm>
                <a:off x="3100120" y="2317520"/>
                <a:ext cx="678935" cy="353657"/>
              </a:xfrm>
              <a:prstGeom prst="rect">
                <a:avLst/>
              </a:prstGeom>
              <a:noFill/>
              <a:ln>
                <a:noFill/>
              </a:ln>
            </p:spPr>
          </p:pic>
          <p:pic>
            <p:nvPicPr>
              <p:cNvPr id="853" name="Google Shape;853;p12" descr="Related image"/>
              <p:cNvPicPr preferRelativeResize="0"/>
              <p:nvPr/>
            </p:nvPicPr>
            <p:blipFill rotWithShape="1">
              <a:blip r:embed="rId20">
                <a:alphaModFix/>
              </a:blip>
              <a:srcRect/>
              <a:stretch/>
            </p:blipFill>
            <p:spPr>
              <a:xfrm>
                <a:off x="1030140" y="3454693"/>
                <a:ext cx="856872" cy="157888"/>
              </a:xfrm>
              <a:prstGeom prst="rect">
                <a:avLst/>
              </a:prstGeom>
              <a:noFill/>
              <a:ln>
                <a:noFill/>
              </a:ln>
            </p:spPr>
          </p:pic>
          <p:pic>
            <p:nvPicPr>
              <p:cNvPr id="854" name="Google Shape;854;p12" descr="Related image"/>
              <p:cNvPicPr preferRelativeResize="0"/>
              <p:nvPr/>
            </p:nvPicPr>
            <p:blipFill rotWithShape="1">
              <a:blip r:embed="rId21">
                <a:alphaModFix/>
              </a:blip>
              <a:srcRect/>
              <a:stretch/>
            </p:blipFill>
            <p:spPr>
              <a:xfrm>
                <a:off x="2855639" y="3270560"/>
                <a:ext cx="1207814" cy="351726"/>
              </a:xfrm>
              <a:prstGeom prst="rect">
                <a:avLst/>
              </a:prstGeom>
              <a:noFill/>
              <a:ln>
                <a:noFill/>
              </a:ln>
            </p:spPr>
          </p:pic>
          <p:pic>
            <p:nvPicPr>
              <p:cNvPr id="855" name="Google Shape;855;p12" descr="Related image"/>
              <p:cNvPicPr preferRelativeResize="0"/>
              <p:nvPr/>
            </p:nvPicPr>
            <p:blipFill rotWithShape="1">
              <a:blip r:embed="rId22">
                <a:alphaModFix/>
              </a:blip>
              <a:srcRect/>
              <a:stretch/>
            </p:blipFill>
            <p:spPr>
              <a:xfrm>
                <a:off x="4321510" y="2119851"/>
                <a:ext cx="1107551" cy="298509"/>
              </a:xfrm>
              <a:prstGeom prst="rect">
                <a:avLst/>
              </a:prstGeom>
              <a:noFill/>
              <a:ln>
                <a:noFill/>
              </a:ln>
            </p:spPr>
          </p:pic>
          <p:pic>
            <p:nvPicPr>
              <p:cNvPr id="856" name="Google Shape;856;p12" descr="Image result for apache nifi logo"/>
              <p:cNvPicPr preferRelativeResize="0"/>
              <p:nvPr/>
            </p:nvPicPr>
            <p:blipFill rotWithShape="1">
              <a:blip r:embed="rId23">
                <a:alphaModFix/>
              </a:blip>
              <a:srcRect/>
              <a:stretch/>
            </p:blipFill>
            <p:spPr>
              <a:xfrm>
                <a:off x="2459243" y="2922440"/>
                <a:ext cx="529946" cy="220811"/>
              </a:xfrm>
              <a:prstGeom prst="rect">
                <a:avLst/>
              </a:prstGeom>
              <a:noFill/>
              <a:ln>
                <a:noFill/>
              </a:ln>
            </p:spPr>
          </p:pic>
          <p:pic>
            <p:nvPicPr>
              <p:cNvPr id="857" name="Google Shape;857;p12" descr="Image result for Apache Airflow logo"/>
              <p:cNvPicPr preferRelativeResize="0"/>
              <p:nvPr/>
            </p:nvPicPr>
            <p:blipFill rotWithShape="1">
              <a:blip r:embed="rId24">
                <a:alphaModFix/>
              </a:blip>
              <a:srcRect/>
              <a:stretch/>
            </p:blipFill>
            <p:spPr>
              <a:xfrm>
                <a:off x="3370877" y="2788138"/>
                <a:ext cx="885864" cy="325615"/>
              </a:xfrm>
              <a:prstGeom prst="rect">
                <a:avLst/>
              </a:prstGeom>
              <a:noFill/>
              <a:ln>
                <a:noFill/>
              </a:ln>
            </p:spPr>
          </p:pic>
          <p:pic>
            <p:nvPicPr>
              <p:cNvPr id="858" name="Google Shape;858;p12" descr="Image result for apache flink"/>
              <p:cNvPicPr preferRelativeResize="0"/>
              <p:nvPr/>
            </p:nvPicPr>
            <p:blipFill rotWithShape="1">
              <a:blip r:embed="rId25">
                <a:alphaModFix/>
              </a:blip>
              <a:srcRect/>
              <a:stretch/>
            </p:blipFill>
            <p:spPr>
              <a:xfrm>
                <a:off x="4481463" y="2556215"/>
                <a:ext cx="840842" cy="411312"/>
              </a:xfrm>
              <a:prstGeom prst="rect">
                <a:avLst/>
              </a:prstGeom>
              <a:noFill/>
              <a:ln>
                <a:noFill/>
              </a:ln>
            </p:spPr>
          </p:pic>
          <p:pic>
            <p:nvPicPr>
              <p:cNvPr id="859" name="Google Shape;859;p12" descr="Related image"/>
              <p:cNvPicPr preferRelativeResize="0"/>
              <p:nvPr/>
            </p:nvPicPr>
            <p:blipFill rotWithShape="1">
              <a:blip r:embed="rId26">
                <a:alphaModFix/>
              </a:blip>
              <a:srcRect/>
              <a:stretch/>
            </p:blipFill>
            <p:spPr>
              <a:xfrm>
                <a:off x="2050190" y="2008416"/>
                <a:ext cx="990374" cy="287208"/>
              </a:xfrm>
              <a:prstGeom prst="rect">
                <a:avLst/>
              </a:prstGeom>
              <a:noFill/>
              <a:ln>
                <a:noFill/>
              </a:ln>
            </p:spPr>
          </p:pic>
        </p:grpSp>
        <p:pic>
          <p:nvPicPr>
            <p:cNvPr id="860" name="Google Shape;860;p12" descr="Image result for kong logo"/>
            <p:cNvPicPr preferRelativeResize="0"/>
            <p:nvPr/>
          </p:nvPicPr>
          <p:blipFill rotWithShape="1">
            <a:blip r:embed="rId27">
              <a:alphaModFix/>
            </a:blip>
            <a:srcRect/>
            <a:stretch/>
          </p:blipFill>
          <p:spPr>
            <a:xfrm>
              <a:off x="4649554" y="3232299"/>
              <a:ext cx="903603" cy="298884"/>
            </a:xfrm>
            <a:prstGeom prst="rect">
              <a:avLst/>
            </a:prstGeom>
            <a:noFill/>
            <a:ln>
              <a:noFill/>
            </a:ln>
          </p:spPr>
        </p:pic>
        <p:pic>
          <p:nvPicPr>
            <p:cNvPr id="861" name="Google Shape;861;p12" descr="Related image"/>
            <p:cNvPicPr preferRelativeResize="0"/>
            <p:nvPr/>
          </p:nvPicPr>
          <p:blipFill rotWithShape="1">
            <a:blip r:embed="rId28">
              <a:alphaModFix/>
            </a:blip>
            <a:srcRect/>
            <a:stretch/>
          </p:blipFill>
          <p:spPr>
            <a:xfrm>
              <a:off x="757201" y="2879103"/>
              <a:ext cx="424834" cy="212417"/>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46"/>
                                        </p:tgtEl>
                                        <p:attrNameLst>
                                          <p:attrName>style.visibility</p:attrName>
                                        </p:attrNameLst>
                                      </p:cBhvr>
                                      <p:to>
                                        <p:strVal val="visible"/>
                                      </p:to>
                                    </p:set>
                                    <p:animEffect transition="in" filter="fade">
                                      <p:cBhvr>
                                        <p:cTn id="13" dur="500"/>
                                        <p:tgtEl>
                                          <p:spTgt spid="8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3"/>
                                        </p:tgtEl>
                                        <p:attrNameLst>
                                          <p:attrName>style.visibility</p:attrName>
                                        </p:attrNameLst>
                                      </p:cBhvr>
                                      <p:to>
                                        <p:strVal val="visible"/>
                                      </p:to>
                                    </p:set>
                                    <p:animEffect transition="in" filter="fade">
                                      <p:cBhvr>
                                        <p:cTn id="18" dur="500"/>
                                        <p:tgtEl>
                                          <p:spTgt spid="75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27"/>
                                        </p:tgtEl>
                                        <p:attrNameLst>
                                          <p:attrName>style.visibility</p:attrName>
                                        </p:attrNameLst>
                                      </p:cBhvr>
                                      <p:to>
                                        <p:strVal val="visible"/>
                                      </p:to>
                                    </p:set>
                                    <p:animEffect transition="in" filter="fade">
                                      <p:cBhvr>
                                        <p:cTn id="23" dur="500"/>
                                        <p:tgtEl>
                                          <p:spTgt spid="7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92"/>
                                        </p:tgtEl>
                                        <p:attrNameLst>
                                          <p:attrName>style.visibility</p:attrName>
                                        </p:attrNameLst>
                                      </p:cBhvr>
                                      <p:to>
                                        <p:strVal val="visible"/>
                                      </p:to>
                                    </p:set>
                                    <p:animEffect transition="in" filter="fade">
                                      <p:cBhvr>
                                        <p:cTn id="28" dur="500"/>
                                        <p:tgtEl>
                                          <p:spTgt spid="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13"/>
          <p:cNvSpPr/>
          <p:nvPr/>
        </p:nvSpPr>
        <p:spPr>
          <a:xfrm>
            <a:off x="10296144" y="6117336"/>
            <a:ext cx="1581912" cy="60350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7" name="Google Shape;867;p13"/>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100"/>
              <a:buFont typeface="Arial Black"/>
              <a:buNone/>
            </a:pPr>
            <a:r>
              <a:rPr lang="en-US" sz="3100"/>
              <a:t>Containerization and Microservices Are Breathing New Life Into Classic Integration Platform Software</a:t>
            </a:r>
            <a:endParaRPr/>
          </a:p>
        </p:txBody>
      </p:sp>
      <p:sp>
        <p:nvSpPr>
          <p:cNvPr id="868" name="Google Shape;868;p13"/>
          <p:cNvSpPr/>
          <p:nvPr/>
        </p:nvSpPr>
        <p:spPr>
          <a:xfrm>
            <a:off x="794462" y="3698174"/>
            <a:ext cx="1632983" cy="2147640"/>
          </a:xfrm>
          <a:prstGeom prst="rect">
            <a:avLst/>
          </a:prstGeom>
          <a:solidFill>
            <a:srgbClr val="D3D3D3"/>
          </a:solidFill>
          <a:ln>
            <a:noFill/>
          </a:ln>
        </p:spPr>
        <p:txBody>
          <a:bodyPr spcFirstLastPara="1" wrap="square" lIns="91425" tIns="91425" rIns="91425" bIns="91425" anchor="b"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69" name="Google Shape;869;p13"/>
          <p:cNvSpPr/>
          <p:nvPr/>
        </p:nvSpPr>
        <p:spPr>
          <a:xfrm>
            <a:off x="2623589" y="3698174"/>
            <a:ext cx="1632983" cy="2147640"/>
          </a:xfrm>
          <a:prstGeom prst="rect">
            <a:avLst/>
          </a:prstGeom>
          <a:solidFill>
            <a:srgbClr val="D3D3D3"/>
          </a:solidFill>
          <a:ln>
            <a:noFill/>
          </a:ln>
        </p:spPr>
        <p:txBody>
          <a:bodyPr spcFirstLastPara="1" wrap="square" lIns="91425" tIns="91425" rIns="91425" bIns="91425" anchor="b"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70" name="Google Shape;870;p13"/>
          <p:cNvSpPr/>
          <p:nvPr/>
        </p:nvSpPr>
        <p:spPr>
          <a:xfrm>
            <a:off x="6281843" y="3698174"/>
            <a:ext cx="1632983" cy="2147640"/>
          </a:xfrm>
          <a:prstGeom prst="rect">
            <a:avLst/>
          </a:prstGeom>
          <a:solidFill>
            <a:srgbClr val="D3D3D3"/>
          </a:solidFill>
          <a:ln>
            <a:noFill/>
          </a:ln>
        </p:spPr>
        <p:txBody>
          <a:bodyPr spcFirstLastPara="1" wrap="square" lIns="91425" tIns="91425" rIns="91425" bIns="91425" anchor="b"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71" name="Google Shape;871;p13"/>
          <p:cNvSpPr/>
          <p:nvPr/>
        </p:nvSpPr>
        <p:spPr>
          <a:xfrm>
            <a:off x="4452717" y="2780010"/>
            <a:ext cx="1632983" cy="897512"/>
          </a:xfrm>
          <a:prstGeom prst="rect">
            <a:avLst/>
          </a:prstGeom>
          <a:solidFill>
            <a:srgbClr val="D3D3D3"/>
          </a:solidFill>
          <a:ln>
            <a:noFill/>
          </a:ln>
        </p:spPr>
        <p:txBody>
          <a:bodyPr spcFirstLastPara="1" wrap="square" lIns="91425" tIns="90000" rIns="91425" bIns="90000" anchor="b"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a:p>
            <a:pPr marL="0" marR="0" lvl="0" indent="0" algn="ctr" rtl="0">
              <a:spcBef>
                <a:spcPts val="0"/>
              </a:spcBef>
              <a:spcAft>
                <a:spcPts val="0"/>
              </a:spcAft>
              <a:buNone/>
            </a:pPr>
            <a:endParaRPr sz="1400">
              <a:solidFill>
                <a:schemeClr val="dk1"/>
              </a:solidFill>
              <a:latin typeface="Arial"/>
              <a:ea typeface="Arial"/>
              <a:cs typeface="Arial"/>
              <a:sym typeface="Arial"/>
            </a:endParaRPr>
          </a:p>
          <a:p>
            <a:pPr marL="0" marR="0" lvl="0" indent="0" algn="ctr" rtl="0">
              <a:spcBef>
                <a:spcPts val="0"/>
              </a:spcBef>
              <a:spcAft>
                <a:spcPts val="0"/>
              </a:spcAft>
              <a:buNone/>
            </a:pPr>
            <a:endParaRPr sz="1400">
              <a:solidFill>
                <a:srgbClr val="00529B"/>
              </a:solidFill>
              <a:latin typeface="Arial"/>
              <a:ea typeface="Arial"/>
              <a:cs typeface="Arial"/>
              <a:sym typeface="Arial"/>
            </a:endParaRPr>
          </a:p>
          <a:p>
            <a:pPr marL="0" marR="0" lvl="0" indent="0" algn="ctr" rtl="0">
              <a:spcBef>
                <a:spcPts val="0"/>
              </a:spcBef>
              <a:spcAft>
                <a:spcPts val="0"/>
              </a:spcAft>
              <a:buNone/>
            </a:pPr>
            <a:endParaRPr sz="1400">
              <a:solidFill>
                <a:schemeClr val="dk1"/>
              </a:solidFill>
              <a:latin typeface="Arial"/>
              <a:ea typeface="Arial"/>
              <a:cs typeface="Arial"/>
              <a:sym typeface="Arial"/>
            </a:endParaRPr>
          </a:p>
          <a:p>
            <a:pPr marL="0" marR="0" lvl="0" indent="0" algn="ctr" rtl="0">
              <a:lnSpc>
                <a:spcPct val="80000"/>
              </a:lnSpc>
              <a:spcBef>
                <a:spcPts val="0"/>
              </a:spcBef>
              <a:spcAft>
                <a:spcPts val="0"/>
              </a:spcAft>
              <a:buNone/>
            </a:pPr>
            <a:r>
              <a:rPr lang="en-US" sz="1400">
                <a:solidFill>
                  <a:schemeClr val="dk1"/>
                </a:solidFill>
                <a:latin typeface="Arial"/>
                <a:ea typeface="Arial"/>
                <a:cs typeface="Arial"/>
                <a:sym typeface="Arial"/>
              </a:rPr>
              <a:t>Integration </a:t>
            </a:r>
            <a:endParaRPr/>
          </a:p>
          <a:p>
            <a:pPr marL="0" marR="0" lvl="0" indent="0" algn="ctr" rtl="0">
              <a:lnSpc>
                <a:spcPct val="80000"/>
              </a:lnSpc>
              <a:spcBef>
                <a:spcPts val="0"/>
              </a:spcBef>
              <a:spcAft>
                <a:spcPts val="0"/>
              </a:spcAft>
              <a:buNone/>
            </a:pPr>
            <a:r>
              <a:rPr lang="en-US" sz="1400">
                <a:solidFill>
                  <a:schemeClr val="dk1"/>
                </a:solidFill>
                <a:latin typeface="Arial"/>
                <a:ea typeface="Arial"/>
                <a:cs typeface="Arial"/>
                <a:sym typeface="Arial"/>
              </a:rPr>
              <a:t> Container</a:t>
            </a:r>
            <a:endParaRPr/>
          </a:p>
        </p:txBody>
      </p:sp>
      <p:sp>
        <p:nvSpPr>
          <p:cNvPr id="872" name="Google Shape;872;p13"/>
          <p:cNvSpPr/>
          <p:nvPr/>
        </p:nvSpPr>
        <p:spPr>
          <a:xfrm>
            <a:off x="4452717" y="4680751"/>
            <a:ext cx="1632983" cy="1165063"/>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873" name="Google Shape;873;p13"/>
          <p:cNvSpPr/>
          <p:nvPr/>
        </p:nvSpPr>
        <p:spPr>
          <a:xfrm>
            <a:off x="457200" y="2539606"/>
            <a:ext cx="11276013" cy="2043008"/>
          </a:xfrm>
          <a:prstGeom prst="roundRect">
            <a:avLst>
              <a:gd name="adj" fmla="val 0"/>
            </a:avLst>
          </a:prstGeom>
          <a:noFill/>
          <a:ln w="38100" cap="flat" cmpd="sng">
            <a:solidFill>
              <a:srgbClr val="FEC10D"/>
            </a:solidFill>
            <a:prstDash val="dash"/>
            <a:miter lim="800000"/>
            <a:headEnd type="none" w="sm" len="sm"/>
            <a:tailEnd type="none" w="sm" len="sm"/>
          </a:ln>
        </p:spPr>
        <p:txBody>
          <a:bodyPr spcFirstLastPara="1" wrap="square" lIns="91425" tIns="91425" rIns="182875" bIns="91425" anchor="t" anchorCtr="0">
            <a:noAutofit/>
          </a:bodyPr>
          <a:lstStyle/>
          <a:p>
            <a:pPr marL="0" marR="0" lvl="0" indent="0" algn="r" rtl="0">
              <a:spcBef>
                <a:spcPts val="0"/>
              </a:spcBef>
              <a:spcAft>
                <a:spcPts val="0"/>
              </a:spcAft>
              <a:buNone/>
            </a:pPr>
            <a:endParaRPr sz="1400" b="1">
              <a:solidFill>
                <a:srgbClr val="00529B"/>
              </a:solidFill>
              <a:latin typeface="Arial"/>
              <a:ea typeface="Arial"/>
              <a:cs typeface="Arial"/>
              <a:sym typeface="Arial"/>
            </a:endParaRPr>
          </a:p>
        </p:txBody>
      </p:sp>
      <p:sp>
        <p:nvSpPr>
          <p:cNvPr id="874" name="Google Shape;874;p13"/>
          <p:cNvSpPr/>
          <p:nvPr/>
        </p:nvSpPr>
        <p:spPr>
          <a:xfrm>
            <a:off x="8188597" y="2785318"/>
            <a:ext cx="3354804" cy="1568304"/>
          </a:xfrm>
          <a:prstGeom prst="roundRect">
            <a:avLst>
              <a:gd name="adj" fmla="val 0"/>
            </a:avLst>
          </a:prstGeom>
          <a:solidFill>
            <a:schemeClr val="lt1"/>
          </a:solidFill>
          <a:ln w="12700" cap="flat" cmpd="sng">
            <a:solidFill>
              <a:srgbClr val="009AD7"/>
            </a:solidFill>
            <a:prstDash val="solid"/>
            <a:miter lim="800000"/>
            <a:headEnd type="none" w="sm" len="sm"/>
            <a:tailEnd type="none" w="sm" len="sm"/>
          </a:ln>
        </p:spPr>
        <p:txBody>
          <a:bodyPr spcFirstLastPara="1" wrap="square" lIns="91425" tIns="45700" rIns="91425" bIns="45700" anchor="t" anchorCtr="0">
            <a:noAutofit/>
          </a:bodyPr>
          <a:lstStyle/>
          <a:p>
            <a:pPr marL="117475" marR="0" lvl="0" indent="0" algn="l" rtl="0">
              <a:spcBef>
                <a:spcPts val="0"/>
              </a:spcBef>
              <a:spcAft>
                <a:spcPts val="0"/>
              </a:spcAft>
              <a:buNone/>
            </a:pPr>
            <a:r>
              <a:rPr lang="en-US" sz="1400" b="1">
                <a:solidFill>
                  <a:srgbClr val="002856"/>
                </a:solidFill>
                <a:latin typeface="Arial"/>
                <a:ea typeface="Arial"/>
                <a:cs typeface="Arial"/>
                <a:sym typeface="Arial"/>
              </a:rPr>
              <a:t>Common Services:</a:t>
            </a:r>
            <a:endParaRPr/>
          </a:p>
        </p:txBody>
      </p:sp>
      <p:sp>
        <p:nvSpPr>
          <p:cNvPr id="875" name="Google Shape;875;p13"/>
          <p:cNvSpPr txBox="1"/>
          <p:nvPr/>
        </p:nvSpPr>
        <p:spPr>
          <a:xfrm>
            <a:off x="1939531" y="1318857"/>
            <a:ext cx="1321660" cy="62276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On-Premises</a:t>
            </a:r>
            <a:endParaRPr/>
          </a:p>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Microservices </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Application</a:t>
            </a:r>
            <a:endParaRPr/>
          </a:p>
        </p:txBody>
      </p:sp>
      <p:sp>
        <p:nvSpPr>
          <p:cNvPr id="876" name="Google Shape;876;p13"/>
          <p:cNvSpPr txBox="1"/>
          <p:nvPr/>
        </p:nvSpPr>
        <p:spPr>
          <a:xfrm>
            <a:off x="3589104" y="1318857"/>
            <a:ext cx="1321660" cy="62276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On-Premises</a:t>
            </a:r>
            <a:endParaRPr/>
          </a:p>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Monolithic</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Application</a:t>
            </a:r>
            <a:endParaRPr/>
          </a:p>
        </p:txBody>
      </p:sp>
      <p:sp>
        <p:nvSpPr>
          <p:cNvPr id="877" name="Google Shape;877;p13"/>
          <p:cNvSpPr txBox="1"/>
          <p:nvPr/>
        </p:nvSpPr>
        <p:spPr>
          <a:xfrm>
            <a:off x="5322299" y="1318857"/>
            <a:ext cx="1132745" cy="62276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SaaS </a:t>
            </a: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Service</a:t>
            </a:r>
            <a:endParaRPr/>
          </a:p>
        </p:txBody>
      </p:sp>
      <p:sp>
        <p:nvSpPr>
          <p:cNvPr id="878" name="Google Shape;878;p13"/>
          <p:cNvSpPr txBox="1"/>
          <p:nvPr/>
        </p:nvSpPr>
        <p:spPr>
          <a:xfrm>
            <a:off x="6888250" y="1318857"/>
            <a:ext cx="1321660" cy="622768"/>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400">
                <a:solidFill>
                  <a:schemeClr val="dk1"/>
                </a:solidFill>
                <a:latin typeface="Arial"/>
                <a:ea typeface="Arial"/>
                <a:cs typeface="Arial"/>
                <a:sym typeface="Arial"/>
              </a:rPr>
              <a:t>Partner API</a:t>
            </a:r>
            <a:endParaRPr/>
          </a:p>
        </p:txBody>
      </p:sp>
      <p:sp>
        <p:nvSpPr>
          <p:cNvPr id="879" name="Google Shape;879;p13"/>
          <p:cNvSpPr txBox="1"/>
          <p:nvPr/>
        </p:nvSpPr>
        <p:spPr>
          <a:xfrm>
            <a:off x="4542296" y="5915247"/>
            <a:ext cx="1453825" cy="311384"/>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COTS System</a:t>
            </a:r>
            <a:endParaRPr/>
          </a:p>
        </p:txBody>
      </p:sp>
      <p:sp>
        <p:nvSpPr>
          <p:cNvPr id="880" name="Google Shape;880;p13"/>
          <p:cNvSpPr txBox="1"/>
          <p:nvPr/>
        </p:nvSpPr>
        <p:spPr>
          <a:xfrm>
            <a:off x="6371423" y="5915247"/>
            <a:ext cx="1453825" cy="311384"/>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On-Premises </a:t>
            </a:r>
            <a:endParaRPr/>
          </a:p>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Kubernetes Cluster</a:t>
            </a:r>
            <a:endParaRPr/>
          </a:p>
        </p:txBody>
      </p:sp>
      <p:sp>
        <p:nvSpPr>
          <p:cNvPr id="881" name="Google Shape;881;p13"/>
          <p:cNvSpPr txBox="1"/>
          <p:nvPr/>
        </p:nvSpPr>
        <p:spPr>
          <a:xfrm>
            <a:off x="2713168" y="5915247"/>
            <a:ext cx="1453825" cy="311384"/>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Google Kubernetes </a:t>
            </a:r>
            <a:endParaRPr/>
          </a:p>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Engine </a:t>
            </a:r>
            <a:endParaRPr/>
          </a:p>
        </p:txBody>
      </p:sp>
      <p:sp>
        <p:nvSpPr>
          <p:cNvPr id="882" name="Google Shape;882;p13"/>
          <p:cNvSpPr txBox="1"/>
          <p:nvPr/>
        </p:nvSpPr>
        <p:spPr>
          <a:xfrm>
            <a:off x="884041" y="5915247"/>
            <a:ext cx="1453825" cy="311384"/>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Virtual Machine</a:t>
            </a:r>
            <a:endParaRPr/>
          </a:p>
        </p:txBody>
      </p:sp>
      <p:sp>
        <p:nvSpPr>
          <p:cNvPr id="883" name="Google Shape;883;p13"/>
          <p:cNvSpPr txBox="1"/>
          <p:nvPr/>
        </p:nvSpPr>
        <p:spPr>
          <a:xfrm>
            <a:off x="360819" y="1320163"/>
            <a:ext cx="1195873" cy="581698"/>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Data Management and Analytics</a:t>
            </a:r>
            <a:endParaRPr/>
          </a:p>
        </p:txBody>
      </p:sp>
      <p:sp>
        <p:nvSpPr>
          <p:cNvPr id="884" name="Google Shape;884;p13"/>
          <p:cNvSpPr txBox="1"/>
          <p:nvPr/>
        </p:nvSpPr>
        <p:spPr>
          <a:xfrm>
            <a:off x="8980309" y="3146993"/>
            <a:ext cx="1718158" cy="141491"/>
          </a:xfrm>
          <a:prstGeom prst="rect">
            <a:avLst/>
          </a:prstGeom>
          <a:noFill/>
          <a:ln>
            <a:noFill/>
          </a:ln>
        </p:spPr>
        <p:txBody>
          <a:bodyPr spcFirstLastPara="1" wrap="square" lIns="0" tIns="0" rIns="0" bIns="0" anchor="t" anchorCtr="0">
            <a:noAutofit/>
          </a:bodyPr>
          <a:lstStyle/>
          <a:p>
            <a:pPr marL="171450" marR="0" lvl="0" indent="-171450" algn="l" rtl="0">
              <a:spcBef>
                <a:spcPts val="0"/>
              </a:spcBef>
              <a:spcAft>
                <a:spcPts val="0"/>
              </a:spcAft>
              <a:buClr>
                <a:srgbClr val="002856"/>
              </a:buClr>
              <a:buSzPts val="1400"/>
              <a:buFont typeface="Arial"/>
              <a:buChar char="•"/>
            </a:pPr>
            <a:r>
              <a:rPr lang="en-US" sz="1400">
                <a:solidFill>
                  <a:schemeClr val="dk1"/>
                </a:solidFill>
                <a:latin typeface="Arial"/>
                <a:ea typeface="Arial"/>
                <a:cs typeface="Arial"/>
                <a:sym typeface="Arial"/>
              </a:rPr>
              <a:t>Monitoring</a:t>
            </a:r>
            <a:endParaRPr/>
          </a:p>
        </p:txBody>
      </p:sp>
      <p:sp>
        <p:nvSpPr>
          <p:cNvPr id="885" name="Google Shape;885;p13"/>
          <p:cNvSpPr txBox="1"/>
          <p:nvPr/>
        </p:nvSpPr>
        <p:spPr>
          <a:xfrm>
            <a:off x="8980309" y="3502682"/>
            <a:ext cx="1894702" cy="432964"/>
          </a:xfrm>
          <a:prstGeom prst="rect">
            <a:avLst/>
          </a:prstGeom>
          <a:noFill/>
          <a:ln>
            <a:noFill/>
          </a:ln>
        </p:spPr>
        <p:txBody>
          <a:bodyPr spcFirstLastPara="1" wrap="square" lIns="0" tIns="0" rIns="0" bIns="0" anchor="t" anchorCtr="0">
            <a:noAutofit/>
          </a:bodyPr>
          <a:lstStyle/>
          <a:p>
            <a:pPr marL="171450" marR="0" lvl="0" indent="-171450" algn="l" rtl="0">
              <a:spcBef>
                <a:spcPts val="0"/>
              </a:spcBef>
              <a:spcAft>
                <a:spcPts val="0"/>
              </a:spcAft>
              <a:buClr>
                <a:srgbClr val="002856"/>
              </a:buClr>
              <a:buSzPts val="1400"/>
              <a:buFont typeface="Arial"/>
              <a:buChar char="•"/>
            </a:pPr>
            <a:r>
              <a:rPr lang="en-US" sz="1400">
                <a:solidFill>
                  <a:schemeClr val="dk1"/>
                </a:solidFill>
                <a:latin typeface="Arial"/>
                <a:ea typeface="Arial"/>
                <a:cs typeface="Arial"/>
                <a:sym typeface="Arial"/>
              </a:rPr>
              <a:t>CI/CD and Life Cycle Management</a:t>
            </a:r>
            <a:endParaRPr/>
          </a:p>
        </p:txBody>
      </p:sp>
      <p:sp>
        <p:nvSpPr>
          <p:cNvPr id="886" name="Google Shape;886;p13"/>
          <p:cNvSpPr txBox="1"/>
          <p:nvPr/>
        </p:nvSpPr>
        <p:spPr>
          <a:xfrm>
            <a:off x="8980309" y="3999864"/>
            <a:ext cx="1718158" cy="141491"/>
          </a:xfrm>
          <a:prstGeom prst="rect">
            <a:avLst/>
          </a:prstGeom>
          <a:noFill/>
          <a:ln>
            <a:noFill/>
          </a:ln>
        </p:spPr>
        <p:txBody>
          <a:bodyPr spcFirstLastPara="1" wrap="square" lIns="0" tIns="0" rIns="0" bIns="0" anchor="t" anchorCtr="0">
            <a:noAutofit/>
          </a:bodyPr>
          <a:lstStyle/>
          <a:p>
            <a:pPr marL="171450" marR="0" lvl="0" indent="-171450" algn="l" rtl="0">
              <a:spcBef>
                <a:spcPts val="0"/>
              </a:spcBef>
              <a:spcAft>
                <a:spcPts val="0"/>
              </a:spcAft>
              <a:buClr>
                <a:srgbClr val="002856"/>
              </a:buClr>
              <a:buSzPts val="1400"/>
              <a:buFont typeface="Arial"/>
              <a:buChar char="•"/>
            </a:pPr>
            <a:r>
              <a:rPr lang="en-US" sz="1400">
                <a:solidFill>
                  <a:schemeClr val="dk1"/>
                </a:solidFill>
                <a:latin typeface="Arial"/>
                <a:ea typeface="Arial"/>
                <a:cs typeface="Arial"/>
                <a:sym typeface="Arial"/>
              </a:rPr>
              <a:t>Log File Collation</a:t>
            </a:r>
            <a:endParaRPr/>
          </a:p>
        </p:txBody>
      </p:sp>
      <p:grpSp>
        <p:nvGrpSpPr>
          <p:cNvPr id="887" name="Google Shape;887;p13"/>
          <p:cNvGrpSpPr/>
          <p:nvPr/>
        </p:nvGrpSpPr>
        <p:grpSpPr>
          <a:xfrm>
            <a:off x="7311688" y="1932767"/>
            <a:ext cx="474785" cy="441086"/>
            <a:chOff x="7290280" y="2015313"/>
            <a:chExt cx="517598" cy="441086"/>
          </a:xfrm>
        </p:grpSpPr>
        <p:sp>
          <p:nvSpPr>
            <p:cNvPr id="888" name="Google Shape;888;p13"/>
            <p:cNvSpPr/>
            <p:nvPr/>
          </p:nvSpPr>
          <p:spPr>
            <a:xfrm>
              <a:off x="7296310" y="2290565"/>
              <a:ext cx="511568" cy="165834"/>
            </a:xfrm>
            <a:custGeom>
              <a:avLst/>
              <a:gdLst/>
              <a:ahLst/>
              <a:cxnLst/>
              <a:rect l="l" t="t" r="r" b="b"/>
              <a:pathLst>
                <a:path w="407" h="168" extrusionOk="0">
                  <a:moveTo>
                    <a:pt x="368" y="62"/>
                  </a:moveTo>
                  <a:lnTo>
                    <a:pt x="368" y="0"/>
                  </a:lnTo>
                  <a:lnTo>
                    <a:pt x="217" y="0"/>
                  </a:lnTo>
                  <a:lnTo>
                    <a:pt x="190" y="0"/>
                  </a:lnTo>
                  <a:lnTo>
                    <a:pt x="39" y="0"/>
                  </a:lnTo>
                  <a:lnTo>
                    <a:pt x="39" y="62"/>
                  </a:lnTo>
                  <a:lnTo>
                    <a:pt x="0" y="62"/>
                  </a:lnTo>
                  <a:lnTo>
                    <a:pt x="0" y="168"/>
                  </a:lnTo>
                  <a:lnTo>
                    <a:pt x="104" y="168"/>
                  </a:lnTo>
                  <a:lnTo>
                    <a:pt x="104" y="62"/>
                  </a:lnTo>
                  <a:lnTo>
                    <a:pt x="65" y="62"/>
                  </a:lnTo>
                  <a:lnTo>
                    <a:pt x="65" y="27"/>
                  </a:lnTo>
                  <a:lnTo>
                    <a:pt x="190" y="27"/>
                  </a:lnTo>
                  <a:lnTo>
                    <a:pt x="190" y="62"/>
                  </a:lnTo>
                  <a:lnTo>
                    <a:pt x="152" y="62"/>
                  </a:lnTo>
                  <a:lnTo>
                    <a:pt x="152" y="168"/>
                  </a:lnTo>
                  <a:lnTo>
                    <a:pt x="255" y="168"/>
                  </a:lnTo>
                  <a:lnTo>
                    <a:pt x="255" y="62"/>
                  </a:lnTo>
                  <a:lnTo>
                    <a:pt x="217" y="62"/>
                  </a:lnTo>
                  <a:lnTo>
                    <a:pt x="217" y="27"/>
                  </a:lnTo>
                  <a:lnTo>
                    <a:pt x="342" y="27"/>
                  </a:lnTo>
                  <a:lnTo>
                    <a:pt x="342" y="62"/>
                  </a:lnTo>
                  <a:lnTo>
                    <a:pt x="303" y="62"/>
                  </a:lnTo>
                  <a:lnTo>
                    <a:pt x="303" y="168"/>
                  </a:lnTo>
                  <a:lnTo>
                    <a:pt x="407" y="168"/>
                  </a:lnTo>
                  <a:lnTo>
                    <a:pt x="407" y="62"/>
                  </a:lnTo>
                  <a:lnTo>
                    <a:pt x="368" y="62"/>
                  </a:lnTo>
                  <a:lnTo>
                    <a:pt x="368" y="62"/>
                  </a:lnTo>
                  <a:lnTo>
                    <a:pt x="368" y="62"/>
                  </a:lnTo>
                  <a:close/>
                  <a:moveTo>
                    <a:pt x="77" y="141"/>
                  </a:moveTo>
                  <a:lnTo>
                    <a:pt x="27" y="141"/>
                  </a:lnTo>
                  <a:lnTo>
                    <a:pt x="27" y="89"/>
                  </a:lnTo>
                  <a:lnTo>
                    <a:pt x="77" y="89"/>
                  </a:lnTo>
                  <a:lnTo>
                    <a:pt x="77" y="141"/>
                  </a:lnTo>
                  <a:lnTo>
                    <a:pt x="77" y="141"/>
                  </a:lnTo>
                  <a:lnTo>
                    <a:pt x="77" y="141"/>
                  </a:lnTo>
                  <a:close/>
                  <a:moveTo>
                    <a:pt x="229" y="141"/>
                  </a:moveTo>
                  <a:lnTo>
                    <a:pt x="178" y="141"/>
                  </a:lnTo>
                  <a:lnTo>
                    <a:pt x="178" y="89"/>
                  </a:lnTo>
                  <a:lnTo>
                    <a:pt x="229" y="89"/>
                  </a:lnTo>
                  <a:lnTo>
                    <a:pt x="229" y="141"/>
                  </a:lnTo>
                  <a:lnTo>
                    <a:pt x="229" y="141"/>
                  </a:lnTo>
                  <a:lnTo>
                    <a:pt x="229" y="141"/>
                  </a:lnTo>
                  <a:close/>
                  <a:moveTo>
                    <a:pt x="380" y="141"/>
                  </a:moveTo>
                  <a:lnTo>
                    <a:pt x="330" y="141"/>
                  </a:lnTo>
                  <a:lnTo>
                    <a:pt x="330" y="89"/>
                  </a:lnTo>
                  <a:lnTo>
                    <a:pt x="380" y="89"/>
                  </a:lnTo>
                  <a:lnTo>
                    <a:pt x="380" y="141"/>
                  </a:lnTo>
                  <a:lnTo>
                    <a:pt x="380" y="141"/>
                  </a:lnTo>
                  <a:lnTo>
                    <a:pt x="380" y="14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89" name="Google Shape;889;p13"/>
            <p:cNvSpPr/>
            <p:nvPr/>
          </p:nvSpPr>
          <p:spPr>
            <a:xfrm>
              <a:off x="7290280" y="2015313"/>
              <a:ext cx="517092" cy="300048"/>
            </a:xfrm>
            <a:custGeom>
              <a:avLst/>
              <a:gdLst/>
              <a:ahLst/>
              <a:cxnLst/>
              <a:rect l="l" t="t" r="r" b="b"/>
              <a:pathLst>
                <a:path w="337" h="249" extrusionOk="0">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90" name="Google Shape;890;p13"/>
            <p:cNvSpPr/>
            <p:nvPr/>
          </p:nvSpPr>
          <p:spPr>
            <a:xfrm>
              <a:off x="7421211" y="2276840"/>
              <a:ext cx="62603" cy="462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891" name="Google Shape;891;p13"/>
            <p:cNvSpPr/>
            <p:nvPr/>
          </p:nvSpPr>
          <p:spPr>
            <a:xfrm>
              <a:off x="7614545" y="2276840"/>
              <a:ext cx="62603" cy="462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grpSp>
      <p:sp>
        <p:nvSpPr>
          <p:cNvPr id="892" name="Google Shape;892;p13"/>
          <p:cNvSpPr/>
          <p:nvPr/>
        </p:nvSpPr>
        <p:spPr>
          <a:xfrm>
            <a:off x="5549841" y="1941625"/>
            <a:ext cx="677660" cy="388305"/>
          </a:xfrm>
          <a:custGeom>
            <a:avLst/>
            <a:gdLst/>
            <a:ahLst/>
            <a:cxnLst/>
            <a:rect l="l" t="t" r="r" b="b"/>
            <a:pathLst>
              <a:path w="257" h="151" extrusionOk="0">
                <a:moveTo>
                  <a:pt x="219" y="62"/>
                </a:moveTo>
                <a:cubicBezTo>
                  <a:pt x="218" y="38"/>
                  <a:pt x="198" y="19"/>
                  <a:pt x="174" y="19"/>
                </a:cubicBezTo>
                <a:cubicBezTo>
                  <a:pt x="167" y="19"/>
                  <a:pt x="161" y="20"/>
                  <a:pt x="155" y="22"/>
                </a:cubicBezTo>
                <a:cubicBezTo>
                  <a:pt x="143" y="9"/>
                  <a:pt x="126" y="0"/>
                  <a:pt x="107" y="0"/>
                </a:cubicBezTo>
                <a:cubicBezTo>
                  <a:pt x="75" y="0"/>
                  <a:pt x="48" y="24"/>
                  <a:pt x="43" y="55"/>
                </a:cubicBezTo>
                <a:cubicBezTo>
                  <a:pt x="17" y="63"/>
                  <a:pt x="0" y="94"/>
                  <a:pt x="14" y="125"/>
                </a:cubicBezTo>
                <a:cubicBezTo>
                  <a:pt x="22" y="141"/>
                  <a:pt x="39" y="151"/>
                  <a:pt x="57" y="151"/>
                </a:cubicBezTo>
                <a:cubicBezTo>
                  <a:pt x="205" y="151"/>
                  <a:pt x="205" y="151"/>
                  <a:pt x="205" y="151"/>
                </a:cubicBezTo>
                <a:cubicBezTo>
                  <a:pt x="221" y="151"/>
                  <a:pt x="237" y="142"/>
                  <a:pt x="244" y="127"/>
                </a:cubicBezTo>
                <a:cubicBezTo>
                  <a:pt x="257" y="99"/>
                  <a:pt x="243" y="71"/>
                  <a:pt x="219" y="62"/>
                </a:cubicBezTo>
                <a:close/>
                <a:moveTo>
                  <a:pt x="233" y="109"/>
                </a:moveTo>
                <a:cubicBezTo>
                  <a:pt x="231" y="124"/>
                  <a:pt x="217" y="135"/>
                  <a:pt x="202" y="135"/>
                </a:cubicBezTo>
                <a:cubicBezTo>
                  <a:pt x="187" y="135"/>
                  <a:pt x="162" y="135"/>
                  <a:pt x="137" y="135"/>
                </a:cubicBezTo>
                <a:cubicBezTo>
                  <a:pt x="137" y="92"/>
                  <a:pt x="137" y="92"/>
                  <a:pt x="137" y="92"/>
                </a:cubicBezTo>
                <a:cubicBezTo>
                  <a:pt x="164" y="119"/>
                  <a:pt x="164" y="119"/>
                  <a:pt x="164" y="119"/>
                </a:cubicBezTo>
                <a:cubicBezTo>
                  <a:pt x="175" y="108"/>
                  <a:pt x="175" y="108"/>
                  <a:pt x="175" y="108"/>
                </a:cubicBezTo>
                <a:cubicBezTo>
                  <a:pt x="129" y="62"/>
                  <a:pt x="129" y="62"/>
                  <a:pt x="129" y="62"/>
                </a:cubicBezTo>
                <a:cubicBezTo>
                  <a:pt x="83" y="108"/>
                  <a:pt x="83" y="108"/>
                  <a:pt x="83" y="108"/>
                </a:cubicBezTo>
                <a:cubicBezTo>
                  <a:pt x="94" y="119"/>
                  <a:pt x="94" y="119"/>
                  <a:pt x="94" y="119"/>
                </a:cubicBezTo>
                <a:cubicBezTo>
                  <a:pt x="121" y="92"/>
                  <a:pt x="121" y="92"/>
                  <a:pt x="121" y="92"/>
                </a:cubicBezTo>
                <a:cubicBezTo>
                  <a:pt x="121" y="135"/>
                  <a:pt x="121" y="135"/>
                  <a:pt x="121" y="135"/>
                </a:cubicBezTo>
                <a:cubicBezTo>
                  <a:pt x="97" y="135"/>
                  <a:pt x="74" y="135"/>
                  <a:pt x="59" y="135"/>
                </a:cubicBezTo>
                <a:cubicBezTo>
                  <a:pt x="43" y="135"/>
                  <a:pt x="28" y="123"/>
                  <a:pt x="25" y="107"/>
                </a:cubicBezTo>
                <a:cubicBezTo>
                  <a:pt x="22" y="86"/>
                  <a:pt x="38" y="68"/>
                  <a:pt x="58" y="68"/>
                </a:cubicBezTo>
                <a:cubicBezTo>
                  <a:pt x="58" y="68"/>
                  <a:pt x="59" y="68"/>
                  <a:pt x="59" y="68"/>
                </a:cubicBezTo>
                <a:cubicBezTo>
                  <a:pt x="59" y="67"/>
                  <a:pt x="58" y="66"/>
                  <a:pt x="58" y="64"/>
                </a:cubicBezTo>
                <a:cubicBezTo>
                  <a:pt x="58" y="38"/>
                  <a:pt x="80" y="16"/>
                  <a:pt x="107" y="16"/>
                </a:cubicBezTo>
                <a:cubicBezTo>
                  <a:pt x="127" y="16"/>
                  <a:pt x="144" y="28"/>
                  <a:pt x="151" y="45"/>
                </a:cubicBezTo>
                <a:cubicBezTo>
                  <a:pt x="157" y="38"/>
                  <a:pt x="167" y="33"/>
                  <a:pt x="178" y="35"/>
                </a:cubicBezTo>
                <a:cubicBezTo>
                  <a:pt x="190" y="37"/>
                  <a:pt x="200" y="46"/>
                  <a:pt x="202" y="57"/>
                </a:cubicBezTo>
                <a:cubicBezTo>
                  <a:pt x="204" y="64"/>
                  <a:pt x="203" y="70"/>
                  <a:pt x="201" y="76"/>
                </a:cubicBezTo>
                <a:cubicBezTo>
                  <a:pt x="202" y="76"/>
                  <a:pt x="203" y="76"/>
                  <a:pt x="203" y="76"/>
                </a:cubicBezTo>
                <a:cubicBezTo>
                  <a:pt x="221" y="76"/>
                  <a:pt x="235" y="91"/>
                  <a:pt x="233" y="109"/>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93" name="Google Shape;893;p13"/>
          <p:cNvSpPr/>
          <p:nvPr/>
        </p:nvSpPr>
        <p:spPr>
          <a:xfrm>
            <a:off x="4062046" y="1955900"/>
            <a:ext cx="390671" cy="394338"/>
          </a:xfrm>
          <a:custGeom>
            <a:avLst/>
            <a:gdLst/>
            <a:ahLst/>
            <a:cxnLst/>
            <a:rect l="l" t="t" r="r" b="b"/>
            <a:pathLst>
              <a:path w="222" h="222" extrusionOk="0">
                <a:moveTo>
                  <a:pt x="219" y="137"/>
                </a:moveTo>
                <a:cubicBezTo>
                  <a:pt x="219" y="137"/>
                  <a:pt x="219" y="136"/>
                  <a:pt x="219" y="136"/>
                </a:cubicBezTo>
                <a:cubicBezTo>
                  <a:pt x="220" y="134"/>
                  <a:pt x="220" y="131"/>
                  <a:pt x="221" y="129"/>
                </a:cubicBezTo>
                <a:cubicBezTo>
                  <a:pt x="221" y="128"/>
                  <a:pt x="221" y="128"/>
                  <a:pt x="221" y="128"/>
                </a:cubicBezTo>
                <a:cubicBezTo>
                  <a:pt x="221" y="126"/>
                  <a:pt x="221" y="123"/>
                  <a:pt x="222" y="121"/>
                </a:cubicBezTo>
                <a:cubicBezTo>
                  <a:pt x="222" y="120"/>
                  <a:pt x="222" y="119"/>
                  <a:pt x="222" y="119"/>
                </a:cubicBezTo>
                <a:cubicBezTo>
                  <a:pt x="222" y="116"/>
                  <a:pt x="222" y="114"/>
                  <a:pt x="222" y="111"/>
                </a:cubicBezTo>
                <a:cubicBezTo>
                  <a:pt x="222" y="108"/>
                  <a:pt x="222" y="106"/>
                  <a:pt x="222" y="103"/>
                </a:cubicBezTo>
                <a:cubicBezTo>
                  <a:pt x="222" y="103"/>
                  <a:pt x="222" y="102"/>
                  <a:pt x="222" y="101"/>
                </a:cubicBezTo>
                <a:cubicBezTo>
                  <a:pt x="221" y="99"/>
                  <a:pt x="221" y="96"/>
                  <a:pt x="221" y="94"/>
                </a:cubicBezTo>
                <a:cubicBezTo>
                  <a:pt x="221" y="94"/>
                  <a:pt x="221" y="94"/>
                  <a:pt x="221" y="93"/>
                </a:cubicBezTo>
                <a:cubicBezTo>
                  <a:pt x="220" y="91"/>
                  <a:pt x="220" y="88"/>
                  <a:pt x="219" y="86"/>
                </a:cubicBezTo>
                <a:cubicBezTo>
                  <a:pt x="219" y="85"/>
                  <a:pt x="219" y="85"/>
                  <a:pt x="219" y="85"/>
                </a:cubicBezTo>
                <a:cubicBezTo>
                  <a:pt x="218" y="82"/>
                  <a:pt x="218" y="80"/>
                  <a:pt x="217" y="77"/>
                </a:cubicBezTo>
                <a:cubicBezTo>
                  <a:pt x="217" y="77"/>
                  <a:pt x="217" y="77"/>
                  <a:pt x="217" y="77"/>
                </a:cubicBezTo>
                <a:cubicBezTo>
                  <a:pt x="216" y="74"/>
                  <a:pt x="216" y="74"/>
                  <a:pt x="216" y="74"/>
                </a:cubicBezTo>
                <a:cubicBezTo>
                  <a:pt x="216" y="74"/>
                  <a:pt x="216" y="74"/>
                  <a:pt x="216" y="74"/>
                </a:cubicBezTo>
                <a:cubicBezTo>
                  <a:pt x="205" y="43"/>
                  <a:pt x="179" y="17"/>
                  <a:pt x="148" y="6"/>
                </a:cubicBezTo>
                <a:cubicBezTo>
                  <a:pt x="148" y="6"/>
                  <a:pt x="148" y="6"/>
                  <a:pt x="148" y="6"/>
                </a:cubicBezTo>
                <a:cubicBezTo>
                  <a:pt x="145" y="5"/>
                  <a:pt x="145" y="5"/>
                  <a:pt x="145" y="5"/>
                </a:cubicBezTo>
                <a:cubicBezTo>
                  <a:pt x="145" y="5"/>
                  <a:pt x="145" y="5"/>
                  <a:pt x="145" y="5"/>
                </a:cubicBezTo>
                <a:cubicBezTo>
                  <a:pt x="142" y="4"/>
                  <a:pt x="140" y="4"/>
                  <a:pt x="137" y="3"/>
                </a:cubicBezTo>
                <a:cubicBezTo>
                  <a:pt x="137" y="3"/>
                  <a:pt x="137" y="3"/>
                  <a:pt x="136" y="3"/>
                </a:cubicBezTo>
                <a:cubicBezTo>
                  <a:pt x="131" y="2"/>
                  <a:pt x="125" y="1"/>
                  <a:pt x="120" y="0"/>
                </a:cubicBezTo>
                <a:cubicBezTo>
                  <a:pt x="120" y="0"/>
                  <a:pt x="120" y="0"/>
                  <a:pt x="119" y="0"/>
                </a:cubicBezTo>
                <a:cubicBezTo>
                  <a:pt x="117" y="0"/>
                  <a:pt x="114" y="0"/>
                  <a:pt x="111" y="0"/>
                </a:cubicBezTo>
                <a:cubicBezTo>
                  <a:pt x="108" y="0"/>
                  <a:pt x="105" y="0"/>
                  <a:pt x="103" y="0"/>
                </a:cubicBezTo>
                <a:cubicBezTo>
                  <a:pt x="102" y="0"/>
                  <a:pt x="102" y="0"/>
                  <a:pt x="102" y="0"/>
                </a:cubicBezTo>
                <a:cubicBezTo>
                  <a:pt x="97" y="1"/>
                  <a:pt x="91" y="2"/>
                  <a:pt x="86" y="3"/>
                </a:cubicBezTo>
                <a:cubicBezTo>
                  <a:pt x="85" y="3"/>
                  <a:pt x="85" y="3"/>
                  <a:pt x="85" y="3"/>
                </a:cubicBezTo>
                <a:cubicBezTo>
                  <a:pt x="82" y="4"/>
                  <a:pt x="80" y="4"/>
                  <a:pt x="77" y="5"/>
                </a:cubicBezTo>
                <a:cubicBezTo>
                  <a:pt x="77" y="5"/>
                  <a:pt x="77" y="5"/>
                  <a:pt x="77" y="5"/>
                </a:cubicBezTo>
                <a:cubicBezTo>
                  <a:pt x="74" y="6"/>
                  <a:pt x="74" y="6"/>
                  <a:pt x="74" y="6"/>
                </a:cubicBezTo>
                <a:cubicBezTo>
                  <a:pt x="74" y="6"/>
                  <a:pt x="74" y="6"/>
                  <a:pt x="74" y="6"/>
                </a:cubicBezTo>
                <a:cubicBezTo>
                  <a:pt x="43" y="17"/>
                  <a:pt x="17" y="43"/>
                  <a:pt x="6" y="74"/>
                </a:cubicBezTo>
                <a:cubicBezTo>
                  <a:pt x="6" y="74"/>
                  <a:pt x="6" y="74"/>
                  <a:pt x="6" y="74"/>
                </a:cubicBezTo>
                <a:cubicBezTo>
                  <a:pt x="5" y="77"/>
                  <a:pt x="5" y="77"/>
                  <a:pt x="5" y="77"/>
                </a:cubicBezTo>
                <a:cubicBezTo>
                  <a:pt x="5" y="77"/>
                  <a:pt x="5" y="77"/>
                  <a:pt x="5" y="77"/>
                </a:cubicBezTo>
                <a:cubicBezTo>
                  <a:pt x="4" y="80"/>
                  <a:pt x="4" y="82"/>
                  <a:pt x="3" y="85"/>
                </a:cubicBezTo>
                <a:cubicBezTo>
                  <a:pt x="3" y="85"/>
                  <a:pt x="3" y="85"/>
                  <a:pt x="3" y="86"/>
                </a:cubicBezTo>
                <a:cubicBezTo>
                  <a:pt x="2" y="88"/>
                  <a:pt x="2" y="91"/>
                  <a:pt x="1" y="93"/>
                </a:cubicBezTo>
                <a:cubicBezTo>
                  <a:pt x="1" y="94"/>
                  <a:pt x="1" y="94"/>
                  <a:pt x="1" y="94"/>
                </a:cubicBezTo>
                <a:cubicBezTo>
                  <a:pt x="1" y="96"/>
                  <a:pt x="1" y="99"/>
                  <a:pt x="0" y="101"/>
                </a:cubicBezTo>
                <a:cubicBezTo>
                  <a:pt x="0" y="102"/>
                  <a:pt x="0" y="103"/>
                  <a:pt x="0" y="103"/>
                </a:cubicBezTo>
                <a:cubicBezTo>
                  <a:pt x="0" y="106"/>
                  <a:pt x="0" y="108"/>
                  <a:pt x="0" y="111"/>
                </a:cubicBezTo>
                <a:cubicBezTo>
                  <a:pt x="0" y="114"/>
                  <a:pt x="0" y="116"/>
                  <a:pt x="0" y="119"/>
                </a:cubicBezTo>
                <a:cubicBezTo>
                  <a:pt x="0" y="119"/>
                  <a:pt x="0" y="120"/>
                  <a:pt x="0" y="121"/>
                </a:cubicBezTo>
                <a:cubicBezTo>
                  <a:pt x="1" y="123"/>
                  <a:pt x="1" y="126"/>
                  <a:pt x="1" y="128"/>
                </a:cubicBezTo>
                <a:cubicBezTo>
                  <a:pt x="1" y="128"/>
                  <a:pt x="1" y="128"/>
                  <a:pt x="1" y="129"/>
                </a:cubicBezTo>
                <a:cubicBezTo>
                  <a:pt x="2" y="131"/>
                  <a:pt x="2" y="134"/>
                  <a:pt x="3" y="136"/>
                </a:cubicBezTo>
                <a:cubicBezTo>
                  <a:pt x="3" y="137"/>
                  <a:pt x="3" y="137"/>
                  <a:pt x="3" y="137"/>
                </a:cubicBezTo>
                <a:cubicBezTo>
                  <a:pt x="4" y="140"/>
                  <a:pt x="4" y="142"/>
                  <a:pt x="5" y="145"/>
                </a:cubicBezTo>
                <a:cubicBezTo>
                  <a:pt x="5" y="145"/>
                  <a:pt x="5" y="145"/>
                  <a:pt x="5" y="145"/>
                </a:cubicBezTo>
                <a:cubicBezTo>
                  <a:pt x="6" y="148"/>
                  <a:pt x="6" y="148"/>
                  <a:pt x="6" y="148"/>
                </a:cubicBezTo>
                <a:cubicBezTo>
                  <a:pt x="6" y="148"/>
                  <a:pt x="6" y="148"/>
                  <a:pt x="6" y="148"/>
                </a:cubicBezTo>
                <a:cubicBezTo>
                  <a:pt x="17" y="179"/>
                  <a:pt x="43" y="205"/>
                  <a:pt x="74" y="216"/>
                </a:cubicBezTo>
                <a:cubicBezTo>
                  <a:pt x="74" y="216"/>
                  <a:pt x="74" y="216"/>
                  <a:pt x="74" y="216"/>
                </a:cubicBezTo>
                <a:cubicBezTo>
                  <a:pt x="77" y="217"/>
                  <a:pt x="77" y="217"/>
                  <a:pt x="77" y="217"/>
                </a:cubicBezTo>
                <a:cubicBezTo>
                  <a:pt x="77" y="217"/>
                  <a:pt x="77" y="217"/>
                  <a:pt x="77" y="217"/>
                </a:cubicBezTo>
                <a:cubicBezTo>
                  <a:pt x="80" y="218"/>
                  <a:pt x="82" y="218"/>
                  <a:pt x="85" y="219"/>
                </a:cubicBezTo>
                <a:cubicBezTo>
                  <a:pt x="85" y="219"/>
                  <a:pt x="85" y="219"/>
                  <a:pt x="86" y="219"/>
                </a:cubicBezTo>
                <a:cubicBezTo>
                  <a:pt x="88" y="220"/>
                  <a:pt x="91" y="220"/>
                  <a:pt x="93" y="221"/>
                </a:cubicBezTo>
                <a:cubicBezTo>
                  <a:pt x="94" y="221"/>
                  <a:pt x="94" y="221"/>
                  <a:pt x="94" y="221"/>
                </a:cubicBezTo>
                <a:cubicBezTo>
                  <a:pt x="96" y="221"/>
                  <a:pt x="99" y="221"/>
                  <a:pt x="101" y="222"/>
                </a:cubicBezTo>
                <a:cubicBezTo>
                  <a:pt x="102" y="222"/>
                  <a:pt x="103" y="222"/>
                  <a:pt x="103" y="222"/>
                </a:cubicBezTo>
                <a:cubicBezTo>
                  <a:pt x="106" y="222"/>
                  <a:pt x="108" y="222"/>
                  <a:pt x="111" y="222"/>
                </a:cubicBezTo>
                <a:cubicBezTo>
                  <a:pt x="114" y="222"/>
                  <a:pt x="116" y="222"/>
                  <a:pt x="119" y="222"/>
                </a:cubicBezTo>
                <a:cubicBezTo>
                  <a:pt x="119" y="222"/>
                  <a:pt x="120" y="222"/>
                  <a:pt x="121" y="222"/>
                </a:cubicBezTo>
                <a:cubicBezTo>
                  <a:pt x="123" y="221"/>
                  <a:pt x="126" y="221"/>
                  <a:pt x="128" y="221"/>
                </a:cubicBezTo>
                <a:cubicBezTo>
                  <a:pt x="128" y="221"/>
                  <a:pt x="128" y="221"/>
                  <a:pt x="129" y="221"/>
                </a:cubicBezTo>
                <a:cubicBezTo>
                  <a:pt x="131" y="220"/>
                  <a:pt x="134" y="220"/>
                  <a:pt x="136" y="219"/>
                </a:cubicBezTo>
                <a:cubicBezTo>
                  <a:pt x="137" y="219"/>
                  <a:pt x="137" y="219"/>
                  <a:pt x="137" y="219"/>
                </a:cubicBezTo>
                <a:cubicBezTo>
                  <a:pt x="140" y="218"/>
                  <a:pt x="142" y="218"/>
                  <a:pt x="145" y="217"/>
                </a:cubicBezTo>
                <a:cubicBezTo>
                  <a:pt x="145" y="217"/>
                  <a:pt x="145" y="217"/>
                  <a:pt x="145" y="217"/>
                </a:cubicBezTo>
                <a:cubicBezTo>
                  <a:pt x="148" y="216"/>
                  <a:pt x="148" y="216"/>
                  <a:pt x="148" y="216"/>
                </a:cubicBezTo>
                <a:cubicBezTo>
                  <a:pt x="148" y="216"/>
                  <a:pt x="148" y="216"/>
                  <a:pt x="148" y="216"/>
                </a:cubicBezTo>
                <a:cubicBezTo>
                  <a:pt x="179" y="205"/>
                  <a:pt x="205" y="179"/>
                  <a:pt x="216" y="148"/>
                </a:cubicBezTo>
                <a:cubicBezTo>
                  <a:pt x="216" y="148"/>
                  <a:pt x="216" y="148"/>
                  <a:pt x="216" y="148"/>
                </a:cubicBezTo>
                <a:cubicBezTo>
                  <a:pt x="217" y="145"/>
                  <a:pt x="217" y="145"/>
                  <a:pt x="217" y="145"/>
                </a:cubicBezTo>
                <a:cubicBezTo>
                  <a:pt x="217" y="145"/>
                  <a:pt x="217" y="145"/>
                  <a:pt x="217" y="145"/>
                </a:cubicBezTo>
                <a:cubicBezTo>
                  <a:pt x="218" y="142"/>
                  <a:pt x="218" y="140"/>
                  <a:pt x="219" y="137"/>
                </a:cubicBezTo>
                <a:moveTo>
                  <a:pt x="204" y="85"/>
                </a:moveTo>
                <a:cubicBezTo>
                  <a:pt x="205" y="86"/>
                  <a:pt x="205" y="87"/>
                  <a:pt x="205" y="88"/>
                </a:cubicBezTo>
                <a:cubicBezTo>
                  <a:pt x="205" y="89"/>
                  <a:pt x="205" y="89"/>
                  <a:pt x="206" y="90"/>
                </a:cubicBezTo>
                <a:cubicBezTo>
                  <a:pt x="206" y="91"/>
                  <a:pt x="206" y="92"/>
                  <a:pt x="206" y="93"/>
                </a:cubicBezTo>
                <a:cubicBezTo>
                  <a:pt x="206" y="94"/>
                  <a:pt x="207" y="94"/>
                  <a:pt x="207" y="95"/>
                </a:cubicBezTo>
                <a:cubicBezTo>
                  <a:pt x="207" y="96"/>
                  <a:pt x="207" y="97"/>
                  <a:pt x="207" y="98"/>
                </a:cubicBezTo>
                <a:cubicBezTo>
                  <a:pt x="207" y="98"/>
                  <a:pt x="207" y="99"/>
                  <a:pt x="207" y="100"/>
                </a:cubicBezTo>
                <a:cubicBezTo>
                  <a:pt x="207" y="101"/>
                  <a:pt x="208" y="102"/>
                  <a:pt x="208" y="103"/>
                </a:cubicBezTo>
                <a:cubicBezTo>
                  <a:pt x="208" y="103"/>
                  <a:pt x="208" y="104"/>
                  <a:pt x="208" y="104"/>
                </a:cubicBezTo>
                <a:cubicBezTo>
                  <a:pt x="174" y="104"/>
                  <a:pt x="174" y="104"/>
                  <a:pt x="174" y="104"/>
                </a:cubicBezTo>
                <a:cubicBezTo>
                  <a:pt x="173" y="92"/>
                  <a:pt x="172" y="81"/>
                  <a:pt x="171" y="70"/>
                </a:cubicBezTo>
                <a:cubicBezTo>
                  <a:pt x="182" y="74"/>
                  <a:pt x="193" y="78"/>
                  <a:pt x="204" y="84"/>
                </a:cubicBezTo>
                <a:cubicBezTo>
                  <a:pt x="204" y="84"/>
                  <a:pt x="204" y="85"/>
                  <a:pt x="204" y="85"/>
                </a:cubicBezTo>
                <a:moveTo>
                  <a:pt x="174" y="118"/>
                </a:moveTo>
                <a:cubicBezTo>
                  <a:pt x="208" y="118"/>
                  <a:pt x="208" y="118"/>
                  <a:pt x="208" y="118"/>
                </a:cubicBezTo>
                <a:cubicBezTo>
                  <a:pt x="208" y="118"/>
                  <a:pt x="208" y="119"/>
                  <a:pt x="208" y="119"/>
                </a:cubicBezTo>
                <a:cubicBezTo>
                  <a:pt x="208" y="120"/>
                  <a:pt x="207" y="121"/>
                  <a:pt x="207" y="122"/>
                </a:cubicBezTo>
                <a:cubicBezTo>
                  <a:pt x="207" y="123"/>
                  <a:pt x="207" y="124"/>
                  <a:pt x="207" y="124"/>
                </a:cubicBezTo>
                <a:cubicBezTo>
                  <a:pt x="207" y="125"/>
                  <a:pt x="207" y="126"/>
                  <a:pt x="207" y="127"/>
                </a:cubicBezTo>
                <a:cubicBezTo>
                  <a:pt x="207" y="128"/>
                  <a:pt x="206" y="128"/>
                  <a:pt x="206" y="129"/>
                </a:cubicBezTo>
                <a:cubicBezTo>
                  <a:pt x="206" y="130"/>
                  <a:pt x="206" y="131"/>
                  <a:pt x="206" y="132"/>
                </a:cubicBezTo>
                <a:cubicBezTo>
                  <a:pt x="205" y="133"/>
                  <a:pt x="205" y="133"/>
                  <a:pt x="205" y="134"/>
                </a:cubicBezTo>
                <a:cubicBezTo>
                  <a:pt x="205" y="135"/>
                  <a:pt x="205" y="136"/>
                  <a:pt x="204" y="137"/>
                </a:cubicBezTo>
                <a:cubicBezTo>
                  <a:pt x="204" y="137"/>
                  <a:pt x="204" y="138"/>
                  <a:pt x="204" y="138"/>
                </a:cubicBezTo>
                <a:cubicBezTo>
                  <a:pt x="193" y="144"/>
                  <a:pt x="182" y="148"/>
                  <a:pt x="171" y="152"/>
                </a:cubicBezTo>
                <a:cubicBezTo>
                  <a:pt x="172" y="141"/>
                  <a:pt x="173" y="130"/>
                  <a:pt x="174" y="118"/>
                </a:cubicBezTo>
                <a:moveTo>
                  <a:pt x="196" y="65"/>
                </a:moveTo>
                <a:cubicBezTo>
                  <a:pt x="187" y="61"/>
                  <a:pt x="177" y="57"/>
                  <a:pt x="167" y="55"/>
                </a:cubicBezTo>
                <a:cubicBezTo>
                  <a:pt x="165" y="45"/>
                  <a:pt x="161" y="35"/>
                  <a:pt x="157" y="26"/>
                </a:cubicBezTo>
                <a:cubicBezTo>
                  <a:pt x="174" y="35"/>
                  <a:pt x="187" y="48"/>
                  <a:pt x="196" y="65"/>
                </a:cubicBezTo>
                <a:moveTo>
                  <a:pt x="137" y="204"/>
                </a:moveTo>
                <a:cubicBezTo>
                  <a:pt x="136" y="205"/>
                  <a:pt x="135" y="205"/>
                  <a:pt x="134" y="205"/>
                </a:cubicBezTo>
                <a:cubicBezTo>
                  <a:pt x="133" y="205"/>
                  <a:pt x="133" y="205"/>
                  <a:pt x="132" y="206"/>
                </a:cubicBezTo>
                <a:cubicBezTo>
                  <a:pt x="131" y="206"/>
                  <a:pt x="130" y="206"/>
                  <a:pt x="129" y="206"/>
                </a:cubicBezTo>
                <a:cubicBezTo>
                  <a:pt x="128" y="206"/>
                  <a:pt x="128" y="206"/>
                  <a:pt x="128" y="207"/>
                </a:cubicBezTo>
                <a:cubicBezTo>
                  <a:pt x="126" y="207"/>
                  <a:pt x="125" y="207"/>
                  <a:pt x="124" y="207"/>
                </a:cubicBezTo>
                <a:cubicBezTo>
                  <a:pt x="123" y="207"/>
                  <a:pt x="123" y="207"/>
                  <a:pt x="123" y="207"/>
                </a:cubicBezTo>
                <a:cubicBezTo>
                  <a:pt x="121" y="207"/>
                  <a:pt x="120" y="208"/>
                  <a:pt x="119" y="208"/>
                </a:cubicBezTo>
                <a:cubicBezTo>
                  <a:pt x="118" y="208"/>
                  <a:pt x="118" y="208"/>
                  <a:pt x="118" y="208"/>
                </a:cubicBezTo>
                <a:cubicBezTo>
                  <a:pt x="118" y="174"/>
                  <a:pt x="118" y="174"/>
                  <a:pt x="118" y="174"/>
                </a:cubicBezTo>
                <a:cubicBezTo>
                  <a:pt x="130" y="173"/>
                  <a:pt x="141" y="172"/>
                  <a:pt x="152" y="171"/>
                </a:cubicBezTo>
                <a:cubicBezTo>
                  <a:pt x="148" y="182"/>
                  <a:pt x="144" y="193"/>
                  <a:pt x="138" y="204"/>
                </a:cubicBezTo>
                <a:cubicBezTo>
                  <a:pt x="138" y="204"/>
                  <a:pt x="138" y="204"/>
                  <a:pt x="137" y="204"/>
                </a:cubicBezTo>
                <a:moveTo>
                  <a:pt x="103" y="208"/>
                </a:moveTo>
                <a:cubicBezTo>
                  <a:pt x="102" y="208"/>
                  <a:pt x="101" y="207"/>
                  <a:pt x="99" y="207"/>
                </a:cubicBezTo>
                <a:cubicBezTo>
                  <a:pt x="99" y="207"/>
                  <a:pt x="99" y="207"/>
                  <a:pt x="98" y="207"/>
                </a:cubicBezTo>
                <a:cubicBezTo>
                  <a:pt x="97" y="207"/>
                  <a:pt x="96" y="207"/>
                  <a:pt x="94" y="207"/>
                </a:cubicBezTo>
                <a:cubicBezTo>
                  <a:pt x="94" y="206"/>
                  <a:pt x="94" y="206"/>
                  <a:pt x="93" y="206"/>
                </a:cubicBezTo>
                <a:cubicBezTo>
                  <a:pt x="92" y="206"/>
                  <a:pt x="91" y="206"/>
                  <a:pt x="90" y="206"/>
                </a:cubicBezTo>
                <a:cubicBezTo>
                  <a:pt x="89" y="205"/>
                  <a:pt x="89" y="205"/>
                  <a:pt x="88" y="205"/>
                </a:cubicBezTo>
                <a:cubicBezTo>
                  <a:pt x="87" y="205"/>
                  <a:pt x="86" y="205"/>
                  <a:pt x="85" y="204"/>
                </a:cubicBezTo>
                <a:cubicBezTo>
                  <a:pt x="84" y="204"/>
                  <a:pt x="84" y="204"/>
                  <a:pt x="84" y="204"/>
                </a:cubicBezTo>
                <a:cubicBezTo>
                  <a:pt x="78" y="193"/>
                  <a:pt x="74" y="182"/>
                  <a:pt x="70" y="171"/>
                </a:cubicBezTo>
                <a:cubicBezTo>
                  <a:pt x="81" y="172"/>
                  <a:pt x="92" y="173"/>
                  <a:pt x="104" y="174"/>
                </a:cubicBezTo>
                <a:cubicBezTo>
                  <a:pt x="104" y="208"/>
                  <a:pt x="104" y="208"/>
                  <a:pt x="104" y="208"/>
                </a:cubicBezTo>
                <a:cubicBezTo>
                  <a:pt x="104" y="208"/>
                  <a:pt x="104" y="208"/>
                  <a:pt x="103" y="208"/>
                </a:cubicBezTo>
                <a:moveTo>
                  <a:pt x="85" y="18"/>
                </a:moveTo>
                <a:cubicBezTo>
                  <a:pt x="86" y="17"/>
                  <a:pt x="87" y="17"/>
                  <a:pt x="88" y="17"/>
                </a:cubicBezTo>
                <a:cubicBezTo>
                  <a:pt x="89" y="17"/>
                  <a:pt x="89" y="17"/>
                  <a:pt x="90" y="16"/>
                </a:cubicBezTo>
                <a:cubicBezTo>
                  <a:pt x="91" y="16"/>
                  <a:pt x="92" y="16"/>
                  <a:pt x="93" y="16"/>
                </a:cubicBezTo>
                <a:cubicBezTo>
                  <a:pt x="94" y="16"/>
                  <a:pt x="94" y="16"/>
                  <a:pt x="94" y="15"/>
                </a:cubicBezTo>
                <a:cubicBezTo>
                  <a:pt x="96" y="15"/>
                  <a:pt x="97" y="15"/>
                  <a:pt x="98" y="15"/>
                </a:cubicBezTo>
                <a:cubicBezTo>
                  <a:pt x="99" y="15"/>
                  <a:pt x="99" y="15"/>
                  <a:pt x="99" y="15"/>
                </a:cubicBezTo>
                <a:cubicBezTo>
                  <a:pt x="101" y="15"/>
                  <a:pt x="102" y="14"/>
                  <a:pt x="104" y="14"/>
                </a:cubicBezTo>
                <a:cubicBezTo>
                  <a:pt x="104" y="14"/>
                  <a:pt x="104" y="14"/>
                  <a:pt x="104" y="14"/>
                </a:cubicBezTo>
                <a:cubicBezTo>
                  <a:pt x="104" y="48"/>
                  <a:pt x="104" y="48"/>
                  <a:pt x="104" y="48"/>
                </a:cubicBezTo>
                <a:cubicBezTo>
                  <a:pt x="92" y="49"/>
                  <a:pt x="81" y="50"/>
                  <a:pt x="70" y="51"/>
                </a:cubicBezTo>
                <a:cubicBezTo>
                  <a:pt x="74" y="40"/>
                  <a:pt x="78" y="29"/>
                  <a:pt x="84" y="18"/>
                </a:cubicBezTo>
                <a:cubicBezTo>
                  <a:pt x="84" y="18"/>
                  <a:pt x="84" y="18"/>
                  <a:pt x="85" y="18"/>
                </a:cubicBezTo>
                <a:moveTo>
                  <a:pt x="118" y="14"/>
                </a:moveTo>
                <a:cubicBezTo>
                  <a:pt x="120" y="14"/>
                  <a:pt x="121" y="15"/>
                  <a:pt x="123" y="15"/>
                </a:cubicBezTo>
                <a:cubicBezTo>
                  <a:pt x="123" y="15"/>
                  <a:pt x="123" y="15"/>
                  <a:pt x="124" y="15"/>
                </a:cubicBezTo>
                <a:cubicBezTo>
                  <a:pt x="125" y="15"/>
                  <a:pt x="126" y="15"/>
                  <a:pt x="128" y="15"/>
                </a:cubicBezTo>
                <a:cubicBezTo>
                  <a:pt x="128" y="16"/>
                  <a:pt x="128" y="16"/>
                  <a:pt x="129" y="16"/>
                </a:cubicBezTo>
                <a:cubicBezTo>
                  <a:pt x="130" y="16"/>
                  <a:pt x="131" y="16"/>
                  <a:pt x="132" y="16"/>
                </a:cubicBezTo>
                <a:cubicBezTo>
                  <a:pt x="133" y="17"/>
                  <a:pt x="133" y="17"/>
                  <a:pt x="134" y="17"/>
                </a:cubicBezTo>
                <a:cubicBezTo>
                  <a:pt x="135" y="17"/>
                  <a:pt x="136" y="17"/>
                  <a:pt x="137" y="18"/>
                </a:cubicBezTo>
                <a:cubicBezTo>
                  <a:pt x="138" y="18"/>
                  <a:pt x="138" y="18"/>
                  <a:pt x="138" y="18"/>
                </a:cubicBezTo>
                <a:cubicBezTo>
                  <a:pt x="144" y="29"/>
                  <a:pt x="148" y="40"/>
                  <a:pt x="152" y="51"/>
                </a:cubicBezTo>
                <a:cubicBezTo>
                  <a:pt x="141" y="50"/>
                  <a:pt x="130" y="49"/>
                  <a:pt x="118" y="48"/>
                </a:cubicBezTo>
                <a:cubicBezTo>
                  <a:pt x="118" y="14"/>
                  <a:pt x="118" y="14"/>
                  <a:pt x="118" y="14"/>
                </a:cubicBezTo>
                <a:cubicBezTo>
                  <a:pt x="118" y="14"/>
                  <a:pt x="118" y="14"/>
                  <a:pt x="118" y="14"/>
                </a:cubicBezTo>
                <a:moveTo>
                  <a:pt x="104" y="62"/>
                </a:moveTo>
                <a:cubicBezTo>
                  <a:pt x="104" y="104"/>
                  <a:pt x="104" y="104"/>
                  <a:pt x="104" y="104"/>
                </a:cubicBezTo>
                <a:cubicBezTo>
                  <a:pt x="62" y="104"/>
                  <a:pt x="62" y="104"/>
                  <a:pt x="62" y="104"/>
                </a:cubicBezTo>
                <a:cubicBezTo>
                  <a:pt x="63" y="91"/>
                  <a:pt x="64" y="79"/>
                  <a:pt x="67" y="67"/>
                </a:cubicBezTo>
                <a:cubicBezTo>
                  <a:pt x="79" y="64"/>
                  <a:pt x="91" y="63"/>
                  <a:pt x="104" y="62"/>
                </a:cubicBezTo>
                <a:moveTo>
                  <a:pt x="104" y="118"/>
                </a:moveTo>
                <a:cubicBezTo>
                  <a:pt x="104" y="160"/>
                  <a:pt x="104" y="160"/>
                  <a:pt x="104" y="160"/>
                </a:cubicBezTo>
                <a:cubicBezTo>
                  <a:pt x="91" y="159"/>
                  <a:pt x="79" y="158"/>
                  <a:pt x="67" y="155"/>
                </a:cubicBezTo>
                <a:cubicBezTo>
                  <a:pt x="64" y="143"/>
                  <a:pt x="63" y="131"/>
                  <a:pt x="62" y="118"/>
                </a:cubicBezTo>
                <a:lnTo>
                  <a:pt x="104" y="118"/>
                </a:lnTo>
                <a:close/>
                <a:moveTo>
                  <a:pt x="118" y="160"/>
                </a:moveTo>
                <a:cubicBezTo>
                  <a:pt x="118" y="118"/>
                  <a:pt x="118" y="118"/>
                  <a:pt x="118" y="118"/>
                </a:cubicBezTo>
                <a:cubicBezTo>
                  <a:pt x="160" y="118"/>
                  <a:pt x="160" y="118"/>
                  <a:pt x="160" y="118"/>
                </a:cubicBezTo>
                <a:cubicBezTo>
                  <a:pt x="159" y="131"/>
                  <a:pt x="158" y="143"/>
                  <a:pt x="155" y="155"/>
                </a:cubicBezTo>
                <a:cubicBezTo>
                  <a:pt x="143" y="158"/>
                  <a:pt x="131" y="159"/>
                  <a:pt x="118" y="160"/>
                </a:cubicBezTo>
                <a:moveTo>
                  <a:pt x="118" y="104"/>
                </a:moveTo>
                <a:cubicBezTo>
                  <a:pt x="118" y="62"/>
                  <a:pt x="118" y="62"/>
                  <a:pt x="118" y="62"/>
                </a:cubicBezTo>
                <a:cubicBezTo>
                  <a:pt x="131" y="63"/>
                  <a:pt x="143" y="64"/>
                  <a:pt x="155" y="67"/>
                </a:cubicBezTo>
                <a:cubicBezTo>
                  <a:pt x="158" y="79"/>
                  <a:pt x="159" y="91"/>
                  <a:pt x="160" y="104"/>
                </a:cubicBezTo>
                <a:lnTo>
                  <a:pt x="118" y="104"/>
                </a:lnTo>
                <a:close/>
                <a:moveTo>
                  <a:pt x="65" y="26"/>
                </a:moveTo>
                <a:cubicBezTo>
                  <a:pt x="61" y="35"/>
                  <a:pt x="57" y="45"/>
                  <a:pt x="55" y="55"/>
                </a:cubicBezTo>
                <a:cubicBezTo>
                  <a:pt x="45" y="57"/>
                  <a:pt x="35" y="61"/>
                  <a:pt x="26" y="65"/>
                </a:cubicBezTo>
                <a:cubicBezTo>
                  <a:pt x="35" y="48"/>
                  <a:pt x="48" y="35"/>
                  <a:pt x="65" y="26"/>
                </a:cubicBezTo>
                <a:moveTo>
                  <a:pt x="14" y="103"/>
                </a:moveTo>
                <a:cubicBezTo>
                  <a:pt x="14" y="102"/>
                  <a:pt x="15" y="101"/>
                  <a:pt x="15" y="100"/>
                </a:cubicBezTo>
                <a:cubicBezTo>
                  <a:pt x="15" y="99"/>
                  <a:pt x="15" y="99"/>
                  <a:pt x="15" y="98"/>
                </a:cubicBezTo>
                <a:cubicBezTo>
                  <a:pt x="15" y="97"/>
                  <a:pt x="15" y="96"/>
                  <a:pt x="15" y="95"/>
                </a:cubicBezTo>
                <a:cubicBezTo>
                  <a:pt x="15" y="94"/>
                  <a:pt x="16" y="94"/>
                  <a:pt x="16" y="93"/>
                </a:cubicBezTo>
                <a:cubicBezTo>
                  <a:pt x="16" y="92"/>
                  <a:pt x="16" y="91"/>
                  <a:pt x="16" y="90"/>
                </a:cubicBezTo>
                <a:cubicBezTo>
                  <a:pt x="17" y="89"/>
                  <a:pt x="17" y="89"/>
                  <a:pt x="17" y="88"/>
                </a:cubicBezTo>
                <a:cubicBezTo>
                  <a:pt x="17" y="87"/>
                  <a:pt x="17" y="86"/>
                  <a:pt x="18" y="85"/>
                </a:cubicBezTo>
                <a:cubicBezTo>
                  <a:pt x="18" y="84"/>
                  <a:pt x="18" y="84"/>
                  <a:pt x="18" y="84"/>
                </a:cubicBezTo>
                <a:cubicBezTo>
                  <a:pt x="29" y="78"/>
                  <a:pt x="40" y="74"/>
                  <a:pt x="51" y="70"/>
                </a:cubicBezTo>
                <a:cubicBezTo>
                  <a:pt x="50" y="81"/>
                  <a:pt x="49" y="92"/>
                  <a:pt x="48" y="104"/>
                </a:cubicBezTo>
                <a:cubicBezTo>
                  <a:pt x="14" y="104"/>
                  <a:pt x="14" y="104"/>
                  <a:pt x="14" y="104"/>
                </a:cubicBezTo>
                <a:cubicBezTo>
                  <a:pt x="14" y="104"/>
                  <a:pt x="14" y="103"/>
                  <a:pt x="14" y="103"/>
                </a:cubicBezTo>
                <a:moveTo>
                  <a:pt x="18" y="137"/>
                </a:moveTo>
                <a:cubicBezTo>
                  <a:pt x="17" y="136"/>
                  <a:pt x="17" y="135"/>
                  <a:pt x="17" y="134"/>
                </a:cubicBezTo>
                <a:cubicBezTo>
                  <a:pt x="17" y="133"/>
                  <a:pt x="17" y="133"/>
                  <a:pt x="16" y="132"/>
                </a:cubicBezTo>
                <a:cubicBezTo>
                  <a:pt x="16" y="131"/>
                  <a:pt x="16" y="130"/>
                  <a:pt x="16" y="129"/>
                </a:cubicBezTo>
                <a:cubicBezTo>
                  <a:pt x="16" y="128"/>
                  <a:pt x="15" y="128"/>
                  <a:pt x="15" y="127"/>
                </a:cubicBezTo>
                <a:cubicBezTo>
                  <a:pt x="15" y="126"/>
                  <a:pt x="15" y="125"/>
                  <a:pt x="15" y="124"/>
                </a:cubicBezTo>
                <a:cubicBezTo>
                  <a:pt x="15" y="123"/>
                  <a:pt x="15" y="123"/>
                  <a:pt x="15" y="122"/>
                </a:cubicBezTo>
                <a:cubicBezTo>
                  <a:pt x="15" y="121"/>
                  <a:pt x="14" y="120"/>
                  <a:pt x="14" y="119"/>
                </a:cubicBezTo>
                <a:cubicBezTo>
                  <a:pt x="14" y="119"/>
                  <a:pt x="14" y="118"/>
                  <a:pt x="14" y="118"/>
                </a:cubicBezTo>
                <a:cubicBezTo>
                  <a:pt x="48" y="118"/>
                  <a:pt x="48" y="118"/>
                  <a:pt x="48" y="118"/>
                </a:cubicBezTo>
                <a:cubicBezTo>
                  <a:pt x="49" y="130"/>
                  <a:pt x="50" y="141"/>
                  <a:pt x="51" y="152"/>
                </a:cubicBezTo>
                <a:cubicBezTo>
                  <a:pt x="40" y="148"/>
                  <a:pt x="29" y="144"/>
                  <a:pt x="18" y="138"/>
                </a:cubicBezTo>
                <a:cubicBezTo>
                  <a:pt x="18" y="138"/>
                  <a:pt x="18" y="138"/>
                  <a:pt x="18" y="137"/>
                </a:cubicBezTo>
                <a:moveTo>
                  <a:pt x="26" y="157"/>
                </a:moveTo>
                <a:cubicBezTo>
                  <a:pt x="35" y="161"/>
                  <a:pt x="45" y="165"/>
                  <a:pt x="55" y="167"/>
                </a:cubicBezTo>
                <a:cubicBezTo>
                  <a:pt x="57" y="177"/>
                  <a:pt x="61" y="187"/>
                  <a:pt x="65" y="196"/>
                </a:cubicBezTo>
                <a:cubicBezTo>
                  <a:pt x="48" y="187"/>
                  <a:pt x="35" y="174"/>
                  <a:pt x="26" y="157"/>
                </a:cubicBezTo>
                <a:moveTo>
                  <a:pt x="157" y="196"/>
                </a:moveTo>
                <a:cubicBezTo>
                  <a:pt x="161" y="187"/>
                  <a:pt x="165" y="177"/>
                  <a:pt x="167" y="167"/>
                </a:cubicBezTo>
                <a:cubicBezTo>
                  <a:pt x="177" y="165"/>
                  <a:pt x="187" y="161"/>
                  <a:pt x="196" y="157"/>
                </a:cubicBezTo>
                <a:cubicBezTo>
                  <a:pt x="187" y="174"/>
                  <a:pt x="174" y="187"/>
                  <a:pt x="157" y="19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94" name="Google Shape;894;p13"/>
          <p:cNvSpPr/>
          <p:nvPr/>
        </p:nvSpPr>
        <p:spPr>
          <a:xfrm>
            <a:off x="8408319" y="3475331"/>
            <a:ext cx="390398" cy="340059"/>
          </a:xfrm>
          <a:custGeom>
            <a:avLst/>
            <a:gdLst/>
            <a:ahLst/>
            <a:cxnLst/>
            <a:rect l="l" t="t" r="r" b="b"/>
            <a:pathLst>
              <a:path w="353" h="277" extrusionOk="0">
                <a:moveTo>
                  <a:pt x="252" y="50"/>
                </a:moveTo>
                <a:lnTo>
                  <a:pt x="252" y="0"/>
                </a:lnTo>
                <a:lnTo>
                  <a:pt x="101" y="0"/>
                </a:lnTo>
                <a:lnTo>
                  <a:pt x="101" y="50"/>
                </a:lnTo>
                <a:lnTo>
                  <a:pt x="0" y="50"/>
                </a:lnTo>
                <a:lnTo>
                  <a:pt x="0" y="132"/>
                </a:lnTo>
                <a:lnTo>
                  <a:pt x="0" y="157"/>
                </a:lnTo>
                <a:lnTo>
                  <a:pt x="0" y="277"/>
                </a:lnTo>
                <a:lnTo>
                  <a:pt x="353" y="277"/>
                </a:lnTo>
                <a:lnTo>
                  <a:pt x="353" y="157"/>
                </a:lnTo>
                <a:lnTo>
                  <a:pt x="353" y="132"/>
                </a:lnTo>
                <a:lnTo>
                  <a:pt x="353" y="50"/>
                </a:lnTo>
                <a:lnTo>
                  <a:pt x="252" y="50"/>
                </a:lnTo>
                <a:close/>
                <a:moveTo>
                  <a:pt x="126" y="25"/>
                </a:moveTo>
                <a:lnTo>
                  <a:pt x="227" y="25"/>
                </a:lnTo>
                <a:lnTo>
                  <a:pt x="227" y="50"/>
                </a:lnTo>
                <a:lnTo>
                  <a:pt x="126" y="50"/>
                </a:lnTo>
                <a:lnTo>
                  <a:pt x="126" y="25"/>
                </a:lnTo>
                <a:close/>
                <a:moveTo>
                  <a:pt x="328" y="252"/>
                </a:moveTo>
                <a:lnTo>
                  <a:pt x="26" y="252"/>
                </a:lnTo>
                <a:lnTo>
                  <a:pt x="26" y="157"/>
                </a:lnTo>
                <a:lnTo>
                  <a:pt x="70" y="157"/>
                </a:lnTo>
                <a:lnTo>
                  <a:pt x="70" y="176"/>
                </a:lnTo>
                <a:lnTo>
                  <a:pt x="95" y="176"/>
                </a:lnTo>
                <a:lnTo>
                  <a:pt x="95" y="157"/>
                </a:lnTo>
                <a:lnTo>
                  <a:pt x="259" y="157"/>
                </a:lnTo>
                <a:lnTo>
                  <a:pt x="259" y="176"/>
                </a:lnTo>
                <a:lnTo>
                  <a:pt x="284" y="176"/>
                </a:lnTo>
                <a:lnTo>
                  <a:pt x="284" y="157"/>
                </a:lnTo>
                <a:lnTo>
                  <a:pt x="328" y="157"/>
                </a:lnTo>
                <a:lnTo>
                  <a:pt x="328" y="252"/>
                </a:lnTo>
                <a:close/>
                <a:moveTo>
                  <a:pt x="284" y="132"/>
                </a:moveTo>
                <a:lnTo>
                  <a:pt x="284" y="113"/>
                </a:lnTo>
                <a:lnTo>
                  <a:pt x="259" y="113"/>
                </a:lnTo>
                <a:lnTo>
                  <a:pt x="259" y="132"/>
                </a:lnTo>
                <a:lnTo>
                  <a:pt x="95" y="132"/>
                </a:lnTo>
                <a:lnTo>
                  <a:pt x="95" y="113"/>
                </a:lnTo>
                <a:lnTo>
                  <a:pt x="70" y="113"/>
                </a:lnTo>
                <a:lnTo>
                  <a:pt x="70" y="132"/>
                </a:lnTo>
                <a:lnTo>
                  <a:pt x="26" y="132"/>
                </a:lnTo>
                <a:lnTo>
                  <a:pt x="26" y="75"/>
                </a:lnTo>
                <a:lnTo>
                  <a:pt x="101" y="75"/>
                </a:lnTo>
                <a:lnTo>
                  <a:pt x="252" y="75"/>
                </a:lnTo>
                <a:lnTo>
                  <a:pt x="328" y="75"/>
                </a:lnTo>
                <a:lnTo>
                  <a:pt x="328" y="132"/>
                </a:lnTo>
                <a:lnTo>
                  <a:pt x="284" y="132"/>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95" name="Google Shape;895;p13"/>
          <p:cNvSpPr/>
          <p:nvPr/>
        </p:nvSpPr>
        <p:spPr>
          <a:xfrm>
            <a:off x="8429176" y="3105253"/>
            <a:ext cx="348684" cy="282188"/>
          </a:xfrm>
          <a:custGeom>
            <a:avLst/>
            <a:gdLst/>
            <a:ahLst/>
            <a:cxnLst/>
            <a:rect l="l" t="t" r="r" b="b"/>
            <a:pathLst>
              <a:path w="328" h="277" extrusionOk="0">
                <a:moveTo>
                  <a:pt x="328" y="277"/>
                </a:moveTo>
                <a:lnTo>
                  <a:pt x="0" y="277"/>
                </a:lnTo>
                <a:lnTo>
                  <a:pt x="0" y="0"/>
                </a:lnTo>
                <a:lnTo>
                  <a:pt x="25" y="0"/>
                </a:lnTo>
                <a:lnTo>
                  <a:pt x="25" y="252"/>
                </a:lnTo>
                <a:lnTo>
                  <a:pt x="328" y="252"/>
                </a:lnTo>
                <a:lnTo>
                  <a:pt x="328" y="277"/>
                </a:lnTo>
                <a:close/>
                <a:moveTo>
                  <a:pt x="151" y="143"/>
                </a:moveTo>
                <a:lnTo>
                  <a:pt x="189" y="181"/>
                </a:lnTo>
                <a:lnTo>
                  <a:pt x="290" y="80"/>
                </a:lnTo>
                <a:lnTo>
                  <a:pt x="290" y="139"/>
                </a:lnTo>
                <a:lnTo>
                  <a:pt x="315" y="139"/>
                </a:lnTo>
                <a:lnTo>
                  <a:pt x="315" y="38"/>
                </a:lnTo>
                <a:lnTo>
                  <a:pt x="214" y="38"/>
                </a:lnTo>
                <a:lnTo>
                  <a:pt x="214" y="63"/>
                </a:lnTo>
                <a:lnTo>
                  <a:pt x="273" y="63"/>
                </a:lnTo>
                <a:lnTo>
                  <a:pt x="189" y="147"/>
                </a:lnTo>
                <a:lnTo>
                  <a:pt x="151" y="109"/>
                </a:lnTo>
                <a:lnTo>
                  <a:pt x="51" y="208"/>
                </a:lnTo>
                <a:lnTo>
                  <a:pt x="70" y="227"/>
                </a:lnTo>
                <a:lnTo>
                  <a:pt x="151" y="14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896" name="Google Shape;896;p13"/>
          <p:cNvSpPr/>
          <p:nvPr/>
        </p:nvSpPr>
        <p:spPr>
          <a:xfrm>
            <a:off x="884529" y="2278039"/>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897" name="Google Shape;897;p13"/>
          <p:cNvSpPr/>
          <p:nvPr/>
        </p:nvSpPr>
        <p:spPr>
          <a:xfrm>
            <a:off x="1471016" y="3751346"/>
            <a:ext cx="266167"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898" name="Google Shape;898;p13"/>
          <p:cNvSpPr/>
          <p:nvPr/>
        </p:nvSpPr>
        <p:spPr>
          <a:xfrm>
            <a:off x="2540276" y="2286689"/>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899" name="Google Shape;899;p13"/>
          <p:cNvCxnSpPr>
            <a:stCxn id="897" idx="0"/>
            <a:endCxn id="896" idx="2"/>
          </p:cNvCxnSpPr>
          <p:nvPr/>
        </p:nvCxnSpPr>
        <p:spPr>
          <a:xfrm rot="5400000" flipH="1">
            <a:off x="580650" y="2727896"/>
            <a:ext cx="1389600" cy="657300"/>
          </a:xfrm>
          <a:prstGeom prst="bentConnector3">
            <a:avLst>
              <a:gd name="adj1" fmla="val 50000"/>
            </a:avLst>
          </a:prstGeom>
          <a:noFill/>
          <a:ln w="28575" cap="flat" cmpd="sng">
            <a:solidFill>
              <a:srgbClr val="6F7878"/>
            </a:solidFill>
            <a:prstDash val="solid"/>
            <a:miter lim="800000"/>
            <a:headEnd type="none" w="sm" len="sm"/>
            <a:tailEnd type="triangle" w="med" len="med"/>
          </a:ln>
        </p:spPr>
      </p:cxnSp>
      <p:cxnSp>
        <p:nvCxnSpPr>
          <p:cNvPr id="900" name="Google Shape;900;p13"/>
          <p:cNvCxnSpPr>
            <a:stCxn id="897" idx="0"/>
            <a:endCxn id="898" idx="2"/>
          </p:cNvCxnSpPr>
          <p:nvPr/>
        </p:nvCxnSpPr>
        <p:spPr>
          <a:xfrm rot="-5400000">
            <a:off x="1413000" y="2561546"/>
            <a:ext cx="1380900" cy="998700"/>
          </a:xfrm>
          <a:prstGeom prst="bentConnector3">
            <a:avLst>
              <a:gd name="adj1" fmla="val 50327"/>
            </a:avLst>
          </a:prstGeom>
          <a:noFill/>
          <a:ln w="28575" cap="flat" cmpd="sng">
            <a:solidFill>
              <a:srgbClr val="6F7878"/>
            </a:solidFill>
            <a:prstDash val="solid"/>
            <a:miter lim="800000"/>
            <a:headEnd type="none" w="sm" len="sm"/>
            <a:tailEnd type="triangle" w="med" len="med"/>
          </a:ln>
        </p:spPr>
      </p:cxnSp>
      <p:sp>
        <p:nvSpPr>
          <p:cNvPr id="901" name="Google Shape;901;p13"/>
          <p:cNvSpPr/>
          <p:nvPr/>
        </p:nvSpPr>
        <p:spPr>
          <a:xfrm>
            <a:off x="4187524" y="2278039"/>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02" name="Google Shape;902;p13"/>
          <p:cNvSpPr/>
          <p:nvPr/>
        </p:nvSpPr>
        <p:spPr>
          <a:xfrm>
            <a:off x="3372499" y="3744138"/>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03" name="Google Shape;903;p13"/>
          <p:cNvCxnSpPr>
            <a:stCxn id="902" idx="0"/>
            <a:endCxn id="901" idx="2"/>
          </p:cNvCxnSpPr>
          <p:nvPr/>
        </p:nvCxnSpPr>
        <p:spPr>
          <a:xfrm rot="-5400000">
            <a:off x="3151260" y="2645388"/>
            <a:ext cx="1382400" cy="815100"/>
          </a:xfrm>
          <a:prstGeom prst="bentConnector3">
            <a:avLst>
              <a:gd name="adj1" fmla="val 50000"/>
            </a:avLst>
          </a:prstGeom>
          <a:noFill/>
          <a:ln w="28575" cap="flat" cmpd="sng">
            <a:solidFill>
              <a:srgbClr val="6F7878"/>
            </a:solidFill>
            <a:prstDash val="solid"/>
            <a:miter lim="800000"/>
            <a:headEnd type="none" w="sm" len="sm"/>
            <a:tailEnd type="triangle" w="med" len="med"/>
          </a:ln>
        </p:spPr>
      </p:cxnSp>
      <p:sp>
        <p:nvSpPr>
          <p:cNvPr id="904" name="Google Shape;904;p13"/>
          <p:cNvSpPr/>
          <p:nvPr/>
        </p:nvSpPr>
        <p:spPr>
          <a:xfrm>
            <a:off x="5220929" y="2809303"/>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05" name="Google Shape;905;p13"/>
          <p:cNvSpPr/>
          <p:nvPr/>
        </p:nvSpPr>
        <p:spPr>
          <a:xfrm>
            <a:off x="5823077" y="2243441"/>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06" name="Google Shape;906;p13"/>
          <p:cNvCxnSpPr>
            <a:stCxn id="904" idx="0"/>
            <a:endCxn id="905" idx="2"/>
          </p:cNvCxnSpPr>
          <p:nvPr/>
        </p:nvCxnSpPr>
        <p:spPr>
          <a:xfrm rot="-5400000">
            <a:off x="5343340" y="2267203"/>
            <a:ext cx="482100" cy="602100"/>
          </a:xfrm>
          <a:prstGeom prst="bentConnector3">
            <a:avLst>
              <a:gd name="adj1" fmla="val 34210"/>
            </a:avLst>
          </a:prstGeom>
          <a:noFill/>
          <a:ln w="28575" cap="flat" cmpd="sng">
            <a:solidFill>
              <a:srgbClr val="6F7878"/>
            </a:solidFill>
            <a:prstDash val="solid"/>
            <a:miter lim="800000"/>
            <a:headEnd type="none" w="sm" len="sm"/>
            <a:tailEnd type="triangle" w="med" len="med"/>
          </a:ln>
        </p:spPr>
      </p:cxnSp>
      <p:sp>
        <p:nvSpPr>
          <p:cNvPr id="907" name="Google Shape;907;p13"/>
          <p:cNvSpPr/>
          <p:nvPr/>
        </p:nvSpPr>
        <p:spPr>
          <a:xfrm>
            <a:off x="7486165" y="2291014"/>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08" name="Google Shape;908;p13"/>
          <p:cNvSpPr/>
          <p:nvPr/>
        </p:nvSpPr>
        <p:spPr>
          <a:xfrm>
            <a:off x="7040105" y="3744138"/>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09" name="Google Shape;909;p13"/>
          <p:cNvCxnSpPr>
            <a:stCxn id="908" idx="0"/>
            <a:endCxn id="907" idx="2"/>
          </p:cNvCxnSpPr>
          <p:nvPr/>
        </p:nvCxnSpPr>
        <p:spPr>
          <a:xfrm rot="-5400000">
            <a:off x="6640816" y="2836338"/>
            <a:ext cx="1369500" cy="446100"/>
          </a:xfrm>
          <a:prstGeom prst="bentConnector3">
            <a:avLst>
              <a:gd name="adj1" fmla="val 44947"/>
            </a:avLst>
          </a:prstGeom>
          <a:noFill/>
          <a:ln w="28575" cap="flat" cmpd="sng">
            <a:solidFill>
              <a:srgbClr val="6F7878"/>
            </a:solidFill>
            <a:prstDash val="solid"/>
            <a:miter lim="800000"/>
            <a:headEnd type="none" w="sm" len="sm"/>
            <a:tailEnd type="triangle" w="med" len="med"/>
          </a:ln>
        </p:spPr>
      </p:cxnSp>
      <p:sp>
        <p:nvSpPr>
          <p:cNvPr id="910" name="Google Shape;910;p13"/>
          <p:cNvSpPr/>
          <p:nvPr/>
        </p:nvSpPr>
        <p:spPr>
          <a:xfrm>
            <a:off x="7040105" y="4356960"/>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11" name="Google Shape;911;p13"/>
          <p:cNvCxnSpPr/>
          <p:nvPr/>
        </p:nvCxnSpPr>
        <p:spPr>
          <a:xfrm rot="10800000">
            <a:off x="7102517" y="4515533"/>
            <a:ext cx="0" cy="216960"/>
          </a:xfrm>
          <a:prstGeom prst="straightConnector1">
            <a:avLst/>
          </a:prstGeom>
          <a:noFill/>
          <a:ln w="28575" cap="flat" cmpd="sng">
            <a:solidFill>
              <a:srgbClr val="6F7878"/>
            </a:solidFill>
            <a:prstDash val="solid"/>
            <a:miter lim="800000"/>
            <a:headEnd type="none" w="sm" len="sm"/>
            <a:tailEnd type="triangle" w="med" len="med"/>
          </a:ln>
        </p:spPr>
      </p:cxnSp>
      <p:sp>
        <p:nvSpPr>
          <p:cNvPr id="912" name="Google Shape;912;p13"/>
          <p:cNvSpPr/>
          <p:nvPr/>
        </p:nvSpPr>
        <p:spPr>
          <a:xfrm>
            <a:off x="3379107" y="4648881"/>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13" name="Google Shape;913;p13"/>
          <p:cNvSpPr/>
          <p:nvPr/>
        </p:nvSpPr>
        <p:spPr>
          <a:xfrm>
            <a:off x="3379107" y="4348309"/>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14" name="Google Shape;914;p13"/>
          <p:cNvSpPr/>
          <p:nvPr/>
        </p:nvSpPr>
        <p:spPr>
          <a:xfrm>
            <a:off x="1556319" y="4648881"/>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15" name="Google Shape;915;p13"/>
          <p:cNvSpPr/>
          <p:nvPr/>
        </p:nvSpPr>
        <p:spPr>
          <a:xfrm>
            <a:off x="1556319" y="4348309"/>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16" name="Google Shape;916;p13"/>
          <p:cNvSpPr/>
          <p:nvPr/>
        </p:nvSpPr>
        <p:spPr>
          <a:xfrm>
            <a:off x="5191672" y="4953058"/>
            <a:ext cx="149789" cy="16607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17" name="Google Shape;917;p13"/>
          <p:cNvSpPr/>
          <p:nvPr/>
        </p:nvSpPr>
        <p:spPr>
          <a:xfrm>
            <a:off x="5191672" y="3403058"/>
            <a:ext cx="149789" cy="16607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18" name="Google Shape;918;p13"/>
          <p:cNvCxnSpPr>
            <a:stCxn id="916" idx="0"/>
            <a:endCxn id="917" idx="2"/>
          </p:cNvCxnSpPr>
          <p:nvPr/>
        </p:nvCxnSpPr>
        <p:spPr>
          <a:xfrm rot="10800000">
            <a:off x="5266566" y="3569158"/>
            <a:ext cx="0" cy="1383900"/>
          </a:xfrm>
          <a:prstGeom prst="straightConnector1">
            <a:avLst/>
          </a:prstGeom>
          <a:noFill/>
          <a:ln w="28575" cap="flat" cmpd="sng">
            <a:solidFill>
              <a:srgbClr val="6F7878"/>
            </a:solidFill>
            <a:prstDash val="solid"/>
            <a:miter lim="800000"/>
            <a:headEnd type="none" w="sm" len="sm"/>
            <a:tailEnd type="triangle" w="med" len="med"/>
          </a:ln>
        </p:spPr>
      </p:cxnSp>
      <p:sp>
        <p:nvSpPr>
          <p:cNvPr id="919" name="Google Shape;919;p13"/>
          <p:cNvSpPr txBox="1"/>
          <p:nvPr/>
        </p:nvSpPr>
        <p:spPr>
          <a:xfrm>
            <a:off x="4502972" y="3837173"/>
            <a:ext cx="1532471" cy="387798"/>
          </a:xfrm>
          <a:prstGeom prst="rect">
            <a:avLst/>
          </a:prstGeom>
          <a:solidFill>
            <a:schemeClr val="lt1"/>
          </a:solid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On-Premises </a:t>
            </a:r>
            <a:endParaRPr/>
          </a:p>
          <a:p>
            <a:pPr marL="0" marR="0" lvl="0" indent="0" algn="ctr" rtl="0">
              <a:lnSpc>
                <a:spcPct val="90000"/>
              </a:lnSpc>
              <a:spcBef>
                <a:spcPts val="0"/>
              </a:spcBef>
              <a:spcAft>
                <a:spcPts val="0"/>
              </a:spcAft>
              <a:buNone/>
            </a:pPr>
            <a:r>
              <a:rPr lang="en-US" sz="1400">
                <a:solidFill>
                  <a:schemeClr val="dk1"/>
                </a:solidFill>
                <a:latin typeface="Arial"/>
                <a:ea typeface="Arial"/>
                <a:cs typeface="Arial"/>
                <a:sym typeface="Arial"/>
              </a:rPr>
              <a:t>Kubernetes Cluster</a:t>
            </a:r>
            <a:endParaRPr/>
          </a:p>
        </p:txBody>
      </p:sp>
      <p:cxnSp>
        <p:nvCxnSpPr>
          <p:cNvPr id="920" name="Google Shape;920;p13"/>
          <p:cNvCxnSpPr>
            <a:stCxn id="897" idx="3"/>
            <a:endCxn id="874" idx="1"/>
          </p:cNvCxnSpPr>
          <p:nvPr/>
        </p:nvCxnSpPr>
        <p:spPr>
          <a:xfrm rot="10800000" flipH="1">
            <a:off x="1737183" y="3569352"/>
            <a:ext cx="6451500" cy="223800"/>
          </a:xfrm>
          <a:prstGeom prst="bentConnector3">
            <a:avLst>
              <a:gd name="adj1" fmla="val 12440"/>
            </a:avLst>
          </a:prstGeom>
          <a:noFill/>
          <a:ln w="28575" cap="flat" cmpd="sng">
            <a:solidFill>
              <a:srgbClr val="6F7878"/>
            </a:solidFill>
            <a:prstDash val="solid"/>
            <a:miter lim="800000"/>
            <a:headEnd type="none" w="sm" len="sm"/>
            <a:tailEnd type="triangle" w="med" len="med"/>
          </a:ln>
        </p:spPr>
      </p:cxnSp>
      <p:sp>
        <p:nvSpPr>
          <p:cNvPr id="921" name="Google Shape;921;p13"/>
          <p:cNvSpPr/>
          <p:nvPr/>
        </p:nvSpPr>
        <p:spPr>
          <a:xfrm>
            <a:off x="3299313" y="3751346"/>
            <a:ext cx="266167"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22" name="Google Shape;922;p13"/>
          <p:cNvCxnSpPr>
            <a:stCxn id="921" idx="3"/>
            <a:endCxn id="874" idx="1"/>
          </p:cNvCxnSpPr>
          <p:nvPr/>
        </p:nvCxnSpPr>
        <p:spPr>
          <a:xfrm rot="10800000" flipH="1">
            <a:off x="3565480" y="3569352"/>
            <a:ext cx="4623000" cy="223800"/>
          </a:xfrm>
          <a:prstGeom prst="bentConnector3">
            <a:avLst>
              <a:gd name="adj1" fmla="val 16925"/>
            </a:avLst>
          </a:prstGeom>
          <a:noFill/>
          <a:ln w="28575" cap="flat" cmpd="sng">
            <a:solidFill>
              <a:srgbClr val="6F7878"/>
            </a:solidFill>
            <a:prstDash val="solid"/>
            <a:miter lim="800000"/>
            <a:headEnd type="none" w="sm" len="sm"/>
            <a:tailEnd type="triangle" w="med" len="med"/>
          </a:ln>
        </p:spPr>
      </p:cxnSp>
      <p:sp>
        <p:nvSpPr>
          <p:cNvPr id="923" name="Google Shape;923;p13"/>
          <p:cNvSpPr/>
          <p:nvPr/>
        </p:nvSpPr>
        <p:spPr>
          <a:xfrm>
            <a:off x="6955904" y="3751346"/>
            <a:ext cx="266167"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24" name="Google Shape;924;p13"/>
          <p:cNvCxnSpPr>
            <a:stCxn id="923" idx="3"/>
            <a:endCxn id="874" idx="1"/>
          </p:cNvCxnSpPr>
          <p:nvPr/>
        </p:nvCxnSpPr>
        <p:spPr>
          <a:xfrm rot="10800000" flipH="1">
            <a:off x="7222071" y="3569352"/>
            <a:ext cx="966600" cy="223800"/>
          </a:xfrm>
          <a:prstGeom prst="bentConnector3">
            <a:avLst>
              <a:gd name="adj1" fmla="val 49996"/>
            </a:avLst>
          </a:prstGeom>
          <a:noFill/>
          <a:ln w="28575" cap="flat" cmpd="sng">
            <a:solidFill>
              <a:srgbClr val="6F7878"/>
            </a:solidFill>
            <a:prstDash val="solid"/>
            <a:miter lim="800000"/>
            <a:headEnd type="none" w="sm" len="sm"/>
            <a:tailEnd type="triangle" w="med" len="med"/>
          </a:ln>
        </p:spPr>
      </p:cxnSp>
      <p:sp>
        <p:nvSpPr>
          <p:cNvPr id="925" name="Google Shape;925;p13"/>
          <p:cNvSpPr/>
          <p:nvPr/>
        </p:nvSpPr>
        <p:spPr>
          <a:xfrm>
            <a:off x="5290921" y="3061582"/>
            <a:ext cx="266167"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26" name="Google Shape;926;p13"/>
          <p:cNvCxnSpPr>
            <a:stCxn id="925" idx="3"/>
            <a:endCxn id="874" idx="1"/>
          </p:cNvCxnSpPr>
          <p:nvPr/>
        </p:nvCxnSpPr>
        <p:spPr>
          <a:xfrm>
            <a:off x="5557088" y="3103388"/>
            <a:ext cx="2631600" cy="466200"/>
          </a:xfrm>
          <a:prstGeom prst="bentConnector3">
            <a:avLst>
              <a:gd name="adj1" fmla="val 49998"/>
            </a:avLst>
          </a:prstGeom>
          <a:noFill/>
          <a:ln w="28575" cap="flat" cmpd="sng">
            <a:solidFill>
              <a:srgbClr val="6F7878"/>
            </a:solidFill>
            <a:prstDash val="solid"/>
            <a:miter lim="800000"/>
            <a:headEnd type="none" w="sm" len="sm"/>
            <a:tailEnd type="triangle" w="med" len="med"/>
          </a:ln>
        </p:spPr>
      </p:cxnSp>
      <p:sp>
        <p:nvSpPr>
          <p:cNvPr id="927" name="Google Shape;927;p13"/>
          <p:cNvSpPr/>
          <p:nvPr/>
        </p:nvSpPr>
        <p:spPr>
          <a:xfrm>
            <a:off x="7040105" y="4657532"/>
            <a:ext cx="124823"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cxnSp>
        <p:nvCxnSpPr>
          <p:cNvPr id="928" name="Google Shape;928;p13"/>
          <p:cNvCxnSpPr>
            <a:stCxn id="927" idx="1"/>
            <a:endCxn id="929" idx="3"/>
          </p:cNvCxnSpPr>
          <p:nvPr/>
        </p:nvCxnSpPr>
        <p:spPr>
          <a:xfrm rot="10800000">
            <a:off x="5513105" y="3212838"/>
            <a:ext cx="1527000" cy="1486500"/>
          </a:xfrm>
          <a:prstGeom prst="bentConnector3">
            <a:avLst>
              <a:gd name="adj1" fmla="val 54784"/>
            </a:avLst>
          </a:prstGeom>
          <a:noFill/>
          <a:ln w="28575" cap="flat" cmpd="sng">
            <a:solidFill>
              <a:srgbClr val="6F7878"/>
            </a:solidFill>
            <a:prstDash val="solid"/>
            <a:miter lim="800000"/>
            <a:headEnd type="none" w="sm" len="sm"/>
            <a:tailEnd type="triangle" w="med" len="med"/>
          </a:ln>
        </p:spPr>
      </p:cxnSp>
      <p:sp>
        <p:nvSpPr>
          <p:cNvPr id="929" name="Google Shape;929;p13"/>
          <p:cNvSpPr/>
          <p:nvPr/>
        </p:nvSpPr>
        <p:spPr>
          <a:xfrm>
            <a:off x="5246867" y="3171143"/>
            <a:ext cx="266167" cy="8361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30" name="Google Shape;930;p13"/>
          <p:cNvSpPr txBox="1"/>
          <p:nvPr/>
        </p:nvSpPr>
        <p:spPr>
          <a:xfrm>
            <a:off x="8188597" y="2113479"/>
            <a:ext cx="3627410" cy="369332"/>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b="1">
                <a:solidFill>
                  <a:srgbClr val="002856"/>
                </a:solidFill>
                <a:latin typeface="Arial"/>
                <a:ea typeface="Arial"/>
                <a:cs typeface="Arial"/>
                <a:sym typeface="Arial"/>
              </a:rPr>
              <a:t>Distributed Integration Platform</a:t>
            </a:r>
            <a:endParaRPr/>
          </a:p>
        </p:txBody>
      </p:sp>
      <p:sp>
        <p:nvSpPr>
          <p:cNvPr id="931" name="Google Shape;931;p13"/>
          <p:cNvSpPr txBox="1"/>
          <p:nvPr/>
        </p:nvSpPr>
        <p:spPr>
          <a:xfrm>
            <a:off x="950782" y="5187458"/>
            <a:ext cx="1335896" cy="6093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400">
                <a:solidFill>
                  <a:schemeClr val="dk1"/>
                </a:solidFill>
                <a:latin typeface="Arial"/>
                <a:ea typeface="Arial"/>
                <a:cs typeface="Arial"/>
                <a:sym typeface="Arial"/>
              </a:rPr>
              <a:t>Microservices Application in Container</a:t>
            </a:r>
            <a:endParaRPr/>
          </a:p>
        </p:txBody>
      </p:sp>
      <p:sp>
        <p:nvSpPr>
          <p:cNvPr id="932" name="Google Shape;932;p13"/>
          <p:cNvSpPr txBox="1"/>
          <p:nvPr/>
        </p:nvSpPr>
        <p:spPr>
          <a:xfrm>
            <a:off x="2785246" y="5195849"/>
            <a:ext cx="1335896" cy="6093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400">
                <a:solidFill>
                  <a:schemeClr val="dk1"/>
                </a:solidFill>
                <a:latin typeface="Arial"/>
                <a:ea typeface="Arial"/>
                <a:cs typeface="Arial"/>
                <a:sym typeface="Arial"/>
              </a:rPr>
              <a:t>Miniservices Application in Container</a:t>
            </a:r>
            <a:endParaRPr/>
          </a:p>
        </p:txBody>
      </p:sp>
      <p:sp>
        <p:nvSpPr>
          <p:cNvPr id="933" name="Google Shape;933;p13"/>
          <p:cNvSpPr txBox="1"/>
          <p:nvPr/>
        </p:nvSpPr>
        <p:spPr>
          <a:xfrm>
            <a:off x="6429169" y="5222639"/>
            <a:ext cx="1335896" cy="609398"/>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400">
                <a:solidFill>
                  <a:schemeClr val="dk1"/>
                </a:solidFill>
                <a:latin typeface="Arial"/>
                <a:ea typeface="Arial"/>
                <a:cs typeface="Arial"/>
                <a:sym typeface="Arial"/>
              </a:rPr>
              <a:t>Miniservices Application in Container</a:t>
            </a:r>
            <a:endParaRPr/>
          </a:p>
        </p:txBody>
      </p:sp>
      <p:sp>
        <p:nvSpPr>
          <p:cNvPr id="934" name="Google Shape;934;p13"/>
          <p:cNvSpPr txBox="1"/>
          <p:nvPr/>
        </p:nvSpPr>
        <p:spPr>
          <a:xfrm>
            <a:off x="7919893" y="4629626"/>
            <a:ext cx="4012597" cy="17235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a:solidFill>
                  <a:srgbClr val="002856"/>
                </a:solidFill>
                <a:latin typeface="Arial"/>
                <a:ea typeface="Arial"/>
                <a:cs typeface="Arial"/>
                <a:sym typeface="Arial"/>
              </a:rPr>
              <a:t>Examples:</a:t>
            </a:r>
            <a:r>
              <a:rPr lang="en-US" sz="1300">
                <a:solidFill>
                  <a:srgbClr val="002856"/>
                </a:solidFill>
                <a:latin typeface="Arial"/>
                <a:ea typeface="Arial"/>
                <a:cs typeface="Arial"/>
                <a:sym typeface="Arial"/>
              </a:rPr>
              <a:t> </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MuleSoft (Anypoint Platform)</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Red Hat Fuse</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RoboMQ</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Software AG webMethods Microservices Runtime</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TIBCO BusinessWorks Container Edition</a:t>
            </a:r>
            <a:endParaRPr/>
          </a:p>
          <a:p>
            <a:pPr marL="171450" marR="0" lvl="1" indent="-171450" algn="l" rtl="0">
              <a:spcBef>
                <a:spcPts val="300"/>
              </a:spcBef>
              <a:spcAft>
                <a:spcPts val="0"/>
              </a:spcAft>
              <a:buClr>
                <a:srgbClr val="002856"/>
              </a:buClr>
              <a:buSzPts val="1300"/>
              <a:buFont typeface="Arial"/>
              <a:buChar char="•"/>
            </a:pPr>
            <a:r>
              <a:rPr lang="en-US" sz="1300" b="0" i="0" u="none" strike="noStrike" cap="none">
                <a:solidFill>
                  <a:schemeClr val="dk1"/>
                </a:solidFill>
                <a:latin typeface="Arial"/>
                <a:ea typeface="Arial"/>
                <a:cs typeface="Arial"/>
                <a:sym typeface="Arial"/>
              </a:rPr>
              <a:t>WSO2 Enterprise Integration &amp; Choreo</a:t>
            </a:r>
            <a:endParaRPr sz="1300" b="0" i="0" u="none" strike="noStrike" cap="none">
              <a:solidFill>
                <a:schemeClr val="dk1"/>
              </a:solidFill>
              <a:latin typeface="Arial"/>
              <a:ea typeface="Arial"/>
              <a:cs typeface="Arial"/>
              <a:sym typeface="Arial"/>
            </a:endParaRPr>
          </a:p>
        </p:txBody>
      </p:sp>
      <p:sp>
        <p:nvSpPr>
          <p:cNvPr id="935" name="Google Shape;935;p13"/>
          <p:cNvSpPr txBox="1"/>
          <p:nvPr/>
        </p:nvSpPr>
        <p:spPr>
          <a:xfrm>
            <a:off x="6681244" y="4193984"/>
            <a:ext cx="867332" cy="335507"/>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None/>
            </a:pPr>
            <a:r>
              <a:rPr lang="en-US" sz="1400" dirty="0">
                <a:solidFill>
                  <a:schemeClr val="dk1"/>
                </a:solidFill>
                <a:latin typeface="Arial"/>
                <a:ea typeface="Arial"/>
                <a:cs typeface="Arial"/>
                <a:sym typeface="Arial"/>
              </a:rPr>
              <a:t>Integration</a:t>
            </a:r>
            <a:br>
              <a:rPr lang="en-US" sz="1400" dirty="0">
                <a:solidFill>
                  <a:schemeClr val="dk1"/>
                </a:solidFill>
                <a:latin typeface="Arial"/>
                <a:ea typeface="Arial"/>
                <a:cs typeface="Arial"/>
                <a:sym typeface="Arial"/>
              </a:rPr>
            </a:br>
            <a:r>
              <a:rPr lang="en-US" sz="1400" dirty="0">
                <a:solidFill>
                  <a:schemeClr val="dk1"/>
                </a:solidFill>
                <a:latin typeface="Arial"/>
                <a:ea typeface="Arial"/>
                <a:cs typeface="Arial"/>
                <a:sym typeface="Arial"/>
              </a:rPr>
              <a:t>Container</a:t>
            </a:r>
            <a:endParaRPr dirty="0"/>
          </a:p>
        </p:txBody>
      </p:sp>
      <p:sp>
        <p:nvSpPr>
          <p:cNvPr id="936" name="Google Shape;936;p13"/>
          <p:cNvSpPr txBox="1"/>
          <p:nvPr/>
        </p:nvSpPr>
        <p:spPr>
          <a:xfrm>
            <a:off x="3023029" y="4185895"/>
            <a:ext cx="867481" cy="247044"/>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None/>
            </a:pPr>
            <a:r>
              <a:rPr lang="en-US" sz="1400" dirty="0">
                <a:solidFill>
                  <a:schemeClr val="dk1"/>
                </a:solidFill>
                <a:latin typeface="Arial"/>
                <a:ea typeface="Arial"/>
                <a:cs typeface="Arial"/>
                <a:sym typeface="Arial"/>
              </a:rPr>
              <a:t>Integration</a:t>
            </a:r>
            <a:br>
              <a:rPr lang="en-US" sz="1400" dirty="0">
                <a:solidFill>
                  <a:schemeClr val="dk1"/>
                </a:solidFill>
                <a:latin typeface="Arial"/>
                <a:ea typeface="Arial"/>
                <a:cs typeface="Arial"/>
                <a:sym typeface="Arial"/>
              </a:rPr>
            </a:br>
            <a:r>
              <a:rPr lang="en-US" sz="1400" dirty="0">
                <a:solidFill>
                  <a:schemeClr val="dk1"/>
                </a:solidFill>
                <a:latin typeface="Arial"/>
                <a:ea typeface="Arial"/>
                <a:cs typeface="Arial"/>
                <a:sym typeface="Arial"/>
              </a:rPr>
              <a:t>Container</a:t>
            </a:r>
            <a:endParaRPr dirty="0"/>
          </a:p>
        </p:txBody>
      </p:sp>
      <p:sp>
        <p:nvSpPr>
          <p:cNvPr id="937" name="Google Shape;937;p13"/>
          <p:cNvSpPr txBox="1"/>
          <p:nvPr/>
        </p:nvSpPr>
        <p:spPr>
          <a:xfrm>
            <a:off x="1193903" y="4185895"/>
            <a:ext cx="868162" cy="274138"/>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None/>
            </a:pPr>
            <a:r>
              <a:rPr lang="en-US" sz="1400" dirty="0">
                <a:solidFill>
                  <a:schemeClr val="dk1"/>
                </a:solidFill>
                <a:latin typeface="Arial"/>
                <a:ea typeface="Arial"/>
                <a:cs typeface="Arial"/>
                <a:sym typeface="Arial"/>
              </a:rPr>
              <a:t>Integration</a:t>
            </a:r>
            <a:br>
              <a:rPr lang="en-US" sz="1400" dirty="0">
                <a:solidFill>
                  <a:schemeClr val="dk1"/>
                </a:solidFill>
                <a:latin typeface="Arial"/>
                <a:ea typeface="Arial"/>
                <a:cs typeface="Arial"/>
                <a:sym typeface="Arial"/>
              </a:rPr>
            </a:br>
            <a:r>
              <a:rPr lang="en-US" sz="1400" dirty="0">
                <a:solidFill>
                  <a:schemeClr val="dk1"/>
                </a:solidFill>
                <a:latin typeface="Arial"/>
                <a:ea typeface="Arial"/>
                <a:cs typeface="Arial"/>
                <a:sym typeface="Arial"/>
              </a:rPr>
              <a:t>Container</a:t>
            </a:r>
            <a:endParaRPr dirty="0"/>
          </a:p>
        </p:txBody>
      </p:sp>
      <p:sp>
        <p:nvSpPr>
          <p:cNvPr id="938" name="Google Shape;938;p13"/>
          <p:cNvSpPr/>
          <p:nvPr/>
        </p:nvSpPr>
        <p:spPr>
          <a:xfrm>
            <a:off x="4982373" y="4943486"/>
            <a:ext cx="554487" cy="540003"/>
          </a:xfrm>
          <a:custGeom>
            <a:avLst/>
            <a:gdLst/>
            <a:ahLst/>
            <a:cxnLst/>
            <a:rect l="l" t="t" r="r" b="b"/>
            <a:pathLst>
              <a:path w="222" h="222" extrusionOk="0">
                <a:moveTo>
                  <a:pt x="219" y="137"/>
                </a:moveTo>
                <a:cubicBezTo>
                  <a:pt x="219" y="137"/>
                  <a:pt x="219" y="136"/>
                  <a:pt x="219" y="136"/>
                </a:cubicBezTo>
                <a:cubicBezTo>
                  <a:pt x="220" y="134"/>
                  <a:pt x="220" y="131"/>
                  <a:pt x="221" y="129"/>
                </a:cubicBezTo>
                <a:cubicBezTo>
                  <a:pt x="221" y="128"/>
                  <a:pt x="221" y="128"/>
                  <a:pt x="221" y="128"/>
                </a:cubicBezTo>
                <a:cubicBezTo>
                  <a:pt x="221" y="126"/>
                  <a:pt x="221" y="123"/>
                  <a:pt x="222" y="121"/>
                </a:cubicBezTo>
                <a:cubicBezTo>
                  <a:pt x="222" y="120"/>
                  <a:pt x="222" y="119"/>
                  <a:pt x="222" y="119"/>
                </a:cubicBezTo>
                <a:cubicBezTo>
                  <a:pt x="222" y="116"/>
                  <a:pt x="222" y="114"/>
                  <a:pt x="222" y="111"/>
                </a:cubicBezTo>
                <a:cubicBezTo>
                  <a:pt x="222" y="108"/>
                  <a:pt x="222" y="106"/>
                  <a:pt x="222" y="103"/>
                </a:cubicBezTo>
                <a:cubicBezTo>
                  <a:pt x="222" y="103"/>
                  <a:pt x="222" y="102"/>
                  <a:pt x="222" y="101"/>
                </a:cubicBezTo>
                <a:cubicBezTo>
                  <a:pt x="221" y="99"/>
                  <a:pt x="221" y="96"/>
                  <a:pt x="221" y="94"/>
                </a:cubicBezTo>
                <a:cubicBezTo>
                  <a:pt x="221" y="94"/>
                  <a:pt x="221" y="94"/>
                  <a:pt x="221" y="93"/>
                </a:cubicBezTo>
                <a:cubicBezTo>
                  <a:pt x="220" y="91"/>
                  <a:pt x="220" y="88"/>
                  <a:pt x="219" y="86"/>
                </a:cubicBezTo>
                <a:cubicBezTo>
                  <a:pt x="219" y="85"/>
                  <a:pt x="219" y="85"/>
                  <a:pt x="219" y="85"/>
                </a:cubicBezTo>
                <a:cubicBezTo>
                  <a:pt x="218" y="82"/>
                  <a:pt x="218" y="80"/>
                  <a:pt x="217" y="77"/>
                </a:cubicBezTo>
                <a:cubicBezTo>
                  <a:pt x="217" y="77"/>
                  <a:pt x="217" y="77"/>
                  <a:pt x="217" y="77"/>
                </a:cubicBezTo>
                <a:cubicBezTo>
                  <a:pt x="216" y="74"/>
                  <a:pt x="216" y="74"/>
                  <a:pt x="216" y="74"/>
                </a:cubicBezTo>
                <a:cubicBezTo>
                  <a:pt x="216" y="74"/>
                  <a:pt x="216" y="74"/>
                  <a:pt x="216" y="74"/>
                </a:cubicBezTo>
                <a:cubicBezTo>
                  <a:pt x="205" y="43"/>
                  <a:pt x="179" y="17"/>
                  <a:pt x="148" y="6"/>
                </a:cubicBezTo>
                <a:cubicBezTo>
                  <a:pt x="148" y="6"/>
                  <a:pt x="148" y="6"/>
                  <a:pt x="148" y="6"/>
                </a:cubicBezTo>
                <a:cubicBezTo>
                  <a:pt x="145" y="5"/>
                  <a:pt x="145" y="5"/>
                  <a:pt x="145" y="5"/>
                </a:cubicBezTo>
                <a:cubicBezTo>
                  <a:pt x="145" y="5"/>
                  <a:pt x="145" y="5"/>
                  <a:pt x="145" y="5"/>
                </a:cubicBezTo>
                <a:cubicBezTo>
                  <a:pt x="142" y="4"/>
                  <a:pt x="140" y="4"/>
                  <a:pt x="137" y="3"/>
                </a:cubicBezTo>
                <a:cubicBezTo>
                  <a:pt x="137" y="3"/>
                  <a:pt x="137" y="3"/>
                  <a:pt x="136" y="3"/>
                </a:cubicBezTo>
                <a:cubicBezTo>
                  <a:pt x="131" y="2"/>
                  <a:pt x="125" y="1"/>
                  <a:pt x="120" y="0"/>
                </a:cubicBezTo>
                <a:cubicBezTo>
                  <a:pt x="120" y="0"/>
                  <a:pt x="120" y="0"/>
                  <a:pt x="119" y="0"/>
                </a:cubicBezTo>
                <a:cubicBezTo>
                  <a:pt x="117" y="0"/>
                  <a:pt x="114" y="0"/>
                  <a:pt x="111" y="0"/>
                </a:cubicBezTo>
                <a:cubicBezTo>
                  <a:pt x="108" y="0"/>
                  <a:pt x="105" y="0"/>
                  <a:pt x="103" y="0"/>
                </a:cubicBezTo>
                <a:cubicBezTo>
                  <a:pt x="102" y="0"/>
                  <a:pt x="102" y="0"/>
                  <a:pt x="102" y="0"/>
                </a:cubicBezTo>
                <a:cubicBezTo>
                  <a:pt x="97" y="1"/>
                  <a:pt x="91" y="2"/>
                  <a:pt x="86" y="3"/>
                </a:cubicBezTo>
                <a:cubicBezTo>
                  <a:pt x="85" y="3"/>
                  <a:pt x="85" y="3"/>
                  <a:pt x="85" y="3"/>
                </a:cubicBezTo>
                <a:cubicBezTo>
                  <a:pt x="82" y="4"/>
                  <a:pt x="80" y="4"/>
                  <a:pt x="77" y="5"/>
                </a:cubicBezTo>
                <a:cubicBezTo>
                  <a:pt x="77" y="5"/>
                  <a:pt x="77" y="5"/>
                  <a:pt x="77" y="5"/>
                </a:cubicBezTo>
                <a:cubicBezTo>
                  <a:pt x="74" y="6"/>
                  <a:pt x="74" y="6"/>
                  <a:pt x="74" y="6"/>
                </a:cubicBezTo>
                <a:cubicBezTo>
                  <a:pt x="74" y="6"/>
                  <a:pt x="74" y="6"/>
                  <a:pt x="74" y="6"/>
                </a:cubicBezTo>
                <a:cubicBezTo>
                  <a:pt x="43" y="17"/>
                  <a:pt x="17" y="43"/>
                  <a:pt x="6" y="74"/>
                </a:cubicBezTo>
                <a:cubicBezTo>
                  <a:pt x="6" y="74"/>
                  <a:pt x="6" y="74"/>
                  <a:pt x="6" y="74"/>
                </a:cubicBezTo>
                <a:cubicBezTo>
                  <a:pt x="5" y="77"/>
                  <a:pt x="5" y="77"/>
                  <a:pt x="5" y="77"/>
                </a:cubicBezTo>
                <a:cubicBezTo>
                  <a:pt x="5" y="77"/>
                  <a:pt x="5" y="77"/>
                  <a:pt x="5" y="77"/>
                </a:cubicBezTo>
                <a:cubicBezTo>
                  <a:pt x="4" y="80"/>
                  <a:pt x="4" y="82"/>
                  <a:pt x="3" y="85"/>
                </a:cubicBezTo>
                <a:cubicBezTo>
                  <a:pt x="3" y="85"/>
                  <a:pt x="3" y="85"/>
                  <a:pt x="3" y="86"/>
                </a:cubicBezTo>
                <a:cubicBezTo>
                  <a:pt x="2" y="88"/>
                  <a:pt x="2" y="91"/>
                  <a:pt x="1" y="93"/>
                </a:cubicBezTo>
                <a:cubicBezTo>
                  <a:pt x="1" y="94"/>
                  <a:pt x="1" y="94"/>
                  <a:pt x="1" y="94"/>
                </a:cubicBezTo>
                <a:cubicBezTo>
                  <a:pt x="1" y="96"/>
                  <a:pt x="1" y="99"/>
                  <a:pt x="0" y="101"/>
                </a:cubicBezTo>
                <a:cubicBezTo>
                  <a:pt x="0" y="102"/>
                  <a:pt x="0" y="103"/>
                  <a:pt x="0" y="103"/>
                </a:cubicBezTo>
                <a:cubicBezTo>
                  <a:pt x="0" y="106"/>
                  <a:pt x="0" y="108"/>
                  <a:pt x="0" y="111"/>
                </a:cubicBezTo>
                <a:cubicBezTo>
                  <a:pt x="0" y="114"/>
                  <a:pt x="0" y="116"/>
                  <a:pt x="0" y="119"/>
                </a:cubicBezTo>
                <a:cubicBezTo>
                  <a:pt x="0" y="119"/>
                  <a:pt x="0" y="120"/>
                  <a:pt x="0" y="121"/>
                </a:cubicBezTo>
                <a:cubicBezTo>
                  <a:pt x="1" y="123"/>
                  <a:pt x="1" y="126"/>
                  <a:pt x="1" y="128"/>
                </a:cubicBezTo>
                <a:cubicBezTo>
                  <a:pt x="1" y="128"/>
                  <a:pt x="1" y="128"/>
                  <a:pt x="1" y="129"/>
                </a:cubicBezTo>
                <a:cubicBezTo>
                  <a:pt x="2" y="131"/>
                  <a:pt x="2" y="134"/>
                  <a:pt x="3" y="136"/>
                </a:cubicBezTo>
                <a:cubicBezTo>
                  <a:pt x="3" y="137"/>
                  <a:pt x="3" y="137"/>
                  <a:pt x="3" y="137"/>
                </a:cubicBezTo>
                <a:cubicBezTo>
                  <a:pt x="4" y="140"/>
                  <a:pt x="4" y="142"/>
                  <a:pt x="5" y="145"/>
                </a:cubicBezTo>
                <a:cubicBezTo>
                  <a:pt x="5" y="145"/>
                  <a:pt x="5" y="145"/>
                  <a:pt x="5" y="145"/>
                </a:cubicBezTo>
                <a:cubicBezTo>
                  <a:pt x="6" y="148"/>
                  <a:pt x="6" y="148"/>
                  <a:pt x="6" y="148"/>
                </a:cubicBezTo>
                <a:cubicBezTo>
                  <a:pt x="6" y="148"/>
                  <a:pt x="6" y="148"/>
                  <a:pt x="6" y="148"/>
                </a:cubicBezTo>
                <a:cubicBezTo>
                  <a:pt x="17" y="179"/>
                  <a:pt x="43" y="205"/>
                  <a:pt x="74" y="216"/>
                </a:cubicBezTo>
                <a:cubicBezTo>
                  <a:pt x="74" y="216"/>
                  <a:pt x="74" y="216"/>
                  <a:pt x="74" y="216"/>
                </a:cubicBezTo>
                <a:cubicBezTo>
                  <a:pt x="77" y="217"/>
                  <a:pt x="77" y="217"/>
                  <a:pt x="77" y="217"/>
                </a:cubicBezTo>
                <a:cubicBezTo>
                  <a:pt x="77" y="217"/>
                  <a:pt x="77" y="217"/>
                  <a:pt x="77" y="217"/>
                </a:cubicBezTo>
                <a:cubicBezTo>
                  <a:pt x="80" y="218"/>
                  <a:pt x="82" y="218"/>
                  <a:pt x="85" y="219"/>
                </a:cubicBezTo>
                <a:cubicBezTo>
                  <a:pt x="85" y="219"/>
                  <a:pt x="85" y="219"/>
                  <a:pt x="86" y="219"/>
                </a:cubicBezTo>
                <a:cubicBezTo>
                  <a:pt x="88" y="220"/>
                  <a:pt x="91" y="220"/>
                  <a:pt x="93" y="221"/>
                </a:cubicBezTo>
                <a:cubicBezTo>
                  <a:pt x="94" y="221"/>
                  <a:pt x="94" y="221"/>
                  <a:pt x="94" y="221"/>
                </a:cubicBezTo>
                <a:cubicBezTo>
                  <a:pt x="96" y="221"/>
                  <a:pt x="99" y="221"/>
                  <a:pt x="101" y="222"/>
                </a:cubicBezTo>
                <a:cubicBezTo>
                  <a:pt x="102" y="222"/>
                  <a:pt x="103" y="222"/>
                  <a:pt x="103" y="222"/>
                </a:cubicBezTo>
                <a:cubicBezTo>
                  <a:pt x="106" y="222"/>
                  <a:pt x="108" y="222"/>
                  <a:pt x="111" y="222"/>
                </a:cubicBezTo>
                <a:cubicBezTo>
                  <a:pt x="114" y="222"/>
                  <a:pt x="116" y="222"/>
                  <a:pt x="119" y="222"/>
                </a:cubicBezTo>
                <a:cubicBezTo>
                  <a:pt x="119" y="222"/>
                  <a:pt x="120" y="222"/>
                  <a:pt x="121" y="222"/>
                </a:cubicBezTo>
                <a:cubicBezTo>
                  <a:pt x="123" y="221"/>
                  <a:pt x="126" y="221"/>
                  <a:pt x="128" y="221"/>
                </a:cubicBezTo>
                <a:cubicBezTo>
                  <a:pt x="128" y="221"/>
                  <a:pt x="128" y="221"/>
                  <a:pt x="129" y="221"/>
                </a:cubicBezTo>
                <a:cubicBezTo>
                  <a:pt x="131" y="220"/>
                  <a:pt x="134" y="220"/>
                  <a:pt x="136" y="219"/>
                </a:cubicBezTo>
                <a:cubicBezTo>
                  <a:pt x="137" y="219"/>
                  <a:pt x="137" y="219"/>
                  <a:pt x="137" y="219"/>
                </a:cubicBezTo>
                <a:cubicBezTo>
                  <a:pt x="140" y="218"/>
                  <a:pt x="142" y="218"/>
                  <a:pt x="145" y="217"/>
                </a:cubicBezTo>
                <a:cubicBezTo>
                  <a:pt x="145" y="217"/>
                  <a:pt x="145" y="217"/>
                  <a:pt x="145" y="217"/>
                </a:cubicBezTo>
                <a:cubicBezTo>
                  <a:pt x="148" y="216"/>
                  <a:pt x="148" y="216"/>
                  <a:pt x="148" y="216"/>
                </a:cubicBezTo>
                <a:cubicBezTo>
                  <a:pt x="148" y="216"/>
                  <a:pt x="148" y="216"/>
                  <a:pt x="148" y="216"/>
                </a:cubicBezTo>
                <a:cubicBezTo>
                  <a:pt x="179" y="205"/>
                  <a:pt x="205" y="179"/>
                  <a:pt x="216" y="148"/>
                </a:cubicBezTo>
                <a:cubicBezTo>
                  <a:pt x="216" y="148"/>
                  <a:pt x="216" y="148"/>
                  <a:pt x="216" y="148"/>
                </a:cubicBezTo>
                <a:cubicBezTo>
                  <a:pt x="217" y="145"/>
                  <a:pt x="217" y="145"/>
                  <a:pt x="217" y="145"/>
                </a:cubicBezTo>
                <a:cubicBezTo>
                  <a:pt x="217" y="145"/>
                  <a:pt x="217" y="145"/>
                  <a:pt x="217" y="145"/>
                </a:cubicBezTo>
                <a:cubicBezTo>
                  <a:pt x="218" y="142"/>
                  <a:pt x="218" y="140"/>
                  <a:pt x="219" y="137"/>
                </a:cubicBezTo>
                <a:moveTo>
                  <a:pt x="204" y="85"/>
                </a:moveTo>
                <a:cubicBezTo>
                  <a:pt x="205" y="86"/>
                  <a:pt x="205" y="87"/>
                  <a:pt x="205" y="88"/>
                </a:cubicBezTo>
                <a:cubicBezTo>
                  <a:pt x="205" y="89"/>
                  <a:pt x="205" y="89"/>
                  <a:pt x="206" y="90"/>
                </a:cubicBezTo>
                <a:cubicBezTo>
                  <a:pt x="206" y="91"/>
                  <a:pt x="206" y="92"/>
                  <a:pt x="206" y="93"/>
                </a:cubicBezTo>
                <a:cubicBezTo>
                  <a:pt x="206" y="94"/>
                  <a:pt x="207" y="94"/>
                  <a:pt x="207" y="95"/>
                </a:cubicBezTo>
                <a:cubicBezTo>
                  <a:pt x="207" y="96"/>
                  <a:pt x="207" y="97"/>
                  <a:pt x="207" y="98"/>
                </a:cubicBezTo>
                <a:cubicBezTo>
                  <a:pt x="207" y="98"/>
                  <a:pt x="207" y="99"/>
                  <a:pt x="207" y="100"/>
                </a:cubicBezTo>
                <a:cubicBezTo>
                  <a:pt x="207" y="101"/>
                  <a:pt x="208" y="102"/>
                  <a:pt x="208" y="103"/>
                </a:cubicBezTo>
                <a:cubicBezTo>
                  <a:pt x="208" y="103"/>
                  <a:pt x="208" y="104"/>
                  <a:pt x="208" y="104"/>
                </a:cubicBezTo>
                <a:cubicBezTo>
                  <a:pt x="174" y="104"/>
                  <a:pt x="174" y="104"/>
                  <a:pt x="174" y="104"/>
                </a:cubicBezTo>
                <a:cubicBezTo>
                  <a:pt x="173" y="92"/>
                  <a:pt x="172" y="81"/>
                  <a:pt x="171" y="70"/>
                </a:cubicBezTo>
                <a:cubicBezTo>
                  <a:pt x="182" y="74"/>
                  <a:pt x="193" y="78"/>
                  <a:pt x="204" y="84"/>
                </a:cubicBezTo>
                <a:cubicBezTo>
                  <a:pt x="204" y="84"/>
                  <a:pt x="204" y="85"/>
                  <a:pt x="204" y="85"/>
                </a:cubicBezTo>
                <a:moveTo>
                  <a:pt x="174" y="118"/>
                </a:moveTo>
                <a:cubicBezTo>
                  <a:pt x="208" y="118"/>
                  <a:pt x="208" y="118"/>
                  <a:pt x="208" y="118"/>
                </a:cubicBezTo>
                <a:cubicBezTo>
                  <a:pt x="208" y="118"/>
                  <a:pt x="208" y="119"/>
                  <a:pt x="208" y="119"/>
                </a:cubicBezTo>
                <a:cubicBezTo>
                  <a:pt x="208" y="120"/>
                  <a:pt x="207" y="121"/>
                  <a:pt x="207" y="122"/>
                </a:cubicBezTo>
                <a:cubicBezTo>
                  <a:pt x="207" y="123"/>
                  <a:pt x="207" y="124"/>
                  <a:pt x="207" y="124"/>
                </a:cubicBezTo>
                <a:cubicBezTo>
                  <a:pt x="207" y="125"/>
                  <a:pt x="207" y="126"/>
                  <a:pt x="207" y="127"/>
                </a:cubicBezTo>
                <a:cubicBezTo>
                  <a:pt x="207" y="128"/>
                  <a:pt x="206" y="128"/>
                  <a:pt x="206" y="129"/>
                </a:cubicBezTo>
                <a:cubicBezTo>
                  <a:pt x="206" y="130"/>
                  <a:pt x="206" y="131"/>
                  <a:pt x="206" y="132"/>
                </a:cubicBezTo>
                <a:cubicBezTo>
                  <a:pt x="205" y="133"/>
                  <a:pt x="205" y="133"/>
                  <a:pt x="205" y="134"/>
                </a:cubicBezTo>
                <a:cubicBezTo>
                  <a:pt x="205" y="135"/>
                  <a:pt x="205" y="136"/>
                  <a:pt x="204" y="137"/>
                </a:cubicBezTo>
                <a:cubicBezTo>
                  <a:pt x="204" y="137"/>
                  <a:pt x="204" y="138"/>
                  <a:pt x="204" y="138"/>
                </a:cubicBezTo>
                <a:cubicBezTo>
                  <a:pt x="193" y="144"/>
                  <a:pt x="182" y="148"/>
                  <a:pt x="171" y="152"/>
                </a:cubicBezTo>
                <a:cubicBezTo>
                  <a:pt x="172" y="141"/>
                  <a:pt x="173" y="130"/>
                  <a:pt x="174" y="118"/>
                </a:cubicBezTo>
                <a:moveTo>
                  <a:pt x="196" y="65"/>
                </a:moveTo>
                <a:cubicBezTo>
                  <a:pt x="187" y="61"/>
                  <a:pt x="177" y="57"/>
                  <a:pt x="167" y="55"/>
                </a:cubicBezTo>
                <a:cubicBezTo>
                  <a:pt x="165" y="45"/>
                  <a:pt x="161" y="35"/>
                  <a:pt x="157" y="26"/>
                </a:cubicBezTo>
                <a:cubicBezTo>
                  <a:pt x="174" y="35"/>
                  <a:pt x="187" y="48"/>
                  <a:pt x="196" y="65"/>
                </a:cubicBezTo>
                <a:moveTo>
                  <a:pt x="137" y="204"/>
                </a:moveTo>
                <a:cubicBezTo>
                  <a:pt x="136" y="205"/>
                  <a:pt x="135" y="205"/>
                  <a:pt x="134" y="205"/>
                </a:cubicBezTo>
                <a:cubicBezTo>
                  <a:pt x="133" y="205"/>
                  <a:pt x="133" y="205"/>
                  <a:pt x="132" y="206"/>
                </a:cubicBezTo>
                <a:cubicBezTo>
                  <a:pt x="131" y="206"/>
                  <a:pt x="130" y="206"/>
                  <a:pt x="129" y="206"/>
                </a:cubicBezTo>
                <a:cubicBezTo>
                  <a:pt x="128" y="206"/>
                  <a:pt x="128" y="206"/>
                  <a:pt x="128" y="207"/>
                </a:cubicBezTo>
                <a:cubicBezTo>
                  <a:pt x="126" y="207"/>
                  <a:pt x="125" y="207"/>
                  <a:pt x="124" y="207"/>
                </a:cubicBezTo>
                <a:cubicBezTo>
                  <a:pt x="123" y="207"/>
                  <a:pt x="123" y="207"/>
                  <a:pt x="123" y="207"/>
                </a:cubicBezTo>
                <a:cubicBezTo>
                  <a:pt x="121" y="207"/>
                  <a:pt x="120" y="208"/>
                  <a:pt x="119" y="208"/>
                </a:cubicBezTo>
                <a:cubicBezTo>
                  <a:pt x="118" y="208"/>
                  <a:pt x="118" y="208"/>
                  <a:pt x="118" y="208"/>
                </a:cubicBezTo>
                <a:cubicBezTo>
                  <a:pt x="118" y="174"/>
                  <a:pt x="118" y="174"/>
                  <a:pt x="118" y="174"/>
                </a:cubicBezTo>
                <a:cubicBezTo>
                  <a:pt x="130" y="173"/>
                  <a:pt x="141" y="172"/>
                  <a:pt x="152" y="171"/>
                </a:cubicBezTo>
                <a:cubicBezTo>
                  <a:pt x="148" y="182"/>
                  <a:pt x="144" y="193"/>
                  <a:pt x="138" y="204"/>
                </a:cubicBezTo>
                <a:cubicBezTo>
                  <a:pt x="138" y="204"/>
                  <a:pt x="138" y="204"/>
                  <a:pt x="137" y="204"/>
                </a:cubicBezTo>
                <a:moveTo>
                  <a:pt x="103" y="208"/>
                </a:moveTo>
                <a:cubicBezTo>
                  <a:pt x="102" y="208"/>
                  <a:pt x="101" y="207"/>
                  <a:pt x="99" y="207"/>
                </a:cubicBezTo>
                <a:cubicBezTo>
                  <a:pt x="99" y="207"/>
                  <a:pt x="99" y="207"/>
                  <a:pt x="98" y="207"/>
                </a:cubicBezTo>
                <a:cubicBezTo>
                  <a:pt x="97" y="207"/>
                  <a:pt x="96" y="207"/>
                  <a:pt x="94" y="207"/>
                </a:cubicBezTo>
                <a:cubicBezTo>
                  <a:pt x="94" y="206"/>
                  <a:pt x="94" y="206"/>
                  <a:pt x="93" y="206"/>
                </a:cubicBezTo>
                <a:cubicBezTo>
                  <a:pt x="92" y="206"/>
                  <a:pt x="91" y="206"/>
                  <a:pt x="90" y="206"/>
                </a:cubicBezTo>
                <a:cubicBezTo>
                  <a:pt x="89" y="205"/>
                  <a:pt x="89" y="205"/>
                  <a:pt x="88" y="205"/>
                </a:cubicBezTo>
                <a:cubicBezTo>
                  <a:pt x="87" y="205"/>
                  <a:pt x="86" y="205"/>
                  <a:pt x="85" y="204"/>
                </a:cubicBezTo>
                <a:cubicBezTo>
                  <a:pt x="84" y="204"/>
                  <a:pt x="84" y="204"/>
                  <a:pt x="84" y="204"/>
                </a:cubicBezTo>
                <a:cubicBezTo>
                  <a:pt x="78" y="193"/>
                  <a:pt x="74" y="182"/>
                  <a:pt x="70" y="171"/>
                </a:cubicBezTo>
                <a:cubicBezTo>
                  <a:pt x="81" y="172"/>
                  <a:pt x="92" y="173"/>
                  <a:pt x="104" y="174"/>
                </a:cubicBezTo>
                <a:cubicBezTo>
                  <a:pt x="104" y="208"/>
                  <a:pt x="104" y="208"/>
                  <a:pt x="104" y="208"/>
                </a:cubicBezTo>
                <a:cubicBezTo>
                  <a:pt x="104" y="208"/>
                  <a:pt x="104" y="208"/>
                  <a:pt x="103" y="208"/>
                </a:cubicBezTo>
                <a:moveTo>
                  <a:pt x="85" y="18"/>
                </a:moveTo>
                <a:cubicBezTo>
                  <a:pt x="86" y="17"/>
                  <a:pt x="87" y="17"/>
                  <a:pt x="88" y="17"/>
                </a:cubicBezTo>
                <a:cubicBezTo>
                  <a:pt x="89" y="17"/>
                  <a:pt x="89" y="17"/>
                  <a:pt x="90" y="16"/>
                </a:cubicBezTo>
                <a:cubicBezTo>
                  <a:pt x="91" y="16"/>
                  <a:pt x="92" y="16"/>
                  <a:pt x="93" y="16"/>
                </a:cubicBezTo>
                <a:cubicBezTo>
                  <a:pt x="94" y="16"/>
                  <a:pt x="94" y="16"/>
                  <a:pt x="94" y="15"/>
                </a:cubicBezTo>
                <a:cubicBezTo>
                  <a:pt x="96" y="15"/>
                  <a:pt x="97" y="15"/>
                  <a:pt x="98" y="15"/>
                </a:cubicBezTo>
                <a:cubicBezTo>
                  <a:pt x="99" y="15"/>
                  <a:pt x="99" y="15"/>
                  <a:pt x="99" y="15"/>
                </a:cubicBezTo>
                <a:cubicBezTo>
                  <a:pt x="101" y="15"/>
                  <a:pt x="102" y="14"/>
                  <a:pt x="104" y="14"/>
                </a:cubicBezTo>
                <a:cubicBezTo>
                  <a:pt x="104" y="14"/>
                  <a:pt x="104" y="14"/>
                  <a:pt x="104" y="14"/>
                </a:cubicBezTo>
                <a:cubicBezTo>
                  <a:pt x="104" y="48"/>
                  <a:pt x="104" y="48"/>
                  <a:pt x="104" y="48"/>
                </a:cubicBezTo>
                <a:cubicBezTo>
                  <a:pt x="92" y="49"/>
                  <a:pt x="81" y="50"/>
                  <a:pt x="70" y="51"/>
                </a:cubicBezTo>
                <a:cubicBezTo>
                  <a:pt x="74" y="40"/>
                  <a:pt x="78" y="29"/>
                  <a:pt x="84" y="18"/>
                </a:cubicBezTo>
                <a:cubicBezTo>
                  <a:pt x="84" y="18"/>
                  <a:pt x="84" y="18"/>
                  <a:pt x="85" y="18"/>
                </a:cubicBezTo>
                <a:moveTo>
                  <a:pt x="118" y="14"/>
                </a:moveTo>
                <a:cubicBezTo>
                  <a:pt x="120" y="14"/>
                  <a:pt x="121" y="15"/>
                  <a:pt x="123" y="15"/>
                </a:cubicBezTo>
                <a:cubicBezTo>
                  <a:pt x="123" y="15"/>
                  <a:pt x="123" y="15"/>
                  <a:pt x="124" y="15"/>
                </a:cubicBezTo>
                <a:cubicBezTo>
                  <a:pt x="125" y="15"/>
                  <a:pt x="126" y="15"/>
                  <a:pt x="128" y="15"/>
                </a:cubicBezTo>
                <a:cubicBezTo>
                  <a:pt x="128" y="16"/>
                  <a:pt x="128" y="16"/>
                  <a:pt x="129" y="16"/>
                </a:cubicBezTo>
                <a:cubicBezTo>
                  <a:pt x="130" y="16"/>
                  <a:pt x="131" y="16"/>
                  <a:pt x="132" y="16"/>
                </a:cubicBezTo>
                <a:cubicBezTo>
                  <a:pt x="133" y="17"/>
                  <a:pt x="133" y="17"/>
                  <a:pt x="134" y="17"/>
                </a:cubicBezTo>
                <a:cubicBezTo>
                  <a:pt x="135" y="17"/>
                  <a:pt x="136" y="17"/>
                  <a:pt x="137" y="18"/>
                </a:cubicBezTo>
                <a:cubicBezTo>
                  <a:pt x="138" y="18"/>
                  <a:pt x="138" y="18"/>
                  <a:pt x="138" y="18"/>
                </a:cubicBezTo>
                <a:cubicBezTo>
                  <a:pt x="144" y="29"/>
                  <a:pt x="148" y="40"/>
                  <a:pt x="152" y="51"/>
                </a:cubicBezTo>
                <a:cubicBezTo>
                  <a:pt x="141" y="50"/>
                  <a:pt x="130" y="49"/>
                  <a:pt x="118" y="48"/>
                </a:cubicBezTo>
                <a:cubicBezTo>
                  <a:pt x="118" y="14"/>
                  <a:pt x="118" y="14"/>
                  <a:pt x="118" y="14"/>
                </a:cubicBezTo>
                <a:cubicBezTo>
                  <a:pt x="118" y="14"/>
                  <a:pt x="118" y="14"/>
                  <a:pt x="118" y="14"/>
                </a:cubicBezTo>
                <a:moveTo>
                  <a:pt x="104" y="62"/>
                </a:moveTo>
                <a:cubicBezTo>
                  <a:pt x="104" y="104"/>
                  <a:pt x="104" y="104"/>
                  <a:pt x="104" y="104"/>
                </a:cubicBezTo>
                <a:cubicBezTo>
                  <a:pt x="62" y="104"/>
                  <a:pt x="62" y="104"/>
                  <a:pt x="62" y="104"/>
                </a:cubicBezTo>
                <a:cubicBezTo>
                  <a:pt x="63" y="91"/>
                  <a:pt x="64" y="79"/>
                  <a:pt x="67" y="67"/>
                </a:cubicBezTo>
                <a:cubicBezTo>
                  <a:pt x="79" y="64"/>
                  <a:pt x="91" y="63"/>
                  <a:pt x="104" y="62"/>
                </a:cubicBezTo>
                <a:moveTo>
                  <a:pt x="104" y="118"/>
                </a:moveTo>
                <a:cubicBezTo>
                  <a:pt x="104" y="160"/>
                  <a:pt x="104" y="160"/>
                  <a:pt x="104" y="160"/>
                </a:cubicBezTo>
                <a:cubicBezTo>
                  <a:pt x="91" y="159"/>
                  <a:pt x="79" y="158"/>
                  <a:pt x="67" y="155"/>
                </a:cubicBezTo>
                <a:cubicBezTo>
                  <a:pt x="64" y="143"/>
                  <a:pt x="63" y="131"/>
                  <a:pt x="62" y="118"/>
                </a:cubicBezTo>
                <a:lnTo>
                  <a:pt x="104" y="118"/>
                </a:lnTo>
                <a:close/>
                <a:moveTo>
                  <a:pt x="118" y="160"/>
                </a:moveTo>
                <a:cubicBezTo>
                  <a:pt x="118" y="118"/>
                  <a:pt x="118" y="118"/>
                  <a:pt x="118" y="118"/>
                </a:cubicBezTo>
                <a:cubicBezTo>
                  <a:pt x="160" y="118"/>
                  <a:pt x="160" y="118"/>
                  <a:pt x="160" y="118"/>
                </a:cubicBezTo>
                <a:cubicBezTo>
                  <a:pt x="159" y="131"/>
                  <a:pt x="158" y="143"/>
                  <a:pt x="155" y="155"/>
                </a:cubicBezTo>
                <a:cubicBezTo>
                  <a:pt x="143" y="158"/>
                  <a:pt x="131" y="159"/>
                  <a:pt x="118" y="160"/>
                </a:cubicBezTo>
                <a:moveTo>
                  <a:pt x="118" y="104"/>
                </a:moveTo>
                <a:cubicBezTo>
                  <a:pt x="118" y="62"/>
                  <a:pt x="118" y="62"/>
                  <a:pt x="118" y="62"/>
                </a:cubicBezTo>
                <a:cubicBezTo>
                  <a:pt x="131" y="63"/>
                  <a:pt x="143" y="64"/>
                  <a:pt x="155" y="67"/>
                </a:cubicBezTo>
                <a:cubicBezTo>
                  <a:pt x="158" y="79"/>
                  <a:pt x="159" y="91"/>
                  <a:pt x="160" y="104"/>
                </a:cubicBezTo>
                <a:lnTo>
                  <a:pt x="118" y="104"/>
                </a:lnTo>
                <a:close/>
                <a:moveTo>
                  <a:pt x="65" y="26"/>
                </a:moveTo>
                <a:cubicBezTo>
                  <a:pt x="61" y="35"/>
                  <a:pt x="57" y="45"/>
                  <a:pt x="55" y="55"/>
                </a:cubicBezTo>
                <a:cubicBezTo>
                  <a:pt x="45" y="57"/>
                  <a:pt x="35" y="61"/>
                  <a:pt x="26" y="65"/>
                </a:cubicBezTo>
                <a:cubicBezTo>
                  <a:pt x="35" y="48"/>
                  <a:pt x="48" y="35"/>
                  <a:pt x="65" y="26"/>
                </a:cubicBezTo>
                <a:moveTo>
                  <a:pt x="14" y="103"/>
                </a:moveTo>
                <a:cubicBezTo>
                  <a:pt x="14" y="102"/>
                  <a:pt x="15" y="101"/>
                  <a:pt x="15" y="100"/>
                </a:cubicBezTo>
                <a:cubicBezTo>
                  <a:pt x="15" y="99"/>
                  <a:pt x="15" y="99"/>
                  <a:pt x="15" y="98"/>
                </a:cubicBezTo>
                <a:cubicBezTo>
                  <a:pt x="15" y="97"/>
                  <a:pt x="15" y="96"/>
                  <a:pt x="15" y="95"/>
                </a:cubicBezTo>
                <a:cubicBezTo>
                  <a:pt x="15" y="94"/>
                  <a:pt x="16" y="94"/>
                  <a:pt x="16" y="93"/>
                </a:cubicBezTo>
                <a:cubicBezTo>
                  <a:pt x="16" y="92"/>
                  <a:pt x="16" y="91"/>
                  <a:pt x="16" y="90"/>
                </a:cubicBezTo>
                <a:cubicBezTo>
                  <a:pt x="17" y="89"/>
                  <a:pt x="17" y="89"/>
                  <a:pt x="17" y="88"/>
                </a:cubicBezTo>
                <a:cubicBezTo>
                  <a:pt x="17" y="87"/>
                  <a:pt x="17" y="86"/>
                  <a:pt x="18" y="85"/>
                </a:cubicBezTo>
                <a:cubicBezTo>
                  <a:pt x="18" y="84"/>
                  <a:pt x="18" y="84"/>
                  <a:pt x="18" y="84"/>
                </a:cubicBezTo>
                <a:cubicBezTo>
                  <a:pt x="29" y="78"/>
                  <a:pt x="40" y="74"/>
                  <a:pt x="51" y="70"/>
                </a:cubicBezTo>
                <a:cubicBezTo>
                  <a:pt x="50" y="81"/>
                  <a:pt x="49" y="92"/>
                  <a:pt x="48" y="104"/>
                </a:cubicBezTo>
                <a:cubicBezTo>
                  <a:pt x="14" y="104"/>
                  <a:pt x="14" y="104"/>
                  <a:pt x="14" y="104"/>
                </a:cubicBezTo>
                <a:cubicBezTo>
                  <a:pt x="14" y="104"/>
                  <a:pt x="14" y="103"/>
                  <a:pt x="14" y="103"/>
                </a:cubicBezTo>
                <a:moveTo>
                  <a:pt x="18" y="137"/>
                </a:moveTo>
                <a:cubicBezTo>
                  <a:pt x="17" y="136"/>
                  <a:pt x="17" y="135"/>
                  <a:pt x="17" y="134"/>
                </a:cubicBezTo>
                <a:cubicBezTo>
                  <a:pt x="17" y="133"/>
                  <a:pt x="17" y="133"/>
                  <a:pt x="16" y="132"/>
                </a:cubicBezTo>
                <a:cubicBezTo>
                  <a:pt x="16" y="131"/>
                  <a:pt x="16" y="130"/>
                  <a:pt x="16" y="129"/>
                </a:cubicBezTo>
                <a:cubicBezTo>
                  <a:pt x="16" y="128"/>
                  <a:pt x="15" y="128"/>
                  <a:pt x="15" y="127"/>
                </a:cubicBezTo>
                <a:cubicBezTo>
                  <a:pt x="15" y="126"/>
                  <a:pt x="15" y="125"/>
                  <a:pt x="15" y="124"/>
                </a:cubicBezTo>
                <a:cubicBezTo>
                  <a:pt x="15" y="123"/>
                  <a:pt x="15" y="123"/>
                  <a:pt x="15" y="122"/>
                </a:cubicBezTo>
                <a:cubicBezTo>
                  <a:pt x="15" y="121"/>
                  <a:pt x="14" y="120"/>
                  <a:pt x="14" y="119"/>
                </a:cubicBezTo>
                <a:cubicBezTo>
                  <a:pt x="14" y="119"/>
                  <a:pt x="14" y="118"/>
                  <a:pt x="14" y="118"/>
                </a:cubicBezTo>
                <a:cubicBezTo>
                  <a:pt x="48" y="118"/>
                  <a:pt x="48" y="118"/>
                  <a:pt x="48" y="118"/>
                </a:cubicBezTo>
                <a:cubicBezTo>
                  <a:pt x="49" y="130"/>
                  <a:pt x="50" y="141"/>
                  <a:pt x="51" y="152"/>
                </a:cubicBezTo>
                <a:cubicBezTo>
                  <a:pt x="40" y="148"/>
                  <a:pt x="29" y="144"/>
                  <a:pt x="18" y="138"/>
                </a:cubicBezTo>
                <a:cubicBezTo>
                  <a:pt x="18" y="138"/>
                  <a:pt x="18" y="138"/>
                  <a:pt x="18" y="137"/>
                </a:cubicBezTo>
                <a:moveTo>
                  <a:pt x="26" y="157"/>
                </a:moveTo>
                <a:cubicBezTo>
                  <a:pt x="35" y="161"/>
                  <a:pt x="45" y="165"/>
                  <a:pt x="55" y="167"/>
                </a:cubicBezTo>
                <a:cubicBezTo>
                  <a:pt x="57" y="177"/>
                  <a:pt x="61" y="187"/>
                  <a:pt x="65" y="196"/>
                </a:cubicBezTo>
                <a:cubicBezTo>
                  <a:pt x="48" y="187"/>
                  <a:pt x="35" y="174"/>
                  <a:pt x="26" y="157"/>
                </a:cubicBezTo>
                <a:moveTo>
                  <a:pt x="157" y="196"/>
                </a:moveTo>
                <a:cubicBezTo>
                  <a:pt x="161" y="187"/>
                  <a:pt x="165" y="177"/>
                  <a:pt x="167" y="167"/>
                </a:cubicBezTo>
                <a:cubicBezTo>
                  <a:pt x="177" y="165"/>
                  <a:pt x="187" y="161"/>
                  <a:pt x="196" y="157"/>
                </a:cubicBezTo>
                <a:cubicBezTo>
                  <a:pt x="187" y="174"/>
                  <a:pt x="174" y="187"/>
                  <a:pt x="157" y="19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grpSp>
        <p:nvGrpSpPr>
          <p:cNvPr id="939" name="Google Shape;939;p13"/>
          <p:cNvGrpSpPr/>
          <p:nvPr/>
        </p:nvGrpSpPr>
        <p:grpSpPr>
          <a:xfrm>
            <a:off x="2357613" y="1932767"/>
            <a:ext cx="474785" cy="441086"/>
            <a:chOff x="7290280" y="2015313"/>
            <a:chExt cx="517598" cy="441086"/>
          </a:xfrm>
        </p:grpSpPr>
        <p:sp>
          <p:nvSpPr>
            <p:cNvPr id="940" name="Google Shape;940;p13"/>
            <p:cNvSpPr/>
            <p:nvPr/>
          </p:nvSpPr>
          <p:spPr>
            <a:xfrm>
              <a:off x="7296310" y="2290565"/>
              <a:ext cx="511568" cy="165834"/>
            </a:xfrm>
            <a:custGeom>
              <a:avLst/>
              <a:gdLst/>
              <a:ahLst/>
              <a:cxnLst/>
              <a:rect l="l" t="t" r="r" b="b"/>
              <a:pathLst>
                <a:path w="407" h="168" extrusionOk="0">
                  <a:moveTo>
                    <a:pt x="368" y="62"/>
                  </a:moveTo>
                  <a:lnTo>
                    <a:pt x="368" y="0"/>
                  </a:lnTo>
                  <a:lnTo>
                    <a:pt x="217" y="0"/>
                  </a:lnTo>
                  <a:lnTo>
                    <a:pt x="190" y="0"/>
                  </a:lnTo>
                  <a:lnTo>
                    <a:pt x="39" y="0"/>
                  </a:lnTo>
                  <a:lnTo>
                    <a:pt x="39" y="62"/>
                  </a:lnTo>
                  <a:lnTo>
                    <a:pt x="0" y="62"/>
                  </a:lnTo>
                  <a:lnTo>
                    <a:pt x="0" y="168"/>
                  </a:lnTo>
                  <a:lnTo>
                    <a:pt x="104" y="168"/>
                  </a:lnTo>
                  <a:lnTo>
                    <a:pt x="104" y="62"/>
                  </a:lnTo>
                  <a:lnTo>
                    <a:pt x="65" y="62"/>
                  </a:lnTo>
                  <a:lnTo>
                    <a:pt x="65" y="27"/>
                  </a:lnTo>
                  <a:lnTo>
                    <a:pt x="190" y="27"/>
                  </a:lnTo>
                  <a:lnTo>
                    <a:pt x="190" y="62"/>
                  </a:lnTo>
                  <a:lnTo>
                    <a:pt x="152" y="62"/>
                  </a:lnTo>
                  <a:lnTo>
                    <a:pt x="152" y="168"/>
                  </a:lnTo>
                  <a:lnTo>
                    <a:pt x="255" y="168"/>
                  </a:lnTo>
                  <a:lnTo>
                    <a:pt x="255" y="62"/>
                  </a:lnTo>
                  <a:lnTo>
                    <a:pt x="217" y="62"/>
                  </a:lnTo>
                  <a:lnTo>
                    <a:pt x="217" y="27"/>
                  </a:lnTo>
                  <a:lnTo>
                    <a:pt x="342" y="27"/>
                  </a:lnTo>
                  <a:lnTo>
                    <a:pt x="342" y="62"/>
                  </a:lnTo>
                  <a:lnTo>
                    <a:pt x="303" y="62"/>
                  </a:lnTo>
                  <a:lnTo>
                    <a:pt x="303" y="168"/>
                  </a:lnTo>
                  <a:lnTo>
                    <a:pt x="407" y="168"/>
                  </a:lnTo>
                  <a:lnTo>
                    <a:pt x="407" y="62"/>
                  </a:lnTo>
                  <a:lnTo>
                    <a:pt x="368" y="62"/>
                  </a:lnTo>
                  <a:lnTo>
                    <a:pt x="368" y="62"/>
                  </a:lnTo>
                  <a:lnTo>
                    <a:pt x="368" y="62"/>
                  </a:lnTo>
                  <a:close/>
                  <a:moveTo>
                    <a:pt x="77" y="141"/>
                  </a:moveTo>
                  <a:lnTo>
                    <a:pt x="27" y="141"/>
                  </a:lnTo>
                  <a:lnTo>
                    <a:pt x="27" y="89"/>
                  </a:lnTo>
                  <a:lnTo>
                    <a:pt x="77" y="89"/>
                  </a:lnTo>
                  <a:lnTo>
                    <a:pt x="77" y="141"/>
                  </a:lnTo>
                  <a:lnTo>
                    <a:pt x="77" y="141"/>
                  </a:lnTo>
                  <a:lnTo>
                    <a:pt x="77" y="141"/>
                  </a:lnTo>
                  <a:close/>
                  <a:moveTo>
                    <a:pt x="229" y="141"/>
                  </a:moveTo>
                  <a:lnTo>
                    <a:pt x="178" y="141"/>
                  </a:lnTo>
                  <a:lnTo>
                    <a:pt x="178" y="89"/>
                  </a:lnTo>
                  <a:lnTo>
                    <a:pt x="229" y="89"/>
                  </a:lnTo>
                  <a:lnTo>
                    <a:pt x="229" y="141"/>
                  </a:lnTo>
                  <a:lnTo>
                    <a:pt x="229" y="141"/>
                  </a:lnTo>
                  <a:lnTo>
                    <a:pt x="229" y="141"/>
                  </a:lnTo>
                  <a:close/>
                  <a:moveTo>
                    <a:pt x="380" y="141"/>
                  </a:moveTo>
                  <a:lnTo>
                    <a:pt x="330" y="141"/>
                  </a:lnTo>
                  <a:lnTo>
                    <a:pt x="330" y="89"/>
                  </a:lnTo>
                  <a:lnTo>
                    <a:pt x="380" y="89"/>
                  </a:lnTo>
                  <a:lnTo>
                    <a:pt x="380" y="141"/>
                  </a:lnTo>
                  <a:lnTo>
                    <a:pt x="380" y="141"/>
                  </a:lnTo>
                  <a:lnTo>
                    <a:pt x="380" y="14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41" name="Google Shape;941;p13"/>
            <p:cNvSpPr/>
            <p:nvPr/>
          </p:nvSpPr>
          <p:spPr>
            <a:xfrm>
              <a:off x="7290280" y="2015313"/>
              <a:ext cx="517092" cy="300048"/>
            </a:xfrm>
            <a:custGeom>
              <a:avLst/>
              <a:gdLst/>
              <a:ahLst/>
              <a:cxnLst/>
              <a:rect l="l" t="t" r="r" b="b"/>
              <a:pathLst>
                <a:path w="337" h="249" extrusionOk="0">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42" name="Google Shape;942;p13"/>
            <p:cNvSpPr/>
            <p:nvPr/>
          </p:nvSpPr>
          <p:spPr>
            <a:xfrm>
              <a:off x="7421211" y="2276840"/>
              <a:ext cx="62603" cy="462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43" name="Google Shape;943;p13"/>
            <p:cNvSpPr/>
            <p:nvPr/>
          </p:nvSpPr>
          <p:spPr>
            <a:xfrm>
              <a:off x="7614545" y="2276840"/>
              <a:ext cx="62603" cy="462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grpSp>
      <p:grpSp>
        <p:nvGrpSpPr>
          <p:cNvPr id="944" name="Google Shape;944;p13"/>
          <p:cNvGrpSpPr/>
          <p:nvPr/>
        </p:nvGrpSpPr>
        <p:grpSpPr>
          <a:xfrm>
            <a:off x="6860942" y="4735699"/>
            <a:ext cx="474785" cy="441086"/>
            <a:chOff x="7290280" y="2015313"/>
            <a:chExt cx="517598" cy="441086"/>
          </a:xfrm>
        </p:grpSpPr>
        <p:sp>
          <p:nvSpPr>
            <p:cNvPr id="945" name="Google Shape;945;p13"/>
            <p:cNvSpPr/>
            <p:nvPr/>
          </p:nvSpPr>
          <p:spPr>
            <a:xfrm>
              <a:off x="7296310" y="2290565"/>
              <a:ext cx="511568" cy="165834"/>
            </a:xfrm>
            <a:custGeom>
              <a:avLst/>
              <a:gdLst/>
              <a:ahLst/>
              <a:cxnLst/>
              <a:rect l="l" t="t" r="r" b="b"/>
              <a:pathLst>
                <a:path w="407" h="168" extrusionOk="0">
                  <a:moveTo>
                    <a:pt x="368" y="62"/>
                  </a:moveTo>
                  <a:lnTo>
                    <a:pt x="368" y="0"/>
                  </a:lnTo>
                  <a:lnTo>
                    <a:pt x="217" y="0"/>
                  </a:lnTo>
                  <a:lnTo>
                    <a:pt x="190" y="0"/>
                  </a:lnTo>
                  <a:lnTo>
                    <a:pt x="39" y="0"/>
                  </a:lnTo>
                  <a:lnTo>
                    <a:pt x="39" y="62"/>
                  </a:lnTo>
                  <a:lnTo>
                    <a:pt x="0" y="62"/>
                  </a:lnTo>
                  <a:lnTo>
                    <a:pt x="0" y="168"/>
                  </a:lnTo>
                  <a:lnTo>
                    <a:pt x="104" y="168"/>
                  </a:lnTo>
                  <a:lnTo>
                    <a:pt x="104" y="62"/>
                  </a:lnTo>
                  <a:lnTo>
                    <a:pt x="65" y="62"/>
                  </a:lnTo>
                  <a:lnTo>
                    <a:pt x="65" y="27"/>
                  </a:lnTo>
                  <a:lnTo>
                    <a:pt x="190" y="27"/>
                  </a:lnTo>
                  <a:lnTo>
                    <a:pt x="190" y="62"/>
                  </a:lnTo>
                  <a:lnTo>
                    <a:pt x="152" y="62"/>
                  </a:lnTo>
                  <a:lnTo>
                    <a:pt x="152" y="168"/>
                  </a:lnTo>
                  <a:lnTo>
                    <a:pt x="255" y="168"/>
                  </a:lnTo>
                  <a:lnTo>
                    <a:pt x="255" y="62"/>
                  </a:lnTo>
                  <a:lnTo>
                    <a:pt x="217" y="62"/>
                  </a:lnTo>
                  <a:lnTo>
                    <a:pt x="217" y="27"/>
                  </a:lnTo>
                  <a:lnTo>
                    <a:pt x="342" y="27"/>
                  </a:lnTo>
                  <a:lnTo>
                    <a:pt x="342" y="62"/>
                  </a:lnTo>
                  <a:lnTo>
                    <a:pt x="303" y="62"/>
                  </a:lnTo>
                  <a:lnTo>
                    <a:pt x="303" y="168"/>
                  </a:lnTo>
                  <a:lnTo>
                    <a:pt x="407" y="168"/>
                  </a:lnTo>
                  <a:lnTo>
                    <a:pt x="407" y="62"/>
                  </a:lnTo>
                  <a:lnTo>
                    <a:pt x="368" y="62"/>
                  </a:lnTo>
                  <a:lnTo>
                    <a:pt x="368" y="62"/>
                  </a:lnTo>
                  <a:lnTo>
                    <a:pt x="368" y="62"/>
                  </a:lnTo>
                  <a:close/>
                  <a:moveTo>
                    <a:pt x="77" y="141"/>
                  </a:moveTo>
                  <a:lnTo>
                    <a:pt x="27" y="141"/>
                  </a:lnTo>
                  <a:lnTo>
                    <a:pt x="27" y="89"/>
                  </a:lnTo>
                  <a:lnTo>
                    <a:pt x="77" y="89"/>
                  </a:lnTo>
                  <a:lnTo>
                    <a:pt x="77" y="141"/>
                  </a:lnTo>
                  <a:lnTo>
                    <a:pt x="77" y="141"/>
                  </a:lnTo>
                  <a:lnTo>
                    <a:pt x="77" y="141"/>
                  </a:lnTo>
                  <a:close/>
                  <a:moveTo>
                    <a:pt x="229" y="141"/>
                  </a:moveTo>
                  <a:lnTo>
                    <a:pt x="178" y="141"/>
                  </a:lnTo>
                  <a:lnTo>
                    <a:pt x="178" y="89"/>
                  </a:lnTo>
                  <a:lnTo>
                    <a:pt x="229" y="89"/>
                  </a:lnTo>
                  <a:lnTo>
                    <a:pt x="229" y="141"/>
                  </a:lnTo>
                  <a:lnTo>
                    <a:pt x="229" y="141"/>
                  </a:lnTo>
                  <a:lnTo>
                    <a:pt x="229" y="141"/>
                  </a:lnTo>
                  <a:close/>
                  <a:moveTo>
                    <a:pt x="380" y="141"/>
                  </a:moveTo>
                  <a:lnTo>
                    <a:pt x="330" y="141"/>
                  </a:lnTo>
                  <a:lnTo>
                    <a:pt x="330" y="89"/>
                  </a:lnTo>
                  <a:lnTo>
                    <a:pt x="380" y="89"/>
                  </a:lnTo>
                  <a:lnTo>
                    <a:pt x="380" y="141"/>
                  </a:lnTo>
                  <a:lnTo>
                    <a:pt x="380" y="141"/>
                  </a:lnTo>
                  <a:lnTo>
                    <a:pt x="380" y="14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46" name="Google Shape;946;p13"/>
            <p:cNvSpPr/>
            <p:nvPr/>
          </p:nvSpPr>
          <p:spPr>
            <a:xfrm>
              <a:off x="7290280" y="2015313"/>
              <a:ext cx="517092" cy="300048"/>
            </a:xfrm>
            <a:custGeom>
              <a:avLst/>
              <a:gdLst/>
              <a:ahLst/>
              <a:cxnLst/>
              <a:rect l="l" t="t" r="r" b="b"/>
              <a:pathLst>
                <a:path w="337" h="249" extrusionOk="0">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47" name="Google Shape;947;p13"/>
            <p:cNvSpPr/>
            <p:nvPr/>
          </p:nvSpPr>
          <p:spPr>
            <a:xfrm>
              <a:off x="7421211"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48" name="Google Shape;948;p13"/>
            <p:cNvSpPr/>
            <p:nvPr/>
          </p:nvSpPr>
          <p:spPr>
            <a:xfrm>
              <a:off x="7614545"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grpSp>
      <p:cxnSp>
        <p:nvCxnSpPr>
          <p:cNvPr id="949" name="Google Shape;949;p13"/>
          <p:cNvCxnSpPr/>
          <p:nvPr/>
        </p:nvCxnSpPr>
        <p:spPr>
          <a:xfrm rot="10800000">
            <a:off x="3440080" y="4515533"/>
            <a:ext cx="0" cy="216960"/>
          </a:xfrm>
          <a:prstGeom prst="straightConnector1">
            <a:avLst/>
          </a:prstGeom>
          <a:noFill/>
          <a:ln w="28575" cap="flat" cmpd="sng">
            <a:solidFill>
              <a:srgbClr val="6F7878"/>
            </a:solidFill>
            <a:prstDash val="solid"/>
            <a:miter lim="800000"/>
            <a:headEnd type="none" w="sm" len="sm"/>
            <a:tailEnd type="triangle" w="med" len="med"/>
          </a:ln>
        </p:spPr>
      </p:cxnSp>
      <p:grpSp>
        <p:nvGrpSpPr>
          <p:cNvPr id="950" name="Google Shape;950;p13"/>
          <p:cNvGrpSpPr/>
          <p:nvPr/>
        </p:nvGrpSpPr>
        <p:grpSpPr>
          <a:xfrm>
            <a:off x="3202688" y="4735699"/>
            <a:ext cx="474785" cy="441086"/>
            <a:chOff x="7290280" y="2015313"/>
            <a:chExt cx="517598" cy="441086"/>
          </a:xfrm>
        </p:grpSpPr>
        <p:sp>
          <p:nvSpPr>
            <p:cNvPr id="951" name="Google Shape;951;p13"/>
            <p:cNvSpPr/>
            <p:nvPr/>
          </p:nvSpPr>
          <p:spPr>
            <a:xfrm>
              <a:off x="7296310" y="2290565"/>
              <a:ext cx="511568" cy="165834"/>
            </a:xfrm>
            <a:custGeom>
              <a:avLst/>
              <a:gdLst/>
              <a:ahLst/>
              <a:cxnLst/>
              <a:rect l="l" t="t" r="r" b="b"/>
              <a:pathLst>
                <a:path w="407" h="168" extrusionOk="0">
                  <a:moveTo>
                    <a:pt x="368" y="62"/>
                  </a:moveTo>
                  <a:lnTo>
                    <a:pt x="368" y="0"/>
                  </a:lnTo>
                  <a:lnTo>
                    <a:pt x="217" y="0"/>
                  </a:lnTo>
                  <a:lnTo>
                    <a:pt x="190" y="0"/>
                  </a:lnTo>
                  <a:lnTo>
                    <a:pt x="39" y="0"/>
                  </a:lnTo>
                  <a:lnTo>
                    <a:pt x="39" y="62"/>
                  </a:lnTo>
                  <a:lnTo>
                    <a:pt x="0" y="62"/>
                  </a:lnTo>
                  <a:lnTo>
                    <a:pt x="0" y="168"/>
                  </a:lnTo>
                  <a:lnTo>
                    <a:pt x="104" y="168"/>
                  </a:lnTo>
                  <a:lnTo>
                    <a:pt x="104" y="62"/>
                  </a:lnTo>
                  <a:lnTo>
                    <a:pt x="65" y="62"/>
                  </a:lnTo>
                  <a:lnTo>
                    <a:pt x="65" y="27"/>
                  </a:lnTo>
                  <a:lnTo>
                    <a:pt x="190" y="27"/>
                  </a:lnTo>
                  <a:lnTo>
                    <a:pt x="190" y="62"/>
                  </a:lnTo>
                  <a:lnTo>
                    <a:pt x="152" y="62"/>
                  </a:lnTo>
                  <a:lnTo>
                    <a:pt x="152" y="168"/>
                  </a:lnTo>
                  <a:lnTo>
                    <a:pt x="255" y="168"/>
                  </a:lnTo>
                  <a:lnTo>
                    <a:pt x="255" y="62"/>
                  </a:lnTo>
                  <a:lnTo>
                    <a:pt x="217" y="62"/>
                  </a:lnTo>
                  <a:lnTo>
                    <a:pt x="217" y="27"/>
                  </a:lnTo>
                  <a:lnTo>
                    <a:pt x="342" y="27"/>
                  </a:lnTo>
                  <a:lnTo>
                    <a:pt x="342" y="62"/>
                  </a:lnTo>
                  <a:lnTo>
                    <a:pt x="303" y="62"/>
                  </a:lnTo>
                  <a:lnTo>
                    <a:pt x="303" y="168"/>
                  </a:lnTo>
                  <a:lnTo>
                    <a:pt x="407" y="168"/>
                  </a:lnTo>
                  <a:lnTo>
                    <a:pt x="407" y="62"/>
                  </a:lnTo>
                  <a:lnTo>
                    <a:pt x="368" y="62"/>
                  </a:lnTo>
                  <a:lnTo>
                    <a:pt x="368" y="62"/>
                  </a:lnTo>
                  <a:lnTo>
                    <a:pt x="368" y="62"/>
                  </a:lnTo>
                  <a:close/>
                  <a:moveTo>
                    <a:pt x="77" y="141"/>
                  </a:moveTo>
                  <a:lnTo>
                    <a:pt x="27" y="141"/>
                  </a:lnTo>
                  <a:lnTo>
                    <a:pt x="27" y="89"/>
                  </a:lnTo>
                  <a:lnTo>
                    <a:pt x="77" y="89"/>
                  </a:lnTo>
                  <a:lnTo>
                    <a:pt x="77" y="141"/>
                  </a:lnTo>
                  <a:lnTo>
                    <a:pt x="77" y="141"/>
                  </a:lnTo>
                  <a:lnTo>
                    <a:pt x="77" y="141"/>
                  </a:lnTo>
                  <a:close/>
                  <a:moveTo>
                    <a:pt x="229" y="141"/>
                  </a:moveTo>
                  <a:lnTo>
                    <a:pt x="178" y="141"/>
                  </a:lnTo>
                  <a:lnTo>
                    <a:pt x="178" y="89"/>
                  </a:lnTo>
                  <a:lnTo>
                    <a:pt x="229" y="89"/>
                  </a:lnTo>
                  <a:lnTo>
                    <a:pt x="229" y="141"/>
                  </a:lnTo>
                  <a:lnTo>
                    <a:pt x="229" y="141"/>
                  </a:lnTo>
                  <a:lnTo>
                    <a:pt x="229" y="141"/>
                  </a:lnTo>
                  <a:close/>
                  <a:moveTo>
                    <a:pt x="380" y="141"/>
                  </a:moveTo>
                  <a:lnTo>
                    <a:pt x="330" y="141"/>
                  </a:lnTo>
                  <a:lnTo>
                    <a:pt x="330" y="89"/>
                  </a:lnTo>
                  <a:lnTo>
                    <a:pt x="380" y="89"/>
                  </a:lnTo>
                  <a:lnTo>
                    <a:pt x="380" y="141"/>
                  </a:lnTo>
                  <a:lnTo>
                    <a:pt x="380" y="141"/>
                  </a:lnTo>
                  <a:lnTo>
                    <a:pt x="380" y="14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52" name="Google Shape;952;p13"/>
            <p:cNvSpPr/>
            <p:nvPr/>
          </p:nvSpPr>
          <p:spPr>
            <a:xfrm>
              <a:off x="7290280" y="2015313"/>
              <a:ext cx="517092" cy="300048"/>
            </a:xfrm>
            <a:custGeom>
              <a:avLst/>
              <a:gdLst/>
              <a:ahLst/>
              <a:cxnLst/>
              <a:rect l="l" t="t" r="r" b="b"/>
              <a:pathLst>
                <a:path w="337" h="249" extrusionOk="0">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53" name="Google Shape;953;p13"/>
            <p:cNvSpPr/>
            <p:nvPr/>
          </p:nvSpPr>
          <p:spPr>
            <a:xfrm>
              <a:off x="7421211"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54" name="Google Shape;954;p13"/>
            <p:cNvSpPr/>
            <p:nvPr/>
          </p:nvSpPr>
          <p:spPr>
            <a:xfrm>
              <a:off x="7614545"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grpSp>
      <p:cxnSp>
        <p:nvCxnSpPr>
          <p:cNvPr id="955" name="Google Shape;955;p13"/>
          <p:cNvCxnSpPr/>
          <p:nvPr/>
        </p:nvCxnSpPr>
        <p:spPr>
          <a:xfrm rot="10800000">
            <a:off x="1610953" y="4515533"/>
            <a:ext cx="0" cy="216960"/>
          </a:xfrm>
          <a:prstGeom prst="straightConnector1">
            <a:avLst/>
          </a:prstGeom>
          <a:noFill/>
          <a:ln w="28575" cap="flat" cmpd="sng">
            <a:solidFill>
              <a:srgbClr val="6F7878"/>
            </a:solidFill>
            <a:prstDash val="solid"/>
            <a:miter lim="800000"/>
            <a:headEnd type="none" w="sm" len="sm"/>
            <a:tailEnd type="triangle" w="med" len="med"/>
          </a:ln>
        </p:spPr>
      </p:cxnSp>
      <p:grpSp>
        <p:nvGrpSpPr>
          <p:cNvPr id="956" name="Google Shape;956;p13"/>
          <p:cNvGrpSpPr/>
          <p:nvPr/>
        </p:nvGrpSpPr>
        <p:grpSpPr>
          <a:xfrm>
            <a:off x="1373561" y="4735699"/>
            <a:ext cx="474785" cy="441086"/>
            <a:chOff x="7290280" y="2015313"/>
            <a:chExt cx="517598" cy="441086"/>
          </a:xfrm>
        </p:grpSpPr>
        <p:sp>
          <p:nvSpPr>
            <p:cNvPr id="957" name="Google Shape;957;p13"/>
            <p:cNvSpPr/>
            <p:nvPr/>
          </p:nvSpPr>
          <p:spPr>
            <a:xfrm>
              <a:off x="7296310" y="2290565"/>
              <a:ext cx="511568" cy="165834"/>
            </a:xfrm>
            <a:custGeom>
              <a:avLst/>
              <a:gdLst/>
              <a:ahLst/>
              <a:cxnLst/>
              <a:rect l="l" t="t" r="r" b="b"/>
              <a:pathLst>
                <a:path w="407" h="168" extrusionOk="0">
                  <a:moveTo>
                    <a:pt x="368" y="62"/>
                  </a:moveTo>
                  <a:lnTo>
                    <a:pt x="368" y="0"/>
                  </a:lnTo>
                  <a:lnTo>
                    <a:pt x="217" y="0"/>
                  </a:lnTo>
                  <a:lnTo>
                    <a:pt x="190" y="0"/>
                  </a:lnTo>
                  <a:lnTo>
                    <a:pt x="39" y="0"/>
                  </a:lnTo>
                  <a:lnTo>
                    <a:pt x="39" y="62"/>
                  </a:lnTo>
                  <a:lnTo>
                    <a:pt x="0" y="62"/>
                  </a:lnTo>
                  <a:lnTo>
                    <a:pt x="0" y="168"/>
                  </a:lnTo>
                  <a:lnTo>
                    <a:pt x="104" y="168"/>
                  </a:lnTo>
                  <a:lnTo>
                    <a:pt x="104" y="62"/>
                  </a:lnTo>
                  <a:lnTo>
                    <a:pt x="65" y="62"/>
                  </a:lnTo>
                  <a:lnTo>
                    <a:pt x="65" y="27"/>
                  </a:lnTo>
                  <a:lnTo>
                    <a:pt x="190" y="27"/>
                  </a:lnTo>
                  <a:lnTo>
                    <a:pt x="190" y="62"/>
                  </a:lnTo>
                  <a:lnTo>
                    <a:pt x="152" y="62"/>
                  </a:lnTo>
                  <a:lnTo>
                    <a:pt x="152" y="168"/>
                  </a:lnTo>
                  <a:lnTo>
                    <a:pt x="255" y="168"/>
                  </a:lnTo>
                  <a:lnTo>
                    <a:pt x="255" y="62"/>
                  </a:lnTo>
                  <a:lnTo>
                    <a:pt x="217" y="62"/>
                  </a:lnTo>
                  <a:lnTo>
                    <a:pt x="217" y="27"/>
                  </a:lnTo>
                  <a:lnTo>
                    <a:pt x="342" y="27"/>
                  </a:lnTo>
                  <a:lnTo>
                    <a:pt x="342" y="62"/>
                  </a:lnTo>
                  <a:lnTo>
                    <a:pt x="303" y="62"/>
                  </a:lnTo>
                  <a:lnTo>
                    <a:pt x="303" y="168"/>
                  </a:lnTo>
                  <a:lnTo>
                    <a:pt x="407" y="168"/>
                  </a:lnTo>
                  <a:lnTo>
                    <a:pt x="407" y="62"/>
                  </a:lnTo>
                  <a:lnTo>
                    <a:pt x="368" y="62"/>
                  </a:lnTo>
                  <a:lnTo>
                    <a:pt x="368" y="62"/>
                  </a:lnTo>
                  <a:lnTo>
                    <a:pt x="368" y="62"/>
                  </a:lnTo>
                  <a:close/>
                  <a:moveTo>
                    <a:pt x="77" y="141"/>
                  </a:moveTo>
                  <a:lnTo>
                    <a:pt x="27" y="141"/>
                  </a:lnTo>
                  <a:lnTo>
                    <a:pt x="27" y="89"/>
                  </a:lnTo>
                  <a:lnTo>
                    <a:pt x="77" y="89"/>
                  </a:lnTo>
                  <a:lnTo>
                    <a:pt x="77" y="141"/>
                  </a:lnTo>
                  <a:lnTo>
                    <a:pt x="77" y="141"/>
                  </a:lnTo>
                  <a:lnTo>
                    <a:pt x="77" y="141"/>
                  </a:lnTo>
                  <a:close/>
                  <a:moveTo>
                    <a:pt x="229" y="141"/>
                  </a:moveTo>
                  <a:lnTo>
                    <a:pt x="178" y="141"/>
                  </a:lnTo>
                  <a:lnTo>
                    <a:pt x="178" y="89"/>
                  </a:lnTo>
                  <a:lnTo>
                    <a:pt x="229" y="89"/>
                  </a:lnTo>
                  <a:lnTo>
                    <a:pt x="229" y="141"/>
                  </a:lnTo>
                  <a:lnTo>
                    <a:pt x="229" y="141"/>
                  </a:lnTo>
                  <a:lnTo>
                    <a:pt x="229" y="141"/>
                  </a:lnTo>
                  <a:close/>
                  <a:moveTo>
                    <a:pt x="380" y="141"/>
                  </a:moveTo>
                  <a:lnTo>
                    <a:pt x="330" y="141"/>
                  </a:lnTo>
                  <a:lnTo>
                    <a:pt x="330" y="89"/>
                  </a:lnTo>
                  <a:lnTo>
                    <a:pt x="380" y="89"/>
                  </a:lnTo>
                  <a:lnTo>
                    <a:pt x="380" y="141"/>
                  </a:lnTo>
                  <a:lnTo>
                    <a:pt x="380" y="141"/>
                  </a:lnTo>
                  <a:lnTo>
                    <a:pt x="380" y="14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58" name="Google Shape;958;p13"/>
            <p:cNvSpPr/>
            <p:nvPr/>
          </p:nvSpPr>
          <p:spPr>
            <a:xfrm>
              <a:off x="7290280" y="2015313"/>
              <a:ext cx="517092" cy="300048"/>
            </a:xfrm>
            <a:custGeom>
              <a:avLst/>
              <a:gdLst/>
              <a:ahLst/>
              <a:cxnLst/>
              <a:rect l="l" t="t" r="r" b="b"/>
              <a:pathLst>
                <a:path w="337" h="249" extrusionOk="0">
                  <a:moveTo>
                    <a:pt x="305" y="164"/>
                  </a:moveTo>
                  <a:lnTo>
                    <a:pt x="305" y="114"/>
                  </a:lnTo>
                  <a:lnTo>
                    <a:pt x="179" y="114"/>
                  </a:lnTo>
                  <a:lnTo>
                    <a:pt x="179" y="85"/>
                  </a:lnTo>
                  <a:lnTo>
                    <a:pt x="211" y="85"/>
                  </a:lnTo>
                  <a:lnTo>
                    <a:pt x="211" y="0"/>
                  </a:lnTo>
                  <a:lnTo>
                    <a:pt x="126" y="0"/>
                  </a:lnTo>
                  <a:lnTo>
                    <a:pt x="126" y="85"/>
                  </a:lnTo>
                  <a:lnTo>
                    <a:pt x="157" y="85"/>
                  </a:lnTo>
                  <a:lnTo>
                    <a:pt x="157" y="114"/>
                  </a:lnTo>
                  <a:lnTo>
                    <a:pt x="31" y="114"/>
                  </a:lnTo>
                  <a:lnTo>
                    <a:pt x="31" y="164"/>
                  </a:lnTo>
                  <a:lnTo>
                    <a:pt x="0" y="164"/>
                  </a:lnTo>
                  <a:lnTo>
                    <a:pt x="0" y="249"/>
                  </a:lnTo>
                  <a:lnTo>
                    <a:pt x="85" y="249"/>
                  </a:lnTo>
                  <a:lnTo>
                    <a:pt x="85" y="164"/>
                  </a:lnTo>
                  <a:lnTo>
                    <a:pt x="53" y="164"/>
                  </a:lnTo>
                  <a:lnTo>
                    <a:pt x="53" y="136"/>
                  </a:lnTo>
                  <a:lnTo>
                    <a:pt x="157" y="136"/>
                  </a:lnTo>
                  <a:lnTo>
                    <a:pt x="157" y="164"/>
                  </a:lnTo>
                  <a:lnTo>
                    <a:pt x="126" y="164"/>
                  </a:lnTo>
                  <a:lnTo>
                    <a:pt x="126" y="249"/>
                  </a:lnTo>
                  <a:lnTo>
                    <a:pt x="211" y="249"/>
                  </a:lnTo>
                  <a:lnTo>
                    <a:pt x="211" y="164"/>
                  </a:lnTo>
                  <a:lnTo>
                    <a:pt x="179" y="164"/>
                  </a:lnTo>
                  <a:lnTo>
                    <a:pt x="179" y="136"/>
                  </a:lnTo>
                  <a:lnTo>
                    <a:pt x="283" y="136"/>
                  </a:lnTo>
                  <a:lnTo>
                    <a:pt x="283" y="164"/>
                  </a:lnTo>
                  <a:lnTo>
                    <a:pt x="252" y="164"/>
                  </a:lnTo>
                  <a:lnTo>
                    <a:pt x="252" y="249"/>
                  </a:lnTo>
                  <a:lnTo>
                    <a:pt x="337" y="249"/>
                  </a:lnTo>
                  <a:lnTo>
                    <a:pt x="337" y="164"/>
                  </a:lnTo>
                  <a:lnTo>
                    <a:pt x="305" y="164"/>
                  </a:lnTo>
                  <a:close/>
                  <a:moveTo>
                    <a:pt x="148" y="22"/>
                  </a:moveTo>
                  <a:lnTo>
                    <a:pt x="189" y="22"/>
                  </a:lnTo>
                  <a:lnTo>
                    <a:pt x="189" y="63"/>
                  </a:lnTo>
                  <a:lnTo>
                    <a:pt x="148" y="63"/>
                  </a:lnTo>
                  <a:lnTo>
                    <a:pt x="148" y="22"/>
                  </a:lnTo>
                  <a:close/>
                  <a:moveTo>
                    <a:pt x="63" y="227"/>
                  </a:moveTo>
                  <a:lnTo>
                    <a:pt x="22" y="227"/>
                  </a:lnTo>
                  <a:lnTo>
                    <a:pt x="22" y="186"/>
                  </a:lnTo>
                  <a:lnTo>
                    <a:pt x="63" y="186"/>
                  </a:lnTo>
                  <a:lnTo>
                    <a:pt x="63" y="227"/>
                  </a:lnTo>
                  <a:close/>
                  <a:moveTo>
                    <a:pt x="189" y="227"/>
                  </a:moveTo>
                  <a:lnTo>
                    <a:pt x="148" y="227"/>
                  </a:lnTo>
                  <a:lnTo>
                    <a:pt x="148" y="186"/>
                  </a:lnTo>
                  <a:lnTo>
                    <a:pt x="189" y="186"/>
                  </a:lnTo>
                  <a:lnTo>
                    <a:pt x="189" y="227"/>
                  </a:lnTo>
                  <a:close/>
                  <a:moveTo>
                    <a:pt x="315" y="227"/>
                  </a:moveTo>
                  <a:lnTo>
                    <a:pt x="274" y="227"/>
                  </a:lnTo>
                  <a:lnTo>
                    <a:pt x="274" y="186"/>
                  </a:lnTo>
                  <a:lnTo>
                    <a:pt x="315" y="186"/>
                  </a:lnTo>
                  <a:lnTo>
                    <a:pt x="315" y="22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rgbClr val="00529B"/>
                </a:solidFill>
                <a:latin typeface="Arial"/>
                <a:ea typeface="Arial"/>
                <a:cs typeface="Arial"/>
                <a:sym typeface="Arial"/>
              </a:endParaRPr>
            </a:p>
          </p:txBody>
        </p:sp>
        <p:sp>
          <p:nvSpPr>
            <p:cNvPr id="959" name="Google Shape;959;p13"/>
            <p:cNvSpPr/>
            <p:nvPr/>
          </p:nvSpPr>
          <p:spPr>
            <a:xfrm>
              <a:off x="7421211"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sp>
          <p:nvSpPr>
            <p:cNvPr id="960" name="Google Shape;960;p13"/>
            <p:cNvSpPr/>
            <p:nvPr/>
          </p:nvSpPr>
          <p:spPr>
            <a:xfrm>
              <a:off x="7614545" y="2276840"/>
              <a:ext cx="62603" cy="46272"/>
            </a:xfrm>
            <a:prstGeom prst="rect">
              <a:avLst/>
            </a:prstGeom>
            <a:solidFill>
              <a:srgbClr val="C0D1E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00529B"/>
                </a:solidFill>
                <a:latin typeface="Arial"/>
                <a:ea typeface="Arial"/>
                <a:cs typeface="Arial"/>
                <a:sym typeface="Arial"/>
              </a:endParaRPr>
            </a:p>
          </p:txBody>
        </p:sp>
      </p:grpSp>
      <p:grpSp>
        <p:nvGrpSpPr>
          <p:cNvPr id="961" name="Google Shape;961;p13"/>
          <p:cNvGrpSpPr/>
          <p:nvPr/>
        </p:nvGrpSpPr>
        <p:grpSpPr>
          <a:xfrm>
            <a:off x="8454405" y="3903280"/>
            <a:ext cx="298227" cy="342898"/>
            <a:chOff x="8491458" y="3985826"/>
            <a:chExt cx="298227" cy="342898"/>
          </a:xfrm>
        </p:grpSpPr>
        <p:sp>
          <p:nvSpPr>
            <p:cNvPr id="962" name="Google Shape;962;p13"/>
            <p:cNvSpPr/>
            <p:nvPr/>
          </p:nvSpPr>
          <p:spPr>
            <a:xfrm>
              <a:off x="8491458" y="3985826"/>
              <a:ext cx="167564" cy="215900"/>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3" name="Google Shape;963;p13"/>
            <p:cNvSpPr/>
            <p:nvPr/>
          </p:nvSpPr>
          <p:spPr>
            <a:xfrm>
              <a:off x="8556789" y="4049325"/>
              <a:ext cx="167564" cy="215900"/>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4" name="Google Shape;964;p13"/>
            <p:cNvSpPr/>
            <p:nvPr/>
          </p:nvSpPr>
          <p:spPr>
            <a:xfrm>
              <a:off x="8622120" y="4112824"/>
              <a:ext cx="167564" cy="215900"/>
            </a:xfrm>
            <a:prstGeom prst="rect">
              <a:avLst/>
            </a:prstGeom>
            <a:solidFill>
              <a:schemeClr val="lt1"/>
            </a:solid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65" name="Google Shape;965;p13"/>
          <p:cNvSpPr/>
          <p:nvPr/>
        </p:nvSpPr>
        <p:spPr>
          <a:xfrm>
            <a:off x="761173" y="1903518"/>
            <a:ext cx="370609" cy="447494"/>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6" name="Google Shape;966;p13"/>
          <p:cNvSpPr/>
          <p:nvPr/>
        </p:nvSpPr>
        <p:spPr>
          <a:xfrm>
            <a:off x="5044418" y="2820542"/>
            <a:ext cx="457170" cy="417696"/>
          </a:xfrm>
          <a:custGeom>
            <a:avLst/>
            <a:gdLst/>
            <a:ahLst/>
            <a:cxnLst/>
            <a:rect l="l" t="t" r="r" b="b"/>
            <a:pathLst>
              <a:path w="498" h="455" extrusionOk="0">
                <a:moveTo>
                  <a:pt x="383" y="192"/>
                </a:moveTo>
                <a:lnTo>
                  <a:pt x="383" y="89"/>
                </a:lnTo>
                <a:lnTo>
                  <a:pt x="383" y="58"/>
                </a:lnTo>
                <a:lnTo>
                  <a:pt x="249" y="0"/>
                </a:lnTo>
                <a:lnTo>
                  <a:pt x="115" y="58"/>
                </a:lnTo>
                <a:lnTo>
                  <a:pt x="115" y="89"/>
                </a:lnTo>
                <a:lnTo>
                  <a:pt x="115" y="192"/>
                </a:lnTo>
                <a:lnTo>
                  <a:pt x="0" y="240"/>
                </a:lnTo>
                <a:lnTo>
                  <a:pt x="0" y="271"/>
                </a:lnTo>
                <a:lnTo>
                  <a:pt x="0" y="376"/>
                </a:lnTo>
                <a:lnTo>
                  <a:pt x="0" y="400"/>
                </a:lnTo>
                <a:lnTo>
                  <a:pt x="134" y="455"/>
                </a:lnTo>
                <a:lnTo>
                  <a:pt x="249" y="408"/>
                </a:lnTo>
                <a:lnTo>
                  <a:pt x="364" y="455"/>
                </a:lnTo>
                <a:lnTo>
                  <a:pt x="498" y="400"/>
                </a:lnTo>
                <a:lnTo>
                  <a:pt x="498" y="376"/>
                </a:lnTo>
                <a:lnTo>
                  <a:pt x="498" y="271"/>
                </a:lnTo>
                <a:lnTo>
                  <a:pt x="498" y="240"/>
                </a:lnTo>
                <a:lnTo>
                  <a:pt x="383" y="192"/>
                </a:lnTo>
                <a:close/>
                <a:moveTo>
                  <a:pt x="153" y="405"/>
                </a:moveTo>
                <a:lnTo>
                  <a:pt x="153" y="321"/>
                </a:lnTo>
                <a:lnTo>
                  <a:pt x="230" y="288"/>
                </a:lnTo>
                <a:lnTo>
                  <a:pt x="230" y="374"/>
                </a:lnTo>
                <a:lnTo>
                  <a:pt x="153" y="405"/>
                </a:lnTo>
                <a:close/>
                <a:moveTo>
                  <a:pt x="230" y="139"/>
                </a:moveTo>
                <a:lnTo>
                  <a:pt x="230" y="223"/>
                </a:lnTo>
                <a:lnTo>
                  <a:pt x="180" y="204"/>
                </a:lnTo>
                <a:lnTo>
                  <a:pt x="153" y="192"/>
                </a:lnTo>
                <a:lnTo>
                  <a:pt x="153" y="106"/>
                </a:lnTo>
                <a:lnTo>
                  <a:pt x="230" y="139"/>
                </a:lnTo>
                <a:close/>
                <a:moveTo>
                  <a:pt x="319" y="204"/>
                </a:moveTo>
                <a:lnTo>
                  <a:pt x="268" y="223"/>
                </a:lnTo>
                <a:lnTo>
                  <a:pt x="268" y="139"/>
                </a:lnTo>
                <a:lnTo>
                  <a:pt x="345" y="106"/>
                </a:lnTo>
                <a:lnTo>
                  <a:pt x="345" y="192"/>
                </a:lnTo>
                <a:lnTo>
                  <a:pt x="319" y="204"/>
                </a:lnTo>
                <a:close/>
                <a:moveTo>
                  <a:pt x="165" y="237"/>
                </a:moveTo>
                <a:lnTo>
                  <a:pt x="206" y="257"/>
                </a:lnTo>
                <a:lnTo>
                  <a:pt x="134" y="288"/>
                </a:lnTo>
                <a:lnTo>
                  <a:pt x="62" y="257"/>
                </a:lnTo>
                <a:lnTo>
                  <a:pt x="134" y="225"/>
                </a:lnTo>
                <a:lnTo>
                  <a:pt x="165" y="237"/>
                </a:lnTo>
                <a:close/>
                <a:moveTo>
                  <a:pt x="333" y="237"/>
                </a:moveTo>
                <a:lnTo>
                  <a:pt x="364" y="225"/>
                </a:lnTo>
                <a:lnTo>
                  <a:pt x="436" y="257"/>
                </a:lnTo>
                <a:lnTo>
                  <a:pt x="364" y="288"/>
                </a:lnTo>
                <a:lnTo>
                  <a:pt x="292" y="257"/>
                </a:lnTo>
                <a:lnTo>
                  <a:pt x="333" y="237"/>
                </a:lnTo>
                <a:close/>
                <a:moveTo>
                  <a:pt x="383" y="321"/>
                </a:moveTo>
                <a:lnTo>
                  <a:pt x="460" y="288"/>
                </a:lnTo>
                <a:lnTo>
                  <a:pt x="460" y="374"/>
                </a:lnTo>
                <a:lnTo>
                  <a:pt x="383" y="405"/>
                </a:lnTo>
                <a:lnTo>
                  <a:pt x="383" y="321"/>
                </a:lnTo>
                <a:close/>
                <a:moveTo>
                  <a:pt x="321" y="75"/>
                </a:moveTo>
                <a:lnTo>
                  <a:pt x="249" y="106"/>
                </a:lnTo>
                <a:lnTo>
                  <a:pt x="177" y="75"/>
                </a:lnTo>
                <a:lnTo>
                  <a:pt x="249" y="43"/>
                </a:lnTo>
                <a:lnTo>
                  <a:pt x="321" y="75"/>
                </a:lnTo>
                <a:close/>
                <a:moveTo>
                  <a:pt x="38" y="288"/>
                </a:moveTo>
                <a:lnTo>
                  <a:pt x="115" y="321"/>
                </a:lnTo>
                <a:lnTo>
                  <a:pt x="115" y="405"/>
                </a:lnTo>
                <a:lnTo>
                  <a:pt x="38" y="374"/>
                </a:lnTo>
                <a:lnTo>
                  <a:pt x="38" y="288"/>
                </a:lnTo>
                <a:close/>
                <a:moveTo>
                  <a:pt x="268" y="288"/>
                </a:moveTo>
                <a:lnTo>
                  <a:pt x="345" y="321"/>
                </a:lnTo>
                <a:lnTo>
                  <a:pt x="345" y="405"/>
                </a:lnTo>
                <a:lnTo>
                  <a:pt x="268" y="374"/>
                </a:lnTo>
                <a:lnTo>
                  <a:pt x="268" y="288"/>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7" name="Google Shape;967;p13"/>
          <p:cNvSpPr/>
          <p:nvPr/>
        </p:nvSpPr>
        <p:spPr>
          <a:xfrm>
            <a:off x="1368412" y="3739995"/>
            <a:ext cx="457170" cy="417696"/>
          </a:xfrm>
          <a:custGeom>
            <a:avLst/>
            <a:gdLst/>
            <a:ahLst/>
            <a:cxnLst/>
            <a:rect l="l" t="t" r="r" b="b"/>
            <a:pathLst>
              <a:path w="498" h="455" extrusionOk="0">
                <a:moveTo>
                  <a:pt x="383" y="192"/>
                </a:moveTo>
                <a:lnTo>
                  <a:pt x="383" y="89"/>
                </a:lnTo>
                <a:lnTo>
                  <a:pt x="383" y="58"/>
                </a:lnTo>
                <a:lnTo>
                  <a:pt x="249" y="0"/>
                </a:lnTo>
                <a:lnTo>
                  <a:pt x="115" y="58"/>
                </a:lnTo>
                <a:lnTo>
                  <a:pt x="115" y="89"/>
                </a:lnTo>
                <a:lnTo>
                  <a:pt x="115" y="192"/>
                </a:lnTo>
                <a:lnTo>
                  <a:pt x="0" y="240"/>
                </a:lnTo>
                <a:lnTo>
                  <a:pt x="0" y="271"/>
                </a:lnTo>
                <a:lnTo>
                  <a:pt x="0" y="376"/>
                </a:lnTo>
                <a:lnTo>
                  <a:pt x="0" y="400"/>
                </a:lnTo>
                <a:lnTo>
                  <a:pt x="134" y="455"/>
                </a:lnTo>
                <a:lnTo>
                  <a:pt x="249" y="408"/>
                </a:lnTo>
                <a:lnTo>
                  <a:pt x="364" y="455"/>
                </a:lnTo>
                <a:lnTo>
                  <a:pt x="498" y="400"/>
                </a:lnTo>
                <a:lnTo>
                  <a:pt x="498" y="376"/>
                </a:lnTo>
                <a:lnTo>
                  <a:pt x="498" y="271"/>
                </a:lnTo>
                <a:lnTo>
                  <a:pt x="498" y="240"/>
                </a:lnTo>
                <a:lnTo>
                  <a:pt x="383" y="192"/>
                </a:lnTo>
                <a:close/>
                <a:moveTo>
                  <a:pt x="153" y="405"/>
                </a:moveTo>
                <a:lnTo>
                  <a:pt x="153" y="321"/>
                </a:lnTo>
                <a:lnTo>
                  <a:pt x="230" y="288"/>
                </a:lnTo>
                <a:lnTo>
                  <a:pt x="230" y="374"/>
                </a:lnTo>
                <a:lnTo>
                  <a:pt x="153" y="405"/>
                </a:lnTo>
                <a:close/>
                <a:moveTo>
                  <a:pt x="230" y="139"/>
                </a:moveTo>
                <a:lnTo>
                  <a:pt x="230" y="223"/>
                </a:lnTo>
                <a:lnTo>
                  <a:pt x="180" y="204"/>
                </a:lnTo>
                <a:lnTo>
                  <a:pt x="153" y="192"/>
                </a:lnTo>
                <a:lnTo>
                  <a:pt x="153" y="106"/>
                </a:lnTo>
                <a:lnTo>
                  <a:pt x="230" y="139"/>
                </a:lnTo>
                <a:close/>
                <a:moveTo>
                  <a:pt x="319" y="204"/>
                </a:moveTo>
                <a:lnTo>
                  <a:pt x="268" y="223"/>
                </a:lnTo>
                <a:lnTo>
                  <a:pt x="268" y="139"/>
                </a:lnTo>
                <a:lnTo>
                  <a:pt x="345" y="106"/>
                </a:lnTo>
                <a:lnTo>
                  <a:pt x="345" y="192"/>
                </a:lnTo>
                <a:lnTo>
                  <a:pt x="319" y="204"/>
                </a:lnTo>
                <a:close/>
                <a:moveTo>
                  <a:pt x="165" y="237"/>
                </a:moveTo>
                <a:lnTo>
                  <a:pt x="206" y="257"/>
                </a:lnTo>
                <a:lnTo>
                  <a:pt x="134" y="288"/>
                </a:lnTo>
                <a:lnTo>
                  <a:pt x="62" y="257"/>
                </a:lnTo>
                <a:lnTo>
                  <a:pt x="134" y="225"/>
                </a:lnTo>
                <a:lnTo>
                  <a:pt x="165" y="237"/>
                </a:lnTo>
                <a:close/>
                <a:moveTo>
                  <a:pt x="333" y="237"/>
                </a:moveTo>
                <a:lnTo>
                  <a:pt x="364" y="225"/>
                </a:lnTo>
                <a:lnTo>
                  <a:pt x="436" y="257"/>
                </a:lnTo>
                <a:lnTo>
                  <a:pt x="364" y="288"/>
                </a:lnTo>
                <a:lnTo>
                  <a:pt x="292" y="257"/>
                </a:lnTo>
                <a:lnTo>
                  <a:pt x="333" y="237"/>
                </a:lnTo>
                <a:close/>
                <a:moveTo>
                  <a:pt x="383" y="321"/>
                </a:moveTo>
                <a:lnTo>
                  <a:pt x="460" y="288"/>
                </a:lnTo>
                <a:lnTo>
                  <a:pt x="460" y="374"/>
                </a:lnTo>
                <a:lnTo>
                  <a:pt x="383" y="405"/>
                </a:lnTo>
                <a:lnTo>
                  <a:pt x="383" y="321"/>
                </a:lnTo>
                <a:close/>
                <a:moveTo>
                  <a:pt x="321" y="75"/>
                </a:moveTo>
                <a:lnTo>
                  <a:pt x="249" y="106"/>
                </a:lnTo>
                <a:lnTo>
                  <a:pt x="177" y="75"/>
                </a:lnTo>
                <a:lnTo>
                  <a:pt x="249" y="43"/>
                </a:lnTo>
                <a:lnTo>
                  <a:pt x="321" y="75"/>
                </a:lnTo>
                <a:close/>
                <a:moveTo>
                  <a:pt x="38" y="288"/>
                </a:moveTo>
                <a:lnTo>
                  <a:pt x="115" y="321"/>
                </a:lnTo>
                <a:lnTo>
                  <a:pt x="115" y="405"/>
                </a:lnTo>
                <a:lnTo>
                  <a:pt x="38" y="374"/>
                </a:lnTo>
                <a:lnTo>
                  <a:pt x="38" y="288"/>
                </a:lnTo>
                <a:close/>
                <a:moveTo>
                  <a:pt x="268" y="288"/>
                </a:moveTo>
                <a:lnTo>
                  <a:pt x="345" y="321"/>
                </a:lnTo>
                <a:lnTo>
                  <a:pt x="345" y="405"/>
                </a:lnTo>
                <a:lnTo>
                  <a:pt x="268" y="374"/>
                </a:lnTo>
                <a:lnTo>
                  <a:pt x="268" y="288"/>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8" name="Google Shape;968;p13"/>
          <p:cNvSpPr/>
          <p:nvPr/>
        </p:nvSpPr>
        <p:spPr>
          <a:xfrm>
            <a:off x="3208855" y="3739995"/>
            <a:ext cx="457170" cy="417696"/>
          </a:xfrm>
          <a:custGeom>
            <a:avLst/>
            <a:gdLst/>
            <a:ahLst/>
            <a:cxnLst/>
            <a:rect l="l" t="t" r="r" b="b"/>
            <a:pathLst>
              <a:path w="498" h="455" extrusionOk="0">
                <a:moveTo>
                  <a:pt x="383" y="192"/>
                </a:moveTo>
                <a:lnTo>
                  <a:pt x="383" y="89"/>
                </a:lnTo>
                <a:lnTo>
                  <a:pt x="383" y="58"/>
                </a:lnTo>
                <a:lnTo>
                  <a:pt x="249" y="0"/>
                </a:lnTo>
                <a:lnTo>
                  <a:pt x="115" y="58"/>
                </a:lnTo>
                <a:lnTo>
                  <a:pt x="115" y="89"/>
                </a:lnTo>
                <a:lnTo>
                  <a:pt x="115" y="192"/>
                </a:lnTo>
                <a:lnTo>
                  <a:pt x="0" y="240"/>
                </a:lnTo>
                <a:lnTo>
                  <a:pt x="0" y="271"/>
                </a:lnTo>
                <a:lnTo>
                  <a:pt x="0" y="376"/>
                </a:lnTo>
                <a:lnTo>
                  <a:pt x="0" y="400"/>
                </a:lnTo>
                <a:lnTo>
                  <a:pt x="134" y="455"/>
                </a:lnTo>
                <a:lnTo>
                  <a:pt x="249" y="408"/>
                </a:lnTo>
                <a:lnTo>
                  <a:pt x="364" y="455"/>
                </a:lnTo>
                <a:lnTo>
                  <a:pt x="498" y="400"/>
                </a:lnTo>
                <a:lnTo>
                  <a:pt x="498" y="376"/>
                </a:lnTo>
                <a:lnTo>
                  <a:pt x="498" y="271"/>
                </a:lnTo>
                <a:lnTo>
                  <a:pt x="498" y="240"/>
                </a:lnTo>
                <a:lnTo>
                  <a:pt x="383" y="192"/>
                </a:lnTo>
                <a:close/>
                <a:moveTo>
                  <a:pt x="153" y="405"/>
                </a:moveTo>
                <a:lnTo>
                  <a:pt x="153" y="321"/>
                </a:lnTo>
                <a:lnTo>
                  <a:pt x="230" y="288"/>
                </a:lnTo>
                <a:lnTo>
                  <a:pt x="230" y="374"/>
                </a:lnTo>
                <a:lnTo>
                  <a:pt x="153" y="405"/>
                </a:lnTo>
                <a:close/>
                <a:moveTo>
                  <a:pt x="230" y="139"/>
                </a:moveTo>
                <a:lnTo>
                  <a:pt x="230" y="223"/>
                </a:lnTo>
                <a:lnTo>
                  <a:pt x="180" y="204"/>
                </a:lnTo>
                <a:lnTo>
                  <a:pt x="153" y="192"/>
                </a:lnTo>
                <a:lnTo>
                  <a:pt x="153" y="106"/>
                </a:lnTo>
                <a:lnTo>
                  <a:pt x="230" y="139"/>
                </a:lnTo>
                <a:close/>
                <a:moveTo>
                  <a:pt x="319" y="204"/>
                </a:moveTo>
                <a:lnTo>
                  <a:pt x="268" y="223"/>
                </a:lnTo>
                <a:lnTo>
                  <a:pt x="268" y="139"/>
                </a:lnTo>
                <a:lnTo>
                  <a:pt x="345" y="106"/>
                </a:lnTo>
                <a:lnTo>
                  <a:pt x="345" y="192"/>
                </a:lnTo>
                <a:lnTo>
                  <a:pt x="319" y="204"/>
                </a:lnTo>
                <a:close/>
                <a:moveTo>
                  <a:pt x="165" y="237"/>
                </a:moveTo>
                <a:lnTo>
                  <a:pt x="206" y="257"/>
                </a:lnTo>
                <a:lnTo>
                  <a:pt x="134" y="288"/>
                </a:lnTo>
                <a:lnTo>
                  <a:pt x="62" y="257"/>
                </a:lnTo>
                <a:lnTo>
                  <a:pt x="134" y="225"/>
                </a:lnTo>
                <a:lnTo>
                  <a:pt x="165" y="237"/>
                </a:lnTo>
                <a:close/>
                <a:moveTo>
                  <a:pt x="333" y="237"/>
                </a:moveTo>
                <a:lnTo>
                  <a:pt x="364" y="225"/>
                </a:lnTo>
                <a:lnTo>
                  <a:pt x="436" y="257"/>
                </a:lnTo>
                <a:lnTo>
                  <a:pt x="364" y="288"/>
                </a:lnTo>
                <a:lnTo>
                  <a:pt x="292" y="257"/>
                </a:lnTo>
                <a:lnTo>
                  <a:pt x="333" y="237"/>
                </a:lnTo>
                <a:close/>
                <a:moveTo>
                  <a:pt x="383" y="321"/>
                </a:moveTo>
                <a:lnTo>
                  <a:pt x="460" y="288"/>
                </a:lnTo>
                <a:lnTo>
                  <a:pt x="460" y="374"/>
                </a:lnTo>
                <a:lnTo>
                  <a:pt x="383" y="405"/>
                </a:lnTo>
                <a:lnTo>
                  <a:pt x="383" y="321"/>
                </a:lnTo>
                <a:close/>
                <a:moveTo>
                  <a:pt x="321" y="75"/>
                </a:moveTo>
                <a:lnTo>
                  <a:pt x="249" y="106"/>
                </a:lnTo>
                <a:lnTo>
                  <a:pt x="177" y="75"/>
                </a:lnTo>
                <a:lnTo>
                  <a:pt x="249" y="43"/>
                </a:lnTo>
                <a:lnTo>
                  <a:pt x="321" y="75"/>
                </a:lnTo>
                <a:close/>
                <a:moveTo>
                  <a:pt x="38" y="288"/>
                </a:moveTo>
                <a:lnTo>
                  <a:pt x="115" y="321"/>
                </a:lnTo>
                <a:lnTo>
                  <a:pt x="115" y="405"/>
                </a:lnTo>
                <a:lnTo>
                  <a:pt x="38" y="374"/>
                </a:lnTo>
                <a:lnTo>
                  <a:pt x="38" y="288"/>
                </a:lnTo>
                <a:close/>
                <a:moveTo>
                  <a:pt x="268" y="288"/>
                </a:moveTo>
                <a:lnTo>
                  <a:pt x="345" y="321"/>
                </a:lnTo>
                <a:lnTo>
                  <a:pt x="345" y="405"/>
                </a:lnTo>
                <a:lnTo>
                  <a:pt x="268" y="374"/>
                </a:lnTo>
                <a:lnTo>
                  <a:pt x="268" y="288"/>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69" name="Google Shape;969;p13"/>
          <p:cNvSpPr/>
          <p:nvPr/>
        </p:nvSpPr>
        <p:spPr>
          <a:xfrm>
            <a:off x="6875945" y="3739995"/>
            <a:ext cx="457170" cy="417696"/>
          </a:xfrm>
          <a:custGeom>
            <a:avLst/>
            <a:gdLst/>
            <a:ahLst/>
            <a:cxnLst/>
            <a:rect l="l" t="t" r="r" b="b"/>
            <a:pathLst>
              <a:path w="498" h="455" extrusionOk="0">
                <a:moveTo>
                  <a:pt x="383" y="192"/>
                </a:moveTo>
                <a:lnTo>
                  <a:pt x="383" y="89"/>
                </a:lnTo>
                <a:lnTo>
                  <a:pt x="383" y="58"/>
                </a:lnTo>
                <a:lnTo>
                  <a:pt x="249" y="0"/>
                </a:lnTo>
                <a:lnTo>
                  <a:pt x="115" y="58"/>
                </a:lnTo>
                <a:lnTo>
                  <a:pt x="115" y="89"/>
                </a:lnTo>
                <a:lnTo>
                  <a:pt x="115" y="192"/>
                </a:lnTo>
                <a:lnTo>
                  <a:pt x="0" y="240"/>
                </a:lnTo>
                <a:lnTo>
                  <a:pt x="0" y="271"/>
                </a:lnTo>
                <a:lnTo>
                  <a:pt x="0" y="376"/>
                </a:lnTo>
                <a:lnTo>
                  <a:pt x="0" y="400"/>
                </a:lnTo>
                <a:lnTo>
                  <a:pt x="134" y="455"/>
                </a:lnTo>
                <a:lnTo>
                  <a:pt x="249" y="408"/>
                </a:lnTo>
                <a:lnTo>
                  <a:pt x="364" y="455"/>
                </a:lnTo>
                <a:lnTo>
                  <a:pt x="498" y="400"/>
                </a:lnTo>
                <a:lnTo>
                  <a:pt x="498" y="376"/>
                </a:lnTo>
                <a:lnTo>
                  <a:pt x="498" y="271"/>
                </a:lnTo>
                <a:lnTo>
                  <a:pt x="498" y="240"/>
                </a:lnTo>
                <a:lnTo>
                  <a:pt x="383" y="192"/>
                </a:lnTo>
                <a:close/>
                <a:moveTo>
                  <a:pt x="153" y="405"/>
                </a:moveTo>
                <a:lnTo>
                  <a:pt x="153" y="321"/>
                </a:lnTo>
                <a:lnTo>
                  <a:pt x="230" y="288"/>
                </a:lnTo>
                <a:lnTo>
                  <a:pt x="230" y="374"/>
                </a:lnTo>
                <a:lnTo>
                  <a:pt x="153" y="405"/>
                </a:lnTo>
                <a:close/>
                <a:moveTo>
                  <a:pt x="230" y="139"/>
                </a:moveTo>
                <a:lnTo>
                  <a:pt x="230" y="223"/>
                </a:lnTo>
                <a:lnTo>
                  <a:pt x="180" y="204"/>
                </a:lnTo>
                <a:lnTo>
                  <a:pt x="153" y="192"/>
                </a:lnTo>
                <a:lnTo>
                  <a:pt x="153" y="106"/>
                </a:lnTo>
                <a:lnTo>
                  <a:pt x="230" y="139"/>
                </a:lnTo>
                <a:close/>
                <a:moveTo>
                  <a:pt x="319" y="204"/>
                </a:moveTo>
                <a:lnTo>
                  <a:pt x="268" y="223"/>
                </a:lnTo>
                <a:lnTo>
                  <a:pt x="268" y="139"/>
                </a:lnTo>
                <a:lnTo>
                  <a:pt x="345" y="106"/>
                </a:lnTo>
                <a:lnTo>
                  <a:pt x="345" y="192"/>
                </a:lnTo>
                <a:lnTo>
                  <a:pt x="319" y="204"/>
                </a:lnTo>
                <a:close/>
                <a:moveTo>
                  <a:pt x="165" y="237"/>
                </a:moveTo>
                <a:lnTo>
                  <a:pt x="206" y="257"/>
                </a:lnTo>
                <a:lnTo>
                  <a:pt x="134" y="288"/>
                </a:lnTo>
                <a:lnTo>
                  <a:pt x="62" y="257"/>
                </a:lnTo>
                <a:lnTo>
                  <a:pt x="134" y="225"/>
                </a:lnTo>
                <a:lnTo>
                  <a:pt x="165" y="237"/>
                </a:lnTo>
                <a:close/>
                <a:moveTo>
                  <a:pt x="333" y="237"/>
                </a:moveTo>
                <a:lnTo>
                  <a:pt x="364" y="225"/>
                </a:lnTo>
                <a:lnTo>
                  <a:pt x="436" y="257"/>
                </a:lnTo>
                <a:lnTo>
                  <a:pt x="364" y="288"/>
                </a:lnTo>
                <a:lnTo>
                  <a:pt x="292" y="257"/>
                </a:lnTo>
                <a:lnTo>
                  <a:pt x="333" y="237"/>
                </a:lnTo>
                <a:close/>
                <a:moveTo>
                  <a:pt x="383" y="321"/>
                </a:moveTo>
                <a:lnTo>
                  <a:pt x="460" y="288"/>
                </a:lnTo>
                <a:lnTo>
                  <a:pt x="460" y="374"/>
                </a:lnTo>
                <a:lnTo>
                  <a:pt x="383" y="405"/>
                </a:lnTo>
                <a:lnTo>
                  <a:pt x="383" y="321"/>
                </a:lnTo>
                <a:close/>
                <a:moveTo>
                  <a:pt x="321" y="75"/>
                </a:moveTo>
                <a:lnTo>
                  <a:pt x="249" y="106"/>
                </a:lnTo>
                <a:lnTo>
                  <a:pt x="177" y="75"/>
                </a:lnTo>
                <a:lnTo>
                  <a:pt x="249" y="43"/>
                </a:lnTo>
                <a:lnTo>
                  <a:pt x="321" y="75"/>
                </a:lnTo>
                <a:close/>
                <a:moveTo>
                  <a:pt x="38" y="288"/>
                </a:moveTo>
                <a:lnTo>
                  <a:pt x="115" y="321"/>
                </a:lnTo>
                <a:lnTo>
                  <a:pt x="115" y="405"/>
                </a:lnTo>
                <a:lnTo>
                  <a:pt x="38" y="374"/>
                </a:lnTo>
                <a:lnTo>
                  <a:pt x="38" y="288"/>
                </a:lnTo>
                <a:close/>
                <a:moveTo>
                  <a:pt x="268" y="288"/>
                </a:moveTo>
                <a:lnTo>
                  <a:pt x="345" y="321"/>
                </a:lnTo>
                <a:lnTo>
                  <a:pt x="345" y="405"/>
                </a:lnTo>
                <a:lnTo>
                  <a:pt x="268" y="374"/>
                </a:lnTo>
                <a:lnTo>
                  <a:pt x="268" y="288"/>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4"/>
                                        </p:tgtEl>
                                        <p:attrNameLst>
                                          <p:attrName>style.visibility</p:attrName>
                                        </p:attrNameLst>
                                      </p:cBhvr>
                                      <p:to>
                                        <p:strVal val="visible"/>
                                      </p:to>
                                    </p:set>
                                    <p:animEffect transition="in" filter="fade">
                                      <p:cBhvr>
                                        <p:cTn id="7" dur="500"/>
                                        <p:tgtEl>
                                          <p:spTgt spid="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pic>
        <p:nvPicPr>
          <p:cNvPr id="974" name="Google Shape;974;p14"/>
          <p:cNvPicPr preferRelativeResize="0"/>
          <p:nvPr/>
        </p:nvPicPr>
        <p:blipFill rotWithShape="1">
          <a:blip r:embed="rId3">
            <a:alphaModFix/>
          </a:blip>
          <a:srcRect/>
          <a:stretch/>
        </p:blipFill>
        <p:spPr>
          <a:xfrm>
            <a:off x="5010370" y="2778882"/>
            <a:ext cx="826731" cy="331626"/>
          </a:xfrm>
          <a:prstGeom prst="rect">
            <a:avLst/>
          </a:prstGeom>
          <a:noFill/>
          <a:ln>
            <a:noFill/>
          </a:ln>
        </p:spPr>
      </p:pic>
      <p:sp>
        <p:nvSpPr>
          <p:cNvPr id="975" name="Google Shape;975;p1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Integration Platform as a Service Defined</a:t>
            </a:r>
            <a:endParaRPr/>
          </a:p>
        </p:txBody>
      </p:sp>
      <p:sp>
        <p:nvSpPr>
          <p:cNvPr id="976" name="Google Shape;976;p14"/>
          <p:cNvSpPr/>
          <p:nvPr/>
        </p:nvSpPr>
        <p:spPr>
          <a:xfrm>
            <a:off x="-794" y="5637748"/>
            <a:ext cx="12191999" cy="565608"/>
          </a:xfrm>
          <a:prstGeom prst="rect">
            <a:avLst/>
          </a:prstGeom>
          <a:solidFill>
            <a:srgbClr val="FEC10D"/>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200" b="1" i="0" u="none" strike="noStrike" cap="none">
                <a:solidFill>
                  <a:schemeClr val="dk1"/>
                </a:solidFill>
                <a:latin typeface="Arial"/>
                <a:ea typeface="Arial"/>
                <a:cs typeface="Arial"/>
                <a:sym typeface="Arial"/>
              </a:rPr>
              <a:t>Mostly iPaaS complements (but can also replace) integration platform software</a:t>
            </a:r>
            <a:endParaRPr/>
          </a:p>
        </p:txBody>
      </p:sp>
      <p:sp>
        <p:nvSpPr>
          <p:cNvPr id="977" name="Google Shape;977;p14"/>
          <p:cNvSpPr/>
          <p:nvPr/>
        </p:nvSpPr>
        <p:spPr>
          <a:xfrm>
            <a:off x="6234113" y="1429678"/>
            <a:ext cx="5499095" cy="1817374"/>
          </a:xfrm>
          <a:prstGeom prst="rect">
            <a:avLst/>
          </a:prstGeom>
          <a:noFill/>
          <a:ln>
            <a:noFill/>
          </a:ln>
        </p:spPr>
        <p:txBody>
          <a:bodyPr spcFirstLastPara="1" wrap="square" lIns="91425" tIns="457200" rIns="0" bIns="91425" anchor="b" anchorCtr="0">
            <a:noAutofit/>
          </a:bodyPr>
          <a:lstStyle/>
          <a:p>
            <a:pPr marL="171450" marR="0" lvl="1" indent="-171450" algn="l" rtl="0">
              <a:lnSpc>
                <a:spcPct val="100000"/>
              </a:lnSpc>
              <a:spcBef>
                <a:spcPts val="0"/>
              </a:spcBef>
              <a:spcAft>
                <a:spcPts val="0"/>
              </a:spcAft>
              <a:buClr>
                <a:srgbClr val="002856"/>
              </a:buClr>
              <a:buSzPts val="1620"/>
              <a:buFont typeface="Arial"/>
              <a:buChar char="•"/>
            </a:pPr>
            <a:r>
              <a:rPr lang="en-US" sz="1800" b="0" i="0" u="none" strike="noStrike" cap="none" dirty="0">
                <a:solidFill>
                  <a:schemeClr val="dk1"/>
                </a:solidFill>
                <a:latin typeface="Arial"/>
                <a:ea typeface="Arial"/>
                <a:cs typeface="Arial"/>
                <a:sym typeface="Arial"/>
              </a:rPr>
              <a:t>Application, data, process, B2B, API, events </a:t>
            </a:r>
            <a:r>
              <a:rPr lang="en-US" sz="1800" b="1" i="0" u="none" strike="noStrike" cap="none" dirty="0">
                <a:solidFill>
                  <a:schemeClr val="dk1"/>
                </a:solidFill>
                <a:latin typeface="Arial"/>
                <a:ea typeface="Arial"/>
                <a:cs typeface="Arial"/>
                <a:sym typeface="Arial"/>
              </a:rPr>
              <a:t>integration: </a:t>
            </a:r>
            <a:endParaRPr dirty="0"/>
          </a:p>
          <a:p>
            <a:pPr marL="576263" marR="0" lvl="1" indent="-273050" algn="l" rtl="0">
              <a:lnSpc>
                <a:spcPct val="100000"/>
              </a:lnSpc>
              <a:spcBef>
                <a:spcPts val="0"/>
              </a:spcBef>
              <a:spcAft>
                <a:spcPts val="0"/>
              </a:spcAft>
              <a:buClr>
                <a:srgbClr val="002856"/>
              </a:buClr>
              <a:buSzPts val="1440"/>
              <a:buFont typeface="Arial"/>
              <a:buChar char="–"/>
            </a:pPr>
            <a:r>
              <a:rPr lang="en-US" sz="1600" b="0" i="0" u="none" strike="noStrike" cap="none" dirty="0">
                <a:solidFill>
                  <a:schemeClr val="dk1"/>
                </a:solidFill>
                <a:latin typeface="Arial"/>
                <a:ea typeface="Arial"/>
                <a:cs typeface="Arial"/>
                <a:sym typeface="Arial"/>
              </a:rPr>
              <a:t>Transformation, routing, orchestration, </a:t>
            </a:r>
            <a:endParaRPr dirty="0"/>
          </a:p>
          <a:p>
            <a:pPr marL="576263" marR="0" lvl="1" indent="-273050" algn="l" rtl="0">
              <a:lnSpc>
                <a:spcPct val="100000"/>
              </a:lnSpc>
              <a:spcBef>
                <a:spcPts val="300"/>
              </a:spcBef>
              <a:spcAft>
                <a:spcPts val="0"/>
              </a:spcAft>
              <a:buClr>
                <a:srgbClr val="002856"/>
              </a:buClr>
              <a:buSzPts val="1440"/>
              <a:buFont typeface="Arial"/>
              <a:buChar char="–"/>
            </a:pPr>
            <a:r>
              <a:rPr lang="en-US" sz="1600" b="0" i="0" u="none" strike="noStrike" cap="none" dirty="0">
                <a:solidFill>
                  <a:schemeClr val="dk1"/>
                </a:solidFill>
                <a:latin typeface="Arial"/>
                <a:ea typeface="Arial"/>
                <a:cs typeface="Arial"/>
                <a:sym typeface="Arial"/>
              </a:rPr>
              <a:t>Prepackaged integration (flows, adapters, APIs)</a:t>
            </a:r>
            <a:endParaRPr dirty="0"/>
          </a:p>
          <a:p>
            <a:pPr marL="171450" marR="0" lvl="1" indent="-171450" algn="l" rtl="0">
              <a:lnSpc>
                <a:spcPct val="100000"/>
              </a:lnSpc>
              <a:spcBef>
                <a:spcPts val="600"/>
              </a:spcBef>
              <a:spcAft>
                <a:spcPts val="0"/>
              </a:spcAft>
              <a:buClr>
                <a:srgbClr val="002856"/>
              </a:buClr>
              <a:buSzPts val="1620"/>
              <a:buFont typeface="Arial"/>
              <a:buChar char="•"/>
            </a:pPr>
            <a:r>
              <a:rPr lang="en-US" sz="1800" b="1" i="0" u="none" strike="noStrike" cap="none" dirty="0">
                <a:solidFill>
                  <a:schemeClr val="dk1"/>
                </a:solidFill>
                <a:latin typeface="Arial"/>
                <a:ea typeface="Arial"/>
                <a:cs typeface="Arial"/>
                <a:sym typeface="Arial"/>
              </a:rPr>
              <a:t>Provider-managed</a:t>
            </a:r>
            <a:r>
              <a:rPr lang="en-US" sz="1800" b="0" i="0" u="none" strike="noStrike" cap="none" dirty="0">
                <a:solidFill>
                  <a:schemeClr val="dk1"/>
                </a:solidFill>
                <a:latin typeface="Arial"/>
                <a:ea typeface="Arial"/>
                <a:cs typeface="Arial"/>
                <a:sym typeface="Arial"/>
              </a:rPr>
              <a:t> cloud service (PaaS)</a:t>
            </a:r>
            <a:endParaRPr dirty="0"/>
          </a:p>
          <a:p>
            <a:pPr marL="171450" marR="0" lvl="1" indent="-171450" algn="l" rtl="0">
              <a:lnSpc>
                <a:spcPct val="100000"/>
              </a:lnSpc>
              <a:spcBef>
                <a:spcPts val="300"/>
              </a:spcBef>
              <a:spcAft>
                <a:spcPts val="0"/>
              </a:spcAft>
              <a:buClr>
                <a:srgbClr val="002856"/>
              </a:buClr>
              <a:buSzPts val="1620"/>
              <a:buFont typeface="Arial"/>
              <a:buChar char="•"/>
            </a:pPr>
            <a:r>
              <a:rPr lang="en-US" sz="1800" b="1" i="0" u="none" strike="noStrike" cap="none" dirty="0">
                <a:solidFill>
                  <a:schemeClr val="dk1"/>
                </a:solidFill>
                <a:latin typeface="Arial"/>
                <a:ea typeface="Arial"/>
                <a:cs typeface="Arial"/>
                <a:sym typeface="Arial"/>
              </a:rPr>
              <a:t>Low-code/No-code</a:t>
            </a:r>
            <a:r>
              <a:rPr lang="en-US" sz="1800" b="0" i="0" u="none" strike="noStrike" cap="none" dirty="0">
                <a:solidFill>
                  <a:schemeClr val="dk1"/>
                </a:solidFill>
                <a:latin typeface="Arial"/>
                <a:ea typeface="Arial"/>
                <a:cs typeface="Arial"/>
                <a:sym typeface="Arial"/>
              </a:rPr>
              <a:t> development tools</a:t>
            </a:r>
            <a:endParaRPr dirty="0"/>
          </a:p>
        </p:txBody>
      </p:sp>
      <p:grpSp>
        <p:nvGrpSpPr>
          <p:cNvPr id="978" name="Google Shape;978;p14"/>
          <p:cNvGrpSpPr/>
          <p:nvPr/>
        </p:nvGrpSpPr>
        <p:grpSpPr>
          <a:xfrm>
            <a:off x="6234107" y="3173526"/>
            <a:ext cx="5499107" cy="2087070"/>
            <a:chOff x="6079857" y="3697732"/>
            <a:chExt cx="5651560" cy="2087070"/>
          </a:xfrm>
        </p:grpSpPr>
        <p:sp>
          <p:nvSpPr>
            <p:cNvPr id="979" name="Google Shape;979;p14"/>
            <p:cNvSpPr/>
            <p:nvPr/>
          </p:nvSpPr>
          <p:spPr>
            <a:xfrm>
              <a:off x="6079864" y="3764604"/>
              <a:ext cx="5651552" cy="2020198"/>
            </a:xfrm>
            <a:prstGeom prst="rect">
              <a:avLst/>
            </a:prstGeom>
            <a:noFill/>
            <a:ln>
              <a:noFill/>
            </a:ln>
          </p:spPr>
          <p:txBody>
            <a:bodyPr spcFirstLastPara="1" wrap="square" lIns="91425" tIns="457200" rIns="91425" bIns="91425" anchor="ctr" anchorCtr="0">
              <a:noAutofit/>
            </a:bodyPr>
            <a:lstStyle/>
            <a:p>
              <a:pPr marL="171450" marR="0" lvl="1" indent="-171450" algn="l" rtl="0">
                <a:lnSpc>
                  <a:spcPct val="100000"/>
                </a:lnSpc>
                <a:spcBef>
                  <a:spcPts val="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Short time </a:t>
              </a:r>
              <a:r>
                <a:rPr lang="en-US" sz="1800" b="0" i="0" u="none" strike="noStrike" cap="none">
                  <a:solidFill>
                    <a:schemeClr val="dk1"/>
                  </a:solidFill>
                  <a:latin typeface="Arial"/>
                  <a:ea typeface="Arial"/>
                  <a:cs typeface="Arial"/>
                  <a:sym typeface="Arial"/>
                </a:rPr>
                <a:t>to integration/value</a:t>
              </a:r>
              <a:endParaRPr/>
            </a:p>
            <a:p>
              <a:pPr marL="171450" marR="0" lvl="1" indent="-171450" algn="l" rtl="0">
                <a:lnSpc>
                  <a:spcPct val="100000"/>
                </a:lnSpc>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Cloud/mobile</a:t>
              </a:r>
              <a:r>
                <a:rPr lang="en-US" sz="1800" b="0" i="0" u="none" strike="noStrike" cap="none">
                  <a:solidFill>
                    <a:schemeClr val="dk1"/>
                  </a:solidFill>
                  <a:latin typeface="Arial"/>
                  <a:ea typeface="Arial"/>
                  <a:cs typeface="Arial"/>
                  <a:sym typeface="Arial"/>
                </a:rPr>
                <a:t> center of gravity</a:t>
              </a:r>
              <a:endParaRPr/>
            </a:p>
            <a:p>
              <a:pPr marL="171450" marR="0" lvl="1" indent="-171450" algn="l" rtl="0">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Intercloud/Intracloud-to-ground </a:t>
              </a:r>
              <a:r>
                <a:rPr lang="en-US" sz="1800" b="0" i="0" u="none" strike="noStrike" cap="none">
                  <a:solidFill>
                    <a:schemeClr val="dk1"/>
                  </a:solidFill>
                  <a:latin typeface="Arial"/>
                  <a:ea typeface="Arial"/>
                  <a:cs typeface="Arial"/>
                  <a:sym typeface="Arial"/>
                </a:rPr>
                <a:t>(-to-ground)</a:t>
              </a:r>
              <a:endParaRPr/>
            </a:p>
            <a:p>
              <a:pPr marL="171450" marR="0" lvl="1" indent="-171450" algn="l" rtl="0">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Multiple use cases </a:t>
              </a:r>
              <a:r>
                <a:rPr lang="en-US" sz="1800" b="0" i="0" u="none" strike="noStrike" cap="none">
                  <a:solidFill>
                    <a:schemeClr val="dk1"/>
                  </a:solidFill>
                  <a:latin typeface="Arial"/>
                  <a:ea typeface="Arial"/>
                  <a:cs typeface="Arial"/>
                  <a:sym typeface="Arial"/>
                </a:rPr>
                <a:t>must be supported</a:t>
              </a:r>
              <a:endParaRPr/>
            </a:p>
            <a:p>
              <a:pPr marL="171450" marR="0" lvl="1" indent="-171450" algn="l" rtl="0">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Empowering </a:t>
              </a:r>
              <a:r>
                <a:rPr lang="en-US" sz="1800" b="0" i="0" u="none" strike="noStrike" cap="none">
                  <a:solidFill>
                    <a:schemeClr val="dk1"/>
                  </a:solidFill>
                  <a:latin typeface="Arial"/>
                  <a:ea typeface="Arial"/>
                  <a:cs typeface="Arial"/>
                  <a:sym typeface="Arial"/>
                </a:rPr>
                <a:t>a range of integration personas (specialists, developers, SaaS administrators, data scientists, business technologists, technology users)</a:t>
              </a:r>
              <a:endParaRPr sz="1800" b="0" i="0" u="none" strike="noStrike" cap="none">
                <a:solidFill>
                  <a:schemeClr val="dk1"/>
                </a:solidFill>
                <a:latin typeface="Arial"/>
                <a:ea typeface="Arial"/>
                <a:cs typeface="Arial"/>
                <a:sym typeface="Arial"/>
              </a:endParaRPr>
            </a:p>
          </p:txBody>
        </p:sp>
        <p:sp>
          <p:nvSpPr>
            <p:cNvPr id="980" name="Google Shape;980;p14"/>
            <p:cNvSpPr/>
            <p:nvPr/>
          </p:nvSpPr>
          <p:spPr>
            <a:xfrm>
              <a:off x="6079857" y="3697732"/>
              <a:ext cx="5651548" cy="390115"/>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lnSpc>
                  <a:spcPct val="100000"/>
                </a:lnSpc>
                <a:spcBef>
                  <a:spcPts val="0"/>
                </a:spcBef>
                <a:spcAft>
                  <a:spcPts val="0"/>
                </a:spcAft>
                <a:buNone/>
              </a:pPr>
              <a:r>
                <a:rPr lang="en-US" sz="2000" b="1">
                  <a:solidFill>
                    <a:schemeClr val="lt1"/>
                  </a:solidFill>
                  <a:latin typeface="Arial Black"/>
                  <a:ea typeface="Arial Black"/>
                  <a:cs typeface="Arial Black"/>
                  <a:sym typeface="Arial Black"/>
                </a:rPr>
                <a:t>Use when:</a:t>
              </a:r>
              <a:endParaRPr/>
            </a:p>
          </p:txBody>
        </p:sp>
      </p:grpSp>
      <p:sp>
        <p:nvSpPr>
          <p:cNvPr id="981" name="Google Shape;981;p14"/>
          <p:cNvSpPr/>
          <p:nvPr/>
        </p:nvSpPr>
        <p:spPr>
          <a:xfrm>
            <a:off x="6234113" y="1039563"/>
            <a:ext cx="5499096" cy="390115"/>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spcBef>
                <a:spcPts val="0"/>
              </a:spcBef>
              <a:spcAft>
                <a:spcPts val="0"/>
              </a:spcAft>
              <a:buNone/>
            </a:pPr>
            <a:r>
              <a:rPr lang="en-US" sz="2000" b="1">
                <a:solidFill>
                  <a:schemeClr val="lt1"/>
                </a:solidFill>
                <a:latin typeface="Arial Black"/>
                <a:ea typeface="Arial Black"/>
                <a:cs typeface="Arial Black"/>
                <a:sym typeface="Arial Black"/>
              </a:rPr>
              <a:t>What is it?</a:t>
            </a:r>
            <a:endParaRPr/>
          </a:p>
        </p:txBody>
      </p:sp>
      <p:grpSp>
        <p:nvGrpSpPr>
          <p:cNvPr id="982" name="Google Shape;982;p14"/>
          <p:cNvGrpSpPr/>
          <p:nvPr/>
        </p:nvGrpSpPr>
        <p:grpSpPr>
          <a:xfrm>
            <a:off x="728598" y="1234620"/>
            <a:ext cx="5505515" cy="3991537"/>
            <a:chOff x="644565" y="1402215"/>
            <a:chExt cx="5505515" cy="3991537"/>
          </a:xfrm>
        </p:grpSpPr>
        <p:sp>
          <p:nvSpPr>
            <p:cNvPr id="983" name="Google Shape;983;p14"/>
            <p:cNvSpPr/>
            <p:nvPr/>
          </p:nvSpPr>
          <p:spPr>
            <a:xfrm>
              <a:off x="4823989" y="2711241"/>
              <a:ext cx="1010404" cy="643576"/>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2540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4" name="Google Shape;984;p14"/>
            <p:cNvSpPr/>
            <p:nvPr/>
          </p:nvSpPr>
          <p:spPr>
            <a:xfrm>
              <a:off x="4471228" y="1834237"/>
              <a:ext cx="1010404" cy="643576"/>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2540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85" name="Google Shape;985;p14"/>
            <p:cNvSpPr/>
            <p:nvPr/>
          </p:nvSpPr>
          <p:spPr>
            <a:xfrm>
              <a:off x="3480129" y="1402215"/>
              <a:ext cx="1010404" cy="643576"/>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2540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986" name="Google Shape;986;p14"/>
            <p:cNvCxnSpPr/>
            <p:nvPr/>
          </p:nvCxnSpPr>
          <p:spPr>
            <a:xfrm rot="10800000">
              <a:off x="1873252" y="2194677"/>
              <a:ext cx="867206" cy="689877"/>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87" name="Google Shape;987;p14"/>
            <p:cNvCxnSpPr/>
            <p:nvPr/>
          </p:nvCxnSpPr>
          <p:spPr>
            <a:xfrm flipH="1">
              <a:off x="1465490" y="3188860"/>
              <a:ext cx="976731" cy="9483"/>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88" name="Google Shape;988;p14"/>
            <p:cNvCxnSpPr/>
            <p:nvPr/>
          </p:nvCxnSpPr>
          <p:spPr>
            <a:xfrm rot="10800000" flipH="1">
              <a:off x="4019217" y="2458301"/>
              <a:ext cx="511504" cy="476227"/>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89" name="Google Shape;989;p14"/>
            <p:cNvCxnSpPr/>
            <p:nvPr/>
          </p:nvCxnSpPr>
          <p:spPr>
            <a:xfrm rot="10800000" flipH="1">
              <a:off x="4189718" y="3131686"/>
              <a:ext cx="612544" cy="120328"/>
            </a:xfrm>
            <a:prstGeom prst="straightConnector1">
              <a:avLst/>
            </a:prstGeom>
            <a:solidFill>
              <a:srgbClr val="00529B"/>
            </a:solidFill>
            <a:ln w="25400" cap="flat" cmpd="sng">
              <a:solidFill>
                <a:srgbClr val="6F7878"/>
              </a:solidFill>
              <a:prstDash val="solid"/>
              <a:round/>
              <a:headEnd type="triangle" w="med" len="med"/>
              <a:tailEnd type="triangle" w="med" len="med"/>
            </a:ln>
          </p:spPr>
        </p:cxnSp>
        <p:sp>
          <p:nvSpPr>
            <p:cNvPr id="990" name="Google Shape;990;p14"/>
            <p:cNvSpPr txBox="1"/>
            <p:nvPr/>
          </p:nvSpPr>
          <p:spPr>
            <a:xfrm>
              <a:off x="4655726" y="4778600"/>
              <a:ext cx="1494354"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Arial"/>
                  <a:ea typeface="Arial"/>
                  <a:cs typeface="Arial"/>
                  <a:sym typeface="Arial"/>
                </a:rPr>
                <a:t>Mobile Apps</a:t>
              </a:r>
              <a:endParaRPr/>
            </a:p>
          </p:txBody>
        </p:sp>
        <p:cxnSp>
          <p:nvCxnSpPr>
            <p:cNvPr id="991" name="Google Shape;991;p14"/>
            <p:cNvCxnSpPr/>
            <p:nvPr/>
          </p:nvCxnSpPr>
          <p:spPr>
            <a:xfrm rot="10800000">
              <a:off x="3856451" y="3810554"/>
              <a:ext cx="559622" cy="698173"/>
            </a:xfrm>
            <a:prstGeom prst="straightConnector1">
              <a:avLst/>
            </a:prstGeom>
            <a:solidFill>
              <a:srgbClr val="00529B"/>
            </a:solidFill>
            <a:ln w="25400" cap="flat" cmpd="sng">
              <a:solidFill>
                <a:srgbClr val="6F7878"/>
              </a:solidFill>
              <a:prstDash val="solid"/>
              <a:round/>
              <a:headEnd type="triangle" w="med" len="med"/>
              <a:tailEnd type="triangle" w="med" len="med"/>
            </a:ln>
          </p:spPr>
        </p:cxnSp>
        <p:pic>
          <p:nvPicPr>
            <p:cNvPr id="992" name="Google Shape;992;p14" descr="http://www.itsmf.ca/images/fck/Image/Logo_ServiceNow.png"/>
            <p:cNvPicPr preferRelativeResize="0"/>
            <p:nvPr/>
          </p:nvPicPr>
          <p:blipFill rotWithShape="1">
            <a:blip r:embed="rId4">
              <a:alphaModFix/>
            </a:blip>
            <a:srcRect/>
            <a:stretch/>
          </p:blipFill>
          <p:spPr>
            <a:xfrm>
              <a:off x="4485298" y="2142033"/>
              <a:ext cx="954927" cy="199262"/>
            </a:xfrm>
            <a:prstGeom prst="rect">
              <a:avLst/>
            </a:prstGeom>
            <a:noFill/>
            <a:ln>
              <a:noFill/>
            </a:ln>
          </p:spPr>
        </p:pic>
        <p:cxnSp>
          <p:nvCxnSpPr>
            <p:cNvPr id="993" name="Google Shape;993;p14"/>
            <p:cNvCxnSpPr/>
            <p:nvPr/>
          </p:nvCxnSpPr>
          <p:spPr>
            <a:xfrm flipH="1">
              <a:off x="1256867" y="3641521"/>
              <a:ext cx="1182272" cy="459206"/>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94" name="Google Shape;994;p14"/>
            <p:cNvCxnSpPr/>
            <p:nvPr/>
          </p:nvCxnSpPr>
          <p:spPr>
            <a:xfrm rot="10800000">
              <a:off x="4247042" y="3590077"/>
              <a:ext cx="955395" cy="609984"/>
            </a:xfrm>
            <a:prstGeom prst="straightConnector1">
              <a:avLst/>
            </a:prstGeom>
            <a:solidFill>
              <a:srgbClr val="00529B"/>
            </a:solidFill>
            <a:ln w="25400" cap="flat" cmpd="sng">
              <a:solidFill>
                <a:srgbClr val="6F7878"/>
              </a:solidFill>
              <a:prstDash val="solid"/>
              <a:round/>
              <a:headEnd type="triangle" w="med" len="med"/>
              <a:tailEnd type="triangle" w="med" len="med"/>
            </a:ln>
          </p:spPr>
        </p:cxnSp>
        <p:pic>
          <p:nvPicPr>
            <p:cNvPr id="995" name="Google Shape;995;p14"/>
            <p:cNvPicPr preferRelativeResize="0"/>
            <p:nvPr/>
          </p:nvPicPr>
          <p:blipFill rotWithShape="1">
            <a:blip r:embed="rId5">
              <a:alphaModFix/>
            </a:blip>
            <a:srcRect/>
            <a:stretch/>
          </p:blipFill>
          <p:spPr>
            <a:xfrm>
              <a:off x="656758" y="4547124"/>
              <a:ext cx="661415" cy="326299"/>
            </a:xfrm>
            <a:prstGeom prst="rect">
              <a:avLst/>
            </a:prstGeom>
            <a:noFill/>
            <a:ln>
              <a:noFill/>
            </a:ln>
          </p:spPr>
        </p:pic>
        <p:pic>
          <p:nvPicPr>
            <p:cNvPr id="996" name="Google Shape;996;p14" descr="http://www.sas.com/content/dam/SAS/en_us/image/logos/partner-logos/teradata-logo.png"/>
            <p:cNvPicPr preferRelativeResize="0"/>
            <p:nvPr/>
          </p:nvPicPr>
          <p:blipFill rotWithShape="1">
            <a:blip r:embed="rId6">
              <a:alphaModFix/>
            </a:blip>
            <a:srcRect/>
            <a:stretch/>
          </p:blipFill>
          <p:spPr>
            <a:xfrm>
              <a:off x="2982400" y="4971295"/>
              <a:ext cx="825345" cy="418957"/>
            </a:xfrm>
            <a:prstGeom prst="rect">
              <a:avLst/>
            </a:prstGeom>
            <a:noFill/>
            <a:ln>
              <a:noFill/>
            </a:ln>
          </p:spPr>
        </p:pic>
        <p:cxnSp>
          <p:nvCxnSpPr>
            <p:cNvPr id="997" name="Google Shape;997;p14"/>
            <p:cNvCxnSpPr/>
            <p:nvPr/>
          </p:nvCxnSpPr>
          <p:spPr>
            <a:xfrm flipH="1">
              <a:off x="2243667" y="3825251"/>
              <a:ext cx="496790" cy="526616"/>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98" name="Google Shape;998;p14"/>
            <p:cNvCxnSpPr/>
            <p:nvPr/>
          </p:nvCxnSpPr>
          <p:spPr>
            <a:xfrm flipH="1">
              <a:off x="3378200" y="3817902"/>
              <a:ext cx="1637" cy="618631"/>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999" name="Google Shape;999;p14"/>
            <p:cNvCxnSpPr/>
            <p:nvPr/>
          </p:nvCxnSpPr>
          <p:spPr>
            <a:xfrm rot="10800000">
              <a:off x="2743446" y="2050107"/>
              <a:ext cx="437965" cy="768307"/>
            </a:xfrm>
            <a:prstGeom prst="straightConnector1">
              <a:avLst/>
            </a:prstGeom>
            <a:solidFill>
              <a:srgbClr val="00529B"/>
            </a:solidFill>
            <a:ln w="25400" cap="flat" cmpd="sng">
              <a:solidFill>
                <a:srgbClr val="6F7878"/>
              </a:solidFill>
              <a:prstDash val="solid"/>
              <a:round/>
              <a:headEnd type="triangle" w="med" len="med"/>
              <a:tailEnd type="triangle" w="med" len="med"/>
            </a:ln>
          </p:spPr>
        </p:cxnSp>
        <p:cxnSp>
          <p:nvCxnSpPr>
            <p:cNvPr id="1000" name="Google Shape;1000;p14"/>
            <p:cNvCxnSpPr/>
            <p:nvPr/>
          </p:nvCxnSpPr>
          <p:spPr>
            <a:xfrm rot="10800000" flipH="1">
              <a:off x="3725249" y="2046416"/>
              <a:ext cx="244486" cy="594146"/>
            </a:xfrm>
            <a:prstGeom prst="straightConnector1">
              <a:avLst/>
            </a:prstGeom>
            <a:solidFill>
              <a:srgbClr val="00529B"/>
            </a:solidFill>
            <a:ln w="25400" cap="flat" cmpd="sng">
              <a:solidFill>
                <a:srgbClr val="6F7878"/>
              </a:solidFill>
              <a:prstDash val="solid"/>
              <a:round/>
              <a:headEnd type="triangle" w="med" len="med"/>
              <a:tailEnd type="triangle" w="med" len="med"/>
            </a:ln>
          </p:spPr>
        </p:cxnSp>
        <p:pic>
          <p:nvPicPr>
            <p:cNvPr id="1001" name="Google Shape;1001;p14"/>
            <p:cNvPicPr preferRelativeResize="0"/>
            <p:nvPr/>
          </p:nvPicPr>
          <p:blipFill rotWithShape="1">
            <a:blip r:embed="rId7">
              <a:alphaModFix/>
            </a:blip>
            <a:srcRect/>
            <a:stretch/>
          </p:blipFill>
          <p:spPr>
            <a:xfrm>
              <a:off x="1727876" y="4955946"/>
              <a:ext cx="651950" cy="437806"/>
            </a:xfrm>
            <a:prstGeom prst="rect">
              <a:avLst/>
            </a:prstGeom>
            <a:noFill/>
            <a:ln>
              <a:noFill/>
            </a:ln>
          </p:spPr>
        </p:pic>
        <p:sp>
          <p:nvSpPr>
            <p:cNvPr id="1002" name="Google Shape;1002;p14"/>
            <p:cNvSpPr/>
            <p:nvPr/>
          </p:nvSpPr>
          <p:spPr>
            <a:xfrm>
              <a:off x="2229164" y="1413178"/>
              <a:ext cx="1010404" cy="643576"/>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noFill/>
            <a:ln w="25400"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03" name="Google Shape;1003;p14"/>
            <p:cNvPicPr preferRelativeResize="0"/>
            <p:nvPr/>
          </p:nvPicPr>
          <p:blipFill rotWithShape="1">
            <a:blip r:embed="rId8">
              <a:alphaModFix/>
            </a:blip>
            <a:srcRect/>
            <a:stretch/>
          </p:blipFill>
          <p:spPr>
            <a:xfrm>
              <a:off x="710480" y="2922160"/>
              <a:ext cx="685800" cy="533400"/>
            </a:xfrm>
            <a:prstGeom prst="rect">
              <a:avLst/>
            </a:prstGeom>
            <a:noFill/>
            <a:ln>
              <a:noFill/>
            </a:ln>
          </p:spPr>
        </p:pic>
        <p:pic>
          <p:nvPicPr>
            <p:cNvPr id="1004" name="Google Shape;1004;p14"/>
            <p:cNvPicPr preferRelativeResize="0"/>
            <p:nvPr/>
          </p:nvPicPr>
          <p:blipFill rotWithShape="1">
            <a:blip r:embed="rId9">
              <a:alphaModFix/>
            </a:blip>
            <a:srcRect/>
            <a:stretch/>
          </p:blipFill>
          <p:spPr>
            <a:xfrm>
              <a:off x="1256867" y="1619480"/>
              <a:ext cx="685800" cy="533400"/>
            </a:xfrm>
            <a:prstGeom prst="rect">
              <a:avLst/>
            </a:prstGeom>
            <a:noFill/>
            <a:ln>
              <a:noFill/>
            </a:ln>
          </p:spPr>
        </p:pic>
        <p:pic>
          <p:nvPicPr>
            <p:cNvPr id="1005" name="Google Shape;1005;p14"/>
            <p:cNvPicPr preferRelativeResize="0"/>
            <p:nvPr/>
          </p:nvPicPr>
          <p:blipFill rotWithShape="1">
            <a:blip r:embed="rId10">
              <a:alphaModFix/>
            </a:blip>
            <a:srcRect/>
            <a:stretch/>
          </p:blipFill>
          <p:spPr>
            <a:xfrm>
              <a:off x="644565" y="3901336"/>
              <a:ext cx="685800" cy="533400"/>
            </a:xfrm>
            <a:prstGeom prst="rect">
              <a:avLst/>
            </a:prstGeom>
            <a:noFill/>
            <a:ln>
              <a:noFill/>
            </a:ln>
          </p:spPr>
        </p:pic>
        <p:pic>
          <p:nvPicPr>
            <p:cNvPr id="1006" name="Google Shape;1006;p14"/>
            <p:cNvPicPr preferRelativeResize="0"/>
            <p:nvPr/>
          </p:nvPicPr>
          <p:blipFill rotWithShape="1">
            <a:blip r:embed="rId11">
              <a:alphaModFix/>
            </a:blip>
            <a:srcRect/>
            <a:stretch/>
          </p:blipFill>
          <p:spPr>
            <a:xfrm>
              <a:off x="5060003" y="4241446"/>
              <a:ext cx="685800" cy="533400"/>
            </a:xfrm>
            <a:prstGeom prst="rect">
              <a:avLst/>
            </a:prstGeom>
            <a:noFill/>
            <a:ln>
              <a:noFill/>
            </a:ln>
          </p:spPr>
        </p:pic>
        <p:pic>
          <p:nvPicPr>
            <p:cNvPr id="1007" name="Google Shape;1007;p14"/>
            <p:cNvPicPr preferRelativeResize="0"/>
            <p:nvPr/>
          </p:nvPicPr>
          <p:blipFill rotWithShape="1">
            <a:blip r:embed="rId12">
              <a:alphaModFix/>
            </a:blip>
            <a:srcRect/>
            <a:stretch/>
          </p:blipFill>
          <p:spPr>
            <a:xfrm>
              <a:off x="4165331" y="4611199"/>
              <a:ext cx="685800" cy="533400"/>
            </a:xfrm>
            <a:prstGeom prst="rect">
              <a:avLst/>
            </a:prstGeom>
            <a:noFill/>
            <a:ln>
              <a:noFill/>
            </a:ln>
          </p:spPr>
        </p:pic>
        <p:pic>
          <p:nvPicPr>
            <p:cNvPr id="1008" name="Google Shape;1008;p14"/>
            <p:cNvPicPr preferRelativeResize="0"/>
            <p:nvPr/>
          </p:nvPicPr>
          <p:blipFill rotWithShape="1">
            <a:blip r:embed="rId13">
              <a:alphaModFix/>
            </a:blip>
            <a:srcRect/>
            <a:stretch/>
          </p:blipFill>
          <p:spPr>
            <a:xfrm>
              <a:off x="3035669" y="4516395"/>
              <a:ext cx="685800" cy="533400"/>
            </a:xfrm>
            <a:prstGeom prst="rect">
              <a:avLst/>
            </a:prstGeom>
            <a:noFill/>
            <a:ln>
              <a:noFill/>
            </a:ln>
          </p:spPr>
        </p:pic>
        <p:pic>
          <p:nvPicPr>
            <p:cNvPr id="1009" name="Google Shape;1009;p14"/>
            <p:cNvPicPr preferRelativeResize="0"/>
            <p:nvPr/>
          </p:nvPicPr>
          <p:blipFill rotWithShape="1">
            <a:blip r:embed="rId13">
              <a:alphaModFix/>
            </a:blip>
            <a:srcRect/>
            <a:stretch/>
          </p:blipFill>
          <p:spPr>
            <a:xfrm>
              <a:off x="1721445" y="4381146"/>
              <a:ext cx="685800" cy="533400"/>
            </a:xfrm>
            <a:prstGeom prst="rect">
              <a:avLst/>
            </a:prstGeom>
            <a:noFill/>
            <a:ln>
              <a:noFill/>
            </a:ln>
          </p:spPr>
        </p:pic>
        <p:grpSp>
          <p:nvGrpSpPr>
            <p:cNvPr id="1010" name="Google Shape;1010;p14"/>
            <p:cNvGrpSpPr/>
            <p:nvPr/>
          </p:nvGrpSpPr>
          <p:grpSpPr>
            <a:xfrm>
              <a:off x="2435426" y="2659075"/>
              <a:ext cx="1789568" cy="1139864"/>
              <a:chOff x="2435426" y="2659075"/>
              <a:chExt cx="1789568" cy="1139864"/>
            </a:xfrm>
          </p:grpSpPr>
          <p:sp>
            <p:nvSpPr>
              <p:cNvPr id="1011" name="Google Shape;1011;p14"/>
              <p:cNvSpPr/>
              <p:nvPr/>
            </p:nvSpPr>
            <p:spPr>
              <a:xfrm>
                <a:off x="2435426" y="2659075"/>
                <a:ext cx="1789568" cy="1139864"/>
              </a:xfrm>
              <a:custGeom>
                <a:avLst/>
                <a:gdLst/>
                <a:ahLst/>
                <a:cxnLst/>
                <a:rect l="l" t="t" r="r" b="b"/>
                <a:pathLst>
                  <a:path w="2710" h="1725" extrusionOk="0">
                    <a:moveTo>
                      <a:pt x="2380" y="778"/>
                    </a:moveTo>
                    <a:cubicBezTo>
                      <a:pt x="2387" y="738"/>
                      <a:pt x="2391" y="697"/>
                      <a:pt x="2391" y="655"/>
                    </a:cubicBezTo>
                    <a:cubicBezTo>
                      <a:pt x="2391" y="293"/>
                      <a:pt x="2098" y="0"/>
                      <a:pt x="1736" y="0"/>
                    </a:cubicBezTo>
                    <a:cubicBezTo>
                      <a:pt x="1483" y="0"/>
                      <a:pt x="1263" y="144"/>
                      <a:pt x="1154" y="354"/>
                    </a:cubicBezTo>
                    <a:cubicBezTo>
                      <a:pt x="1079" y="294"/>
                      <a:pt x="983" y="257"/>
                      <a:pt x="879" y="257"/>
                    </a:cubicBezTo>
                    <a:cubicBezTo>
                      <a:pt x="660" y="257"/>
                      <a:pt x="479" y="416"/>
                      <a:pt x="444" y="625"/>
                    </a:cubicBezTo>
                    <a:cubicBezTo>
                      <a:pt x="191" y="677"/>
                      <a:pt x="0" y="901"/>
                      <a:pt x="0" y="1170"/>
                    </a:cubicBezTo>
                    <a:cubicBezTo>
                      <a:pt x="0" y="1476"/>
                      <a:pt x="249" y="1725"/>
                      <a:pt x="555" y="1725"/>
                    </a:cubicBezTo>
                    <a:cubicBezTo>
                      <a:pt x="2224" y="1725"/>
                      <a:pt x="2224" y="1725"/>
                      <a:pt x="2224" y="1725"/>
                    </a:cubicBezTo>
                    <a:cubicBezTo>
                      <a:pt x="2492" y="1725"/>
                      <a:pt x="2710" y="1507"/>
                      <a:pt x="2710" y="1239"/>
                    </a:cubicBezTo>
                    <a:cubicBezTo>
                      <a:pt x="2710" y="1025"/>
                      <a:pt x="2572" y="843"/>
                      <a:pt x="2380" y="77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12" name="Google Shape;1012;p14"/>
              <p:cNvSpPr txBox="1"/>
              <p:nvPr/>
            </p:nvSpPr>
            <p:spPr>
              <a:xfrm>
                <a:off x="2853308" y="2897136"/>
                <a:ext cx="991133" cy="3529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iPaaS</a:t>
                </a:r>
                <a:endParaRPr/>
              </a:p>
            </p:txBody>
          </p:sp>
          <p:pic>
            <p:nvPicPr>
              <p:cNvPr id="1013" name="Google Shape;1013;p14"/>
              <p:cNvPicPr preferRelativeResize="0"/>
              <p:nvPr/>
            </p:nvPicPr>
            <p:blipFill rotWithShape="1">
              <a:blip r:embed="rId14">
                <a:alphaModFix/>
              </a:blip>
              <a:srcRect/>
              <a:stretch/>
            </p:blipFill>
            <p:spPr>
              <a:xfrm>
                <a:off x="3018950" y="3186103"/>
                <a:ext cx="685800" cy="533400"/>
              </a:xfrm>
              <a:prstGeom prst="rect">
                <a:avLst/>
              </a:prstGeom>
              <a:noFill/>
              <a:ln>
                <a:noFill/>
              </a:ln>
            </p:spPr>
          </p:pic>
        </p:grpSp>
      </p:grpSp>
      <p:pic>
        <p:nvPicPr>
          <p:cNvPr id="1014" name="Google Shape;1014;p14"/>
          <p:cNvPicPr preferRelativeResize="0"/>
          <p:nvPr/>
        </p:nvPicPr>
        <p:blipFill rotWithShape="1">
          <a:blip r:embed="rId15">
            <a:alphaModFix/>
          </a:blip>
          <a:srcRect/>
          <a:stretch/>
        </p:blipFill>
        <p:spPr>
          <a:xfrm>
            <a:off x="3605767" y="1556249"/>
            <a:ext cx="923547" cy="220786"/>
          </a:xfrm>
          <a:prstGeom prst="rect">
            <a:avLst/>
          </a:prstGeom>
          <a:noFill/>
          <a:ln>
            <a:noFill/>
          </a:ln>
        </p:spPr>
      </p:pic>
      <p:pic>
        <p:nvPicPr>
          <p:cNvPr id="1015" name="Google Shape;1015;p14"/>
          <p:cNvPicPr preferRelativeResize="0"/>
          <p:nvPr/>
        </p:nvPicPr>
        <p:blipFill rotWithShape="1">
          <a:blip r:embed="rId16">
            <a:alphaModFix/>
          </a:blip>
          <a:srcRect/>
          <a:stretch/>
        </p:blipFill>
        <p:spPr>
          <a:xfrm>
            <a:off x="2440313" y="1476120"/>
            <a:ext cx="732273" cy="340488"/>
          </a:xfrm>
          <a:prstGeom prst="rect">
            <a:avLst/>
          </a:prstGeom>
          <a:noFill/>
          <a:ln>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8"/>
                                        </p:tgtEl>
                                        <p:attrNameLst>
                                          <p:attrName>style.visibility</p:attrName>
                                        </p:attrNameLst>
                                      </p:cBhvr>
                                      <p:to>
                                        <p:strVal val="visible"/>
                                      </p:to>
                                    </p:set>
                                    <p:animEffect transition="in" filter="fade">
                                      <p:cBhvr>
                                        <p:cTn id="7" dur="500"/>
                                        <p:tgtEl>
                                          <p:spTgt spid="9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76"/>
                                        </p:tgtEl>
                                        <p:attrNameLst>
                                          <p:attrName>style.visibility</p:attrName>
                                        </p:attrNameLst>
                                      </p:cBhvr>
                                      <p:to>
                                        <p:strVal val="visible"/>
                                      </p:to>
                                    </p:set>
                                    <p:animEffect transition="in" filter="fade">
                                      <p:cBhvr>
                                        <p:cTn id="12" dur="500"/>
                                        <p:tgtEl>
                                          <p:spTgt spid="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15"/>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API Management: Enabling Governance for Your Integration Initiatives</a:t>
            </a:r>
            <a:endParaRPr/>
          </a:p>
        </p:txBody>
      </p:sp>
      <p:sp>
        <p:nvSpPr>
          <p:cNvPr id="1021" name="Google Shape;1021;p15"/>
          <p:cNvSpPr/>
          <p:nvPr/>
        </p:nvSpPr>
        <p:spPr>
          <a:xfrm>
            <a:off x="6206303" y="1387252"/>
            <a:ext cx="5526912" cy="1938714"/>
          </a:xfrm>
          <a:prstGeom prst="rect">
            <a:avLst/>
          </a:prstGeom>
          <a:noFill/>
          <a:ln>
            <a:noFill/>
          </a:ln>
        </p:spPr>
        <p:txBody>
          <a:bodyPr spcFirstLastPara="1" wrap="square" lIns="182875" tIns="457200" rIns="91425" bIns="91425" anchor="ctr" anchorCtr="0">
            <a:noAutofit/>
          </a:bodyPr>
          <a:lstStyle/>
          <a:p>
            <a:pPr marL="174625" marR="0" lvl="1" indent="-174625" algn="l" rtl="0">
              <a:spcBef>
                <a:spcPts val="0"/>
              </a:spcBef>
              <a:spcAft>
                <a:spcPts val="0"/>
              </a:spcAft>
              <a:buClr>
                <a:srgbClr val="002856"/>
              </a:buClr>
              <a:buSzPts val="1620"/>
              <a:buFont typeface="Arial"/>
              <a:buChar char="•"/>
            </a:pPr>
            <a:r>
              <a:rPr lang="en-US" sz="1800" b="0" i="0" u="none" strike="noStrike" cap="none" dirty="0">
                <a:solidFill>
                  <a:srgbClr val="000000"/>
                </a:solidFill>
                <a:latin typeface="Arial"/>
                <a:ea typeface="Arial"/>
                <a:cs typeface="Arial"/>
                <a:sym typeface="Arial"/>
              </a:rPr>
              <a:t>Capabilities that </a:t>
            </a:r>
            <a:r>
              <a:rPr lang="en-US" sz="1800" b="1" i="0" u="none" strike="noStrike" cap="none" dirty="0">
                <a:solidFill>
                  <a:srgbClr val="000000"/>
                </a:solidFill>
                <a:latin typeface="Arial"/>
                <a:ea typeface="Arial"/>
                <a:cs typeface="Arial"/>
                <a:sym typeface="Arial"/>
              </a:rPr>
              <a:t>support APIs’ life cycle:</a:t>
            </a:r>
            <a:endParaRPr dirty="0"/>
          </a:p>
          <a:p>
            <a:pPr marL="742950" marR="0" lvl="1" indent="-285750" algn="l" rtl="0">
              <a:spcBef>
                <a:spcPts val="20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Planning and initial design</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Implementation and testing</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Deploy and run</a:t>
            </a:r>
            <a:endParaRPr dirty="0"/>
          </a:p>
          <a:p>
            <a:pPr marL="742950" marR="0" lvl="1" indent="-285750" algn="l" rtl="0">
              <a:spcBef>
                <a:spcPts val="0"/>
              </a:spcBef>
              <a:spcAft>
                <a:spcPts val="0"/>
              </a:spcAft>
              <a:buClr>
                <a:schemeClr val="dk1"/>
              </a:buClr>
              <a:buSzPts val="1600"/>
              <a:buFont typeface="Arial"/>
              <a:buChar char="•"/>
            </a:pPr>
            <a:r>
              <a:rPr lang="en-US" sz="1600" b="0" i="0" u="none" strike="noStrike" cap="none" dirty="0">
                <a:solidFill>
                  <a:schemeClr val="dk1"/>
                </a:solidFill>
                <a:latin typeface="Arial"/>
                <a:ea typeface="Arial"/>
                <a:cs typeface="Arial"/>
                <a:sym typeface="Arial"/>
              </a:rPr>
              <a:t>Versioning and retirement</a:t>
            </a:r>
            <a:endParaRPr dirty="0"/>
          </a:p>
          <a:p>
            <a:pPr marL="180975" marR="0" lvl="0" indent="-180975"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Cloud, on-premises and hybrid </a:t>
            </a:r>
            <a:r>
              <a:rPr lang="en-US" sz="1800" b="1" dirty="0">
                <a:solidFill>
                  <a:schemeClr val="dk1"/>
                </a:solidFill>
                <a:latin typeface="Arial"/>
                <a:ea typeface="Arial"/>
                <a:cs typeface="Arial"/>
                <a:sym typeface="Arial"/>
              </a:rPr>
              <a:t>deployments</a:t>
            </a:r>
            <a:endParaRPr dirty="0"/>
          </a:p>
          <a:p>
            <a:pPr marL="180975" marR="0" lvl="0" indent="-180975"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Minimal </a:t>
            </a:r>
            <a:r>
              <a:rPr lang="en-US" sz="1800" b="1" dirty="0">
                <a:solidFill>
                  <a:schemeClr val="dk1"/>
                </a:solidFill>
                <a:latin typeface="Arial"/>
                <a:ea typeface="Arial"/>
                <a:cs typeface="Arial"/>
                <a:sym typeface="Arial"/>
              </a:rPr>
              <a:t>integration functionalities</a:t>
            </a:r>
            <a:endParaRPr dirty="0"/>
          </a:p>
          <a:p>
            <a:pPr marL="174625" marR="0" lvl="1" indent="-71754" algn="l" rtl="0">
              <a:lnSpc>
                <a:spcPct val="90000"/>
              </a:lnSpc>
              <a:spcBef>
                <a:spcPts val="600"/>
              </a:spcBef>
              <a:spcAft>
                <a:spcPts val="0"/>
              </a:spcAft>
              <a:buClr>
                <a:srgbClr val="002856"/>
              </a:buClr>
              <a:buSzPts val="1620"/>
              <a:buFont typeface="Arial"/>
              <a:buNone/>
            </a:pPr>
            <a:endParaRPr sz="1800" b="0" i="0" u="none" strike="noStrike" cap="none" dirty="0">
              <a:solidFill>
                <a:srgbClr val="000000"/>
              </a:solidFill>
              <a:latin typeface="Arial"/>
              <a:ea typeface="Arial"/>
              <a:cs typeface="Arial"/>
              <a:sym typeface="Arial"/>
            </a:endParaRPr>
          </a:p>
        </p:txBody>
      </p:sp>
      <p:sp>
        <p:nvSpPr>
          <p:cNvPr id="1022" name="Google Shape;1022;p15"/>
          <p:cNvSpPr/>
          <p:nvPr/>
        </p:nvSpPr>
        <p:spPr>
          <a:xfrm>
            <a:off x="6206302" y="1039563"/>
            <a:ext cx="5526911" cy="390737"/>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Arial Black"/>
                <a:ea typeface="Arial Black"/>
                <a:cs typeface="Arial Black"/>
                <a:sym typeface="Arial Black"/>
              </a:rPr>
              <a:t>What is it?</a:t>
            </a:r>
            <a:endParaRPr/>
          </a:p>
        </p:txBody>
      </p:sp>
      <p:grpSp>
        <p:nvGrpSpPr>
          <p:cNvPr id="1023" name="Google Shape;1023;p15"/>
          <p:cNvGrpSpPr/>
          <p:nvPr/>
        </p:nvGrpSpPr>
        <p:grpSpPr>
          <a:xfrm>
            <a:off x="466246" y="1744536"/>
            <a:ext cx="5583767" cy="3167706"/>
            <a:chOff x="635726" y="1743662"/>
            <a:chExt cx="5913120" cy="3349417"/>
          </a:xfrm>
        </p:grpSpPr>
        <p:sp>
          <p:nvSpPr>
            <p:cNvPr id="1024" name="Google Shape;1024;p15"/>
            <p:cNvSpPr/>
            <p:nvPr/>
          </p:nvSpPr>
          <p:spPr>
            <a:xfrm>
              <a:off x="3688956" y="1743662"/>
              <a:ext cx="365289" cy="666371"/>
            </a:xfrm>
            <a:custGeom>
              <a:avLst/>
              <a:gdLst/>
              <a:ahLst/>
              <a:cxnLst/>
              <a:rect l="l" t="t" r="r" b="b"/>
              <a:pathLst>
                <a:path w="128" h="224" extrusionOk="0">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grpSp>
          <p:nvGrpSpPr>
            <p:cNvPr id="1025" name="Google Shape;1025;p15"/>
            <p:cNvGrpSpPr/>
            <p:nvPr/>
          </p:nvGrpSpPr>
          <p:grpSpPr>
            <a:xfrm>
              <a:off x="635726" y="2145351"/>
              <a:ext cx="5913120" cy="2947728"/>
              <a:chOff x="543156" y="2046609"/>
              <a:chExt cx="7358447" cy="3488055"/>
            </a:xfrm>
          </p:grpSpPr>
          <p:sp>
            <p:nvSpPr>
              <p:cNvPr id="1026" name="Google Shape;1026;p15"/>
              <p:cNvSpPr/>
              <p:nvPr/>
            </p:nvSpPr>
            <p:spPr>
              <a:xfrm>
                <a:off x="4077935" y="4791539"/>
                <a:ext cx="861755" cy="540307"/>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grpSp>
            <p:nvGrpSpPr>
              <p:cNvPr id="1027" name="Google Shape;1027;p15"/>
              <p:cNvGrpSpPr/>
              <p:nvPr/>
            </p:nvGrpSpPr>
            <p:grpSpPr>
              <a:xfrm>
                <a:off x="4016991" y="4124603"/>
                <a:ext cx="304817" cy="684020"/>
                <a:chOff x="7147673" y="1874126"/>
                <a:chExt cx="344474" cy="1134813"/>
              </a:xfrm>
            </p:grpSpPr>
            <p:sp>
              <p:nvSpPr>
                <p:cNvPr id="1028" name="Google Shape;1028;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29" name="Google Shape;1029;p15"/>
                <p:cNvSpPr txBox="1"/>
                <p:nvPr/>
              </p:nvSpPr>
              <p:spPr>
                <a:xfrm>
                  <a:off x="7172257" y="1874126"/>
                  <a:ext cx="311372" cy="113481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grpSp>
            <p:nvGrpSpPr>
              <p:cNvPr id="1030" name="Google Shape;1030;p15"/>
              <p:cNvGrpSpPr/>
              <p:nvPr/>
            </p:nvGrpSpPr>
            <p:grpSpPr>
              <a:xfrm>
                <a:off x="1254404" y="3813359"/>
                <a:ext cx="1574292" cy="1399238"/>
                <a:chOff x="2082349" y="4433518"/>
                <a:chExt cx="1479485" cy="1581278"/>
              </a:xfrm>
            </p:grpSpPr>
            <p:cxnSp>
              <p:nvCxnSpPr>
                <p:cNvPr id="1031" name="Google Shape;1031;p15"/>
                <p:cNvCxnSpPr/>
                <p:nvPr/>
              </p:nvCxnSpPr>
              <p:spPr>
                <a:xfrm>
                  <a:off x="2082349" y="4433518"/>
                  <a:ext cx="1479484" cy="427788"/>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32" name="Google Shape;1032;p15"/>
                <p:cNvCxnSpPr/>
                <p:nvPr/>
              </p:nvCxnSpPr>
              <p:spPr>
                <a:xfrm>
                  <a:off x="2419508" y="5214759"/>
                  <a:ext cx="1106520" cy="0"/>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33" name="Google Shape;1033;p15"/>
                <p:cNvCxnSpPr/>
                <p:nvPr/>
              </p:nvCxnSpPr>
              <p:spPr>
                <a:xfrm flipH="1">
                  <a:off x="2305047" y="5520987"/>
                  <a:ext cx="1256787" cy="493809"/>
                </a:xfrm>
                <a:prstGeom prst="straightConnector1">
                  <a:avLst/>
                </a:prstGeom>
                <a:solidFill>
                  <a:srgbClr val="00529B"/>
                </a:solidFill>
                <a:ln w="12700" cap="flat" cmpd="sng">
                  <a:solidFill>
                    <a:srgbClr val="6F7878"/>
                  </a:solidFill>
                  <a:prstDash val="solid"/>
                  <a:round/>
                  <a:headEnd type="triangle" w="med" len="med"/>
                  <a:tailEnd type="triangle" w="med" len="med"/>
                </a:ln>
              </p:spPr>
            </p:cxnSp>
          </p:grpSp>
          <p:sp>
            <p:nvSpPr>
              <p:cNvPr id="1034" name="Google Shape;1034;p15"/>
              <p:cNvSpPr/>
              <p:nvPr/>
            </p:nvSpPr>
            <p:spPr>
              <a:xfrm>
                <a:off x="2205947" y="2245730"/>
                <a:ext cx="1767339" cy="622751"/>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FFFFFF"/>
                  </a:solidFill>
                  <a:latin typeface="Arial"/>
                  <a:ea typeface="Arial"/>
                  <a:cs typeface="Arial"/>
                  <a:sym typeface="Arial"/>
                </a:endParaRPr>
              </a:p>
            </p:txBody>
          </p:sp>
          <p:sp>
            <p:nvSpPr>
              <p:cNvPr id="1035" name="Google Shape;1035;p15"/>
              <p:cNvSpPr txBox="1"/>
              <p:nvPr/>
            </p:nvSpPr>
            <p:spPr>
              <a:xfrm>
                <a:off x="2285775" y="2273856"/>
                <a:ext cx="1611312" cy="566498"/>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a:solidFill>
                      <a:srgbClr val="000000"/>
                    </a:solidFill>
                    <a:latin typeface="Arial"/>
                    <a:ea typeface="Arial"/>
                    <a:cs typeface="Arial"/>
                    <a:sym typeface="Arial"/>
                  </a:rPr>
                  <a:t>Application Service</a:t>
                </a:r>
                <a:endParaRPr/>
              </a:p>
            </p:txBody>
          </p:sp>
          <p:cxnSp>
            <p:nvCxnSpPr>
              <p:cNvPr id="1036" name="Google Shape;1036;p15"/>
              <p:cNvCxnSpPr/>
              <p:nvPr/>
            </p:nvCxnSpPr>
            <p:spPr>
              <a:xfrm>
                <a:off x="1231641" y="2569987"/>
                <a:ext cx="931592" cy="0"/>
              </a:xfrm>
              <a:prstGeom prst="straightConnector1">
                <a:avLst/>
              </a:prstGeom>
              <a:solidFill>
                <a:srgbClr val="00529B"/>
              </a:solidFill>
              <a:ln w="12700" cap="flat" cmpd="sng">
                <a:solidFill>
                  <a:srgbClr val="00529B"/>
                </a:solidFill>
                <a:prstDash val="solid"/>
                <a:round/>
                <a:headEnd type="triangle" w="med" len="med"/>
                <a:tailEnd type="triangle" w="med" len="med"/>
              </a:ln>
            </p:spPr>
          </p:cxnSp>
          <p:cxnSp>
            <p:nvCxnSpPr>
              <p:cNvPr id="1037" name="Google Shape;1037;p15"/>
              <p:cNvCxnSpPr>
                <a:stCxn id="1038" idx="16"/>
                <a:endCxn id="1039" idx="3"/>
              </p:cNvCxnSpPr>
              <p:nvPr/>
            </p:nvCxnSpPr>
            <p:spPr>
              <a:xfrm flipH="1">
                <a:off x="6006979" y="2407898"/>
                <a:ext cx="1032900" cy="177300"/>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40" name="Google Shape;1040;p15"/>
              <p:cNvCxnSpPr/>
              <p:nvPr/>
            </p:nvCxnSpPr>
            <p:spPr>
              <a:xfrm rot="10800000">
                <a:off x="5975364" y="3738111"/>
                <a:ext cx="1096821" cy="522194"/>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41" name="Google Shape;1041;p15"/>
              <p:cNvCxnSpPr/>
              <p:nvPr/>
            </p:nvCxnSpPr>
            <p:spPr>
              <a:xfrm flipH="1">
                <a:off x="6005769" y="3151267"/>
                <a:ext cx="1066416" cy="319298"/>
              </a:xfrm>
              <a:prstGeom prst="straightConnector1">
                <a:avLst/>
              </a:prstGeom>
              <a:solidFill>
                <a:srgbClr val="00529B"/>
              </a:solidFill>
              <a:ln w="12700" cap="flat" cmpd="sng">
                <a:solidFill>
                  <a:srgbClr val="6F7878"/>
                </a:solidFill>
                <a:prstDash val="solid"/>
                <a:round/>
                <a:headEnd type="triangle" w="med" len="med"/>
                <a:tailEnd type="triangle" w="med" len="med"/>
              </a:ln>
            </p:spPr>
          </p:cxnSp>
          <p:grpSp>
            <p:nvGrpSpPr>
              <p:cNvPr id="1042" name="Google Shape;1042;p15"/>
              <p:cNvGrpSpPr/>
              <p:nvPr/>
            </p:nvGrpSpPr>
            <p:grpSpPr>
              <a:xfrm>
                <a:off x="5700949" y="4154260"/>
                <a:ext cx="304817" cy="772921"/>
                <a:chOff x="7147673" y="1895730"/>
                <a:chExt cx="344474" cy="1028700"/>
              </a:xfrm>
            </p:grpSpPr>
            <p:sp>
              <p:nvSpPr>
                <p:cNvPr id="1043" name="Google Shape;1043;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44" name="Google Shape;1044;p15"/>
                <p:cNvSpPr txBox="1"/>
                <p:nvPr/>
              </p:nvSpPr>
              <p:spPr>
                <a:xfrm>
                  <a:off x="7176519" y="1933345"/>
                  <a:ext cx="311372" cy="989544"/>
                </a:xfrm>
                <a:prstGeom prst="rect">
                  <a:avLst/>
                </a:prstGeom>
                <a:solidFill>
                  <a:srgbClr val="D3D3D3"/>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grpSp>
            <p:nvGrpSpPr>
              <p:cNvPr id="1045" name="Google Shape;1045;p15"/>
              <p:cNvGrpSpPr/>
              <p:nvPr/>
            </p:nvGrpSpPr>
            <p:grpSpPr>
              <a:xfrm>
                <a:off x="2675359" y="3968573"/>
                <a:ext cx="1337324" cy="1566091"/>
                <a:chOff x="3137015" y="4651916"/>
                <a:chExt cx="1201929" cy="1769838"/>
              </a:xfrm>
            </p:grpSpPr>
            <p:sp>
              <p:nvSpPr>
                <p:cNvPr id="1060" name="Google Shape;1060;p15"/>
                <p:cNvSpPr txBox="1"/>
                <p:nvPr/>
              </p:nvSpPr>
              <p:spPr>
                <a:xfrm>
                  <a:off x="3137015" y="5830822"/>
                  <a:ext cx="1201929" cy="590932"/>
                </a:xfrm>
                <a:prstGeom prst="rect">
                  <a:avLst/>
                </a:prstGeom>
                <a:solidFill>
                  <a:srgbClr val="FFFFFF">
                    <a:alpha val="49803"/>
                  </a:srgbClr>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Composite Service</a:t>
                  </a:r>
                  <a:endParaRPr dirty="0"/>
                </a:p>
              </p:txBody>
            </p:sp>
            <p:sp>
              <p:nvSpPr>
                <p:cNvPr id="1046" name="Google Shape;1046;p15"/>
                <p:cNvSpPr/>
                <p:nvPr/>
              </p:nvSpPr>
              <p:spPr>
                <a:xfrm>
                  <a:off x="3277645" y="4651916"/>
                  <a:ext cx="1016672"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FFFFFF"/>
                    </a:solidFill>
                    <a:latin typeface="Arial"/>
                    <a:ea typeface="Arial"/>
                    <a:cs typeface="Arial"/>
                    <a:sym typeface="Arial"/>
                  </a:endParaRPr>
                </a:p>
              </p:txBody>
            </p:sp>
            <p:cxnSp>
              <p:nvCxnSpPr>
                <p:cNvPr id="1047" name="Google Shape;1047;p15"/>
                <p:cNvCxnSpPr/>
                <p:nvPr/>
              </p:nvCxnSpPr>
              <p:spPr>
                <a:xfrm>
                  <a:off x="3554831" y="4845814"/>
                  <a:ext cx="0" cy="617205"/>
                </a:xfrm>
                <a:prstGeom prst="straightConnector1">
                  <a:avLst/>
                </a:prstGeom>
                <a:noFill/>
                <a:ln w="19050" cap="flat" cmpd="sng">
                  <a:solidFill>
                    <a:srgbClr val="00529B"/>
                  </a:solidFill>
                  <a:prstDash val="solid"/>
                  <a:round/>
                  <a:headEnd type="none" w="med" len="med"/>
                  <a:tailEnd type="none" w="med" len="med"/>
                </a:ln>
              </p:spPr>
            </p:cxnSp>
            <p:cxnSp>
              <p:nvCxnSpPr>
                <p:cNvPr id="1048" name="Google Shape;1048;p15"/>
                <p:cNvCxnSpPr/>
                <p:nvPr/>
              </p:nvCxnSpPr>
              <p:spPr>
                <a:xfrm>
                  <a:off x="3910538" y="4845040"/>
                  <a:ext cx="0" cy="617979"/>
                </a:xfrm>
                <a:prstGeom prst="straightConnector1">
                  <a:avLst/>
                </a:prstGeom>
                <a:noFill/>
                <a:ln w="19050" cap="flat" cmpd="sng">
                  <a:solidFill>
                    <a:srgbClr val="00529B"/>
                  </a:solidFill>
                  <a:prstDash val="solid"/>
                  <a:round/>
                  <a:headEnd type="none" w="med" len="med"/>
                  <a:tailEnd type="none" w="med" len="med"/>
                </a:ln>
              </p:spPr>
            </p:cxnSp>
            <p:cxnSp>
              <p:nvCxnSpPr>
                <p:cNvPr id="1049" name="Google Shape;1049;p15"/>
                <p:cNvCxnSpPr/>
                <p:nvPr/>
              </p:nvCxnSpPr>
              <p:spPr>
                <a:xfrm>
                  <a:off x="3475354" y="5128140"/>
                  <a:ext cx="75233" cy="0"/>
                </a:xfrm>
                <a:prstGeom prst="straightConnector1">
                  <a:avLst/>
                </a:prstGeom>
                <a:noFill/>
                <a:ln w="19050" cap="flat" cmpd="sng">
                  <a:solidFill>
                    <a:srgbClr val="00529B"/>
                  </a:solidFill>
                  <a:prstDash val="solid"/>
                  <a:round/>
                  <a:headEnd type="none" w="med" len="med"/>
                  <a:tailEnd type="none" w="sm" len="sm"/>
                </a:ln>
              </p:spPr>
            </p:cxnSp>
            <p:cxnSp>
              <p:nvCxnSpPr>
                <p:cNvPr id="1050" name="Google Shape;1050;p15"/>
                <p:cNvCxnSpPr/>
                <p:nvPr/>
              </p:nvCxnSpPr>
              <p:spPr>
                <a:xfrm>
                  <a:off x="3976309" y="5122718"/>
                  <a:ext cx="84592" cy="0"/>
                </a:xfrm>
                <a:prstGeom prst="straightConnector1">
                  <a:avLst/>
                </a:prstGeom>
                <a:noFill/>
                <a:ln w="19050" cap="flat" cmpd="sng">
                  <a:solidFill>
                    <a:srgbClr val="00529B"/>
                  </a:solidFill>
                  <a:prstDash val="solid"/>
                  <a:round/>
                  <a:headEnd type="none" w="med" len="med"/>
                  <a:tailEnd type="none" w="sm" len="sm"/>
                </a:ln>
              </p:spPr>
            </p:cxnSp>
            <p:sp>
              <p:nvSpPr>
                <p:cNvPr id="1051" name="Google Shape;1051;p15"/>
                <p:cNvSpPr/>
                <p:nvPr/>
              </p:nvSpPr>
              <p:spPr>
                <a:xfrm>
                  <a:off x="3330186" y="4986070"/>
                  <a:ext cx="149402" cy="284140"/>
                </a:xfrm>
                <a:prstGeom prst="rect">
                  <a:avLst/>
                </a:prstGeom>
                <a:solidFill>
                  <a:srgbClr val="B2CBE1"/>
                </a:solidFill>
                <a:ln w="19050" cap="flat" cmpd="sng">
                  <a:solidFill>
                    <a:srgbClr val="0052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052" name="Google Shape;1052;p15"/>
                <p:cNvSpPr/>
                <p:nvPr/>
              </p:nvSpPr>
              <p:spPr>
                <a:xfrm>
                  <a:off x="4064446" y="4981601"/>
                  <a:ext cx="149402" cy="284140"/>
                </a:xfrm>
                <a:prstGeom prst="rect">
                  <a:avLst/>
                </a:prstGeom>
                <a:solidFill>
                  <a:srgbClr val="B2CBE1"/>
                </a:solidFill>
                <a:ln w="19050" cap="flat" cmpd="sng">
                  <a:solidFill>
                    <a:srgbClr val="0052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1053" name="Google Shape;1053;p15"/>
                <p:cNvCxnSpPr/>
                <p:nvPr/>
              </p:nvCxnSpPr>
              <p:spPr>
                <a:xfrm>
                  <a:off x="3555970" y="4856578"/>
                  <a:ext cx="102604" cy="0"/>
                </a:xfrm>
                <a:prstGeom prst="straightConnector1">
                  <a:avLst/>
                </a:prstGeom>
                <a:noFill/>
                <a:ln w="19050" cap="flat" cmpd="sng">
                  <a:solidFill>
                    <a:srgbClr val="00529B"/>
                  </a:solidFill>
                  <a:prstDash val="solid"/>
                  <a:round/>
                  <a:headEnd type="none" w="med" len="med"/>
                  <a:tailEnd type="none" w="sm" len="sm"/>
                </a:ln>
              </p:spPr>
            </p:cxnSp>
            <p:sp>
              <p:nvSpPr>
                <p:cNvPr id="1054" name="Google Shape;1054;p15"/>
                <p:cNvSpPr/>
                <p:nvPr/>
              </p:nvSpPr>
              <p:spPr>
                <a:xfrm>
                  <a:off x="3649996" y="4714508"/>
                  <a:ext cx="149402" cy="284140"/>
                </a:xfrm>
                <a:prstGeom prst="rect">
                  <a:avLst/>
                </a:prstGeom>
                <a:solidFill>
                  <a:srgbClr val="B2CBE1"/>
                </a:solidFill>
                <a:ln w="19050" cap="flat" cmpd="sng">
                  <a:solidFill>
                    <a:srgbClr val="0052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1055" name="Google Shape;1055;p15"/>
                <p:cNvCxnSpPr/>
                <p:nvPr/>
              </p:nvCxnSpPr>
              <p:spPr>
                <a:xfrm>
                  <a:off x="3793096" y="4856578"/>
                  <a:ext cx="118849" cy="0"/>
                </a:xfrm>
                <a:prstGeom prst="straightConnector1">
                  <a:avLst/>
                </a:prstGeom>
                <a:noFill/>
                <a:ln w="19050" cap="flat" cmpd="sng">
                  <a:solidFill>
                    <a:srgbClr val="00529B"/>
                  </a:solidFill>
                  <a:prstDash val="solid"/>
                  <a:round/>
                  <a:headEnd type="none" w="med" len="med"/>
                  <a:tailEnd type="none" w="sm" len="sm"/>
                </a:ln>
              </p:spPr>
            </p:cxnSp>
            <p:cxnSp>
              <p:nvCxnSpPr>
                <p:cNvPr id="1056" name="Google Shape;1056;p15"/>
                <p:cNvCxnSpPr/>
                <p:nvPr/>
              </p:nvCxnSpPr>
              <p:spPr>
                <a:xfrm>
                  <a:off x="3559390" y="5453276"/>
                  <a:ext cx="102604" cy="0"/>
                </a:xfrm>
                <a:prstGeom prst="straightConnector1">
                  <a:avLst/>
                </a:prstGeom>
                <a:noFill/>
                <a:ln w="19050" cap="flat" cmpd="sng">
                  <a:solidFill>
                    <a:srgbClr val="00529B"/>
                  </a:solidFill>
                  <a:prstDash val="solid"/>
                  <a:round/>
                  <a:headEnd type="none" w="med" len="med"/>
                  <a:tailEnd type="none" w="sm" len="sm"/>
                </a:ln>
              </p:spPr>
            </p:cxnSp>
            <p:sp>
              <p:nvSpPr>
                <p:cNvPr id="1057" name="Google Shape;1057;p15"/>
                <p:cNvSpPr/>
                <p:nvPr/>
              </p:nvSpPr>
              <p:spPr>
                <a:xfrm>
                  <a:off x="3653415" y="5311206"/>
                  <a:ext cx="149402" cy="284140"/>
                </a:xfrm>
                <a:prstGeom prst="rect">
                  <a:avLst/>
                </a:prstGeom>
                <a:solidFill>
                  <a:srgbClr val="B2CBE1"/>
                </a:solidFill>
                <a:ln w="19050" cap="flat" cmpd="sng">
                  <a:solidFill>
                    <a:srgbClr val="0052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cxnSp>
              <p:nvCxnSpPr>
                <p:cNvPr id="1058" name="Google Shape;1058;p15"/>
                <p:cNvCxnSpPr/>
                <p:nvPr/>
              </p:nvCxnSpPr>
              <p:spPr>
                <a:xfrm>
                  <a:off x="3796517" y="5453276"/>
                  <a:ext cx="115429" cy="0"/>
                </a:xfrm>
                <a:prstGeom prst="straightConnector1">
                  <a:avLst/>
                </a:prstGeom>
                <a:noFill/>
                <a:ln w="19050" cap="flat" cmpd="sng">
                  <a:solidFill>
                    <a:srgbClr val="00529B"/>
                  </a:solidFill>
                  <a:prstDash val="solid"/>
                  <a:round/>
                  <a:headEnd type="none" w="med" len="med"/>
                  <a:tailEnd type="none" w="sm" len="sm"/>
                </a:ln>
              </p:spPr>
            </p:cxnSp>
            <p:sp>
              <p:nvSpPr>
                <p:cNvPr id="1059" name="Google Shape;1059;p15"/>
                <p:cNvSpPr/>
                <p:nvPr/>
              </p:nvSpPr>
              <p:spPr>
                <a:xfrm>
                  <a:off x="3818307" y="4953186"/>
                  <a:ext cx="186754" cy="340970"/>
                </a:xfrm>
                <a:prstGeom prst="flowChartDecision">
                  <a:avLst/>
                </a:prstGeom>
                <a:solidFill>
                  <a:srgbClr val="B2CBE1"/>
                </a:solidFill>
                <a:ln w="19050" cap="flat" cmpd="sng">
                  <a:solidFill>
                    <a:srgbClr val="0052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grpSp>
          <p:grpSp>
            <p:nvGrpSpPr>
              <p:cNvPr id="1061" name="Google Shape;1061;p15"/>
              <p:cNvGrpSpPr/>
              <p:nvPr/>
            </p:nvGrpSpPr>
            <p:grpSpPr>
              <a:xfrm>
                <a:off x="5700949" y="3177409"/>
                <a:ext cx="304817" cy="772921"/>
                <a:chOff x="7147673" y="1895730"/>
                <a:chExt cx="344474" cy="1028700"/>
              </a:xfrm>
            </p:grpSpPr>
            <p:sp>
              <p:nvSpPr>
                <p:cNvPr id="1062" name="Google Shape;1062;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63" name="Google Shape;1063;p15"/>
                <p:cNvSpPr txBox="1"/>
                <p:nvPr/>
              </p:nvSpPr>
              <p:spPr>
                <a:xfrm>
                  <a:off x="7176519" y="1920926"/>
                  <a:ext cx="311372" cy="989544"/>
                </a:xfrm>
                <a:prstGeom prst="rect">
                  <a:avLst/>
                </a:prstGeom>
                <a:solidFill>
                  <a:srgbClr val="D3D3D3"/>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grpSp>
            <p:nvGrpSpPr>
              <p:cNvPr id="1064" name="Google Shape;1064;p15"/>
              <p:cNvGrpSpPr/>
              <p:nvPr/>
            </p:nvGrpSpPr>
            <p:grpSpPr>
              <a:xfrm>
                <a:off x="5702162" y="2198737"/>
                <a:ext cx="304817" cy="772921"/>
                <a:chOff x="7147673" y="1895730"/>
                <a:chExt cx="344474" cy="1028700"/>
              </a:xfrm>
            </p:grpSpPr>
            <p:sp>
              <p:nvSpPr>
                <p:cNvPr id="1039" name="Google Shape;1039;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65" name="Google Shape;1065;p15"/>
                <p:cNvSpPr txBox="1"/>
                <p:nvPr/>
              </p:nvSpPr>
              <p:spPr>
                <a:xfrm>
                  <a:off x="7176519" y="1920926"/>
                  <a:ext cx="311372" cy="989544"/>
                </a:xfrm>
                <a:prstGeom prst="rect">
                  <a:avLst/>
                </a:prstGeom>
                <a:solidFill>
                  <a:srgbClr val="D3D3D3"/>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sp>
            <p:nvSpPr>
              <p:cNvPr id="1066" name="Google Shape;1066;p15"/>
              <p:cNvSpPr/>
              <p:nvPr/>
            </p:nvSpPr>
            <p:spPr>
              <a:xfrm>
                <a:off x="2172365" y="2966000"/>
                <a:ext cx="1794907" cy="622751"/>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a:solidFill>
                    <a:srgbClr val="FFFFFF"/>
                  </a:solidFill>
                  <a:latin typeface="Arial"/>
                  <a:ea typeface="Arial"/>
                  <a:cs typeface="Arial"/>
                  <a:sym typeface="Arial"/>
                </a:endParaRPr>
              </a:p>
            </p:txBody>
          </p:sp>
          <p:sp>
            <p:nvSpPr>
              <p:cNvPr id="1067" name="Google Shape;1067;p15"/>
              <p:cNvSpPr txBox="1"/>
              <p:nvPr/>
            </p:nvSpPr>
            <p:spPr>
              <a:xfrm>
                <a:off x="2381393" y="3126224"/>
                <a:ext cx="1376851" cy="302303"/>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1200">
                    <a:solidFill>
                      <a:srgbClr val="000000"/>
                    </a:solidFill>
                    <a:latin typeface="Arial"/>
                    <a:ea typeface="Arial"/>
                    <a:cs typeface="Arial"/>
                    <a:sym typeface="Arial"/>
                  </a:rPr>
                  <a:t>Data Service</a:t>
                </a:r>
                <a:endParaRPr/>
              </a:p>
            </p:txBody>
          </p:sp>
          <p:cxnSp>
            <p:nvCxnSpPr>
              <p:cNvPr id="1068" name="Google Shape;1068;p15"/>
              <p:cNvCxnSpPr/>
              <p:nvPr/>
            </p:nvCxnSpPr>
            <p:spPr>
              <a:xfrm>
                <a:off x="1203649" y="3268890"/>
                <a:ext cx="959584" cy="0"/>
              </a:xfrm>
              <a:prstGeom prst="straightConnector1">
                <a:avLst/>
              </a:prstGeom>
              <a:solidFill>
                <a:srgbClr val="00529B"/>
              </a:solidFill>
              <a:ln w="12700" cap="flat" cmpd="sng">
                <a:solidFill>
                  <a:srgbClr val="00529B"/>
                </a:solidFill>
                <a:prstDash val="solid"/>
                <a:round/>
                <a:headEnd type="triangle" w="med" len="med"/>
                <a:tailEnd type="triangle" w="med" len="med"/>
              </a:ln>
            </p:spPr>
          </p:cxnSp>
          <p:cxnSp>
            <p:nvCxnSpPr>
              <p:cNvPr id="1069" name="Google Shape;1069;p15"/>
              <p:cNvCxnSpPr>
                <a:endCxn id="1043" idx="3"/>
              </p:cNvCxnSpPr>
              <p:nvPr/>
            </p:nvCxnSpPr>
            <p:spPr>
              <a:xfrm rot="10800000">
                <a:off x="6005766" y="4540721"/>
                <a:ext cx="1024200" cy="527100"/>
              </a:xfrm>
              <a:prstGeom prst="straightConnector1">
                <a:avLst/>
              </a:prstGeom>
              <a:solidFill>
                <a:srgbClr val="00529B"/>
              </a:solidFill>
              <a:ln w="12700" cap="flat" cmpd="sng">
                <a:solidFill>
                  <a:srgbClr val="6F7878"/>
                </a:solidFill>
                <a:prstDash val="solid"/>
                <a:round/>
                <a:headEnd type="triangle" w="med" len="med"/>
                <a:tailEnd type="triangle" w="med" len="med"/>
              </a:ln>
            </p:spPr>
          </p:cxnSp>
          <p:grpSp>
            <p:nvGrpSpPr>
              <p:cNvPr id="1070" name="Google Shape;1070;p15"/>
              <p:cNvGrpSpPr/>
              <p:nvPr/>
            </p:nvGrpSpPr>
            <p:grpSpPr>
              <a:xfrm>
                <a:off x="4012683" y="2215095"/>
                <a:ext cx="304817" cy="684020"/>
                <a:chOff x="7147673" y="1874126"/>
                <a:chExt cx="344474" cy="1134813"/>
              </a:xfrm>
            </p:grpSpPr>
            <p:sp>
              <p:nvSpPr>
                <p:cNvPr id="1071" name="Google Shape;1071;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72" name="Google Shape;1072;p15"/>
                <p:cNvSpPr txBox="1"/>
                <p:nvPr/>
              </p:nvSpPr>
              <p:spPr>
                <a:xfrm>
                  <a:off x="7172257" y="1874126"/>
                  <a:ext cx="311372" cy="113481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grpSp>
            <p:nvGrpSpPr>
              <p:cNvPr id="1073" name="Google Shape;1073;p15"/>
              <p:cNvGrpSpPr/>
              <p:nvPr/>
            </p:nvGrpSpPr>
            <p:grpSpPr>
              <a:xfrm>
                <a:off x="4012683" y="2952010"/>
                <a:ext cx="304817" cy="684020"/>
                <a:chOff x="7147673" y="1874126"/>
                <a:chExt cx="344474" cy="1134813"/>
              </a:xfrm>
            </p:grpSpPr>
            <p:sp>
              <p:nvSpPr>
                <p:cNvPr id="1074" name="Google Shape;1074;p15"/>
                <p:cNvSpPr/>
                <p:nvPr/>
              </p:nvSpPr>
              <p:spPr>
                <a:xfrm>
                  <a:off x="7147673" y="1895730"/>
                  <a:ext cx="344474" cy="102870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rgbClr val="002856"/>
                    </a:solidFill>
                    <a:latin typeface="Arial"/>
                    <a:ea typeface="Arial"/>
                    <a:cs typeface="Arial"/>
                    <a:sym typeface="Arial"/>
                  </a:endParaRPr>
                </a:p>
              </p:txBody>
            </p:sp>
            <p:sp>
              <p:nvSpPr>
                <p:cNvPr id="1075" name="Google Shape;1075;p15"/>
                <p:cNvSpPr txBox="1"/>
                <p:nvPr/>
              </p:nvSpPr>
              <p:spPr>
                <a:xfrm>
                  <a:off x="7172257" y="1874126"/>
                  <a:ext cx="311372" cy="113481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a:buNone/>
                  </a:pPr>
                  <a:r>
                    <a:rPr lang="en-US" sz="1200" b="1" i="0" u="none" strike="noStrike" cap="none">
                      <a:solidFill>
                        <a:srgbClr val="002856"/>
                      </a:solidFill>
                      <a:latin typeface="Arial"/>
                      <a:ea typeface="Arial"/>
                      <a:cs typeface="Arial"/>
                      <a:sym typeface="Arial"/>
                    </a:rPr>
                    <a:t>API</a:t>
                  </a:r>
                  <a:endParaRPr/>
                </a:p>
              </p:txBody>
            </p:sp>
          </p:grpSp>
          <p:cxnSp>
            <p:nvCxnSpPr>
              <p:cNvPr id="1076" name="Google Shape;1076;p15"/>
              <p:cNvCxnSpPr/>
              <p:nvPr/>
            </p:nvCxnSpPr>
            <p:spPr>
              <a:xfrm rot="10800000" flipH="1">
                <a:off x="4329840" y="2555201"/>
                <a:ext cx="1308567" cy="13008"/>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77" name="Google Shape;1077;p15"/>
              <p:cNvCxnSpPr/>
              <p:nvPr/>
            </p:nvCxnSpPr>
            <p:spPr>
              <a:xfrm rot="10800000" flipH="1">
                <a:off x="4329840" y="3289434"/>
                <a:ext cx="1308567" cy="13008"/>
              </a:xfrm>
              <a:prstGeom prst="straightConnector1">
                <a:avLst/>
              </a:prstGeom>
              <a:solidFill>
                <a:srgbClr val="00529B"/>
              </a:solidFill>
              <a:ln w="12700" cap="flat" cmpd="sng">
                <a:solidFill>
                  <a:srgbClr val="6F7878"/>
                </a:solidFill>
                <a:prstDash val="solid"/>
                <a:round/>
                <a:headEnd type="triangle" w="med" len="med"/>
                <a:tailEnd type="triangle" w="med" len="med"/>
              </a:ln>
            </p:spPr>
          </p:cxnSp>
          <p:cxnSp>
            <p:nvCxnSpPr>
              <p:cNvPr id="1078" name="Google Shape;1078;p15"/>
              <p:cNvCxnSpPr/>
              <p:nvPr/>
            </p:nvCxnSpPr>
            <p:spPr>
              <a:xfrm rot="10800000" flipH="1">
                <a:off x="4329840" y="4531782"/>
                <a:ext cx="1308567" cy="13008"/>
              </a:xfrm>
              <a:prstGeom prst="straightConnector1">
                <a:avLst/>
              </a:prstGeom>
              <a:solidFill>
                <a:srgbClr val="00529B"/>
              </a:solidFill>
              <a:ln w="12700" cap="flat" cmpd="sng">
                <a:solidFill>
                  <a:srgbClr val="6F7878"/>
                </a:solidFill>
                <a:prstDash val="solid"/>
                <a:round/>
                <a:headEnd type="triangle" w="med" len="med"/>
                <a:tailEnd type="triangle" w="med" len="med"/>
              </a:ln>
            </p:spPr>
          </p:cxnSp>
          <p:grpSp>
            <p:nvGrpSpPr>
              <p:cNvPr id="1079" name="Google Shape;1079;p15"/>
              <p:cNvGrpSpPr/>
              <p:nvPr/>
            </p:nvGrpSpPr>
            <p:grpSpPr>
              <a:xfrm>
                <a:off x="4479218" y="2198738"/>
                <a:ext cx="1013750" cy="2728444"/>
                <a:chOff x="5795247" y="1881485"/>
                <a:chExt cx="1202970" cy="1016431"/>
              </a:xfrm>
            </p:grpSpPr>
            <p:sp>
              <p:nvSpPr>
                <p:cNvPr id="1080" name="Google Shape;1080;p15"/>
                <p:cNvSpPr/>
                <p:nvPr/>
              </p:nvSpPr>
              <p:spPr>
                <a:xfrm>
                  <a:off x="5825255" y="1881485"/>
                  <a:ext cx="1142961" cy="101643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200"/>
                    <a:buFont typeface="Arial"/>
                    <a:buNone/>
                  </a:pPr>
                  <a:endParaRPr sz="1200" b="0" i="0" u="none" strike="noStrike" cap="none">
                    <a:solidFill>
                      <a:schemeClr val="lt1"/>
                    </a:solidFill>
                    <a:latin typeface="Arial Black"/>
                    <a:ea typeface="Arial Black"/>
                    <a:cs typeface="Arial Black"/>
                    <a:sym typeface="Arial Black"/>
                  </a:endParaRPr>
                </a:p>
              </p:txBody>
            </p:sp>
            <p:sp>
              <p:nvSpPr>
                <p:cNvPr id="1081" name="Google Shape;1081;p15"/>
                <p:cNvSpPr txBox="1"/>
                <p:nvPr/>
              </p:nvSpPr>
              <p:spPr>
                <a:xfrm>
                  <a:off x="5795247" y="2272825"/>
                  <a:ext cx="1202970" cy="276977"/>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856"/>
                    </a:buClr>
                    <a:buSzPts val="1200"/>
                    <a:buFont typeface="Arial Black"/>
                    <a:buNone/>
                  </a:pPr>
                  <a:r>
                    <a:rPr lang="en-US" sz="1200" b="0" i="0" u="none" strike="noStrike" cap="none">
                      <a:solidFill>
                        <a:srgbClr val="002856"/>
                      </a:solidFill>
                      <a:latin typeface="Arial Black"/>
                      <a:ea typeface="Arial Black"/>
                      <a:cs typeface="Arial Black"/>
                      <a:sym typeface="Arial Black"/>
                    </a:rPr>
                    <a:t>API Mgmt.</a:t>
                  </a:r>
                  <a:endParaRPr/>
                </a:p>
              </p:txBody>
            </p:sp>
          </p:grpSp>
          <p:sp>
            <p:nvSpPr>
              <p:cNvPr id="1082" name="Google Shape;1082;p15"/>
              <p:cNvSpPr/>
              <p:nvPr/>
            </p:nvSpPr>
            <p:spPr>
              <a:xfrm>
                <a:off x="7155261" y="3916402"/>
                <a:ext cx="630931" cy="733940"/>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3" name="Google Shape;1083;p15"/>
              <p:cNvSpPr/>
              <p:nvPr/>
            </p:nvSpPr>
            <p:spPr>
              <a:xfrm>
                <a:off x="7072185" y="4822359"/>
                <a:ext cx="797083" cy="615292"/>
              </a:xfrm>
              <a:custGeom>
                <a:avLst/>
                <a:gdLst/>
                <a:ahLst/>
                <a:cxnLst/>
                <a:rect l="l" t="t" r="r" b="b"/>
                <a:pathLst>
                  <a:path w="542925" h="419100" extrusionOk="0">
                    <a:moveTo>
                      <a:pt x="115158" y="202597"/>
                    </a:moveTo>
                    <a:cubicBezTo>
                      <a:pt x="55626" y="202597"/>
                      <a:pt x="7144" y="251079"/>
                      <a:pt x="7144" y="310610"/>
                    </a:cubicBezTo>
                    <a:cubicBezTo>
                      <a:pt x="7144" y="370141"/>
                      <a:pt x="55626" y="418624"/>
                      <a:pt x="115158" y="418624"/>
                    </a:cubicBezTo>
                    <a:cubicBezTo>
                      <a:pt x="174689" y="418624"/>
                      <a:pt x="223171" y="370141"/>
                      <a:pt x="223171" y="310610"/>
                    </a:cubicBezTo>
                    <a:cubicBezTo>
                      <a:pt x="223171" y="251079"/>
                      <a:pt x="174784" y="202597"/>
                      <a:pt x="115158" y="202597"/>
                    </a:cubicBezTo>
                    <a:close/>
                    <a:moveTo>
                      <a:pt x="115158" y="380619"/>
                    </a:moveTo>
                    <a:cubicBezTo>
                      <a:pt x="76581" y="380619"/>
                      <a:pt x="45244" y="349282"/>
                      <a:pt x="45244" y="310706"/>
                    </a:cubicBezTo>
                    <a:cubicBezTo>
                      <a:pt x="45244" y="272129"/>
                      <a:pt x="76581" y="240792"/>
                      <a:pt x="115158" y="240792"/>
                    </a:cubicBezTo>
                    <a:cubicBezTo>
                      <a:pt x="153734" y="240792"/>
                      <a:pt x="185071" y="272129"/>
                      <a:pt x="185071" y="310706"/>
                    </a:cubicBezTo>
                    <a:cubicBezTo>
                      <a:pt x="185071" y="349282"/>
                      <a:pt x="153734" y="380619"/>
                      <a:pt x="115158" y="380619"/>
                    </a:cubicBezTo>
                    <a:close/>
                    <a:moveTo>
                      <a:pt x="458058" y="304419"/>
                    </a:moveTo>
                    <a:cubicBezTo>
                      <a:pt x="426529" y="304419"/>
                      <a:pt x="400908" y="330041"/>
                      <a:pt x="400908" y="361569"/>
                    </a:cubicBezTo>
                    <a:cubicBezTo>
                      <a:pt x="400908" y="393097"/>
                      <a:pt x="426529" y="418719"/>
                      <a:pt x="458058" y="418719"/>
                    </a:cubicBezTo>
                    <a:cubicBezTo>
                      <a:pt x="489585" y="418719"/>
                      <a:pt x="515208" y="393097"/>
                      <a:pt x="515208" y="361569"/>
                    </a:cubicBezTo>
                    <a:cubicBezTo>
                      <a:pt x="515208" y="330041"/>
                      <a:pt x="489585" y="304419"/>
                      <a:pt x="458058" y="304419"/>
                    </a:cubicBezTo>
                    <a:close/>
                    <a:moveTo>
                      <a:pt x="458058" y="380619"/>
                    </a:moveTo>
                    <a:cubicBezTo>
                      <a:pt x="447580" y="380619"/>
                      <a:pt x="439008" y="372047"/>
                      <a:pt x="439008" y="361569"/>
                    </a:cubicBezTo>
                    <a:cubicBezTo>
                      <a:pt x="439008" y="351091"/>
                      <a:pt x="447580" y="342519"/>
                      <a:pt x="458058" y="342519"/>
                    </a:cubicBezTo>
                    <a:cubicBezTo>
                      <a:pt x="468535" y="342519"/>
                      <a:pt x="477108" y="351091"/>
                      <a:pt x="477108" y="361569"/>
                    </a:cubicBezTo>
                    <a:cubicBezTo>
                      <a:pt x="477108" y="372047"/>
                      <a:pt x="468630" y="380619"/>
                      <a:pt x="458058" y="380619"/>
                    </a:cubicBezTo>
                    <a:close/>
                    <a:moveTo>
                      <a:pt x="477108" y="85344"/>
                    </a:moveTo>
                    <a:lnTo>
                      <a:pt x="477108" y="9144"/>
                    </a:lnTo>
                    <a:lnTo>
                      <a:pt x="439008" y="9144"/>
                    </a:lnTo>
                    <a:lnTo>
                      <a:pt x="439008" y="85344"/>
                    </a:lnTo>
                    <a:lnTo>
                      <a:pt x="272510" y="85344"/>
                    </a:lnTo>
                    <a:lnTo>
                      <a:pt x="262318" y="54864"/>
                    </a:lnTo>
                    <a:lnTo>
                      <a:pt x="295180" y="42958"/>
                    </a:lnTo>
                    <a:lnTo>
                      <a:pt x="282130" y="7144"/>
                    </a:lnTo>
                    <a:lnTo>
                      <a:pt x="174974" y="46006"/>
                    </a:lnTo>
                    <a:lnTo>
                      <a:pt x="188023" y="81820"/>
                    </a:lnTo>
                    <a:lnTo>
                      <a:pt x="226504" y="67818"/>
                    </a:lnTo>
                    <a:lnTo>
                      <a:pt x="239744" y="107442"/>
                    </a:lnTo>
                    <a:lnTo>
                      <a:pt x="239744" y="196406"/>
                    </a:lnTo>
                    <a:lnTo>
                      <a:pt x="195358" y="152019"/>
                    </a:lnTo>
                    <a:lnTo>
                      <a:pt x="71151" y="152019"/>
                    </a:lnTo>
                    <a:lnTo>
                      <a:pt x="58198" y="23050"/>
                    </a:lnTo>
                    <a:lnTo>
                      <a:pt x="20288" y="26861"/>
                    </a:lnTo>
                    <a:lnTo>
                      <a:pt x="34861" y="172879"/>
                    </a:lnTo>
                    <a:lnTo>
                      <a:pt x="36862" y="190024"/>
                    </a:lnTo>
                    <a:lnTo>
                      <a:pt x="179451" y="190024"/>
                    </a:lnTo>
                    <a:lnTo>
                      <a:pt x="284226" y="294799"/>
                    </a:lnTo>
                    <a:lnTo>
                      <a:pt x="543783" y="294799"/>
                    </a:lnTo>
                    <a:lnTo>
                      <a:pt x="543783" y="85249"/>
                    </a:lnTo>
                    <a:lnTo>
                      <a:pt x="477108" y="85249"/>
                    </a:lnTo>
                    <a:close/>
                    <a:moveTo>
                      <a:pt x="505683" y="256794"/>
                    </a:moveTo>
                    <a:lnTo>
                      <a:pt x="300038" y="256794"/>
                    </a:lnTo>
                    <a:lnTo>
                      <a:pt x="277749" y="234506"/>
                    </a:lnTo>
                    <a:lnTo>
                      <a:pt x="277749" y="123444"/>
                    </a:lnTo>
                    <a:lnTo>
                      <a:pt x="505683" y="123444"/>
                    </a:lnTo>
                    <a:lnTo>
                      <a:pt x="505683" y="25679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4" name="Google Shape;1084;p15"/>
              <p:cNvSpPr/>
              <p:nvPr/>
            </p:nvSpPr>
            <p:spPr>
              <a:xfrm>
                <a:off x="7121749" y="2867669"/>
                <a:ext cx="454576" cy="788519"/>
              </a:xfrm>
              <a:custGeom>
                <a:avLst/>
                <a:gdLst/>
                <a:ahLst/>
                <a:cxnLst/>
                <a:rect l="l" t="t" r="r" b="b"/>
                <a:pathLst>
                  <a:path w="128" h="224" extrusionOk="0">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5" name="Google Shape;1085;p15"/>
              <p:cNvSpPr/>
              <p:nvPr/>
            </p:nvSpPr>
            <p:spPr>
              <a:xfrm>
                <a:off x="1208191" y="4121895"/>
                <a:ext cx="346370" cy="600821"/>
              </a:xfrm>
              <a:custGeom>
                <a:avLst/>
                <a:gdLst/>
                <a:ahLst/>
                <a:cxnLst/>
                <a:rect l="l" t="t" r="r" b="b"/>
                <a:pathLst>
                  <a:path w="128" h="224" extrusionOk="0">
                    <a:moveTo>
                      <a:pt x="112" y="16"/>
                    </a:moveTo>
                    <a:cubicBezTo>
                      <a:pt x="112" y="208"/>
                      <a:pt x="112" y="208"/>
                      <a:pt x="112" y="208"/>
                    </a:cubicBezTo>
                    <a:cubicBezTo>
                      <a:pt x="16" y="208"/>
                      <a:pt x="16" y="208"/>
                      <a:pt x="16" y="208"/>
                    </a:cubicBezTo>
                    <a:cubicBezTo>
                      <a:pt x="16" y="16"/>
                      <a:pt x="16" y="16"/>
                      <a:pt x="16" y="16"/>
                    </a:cubicBezTo>
                    <a:cubicBezTo>
                      <a:pt x="112" y="16"/>
                      <a:pt x="112" y="16"/>
                      <a:pt x="112" y="16"/>
                    </a:cubicBezTo>
                    <a:moveTo>
                      <a:pt x="128" y="0"/>
                    </a:moveTo>
                    <a:cubicBezTo>
                      <a:pt x="0" y="0"/>
                      <a:pt x="0" y="0"/>
                      <a:pt x="0" y="0"/>
                    </a:cubicBezTo>
                    <a:cubicBezTo>
                      <a:pt x="0" y="224"/>
                      <a:pt x="0" y="224"/>
                      <a:pt x="0" y="224"/>
                    </a:cubicBezTo>
                    <a:cubicBezTo>
                      <a:pt x="128" y="224"/>
                      <a:pt x="128" y="224"/>
                      <a:pt x="128" y="224"/>
                    </a:cubicBezTo>
                    <a:cubicBezTo>
                      <a:pt x="128" y="0"/>
                      <a:pt x="128" y="0"/>
                      <a:pt x="128" y="0"/>
                    </a:cubicBezTo>
                    <a:close/>
                    <a:moveTo>
                      <a:pt x="64" y="168"/>
                    </a:moveTo>
                    <a:cubicBezTo>
                      <a:pt x="64" y="168"/>
                      <a:pt x="64" y="168"/>
                      <a:pt x="64" y="168"/>
                    </a:cubicBezTo>
                    <a:cubicBezTo>
                      <a:pt x="64" y="168"/>
                      <a:pt x="64" y="168"/>
                      <a:pt x="64" y="168"/>
                    </a:cubicBezTo>
                    <a:moveTo>
                      <a:pt x="64" y="152"/>
                    </a:moveTo>
                    <a:cubicBezTo>
                      <a:pt x="55" y="152"/>
                      <a:pt x="48" y="159"/>
                      <a:pt x="48" y="168"/>
                    </a:cubicBezTo>
                    <a:cubicBezTo>
                      <a:pt x="48" y="177"/>
                      <a:pt x="55" y="184"/>
                      <a:pt x="64" y="184"/>
                    </a:cubicBezTo>
                    <a:cubicBezTo>
                      <a:pt x="73" y="184"/>
                      <a:pt x="80" y="177"/>
                      <a:pt x="80" y="168"/>
                    </a:cubicBezTo>
                    <a:cubicBezTo>
                      <a:pt x="80" y="159"/>
                      <a:pt x="73" y="152"/>
                      <a:pt x="64" y="152"/>
                    </a:cubicBezTo>
                    <a:close/>
                    <a:moveTo>
                      <a:pt x="96" y="96"/>
                    </a:moveTo>
                    <a:cubicBezTo>
                      <a:pt x="32" y="96"/>
                      <a:pt x="32" y="96"/>
                      <a:pt x="32" y="96"/>
                    </a:cubicBezTo>
                    <a:cubicBezTo>
                      <a:pt x="32" y="112"/>
                      <a:pt x="32" y="112"/>
                      <a:pt x="32" y="112"/>
                    </a:cubicBezTo>
                    <a:cubicBezTo>
                      <a:pt x="96" y="112"/>
                      <a:pt x="96" y="112"/>
                      <a:pt x="96" y="112"/>
                    </a:cubicBezTo>
                    <a:lnTo>
                      <a:pt x="96" y="96"/>
                    </a:lnTo>
                    <a:close/>
                    <a:moveTo>
                      <a:pt x="96" y="64"/>
                    </a:moveTo>
                    <a:cubicBezTo>
                      <a:pt x="32" y="64"/>
                      <a:pt x="32" y="64"/>
                      <a:pt x="32" y="64"/>
                    </a:cubicBezTo>
                    <a:cubicBezTo>
                      <a:pt x="32" y="80"/>
                      <a:pt x="32" y="80"/>
                      <a:pt x="32" y="80"/>
                    </a:cubicBezTo>
                    <a:cubicBezTo>
                      <a:pt x="96" y="80"/>
                      <a:pt x="96" y="80"/>
                      <a:pt x="96" y="80"/>
                    </a:cubicBezTo>
                    <a:lnTo>
                      <a:pt x="96" y="64"/>
                    </a:lnTo>
                    <a:close/>
                    <a:moveTo>
                      <a:pt x="96" y="32"/>
                    </a:moveTo>
                    <a:cubicBezTo>
                      <a:pt x="32" y="32"/>
                      <a:pt x="32" y="32"/>
                      <a:pt x="32" y="32"/>
                    </a:cubicBezTo>
                    <a:cubicBezTo>
                      <a:pt x="32" y="48"/>
                      <a:pt x="32" y="48"/>
                      <a:pt x="32" y="48"/>
                    </a:cubicBezTo>
                    <a:cubicBezTo>
                      <a:pt x="96" y="48"/>
                      <a:pt x="96" y="48"/>
                      <a:pt x="96" y="48"/>
                    </a:cubicBezTo>
                    <a:lnTo>
                      <a:pt x="96" y="32"/>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6" name="Google Shape;1086;p15"/>
              <p:cNvSpPr/>
              <p:nvPr/>
            </p:nvSpPr>
            <p:spPr>
              <a:xfrm>
                <a:off x="742661" y="4218352"/>
                <a:ext cx="381053" cy="5305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7" name="Google Shape;1087;p15"/>
              <p:cNvSpPr/>
              <p:nvPr/>
            </p:nvSpPr>
            <p:spPr>
              <a:xfrm>
                <a:off x="734660" y="3509957"/>
                <a:ext cx="381053" cy="5305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8" name="Google Shape;1088;p15"/>
              <p:cNvSpPr/>
              <p:nvPr/>
            </p:nvSpPr>
            <p:spPr>
              <a:xfrm>
                <a:off x="734660" y="2941665"/>
                <a:ext cx="381053" cy="5305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89" name="Google Shape;1089;p15"/>
              <p:cNvSpPr/>
              <p:nvPr/>
            </p:nvSpPr>
            <p:spPr>
              <a:xfrm>
                <a:off x="734660" y="2373373"/>
                <a:ext cx="381053" cy="5305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038" name="Google Shape;1038;p15"/>
              <p:cNvSpPr/>
              <p:nvPr/>
            </p:nvSpPr>
            <p:spPr>
              <a:xfrm>
                <a:off x="7039849" y="2046609"/>
                <a:ext cx="861754" cy="540307"/>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sp>
            <p:nvSpPr>
              <p:cNvPr id="1090" name="Google Shape;1090;p15"/>
              <p:cNvSpPr/>
              <p:nvPr/>
            </p:nvSpPr>
            <p:spPr>
              <a:xfrm>
                <a:off x="543156" y="4949102"/>
                <a:ext cx="861754" cy="540307"/>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200">
                  <a:solidFill>
                    <a:schemeClr val="dk1"/>
                  </a:solidFill>
                  <a:latin typeface="Arial"/>
                  <a:ea typeface="Arial"/>
                  <a:cs typeface="Arial"/>
                  <a:sym typeface="Arial"/>
                </a:endParaRPr>
              </a:p>
            </p:txBody>
          </p:sp>
        </p:grpSp>
      </p:grpSp>
      <p:grpSp>
        <p:nvGrpSpPr>
          <p:cNvPr id="1091" name="Google Shape;1091;p15"/>
          <p:cNvGrpSpPr/>
          <p:nvPr/>
        </p:nvGrpSpPr>
        <p:grpSpPr>
          <a:xfrm>
            <a:off x="6206905" y="3493709"/>
            <a:ext cx="5518849" cy="1676429"/>
            <a:chOff x="6079864" y="3764604"/>
            <a:chExt cx="5651552" cy="1740791"/>
          </a:xfrm>
        </p:grpSpPr>
        <p:sp>
          <p:nvSpPr>
            <p:cNvPr id="1092" name="Google Shape;1092;p15"/>
            <p:cNvSpPr/>
            <p:nvPr/>
          </p:nvSpPr>
          <p:spPr>
            <a:xfrm>
              <a:off x="6079864" y="3764604"/>
              <a:ext cx="5651552" cy="1740791"/>
            </a:xfrm>
            <a:prstGeom prst="rect">
              <a:avLst/>
            </a:prstGeom>
            <a:noFill/>
            <a:ln>
              <a:noFill/>
            </a:ln>
          </p:spPr>
          <p:txBody>
            <a:bodyPr spcFirstLastPara="1" wrap="square" lIns="91425" tIns="457200" rIns="91425" bIns="91425" anchor="t" anchorCtr="0">
              <a:noAutofit/>
            </a:bodyPr>
            <a:lstStyle/>
            <a:p>
              <a:pPr marL="171450" marR="0" lvl="1" indent="-171450" algn="l" rtl="0">
                <a:lnSpc>
                  <a:spcPct val="100000"/>
                </a:lnSpc>
                <a:spcBef>
                  <a:spcPts val="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Secure access </a:t>
              </a:r>
              <a:r>
                <a:rPr lang="en-US" sz="1800" b="0" i="0" u="none" strike="noStrike" cap="none">
                  <a:solidFill>
                    <a:schemeClr val="dk1"/>
                  </a:solidFill>
                  <a:latin typeface="Arial"/>
                  <a:ea typeface="Arial"/>
                  <a:cs typeface="Arial"/>
                  <a:sym typeface="Arial"/>
                </a:rPr>
                <a:t>to public/private APIs</a:t>
              </a:r>
              <a:endParaRPr/>
            </a:p>
            <a:p>
              <a:pPr marL="171450" marR="0" lvl="1" indent="-171450" algn="l" rtl="0">
                <a:lnSpc>
                  <a:spcPct val="100000"/>
                </a:lnSpc>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Enable communities </a:t>
              </a:r>
              <a:r>
                <a:rPr lang="en-US" sz="1800" b="0" i="0" u="none" strike="noStrike" cap="none">
                  <a:solidFill>
                    <a:schemeClr val="dk1"/>
                  </a:solidFill>
                  <a:latin typeface="Arial"/>
                  <a:ea typeface="Arial"/>
                  <a:cs typeface="Arial"/>
                  <a:sym typeface="Arial"/>
                </a:rPr>
                <a:t>of API developers </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and consumers</a:t>
              </a:r>
              <a:endParaRPr/>
            </a:p>
            <a:p>
              <a:pPr marL="171450" marR="0" lvl="1" indent="-171450" algn="l" rtl="0">
                <a:spcBef>
                  <a:spcPts val="200"/>
                </a:spcBef>
                <a:spcAft>
                  <a:spcPts val="0"/>
                </a:spcAft>
                <a:buClr>
                  <a:srgbClr val="002856"/>
                </a:buClr>
                <a:buSzPts val="1620"/>
                <a:buFont typeface="Arial"/>
                <a:buChar char="•"/>
              </a:pPr>
              <a:r>
                <a:rPr lang="en-US" sz="1800" b="1" i="0" u="none" strike="noStrike" cap="none">
                  <a:solidFill>
                    <a:schemeClr val="dk1"/>
                  </a:solidFill>
                  <a:latin typeface="Arial"/>
                  <a:ea typeface="Arial"/>
                  <a:cs typeface="Arial"/>
                  <a:sym typeface="Arial"/>
                </a:rPr>
                <a:t>Tracking </a:t>
              </a:r>
              <a:r>
                <a:rPr lang="en-US" sz="1800" b="0" i="0" u="none" strike="noStrike" cap="none">
                  <a:solidFill>
                    <a:schemeClr val="dk1"/>
                  </a:solidFill>
                  <a:latin typeface="Arial"/>
                  <a:ea typeface="Arial"/>
                  <a:cs typeface="Arial"/>
                  <a:sym typeface="Arial"/>
                </a:rPr>
                <a:t>adoption and API usage patterns</a:t>
              </a:r>
              <a:endParaRPr sz="1800" b="0" i="0" u="none" strike="noStrike" cap="none">
                <a:solidFill>
                  <a:schemeClr val="dk1"/>
                </a:solidFill>
                <a:latin typeface="Arial"/>
                <a:ea typeface="Arial"/>
                <a:cs typeface="Arial"/>
                <a:sym typeface="Arial"/>
              </a:endParaRPr>
            </a:p>
          </p:txBody>
        </p:sp>
        <p:sp>
          <p:nvSpPr>
            <p:cNvPr id="1093" name="Google Shape;1093;p15"/>
            <p:cNvSpPr/>
            <p:nvPr/>
          </p:nvSpPr>
          <p:spPr>
            <a:xfrm>
              <a:off x="6079864" y="3764604"/>
              <a:ext cx="5651548" cy="390115"/>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lnSpc>
                  <a:spcPct val="100000"/>
                </a:lnSpc>
                <a:spcBef>
                  <a:spcPts val="0"/>
                </a:spcBef>
                <a:spcAft>
                  <a:spcPts val="0"/>
                </a:spcAft>
                <a:buNone/>
              </a:pPr>
              <a:r>
                <a:rPr lang="en-US" sz="2000" b="1">
                  <a:solidFill>
                    <a:schemeClr val="lt1"/>
                  </a:solidFill>
                  <a:latin typeface="Arial Black"/>
                  <a:ea typeface="Arial Black"/>
                  <a:cs typeface="Arial Black"/>
                  <a:sym typeface="Arial Black"/>
                </a:rPr>
                <a:t>Use when:</a:t>
              </a:r>
              <a:endParaRPr/>
            </a:p>
          </p:txBody>
        </p:sp>
      </p:grpSp>
      <p:sp>
        <p:nvSpPr>
          <p:cNvPr id="1094" name="Google Shape;1094;p15"/>
          <p:cNvSpPr/>
          <p:nvPr/>
        </p:nvSpPr>
        <p:spPr>
          <a:xfrm>
            <a:off x="0" y="5636955"/>
            <a:ext cx="12192000" cy="529084"/>
          </a:xfrm>
          <a:prstGeom prst="rect">
            <a:avLst/>
          </a:prstGeom>
          <a:solidFill>
            <a:srgbClr val="FEC10D"/>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200" b="1" i="0" u="none" strike="noStrike" cap="none">
                <a:solidFill>
                  <a:schemeClr val="dk1"/>
                </a:solidFill>
                <a:latin typeface="Arial"/>
                <a:ea typeface="Arial"/>
                <a:cs typeface="Arial"/>
                <a:sym typeface="Arial"/>
              </a:rPr>
              <a:t>API management helps you facilitate and control access to application/data services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91"/>
                                        </p:tgtEl>
                                        <p:attrNameLst>
                                          <p:attrName>style.visibility</p:attrName>
                                        </p:attrNameLst>
                                      </p:cBhvr>
                                      <p:to>
                                        <p:strVal val="visible"/>
                                      </p:to>
                                    </p:set>
                                    <p:animEffect transition="in" filter="fade">
                                      <p:cBhvr>
                                        <p:cTn id="7" dur="500"/>
                                        <p:tgtEl>
                                          <p:spTgt spid="10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4"/>
                                        </p:tgtEl>
                                        <p:attrNameLst>
                                          <p:attrName>style.visibility</p:attrName>
                                        </p:attrNameLst>
                                      </p:cBhvr>
                                      <p:to>
                                        <p:strVal val="visible"/>
                                      </p:to>
                                    </p:set>
                                    <p:animEffect transition="in" filter="fade">
                                      <p:cBhvr>
                                        <p:cTn id="12" dur="500"/>
                                        <p:tgtEl>
                                          <p:spTgt spid="1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6"/>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The Integration Platform Technology Market Is Fast-Evolving, Fragmented and Crowded</a:t>
            </a:r>
            <a:endParaRPr dirty="0"/>
          </a:p>
        </p:txBody>
      </p:sp>
      <p:sp>
        <p:nvSpPr>
          <p:cNvPr id="1100" name="Google Shape;1100;p16"/>
          <p:cNvSpPr/>
          <p:nvPr/>
        </p:nvSpPr>
        <p:spPr>
          <a:xfrm>
            <a:off x="457200" y="1527175"/>
            <a:ext cx="3627529" cy="3849411"/>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01" name="Google Shape;1101;p16"/>
          <p:cNvSpPr txBox="1"/>
          <p:nvPr/>
        </p:nvSpPr>
        <p:spPr>
          <a:xfrm>
            <a:off x="604262" y="1557950"/>
            <a:ext cx="3600077" cy="375897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529B"/>
              </a:buClr>
              <a:buSzPts val="1600"/>
              <a:buFont typeface="Arial"/>
              <a:buNone/>
            </a:pPr>
            <a:r>
              <a:rPr lang="en-US" sz="1600" b="1" i="0" u="none" strike="noStrike" cap="none">
                <a:solidFill>
                  <a:srgbClr val="002856"/>
                </a:solidFill>
                <a:latin typeface="Arial"/>
                <a:ea typeface="Arial"/>
                <a:cs typeface="Arial"/>
                <a:sym typeface="Arial"/>
              </a:rPr>
              <a:t>Integration Software Providers*:</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Actian</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Adeptia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Axway</a:t>
            </a:r>
            <a:endParaRPr sz="1400" i="0" u="none" strike="noStrike" cap="none">
              <a:solidFill>
                <a:srgbClr val="000000"/>
              </a:solidFill>
              <a:latin typeface="Arial"/>
              <a:ea typeface="Arial"/>
              <a:cs typeface="Arial"/>
              <a:sym typeface="Arial"/>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Denodo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Fiorano</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Fujitsu</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IBM</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Informatica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Infor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InterSystems</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Lobster</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Magic Software</a:t>
            </a:r>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Microsoft</a:t>
            </a:r>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OpenLegacy</a:t>
            </a:r>
            <a:endParaRPr sz="1400">
              <a:solidFill>
                <a:srgbClr val="000000"/>
              </a:solidFill>
              <a:latin typeface="Arial"/>
              <a:ea typeface="Arial"/>
              <a:cs typeface="Arial"/>
              <a:sym typeface="Arial"/>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Oracle </a:t>
            </a:r>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Precisely</a:t>
            </a:r>
            <a:endParaRPr/>
          </a:p>
        </p:txBody>
      </p:sp>
      <p:sp>
        <p:nvSpPr>
          <p:cNvPr id="1102" name="Google Shape;1102;p16"/>
          <p:cNvSpPr/>
          <p:nvPr/>
        </p:nvSpPr>
        <p:spPr>
          <a:xfrm>
            <a:off x="2120271" y="1786688"/>
            <a:ext cx="1998947" cy="2701252"/>
          </a:xfrm>
          <a:prstGeom prst="rect">
            <a:avLst/>
          </a:prstGeom>
          <a:noFill/>
          <a:ln>
            <a:noFill/>
          </a:ln>
        </p:spPr>
        <p:txBody>
          <a:bodyPr spcFirstLastPara="1" wrap="square" lIns="91425" tIns="45700" rIns="91425" bIns="45700" anchor="t" anchorCtr="0">
            <a:spAutoFit/>
          </a:bodyPr>
          <a:lstStyle/>
          <a:p>
            <a:pPr marL="88900" marR="0" lvl="0" indent="-88900" algn="l" rtl="0">
              <a:lnSpc>
                <a:spcPct val="90000"/>
              </a:lnSpc>
              <a:spcBef>
                <a:spcPts val="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PROplus Technology</a:t>
            </a:r>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Qlik</a:t>
            </a:r>
            <a:endParaRPr sz="1400" i="0" u="none" strike="noStrike" cap="none">
              <a:solidFill>
                <a:srgbClr val="000000"/>
              </a:solidFill>
              <a:latin typeface="Arial"/>
              <a:ea typeface="Arial"/>
              <a:cs typeface="Arial"/>
              <a:sym typeface="Arial"/>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Red Hat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SAP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SAS</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Talend</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TIBCO Software </a:t>
            </a:r>
            <a:endParaRPr/>
          </a:p>
          <a:p>
            <a:pPr marL="88900" marR="0" lvl="0" indent="-88900"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Saison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Salesforce-MuleSoft</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SEEBURGER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Software AG </a:t>
            </a:r>
            <a:endParaRPr/>
          </a:p>
          <a:p>
            <a:pPr marL="88900" marR="0" lvl="0" indent="-88900"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WSO2</a:t>
            </a:r>
            <a:endParaRPr/>
          </a:p>
        </p:txBody>
      </p:sp>
      <p:grpSp>
        <p:nvGrpSpPr>
          <p:cNvPr id="1103" name="Google Shape;1103;p16"/>
          <p:cNvGrpSpPr/>
          <p:nvPr/>
        </p:nvGrpSpPr>
        <p:grpSpPr>
          <a:xfrm>
            <a:off x="4273319" y="1527176"/>
            <a:ext cx="3784277" cy="3849410"/>
            <a:chOff x="7975599" y="855956"/>
            <a:chExt cx="3340835" cy="3849410"/>
          </a:xfrm>
        </p:grpSpPr>
        <p:sp>
          <p:nvSpPr>
            <p:cNvPr id="1104" name="Google Shape;1104;p16"/>
            <p:cNvSpPr/>
            <p:nvPr/>
          </p:nvSpPr>
          <p:spPr>
            <a:xfrm>
              <a:off x="7975599" y="855956"/>
              <a:ext cx="3117656" cy="3849410"/>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05" name="Google Shape;1105;p16"/>
            <p:cNvSpPr txBox="1"/>
            <p:nvPr/>
          </p:nvSpPr>
          <p:spPr>
            <a:xfrm>
              <a:off x="8031955" y="886730"/>
              <a:ext cx="2894811" cy="3786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529B"/>
                </a:buClr>
                <a:buSzPts val="1600"/>
                <a:buFont typeface="Arial"/>
                <a:buNone/>
              </a:pPr>
              <a:r>
                <a:rPr lang="en-US" sz="1600" b="1" i="0" u="none" strike="noStrike" cap="none" dirty="0">
                  <a:solidFill>
                    <a:srgbClr val="002856"/>
                  </a:solidFill>
                  <a:latin typeface="Arial"/>
                  <a:ea typeface="Arial"/>
                  <a:cs typeface="Arial"/>
                  <a:sym typeface="Arial"/>
                </a:rPr>
                <a:t>Integration PaaS Providers*:</a:t>
              </a:r>
              <a:endParaRPr dirty="0"/>
            </a:p>
            <a:p>
              <a:pPr marL="182880" marR="0" lvl="0" indent="-182880" algn="l" rtl="0">
                <a:lnSpc>
                  <a:spcPct val="85000"/>
                </a:lnSpc>
                <a:spcBef>
                  <a:spcPts val="2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Actian</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Adaptris</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Axway</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dirty="0">
                  <a:solidFill>
                    <a:srgbClr val="000000"/>
                  </a:solidFill>
                  <a:latin typeface="Arial"/>
                  <a:ea typeface="Arial"/>
                  <a:cs typeface="Arial"/>
                  <a:sym typeface="Arial"/>
                </a:rPr>
                <a:t>Boomi</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Celigo</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dirty="0" err="1">
                  <a:solidFill>
                    <a:srgbClr val="000000"/>
                  </a:solidFill>
                  <a:latin typeface="Arial"/>
                  <a:ea typeface="Arial"/>
                  <a:cs typeface="Arial"/>
                  <a:sym typeface="Arial"/>
                </a:rPr>
                <a:t>Celonis</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a:solidFill>
                    <a:srgbClr val="000000"/>
                  </a:solidFill>
                  <a:latin typeface="Arial"/>
                  <a:ea typeface="Arial"/>
                  <a:cs typeface="Arial"/>
                  <a:sym typeface="Arial"/>
                </a:rPr>
                <a:t>Cleo</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dirty="0" err="1">
                  <a:solidFill>
                    <a:srgbClr val="000000"/>
                  </a:solidFill>
                  <a:latin typeface="Arial"/>
                  <a:ea typeface="Arial"/>
                  <a:cs typeface="Arial"/>
                  <a:sym typeface="Arial"/>
                </a:rPr>
                <a:t>ConnectPlaza</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DBSync</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a:solidFill>
                    <a:srgbClr val="000000"/>
                  </a:solidFill>
                  <a:latin typeface="Arial"/>
                  <a:ea typeface="Arial"/>
                  <a:cs typeface="Arial"/>
                  <a:sym typeface="Arial"/>
                </a:rPr>
                <a:t>elastic.io</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Flowgear</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dirty="0">
                  <a:solidFill>
                    <a:srgbClr val="000000"/>
                  </a:solidFill>
                  <a:latin typeface="Arial"/>
                  <a:ea typeface="Arial"/>
                  <a:cs typeface="Arial"/>
                  <a:sym typeface="Arial"/>
                </a:rPr>
                <a:t>FRENDS</a:t>
              </a:r>
              <a:r>
                <a:rPr lang="en-US" sz="1400" i="0" u="none" strike="noStrike" cap="none" dirty="0">
                  <a:solidFill>
                    <a:srgbClr val="000000"/>
                  </a:solidFill>
                  <a:latin typeface="Arial"/>
                  <a:ea typeface="Arial"/>
                  <a:cs typeface="Arial"/>
                  <a:sym typeface="Arial"/>
                </a:rPr>
                <a:t> </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Huawaei</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a:solidFill>
                    <a:srgbClr val="000000"/>
                  </a:solidFill>
                  <a:latin typeface="Arial"/>
                  <a:ea typeface="Arial"/>
                  <a:cs typeface="Arial"/>
                  <a:sym typeface="Arial"/>
                </a:rPr>
                <a:t>IBM</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err="1">
                  <a:solidFill>
                    <a:srgbClr val="000000"/>
                  </a:solidFill>
                  <a:latin typeface="Arial"/>
                  <a:ea typeface="Arial"/>
                  <a:cs typeface="Arial"/>
                  <a:sym typeface="Arial"/>
                </a:rPr>
                <a:t>IConduct</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dirty="0" err="1">
                  <a:solidFill>
                    <a:srgbClr val="000000"/>
                  </a:solidFill>
                  <a:latin typeface="Arial"/>
                  <a:ea typeface="Arial"/>
                  <a:cs typeface="Arial"/>
                  <a:sym typeface="Arial"/>
                </a:rPr>
                <a:t>ICore</a:t>
              </a:r>
              <a:endParaRPr sz="1400" i="0" u="none" strike="noStrike" cap="none" dirty="0">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dirty="0">
                  <a:solidFill>
                    <a:srgbClr val="000000"/>
                  </a:solidFill>
                  <a:latin typeface="Arial"/>
                  <a:ea typeface="Arial"/>
                  <a:cs typeface="Arial"/>
                  <a:sym typeface="Arial"/>
                </a:rPr>
                <a:t>Informatica</a:t>
              </a:r>
              <a:endParaRPr dirty="0"/>
            </a:p>
            <a:p>
              <a:pPr marL="182880" marR="0" lvl="0" indent="-182880" algn="l" rtl="0">
                <a:lnSpc>
                  <a:spcPct val="85000"/>
                </a:lnSpc>
                <a:spcBef>
                  <a:spcPts val="100"/>
                </a:spcBef>
                <a:spcAft>
                  <a:spcPts val="0"/>
                </a:spcAft>
                <a:buClr>
                  <a:srgbClr val="002856"/>
                </a:buClr>
                <a:buSzPts val="1260"/>
                <a:buFont typeface="Arial"/>
                <a:buChar char="•"/>
              </a:pPr>
              <a:r>
                <a:rPr lang="en-US" sz="1400" dirty="0">
                  <a:solidFill>
                    <a:srgbClr val="000000"/>
                  </a:solidFill>
                  <a:latin typeface="Arial"/>
                  <a:ea typeface="Arial"/>
                  <a:cs typeface="Arial"/>
                  <a:sym typeface="Arial"/>
                </a:rPr>
                <a:t>Infor</a:t>
              </a:r>
              <a:endParaRPr dirty="0"/>
            </a:p>
          </p:txBody>
        </p:sp>
        <p:sp>
          <p:nvSpPr>
            <p:cNvPr id="1106" name="Google Shape;1106;p16"/>
            <p:cNvSpPr/>
            <p:nvPr/>
          </p:nvSpPr>
          <p:spPr>
            <a:xfrm>
              <a:off x="9345289" y="1138349"/>
              <a:ext cx="1971145" cy="3560462"/>
            </a:xfrm>
            <a:prstGeom prst="rect">
              <a:avLst/>
            </a:prstGeom>
            <a:noFill/>
            <a:ln>
              <a:noFill/>
            </a:ln>
          </p:spPr>
          <p:txBody>
            <a:bodyPr spcFirstLastPara="1" wrap="square" lIns="91425" tIns="0" rIns="91425" bIns="45700" anchor="t" anchorCtr="0">
              <a:spAutoFit/>
            </a:bodyPr>
            <a:lstStyle/>
            <a:p>
              <a:pPr marL="182880" marR="0" lvl="0" indent="-182880" algn="l" rtl="0">
                <a:lnSpc>
                  <a:spcPct val="85000"/>
                </a:lnSpc>
                <a:spcBef>
                  <a:spcPts val="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Jitterbit</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Magic Software</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Microsoft</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Oracle</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Red Hat</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RoboMQ</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Saison</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Salesforce-MuleSoft</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SAP</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SEEBURGER</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SnapLogic</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Software AG</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Talend</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TIBCO Software</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Tray.io</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Youredi</a:t>
              </a:r>
              <a:endParaRPr sz="1400" i="0" u="none" strike="noStrike" cap="none">
                <a:solidFill>
                  <a:srgbClr val="000000"/>
                </a:solidFill>
                <a:latin typeface="Arial"/>
                <a:ea typeface="Arial"/>
                <a:cs typeface="Arial"/>
                <a:sym typeface="Arial"/>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Workato</a:t>
              </a:r>
              <a:endParaRPr/>
            </a:p>
            <a:p>
              <a:pPr marL="182880" marR="0" lvl="0" indent="-182880" algn="l" rtl="0">
                <a:lnSpc>
                  <a:spcPct val="85000"/>
                </a:lnSpc>
                <a:spcBef>
                  <a:spcPts val="1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WSO2</a:t>
              </a:r>
              <a:endParaRPr/>
            </a:p>
          </p:txBody>
        </p:sp>
      </p:grpSp>
      <p:sp>
        <p:nvSpPr>
          <p:cNvPr id="1107" name="Google Shape;1107;p16"/>
          <p:cNvSpPr/>
          <p:nvPr/>
        </p:nvSpPr>
        <p:spPr>
          <a:xfrm>
            <a:off x="8012772" y="1520621"/>
            <a:ext cx="3720441" cy="3849410"/>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108" name="Google Shape;1108;p16"/>
          <p:cNvSpPr txBox="1"/>
          <p:nvPr/>
        </p:nvSpPr>
        <p:spPr>
          <a:xfrm>
            <a:off x="8177505" y="1551065"/>
            <a:ext cx="3555708" cy="397442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529B"/>
              </a:buClr>
              <a:buSzPts val="1600"/>
              <a:buFont typeface="Arial"/>
              <a:buNone/>
            </a:pPr>
            <a:r>
              <a:rPr lang="en-US" sz="1600" b="1" i="0" u="none" strike="noStrike" cap="none">
                <a:solidFill>
                  <a:srgbClr val="002856"/>
                </a:solidFill>
                <a:latin typeface="Arial"/>
                <a:ea typeface="Arial"/>
                <a:cs typeface="Arial"/>
                <a:sym typeface="Arial"/>
              </a:rPr>
              <a:t>API Management Providers*:</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Axway</a:t>
            </a:r>
            <a:endParaRPr sz="1400" i="0" u="none" strike="noStrike" cap="none">
              <a:solidFill>
                <a:srgbClr val="000000"/>
              </a:solidFill>
              <a:latin typeface="Arial"/>
              <a:ea typeface="Arial"/>
              <a:cs typeface="Arial"/>
              <a:sym typeface="Arial"/>
            </a:endParaRPr>
          </a:p>
          <a:p>
            <a:pPr marL="180975" marR="0" lvl="0" indent="-180975" algn="l" rtl="0">
              <a:spcBef>
                <a:spcPts val="0"/>
              </a:spcBef>
              <a:spcAft>
                <a:spcPts val="0"/>
              </a:spcAft>
              <a:buClr>
                <a:srgbClr val="000000"/>
              </a:buClr>
              <a:buSzPts val="1100"/>
              <a:buFont typeface="Arial"/>
              <a:buChar char="•"/>
            </a:pPr>
            <a:r>
              <a:rPr lang="en-US" sz="1400">
                <a:solidFill>
                  <a:srgbClr val="000000"/>
                </a:solidFill>
                <a:latin typeface="Arial"/>
                <a:ea typeface="Arial"/>
                <a:cs typeface="Arial"/>
                <a:sym typeface="Arial"/>
              </a:rPr>
              <a:t>Amazon Web Services</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Boomi</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Broadcom</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F5 (NGINX)</a:t>
            </a:r>
            <a:endParaRPr sz="1400" i="0" u="none" strike="noStrike" cap="none">
              <a:solidFill>
                <a:srgbClr val="000000"/>
              </a:solidFill>
              <a:latin typeface="Arial"/>
              <a:ea typeface="Arial"/>
              <a:cs typeface="Arial"/>
              <a:sym typeface="Arial"/>
            </a:endParaRPr>
          </a:p>
          <a:p>
            <a:pPr marL="180975" marR="0" lvl="0" indent="-180975"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Google (Apigee)</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Gravitee</a:t>
            </a:r>
            <a:endParaRPr sz="1400" i="0" u="none" strike="noStrike" cap="none">
              <a:solidFill>
                <a:srgbClr val="000000"/>
              </a:solidFill>
              <a:latin typeface="Arial"/>
              <a:ea typeface="Arial"/>
              <a:cs typeface="Arial"/>
              <a:sym typeface="Arial"/>
            </a:endParaRPr>
          </a:p>
          <a:p>
            <a:pPr marL="180975" marR="0" lvl="0" indent="-180975"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IBM</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i="0" u="none" strike="noStrike" cap="none">
                <a:solidFill>
                  <a:srgbClr val="000000"/>
                </a:solidFill>
                <a:latin typeface="Arial"/>
                <a:ea typeface="Arial"/>
                <a:cs typeface="Arial"/>
                <a:sym typeface="Arial"/>
              </a:rPr>
              <a:t>Kong</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Oracle</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Perforce (Akana)</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Postman</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Red Hat</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SAP</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Salesforce-MuleSoft</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SEEBURGER</a:t>
            </a:r>
            <a:endParaRPr/>
          </a:p>
          <a:p>
            <a:pPr marL="0" marR="0" lvl="0" indent="0" algn="l" rtl="0">
              <a:lnSpc>
                <a:spcPct val="90000"/>
              </a:lnSpc>
              <a:spcBef>
                <a:spcPts val="200"/>
              </a:spcBef>
              <a:spcAft>
                <a:spcPts val="0"/>
              </a:spcAft>
              <a:buNone/>
            </a:pPr>
            <a:endParaRPr sz="1400">
              <a:solidFill>
                <a:srgbClr val="000000"/>
              </a:solidFill>
              <a:latin typeface="Arial"/>
              <a:ea typeface="Arial"/>
              <a:cs typeface="Arial"/>
              <a:sym typeface="Arial"/>
            </a:endParaRPr>
          </a:p>
        </p:txBody>
      </p:sp>
      <p:sp>
        <p:nvSpPr>
          <p:cNvPr id="1109" name="Google Shape;1109;p16"/>
          <p:cNvSpPr/>
          <p:nvPr/>
        </p:nvSpPr>
        <p:spPr>
          <a:xfrm>
            <a:off x="10098268" y="1786688"/>
            <a:ext cx="1993466" cy="1164421"/>
          </a:xfrm>
          <a:prstGeom prst="rect">
            <a:avLst/>
          </a:prstGeom>
          <a:noFill/>
          <a:ln>
            <a:noFill/>
          </a:ln>
        </p:spPr>
        <p:txBody>
          <a:bodyPr spcFirstLastPara="1" wrap="square" lIns="91425" tIns="45700" rIns="91425" bIns="45700" anchor="t" anchorCtr="0">
            <a:spAutoFit/>
          </a:bodyPr>
          <a:lstStyle/>
          <a:p>
            <a:pPr marL="180975" marR="0" lvl="0" indent="-180975" algn="l" rtl="0">
              <a:lnSpc>
                <a:spcPct val="90000"/>
              </a:lnSpc>
              <a:spcBef>
                <a:spcPts val="0"/>
              </a:spcBef>
              <a:spcAft>
                <a:spcPts val="0"/>
              </a:spcAft>
              <a:buClr>
                <a:srgbClr val="002856"/>
              </a:buClr>
              <a:buSzPts val="1260"/>
              <a:buFont typeface="Arial"/>
              <a:buChar char="•"/>
            </a:pPr>
            <a:r>
              <a:rPr lang="en-US" sz="1400">
                <a:solidFill>
                  <a:srgbClr val="000000"/>
                </a:solidFill>
                <a:latin typeface="Arial"/>
                <a:ea typeface="Arial"/>
                <a:cs typeface="Arial"/>
                <a:sym typeface="Arial"/>
              </a:rPr>
              <a:t>Sensedia</a:t>
            </a:r>
            <a:endParaRPr sz="1400">
              <a:solidFill>
                <a:srgbClr val="000000"/>
              </a:solidFill>
              <a:latin typeface="Arial"/>
              <a:ea typeface="Arial"/>
              <a:cs typeface="Arial"/>
              <a:sym typeface="Arial"/>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Software AG</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TIBCO Software</a:t>
            </a:r>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Tyk</a:t>
            </a:r>
            <a:endParaRPr sz="1400">
              <a:solidFill>
                <a:srgbClr val="000000"/>
              </a:solidFill>
              <a:latin typeface="Arial"/>
              <a:ea typeface="Arial"/>
              <a:cs typeface="Arial"/>
              <a:sym typeface="Arial"/>
            </a:endParaRPr>
          </a:p>
          <a:p>
            <a:pPr marL="180975" marR="0" lvl="0" indent="-180975" algn="l" rtl="0">
              <a:lnSpc>
                <a:spcPct val="90000"/>
              </a:lnSpc>
              <a:spcBef>
                <a:spcPts val="200"/>
              </a:spcBef>
              <a:spcAft>
                <a:spcPts val="0"/>
              </a:spcAft>
              <a:buClr>
                <a:srgbClr val="002856"/>
              </a:buClr>
              <a:buSzPts val="1260"/>
              <a:buFont typeface="Arial"/>
              <a:buChar char="•"/>
            </a:pPr>
            <a:r>
              <a:rPr lang="en-US" sz="1400">
                <a:solidFill>
                  <a:srgbClr val="000000"/>
                </a:solidFill>
                <a:latin typeface="Arial"/>
                <a:ea typeface="Arial"/>
                <a:cs typeface="Arial"/>
                <a:sym typeface="Arial"/>
              </a:rPr>
              <a:t>WSO2</a:t>
            </a:r>
            <a:endParaRPr/>
          </a:p>
        </p:txBody>
      </p:sp>
      <p:sp>
        <p:nvSpPr>
          <p:cNvPr id="1110" name="Google Shape;1110;p16"/>
          <p:cNvSpPr txBox="1"/>
          <p:nvPr/>
        </p:nvSpPr>
        <p:spPr>
          <a:xfrm>
            <a:off x="533716" y="5750188"/>
            <a:ext cx="5116914" cy="338554"/>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*Representative vendors only. Not a comprehensive list</a:t>
            </a:r>
            <a:endParaRPr/>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p17"/>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a:t>Emerging Integration Use Cases That Many Organizations Will Have to Support Over the Next Three Years</a:t>
            </a:r>
            <a:endParaRPr/>
          </a:p>
        </p:txBody>
      </p:sp>
      <p:cxnSp>
        <p:nvCxnSpPr>
          <p:cNvPr id="1116" name="Google Shape;1116;p17"/>
          <p:cNvCxnSpPr/>
          <p:nvPr/>
        </p:nvCxnSpPr>
        <p:spPr>
          <a:xfrm>
            <a:off x="6096000" y="1473200"/>
            <a:ext cx="0" cy="4523000"/>
          </a:xfrm>
          <a:prstGeom prst="straightConnector1">
            <a:avLst/>
          </a:prstGeom>
          <a:solidFill>
            <a:srgbClr val="00529B"/>
          </a:solidFill>
          <a:ln w="19050" cap="flat" cmpd="sng">
            <a:solidFill>
              <a:srgbClr val="666666"/>
            </a:solidFill>
            <a:prstDash val="dash"/>
            <a:round/>
            <a:headEnd type="none" w="sm" len="sm"/>
            <a:tailEnd type="none" w="sm" len="sm"/>
          </a:ln>
        </p:spPr>
      </p:cxnSp>
      <p:cxnSp>
        <p:nvCxnSpPr>
          <p:cNvPr id="1117" name="Google Shape;1117;p17"/>
          <p:cNvCxnSpPr/>
          <p:nvPr/>
        </p:nvCxnSpPr>
        <p:spPr>
          <a:xfrm flipH="1">
            <a:off x="457200" y="3709369"/>
            <a:ext cx="11276013" cy="39060"/>
          </a:xfrm>
          <a:prstGeom prst="straightConnector1">
            <a:avLst/>
          </a:prstGeom>
          <a:solidFill>
            <a:srgbClr val="00529B"/>
          </a:solidFill>
          <a:ln w="19050" cap="flat" cmpd="sng">
            <a:solidFill>
              <a:srgbClr val="666666"/>
            </a:solidFill>
            <a:prstDash val="dash"/>
            <a:round/>
            <a:headEnd type="none" w="sm" len="sm"/>
            <a:tailEnd type="none" w="sm" len="sm"/>
          </a:ln>
        </p:spPr>
      </p:cxnSp>
      <p:grpSp>
        <p:nvGrpSpPr>
          <p:cNvPr id="1118" name="Google Shape;1118;p17"/>
          <p:cNvGrpSpPr/>
          <p:nvPr/>
        </p:nvGrpSpPr>
        <p:grpSpPr>
          <a:xfrm>
            <a:off x="450001" y="1460619"/>
            <a:ext cx="5510564" cy="2197888"/>
            <a:chOff x="450001" y="1460619"/>
            <a:chExt cx="5510564" cy="2197888"/>
          </a:xfrm>
        </p:grpSpPr>
        <p:sp>
          <p:nvSpPr>
            <p:cNvPr id="1119" name="Google Shape;1119;p17"/>
            <p:cNvSpPr/>
            <p:nvPr/>
          </p:nvSpPr>
          <p:spPr>
            <a:xfrm>
              <a:off x="457199" y="146061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Event Stream Ingestion and Delivery</a:t>
              </a:r>
              <a:endParaRPr/>
            </a:p>
          </p:txBody>
        </p:sp>
        <p:sp>
          <p:nvSpPr>
            <p:cNvPr id="1120" name="Google Shape;1120;p17"/>
            <p:cNvSpPr/>
            <p:nvPr/>
          </p:nvSpPr>
          <p:spPr>
            <a:xfrm>
              <a:off x="450001" y="1817736"/>
              <a:ext cx="5510564" cy="184077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sp>
          <p:nvSpPr>
            <p:cNvPr id="1121" name="Google Shape;1121;p17"/>
            <p:cNvSpPr/>
            <p:nvPr/>
          </p:nvSpPr>
          <p:spPr>
            <a:xfrm rot="-5400000">
              <a:off x="3269364" y="1891491"/>
              <a:ext cx="139626" cy="1611919"/>
            </a:xfrm>
            <a:prstGeom prst="can">
              <a:avLst>
                <a:gd name="adj" fmla="val 32460"/>
              </a:avLst>
            </a:prstGeom>
            <a:solidFill>
              <a:srgbClr val="9AACC7"/>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122" name="Google Shape;1122;p17"/>
            <p:cNvCxnSpPr/>
            <p:nvPr/>
          </p:nvCxnSpPr>
          <p:spPr>
            <a:xfrm>
              <a:off x="4157030" y="2783622"/>
              <a:ext cx="385474" cy="403280"/>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23" name="Google Shape;1123;p17"/>
            <p:cNvCxnSpPr/>
            <p:nvPr/>
          </p:nvCxnSpPr>
          <p:spPr>
            <a:xfrm rot="10800000" flipH="1">
              <a:off x="4148425" y="2152312"/>
              <a:ext cx="552588" cy="461559"/>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24" name="Google Shape;1124;p17"/>
            <p:cNvCxnSpPr/>
            <p:nvPr/>
          </p:nvCxnSpPr>
          <p:spPr>
            <a:xfrm>
              <a:off x="4166706" y="2734310"/>
              <a:ext cx="792912" cy="183195"/>
            </a:xfrm>
            <a:prstGeom prst="straightConnector1">
              <a:avLst/>
            </a:prstGeom>
            <a:solidFill>
              <a:srgbClr val="00529B"/>
            </a:solidFill>
            <a:ln w="12700" cap="flat" cmpd="sng">
              <a:solidFill>
                <a:srgbClr val="002856"/>
              </a:solidFill>
              <a:prstDash val="dash"/>
              <a:round/>
              <a:headEnd type="none" w="sm" len="sm"/>
              <a:tailEnd type="stealth" w="med" len="med"/>
            </a:ln>
          </p:spPr>
        </p:cxnSp>
        <p:sp>
          <p:nvSpPr>
            <p:cNvPr id="1125" name="Google Shape;1125;p17"/>
            <p:cNvSpPr/>
            <p:nvPr/>
          </p:nvSpPr>
          <p:spPr>
            <a:xfrm>
              <a:off x="2753561" y="2373480"/>
              <a:ext cx="1132364" cy="329435"/>
            </a:xfrm>
            <a:prstGeom prst="rect">
              <a:avLst/>
            </a:prstGeom>
            <a:solidFill>
              <a:srgbClr val="6F787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26" name="Google Shape;1126;p17"/>
            <p:cNvSpPr/>
            <p:nvPr/>
          </p:nvSpPr>
          <p:spPr>
            <a:xfrm>
              <a:off x="2969192" y="2495335"/>
              <a:ext cx="97576"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27" name="Google Shape;1127;p17"/>
            <p:cNvSpPr/>
            <p:nvPr/>
          </p:nvSpPr>
          <p:spPr>
            <a:xfrm>
              <a:off x="3108328" y="2592084"/>
              <a:ext cx="96371"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28" name="Google Shape;1128;p17"/>
            <p:cNvSpPr/>
            <p:nvPr/>
          </p:nvSpPr>
          <p:spPr>
            <a:xfrm>
              <a:off x="3256499" y="2511256"/>
              <a:ext cx="96973" cy="90625"/>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29" name="Google Shape;1129;p17"/>
            <p:cNvSpPr/>
            <p:nvPr/>
          </p:nvSpPr>
          <p:spPr>
            <a:xfrm>
              <a:off x="3428161" y="2592697"/>
              <a:ext cx="96973"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30" name="Google Shape;1130;p17"/>
            <p:cNvSpPr/>
            <p:nvPr/>
          </p:nvSpPr>
          <p:spPr>
            <a:xfrm>
              <a:off x="3102907" y="2388789"/>
              <a:ext cx="96371"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cxnSp>
          <p:nvCxnSpPr>
            <p:cNvPr id="1131" name="Google Shape;1131;p17"/>
            <p:cNvCxnSpPr/>
            <p:nvPr/>
          </p:nvCxnSpPr>
          <p:spPr>
            <a:xfrm rot="10800000" flipH="1">
              <a:off x="2889084" y="2537282"/>
              <a:ext cx="94564" cy="2449"/>
            </a:xfrm>
            <a:prstGeom prst="straightConnector1">
              <a:avLst/>
            </a:prstGeom>
            <a:noFill/>
            <a:ln w="9525" cap="flat" cmpd="sng">
              <a:solidFill>
                <a:schemeClr val="lt1"/>
              </a:solidFill>
              <a:prstDash val="solid"/>
              <a:round/>
              <a:headEnd type="none" w="sm" len="sm"/>
              <a:tailEnd type="triangle" w="sm" len="sm"/>
            </a:ln>
          </p:spPr>
        </p:cxnSp>
        <p:cxnSp>
          <p:nvCxnSpPr>
            <p:cNvPr id="1132" name="Google Shape;1132;p17"/>
            <p:cNvCxnSpPr/>
            <p:nvPr/>
          </p:nvCxnSpPr>
          <p:spPr>
            <a:xfrm rot="10800000" flipH="1">
              <a:off x="3049301" y="2436246"/>
              <a:ext cx="66256" cy="52048"/>
            </a:xfrm>
            <a:prstGeom prst="straightConnector1">
              <a:avLst/>
            </a:prstGeom>
            <a:noFill/>
            <a:ln w="9525" cap="flat" cmpd="sng">
              <a:solidFill>
                <a:schemeClr val="lt1"/>
              </a:solidFill>
              <a:prstDash val="solid"/>
              <a:round/>
              <a:headEnd type="none" w="sm" len="sm"/>
              <a:tailEnd type="triangle" w="sm" len="sm"/>
            </a:ln>
          </p:spPr>
        </p:cxnSp>
        <p:cxnSp>
          <p:nvCxnSpPr>
            <p:cNvPr id="1133" name="Google Shape;1133;p17"/>
            <p:cNvCxnSpPr/>
            <p:nvPr/>
          </p:nvCxnSpPr>
          <p:spPr>
            <a:xfrm>
              <a:off x="3037857" y="2574941"/>
              <a:ext cx="74688" cy="72868"/>
            </a:xfrm>
            <a:prstGeom prst="straightConnector1">
              <a:avLst/>
            </a:prstGeom>
            <a:noFill/>
            <a:ln w="9525" cap="flat" cmpd="sng">
              <a:solidFill>
                <a:schemeClr val="lt1"/>
              </a:solidFill>
              <a:prstDash val="solid"/>
              <a:round/>
              <a:headEnd type="none" w="sm" len="sm"/>
              <a:tailEnd type="triangle" w="sm" len="sm"/>
            </a:ln>
          </p:spPr>
        </p:cxnSp>
        <p:cxnSp>
          <p:nvCxnSpPr>
            <p:cNvPr id="1134" name="Google Shape;1134;p17"/>
            <p:cNvCxnSpPr/>
            <p:nvPr/>
          </p:nvCxnSpPr>
          <p:spPr>
            <a:xfrm>
              <a:off x="3187232" y="2475744"/>
              <a:ext cx="86735" cy="64907"/>
            </a:xfrm>
            <a:prstGeom prst="straightConnector1">
              <a:avLst/>
            </a:prstGeom>
            <a:noFill/>
            <a:ln w="9525" cap="flat" cmpd="sng">
              <a:solidFill>
                <a:schemeClr val="lt1"/>
              </a:solidFill>
              <a:prstDash val="solid"/>
              <a:round/>
              <a:headEnd type="none" w="sm" len="sm"/>
              <a:tailEnd type="stealth" w="sm" len="sm"/>
            </a:ln>
          </p:spPr>
        </p:cxnSp>
        <p:cxnSp>
          <p:nvCxnSpPr>
            <p:cNvPr id="1135" name="Google Shape;1135;p17"/>
            <p:cNvCxnSpPr/>
            <p:nvPr/>
          </p:nvCxnSpPr>
          <p:spPr>
            <a:xfrm rot="10800000" flipH="1">
              <a:off x="3196870" y="2584739"/>
              <a:ext cx="79507" cy="34290"/>
            </a:xfrm>
            <a:prstGeom prst="straightConnector1">
              <a:avLst/>
            </a:prstGeom>
            <a:noFill/>
            <a:ln w="9525" cap="flat" cmpd="sng">
              <a:solidFill>
                <a:schemeClr val="lt1"/>
              </a:solidFill>
              <a:prstDash val="solid"/>
              <a:round/>
              <a:headEnd type="none" w="sm" len="sm"/>
              <a:tailEnd type="triangle" w="sm" len="sm"/>
            </a:ln>
          </p:spPr>
        </p:cxnSp>
        <p:cxnSp>
          <p:nvCxnSpPr>
            <p:cNvPr id="1136" name="Google Shape;1136;p17"/>
            <p:cNvCxnSpPr/>
            <p:nvPr/>
          </p:nvCxnSpPr>
          <p:spPr>
            <a:xfrm>
              <a:off x="3336007" y="2579838"/>
              <a:ext cx="90951" cy="52660"/>
            </a:xfrm>
            <a:prstGeom prst="straightConnector1">
              <a:avLst/>
            </a:prstGeom>
            <a:noFill/>
            <a:ln w="9525" cap="flat" cmpd="sng">
              <a:solidFill>
                <a:schemeClr val="lt1"/>
              </a:solidFill>
              <a:prstDash val="solid"/>
              <a:round/>
              <a:headEnd type="none" w="sm" len="sm"/>
              <a:tailEnd type="triangle" w="sm" len="sm"/>
            </a:ln>
          </p:spPr>
        </p:cxnSp>
        <p:sp>
          <p:nvSpPr>
            <p:cNvPr id="1137" name="Google Shape;1137;p17"/>
            <p:cNvSpPr/>
            <p:nvPr/>
          </p:nvSpPr>
          <p:spPr>
            <a:xfrm>
              <a:off x="3533567" y="2422469"/>
              <a:ext cx="96973"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38" name="Google Shape;1138;p17"/>
            <p:cNvSpPr/>
            <p:nvPr/>
          </p:nvSpPr>
          <p:spPr>
            <a:xfrm>
              <a:off x="3731731" y="2544323"/>
              <a:ext cx="97576"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139" name="Google Shape;1139;p17"/>
            <p:cNvSpPr/>
            <p:nvPr/>
          </p:nvSpPr>
          <p:spPr>
            <a:xfrm>
              <a:off x="2793916" y="2505133"/>
              <a:ext cx="96973" cy="91238"/>
            </a:xfrm>
            <a:prstGeom prst="ellipse">
              <a:avLst/>
            </a:prstGeom>
            <a:solidFill>
              <a:schemeClr val="lt1"/>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cxnSp>
          <p:nvCxnSpPr>
            <p:cNvPr id="1140" name="Google Shape;1140;p17"/>
            <p:cNvCxnSpPr/>
            <p:nvPr/>
          </p:nvCxnSpPr>
          <p:spPr>
            <a:xfrm rot="10800000" flipH="1">
              <a:off x="3493814" y="2500236"/>
              <a:ext cx="46980" cy="98586"/>
            </a:xfrm>
            <a:prstGeom prst="straightConnector1">
              <a:avLst/>
            </a:prstGeom>
            <a:noFill/>
            <a:ln w="9525" cap="flat" cmpd="sng">
              <a:solidFill>
                <a:schemeClr val="lt1"/>
              </a:solidFill>
              <a:prstDash val="solid"/>
              <a:round/>
              <a:headEnd type="none" w="sm" len="sm"/>
              <a:tailEnd type="triangle" w="sm" len="sm"/>
            </a:ln>
          </p:spPr>
        </p:cxnSp>
        <p:cxnSp>
          <p:nvCxnSpPr>
            <p:cNvPr id="1141" name="Google Shape;1141;p17"/>
            <p:cNvCxnSpPr/>
            <p:nvPr/>
          </p:nvCxnSpPr>
          <p:spPr>
            <a:xfrm>
              <a:off x="3628131" y="2499623"/>
              <a:ext cx="111429" cy="61846"/>
            </a:xfrm>
            <a:prstGeom prst="straightConnector1">
              <a:avLst/>
            </a:prstGeom>
            <a:noFill/>
            <a:ln w="9525" cap="flat" cmpd="sng">
              <a:solidFill>
                <a:schemeClr val="lt1"/>
              </a:solidFill>
              <a:prstDash val="solid"/>
              <a:round/>
              <a:headEnd type="none" w="sm" len="sm"/>
              <a:tailEnd type="triangle" w="sm" len="sm"/>
            </a:ln>
          </p:spPr>
        </p:cxnSp>
        <p:cxnSp>
          <p:nvCxnSpPr>
            <p:cNvPr id="1142" name="Google Shape;1142;p17"/>
            <p:cNvCxnSpPr/>
            <p:nvPr/>
          </p:nvCxnSpPr>
          <p:spPr>
            <a:xfrm rot="10800000" flipH="1">
              <a:off x="3513088" y="2593922"/>
              <a:ext cx="214427" cy="48375"/>
            </a:xfrm>
            <a:prstGeom prst="straightConnector1">
              <a:avLst/>
            </a:prstGeom>
            <a:noFill/>
            <a:ln w="9525" cap="flat" cmpd="sng">
              <a:solidFill>
                <a:schemeClr val="lt1"/>
              </a:solidFill>
              <a:prstDash val="solid"/>
              <a:round/>
              <a:headEnd type="none" w="sm" len="sm"/>
              <a:tailEnd type="triangle" w="sm" len="sm"/>
            </a:ln>
          </p:spPr>
        </p:cxnSp>
        <p:cxnSp>
          <p:nvCxnSpPr>
            <p:cNvPr id="1143" name="Google Shape;1143;p17"/>
            <p:cNvCxnSpPr/>
            <p:nvPr/>
          </p:nvCxnSpPr>
          <p:spPr>
            <a:xfrm>
              <a:off x="3161936" y="2416041"/>
              <a:ext cx="372837" cy="39802"/>
            </a:xfrm>
            <a:prstGeom prst="straightConnector1">
              <a:avLst/>
            </a:prstGeom>
            <a:noFill/>
            <a:ln w="9525" cap="flat" cmpd="sng">
              <a:solidFill>
                <a:schemeClr val="lt1"/>
              </a:solidFill>
              <a:prstDash val="solid"/>
              <a:round/>
              <a:headEnd type="none" w="sm" len="sm"/>
              <a:tailEnd type="triangle" w="sm" len="sm"/>
            </a:ln>
          </p:spPr>
        </p:cxnSp>
        <p:cxnSp>
          <p:nvCxnSpPr>
            <p:cNvPr id="1144" name="Google Shape;1144;p17"/>
            <p:cNvCxnSpPr/>
            <p:nvPr/>
          </p:nvCxnSpPr>
          <p:spPr>
            <a:xfrm>
              <a:off x="1865303" y="2530546"/>
              <a:ext cx="637861" cy="142308"/>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45" name="Google Shape;1145;p17"/>
            <p:cNvCxnSpPr/>
            <p:nvPr/>
          </p:nvCxnSpPr>
          <p:spPr>
            <a:xfrm>
              <a:off x="2122796" y="2185406"/>
              <a:ext cx="404546" cy="425797"/>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46" name="Google Shape;1146;p17"/>
            <p:cNvCxnSpPr/>
            <p:nvPr/>
          </p:nvCxnSpPr>
          <p:spPr>
            <a:xfrm rot="10800000" flipH="1">
              <a:off x="1836829" y="2714955"/>
              <a:ext cx="676565" cy="203405"/>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47" name="Google Shape;1147;p17"/>
            <p:cNvCxnSpPr/>
            <p:nvPr/>
          </p:nvCxnSpPr>
          <p:spPr>
            <a:xfrm rot="10800000" flipH="1">
              <a:off x="2092552" y="2773416"/>
              <a:ext cx="443732" cy="522269"/>
            </a:xfrm>
            <a:prstGeom prst="straightConnector1">
              <a:avLst/>
            </a:prstGeom>
            <a:solidFill>
              <a:srgbClr val="00529B"/>
            </a:solidFill>
            <a:ln w="12700" cap="flat" cmpd="sng">
              <a:solidFill>
                <a:srgbClr val="002856"/>
              </a:solidFill>
              <a:prstDash val="dash"/>
              <a:round/>
              <a:headEnd type="none" w="sm" len="sm"/>
              <a:tailEnd type="stealth" w="med" len="med"/>
            </a:ln>
          </p:spPr>
        </p:cxnSp>
        <p:cxnSp>
          <p:nvCxnSpPr>
            <p:cNvPr id="1148" name="Google Shape;1148;p17"/>
            <p:cNvCxnSpPr/>
            <p:nvPr/>
          </p:nvCxnSpPr>
          <p:spPr>
            <a:xfrm rot="10800000" flipH="1">
              <a:off x="4157030" y="2489669"/>
              <a:ext cx="805892" cy="183117"/>
            </a:xfrm>
            <a:prstGeom prst="straightConnector1">
              <a:avLst/>
            </a:prstGeom>
            <a:solidFill>
              <a:srgbClr val="00529B"/>
            </a:solidFill>
            <a:ln w="12700" cap="flat" cmpd="sng">
              <a:solidFill>
                <a:srgbClr val="002856"/>
              </a:solidFill>
              <a:prstDash val="dash"/>
              <a:round/>
              <a:headEnd type="none" w="sm" len="sm"/>
              <a:tailEnd type="stealth" w="med" len="med"/>
            </a:ln>
          </p:spPr>
        </p:cxnSp>
        <p:sp>
          <p:nvSpPr>
            <p:cNvPr id="1149" name="Google Shape;1149;p17"/>
            <p:cNvSpPr txBox="1"/>
            <p:nvPr/>
          </p:nvSpPr>
          <p:spPr>
            <a:xfrm>
              <a:off x="2585117" y="2138394"/>
              <a:ext cx="1471868"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Arial"/>
                  <a:ea typeface="Arial"/>
                  <a:cs typeface="Arial"/>
                  <a:sym typeface="Arial"/>
                </a:rPr>
                <a:t>Stream Analytics</a:t>
              </a:r>
              <a:endParaRPr/>
            </a:p>
          </p:txBody>
        </p:sp>
        <p:grpSp>
          <p:nvGrpSpPr>
            <p:cNvPr id="1150" name="Google Shape;1150;p17"/>
            <p:cNvGrpSpPr/>
            <p:nvPr/>
          </p:nvGrpSpPr>
          <p:grpSpPr>
            <a:xfrm>
              <a:off x="4532531" y="1902600"/>
              <a:ext cx="789682" cy="358496"/>
              <a:chOff x="4528531" y="1886292"/>
              <a:chExt cx="789682" cy="288786"/>
            </a:xfrm>
          </p:grpSpPr>
          <p:cxnSp>
            <p:nvCxnSpPr>
              <p:cNvPr id="1151" name="Google Shape;1151;p17"/>
              <p:cNvCxnSpPr/>
              <p:nvPr/>
            </p:nvCxnSpPr>
            <p:spPr>
              <a:xfrm>
                <a:off x="4761894" y="1932870"/>
                <a:ext cx="0" cy="195630"/>
              </a:xfrm>
              <a:prstGeom prst="straightConnector1">
                <a:avLst/>
              </a:prstGeom>
              <a:noFill/>
              <a:ln w="19050" cap="flat" cmpd="sng">
                <a:solidFill>
                  <a:srgbClr val="002856"/>
                </a:solidFill>
                <a:prstDash val="solid"/>
                <a:round/>
                <a:headEnd type="none" w="med" len="med"/>
                <a:tailEnd type="none" w="med" len="med"/>
              </a:ln>
            </p:spPr>
          </p:cxnSp>
          <p:cxnSp>
            <p:nvCxnSpPr>
              <p:cNvPr id="1152" name="Google Shape;1152;p17"/>
              <p:cNvCxnSpPr/>
              <p:nvPr/>
            </p:nvCxnSpPr>
            <p:spPr>
              <a:xfrm>
                <a:off x="5074433" y="1936598"/>
                <a:ext cx="0" cy="193766"/>
              </a:xfrm>
              <a:prstGeom prst="straightConnector1">
                <a:avLst/>
              </a:prstGeom>
              <a:noFill/>
              <a:ln w="19050" cap="flat" cmpd="sng">
                <a:solidFill>
                  <a:srgbClr val="002856"/>
                </a:solidFill>
                <a:prstDash val="solid"/>
                <a:round/>
                <a:headEnd type="none" w="med" len="med"/>
                <a:tailEnd type="none" w="med" len="med"/>
              </a:ln>
            </p:spPr>
          </p:cxnSp>
          <p:cxnSp>
            <p:nvCxnSpPr>
              <p:cNvPr id="1153" name="Google Shape;1153;p17"/>
              <p:cNvCxnSpPr/>
              <p:nvPr/>
            </p:nvCxnSpPr>
            <p:spPr>
              <a:xfrm>
                <a:off x="4645212" y="2020438"/>
                <a:ext cx="47922" cy="0"/>
              </a:xfrm>
              <a:prstGeom prst="straightConnector1">
                <a:avLst/>
              </a:prstGeom>
              <a:noFill/>
              <a:ln w="19050" cap="flat" cmpd="sng">
                <a:solidFill>
                  <a:srgbClr val="002856"/>
                </a:solidFill>
                <a:prstDash val="solid"/>
                <a:round/>
                <a:headEnd type="none" w="med" len="med"/>
                <a:tailEnd type="none" w="sm" len="sm"/>
              </a:ln>
            </p:spPr>
          </p:cxnSp>
          <p:cxnSp>
            <p:nvCxnSpPr>
              <p:cNvPr id="1154" name="Google Shape;1154;p17"/>
              <p:cNvCxnSpPr/>
              <p:nvPr/>
            </p:nvCxnSpPr>
            <p:spPr>
              <a:xfrm rot="10800000" flipH="1">
                <a:off x="5142151" y="2015781"/>
                <a:ext cx="55737" cy="931"/>
              </a:xfrm>
              <a:prstGeom prst="straightConnector1">
                <a:avLst/>
              </a:prstGeom>
              <a:noFill/>
              <a:ln w="19050" cap="flat" cmpd="sng">
                <a:solidFill>
                  <a:srgbClr val="002856"/>
                </a:solidFill>
                <a:prstDash val="solid"/>
                <a:round/>
                <a:headEnd type="none" w="med" len="med"/>
                <a:tailEnd type="none" w="sm" len="sm"/>
              </a:ln>
            </p:spPr>
          </p:cxnSp>
          <p:sp>
            <p:nvSpPr>
              <p:cNvPr id="1155" name="Google Shape;1155;p17"/>
              <p:cNvSpPr/>
              <p:nvPr/>
            </p:nvSpPr>
            <p:spPr>
              <a:xfrm>
                <a:off x="4685842" y="1964544"/>
                <a:ext cx="145852" cy="111788"/>
              </a:xfrm>
              <a:prstGeom prst="flowChartDecision">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6" name="Google Shape;1156;p17"/>
              <p:cNvSpPr/>
              <p:nvPr/>
            </p:nvSpPr>
            <p:spPr>
              <a:xfrm>
                <a:off x="4528531" y="1973860"/>
                <a:ext cx="116681" cy="93156"/>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7" name="Google Shape;1157;p17"/>
              <p:cNvSpPr/>
              <p:nvPr/>
            </p:nvSpPr>
            <p:spPr>
              <a:xfrm>
                <a:off x="5201532" y="1973860"/>
                <a:ext cx="116681" cy="93156"/>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158" name="Google Shape;1158;p17"/>
              <p:cNvCxnSpPr/>
              <p:nvPr/>
            </p:nvCxnSpPr>
            <p:spPr>
              <a:xfrm>
                <a:off x="4762935" y="1932870"/>
                <a:ext cx="93761" cy="0"/>
              </a:xfrm>
              <a:prstGeom prst="straightConnector1">
                <a:avLst/>
              </a:prstGeom>
              <a:noFill/>
              <a:ln w="19050" cap="flat" cmpd="sng">
                <a:solidFill>
                  <a:srgbClr val="002856"/>
                </a:solidFill>
                <a:prstDash val="solid"/>
                <a:round/>
                <a:headEnd type="none" w="med" len="med"/>
                <a:tailEnd type="none" w="sm" len="sm"/>
              </a:ln>
            </p:spPr>
          </p:cxnSp>
          <p:sp>
            <p:nvSpPr>
              <p:cNvPr id="1159" name="Google Shape;1159;p17"/>
              <p:cNvSpPr/>
              <p:nvPr/>
            </p:nvSpPr>
            <p:spPr>
              <a:xfrm>
                <a:off x="4858782" y="1886292"/>
                <a:ext cx="116681" cy="93156"/>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160" name="Google Shape;1160;p17"/>
              <p:cNvCxnSpPr/>
              <p:nvPr/>
            </p:nvCxnSpPr>
            <p:spPr>
              <a:xfrm>
                <a:off x="4979629" y="1932870"/>
                <a:ext cx="93761" cy="0"/>
              </a:xfrm>
              <a:prstGeom prst="straightConnector1">
                <a:avLst/>
              </a:prstGeom>
              <a:noFill/>
              <a:ln w="19050" cap="flat" cmpd="sng">
                <a:solidFill>
                  <a:srgbClr val="002856"/>
                </a:solidFill>
                <a:prstDash val="solid"/>
                <a:round/>
                <a:headEnd type="none" w="med" len="med"/>
                <a:tailEnd type="none" w="sm" len="sm"/>
              </a:ln>
            </p:spPr>
          </p:cxnSp>
          <p:cxnSp>
            <p:nvCxnSpPr>
              <p:cNvPr id="1161" name="Google Shape;1161;p17"/>
              <p:cNvCxnSpPr/>
              <p:nvPr/>
            </p:nvCxnSpPr>
            <p:spPr>
              <a:xfrm>
                <a:off x="4766061" y="2128499"/>
                <a:ext cx="93761" cy="0"/>
              </a:xfrm>
              <a:prstGeom prst="straightConnector1">
                <a:avLst/>
              </a:prstGeom>
              <a:noFill/>
              <a:ln w="19050" cap="flat" cmpd="sng">
                <a:solidFill>
                  <a:srgbClr val="002856"/>
                </a:solidFill>
                <a:prstDash val="solid"/>
                <a:round/>
                <a:headEnd type="none" w="med" len="med"/>
                <a:tailEnd type="none" w="sm" len="sm"/>
              </a:ln>
            </p:spPr>
          </p:cxnSp>
          <p:sp>
            <p:nvSpPr>
              <p:cNvPr id="1162" name="Google Shape;1162;p17"/>
              <p:cNvSpPr/>
              <p:nvPr/>
            </p:nvSpPr>
            <p:spPr>
              <a:xfrm>
                <a:off x="4861907" y="2081922"/>
                <a:ext cx="116681" cy="93156"/>
              </a:xfrm>
              <a:prstGeom prst="rect">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163" name="Google Shape;1163;p17"/>
              <p:cNvCxnSpPr/>
              <p:nvPr/>
            </p:nvCxnSpPr>
            <p:spPr>
              <a:xfrm>
                <a:off x="4982754" y="2128499"/>
                <a:ext cx="93761" cy="0"/>
              </a:xfrm>
              <a:prstGeom prst="straightConnector1">
                <a:avLst/>
              </a:prstGeom>
              <a:noFill/>
              <a:ln w="19050" cap="flat" cmpd="sng">
                <a:solidFill>
                  <a:srgbClr val="002856"/>
                </a:solidFill>
                <a:prstDash val="solid"/>
                <a:round/>
                <a:headEnd type="none" w="med" len="med"/>
                <a:tailEnd type="none" w="sm" len="sm"/>
              </a:ln>
            </p:spPr>
          </p:cxnSp>
          <p:sp>
            <p:nvSpPr>
              <p:cNvPr id="1164" name="Google Shape;1164;p17"/>
              <p:cNvSpPr/>
              <p:nvPr/>
            </p:nvSpPr>
            <p:spPr>
              <a:xfrm>
                <a:off x="4999423" y="1964544"/>
                <a:ext cx="145852" cy="111788"/>
              </a:xfrm>
              <a:prstGeom prst="flowChartDecision">
                <a:avLst/>
              </a:prstGeom>
              <a:solidFill>
                <a:srgbClr val="C0D1E0"/>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65" name="Google Shape;1165;p17"/>
            <p:cNvSpPr txBox="1"/>
            <p:nvPr/>
          </p:nvSpPr>
          <p:spPr>
            <a:xfrm>
              <a:off x="788385" y="2575356"/>
              <a:ext cx="747320" cy="461665"/>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200">
                  <a:solidFill>
                    <a:schemeClr val="dk1"/>
                  </a:solidFill>
                  <a:latin typeface="Arial"/>
                  <a:ea typeface="Arial"/>
                  <a:cs typeface="Arial"/>
                  <a:sym typeface="Arial"/>
                </a:rPr>
                <a:t>Event</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Sources</a:t>
              </a:r>
              <a:endParaRPr/>
            </a:p>
          </p:txBody>
        </p:sp>
        <p:sp>
          <p:nvSpPr>
            <p:cNvPr id="1166" name="Google Shape;1166;p17"/>
            <p:cNvSpPr txBox="1"/>
            <p:nvPr/>
          </p:nvSpPr>
          <p:spPr>
            <a:xfrm>
              <a:off x="2580475" y="2738416"/>
              <a:ext cx="1471868"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a:solidFill>
                    <a:schemeClr val="dk1"/>
                  </a:solidFill>
                  <a:latin typeface="Arial"/>
                  <a:ea typeface="Arial"/>
                  <a:cs typeface="Arial"/>
                  <a:sym typeface="Arial"/>
                </a:rPr>
                <a:t>Event Brokering</a:t>
              </a:r>
              <a:endParaRPr/>
            </a:p>
          </p:txBody>
        </p:sp>
        <p:sp>
          <p:nvSpPr>
            <p:cNvPr id="1167" name="Google Shape;1167;p17"/>
            <p:cNvSpPr/>
            <p:nvPr/>
          </p:nvSpPr>
          <p:spPr>
            <a:xfrm>
              <a:off x="4848737" y="2325414"/>
              <a:ext cx="221762" cy="3504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8" name="Google Shape;1168;p17"/>
            <p:cNvSpPr/>
            <p:nvPr/>
          </p:nvSpPr>
          <p:spPr>
            <a:xfrm>
              <a:off x="4940165" y="2763580"/>
              <a:ext cx="466768" cy="309561"/>
            </a:xfrm>
            <a:custGeom>
              <a:avLst/>
              <a:gdLst/>
              <a:ahLst/>
              <a:cxnLst/>
              <a:rect l="l" t="t" r="r" b="b"/>
              <a:pathLst>
                <a:path w="378" h="252" extrusionOk="0">
                  <a:moveTo>
                    <a:pt x="122" y="154"/>
                  </a:moveTo>
                  <a:lnTo>
                    <a:pt x="104" y="136"/>
                  </a:lnTo>
                  <a:lnTo>
                    <a:pt x="168" y="71"/>
                  </a:lnTo>
                  <a:lnTo>
                    <a:pt x="203" y="106"/>
                  </a:lnTo>
                  <a:lnTo>
                    <a:pt x="255" y="52"/>
                  </a:lnTo>
                  <a:lnTo>
                    <a:pt x="274" y="71"/>
                  </a:lnTo>
                  <a:lnTo>
                    <a:pt x="203" y="142"/>
                  </a:lnTo>
                  <a:lnTo>
                    <a:pt x="168" y="107"/>
                  </a:lnTo>
                  <a:lnTo>
                    <a:pt x="122" y="154"/>
                  </a:lnTo>
                  <a:close/>
                  <a:moveTo>
                    <a:pt x="378" y="227"/>
                  </a:moveTo>
                  <a:lnTo>
                    <a:pt x="0" y="227"/>
                  </a:lnTo>
                  <a:lnTo>
                    <a:pt x="0" y="252"/>
                  </a:lnTo>
                  <a:lnTo>
                    <a:pt x="378" y="252"/>
                  </a:lnTo>
                  <a:lnTo>
                    <a:pt x="378" y="227"/>
                  </a:lnTo>
                  <a:close/>
                  <a:moveTo>
                    <a:pt x="302" y="25"/>
                  </a:moveTo>
                  <a:lnTo>
                    <a:pt x="75" y="25"/>
                  </a:lnTo>
                  <a:lnTo>
                    <a:pt x="75" y="177"/>
                  </a:lnTo>
                  <a:lnTo>
                    <a:pt x="302" y="177"/>
                  </a:lnTo>
                  <a:lnTo>
                    <a:pt x="302" y="25"/>
                  </a:lnTo>
                  <a:close/>
                  <a:moveTo>
                    <a:pt x="327" y="202"/>
                  </a:moveTo>
                  <a:lnTo>
                    <a:pt x="50" y="202"/>
                  </a:lnTo>
                  <a:lnTo>
                    <a:pt x="50" y="0"/>
                  </a:lnTo>
                  <a:lnTo>
                    <a:pt x="327" y="0"/>
                  </a:lnTo>
                  <a:lnTo>
                    <a:pt x="327" y="2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69" name="Google Shape;1169;p17"/>
            <p:cNvSpPr/>
            <p:nvPr/>
          </p:nvSpPr>
          <p:spPr>
            <a:xfrm>
              <a:off x="4779384" y="3193415"/>
              <a:ext cx="466768" cy="309561"/>
            </a:xfrm>
            <a:custGeom>
              <a:avLst/>
              <a:gdLst/>
              <a:ahLst/>
              <a:cxnLst/>
              <a:rect l="l" t="t" r="r" b="b"/>
              <a:pathLst>
                <a:path w="378" h="252" extrusionOk="0">
                  <a:moveTo>
                    <a:pt x="122" y="154"/>
                  </a:moveTo>
                  <a:lnTo>
                    <a:pt x="104" y="136"/>
                  </a:lnTo>
                  <a:lnTo>
                    <a:pt x="168" y="71"/>
                  </a:lnTo>
                  <a:lnTo>
                    <a:pt x="203" y="106"/>
                  </a:lnTo>
                  <a:lnTo>
                    <a:pt x="255" y="52"/>
                  </a:lnTo>
                  <a:lnTo>
                    <a:pt x="274" y="71"/>
                  </a:lnTo>
                  <a:lnTo>
                    <a:pt x="203" y="142"/>
                  </a:lnTo>
                  <a:lnTo>
                    <a:pt x="168" y="107"/>
                  </a:lnTo>
                  <a:lnTo>
                    <a:pt x="122" y="154"/>
                  </a:lnTo>
                  <a:close/>
                  <a:moveTo>
                    <a:pt x="378" y="227"/>
                  </a:moveTo>
                  <a:lnTo>
                    <a:pt x="0" y="227"/>
                  </a:lnTo>
                  <a:lnTo>
                    <a:pt x="0" y="252"/>
                  </a:lnTo>
                  <a:lnTo>
                    <a:pt x="378" y="252"/>
                  </a:lnTo>
                  <a:lnTo>
                    <a:pt x="378" y="227"/>
                  </a:lnTo>
                  <a:close/>
                  <a:moveTo>
                    <a:pt x="302" y="25"/>
                  </a:moveTo>
                  <a:lnTo>
                    <a:pt x="75" y="25"/>
                  </a:lnTo>
                  <a:lnTo>
                    <a:pt x="75" y="177"/>
                  </a:lnTo>
                  <a:lnTo>
                    <a:pt x="302" y="177"/>
                  </a:lnTo>
                  <a:lnTo>
                    <a:pt x="302" y="25"/>
                  </a:lnTo>
                  <a:close/>
                  <a:moveTo>
                    <a:pt x="327" y="202"/>
                  </a:moveTo>
                  <a:lnTo>
                    <a:pt x="50" y="202"/>
                  </a:lnTo>
                  <a:lnTo>
                    <a:pt x="50" y="0"/>
                  </a:lnTo>
                  <a:lnTo>
                    <a:pt x="327" y="0"/>
                  </a:lnTo>
                  <a:lnTo>
                    <a:pt x="327" y="2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0" name="Google Shape;1170;p17"/>
            <p:cNvSpPr/>
            <p:nvPr/>
          </p:nvSpPr>
          <p:spPr>
            <a:xfrm>
              <a:off x="4534763" y="3165846"/>
              <a:ext cx="234466" cy="28310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1" name="Google Shape;1171;p17"/>
            <p:cNvSpPr/>
            <p:nvPr/>
          </p:nvSpPr>
          <p:spPr>
            <a:xfrm flipH="1">
              <a:off x="4986182" y="2349424"/>
              <a:ext cx="267304" cy="314328"/>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2" name="Google Shape;1172;p17"/>
            <p:cNvSpPr/>
            <p:nvPr/>
          </p:nvSpPr>
          <p:spPr>
            <a:xfrm>
              <a:off x="1844154" y="3138010"/>
              <a:ext cx="199387"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3" name="Google Shape;1173;p17"/>
            <p:cNvSpPr/>
            <p:nvPr/>
          </p:nvSpPr>
          <p:spPr>
            <a:xfrm>
              <a:off x="1558172" y="2789490"/>
              <a:ext cx="234466" cy="28310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4" name="Google Shape;1174;p17"/>
            <p:cNvSpPr/>
            <p:nvPr/>
          </p:nvSpPr>
          <p:spPr>
            <a:xfrm>
              <a:off x="1531547" y="2362168"/>
              <a:ext cx="325386" cy="303794"/>
            </a:xfrm>
            <a:custGeom>
              <a:avLst/>
              <a:gdLst/>
              <a:ahLst/>
              <a:cxnLst/>
              <a:rect l="l" t="t" r="r" b="b"/>
              <a:pathLst>
                <a:path w="222" h="222" extrusionOk="0">
                  <a:moveTo>
                    <a:pt x="219" y="137"/>
                  </a:moveTo>
                  <a:cubicBezTo>
                    <a:pt x="219" y="137"/>
                    <a:pt x="219" y="136"/>
                    <a:pt x="219" y="136"/>
                  </a:cubicBezTo>
                  <a:cubicBezTo>
                    <a:pt x="220" y="134"/>
                    <a:pt x="220" y="131"/>
                    <a:pt x="221" y="129"/>
                  </a:cubicBezTo>
                  <a:cubicBezTo>
                    <a:pt x="221" y="128"/>
                    <a:pt x="221" y="128"/>
                    <a:pt x="221" y="128"/>
                  </a:cubicBezTo>
                  <a:cubicBezTo>
                    <a:pt x="221" y="126"/>
                    <a:pt x="221" y="123"/>
                    <a:pt x="222" y="121"/>
                  </a:cubicBezTo>
                  <a:cubicBezTo>
                    <a:pt x="222" y="120"/>
                    <a:pt x="222" y="119"/>
                    <a:pt x="222" y="119"/>
                  </a:cubicBezTo>
                  <a:cubicBezTo>
                    <a:pt x="222" y="116"/>
                    <a:pt x="222" y="114"/>
                    <a:pt x="222" y="111"/>
                  </a:cubicBezTo>
                  <a:cubicBezTo>
                    <a:pt x="222" y="108"/>
                    <a:pt x="222" y="106"/>
                    <a:pt x="222" y="103"/>
                  </a:cubicBezTo>
                  <a:cubicBezTo>
                    <a:pt x="222" y="103"/>
                    <a:pt x="222" y="102"/>
                    <a:pt x="222" y="101"/>
                  </a:cubicBezTo>
                  <a:cubicBezTo>
                    <a:pt x="221" y="99"/>
                    <a:pt x="221" y="96"/>
                    <a:pt x="221" y="94"/>
                  </a:cubicBezTo>
                  <a:cubicBezTo>
                    <a:pt x="221" y="94"/>
                    <a:pt x="221" y="94"/>
                    <a:pt x="221" y="93"/>
                  </a:cubicBezTo>
                  <a:cubicBezTo>
                    <a:pt x="220" y="91"/>
                    <a:pt x="220" y="88"/>
                    <a:pt x="219" y="86"/>
                  </a:cubicBezTo>
                  <a:cubicBezTo>
                    <a:pt x="219" y="85"/>
                    <a:pt x="219" y="85"/>
                    <a:pt x="219" y="85"/>
                  </a:cubicBezTo>
                  <a:cubicBezTo>
                    <a:pt x="218" y="82"/>
                    <a:pt x="218" y="80"/>
                    <a:pt x="217" y="77"/>
                  </a:cubicBezTo>
                  <a:cubicBezTo>
                    <a:pt x="217" y="77"/>
                    <a:pt x="217" y="77"/>
                    <a:pt x="217" y="77"/>
                  </a:cubicBezTo>
                  <a:cubicBezTo>
                    <a:pt x="216" y="74"/>
                    <a:pt x="216" y="74"/>
                    <a:pt x="216" y="74"/>
                  </a:cubicBezTo>
                  <a:cubicBezTo>
                    <a:pt x="216" y="74"/>
                    <a:pt x="216" y="74"/>
                    <a:pt x="216" y="74"/>
                  </a:cubicBezTo>
                  <a:cubicBezTo>
                    <a:pt x="205" y="43"/>
                    <a:pt x="179" y="17"/>
                    <a:pt x="148" y="6"/>
                  </a:cubicBezTo>
                  <a:cubicBezTo>
                    <a:pt x="148" y="6"/>
                    <a:pt x="148" y="6"/>
                    <a:pt x="148" y="6"/>
                  </a:cubicBezTo>
                  <a:cubicBezTo>
                    <a:pt x="145" y="5"/>
                    <a:pt x="145" y="5"/>
                    <a:pt x="145" y="5"/>
                  </a:cubicBezTo>
                  <a:cubicBezTo>
                    <a:pt x="145" y="5"/>
                    <a:pt x="145" y="5"/>
                    <a:pt x="145" y="5"/>
                  </a:cubicBezTo>
                  <a:cubicBezTo>
                    <a:pt x="142" y="4"/>
                    <a:pt x="140" y="4"/>
                    <a:pt x="137" y="3"/>
                  </a:cubicBezTo>
                  <a:cubicBezTo>
                    <a:pt x="137" y="3"/>
                    <a:pt x="137" y="3"/>
                    <a:pt x="136" y="3"/>
                  </a:cubicBezTo>
                  <a:cubicBezTo>
                    <a:pt x="131" y="2"/>
                    <a:pt x="125" y="1"/>
                    <a:pt x="120" y="0"/>
                  </a:cubicBezTo>
                  <a:cubicBezTo>
                    <a:pt x="120" y="0"/>
                    <a:pt x="120" y="0"/>
                    <a:pt x="119" y="0"/>
                  </a:cubicBezTo>
                  <a:cubicBezTo>
                    <a:pt x="117" y="0"/>
                    <a:pt x="114" y="0"/>
                    <a:pt x="111" y="0"/>
                  </a:cubicBezTo>
                  <a:cubicBezTo>
                    <a:pt x="108" y="0"/>
                    <a:pt x="105" y="0"/>
                    <a:pt x="103" y="0"/>
                  </a:cubicBezTo>
                  <a:cubicBezTo>
                    <a:pt x="102" y="0"/>
                    <a:pt x="102" y="0"/>
                    <a:pt x="102" y="0"/>
                  </a:cubicBezTo>
                  <a:cubicBezTo>
                    <a:pt x="97" y="1"/>
                    <a:pt x="91" y="2"/>
                    <a:pt x="86" y="3"/>
                  </a:cubicBezTo>
                  <a:cubicBezTo>
                    <a:pt x="85" y="3"/>
                    <a:pt x="85" y="3"/>
                    <a:pt x="85" y="3"/>
                  </a:cubicBezTo>
                  <a:cubicBezTo>
                    <a:pt x="82" y="4"/>
                    <a:pt x="80" y="4"/>
                    <a:pt x="77" y="5"/>
                  </a:cubicBezTo>
                  <a:cubicBezTo>
                    <a:pt x="77" y="5"/>
                    <a:pt x="77" y="5"/>
                    <a:pt x="77" y="5"/>
                  </a:cubicBezTo>
                  <a:cubicBezTo>
                    <a:pt x="74" y="6"/>
                    <a:pt x="74" y="6"/>
                    <a:pt x="74" y="6"/>
                  </a:cubicBezTo>
                  <a:cubicBezTo>
                    <a:pt x="74" y="6"/>
                    <a:pt x="74" y="6"/>
                    <a:pt x="74" y="6"/>
                  </a:cubicBezTo>
                  <a:cubicBezTo>
                    <a:pt x="43" y="17"/>
                    <a:pt x="17" y="43"/>
                    <a:pt x="6" y="74"/>
                  </a:cubicBezTo>
                  <a:cubicBezTo>
                    <a:pt x="6" y="74"/>
                    <a:pt x="6" y="74"/>
                    <a:pt x="6" y="74"/>
                  </a:cubicBezTo>
                  <a:cubicBezTo>
                    <a:pt x="5" y="77"/>
                    <a:pt x="5" y="77"/>
                    <a:pt x="5" y="77"/>
                  </a:cubicBezTo>
                  <a:cubicBezTo>
                    <a:pt x="5" y="77"/>
                    <a:pt x="5" y="77"/>
                    <a:pt x="5" y="77"/>
                  </a:cubicBezTo>
                  <a:cubicBezTo>
                    <a:pt x="4" y="80"/>
                    <a:pt x="4" y="82"/>
                    <a:pt x="3" y="85"/>
                  </a:cubicBezTo>
                  <a:cubicBezTo>
                    <a:pt x="3" y="85"/>
                    <a:pt x="3" y="85"/>
                    <a:pt x="3" y="86"/>
                  </a:cubicBezTo>
                  <a:cubicBezTo>
                    <a:pt x="2" y="88"/>
                    <a:pt x="2" y="91"/>
                    <a:pt x="1" y="93"/>
                  </a:cubicBezTo>
                  <a:cubicBezTo>
                    <a:pt x="1" y="94"/>
                    <a:pt x="1" y="94"/>
                    <a:pt x="1" y="94"/>
                  </a:cubicBezTo>
                  <a:cubicBezTo>
                    <a:pt x="1" y="96"/>
                    <a:pt x="1" y="99"/>
                    <a:pt x="0" y="101"/>
                  </a:cubicBezTo>
                  <a:cubicBezTo>
                    <a:pt x="0" y="102"/>
                    <a:pt x="0" y="103"/>
                    <a:pt x="0" y="103"/>
                  </a:cubicBezTo>
                  <a:cubicBezTo>
                    <a:pt x="0" y="106"/>
                    <a:pt x="0" y="108"/>
                    <a:pt x="0" y="111"/>
                  </a:cubicBezTo>
                  <a:cubicBezTo>
                    <a:pt x="0" y="114"/>
                    <a:pt x="0" y="116"/>
                    <a:pt x="0" y="119"/>
                  </a:cubicBezTo>
                  <a:cubicBezTo>
                    <a:pt x="0" y="119"/>
                    <a:pt x="0" y="120"/>
                    <a:pt x="0" y="121"/>
                  </a:cubicBezTo>
                  <a:cubicBezTo>
                    <a:pt x="1" y="123"/>
                    <a:pt x="1" y="126"/>
                    <a:pt x="1" y="128"/>
                  </a:cubicBezTo>
                  <a:cubicBezTo>
                    <a:pt x="1" y="128"/>
                    <a:pt x="1" y="128"/>
                    <a:pt x="1" y="129"/>
                  </a:cubicBezTo>
                  <a:cubicBezTo>
                    <a:pt x="2" y="131"/>
                    <a:pt x="2" y="134"/>
                    <a:pt x="3" y="136"/>
                  </a:cubicBezTo>
                  <a:cubicBezTo>
                    <a:pt x="3" y="137"/>
                    <a:pt x="3" y="137"/>
                    <a:pt x="3" y="137"/>
                  </a:cubicBezTo>
                  <a:cubicBezTo>
                    <a:pt x="4" y="140"/>
                    <a:pt x="4" y="142"/>
                    <a:pt x="5" y="145"/>
                  </a:cubicBezTo>
                  <a:cubicBezTo>
                    <a:pt x="5" y="145"/>
                    <a:pt x="5" y="145"/>
                    <a:pt x="5" y="145"/>
                  </a:cubicBezTo>
                  <a:cubicBezTo>
                    <a:pt x="6" y="148"/>
                    <a:pt x="6" y="148"/>
                    <a:pt x="6" y="148"/>
                  </a:cubicBezTo>
                  <a:cubicBezTo>
                    <a:pt x="6" y="148"/>
                    <a:pt x="6" y="148"/>
                    <a:pt x="6" y="148"/>
                  </a:cubicBezTo>
                  <a:cubicBezTo>
                    <a:pt x="17" y="179"/>
                    <a:pt x="43" y="205"/>
                    <a:pt x="74" y="216"/>
                  </a:cubicBezTo>
                  <a:cubicBezTo>
                    <a:pt x="74" y="216"/>
                    <a:pt x="74" y="216"/>
                    <a:pt x="74" y="216"/>
                  </a:cubicBezTo>
                  <a:cubicBezTo>
                    <a:pt x="77" y="217"/>
                    <a:pt x="77" y="217"/>
                    <a:pt x="77" y="217"/>
                  </a:cubicBezTo>
                  <a:cubicBezTo>
                    <a:pt x="77" y="217"/>
                    <a:pt x="77" y="217"/>
                    <a:pt x="77" y="217"/>
                  </a:cubicBezTo>
                  <a:cubicBezTo>
                    <a:pt x="80" y="218"/>
                    <a:pt x="82" y="218"/>
                    <a:pt x="85" y="219"/>
                  </a:cubicBezTo>
                  <a:cubicBezTo>
                    <a:pt x="85" y="219"/>
                    <a:pt x="85" y="219"/>
                    <a:pt x="86" y="219"/>
                  </a:cubicBezTo>
                  <a:cubicBezTo>
                    <a:pt x="88" y="220"/>
                    <a:pt x="91" y="220"/>
                    <a:pt x="93" y="221"/>
                  </a:cubicBezTo>
                  <a:cubicBezTo>
                    <a:pt x="94" y="221"/>
                    <a:pt x="94" y="221"/>
                    <a:pt x="94" y="221"/>
                  </a:cubicBezTo>
                  <a:cubicBezTo>
                    <a:pt x="96" y="221"/>
                    <a:pt x="99" y="221"/>
                    <a:pt x="101" y="222"/>
                  </a:cubicBezTo>
                  <a:cubicBezTo>
                    <a:pt x="102" y="222"/>
                    <a:pt x="103" y="222"/>
                    <a:pt x="103" y="222"/>
                  </a:cubicBezTo>
                  <a:cubicBezTo>
                    <a:pt x="106" y="222"/>
                    <a:pt x="108" y="222"/>
                    <a:pt x="111" y="222"/>
                  </a:cubicBezTo>
                  <a:cubicBezTo>
                    <a:pt x="114" y="222"/>
                    <a:pt x="116" y="222"/>
                    <a:pt x="119" y="222"/>
                  </a:cubicBezTo>
                  <a:cubicBezTo>
                    <a:pt x="119" y="222"/>
                    <a:pt x="120" y="222"/>
                    <a:pt x="121" y="222"/>
                  </a:cubicBezTo>
                  <a:cubicBezTo>
                    <a:pt x="123" y="221"/>
                    <a:pt x="126" y="221"/>
                    <a:pt x="128" y="221"/>
                  </a:cubicBezTo>
                  <a:cubicBezTo>
                    <a:pt x="128" y="221"/>
                    <a:pt x="128" y="221"/>
                    <a:pt x="129" y="221"/>
                  </a:cubicBezTo>
                  <a:cubicBezTo>
                    <a:pt x="131" y="220"/>
                    <a:pt x="134" y="220"/>
                    <a:pt x="136" y="219"/>
                  </a:cubicBezTo>
                  <a:cubicBezTo>
                    <a:pt x="137" y="219"/>
                    <a:pt x="137" y="219"/>
                    <a:pt x="137" y="219"/>
                  </a:cubicBezTo>
                  <a:cubicBezTo>
                    <a:pt x="140" y="218"/>
                    <a:pt x="142" y="218"/>
                    <a:pt x="145" y="217"/>
                  </a:cubicBezTo>
                  <a:cubicBezTo>
                    <a:pt x="145" y="217"/>
                    <a:pt x="145" y="217"/>
                    <a:pt x="145" y="217"/>
                  </a:cubicBezTo>
                  <a:cubicBezTo>
                    <a:pt x="148" y="216"/>
                    <a:pt x="148" y="216"/>
                    <a:pt x="148" y="216"/>
                  </a:cubicBezTo>
                  <a:cubicBezTo>
                    <a:pt x="148" y="216"/>
                    <a:pt x="148" y="216"/>
                    <a:pt x="148" y="216"/>
                  </a:cubicBezTo>
                  <a:cubicBezTo>
                    <a:pt x="179" y="205"/>
                    <a:pt x="205" y="179"/>
                    <a:pt x="216" y="148"/>
                  </a:cubicBezTo>
                  <a:cubicBezTo>
                    <a:pt x="216" y="148"/>
                    <a:pt x="216" y="148"/>
                    <a:pt x="216" y="148"/>
                  </a:cubicBezTo>
                  <a:cubicBezTo>
                    <a:pt x="217" y="145"/>
                    <a:pt x="217" y="145"/>
                    <a:pt x="217" y="145"/>
                  </a:cubicBezTo>
                  <a:cubicBezTo>
                    <a:pt x="217" y="145"/>
                    <a:pt x="217" y="145"/>
                    <a:pt x="217" y="145"/>
                  </a:cubicBezTo>
                  <a:cubicBezTo>
                    <a:pt x="218" y="142"/>
                    <a:pt x="218" y="140"/>
                    <a:pt x="219" y="137"/>
                  </a:cubicBezTo>
                  <a:moveTo>
                    <a:pt x="204" y="85"/>
                  </a:moveTo>
                  <a:cubicBezTo>
                    <a:pt x="205" y="86"/>
                    <a:pt x="205" y="87"/>
                    <a:pt x="205" y="88"/>
                  </a:cubicBezTo>
                  <a:cubicBezTo>
                    <a:pt x="205" y="89"/>
                    <a:pt x="205" y="89"/>
                    <a:pt x="206" y="90"/>
                  </a:cubicBezTo>
                  <a:cubicBezTo>
                    <a:pt x="206" y="91"/>
                    <a:pt x="206" y="92"/>
                    <a:pt x="206" y="93"/>
                  </a:cubicBezTo>
                  <a:cubicBezTo>
                    <a:pt x="206" y="94"/>
                    <a:pt x="207" y="94"/>
                    <a:pt x="207" y="95"/>
                  </a:cubicBezTo>
                  <a:cubicBezTo>
                    <a:pt x="207" y="96"/>
                    <a:pt x="207" y="97"/>
                    <a:pt x="207" y="98"/>
                  </a:cubicBezTo>
                  <a:cubicBezTo>
                    <a:pt x="207" y="98"/>
                    <a:pt x="207" y="99"/>
                    <a:pt x="207" y="100"/>
                  </a:cubicBezTo>
                  <a:cubicBezTo>
                    <a:pt x="207" y="101"/>
                    <a:pt x="208" y="102"/>
                    <a:pt x="208" y="103"/>
                  </a:cubicBezTo>
                  <a:cubicBezTo>
                    <a:pt x="208" y="103"/>
                    <a:pt x="208" y="104"/>
                    <a:pt x="208" y="104"/>
                  </a:cubicBezTo>
                  <a:cubicBezTo>
                    <a:pt x="174" y="104"/>
                    <a:pt x="174" y="104"/>
                    <a:pt x="174" y="104"/>
                  </a:cubicBezTo>
                  <a:cubicBezTo>
                    <a:pt x="173" y="92"/>
                    <a:pt x="172" y="81"/>
                    <a:pt x="171" y="70"/>
                  </a:cubicBezTo>
                  <a:cubicBezTo>
                    <a:pt x="182" y="74"/>
                    <a:pt x="193" y="78"/>
                    <a:pt x="204" y="84"/>
                  </a:cubicBezTo>
                  <a:cubicBezTo>
                    <a:pt x="204" y="84"/>
                    <a:pt x="204" y="85"/>
                    <a:pt x="204" y="85"/>
                  </a:cubicBezTo>
                  <a:moveTo>
                    <a:pt x="174" y="118"/>
                  </a:moveTo>
                  <a:cubicBezTo>
                    <a:pt x="208" y="118"/>
                    <a:pt x="208" y="118"/>
                    <a:pt x="208" y="118"/>
                  </a:cubicBezTo>
                  <a:cubicBezTo>
                    <a:pt x="208" y="118"/>
                    <a:pt x="208" y="119"/>
                    <a:pt x="208" y="119"/>
                  </a:cubicBezTo>
                  <a:cubicBezTo>
                    <a:pt x="208" y="120"/>
                    <a:pt x="207" y="121"/>
                    <a:pt x="207" y="122"/>
                  </a:cubicBezTo>
                  <a:cubicBezTo>
                    <a:pt x="207" y="123"/>
                    <a:pt x="207" y="124"/>
                    <a:pt x="207" y="124"/>
                  </a:cubicBezTo>
                  <a:cubicBezTo>
                    <a:pt x="207" y="125"/>
                    <a:pt x="207" y="126"/>
                    <a:pt x="207" y="127"/>
                  </a:cubicBezTo>
                  <a:cubicBezTo>
                    <a:pt x="207" y="128"/>
                    <a:pt x="206" y="128"/>
                    <a:pt x="206" y="129"/>
                  </a:cubicBezTo>
                  <a:cubicBezTo>
                    <a:pt x="206" y="130"/>
                    <a:pt x="206" y="131"/>
                    <a:pt x="206" y="132"/>
                  </a:cubicBezTo>
                  <a:cubicBezTo>
                    <a:pt x="205" y="133"/>
                    <a:pt x="205" y="133"/>
                    <a:pt x="205" y="134"/>
                  </a:cubicBezTo>
                  <a:cubicBezTo>
                    <a:pt x="205" y="135"/>
                    <a:pt x="205" y="136"/>
                    <a:pt x="204" y="137"/>
                  </a:cubicBezTo>
                  <a:cubicBezTo>
                    <a:pt x="204" y="137"/>
                    <a:pt x="204" y="138"/>
                    <a:pt x="204" y="138"/>
                  </a:cubicBezTo>
                  <a:cubicBezTo>
                    <a:pt x="193" y="144"/>
                    <a:pt x="182" y="148"/>
                    <a:pt x="171" y="152"/>
                  </a:cubicBezTo>
                  <a:cubicBezTo>
                    <a:pt x="172" y="141"/>
                    <a:pt x="173" y="130"/>
                    <a:pt x="174" y="118"/>
                  </a:cubicBezTo>
                  <a:moveTo>
                    <a:pt x="196" y="65"/>
                  </a:moveTo>
                  <a:cubicBezTo>
                    <a:pt x="187" y="61"/>
                    <a:pt x="177" y="57"/>
                    <a:pt x="167" y="55"/>
                  </a:cubicBezTo>
                  <a:cubicBezTo>
                    <a:pt x="165" y="45"/>
                    <a:pt x="161" y="35"/>
                    <a:pt x="157" y="26"/>
                  </a:cubicBezTo>
                  <a:cubicBezTo>
                    <a:pt x="174" y="35"/>
                    <a:pt x="187" y="48"/>
                    <a:pt x="196" y="65"/>
                  </a:cubicBezTo>
                  <a:moveTo>
                    <a:pt x="137" y="204"/>
                  </a:moveTo>
                  <a:cubicBezTo>
                    <a:pt x="136" y="205"/>
                    <a:pt x="135" y="205"/>
                    <a:pt x="134" y="205"/>
                  </a:cubicBezTo>
                  <a:cubicBezTo>
                    <a:pt x="133" y="205"/>
                    <a:pt x="133" y="205"/>
                    <a:pt x="132" y="206"/>
                  </a:cubicBezTo>
                  <a:cubicBezTo>
                    <a:pt x="131" y="206"/>
                    <a:pt x="130" y="206"/>
                    <a:pt x="129" y="206"/>
                  </a:cubicBezTo>
                  <a:cubicBezTo>
                    <a:pt x="128" y="206"/>
                    <a:pt x="128" y="206"/>
                    <a:pt x="128" y="207"/>
                  </a:cubicBezTo>
                  <a:cubicBezTo>
                    <a:pt x="126" y="207"/>
                    <a:pt x="125" y="207"/>
                    <a:pt x="124" y="207"/>
                  </a:cubicBezTo>
                  <a:cubicBezTo>
                    <a:pt x="123" y="207"/>
                    <a:pt x="123" y="207"/>
                    <a:pt x="123" y="207"/>
                  </a:cubicBezTo>
                  <a:cubicBezTo>
                    <a:pt x="121" y="207"/>
                    <a:pt x="120" y="208"/>
                    <a:pt x="119" y="208"/>
                  </a:cubicBezTo>
                  <a:cubicBezTo>
                    <a:pt x="118" y="208"/>
                    <a:pt x="118" y="208"/>
                    <a:pt x="118" y="208"/>
                  </a:cubicBezTo>
                  <a:cubicBezTo>
                    <a:pt x="118" y="174"/>
                    <a:pt x="118" y="174"/>
                    <a:pt x="118" y="174"/>
                  </a:cubicBezTo>
                  <a:cubicBezTo>
                    <a:pt x="130" y="173"/>
                    <a:pt x="141" y="172"/>
                    <a:pt x="152" y="171"/>
                  </a:cubicBezTo>
                  <a:cubicBezTo>
                    <a:pt x="148" y="182"/>
                    <a:pt x="144" y="193"/>
                    <a:pt x="138" y="204"/>
                  </a:cubicBezTo>
                  <a:cubicBezTo>
                    <a:pt x="138" y="204"/>
                    <a:pt x="138" y="204"/>
                    <a:pt x="137" y="204"/>
                  </a:cubicBezTo>
                  <a:moveTo>
                    <a:pt x="103" y="208"/>
                  </a:moveTo>
                  <a:cubicBezTo>
                    <a:pt x="102" y="208"/>
                    <a:pt x="101" y="207"/>
                    <a:pt x="99" y="207"/>
                  </a:cubicBezTo>
                  <a:cubicBezTo>
                    <a:pt x="99" y="207"/>
                    <a:pt x="99" y="207"/>
                    <a:pt x="98" y="207"/>
                  </a:cubicBezTo>
                  <a:cubicBezTo>
                    <a:pt x="97" y="207"/>
                    <a:pt x="96" y="207"/>
                    <a:pt x="94" y="207"/>
                  </a:cubicBezTo>
                  <a:cubicBezTo>
                    <a:pt x="94" y="206"/>
                    <a:pt x="94" y="206"/>
                    <a:pt x="93" y="206"/>
                  </a:cubicBezTo>
                  <a:cubicBezTo>
                    <a:pt x="92" y="206"/>
                    <a:pt x="91" y="206"/>
                    <a:pt x="90" y="206"/>
                  </a:cubicBezTo>
                  <a:cubicBezTo>
                    <a:pt x="89" y="205"/>
                    <a:pt x="89" y="205"/>
                    <a:pt x="88" y="205"/>
                  </a:cubicBezTo>
                  <a:cubicBezTo>
                    <a:pt x="87" y="205"/>
                    <a:pt x="86" y="205"/>
                    <a:pt x="85" y="204"/>
                  </a:cubicBezTo>
                  <a:cubicBezTo>
                    <a:pt x="84" y="204"/>
                    <a:pt x="84" y="204"/>
                    <a:pt x="84" y="204"/>
                  </a:cubicBezTo>
                  <a:cubicBezTo>
                    <a:pt x="78" y="193"/>
                    <a:pt x="74" y="182"/>
                    <a:pt x="70" y="171"/>
                  </a:cubicBezTo>
                  <a:cubicBezTo>
                    <a:pt x="81" y="172"/>
                    <a:pt x="92" y="173"/>
                    <a:pt x="104" y="174"/>
                  </a:cubicBezTo>
                  <a:cubicBezTo>
                    <a:pt x="104" y="208"/>
                    <a:pt x="104" y="208"/>
                    <a:pt x="104" y="208"/>
                  </a:cubicBezTo>
                  <a:cubicBezTo>
                    <a:pt x="104" y="208"/>
                    <a:pt x="104" y="208"/>
                    <a:pt x="103" y="208"/>
                  </a:cubicBezTo>
                  <a:moveTo>
                    <a:pt x="85" y="18"/>
                  </a:moveTo>
                  <a:cubicBezTo>
                    <a:pt x="86" y="17"/>
                    <a:pt x="87" y="17"/>
                    <a:pt x="88" y="17"/>
                  </a:cubicBezTo>
                  <a:cubicBezTo>
                    <a:pt x="89" y="17"/>
                    <a:pt x="89" y="17"/>
                    <a:pt x="90" y="16"/>
                  </a:cubicBezTo>
                  <a:cubicBezTo>
                    <a:pt x="91" y="16"/>
                    <a:pt x="92" y="16"/>
                    <a:pt x="93" y="16"/>
                  </a:cubicBezTo>
                  <a:cubicBezTo>
                    <a:pt x="94" y="16"/>
                    <a:pt x="94" y="16"/>
                    <a:pt x="94" y="15"/>
                  </a:cubicBezTo>
                  <a:cubicBezTo>
                    <a:pt x="96" y="15"/>
                    <a:pt x="97" y="15"/>
                    <a:pt x="98" y="15"/>
                  </a:cubicBezTo>
                  <a:cubicBezTo>
                    <a:pt x="99" y="15"/>
                    <a:pt x="99" y="15"/>
                    <a:pt x="99" y="15"/>
                  </a:cubicBezTo>
                  <a:cubicBezTo>
                    <a:pt x="101" y="15"/>
                    <a:pt x="102" y="14"/>
                    <a:pt x="104" y="14"/>
                  </a:cubicBezTo>
                  <a:cubicBezTo>
                    <a:pt x="104" y="14"/>
                    <a:pt x="104" y="14"/>
                    <a:pt x="104" y="14"/>
                  </a:cubicBezTo>
                  <a:cubicBezTo>
                    <a:pt x="104" y="48"/>
                    <a:pt x="104" y="48"/>
                    <a:pt x="104" y="48"/>
                  </a:cubicBezTo>
                  <a:cubicBezTo>
                    <a:pt x="92" y="49"/>
                    <a:pt x="81" y="50"/>
                    <a:pt x="70" y="51"/>
                  </a:cubicBezTo>
                  <a:cubicBezTo>
                    <a:pt x="74" y="40"/>
                    <a:pt x="78" y="29"/>
                    <a:pt x="84" y="18"/>
                  </a:cubicBezTo>
                  <a:cubicBezTo>
                    <a:pt x="84" y="18"/>
                    <a:pt x="84" y="18"/>
                    <a:pt x="85" y="18"/>
                  </a:cubicBezTo>
                  <a:moveTo>
                    <a:pt x="118" y="14"/>
                  </a:moveTo>
                  <a:cubicBezTo>
                    <a:pt x="120" y="14"/>
                    <a:pt x="121" y="15"/>
                    <a:pt x="123" y="15"/>
                  </a:cubicBezTo>
                  <a:cubicBezTo>
                    <a:pt x="123" y="15"/>
                    <a:pt x="123" y="15"/>
                    <a:pt x="124" y="15"/>
                  </a:cubicBezTo>
                  <a:cubicBezTo>
                    <a:pt x="125" y="15"/>
                    <a:pt x="126" y="15"/>
                    <a:pt x="128" y="15"/>
                  </a:cubicBezTo>
                  <a:cubicBezTo>
                    <a:pt x="128" y="16"/>
                    <a:pt x="128" y="16"/>
                    <a:pt x="129" y="16"/>
                  </a:cubicBezTo>
                  <a:cubicBezTo>
                    <a:pt x="130" y="16"/>
                    <a:pt x="131" y="16"/>
                    <a:pt x="132" y="16"/>
                  </a:cubicBezTo>
                  <a:cubicBezTo>
                    <a:pt x="133" y="17"/>
                    <a:pt x="133" y="17"/>
                    <a:pt x="134" y="17"/>
                  </a:cubicBezTo>
                  <a:cubicBezTo>
                    <a:pt x="135" y="17"/>
                    <a:pt x="136" y="17"/>
                    <a:pt x="137" y="18"/>
                  </a:cubicBezTo>
                  <a:cubicBezTo>
                    <a:pt x="138" y="18"/>
                    <a:pt x="138" y="18"/>
                    <a:pt x="138" y="18"/>
                  </a:cubicBezTo>
                  <a:cubicBezTo>
                    <a:pt x="144" y="29"/>
                    <a:pt x="148" y="40"/>
                    <a:pt x="152" y="51"/>
                  </a:cubicBezTo>
                  <a:cubicBezTo>
                    <a:pt x="141" y="50"/>
                    <a:pt x="130" y="49"/>
                    <a:pt x="118" y="48"/>
                  </a:cubicBezTo>
                  <a:cubicBezTo>
                    <a:pt x="118" y="14"/>
                    <a:pt x="118" y="14"/>
                    <a:pt x="118" y="14"/>
                  </a:cubicBezTo>
                  <a:cubicBezTo>
                    <a:pt x="118" y="14"/>
                    <a:pt x="118" y="14"/>
                    <a:pt x="118" y="14"/>
                  </a:cubicBezTo>
                  <a:moveTo>
                    <a:pt x="104" y="62"/>
                  </a:moveTo>
                  <a:cubicBezTo>
                    <a:pt x="104" y="104"/>
                    <a:pt x="104" y="104"/>
                    <a:pt x="104" y="104"/>
                  </a:cubicBezTo>
                  <a:cubicBezTo>
                    <a:pt x="62" y="104"/>
                    <a:pt x="62" y="104"/>
                    <a:pt x="62" y="104"/>
                  </a:cubicBezTo>
                  <a:cubicBezTo>
                    <a:pt x="63" y="91"/>
                    <a:pt x="64" y="79"/>
                    <a:pt x="67" y="67"/>
                  </a:cubicBezTo>
                  <a:cubicBezTo>
                    <a:pt x="79" y="64"/>
                    <a:pt x="91" y="63"/>
                    <a:pt x="104" y="62"/>
                  </a:cubicBezTo>
                  <a:moveTo>
                    <a:pt x="104" y="118"/>
                  </a:moveTo>
                  <a:cubicBezTo>
                    <a:pt x="104" y="160"/>
                    <a:pt x="104" y="160"/>
                    <a:pt x="104" y="160"/>
                  </a:cubicBezTo>
                  <a:cubicBezTo>
                    <a:pt x="91" y="159"/>
                    <a:pt x="79" y="158"/>
                    <a:pt x="67" y="155"/>
                  </a:cubicBezTo>
                  <a:cubicBezTo>
                    <a:pt x="64" y="143"/>
                    <a:pt x="63" y="131"/>
                    <a:pt x="62" y="118"/>
                  </a:cubicBezTo>
                  <a:lnTo>
                    <a:pt x="104" y="118"/>
                  </a:lnTo>
                  <a:close/>
                  <a:moveTo>
                    <a:pt x="118" y="160"/>
                  </a:moveTo>
                  <a:cubicBezTo>
                    <a:pt x="118" y="118"/>
                    <a:pt x="118" y="118"/>
                    <a:pt x="118" y="118"/>
                  </a:cubicBezTo>
                  <a:cubicBezTo>
                    <a:pt x="160" y="118"/>
                    <a:pt x="160" y="118"/>
                    <a:pt x="160" y="118"/>
                  </a:cubicBezTo>
                  <a:cubicBezTo>
                    <a:pt x="159" y="131"/>
                    <a:pt x="158" y="143"/>
                    <a:pt x="155" y="155"/>
                  </a:cubicBezTo>
                  <a:cubicBezTo>
                    <a:pt x="143" y="158"/>
                    <a:pt x="131" y="159"/>
                    <a:pt x="118" y="160"/>
                  </a:cubicBezTo>
                  <a:moveTo>
                    <a:pt x="118" y="104"/>
                  </a:moveTo>
                  <a:cubicBezTo>
                    <a:pt x="118" y="62"/>
                    <a:pt x="118" y="62"/>
                    <a:pt x="118" y="62"/>
                  </a:cubicBezTo>
                  <a:cubicBezTo>
                    <a:pt x="131" y="63"/>
                    <a:pt x="143" y="64"/>
                    <a:pt x="155" y="67"/>
                  </a:cubicBezTo>
                  <a:cubicBezTo>
                    <a:pt x="158" y="79"/>
                    <a:pt x="159" y="91"/>
                    <a:pt x="160" y="104"/>
                  </a:cubicBezTo>
                  <a:lnTo>
                    <a:pt x="118" y="104"/>
                  </a:lnTo>
                  <a:close/>
                  <a:moveTo>
                    <a:pt x="65" y="26"/>
                  </a:moveTo>
                  <a:cubicBezTo>
                    <a:pt x="61" y="35"/>
                    <a:pt x="57" y="45"/>
                    <a:pt x="55" y="55"/>
                  </a:cubicBezTo>
                  <a:cubicBezTo>
                    <a:pt x="45" y="57"/>
                    <a:pt x="35" y="61"/>
                    <a:pt x="26" y="65"/>
                  </a:cubicBezTo>
                  <a:cubicBezTo>
                    <a:pt x="35" y="48"/>
                    <a:pt x="48" y="35"/>
                    <a:pt x="65" y="26"/>
                  </a:cubicBezTo>
                  <a:moveTo>
                    <a:pt x="14" y="103"/>
                  </a:moveTo>
                  <a:cubicBezTo>
                    <a:pt x="14" y="102"/>
                    <a:pt x="15" y="101"/>
                    <a:pt x="15" y="100"/>
                  </a:cubicBezTo>
                  <a:cubicBezTo>
                    <a:pt x="15" y="99"/>
                    <a:pt x="15" y="99"/>
                    <a:pt x="15" y="98"/>
                  </a:cubicBezTo>
                  <a:cubicBezTo>
                    <a:pt x="15" y="97"/>
                    <a:pt x="15" y="96"/>
                    <a:pt x="15" y="95"/>
                  </a:cubicBezTo>
                  <a:cubicBezTo>
                    <a:pt x="15" y="94"/>
                    <a:pt x="16" y="94"/>
                    <a:pt x="16" y="93"/>
                  </a:cubicBezTo>
                  <a:cubicBezTo>
                    <a:pt x="16" y="92"/>
                    <a:pt x="16" y="91"/>
                    <a:pt x="16" y="90"/>
                  </a:cubicBezTo>
                  <a:cubicBezTo>
                    <a:pt x="17" y="89"/>
                    <a:pt x="17" y="89"/>
                    <a:pt x="17" y="88"/>
                  </a:cubicBezTo>
                  <a:cubicBezTo>
                    <a:pt x="17" y="87"/>
                    <a:pt x="17" y="86"/>
                    <a:pt x="18" y="85"/>
                  </a:cubicBezTo>
                  <a:cubicBezTo>
                    <a:pt x="18" y="84"/>
                    <a:pt x="18" y="84"/>
                    <a:pt x="18" y="84"/>
                  </a:cubicBezTo>
                  <a:cubicBezTo>
                    <a:pt x="29" y="78"/>
                    <a:pt x="40" y="74"/>
                    <a:pt x="51" y="70"/>
                  </a:cubicBezTo>
                  <a:cubicBezTo>
                    <a:pt x="50" y="81"/>
                    <a:pt x="49" y="92"/>
                    <a:pt x="48" y="104"/>
                  </a:cubicBezTo>
                  <a:cubicBezTo>
                    <a:pt x="14" y="104"/>
                    <a:pt x="14" y="104"/>
                    <a:pt x="14" y="104"/>
                  </a:cubicBezTo>
                  <a:cubicBezTo>
                    <a:pt x="14" y="104"/>
                    <a:pt x="14" y="103"/>
                    <a:pt x="14" y="103"/>
                  </a:cubicBezTo>
                  <a:moveTo>
                    <a:pt x="18" y="137"/>
                  </a:moveTo>
                  <a:cubicBezTo>
                    <a:pt x="17" y="136"/>
                    <a:pt x="17" y="135"/>
                    <a:pt x="17" y="134"/>
                  </a:cubicBezTo>
                  <a:cubicBezTo>
                    <a:pt x="17" y="133"/>
                    <a:pt x="17" y="133"/>
                    <a:pt x="16" y="132"/>
                  </a:cubicBezTo>
                  <a:cubicBezTo>
                    <a:pt x="16" y="131"/>
                    <a:pt x="16" y="130"/>
                    <a:pt x="16" y="129"/>
                  </a:cubicBezTo>
                  <a:cubicBezTo>
                    <a:pt x="16" y="128"/>
                    <a:pt x="15" y="128"/>
                    <a:pt x="15" y="127"/>
                  </a:cubicBezTo>
                  <a:cubicBezTo>
                    <a:pt x="15" y="126"/>
                    <a:pt x="15" y="125"/>
                    <a:pt x="15" y="124"/>
                  </a:cubicBezTo>
                  <a:cubicBezTo>
                    <a:pt x="15" y="123"/>
                    <a:pt x="15" y="123"/>
                    <a:pt x="15" y="122"/>
                  </a:cubicBezTo>
                  <a:cubicBezTo>
                    <a:pt x="15" y="121"/>
                    <a:pt x="14" y="120"/>
                    <a:pt x="14" y="119"/>
                  </a:cubicBezTo>
                  <a:cubicBezTo>
                    <a:pt x="14" y="119"/>
                    <a:pt x="14" y="118"/>
                    <a:pt x="14" y="118"/>
                  </a:cubicBezTo>
                  <a:cubicBezTo>
                    <a:pt x="48" y="118"/>
                    <a:pt x="48" y="118"/>
                    <a:pt x="48" y="118"/>
                  </a:cubicBezTo>
                  <a:cubicBezTo>
                    <a:pt x="49" y="130"/>
                    <a:pt x="50" y="141"/>
                    <a:pt x="51" y="152"/>
                  </a:cubicBezTo>
                  <a:cubicBezTo>
                    <a:pt x="40" y="148"/>
                    <a:pt x="29" y="144"/>
                    <a:pt x="18" y="138"/>
                  </a:cubicBezTo>
                  <a:cubicBezTo>
                    <a:pt x="18" y="138"/>
                    <a:pt x="18" y="138"/>
                    <a:pt x="18" y="137"/>
                  </a:cubicBezTo>
                  <a:moveTo>
                    <a:pt x="26" y="157"/>
                  </a:moveTo>
                  <a:cubicBezTo>
                    <a:pt x="35" y="161"/>
                    <a:pt x="45" y="165"/>
                    <a:pt x="55" y="167"/>
                  </a:cubicBezTo>
                  <a:cubicBezTo>
                    <a:pt x="57" y="177"/>
                    <a:pt x="61" y="187"/>
                    <a:pt x="65" y="196"/>
                  </a:cubicBezTo>
                  <a:cubicBezTo>
                    <a:pt x="48" y="187"/>
                    <a:pt x="35" y="174"/>
                    <a:pt x="26" y="157"/>
                  </a:cubicBezTo>
                  <a:moveTo>
                    <a:pt x="157" y="196"/>
                  </a:moveTo>
                  <a:cubicBezTo>
                    <a:pt x="161" y="187"/>
                    <a:pt x="165" y="177"/>
                    <a:pt x="167" y="167"/>
                  </a:cubicBezTo>
                  <a:cubicBezTo>
                    <a:pt x="177" y="165"/>
                    <a:pt x="187" y="161"/>
                    <a:pt x="196" y="157"/>
                  </a:cubicBezTo>
                  <a:cubicBezTo>
                    <a:pt x="187" y="174"/>
                    <a:pt x="174" y="187"/>
                    <a:pt x="157" y="19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5" name="Google Shape;1175;p17"/>
            <p:cNvSpPr/>
            <p:nvPr/>
          </p:nvSpPr>
          <p:spPr>
            <a:xfrm>
              <a:off x="1630756" y="1985914"/>
              <a:ext cx="449695" cy="252726"/>
            </a:xfrm>
            <a:custGeom>
              <a:avLst/>
              <a:gdLst/>
              <a:ahLst/>
              <a:cxnLst/>
              <a:rect l="l" t="t" r="r" b="b"/>
              <a:pathLst>
                <a:path w="276" h="168" extrusionOk="0">
                  <a:moveTo>
                    <a:pt x="224" y="64"/>
                  </a:moveTo>
                  <a:cubicBezTo>
                    <a:pt x="220" y="64"/>
                    <a:pt x="216" y="65"/>
                    <a:pt x="213" y="65"/>
                  </a:cubicBezTo>
                  <a:cubicBezTo>
                    <a:pt x="190" y="0"/>
                    <a:pt x="190" y="0"/>
                    <a:pt x="190" y="0"/>
                  </a:cubicBezTo>
                  <a:cubicBezTo>
                    <a:pt x="136" y="0"/>
                    <a:pt x="136" y="0"/>
                    <a:pt x="136" y="0"/>
                  </a:cubicBezTo>
                  <a:cubicBezTo>
                    <a:pt x="136" y="16"/>
                    <a:pt x="136" y="16"/>
                    <a:pt x="136" y="16"/>
                  </a:cubicBezTo>
                  <a:cubicBezTo>
                    <a:pt x="179" y="16"/>
                    <a:pt x="179" y="16"/>
                    <a:pt x="179" y="16"/>
                  </a:cubicBezTo>
                  <a:cubicBezTo>
                    <a:pt x="184" y="31"/>
                    <a:pt x="184" y="31"/>
                    <a:pt x="184" y="31"/>
                  </a:cubicBezTo>
                  <a:cubicBezTo>
                    <a:pt x="125" y="87"/>
                    <a:pt x="125" y="87"/>
                    <a:pt x="125" y="87"/>
                  </a:cubicBezTo>
                  <a:cubicBezTo>
                    <a:pt x="111" y="48"/>
                    <a:pt x="111" y="48"/>
                    <a:pt x="111" y="48"/>
                  </a:cubicBezTo>
                  <a:cubicBezTo>
                    <a:pt x="124" y="48"/>
                    <a:pt x="124" y="48"/>
                    <a:pt x="124" y="48"/>
                  </a:cubicBezTo>
                  <a:cubicBezTo>
                    <a:pt x="124" y="32"/>
                    <a:pt x="124" y="32"/>
                    <a:pt x="124" y="32"/>
                  </a:cubicBezTo>
                  <a:cubicBezTo>
                    <a:pt x="106" y="32"/>
                    <a:pt x="106" y="32"/>
                    <a:pt x="106" y="32"/>
                  </a:cubicBezTo>
                  <a:cubicBezTo>
                    <a:pt x="95" y="32"/>
                    <a:pt x="95" y="32"/>
                    <a:pt x="95" y="32"/>
                  </a:cubicBezTo>
                  <a:cubicBezTo>
                    <a:pt x="60" y="32"/>
                    <a:pt x="60" y="32"/>
                    <a:pt x="60" y="32"/>
                  </a:cubicBezTo>
                  <a:cubicBezTo>
                    <a:pt x="60" y="48"/>
                    <a:pt x="60" y="48"/>
                    <a:pt x="60" y="48"/>
                  </a:cubicBezTo>
                  <a:cubicBezTo>
                    <a:pt x="94" y="48"/>
                    <a:pt x="94" y="48"/>
                    <a:pt x="94" y="48"/>
                  </a:cubicBezTo>
                  <a:cubicBezTo>
                    <a:pt x="123" y="129"/>
                    <a:pt x="123" y="129"/>
                    <a:pt x="123" y="129"/>
                  </a:cubicBezTo>
                  <a:cubicBezTo>
                    <a:pt x="138" y="124"/>
                    <a:pt x="138" y="124"/>
                    <a:pt x="138" y="124"/>
                  </a:cubicBezTo>
                  <a:cubicBezTo>
                    <a:pt x="131" y="104"/>
                    <a:pt x="131" y="104"/>
                    <a:pt x="131" y="104"/>
                  </a:cubicBezTo>
                  <a:cubicBezTo>
                    <a:pt x="190" y="48"/>
                    <a:pt x="190" y="48"/>
                    <a:pt x="190" y="48"/>
                  </a:cubicBezTo>
                  <a:cubicBezTo>
                    <a:pt x="198" y="71"/>
                    <a:pt x="198" y="71"/>
                    <a:pt x="198" y="71"/>
                  </a:cubicBezTo>
                  <a:cubicBezTo>
                    <a:pt x="182" y="80"/>
                    <a:pt x="172" y="97"/>
                    <a:pt x="172" y="116"/>
                  </a:cubicBezTo>
                  <a:cubicBezTo>
                    <a:pt x="172" y="145"/>
                    <a:pt x="195" y="168"/>
                    <a:pt x="224" y="168"/>
                  </a:cubicBezTo>
                  <a:cubicBezTo>
                    <a:pt x="253" y="168"/>
                    <a:pt x="276" y="145"/>
                    <a:pt x="276" y="116"/>
                  </a:cubicBezTo>
                  <a:cubicBezTo>
                    <a:pt x="276" y="88"/>
                    <a:pt x="253" y="64"/>
                    <a:pt x="224" y="64"/>
                  </a:cubicBezTo>
                  <a:moveTo>
                    <a:pt x="224" y="152"/>
                  </a:moveTo>
                  <a:cubicBezTo>
                    <a:pt x="204" y="152"/>
                    <a:pt x="188" y="136"/>
                    <a:pt x="188" y="116"/>
                  </a:cubicBezTo>
                  <a:cubicBezTo>
                    <a:pt x="188" y="104"/>
                    <a:pt x="194" y="93"/>
                    <a:pt x="203" y="87"/>
                  </a:cubicBezTo>
                  <a:cubicBezTo>
                    <a:pt x="216" y="125"/>
                    <a:pt x="216" y="125"/>
                    <a:pt x="216" y="125"/>
                  </a:cubicBezTo>
                  <a:cubicBezTo>
                    <a:pt x="231" y="120"/>
                    <a:pt x="231" y="120"/>
                    <a:pt x="231" y="120"/>
                  </a:cubicBezTo>
                  <a:cubicBezTo>
                    <a:pt x="218" y="81"/>
                    <a:pt x="218" y="81"/>
                    <a:pt x="218" y="81"/>
                  </a:cubicBezTo>
                  <a:cubicBezTo>
                    <a:pt x="220" y="80"/>
                    <a:pt x="222" y="80"/>
                    <a:pt x="224" y="80"/>
                  </a:cubicBezTo>
                  <a:cubicBezTo>
                    <a:pt x="244" y="80"/>
                    <a:pt x="260" y="96"/>
                    <a:pt x="260" y="116"/>
                  </a:cubicBezTo>
                  <a:cubicBezTo>
                    <a:pt x="260" y="136"/>
                    <a:pt x="244" y="152"/>
                    <a:pt x="224" y="152"/>
                  </a:cubicBezTo>
                  <a:moveTo>
                    <a:pt x="52" y="64"/>
                  </a:moveTo>
                  <a:cubicBezTo>
                    <a:pt x="23" y="64"/>
                    <a:pt x="0" y="88"/>
                    <a:pt x="0" y="116"/>
                  </a:cubicBezTo>
                  <a:cubicBezTo>
                    <a:pt x="0" y="145"/>
                    <a:pt x="23" y="168"/>
                    <a:pt x="52" y="168"/>
                  </a:cubicBezTo>
                  <a:cubicBezTo>
                    <a:pt x="81" y="168"/>
                    <a:pt x="104" y="145"/>
                    <a:pt x="104" y="116"/>
                  </a:cubicBezTo>
                  <a:cubicBezTo>
                    <a:pt x="104" y="88"/>
                    <a:pt x="81" y="64"/>
                    <a:pt x="52" y="64"/>
                  </a:cubicBezTo>
                  <a:moveTo>
                    <a:pt x="52" y="152"/>
                  </a:moveTo>
                  <a:cubicBezTo>
                    <a:pt x="32" y="152"/>
                    <a:pt x="16" y="136"/>
                    <a:pt x="16" y="116"/>
                  </a:cubicBezTo>
                  <a:cubicBezTo>
                    <a:pt x="16" y="96"/>
                    <a:pt x="32" y="80"/>
                    <a:pt x="52" y="80"/>
                  </a:cubicBezTo>
                  <a:cubicBezTo>
                    <a:pt x="72" y="80"/>
                    <a:pt x="88" y="96"/>
                    <a:pt x="88" y="116"/>
                  </a:cubicBezTo>
                  <a:cubicBezTo>
                    <a:pt x="88" y="136"/>
                    <a:pt x="72" y="152"/>
                    <a:pt x="52" y="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176" name="Google Shape;1176;p17"/>
          <p:cNvGrpSpPr/>
          <p:nvPr/>
        </p:nvGrpSpPr>
        <p:grpSpPr>
          <a:xfrm>
            <a:off x="6234113" y="1460619"/>
            <a:ext cx="5499100" cy="2187172"/>
            <a:chOff x="6234113" y="1460619"/>
            <a:chExt cx="5499100" cy="2187172"/>
          </a:xfrm>
        </p:grpSpPr>
        <p:sp>
          <p:nvSpPr>
            <p:cNvPr id="1177" name="Google Shape;1177;p17"/>
            <p:cNvSpPr/>
            <p:nvPr/>
          </p:nvSpPr>
          <p:spPr>
            <a:xfrm>
              <a:off x="6234113" y="146061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1">
                  <a:solidFill>
                    <a:schemeClr val="lt1"/>
                  </a:solidFill>
                  <a:latin typeface="Arial"/>
                  <a:ea typeface="Arial"/>
                  <a:cs typeface="Arial"/>
                  <a:sym typeface="Arial"/>
                </a:rPr>
                <a:t>Digital Integration Hub</a:t>
              </a:r>
              <a:endParaRPr/>
            </a:p>
          </p:txBody>
        </p:sp>
        <p:sp>
          <p:nvSpPr>
            <p:cNvPr id="1178" name="Google Shape;1178;p17"/>
            <p:cNvSpPr/>
            <p:nvPr/>
          </p:nvSpPr>
          <p:spPr>
            <a:xfrm>
              <a:off x="6234113" y="1808332"/>
              <a:ext cx="5499100"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sp>
          <p:nvSpPr>
            <p:cNvPr id="1179" name="Google Shape;1179;p17"/>
            <p:cNvSpPr/>
            <p:nvPr/>
          </p:nvSpPr>
          <p:spPr>
            <a:xfrm>
              <a:off x="8021944" y="2258516"/>
              <a:ext cx="1927687" cy="169970"/>
            </a:xfrm>
            <a:prstGeom prst="rect">
              <a:avLst/>
            </a:prstGeom>
            <a:solidFill>
              <a:srgbClr val="9AACC7"/>
            </a:solidFill>
            <a:ln w="9525" cap="flat" cmpd="sng">
              <a:solidFill>
                <a:srgbClr val="002856"/>
              </a:solidFill>
              <a:prstDash val="solid"/>
              <a:round/>
              <a:headEnd type="none" w="sm" len="sm"/>
              <a:tailEnd type="none" w="sm" len="sm"/>
            </a:ln>
          </p:spPr>
          <p:txBody>
            <a:bodyPr spcFirstLastPara="1" wrap="square" lIns="36000" tIns="0" rIns="36000" bIns="45700" anchor="t" anchorCtr="0">
              <a:noAutofit/>
            </a:bodyPr>
            <a:lstStyle/>
            <a:p>
              <a:pPr marL="0" marR="0" lvl="0" indent="0" algn="l" rtl="0">
                <a:spcBef>
                  <a:spcPts val="0"/>
                </a:spcBef>
                <a:spcAft>
                  <a:spcPts val="0"/>
                </a:spcAft>
                <a:buNone/>
              </a:pPr>
              <a:endParaRPr sz="1400" b="1">
                <a:solidFill>
                  <a:srgbClr val="000000"/>
                </a:solidFill>
                <a:latin typeface="Arial"/>
                <a:ea typeface="Arial"/>
                <a:cs typeface="Arial"/>
                <a:sym typeface="Arial"/>
              </a:endParaRPr>
            </a:p>
          </p:txBody>
        </p:sp>
        <p:sp>
          <p:nvSpPr>
            <p:cNvPr id="1180" name="Google Shape;1180;p17"/>
            <p:cNvSpPr/>
            <p:nvPr/>
          </p:nvSpPr>
          <p:spPr>
            <a:xfrm>
              <a:off x="8422155" y="2232710"/>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sp>
          <p:nvSpPr>
            <p:cNvPr id="1181" name="Google Shape;1181;p17"/>
            <p:cNvSpPr/>
            <p:nvPr/>
          </p:nvSpPr>
          <p:spPr>
            <a:xfrm>
              <a:off x="8126899" y="2231453"/>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sp>
          <p:nvSpPr>
            <p:cNvPr id="1182" name="Google Shape;1182;p17"/>
            <p:cNvSpPr/>
            <p:nvPr/>
          </p:nvSpPr>
          <p:spPr>
            <a:xfrm>
              <a:off x="8713948" y="2231415"/>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sp>
          <p:nvSpPr>
            <p:cNvPr id="1183" name="Google Shape;1183;p17"/>
            <p:cNvSpPr/>
            <p:nvPr/>
          </p:nvSpPr>
          <p:spPr>
            <a:xfrm>
              <a:off x="9002127" y="2231094"/>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sp>
          <p:nvSpPr>
            <p:cNvPr id="1184" name="Google Shape;1184;p17"/>
            <p:cNvSpPr/>
            <p:nvPr/>
          </p:nvSpPr>
          <p:spPr>
            <a:xfrm>
              <a:off x="9582834" y="2232609"/>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sp>
          <p:nvSpPr>
            <p:cNvPr id="1185" name="Google Shape;1185;p17"/>
            <p:cNvSpPr/>
            <p:nvPr/>
          </p:nvSpPr>
          <p:spPr>
            <a:xfrm>
              <a:off x="9294590" y="2231825"/>
              <a:ext cx="271574" cy="83492"/>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endParaRPr sz="1400">
                <a:solidFill>
                  <a:srgbClr val="000000"/>
                </a:solidFill>
                <a:latin typeface="Arial"/>
                <a:ea typeface="Arial"/>
                <a:cs typeface="Arial"/>
                <a:sym typeface="Arial"/>
              </a:endParaRPr>
            </a:p>
          </p:txBody>
        </p:sp>
        <p:cxnSp>
          <p:nvCxnSpPr>
            <p:cNvPr id="1186" name="Google Shape;1186;p17"/>
            <p:cNvCxnSpPr/>
            <p:nvPr/>
          </p:nvCxnSpPr>
          <p:spPr>
            <a:xfrm rot="10800000" flipH="1">
              <a:off x="8171661" y="3153024"/>
              <a:ext cx="156694" cy="183124"/>
            </a:xfrm>
            <a:prstGeom prst="straightConnector1">
              <a:avLst/>
            </a:prstGeom>
            <a:noFill/>
            <a:ln w="12700" cap="flat" cmpd="sng">
              <a:solidFill>
                <a:srgbClr val="666666"/>
              </a:solidFill>
              <a:prstDash val="solid"/>
              <a:round/>
              <a:headEnd type="stealth" w="sm" len="sm"/>
              <a:tailEnd type="stealth" w="sm" len="sm"/>
            </a:ln>
          </p:spPr>
        </p:cxnSp>
        <p:cxnSp>
          <p:nvCxnSpPr>
            <p:cNvPr id="1187" name="Google Shape;1187;p17"/>
            <p:cNvCxnSpPr/>
            <p:nvPr/>
          </p:nvCxnSpPr>
          <p:spPr>
            <a:xfrm rot="10800000" flipH="1">
              <a:off x="8442093" y="3160143"/>
              <a:ext cx="156694" cy="183124"/>
            </a:xfrm>
            <a:prstGeom prst="straightConnector1">
              <a:avLst/>
            </a:prstGeom>
            <a:noFill/>
            <a:ln w="12700" cap="flat" cmpd="sng">
              <a:solidFill>
                <a:srgbClr val="666666"/>
              </a:solidFill>
              <a:prstDash val="solid"/>
              <a:round/>
              <a:headEnd type="stealth" w="sm" len="sm"/>
              <a:tailEnd type="stealth" w="sm" len="sm"/>
            </a:ln>
          </p:spPr>
        </p:cxnSp>
        <p:cxnSp>
          <p:nvCxnSpPr>
            <p:cNvPr id="1188" name="Google Shape;1188;p17"/>
            <p:cNvCxnSpPr/>
            <p:nvPr/>
          </p:nvCxnSpPr>
          <p:spPr>
            <a:xfrm rot="10800000">
              <a:off x="9639397" y="3159067"/>
              <a:ext cx="160585" cy="190429"/>
            </a:xfrm>
            <a:prstGeom prst="straightConnector1">
              <a:avLst/>
            </a:prstGeom>
            <a:noFill/>
            <a:ln w="12700" cap="flat" cmpd="sng">
              <a:solidFill>
                <a:srgbClr val="666666"/>
              </a:solidFill>
              <a:prstDash val="solid"/>
              <a:round/>
              <a:headEnd type="stealth" w="sm" len="sm"/>
              <a:tailEnd type="stealth" w="sm" len="sm"/>
            </a:ln>
          </p:spPr>
        </p:cxnSp>
        <p:cxnSp>
          <p:nvCxnSpPr>
            <p:cNvPr id="1189" name="Google Shape;1189;p17"/>
            <p:cNvCxnSpPr/>
            <p:nvPr/>
          </p:nvCxnSpPr>
          <p:spPr>
            <a:xfrm rot="10800000">
              <a:off x="9353112" y="3161829"/>
              <a:ext cx="160585" cy="190429"/>
            </a:xfrm>
            <a:prstGeom prst="straightConnector1">
              <a:avLst/>
            </a:prstGeom>
            <a:noFill/>
            <a:ln w="12700" cap="flat" cmpd="sng">
              <a:solidFill>
                <a:srgbClr val="666666"/>
              </a:solidFill>
              <a:prstDash val="solid"/>
              <a:round/>
              <a:headEnd type="stealth" w="sm" len="sm"/>
              <a:tailEnd type="stealth" w="sm" len="sm"/>
            </a:ln>
          </p:spPr>
        </p:cxnSp>
        <p:cxnSp>
          <p:nvCxnSpPr>
            <p:cNvPr id="1190" name="Google Shape;1190;p17"/>
            <p:cNvCxnSpPr/>
            <p:nvPr/>
          </p:nvCxnSpPr>
          <p:spPr>
            <a:xfrm rot="10800000">
              <a:off x="9001106" y="3154446"/>
              <a:ext cx="160585" cy="190429"/>
            </a:xfrm>
            <a:prstGeom prst="straightConnector1">
              <a:avLst/>
            </a:prstGeom>
            <a:noFill/>
            <a:ln w="12700" cap="flat" cmpd="sng">
              <a:solidFill>
                <a:srgbClr val="666666"/>
              </a:solidFill>
              <a:prstDash val="solid"/>
              <a:round/>
              <a:headEnd type="stealth" w="sm" len="sm"/>
              <a:tailEnd type="stealth" w="sm" len="sm"/>
            </a:ln>
          </p:spPr>
        </p:cxnSp>
        <p:cxnSp>
          <p:nvCxnSpPr>
            <p:cNvPr id="1191" name="Google Shape;1191;p17"/>
            <p:cNvCxnSpPr/>
            <p:nvPr/>
          </p:nvCxnSpPr>
          <p:spPr>
            <a:xfrm rot="10800000" flipH="1">
              <a:off x="8704996" y="3160744"/>
              <a:ext cx="156694" cy="183124"/>
            </a:xfrm>
            <a:prstGeom prst="straightConnector1">
              <a:avLst/>
            </a:prstGeom>
            <a:noFill/>
            <a:ln w="12700" cap="flat" cmpd="sng">
              <a:solidFill>
                <a:srgbClr val="666666"/>
              </a:solidFill>
              <a:prstDash val="solid"/>
              <a:round/>
              <a:headEnd type="stealth" w="sm" len="sm"/>
              <a:tailEnd type="stealth" w="sm" len="sm"/>
            </a:ln>
          </p:spPr>
        </p:cxnSp>
        <p:cxnSp>
          <p:nvCxnSpPr>
            <p:cNvPr id="1192" name="Google Shape;1192;p17"/>
            <p:cNvCxnSpPr>
              <a:endCxn id="1193" idx="1"/>
            </p:cNvCxnSpPr>
            <p:nvPr/>
          </p:nvCxnSpPr>
          <p:spPr>
            <a:xfrm rot="10800000" flipH="1">
              <a:off x="8095223" y="2843096"/>
              <a:ext cx="383400" cy="14400"/>
            </a:xfrm>
            <a:prstGeom prst="straightConnector1">
              <a:avLst/>
            </a:prstGeom>
            <a:solidFill>
              <a:srgbClr val="00529B"/>
            </a:solidFill>
            <a:ln w="12700" cap="flat" cmpd="sng">
              <a:solidFill>
                <a:srgbClr val="666666"/>
              </a:solidFill>
              <a:prstDash val="solid"/>
              <a:round/>
              <a:headEnd type="none" w="sm" len="sm"/>
              <a:tailEnd type="triangle" w="med" len="med"/>
            </a:ln>
          </p:spPr>
        </p:cxnSp>
        <p:sp>
          <p:nvSpPr>
            <p:cNvPr id="1194" name="Google Shape;1194;p17"/>
            <p:cNvSpPr/>
            <p:nvPr/>
          </p:nvSpPr>
          <p:spPr>
            <a:xfrm>
              <a:off x="8352802" y="2480251"/>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sp>
          <p:nvSpPr>
            <p:cNvPr id="1195" name="Google Shape;1195;p17"/>
            <p:cNvSpPr/>
            <p:nvPr/>
          </p:nvSpPr>
          <p:spPr>
            <a:xfrm>
              <a:off x="8685649" y="2481607"/>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sp>
          <p:nvSpPr>
            <p:cNvPr id="1196" name="Google Shape;1196;p17"/>
            <p:cNvSpPr/>
            <p:nvPr/>
          </p:nvSpPr>
          <p:spPr>
            <a:xfrm>
              <a:off x="9014040" y="2481607"/>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sp>
          <p:nvSpPr>
            <p:cNvPr id="1197" name="Google Shape;1197;p17"/>
            <p:cNvSpPr/>
            <p:nvPr/>
          </p:nvSpPr>
          <p:spPr>
            <a:xfrm>
              <a:off x="9340417" y="2483239"/>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sp>
          <p:nvSpPr>
            <p:cNvPr id="1198" name="Google Shape;1198;p17"/>
            <p:cNvSpPr/>
            <p:nvPr/>
          </p:nvSpPr>
          <p:spPr>
            <a:xfrm>
              <a:off x="8024712" y="2480251"/>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sp>
          <p:nvSpPr>
            <p:cNvPr id="1199" name="Google Shape;1199;p17"/>
            <p:cNvSpPr/>
            <p:nvPr/>
          </p:nvSpPr>
          <p:spPr>
            <a:xfrm>
              <a:off x="9661498" y="2482787"/>
              <a:ext cx="288133" cy="164656"/>
            </a:xfrm>
            <a:prstGeom prst="rect">
              <a:avLst/>
            </a:prstGeom>
            <a:solidFill>
              <a:srgbClr val="D3D3D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endParaRPr sz="1400">
                <a:solidFill>
                  <a:srgbClr val="000000"/>
                </a:solidFill>
                <a:latin typeface="Arial"/>
                <a:ea typeface="Arial"/>
                <a:cs typeface="Arial"/>
                <a:sym typeface="Arial"/>
              </a:endParaRPr>
            </a:p>
          </p:txBody>
        </p:sp>
        <p:cxnSp>
          <p:nvCxnSpPr>
            <p:cNvPr id="1200" name="Google Shape;1200;p17"/>
            <p:cNvCxnSpPr/>
            <p:nvPr/>
          </p:nvCxnSpPr>
          <p:spPr>
            <a:xfrm>
              <a:off x="8084348" y="2093598"/>
              <a:ext cx="178337" cy="129804"/>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1" name="Google Shape;1201;p17"/>
            <p:cNvCxnSpPr>
              <a:endCxn id="1180" idx="0"/>
            </p:cNvCxnSpPr>
            <p:nvPr/>
          </p:nvCxnSpPr>
          <p:spPr>
            <a:xfrm flipH="1">
              <a:off x="8557942" y="2077010"/>
              <a:ext cx="53100" cy="1557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2" name="Google Shape;1202;p17"/>
            <p:cNvCxnSpPr>
              <a:endCxn id="1183" idx="0"/>
            </p:cNvCxnSpPr>
            <p:nvPr/>
          </p:nvCxnSpPr>
          <p:spPr>
            <a:xfrm>
              <a:off x="9056614" y="2083194"/>
              <a:ext cx="81300" cy="1479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3" name="Google Shape;1203;p17"/>
            <p:cNvCxnSpPr>
              <a:endCxn id="1182" idx="0"/>
            </p:cNvCxnSpPr>
            <p:nvPr/>
          </p:nvCxnSpPr>
          <p:spPr>
            <a:xfrm flipH="1">
              <a:off x="8849735" y="2079315"/>
              <a:ext cx="171300" cy="1521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4" name="Google Shape;1204;p17"/>
            <p:cNvCxnSpPr>
              <a:endCxn id="1185" idx="0"/>
            </p:cNvCxnSpPr>
            <p:nvPr/>
          </p:nvCxnSpPr>
          <p:spPr>
            <a:xfrm flipH="1">
              <a:off x="9430377" y="2113625"/>
              <a:ext cx="60000" cy="1182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5" name="Google Shape;1205;p17"/>
            <p:cNvCxnSpPr/>
            <p:nvPr/>
          </p:nvCxnSpPr>
          <p:spPr>
            <a:xfrm flipH="1">
              <a:off x="9220973" y="2110541"/>
              <a:ext cx="266638" cy="120554"/>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6" name="Google Shape;1206;p17"/>
            <p:cNvCxnSpPr>
              <a:endCxn id="1184" idx="0"/>
            </p:cNvCxnSpPr>
            <p:nvPr/>
          </p:nvCxnSpPr>
          <p:spPr>
            <a:xfrm flipH="1">
              <a:off x="9718621" y="2037609"/>
              <a:ext cx="162600" cy="1950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7" name="Google Shape;1207;p17"/>
            <p:cNvCxnSpPr>
              <a:stCxn id="1208" idx="25"/>
            </p:cNvCxnSpPr>
            <p:nvPr/>
          </p:nvCxnSpPr>
          <p:spPr>
            <a:xfrm flipH="1">
              <a:off x="9511034" y="2030440"/>
              <a:ext cx="372300" cy="1851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09" name="Google Shape;1209;p17"/>
            <p:cNvCxnSpPr/>
            <p:nvPr/>
          </p:nvCxnSpPr>
          <p:spPr>
            <a:xfrm flipH="1">
              <a:off x="8262654" y="2075367"/>
              <a:ext cx="304200" cy="147900"/>
            </a:xfrm>
            <a:prstGeom prst="straightConnector1">
              <a:avLst/>
            </a:prstGeom>
            <a:solidFill>
              <a:srgbClr val="00529B"/>
            </a:solidFill>
            <a:ln w="12700" cap="flat" cmpd="sng">
              <a:solidFill>
                <a:srgbClr val="666666"/>
              </a:solidFill>
              <a:prstDash val="solid"/>
              <a:round/>
              <a:headEnd type="none" w="sm" len="sm"/>
              <a:tailEnd type="stealth" w="sm" len="sm"/>
            </a:ln>
          </p:spPr>
        </p:cxnSp>
        <p:cxnSp>
          <p:nvCxnSpPr>
            <p:cNvPr id="1210" name="Google Shape;1210;p17"/>
            <p:cNvCxnSpPr>
              <a:endCxn id="1182" idx="0"/>
            </p:cNvCxnSpPr>
            <p:nvPr/>
          </p:nvCxnSpPr>
          <p:spPr>
            <a:xfrm>
              <a:off x="8610935" y="2077215"/>
              <a:ext cx="238800" cy="154200"/>
            </a:xfrm>
            <a:prstGeom prst="straightConnector1">
              <a:avLst/>
            </a:prstGeom>
            <a:solidFill>
              <a:srgbClr val="00529B"/>
            </a:solidFill>
            <a:ln w="12700" cap="flat" cmpd="sng">
              <a:solidFill>
                <a:srgbClr val="666666"/>
              </a:solidFill>
              <a:prstDash val="solid"/>
              <a:round/>
              <a:headEnd type="none" w="sm" len="sm"/>
              <a:tailEnd type="stealth" w="sm" len="sm"/>
            </a:ln>
          </p:spPr>
        </p:cxnSp>
        <p:sp>
          <p:nvSpPr>
            <p:cNvPr id="1193" name="Google Shape;1193;p17"/>
            <p:cNvSpPr/>
            <p:nvPr/>
          </p:nvSpPr>
          <p:spPr>
            <a:xfrm>
              <a:off x="8478623" y="2667709"/>
              <a:ext cx="1037892" cy="350775"/>
            </a:xfrm>
            <a:prstGeom prst="rect">
              <a:avLst/>
            </a:prstGeom>
            <a:no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11" name="Google Shape;1211;p17"/>
            <p:cNvSpPr/>
            <p:nvPr/>
          </p:nvSpPr>
          <p:spPr>
            <a:xfrm rot="-5400000">
              <a:off x="8902230" y="2360708"/>
              <a:ext cx="111295" cy="1466956"/>
            </a:xfrm>
            <a:prstGeom prst="can">
              <a:avLst>
                <a:gd name="adj" fmla="val 32460"/>
              </a:avLst>
            </a:prstGeom>
            <a:solidFill>
              <a:srgbClr val="9AACC7"/>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2" name="Google Shape;1212;p17"/>
            <p:cNvSpPr/>
            <p:nvPr/>
          </p:nvSpPr>
          <p:spPr>
            <a:xfrm flipH="1">
              <a:off x="7833536" y="1864952"/>
              <a:ext cx="238788" cy="260866"/>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3" name="Google Shape;1213;p17"/>
            <p:cNvSpPr/>
            <p:nvPr/>
          </p:nvSpPr>
          <p:spPr>
            <a:xfrm>
              <a:off x="8444441" y="1850265"/>
              <a:ext cx="304168" cy="231182"/>
            </a:xfrm>
            <a:custGeom>
              <a:avLst/>
              <a:gdLst/>
              <a:ahLst/>
              <a:cxnLst/>
              <a:rect l="l" t="t" r="r" b="b"/>
              <a:pathLst>
                <a:path w="378" h="252" extrusionOk="0">
                  <a:moveTo>
                    <a:pt x="122" y="154"/>
                  </a:moveTo>
                  <a:lnTo>
                    <a:pt x="104" y="136"/>
                  </a:lnTo>
                  <a:lnTo>
                    <a:pt x="168" y="71"/>
                  </a:lnTo>
                  <a:lnTo>
                    <a:pt x="203" y="106"/>
                  </a:lnTo>
                  <a:lnTo>
                    <a:pt x="255" y="52"/>
                  </a:lnTo>
                  <a:lnTo>
                    <a:pt x="274" y="71"/>
                  </a:lnTo>
                  <a:lnTo>
                    <a:pt x="203" y="142"/>
                  </a:lnTo>
                  <a:lnTo>
                    <a:pt x="168" y="107"/>
                  </a:lnTo>
                  <a:lnTo>
                    <a:pt x="122" y="154"/>
                  </a:lnTo>
                  <a:close/>
                  <a:moveTo>
                    <a:pt x="378" y="227"/>
                  </a:moveTo>
                  <a:lnTo>
                    <a:pt x="0" y="227"/>
                  </a:lnTo>
                  <a:lnTo>
                    <a:pt x="0" y="252"/>
                  </a:lnTo>
                  <a:lnTo>
                    <a:pt x="378" y="252"/>
                  </a:lnTo>
                  <a:lnTo>
                    <a:pt x="378" y="227"/>
                  </a:lnTo>
                  <a:close/>
                  <a:moveTo>
                    <a:pt x="302" y="25"/>
                  </a:moveTo>
                  <a:lnTo>
                    <a:pt x="75" y="25"/>
                  </a:lnTo>
                  <a:lnTo>
                    <a:pt x="75" y="177"/>
                  </a:lnTo>
                  <a:lnTo>
                    <a:pt x="302" y="177"/>
                  </a:lnTo>
                  <a:lnTo>
                    <a:pt x="302" y="25"/>
                  </a:lnTo>
                  <a:close/>
                  <a:moveTo>
                    <a:pt x="327" y="202"/>
                  </a:moveTo>
                  <a:lnTo>
                    <a:pt x="50" y="202"/>
                  </a:lnTo>
                  <a:lnTo>
                    <a:pt x="50" y="0"/>
                  </a:lnTo>
                  <a:lnTo>
                    <a:pt x="327" y="0"/>
                  </a:lnTo>
                  <a:lnTo>
                    <a:pt x="327" y="2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4" name="Google Shape;1214;p17"/>
            <p:cNvSpPr/>
            <p:nvPr/>
          </p:nvSpPr>
          <p:spPr>
            <a:xfrm>
              <a:off x="8892572" y="1868055"/>
              <a:ext cx="306312" cy="246914"/>
            </a:xfrm>
            <a:custGeom>
              <a:avLst/>
              <a:gdLst/>
              <a:ahLst/>
              <a:cxnLst/>
              <a:rect l="l" t="t" r="r" b="b"/>
              <a:pathLst>
                <a:path w="208" h="192" extrusionOk="0">
                  <a:moveTo>
                    <a:pt x="180" y="136"/>
                  </a:moveTo>
                  <a:cubicBezTo>
                    <a:pt x="175" y="136"/>
                    <a:pt x="171" y="137"/>
                    <a:pt x="167" y="139"/>
                  </a:cubicBezTo>
                  <a:cubicBezTo>
                    <a:pt x="156" y="130"/>
                    <a:pt x="156" y="130"/>
                    <a:pt x="156" y="130"/>
                  </a:cubicBezTo>
                  <a:cubicBezTo>
                    <a:pt x="161" y="122"/>
                    <a:pt x="164" y="114"/>
                    <a:pt x="164" y="104"/>
                  </a:cubicBezTo>
                  <a:cubicBezTo>
                    <a:pt x="164" y="92"/>
                    <a:pt x="160" y="82"/>
                    <a:pt x="153" y="74"/>
                  </a:cubicBezTo>
                  <a:cubicBezTo>
                    <a:pt x="172" y="55"/>
                    <a:pt x="172" y="55"/>
                    <a:pt x="172" y="55"/>
                  </a:cubicBezTo>
                  <a:cubicBezTo>
                    <a:pt x="175" y="56"/>
                    <a:pt x="177" y="56"/>
                    <a:pt x="180" y="56"/>
                  </a:cubicBezTo>
                  <a:cubicBezTo>
                    <a:pt x="193" y="56"/>
                    <a:pt x="204" y="45"/>
                    <a:pt x="204" y="32"/>
                  </a:cubicBezTo>
                  <a:cubicBezTo>
                    <a:pt x="204" y="19"/>
                    <a:pt x="193" y="8"/>
                    <a:pt x="180" y="8"/>
                  </a:cubicBezTo>
                  <a:cubicBezTo>
                    <a:pt x="167" y="8"/>
                    <a:pt x="156" y="19"/>
                    <a:pt x="156" y="32"/>
                  </a:cubicBezTo>
                  <a:cubicBezTo>
                    <a:pt x="156" y="37"/>
                    <a:pt x="157" y="41"/>
                    <a:pt x="160" y="45"/>
                  </a:cubicBezTo>
                  <a:cubicBezTo>
                    <a:pt x="141" y="63"/>
                    <a:pt x="141" y="63"/>
                    <a:pt x="141" y="63"/>
                  </a:cubicBezTo>
                  <a:cubicBezTo>
                    <a:pt x="134" y="59"/>
                    <a:pt x="125" y="56"/>
                    <a:pt x="116" y="56"/>
                  </a:cubicBezTo>
                  <a:cubicBezTo>
                    <a:pt x="106" y="56"/>
                    <a:pt x="97" y="59"/>
                    <a:pt x="89" y="64"/>
                  </a:cubicBezTo>
                  <a:cubicBezTo>
                    <a:pt x="72" y="46"/>
                    <a:pt x="72" y="46"/>
                    <a:pt x="72" y="46"/>
                  </a:cubicBezTo>
                  <a:cubicBezTo>
                    <a:pt x="74" y="41"/>
                    <a:pt x="76" y="36"/>
                    <a:pt x="76" y="30"/>
                  </a:cubicBezTo>
                  <a:cubicBezTo>
                    <a:pt x="76" y="13"/>
                    <a:pt x="63" y="0"/>
                    <a:pt x="46" y="0"/>
                  </a:cubicBezTo>
                  <a:cubicBezTo>
                    <a:pt x="29" y="0"/>
                    <a:pt x="16" y="13"/>
                    <a:pt x="16" y="30"/>
                  </a:cubicBezTo>
                  <a:cubicBezTo>
                    <a:pt x="16" y="47"/>
                    <a:pt x="29" y="60"/>
                    <a:pt x="46" y="60"/>
                  </a:cubicBezTo>
                  <a:cubicBezTo>
                    <a:pt x="51" y="60"/>
                    <a:pt x="56" y="59"/>
                    <a:pt x="60" y="57"/>
                  </a:cubicBezTo>
                  <a:cubicBezTo>
                    <a:pt x="78" y="75"/>
                    <a:pt x="78" y="75"/>
                    <a:pt x="78" y="75"/>
                  </a:cubicBezTo>
                  <a:cubicBezTo>
                    <a:pt x="72" y="83"/>
                    <a:pt x="68" y="93"/>
                    <a:pt x="68" y="104"/>
                  </a:cubicBezTo>
                  <a:cubicBezTo>
                    <a:pt x="68" y="107"/>
                    <a:pt x="68" y="111"/>
                    <a:pt x="69" y="114"/>
                  </a:cubicBezTo>
                  <a:cubicBezTo>
                    <a:pt x="50" y="122"/>
                    <a:pt x="50" y="122"/>
                    <a:pt x="50" y="122"/>
                  </a:cubicBezTo>
                  <a:cubicBezTo>
                    <a:pt x="45" y="116"/>
                    <a:pt x="37" y="112"/>
                    <a:pt x="28" y="112"/>
                  </a:cubicBezTo>
                  <a:cubicBezTo>
                    <a:pt x="13" y="112"/>
                    <a:pt x="0" y="125"/>
                    <a:pt x="0" y="140"/>
                  </a:cubicBezTo>
                  <a:cubicBezTo>
                    <a:pt x="0" y="155"/>
                    <a:pt x="13" y="168"/>
                    <a:pt x="28" y="168"/>
                  </a:cubicBezTo>
                  <a:cubicBezTo>
                    <a:pt x="43" y="168"/>
                    <a:pt x="56" y="155"/>
                    <a:pt x="56" y="140"/>
                  </a:cubicBezTo>
                  <a:cubicBezTo>
                    <a:pt x="56" y="139"/>
                    <a:pt x="56" y="138"/>
                    <a:pt x="56" y="137"/>
                  </a:cubicBezTo>
                  <a:cubicBezTo>
                    <a:pt x="75" y="129"/>
                    <a:pt x="75" y="129"/>
                    <a:pt x="75" y="129"/>
                  </a:cubicBezTo>
                  <a:cubicBezTo>
                    <a:pt x="83" y="143"/>
                    <a:pt x="99" y="152"/>
                    <a:pt x="116" y="152"/>
                  </a:cubicBezTo>
                  <a:cubicBezTo>
                    <a:pt x="127" y="152"/>
                    <a:pt x="137" y="148"/>
                    <a:pt x="146" y="142"/>
                  </a:cubicBezTo>
                  <a:cubicBezTo>
                    <a:pt x="155" y="151"/>
                    <a:pt x="155" y="151"/>
                    <a:pt x="155" y="151"/>
                  </a:cubicBezTo>
                  <a:cubicBezTo>
                    <a:pt x="153" y="155"/>
                    <a:pt x="152" y="159"/>
                    <a:pt x="152" y="164"/>
                  </a:cubicBezTo>
                  <a:cubicBezTo>
                    <a:pt x="152" y="179"/>
                    <a:pt x="165" y="192"/>
                    <a:pt x="180" y="192"/>
                  </a:cubicBezTo>
                  <a:cubicBezTo>
                    <a:pt x="195" y="192"/>
                    <a:pt x="208" y="179"/>
                    <a:pt x="208" y="164"/>
                  </a:cubicBezTo>
                  <a:cubicBezTo>
                    <a:pt x="208" y="149"/>
                    <a:pt x="195" y="136"/>
                    <a:pt x="180" y="136"/>
                  </a:cubicBezTo>
                  <a:close/>
                  <a:moveTo>
                    <a:pt x="28" y="152"/>
                  </a:moveTo>
                  <a:cubicBezTo>
                    <a:pt x="21" y="152"/>
                    <a:pt x="16" y="147"/>
                    <a:pt x="16" y="140"/>
                  </a:cubicBezTo>
                  <a:cubicBezTo>
                    <a:pt x="16" y="133"/>
                    <a:pt x="21" y="128"/>
                    <a:pt x="28" y="128"/>
                  </a:cubicBezTo>
                  <a:cubicBezTo>
                    <a:pt x="35" y="128"/>
                    <a:pt x="40" y="133"/>
                    <a:pt x="40" y="140"/>
                  </a:cubicBezTo>
                  <a:cubicBezTo>
                    <a:pt x="40" y="147"/>
                    <a:pt x="35" y="152"/>
                    <a:pt x="28" y="152"/>
                  </a:cubicBezTo>
                  <a:close/>
                  <a:moveTo>
                    <a:pt x="180" y="24"/>
                  </a:moveTo>
                  <a:cubicBezTo>
                    <a:pt x="184" y="24"/>
                    <a:pt x="188" y="28"/>
                    <a:pt x="188" y="32"/>
                  </a:cubicBezTo>
                  <a:cubicBezTo>
                    <a:pt x="188" y="36"/>
                    <a:pt x="184" y="40"/>
                    <a:pt x="180" y="40"/>
                  </a:cubicBezTo>
                  <a:cubicBezTo>
                    <a:pt x="176" y="40"/>
                    <a:pt x="172" y="36"/>
                    <a:pt x="172" y="32"/>
                  </a:cubicBezTo>
                  <a:cubicBezTo>
                    <a:pt x="172" y="28"/>
                    <a:pt x="176" y="24"/>
                    <a:pt x="180" y="24"/>
                  </a:cubicBezTo>
                  <a:close/>
                  <a:moveTo>
                    <a:pt x="32" y="30"/>
                  </a:moveTo>
                  <a:cubicBezTo>
                    <a:pt x="32" y="22"/>
                    <a:pt x="38" y="16"/>
                    <a:pt x="46" y="16"/>
                  </a:cubicBezTo>
                  <a:cubicBezTo>
                    <a:pt x="54" y="16"/>
                    <a:pt x="60" y="22"/>
                    <a:pt x="60" y="30"/>
                  </a:cubicBezTo>
                  <a:cubicBezTo>
                    <a:pt x="60" y="38"/>
                    <a:pt x="54" y="44"/>
                    <a:pt x="46" y="44"/>
                  </a:cubicBezTo>
                  <a:cubicBezTo>
                    <a:pt x="38" y="44"/>
                    <a:pt x="32" y="38"/>
                    <a:pt x="32" y="30"/>
                  </a:cubicBezTo>
                  <a:close/>
                  <a:moveTo>
                    <a:pt x="84" y="104"/>
                  </a:moveTo>
                  <a:cubicBezTo>
                    <a:pt x="84" y="86"/>
                    <a:pt x="98" y="72"/>
                    <a:pt x="116" y="72"/>
                  </a:cubicBezTo>
                  <a:cubicBezTo>
                    <a:pt x="134" y="72"/>
                    <a:pt x="148" y="86"/>
                    <a:pt x="148" y="104"/>
                  </a:cubicBezTo>
                  <a:cubicBezTo>
                    <a:pt x="148" y="122"/>
                    <a:pt x="134" y="136"/>
                    <a:pt x="116" y="136"/>
                  </a:cubicBezTo>
                  <a:cubicBezTo>
                    <a:pt x="98" y="136"/>
                    <a:pt x="84" y="122"/>
                    <a:pt x="84" y="104"/>
                  </a:cubicBezTo>
                  <a:close/>
                  <a:moveTo>
                    <a:pt x="180" y="176"/>
                  </a:moveTo>
                  <a:cubicBezTo>
                    <a:pt x="173" y="176"/>
                    <a:pt x="168" y="171"/>
                    <a:pt x="168" y="164"/>
                  </a:cubicBezTo>
                  <a:cubicBezTo>
                    <a:pt x="168" y="157"/>
                    <a:pt x="173" y="152"/>
                    <a:pt x="180" y="152"/>
                  </a:cubicBezTo>
                  <a:cubicBezTo>
                    <a:pt x="187" y="152"/>
                    <a:pt x="192" y="157"/>
                    <a:pt x="192" y="164"/>
                  </a:cubicBezTo>
                  <a:cubicBezTo>
                    <a:pt x="192" y="171"/>
                    <a:pt x="187" y="176"/>
                    <a:pt x="180" y="1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5" name="Google Shape;1215;p17"/>
            <p:cNvSpPr/>
            <p:nvPr/>
          </p:nvSpPr>
          <p:spPr>
            <a:xfrm>
              <a:off x="9384260" y="1834865"/>
              <a:ext cx="158760" cy="283791"/>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16" name="Google Shape;1216;p17"/>
            <p:cNvSpPr/>
            <p:nvPr/>
          </p:nvSpPr>
          <p:spPr>
            <a:xfrm>
              <a:off x="7718366" y="2742079"/>
              <a:ext cx="425419" cy="274963"/>
            </a:xfrm>
            <a:custGeom>
              <a:avLst/>
              <a:gdLst/>
              <a:ahLst/>
              <a:cxnLst/>
              <a:rect l="l" t="t" r="r" b="b"/>
              <a:pathLst>
                <a:path w="378" h="252" extrusionOk="0">
                  <a:moveTo>
                    <a:pt x="122" y="154"/>
                  </a:moveTo>
                  <a:lnTo>
                    <a:pt x="104" y="136"/>
                  </a:lnTo>
                  <a:lnTo>
                    <a:pt x="168" y="71"/>
                  </a:lnTo>
                  <a:lnTo>
                    <a:pt x="203" y="106"/>
                  </a:lnTo>
                  <a:lnTo>
                    <a:pt x="255" y="52"/>
                  </a:lnTo>
                  <a:lnTo>
                    <a:pt x="274" y="71"/>
                  </a:lnTo>
                  <a:lnTo>
                    <a:pt x="203" y="142"/>
                  </a:lnTo>
                  <a:lnTo>
                    <a:pt x="168" y="107"/>
                  </a:lnTo>
                  <a:lnTo>
                    <a:pt x="122" y="154"/>
                  </a:lnTo>
                  <a:close/>
                  <a:moveTo>
                    <a:pt x="378" y="227"/>
                  </a:moveTo>
                  <a:lnTo>
                    <a:pt x="0" y="227"/>
                  </a:lnTo>
                  <a:lnTo>
                    <a:pt x="0" y="252"/>
                  </a:lnTo>
                  <a:lnTo>
                    <a:pt x="378" y="252"/>
                  </a:lnTo>
                  <a:lnTo>
                    <a:pt x="378" y="227"/>
                  </a:lnTo>
                  <a:close/>
                  <a:moveTo>
                    <a:pt x="302" y="25"/>
                  </a:moveTo>
                  <a:lnTo>
                    <a:pt x="75" y="25"/>
                  </a:lnTo>
                  <a:lnTo>
                    <a:pt x="75" y="177"/>
                  </a:lnTo>
                  <a:lnTo>
                    <a:pt x="302" y="177"/>
                  </a:lnTo>
                  <a:lnTo>
                    <a:pt x="302" y="25"/>
                  </a:lnTo>
                  <a:close/>
                  <a:moveTo>
                    <a:pt x="327" y="202"/>
                  </a:moveTo>
                  <a:lnTo>
                    <a:pt x="50" y="202"/>
                  </a:lnTo>
                  <a:lnTo>
                    <a:pt x="50" y="0"/>
                  </a:lnTo>
                  <a:lnTo>
                    <a:pt x="327" y="0"/>
                  </a:lnTo>
                  <a:lnTo>
                    <a:pt x="327" y="2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17" name="Google Shape;1217;p17"/>
            <p:cNvSpPr/>
            <p:nvPr/>
          </p:nvSpPr>
          <p:spPr>
            <a:xfrm>
              <a:off x="8709719" y="2703642"/>
              <a:ext cx="234466" cy="28310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218" name="Google Shape;1218;p17"/>
            <p:cNvGrpSpPr/>
            <p:nvPr/>
          </p:nvGrpSpPr>
          <p:grpSpPr>
            <a:xfrm>
              <a:off x="9114105" y="2712451"/>
              <a:ext cx="319192" cy="258267"/>
              <a:chOff x="11064876" y="2592387"/>
              <a:chExt cx="560388" cy="560388"/>
            </a:xfrm>
          </p:grpSpPr>
          <p:sp>
            <p:nvSpPr>
              <p:cNvPr id="1219" name="Google Shape;1219;p17"/>
              <p:cNvSpPr/>
              <p:nvPr/>
            </p:nvSpPr>
            <p:spPr>
              <a:xfrm>
                <a:off x="11064876" y="2892425"/>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0" name="Google Shape;1220;p17"/>
              <p:cNvSpPr/>
              <p:nvPr/>
            </p:nvSpPr>
            <p:spPr>
              <a:xfrm>
                <a:off x="11064876" y="2971800"/>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1" name="Google Shape;1221;p17"/>
              <p:cNvSpPr/>
              <p:nvPr/>
            </p:nvSpPr>
            <p:spPr>
              <a:xfrm>
                <a:off x="11064876" y="2811462"/>
                <a:ext cx="79375" cy="412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2" name="Google Shape;1222;p17"/>
              <p:cNvSpPr/>
              <p:nvPr/>
            </p:nvSpPr>
            <p:spPr>
              <a:xfrm>
                <a:off x="11364913" y="2592387"/>
                <a:ext cx="39687" cy="793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3" name="Google Shape;1223;p17"/>
              <p:cNvSpPr/>
              <p:nvPr/>
            </p:nvSpPr>
            <p:spPr>
              <a:xfrm>
                <a:off x="11445876" y="2592387"/>
                <a:ext cx="39687" cy="793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4" name="Google Shape;1224;p17"/>
              <p:cNvSpPr/>
              <p:nvPr/>
            </p:nvSpPr>
            <p:spPr>
              <a:xfrm>
                <a:off x="11064876" y="2732087"/>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5" name="Google Shape;1225;p17"/>
              <p:cNvSpPr/>
              <p:nvPr/>
            </p:nvSpPr>
            <p:spPr>
              <a:xfrm>
                <a:off x="11285538" y="2592387"/>
                <a:ext cx="39687" cy="793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6" name="Google Shape;1226;p17"/>
              <p:cNvSpPr/>
              <p:nvPr/>
            </p:nvSpPr>
            <p:spPr>
              <a:xfrm>
                <a:off x="11204576" y="2592387"/>
                <a:ext cx="39687" cy="793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7" name="Google Shape;1227;p17"/>
              <p:cNvSpPr/>
              <p:nvPr/>
            </p:nvSpPr>
            <p:spPr>
              <a:xfrm>
                <a:off x="11285538" y="3071812"/>
                <a:ext cx="39687" cy="80963"/>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8" name="Google Shape;1228;p17"/>
              <p:cNvSpPr/>
              <p:nvPr/>
            </p:nvSpPr>
            <p:spPr>
              <a:xfrm>
                <a:off x="11545888" y="2971800"/>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29" name="Google Shape;1229;p17"/>
              <p:cNvSpPr/>
              <p:nvPr/>
            </p:nvSpPr>
            <p:spPr>
              <a:xfrm>
                <a:off x="11204576" y="3071812"/>
                <a:ext cx="39687" cy="80963"/>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0" name="Google Shape;1230;p17"/>
              <p:cNvSpPr/>
              <p:nvPr/>
            </p:nvSpPr>
            <p:spPr>
              <a:xfrm>
                <a:off x="11545888" y="2811462"/>
                <a:ext cx="79375" cy="41275"/>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1" name="Google Shape;1231;p17"/>
              <p:cNvSpPr/>
              <p:nvPr/>
            </p:nvSpPr>
            <p:spPr>
              <a:xfrm>
                <a:off x="11545888" y="2732087"/>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2" name="Google Shape;1232;p17"/>
              <p:cNvSpPr/>
              <p:nvPr/>
            </p:nvSpPr>
            <p:spPr>
              <a:xfrm>
                <a:off x="11545888" y="2892425"/>
                <a:ext cx="79375" cy="39688"/>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3" name="Google Shape;1233;p17"/>
              <p:cNvSpPr/>
              <p:nvPr/>
            </p:nvSpPr>
            <p:spPr>
              <a:xfrm>
                <a:off x="11364913" y="3071812"/>
                <a:ext cx="39687" cy="80963"/>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4" name="Google Shape;1234;p17"/>
              <p:cNvSpPr/>
              <p:nvPr/>
            </p:nvSpPr>
            <p:spPr>
              <a:xfrm>
                <a:off x="11445876" y="3071812"/>
                <a:ext cx="39687" cy="80963"/>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5" name="Google Shape;1235;p17"/>
              <p:cNvSpPr/>
              <p:nvPr/>
            </p:nvSpPr>
            <p:spPr>
              <a:xfrm>
                <a:off x="11185526" y="2711450"/>
                <a:ext cx="319087" cy="320675"/>
              </a:xfrm>
              <a:custGeom>
                <a:avLst/>
                <a:gdLst/>
                <a:ahLst/>
                <a:cxnLst/>
                <a:rect l="l" t="t" r="r" b="b"/>
                <a:pathLst>
                  <a:path w="201" h="202" extrusionOk="0">
                    <a:moveTo>
                      <a:pt x="0" y="202"/>
                    </a:moveTo>
                    <a:lnTo>
                      <a:pt x="201" y="202"/>
                    </a:lnTo>
                    <a:lnTo>
                      <a:pt x="201" y="0"/>
                    </a:lnTo>
                    <a:lnTo>
                      <a:pt x="0" y="0"/>
                    </a:lnTo>
                    <a:lnTo>
                      <a:pt x="0" y="202"/>
                    </a:lnTo>
                    <a:close/>
                    <a:moveTo>
                      <a:pt x="25" y="26"/>
                    </a:moveTo>
                    <a:lnTo>
                      <a:pt x="176" y="26"/>
                    </a:lnTo>
                    <a:lnTo>
                      <a:pt x="176" y="177"/>
                    </a:lnTo>
                    <a:lnTo>
                      <a:pt x="25" y="177"/>
                    </a:lnTo>
                    <a:lnTo>
                      <a:pt x="25" y="2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208" name="Google Shape;1208;p17"/>
            <p:cNvSpPr/>
            <p:nvPr/>
          </p:nvSpPr>
          <p:spPr>
            <a:xfrm>
              <a:off x="9747993" y="1861701"/>
              <a:ext cx="242889" cy="233362"/>
            </a:xfrm>
            <a:custGeom>
              <a:avLst/>
              <a:gdLst/>
              <a:ahLst/>
              <a:cxnLst/>
              <a:rect l="l" t="t" r="r" b="b"/>
              <a:pathLst>
                <a:path w="201" h="195" extrusionOk="0">
                  <a:moveTo>
                    <a:pt x="191" y="154"/>
                  </a:moveTo>
                  <a:cubicBezTo>
                    <a:pt x="186" y="150"/>
                    <a:pt x="180" y="147"/>
                    <a:pt x="174" y="147"/>
                  </a:cubicBezTo>
                  <a:cubicBezTo>
                    <a:pt x="171" y="147"/>
                    <a:pt x="167" y="148"/>
                    <a:pt x="164" y="150"/>
                  </a:cubicBezTo>
                  <a:cubicBezTo>
                    <a:pt x="139" y="125"/>
                    <a:pt x="139" y="125"/>
                    <a:pt x="139" y="125"/>
                  </a:cubicBezTo>
                  <a:cubicBezTo>
                    <a:pt x="147" y="113"/>
                    <a:pt x="145" y="97"/>
                    <a:pt x="135" y="86"/>
                  </a:cubicBezTo>
                  <a:cubicBezTo>
                    <a:pt x="132" y="84"/>
                    <a:pt x="130" y="83"/>
                    <a:pt x="128" y="81"/>
                  </a:cubicBezTo>
                  <a:cubicBezTo>
                    <a:pt x="137" y="48"/>
                    <a:pt x="137" y="48"/>
                    <a:pt x="137" y="48"/>
                  </a:cubicBezTo>
                  <a:cubicBezTo>
                    <a:pt x="146" y="47"/>
                    <a:pt x="155" y="40"/>
                    <a:pt x="158" y="30"/>
                  </a:cubicBezTo>
                  <a:cubicBezTo>
                    <a:pt x="161" y="17"/>
                    <a:pt x="154" y="4"/>
                    <a:pt x="141" y="1"/>
                  </a:cubicBezTo>
                  <a:cubicBezTo>
                    <a:pt x="139" y="0"/>
                    <a:pt x="137" y="0"/>
                    <a:pt x="135" y="0"/>
                  </a:cubicBezTo>
                  <a:cubicBezTo>
                    <a:pt x="124" y="0"/>
                    <a:pt x="114" y="7"/>
                    <a:pt x="112" y="18"/>
                  </a:cubicBezTo>
                  <a:cubicBezTo>
                    <a:pt x="109" y="28"/>
                    <a:pt x="113" y="38"/>
                    <a:pt x="121" y="44"/>
                  </a:cubicBezTo>
                  <a:cubicBezTo>
                    <a:pt x="112" y="77"/>
                    <a:pt x="112" y="77"/>
                    <a:pt x="112" y="77"/>
                  </a:cubicBezTo>
                  <a:cubicBezTo>
                    <a:pt x="112" y="77"/>
                    <a:pt x="112" y="77"/>
                    <a:pt x="112" y="77"/>
                  </a:cubicBezTo>
                  <a:cubicBezTo>
                    <a:pt x="104" y="77"/>
                    <a:pt x="96" y="80"/>
                    <a:pt x="89" y="86"/>
                  </a:cubicBezTo>
                  <a:cubicBezTo>
                    <a:pt x="83" y="93"/>
                    <a:pt x="80" y="101"/>
                    <a:pt x="80" y="109"/>
                  </a:cubicBezTo>
                  <a:cubicBezTo>
                    <a:pt x="47" y="118"/>
                    <a:pt x="47" y="118"/>
                    <a:pt x="47" y="118"/>
                  </a:cubicBezTo>
                  <a:cubicBezTo>
                    <a:pt x="42" y="112"/>
                    <a:pt x="35" y="108"/>
                    <a:pt x="27" y="108"/>
                  </a:cubicBezTo>
                  <a:cubicBezTo>
                    <a:pt x="25" y="108"/>
                    <a:pt x="23" y="108"/>
                    <a:pt x="21" y="109"/>
                  </a:cubicBezTo>
                  <a:cubicBezTo>
                    <a:pt x="8" y="112"/>
                    <a:pt x="0" y="125"/>
                    <a:pt x="4" y="138"/>
                  </a:cubicBezTo>
                  <a:cubicBezTo>
                    <a:pt x="7" y="149"/>
                    <a:pt x="16" y="156"/>
                    <a:pt x="27" y="156"/>
                  </a:cubicBezTo>
                  <a:cubicBezTo>
                    <a:pt x="29" y="156"/>
                    <a:pt x="31" y="155"/>
                    <a:pt x="33" y="155"/>
                  </a:cubicBezTo>
                  <a:cubicBezTo>
                    <a:pt x="43" y="152"/>
                    <a:pt x="50" y="143"/>
                    <a:pt x="51" y="134"/>
                  </a:cubicBezTo>
                  <a:cubicBezTo>
                    <a:pt x="84" y="125"/>
                    <a:pt x="84" y="125"/>
                    <a:pt x="84" y="125"/>
                  </a:cubicBezTo>
                  <a:cubicBezTo>
                    <a:pt x="85" y="127"/>
                    <a:pt x="87" y="130"/>
                    <a:pt x="89" y="132"/>
                  </a:cubicBezTo>
                  <a:cubicBezTo>
                    <a:pt x="96" y="138"/>
                    <a:pt x="104" y="141"/>
                    <a:pt x="112" y="141"/>
                  </a:cubicBezTo>
                  <a:cubicBezTo>
                    <a:pt x="118" y="141"/>
                    <a:pt x="123" y="140"/>
                    <a:pt x="128" y="137"/>
                  </a:cubicBezTo>
                  <a:cubicBezTo>
                    <a:pt x="153" y="161"/>
                    <a:pt x="153" y="161"/>
                    <a:pt x="153" y="161"/>
                  </a:cubicBezTo>
                  <a:cubicBezTo>
                    <a:pt x="148" y="170"/>
                    <a:pt x="150" y="181"/>
                    <a:pt x="157" y="188"/>
                  </a:cubicBezTo>
                  <a:cubicBezTo>
                    <a:pt x="162" y="193"/>
                    <a:pt x="168" y="195"/>
                    <a:pt x="174" y="195"/>
                  </a:cubicBezTo>
                  <a:cubicBezTo>
                    <a:pt x="180" y="195"/>
                    <a:pt x="186" y="193"/>
                    <a:pt x="191" y="188"/>
                  </a:cubicBezTo>
                  <a:cubicBezTo>
                    <a:pt x="201" y="179"/>
                    <a:pt x="201" y="164"/>
                    <a:pt x="191" y="154"/>
                  </a:cubicBezTo>
                  <a:moveTo>
                    <a:pt x="127" y="22"/>
                  </a:moveTo>
                  <a:cubicBezTo>
                    <a:pt x="128" y="19"/>
                    <a:pt x="131" y="16"/>
                    <a:pt x="135" y="16"/>
                  </a:cubicBezTo>
                  <a:cubicBezTo>
                    <a:pt x="135" y="16"/>
                    <a:pt x="136" y="16"/>
                    <a:pt x="137" y="16"/>
                  </a:cubicBezTo>
                  <a:cubicBezTo>
                    <a:pt x="141" y="17"/>
                    <a:pt x="144" y="22"/>
                    <a:pt x="142" y="26"/>
                  </a:cubicBezTo>
                  <a:cubicBezTo>
                    <a:pt x="142" y="30"/>
                    <a:pt x="138" y="32"/>
                    <a:pt x="135" y="32"/>
                  </a:cubicBezTo>
                  <a:cubicBezTo>
                    <a:pt x="134" y="32"/>
                    <a:pt x="133" y="32"/>
                    <a:pt x="133" y="32"/>
                  </a:cubicBezTo>
                  <a:cubicBezTo>
                    <a:pt x="128" y="31"/>
                    <a:pt x="126" y="26"/>
                    <a:pt x="127" y="22"/>
                  </a:cubicBezTo>
                  <a:moveTo>
                    <a:pt x="29" y="139"/>
                  </a:moveTo>
                  <a:cubicBezTo>
                    <a:pt x="28" y="140"/>
                    <a:pt x="28" y="140"/>
                    <a:pt x="27" y="140"/>
                  </a:cubicBezTo>
                  <a:cubicBezTo>
                    <a:pt x="23" y="140"/>
                    <a:pt x="20" y="137"/>
                    <a:pt x="19" y="134"/>
                  </a:cubicBezTo>
                  <a:cubicBezTo>
                    <a:pt x="18" y="130"/>
                    <a:pt x="21" y="125"/>
                    <a:pt x="25" y="124"/>
                  </a:cubicBezTo>
                  <a:cubicBezTo>
                    <a:pt x="26" y="124"/>
                    <a:pt x="26" y="124"/>
                    <a:pt x="27" y="124"/>
                  </a:cubicBezTo>
                  <a:cubicBezTo>
                    <a:pt x="31" y="124"/>
                    <a:pt x="34" y="126"/>
                    <a:pt x="35" y="130"/>
                  </a:cubicBezTo>
                  <a:cubicBezTo>
                    <a:pt x="36" y="134"/>
                    <a:pt x="33" y="138"/>
                    <a:pt x="29" y="139"/>
                  </a:cubicBezTo>
                  <a:moveTo>
                    <a:pt x="101" y="120"/>
                  </a:moveTo>
                  <a:cubicBezTo>
                    <a:pt x="94" y="114"/>
                    <a:pt x="94" y="104"/>
                    <a:pt x="101" y="98"/>
                  </a:cubicBezTo>
                  <a:cubicBezTo>
                    <a:pt x="104" y="95"/>
                    <a:pt x="108" y="93"/>
                    <a:pt x="112" y="93"/>
                  </a:cubicBezTo>
                  <a:cubicBezTo>
                    <a:pt x="116" y="93"/>
                    <a:pt x="120" y="95"/>
                    <a:pt x="123" y="98"/>
                  </a:cubicBezTo>
                  <a:cubicBezTo>
                    <a:pt x="126" y="101"/>
                    <a:pt x="128" y="105"/>
                    <a:pt x="128" y="109"/>
                  </a:cubicBezTo>
                  <a:cubicBezTo>
                    <a:pt x="128" y="113"/>
                    <a:pt x="126" y="117"/>
                    <a:pt x="123" y="120"/>
                  </a:cubicBezTo>
                  <a:cubicBezTo>
                    <a:pt x="120" y="123"/>
                    <a:pt x="116" y="125"/>
                    <a:pt x="112" y="125"/>
                  </a:cubicBezTo>
                  <a:cubicBezTo>
                    <a:pt x="108" y="125"/>
                    <a:pt x="104" y="123"/>
                    <a:pt x="101" y="120"/>
                  </a:cubicBezTo>
                  <a:moveTo>
                    <a:pt x="180" y="177"/>
                  </a:moveTo>
                  <a:cubicBezTo>
                    <a:pt x="178" y="179"/>
                    <a:pt x="175" y="179"/>
                    <a:pt x="174" y="179"/>
                  </a:cubicBezTo>
                  <a:cubicBezTo>
                    <a:pt x="173" y="179"/>
                    <a:pt x="171" y="179"/>
                    <a:pt x="169" y="177"/>
                  </a:cubicBezTo>
                  <a:cubicBezTo>
                    <a:pt x="165" y="174"/>
                    <a:pt x="165" y="169"/>
                    <a:pt x="169" y="166"/>
                  </a:cubicBezTo>
                  <a:cubicBezTo>
                    <a:pt x="171" y="164"/>
                    <a:pt x="173" y="163"/>
                    <a:pt x="174" y="163"/>
                  </a:cubicBezTo>
                  <a:cubicBezTo>
                    <a:pt x="175" y="163"/>
                    <a:pt x="178" y="164"/>
                    <a:pt x="180" y="166"/>
                  </a:cubicBezTo>
                  <a:cubicBezTo>
                    <a:pt x="183" y="169"/>
                    <a:pt x="183" y="174"/>
                    <a:pt x="180" y="17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6" name="Google Shape;1236;p17"/>
            <p:cNvSpPr/>
            <p:nvPr/>
          </p:nvSpPr>
          <p:spPr>
            <a:xfrm>
              <a:off x="9697120" y="3358729"/>
              <a:ext cx="267451" cy="258936"/>
            </a:xfrm>
            <a:custGeom>
              <a:avLst/>
              <a:gdLst/>
              <a:ahLst/>
              <a:cxnLst/>
              <a:rect l="l" t="t" r="r" b="b"/>
              <a:pathLst>
                <a:path w="222" h="222" extrusionOk="0">
                  <a:moveTo>
                    <a:pt x="219" y="137"/>
                  </a:moveTo>
                  <a:cubicBezTo>
                    <a:pt x="219" y="137"/>
                    <a:pt x="219" y="136"/>
                    <a:pt x="219" y="136"/>
                  </a:cubicBezTo>
                  <a:cubicBezTo>
                    <a:pt x="220" y="134"/>
                    <a:pt x="220" y="131"/>
                    <a:pt x="221" y="129"/>
                  </a:cubicBezTo>
                  <a:cubicBezTo>
                    <a:pt x="221" y="128"/>
                    <a:pt x="221" y="128"/>
                    <a:pt x="221" y="128"/>
                  </a:cubicBezTo>
                  <a:cubicBezTo>
                    <a:pt x="221" y="126"/>
                    <a:pt x="221" y="123"/>
                    <a:pt x="222" y="121"/>
                  </a:cubicBezTo>
                  <a:cubicBezTo>
                    <a:pt x="222" y="120"/>
                    <a:pt x="222" y="119"/>
                    <a:pt x="222" y="119"/>
                  </a:cubicBezTo>
                  <a:cubicBezTo>
                    <a:pt x="222" y="116"/>
                    <a:pt x="222" y="114"/>
                    <a:pt x="222" y="111"/>
                  </a:cubicBezTo>
                  <a:cubicBezTo>
                    <a:pt x="222" y="108"/>
                    <a:pt x="222" y="106"/>
                    <a:pt x="222" y="103"/>
                  </a:cubicBezTo>
                  <a:cubicBezTo>
                    <a:pt x="222" y="103"/>
                    <a:pt x="222" y="102"/>
                    <a:pt x="222" y="101"/>
                  </a:cubicBezTo>
                  <a:cubicBezTo>
                    <a:pt x="221" y="99"/>
                    <a:pt x="221" y="96"/>
                    <a:pt x="221" y="94"/>
                  </a:cubicBezTo>
                  <a:cubicBezTo>
                    <a:pt x="221" y="94"/>
                    <a:pt x="221" y="94"/>
                    <a:pt x="221" y="93"/>
                  </a:cubicBezTo>
                  <a:cubicBezTo>
                    <a:pt x="220" y="91"/>
                    <a:pt x="220" y="88"/>
                    <a:pt x="219" y="86"/>
                  </a:cubicBezTo>
                  <a:cubicBezTo>
                    <a:pt x="219" y="85"/>
                    <a:pt x="219" y="85"/>
                    <a:pt x="219" y="85"/>
                  </a:cubicBezTo>
                  <a:cubicBezTo>
                    <a:pt x="218" y="82"/>
                    <a:pt x="218" y="80"/>
                    <a:pt x="217" y="77"/>
                  </a:cubicBezTo>
                  <a:cubicBezTo>
                    <a:pt x="217" y="77"/>
                    <a:pt x="217" y="77"/>
                    <a:pt x="217" y="77"/>
                  </a:cubicBezTo>
                  <a:cubicBezTo>
                    <a:pt x="216" y="74"/>
                    <a:pt x="216" y="74"/>
                    <a:pt x="216" y="74"/>
                  </a:cubicBezTo>
                  <a:cubicBezTo>
                    <a:pt x="216" y="74"/>
                    <a:pt x="216" y="74"/>
                    <a:pt x="216" y="74"/>
                  </a:cubicBezTo>
                  <a:cubicBezTo>
                    <a:pt x="205" y="43"/>
                    <a:pt x="179" y="17"/>
                    <a:pt x="148" y="6"/>
                  </a:cubicBezTo>
                  <a:cubicBezTo>
                    <a:pt x="148" y="6"/>
                    <a:pt x="148" y="6"/>
                    <a:pt x="148" y="6"/>
                  </a:cubicBezTo>
                  <a:cubicBezTo>
                    <a:pt x="145" y="5"/>
                    <a:pt x="145" y="5"/>
                    <a:pt x="145" y="5"/>
                  </a:cubicBezTo>
                  <a:cubicBezTo>
                    <a:pt x="145" y="5"/>
                    <a:pt x="145" y="5"/>
                    <a:pt x="145" y="5"/>
                  </a:cubicBezTo>
                  <a:cubicBezTo>
                    <a:pt x="142" y="4"/>
                    <a:pt x="140" y="4"/>
                    <a:pt x="137" y="3"/>
                  </a:cubicBezTo>
                  <a:cubicBezTo>
                    <a:pt x="137" y="3"/>
                    <a:pt x="137" y="3"/>
                    <a:pt x="136" y="3"/>
                  </a:cubicBezTo>
                  <a:cubicBezTo>
                    <a:pt x="131" y="2"/>
                    <a:pt x="125" y="1"/>
                    <a:pt x="120" y="0"/>
                  </a:cubicBezTo>
                  <a:cubicBezTo>
                    <a:pt x="120" y="0"/>
                    <a:pt x="120" y="0"/>
                    <a:pt x="119" y="0"/>
                  </a:cubicBezTo>
                  <a:cubicBezTo>
                    <a:pt x="117" y="0"/>
                    <a:pt x="114" y="0"/>
                    <a:pt x="111" y="0"/>
                  </a:cubicBezTo>
                  <a:cubicBezTo>
                    <a:pt x="108" y="0"/>
                    <a:pt x="105" y="0"/>
                    <a:pt x="103" y="0"/>
                  </a:cubicBezTo>
                  <a:cubicBezTo>
                    <a:pt x="102" y="0"/>
                    <a:pt x="102" y="0"/>
                    <a:pt x="102" y="0"/>
                  </a:cubicBezTo>
                  <a:cubicBezTo>
                    <a:pt x="97" y="1"/>
                    <a:pt x="91" y="2"/>
                    <a:pt x="86" y="3"/>
                  </a:cubicBezTo>
                  <a:cubicBezTo>
                    <a:pt x="85" y="3"/>
                    <a:pt x="85" y="3"/>
                    <a:pt x="85" y="3"/>
                  </a:cubicBezTo>
                  <a:cubicBezTo>
                    <a:pt x="82" y="4"/>
                    <a:pt x="80" y="4"/>
                    <a:pt x="77" y="5"/>
                  </a:cubicBezTo>
                  <a:cubicBezTo>
                    <a:pt x="77" y="5"/>
                    <a:pt x="77" y="5"/>
                    <a:pt x="77" y="5"/>
                  </a:cubicBezTo>
                  <a:cubicBezTo>
                    <a:pt x="74" y="6"/>
                    <a:pt x="74" y="6"/>
                    <a:pt x="74" y="6"/>
                  </a:cubicBezTo>
                  <a:cubicBezTo>
                    <a:pt x="74" y="6"/>
                    <a:pt x="74" y="6"/>
                    <a:pt x="74" y="6"/>
                  </a:cubicBezTo>
                  <a:cubicBezTo>
                    <a:pt x="43" y="17"/>
                    <a:pt x="17" y="43"/>
                    <a:pt x="6" y="74"/>
                  </a:cubicBezTo>
                  <a:cubicBezTo>
                    <a:pt x="6" y="74"/>
                    <a:pt x="6" y="74"/>
                    <a:pt x="6" y="74"/>
                  </a:cubicBezTo>
                  <a:cubicBezTo>
                    <a:pt x="5" y="77"/>
                    <a:pt x="5" y="77"/>
                    <a:pt x="5" y="77"/>
                  </a:cubicBezTo>
                  <a:cubicBezTo>
                    <a:pt x="5" y="77"/>
                    <a:pt x="5" y="77"/>
                    <a:pt x="5" y="77"/>
                  </a:cubicBezTo>
                  <a:cubicBezTo>
                    <a:pt x="4" y="80"/>
                    <a:pt x="4" y="82"/>
                    <a:pt x="3" y="85"/>
                  </a:cubicBezTo>
                  <a:cubicBezTo>
                    <a:pt x="3" y="85"/>
                    <a:pt x="3" y="85"/>
                    <a:pt x="3" y="86"/>
                  </a:cubicBezTo>
                  <a:cubicBezTo>
                    <a:pt x="2" y="88"/>
                    <a:pt x="2" y="91"/>
                    <a:pt x="1" y="93"/>
                  </a:cubicBezTo>
                  <a:cubicBezTo>
                    <a:pt x="1" y="94"/>
                    <a:pt x="1" y="94"/>
                    <a:pt x="1" y="94"/>
                  </a:cubicBezTo>
                  <a:cubicBezTo>
                    <a:pt x="1" y="96"/>
                    <a:pt x="1" y="99"/>
                    <a:pt x="0" y="101"/>
                  </a:cubicBezTo>
                  <a:cubicBezTo>
                    <a:pt x="0" y="102"/>
                    <a:pt x="0" y="103"/>
                    <a:pt x="0" y="103"/>
                  </a:cubicBezTo>
                  <a:cubicBezTo>
                    <a:pt x="0" y="106"/>
                    <a:pt x="0" y="108"/>
                    <a:pt x="0" y="111"/>
                  </a:cubicBezTo>
                  <a:cubicBezTo>
                    <a:pt x="0" y="114"/>
                    <a:pt x="0" y="116"/>
                    <a:pt x="0" y="119"/>
                  </a:cubicBezTo>
                  <a:cubicBezTo>
                    <a:pt x="0" y="119"/>
                    <a:pt x="0" y="120"/>
                    <a:pt x="0" y="121"/>
                  </a:cubicBezTo>
                  <a:cubicBezTo>
                    <a:pt x="1" y="123"/>
                    <a:pt x="1" y="126"/>
                    <a:pt x="1" y="128"/>
                  </a:cubicBezTo>
                  <a:cubicBezTo>
                    <a:pt x="1" y="128"/>
                    <a:pt x="1" y="128"/>
                    <a:pt x="1" y="129"/>
                  </a:cubicBezTo>
                  <a:cubicBezTo>
                    <a:pt x="2" y="131"/>
                    <a:pt x="2" y="134"/>
                    <a:pt x="3" y="136"/>
                  </a:cubicBezTo>
                  <a:cubicBezTo>
                    <a:pt x="3" y="137"/>
                    <a:pt x="3" y="137"/>
                    <a:pt x="3" y="137"/>
                  </a:cubicBezTo>
                  <a:cubicBezTo>
                    <a:pt x="4" y="140"/>
                    <a:pt x="4" y="142"/>
                    <a:pt x="5" y="145"/>
                  </a:cubicBezTo>
                  <a:cubicBezTo>
                    <a:pt x="5" y="145"/>
                    <a:pt x="5" y="145"/>
                    <a:pt x="5" y="145"/>
                  </a:cubicBezTo>
                  <a:cubicBezTo>
                    <a:pt x="6" y="148"/>
                    <a:pt x="6" y="148"/>
                    <a:pt x="6" y="148"/>
                  </a:cubicBezTo>
                  <a:cubicBezTo>
                    <a:pt x="6" y="148"/>
                    <a:pt x="6" y="148"/>
                    <a:pt x="6" y="148"/>
                  </a:cubicBezTo>
                  <a:cubicBezTo>
                    <a:pt x="17" y="179"/>
                    <a:pt x="43" y="205"/>
                    <a:pt x="74" y="216"/>
                  </a:cubicBezTo>
                  <a:cubicBezTo>
                    <a:pt x="74" y="216"/>
                    <a:pt x="74" y="216"/>
                    <a:pt x="74" y="216"/>
                  </a:cubicBezTo>
                  <a:cubicBezTo>
                    <a:pt x="77" y="217"/>
                    <a:pt x="77" y="217"/>
                    <a:pt x="77" y="217"/>
                  </a:cubicBezTo>
                  <a:cubicBezTo>
                    <a:pt x="77" y="217"/>
                    <a:pt x="77" y="217"/>
                    <a:pt x="77" y="217"/>
                  </a:cubicBezTo>
                  <a:cubicBezTo>
                    <a:pt x="80" y="218"/>
                    <a:pt x="82" y="218"/>
                    <a:pt x="85" y="219"/>
                  </a:cubicBezTo>
                  <a:cubicBezTo>
                    <a:pt x="85" y="219"/>
                    <a:pt x="85" y="219"/>
                    <a:pt x="86" y="219"/>
                  </a:cubicBezTo>
                  <a:cubicBezTo>
                    <a:pt x="88" y="220"/>
                    <a:pt x="91" y="220"/>
                    <a:pt x="93" y="221"/>
                  </a:cubicBezTo>
                  <a:cubicBezTo>
                    <a:pt x="94" y="221"/>
                    <a:pt x="94" y="221"/>
                    <a:pt x="94" y="221"/>
                  </a:cubicBezTo>
                  <a:cubicBezTo>
                    <a:pt x="96" y="221"/>
                    <a:pt x="99" y="221"/>
                    <a:pt x="101" y="222"/>
                  </a:cubicBezTo>
                  <a:cubicBezTo>
                    <a:pt x="102" y="222"/>
                    <a:pt x="103" y="222"/>
                    <a:pt x="103" y="222"/>
                  </a:cubicBezTo>
                  <a:cubicBezTo>
                    <a:pt x="106" y="222"/>
                    <a:pt x="108" y="222"/>
                    <a:pt x="111" y="222"/>
                  </a:cubicBezTo>
                  <a:cubicBezTo>
                    <a:pt x="114" y="222"/>
                    <a:pt x="116" y="222"/>
                    <a:pt x="119" y="222"/>
                  </a:cubicBezTo>
                  <a:cubicBezTo>
                    <a:pt x="119" y="222"/>
                    <a:pt x="120" y="222"/>
                    <a:pt x="121" y="222"/>
                  </a:cubicBezTo>
                  <a:cubicBezTo>
                    <a:pt x="123" y="221"/>
                    <a:pt x="126" y="221"/>
                    <a:pt x="128" y="221"/>
                  </a:cubicBezTo>
                  <a:cubicBezTo>
                    <a:pt x="128" y="221"/>
                    <a:pt x="128" y="221"/>
                    <a:pt x="129" y="221"/>
                  </a:cubicBezTo>
                  <a:cubicBezTo>
                    <a:pt x="131" y="220"/>
                    <a:pt x="134" y="220"/>
                    <a:pt x="136" y="219"/>
                  </a:cubicBezTo>
                  <a:cubicBezTo>
                    <a:pt x="137" y="219"/>
                    <a:pt x="137" y="219"/>
                    <a:pt x="137" y="219"/>
                  </a:cubicBezTo>
                  <a:cubicBezTo>
                    <a:pt x="140" y="218"/>
                    <a:pt x="142" y="218"/>
                    <a:pt x="145" y="217"/>
                  </a:cubicBezTo>
                  <a:cubicBezTo>
                    <a:pt x="145" y="217"/>
                    <a:pt x="145" y="217"/>
                    <a:pt x="145" y="217"/>
                  </a:cubicBezTo>
                  <a:cubicBezTo>
                    <a:pt x="148" y="216"/>
                    <a:pt x="148" y="216"/>
                    <a:pt x="148" y="216"/>
                  </a:cubicBezTo>
                  <a:cubicBezTo>
                    <a:pt x="148" y="216"/>
                    <a:pt x="148" y="216"/>
                    <a:pt x="148" y="216"/>
                  </a:cubicBezTo>
                  <a:cubicBezTo>
                    <a:pt x="179" y="205"/>
                    <a:pt x="205" y="179"/>
                    <a:pt x="216" y="148"/>
                  </a:cubicBezTo>
                  <a:cubicBezTo>
                    <a:pt x="216" y="148"/>
                    <a:pt x="216" y="148"/>
                    <a:pt x="216" y="148"/>
                  </a:cubicBezTo>
                  <a:cubicBezTo>
                    <a:pt x="217" y="145"/>
                    <a:pt x="217" y="145"/>
                    <a:pt x="217" y="145"/>
                  </a:cubicBezTo>
                  <a:cubicBezTo>
                    <a:pt x="217" y="145"/>
                    <a:pt x="217" y="145"/>
                    <a:pt x="217" y="145"/>
                  </a:cubicBezTo>
                  <a:cubicBezTo>
                    <a:pt x="218" y="142"/>
                    <a:pt x="218" y="140"/>
                    <a:pt x="219" y="137"/>
                  </a:cubicBezTo>
                  <a:moveTo>
                    <a:pt x="204" y="85"/>
                  </a:moveTo>
                  <a:cubicBezTo>
                    <a:pt x="205" y="86"/>
                    <a:pt x="205" y="87"/>
                    <a:pt x="205" y="88"/>
                  </a:cubicBezTo>
                  <a:cubicBezTo>
                    <a:pt x="205" y="89"/>
                    <a:pt x="205" y="89"/>
                    <a:pt x="206" y="90"/>
                  </a:cubicBezTo>
                  <a:cubicBezTo>
                    <a:pt x="206" y="91"/>
                    <a:pt x="206" y="92"/>
                    <a:pt x="206" y="93"/>
                  </a:cubicBezTo>
                  <a:cubicBezTo>
                    <a:pt x="206" y="94"/>
                    <a:pt x="207" y="94"/>
                    <a:pt x="207" y="95"/>
                  </a:cubicBezTo>
                  <a:cubicBezTo>
                    <a:pt x="207" y="96"/>
                    <a:pt x="207" y="97"/>
                    <a:pt x="207" y="98"/>
                  </a:cubicBezTo>
                  <a:cubicBezTo>
                    <a:pt x="207" y="98"/>
                    <a:pt x="207" y="99"/>
                    <a:pt x="207" y="100"/>
                  </a:cubicBezTo>
                  <a:cubicBezTo>
                    <a:pt x="207" y="101"/>
                    <a:pt x="208" y="102"/>
                    <a:pt x="208" y="103"/>
                  </a:cubicBezTo>
                  <a:cubicBezTo>
                    <a:pt x="208" y="103"/>
                    <a:pt x="208" y="104"/>
                    <a:pt x="208" y="104"/>
                  </a:cubicBezTo>
                  <a:cubicBezTo>
                    <a:pt x="174" y="104"/>
                    <a:pt x="174" y="104"/>
                    <a:pt x="174" y="104"/>
                  </a:cubicBezTo>
                  <a:cubicBezTo>
                    <a:pt x="173" y="92"/>
                    <a:pt x="172" y="81"/>
                    <a:pt x="171" y="70"/>
                  </a:cubicBezTo>
                  <a:cubicBezTo>
                    <a:pt x="182" y="74"/>
                    <a:pt x="193" y="78"/>
                    <a:pt x="204" y="84"/>
                  </a:cubicBezTo>
                  <a:cubicBezTo>
                    <a:pt x="204" y="84"/>
                    <a:pt x="204" y="85"/>
                    <a:pt x="204" y="85"/>
                  </a:cubicBezTo>
                  <a:moveTo>
                    <a:pt x="174" y="118"/>
                  </a:moveTo>
                  <a:cubicBezTo>
                    <a:pt x="208" y="118"/>
                    <a:pt x="208" y="118"/>
                    <a:pt x="208" y="118"/>
                  </a:cubicBezTo>
                  <a:cubicBezTo>
                    <a:pt x="208" y="118"/>
                    <a:pt x="208" y="119"/>
                    <a:pt x="208" y="119"/>
                  </a:cubicBezTo>
                  <a:cubicBezTo>
                    <a:pt x="208" y="120"/>
                    <a:pt x="207" y="121"/>
                    <a:pt x="207" y="122"/>
                  </a:cubicBezTo>
                  <a:cubicBezTo>
                    <a:pt x="207" y="123"/>
                    <a:pt x="207" y="124"/>
                    <a:pt x="207" y="124"/>
                  </a:cubicBezTo>
                  <a:cubicBezTo>
                    <a:pt x="207" y="125"/>
                    <a:pt x="207" y="126"/>
                    <a:pt x="207" y="127"/>
                  </a:cubicBezTo>
                  <a:cubicBezTo>
                    <a:pt x="207" y="128"/>
                    <a:pt x="206" y="128"/>
                    <a:pt x="206" y="129"/>
                  </a:cubicBezTo>
                  <a:cubicBezTo>
                    <a:pt x="206" y="130"/>
                    <a:pt x="206" y="131"/>
                    <a:pt x="206" y="132"/>
                  </a:cubicBezTo>
                  <a:cubicBezTo>
                    <a:pt x="205" y="133"/>
                    <a:pt x="205" y="133"/>
                    <a:pt x="205" y="134"/>
                  </a:cubicBezTo>
                  <a:cubicBezTo>
                    <a:pt x="205" y="135"/>
                    <a:pt x="205" y="136"/>
                    <a:pt x="204" y="137"/>
                  </a:cubicBezTo>
                  <a:cubicBezTo>
                    <a:pt x="204" y="137"/>
                    <a:pt x="204" y="138"/>
                    <a:pt x="204" y="138"/>
                  </a:cubicBezTo>
                  <a:cubicBezTo>
                    <a:pt x="193" y="144"/>
                    <a:pt x="182" y="148"/>
                    <a:pt x="171" y="152"/>
                  </a:cubicBezTo>
                  <a:cubicBezTo>
                    <a:pt x="172" y="141"/>
                    <a:pt x="173" y="130"/>
                    <a:pt x="174" y="118"/>
                  </a:cubicBezTo>
                  <a:moveTo>
                    <a:pt x="196" y="65"/>
                  </a:moveTo>
                  <a:cubicBezTo>
                    <a:pt x="187" y="61"/>
                    <a:pt x="177" y="57"/>
                    <a:pt x="167" y="55"/>
                  </a:cubicBezTo>
                  <a:cubicBezTo>
                    <a:pt x="165" y="45"/>
                    <a:pt x="161" y="35"/>
                    <a:pt x="157" y="26"/>
                  </a:cubicBezTo>
                  <a:cubicBezTo>
                    <a:pt x="174" y="35"/>
                    <a:pt x="187" y="48"/>
                    <a:pt x="196" y="65"/>
                  </a:cubicBezTo>
                  <a:moveTo>
                    <a:pt x="137" y="204"/>
                  </a:moveTo>
                  <a:cubicBezTo>
                    <a:pt x="136" y="205"/>
                    <a:pt x="135" y="205"/>
                    <a:pt x="134" y="205"/>
                  </a:cubicBezTo>
                  <a:cubicBezTo>
                    <a:pt x="133" y="205"/>
                    <a:pt x="133" y="205"/>
                    <a:pt x="132" y="206"/>
                  </a:cubicBezTo>
                  <a:cubicBezTo>
                    <a:pt x="131" y="206"/>
                    <a:pt x="130" y="206"/>
                    <a:pt x="129" y="206"/>
                  </a:cubicBezTo>
                  <a:cubicBezTo>
                    <a:pt x="128" y="206"/>
                    <a:pt x="128" y="206"/>
                    <a:pt x="128" y="207"/>
                  </a:cubicBezTo>
                  <a:cubicBezTo>
                    <a:pt x="126" y="207"/>
                    <a:pt x="125" y="207"/>
                    <a:pt x="124" y="207"/>
                  </a:cubicBezTo>
                  <a:cubicBezTo>
                    <a:pt x="123" y="207"/>
                    <a:pt x="123" y="207"/>
                    <a:pt x="123" y="207"/>
                  </a:cubicBezTo>
                  <a:cubicBezTo>
                    <a:pt x="121" y="207"/>
                    <a:pt x="120" y="208"/>
                    <a:pt x="119" y="208"/>
                  </a:cubicBezTo>
                  <a:cubicBezTo>
                    <a:pt x="118" y="208"/>
                    <a:pt x="118" y="208"/>
                    <a:pt x="118" y="208"/>
                  </a:cubicBezTo>
                  <a:cubicBezTo>
                    <a:pt x="118" y="174"/>
                    <a:pt x="118" y="174"/>
                    <a:pt x="118" y="174"/>
                  </a:cubicBezTo>
                  <a:cubicBezTo>
                    <a:pt x="130" y="173"/>
                    <a:pt x="141" y="172"/>
                    <a:pt x="152" y="171"/>
                  </a:cubicBezTo>
                  <a:cubicBezTo>
                    <a:pt x="148" y="182"/>
                    <a:pt x="144" y="193"/>
                    <a:pt x="138" y="204"/>
                  </a:cubicBezTo>
                  <a:cubicBezTo>
                    <a:pt x="138" y="204"/>
                    <a:pt x="138" y="204"/>
                    <a:pt x="137" y="204"/>
                  </a:cubicBezTo>
                  <a:moveTo>
                    <a:pt x="103" y="208"/>
                  </a:moveTo>
                  <a:cubicBezTo>
                    <a:pt x="102" y="208"/>
                    <a:pt x="101" y="207"/>
                    <a:pt x="99" y="207"/>
                  </a:cubicBezTo>
                  <a:cubicBezTo>
                    <a:pt x="99" y="207"/>
                    <a:pt x="99" y="207"/>
                    <a:pt x="98" y="207"/>
                  </a:cubicBezTo>
                  <a:cubicBezTo>
                    <a:pt x="97" y="207"/>
                    <a:pt x="96" y="207"/>
                    <a:pt x="94" y="207"/>
                  </a:cubicBezTo>
                  <a:cubicBezTo>
                    <a:pt x="94" y="206"/>
                    <a:pt x="94" y="206"/>
                    <a:pt x="93" y="206"/>
                  </a:cubicBezTo>
                  <a:cubicBezTo>
                    <a:pt x="92" y="206"/>
                    <a:pt x="91" y="206"/>
                    <a:pt x="90" y="206"/>
                  </a:cubicBezTo>
                  <a:cubicBezTo>
                    <a:pt x="89" y="205"/>
                    <a:pt x="89" y="205"/>
                    <a:pt x="88" y="205"/>
                  </a:cubicBezTo>
                  <a:cubicBezTo>
                    <a:pt x="87" y="205"/>
                    <a:pt x="86" y="205"/>
                    <a:pt x="85" y="204"/>
                  </a:cubicBezTo>
                  <a:cubicBezTo>
                    <a:pt x="84" y="204"/>
                    <a:pt x="84" y="204"/>
                    <a:pt x="84" y="204"/>
                  </a:cubicBezTo>
                  <a:cubicBezTo>
                    <a:pt x="78" y="193"/>
                    <a:pt x="74" y="182"/>
                    <a:pt x="70" y="171"/>
                  </a:cubicBezTo>
                  <a:cubicBezTo>
                    <a:pt x="81" y="172"/>
                    <a:pt x="92" y="173"/>
                    <a:pt x="104" y="174"/>
                  </a:cubicBezTo>
                  <a:cubicBezTo>
                    <a:pt x="104" y="208"/>
                    <a:pt x="104" y="208"/>
                    <a:pt x="104" y="208"/>
                  </a:cubicBezTo>
                  <a:cubicBezTo>
                    <a:pt x="104" y="208"/>
                    <a:pt x="104" y="208"/>
                    <a:pt x="103" y="208"/>
                  </a:cubicBezTo>
                  <a:moveTo>
                    <a:pt x="85" y="18"/>
                  </a:moveTo>
                  <a:cubicBezTo>
                    <a:pt x="86" y="17"/>
                    <a:pt x="87" y="17"/>
                    <a:pt x="88" y="17"/>
                  </a:cubicBezTo>
                  <a:cubicBezTo>
                    <a:pt x="89" y="17"/>
                    <a:pt x="89" y="17"/>
                    <a:pt x="90" y="16"/>
                  </a:cubicBezTo>
                  <a:cubicBezTo>
                    <a:pt x="91" y="16"/>
                    <a:pt x="92" y="16"/>
                    <a:pt x="93" y="16"/>
                  </a:cubicBezTo>
                  <a:cubicBezTo>
                    <a:pt x="94" y="16"/>
                    <a:pt x="94" y="16"/>
                    <a:pt x="94" y="15"/>
                  </a:cubicBezTo>
                  <a:cubicBezTo>
                    <a:pt x="96" y="15"/>
                    <a:pt x="97" y="15"/>
                    <a:pt x="98" y="15"/>
                  </a:cubicBezTo>
                  <a:cubicBezTo>
                    <a:pt x="99" y="15"/>
                    <a:pt x="99" y="15"/>
                    <a:pt x="99" y="15"/>
                  </a:cubicBezTo>
                  <a:cubicBezTo>
                    <a:pt x="101" y="15"/>
                    <a:pt x="102" y="14"/>
                    <a:pt x="104" y="14"/>
                  </a:cubicBezTo>
                  <a:cubicBezTo>
                    <a:pt x="104" y="14"/>
                    <a:pt x="104" y="14"/>
                    <a:pt x="104" y="14"/>
                  </a:cubicBezTo>
                  <a:cubicBezTo>
                    <a:pt x="104" y="48"/>
                    <a:pt x="104" y="48"/>
                    <a:pt x="104" y="48"/>
                  </a:cubicBezTo>
                  <a:cubicBezTo>
                    <a:pt x="92" y="49"/>
                    <a:pt x="81" y="50"/>
                    <a:pt x="70" y="51"/>
                  </a:cubicBezTo>
                  <a:cubicBezTo>
                    <a:pt x="74" y="40"/>
                    <a:pt x="78" y="29"/>
                    <a:pt x="84" y="18"/>
                  </a:cubicBezTo>
                  <a:cubicBezTo>
                    <a:pt x="84" y="18"/>
                    <a:pt x="84" y="18"/>
                    <a:pt x="85" y="18"/>
                  </a:cubicBezTo>
                  <a:moveTo>
                    <a:pt x="118" y="14"/>
                  </a:moveTo>
                  <a:cubicBezTo>
                    <a:pt x="120" y="14"/>
                    <a:pt x="121" y="15"/>
                    <a:pt x="123" y="15"/>
                  </a:cubicBezTo>
                  <a:cubicBezTo>
                    <a:pt x="123" y="15"/>
                    <a:pt x="123" y="15"/>
                    <a:pt x="124" y="15"/>
                  </a:cubicBezTo>
                  <a:cubicBezTo>
                    <a:pt x="125" y="15"/>
                    <a:pt x="126" y="15"/>
                    <a:pt x="128" y="15"/>
                  </a:cubicBezTo>
                  <a:cubicBezTo>
                    <a:pt x="128" y="16"/>
                    <a:pt x="128" y="16"/>
                    <a:pt x="129" y="16"/>
                  </a:cubicBezTo>
                  <a:cubicBezTo>
                    <a:pt x="130" y="16"/>
                    <a:pt x="131" y="16"/>
                    <a:pt x="132" y="16"/>
                  </a:cubicBezTo>
                  <a:cubicBezTo>
                    <a:pt x="133" y="17"/>
                    <a:pt x="133" y="17"/>
                    <a:pt x="134" y="17"/>
                  </a:cubicBezTo>
                  <a:cubicBezTo>
                    <a:pt x="135" y="17"/>
                    <a:pt x="136" y="17"/>
                    <a:pt x="137" y="18"/>
                  </a:cubicBezTo>
                  <a:cubicBezTo>
                    <a:pt x="138" y="18"/>
                    <a:pt x="138" y="18"/>
                    <a:pt x="138" y="18"/>
                  </a:cubicBezTo>
                  <a:cubicBezTo>
                    <a:pt x="144" y="29"/>
                    <a:pt x="148" y="40"/>
                    <a:pt x="152" y="51"/>
                  </a:cubicBezTo>
                  <a:cubicBezTo>
                    <a:pt x="141" y="50"/>
                    <a:pt x="130" y="49"/>
                    <a:pt x="118" y="48"/>
                  </a:cubicBezTo>
                  <a:cubicBezTo>
                    <a:pt x="118" y="14"/>
                    <a:pt x="118" y="14"/>
                    <a:pt x="118" y="14"/>
                  </a:cubicBezTo>
                  <a:cubicBezTo>
                    <a:pt x="118" y="14"/>
                    <a:pt x="118" y="14"/>
                    <a:pt x="118" y="14"/>
                  </a:cubicBezTo>
                  <a:moveTo>
                    <a:pt x="104" y="62"/>
                  </a:moveTo>
                  <a:cubicBezTo>
                    <a:pt x="104" y="104"/>
                    <a:pt x="104" y="104"/>
                    <a:pt x="104" y="104"/>
                  </a:cubicBezTo>
                  <a:cubicBezTo>
                    <a:pt x="62" y="104"/>
                    <a:pt x="62" y="104"/>
                    <a:pt x="62" y="104"/>
                  </a:cubicBezTo>
                  <a:cubicBezTo>
                    <a:pt x="63" y="91"/>
                    <a:pt x="64" y="79"/>
                    <a:pt x="67" y="67"/>
                  </a:cubicBezTo>
                  <a:cubicBezTo>
                    <a:pt x="79" y="64"/>
                    <a:pt x="91" y="63"/>
                    <a:pt x="104" y="62"/>
                  </a:cubicBezTo>
                  <a:moveTo>
                    <a:pt x="104" y="118"/>
                  </a:moveTo>
                  <a:cubicBezTo>
                    <a:pt x="104" y="160"/>
                    <a:pt x="104" y="160"/>
                    <a:pt x="104" y="160"/>
                  </a:cubicBezTo>
                  <a:cubicBezTo>
                    <a:pt x="91" y="159"/>
                    <a:pt x="79" y="158"/>
                    <a:pt x="67" y="155"/>
                  </a:cubicBezTo>
                  <a:cubicBezTo>
                    <a:pt x="64" y="143"/>
                    <a:pt x="63" y="131"/>
                    <a:pt x="62" y="118"/>
                  </a:cubicBezTo>
                  <a:lnTo>
                    <a:pt x="104" y="118"/>
                  </a:lnTo>
                  <a:close/>
                  <a:moveTo>
                    <a:pt x="118" y="160"/>
                  </a:moveTo>
                  <a:cubicBezTo>
                    <a:pt x="118" y="118"/>
                    <a:pt x="118" y="118"/>
                    <a:pt x="118" y="118"/>
                  </a:cubicBezTo>
                  <a:cubicBezTo>
                    <a:pt x="160" y="118"/>
                    <a:pt x="160" y="118"/>
                    <a:pt x="160" y="118"/>
                  </a:cubicBezTo>
                  <a:cubicBezTo>
                    <a:pt x="159" y="131"/>
                    <a:pt x="158" y="143"/>
                    <a:pt x="155" y="155"/>
                  </a:cubicBezTo>
                  <a:cubicBezTo>
                    <a:pt x="143" y="158"/>
                    <a:pt x="131" y="159"/>
                    <a:pt x="118" y="160"/>
                  </a:cubicBezTo>
                  <a:moveTo>
                    <a:pt x="118" y="104"/>
                  </a:moveTo>
                  <a:cubicBezTo>
                    <a:pt x="118" y="62"/>
                    <a:pt x="118" y="62"/>
                    <a:pt x="118" y="62"/>
                  </a:cubicBezTo>
                  <a:cubicBezTo>
                    <a:pt x="131" y="63"/>
                    <a:pt x="143" y="64"/>
                    <a:pt x="155" y="67"/>
                  </a:cubicBezTo>
                  <a:cubicBezTo>
                    <a:pt x="158" y="79"/>
                    <a:pt x="159" y="91"/>
                    <a:pt x="160" y="104"/>
                  </a:cubicBezTo>
                  <a:lnTo>
                    <a:pt x="118" y="104"/>
                  </a:lnTo>
                  <a:close/>
                  <a:moveTo>
                    <a:pt x="65" y="26"/>
                  </a:moveTo>
                  <a:cubicBezTo>
                    <a:pt x="61" y="35"/>
                    <a:pt x="57" y="45"/>
                    <a:pt x="55" y="55"/>
                  </a:cubicBezTo>
                  <a:cubicBezTo>
                    <a:pt x="45" y="57"/>
                    <a:pt x="35" y="61"/>
                    <a:pt x="26" y="65"/>
                  </a:cubicBezTo>
                  <a:cubicBezTo>
                    <a:pt x="35" y="48"/>
                    <a:pt x="48" y="35"/>
                    <a:pt x="65" y="26"/>
                  </a:cubicBezTo>
                  <a:moveTo>
                    <a:pt x="14" y="103"/>
                  </a:moveTo>
                  <a:cubicBezTo>
                    <a:pt x="14" y="102"/>
                    <a:pt x="15" y="101"/>
                    <a:pt x="15" y="100"/>
                  </a:cubicBezTo>
                  <a:cubicBezTo>
                    <a:pt x="15" y="99"/>
                    <a:pt x="15" y="99"/>
                    <a:pt x="15" y="98"/>
                  </a:cubicBezTo>
                  <a:cubicBezTo>
                    <a:pt x="15" y="97"/>
                    <a:pt x="15" y="96"/>
                    <a:pt x="15" y="95"/>
                  </a:cubicBezTo>
                  <a:cubicBezTo>
                    <a:pt x="15" y="94"/>
                    <a:pt x="16" y="94"/>
                    <a:pt x="16" y="93"/>
                  </a:cubicBezTo>
                  <a:cubicBezTo>
                    <a:pt x="16" y="92"/>
                    <a:pt x="16" y="91"/>
                    <a:pt x="16" y="90"/>
                  </a:cubicBezTo>
                  <a:cubicBezTo>
                    <a:pt x="17" y="89"/>
                    <a:pt x="17" y="89"/>
                    <a:pt x="17" y="88"/>
                  </a:cubicBezTo>
                  <a:cubicBezTo>
                    <a:pt x="17" y="87"/>
                    <a:pt x="17" y="86"/>
                    <a:pt x="18" y="85"/>
                  </a:cubicBezTo>
                  <a:cubicBezTo>
                    <a:pt x="18" y="84"/>
                    <a:pt x="18" y="84"/>
                    <a:pt x="18" y="84"/>
                  </a:cubicBezTo>
                  <a:cubicBezTo>
                    <a:pt x="29" y="78"/>
                    <a:pt x="40" y="74"/>
                    <a:pt x="51" y="70"/>
                  </a:cubicBezTo>
                  <a:cubicBezTo>
                    <a:pt x="50" y="81"/>
                    <a:pt x="49" y="92"/>
                    <a:pt x="48" y="104"/>
                  </a:cubicBezTo>
                  <a:cubicBezTo>
                    <a:pt x="14" y="104"/>
                    <a:pt x="14" y="104"/>
                    <a:pt x="14" y="104"/>
                  </a:cubicBezTo>
                  <a:cubicBezTo>
                    <a:pt x="14" y="104"/>
                    <a:pt x="14" y="103"/>
                    <a:pt x="14" y="103"/>
                  </a:cubicBezTo>
                  <a:moveTo>
                    <a:pt x="18" y="137"/>
                  </a:moveTo>
                  <a:cubicBezTo>
                    <a:pt x="17" y="136"/>
                    <a:pt x="17" y="135"/>
                    <a:pt x="17" y="134"/>
                  </a:cubicBezTo>
                  <a:cubicBezTo>
                    <a:pt x="17" y="133"/>
                    <a:pt x="17" y="133"/>
                    <a:pt x="16" y="132"/>
                  </a:cubicBezTo>
                  <a:cubicBezTo>
                    <a:pt x="16" y="131"/>
                    <a:pt x="16" y="130"/>
                    <a:pt x="16" y="129"/>
                  </a:cubicBezTo>
                  <a:cubicBezTo>
                    <a:pt x="16" y="128"/>
                    <a:pt x="15" y="128"/>
                    <a:pt x="15" y="127"/>
                  </a:cubicBezTo>
                  <a:cubicBezTo>
                    <a:pt x="15" y="126"/>
                    <a:pt x="15" y="125"/>
                    <a:pt x="15" y="124"/>
                  </a:cubicBezTo>
                  <a:cubicBezTo>
                    <a:pt x="15" y="123"/>
                    <a:pt x="15" y="123"/>
                    <a:pt x="15" y="122"/>
                  </a:cubicBezTo>
                  <a:cubicBezTo>
                    <a:pt x="15" y="121"/>
                    <a:pt x="14" y="120"/>
                    <a:pt x="14" y="119"/>
                  </a:cubicBezTo>
                  <a:cubicBezTo>
                    <a:pt x="14" y="119"/>
                    <a:pt x="14" y="118"/>
                    <a:pt x="14" y="118"/>
                  </a:cubicBezTo>
                  <a:cubicBezTo>
                    <a:pt x="48" y="118"/>
                    <a:pt x="48" y="118"/>
                    <a:pt x="48" y="118"/>
                  </a:cubicBezTo>
                  <a:cubicBezTo>
                    <a:pt x="49" y="130"/>
                    <a:pt x="50" y="141"/>
                    <a:pt x="51" y="152"/>
                  </a:cubicBezTo>
                  <a:cubicBezTo>
                    <a:pt x="40" y="148"/>
                    <a:pt x="29" y="144"/>
                    <a:pt x="18" y="138"/>
                  </a:cubicBezTo>
                  <a:cubicBezTo>
                    <a:pt x="18" y="138"/>
                    <a:pt x="18" y="138"/>
                    <a:pt x="18" y="137"/>
                  </a:cubicBezTo>
                  <a:moveTo>
                    <a:pt x="26" y="157"/>
                  </a:moveTo>
                  <a:cubicBezTo>
                    <a:pt x="35" y="161"/>
                    <a:pt x="45" y="165"/>
                    <a:pt x="55" y="167"/>
                  </a:cubicBezTo>
                  <a:cubicBezTo>
                    <a:pt x="57" y="177"/>
                    <a:pt x="61" y="187"/>
                    <a:pt x="65" y="196"/>
                  </a:cubicBezTo>
                  <a:cubicBezTo>
                    <a:pt x="48" y="187"/>
                    <a:pt x="35" y="174"/>
                    <a:pt x="26" y="157"/>
                  </a:cubicBezTo>
                  <a:moveTo>
                    <a:pt x="157" y="196"/>
                  </a:moveTo>
                  <a:cubicBezTo>
                    <a:pt x="161" y="187"/>
                    <a:pt x="165" y="177"/>
                    <a:pt x="167" y="167"/>
                  </a:cubicBezTo>
                  <a:cubicBezTo>
                    <a:pt x="177" y="165"/>
                    <a:pt x="187" y="161"/>
                    <a:pt x="196" y="157"/>
                  </a:cubicBezTo>
                  <a:cubicBezTo>
                    <a:pt x="187" y="174"/>
                    <a:pt x="174" y="187"/>
                    <a:pt x="157" y="19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7" name="Google Shape;1237;p17"/>
            <p:cNvSpPr/>
            <p:nvPr/>
          </p:nvSpPr>
          <p:spPr>
            <a:xfrm>
              <a:off x="9429808" y="3332323"/>
              <a:ext cx="158760" cy="283791"/>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238" name="Google Shape;1238;p17"/>
            <p:cNvSpPr/>
            <p:nvPr/>
          </p:nvSpPr>
          <p:spPr>
            <a:xfrm>
              <a:off x="9001106" y="3353869"/>
              <a:ext cx="318345" cy="197643"/>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39" name="Google Shape;1239;p17"/>
            <p:cNvSpPr/>
            <p:nvPr/>
          </p:nvSpPr>
          <p:spPr>
            <a:xfrm>
              <a:off x="8375558" y="3345625"/>
              <a:ext cx="152457" cy="28291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0" name="Google Shape;1240;p17"/>
            <p:cNvSpPr/>
            <p:nvPr/>
          </p:nvSpPr>
          <p:spPr>
            <a:xfrm>
              <a:off x="8113605" y="3338957"/>
              <a:ext cx="152457" cy="28291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1" name="Google Shape;1241;p17"/>
            <p:cNvSpPr/>
            <p:nvPr/>
          </p:nvSpPr>
          <p:spPr>
            <a:xfrm>
              <a:off x="8602067" y="3338143"/>
              <a:ext cx="297418" cy="288419"/>
            </a:xfrm>
            <a:custGeom>
              <a:avLst/>
              <a:gdLst/>
              <a:ahLst/>
              <a:cxnLst/>
              <a:rect l="l" t="t" r="r" b="b"/>
              <a:pathLst>
                <a:path w="207" h="188" extrusionOk="0">
                  <a:moveTo>
                    <a:pt x="111" y="83"/>
                  </a:moveTo>
                  <a:cubicBezTo>
                    <a:pt x="115" y="82"/>
                    <a:pt x="119" y="81"/>
                    <a:pt x="123" y="78"/>
                  </a:cubicBezTo>
                  <a:cubicBezTo>
                    <a:pt x="132" y="88"/>
                    <a:pt x="132" y="88"/>
                    <a:pt x="132" y="88"/>
                  </a:cubicBezTo>
                  <a:cubicBezTo>
                    <a:pt x="143" y="76"/>
                    <a:pt x="143" y="76"/>
                    <a:pt x="143" y="76"/>
                  </a:cubicBezTo>
                  <a:cubicBezTo>
                    <a:pt x="134" y="67"/>
                    <a:pt x="134" y="67"/>
                    <a:pt x="134" y="67"/>
                  </a:cubicBezTo>
                  <a:cubicBezTo>
                    <a:pt x="136" y="64"/>
                    <a:pt x="138" y="60"/>
                    <a:pt x="139" y="56"/>
                  </a:cubicBezTo>
                  <a:cubicBezTo>
                    <a:pt x="151" y="56"/>
                    <a:pt x="151" y="56"/>
                    <a:pt x="151" y="56"/>
                  </a:cubicBezTo>
                  <a:cubicBezTo>
                    <a:pt x="151" y="40"/>
                    <a:pt x="151" y="40"/>
                    <a:pt x="151" y="40"/>
                  </a:cubicBezTo>
                  <a:cubicBezTo>
                    <a:pt x="139" y="40"/>
                    <a:pt x="139" y="40"/>
                    <a:pt x="139" y="40"/>
                  </a:cubicBezTo>
                  <a:cubicBezTo>
                    <a:pt x="138" y="36"/>
                    <a:pt x="136" y="32"/>
                    <a:pt x="134" y="29"/>
                  </a:cubicBezTo>
                  <a:cubicBezTo>
                    <a:pt x="143" y="20"/>
                    <a:pt x="143" y="20"/>
                    <a:pt x="143" y="20"/>
                  </a:cubicBezTo>
                  <a:cubicBezTo>
                    <a:pt x="132" y="8"/>
                    <a:pt x="132" y="8"/>
                    <a:pt x="132" y="8"/>
                  </a:cubicBezTo>
                  <a:cubicBezTo>
                    <a:pt x="123" y="18"/>
                    <a:pt x="123" y="18"/>
                    <a:pt x="123" y="18"/>
                  </a:cubicBezTo>
                  <a:cubicBezTo>
                    <a:pt x="119" y="15"/>
                    <a:pt x="115" y="14"/>
                    <a:pt x="111" y="13"/>
                  </a:cubicBezTo>
                  <a:cubicBezTo>
                    <a:pt x="111" y="0"/>
                    <a:pt x="111" y="0"/>
                    <a:pt x="111" y="0"/>
                  </a:cubicBezTo>
                  <a:cubicBezTo>
                    <a:pt x="95" y="0"/>
                    <a:pt x="95" y="0"/>
                    <a:pt x="95" y="0"/>
                  </a:cubicBezTo>
                  <a:cubicBezTo>
                    <a:pt x="95" y="13"/>
                    <a:pt x="95" y="13"/>
                    <a:pt x="95" y="13"/>
                  </a:cubicBezTo>
                  <a:cubicBezTo>
                    <a:pt x="92" y="14"/>
                    <a:pt x="88" y="15"/>
                    <a:pt x="84" y="18"/>
                  </a:cubicBezTo>
                  <a:cubicBezTo>
                    <a:pt x="75" y="8"/>
                    <a:pt x="75" y="8"/>
                    <a:pt x="75" y="8"/>
                  </a:cubicBezTo>
                  <a:cubicBezTo>
                    <a:pt x="64" y="20"/>
                    <a:pt x="64" y="20"/>
                    <a:pt x="64" y="20"/>
                  </a:cubicBezTo>
                  <a:cubicBezTo>
                    <a:pt x="73" y="29"/>
                    <a:pt x="73" y="29"/>
                    <a:pt x="73" y="29"/>
                  </a:cubicBezTo>
                  <a:cubicBezTo>
                    <a:pt x="71" y="32"/>
                    <a:pt x="69" y="36"/>
                    <a:pt x="68" y="40"/>
                  </a:cubicBezTo>
                  <a:cubicBezTo>
                    <a:pt x="55" y="40"/>
                    <a:pt x="55" y="40"/>
                    <a:pt x="55" y="40"/>
                  </a:cubicBezTo>
                  <a:cubicBezTo>
                    <a:pt x="55" y="56"/>
                    <a:pt x="55" y="56"/>
                    <a:pt x="55" y="56"/>
                  </a:cubicBezTo>
                  <a:cubicBezTo>
                    <a:pt x="68" y="56"/>
                    <a:pt x="68" y="56"/>
                    <a:pt x="68" y="56"/>
                  </a:cubicBezTo>
                  <a:cubicBezTo>
                    <a:pt x="69" y="60"/>
                    <a:pt x="71" y="64"/>
                    <a:pt x="73" y="67"/>
                  </a:cubicBezTo>
                  <a:cubicBezTo>
                    <a:pt x="64" y="76"/>
                    <a:pt x="64" y="76"/>
                    <a:pt x="64" y="76"/>
                  </a:cubicBezTo>
                  <a:cubicBezTo>
                    <a:pt x="75" y="88"/>
                    <a:pt x="75" y="88"/>
                    <a:pt x="75" y="88"/>
                  </a:cubicBezTo>
                  <a:cubicBezTo>
                    <a:pt x="84" y="78"/>
                    <a:pt x="84" y="78"/>
                    <a:pt x="84" y="78"/>
                  </a:cubicBezTo>
                  <a:cubicBezTo>
                    <a:pt x="88" y="81"/>
                    <a:pt x="92" y="82"/>
                    <a:pt x="95" y="83"/>
                  </a:cubicBezTo>
                  <a:cubicBezTo>
                    <a:pt x="95" y="96"/>
                    <a:pt x="95" y="96"/>
                    <a:pt x="95" y="96"/>
                  </a:cubicBezTo>
                  <a:cubicBezTo>
                    <a:pt x="111" y="96"/>
                    <a:pt x="111" y="96"/>
                    <a:pt x="111" y="96"/>
                  </a:cubicBezTo>
                  <a:lnTo>
                    <a:pt x="111" y="83"/>
                  </a:lnTo>
                  <a:close/>
                  <a:moveTo>
                    <a:pt x="89" y="34"/>
                  </a:moveTo>
                  <a:cubicBezTo>
                    <a:pt x="93" y="30"/>
                    <a:pt x="98" y="28"/>
                    <a:pt x="103" y="28"/>
                  </a:cubicBezTo>
                  <a:cubicBezTo>
                    <a:pt x="109" y="28"/>
                    <a:pt x="114" y="30"/>
                    <a:pt x="118" y="34"/>
                  </a:cubicBezTo>
                  <a:cubicBezTo>
                    <a:pt x="125" y="42"/>
                    <a:pt x="125" y="54"/>
                    <a:pt x="118" y="62"/>
                  </a:cubicBezTo>
                  <a:cubicBezTo>
                    <a:pt x="114" y="66"/>
                    <a:pt x="109" y="68"/>
                    <a:pt x="103" y="68"/>
                  </a:cubicBezTo>
                  <a:cubicBezTo>
                    <a:pt x="98" y="68"/>
                    <a:pt x="93" y="66"/>
                    <a:pt x="89" y="62"/>
                  </a:cubicBezTo>
                  <a:cubicBezTo>
                    <a:pt x="82" y="54"/>
                    <a:pt x="82" y="42"/>
                    <a:pt x="89" y="34"/>
                  </a:cubicBezTo>
                  <a:moveTo>
                    <a:pt x="78" y="121"/>
                  </a:moveTo>
                  <a:cubicBezTo>
                    <a:pt x="88" y="112"/>
                    <a:pt x="88" y="112"/>
                    <a:pt x="88" y="112"/>
                  </a:cubicBezTo>
                  <a:cubicBezTo>
                    <a:pt x="76" y="100"/>
                    <a:pt x="76" y="100"/>
                    <a:pt x="76" y="100"/>
                  </a:cubicBezTo>
                  <a:cubicBezTo>
                    <a:pt x="67" y="110"/>
                    <a:pt x="67" y="110"/>
                    <a:pt x="67" y="110"/>
                  </a:cubicBezTo>
                  <a:cubicBezTo>
                    <a:pt x="64" y="107"/>
                    <a:pt x="60" y="106"/>
                    <a:pt x="56" y="105"/>
                  </a:cubicBezTo>
                  <a:cubicBezTo>
                    <a:pt x="56" y="92"/>
                    <a:pt x="56" y="92"/>
                    <a:pt x="56" y="92"/>
                  </a:cubicBezTo>
                  <a:cubicBezTo>
                    <a:pt x="40" y="92"/>
                    <a:pt x="40" y="92"/>
                    <a:pt x="40" y="92"/>
                  </a:cubicBezTo>
                  <a:cubicBezTo>
                    <a:pt x="40" y="105"/>
                    <a:pt x="40" y="105"/>
                    <a:pt x="40" y="105"/>
                  </a:cubicBezTo>
                  <a:cubicBezTo>
                    <a:pt x="36" y="106"/>
                    <a:pt x="32" y="107"/>
                    <a:pt x="29" y="110"/>
                  </a:cubicBezTo>
                  <a:cubicBezTo>
                    <a:pt x="20" y="100"/>
                    <a:pt x="20" y="100"/>
                    <a:pt x="20" y="100"/>
                  </a:cubicBezTo>
                  <a:cubicBezTo>
                    <a:pt x="8" y="112"/>
                    <a:pt x="8" y="112"/>
                    <a:pt x="8" y="112"/>
                  </a:cubicBezTo>
                  <a:cubicBezTo>
                    <a:pt x="18" y="121"/>
                    <a:pt x="18" y="121"/>
                    <a:pt x="18" y="121"/>
                  </a:cubicBezTo>
                  <a:cubicBezTo>
                    <a:pt x="15" y="124"/>
                    <a:pt x="14" y="128"/>
                    <a:pt x="13" y="132"/>
                  </a:cubicBezTo>
                  <a:cubicBezTo>
                    <a:pt x="0" y="132"/>
                    <a:pt x="0" y="132"/>
                    <a:pt x="0" y="132"/>
                  </a:cubicBezTo>
                  <a:cubicBezTo>
                    <a:pt x="0" y="148"/>
                    <a:pt x="0" y="148"/>
                    <a:pt x="0" y="148"/>
                  </a:cubicBezTo>
                  <a:cubicBezTo>
                    <a:pt x="13" y="148"/>
                    <a:pt x="13" y="148"/>
                    <a:pt x="13" y="148"/>
                  </a:cubicBezTo>
                  <a:cubicBezTo>
                    <a:pt x="14" y="152"/>
                    <a:pt x="15" y="156"/>
                    <a:pt x="18" y="159"/>
                  </a:cubicBezTo>
                  <a:cubicBezTo>
                    <a:pt x="8" y="168"/>
                    <a:pt x="8" y="168"/>
                    <a:pt x="8" y="168"/>
                  </a:cubicBezTo>
                  <a:cubicBezTo>
                    <a:pt x="20" y="180"/>
                    <a:pt x="20" y="180"/>
                    <a:pt x="20" y="180"/>
                  </a:cubicBezTo>
                  <a:cubicBezTo>
                    <a:pt x="29" y="170"/>
                    <a:pt x="29" y="170"/>
                    <a:pt x="29" y="170"/>
                  </a:cubicBezTo>
                  <a:cubicBezTo>
                    <a:pt x="32" y="173"/>
                    <a:pt x="36" y="174"/>
                    <a:pt x="40" y="175"/>
                  </a:cubicBezTo>
                  <a:cubicBezTo>
                    <a:pt x="40" y="188"/>
                    <a:pt x="40" y="188"/>
                    <a:pt x="40" y="188"/>
                  </a:cubicBezTo>
                  <a:cubicBezTo>
                    <a:pt x="56" y="188"/>
                    <a:pt x="56" y="188"/>
                    <a:pt x="56" y="188"/>
                  </a:cubicBezTo>
                  <a:cubicBezTo>
                    <a:pt x="56" y="175"/>
                    <a:pt x="56" y="175"/>
                    <a:pt x="56" y="175"/>
                  </a:cubicBezTo>
                  <a:cubicBezTo>
                    <a:pt x="60" y="174"/>
                    <a:pt x="64" y="173"/>
                    <a:pt x="67" y="170"/>
                  </a:cubicBezTo>
                  <a:cubicBezTo>
                    <a:pt x="76" y="180"/>
                    <a:pt x="76" y="180"/>
                    <a:pt x="76" y="180"/>
                  </a:cubicBezTo>
                  <a:cubicBezTo>
                    <a:pt x="88" y="168"/>
                    <a:pt x="88" y="168"/>
                    <a:pt x="88" y="168"/>
                  </a:cubicBezTo>
                  <a:cubicBezTo>
                    <a:pt x="78" y="159"/>
                    <a:pt x="78" y="159"/>
                    <a:pt x="78" y="159"/>
                  </a:cubicBezTo>
                  <a:cubicBezTo>
                    <a:pt x="81" y="156"/>
                    <a:pt x="82" y="152"/>
                    <a:pt x="83" y="148"/>
                  </a:cubicBezTo>
                  <a:cubicBezTo>
                    <a:pt x="96" y="148"/>
                    <a:pt x="96" y="148"/>
                    <a:pt x="96" y="148"/>
                  </a:cubicBezTo>
                  <a:cubicBezTo>
                    <a:pt x="96" y="132"/>
                    <a:pt x="96" y="132"/>
                    <a:pt x="96" y="132"/>
                  </a:cubicBezTo>
                  <a:cubicBezTo>
                    <a:pt x="83" y="132"/>
                    <a:pt x="83" y="132"/>
                    <a:pt x="83" y="132"/>
                  </a:cubicBezTo>
                  <a:cubicBezTo>
                    <a:pt x="82" y="128"/>
                    <a:pt x="81" y="124"/>
                    <a:pt x="78" y="121"/>
                  </a:cubicBezTo>
                  <a:moveTo>
                    <a:pt x="48" y="160"/>
                  </a:moveTo>
                  <a:cubicBezTo>
                    <a:pt x="43" y="160"/>
                    <a:pt x="38" y="158"/>
                    <a:pt x="34" y="154"/>
                  </a:cubicBezTo>
                  <a:cubicBezTo>
                    <a:pt x="26" y="146"/>
                    <a:pt x="26" y="134"/>
                    <a:pt x="34" y="126"/>
                  </a:cubicBezTo>
                  <a:cubicBezTo>
                    <a:pt x="38" y="122"/>
                    <a:pt x="43" y="120"/>
                    <a:pt x="48" y="120"/>
                  </a:cubicBezTo>
                  <a:cubicBezTo>
                    <a:pt x="53" y="120"/>
                    <a:pt x="58" y="122"/>
                    <a:pt x="62" y="126"/>
                  </a:cubicBezTo>
                  <a:cubicBezTo>
                    <a:pt x="70" y="134"/>
                    <a:pt x="70" y="146"/>
                    <a:pt x="62" y="154"/>
                  </a:cubicBezTo>
                  <a:cubicBezTo>
                    <a:pt x="58" y="158"/>
                    <a:pt x="53" y="160"/>
                    <a:pt x="48" y="160"/>
                  </a:cubicBezTo>
                  <a:moveTo>
                    <a:pt x="190" y="121"/>
                  </a:moveTo>
                  <a:cubicBezTo>
                    <a:pt x="199" y="112"/>
                    <a:pt x="199" y="112"/>
                    <a:pt x="199" y="112"/>
                  </a:cubicBezTo>
                  <a:cubicBezTo>
                    <a:pt x="188" y="100"/>
                    <a:pt x="188" y="100"/>
                    <a:pt x="188" y="100"/>
                  </a:cubicBezTo>
                  <a:cubicBezTo>
                    <a:pt x="179" y="110"/>
                    <a:pt x="179" y="110"/>
                    <a:pt x="179" y="110"/>
                  </a:cubicBezTo>
                  <a:cubicBezTo>
                    <a:pt x="175" y="107"/>
                    <a:pt x="171" y="106"/>
                    <a:pt x="167" y="105"/>
                  </a:cubicBezTo>
                  <a:cubicBezTo>
                    <a:pt x="167" y="92"/>
                    <a:pt x="167" y="92"/>
                    <a:pt x="167" y="92"/>
                  </a:cubicBezTo>
                  <a:cubicBezTo>
                    <a:pt x="151" y="92"/>
                    <a:pt x="151" y="92"/>
                    <a:pt x="151" y="92"/>
                  </a:cubicBezTo>
                  <a:cubicBezTo>
                    <a:pt x="151" y="105"/>
                    <a:pt x="151" y="105"/>
                    <a:pt x="151" y="105"/>
                  </a:cubicBezTo>
                  <a:cubicBezTo>
                    <a:pt x="148" y="106"/>
                    <a:pt x="144" y="107"/>
                    <a:pt x="140" y="110"/>
                  </a:cubicBezTo>
                  <a:cubicBezTo>
                    <a:pt x="131" y="100"/>
                    <a:pt x="131" y="100"/>
                    <a:pt x="131" y="100"/>
                  </a:cubicBezTo>
                  <a:cubicBezTo>
                    <a:pt x="120" y="112"/>
                    <a:pt x="120" y="112"/>
                    <a:pt x="120" y="112"/>
                  </a:cubicBezTo>
                  <a:cubicBezTo>
                    <a:pt x="129" y="121"/>
                    <a:pt x="129" y="121"/>
                    <a:pt x="129" y="121"/>
                  </a:cubicBezTo>
                  <a:cubicBezTo>
                    <a:pt x="127" y="124"/>
                    <a:pt x="125" y="128"/>
                    <a:pt x="124" y="132"/>
                  </a:cubicBezTo>
                  <a:cubicBezTo>
                    <a:pt x="111" y="132"/>
                    <a:pt x="111" y="132"/>
                    <a:pt x="111" y="132"/>
                  </a:cubicBezTo>
                  <a:cubicBezTo>
                    <a:pt x="111" y="148"/>
                    <a:pt x="111" y="148"/>
                    <a:pt x="111" y="148"/>
                  </a:cubicBezTo>
                  <a:cubicBezTo>
                    <a:pt x="124" y="148"/>
                    <a:pt x="124" y="148"/>
                    <a:pt x="124" y="148"/>
                  </a:cubicBezTo>
                  <a:cubicBezTo>
                    <a:pt x="125" y="152"/>
                    <a:pt x="127" y="156"/>
                    <a:pt x="129" y="159"/>
                  </a:cubicBezTo>
                  <a:cubicBezTo>
                    <a:pt x="120" y="168"/>
                    <a:pt x="120" y="168"/>
                    <a:pt x="120" y="168"/>
                  </a:cubicBezTo>
                  <a:cubicBezTo>
                    <a:pt x="131" y="180"/>
                    <a:pt x="131" y="180"/>
                    <a:pt x="131" y="180"/>
                  </a:cubicBezTo>
                  <a:cubicBezTo>
                    <a:pt x="140" y="170"/>
                    <a:pt x="140" y="170"/>
                    <a:pt x="140" y="170"/>
                  </a:cubicBezTo>
                  <a:cubicBezTo>
                    <a:pt x="144" y="173"/>
                    <a:pt x="148" y="174"/>
                    <a:pt x="151" y="175"/>
                  </a:cubicBezTo>
                  <a:cubicBezTo>
                    <a:pt x="151" y="188"/>
                    <a:pt x="151" y="188"/>
                    <a:pt x="151" y="188"/>
                  </a:cubicBezTo>
                  <a:cubicBezTo>
                    <a:pt x="167" y="188"/>
                    <a:pt x="167" y="188"/>
                    <a:pt x="167" y="188"/>
                  </a:cubicBezTo>
                  <a:cubicBezTo>
                    <a:pt x="167" y="175"/>
                    <a:pt x="167" y="175"/>
                    <a:pt x="167" y="175"/>
                  </a:cubicBezTo>
                  <a:cubicBezTo>
                    <a:pt x="171" y="174"/>
                    <a:pt x="175" y="173"/>
                    <a:pt x="179" y="170"/>
                  </a:cubicBezTo>
                  <a:cubicBezTo>
                    <a:pt x="188" y="180"/>
                    <a:pt x="188" y="180"/>
                    <a:pt x="188" y="180"/>
                  </a:cubicBezTo>
                  <a:cubicBezTo>
                    <a:pt x="199" y="168"/>
                    <a:pt x="199" y="168"/>
                    <a:pt x="199" y="168"/>
                  </a:cubicBezTo>
                  <a:cubicBezTo>
                    <a:pt x="190" y="159"/>
                    <a:pt x="190" y="159"/>
                    <a:pt x="190" y="159"/>
                  </a:cubicBezTo>
                  <a:cubicBezTo>
                    <a:pt x="192" y="156"/>
                    <a:pt x="194" y="152"/>
                    <a:pt x="195" y="148"/>
                  </a:cubicBezTo>
                  <a:cubicBezTo>
                    <a:pt x="207" y="148"/>
                    <a:pt x="207" y="148"/>
                    <a:pt x="207" y="148"/>
                  </a:cubicBezTo>
                  <a:cubicBezTo>
                    <a:pt x="207" y="132"/>
                    <a:pt x="207" y="132"/>
                    <a:pt x="207" y="132"/>
                  </a:cubicBezTo>
                  <a:cubicBezTo>
                    <a:pt x="195" y="132"/>
                    <a:pt x="195" y="132"/>
                    <a:pt x="195" y="132"/>
                  </a:cubicBezTo>
                  <a:cubicBezTo>
                    <a:pt x="194" y="128"/>
                    <a:pt x="192" y="124"/>
                    <a:pt x="190" y="121"/>
                  </a:cubicBezTo>
                  <a:moveTo>
                    <a:pt x="159" y="160"/>
                  </a:moveTo>
                  <a:cubicBezTo>
                    <a:pt x="154" y="160"/>
                    <a:pt x="149" y="158"/>
                    <a:pt x="145" y="154"/>
                  </a:cubicBezTo>
                  <a:cubicBezTo>
                    <a:pt x="138" y="146"/>
                    <a:pt x="138" y="134"/>
                    <a:pt x="145" y="126"/>
                  </a:cubicBezTo>
                  <a:cubicBezTo>
                    <a:pt x="149" y="122"/>
                    <a:pt x="154" y="120"/>
                    <a:pt x="159" y="120"/>
                  </a:cubicBezTo>
                  <a:cubicBezTo>
                    <a:pt x="165" y="120"/>
                    <a:pt x="170" y="122"/>
                    <a:pt x="174" y="126"/>
                  </a:cubicBezTo>
                  <a:cubicBezTo>
                    <a:pt x="181" y="134"/>
                    <a:pt x="181" y="146"/>
                    <a:pt x="174" y="154"/>
                  </a:cubicBezTo>
                  <a:cubicBezTo>
                    <a:pt x="170" y="158"/>
                    <a:pt x="165" y="160"/>
                    <a:pt x="159" y="16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242" name="Google Shape;1242;p17"/>
          <p:cNvGrpSpPr/>
          <p:nvPr/>
        </p:nvGrpSpPr>
        <p:grpSpPr>
          <a:xfrm>
            <a:off x="457199" y="3803769"/>
            <a:ext cx="5504950" cy="2192370"/>
            <a:chOff x="457199" y="3803769"/>
            <a:chExt cx="5504950" cy="2192370"/>
          </a:xfrm>
        </p:grpSpPr>
        <p:sp>
          <p:nvSpPr>
            <p:cNvPr id="1243" name="Google Shape;1243;p17"/>
            <p:cNvSpPr/>
            <p:nvPr/>
          </p:nvSpPr>
          <p:spPr>
            <a:xfrm>
              <a:off x="457199" y="380376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Edge/IoT Integration</a:t>
              </a:r>
              <a:endParaRPr/>
            </a:p>
          </p:txBody>
        </p:sp>
        <p:sp>
          <p:nvSpPr>
            <p:cNvPr id="1244" name="Google Shape;1244;p17"/>
            <p:cNvSpPr/>
            <p:nvPr/>
          </p:nvSpPr>
          <p:spPr>
            <a:xfrm>
              <a:off x="463246" y="4156680"/>
              <a:ext cx="5498903"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sp>
          <p:nvSpPr>
            <p:cNvPr id="1245" name="Google Shape;1245;p17"/>
            <p:cNvSpPr/>
            <p:nvPr/>
          </p:nvSpPr>
          <p:spPr>
            <a:xfrm flipH="1">
              <a:off x="1050367" y="4992682"/>
              <a:ext cx="209786" cy="225638"/>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6" name="Google Shape;1246;p17"/>
            <p:cNvSpPr/>
            <p:nvPr/>
          </p:nvSpPr>
          <p:spPr>
            <a:xfrm flipH="1">
              <a:off x="1015987" y="5055339"/>
              <a:ext cx="209786" cy="225638"/>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7" name="Google Shape;1247;p17"/>
            <p:cNvSpPr/>
            <p:nvPr/>
          </p:nvSpPr>
          <p:spPr>
            <a:xfrm flipH="1">
              <a:off x="985498" y="5114494"/>
              <a:ext cx="209786" cy="225638"/>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48" name="Google Shape;1248;p17"/>
            <p:cNvSpPr/>
            <p:nvPr/>
          </p:nvSpPr>
          <p:spPr>
            <a:xfrm>
              <a:off x="1484870" y="4862471"/>
              <a:ext cx="392753" cy="485181"/>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1249" name="Google Shape;1249;p17"/>
            <p:cNvSpPr/>
            <p:nvPr/>
          </p:nvSpPr>
          <p:spPr>
            <a:xfrm>
              <a:off x="1434709" y="4908822"/>
              <a:ext cx="392753" cy="485181"/>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1250" name="Google Shape;1250;p17"/>
            <p:cNvSpPr/>
            <p:nvPr/>
          </p:nvSpPr>
          <p:spPr>
            <a:xfrm>
              <a:off x="1388787" y="4950614"/>
              <a:ext cx="392753" cy="485181"/>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grpSp>
          <p:nvGrpSpPr>
            <p:cNvPr id="1251" name="Google Shape;1251;p17"/>
            <p:cNvGrpSpPr/>
            <p:nvPr/>
          </p:nvGrpSpPr>
          <p:grpSpPr>
            <a:xfrm>
              <a:off x="1405509" y="5237462"/>
              <a:ext cx="137872" cy="72321"/>
              <a:chOff x="1879866" y="2726396"/>
              <a:chExt cx="374800" cy="182791"/>
            </a:xfrm>
          </p:grpSpPr>
          <p:sp>
            <p:nvSpPr>
              <p:cNvPr id="1252" name="Google Shape;1252;p17"/>
              <p:cNvSpPr/>
              <p:nvPr/>
            </p:nvSpPr>
            <p:spPr>
              <a:xfrm>
                <a:off x="2104279" y="2736886"/>
                <a:ext cx="150387" cy="171485"/>
              </a:xfrm>
              <a:prstGeom prst="flowChartPunchedTape">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800"/>
                  <a:buFont typeface="Arial"/>
                  <a:buNone/>
                </a:pPr>
                <a:endParaRPr sz="800" b="0" i="0" u="none" strike="noStrike" cap="none">
                  <a:solidFill>
                    <a:schemeClr val="lt1"/>
                  </a:solidFill>
                  <a:latin typeface="Arial"/>
                  <a:ea typeface="Arial"/>
                  <a:cs typeface="Arial"/>
                  <a:sym typeface="Arial"/>
                </a:endParaRPr>
              </a:p>
            </p:txBody>
          </p:sp>
          <p:sp>
            <p:nvSpPr>
              <p:cNvPr id="1253" name="Google Shape;1253;p17"/>
              <p:cNvSpPr/>
              <p:nvPr/>
            </p:nvSpPr>
            <p:spPr>
              <a:xfrm>
                <a:off x="1879866" y="2726396"/>
                <a:ext cx="173740" cy="182791"/>
              </a:xfrm>
              <a:prstGeom prst="can">
                <a:avLst>
                  <a:gd name="adj" fmla="val 25000"/>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54" name="Google Shape;1254;p17"/>
            <p:cNvGrpSpPr/>
            <p:nvPr/>
          </p:nvGrpSpPr>
          <p:grpSpPr>
            <a:xfrm>
              <a:off x="1617149" y="5079092"/>
              <a:ext cx="74425" cy="195354"/>
              <a:chOff x="2206457" y="2073677"/>
              <a:chExt cx="180385" cy="440225"/>
            </a:xfrm>
          </p:grpSpPr>
          <p:grpSp>
            <p:nvGrpSpPr>
              <p:cNvPr id="1255" name="Google Shape;1255;p17"/>
              <p:cNvGrpSpPr/>
              <p:nvPr/>
            </p:nvGrpSpPr>
            <p:grpSpPr>
              <a:xfrm>
                <a:off x="2206457" y="2073677"/>
                <a:ext cx="180385" cy="135425"/>
                <a:chOff x="4541569" y="611676"/>
                <a:chExt cx="180385" cy="135425"/>
              </a:xfrm>
            </p:grpSpPr>
            <p:sp>
              <p:nvSpPr>
                <p:cNvPr id="1256" name="Google Shape;1256;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57" name="Google Shape;1257;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58" name="Google Shape;1258;p17"/>
              <p:cNvGrpSpPr/>
              <p:nvPr/>
            </p:nvGrpSpPr>
            <p:grpSpPr>
              <a:xfrm>
                <a:off x="2206457" y="2226077"/>
                <a:ext cx="180385" cy="135425"/>
                <a:chOff x="4541569" y="611676"/>
                <a:chExt cx="180385" cy="135425"/>
              </a:xfrm>
            </p:grpSpPr>
            <p:sp>
              <p:nvSpPr>
                <p:cNvPr id="1259" name="Google Shape;1259;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60" name="Google Shape;1260;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61" name="Google Shape;1261;p17"/>
              <p:cNvGrpSpPr/>
              <p:nvPr/>
            </p:nvGrpSpPr>
            <p:grpSpPr>
              <a:xfrm>
                <a:off x="2206457" y="2378477"/>
                <a:ext cx="180385" cy="135425"/>
                <a:chOff x="4541569" y="611676"/>
                <a:chExt cx="180385" cy="135425"/>
              </a:xfrm>
            </p:grpSpPr>
            <p:sp>
              <p:nvSpPr>
                <p:cNvPr id="1262" name="Google Shape;1262;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63" name="Google Shape;1263;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sp>
          <p:nvSpPr>
            <p:cNvPr id="1264" name="Google Shape;1264;p17"/>
            <p:cNvSpPr/>
            <p:nvPr/>
          </p:nvSpPr>
          <p:spPr>
            <a:xfrm>
              <a:off x="1458927" y="4950724"/>
              <a:ext cx="340105" cy="463406"/>
            </a:xfrm>
            <a:custGeom>
              <a:avLst/>
              <a:gdLst/>
              <a:ahLst/>
              <a:cxnLst/>
              <a:rect l="l" t="t" r="r" b="b"/>
              <a:pathLst>
                <a:path w="120000" h="120000" extrusionOk="0">
                  <a:moveTo>
                    <a:pt x="46313" y="10273"/>
                  </a:moveTo>
                  <a:lnTo>
                    <a:pt x="46313" y="10273"/>
                  </a:lnTo>
                  <a:cubicBezTo>
                    <a:pt x="67504" y="3709"/>
                    <a:pt x="90210" y="13043"/>
                    <a:pt x="101698" y="33040"/>
                  </a:cubicBezTo>
                  <a:cubicBezTo>
                    <a:pt x="113187" y="53037"/>
                    <a:pt x="110600" y="78723"/>
                    <a:pt x="95390" y="95695"/>
                  </a:cubicBezTo>
                  <a:cubicBezTo>
                    <a:pt x="80179" y="112667"/>
                    <a:pt x="56127" y="116702"/>
                    <a:pt x="36722" y="105539"/>
                  </a:cubicBezTo>
                  <a:lnTo>
                    <a:pt x="30350" y="112297"/>
                  </a:lnTo>
                  <a:lnTo>
                    <a:pt x="26885" y="95125"/>
                  </a:lnTo>
                  <a:lnTo>
                    <a:pt x="45748" y="95964"/>
                  </a:lnTo>
                  <a:lnTo>
                    <a:pt x="39375" y="102724"/>
                  </a:lnTo>
                  <a:cubicBezTo>
                    <a:pt x="56992" y="112938"/>
                    <a:pt x="78670" y="108935"/>
                    <a:pt x="92261" y="92959"/>
                  </a:cubicBezTo>
                  <a:cubicBezTo>
                    <a:pt x="105851" y="76983"/>
                    <a:pt x="107977" y="53004"/>
                    <a:pt x="97446" y="34461"/>
                  </a:cubicBezTo>
                  <a:cubicBezTo>
                    <a:pt x="86915" y="15917"/>
                    <a:pt x="66345" y="7417"/>
                    <a:pt x="47264" y="13725"/>
                  </a:cubicBezTo>
                  <a:close/>
                </a:path>
              </a:pathLst>
            </a:custGeom>
            <a:solidFill>
              <a:srgbClr val="6E7D9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1265" name="Google Shape;1265;p17"/>
            <p:cNvSpPr/>
            <p:nvPr/>
          </p:nvSpPr>
          <p:spPr>
            <a:xfrm flipH="1">
              <a:off x="1453239" y="5130987"/>
              <a:ext cx="84264" cy="90631"/>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a:solidFill>
                  <a:schemeClr val="lt1"/>
                </a:solidFill>
                <a:latin typeface="Arial"/>
                <a:ea typeface="Arial"/>
                <a:cs typeface="Arial"/>
                <a:sym typeface="Arial"/>
              </a:endParaRPr>
            </a:p>
          </p:txBody>
        </p:sp>
        <p:pic>
          <p:nvPicPr>
            <p:cNvPr id="1266" name="Google Shape;1266;p17"/>
            <p:cNvPicPr preferRelativeResize="0"/>
            <p:nvPr/>
          </p:nvPicPr>
          <p:blipFill rotWithShape="1">
            <a:blip r:embed="rId3">
              <a:alphaModFix/>
            </a:blip>
            <a:srcRect/>
            <a:stretch/>
          </p:blipFill>
          <p:spPr>
            <a:xfrm>
              <a:off x="1759206" y="5098066"/>
              <a:ext cx="152322" cy="163831"/>
            </a:xfrm>
            <a:prstGeom prst="rect">
              <a:avLst/>
            </a:prstGeom>
            <a:noFill/>
            <a:ln>
              <a:noFill/>
            </a:ln>
          </p:spPr>
        </p:pic>
        <p:pic>
          <p:nvPicPr>
            <p:cNvPr id="1267" name="Google Shape;1267;p17"/>
            <p:cNvPicPr preferRelativeResize="0"/>
            <p:nvPr/>
          </p:nvPicPr>
          <p:blipFill rotWithShape="1">
            <a:blip r:embed="rId4">
              <a:alphaModFix/>
            </a:blip>
            <a:srcRect/>
            <a:stretch/>
          </p:blipFill>
          <p:spPr>
            <a:xfrm>
              <a:off x="1262186" y="5084275"/>
              <a:ext cx="100028" cy="75799"/>
            </a:xfrm>
            <a:prstGeom prst="rect">
              <a:avLst/>
            </a:prstGeom>
            <a:noFill/>
            <a:ln>
              <a:noFill/>
            </a:ln>
          </p:spPr>
        </p:pic>
        <p:pic>
          <p:nvPicPr>
            <p:cNvPr id="1268" name="Google Shape;1268;p17"/>
            <p:cNvPicPr preferRelativeResize="0"/>
            <p:nvPr/>
          </p:nvPicPr>
          <p:blipFill rotWithShape="1">
            <a:blip r:embed="rId4">
              <a:alphaModFix/>
            </a:blip>
            <a:srcRect/>
            <a:stretch/>
          </p:blipFill>
          <p:spPr>
            <a:xfrm>
              <a:off x="1232753" y="5156221"/>
              <a:ext cx="100028" cy="75799"/>
            </a:xfrm>
            <a:prstGeom prst="rect">
              <a:avLst/>
            </a:prstGeom>
            <a:noFill/>
            <a:ln>
              <a:noFill/>
            </a:ln>
          </p:spPr>
        </p:pic>
        <p:pic>
          <p:nvPicPr>
            <p:cNvPr id="1269" name="Google Shape;1269;p17"/>
            <p:cNvPicPr preferRelativeResize="0"/>
            <p:nvPr/>
          </p:nvPicPr>
          <p:blipFill rotWithShape="1">
            <a:blip r:embed="rId4">
              <a:alphaModFix/>
            </a:blip>
            <a:srcRect/>
            <a:stretch/>
          </p:blipFill>
          <p:spPr>
            <a:xfrm>
              <a:off x="1203048" y="5223851"/>
              <a:ext cx="100028" cy="75799"/>
            </a:xfrm>
            <a:prstGeom prst="rect">
              <a:avLst/>
            </a:prstGeom>
            <a:noFill/>
            <a:ln>
              <a:noFill/>
            </a:ln>
          </p:spPr>
        </p:pic>
        <p:cxnSp>
          <p:nvCxnSpPr>
            <p:cNvPr id="1270" name="Google Shape;1270;p17"/>
            <p:cNvCxnSpPr/>
            <p:nvPr/>
          </p:nvCxnSpPr>
          <p:spPr>
            <a:xfrm flipH="1">
              <a:off x="4592613" y="4614270"/>
              <a:ext cx="437897" cy="186076"/>
            </a:xfrm>
            <a:prstGeom prst="straightConnector1">
              <a:avLst/>
            </a:prstGeom>
            <a:solidFill>
              <a:srgbClr val="00529B"/>
            </a:solidFill>
            <a:ln w="12700" cap="flat" cmpd="sng">
              <a:solidFill>
                <a:srgbClr val="666666"/>
              </a:solidFill>
              <a:prstDash val="solid"/>
              <a:round/>
              <a:headEnd type="stealth" w="med" len="med"/>
              <a:tailEnd type="none" w="sm" len="sm"/>
            </a:ln>
          </p:spPr>
        </p:cxnSp>
        <p:sp>
          <p:nvSpPr>
            <p:cNvPr id="1271" name="Google Shape;1271;p17"/>
            <p:cNvSpPr/>
            <p:nvPr/>
          </p:nvSpPr>
          <p:spPr>
            <a:xfrm>
              <a:off x="1458219" y="4988087"/>
              <a:ext cx="94760" cy="102300"/>
            </a:xfrm>
            <a:custGeom>
              <a:avLst/>
              <a:gdLst/>
              <a:ahLst/>
              <a:cxnLst/>
              <a:rect l="l" t="t" r="r" b="b"/>
              <a:pathLst>
                <a:path w="474" h="474" extrusionOk="0">
                  <a:moveTo>
                    <a:pt x="422" y="51"/>
                  </a:moveTo>
                  <a:cubicBezTo>
                    <a:pt x="389" y="18"/>
                    <a:pt x="345" y="0"/>
                    <a:pt x="299" y="0"/>
                  </a:cubicBezTo>
                  <a:cubicBezTo>
                    <a:pt x="252" y="0"/>
                    <a:pt x="208" y="18"/>
                    <a:pt x="175" y="51"/>
                  </a:cubicBezTo>
                  <a:cubicBezTo>
                    <a:pt x="110" y="116"/>
                    <a:pt x="107" y="218"/>
                    <a:pt x="164" y="287"/>
                  </a:cubicBezTo>
                  <a:cubicBezTo>
                    <a:pt x="142" y="309"/>
                    <a:pt x="142" y="309"/>
                    <a:pt x="142" y="309"/>
                  </a:cubicBezTo>
                  <a:cubicBezTo>
                    <a:pt x="131" y="298"/>
                    <a:pt x="131" y="298"/>
                    <a:pt x="131" y="298"/>
                  </a:cubicBezTo>
                  <a:cubicBezTo>
                    <a:pt x="0" y="428"/>
                    <a:pt x="0" y="428"/>
                    <a:pt x="0" y="428"/>
                  </a:cubicBezTo>
                  <a:cubicBezTo>
                    <a:pt x="45" y="474"/>
                    <a:pt x="45" y="474"/>
                    <a:pt x="45" y="474"/>
                  </a:cubicBezTo>
                  <a:cubicBezTo>
                    <a:pt x="176" y="343"/>
                    <a:pt x="176" y="343"/>
                    <a:pt x="176" y="343"/>
                  </a:cubicBezTo>
                  <a:cubicBezTo>
                    <a:pt x="165" y="332"/>
                    <a:pt x="165" y="332"/>
                    <a:pt x="165" y="332"/>
                  </a:cubicBezTo>
                  <a:cubicBezTo>
                    <a:pt x="187" y="310"/>
                    <a:pt x="187" y="310"/>
                    <a:pt x="187" y="310"/>
                  </a:cubicBezTo>
                  <a:cubicBezTo>
                    <a:pt x="218" y="336"/>
                    <a:pt x="257" y="350"/>
                    <a:pt x="299" y="350"/>
                  </a:cubicBezTo>
                  <a:cubicBezTo>
                    <a:pt x="345" y="350"/>
                    <a:pt x="389" y="332"/>
                    <a:pt x="422" y="299"/>
                  </a:cubicBezTo>
                  <a:cubicBezTo>
                    <a:pt x="455" y="266"/>
                    <a:pt x="474" y="222"/>
                    <a:pt x="474" y="175"/>
                  </a:cubicBezTo>
                  <a:cubicBezTo>
                    <a:pt x="474" y="128"/>
                    <a:pt x="455" y="84"/>
                    <a:pt x="422" y="51"/>
                  </a:cubicBezTo>
                  <a:close/>
                  <a:moveTo>
                    <a:pt x="400" y="276"/>
                  </a:moveTo>
                  <a:cubicBezTo>
                    <a:pt x="373" y="303"/>
                    <a:pt x="337" y="318"/>
                    <a:pt x="299" y="318"/>
                  </a:cubicBezTo>
                  <a:cubicBezTo>
                    <a:pt x="260" y="318"/>
                    <a:pt x="224" y="303"/>
                    <a:pt x="197" y="276"/>
                  </a:cubicBezTo>
                  <a:cubicBezTo>
                    <a:pt x="142" y="220"/>
                    <a:pt x="142" y="130"/>
                    <a:pt x="197" y="74"/>
                  </a:cubicBezTo>
                  <a:cubicBezTo>
                    <a:pt x="224" y="47"/>
                    <a:pt x="260" y="32"/>
                    <a:pt x="299" y="32"/>
                  </a:cubicBezTo>
                  <a:cubicBezTo>
                    <a:pt x="337" y="32"/>
                    <a:pt x="373" y="47"/>
                    <a:pt x="400" y="74"/>
                  </a:cubicBezTo>
                  <a:cubicBezTo>
                    <a:pt x="427" y="101"/>
                    <a:pt x="442" y="137"/>
                    <a:pt x="442" y="175"/>
                  </a:cubicBezTo>
                  <a:cubicBezTo>
                    <a:pt x="442" y="213"/>
                    <a:pt x="427" y="249"/>
                    <a:pt x="400" y="2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a:solidFill>
                  <a:srgbClr val="7F7F7F"/>
                </a:solidFill>
                <a:latin typeface="Arial"/>
                <a:ea typeface="Arial"/>
                <a:cs typeface="Arial"/>
                <a:sym typeface="Arial"/>
              </a:endParaRPr>
            </a:p>
          </p:txBody>
        </p:sp>
        <p:grpSp>
          <p:nvGrpSpPr>
            <p:cNvPr id="1272" name="Google Shape;1272;p17"/>
            <p:cNvGrpSpPr/>
            <p:nvPr/>
          </p:nvGrpSpPr>
          <p:grpSpPr>
            <a:xfrm>
              <a:off x="1478297" y="4680427"/>
              <a:ext cx="1625762" cy="989269"/>
              <a:chOff x="1669055" y="1940849"/>
              <a:chExt cx="3940426" cy="2229288"/>
            </a:xfrm>
          </p:grpSpPr>
          <p:sp>
            <p:nvSpPr>
              <p:cNvPr id="1273" name="Google Shape;1273;p17"/>
              <p:cNvSpPr/>
              <p:nvPr/>
            </p:nvSpPr>
            <p:spPr>
              <a:xfrm>
                <a:off x="4161210" y="2239039"/>
                <a:ext cx="1284921" cy="1521564"/>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sp>
            <p:nvSpPr>
              <p:cNvPr id="1274" name="Google Shape;1274;p17"/>
              <p:cNvSpPr/>
              <p:nvPr/>
            </p:nvSpPr>
            <p:spPr>
              <a:xfrm>
                <a:off x="4069543" y="2360823"/>
                <a:ext cx="1255516" cy="1521564"/>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grpSp>
            <p:nvGrpSpPr>
              <p:cNvPr id="1275" name="Google Shape;1275;p17"/>
              <p:cNvGrpSpPr/>
              <p:nvPr/>
            </p:nvGrpSpPr>
            <p:grpSpPr>
              <a:xfrm>
                <a:off x="4451234" y="3494512"/>
                <a:ext cx="497291" cy="234151"/>
                <a:chOff x="8012190" y="1674485"/>
                <a:chExt cx="664055" cy="305517"/>
              </a:xfrm>
            </p:grpSpPr>
            <p:sp>
              <p:nvSpPr>
                <p:cNvPr id="1276" name="Google Shape;1276;p17"/>
                <p:cNvSpPr/>
                <p:nvPr/>
              </p:nvSpPr>
              <p:spPr>
                <a:xfrm>
                  <a:off x="8385104" y="1674485"/>
                  <a:ext cx="291141" cy="299264"/>
                </a:xfrm>
                <a:prstGeom prst="flowChartPunchedTape">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277" name="Google Shape;1277;p17"/>
                <p:cNvSpPr/>
                <p:nvPr/>
              </p:nvSpPr>
              <p:spPr>
                <a:xfrm>
                  <a:off x="8012190" y="1679289"/>
                  <a:ext cx="295026" cy="300713"/>
                </a:xfrm>
                <a:prstGeom prst="can">
                  <a:avLst>
                    <a:gd name="adj" fmla="val 25000"/>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1278" name="Google Shape;1278;p17"/>
              <p:cNvGrpSpPr/>
              <p:nvPr/>
            </p:nvGrpSpPr>
            <p:grpSpPr>
              <a:xfrm>
                <a:off x="5021079" y="2671558"/>
                <a:ext cx="205420" cy="868293"/>
                <a:chOff x="4922569" y="611676"/>
                <a:chExt cx="180385" cy="745025"/>
              </a:xfrm>
            </p:grpSpPr>
            <p:grpSp>
              <p:nvGrpSpPr>
                <p:cNvPr id="1279" name="Google Shape;1279;p17"/>
                <p:cNvGrpSpPr/>
                <p:nvPr/>
              </p:nvGrpSpPr>
              <p:grpSpPr>
                <a:xfrm>
                  <a:off x="4922569" y="611676"/>
                  <a:ext cx="180385" cy="135425"/>
                  <a:chOff x="4541569" y="611676"/>
                  <a:chExt cx="180385" cy="135425"/>
                </a:xfrm>
              </p:grpSpPr>
              <p:sp>
                <p:nvSpPr>
                  <p:cNvPr id="1280" name="Google Shape;1280;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81" name="Google Shape;1281;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82" name="Google Shape;1282;p17"/>
                <p:cNvGrpSpPr/>
                <p:nvPr/>
              </p:nvGrpSpPr>
              <p:grpSpPr>
                <a:xfrm>
                  <a:off x="4922569" y="764076"/>
                  <a:ext cx="180385" cy="135425"/>
                  <a:chOff x="4541569" y="611676"/>
                  <a:chExt cx="180385" cy="135425"/>
                </a:xfrm>
              </p:grpSpPr>
              <p:sp>
                <p:nvSpPr>
                  <p:cNvPr id="1283" name="Google Shape;1283;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84" name="Google Shape;1284;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85" name="Google Shape;1285;p17"/>
                <p:cNvGrpSpPr/>
                <p:nvPr/>
              </p:nvGrpSpPr>
              <p:grpSpPr>
                <a:xfrm>
                  <a:off x="4922569" y="916476"/>
                  <a:ext cx="180385" cy="135425"/>
                  <a:chOff x="4541569" y="611676"/>
                  <a:chExt cx="180385" cy="135425"/>
                </a:xfrm>
              </p:grpSpPr>
              <p:sp>
                <p:nvSpPr>
                  <p:cNvPr id="1286" name="Google Shape;1286;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87" name="Google Shape;1287;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88" name="Google Shape;1288;p17"/>
                <p:cNvGrpSpPr/>
                <p:nvPr/>
              </p:nvGrpSpPr>
              <p:grpSpPr>
                <a:xfrm>
                  <a:off x="4922569" y="1068876"/>
                  <a:ext cx="180385" cy="135425"/>
                  <a:chOff x="4541569" y="611676"/>
                  <a:chExt cx="180385" cy="135425"/>
                </a:xfrm>
              </p:grpSpPr>
              <p:sp>
                <p:nvSpPr>
                  <p:cNvPr id="1289" name="Google Shape;1289;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90" name="Google Shape;1290;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91" name="Google Shape;1291;p17"/>
                <p:cNvGrpSpPr/>
                <p:nvPr/>
              </p:nvGrpSpPr>
              <p:grpSpPr>
                <a:xfrm>
                  <a:off x="4922569" y="1221276"/>
                  <a:ext cx="180385" cy="135425"/>
                  <a:chOff x="4541569" y="611676"/>
                  <a:chExt cx="180385" cy="135425"/>
                </a:xfrm>
              </p:grpSpPr>
              <p:sp>
                <p:nvSpPr>
                  <p:cNvPr id="1292" name="Google Shape;1292;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93" name="Google Shape;1293;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grpSp>
            <p:nvGrpSpPr>
              <p:cNvPr id="1294" name="Google Shape;1294;p17"/>
              <p:cNvGrpSpPr/>
              <p:nvPr/>
            </p:nvGrpSpPr>
            <p:grpSpPr>
              <a:xfrm flipH="1">
                <a:off x="4189153" y="2661307"/>
                <a:ext cx="205420" cy="868293"/>
                <a:chOff x="4922569" y="611676"/>
                <a:chExt cx="180385" cy="745025"/>
              </a:xfrm>
            </p:grpSpPr>
            <p:grpSp>
              <p:nvGrpSpPr>
                <p:cNvPr id="1295" name="Google Shape;1295;p17"/>
                <p:cNvGrpSpPr/>
                <p:nvPr/>
              </p:nvGrpSpPr>
              <p:grpSpPr>
                <a:xfrm>
                  <a:off x="4922569" y="611676"/>
                  <a:ext cx="180385" cy="135425"/>
                  <a:chOff x="4541569" y="611676"/>
                  <a:chExt cx="180385" cy="135425"/>
                </a:xfrm>
              </p:grpSpPr>
              <p:sp>
                <p:nvSpPr>
                  <p:cNvPr id="1296" name="Google Shape;1296;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297" name="Google Shape;1297;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298" name="Google Shape;1298;p17"/>
                <p:cNvGrpSpPr/>
                <p:nvPr/>
              </p:nvGrpSpPr>
              <p:grpSpPr>
                <a:xfrm>
                  <a:off x="4922569" y="764076"/>
                  <a:ext cx="180385" cy="135425"/>
                  <a:chOff x="4541569" y="611676"/>
                  <a:chExt cx="180385" cy="135425"/>
                </a:xfrm>
              </p:grpSpPr>
              <p:sp>
                <p:nvSpPr>
                  <p:cNvPr id="1299" name="Google Shape;1299;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00" name="Google Shape;1300;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301" name="Google Shape;1301;p17"/>
                <p:cNvGrpSpPr/>
                <p:nvPr/>
              </p:nvGrpSpPr>
              <p:grpSpPr>
                <a:xfrm>
                  <a:off x="4922569" y="916476"/>
                  <a:ext cx="180385" cy="135425"/>
                  <a:chOff x="4541569" y="611676"/>
                  <a:chExt cx="180385" cy="135425"/>
                </a:xfrm>
              </p:grpSpPr>
              <p:sp>
                <p:nvSpPr>
                  <p:cNvPr id="1302" name="Google Shape;1302;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03" name="Google Shape;1303;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304" name="Google Shape;1304;p17"/>
                <p:cNvGrpSpPr/>
                <p:nvPr/>
              </p:nvGrpSpPr>
              <p:grpSpPr>
                <a:xfrm>
                  <a:off x="4922569" y="1068876"/>
                  <a:ext cx="180385" cy="135425"/>
                  <a:chOff x="4541569" y="611676"/>
                  <a:chExt cx="180385" cy="135425"/>
                </a:xfrm>
              </p:grpSpPr>
              <p:sp>
                <p:nvSpPr>
                  <p:cNvPr id="1305" name="Google Shape;1305;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06" name="Google Shape;1306;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307" name="Google Shape;1307;p17"/>
                <p:cNvGrpSpPr/>
                <p:nvPr/>
              </p:nvGrpSpPr>
              <p:grpSpPr>
                <a:xfrm>
                  <a:off x="4922569" y="1221276"/>
                  <a:ext cx="180385" cy="135425"/>
                  <a:chOff x="4541569" y="611676"/>
                  <a:chExt cx="180385" cy="135425"/>
                </a:xfrm>
              </p:grpSpPr>
              <p:sp>
                <p:nvSpPr>
                  <p:cNvPr id="1308" name="Google Shape;1308;p17"/>
                  <p:cNvSpPr/>
                  <p:nvPr/>
                </p:nvSpPr>
                <p:spPr>
                  <a:xfrm>
                    <a:off x="4541569" y="618131"/>
                    <a:ext cx="177481" cy="128970"/>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09" name="Google Shape;1309;p17"/>
                  <p:cNvSpPr/>
                  <p:nvPr/>
                </p:nvSpPr>
                <p:spPr>
                  <a:xfrm>
                    <a:off x="4692631" y="611676"/>
                    <a:ext cx="29323" cy="125038"/>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cxnSp>
            <p:nvCxnSpPr>
              <p:cNvPr id="1310" name="Google Shape;1310;p17"/>
              <p:cNvCxnSpPr/>
              <p:nvPr/>
            </p:nvCxnSpPr>
            <p:spPr>
              <a:xfrm rot="10800000">
                <a:off x="2888958" y="2806569"/>
                <a:ext cx="795565" cy="0"/>
              </a:xfrm>
              <a:prstGeom prst="straightConnector1">
                <a:avLst/>
              </a:prstGeom>
              <a:solidFill>
                <a:srgbClr val="00529B"/>
              </a:solidFill>
              <a:ln w="12700" cap="flat" cmpd="sng">
                <a:solidFill>
                  <a:srgbClr val="666666"/>
                </a:solidFill>
                <a:prstDash val="solid"/>
                <a:round/>
                <a:headEnd type="stealth" w="med" len="med"/>
                <a:tailEnd type="stealth" w="med" len="med"/>
              </a:ln>
            </p:spPr>
          </p:cxnSp>
          <p:cxnSp>
            <p:nvCxnSpPr>
              <p:cNvPr id="1311" name="Google Shape;1311;p17"/>
              <p:cNvCxnSpPr/>
              <p:nvPr/>
            </p:nvCxnSpPr>
            <p:spPr>
              <a:xfrm>
                <a:off x="2879730" y="3427475"/>
                <a:ext cx="800196" cy="0"/>
              </a:xfrm>
              <a:prstGeom prst="straightConnector1">
                <a:avLst/>
              </a:prstGeom>
              <a:solidFill>
                <a:srgbClr val="00529B"/>
              </a:solidFill>
              <a:ln w="12700" cap="flat" cmpd="sng">
                <a:solidFill>
                  <a:srgbClr val="666666"/>
                </a:solidFill>
                <a:prstDash val="solid"/>
                <a:round/>
                <a:headEnd type="stealth" w="med" len="med"/>
                <a:tailEnd type="stealth" w="med" len="med"/>
              </a:ln>
            </p:spPr>
          </p:cxnSp>
          <p:sp>
            <p:nvSpPr>
              <p:cNvPr id="1312" name="Google Shape;1312;p17"/>
              <p:cNvSpPr/>
              <p:nvPr/>
            </p:nvSpPr>
            <p:spPr>
              <a:xfrm>
                <a:off x="1669055" y="1940849"/>
                <a:ext cx="2977588" cy="2229288"/>
              </a:xfrm>
              <a:custGeom>
                <a:avLst/>
                <a:gdLst/>
                <a:ahLst/>
                <a:cxnLst/>
                <a:rect l="l" t="t" r="r" b="b"/>
                <a:pathLst>
                  <a:path w="120000" h="120000" extrusionOk="0">
                    <a:moveTo>
                      <a:pt x="22833" y="16444"/>
                    </a:moveTo>
                    <a:lnTo>
                      <a:pt x="22833" y="16444"/>
                    </a:lnTo>
                    <a:cubicBezTo>
                      <a:pt x="46466" y="-3317"/>
                      <a:pt x="81648" y="-1068"/>
                      <a:pt x="102517" y="21538"/>
                    </a:cubicBezTo>
                    <a:cubicBezTo>
                      <a:pt x="123386" y="44143"/>
                      <a:pt x="122488" y="79031"/>
                      <a:pt x="100483" y="100555"/>
                    </a:cubicBezTo>
                    <a:cubicBezTo>
                      <a:pt x="78478" y="122080"/>
                      <a:pt x="43227" y="122552"/>
                      <a:pt x="20641" y="101626"/>
                    </a:cubicBezTo>
                    <a:lnTo>
                      <a:pt x="18761" y="103440"/>
                    </a:lnTo>
                    <a:lnTo>
                      <a:pt x="19331" y="99228"/>
                    </a:lnTo>
                    <a:lnTo>
                      <a:pt x="23700" y="98675"/>
                    </a:lnTo>
                    <a:lnTo>
                      <a:pt x="21820" y="100489"/>
                    </a:lnTo>
                    <a:lnTo>
                      <a:pt x="21820" y="100489"/>
                    </a:lnTo>
                    <a:cubicBezTo>
                      <a:pt x="43892" y="120617"/>
                      <a:pt x="78177" y="120049"/>
                      <a:pt x="99546" y="99200"/>
                    </a:cubicBezTo>
                    <a:cubicBezTo>
                      <a:pt x="120916" y="78351"/>
                      <a:pt x="121765" y="44639"/>
                      <a:pt x="101472" y="22775"/>
                    </a:cubicBezTo>
                    <a:cubicBezTo>
                      <a:pt x="81179" y="910"/>
                      <a:pt x="46964" y="-1327"/>
                      <a:pt x="23906" y="17701"/>
                    </a:cubicBezTo>
                    <a:close/>
                  </a:path>
                </a:pathLst>
              </a:custGeom>
              <a:solidFill>
                <a:srgbClr val="002856">
                  <a:alpha val="7490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1313" name="Google Shape;1313;p17"/>
              <p:cNvSpPr/>
              <p:nvPr/>
            </p:nvSpPr>
            <p:spPr>
              <a:xfrm flipH="1">
                <a:off x="4479482" y="2877684"/>
                <a:ext cx="391594" cy="391595"/>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a:solidFill>
                    <a:schemeClr val="lt1"/>
                  </a:solidFill>
                  <a:latin typeface="Arial"/>
                  <a:ea typeface="Arial"/>
                  <a:cs typeface="Arial"/>
                  <a:sym typeface="Arial"/>
                </a:endParaRPr>
              </a:p>
            </p:txBody>
          </p:sp>
          <p:pic>
            <p:nvPicPr>
              <p:cNvPr id="1314" name="Google Shape;1314;p17"/>
              <p:cNvPicPr preferRelativeResize="0"/>
              <p:nvPr/>
            </p:nvPicPr>
            <p:blipFill rotWithShape="1">
              <a:blip r:embed="rId3">
                <a:alphaModFix/>
              </a:blip>
              <a:srcRect/>
              <a:stretch/>
            </p:blipFill>
            <p:spPr>
              <a:xfrm>
                <a:off x="3831308" y="2881987"/>
                <a:ext cx="369188" cy="369188"/>
              </a:xfrm>
              <a:prstGeom prst="rect">
                <a:avLst/>
              </a:prstGeom>
              <a:noFill/>
              <a:ln>
                <a:noFill/>
              </a:ln>
            </p:spPr>
          </p:pic>
          <p:pic>
            <p:nvPicPr>
              <p:cNvPr id="1315" name="Google Shape;1315;p17"/>
              <p:cNvPicPr preferRelativeResize="0"/>
              <p:nvPr/>
            </p:nvPicPr>
            <p:blipFill rotWithShape="1">
              <a:blip r:embed="rId3">
                <a:alphaModFix/>
              </a:blip>
              <a:srcRect/>
              <a:stretch/>
            </p:blipFill>
            <p:spPr>
              <a:xfrm>
                <a:off x="5240293" y="2881987"/>
                <a:ext cx="369188" cy="369188"/>
              </a:xfrm>
              <a:prstGeom prst="rect">
                <a:avLst/>
              </a:prstGeom>
              <a:noFill/>
              <a:ln>
                <a:noFill/>
              </a:ln>
            </p:spPr>
          </p:pic>
          <p:sp>
            <p:nvSpPr>
              <p:cNvPr id="1316" name="Google Shape;1316;p17"/>
              <p:cNvSpPr/>
              <p:nvPr/>
            </p:nvSpPr>
            <p:spPr>
              <a:xfrm>
                <a:off x="4591001" y="2453397"/>
                <a:ext cx="309910" cy="311068"/>
              </a:xfrm>
              <a:custGeom>
                <a:avLst/>
                <a:gdLst/>
                <a:ahLst/>
                <a:cxnLst/>
                <a:rect l="l" t="t" r="r" b="b"/>
                <a:pathLst>
                  <a:path w="474" h="474" extrusionOk="0">
                    <a:moveTo>
                      <a:pt x="422" y="51"/>
                    </a:moveTo>
                    <a:cubicBezTo>
                      <a:pt x="389" y="18"/>
                      <a:pt x="345" y="0"/>
                      <a:pt x="299" y="0"/>
                    </a:cubicBezTo>
                    <a:cubicBezTo>
                      <a:pt x="252" y="0"/>
                      <a:pt x="208" y="18"/>
                      <a:pt x="175" y="51"/>
                    </a:cubicBezTo>
                    <a:cubicBezTo>
                      <a:pt x="110" y="116"/>
                      <a:pt x="107" y="218"/>
                      <a:pt x="164" y="287"/>
                    </a:cubicBezTo>
                    <a:cubicBezTo>
                      <a:pt x="142" y="309"/>
                      <a:pt x="142" y="309"/>
                      <a:pt x="142" y="309"/>
                    </a:cubicBezTo>
                    <a:cubicBezTo>
                      <a:pt x="131" y="298"/>
                      <a:pt x="131" y="298"/>
                      <a:pt x="131" y="298"/>
                    </a:cubicBezTo>
                    <a:cubicBezTo>
                      <a:pt x="0" y="428"/>
                      <a:pt x="0" y="428"/>
                      <a:pt x="0" y="428"/>
                    </a:cubicBezTo>
                    <a:cubicBezTo>
                      <a:pt x="45" y="474"/>
                      <a:pt x="45" y="474"/>
                      <a:pt x="45" y="474"/>
                    </a:cubicBezTo>
                    <a:cubicBezTo>
                      <a:pt x="176" y="343"/>
                      <a:pt x="176" y="343"/>
                      <a:pt x="176" y="343"/>
                    </a:cubicBezTo>
                    <a:cubicBezTo>
                      <a:pt x="165" y="332"/>
                      <a:pt x="165" y="332"/>
                      <a:pt x="165" y="332"/>
                    </a:cubicBezTo>
                    <a:cubicBezTo>
                      <a:pt x="187" y="310"/>
                      <a:pt x="187" y="310"/>
                      <a:pt x="187" y="310"/>
                    </a:cubicBezTo>
                    <a:cubicBezTo>
                      <a:pt x="218" y="336"/>
                      <a:pt x="257" y="350"/>
                      <a:pt x="299" y="350"/>
                    </a:cubicBezTo>
                    <a:cubicBezTo>
                      <a:pt x="345" y="350"/>
                      <a:pt x="389" y="332"/>
                      <a:pt x="422" y="299"/>
                    </a:cubicBezTo>
                    <a:cubicBezTo>
                      <a:pt x="455" y="266"/>
                      <a:pt x="474" y="222"/>
                      <a:pt x="474" y="175"/>
                    </a:cubicBezTo>
                    <a:cubicBezTo>
                      <a:pt x="474" y="128"/>
                      <a:pt x="455" y="84"/>
                      <a:pt x="422" y="51"/>
                    </a:cubicBezTo>
                    <a:close/>
                    <a:moveTo>
                      <a:pt x="400" y="276"/>
                    </a:moveTo>
                    <a:cubicBezTo>
                      <a:pt x="373" y="303"/>
                      <a:pt x="337" y="318"/>
                      <a:pt x="299" y="318"/>
                    </a:cubicBezTo>
                    <a:cubicBezTo>
                      <a:pt x="260" y="318"/>
                      <a:pt x="224" y="303"/>
                      <a:pt x="197" y="276"/>
                    </a:cubicBezTo>
                    <a:cubicBezTo>
                      <a:pt x="142" y="220"/>
                      <a:pt x="142" y="130"/>
                      <a:pt x="197" y="74"/>
                    </a:cubicBezTo>
                    <a:cubicBezTo>
                      <a:pt x="224" y="47"/>
                      <a:pt x="260" y="32"/>
                      <a:pt x="299" y="32"/>
                    </a:cubicBezTo>
                    <a:cubicBezTo>
                      <a:pt x="337" y="32"/>
                      <a:pt x="373" y="47"/>
                      <a:pt x="400" y="74"/>
                    </a:cubicBezTo>
                    <a:cubicBezTo>
                      <a:pt x="427" y="101"/>
                      <a:pt x="442" y="137"/>
                      <a:pt x="442" y="175"/>
                    </a:cubicBezTo>
                    <a:cubicBezTo>
                      <a:pt x="442" y="213"/>
                      <a:pt x="427" y="249"/>
                      <a:pt x="400" y="2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a:solidFill>
                    <a:srgbClr val="7F7F7F"/>
                  </a:solidFill>
                  <a:latin typeface="Arial"/>
                  <a:ea typeface="Arial"/>
                  <a:cs typeface="Arial"/>
                  <a:sym typeface="Arial"/>
                </a:endParaRPr>
              </a:p>
            </p:txBody>
          </p:sp>
        </p:grpSp>
        <p:grpSp>
          <p:nvGrpSpPr>
            <p:cNvPr id="1317" name="Google Shape;1317;p17"/>
            <p:cNvGrpSpPr/>
            <p:nvPr/>
          </p:nvGrpSpPr>
          <p:grpSpPr>
            <a:xfrm>
              <a:off x="1358380" y="4376000"/>
              <a:ext cx="3114432" cy="1546567"/>
              <a:chOff x="1378409" y="1254831"/>
              <a:chExt cx="7548580" cy="3485144"/>
            </a:xfrm>
          </p:grpSpPr>
          <p:sp>
            <p:nvSpPr>
              <p:cNvPr id="1318" name="Google Shape;1318;p17"/>
              <p:cNvSpPr/>
              <p:nvPr/>
            </p:nvSpPr>
            <p:spPr>
              <a:xfrm>
                <a:off x="6659936" y="1868445"/>
                <a:ext cx="2040672" cy="2357828"/>
              </a:xfrm>
              <a:prstGeom prst="rect">
                <a:avLst/>
              </a:prstGeom>
              <a:solidFill>
                <a:srgbClr val="DAF3FD"/>
              </a:solidFill>
              <a:ln w="1905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a:solidFill>
                    <a:schemeClr val="lt1"/>
                  </a:solidFill>
                  <a:latin typeface="Arial"/>
                  <a:ea typeface="Arial"/>
                  <a:cs typeface="Arial"/>
                  <a:sym typeface="Arial"/>
                </a:endParaRPr>
              </a:p>
            </p:txBody>
          </p:sp>
          <p:grpSp>
            <p:nvGrpSpPr>
              <p:cNvPr id="1319" name="Google Shape;1319;p17"/>
              <p:cNvGrpSpPr/>
              <p:nvPr/>
            </p:nvGrpSpPr>
            <p:grpSpPr>
              <a:xfrm>
                <a:off x="6832804" y="2346643"/>
                <a:ext cx="264590" cy="1426227"/>
                <a:chOff x="5914724" y="2318848"/>
                <a:chExt cx="264590" cy="1426227"/>
              </a:xfrm>
            </p:grpSpPr>
            <p:sp>
              <p:nvSpPr>
                <p:cNvPr id="1320" name="Google Shape;1320;p17"/>
                <p:cNvSpPr/>
                <p:nvPr/>
              </p:nvSpPr>
              <p:spPr>
                <a:xfrm>
                  <a:off x="5937555" y="252727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1" name="Google Shape;1321;p17"/>
                <p:cNvSpPr/>
                <p:nvPr/>
              </p:nvSpPr>
              <p:spPr>
                <a:xfrm>
                  <a:off x="5917297" y="2528754"/>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2" name="Google Shape;1322;p17"/>
                <p:cNvSpPr/>
                <p:nvPr/>
              </p:nvSpPr>
              <p:spPr>
                <a:xfrm>
                  <a:off x="5937555" y="273569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3" name="Google Shape;1323;p17"/>
                <p:cNvSpPr/>
                <p:nvPr/>
              </p:nvSpPr>
              <p:spPr>
                <a:xfrm>
                  <a:off x="5917297" y="2737179"/>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4" name="Google Shape;1324;p17"/>
                <p:cNvSpPr/>
                <p:nvPr/>
              </p:nvSpPr>
              <p:spPr>
                <a:xfrm>
                  <a:off x="5937555" y="294412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5" name="Google Shape;1325;p17"/>
                <p:cNvSpPr/>
                <p:nvPr/>
              </p:nvSpPr>
              <p:spPr>
                <a:xfrm>
                  <a:off x="5917297" y="2945604"/>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6" name="Google Shape;1326;p17"/>
                <p:cNvSpPr/>
                <p:nvPr/>
              </p:nvSpPr>
              <p:spPr>
                <a:xfrm>
                  <a:off x="5937556" y="315254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7" name="Google Shape;1327;p17"/>
                <p:cNvSpPr/>
                <p:nvPr/>
              </p:nvSpPr>
              <p:spPr>
                <a:xfrm>
                  <a:off x="5915481" y="3154029"/>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8" name="Google Shape;1328;p17"/>
                <p:cNvSpPr/>
                <p:nvPr/>
              </p:nvSpPr>
              <p:spPr>
                <a:xfrm>
                  <a:off x="5937556" y="336097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29" name="Google Shape;1329;p17"/>
                <p:cNvSpPr/>
                <p:nvPr/>
              </p:nvSpPr>
              <p:spPr>
                <a:xfrm>
                  <a:off x="5915481" y="3362454"/>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0" name="Google Shape;1330;p17"/>
                <p:cNvSpPr/>
                <p:nvPr/>
              </p:nvSpPr>
              <p:spPr>
                <a:xfrm>
                  <a:off x="5935845" y="231884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1" name="Google Shape;1331;p17"/>
                <p:cNvSpPr/>
                <p:nvPr/>
              </p:nvSpPr>
              <p:spPr>
                <a:xfrm>
                  <a:off x="5915587" y="2320329"/>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2" name="Google Shape;1332;p17"/>
                <p:cNvSpPr/>
                <p:nvPr/>
              </p:nvSpPr>
              <p:spPr>
                <a:xfrm>
                  <a:off x="5934982" y="3569396"/>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3" name="Google Shape;1333;p17"/>
                <p:cNvSpPr/>
                <p:nvPr/>
              </p:nvSpPr>
              <p:spPr>
                <a:xfrm>
                  <a:off x="5914724" y="3570877"/>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grpSp>
            <p:nvGrpSpPr>
              <p:cNvPr id="1334" name="Google Shape;1334;p17"/>
              <p:cNvGrpSpPr/>
              <p:nvPr/>
            </p:nvGrpSpPr>
            <p:grpSpPr>
              <a:xfrm>
                <a:off x="8284418" y="2344249"/>
                <a:ext cx="248287" cy="1435020"/>
                <a:chOff x="8243968" y="2306180"/>
                <a:chExt cx="248287" cy="1435020"/>
              </a:xfrm>
            </p:grpSpPr>
            <p:sp>
              <p:nvSpPr>
                <p:cNvPr id="1335" name="Google Shape;1335;p17"/>
                <p:cNvSpPr/>
                <p:nvPr/>
              </p:nvSpPr>
              <p:spPr>
                <a:xfrm>
                  <a:off x="8246541" y="252339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6" name="Google Shape;1336;p17"/>
                <p:cNvSpPr/>
                <p:nvPr/>
              </p:nvSpPr>
              <p:spPr>
                <a:xfrm>
                  <a:off x="8452312" y="2514605"/>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7" name="Google Shape;1337;p17"/>
                <p:cNvSpPr/>
                <p:nvPr/>
              </p:nvSpPr>
              <p:spPr>
                <a:xfrm>
                  <a:off x="8246541" y="273182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8" name="Google Shape;1338;p17"/>
                <p:cNvSpPr/>
                <p:nvPr/>
              </p:nvSpPr>
              <p:spPr>
                <a:xfrm>
                  <a:off x="8452312" y="2723030"/>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39" name="Google Shape;1339;p17"/>
                <p:cNvSpPr/>
                <p:nvPr/>
              </p:nvSpPr>
              <p:spPr>
                <a:xfrm>
                  <a:off x="8246541" y="294024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0" name="Google Shape;1340;p17"/>
                <p:cNvSpPr/>
                <p:nvPr/>
              </p:nvSpPr>
              <p:spPr>
                <a:xfrm>
                  <a:off x="8452312" y="2931455"/>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1" name="Google Shape;1341;p17"/>
                <p:cNvSpPr/>
                <p:nvPr/>
              </p:nvSpPr>
              <p:spPr>
                <a:xfrm>
                  <a:off x="8246542" y="314867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2" name="Google Shape;1342;p17"/>
                <p:cNvSpPr/>
                <p:nvPr/>
              </p:nvSpPr>
              <p:spPr>
                <a:xfrm>
                  <a:off x="8450496" y="3139880"/>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3" name="Google Shape;1343;p17"/>
                <p:cNvSpPr/>
                <p:nvPr/>
              </p:nvSpPr>
              <p:spPr>
                <a:xfrm>
                  <a:off x="8246542" y="3357098"/>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4" name="Google Shape;1344;p17"/>
                <p:cNvSpPr/>
                <p:nvPr/>
              </p:nvSpPr>
              <p:spPr>
                <a:xfrm>
                  <a:off x="8450496" y="3348305"/>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5" name="Google Shape;1345;p17"/>
                <p:cNvSpPr/>
                <p:nvPr/>
              </p:nvSpPr>
              <p:spPr>
                <a:xfrm>
                  <a:off x="8244831" y="2314973"/>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6" name="Google Shape;1346;p17"/>
                <p:cNvSpPr/>
                <p:nvPr/>
              </p:nvSpPr>
              <p:spPr>
                <a:xfrm>
                  <a:off x="8450602" y="2306180"/>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7" name="Google Shape;1347;p17"/>
                <p:cNvSpPr/>
                <p:nvPr/>
              </p:nvSpPr>
              <p:spPr>
                <a:xfrm>
                  <a:off x="8243968" y="3565521"/>
                  <a:ext cx="241758" cy="175679"/>
                </a:xfrm>
                <a:prstGeom prst="rect">
                  <a:avLst/>
                </a:prstGeom>
                <a:solidFill>
                  <a:srgbClr val="6697C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sp>
              <p:nvSpPr>
                <p:cNvPr id="1348" name="Google Shape;1348;p17"/>
                <p:cNvSpPr/>
                <p:nvPr/>
              </p:nvSpPr>
              <p:spPr>
                <a:xfrm>
                  <a:off x="8449739" y="3556728"/>
                  <a:ext cx="39943" cy="170323"/>
                </a:xfrm>
                <a:prstGeom prst="rect">
                  <a:avLst/>
                </a:prstGeom>
                <a:solidFill>
                  <a:schemeClr val="lt1"/>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700">
                    <a:solidFill>
                      <a:schemeClr val="lt1"/>
                    </a:solidFill>
                    <a:latin typeface="Arial"/>
                    <a:ea typeface="Arial"/>
                    <a:cs typeface="Arial"/>
                    <a:sym typeface="Arial"/>
                  </a:endParaRPr>
                </a:p>
              </p:txBody>
            </p:sp>
          </p:grpSp>
          <p:sp>
            <p:nvSpPr>
              <p:cNvPr id="1349" name="Google Shape;1349;p17"/>
              <p:cNvSpPr/>
              <p:nvPr/>
            </p:nvSpPr>
            <p:spPr>
              <a:xfrm>
                <a:off x="7699381" y="3581099"/>
                <a:ext cx="312574" cy="299262"/>
              </a:xfrm>
              <a:prstGeom prst="flowChartPunchedTape">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350" name="Google Shape;1350;p17"/>
              <p:cNvCxnSpPr/>
              <p:nvPr/>
            </p:nvCxnSpPr>
            <p:spPr>
              <a:xfrm>
                <a:off x="5609727" y="3427475"/>
                <a:ext cx="800197" cy="0"/>
              </a:xfrm>
              <a:prstGeom prst="straightConnector1">
                <a:avLst/>
              </a:prstGeom>
              <a:solidFill>
                <a:srgbClr val="00529B"/>
              </a:solidFill>
              <a:ln w="12700" cap="flat" cmpd="sng">
                <a:solidFill>
                  <a:srgbClr val="666666"/>
                </a:solidFill>
                <a:prstDash val="solid"/>
                <a:round/>
                <a:headEnd type="stealth" w="med" len="med"/>
                <a:tailEnd type="stealth" w="med" len="med"/>
              </a:ln>
            </p:spPr>
          </p:cxnSp>
          <p:cxnSp>
            <p:nvCxnSpPr>
              <p:cNvPr id="1351" name="Google Shape;1351;p17"/>
              <p:cNvCxnSpPr/>
              <p:nvPr/>
            </p:nvCxnSpPr>
            <p:spPr>
              <a:xfrm rot="10800000">
                <a:off x="5614359" y="2807034"/>
                <a:ext cx="795565" cy="0"/>
              </a:xfrm>
              <a:prstGeom prst="straightConnector1">
                <a:avLst/>
              </a:prstGeom>
              <a:solidFill>
                <a:srgbClr val="00529B"/>
              </a:solidFill>
              <a:ln w="12700" cap="flat" cmpd="sng">
                <a:solidFill>
                  <a:srgbClr val="666666"/>
                </a:solidFill>
                <a:prstDash val="solid"/>
                <a:round/>
                <a:headEnd type="stealth" w="med" len="med"/>
                <a:tailEnd type="stealth" w="med" len="med"/>
              </a:ln>
            </p:spPr>
          </p:cxnSp>
          <p:sp>
            <p:nvSpPr>
              <p:cNvPr id="1352" name="Google Shape;1352;p17"/>
              <p:cNvSpPr/>
              <p:nvPr/>
            </p:nvSpPr>
            <p:spPr>
              <a:xfrm>
                <a:off x="1378409" y="1254831"/>
                <a:ext cx="6142782" cy="3485144"/>
              </a:xfrm>
              <a:custGeom>
                <a:avLst/>
                <a:gdLst/>
                <a:ahLst/>
                <a:cxnLst/>
                <a:rect l="l" t="t" r="r" b="b"/>
                <a:pathLst>
                  <a:path w="120000" h="120000" extrusionOk="0">
                    <a:moveTo>
                      <a:pt x="9280" y="30596"/>
                    </a:moveTo>
                    <a:lnTo>
                      <a:pt x="9280" y="30596"/>
                    </a:lnTo>
                    <a:cubicBezTo>
                      <a:pt x="22905" y="7693"/>
                      <a:pt x="50536" y="-3164"/>
                      <a:pt x="76378" y="4231"/>
                    </a:cubicBezTo>
                    <a:cubicBezTo>
                      <a:pt x="102220" y="11627"/>
                      <a:pt x="119684" y="35390"/>
                      <a:pt x="118787" y="61936"/>
                    </a:cubicBezTo>
                    <a:cubicBezTo>
                      <a:pt x="117889" y="88482"/>
                      <a:pt x="98860" y="111043"/>
                      <a:pt x="72576" y="116722"/>
                    </a:cubicBezTo>
                    <a:cubicBezTo>
                      <a:pt x="46292" y="122401"/>
                      <a:pt x="19456" y="109750"/>
                      <a:pt x="7408" y="86001"/>
                    </a:cubicBezTo>
                    <a:lnTo>
                      <a:pt x="6292" y="86481"/>
                    </a:lnTo>
                    <a:lnTo>
                      <a:pt x="6453" y="83045"/>
                    </a:lnTo>
                    <a:lnTo>
                      <a:pt x="9285" y="85193"/>
                    </a:lnTo>
                    <a:lnTo>
                      <a:pt x="8171" y="85673"/>
                    </a:lnTo>
                    <a:lnTo>
                      <a:pt x="8171" y="85673"/>
                    </a:lnTo>
                    <a:cubicBezTo>
                      <a:pt x="20148" y="108846"/>
                      <a:pt x="46640" y="121130"/>
                      <a:pt x="72543" y="115522"/>
                    </a:cubicBezTo>
                    <a:cubicBezTo>
                      <a:pt x="98446" y="109914"/>
                      <a:pt x="117176" y="87839"/>
                      <a:pt x="118054" y="61883"/>
                    </a:cubicBezTo>
                    <a:cubicBezTo>
                      <a:pt x="118933" y="35927"/>
                      <a:pt x="101736" y="12686"/>
                      <a:pt x="76269" y="5412"/>
                    </a:cubicBezTo>
                    <a:cubicBezTo>
                      <a:pt x="50803" y="-1862"/>
                      <a:pt x="23538" y="8679"/>
                      <a:pt x="10020" y="31025"/>
                    </a:cubicBezTo>
                    <a:close/>
                  </a:path>
                </a:pathLst>
              </a:custGeom>
              <a:solidFill>
                <a:srgbClr val="6E7D9D">
                  <a:alpha val="7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353" name="Google Shape;1353;p17"/>
              <p:cNvGrpSpPr/>
              <p:nvPr/>
            </p:nvGrpSpPr>
            <p:grpSpPr>
              <a:xfrm>
                <a:off x="7352352" y="2616346"/>
                <a:ext cx="647476" cy="751920"/>
                <a:chOff x="10397552" y="4549424"/>
                <a:chExt cx="647476" cy="751920"/>
              </a:xfrm>
            </p:grpSpPr>
            <p:sp>
              <p:nvSpPr>
                <p:cNvPr id="1354" name="Google Shape;1354;p17"/>
                <p:cNvSpPr/>
                <p:nvPr/>
              </p:nvSpPr>
              <p:spPr>
                <a:xfrm flipH="1">
                  <a:off x="10536559" y="4549424"/>
                  <a:ext cx="508469" cy="508469"/>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1355" name="Google Shape;1355;p17"/>
                <p:cNvSpPr/>
                <p:nvPr/>
              </p:nvSpPr>
              <p:spPr>
                <a:xfrm flipH="1">
                  <a:off x="10479409" y="4654199"/>
                  <a:ext cx="508469" cy="508469"/>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lt1"/>
                    </a:solidFill>
                    <a:latin typeface="Arial"/>
                    <a:ea typeface="Arial"/>
                    <a:cs typeface="Arial"/>
                    <a:sym typeface="Arial"/>
                  </a:endParaRPr>
                </a:p>
              </p:txBody>
            </p:sp>
            <p:sp>
              <p:nvSpPr>
                <p:cNvPr id="1356" name="Google Shape;1356;p17"/>
                <p:cNvSpPr/>
                <p:nvPr/>
              </p:nvSpPr>
              <p:spPr>
                <a:xfrm flipH="1">
                  <a:off x="10397552" y="4792875"/>
                  <a:ext cx="508470" cy="508469"/>
                </a:xfrm>
                <a:prstGeom prst="cube">
                  <a:avLst>
                    <a:gd name="adj" fmla="val 20759"/>
                  </a:avLst>
                </a:prstGeom>
                <a:solidFill>
                  <a:srgbClr val="FF540A"/>
                </a:solidFill>
                <a:ln w="12700" cap="flat" cmpd="sng">
                  <a:solidFill>
                    <a:srgbClr val="002856"/>
                  </a:solidFill>
                  <a:prstDash val="dash"/>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lt1"/>
                    </a:solidFill>
                    <a:latin typeface="Arial"/>
                    <a:ea typeface="Arial"/>
                    <a:cs typeface="Arial"/>
                    <a:sym typeface="Arial"/>
                  </a:endParaRPr>
                </a:p>
              </p:txBody>
            </p:sp>
          </p:grpSp>
          <p:sp>
            <p:nvSpPr>
              <p:cNvPr id="1357" name="Google Shape;1357;p17"/>
              <p:cNvSpPr/>
              <p:nvPr/>
            </p:nvSpPr>
            <p:spPr>
              <a:xfrm>
                <a:off x="7349209" y="3594332"/>
                <a:ext cx="295025" cy="300714"/>
              </a:xfrm>
              <a:prstGeom prst="can">
                <a:avLst>
                  <a:gd name="adj" fmla="val 25000"/>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58" name="Google Shape;1358;p17"/>
              <p:cNvSpPr/>
              <p:nvPr/>
            </p:nvSpPr>
            <p:spPr>
              <a:xfrm>
                <a:off x="7205299" y="3698291"/>
                <a:ext cx="295025" cy="300714"/>
              </a:xfrm>
              <a:prstGeom prst="can">
                <a:avLst>
                  <a:gd name="adj" fmla="val 25000"/>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59" name="Google Shape;1359;p17"/>
              <p:cNvSpPr/>
              <p:nvPr/>
            </p:nvSpPr>
            <p:spPr>
              <a:xfrm>
                <a:off x="7821553" y="3695714"/>
                <a:ext cx="312574" cy="299262"/>
              </a:xfrm>
              <a:prstGeom prst="flowChartPunchedTape">
                <a:avLst/>
              </a:prstGeom>
              <a:solidFill>
                <a:srgbClr val="6697C3"/>
              </a:solidFill>
              <a:ln w="9525"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60" name="Google Shape;1360;p17"/>
              <p:cNvPicPr preferRelativeResize="0"/>
              <p:nvPr/>
            </p:nvPicPr>
            <p:blipFill rotWithShape="1">
              <a:blip r:embed="rId3">
                <a:alphaModFix/>
              </a:blip>
              <a:srcRect/>
              <a:stretch/>
            </p:blipFill>
            <p:spPr>
              <a:xfrm>
                <a:off x="8557801" y="2881987"/>
                <a:ext cx="369188" cy="369188"/>
              </a:xfrm>
              <a:prstGeom prst="rect">
                <a:avLst/>
              </a:prstGeom>
              <a:noFill/>
              <a:ln>
                <a:noFill/>
              </a:ln>
            </p:spPr>
          </p:pic>
          <p:pic>
            <p:nvPicPr>
              <p:cNvPr id="1361" name="Google Shape;1361;p17"/>
              <p:cNvPicPr preferRelativeResize="0"/>
              <p:nvPr/>
            </p:nvPicPr>
            <p:blipFill rotWithShape="1">
              <a:blip r:embed="rId3">
                <a:alphaModFix/>
              </a:blip>
              <a:srcRect/>
              <a:stretch/>
            </p:blipFill>
            <p:spPr>
              <a:xfrm>
                <a:off x="6424330" y="2881988"/>
                <a:ext cx="369188" cy="369188"/>
              </a:xfrm>
              <a:prstGeom prst="rect">
                <a:avLst/>
              </a:prstGeom>
              <a:noFill/>
              <a:ln>
                <a:noFill/>
              </a:ln>
            </p:spPr>
          </p:pic>
          <p:sp>
            <p:nvSpPr>
              <p:cNvPr id="1362" name="Google Shape;1362;p17"/>
              <p:cNvSpPr/>
              <p:nvPr/>
            </p:nvSpPr>
            <p:spPr>
              <a:xfrm>
                <a:off x="7677407" y="2078664"/>
                <a:ext cx="376168" cy="377572"/>
              </a:xfrm>
              <a:custGeom>
                <a:avLst/>
                <a:gdLst/>
                <a:ahLst/>
                <a:cxnLst/>
                <a:rect l="l" t="t" r="r" b="b"/>
                <a:pathLst>
                  <a:path w="474" h="474" extrusionOk="0">
                    <a:moveTo>
                      <a:pt x="422" y="51"/>
                    </a:moveTo>
                    <a:cubicBezTo>
                      <a:pt x="389" y="18"/>
                      <a:pt x="345" y="0"/>
                      <a:pt x="299" y="0"/>
                    </a:cubicBezTo>
                    <a:cubicBezTo>
                      <a:pt x="252" y="0"/>
                      <a:pt x="208" y="18"/>
                      <a:pt x="175" y="51"/>
                    </a:cubicBezTo>
                    <a:cubicBezTo>
                      <a:pt x="110" y="116"/>
                      <a:pt x="107" y="218"/>
                      <a:pt x="164" y="287"/>
                    </a:cubicBezTo>
                    <a:cubicBezTo>
                      <a:pt x="142" y="309"/>
                      <a:pt x="142" y="309"/>
                      <a:pt x="142" y="309"/>
                    </a:cubicBezTo>
                    <a:cubicBezTo>
                      <a:pt x="131" y="298"/>
                      <a:pt x="131" y="298"/>
                      <a:pt x="131" y="298"/>
                    </a:cubicBezTo>
                    <a:cubicBezTo>
                      <a:pt x="0" y="428"/>
                      <a:pt x="0" y="428"/>
                      <a:pt x="0" y="428"/>
                    </a:cubicBezTo>
                    <a:cubicBezTo>
                      <a:pt x="45" y="474"/>
                      <a:pt x="45" y="474"/>
                      <a:pt x="45" y="474"/>
                    </a:cubicBezTo>
                    <a:cubicBezTo>
                      <a:pt x="176" y="343"/>
                      <a:pt x="176" y="343"/>
                      <a:pt x="176" y="343"/>
                    </a:cubicBezTo>
                    <a:cubicBezTo>
                      <a:pt x="165" y="332"/>
                      <a:pt x="165" y="332"/>
                      <a:pt x="165" y="332"/>
                    </a:cubicBezTo>
                    <a:cubicBezTo>
                      <a:pt x="187" y="310"/>
                      <a:pt x="187" y="310"/>
                      <a:pt x="187" y="310"/>
                    </a:cubicBezTo>
                    <a:cubicBezTo>
                      <a:pt x="218" y="336"/>
                      <a:pt x="257" y="350"/>
                      <a:pt x="299" y="350"/>
                    </a:cubicBezTo>
                    <a:cubicBezTo>
                      <a:pt x="345" y="350"/>
                      <a:pt x="389" y="332"/>
                      <a:pt x="422" y="299"/>
                    </a:cubicBezTo>
                    <a:cubicBezTo>
                      <a:pt x="455" y="266"/>
                      <a:pt x="474" y="222"/>
                      <a:pt x="474" y="175"/>
                    </a:cubicBezTo>
                    <a:cubicBezTo>
                      <a:pt x="474" y="128"/>
                      <a:pt x="455" y="84"/>
                      <a:pt x="422" y="51"/>
                    </a:cubicBezTo>
                    <a:close/>
                    <a:moveTo>
                      <a:pt x="400" y="276"/>
                    </a:moveTo>
                    <a:cubicBezTo>
                      <a:pt x="373" y="303"/>
                      <a:pt x="337" y="318"/>
                      <a:pt x="299" y="318"/>
                    </a:cubicBezTo>
                    <a:cubicBezTo>
                      <a:pt x="260" y="318"/>
                      <a:pt x="224" y="303"/>
                      <a:pt x="197" y="276"/>
                    </a:cubicBezTo>
                    <a:cubicBezTo>
                      <a:pt x="142" y="220"/>
                      <a:pt x="142" y="130"/>
                      <a:pt x="197" y="74"/>
                    </a:cubicBezTo>
                    <a:cubicBezTo>
                      <a:pt x="224" y="47"/>
                      <a:pt x="260" y="32"/>
                      <a:pt x="299" y="32"/>
                    </a:cubicBezTo>
                    <a:cubicBezTo>
                      <a:pt x="337" y="32"/>
                      <a:pt x="373" y="47"/>
                      <a:pt x="400" y="74"/>
                    </a:cubicBezTo>
                    <a:cubicBezTo>
                      <a:pt x="427" y="101"/>
                      <a:pt x="442" y="137"/>
                      <a:pt x="442" y="175"/>
                    </a:cubicBezTo>
                    <a:cubicBezTo>
                      <a:pt x="442" y="213"/>
                      <a:pt x="427" y="249"/>
                      <a:pt x="400" y="2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a:solidFill>
                    <a:srgbClr val="7F7F7F"/>
                  </a:solidFill>
                  <a:latin typeface="Arial"/>
                  <a:ea typeface="Arial"/>
                  <a:cs typeface="Arial"/>
                  <a:sym typeface="Arial"/>
                </a:endParaRPr>
              </a:p>
            </p:txBody>
          </p:sp>
          <p:sp>
            <p:nvSpPr>
              <p:cNvPr id="1363" name="Google Shape;1363;p17"/>
              <p:cNvSpPr/>
              <p:nvPr/>
            </p:nvSpPr>
            <p:spPr>
              <a:xfrm>
                <a:off x="7517918" y="2025502"/>
                <a:ext cx="376168" cy="377572"/>
              </a:xfrm>
              <a:custGeom>
                <a:avLst/>
                <a:gdLst/>
                <a:ahLst/>
                <a:cxnLst/>
                <a:rect l="l" t="t" r="r" b="b"/>
                <a:pathLst>
                  <a:path w="474" h="474" extrusionOk="0">
                    <a:moveTo>
                      <a:pt x="422" y="51"/>
                    </a:moveTo>
                    <a:cubicBezTo>
                      <a:pt x="389" y="18"/>
                      <a:pt x="345" y="0"/>
                      <a:pt x="299" y="0"/>
                    </a:cubicBezTo>
                    <a:cubicBezTo>
                      <a:pt x="252" y="0"/>
                      <a:pt x="208" y="18"/>
                      <a:pt x="175" y="51"/>
                    </a:cubicBezTo>
                    <a:cubicBezTo>
                      <a:pt x="110" y="116"/>
                      <a:pt x="107" y="218"/>
                      <a:pt x="164" y="287"/>
                    </a:cubicBezTo>
                    <a:cubicBezTo>
                      <a:pt x="142" y="309"/>
                      <a:pt x="142" y="309"/>
                      <a:pt x="142" y="309"/>
                    </a:cubicBezTo>
                    <a:cubicBezTo>
                      <a:pt x="131" y="298"/>
                      <a:pt x="131" y="298"/>
                      <a:pt x="131" y="298"/>
                    </a:cubicBezTo>
                    <a:cubicBezTo>
                      <a:pt x="0" y="428"/>
                      <a:pt x="0" y="428"/>
                      <a:pt x="0" y="428"/>
                    </a:cubicBezTo>
                    <a:cubicBezTo>
                      <a:pt x="45" y="474"/>
                      <a:pt x="45" y="474"/>
                      <a:pt x="45" y="474"/>
                    </a:cubicBezTo>
                    <a:cubicBezTo>
                      <a:pt x="176" y="343"/>
                      <a:pt x="176" y="343"/>
                      <a:pt x="176" y="343"/>
                    </a:cubicBezTo>
                    <a:cubicBezTo>
                      <a:pt x="165" y="332"/>
                      <a:pt x="165" y="332"/>
                      <a:pt x="165" y="332"/>
                    </a:cubicBezTo>
                    <a:cubicBezTo>
                      <a:pt x="187" y="310"/>
                      <a:pt x="187" y="310"/>
                      <a:pt x="187" y="310"/>
                    </a:cubicBezTo>
                    <a:cubicBezTo>
                      <a:pt x="218" y="336"/>
                      <a:pt x="257" y="350"/>
                      <a:pt x="299" y="350"/>
                    </a:cubicBezTo>
                    <a:cubicBezTo>
                      <a:pt x="345" y="350"/>
                      <a:pt x="389" y="332"/>
                      <a:pt x="422" y="299"/>
                    </a:cubicBezTo>
                    <a:cubicBezTo>
                      <a:pt x="455" y="266"/>
                      <a:pt x="474" y="222"/>
                      <a:pt x="474" y="175"/>
                    </a:cubicBezTo>
                    <a:cubicBezTo>
                      <a:pt x="474" y="128"/>
                      <a:pt x="455" y="84"/>
                      <a:pt x="422" y="51"/>
                    </a:cubicBezTo>
                    <a:close/>
                    <a:moveTo>
                      <a:pt x="400" y="276"/>
                    </a:moveTo>
                    <a:cubicBezTo>
                      <a:pt x="373" y="303"/>
                      <a:pt x="337" y="318"/>
                      <a:pt x="299" y="318"/>
                    </a:cubicBezTo>
                    <a:cubicBezTo>
                      <a:pt x="260" y="318"/>
                      <a:pt x="224" y="303"/>
                      <a:pt x="197" y="276"/>
                    </a:cubicBezTo>
                    <a:cubicBezTo>
                      <a:pt x="142" y="220"/>
                      <a:pt x="142" y="130"/>
                      <a:pt x="197" y="74"/>
                    </a:cubicBezTo>
                    <a:cubicBezTo>
                      <a:pt x="224" y="47"/>
                      <a:pt x="260" y="32"/>
                      <a:pt x="299" y="32"/>
                    </a:cubicBezTo>
                    <a:cubicBezTo>
                      <a:pt x="337" y="32"/>
                      <a:pt x="373" y="47"/>
                      <a:pt x="400" y="74"/>
                    </a:cubicBezTo>
                    <a:cubicBezTo>
                      <a:pt x="427" y="101"/>
                      <a:pt x="442" y="137"/>
                      <a:pt x="442" y="175"/>
                    </a:cubicBezTo>
                    <a:cubicBezTo>
                      <a:pt x="442" y="213"/>
                      <a:pt x="427" y="249"/>
                      <a:pt x="400" y="2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800">
                  <a:solidFill>
                    <a:srgbClr val="7F7F7F"/>
                  </a:solidFill>
                  <a:latin typeface="Arial"/>
                  <a:ea typeface="Arial"/>
                  <a:cs typeface="Arial"/>
                  <a:sym typeface="Arial"/>
                </a:endParaRPr>
              </a:p>
            </p:txBody>
          </p:sp>
        </p:grpSp>
        <p:cxnSp>
          <p:nvCxnSpPr>
            <p:cNvPr id="1364" name="Google Shape;1364;p17"/>
            <p:cNvCxnSpPr/>
            <p:nvPr/>
          </p:nvCxnSpPr>
          <p:spPr>
            <a:xfrm flipH="1">
              <a:off x="4592614" y="4941379"/>
              <a:ext cx="578827" cy="106944"/>
            </a:xfrm>
            <a:prstGeom prst="straightConnector1">
              <a:avLst/>
            </a:prstGeom>
            <a:solidFill>
              <a:srgbClr val="00529B"/>
            </a:solidFill>
            <a:ln w="12700" cap="flat" cmpd="sng">
              <a:solidFill>
                <a:srgbClr val="666666"/>
              </a:solidFill>
              <a:prstDash val="solid"/>
              <a:round/>
              <a:headEnd type="stealth" w="med" len="med"/>
              <a:tailEnd type="none" w="sm" len="sm"/>
            </a:ln>
          </p:spPr>
        </p:cxnSp>
        <p:cxnSp>
          <p:nvCxnSpPr>
            <p:cNvPr id="1365" name="Google Shape;1365;p17"/>
            <p:cNvCxnSpPr/>
            <p:nvPr/>
          </p:nvCxnSpPr>
          <p:spPr>
            <a:xfrm rot="10800000">
              <a:off x="4587678" y="5521018"/>
              <a:ext cx="464853" cy="187678"/>
            </a:xfrm>
            <a:prstGeom prst="straightConnector1">
              <a:avLst/>
            </a:prstGeom>
            <a:solidFill>
              <a:srgbClr val="00529B"/>
            </a:solidFill>
            <a:ln w="12700" cap="flat" cmpd="sng">
              <a:solidFill>
                <a:srgbClr val="666666"/>
              </a:solidFill>
              <a:prstDash val="solid"/>
              <a:round/>
              <a:headEnd type="stealth" w="med" len="med"/>
              <a:tailEnd type="none" w="sm" len="sm"/>
            </a:ln>
          </p:spPr>
        </p:cxnSp>
        <p:sp>
          <p:nvSpPr>
            <p:cNvPr id="1366" name="Google Shape;1366;p17"/>
            <p:cNvSpPr/>
            <p:nvPr/>
          </p:nvSpPr>
          <p:spPr>
            <a:xfrm>
              <a:off x="4464310" y="4614444"/>
              <a:ext cx="109034" cy="1094651"/>
            </a:xfrm>
            <a:prstGeom prst="can">
              <a:avLst>
                <a:gd name="adj" fmla="val 32460"/>
              </a:avLst>
            </a:prstGeom>
            <a:solidFill>
              <a:srgbClr val="9AACC7"/>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367" name="Google Shape;1367;p17"/>
            <p:cNvCxnSpPr/>
            <p:nvPr/>
          </p:nvCxnSpPr>
          <p:spPr>
            <a:xfrm rot="10800000">
              <a:off x="4596895" y="5268791"/>
              <a:ext cx="561214" cy="90893"/>
            </a:xfrm>
            <a:prstGeom prst="straightConnector1">
              <a:avLst/>
            </a:prstGeom>
            <a:solidFill>
              <a:srgbClr val="00529B"/>
            </a:solidFill>
            <a:ln w="12700" cap="flat" cmpd="sng">
              <a:solidFill>
                <a:srgbClr val="666666"/>
              </a:solidFill>
              <a:prstDash val="solid"/>
              <a:round/>
              <a:headEnd type="stealth" w="med" len="med"/>
              <a:tailEnd type="none" w="sm" len="sm"/>
            </a:ln>
          </p:spPr>
        </p:cxnSp>
        <p:sp>
          <p:nvSpPr>
            <p:cNvPr id="1368" name="Google Shape;1368;p17"/>
            <p:cNvSpPr/>
            <p:nvPr/>
          </p:nvSpPr>
          <p:spPr>
            <a:xfrm>
              <a:off x="2648110" y="4317572"/>
              <a:ext cx="618247" cy="424566"/>
            </a:xfrm>
            <a:custGeom>
              <a:avLst/>
              <a:gdLst/>
              <a:ahLst/>
              <a:cxnLst/>
              <a:rect l="l" t="t" r="r" b="b"/>
              <a:pathLst>
                <a:path w="378" h="252" extrusionOk="0">
                  <a:moveTo>
                    <a:pt x="122" y="154"/>
                  </a:moveTo>
                  <a:lnTo>
                    <a:pt x="104" y="136"/>
                  </a:lnTo>
                  <a:lnTo>
                    <a:pt x="168" y="71"/>
                  </a:lnTo>
                  <a:lnTo>
                    <a:pt x="203" y="106"/>
                  </a:lnTo>
                  <a:lnTo>
                    <a:pt x="255" y="52"/>
                  </a:lnTo>
                  <a:lnTo>
                    <a:pt x="274" y="71"/>
                  </a:lnTo>
                  <a:lnTo>
                    <a:pt x="203" y="142"/>
                  </a:lnTo>
                  <a:lnTo>
                    <a:pt x="168" y="107"/>
                  </a:lnTo>
                  <a:lnTo>
                    <a:pt x="122" y="154"/>
                  </a:lnTo>
                  <a:close/>
                  <a:moveTo>
                    <a:pt x="378" y="227"/>
                  </a:moveTo>
                  <a:lnTo>
                    <a:pt x="0" y="227"/>
                  </a:lnTo>
                  <a:lnTo>
                    <a:pt x="0" y="252"/>
                  </a:lnTo>
                  <a:lnTo>
                    <a:pt x="378" y="252"/>
                  </a:lnTo>
                  <a:lnTo>
                    <a:pt x="378" y="227"/>
                  </a:lnTo>
                  <a:close/>
                  <a:moveTo>
                    <a:pt x="302" y="25"/>
                  </a:moveTo>
                  <a:lnTo>
                    <a:pt x="75" y="25"/>
                  </a:lnTo>
                  <a:lnTo>
                    <a:pt x="75" y="177"/>
                  </a:lnTo>
                  <a:lnTo>
                    <a:pt x="302" y="177"/>
                  </a:lnTo>
                  <a:lnTo>
                    <a:pt x="302" y="25"/>
                  </a:lnTo>
                  <a:close/>
                  <a:moveTo>
                    <a:pt x="327" y="202"/>
                  </a:moveTo>
                  <a:lnTo>
                    <a:pt x="50" y="202"/>
                  </a:lnTo>
                  <a:lnTo>
                    <a:pt x="50" y="0"/>
                  </a:lnTo>
                  <a:lnTo>
                    <a:pt x="327" y="0"/>
                  </a:lnTo>
                  <a:lnTo>
                    <a:pt x="327" y="20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69" name="Google Shape;1369;p17"/>
            <p:cNvSpPr/>
            <p:nvPr/>
          </p:nvSpPr>
          <p:spPr>
            <a:xfrm>
              <a:off x="5070499" y="5586242"/>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70" name="Google Shape;1370;p17"/>
            <p:cNvSpPr/>
            <p:nvPr/>
          </p:nvSpPr>
          <p:spPr>
            <a:xfrm>
              <a:off x="5215345" y="5179057"/>
              <a:ext cx="204960"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1" name="Google Shape;1371;p17"/>
            <p:cNvSpPr/>
            <p:nvPr/>
          </p:nvSpPr>
          <p:spPr>
            <a:xfrm>
              <a:off x="5201888" y="4732096"/>
              <a:ext cx="199387"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2" name="Google Shape;1372;p17"/>
            <p:cNvSpPr/>
            <p:nvPr/>
          </p:nvSpPr>
          <p:spPr>
            <a:xfrm>
              <a:off x="5012344" y="4275377"/>
              <a:ext cx="530415" cy="377548"/>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73" name="Google Shape;1373;p17"/>
          <p:cNvGrpSpPr/>
          <p:nvPr/>
        </p:nvGrpSpPr>
        <p:grpSpPr>
          <a:xfrm>
            <a:off x="6234113" y="3803769"/>
            <a:ext cx="5599126" cy="2272883"/>
            <a:chOff x="6234113" y="3803769"/>
            <a:chExt cx="5599126" cy="2272883"/>
          </a:xfrm>
        </p:grpSpPr>
        <p:sp>
          <p:nvSpPr>
            <p:cNvPr id="1374" name="Google Shape;1374;p17"/>
            <p:cNvSpPr/>
            <p:nvPr/>
          </p:nvSpPr>
          <p:spPr>
            <a:xfrm>
              <a:off x="6234113" y="380376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Robotic Process Automation</a:t>
              </a:r>
              <a:endParaRPr/>
            </a:p>
          </p:txBody>
        </p:sp>
        <p:sp>
          <p:nvSpPr>
            <p:cNvPr id="1375" name="Google Shape;1375;p17"/>
            <p:cNvSpPr/>
            <p:nvPr/>
          </p:nvSpPr>
          <p:spPr>
            <a:xfrm>
              <a:off x="6334139" y="4237193"/>
              <a:ext cx="5499100"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sp>
          <p:nvSpPr>
            <p:cNvPr id="1376" name="Google Shape;1376;p17"/>
            <p:cNvSpPr/>
            <p:nvPr/>
          </p:nvSpPr>
          <p:spPr>
            <a:xfrm>
              <a:off x="9738386" y="4341252"/>
              <a:ext cx="180747" cy="1439552"/>
            </a:xfrm>
            <a:prstGeom prst="can">
              <a:avLst>
                <a:gd name="adj" fmla="val 32460"/>
              </a:avLst>
            </a:prstGeom>
            <a:solidFill>
              <a:srgbClr val="9AACC7"/>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7" name="Google Shape;1377;p17"/>
            <p:cNvSpPr txBox="1"/>
            <p:nvPr/>
          </p:nvSpPr>
          <p:spPr>
            <a:xfrm>
              <a:off x="10716380" y="4379640"/>
              <a:ext cx="593432"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CRM</a:t>
              </a:r>
              <a:endParaRPr/>
            </a:p>
          </p:txBody>
        </p:sp>
        <p:sp>
          <p:nvSpPr>
            <p:cNvPr id="1378" name="Google Shape;1378;p17"/>
            <p:cNvSpPr txBox="1"/>
            <p:nvPr/>
          </p:nvSpPr>
          <p:spPr>
            <a:xfrm>
              <a:off x="10774343" y="4909781"/>
              <a:ext cx="5549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ERP</a:t>
              </a:r>
              <a:endParaRPr/>
            </a:p>
          </p:txBody>
        </p:sp>
        <p:sp>
          <p:nvSpPr>
            <p:cNvPr id="1379" name="Google Shape;1379;p17"/>
            <p:cNvSpPr txBox="1"/>
            <p:nvPr/>
          </p:nvSpPr>
          <p:spPr>
            <a:xfrm>
              <a:off x="10768181" y="5413898"/>
              <a:ext cx="58381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SCM</a:t>
              </a:r>
              <a:endParaRPr/>
            </a:p>
          </p:txBody>
        </p:sp>
        <p:sp>
          <p:nvSpPr>
            <p:cNvPr id="1380" name="Google Shape;1380;p17"/>
            <p:cNvSpPr txBox="1"/>
            <p:nvPr/>
          </p:nvSpPr>
          <p:spPr>
            <a:xfrm>
              <a:off x="8857906" y="5711782"/>
              <a:ext cx="792205"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Arial"/>
                  <a:ea typeface="Arial"/>
                  <a:cs typeface="Arial"/>
                  <a:sym typeface="Arial"/>
                </a:rPr>
                <a:t>Scripts</a:t>
              </a:r>
              <a:endParaRPr/>
            </a:p>
          </p:txBody>
        </p:sp>
        <p:cxnSp>
          <p:nvCxnSpPr>
            <p:cNvPr id="1381" name="Google Shape;1381;p17"/>
            <p:cNvCxnSpPr/>
            <p:nvPr/>
          </p:nvCxnSpPr>
          <p:spPr>
            <a:xfrm flipH="1">
              <a:off x="9898118" y="4537127"/>
              <a:ext cx="374639" cy="2904"/>
            </a:xfrm>
            <a:prstGeom prst="straightConnector1">
              <a:avLst/>
            </a:prstGeom>
            <a:noFill/>
            <a:ln w="12700" cap="flat" cmpd="sng">
              <a:solidFill>
                <a:srgbClr val="666666"/>
              </a:solidFill>
              <a:prstDash val="solid"/>
              <a:round/>
              <a:headEnd type="triangle" w="med" len="med"/>
              <a:tailEnd type="triangle" w="med" len="med"/>
            </a:ln>
          </p:spPr>
        </p:cxnSp>
        <p:cxnSp>
          <p:nvCxnSpPr>
            <p:cNvPr id="1382" name="Google Shape;1382;p17"/>
            <p:cNvCxnSpPr/>
            <p:nvPr/>
          </p:nvCxnSpPr>
          <p:spPr>
            <a:xfrm flipH="1">
              <a:off x="9917503" y="5034716"/>
              <a:ext cx="374639" cy="2904"/>
            </a:xfrm>
            <a:prstGeom prst="straightConnector1">
              <a:avLst/>
            </a:prstGeom>
            <a:noFill/>
            <a:ln w="12700" cap="flat" cmpd="sng">
              <a:solidFill>
                <a:srgbClr val="666666"/>
              </a:solidFill>
              <a:prstDash val="solid"/>
              <a:round/>
              <a:headEnd type="triangle" w="med" len="med"/>
              <a:tailEnd type="triangle" w="med" len="med"/>
            </a:ln>
          </p:spPr>
        </p:cxnSp>
        <p:cxnSp>
          <p:nvCxnSpPr>
            <p:cNvPr id="1383" name="Google Shape;1383;p17"/>
            <p:cNvCxnSpPr/>
            <p:nvPr/>
          </p:nvCxnSpPr>
          <p:spPr>
            <a:xfrm flipH="1">
              <a:off x="9923803" y="5579985"/>
              <a:ext cx="374639" cy="2904"/>
            </a:xfrm>
            <a:prstGeom prst="straightConnector1">
              <a:avLst/>
            </a:prstGeom>
            <a:noFill/>
            <a:ln w="12700" cap="flat" cmpd="sng">
              <a:solidFill>
                <a:srgbClr val="666666"/>
              </a:solidFill>
              <a:prstDash val="solid"/>
              <a:round/>
              <a:headEnd type="triangle" w="med" len="med"/>
              <a:tailEnd type="triangle" w="med" len="med"/>
            </a:ln>
          </p:spPr>
        </p:cxnSp>
        <p:cxnSp>
          <p:nvCxnSpPr>
            <p:cNvPr id="1384" name="Google Shape;1384;p17"/>
            <p:cNvCxnSpPr/>
            <p:nvPr/>
          </p:nvCxnSpPr>
          <p:spPr>
            <a:xfrm rot="10800000" flipH="1">
              <a:off x="9423420" y="4666430"/>
              <a:ext cx="323910" cy="4931"/>
            </a:xfrm>
            <a:prstGeom prst="straightConnector1">
              <a:avLst/>
            </a:prstGeom>
            <a:solidFill>
              <a:srgbClr val="00529B"/>
            </a:solidFill>
            <a:ln w="12700" cap="flat" cmpd="sng">
              <a:solidFill>
                <a:srgbClr val="666666"/>
              </a:solidFill>
              <a:prstDash val="solid"/>
              <a:round/>
              <a:headEnd type="none" w="sm" len="sm"/>
              <a:tailEnd type="none" w="sm" len="sm"/>
            </a:ln>
          </p:spPr>
        </p:cxnSp>
        <p:cxnSp>
          <p:nvCxnSpPr>
            <p:cNvPr id="1385" name="Google Shape;1385;p17"/>
            <p:cNvCxnSpPr/>
            <p:nvPr/>
          </p:nvCxnSpPr>
          <p:spPr>
            <a:xfrm rot="10800000" flipH="1">
              <a:off x="9416827" y="5077781"/>
              <a:ext cx="323910" cy="4931"/>
            </a:xfrm>
            <a:prstGeom prst="straightConnector1">
              <a:avLst/>
            </a:prstGeom>
            <a:solidFill>
              <a:srgbClr val="00529B"/>
            </a:solidFill>
            <a:ln w="12700" cap="flat" cmpd="sng">
              <a:solidFill>
                <a:srgbClr val="666666"/>
              </a:solidFill>
              <a:prstDash val="solid"/>
              <a:round/>
              <a:headEnd type="none" w="sm" len="sm"/>
              <a:tailEnd type="none" w="sm" len="sm"/>
            </a:ln>
          </p:spPr>
        </p:cxnSp>
        <p:cxnSp>
          <p:nvCxnSpPr>
            <p:cNvPr id="1386" name="Google Shape;1386;p17"/>
            <p:cNvCxnSpPr/>
            <p:nvPr/>
          </p:nvCxnSpPr>
          <p:spPr>
            <a:xfrm rot="10800000" flipH="1">
              <a:off x="9427465" y="5499759"/>
              <a:ext cx="323910" cy="4931"/>
            </a:xfrm>
            <a:prstGeom prst="straightConnector1">
              <a:avLst/>
            </a:prstGeom>
            <a:solidFill>
              <a:srgbClr val="00529B"/>
            </a:solidFill>
            <a:ln w="12700" cap="flat" cmpd="sng">
              <a:solidFill>
                <a:srgbClr val="666666"/>
              </a:solidFill>
              <a:prstDash val="solid"/>
              <a:round/>
              <a:headEnd type="none" w="sm" len="sm"/>
              <a:tailEnd type="none" w="sm" len="sm"/>
            </a:ln>
          </p:spPr>
        </p:cxnSp>
        <p:sp>
          <p:nvSpPr>
            <p:cNvPr id="1387" name="Google Shape;1387;p17"/>
            <p:cNvSpPr/>
            <p:nvPr/>
          </p:nvSpPr>
          <p:spPr>
            <a:xfrm>
              <a:off x="8024543" y="5043740"/>
              <a:ext cx="306228" cy="191402"/>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1388" name="Google Shape;1388;p17"/>
            <p:cNvGrpSpPr/>
            <p:nvPr/>
          </p:nvGrpSpPr>
          <p:grpSpPr>
            <a:xfrm>
              <a:off x="8342320" y="4945448"/>
              <a:ext cx="320469" cy="351830"/>
              <a:chOff x="4337051" y="833438"/>
              <a:chExt cx="1411288" cy="1549400"/>
            </a:xfrm>
          </p:grpSpPr>
          <p:sp>
            <p:nvSpPr>
              <p:cNvPr id="1389" name="Google Shape;1389;p17"/>
              <p:cNvSpPr/>
              <p:nvPr/>
            </p:nvSpPr>
            <p:spPr>
              <a:xfrm>
                <a:off x="4337051" y="833438"/>
                <a:ext cx="896938" cy="1344613"/>
              </a:xfrm>
              <a:custGeom>
                <a:avLst/>
                <a:gdLst/>
                <a:ahLst/>
                <a:cxnLst/>
                <a:rect l="l" t="t" r="r" b="b"/>
                <a:pathLst>
                  <a:path w="237" h="356" extrusionOk="0">
                    <a:moveTo>
                      <a:pt x="237" y="50"/>
                    </a:moveTo>
                    <a:cubicBezTo>
                      <a:pt x="140" y="0"/>
                      <a:pt x="140" y="0"/>
                      <a:pt x="140" y="0"/>
                    </a:cubicBezTo>
                    <a:cubicBezTo>
                      <a:pt x="140" y="34"/>
                      <a:pt x="140" y="34"/>
                      <a:pt x="140" y="34"/>
                    </a:cubicBezTo>
                    <a:cubicBezTo>
                      <a:pt x="60" y="50"/>
                      <a:pt x="0" y="121"/>
                      <a:pt x="0" y="205"/>
                    </a:cubicBezTo>
                    <a:cubicBezTo>
                      <a:pt x="0" y="265"/>
                      <a:pt x="30" y="320"/>
                      <a:pt x="80" y="353"/>
                    </a:cubicBezTo>
                    <a:cubicBezTo>
                      <a:pt x="83" y="355"/>
                      <a:pt x="87" y="356"/>
                      <a:pt x="91" y="356"/>
                    </a:cubicBezTo>
                    <a:cubicBezTo>
                      <a:pt x="97" y="356"/>
                      <a:pt x="104" y="353"/>
                      <a:pt x="108" y="347"/>
                    </a:cubicBezTo>
                    <a:cubicBezTo>
                      <a:pt x="114" y="337"/>
                      <a:pt x="111" y="325"/>
                      <a:pt x="102" y="319"/>
                    </a:cubicBezTo>
                    <a:cubicBezTo>
                      <a:pt x="63" y="294"/>
                      <a:pt x="40" y="252"/>
                      <a:pt x="40" y="205"/>
                    </a:cubicBezTo>
                    <a:cubicBezTo>
                      <a:pt x="40" y="143"/>
                      <a:pt x="82" y="90"/>
                      <a:pt x="140" y="75"/>
                    </a:cubicBezTo>
                    <a:cubicBezTo>
                      <a:pt x="140" y="100"/>
                      <a:pt x="140" y="100"/>
                      <a:pt x="140" y="100"/>
                    </a:cubicBezTo>
                    <a:lnTo>
                      <a:pt x="237" y="50"/>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0" name="Google Shape;1390;p17"/>
              <p:cNvSpPr/>
              <p:nvPr/>
            </p:nvSpPr>
            <p:spPr>
              <a:xfrm>
                <a:off x="4867276" y="1030288"/>
                <a:ext cx="881063" cy="1352550"/>
              </a:xfrm>
              <a:custGeom>
                <a:avLst/>
                <a:gdLst/>
                <a:ahLst/>
                <a:cxnLst/>
                <a:rect l="l" t="t" r="r" b="b"/>
                <a:pathLst>
                  <a:path w="233" h="358" extrusionOk="0">
                    <a:moveTo>
                      <a:pt x="233" y="153"/>
                    </a:moveTo>
                    <a:cubicBezTo>
                      <a:pt x="233" y="94"/>
                      <a:pt x="203" y="39"/>
                      <a:pt x="153" y="6"/>
                    </a:cubicBezTo>
                    <a:cubicBezTo>
                      <a:pt x="144" y="0"/>
                      <a:pt x="131" y="3"/>
                      <a:pt x="125" y="12"/>
                    </a:cubicBezTo>
                    <a:cubicBezTo>
                      <a:pt x="119" y="21"/>
                      <a:pt x="122" y="34"/>
                      <a:pt x="131" y="40"/>
                    </a:cubicBezTo>
                    <a:cubicBezTo>
                      <a:pt x="170" y="65"/>
                      <a:pt x="193" y="107"/>
                      <a:pt x="193" y="153"/>
                    </a:cubicBezTo>
                    <a:cubicBezTo>
                      <a:pt x="193" y="214"/>
                      <a:pt x="153" y="266"/>
                      <a:pt x="97" y="283"/>
                    </a:cubicBezTo>
                    <a:cubicBezTo>
                      <a:pt x="97" y="258"/>
                      <a:pt x="97" y="258"/>
                      <a:pt x="97" y="258"/>
                    </a:cubicBezTo>
                    <a:cubicBezTo>
                      <a:pt x="0" y="308"/>
                      <a:pt x="0" y="308"/>
                      <a:pt x="0" y="308"/>
                    </a:cubicBezTo>
                    <a:cubicBezTo>
                      <a:pt x="97" y="358"/>
                      <a:pt x="97" y="358"/>
                      <a:pt x="97" y="358"/>
                    </a:cubicBezTo>
                    <a:cubicBezTo>
                      <a:pt x="97" y="324"/>
                      <a:pt x="97" y="324"/>
                      <a:pt x="97" y="324"/>
                    </a:cubicBezTo>
                    <a:cubicBezTo>
                      <a:pt x="175" y="306"/>
                      <a:pt x="233" y="237"/>
                      <a:pt x="233" y="153"/>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91" name="Google Shape;1391;p17"/>
            <p:cNvGrpSpPr/>
            <p:nvPr/>
          </p:nvGrpSpPr>
          <p:grpSpPr>
            <a:xfrm>
              <a:off x="7824916" y="4988528"/>
              <a:ext cx="172815" cy="241903"/>
              <a:chOff x="2938463" y="1968501"/>
              <a:chExt cx="827088" cy="1031875"/>
            </a:xfrm>
          </p:grpSpPr>
          <p:sp>
            <p:nvSpPr>
              <p:cNvPr id="1392" name="Google Shape;1392;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3" name="Google Shape;1393;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4" name="Google Shape;1394;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5" name="Google Shape;1395;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6" name="Google Shape;1396;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7" name="Google Shape;1397;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398" name="Google Shape;1398;p17"/>
            <p:cNvGrpSpPr/>
            <p:nvPr/>
          </p:nvGrpSpPr>
          <p:grpSpPr>
            <a:xfrm>
              <a:off x="7624087" y="4993861"/>
              <a:ext cx="172815" cy="241903"/>
              <a:chOff x="2938463" y="1968501"/>
              <a:chExt cx="827088" cy="1031875"/>
            </a:xfrm>
          </p:grpSpPr>
          <p:sp>
            <p:nvSpPr>
              <p:cNvPr id="1399" name="Google Shape;1399;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0" name="Google Shape;1400;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1" name="Google Shape;1401;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2" name="Google Shape;1402;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3" name="Google Shape;1403;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4" name="Google Shape;1404;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05" name="Google Shape;1405;p17"/>
            <p:cNvGrpSpPr/>
            <p:nvPr/>
          </p:nvGrpSpPr>
          <p:grpSpPr>
            <a:xfrm>
              <a:off x="7426835" y="4995293"/>
              <a:ext cx="172815" cy="241903"/>
              <a:chOff x="2938463" y="1968501"/>
              <a:chExt cx="827088" cy="1031875"/>
            </a:xfrm>
          </p:grpSpPr>
          <p:sp>
            <p:nvSpPr>
              <p:cNvPr id="1406" name="Google Shape;1406;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7" name="Google Shape;1407;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8" name="Google Shape;1408;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09" name="Google Shape;1409;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0" name="Google Shape;1410;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1" name="Google Shape;1411;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12" name="Google Shape;1412;p17"/>
            <p:cNvGrpSpPr/>
            <p:nvPr/>
          </p:nvGrpSpPr>
          <p:grpSpPr>
            <a:xfrm>
              <a:off x="8870327" y="5362541"/>
              <a:ext cx="172815" cy="241903"/>
              <a:chOff x="2938463" y="1968501"/>
              <a:chExt cx="827088" cy="1031875"/>
            </a:xfrm>
          </p:grpSpPr>
          <p:sp>
            <p:nvSpPr>
              <p:cNvPr id="1413" name="Google Shape;1413;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4" name="Google Shape;1414;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5" name="Google Shape;1415;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6" name="Google Shape;1416;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7" name="Google Shape;1417;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18" name="Google Shape;1418;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19" name="Google Shape;1419;p17"/>
            <p:cNvGrpSpPr/>
            <p:nvPr/>
          </p:nvGrpSpPr>
          <p:grpSpPr>
            <a:xfrm>
              <a:off x="8864837" y="4965851"/>
              <a:ext cx="172815" cy="241903"/>
              <a:chOff x="2938463" y="1968501"/>
              <a:chExt cx="827088" cy="1031875"/>
            </a:xfrm>
          </p:grpSpPr>
          <p:sp>
            <p:nvSpPr>
              <p:cNvPr id="1420" name="Google Shape;1420;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1" name="Google Shape;1421;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2" name="Google Shape;1422;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3" name="Google Shape;1423;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4" name="Google Shape;1424;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5" name="Google Shape;1425;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26" name="Google Shape;1426;p17"/>
            <p:cNvGrpSpPr/>
            <p:nvPr/>
          </p:nvGrpSpPr>
          <p:grpSpPr>
            <a:xfrm>
              <a:off x="8850050" y="4545479"/>
              <a:ext cx="172815" cy="241903"/>
              <a:chOff x="2938463" y="1968501"/>
              <a:chExt cx="827088" cy="1031875"/>
            </a:xfrm>
          </p:grpSpPr>
          <p:sp>
            <p:nvSpPr>
              <p:cNvPr id="1427" name="Google Shape;1427;p17"/>
              <p:cNvSpPr/>
              <p:nvPr/>
            </p:nvSpPr>
            <p:spPr>
              <a:xfrm>
                <a:off x="3257551" y="2276476"/>
                <a:ext cx="398463" cy="58738"/>
              </a:xfrm>
              <a:custGeom>
                <a:avLst/>
                <a:gdLst/>
                <a:ahLst/>
                <a:cxnLst/>
                <a:rect l="l" t="t" r="r" b="b"/>
                <a:pathLst>
                  <a:path w="106" h="16" extrusionOk="0">
                    <a:moveTo>
                      <a:pt x="8" y="16"/>
                    </a:moveTo>
                    <a:cubicBezTo>
                      <a:pt x="98" y="16"/>
                      <a:pt x="98" y="16"/>
                      <a:pt x="98" y="16"/>
                    </a:cubicBezTo>
                    <a:cubicBezTo>
                      <a:pt x="102" y="16"/>
                      <a:pt x="106" y="13"/>
                      <a:pt x="106" y="8"/>
                    </a:cubicBezTo>
                    <a:cubicBezTo>
                      <a:pt x="106" y="4"/>
                      <a:pt x="102" y="0"/>
                      <a:pt x="98" y="0"/>
                    </a:cubicBezTo>
                    <a:cubicBezTo>
                      <a:pt x="8" y="0"/>
                      <a:pt x="8" y="0"/>
                      <a:pt x="8" y="0"/>
                    </a:cubicBezTo>
                    <a:cubicBezTo>
                      <a:pt x="3" y="0"/>
                      <a:pt x="0" y="4"/>
                      <a:pt x="0" y="8"/>
                    </a:cubicBezTo>
                    <a:cubicBezTo>
                      <a:pt x="0" y="13"/>
                      <a:pt x="3" y="16"/>
                      <a:pt x="8" y="1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8" name="Google Shape;1428;p17"/>
              <p:cNvSpPr/>
              <p:nvPr/>
            </p:nvSpPr>
            <p:spPr>
              <a:xfrm>
                <a:off x="3051176" y="23955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3"/>
                      <a:pt x="3" y="16"/>
                      <a:pt x="8" y="16"/>
                    </a:cubicBezTo>
                    <a:cubicBezTo>
                      <a:pt x="153" y="16"/>
                      <a:pt x="153" y="16"/>
                      <a:pt x="153" y="16"/>
                    </a:cubicBezTo>
                    <a:cubicBezTo>
                      <a:pt x="157" y="16"/>
                      <a:pt x="161" y="13"/>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9" name="Google Shape;1429;p17"/>
              <p:cNvSpPr/>
              <p:nvPr/>
            </p:nvSpPr>
            <p:spPr>
              <a:xfrm>
                <a:off x="3051176" y="251618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0" name="Google Shape;1430;p17"/>
              <p:cNvSpPr/>
              <p:nvPr/>
            </p:nvSpPr>
            <p:spPr>
              <a:xfrm>
                <a:off x="3051176" y="2636838"/>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1" name="Google Shape;1431;p17"/>
              <p:cNvSpPr/>
              <p:nvPr/>
            </p:nvSpPr>
            <p:spPr>
              <a:xfrm>
                <a:off x="3051176" y="2755901"/>
                <a:ext cx="604838" cy="60325"/>
              </a:xfrm>
              <a:custGeom>
                <a:avLst/>
                <a:gdLst/>
                <a:ahLst/>
                <a:cxnLst/>
                <a:rect l="l" t="t" r="r" b="b"/>
                <a:pathLst>
                  <a:path w="161" h="16" extrusionOk="0">
                    <a:moveTo>
                      <a:pt x="153" y="0"/>
                    </a:moveTo>
                    <a:cubicBezTo>
                      <a:pt x="8" y="0"/>
                      <a:pt x="8" y="0"/>
                      <a:pt x="8" y="0"/>
                    </a:cubicBezTo>
                    <a:cubicBezTo>
                      <a:pt x="3" y="0"/>
                      <a:pt x="0" y="4"/>
                      <a:pt x="0" y="8"/>
                    </a:cubicBezTo>
                    <a:cubicBezTo>
                      <a:pt x="0" y="12"/>
                      <a:pt x="3" y="16"/>
                      <a:pt x="8" y="16"/>
                    </a:cubicBezTo>
                    <a:cubicBezTo>
                      <a:pt x="153" y="16"/>
                      <a:pt x="153" y="16"/>
                      <a:pt x="153" y="16"/>
                    </a:cubicBezTo>
                    <a:cubicBezTo>
                      <a:pt x="157" y="16"/>
                      <a:pt x="161" y="12"/>
                      <a:pt x="161" y="8"/>
                    </a:cubicBezTo>
                    <a:cubicBezTo>
                      <a:pt x="161" y="4"/>
                      <a:pt x="157" y="0"/>
                      <a:pt x="153" y="0"/>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32" name="Google Shape;1432;p17"/>
              <p:cNvSpPr/>
              <p:nvPr/>
            </p:nvSpPr>
            <p:spPr>
              <a:xfrm>
                <a:off x="2938463" y="1968501"/>
                <a:ext cx="827088" cy="1031875"/>
              </a:xfrm>
              <a:custGeom>
                <a:avLst/>
                <a:gdLst/>
                <a:ahLst/>
                <a:cxnLst/>
                <a:rect l="l" t="t" r="r" b="b"/>
                <a:pathLst>
                  <a:path w="220" h="275" extrusionOk="0">
                    <a:moveTo>
                      <a:pt x="207" y="0"/>
                    </a:moveTo>
                    <a:cubicBezTo>
                      <a:pt x="72" y="0"/>
                      <a:pt x="72" y="0"/>
                      <a:pt x="72" y="0"/>
                    </a:cubicBezTo>
                    <a:cubicBezTo>
                      <a:pt x="68" y="0"/>
                      <a:pt x="65" y="2"/>
                      <a:pt x="62" y="4"/>
                    </a:cubicBezTo>
                    <a:cubicBezTo>
                      <a:pt x="4" y="62"/>
                      <a:pt x="4" y="62"/>
                      <a:pt x="4" y="62"/>
                    </a:cubicBezTo>
                    <a:cubicBezTo>
                      <a:pt x="2" y="65"/>
                      <a:pt x="0" y="68"/>
                      <a:pt x="0" y="72"/>
                    </a:cubicBezTo>
                    <a:cubicBezTo>
                      <a:pt x="0" y="262"/>
                      <a:pt x="0" y="262"/>
                      <a:pt x="0" y="262"/>
                    </a:cubicBezTo>
                    <a:cubicBezTo>
                      <a:pt x="0" y="269"/>
                      <a:pt x="6" y="275"/>
                      <a:pt x="14" y="275"/>
                    </a:cubicBezTo>
                    <a:cubicBezTo>
                      <a:pt x="207" y="275"/>
                      <a:pt x="207" y="275"/>
                      <a:pt x="207" y="275"/>
                    </a:cubicBezTo>
                    <a:cubicBezTo>
                      <a:pt x="214" y="275"/>
                      <a:pt x="220" y="269"/>
                      <a:pt x="220" y="262"/>
                    </a:cubicBezTo>
                    <a:cubicBezTo>
                      <a:pt x="220" y="14"/>
                      <a:pt x="220" y="14"/>
                      <a:pt x="220" y="14"/>
                    </a:cubicBezTo>
                    <a:cubicBezTo>
                      <a:pt x="220" y="6"/>
                      <a:pt x="214" y="0"/>
                      <a:pt x="207" y="0"/>
                    </a:cubicBezTo>
                    <a:close/>
                    <a:moveTo>
                      <a:pt x="61" y="27"/>
                    </a:moveTo>
                    <a:cubicBezTo>
                      <a:pt x="61" y="61"/>
                      <a:pt x="61" y="61"/>
                      <a:pt x="61" y="61"/>
                    </a:cubicBezTo>
                    <a:cubicBezTo>
                      <a:pt x="28" y="61"/>
                      <a:pt x="28" y="61"/>
                      <a:pt x="28" y="61"/>
                    </a:cubicBezTo>
                    <a:lnTo>
                      <a:pt x="61" y="27"/>
                    </a:lnTo>
                    <a:close/>
                    <a:moveTo>
                      <a:pt x="204" y="259"/>
                    </a:moveTo>
                    <a:cubicBezTo>
                      <a:pt x="16" y="259"/>
                      <a:pt x="16" y="259"/>
                      <a:pt x="16" y="259"/>
                    </a:cubicBezTo>
                    <a:cubicBezTo>
                      <a:pt x="16" y="77"/>
                      <a:pt x="16" y="77"/>
                      <a:pt x="16" y="77"/>
                    </a:cubicBezTo>
                    <a:cubicBezTo>
                      <a:pt x="64" y="77"/>
                      <a:pt x="64" y="77"/>
                      <a:pt x="64" y="77"/>
                    </a:cubicBezTo>
                    <a:cubicBezTo>
                      <a:pt x="71" y="77"/>
                      <a:pt x="77" y="71"/>
                      <a:pt x="77" y="64"/>
                    </a:cubicBezTo>
                    <a:cubicBezTo>
                      <a:pt x="77" y="16"/>
                      <a:pt x="77" y="16"/>
                      <a:pt x="77" y="16"/>
                    </a:cubicBezTo>
                    <a:cubicBezTo>
                      <a:pt x="204" y="16"/>
                      <a:pt x="204" y="16"/>
                      <a:pt x="204" y="16"/>
                    </a:cubicBezTo>
                    <a:lnTo>
                      <a:pt x="204" y="259"/>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433" name="Google Shape;1433;p17"/>
            <p:cNvSpPr/>
            <p:nvPr/>
          </p:nvSpPr>
          <p:spPr>
            <a:xfrm>
              <a:off x="8679972" y="5078757"/>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4" name="Google Shape;1434;p17"/>
            <p:cNvSpPr/>
            <p:nvPr/>
          </p:nvSpPr>
          <p:spPr>
            <a:xfrm rot="-2396542">
              <a:off x="8619559" y="4792264"/>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5" name="Google Shape;1435;p17"/>
            <p:cNvSpPr/>
            <p:nvPr/>
          </p:nvSpPr>
          <p:spPr>
            <a:xfrm rot="1646550">
              <a:off x="8641372" y="5327988"/>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6" name="Google Shape;1436;p17"/>
            <p:cNvSpPr/>
            <p:nvPr/>
          </p:nvSpPr>
          <p:spPr>
            <a:xfrm rot="2592436">
              <a:off x="7243591" y="4803955"/>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7" name="Google Shape;1437;p17"/>
            <p:cNvSpPr/>
            <p:nvPr/>
          </p:nvSpPr>
          <p:spPr>
            <a:xfrm rot="1007176">
              <a:off x="7143783" y="4986395"/>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8" name="Google Shape;1438;p17"/>
            <p:cNvSpPr/>
            <p:nvPr/>
          </p:nvSpPr>
          <p:spPr>
            <a:xfrm rot="-1443380">
              <a:off x="7146920" y="5200898"/>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9" name="Google Shape;1439;p17"/>
            <p:cNvSpPr/>
            <p:nvPr/>
          </p:nvSpPr>
          <p:spPr>
            <a:xfrm rot="-2860704">
              <a:off x="7249641" y="5349419"/>
              <a:ext cx="170053" cy="85109"/>
            </a:xfrm>
            <a:prstGeom prst="rightArrow">
              <a:avLst>
                <a:gd name="adj1" fmla="val 50000"/>
                <a:gd name="adj2" fmla="val 50000"/>
              </a:avLst>
            </a:prstGeom>
            <a:solidFill>
              <a:srgbClr val="6666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0" name="Google Shape;1440;p17"/>
            <p:cNvSpPr/>
            <p:nvPr/>
          </p:nvSpPr>
          <p:spPr>
            <a:xfrm>
              <a:off x="10319574" y="5397279"/>
              <a:ext cx="204960"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1" name="Google Shape;1441;p17"/>
            <p:cNvSpPr/>
            <p:nvPr/>
          </p:nvSpPr>
          <p:spPr>
            <a:xfrm>
              <a:off x="10570555" y="5420643"/>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2" name="Google Shape;1442;p17"/>
            <p:cNvSpPr/>
            <p:nvPr/>
          </p:nvSpPr>
          <p:spPr>
            <a:xfrm>
              <a:off x="10322589" y="4864140"/>
              <a:ext cx="204960"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3" name="Google Shape;1443;p17"/>
            <p:cNvSpPr/>
            <p:nvPr/>
          </p:nvSpPr>
          <p:spPr>
            <a:xfrm>
              <a:off x="10573570" y="4887504"/>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4" name="Google Shape;1444;p17"/>
            <p:cNvSpPr/>
            <p:nvPr/>
          </p:nvSpPr>
          <p:spPr>
            <a:xfrm>
              <a:off x="10307908" y="4401991"/>
              <a:ext cx="204960"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5" name="Google Shape;1445;p17"/>
            <p:cNvSpPr/>
            <p:nvPr/>
          </p:nvSpPr>
          <p:spPr>
            <a:xfrm>
              <a:off x="10558889" y="4425355"/>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6" name="Google Shape;1446;p17"/>
            <p:cNvSpPr/>
            <p:nvPr/>
          </p:nvSpPr>
          <p:spPr>
            <a:xfrm>
              <a:off x="9041341" y="4504215"/>
              <a:ext cx="380064" cy="352424"/>
            </a:xfrm>
            <a:custGeom>
              <a:avLst/>
              <a:gdLst/>
              <a:ahLst/>
              <a:cxnLst/>
              <a:rect l="l" t="t" r="r" b="b"/>
              <a:pathLst>
                <a:path w="224" h="224" extrusionOk="0">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7" name="Google Shape;1447;p17"/>
            <p:cNvSpPr/>
            <p:nvPr/>
          </p:nvSpPr>
          <p:spPr>
            <a:xfrm>
              <a:off x="9048393" y="4910581"/>
              <a:ext cx="380064" cy="352424"/>
            </a:xfrm>
            <a:custGeom>
              <a:avLst/>
              <a:gdLst/>
              <a:ahLst/>
              <a:cxnLst/>
              <a:rect l="l" t="t" r="r" b="b"/>
              <a:pathLst>
                <a:path w="224" h="224" extrusionOk="0">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8" name="Google Shape;1448;p17"/>
            <p:cNvSpPr/>
            <p:nvPr/>
          </p:nvSpPr>
          <p:spPr>
            <a:xfrm>
              <a:off x="9073159" y="5323573"/>
              <a:ext cx="380064" cy="352424"/>
            </a:xfrm>
            <a:custGeom>
              <a:avLst/>
              <a:gdLst/>
              <a:ahLst/>
              <a:cxnLst/>
              <a:rect l="l" t="t" r="r" b="b"/>
              <a:pathLst>
                <a:path w="224" h="224" extrusionOk="0">
                  <a:moveTo>
                    <a:pt x="208" y="84"/>
                  </a:moveTo>
                  <a:cubicBezTo>
                    <a:pt x="195" y="84"/>
                    <a:pt x="195" y="84"/>
                    <a:pt x="195" y="84"/>
                  </a:cubicBezTo>
                  <a:cubicBezTo>
                    <a:pt x="194" y="80"/>
                    <a:pt x="193" y="76"/>
                    <a:pt x="191" y="73"/>
                  </a:cubicBezTo>
                  <a:cubicBezTo>
                    <a:pt x="200" y="64"/>
                    <a:pt x="200" y="64"/>
                    <a:pt x="200" y="64"/>
                  </a:cubicBezTo>
                  <a:cubicBezTo>
                    <a:pt x="211" y="53"/>
                    <a:pt x="211" y="53"/>
                    <a:pt x="211" y="53"/>
                  </a:cubicBezTo>
                  <a:cubicBezTo>
                    <a:pt x="200" y="41"/>
                    <a:pt x="200" y="41"/>
                    <a:pt x="200" y="41"/>
                  </a:cubicBezTo>
                  <a:cubicBezTo>
                    <a:pt x="183" y="24"/>
                    <a:pt x="183" y="24"/>
                    <a:pt x="183" y="24"/>
                  </a:cubicBezTo>
                  <a:cubicBezTo>
                    <a:pt x="171" y="13"/>
                    <a:pt x="171" y="13"/>
                    <a:pt x="171" y="13"/>
                  </a:cubicBezTo>
                  <a:cubicBezTo>
                    <a:pt x="160" y="24"/>
                    <a:pt x="160" y="24"/>
                    <a:pt x="160" y="24"/>
                  </a:cubicBezTo>
                  <a:cubicBezTo>
                    <a:pt x="151" y="33"/>
                    <a:pt x="151" y="33"/>
                    <a:pt x="151" y="33"/>
                  </a:cubicBezTo>
                  <a:cubicBezTo>
                    <a:pt x="148" y="31"/>
                    <a:pt x="144" y="30"/>
                    <a:pt x="140" y="29"/>
                  </a:cubicBezTo>
                  <a:cubicBezTo>
                    <a:pt x="140" y="16"/>
                    <a:pt x="140" y="16"/>
                    <a:pt x="140" y="16"/>
                  </a:cubicBezTo>
                  <a:cubicBezTo>
                    <a:pt x="140" y="0"/>
                    <a:pt x="140" y="0"/>
                    <a:pt x="140" y="0"/>
                  </a:cubicBezTo>
                  <a:cubicBezTo>
                    <a:pt x="124" y="0"/>
                    <a:pt x="124" y="0"/>
                    <a:pt x="124" y="0"/>
                  </a:cubicBezTo>
                  <a:cubicBezTo>
                    <a:pt x="100" y="0"/>
                    <a:pt x="100" y="0"/>
                    <a:pt x="100" y="0"/>
                  </a:cubicBezTo>
                  <a:cubicBezTo>
                    <a:pt x="84" y="0"/>
                    <a:pt x="84" y="0"/>
                    <a:pt x="84" y="0"/>
                  </a:cubicBezTo>
                  <a:cubicBezTo>
                    <a:pt x="84" y="16"/>
                    <a:pt x="84" y="16"/>
                    <a:pt x="84" y="16"/>
                  </a:cubicBezTo>
                  <a:cubicBezTo>
                    <a:pt x="84" y="29"/>
                    <a:pt x="84" y="29"/>
                    <a:pt x="84" y="29"/>
                  </a:cubicBezTo>
                  <a:cubicBezTo>
                    <a:pt x="80" y="30"/>
                    <a:pt x="76" y="31"/>
                    <a:pt x="73" y="33"/>
                  </a:cubicBezTo>
                  <a:cubicBezTo>
                    <a:pt x="64" y="24"/>
                    <a:pt x="64" y="24"/>
                    <a:pt x="64" y="24"/>
                  </a:cubicBezTo>
                  <a:cubicBezTo>
                    <a:pt x="53" y="13"/>
                    <a:pt x="53" y="13"/>
                    <a:pt x="53" y="13"/>
                  </a:cubicBezTo>
                  <a:cubicBezTo>
                    <a:pt x="41" y="24"/>
                    <a:pt x="41" y="24"/>
                    <a:pt x="41" y="24"/>
                  </a:cubicBezTo>
                  <a:cubicBezTo>
                    <a:pt x="24" y="41"/>
                    <a:pt x="24" y="41"/>
                    <a:pt x="24" y="41"/>
                  </a:cubicBezTo>
                  <a:cubicBezTo>
                    <a:pt x="13" y="53"/>
                    <a:pt x="13" y="53"/>
                    <a:pt x="13" y="53"/>
                  </a:cubicBezTo>
                  <a:cubicBezTo>
                    <a:pt x="24" y="64"/>
                    <a:pt x="24" y="64"/>
                    <a:pt x="24" y="64"/>
                  </a:cubicBezTo>
                  <a:cubicBezTo>
                    <a:pt x="33" y="73"/>
                    <a:pt x="33" y="73"/>
                    <a:pt x="33" y="73"/>
                  </a:cubicBezTo>
                  <a:cubicBezTo>
                    <a:pt x="31" y="76"/>
                    <a:pt x="30" y="80"/>
                    <a:pt x="29" y="84"/>
                  </a:cubicBezTo>
                  <a:cubicBezTo>
                    <a:pt x="16" y="84"/>
                    <a:pt x="16" y="84"/>
                    <a:pt x="16" y="84"/>
                  </a:cubicBezTo>
                  <a:cubicBezTo>
                    <a:pt x="0" y="84"/>
                    <a:pt x="0" y="84"/>
                    <a:pt x="0" y="84"/>
                  </a:cubicBezTo>
                  <a:cubicBezTo>
                    <a:pt x="0" y="100"/>
                    <a:pt x="0" y="100"/>
                    <a:pt x="0" y="100"/>
                  </a:cubicBezTo>
                  <a:cubicBezTo>
                    <a:pt x="0" y="124"/>
                    <a:pt x="0" y="124"/>
                    <a:pt x="0" y="124"/>
                  </a:cubicBezTo>
                  <a:cubicBezTo>
                    <a:pt x="0" y="140"/>
                    <a:pt x="0" y="140"/>
                    <a:pt x="0" y="140"/>
                  </a:cubicBezTo>
                  <a:cubicBezTo>
                    <a:pt x="16" y="140"/>
                    <a:pt x="16" y="140"/>
                    <a:pt x="16" y="140"/>
                  </a:cubicBezTo>
                  <a:cubicBezTo>
                    <a:pt x="29" y="140"/>
                    <a:pt x="29" y="140"/>
                    <a:pt x="29" y="140"/>
                  </a:cubicBezTo>
                  <a:cubicBezTo>
                    <a:pt x="30" y="144"/>
                    <a:pt x="31" y="148"/>
                    <a:pt x="33" y="151"/>
                  </a:cubicBezTo>
                  <a:cubicBezTo>
                    <a:pt x="24" y="160"/>
                    <a:pt x="24" y="160"/>
                    <a:pt x="24" y="160"/>
                  </a:cubicBezTo>
                  <a:cubicBezTo>
                    <a:pt x="13" y="171"/>
                    <a:pt x="13" y="171"/>
                    <a:pt x="13" y="171"/>
                  </a:cubicBezTo>
                  <a:cubicBezTo>
                    <a:pt x="24" y="183"/>
                    <a:pt x="24" y="183"/>
                    <a:pt x="24" y="183"/>
                  </a:cubicBezTo>
                  <a:cubicBezTo>
                    <a:pt x="41" y="200"/>
                    <a:pt x="41" y="200"/>
                    <a:pt x="41" y="200"/>
                  </a:cubicBezTo>
                  <a:cubicBezTo>
                    <a:pt x="53" y="211"/>
                    <a:pt x="53" y="211"/>
                    <a:pt x="53" y="211"/>
                  </a:cubicBezTo>
                  <a:cubicBezTo>
                    <a:pt x="64" y="200"/>
                    <a:pt x="64" y="200"/>
                    <a:pt x="64" y="200"/>
                  </a:cubicBezTo>
                  <a:cubicBezTo>
                    <a:pt x="73" y="191"/>
                    <a:pt x="73" y="191"/>
                    <a:pt x="73" y="191"/>
                  </a:cubicBezTo>
                  <a:cubicBezTo>
                    <a:pt x="76" y="193"/>
                    <a:pt x="80" y="194"/>
                    <a:pt x="84" y="195"/>
                  </a:cubicBezTo>
                  <a:cubicBezTo>
                    <a:pt x="84" y="208"/>
                    <a:pt x="84" y="208"/>
                    <a:pt x="84" y="208"/>
                  </a:cubicBezTo>
                  <a:cubicBezTo>
                    <a:pt x="84" y="224"/>
                    <a:pt x="84" y="224"/>
                    <a:pt x="84" y="224"/>
                  </a:cubicBezTo>
                  <a:cubicBezTo>
                    <a:pt x="100" y="224"/>
                    <a:pt x="100" y="224"/>
                    <a:pt x="100" y="224"/>
                  </a:cubicBezTo>
                  <a:cubicBezTo>
                    <a:pt x="124" y="224"/>
                    <a:pt x="124" y="224"/>
                    <a:pt x="124" y="224"/>
                  </a:cubicBezTo>
                  <a:cubicBezTo>
                    <a:pt x="140" y="224"/>
                    <a:pt x="140" y="224"/>
                    <a:pt x="140" y="224"/>
                  </a:cubicBezTo>
                  <a:cubicBezTo>
                    <a:pt x="140" y="208"/>
                    <a:pt x="140" y="208"/>
                    <a:pt x="140" y="208"/>
                  </a:cubicBezTo>
                  <a:cubicBezTo>
                    <a:pt x="140" y="195"/>
                    <a:pt x="140" y="195"/>
                    <a:pt x="140" y="195"/>
                  </a:cubicBezTo>
                  <a:cubicBezTo>
                    <a:pt x="144" y="194"/>
                    <a:pt x="148" y="193"/>
                    <a:pt x="151" y="191"/>
                  </a:cubicBezTo>
                  <a:cubicBezTo>
                    <a:pt x="160" y="200"/>
                    <a:pt x="160" y="200"/>
                    <a:pt x="160" y="200"/>
                  </a:cubicBezTo>
                  <a:cubicBezTo>
                    <a:pt x="171" y="211"/>
                    <a:pt x="171" y="211"/>
                    <a:pt x="171" y="211"/>
                  </a:cubicBezTo>
                  <a:cubicBezTo>
                    <a:pt x="183" y="200"/>
                    <a:pt x="183" y="200"/>
                    <a:pt x="183" y="200"/>
                  </a:cubicBezTo>
                  <a:cubicBezTo>
                    <a:pt x="200" y="183"/>
                    <a:pt x="200" y="183"/>
                    <a:pt x="200" y="183"/>
                  </a:cubicBezTo>
                  <a:cubicBezTo>
                    <a:pt x="211" y="171"/>
                    <a:pt x="211" y="171"/>
                    <a:pt x="211" y="171"/>
                  </a:cubicBezTo>
                  <a:cubicBezTo>
                    <a:pt x="200" y="160"/>
                    <a:pt x="200" y="160"/>
                    <a:pt x="200" y="160"/>
                  </a:cubicBezTo>
                  <a:cubicBezTo>
                    <a:pt x="191" y="151"/>
                    <a:pt x="191" y="151"/>
                    <a:pt x="191" y="151"/>
                  </a:cubicBezTo>
                  <a:cubicBezTo>
                    <a:pt x="193" y="148"/>
                    <a:pt x="194" y="144"/>
                    <a:pt x="195" y="140"/>
                  </a:cubicBezTo>
                  <a:cubicBezTo>
                    <a:pt x="208" y="140"/>
                    <a:pt x="208" y="140"/>
                    <a:pt x="208" y="140"/>
                  </a:cubicBezTo>
                  <a:cubicBezTo>
                    <a:pt x="224" y="140"/>
                    <a:pt x="224" y="140"/>
                    <a:pt x="224" y="140"/>
                  </a:cubicBezTo>
                  <a:cubicBezTo>
                    <a:pt x="224" y="124"/>
                    <a:pt x="224" y="124"/>
                    <a:pt x="224" y="124"/>
                  </a:cubicBezTo>
                  <a:cubicBezTo>
                    <a:pt x="224" y="100"/>
                    <a:pt x="224" y="100"/>
                    <a:pt x="224" y="100"/>
                  </a:cubicBezTo>
                  <a:cubicBezTo>
                    <a:pt x="224" y="84"/>
                    <a:pt x="224" y="84"/>
                    <a:pt x="224" y="84"/>
                  </a:cubicBezTo>
                  <a:lnTo>
                    <a:pt x="208" y="84"/>
                  </a:lnTo>
                  <a:close/>
                  <a:moveTo>
                    <a:pt x="208" y="124"/>
                  </a:moveTo>
                  <a:cubicBezTo>
                    <a:pt x="183" y="124"/>
                    <a:pt x="183" y="124"/>
                    <a:pt x="183" y="124"/>
                  </a:cubicBezTo>
                  <a:cubicBezTo>
                    <a:pt x="181" y="135"/>
                    <a:pt x="177" y="145"/>
                    <a:pt x="171" y="154"/>
                  </a:cubicBezTo>
                  <a:cubicBezTo>
                    <a:pt x="188" y="171"/>
                    <a:pt x="188" y="171"/>
                    <a:pt x="188" y="171"/>
                  </a:cubicBezTo>
                  <a:cubicBezTo>
                    <a:pt x="171" y="188"/>
                    <a:pt x="171" y="188"/>
                    <a:pt x="171" y="188"/>
                  </a:cubicBezTo>
                  <a:cubicBezTo>
                    <a:pt x="154" y="171"/>
                    <a:pt x="154" y="171"/>
                    <a:pt x="154" y="171"/>
                  </a:cubicBezTo>
                  <a:cubicBezTo>
                    <a:pt x="145" y="177"/>
                    <a:pt x="135" y="181"/>
                    <a:pt x="124" y="183"/>
                  </a:cubicBezTo>
                  <a:cubicBezTo>
                    <a:pt x="124" y="208"/>
                    <a:pt x="124" y="208"/>
                    <a:pt x="124" y="208"/>
                  </a:cubicBezTo>
                  <a:cubicBezTo>
                    <a:pt x="100" y="208"/>
                    <a:pt x="100" y="208"/>
                    <a:pt x="100" y="208"/>
                  </a:cubicBezTo>
                  <a:cubicBezTo>
                    <a:pt x="100" y="183"/>
                    <a:pt x="100" y="183"/>
                    <a:pt x="100" y="183"/>
                  </a:cubicBezTo>
                  <a:cubicBezTo>
                    <a:pt x="89" y="181"/>
                    <a:pt x="79" y="177"/>
                    <a:pt x="70" y="171"/>
                  </a:cubicBezTo>
                  <a:cubicBezTo>
                    <a:pt x="53" y="188"/>
                    <a:pt x="53" y="188"/>
                    <a:pt x="53" y="188"/>
                  </a:cubicBezTo>
                  <a:cubicBezTo>
                    <a:pt x="36" y="171"/>
                    <a:pt x="36" y="171"/>
                    <a:pt x="36" y="171"/>
                  </a:cubicBezTo>
                  <a:cubicBezTo>
                    <a:pt x="53" y="154"/>
                    <a:pt x="53" y="154"/>
                    <a:pt x="53" y="154"/>
                  </a:cubicBezTo>
                  <a:cubicBezTo>
                    <a:pt x="47" y="145"/>
                    <a:pt x="43" y="135"/>
                    <a:pt x="41" y="124"/>
                  </a:cubicBezTo>
                  <a:cubicBezTo>
                    <a:pt x="16" y="124"/>
                    <a:pt x="16" y="124"/>
                    <a:pt x="16" y="124"/>
                  </a:cubicBezTo>
                  <a:cubicBezTo>
                    <a:pt x="16" y="100"/>
                    <a:pt x="16" y="100"/>
                    <a:pt x="16" y="100"/>
                  </a:cubicBezTo>
                  <a:cubicBezTo>
                    <a:pt x="41" y="100"/>
                    <a:pt x="41" y="100"/>
                    <a:pt x="41" y="100"/>
                  </a:cubicBezTo>
                  <a:cubicBezTo>
                    <a:pt x="43" y="89"/>
                    <a:pt x="47" y="79"/>
                    <a:pt x="53" y="70"/>
                  </a:cubicBezTo>
                  <a:cubicBezTo>
                    <a:pt x="36" y="53"/>
                    <a:pt x="36" y="53"/>
                    <a:pt x="36" y="53"/>
                  </a:cubicBezTo>
                  <a:cubicBezTo>
                    <a:pt x="53" y="36"/>
                    <a:pt x="53" y="36"/>
                    <a:pt x="53" y="36"/>
                  </a:cubicBezTo>
                  <a:cubicBezTo>
                    <a:pt x="70" y="53"/>
                    <a:pt x="70" y="53"/>
                    <a:pt x="70" y="53"/>
                  </a:cubicBezTo>
                  <a:cubicBezTo>
                    <a:pt x="79" y="47"/>
                    <a:pt x="89" y="43"/>
                    <a:pt x="100" y="41"/>
                  </a:cubicBezTo>
                  <a:cubicBezTo>
                    <a:pt x="100" y="16"/>
                    <a:pt x="100" y="16"/>
                    <a:pt x="100" y="16"/>
                  </a:cubicBezTo>
                  <a:cubicBezTo>
                    <a:pt x="124" y="16"/>
                    <a:pt x="124" y="16"/>
                    <a:pt x="124" y="16"/>
                  </a:cubicBezTo>
                  <a:cubicBezTo>
                    <a:pt x="124" y="41"/>
                    <a:pt x="124" y="41"/>
                    <a:pt x="124" y="41"/>
                  </a:cubicBezTo>
                  <a:cubicBezTo>
                    <a:pt x="135" y="43"/>
                    <a:pt x="145" y="47"/>
                    <a:pt x="154" y="53"/>
                  </a:cubicBezTo>
                  <a:cubicBezTo>
                    <a:pt x="171" y="36"/>
                    <a:pt x="171" y="36"/>
                    <a:pt x="171" y="36"/>
                  </a:cubicBezTo>
                  <a:cubicBezTo>
                    <a:pt x="188" y="53"/>
                    <a:pt x="188" y="53"/>
                    <a:pt x="188" y="53"/>
                  </a:cubicBezTo>
                  <a:cubicBezTo>
                    <a:pt x="171" y="70"/>
                    <a:pt x="171" y="70"/>
                    <a:pt x="171" y="70"/>
                  </a:cubicBezTo>
                  <a:cubicBezTo>
                    <a:pt x="177" y="79"/>
                    <a:pt x="181" y="89"/>
                    <a:pt x="183" y="100"/>
                  </a:cubicBezTo>
                  <a:cubicBezTo>
                    <a:pt x="208" y="100"/>
                    <a:pt x="208" y="100"/>
                    <a:pt x="208" y="100"/>
                  </a:cubicBezTo>
                  <a:lnTo>
                    <a:pt x="208" y="124"/>
                  </a:lnTo>
                  <a:close/>
                  <a:moveTo>
                    <a:pt x="112" y="60"/>
                  </a:moveTo>
                  <a:cubicBezTo>
                    <a:pt x="83" y="60"/>
                    <a:pt x="60" y="83"/>
                    <a:pt x="60" y="112"/>
                  </a:cubicBezTo>
                  <a:cubicBezTo>
                    <a:pt x="60" y="141"/>
                    <a:pt x="83" y="164"/>
                    <a:pt x="112" y="164"/>
                  </a:cubicBezTo>
                  <a:cubicBezTo>
                    <a:pt x="141" y="164"/>
                    <a:pt x="164" y="141"/>
                    <a:pt x="164" y="112"/>
                  </a:cubicBezTo>
                  <a:cubicBezTo>
                    <a:pt x="164" y="83"/>
                    <a:pt x="141" y="60"/>
                    <a:pt x="112" y="60"/>
                  </a:cubicBezTo>
                  <a:moveTo>
                    <a:pt x="112" y="148"/>
                  </a:moveTo>
                  <a:cubicBezTo>
                    <a:pt x="92" y="148"/>
                    <a:pt x="76" y="132"/>
                    <a:pt x="76" y="112"/>
                  </a:cubicBezTo>
                  <a:cubicBezTo>
                    <a:pt x="76" y="92"/>
                    <a:pt x="92" y="76"/>
                    <a:pt x="112" y="76"/>
                  </a:cubicBezTo>
                  <a:cubicBezTo>
                    <a:pt x="132" y="76"/>
                    <a:pt x="148" y="92"/>
                    <a:pt x="148" y="112"/>
                  </a:cubicBezTo>
                  <a:cubicBezTo>
                    <a:pt x="148" y="132"/>
                    <a:pt x="132" y="148"/>
                    <a:pt x="112" y="14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49" name="Google Shape;1449;p17"/>
            <p:cNvSpPr/>
            <p:nvPr/>
          </p:nvSpPr>
          <p:spPr>
            <a:xfrm>
              <a:off x="7114313" y="5506772"/>
              <a:ext cx="204960" cy="36629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0" name="Google Shape;1450;p17"/>
            <p:cNvSpPr/>
            <p:nvPr/>
          </p:nvSpPr>
          <p:spPr>
            <a:xfrm flipH="1">
              <a:off x="7019779" y="4440220"/>
              <a:ext cx="267304" cy="314328"/>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1" name="Google Shape;1451;p17"/>
            <p:cNvSpPr/>
            <p:nvPr/>
          </p:nvSpPr>
          <p:spPr>
            <a:xfrm>
              <a:off x="6888988" y="5091920"/>
              <a:ext cx="212297" cy="356590"/>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dk1"/>
                </a:solidFill>
                <a:latin typeface="Arial"/>
                <a:ea typeface="Arial"/>
                <a:cs typeface="Arial"/>
                <a:sym typeface="Arial"/>
              </a:endParaRPr>
            </a:p>
          </p:txBody>
        </p:sp>
        <p:sp>
          <p:nvSpPr>
            <p:cNvPr id="1452" name="Google Shape;1452;p17"/>
            <p:cNvSpPr/>
            <p:nvPr/>
          </p:nvSpPr>
          <p:spPr>
            <a:xfrm>
              <a:off x="6891586" y="4767997"/>
              <a:ext cx="229126" cy="205231"/>
            </a:xfrm>
            <a:custGeom>
              <a:avLst/>
              <a:gdLst/>
              <a:ahLst/>
              <a:cxnLst/>
              <a:rect l="l" t="t" r="r" b="b"/>
              <a:pathLst>
                <a:path w="327" h="348" extrusionOk="0">
                  <a:moveTo>
                    <a:pt x="129" y="253"/>
                  </a:moveTo>
                  <a:lnTo>
                    <a:pt x="195" y="253"/>
                  </a:lnTo>
                  <a:lnTo>
                    <a:pt x="280" y="322"/>
                  </a:lnTo>
                  <a:lnTo>
                    <a:pt x="47" y="322"/>
                  </a:lnTo>
                  <a:lnTo>
                    <a:pt x="129" y="253"/>
                  </a:lnTo>
                  <a:close/>
                  <a:moveTo>
                    <a:pt x="25" y="179"/>
                  </a:moveTo>
                  <a:lnTo>
                    <a:pt x="102" y="244"/>
                  </a:lnTo>
                  <a:lnTo>
                    <a:pt x="25" y="308"/>
                  </a:lnTo>
                  <a:lnTo>
                    <a:pt x="25" y="179"/>
                  </a:lnTo>
                  <a:close/>
                  <a:moveTo>
                    <a:pt x="225" y="244"/>
                  </a:moveTo>
                  <a:lnTo>
                    <a:pt x="302" y="179"/>
                  </a:lnTo>
                  <a:lnTo>
                    <a:pt x="302" y="308"/>
                  </a:lnTo>
                  <a:lnTo>
                    <a:pt x="225" y="244"/>
                  </a:lnTo>
                  <a:close/>
                  <a:moveTo>
                    <a:pt x="25" y="146"/>
                  </a:moveTo>
                  <a:lnTo>
                    <a:pt x="25" y="146"/>
                  </a:lnTo>
                  <a:lnTo>
                    <a:pt x="50" y="124"/>
                  </a:lnTo>
                  <a:lnTo>
                    <a:pt x="50" y="168"/>
                  </a:lnTo>
                  <a:lnTo>
                    <a:pt x="25" y="146"/>
                  </a:lnTo>
                  <a:close/>
                  <a:moveTo>
                    <a:pt x="277" y="124"/>
                  </a:moveTo>
                  <a:lnTo>
                    <a:pt x="302" y="146"/>
                  </a:lnTo>
                  <a:lnTo>
                    <a:pt x="302" y="146"/>
                  </a:lnTo>
                  <a:lnTo>
                    <a:pt x="277" y="168"/>
                  </a:lnTo>
                  <a:lnTo>
                    <a:pt x="277" y="124"/>
                  </a:lnTo>
                  <a:close/>
                  <a:moveTo>
                    <a:pt x="75" y="189"/>
                  </a:moveTo>
                  <a:lnTo>
                    <a:pt x="75" y="89"/>
                  </a:lnTo>
                  <a:lnTo>
                    <a:pt x="252" y="89"/>
                  </a:lnTo>
                  <a:lnTo>
                    <a:pt x="252" y="189"/>
                  </a:lnTo>
                  <a:lnTo>
                    <a:pt x="204" y="228"/>
                  </a:lnTo>
                  <a:lnTo>
                    <a:pt x="123" y="228"/>
                  </a:lnTo>
                  <a:lnTo>
                    <a:pt x="75" y="189"/>
                  </a:lnTo>
                  <a:close/>
                  <a:moveTo>
                    <a:pt x="164" y="31"/>
                  </a:moveTo>
                  <a:lnTo>
                    <a:pt x="203" y="64"/>
                  </a:lnTo>
                  <a:lnTo>
                    <a:pt x="124" y="64"/>
                  </a:lnTo>
                  <a:lnTo>
                    <a:pt x="164" y="31"/>
                  </a:lnTo>
                  <a:close/>
                  <a:moveTo>
                    <a:pt x="85" y="64"/>
                  </a:moveTo>
                  <a:lnTo>
                    <a:pt x="50" y="64"/>
                  </a:lnTo>
                  <a:lnTo>
                    <a:pt x="50" y="93"/>
                  </a:lnTo>
                  <a:lnTo>
                    <a:pt x="0" y="134"/>
                  </a:lnTo>
                  <a:lnTo>
                    <a:pt x="0" y="348"/>
                  </a:lnTo>
                  <a:lnTo>
                    <a:pt x="327" y="348"/>
                  </a:lnTo>
                  <a:lnTo>
                    <a:pt x="327" y="134"/>
                  </a:lnTo>
                  <a:lnTo>
                    <a:pt x="277" y="93"/>
                  </a:lnTo>
                  <a:lnTo>
                    <a:pt x="277" y="64"/>
                  </a:lnTo>
                  <a:lnTo>
                    <a:pt x="242" y="64"/>
                  </a:lnTo>
                  <a:lnTo>
                    <a:pt x="164" y="0"/>
                  </a:lnTo>
                  <a:lnTo>
                    <a:pt x="85" y="64"/>
                  </a:lnTo>
                  <a:close/>
                  <a:moveTo>
                    <a:pt x="209" y="115"/>
                  </a:moveTo>
                  <a:lnTo>
                    <a:pt x="100" y="115"/>
                  </a:lnTo>
                  <a:lnTo>
                    <a:pt x="100" y="140"/>
                  </a:lnTo>
                  <a:lnTo>
                    <a:pt x="209" y="140"/>
                  </a:lnTo>
                  <a:lnTo>
                    <a:pt x="209" y="115"/>
                  </a:lnTo>
                  <a:close/>
                  <a:moveTo>
                    <a:pt x="227" y="159"/>
                  </a:moveTo>
                  <a:lnTo>
                    <a:pt x="100" y="159"/>
                  </a:lnTo>
                  <a:lnTo>
                    <a:pt x="100" y="184"/>
                  </a:lnTo>
                  <a:lnTo>
                    <a:pt x="227" y="184"/>
                  </a:lnTo>
                  <a:lnTo>
                    <a:pt x="227" y="159"/>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18"/>
                                        </p:tgtEl>
                                        <p:attrNameLst>
                                          <p:attrName>style.visibility</p:attrName>
                                        </p:attrNameLst>
                                      </p:cBhvr>
                                      <p:to>
                                        <p:strVal val="visible"/>
                                      </p:to>
                                    </p:set>
                                    <p:animEffect transition="in" filter="fade">
                                      <p:cBhvr>
                                        <p:cTn id="13" dur="500"/>
                                        <p:tgtEl>
                                          <p:spTgt spid="11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76"/>
                                        </p:tgtEl>
                                        <p:attrNameLst>
                                          <p:attrName>style.visibility</p:attrName>
                                        </p:attrNameLst>
                                      </p:cBhvr>
                                      <p:to>
                                        <p:strVal val="visible"/>
                                      </p:to>
                                    </p:set>
                                    <p:animEffect transition="in" filter="fade">
                                      <p:cBhvr>
                                        <p:cTn id="18" dur="500"/>
                                        <p:tgtEl>
                                          <p:spTgt spid="11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42"/>
                                        </p:tgtEl>
                                        <p:attrNameLst>
                                          <p:attrName>style.visibility</p:attrName>
                                        </p:attrNameLst>
                                      </p:cBhvr>
                                      <p:to>
                                        <p:strVal val="visible"/>
                                      </p:to>
                                    </p:set>
                                    <p:animEffect transition="in" filter="fade">
                                      <p:cBhvr>
                                        <p:cTn id="23" dur="500"/>
                                        <p:tgtEl>
                                          <p:spTgt spid="124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73"/>
                                        </p:tgtEl>
                                        <p:attrNameLst>
                                          <p:attrName>style.visibility</p:attrName>
                                        </p:attrNameLst>
                                      </p:cBhvr>
                                      <p:to>
                                        <p:strVal val="visible"/>
                                      </p:to>
                                    </p:set>
                                    <p:animEffect transition="in" filter="fade">
                                      <p:cBhvr>
                                        <p:cTn id="28" dur="500"/>
                                        <p:tgtEl>
                                          <p:spTgt spid="1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18"/>
          <p:cNvSpPr/>
          <p:nvPr/>
        </p:nvSpPr>
        <p:spPr>
          <a:xfrm>
            <a:off x="457200" y="4156680"/>
            <a:ext cx="5498903"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sp>
        <p:nvSpPr>
          <p:cNvPr id="1458" name="Google Shape;1458;p18"/>
          <p:cNvSpPr txBox="1"/>
          <p:nvPr/>
        </p:nvSpPr>
        <p:spPr>
          <a:xfrm>
            <a:off x="457200" y="366713"/>
            <a:ext cx="11276013" cy="44319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2"/>
              </a:buClr>
              <a:buSzPts val="3200"/>
              <a:buFont typeface="Arial Black"/>
              <a:buNone/>
            </a:pPr>
            <a:r>
              <a:rPr lang="en-US" sz="3200" b="1">
                <a:solidFill>
                  <a:schemeClr val="dk2"/>
                </a:solidFill>
                <a:latin typeface="Arial Black"/>
                <a:ea typeface="Arial Black"/>
                <a:cs typeface="Arial Black"/>
                <a:sym typeface="Arial Black"/>
              </a:rPr>
              <a:t>Additional Technology Platforms to Support the Emerging Use Cases …</a:t>
            </a:r>
            <a:endParaRPr sz="3200" b="1">
              <a:solidFill>
                <a:schemeClr val="dk2"/>
              </a:solidFill>
              <a:latin typeface="Arial Black"/>
              <a:ea typeface="Arial Black"/>
              <a:cs typeface="Arial Black"/>
              <a:sym typeface="Arial Black"/>
            </a:endParaRPr>
          </a:p>
        </p:txBody>
      </p:sp>
      <p:sp>
        <p:nvSpPr>
          <p:cNvPr id="1459" name="Google Shape;1459;p18"/>
          <p:cNvSpPr/>
          <p:nvPr/>
        </p:nvSpPr>
        <p:spPr>
          <a:xfrm>
            <a:off x="5646131" y="777107"/>
            <a:ext cx="608708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856"/>
                </a:solidFill>
                <a:latin typeface="Arial Black"/>
                <a:ea typeface="Arial Black"/>
                <a:cs typeface="Arial Black"/>
                <a:sym typeface="Arial Black"/>
              </a:rPr>
              <a:t>&amp; Representative Vendors</a:t>
            </a:r>
            <a:endParaRPr sz="1800">
              <a:solidFill>
                <a:srgbClr val="002856"/>
              </a:solidFill>
              <a:latin typeface="Arial Black"/>
              <a:ea typeface="Arial Black"/>
              <a:cs typeface="Arial Black"/>
              <a:sym typeface="Arial Black"/>
            </a:endParaRPr>
          </a:p>
        </p:txBody>
      </p:sp>
      <p:grpSp>
        <p:nvGrpSpPr>
          <p:cNvPr id="1460" name="Google Shape;1460;p18"/>
          <p:cNvGrpSpPr/>
          <p:nvPr/>
        </p:nvGrpSpPr>
        <p:grpSpPr>
          <a:xfrm>
            <a:off x="451590" y="3015350"/>
            <a:ext cx="11305433" cy="3599937"/>
            <a:chOff x="451590" y="3015350"/>
            <a:chExt cx="11305433" cy="3599937"/>
          </a:xfrm>
        </p:grpSpPr>
        <p:grpSp>
          <p:nvGrpSpPr>
            <p:cNvPr id="1461" name="Google Shape;1461;p18"/>
            <p:cNvGrpSpPr/>
            <p:nvPr/>
          </p:nvGrpSpPr>
          <p:grpSpPr>
            <a:xfrm>
              <a:off x="676444" y="4238633"/>
              <a:ext cx="5110671" cy="2376654"/>
              <a:chOff x="676444" y="4238633"/>
              <a:chExt cx="5110671" cy="2376654"/>
            </a:xfrm>
          </p:grpSpPr>
          <p:sp>
            <p:nvSpPr>
              <p:cNvPr id="1462" name="Google Shape;1462;p18"/>
              <p:cNvSpPr txBox="1"/>
              <p:nvPr/>
            </p:nvSpPr>
            <p:spPr>
              <a:xfrm>
                <a:off x="676444" y="4245407"/>
                <a:ext cx="1985616" cy="236988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a:solidFill>
                      <a:srgbClr val="002856"/>
                    </a:solidFill>
                    <a:latin typeface="Arial"/>
                    <a:ea typeface="Arial"/>
                    <a:cs typeface="Arial"/>
                    <a:sym typeface="Arial"/>
                  </a:rPr>
                  <a:t>DBMS</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Alibaba Group</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Amazon Web Services</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Cloudera</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Google</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IBM</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Huawei</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Microsoft</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Oracle</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SAP</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Teradata</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Snowflake</a:t>
                </a:r>
                <a:endParaRPr/>
              </a:p>
              <a:p>
                <a:pPr marL="112713" marR="0" lvl="0" indent="-49848" algn="l" rtl="0">
                  <a:spcBef>
                    <a:spcPts val="0"/>
                  </a:spcBef>
                  <a:spcAft>
                    <a:spcPts val="0"/>
                  </a:spcAft>
                  <a:buClr>
                    <a:srgbClr val="002856"/>
                  </a:buClr>
                  <a:buSzPts val="990"/>
                  <a:buFont typeface="Noto Sans Symbols"/>
                  <a:buNone/>
                </a:pPr>
                <a:endParaRPr sz="1100">
                  <a:solidFill>
                    <a:schemeClr val="dk1"/>
                  </a:solidFill>
                  <a:latin typeface="Arial"/>
                  <a:ea typeface="Arial"/>
                  <a:cs typeface="Arial"/>
                  <a:sym typeface="Arial"/>
                </a:endParaRPr>
              </a:p>
              <a:p>
                <a:pPr marL="112713" marR="0" lvl="0" indent="-49848" algn="l" rtl="0">
                  <a:spcBef>
                    <a:spcPts val="0"/>
                  </a:spcBef>
                  <a:spcAft>
                    <a:spcPts val="0"/>
                  </a:spcAft>
                  <a:buClr>
                    <a:srgbClr val="002856"/>
                  </a:buClr>
                  <a:buSzPts val="990"/>
                  <a:buFont typeface="Noto Sans Symbols"/>
                  <a:buNone/>
                </a:pPr>
                <a:endParaRPr sz="1100">
                  <a:solidFill>
                    <a:schemeClr val="dk1"/>
                  </a:solidFill>
                  <a:latin typeface="Arial"/>
                  <a:ea typeface="Arial"/>
                  <a:cs typeface="Arial"/>
                  <a:sym typeface="Arial"/>
                </a:endParaRPr>
              </a:p>
            </p:txBody>
          </p:sp>
          <p:sp>
            <p:nvSpPr>
              <p:cNvPr id="1463" name="Google Shape;1463;p18"/>
              <p:cNvSpPr txBox="1"/>
              <p:nvPr/>
            </p:nvSpPr>
            <p:spPr>
              <a:xfrm>
                <a:off x="4060062" y="4238633"/>
                <a:ext cx="1727053" cy="186204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100" b="1">
                    <a:solidFill>
                      <a:srgbClr val="002856"/>
                    </a:solidFill>
                    <a:latin typeface="Arial"/>
                    <a:ea typeface="Arial"/>
                    <a:cs typeface="Arial"/>
                    <a:sym typeface="Arial"/>
                  </a:rPr>
                  <a:t>In-Memory Store</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Aerospike</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Hazelcast</a:t>
                </a:r>
                <a:endParaRPr sz="1100">
                  <a:solidFill>
                    <a:schemeClr val="dk1"/>
                  </a:solidFill>
                  <a:latin typeface="Arial"/>
                  <a:ea typeface="Arial"/>
                  <a:cs typeface="Arial"/>
                  <a:sym typeface="Arial"/>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GridGain Systems</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GigaSpaces </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Oracle </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SAP</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Singlestore</a:t>
                </a:r>
                <a:endParaRPr sz="1100">
                  <a:solidFill>
                    <a:schemeClr val="dk1"/>
                  </a:solidFill>
                  <a:latin typeface="Arial"/>
                  <a:ea typeface="Arial"/>
                  <a:cs typeface="Arial"/>
                  <a:sym typeface="Arial"/>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Software AG</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VMware Tanzu</a:t>
                </a:r>
                <a:endParaRPr/>
              </a:p>
              <a:p>
                <a:pPr marL="112713" marR="0" lvl="0" indent="-112713" algn="l" rtl="0">
                  <a:spcBef>
                    <a:spcPts val="0"/>
                  </a:spcBef>
                  <a:spcAft>
                    <a:spcPts val="0"/>
                  </a:spcAft>
                  <a:buClr>
                    <a:srgbClr val="002856"/>
                  </a:buClr>
                  <a:buSzPts val="990"/>
                  <a:buFont typeface="Noto Sans Symbols"/>
                  <a:buChar char="▪"/>
                </a:pPr>
                <a:r>
                  <a:rPr lang="en-US" sz="1100">
                    <a:solidFill>
                      <a:schemeClr val="dk1"/>
                    </a:solidFill>
                    <a:latin typeface="Arial"/>
                    <a:ea typeface="Arial"/>
                    <a:cs typeface="Arial"/>
                    <a:sym typeface="Arial"/>
                  </a:rPr>
                  <a:t>VoltDB</a:t>
                </a:r>
                <a:endParaRPr/>
              </a:p>
            </p:txBody>
          </p:sp>
        </p:grpSp>
        <p:sp>
          <p:nvSpPr>
            <p:cNvPr id="1464" name="Google Shape;1464;p18"/>
            <p:cNvSpPr txBox="1"/>
            <p:nvPr/>
          </p:nvSpPr>
          <p:spPr>
            <a:xfrm>
              <a:off x="451590" y="3035823"/>
              <a:ext cx="549890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Examples:</a:t>
              </a:r>
              <a:r>
                <a:rPr lang="en-US" sz="1200" dirty="0">
                  <a:solidFill>
                    <a:schemeClr val="dk1"/>
                  </a:solidFill>
                  <a:latin typeface="Arial"/>
                  <a:ea typeface="Arial"/>
                  <a:cs typeface="Arial"/>
                  <a:sym typeface="Arial"/>
                </a:rPr>
                <a:t> Amazon Web Services, Confluent, Google, IBM; </a:t>
              </a:r>
              <a:r>
                <a:rPr lang="en-US" sz="1200" dirty="0" err="1">
                  <a:solidFill>
                    <a:schemeClr val="dk1"/>
                  </a:solidFill>
                  <a:latin typeface="Arial"/>
                  <a:ea typeface="Arial"/>
                  <a:cs typeface="Arial"/>
                  <a:sym typeface="Arial"/>
                </a:rPr>
                <a:t>Lightstreamer</a:t>
              </a:r>
              <a:r>
                <a:rPr lang="en-US" sz="1200" dirty="0">
                  <a:solidFill>
                    <a:schemeClr val="dk1"/>
                  </a:solidFill>
                  <a:latin typeface="Arial"/>
                  <a:ea typeface="Arial"/>
                  <a:cs typeface="Arial"/>
                  <a:sym typeface="Arial"/>
                </a:rPr>
                <a:t>,  Microsoft, Push Technology, Software AG, Solace, TIBCO Software, </a:t>
              </a:r>
              <a:r>
                <a:rPr lang="en-US" sz="1200" dirty="0" err="1">
                  <a:solidFill>
                    <a:schemeClr val="dk1"/>
                  </a:solidFill>
                  <a:latin typeface="Arial"/>
                  <a:ea typeface="Arial"/>
                  <a:cs typeface="Arial"/>
                  <a:sym typeface="Arial"/>
                </a:rPr>
                <a:t>Vantiq</a:t>
              </a:r>
              <a:r>
                <a:rPr lang="en-US" sz="1200" dirty="0">
                  <a:solidFill>
                    <a:schemeClr val="dk1"/>
                  </a:solidFill>
                  <a:latin typeface="Arial"/>
                  <a:ea typeface="Arial"/>
                  <a:cs typeface="Arial"/>
                  <a:sym typeface="Arial"/>
                </a:rPr>
                <a:t>.</a:t>
              </a:r>
              <a:endParaRPr dirty="0"/>
            </a:p>
          </p:txBody>
        </p:sp>
        <p:sp>
          <p:nvSpPr>
            <p:cNvPr id="1465" name="Google Shape;1465;p18"/>
            <p:cNvSpPr txBox="1"/>
            <p:nvPr/>
          </p:nvSpPr>
          <p:spPr>
            <a:xfrm>
              <a:off x="6228701" y="3015350"/>
              <a:ext cx="549890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dk1"/>
                  </a:solidFill>
                  <a:latin typeface="Arial"/>
                  <a:ea typeface="Arial"/>
                  <a:cs typeface="Arial"/>
                  <a:sym typeface="Arial"/>
                </a:rPr>
                <a:t>Examples:</a:t>
              </a:r>
              <a:r>
                <a:rPr lang="en-US" sz="1200" dirty="0">
                  <a:solidFill>
                    <a:schemeClr val="dk1"/>
                  </a:solidFill>
                  <a:latin typeface="Arial"/>
                  <a:ea typeface="Arial"/>
                  <a:cs typeface="Arial"/>
                  <a:sym typeface="Arial"/>
                </a:rPr>
                <a:t> Amazon Web Services, Confluent, Google, IBM, Informatica, Microsoft, Oracle, SAS, Software AG, TIBCO Software</a:t>
              </a:r>
              <a:endParaRPr dirty="0"/>
            </a:p>
          </p:txBody>
        </p:sp>
        <p:sp>
          <p:nvSpPr>
            <p:cNvPr id="1466" name="Google Shape;1466;p18"/>
            <p:cNvSpPr txBox="1"/>
            <p:nvPr/>
          </p:nvSpPr>
          <p:spPr>
            <a:xfrm>
              <a:off x="6258121" y="5622155"/>
              <a:ext cx="549890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a:solidFill>
                    <a:schemeClr val="dk1"/>
                  </a:solidFill>
                  <a:latin typeface="Arial"/>
                  <a:ea typeface="Arial"/>
                  <a:cs typeface="Arial"/>
                  <a:sym typeface="Arial"/>
                </a:rPr>
                <a:t>Examples:</a:t>
              </a:r>
              <a:r>
                <a:rPr lang="en-US" sz="1200">
                  <a:solidFill>
                    <a:schemeClr val="dk1"/>
                  </a:solidFill>
                  <a:latin typeface="Arial"/>
                  <a:ea typeface="Arial"/>
                  <a:cs typeface="Arial"/>
                  <a:sym typeface="Arial"/>
                </a:rPr>
                <a:t> Automation Anywhere, Blue Prism. E2open, Kofax, Kryon, Microsoft, NICE, NTT, RELEX, SAP, UiPath</a:t>
              </a:r>
              <a:endParaRPr/>
            </a:p>
          </p:txBody>
        </p:sp>
      </p:grpSp>
      <p:cxnSp>
        <p:nvCxnSpPr>
          <p:cNvPr id="1467" name="Google Shape;1467;p18"/>
          <p:cNvCxnSpPr/>
          <p:nvPr/>
        </p:nvCxnSpPr>
        <p:spPr>
          <a:xfrm>
            <a:off x="6096000" y="1473200"/>
            <a:ext cx="25663" cy="4813300"/>
          </a:xfrm>
          <a:prstGeom prst="straightConnector1">
            <a:avLst/>
          </a:prstGeom>
          <a:solidFill>
            <a:srgbClr val="00529B"/>
          </a:solidFill>
          <a:ln w="19050" cap="flat" cmpd="sng">
            <a:solidFill>
              <a:srgbClr val="666666"/>
            </a:solidFill>
            <a:prstDash val="dash"/>
            <a:round/>
            <a:headEnd type="none" w="sm" len="sm"/>
            <a:tailEnd type="none" w="sm" len="sm"/>
          </a:ln>
        </p:spPr>
      </p:cxnSp>
      <p:cxnSp>
        <p:nvCxnSpPr>
          <p:cNvPr id="1468" name="Google Shape;1468;p18"/>
          <p:cNvCxnSpPr/>
          <p:nvPr/>
        </p:nvCxnSpPr>
        <p:spPr>
          <a:xfrm flipH="1">
            <a:off x="454320" y="3728294"/>
            <a:ext cx="11276013" cy="39060"/>
          </a:xfrm>
          <a:prstGeom prst="straightConnector1">
            <a:avLst/>
          </a:prstGeom>
          <a:solidFill>
            <a:srgbClr val="00529B"/>
          </a:solidFill>
          <a:ln w="19050" cap="flat" cmpd="sng">
            <a:solidFill>
              <a:srgbClr val="666666"/>
            </a:solidFill>
            <a:prstDash val="dash"/>
            <a:round/>
            <a:headEnd type="none" w="sm" len="sm"/>
            <a:tailEnd type="none" w="sm" len="sm"/>
          </a:ln>
        </p:spPr>
      </p:cxnSp>
      <p:grpSp>
        <p:nvGrpSpPr>
          <p:cNvPr id="1469" name="Google Shape;1469;p18"/>
          <p:cNvGrpSpPr/>
          <p:nvPr/>
        </p:nvGrpSpPr>
        <p:grpSpPr>
          <a:xfrm>
            <a:off x="457199" y="3803769"/>
            <a:ext cx="5499101" cy="2075132"/>
            <a:chOff x="457199" y="3803769"/>
            <a:chExt cx="5499101" cy="2075132"/>
          </a:xfrm>
        </p:grpSpPr>
        <p:sp>
          <p:nvSpPr>
            <p:cNvPr id="1470" name="Google Shape;1470;p18"/>
            <p:cNvSpPr/>
            <p:nvPr/>
          </p:nvSpPr>
          <p:spPr>
            <a:xfrm>
              <a:off x="457199" y="380376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Data Management </a:t>
              </a:r>
              <a:endParaRPr/>
            </a:p>
          </p:txBody>
        </p:sp>
        <p:sp>
          <p:nvSpPr>
            <p:cNvPr id="1471" name="Google Shape;1471;p18"/>
            <p:cNvSpPr/>
            <p:nvPr/>
          </p:nvSpPr>
          <p:spPr>
            <a:xfrm>
              <a:off x="2561957" y="4407727"/>
              <a:ext cx="1233669" cy="1471174"/>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2" name="Google Shape;1472;p18"/>
            <p:cNvSpPr/>
            <p:nvPr/>
          </p:nvSpPr>
          <p:spPr>
            <a:xfrm>
              <a:off x="2962123" y="4504667"/>
              <a:ext cx="458430" cy="588096"/>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73" name="Google Shape;1473;p18"/>
            <p:cNvSpPr/>
            <p:nvPr/>
          </p:nvSpPr>
          <p:spPr>
            <a:xfrm>
              <a:off x="2891722" y="5189703"/>
              <a:ext cx="599232" cy="603938"/>
            </a:xfrm>
            <a:custGeom>
              <a:avLst/>
              <a:gdLst/>
              <a:ahLst/>
              <a:cxnLst/>
              <a:rect l="l" t="t" r="r" b="b"/>
              <a:pathLst>
                <a:path w="542925" h="542925" extrusionOk="0">
                  <a:moveTo>
                    <a:pt x="121444" y="426244"/>
                  </a:moveTo>
                  <a:lnTo>
                    <a:pt x="426244" y="426244"/>
                  </a:lnTo>
                  <a:lnTo>
                    <a:pt x="426244" y="121444"/>
                  </a:lnTo>
                  <a:lnTo>
                    <a:pt x="121444" y="121444"/>
                  </a:lnTo>
                  <a:lnTo>
                    <a:pt x="121444" y="426244"/>
                  </a:lnTo>
                  <a:close/>
                  <a:moveTo>
                    <a:pt x="159544" y="159544"/>
                  </a:moveTo>
                  <a:lnTo>
                    <a:pt x="388144" y="159544"/>
                  </a:lnTo>
                  <a:lnTo>
                    <a:pt x="388144" y="388144"/>
                  </a:lnTo>
                  <a:lnTo>
                    <a:pt x="159544" y="388144"/>
                  </a:lnTo>
                  <a:lnTo>
                    <a:pt x="159544" y="159544"/>
                  </a:lnTo>
                  <a:close/>
                  <a:moveTo>
                    <a:pt x="540544" y="140494"/>
                  </a:moveTo>
                  <a:lnTo>
                    <a:pt x="540544" y="178594"/>
                  </a:lnTo>
                  <a:lnTo>
                    <a:pt x="464344" y="178594"/>
                  </a:lnTo>
                  <a:lnTo>
                    <a:pt x="464344" y="140494"/>
                  </a:lnTo>
                  <a:lnTo>
                    <a:pt x="540544" y="140494"/>
                  </a:lnTo>
                  <a:close/>
                  <a:moveTo>
                    <a:pt x="464344" y="216694"/>
                  </a:moveTo>
                  <a:lnTo>
                    <a:pt x="540544" y="216694"/>
                  </a:lnTo>
                  <a:lnTo>
                    <a:pt x="540544" y="254794"/>
                  </a:lnTo>
                  <a:lnTo>
                    <a:pt x="464344" y="254794"/>
                  </a:lnTo>
                  <a:lnTo>
                    <a:pt x="464344" y="216694"/>
                  </a:lnTo>
                  <a:close/>
                  <a:moveTo>
                    <a:pt x="464344" y="292894"/>
                  </a:moveTo>
                  <a:lnTo>
                    <a:pt x="540544" y="292894"/>
                  </a:lnTo>
                  <a:lnTo>
                    <a:pt x="540544" y="330994"/>
                  </a:lnTo>
                  <a:lnTo>
                    <a:pt x="464344" y="330994"/>
                  </a:lnTo>
                  <a:lnTo>
                    <a:pt x="464344" y="292894"/>
                  </a:lnTo>
                  <a:close/>
                  <a:moveTo>
                    <a:pt x="464344" y="369094"/>
                  </a:moveTo>
                  <a:lnTo>
                    <a:pt x="540544" y="369094"/>
                  </a:lnTo>
                  <a:lnTo>
                    <a:pt x="540544" y="407194"/>
                  </a:lnTo>
                  <a:lnTo>
                    <a:pt x="464344" y="407194"/>
                  </a:lnTo>
                  <a:lnTo>
                    <a:pt x="464344" y="369094"/>
                  </a:lnTo>
                  <a:close/>
                  <a:moveTo>
                    <a:pt x="7144" y="140494"/>
                  </a:moveTo>
                  <a:lnTo>
                    <a:pt x="83344" y="140494"/>
                  </a:lnTo>
                  <a:lnTo>
                    <a:pt x="83344" y="178594"/>
                  </a:lnTo>
                  <a:lnTo>
                    <a:pt x="7144" y="178594"/>
                  </a:lnTo>
                  <a:lnTo>
                    <a:pt x="7144" y="140494"/>
                  </a:lnTo>
                  <a:close/>
                  <a:moveTo>
                    <a:pt x="7144" y="216694"/>
                  </a:moveTo>
                  <a:lnTo>
                    <a:pt x="83344" y="216694"/>
                  </a:lnTo>
                  <a:lnTo>
                    <a:pt x="83344" y="254794"/>
                  </a:lnTo>
                  <a:lnTo>
                    <a:pt x="7144" y="254794"/>
                  </a:lnTo>
                  <a:lnTo>
                    <a:pt x="7144" y="216694"/>
                  </a:lnTo>
                  <a:close/>
                  <a:moveTo>
                    <a:pt x="7144" y="292894"/>
                  </a:moveTo>
                  <a:lnTo>
                    <a:pt x="83344" y="292894"/>
                  </a:lnTo>
                  <a:lnTo>
                    <a:pt x="83344" y="330994"/>
                  </a:lnTo>
                  <a:lnTo>
                    <a:pt x="7144" y="330994"/>
                  </a:lnTo>
                  <a:lnTo>
                    <a:pt x="7144" y="292894"/>
                  </a:lnTo>
                  <a:close/>
                  <a:moveTo>
                    <a:pt x="7144" y="369094"/>
                  </a:moveTo>
                  <a:lnTo>
                    <a:pt x="83344" y="369094"/>
                  </a:lnTo>
                  <a:lnTo>
                    <a:pt x="83344" y="407194"/>
                  </a:lnTo>
                  <a:lnTo>
                    <a:pt x="7144" y="407194"/>
                  </a:lnTo>
                  <a:lnTo>
                    <a:pt x="7144" y="369094"/>
                  </a:lnTo>
                  <a:close/>
                  <a:moveTo>
                    <a:pt x="178594" y="83344"/>
                  </a:moveTo>
                  <a:lnTo>
                    <a:pt x="140494" y="83344"/>
                  </a:lnTo>
                  <a:lnTo>
                    <a:pt x="140494" y="7144"/>
                  </a:lnTo>
                  <a:lnTo>
                    <a:pt x="178594" y="7144"/>
                  </a:lnTo>
                  <a:lnTo>
                    <a:pt x="178594" y="83344"/>
                  </a:lnTo>
                  <a:close/>
                  <a:moveTo>
                    <a:pt x="254794" y="83344"/>
                  </a:moveTo>
                  <a:lnTo>
                    <a:pt x="216694" y="83344"/>
                  </a:lnTo>
                  <a:lnTo>
                    <a:pt x="216694" y="7144"/>
                  </a:lnTo>
                  <a:lnTo>
                    <a:pt x="254794" y="7144"/>
                  </a:lnTo>
                  <a:lnTo>
                    <a:pt x="254794" y="83344"/>
                  </a:lnTo>
                  <a:close/>
                  <a:moveTo>
                    <a:pt x="330994" y="83344"/>
                  </a:moveTo>
                  <a:lnTo>
                    <a:pt x="292894" y="83344"/>
                  </a:lnTo>
                  <a:lnTo>
                    <a:pt x="292894" y="7144"/>
                  </a:lnTo>
                  <a:lnTo>
                    <a:pt x="330994" y="7144"/>
                  </a:lnTo>
                  <a:lnTo>
                    <a:pt x="330994" y="83344"/>
                  </a:lnTo>
                  <a:close/>
                  <a:moveTo>
                    <a:pt x="407194" y="83344"/>
                  </a:moveTo>
                  <a:lnTo>
                    <a:pt x="369094" y="83344"/>
                  </a:lnTo>
                  <a:lnTo>
                    <a:pt x="369094" y="7144"/>
                  </a:lnTo>
                  <a:lnTo>
                    <a:pt x="407194" y="7144"/>
                  </a:lnTo>
                  <a:lnTo>
                    <a:pt x="407194" y="83344"/>
                  </a:lnTo>
                  <a:close/>
                  <a:moveTo>
                    <a:pt x="140494" y="464344"/>
                  </a:moveTo>
                  <a:lnTo>
                    <a:pt x="178594" y="464344"/>
                  </a:lnTo>
                  <a:lnTo>
                    <a:pt x="178594" y="540544"/>
                  </a:lnTo>
                  <a:lnTo>
                    <a:pt x="140494" y="540544"/>
                  </a:lnTo>
                  <a:lnTo>
                    <a:pt x="140494" y="464344"/>
                  </a:lnTo>
                  <a:close/>
                  <a:moveTo>
                    <a:pt x="216694" y="464344"/>
                  </a:moveTo>
                  <a:lnTo>
                    <a:pt x="254794" y="464344"/>
                  </a:lnTo>
                  <a:lnTo>
                    <a:pt x="254794" y="540544"/>
                  </a:lnTo>
                  <a:lnTo>
                    <a:pt x="216694" y="540544"/>
                  </a:lnTo>
                  <a:lnTo>
                    <a:pt x="216694" y="464344"/>
                  </a:lnTo>
                  <a:close/>
                  <a:moveTo>
                    <a:pt x="292894" y="464344"/>
                  </a:moveTo>
                  <a:lnTo>
                    <a:pt x="330994" y="464344"/>
                  </a:lnTo>
                  <a:lnTo>
                    <a:pt x="330994" y="540544"/>
                  </a:lnTo>
                  <a:lnTo>
                    <a:pt x="292894" y="540544"/>
                  </a:lnTo>
                  <a:lnTo>
                    <a:pt x="292894" y="464344"/>
                  </a:lnTo>
                  <a:close/>
                  <a:moveTo>
                    <a:pt x="369094" y="464344"/>
                  </a:moveTo>
                  <a:lnTo>
                    <a:pt x="407194" y="464344"/>
                  </a:lnTo>
                  <a:lnTo>
                    <a:pt x="407194" y="540544"/>
                  </a:lnTo>
                  <a:lnTo>
                    <a:pt x="369094" y="540544"/>
                  </a:lnTo>
                  <a:lnTo>
                    <a:pt x="369094" y="4643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74" name="Google Shape;1474;p18"/>
          <p:cNvGrpSpPr/>
          <p:nvPr/>
        </p:nvGrpSpPr>
        <p:grpSpPr>
          <a:xfrm>
            <a:off x="457199" y="1460619"/>
            <a:ext cx="5499101" cy="2192370"/>
            <a:chOff x="457199" y="1460619"/>
            <a:chExt cx="5499101" cy="2192370"/>
          </a:xfrm>
        </p:grpSpPr>
        <p:grpSp>
          <p:nvGrpSpPr>
            <p:cNvPr id="1475" name="Google Shape;1475;p18"/>
            <p:cNvGrpSpPr/>
            <p:nvPr/>
          </p:nvGrpSpPr>
          <p:grpSpPr>
            <a:xfrm>
              <a:off x="457199" y="1460619"/>
              <a:ext cx="5499101" cy="2192370"/>
              <a:chOff x="457199" y="1460619"/>
              <a:chExt cx="5499101" cy="2192370"/>
            </a:xfrm>
          </p:grpSpPr>
          <p:grpSp>
            <p:nvGrpSpPr>
              <p:cNvPr id="1476" name="Google Shape;1476;p18"/>
              <p:cNvGrpSpPr/>
              <p:nvPr/>
            </p:nvGrpSpPr>
            <p:grpSpPr>
              <a:xfrm>
                <a:off x="457199" y="1460619"/>
                <a:ext cx="5499101" cy="2192370"/>
                <a:chOff x="457199" y="1460619"/>
                <a:chExt cx="5499101" cy="2192370"/>
              </a:xfrm>
            </p:grpSpPr>
            <p:sp>
              <p:nvSpPr>
                <p:cNvPr id="1477" name="Google Shape;1477;p18"/>
                <p:cNvSpPr/>
                <p:nvPr/>
              </p:nvSpPr>
              <p:spPr>
                <a:xfrm>
                  <a:off x="457199" y="1460619"/>
                  <a:ext cx="5499101"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Event Brokering</a:t>
                  </a:r>
                  <a:endParaRPr/>
                </a:p>
              </p:txBody>
            </p:sp>
            <p:sp>
              <p:nvSpPr>
                <p:cNvPr id="1478" name="Google Shape;1478;p18"/>
                <p:cNvSpPr/>
                <p:nvPr/>
              </p:nvSpPr>
              <p:spPr>
                <a:xfrm>
                  <a:off x="457200" y="1813530"/>
                  <a:ext cx="5498903"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grpSp>
              <p:nvGrpSpPr>
                <p:cNvPr id="1479" name="Google Shape;1479;p18"/>
                <p:cNvGrpSpPr/>
                <p:nvPr/>
              </p:nvGrpSpPr>
              <p:grpSpPr>
                <a:xfrm>
                  <a:off x="511471" y="1889597"/>
                  <a:ext cx="5444829" cy="992623"/>
                  <a:chOff x="-12962079" y="-572920"/>
                  <a:chExt cx="6375290" cy="1162251"/>
                </a:xfrm>
              </p:grpSpPr>
              <p:sp>
                <p:nvSpPr>
                  <p:cNvPr id="1480" name="Google Shape;1480;p18"/>
                  <p:cNvSpPr/>
                  <p:nvPr/>
                </p:nvSpPr>
                <p:spPr>
                  <a:xfrm rot="-5400000">
                    <a:off x="-9828006" y="-884681"/>
                    <a:ext cx="219828" cy="1716316"/>
                  </a:xfrm>
                  <a:prstGeom prst="can">
                    <a:avLst>
                      <a:gd name="adj" fmla="val 32460"/>
                    </a:avLst>
                  </a:prstGeom>
                  <a:solidFill>
                    <a:srgbClr val="9AACC7"/>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481" name="Google Shape;1481;p18"/>
                  <p:cNvCxnSpPr/>
                  <p:nvPr/>
                </p:nvCxnSpPr>
                <p:spPr>
                  <a:xfrm>
                    <a:off x="-8830282" y="88802"/>
                    <a:ext cx="575413" cy="439227"/>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2" name="Google Shape;1482;p18"/>
                  <p:cNvCxnSpPr/>
                  <p:nvPr/>
                </p:nvCxnSpPr>
                <p:spPr>
                  <a:xfrm rot="10800000" flipH="1">
                    <a:off x="-8862624" y="-509211"/>
                    <a:ext cx="622162" cy="410203"/>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3" name="Google Shape;1483;p18"/>
                  <p:cNvCxnSpPr/>
                  <p:nvPr/>
                </p:nvCxnSpPr>
                <p:spPr>
                  <a:xfrm>
                    <a:off x="-8866097" y="30043"/>
                    <a:ext cx="697578" cy="198212"/>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4" name="Google Shape;1484;p18"/>
                  <p:cNvCxnSpPr/>
                  <p:nvPr/>
                </p:nvCxnSpPr>
                <p:spPr>
                  <a:xfrm>
                    <a:off x="-11438385" y="-281201"/>
                    <a:ext cx="851632" cy="244924"/>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5" name="Google Shape;1485;p18"/>
                  <p:cNvCxnSpPr/>
                  <p:nvPr/>
                </p:nvCxnSpPr>
                <p:spPr>
                  <a:xfrm>
                    <a:off x="-11318468" y="-572920"/>
                    <a:ext cx="729773" cy="471071"/>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6" name="Google Shape;1486;p18"/>
                  <p:cNvCxnSpPr/>
                  <p:nvPr/>
                </p:nvCxnSpPr>
                <p:spPr>
                  <a:xfrm rot="10800000" flipH="1">
                    <a:off x="-11308045" y="16850"/>
                    <a:ext cx="712125" cy="181619"/>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7" name="Google Shape;1487;p18"/>
                  <p:cNvCxnSpPr/>
                  <p:nvPr/>
                </p:nvCxnSpPr>
                <p:spPr>
                  <a:xfrm rot="10800000" flipH="1">
                    <a:off x="-11315500" y="70870"/>
                    <a:ext cx="736325" cy="518461"/>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488" name="Google Shape;1488;p18"/>
                  <p:cNvCxnSpPr/>
                  <p:nvPr/>
                </p:nvCxnSpPr>
                <p:spPr>
                  <a:xfrm rot="10800000" flipH="1">
                    <a:off x="-8853452" y="-233111"/>
                    <a:ext cx="737707" cy="202402"/>
                  </a:xfrm>
                  <a:prstGeom prst="straightConnector1">
                    <a:avLst/>
                  </a:prstGeom>
                  <a:solidFill>
                    <a:srgbClr val="00529B"/>
                  </a:solidFill>
                  <a:ln w="12700" cap="flat" cmpd="sng">
                    <a:solidFill>
                      <a:srgbClr val="666666"/>
                    </a:solidFill>
                    <a:prstDash val="dash"/>
                    <a:round/>
                    <a:headEnd type="none" w="sm" len="sm"/>
                    <a:tailEnd type="stealth" w="med" len="med"/>
                  </a:ln>
                </p:spPr>
              </p:cxnSp>
              <p:sp>
                <p:nvSpPr>
                  <p:cNvPr id="1489" name="Google Shape;1489;p18"/>
                  <p:cNvSpPr txBox="1"/>
                  <p:nvPr/>
                </p:nvSpPr>
                <p:spPr>
                  <a:xfrm>
                    <a:off x="-12962079" y="-301953"/>
                    <a:ext cx="1783823" cy="6126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Publishers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(Event Sources)</a:t>
                    </a:r>
                    <a:endParaRPr/>
                  </a:p>
                </p:txBody>
              </p:sp>
              <p:sp>
                <p:nvSpPr>
                  <p:cNvPr id="1490" name="Google Shape;1490;p18"/>
                  <p:cNvSpPr txBox="1"/>
                  <p:nvPr/>
                </p:nvSpPr>
                <p:spPr>
                  <a:xfrm>
                    <a:off x="-8131505" y="-301953"/>
                    <a:ext cx="1544716" cy="612632"/>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Subscribers </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(Event Sinks)</a:t>
                    </a:r>
                    <a:endParaRPr/>
                  </a:p>
                </p:txBody>
              </p:sp>
              <p:sp>
                <p:nvSpPr>
                  <p:cNvPr id="1491" name="Google Shape;1491;p18"/>
                  <p:cNvSpPr txBox="1"/>
                  <p:nvPr/>
                </p:nvSpPr>
                <p:spPr>
                  <a:xfrm>
                    <a:off x="-9786142" y="163016"/>
                    <a:ext cx="982618" cy="32433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Pub/Sub</a:t>
                    </a:r>
                    <a:endParaRPr/>
                  </a:p>
                </p:txBody>
              </p:sp>
              <p:sp>
                <p:nvSpPr>
                  <p:cNvPr id="1492" name="Google Shape;1492;p18"/>
                  <p:cNvSpPr/>
                  <p:nvPr/>
                </p:nvSpPr>
                <p:spPr>
                  <a:xfrm>
                    <a:off x="-10561185" y="118649"/>
                    <a:ext cx="1688941" cy="41040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1493" name="Google Shape;1493;p18"/>
              <p:cNvSpPr/>
              <p:nvPr/>
            </p:nvSpPr>
            <p:spPr>
              <a:xfrm>
                <a:off x="2662724" y="2492723"/>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494" name="Google Shape;1494;p18"/>
            <p:cNvSpPr/>
            <p:nvPr/>
          </p:nvSpPr>
          <p:spPr>
            <a:xfrm>
              <a:off x="2982204" y="2517638"/>
              <a:ext cx="276275" cy="263335"/>
            </a:xfrm>
            <a:custGeom>
              <a:avLst/>
              <a:gdLst/>
              <a:ahLst/>
              <a:cxnLst/>
              <a:rect l="l" t="t" r="r" b="b"/>
              <a:pathLst>
                <a:path w="542925" h="542925" extrusionOk="0">
                  <a:moveTo>
                    <a:pt x="121444" y="426244"/>
                  </a:moveTo>
                  <a:lnTo>
                    <a:pt x="426244" y="426244"/>
                  </a:lnTo>
                  <a:lnTo>
                    <a:pt x="426244" y="121444"/>
                  </a:lnTo>
                  <a:lnTo>
                    <a:pt x="121444" y="121444"/>
                  </a:lnTo>
                  <a:lnTo>
                    <a:pt x="121444" y="426244"/>
                  </a:lnTo>
                  <a:close/>
                  <a:moveTo>
                    <a:pt x="159544" y="159544"/>
                  </a:moveTo>
                  <a:lnTo>
                    <a:pt x="388144" y="159544"/>
                  </a:lnTo>
                  <a:lnTo>
                    <a:pt x="388144" y="388144"/>
                  </a:lnTo>
                  <a:lnTo>
                    <a:pt x="159544" y="388144"/>
                  </a:lnTo>
                  <a:lnTo>
                    <a:pt x="159544" y="159544"/>
                  </a:lnTo>
                  <a:close/>
                  <a:moveTo>
                    <a:pt x="540544" y="140494"/>
                  </a:moveTo>
                  <a:lnTo>
                    <a:pt x="540544" y="178594"/>
                  </a:lnTo>
                  <a:lnTo>
                    <a:pt x="464344" y="178594"/>
                  </a:lnTo>
                  <a:lnTo>
                    <a:pt x="464344" y="140494"/>
                  </a:lnTo>
                  <a:lnTo>
                    <a:pt x="540544" y="140494"/>
                  </a:lnTo>
                  <a:close/>
                  <a:moveTo>
                    <a:pt x="464344" y="216694"/>
                  </a:moveTo>
                  <a:lnTo>
                    <a:pt x="540544" y="216694"/>
                  </a:lnTo>
                  <a:lnTo>
                    <a:pt x="540544" y="254794"/>
                  </a:lnTo>
                  <a:lnTo>
                    <a:pt x="464344" y="254794"/>
                  </a:lnTo>
                  <a:lnTo>
                    <a:pt x="464344" y="216694"/>
                  </a:lnTo>
                  <a:close/>
                  <a:moveTo>
                    <a:pt x="464344" y="292894"/>
                  </a:moveTo>
                  <a:lnTo>
                    <a:pt x="540544" y="292894"/>
                  </a:lnTo>
                  <a:lnTo>
                    <a:pt x="540544" y="330994"/>
                  </a:lnTo>
                  <a:lnTo>
                    <a:pt x="464344" y="330994"/>
                  </a:lnTo>
                  <a:lnTo>
                    <a:pt x="464344" y="292894"/>
                  </a:lnTo>
                  <a:close/>
                  <a:moveTo>
                    <a:pt x="464344" y="369094"/>
                  </a:moveTo>
                  <a:lnTo>
                    <a:pt x="540544" y="369094"/>
                  </a:lnTo>
                  <a:lnTo>
                    <a:pt x="540544" y="407194"/>
                  </a:lnTo>
                  <a:lnTo>
                    <a:pt x="464344" y="407194"/>
                  </a:lnTo>
                  <a:lnTo>
                    <a:pt x="464344" y="369094"/>
                  </a:lnTo>
                  <a:close/>
                  <a:moveTo>
                    <a:pt x="7144" y="140494"/>
                  </a:moveTo>
                  <a:lnTo>
                    <a:pt x="83344" y="140494"/>
                  </a:lnTo>
                  <a:lnTo>
                    <a:pt x="83344" y="178594"/>
                  </a:lnTo>
                  <a:lnTo>
                    <a:pt x="7144" y="178594"/>
                  </a:lnTo>
                  <a:lnTo>
                    <a:pt x="7144" y="140494"/>
                  </a:lnTo>
                  <a:close/>
                  <a:moveTo>
                    <a:pt x="7144" y="216694"/>
                  </a:moveTo>
                  <a:lnTo>
                    <a:pt x="83344" y="216694"/>
                  </a:lnTo>
                  <a:lnTo>
                    <a:pt x="83344" y="254794"/>
                  </a:lnTo>
                  <a:lnTo>
                    <a:pt x="7144" y="254794"/>
                  </a:lnTo>
                  <a:lnTo>
                    <a:pt x="7144" y="216694"/>
                  </a:lnTo>
                  <a:close/>
                  <a:moveTo>
                    <a:pt x="7144" y="292894"/>
                  </a:moveTo>
                  <a:lnTo>
                    <a:pt x="83344" y="292894"/>
                  </a:lnTo>
                  <a:lnTo>
                    <a:pt x="83344" y="330994"/>
                  </a:lnTo>
                  <a:lnTo>
                    <a:pt x="7144" y="330994"/>
                  </a:lnTo>
                  <a:lnTo>
                    <a:pt x="7144" y="292894"/>
                  </a:lnTo>
                  <a:close/>
                  <a:moveTo>
                    <a:pt x="7144" y="369094"/>
                  </a:moveTo>
                  <a:lnTo>
                    <a:pt x="83344" y="369094"/>
                  </a:lnTo>
                  <a:lnTo>
                    <a:pt x="83344" y="407194"/>
                  </a:lnTo>
                  <a:lnTo>
                    <a:pt x="7144" y="407194"/>
                  </a:lnTo>
                  <a:lnTo>
                    <a:pt x="7144" y="369094"/>
                  </a:lnTo>
                  <a:close/>
                  <a:moveTo>
                    <a:pt x="178594" y="83344"/>
                  </a:moveTo>
                  <a:lnTo>
                    <a:pt x="140494" y="83344"/>
                  </a:lnTo>
                  <a:lnTo>
                    <a:pt x="140494" y="7144"/>
                  </a:lnTo>
                  <a:lnTo>
                    <a:pt x="178594" y="7144"/>
                  </a:lnTo>
                  <a:lnTo>
                    <a:pt x="178594" y="83344"/>
                  </a:lnTo>
                  <a:close/>
                  <a:moveTo>
                    <a:pt x="254794" y="83344"/>
                  </a:moveTo>
                  <a:lnTo>
                    <a:pt x="216694" y="83344"/>
                  </a:lnTo>
                  <a:lnTo>
                    <a:pt x="216694" y="7144"/>
                  </a:lnTo>
                  <a:lnTo>
                    <a:pt x="254794" y="7144"/>
                  </a:lnTo>
                  <a:lnTo>
                    <a:pt x="254794" y="83344"/>
                  </a:lnTo>
                  <a:close/>
                  <a:moveTo>
                    <a:pt x="330994" y="83344"/>
                  </a:moveTo>
                  <a:lnTo>
                    <a:pt x="292894" y="83344"/>
                  </a:lnTo>
                  <a:lnTo>
                    <a:pt x="292894" y="7144"/>
                  </a:lnTo>
                  <a:lnTo>
                    <a:pt x="330994" y="7144"/>
                  </a:lnTo>
                  <a:lnTo>
                    <a:pt x="330994" y="83344"/>
                  </a:lnTo>
                  <a:close/>
                  <a:moveTo>
                    <a:pt x="407194" y="83344"/>
                  </a:moveTo>
                  <a:lnTo>
                    <a:pt x="369094" y="83344"/>
                  </a:lnTo>
                  <a:lnTo>
                    <a:pt x="369094" y="7144"/>
                  </a:lnTo>
                  <a:lnTo>
                    <a:pt x="407194" y="7144"/>
                  </a:lnTo>
                  <a:lnTo>
                    <a:pt x="407194" y="83344"/>
                  </a:lnTo>
                  <a:close/>
                  <a:moveTo>
                    <a:pt x="140494" y="464344"/>
                  </a:moveTo>
                  <a:lnTo>
                    <a:pt x="178594" y="464344"/>
                  </a:lnTo>
                  <a:lnTo>
                    <a:pt x="178594" y="540544"/>
                  </a:lnTo>
                  <a:lnTo>
                    <a:pt x="140494" y="540544"/>
                  </a:lnTo>
                  <a:lnTo>
                    <a:pt x="140494" y="464344"/>
                  </a:lnTo>
                  <a:close/>
                  <a:moveTo>
                    <a:pt x="216694" y="464344"/>
                  </a:moveTo>
                  <a:lnTo>
                    <a:pt x="254794" y="464344"/>
                  </a:lnTo>
                  <a:lnTo>
                    <a:pt x="254794" y="540544"/>
                  </a:lnTo>
                  <a:lnTo>
                    <a:pt x="216694" y="540544"/>
                  </a:lnTo>
                  <a:lnTo>
                    <a:pt x="216694" y="464344"/>
                  </a:lnTo>
                  <a:close/>
                  <a:moveTo>
                    <a:pt x="292894" y="464344"/>
                  </a:moveTo>
                  <a:lnTo>
                    <a:pt x="330994" y="464344"/>
                  </a:lnTo>
                  <a:lnTo>
                    <a:pt x="330994" y="540544"/>
                  </a:lnTo>
                  <a:lnTo>
                    <a:pt x="292894" y="540544"/>
                  </a:lnTo>
                  <a:lnTo>
                    <a:pt x="292894" y="464344"/>
                  </a:lnTo>
                  <a:close/>
                  <a:moveTo>
                    <a:pt x="369094" y="464344"/>
                  </a:moveTo>
                  <a:lnTo>
                    <a:pt x="407194" y="464344"/>
                  </a:lnTo>
                  <a:lnTo>
                    <a:pt x="407194" y="540544"/>
                  </a:lnTo>
                  <a:lnTo>
                    <a:pt x="369094" y="540544"/>
                  </a:lnTo>
                  <a:lnTo>
                    <a:pt x="369094" y="4643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495" name="Google Shape;1495;p18"/>
          <p:cNvGrpSpPr/>
          <p:nvPr/>
        </p:nvGrpSpPr>
        <p:grpSpPr>
          <a:xfrm>
            <a:off x="6234113" y="1460619"/>
            <a:ext cx="5499100" cy="2192370"/>
            <a:chOff x="6234113" y="1460619"/>
            <a:chExt cx="5499100" cy="2192370"/>
          </a:xfrm>
        </p:grpSpPr>
        <p:grpSp>
          <p:nvGrpSpPr>
            <p:cNvPr id="1496" name="Google Shape;1496;p18"/>
            <p:cNvGrpSpPr/>
            <p:nvPr/>
          </p:nvGrpSpPr>
          <p:grpSpPr>
            <a:xfrm>
              <a:off x="6234113" y="1460619"/>
              <a:ext cx="5499100" cy="2192370"/>
              <a:chOff x="6234113" y="1460619"/>
              <a:chExt cx="5499100" cy="2192370"/>
            </a:xfrm>
          </p:grpSpPr>
          <p:sp>
            <p:nvSpPr>
              <p:cNvPr id="1497" name="Google Shape;1497;p18"/>
              <p:cNvSpPr/>
              <p:nvPr/>
            </p:nvSpPr>
            <p:spPr>
              <a:xfrm>
                <a:off x="6234113" y="146061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Stream Analytics</a:t>
                </a:r>
                <a:endParaRPr/>
              </a:p>
            </p:txBody>
          </p:sp>
          <p:sp>
            <p:nvSpPr>
              <p:cNvPr id="1498" name="Google Shape;1498;p18"/>
              <p:cNvSpPr/>
              <p:nvPr/>
            </p:nvSpPr>
            <p:spPr>
              <a:xfrm>
                <a:off x="6234113" y="1813530"/>
                <a:ext cx="5499100"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grpSp>
            <p:nvGrpSpPr>
              <p:cNvPr id="1499" name="Google Shape;1499;p18"/>
              <p:cNvGrpSpPr/>
              <p:nvPr/>
            </p:nvGrpSpPr>
            <p:grpSpPr>
              <a:xfrm>
                <a:off x="6449562" y="1862726"/>
                <a:ext cx="5019308" cy="1123613"/>
                <a:chOff x="6219880" y="1691473"/>
                <a:chExt cx="5447499" cy="1219467"/>
              </a:xfrm>
            </p:grpSpPr>
            <p:cxnSp>
              <p:nvCxnSpPr>
                <p:cNvPr id="1500" name="Google Shape;1500;p18"/>
                <p:cNvCxnSpPr/>
                <p:nvPr/>
              </p:nvCxnSpPr>
              <p:spPr>
                <a:xfrm>
                  <a:off x="9724507" y="2292103"/>
                  <a:ext cx="716830" cy="347612"/>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01" name="Google Shape;1501;p18"/>
                <p:cNvCxnSpPr/>
                <p:nvPr/>
              </p:nvCxnSpPr>
              <p:spPr>
                <a:xfrm rot="10800000" flipH="1">
                  <a:off x="9721090" y="1691473"/>
                  <a:ext cx="698354" cy="357967"/>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02" name="Google Shape;1502;p18"/>
                <p:cNvCxnSpPr/>
                <p:nvPr/>
              </p:nvCxnSpPr>
              <p:spPr>
                <a:xfrm>
                  <a:off x="9719767" y="2200807"/>
                  <a:ext cx="796517" cy="156486"/>
                </a:xfrm>
                <a:prstGeom prst="straightConnector1">
                  <a:avLst/>
                </a:prstGeom>
                <a:solidFill>
                  <a:srgbClr val="00529B"/>
                </a:solidFill>
                <a:ln w="12700" cap="flat" cmpd="sng">
                  <a:solidFill>
                    <a:srgbClr val="666666"/>
                  </a:solidFill>
                  <a:prstDash val="dash"/>
                  <a:round/>
                  <a:headEnd type="none" w="sm" len="sm"/>
                  <a:tailEnd type="stealth" w="med" len="med"/>
                </a:ln>
              </p:spPr>
            </p:cxnSp>
            <p:grpSp>
              <p:nvGrpSpPr>
                <p:cNvPr id="1503" name="Google Shape;1503;p18"/>
                <p:cNvGrpSpPr/>
                <p:nvPr/>
              </p:nvGrpSpPr>
              <p:grpSpPr>
                <a:xfrm>
                  <a:off x="7987515" y="1874592"/>
                  <a:ext cx="1697994" cy="571674"/>
                  <a:chOff x="4254245" y="1877135"/>
                  <a:chExt cx="1581264" cy="502101"/>
                </a:xfrm>
              </p:grpSpPr>
              <p:sp>
                <p:nvSpPr>
                  <p:cNvPr id="1504" name="Google Shape;1504;p18"/>
                  <p:cNvSpPr/>
                  <p:nvPr/>
                </p:nvSpPr>
                <p:spPr>
                  <a:xfrm>
                    <a:off x="4254245" y="1877135"/>
                    <a:ext cx="1581264" cy="502101"/>
                  </a:xfrm>
                  <a:prstGeom prst="rect">
                    <a:avLst/>
                  </a:prstGeom>
                  <a:solidFill>
                    <a:srgbClr val="9AAC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cxnSp>
                <p:nvCxnSpPr>
                  <p:cNvPr id="1505" name="Google Shape;1505;p18"/>
                  <p:cNvCxnSpPr/>
                  <p:nvPr/>
                </p:nvCxnSpPr>
                <p:spPr>
                  <a:xfrm rot="10800000" flipH="1">
                    <a:off x="4463334" y="2126788"/>
                    <a:ext cx="128373" cy="3733"/>
                  </a:xfrm>
                  <a:prstGeom prst="straightConnector1">
                    <a:avLst/>
                  </a:prstGeom>
                  <a:noFill/>
                  <a:ln w="9525" cap="flat" cmpd="sng">
                    <a:solidFill>
                      <a:schemeClr val="lt1"/>
                    </a:solidFill>
                    <a:prstDash val="solid"/>
                    <a:round/>
                    <a:headEnd type="none" w="sm" len="sm"/>
                    <a:tailEnd type="triangle" w="sm" len="sm"/>
                  </a:ln>
                </p:spPr>
              </p:cxnSp>
              <p:cxnSp>
                <p:nvCxnSpPr>
                  <p:cNvPr id="1506" name="Google Shape;1506;p18"/>
                  <p:cNvCxnSpPr/>
                  <p:nvPr/>
                </p:nvCxnSpPr>
                <p:spPr>
                  <a:xfrm rot="10800000" flipH="1">
                    <a:off x="4679568" y="1974641"/>
                    <a:ext cx="74035" cy="106107"/>
                  </a:xfrm>
                  <a:prstGeom prst="straightConnector1">
                    <a:avLst/>
                  </a:prstGeom>
                  <a:noFill/>
                  <a:ln w="9525" cap="flat" cmpd="sng">
                    <a:solidFill>
                      <a:schemeClr val="lt1"/>
                    </a:solidFill>
                    <a:prstDash val="solid"/>
                    <a:round/>
                    <a:headEnd type="none" w="sm" len="sm"/>
                    <a:tailEnd type="triangle" w="sm" len="sm"/>
                  </a:ln>
                </p:spPr>
              </p:cxnSp>
              <p:cxnSp>
                <p:nvCxnSpPr>
                  <p:cNvPr id="1507" name="Google Shape;1507;p18"/>
                  <p:cNvCxnSpPr/>
                  <p:nvPr/>
                </p:nvCxnSpPr>
                <p:spPr>
                  <a:xfrm>
                    <a:off x="4665296" y="2184182"/>
                    <a:ext cx="101390" cy="111060"/>
                  </a:xfrm>
                  <a:prstGeom prst="straightConnector1">
                    <a:avLst/>
                  </a:prstGeom>
                  <a:noFill/>
                  <a:ln w="9525" cap="flat" cmpd="sng">
                    <a:solidFill>
                      <a:schemeClr val="lt1"/>
                    </a:solidFill>
                    <a:prstDash val="solid"/>
                    <a:round/>
                    <a:headEnd type="none" w="sm" len="sm"/>
                    <a:tailEnd type="triangle" w="sm" len="sm"/>
                  </a:ln>
                </p:spPr>
              </p:cxnSp>
              <p:cxnSp>
                <p:nvCxnSpPr>
                  <p:cNvPr id="1508" name="Google Shape;1508;p18"/>
                  <p:cNvCxnSpPr/>
                  <p:nvPr/>
                </p:nvCxnSpPr>
                <p:spPr>
                  <a:xfrm>
                    <a:off x="4868076" y="2032992"/>
                    <a:ext cx="114284" cy="89108"/>
                  </a:xfrm>
                  <a:prstGeom prst="straightConnector1">
                    <a:avLst/>
                  </a:prstGeom>
                  <a:noFill/>
                  <a:ln w="9525" cap="flat" cmpd="sng">
                    <a:solidFill>
                      <a:schemeClr val="lt1"/>
                    </a:solidFill>
                    <a:prstDash val="solid"/>
                    <a:round/>
                    <a:headEnd type="none" w="sm" len="sm"/>
                    <a:tailEnd type="triangle" w="sm" len="sm"/>
                  </a:ln>
                </p:spPr>
              </p:cxnSp>
              <p:cxnSp>
                <p:nvCxnSpPr>
                  <p:cNvPr id="1509" name="Google Shape;1509;p18"/>
                  <p:cNvCxnSpPr/>
                  <p:nvPr/>
                </p:nvCxnSpPr>
                <p:spPr>
                  <a:xfrm rot="10800000" flipH="1">
                    <a:off x="4881158" y="2199114"/>
                    <a:ext cx="107931" cy="52263"/>
                  </a:xfrm>
                  <a:prstGeom prst="straightConnector1">
                    <a:avLst/>
                  </a:prstGeom>
                  <a:noFill/>
                  <a:ln w="9525" cap="flat" cmpd="sng">
                    <a:solidFill>
                      <a:schemeClr val="lt1"/>
                    </a:solidFill>
                    <a:prstDash val="solid"/>
                    <a:round/>
                    <a:headEnd type="none" w="sm" len="sm"/>
                    <a:tailEnd type="triangle" w="sm" len="sm"/>
                  </a:ln>
                </p:spPr>
              </p:cxnSp>
              <p:cxnSp>
                <p:nvCxnSpPr>
                  <p:cNvPr id="1510" name="Google Shape;1510;p18"/>
                  <p:cNvCxnSpPr/>
                  <p:nvPr/>
                </p:nvCxnSpPr>
                <p:spPr>
                  <a:xfrm>
                    <a:off x="5070037" y="2191648"/>
                    <a:ext cx="123467" cy="80261"/>
                  </a:xfrm>
                  <a:prstGeom prst="straightConnector1">
                    <a:avLst/>
                  </a:prstGeom>
                  <a:noFill/>
                  <a:ln w="9525" cap="flat" cmpd="sng">
                    <a:solidFill>
                      <a:schemeClr val="lt1"/>
                    </a:solidFill>
                    <a:prstDash val="solid"/>
                    <a:round/>
                    <a:headEnd type="none" w="sm" len="sm"/>
                    <a:tailEnd type="triangle" w="sm" len="sm"/>
                  </a:ln>
                </p:spPr>
              </p:cxnSp>
              <p:cxnSp>
                <p:nvCxnSpPr>
                  <p:cNvPr id="1511" name="Google Shape;1511;p18"/>
                  <p:cNvCxnSpPr/>
                  <p:nvPr/>
                </p:nvCxnSpPr>
                <p:spPr>
                  <a:xfrm rot="10800000" flipH="1">
                    <a:off x="5284264" y="2070323"/>
                    <a:ext cx="63777" cy="150257"/>
                  </a:xfrm>
                  <a:prstGeom prst="straightConnector1">
                    <a:avLst/>
                  </a:prstGeom>
                  <a:noFill/>
                  <a:ln w="9525" cap="flat" cmpd="sng">
                    <a:solidFill>
                      <a:schemeClr val="lt1"/>
                    </a:solidFill>
                    <a:prstDash val="solid"/>
                    <a:round/>
                    <a:headEnd type="none" w="sm" len="sm"/>
                    <a:tailEnd type="triangle" w="sm" len="sm"/>
                  </a:ln>
                </p:spPr>
              </p:cxnSp>
              <p:cxnSp>
                <p:nvCxnSpPr>
                  <p:cNvPr id="1512" name="Google Shape;1512;p18"/>
                  <p:cNvCxnSpPr/>
                  <p:nvPr/>
                </p:nvCxnSpPr>
                <p:spPr>
                  <a:xfrm>
                    <a:off x="5466602" y="2069389"/>
                    <a:ext cx="151267" cy="94261"/>
                  </a:xfrm>
                  <a:prstGeom prst="straightConnector1">
                    <a:avLst/>
                  </a:prstGeom>
                  <a:noFill/>
                  <a:ln w="9525" cap="flat" cmpd="sng">
                    <a:solidFill>
                      <a:schemeClr val="lt1"/>
                    </a:solidFill>
                    <a:prstDash val="solid"/>
                    <a:round/>
                    <a:headEnd type="none" w="sm" len="sm"/>
                    <a:tailEnd type="triangle" w="sm" len="sm"/>
                  </a:ln>
                </p:spPr>
              </p:cxnSp>
              <p:cxnSp>
                <p:nvCxnSpPr>
                  <p:cNvPr id="1513" name="Google Shape;1513;p18"/>
                  <p:cNvCxnSpPr/>
                  <p:nvPr/>
                </p:nvCxnSpPr>
                <p:spPr>
                  <a:xfrm rot="10800000" flipH="1">
                    <a:off x="5310429" y="2213113"/>
                    <a:ext cx="291087" cy="73729"/>
                  </a:xfrm>
                  <a:prstGeom prst="straightConnector1">
                    <a:avLst/>
                  </a:prstGeom>
                  <a:noFill/>
                  <a:ln w="9525" cap="flat" cmpd="sng">
                    <a:solidFill>
                      <a:schemeClr val="lt1"/>
                    </a:solidFill>
                    <a:prstDash val="solid"/>
                    <a:round/>
                    <a:headEnd type="none" w="sm" len="sm"/>
                    <a:tailEnd type="triangle" w="sm" len="sm"/>
                  </a:ln>
                </p:spPr>
              </p:cxnSp>
              <p:cxnSp>
                <p:nvCxnSpPr>
                  <p:cNvPr id="1514" name="Google Shape;1514;p18"/>
                  <p:cNvCxnSpPr/>
                  <p:nvPr/>
                </p:nvCxnSpPr>
                <p:spPr>
                  <a:xfrm>
                    <a:off x="4833734" y="1941999"/>
                    <a:ext cx="506132" cy="60663"/>
                  </a:xfrm>
                  <a:prstGeom prst="straightConnector1">
                    <a:avLst/>
                  </a:prstGeom>
                  <a:noFill/>
                  <a:ln w="9525" cap="flat" cmpd="sng">
                    <a:solidFill>
                      <a:schemeClr val="lt1"/>
                    </a:solidFill>
                    <a:prstDash val="solid"/>
                    <a:round/>
                    <a:headEnd type="none" w="sm" len="sm"/>
                    <a:tailEnd type="triangle" w="sm" len="sm"/>
                  </a:ln>
                </p:spPr>
              </p:cxnSp>
              <p:sp>
                <p:nvSpPr>
                  <p:cNvPr id="1515" name="Google Shape;1515;p18"/>
                  <p:cNvSpPr/>
                  <p:nvPr/>
                </p:nvSpPr>
                <p:spPr>
                  <a:xfrm>
                    <a:off x="4572082" y="2062856"/>
                    <a:ext cx="132461"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16" name="Google Shape;1516;p18"/>
                  <p:cNvSpPr/>
                  <p:nvPr/>
                </p:nvSpPr>
                <p:spPr>
                  <a:xfrm>
                    <a:off x="4760962" y="2210314"/>
                    <a:ext cx="130826"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17" name="Google Shape;1517;p18"/>
                  <p:cNvSpPr/>
                  <p:nvPr/>
                </p:nvSpPr>
                <p:spPr>
                  <a:xfrm>
                    <a:off x="4962106" y="2087121"/>
                    <a:ext cx="131643" cy="138124"/>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18" name="Google Shape;1518;p18"/>
                  <p:cNvSpPr/>
                  <p:nvPr/>
                </p:nvSpPr>
                <p:spPr>
                  <a:xfrm>
                    <a:off x="5195139" y="2211247"/>
                    <a:ext cx="131643"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19" name="Google Shape;1519;p18"/>
                  <p:cNvSpPr/>
                  <p:nvPr/>
                </p:nvSpPr>
                <p:spPr>
                  <a:xfrm>
                    <a:off x="4753603" y="1900467"/>
                    <a:ext cx="130826"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20" name="Google Shape;1520;p18"/>
                  <p:cNvSpPr/>
                  <p:nvPr/>
                </p:nvSpPr>
                <p:spPr>
                  <a:xfrm>
                    <a:off x="5338230" y="1951797"/>
                    <a:ext cx="131643"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21" name="Google Shape;1521;p18"/>
                  <p:cNvSpPr/>
                  <p:nvPr/>
                </p:nvSpPr>
                <p:spPr>
                  <a:xfrm>
                    <a:off x="5607240" y="2137518"/>
                    <a:ext cx="132461"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sp>
                <p:nvSpPr>
                  <p:cNvPr id="1522" name="Google Shape;1522;p18"/>
                  <p:cNvSpPr/>
                  <p:nvPr/>
                </p:nvSpPr>
                <p:spPr>
                  <a:xfrm>
                    <a:off x="4334143" y="2077789"/>
                    <a:ext cx="131643" cy="139058"/>
                  </a:xfrm>
                  <a:prstGeom prst="ellipse">
                    <a:avLst/>
                  </a:prstGeom>
                  <a:solidFill>
                    <a:schemeClr val="lt1"/>
                  </a:solid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rgbClr val="002060"/>
                      </a:solidFill>
                      <a:latin typeface="Arial"/>
                      <a:ea typeface="Arial"/>
                      <a:cs typeface="Arial"/>
                      <a:sym typeface="Arial"/>
                    </a:endParaRPr>
                  </a:p>
                </p:txBody>
              </p:sp>
            </p:grpSp>
            <p:cxnSp>
              <p:nvCxnSpPr>
                <p:cNvPr id="1523" name="Google Shape;1523;p18"/>
                <p:cNvCxnSpPr/>
                <p:nvPr/>
              </p:nvCxnSpPr>
              <p:spPr>
                <a:xfrm>
                  <a:off x="7323883" y="1991033"/>
                  <a:ext cx="628261" cy="186033"/>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24" name="Google Shape;1524;p18"/>
                <p:cNvCxnSpPr/>
                <p:nvPr/>
              </p:nvCxnSpPr>
              <p:spPr>
                <a:xfrm>
                  <a:off x="7406807" y="1724546"/>
                  <a:ext cx="558027" cy="387488"/>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25" name="Google Shape;1525;p18"/>
                <p:cNvCxnSpPr/>
                <p:nvPr/>
              </p:nvCxnSpPr>
              <p:spPr>
                <a:xfrm rot="10800000" flipH="1">
                  <a:off x="7322103" y="2222504"/>
                  <a:ext cx="627878" cy="152944"/>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26" name="Google Shape;1526;p18"/>
                <p:cNvCxnSpPr/>
                <p:nvPr/>
              </p:nvCxnSpPr>
              <p:spPr>
                <a:xfrm rot="10800000" flipH="1">
                  <a:off x="7311444" y="2303346"/>
                  <a:ext cx="649480" cy="362737"/>
                </a:xfrm>
                <a:prstGeom prst="straightConnector1">
                  <a:avLst/>
                </a:prstGeom>
                <a:solidFill>
                  <a:srgbClr val="00529B"/>
                </a:solidFill>
                <a:ln w="12700" cap="flat" cmpd="sng">
                  <a:solidFill>
                    <a:srgbClr val="666666"/>
                  </a:solidFill>
                  <a:prstDash val="dash"/>
                  <a:round/>
                  <a:headEnd type="none" w="sm" len="sm"/>
                  <a:tailEnd type="stealth" w="med" len="med"/>
                </a:ln>
              </p:spPr>
            </p:cxnSp>
            <p:cxnSp>
              <p:nvCxnSpPr>
                <p:cNvPr id="1527" name="Google Shape;1527;p18"/>
                <p:cNvCxnSpPr/>
                <p:nvPr/>
              </p:nvCxnSpPr>
              <p:spPr>
                <a:xfrm rot="10800000" flipH="1">
                  <a:off x="9730253" y="1965246"/>
                  <a:ext cx="743577" cy="146926"/>
                </a:xfrm>
                <a:prstGeom prst="straightConnector1">
                  <a:avLst/>
                </a:prstGeom>
                <a:solidFill>
                  <a:srgbClr val="00529B"/>
                </a:solidFill>
                <a:ln w="12700" cap="flat" cmpd="sng">
                  <a:solidFill>
                    <a:srgbClr val="666666"/>
                  </a:solidFill>
                  <a:prstDash val="dash"/>
                  <a:round/>
                  <a:headEnd type="none" w="sm" len="sm"/>
                  <a:tailEnd type="stealth" w="med" len="med"/>
                </a:ln>
              </p:spPr>
            </p:cxnSp>
            <p:sp>
              <p:nvSpPr>
                <p:cNvPr id="1528" name="Google Shape;1528;p18"/>
                <p:cNvSpPr txBox="1"/>
                <p:nvPr/>
              </p:nvSpPr>
              <p:spPr>
                <a:xfrm>
                  <a:off x="6219880" y="1933438"/>
                  <a:ext cx="1294749" cy="56785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“Individual” Events</a:t>
                  </a:r>
                  <a:endParaRPr/>
                </a:p>
              </p:txBody>
            </p:sp>
            <p:sp>
              <p:nvSpPr>
                <p:cNvPr id="1529" name="Google Shape;1529;p18"/>
                <p:cNvSpPr txBox="1"/>
                <p:nvPr/>
              </p:nvSpPr>
              <p:spPr>
                <a:xfrm>
                  <a:off x="10516284" y="1934418"/>
                  <a:ext cx="1151095" cy="567855"/>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“Complex” Events</a:t>
                  </a:r>
                  <a:endParaRPr/>
                </a:p>
              </p:txBody>
            </p:sp>
            <p:sp>
              <p:nvSpPr>
                <p:cNvPr id="1530" name="Google Shape;1530;p18"/>
                <p:cNvSpPr txBox="1"/>
                <p:nvPr/>
              </p:nvSpPr>
              <p:spPr>
                <a:xfrm>
                  <a:off x="8825613" y="2551851"/>
                  <a:ext cx="839702" cy="307777"/>
                </a:xfrm>
                <a:prstGeom prst="rect">
                  <a:avLst/>
                </a:prstGeom>
                <a:noFill/>
                <a:ln>
                  <a:noFill/>
                </a:ln>
              </p:spPr>
              <p:txBody>
                <a:bodyPr spcFirstLastPara="1" wrap="square" lIns="91425" tIns="45700" rIns="91425" bIns="45700" anchor="ctr" anchorCtr="0">
                  <a:spAutoFit/>
                </a:bodyPr>
                <a:lstStyle/>
                <a:p>
                  <a:pPr marL="0" marR="0" lvl="0" indent="0" algn="r" rtl="0">
                    <a:spcBef>
                      <a:spcPts val="0"/>
                    </a:spcBef>
                    <a:spcAft>
                      <a:spcPts val="0"/>
                    </a:spcAft>
                    <a:buNone/>
                  </a:pPr>
                  <a:r>
                    <a:rPr lang="en-US" sz="1200">
                      <a:solidFill>
                        <a:schemeClr val="dk1"/>
                      </a:solidFill>
                      <a:latin typeface="Arial"/>
                      <a:ea typeface="Arial"/>
                      <a:cs typeface="Arial"/>
                      <a:sym typeface="Arial"/>
                    </a:rPr>
                    <a:t>Context</a:t>
                  </a:r>
                  <a:endParaRPr/>
                </a:p>
              </p:txBody>
            </p:sp>
            <p:sp>
              <p:nvSpPr>
                <p:cNvPr id="1531" name="Google Shape;1531;p18"/>
                <p:cNvSpPr/>
                <p:nvPr/>
              </p:nvSpPr>
              <p:spPr>
                <a:xfrm>
                  <a:off x="7996567" y="2500539"/>
                  <a:ext cx="1688941" cy="410401"/>
                </a:xfrm>
                <a:prstGeom prst="rect">
                  <a:avLst/>
                </a:prstGeom>
                <a:noFill/>
                <a:ln w="127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chemeClr val="lt1"/>
                    </a:solidFill>
                    <a:latin typeface="Arial"/>
                    <a:ea typeface="Arial"/>
                    <a:cs typeface="Arial"/>
                    <a:sym typeface="Arial"/>
                  </a:endParaRPr>
                </a:p>
              </p:txBody>
            </p:sp>
          </p:grpSp>
        </p:grpSp>
        <p:sp>
          <p:nvSpPr>
            <p:cNvPr id="1532" name="Google Shape;1532;p18"/>
            <p:cNvSpPr/>
            <p:nvPr/>
          </p:nvSpPr>
          <p:spPr>
            <a:xfrm>
              <a:off x="8650006" y="2634197"/>
              <a:ext cx="245779" cy="31529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3" name="Google Shape;1533;p18"/>
            <p:cNvSpPr/>
            <p:nvPr/>
          </p:nvSpPr>
          <p:spPr>
            <a:xfrm>
              <a:off x="8247512" y="2664561"/>
              <a:ext cx="276275" cy="263335"/>
            </a:xfrm>
            <a:custGeom>
              <a:avLst/>
              <a:gdLst/>
              <a:ahLst/>
              <a:cxnLst/>
              <a:rect l="l" t="t" r="r" b="b"/>
              <a:pathLst>
                <a:path w="542925" h="542925" extrusionOk="0">
                  <a:moveTo>
                    <a:pt x="121444" y="426244"/>
                  </a:moveTo>
                  <a:lnTo>
                    <a:pt x="426244" y="426244"/>
                  </a:lnTo>
                  <a:lnTo>
                    <a:pt x="426244" y="121444"/>
                  </a:lnTo>
                  <a:lnTo>
                    <a:pt x="121444" y="121444"/>
                  </a:lnTo>
                  <a:lnTo>
                    <a:pt x="121444" y="426244"/>
                  </a:lnTo>
                  <a:close/>
                  <a:moveTo>
                    <a:pt x="159544" y="159544"/>
                  </a:moveTo>
                  <a:lnTo>
                    <a:pt x="388144" y="159544"/>
                  </a:lnTo>
                  <a:lnTo>
                    <a:pt x="388144" y="388144"/>
                  </a:lnTo>
                  <a:lnTo>
                    <a:pt x="159544" y="388144"/>
                  </a:lnTo>
                  <a:lnTo>
                    <a:pt x="159544" y="159544"/>
                  </a:lnTo>
                  <a:close/>
                  <a:moveTo>
                    <a:pt x="540544" y="140494"/>
                  </a:moveTo>
                  <a:lnTo>
                    <a:pt x="540544" y="178594"/>
                  </a:lnTo>
                  <a:lnTo>
                    <a:pt x="464344" y="178594"/>
                  </a:lnTo>
                  <a:lnTo>
                    <a:pt x="464344" y="140494"/>
                  </a:lnTo>
                  <a:lnTo>
                    <a:pt x="540544" y="140494"/>
                  </a:lnTo>
                  <a:close/>
                  <a:moveTo>
                    <a:pt x="464344" y="216694"/>
                  </a:moveTo>
                  <a:lnTo>
                    <a:pt x="540544" y="216694"/>
                  </a:lnTo>
                  <a:lnTo>
                    <a:pt x="540544" y="254794"/>
                  </a:lnTo>
                  <a:lnTo>
                    <a:pt x="464344" y="254794"/>
                  </a:lnTo>
                  <a:lnTo>
                    <a:pt x="464344" y="216694"/>
                  </a:lnTo>
                  <a:close/>
                  <a:moveTo>
                    <a:pt x="464344" y="292894"/>
                  </a:moveTo>
                  <a:lnTo>
                    <a:pt x="540544" y="292894"/>
                  </a:lnTo>
                  <a:lnTo>
                    <a:pt x="540544" y="330994"/>
                  </a:lnTo>
                  <a:lnTo>
                    <a:pt x="464344" y="330994"/>
                  </a:lnTo>
                  <a:lnTo>
                    <a:pt x="464344" y="292894"/>
                  </a:lnTo>
                  <a:close/>
                  <a:moveTo>
                    <a:pt x="464344" y="369094"/>
                  </a:moveTo>
                  <a:lnTo>
                    <a:pt x="540544" y="369094"/>
                  </a:lnTo>
                  <a:lnTo>
                    <a:pt x="540544" y="407194"/>
                  </a:lnTo>
                  <a:lnTo>
                    <a:pt x="464344" y="407194"/>
                  </a:lnTo>
                  <a:lnTo>
                    <a:pt x="464344" y="369094"/>
                  </a:lnTo>
                  <a:close/>
                  <a:moveTo>
                    <a:pt x="7144" y="140494"/>
                  </a:moveTo>
                  <a:lnTo>
                    <a:pt x="83344" y="140494"/>
                  </a:lnTo>
                  <a:lnTo>
                    <a:pt x="83344" y="178594"/>
                  </a:lnTo>
                  <a:lnTo>
                    <a:pt x="7144" y="178594"/>
                  </a:lnTo>
                  <a:lnTo>
                    <a:pt x="7144" y="140494"/>
                  </a:lnTo>
                  <a:close/>
                  <a:moveTo>
                    <a:pt x="7144" y="216694"/>
                  </a:moveTo>
                  <a:lnTo>
                    <a:pt x="83344" y="216694"/>
                  </a:lnTo>
                  <a:lnTo>
                    <a:pt x="83344" y="254794"/>
                  </a:lnTo>
                  <a:lnTo>
                    <a:pt x="7144" y="254794"/>
                  </a:lnTo>
                  <a:lnTo>
                    <a:pt x="7144" y="216694"/>
                  </a:lnTo>
                  <a:close/>
                  <a:moveTo>
                    <a:pt x="7144" y="292894"/>
                  </a:moveTo>
                  <a:lnTo>
                    <a:pt x="83344" y="292894"/>
                  </a:lnTo>
                  <a:lnTo>
                    <a:pt x="83344" y="330994"/>
                  </a:lnTo>
                  <a:lnTo>
                    <a:pt x="7144" y="330994"/>
                  </a:lnTo>
                  <a:lnTo>
                    <a:pt x="7144" y="292894"/>
                  </a:lnTo>
                  <a:close/>
                  <a:moveTo>
                    <a:pt x="7144" y="369094"/>
                  </a:moveTo>
                  <a:lnTo>
                    <a:pt x="83344" y="369094"/>
                  </a:lnTo>
                  <a:lnTo>
                    <a:pt x="83344" y="407194"/>
                  </a:lnTo>
                  <a:lnTo>
                    <a:pt x="7144" y="407194"/>
                  </a:lnTo>
                  <a:lnTo>
                    <a:pt x="7144" y="369094"/>
                  </a:lnTo>
                  <a:close/>
                  <a:moveTo>
                    <a:pt x="178594" y="83344"/>
                  </a:moveTo>
                  <a:lnTo>
                    <a:pt x="140494" y="83344"/>
                  </a:lnTo>
                  <a:lnTo>
                    <a:pt x="140494" y="7144"/>
                  </a:lnTo>
                  <a:lnTo>
                    <a:pt x="178594" y="7144"/>
                  </a:lnTo>
                  <a:lnTo>
                    <a:pt x="178594" y="83344"/>
                  </a:lnTo>
                  <a:close/>
                  <a:moveTo>
                    <a:pt x="254794" y="83344"/>
                  </a:moveTo>
                  <a:lnTo>
                    <a:pt x="216694" y="83344"/>
                  </a:lnTo>
                  <a:lnTo>
                    <a:pt x="216694" y="7144"/>
                  </a:lnTo>
                  <a:lnTo>
                    <a:pt x="254794" y="7144"/>
                  </a:lnTo>
                  <a:lnTo>
                    <a:pt x="254794" y="83344"/>
                  </a:lnTo>
                  <a:close/>
                  <a:moveTo>
                    <a:pt x="330994" y="83344"/>
                  </a:moveTo>
                  <a:lnTo>
                    <a:pt x="292894" y="83344"/>
                  </a:lnTo>
                  <a:lnTo>
                    <a:pt x="292894" y="7144"/>
                  </a:lnTo>
                  <a:lnTo>
                    <a:pt x="330994" y="7144"/>
                  </a:lnTo>
                  <a:lnTo>
                    <a:pt x="330994" y="83344"/>
                  </a:lnTo>
                  <a:close/>
                  <a:moveTo>
                    <a:pt x="407194" y="83344"/>
                  </a:moveTo>
                  <a:lnTo>
                    <a:pt x="369094" y="83344"/>
                  </a:lnTo>
                  <a:lnTo>
                    <a:pt x="369094" y="7144"/>
                  </a:lnTo>
                  <a:lnTo>
                    <a:pt x="407194" y="7144"/>
                  </a:lnTo>
                  <a:lnTo>
                    <a:pt x="407194" y="83344"/>
                  </a:lnTo>
                  <a:close/>
                  <a:moveTo>
                    <a:pt x="140494" y="464344"/>
                  </a:moveTo>
                  <a:lnTo>
                    <a:pt x="178594" y="464344"/>
                  </a:lnTo>
                  <a:lnTo>
                    <a:pt x="178594" y="540544"/>
                  </a:lnTo>
                  <a:lnTo>
                    <a:pt x="140494" y="540544"/>
                  </a:lnTo>
                  <a:lnTo>
                    <a:pt x="140494" y="464344"/>
                  </a:lnTo>
                  <a:close/>
                  <a:moveTo>
                    <a:pt x="216694" y="464344"/>
                  </a:moveTo>
                  <a:lnTo>
                    <a:pt x="254794" y="464344"/>
                  </a:lnTo>
                  <a:lnTo>
                    <a:pt x="254794" y="540544"/>
                  </a:lnTo>
                  <a:lnTo>
                    <a:pt x="216694" y="540544"/>
                  </a:lnTo>
                  <a:lnTo>
                    <a:pt x="216694" y="464344"/>
                  </a:lnTo>
                  <a:close/>
                  <a:moveTo>
                    <a:pt x="292894" y="464344"/>
                  </a:moveTo>
                  <a:lnTo>
                    <a:pt x="330994" y="464344"/>
                  </a:lnTo>
                  <a:lnTo>
                    <a:pt x="330994" y="540544"/>
                  </a:lnTo>
                  <a:lnTo>
                    <a:pt x="292894" y="540544"/>
                  </a:lnTo>
                  <a:lnTo>
                    <a:pt x="292894" y="464344"/>
                  </a:lnTo>
                  <a:close/>
                  <a:moveTo>
                    <a:pt x="369094" y="464344"/>
                  </a:moveTo>
                  <a:lnTo>
                    <a:pt x="407194" y="464344"/>
                  </a:lnTo>
                  <a:lnTo>
                    <a:pt x="407194" y="540544"/>
                  </a:lnTo>
                  <a:lnTo>
                    <a:pt x="369094" y="540544"/>
                  </a:lnTo>
                  <a:lnTo>
                    <a:pt x="369094" y="4643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34" name="Google Shape;1534;p18"/>
          <p:cNvGrpSpPr/>
          <p:nvPr/>
        </p:nvGrpSpPr>
        <p:grpSpPr>
          <a:xfrm>
            <a:off x="6234113" y="3803769"/>
            <a:ext cx="5499100" cy="2192370"/>
            <a:chOff x="6234113" y="3803769"/>
            <a:chExt cx="5499100" cy="2192370"/>
          </a:xfrm>
        </p:grpSpPr>
        <p:sp>
          <p:nvSpPr>
            <p:cNvPr id="1535" name="Google Shape;1535;p18"/>
            <p:cNvSpPr/>
            <p:nvPr/>
          </p:nvSpPr>
          <p:spPr>
            <a:xfrm>
              <a:off x="6234113" y="3803769"/>
              <a:ext cx="5499100" cy="3524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Robotic Process Automation Software</a:t>
              </a:r>
              <a:endParaRPr/>
            </a:p>
          </p:txBody>
        </p:sp>
        <p:sp>
          <p:nvSpPr>
            <p:cNvPr id="1536" name="Google Shape;1536;p18"/>
            <p:cNvSpPr/>
            <p:nvPr/>
          </p:nvSpPr>
          <p:spPr>
            <a:xfrm>
              <a:off x="6234113" y="4156680"/>
              <a:ext cx="5499100" cy="18394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i="0" u="none" strike="noStrike" cap="none">
                <a:solidFill>
                  <a:schemeClr val="lt1"/>
                </a:solidFill>
                <a:latin typeface="Arial"/>
                <a:ea typeface="Arial"/>
                <a:cs typeface="Arial"/>
                <a:sym typeface="Arial"/>
              </a:endParaRPr>
            </a:p>
          </p:txBody>
        </p:sp>
        <p:grpSp>
          <p:nvGrpSpPr>
            <p:cNvPr id="1537" name="Google Shape;1537;p18"/>
            <p:cNvGrpSpPr/>
            <p:nvPr/>
          </p:nvGrpSpPr>
          <p:grpSpPr>
            <a:xfrm>
              <a:off x="7762876" y="4219395"/>
              <a:ext cx="2352674" cy="1348845"/>
              <a:chOff x="8125057" y="4211533"/>
              <a:chExt cx="1676085" cy="950020"/>
            </a:xfrm>
          </p:grpSpPr>
          <p:grpSp>
            <p:nvGrpSpPr>
              <p:cNvPr id="1538" name="Google Shape;1538;p18"/>
              <p:cNvGrpSpPr/>
              <p:nvPr/>
            </p:nvGrpSpPr>
            <p:grpSpPr>
              <a:xfrm>
                <a:off x="8155774" y="4263374"/>
                <a:ext cx="1438335" cy="898179"/>
                <a:chOff x="7894402" y="3901093"/>
                <a:chExt cx="2156198" cy="1346455"/>
              </a:xfrm>
            </p:grpSpPr>
            <p:grpSp>
              <p:nvGrpSpPr>
                <p:cNvPr id="1539" name="Google Shape;1539;p18"/>
                <p:cNvGrpSpPr/>
                <p:nvPr/>
              </p:nvGrpSpPr>
              <p:grpSpPr>
                <a:xfrm>
                  <a:off x="7894402" y="4022229"/>
                  <a:ext cx="138631" cy="275289"/>
                  <a:chOff x="5856288" y="2974975"/>
                  <a:chExt cx="96838" cy="215900"/>
                </a:xfrm>
              </p:grpSpPr>
              <p:sp>
                <p:nvSpPr>
                  <p:cNvPr id="1540" name="Google Shape;1540;p18"/>
                  <p:cNvSpPr/>
                  <p:nvPr/>
                </p:nvSpPr>
                <p:spPr>
                  <a:xfrm>
                    <a:off x="5888038" y="3067050"/>
                    <a:ext cx="33338" cy="3492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1" name="Google Shape;1541;p18"/>
                  <p:cNvSpPr/>
                  <p:nvPr/>
                </p:nvSpPr>
                <p:spPr>
                  <a:xfrm>
                    <a:off x="5856288" y="2974975"/>
                    <a:ext cx="96838" cy="215900"/>
                  </a:xfrm>
                  <a:custGeom>
                    <a:avLst/>
                    <a:gdLst/>
                    <a:ahLst/>
                    <a:cxnLst/>
                    <a:rect l="l" t="t" r="r" b="b"/>
                    <a:pathLst>
                      <a:path w="514" h="1130" extrusionOk="0">
                        <a:moveTo>
                          <a:pt x="514" y="1094"/>
                        </a:moveTo>
                        <a:cubicBezTo>
                          <a:pt x="514" y="1079"/>
                          <a:pt x="499" y="1063"/>
                          <a:pt x="483" y="1063"/>
                        </a:cubicBezTo>
                        <a:cubicBezTo>
                          <a:pt x="32" y="1063"/>
                          <a:pt x="32" y="1063"/>
                          <a:pt x="32" y="1063"/>
                        </a:cubicBezTo>
                        <a:cubicBezTo>
                          <a:pt x="16" y="1063"/>
                          <a:pt x="0" y="1079"/>
                          <a:pt x="0" y="1094"/>
                        </a:cubicBezTo>
                        <a:cubicBezTo>
                          <a:pt x="0" y="1114"/>
                          <a:pt x="16" y="1130"/>
                          <a:pt x="32" y="1130"/>
                        </a:cubicBezTo>
                        <a:cubicBezTo>
                          <a:pt x="483" y="1130"/>
                          <a:pt x="483" y="1130"/>
                          <a:pt x="483" y="1130"/>
                        </a:cubicBezTo>
                        <a:cubicBezTo>
                          <a:pt x="499" y="1130"/>
                          <a:pt x="514" y="1114"/>
                          <a:pt x="514" y="1094"/>
                        </a:cubicBezTo>
                        <a:close/>
                        <a:moveTo>
                          <a:pt x="514" y="981"/>
                        </a:moveTo>
                        <a:cubicBezTo>
                          <a:pt x="514" y="965"/>
                          <a:pt x="499" y="949"/>
                          <a:pt x="483" y="949"/>
                        </a:cubicBezTo>
                        <a:cubicBezTo>
                          <a:pt x="32" y="949"/>
                          <a:pt x="32" y="949"/>
                          <a:pt x="32" y="949"/>
                        </a:cubicBezTo>
                        <a:cubicBezTo>
                          <a:pt x="16" y="949"/>
                          <a:pt x="0" y="965"/>
                          <a:pt x="0" y="981"/>
                        </a:cubicBezTo>
                        <a:cubicBezTo>
                          <a:pt x="0" y="1000"/>
                          <a:pt x="16" y="1012"/>
                          <a:pt x="32" y="1012"/>
                        </a:cubicBezTo>
                        <a:cubicBezTo>
                          <a:pt x="483" y="1012"/>
                          <a:pt x="483" y="1012"/>
                          <a:pt x="483" y="1012"/>
                        </a:cubicBezTo>
                        <a:cubicBezTo>
                          <a:pt x="499" y="1012"/>
                          <a:pt x="514" y="1000"/>
                          <a:pt x="514" y="981"/>
                        </a:cubicBezTo>
                        <a:close/>
                        <a:moveTo>
                          <a:pt x="514" y="863"/>
                        </a:moveTo>
                        <a:cubicBezTo>
                          <a:pt x="514" y="847"/>
                          <a:pt x="499" y="831"/>
                          <a:pt x="483" y="831"/>
                        </a:cubicBezTo>
                        <a:cubicBezTo>
                          <a:pt x="32" y="831"/>
                          <a:pt x="32" y="831"/>
                          <a:pt x="32" y="831"/>
                        </a:cubicBezTo>
                        <a:cubicBezTo>
                          <a:pt x="16" y="831"/>
                          <a:pt x="0" y="847"/>
                          <a:pt x="0" y="863"/>
                        </a:cubicBezTo>
                        <a:cubicBezTo>
                          <a:pt x="0" y="886"/>
                          <a:pt x="16" y="898"/>
                          <a:pt x="32" y="898"/>
                        </a:cubicBezTo>
                        <a:cubicBezTo>
                          <a:pt x="483" y="898"/>
                          <a:pt x="483" y="898"/>
                          <a:pt x="483" y="898"/>
                        </a:cubicBezTo>
                        <a:cubicBezTo>
                          <a:pt x="499" y="898"/>
                          <a:pt x="514" y="886"/>
                          <a:pt x="514" y="863"/>
                        </a:cubicBezTo>
                        <a:close/>
                        <a:moveTo>
                          <a:pt x="514" y="31"/>
                        </a:moveTo>
                        <a:cubicBezTo>
                          <a:pt x="514" y="15"/>
                          <a:pt x="499" y="0"/>
                          <a:pt x="483" y="0"/>
                        </a:cubicBezTo>
                        <a:cubicBezTo>
                          <a:pt x="32" y="0"/>
                          <a:pt x="32" y="0"/>
                          <a:pt x="32" y="0"/>
                        </a:cubicBezTo>
                        <a:cubicBezTo>
                          <a:pt x="16" y="0"/>
                          <a:pt x="0" y="15"/>
                          <a:pt x="0" y="31"/>
                        </a:cubicBezTo>
                        <a:cubicBezTo>
                          <a:pt x="0" y="47"/>
                          <a:pt x="16" y="63"/>
                          <a:pt x="32" y="63"/>
                        </a:cubicBezTo>
                        <a:cubicBezTo>
                          <a:pt x="483" y="63"/>
                          <a:pt x="483" y="63"/>
                          <a:pt x="483" y="63"/>
                        </a:cubicBezTo>
                        <a:cubicBezTo>
                          <a:pt x="499" y="63"/>
                          <a:pt x="514" y="47"/>
                          <a:pt x="514" y="3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42" name="Google Shape;1542;p18"/>
                <p:cNvGrpSpPr/>
                <p:nvPr/>
              </p:nvGrpSpPr>
              <p:grpSpPr>
                <a:xfrm>
                  <a:off x="8913816" y="3901093"/>
                  <a:ext cx="138631" cy="275289"/>
                  <a:chOff x="5856288" y="2974975"/>
                  <a:chExt cx="96838" cy="215900"/>
                </a:xfrm>
              </p:grpSpPr>
              <p:sp>
                <p:nvSpPr>
                  <p:cNvPr id="1543" name="Google Shape;1543;p18"/>
                  <p:cNvSpPr/>
                  <p:nvPr/>
                </p:nvSpPr>
                <p:spPr>
                  <a:xfrm>
                    <a:off x="5888038" y="3067050"/>
                    <a:ext cx="33338" cy="3492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4" name="Google Shape;1544;p18"/>
                  <p:cNvSpPr/>
                  <p:nvPr/>
                </p:nvSpPr>
                <p:spPr>
                  <a:xfrm>
                    <a:off x="5856288" y="2974975"/>
                    <a:ext cx="96838" cy="215900"/>
                  </a:xfrm>
                  <a:custGeom>
                    <a:avLst/>
                    <a:gdLst/>
                    <a:ahLst/>
                    <a:cxnLst/>
                    <a:rect l="l" t="t" r="r" b="b"/>
                    <a:pathLst>
                      <a:path w="514" h="1130" extrusionOk="0">
                        <a:moveTo>
                          <a:pt x="514" y="1094"/>
                        </a:moveTo>
                        <a:cubicBezTo>
                          <a:pt x="514" y="1079"/>
                          <a:pt x="499" y="1063"/>
                          <a:pt x="483" y="1063"/>
                        </a:cubicBezTo>
                        <a:cubicBezTo>
                          <a:pt x="32" y="1063"/>
                          <a:pt x="32" y="1063"/>
                          <a:pt x="32" y="1063"/>
                        </a:cubicBezTo>
                        <a:cubicBezTo>
                          <a:pt x="16" y="1063"/>
                          <a:pt x="0" y="1079"/>
                          <a:pt x="0" y="1094"/>
                        </a:cubicBezTo>
                        <a:cubicBezTo>
                          <a:pt x="0" y="1114"/>
                          <a:pt x="16" y="1130"/>
                          <a:pt x="32" y="1130"/>
                        </a:cubicBezTo>
                        <a:cubicBezTo>
                          <a:pt x="483" y="1130"/>
                          <a:pt x="483" y="1130"/>
                          <a:pt x="483" y="1130"/>
                        </a:cubicBezTo>
                        <a:cubicBezTo>
                          <a:pt x="499" y="1130"/>
                          <a:pt x="514" y="1114"/>
                          <a:pt x="514" y="1094"/>
                        </a:cubicBezTo>
                        <a:close/>
                        <a:moveTo>
                          <a:pt x="514" y="981"/>
                        </a:moveTo>
                        <a:cubicBezTo>
                          <a:pt x="514" y="965"/>
                          <a:pt x="499" y="949"/>
                          <a:pt x="483" y="949"/>
                        </a:cubicBezTo>
                        <a:cubicBezTo>
                          <a:pt x="32" y="949"/>
                          <a:pt x="32" y="949"/>
                          <a:pt x="32" y="949"/>
                        </a:cubicBezTo>
                        <a:cubicBezTo>
                          <a:pt x="16" y="949"/>
                          <a:pt x="0" y="965"/>
                          <a:pt x="0" y="981"/>
                        </a:cubicBezTo>
                        <a:cubicBezTo>
                          <a:pt x="0" y="1000"/>
                          <a:pt x="16" y="1012"/>
                          <a:pt x="32" y="1012"/>
                        </a:cubicBezTo>
                        <a:cubicBezTo>
                          <a:pt x="483" y="1012"/>
                          <a:pt x="483" y="1012"/>
                          <a:pt x="483" y="1012"/>
                        </a:cubicBezTo>
                        <a:cubicBezTo>
                          <a:pt x="499" y="1012"/>
                          <a:pt x="514" y="1000"/>
                          <a:pt x="514" y="981"/>
                        </a:cubicBezTo>
                        <a:close/>
                        <a:moveTo>
                          <a:pt x="514" y="863"/>
                        </a:moveTo>
                        <a:cubicBezTo>
                          <a:pt x="514" y="847"/>
                          <a:pt x="499" y="831"/>
                          <a:pt x="483" y="831"/>
                        </a:cubicBezTo>
                        <a:cubicBezTo>
                          <a:pt x="32" y="831"/>
                          <a:pt x="32" y="831"/>
                          <a:pt x="32" y="831"/>
                        </a:cubicBezTo>
                        <a:cubicBezTo>
                          <a:pt x="16" y="831"/>
                          <a:pt x="0" y="847"/>
                          <a:pt x="0" y="863"/>
                        </a:cubicBezTo>
                        <a:cubicBezTo>
                          <a:pt x="0" y="886"/>
                          <a:pt x="16" y="898"/>
                          <a:pt x="32" y="898"/>
                        </a:cubicBezTo>
                        <a:cubicBezTo>
                          <a:pt x="483" y="898"/>
                          <a:pt x="483" y="898"/>
                          <a:pt x="483" y="898"/>
                        </a:cubicBezTo>
                        <a:cubicBezTo>
                          <a:pt x="499" y="898"/>
                          <a:pt x="514" y="886"/>
                          <a:pt x="514" y="863"/>
                        </a:cubicBezTo>
                        <a:close/>
                        <a:moveTo>
                          <a:pt x="514" y="31"/>
                        </a:moveTo>
                        <a:cubicBezTo>
                          <a:pt x="514" y="15"/>
                          <a:pt x="499" y="0"/>
                          <a:pt x="483" y="0"/>
                        </a:cubicBezTo>
                        <a:cubicBezTo>
                          <a:pt x="32" y="0"/>
                          <a:pt x="32" y="0"/>
                          <a:pt x="32" y="0"/>
                        </a:cubicBezTo>
                        <a:cubicBezTo>
                          <a:pt x="16" y="0"/>
                          <a:pt x="0" y="15"/>
                          <a:pt x="0" y="31"/>
                        </a:cubicBezTo>
                        <a:cubicBezTo>
                          <a:pt x="0" y="47"/>
                          <a:pt x="16" y="63"/>
                          <a:pt x="32" y="63"/>
                        </a:cubicBezTo>
                        <a:cubicBezTo>
                          <a:pt x="483" y="63"/>
                          <a:pt x="483" y="63"/>
                          <a:pt x="483" y="63"/>
                        </a:cubicBezTo>
                        <a:cubicBezTo>
                          <a:pt x="499" y="63"/>
                          <a:pt x="514" y="47"/>
                          <a:pt x="514" y="3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45" name="Google Shape;1545;p18"/>
                <p:cNvGrpSpPr/>
                <p:nvPr/>
              </p:nvGrpSpPr>
              <p:grpSpPr>
                <a:xfrm>
                  <a:off x="9911969" y="4014678"/>
                  <a:ext cx="138631" cy="275289"/>
                  <a:chOff x="5856288" y="2974975"/>
                  <a:chExt cx="96838" cy="215900"/>
                </a:xfrm>
              </p:grpSpPr>
              <p:sp>
                <p:nvSpPr>
                  <p:cNvPr id="1546" name="Google Shape;1546;p18"/>
                  <p:cNvSpPr/>
                  <p:nvPr/>
                </p:nvSpPr>
                <p:spPr>
                  <a:xfrm>
                    <a:off x="5888038" y="3067050"/>
                    <a:ext cx="33338" cy="34925"/>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7" name="Google Shape;1547;p18"/>
                  <p:cNvSpPr/>
                  <p:nvPr/>
                </p:nvSpPr>
                <p:spPr>
                  <a:xfrm>
                    <a:off x="5856288" y="2974975"/>
                    <a:ext cx="96838" cy="215900"/>
                  </a:xfrm>
                  <a:custGeom>
                    <a:avLst/>
                    <a:gdLst/>
                    <a:ahLst/>
                    <a:cxnLst/>
                    <a:rect l="l" t="t" r="r" b="b"/>
                    <a:pathLst>
                      <a:path w="514" h="1130" extrusionOk="0">
                        <a:moveTo>
                          <a:pt x="514" y="1094"/>
                        </a:moveTo>
                        <a:cubicBezTo>
                          <a:pt x="514" y="1079"/>
                          <a:pt x="499" y="1063"/>
                          <a:pt x="483" y="1063"/>
                        </a:cubicBezTo>
                        <a:cubicBezTo>
                          <a:pt x="32" y="1063"/>
                          <a:pt x="32" y="1063"/>
                          <a:pt x="32" y="1063"/>
                        </a:cubicBezTo>
                        <a:cubicBezTo>
                          <a:pt x="16" y="1063"/>
                          <a:pt x="0" y="1079"/>
                          <a:pt x="0" y="1094"/>
                        </a:cubicBezTo>
                        <a:cubicBezTo>
                          <a:pt x="0" y="1114"/>
                          <a:pt x="16" y="1130"/>
                          <a:pt x="32" y="1130"/>
                        </a:cubicBezTo>
                        <a:cubicBezTo>
                          <a:pt x="483" y="1130"/>
                          <a:pt x="483" y="1130"/>
                          <a:pt x="483" y="1130"/>
                        </a:cubicBezTo>
                        <a:cubicBezTo>
                          <a:pt x="499" y="1130"/>
                          <a:pt x="514" y="1114"/>
                          <a:pt x="514" y="1094"/>
                        </a:cubicBezTo>
                        <a:close/>
                        <a:moveTo>
                          <a:pt x="514" y="981"/>
                        </a:moveTo>
                        <a:cubicBezTo>
                          <a:pt x="514" y="965"/>
                          <a:pt x="499" y="949"/>
                          <a:pt x="483" y="949"/>
                        </a:cubicBezTo>
                        <a:cubicBezTo>
                          <a:pt x="32" y="949"/>
                          <a:pt x="32" y="949"/>
                          <a:pt x="32" y="949"/>
                        </a:cubicBezTo>
                        <a:cubicBezTo>
                          <a:pt x="16" y="949"/>
                          <a:pt x="0" y="965"/>
                          <a:pt x="0" y="981"/>
                        </a:cubicBezTo>
                        <a:cubicBezTo>
                          <a:pt x="0" y="1000"/>
                          <a:pt x="16" y="1012"/>
                          <a:pt x="32" y="1012"/>
                        </a:cubicBezTo>
                        <a:cubicBezTo>
                          <a:pt x="483" y="1012"/>
                          <a:pt x="483" y="1012"/>
                          <a:pt x="483" y="1012"/>
                        </a:cubicBezTo>
                        <a:cubicBezTo>
                          <a:pt x="499" y="1012"/>
                          <a:pt x="514" y="1000"/>
                          <a:pt x="514" y="981"/>
                        </a:cubicBezTo>
                        <a:close/>
                        <a:moveTo>
                          <a:pt x="514" y="863"/>
                        </a:moveTo>
                        <a:cubicBezTo>
                          <a:pt x="514" y="847"/>
                          <a:pt x="499" y="831"/>
                          <a:pt x="483" y="831"/>
                        </a:cubicBezTo>
                        <a:cubicBezTo>
                          <a:pt x="32" y="831"/>
                          <a:pt x="32" y="831"/>
                          <a:pt x="32" y="831"/>
                        </a:cubicBezTo>
                        <a:cubicBezTo>
                          <a:pt x="16" y="831"/>
                          <a:pt x="0" y="847"/>
                          <a:pt x="0" y="863"/>
                        </a:cubicBezTo>
                        <a:cubicBezTo>
                          <a:pt x="0" y="886"/>
                          <a:pt x="16" y="898"/>
                          <a:pt x="32" y="898"/>
                        </a:cubicBezTo>
                        <a:cubicBezTo>
                          <a:pt x="483" y="898"/>
                          <a:pt x="483" y="898"/>
                          <a:pt x="483" y="898"/>
                        </a:cubicBezTo>
                        <a:cubicBezTo>
                          <a:pt x="499" y="898"/>
                          <a:pt x="514" y="886"/>
                          <a:pt x="514" y="863"/>
                        </a:cubicBezTo>
                        <a:close/>
                        <a:moveTo>
                          <a:pt x="514" y="31"/>
                        </a:moveTo>
                        <a:cubicBezTo>
                          <a:pt x="514" y="15"/>
                          <a:pt x="499" y="0"/>
                          <a:pt x="483" y="0"/>
                        </a:cubicBezTo>
                        <a:cubicBezTo>
                          <a:pt x="32" y="0"/>
                          <a:pt x="32" y="0"/>
                          <a:pt x="32" y="0"/>
                        </a:cubicBezTo>
                        <a:cubicBezTo>
                          <a:pt x="16" y="0"/>
                          <a:pt x="0" y="15"/>
                          <a:pt x="0" y="31"/>
                        </a:cubicBezTo>
                        <a:cubicBezTo>
                          <a:pt x="0" y="47"/>
                          <a:pt x="16" y="63"/>
                          <a:pt x="32" y="63"/>
                        </a:cubicBezTo>
                        <a:cubicBezTo>
                          <a:pt x="483" y="63"/>
                          <a:pt x="483" y="63"/>
                          <a:pt x="483" y="63"/>
                        </a:cubicBezTo>
                        <a:cubicBezTo>
                          <a:pt x="499" y="63"/>
                          <a:pt x="514" y="47"/>
                          <a:pt x="514" y="3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cxnSp>
              <p:nvCxnSpPr>
                <p:cNvPr id="1548" name="Google Shape;1548;p18"/>
                <p:cNvCxnSpPr>
                  <a:stCxn id="1549" idx="0"/>
                </p:cNvCxnSpPr>
                <p:nvPr/>
              </p:nvCxnSpPr>
              <p:spPr>
                <a:xfrm rot="10800000" flipH="1">
                  <a:off x="9891617" y="4354328"/>
                  <a:ext cx="76200" cy="345900"/>
                </a:xfrm>
                <a:prstGeom prst="straightConnector1">
                  <a:avLst/>
                </a:prstGeom>
                <a:solidFill>
                  <a:srgbClr val="00529B"/>
                </a:solidFill>
                <a:ln w="12700" cap="flat" cmpd="sng">
                  <a:solidFill>
                    <a:srgbClr val="666666"/>
                  </a:solidFill>
                  <a:prstDash val="solid"/>
                  <a:round/>
                  <a:headEnd type="stealth" w="sm" len="sm"/>
                  <a:tailEnd type="stealth" w="sm" len="sm"/>
                </a:ln>
              </p:spPr>
            </p:cxnSp>
            <p:cxnSp>
              <p:nvCxnSpPr>
                <p:cNvPr id="1550" name="Google Shape;1550;p18"/>
                <p:cNvCxnSpPr>
                  <a:endCxn id="1551" idx="0"/>
                </p:cNvCxnSpPr>
                <p:nvPr/>
              </p:nvCxnSpPr>
              <p:spPr>
                <a:xfrm>
                  <a:off x="8994747" y="4218441"/>
                  <a:ext cx="52200" cy="243600"/>
                </a:xfrm>
                <a:prstGeom prst="straightConnector1">
                  <a:avLst/>
                </a:prstGeom>
                <a:solidFill>
                  <a:srgbClr val="00529B"/>
                </a:solidFill>
                <a:ln w="12700" cap="flat" cmpd="sng">
                  <a:solidFill>
                    <a:srgbClr val="666666"/>
                  </a:solidFill>
                  <a:prstDash val="solid"/>
                  <a:round/>
                  <a:headEnd type="stealth" w="sm" len="sm"/>
                  <a:tailEnd type="stealth" w="sm" len="sm"/>
                </a:ln>
              </p:spPr>
            </p:cxnSp>
            <p:cxnSp>
              <p:nvCxnSpPr>
                <p:cNvPr id="1552" name="Google Shape;1552;p18"/>
                <p:cNvCxnSpPr>
                  <a:stCxn id="1553" idx="0"/>
                </p:cNvCxnSpPr>
                <p:nvPr/>
              </p:nvCxnSpPr>
              <p:spPr>
                <a:xfrm rot="10800000">
                  <a:off x="7945683" y="4347128"/>
                  <a:ext cx="287400" cy="353100"/>
                </a:xfrm>
                <a:prstGeom prst="straightConnector1">
                  <a:avLst/>
                </a:prstGeom>
                <a:solidFill>
                  <a:srgbClr val="00529B"/>
                </a:solidFill>
                <a:ln w="12700" cap="flat" cmpd="sng">
                  <a:solidFill>
                    <a:srgbClr val="666666"/>
                  </a:solidFill>
                  <a:prstDash val="solid"/>
                  <a:round/>
                  <a:headEnd type="stealth" w="sm" len="sm"/>
                  <a:tailEnd type="stealth" w="sm" len="sm"/>
                </a:ln>
              </p:spPr>
            </p:cxnSp>
            <p:grpSp>
              <p:nvGrpSpPr>
                <p:cNvPr id="1554" name="Google Shape;1554;p18"/>
                <p:cNvGrpSpPr/>
                <p:nvPr/>
              </p:nvGrpSpPr>
              <p:grpSpPr>
                <a:xfrm>
                  <a:off x="8089310" y="4462041"/>
                  <a:ext cx="1946081" cy="785507"/>
                  <a:chOff x="10199323" y="1633242"/>
                  <a:chExt cx="553973" cy="235481"/>
                </a:xfrm>
              </p:grpSpPr>
              <p:cxnSp>
                <p:nvCxnSpPr>
                  <p:cNvPr id="1555" name="Google Shape;1555;p18"/>
                  <p:cNvCxnSpPr/>
                  <p:nvPr/>
                </p:nvCxnSpPr>
                <p:spPr>
                  <a:xfrm>
                    <a:off x="10363030" y="1671223"/>
                    <a:ext cx="0" cy="159520"/>
                  </a:xfrm>
                  <a:prstGeom prst="straightConnector1">
                    <a:avLst/>
                  </a:prstGeom>
                  <a:noFill/>
                  <a:ln w="19050" cap="flat" cmpd="sng">
                    <a:solidFill>
                      <a:schemeClr val="accent1"/>
                    </a:solidFill>
                    <a:prstDash val="solid"/>
                    <a:round/>
                    <a:headEnd type="none" w="med" len="med"/>
                    <a:tailEnd type="none" w="med" len="med"/>
                  </a:ln>
                </p:spPr>
              </p:cxnSp>
              <p:cxnSp>
                <p:nvCxnSpPr>
                  <p:cNvPr id="1556" name="Google Shape;1556;p18"/>
                  <p:cNvCxnSpPr/>
                  <p:nvPr/>
                </p:nvCxnSpPr>
                <p:spPr>
                  <a:xfrm>
                    <a:off x="10582280" y="1674262"/>
                    <a:ext cx="0" cy="158000"/>
                  </a:xfrm>
                  <a:prstGeom prst="straightConnector1">
                    <a:avLst/>
                  </a:prstGeom>
                  <a:noFill/>
                  <a:ln w="19050" cap="flat" cmpd="sng">
                    <a:solidFill>
                      <a:schemeClr val="accent1"/>
                    </a:solidFill>
                    <a:prstDash val="solid"/>
                    <a:round/>
                    <a:headEnd type="none" w="med" len="med"/>
                    <a:tailEnd type="none" w="med" len="med"/>
                  </a:ln>
                </p:spPr>
              </p:cxnSp>
              <p:cxnSp>
                <p:nvCxnSpPr>
                  <p:cNvPr id="1557" name="Google Shape;1557;p18"/>
                  <p:cNvCxnSpPr/>
                  <p:nvPr/>
                </p:nvCxnSpPr>
                <p:spPr>
                  <a:xfrm>
                    <a:off x="10281176" y="1742627"/>
                    <a:ext cx="33618" cy="0"/>
                  </a:xfrm>
                  <a:prstGeom prst="straightConnector1">
                    <a:avLst/>
                  </a:prstGeom>
                  <a:noFill/>
                  <a:ln w="19050" cap="flat" cmpd="sng">
                    <a:solidFill>
                      <a:schemeClr val="accent1"/>
                    </a:solidFill>
                    <a:prstDash val="solid"/>
                    <a:round/>
                    <a:headEnd type="none" w="med" len="med"/>
                    <a:tailEnd type="none" w="sm" len="sm"/>
                  </a:ln>
                </p:spPr>
              </p:cxnSp>
              <p:cxnSp>
                <p:nvCxnSpPr>
                  <p:cNvPr id="1558" name="Google Shape;1558;p18"/>
                  <p:cNvCxnSpPr/>
                  <p:nvPr/>
                </p:nvCxnSpPr>
                <p:spPr>
                  <a:xfrm rot="10800000" flipH="1">
                    <a:off x="10629785" y="1738829"/>
                    <a:ext cx="39100" cy="759"/>
                  </a:xfrm>
                  <a:prstGeom prst="straightConnector1">
                    <a:avLst/>
                  </a:prstGeom>
                  <a:noFill/>
                  <a:ln w="19050" cap="flat" cmpd="sng">
                    <a:solidFill>
                      <a:schemeClr val="accent1"/>
                    </a:solidFill>
                    <a:prstDash val="solid"/>
                    <a:round/>
                    <a:headEnd type="none" w="med" len="med"/>
                    <a:tailEnd type="none" w="sm" len="sm"/>
                  </a:ln>
                </p:spPr>
              </p:cxnSp>
              <p:sp>
                <p:nvSpPr>
                  <p:cNvPr id="1559" name="Google Shape;1559;p18"/>
                  <p:cNvSpPr/>
                  <p:nvPr/>
                </p:nvSpPr>
                <p:spPr>
                  <a:xfrm>
                    <a:off x="10309679" y="1697050"/>
                    <a:ext cx="102317" cy="91154"/>
                  </a:xfrm>
                  <a:prstGeom prst="flowChartDecision">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3" name="Google Shape;1553;p18"/>
                  <p:cNvSpPr/>
                  <p:nvPr/>
                </p:nvSpPr>
                <p:spPr>
                  <a:xfrm>
                    <a:off x="10199323" y="1704646"/>
                    <a:ext cx="81853" cy="75961"/>
                  </a:xfrm>
                  <a:prstGeom prst="rect">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9" name="Google Shape;1549;p18"/>
                  <p:cNvSpPr/>
                  <p:nvPr/>
                </p:nvSpPr>
                <p:spPr>
                  <a:xfrm>
                    <a:off x="10671442" y="1704646"/>
                    <a:ext cx="81853" cy="75961"/>
                  </a:xfrm>
                  <a:prstGeom prst="rect">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560" name="Google Shape;1560;p18"/>
                  <p:cNvCxnSpPr/>
                  <p:nvPr/>
                </p:nvCxnSpPr>
                <p:spPr>
                  <a:xfrm>
                    <a:off x="10363760" y="1671223"/>
                    <a:ext cx="65775" cy="0"/>
                  </a:xfrm>
                  <a:prstGeom prst="straightConnector1">
                    <a:avLst/>
                  </a:prstGeom>
                  <a:noFill/>
                  <a:ln w="19050" cap="flat" cmpd="sng">
                    <a:solidFill>
                      <a:schemeClr val="accent1"/>
                    </a:solidFill>
                    <a:prstDash val="solid"/>
                    <a:round/>
                    <a:headEnd type="none" w="med" len="med"/>
                    <a:tailEnd type="none" w="sm" len="sm"/>
                  </a:ln>
                </p:spPr>
              </p:cxnSp>
              <p:sp>
                <p:nvSpPr>
                  <p:cNvPr id="1551" name="Google Shape;1551;p18"/>
                  <p:cNvSpPr/>
                  <p:nvPr/>
                </p:nvSpPr>
                <p:spPr>
                  <a:xfrm>
                    <a:off x="10430998" y="1633242"/>
                    <a:ext cx="81853" cy="75961"/>
                  </a:xfrm>
                  <a:prstGeom prst="rect">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561" name="Google Shape;1561;p18"/>
                  <p:cNvCxnSpPr/>
                  <p:nvPr/>
                </p:nvCxnSpPr>
                <p:spPr>
                  <a:xfrm>
                    <a:off x="10515774" y="1671223"/>
                    <a:ext cx="65775" cy="0"/>
                  </a:xfrm>
                  <a:prstGeom prst="straightConnector1">
                    <a:avLst/>
                  </a:prstGeom>
                  <a:noFill/>
                  <a:ln w="19050" cap="flat" cmpd="sng">
                    <a:solidFill>
                      <a:schemeClr val="accent1"/>
                    </a:solidFill>
                    <a:prstDash val="solid"/>
                    <a:round/>
                    <a:headEnd type="none" w="med" len="med"/>
                    <a:tailEnd type="none" w="sm" len="sm"/>
                  </a:ln>
                </p:spPr>
              </p:cxnSp>
              <p:cxnSp>
                <p:nvCxnSpPr>
                  <p:cNvPr id="1562" name="Google Shape;1562;p18"/>
                  <p:cNvCxnSpPr/>
                  <p:nvPr/>
                </p:nvCxnSpPr>
                <p:spPr>
                  <a:xfrm>
                    <a:off x="10365953" y="1830742"/>
                    <a:ext cx="65775" cy="0"/>
                  </a:xfrm>
                  <a:prstGeom prst="straightConnector1">
                    <a:avLst/>
                  </a:prstGeom>
                  <a:noFill/>
                  <a:ln w="19050" cap="flat" cmpd="sng">
                    <a:solidFill>
                      <a:schemeClr val="accent1"/>
                    </a:solidFill>
                    <a:prstDash val="solid"/>
                    <a:round/>
                    <a:headEnd type="none" w="med" len="med"/>
                    <a:tailEnd type="none" w="sm" len="sm"/>
                  </a:ln>
                </p:spPr>
              </p:cxnSp>
              <p:sp>
                <p:nvSpPr>
                  <p:cNvPr id="1563" name="Google Shape;1563;p18"/>
                  <p:cNvSpPr/>
                  <p:nvPr/>
                </p:nvSpPr>
                <p:spPr>
                  <a:xfrm>
                    <a:off x="10433190" y="1792762"/>
                    <a:ext cx="81853" cy="75961"/>
                  </a:xfrm>
                  <a:prstGeom prst="rect">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1564" name="Google Shape;1564;p18"/>
                  <p:cNvCxnSpPr/>
                  <p:nvPr/>
                </p:nvCxnSpPr>
                <p:spPr>
                  <a:xfrm>
                    <a:off x="10517966" y="1830742"/>
                    <a:ext cx="65775" cy="0"/>
                  </a:xfrm>
                  <a:prstGeom prst="straightConnector1">
                    <a:avLst/>
                  </a:prstGeom>
                  <a:noFill/>
                  <a:ln w="19050" cap="flat" cmpd="sng">
                    <a:solidFill>
                      <a:schemeClr val="accent1"/>
                    </a:solidFill>
                    <a:prstDash val="solid"/>
                    <a:round/>
                    <a:headEnd type="none" w="med" len="med"/>
                    <a:tailEnd type="none" w="sm" len="sm"/>
                  </a:ln>
                </p:spPr>
              </p:cxnSp>
              <p:sp>
                <p:nvSpPr>
                  <p:cNvPr id="1565" name="Google Shape;1565;p18"/>
                  <p:cNvSpPr/>
                  <p:nvPr/>
                </p:nvSpPr>
                <p:spPr>
                  <a:xfrm>
                    <a:off x="10529660" y="1697050"/>
                    <a:ext cx="102317" cy="91154"/>
                  </a:xfrm>
                  <a:prstGeom prst="flowChartDecision">
                    <a:avLst/>
                  </a:prstGeom>
                  <a:solidFill>
                    <a:srgbClr val="DBE7ED"/>
                  </a:solid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
            <p:nvSpPr>
              <p:cNvPr id="1566" name="Google Shape;1566;p18"/>
              <p:cNvSpPr/>
              <p:nvPr/>
            </p:nvSpPr>
            <p:spPr>
              <a:xfrm>
                <a:off x="9642781" y="4347980"/>
                <a:ext cx="158361" cy="203153"/>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7" name="Google Shape;1567;p18"/>
              <p:cNvSpPr/>
              <p:nvPr/>
            </p:nvSpPr>
            <p:spPr>
              <a:xfrm>
                <a:off x="8978152" y="4266399"/>
                <a:ext cx="158361" cy="203153"/>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8" name="Google Shape;1568;p18"/>
              <p:cNvSpPr/>
              <p:nvPr/>
            </p:nvSpPr>
            <p:spPr>
              <a:xfrm>
                <a:off x="8305223" y="4350622"/>
                <a:ext cx="158361" cy="203153"/>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69" name="Google Shape;1569;p18"/>
              <p:cNvSpPr/>
              <p:nvPr/>
            </p:nvSpPr>
            <p:spPr>
              <a:xfrm>
                <a:off x="8125057" y="4288391"/>
                <a:ext cx="158362" cy="25781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0" name="Google Shape;1570;p18"/>
              <p:cNvSpPr/>
              <p:nvPr/>
            </p:nvSpPr>
            <p:spPr>
              <a:xfrm>
                <a:off x="8794550" y="4211533"/>
                <a:ext cx="158362" cy="25781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1" name="Google Shape;1571;p18"/>
              <p:cNvSpPr/>
              <p:nvPr/>
            </p:nvSpPr>
            <p:spPr>
              <a:xfrm>
                <a:off x="9457767" y="4288391"/>
                <a:ext cx="158362" cy="25781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474"/>
                                        </p:tgtEl>
                                        <p:attrNameLst>
                                          <p:attrName>style.visibility</p:attrName>
                                        </p:attrNameLst>
                                      </p:cBhvr>
                                      <p:to>
                                        <p:strVal val="visible"/>
                                      </p:to>
                                    </p:set>
                                    <p:animEffect transition="in" filter="fade">
                                      <p:cBhvr>
                                        <p:cTn id="13" dur="500"/>
                                        <p:tgtEl>
                                          <p:spTgt spid="14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495"/>
                                        </p:tgtEl>
                                        <p:attrNameLst>
                                          <p:attrName>style.visibility</p:attrName>
                                        </p:attrNameLst>
                                      </p:cBhvr>
                                      <p:to>
                                        <p:strVal val="visible"/>
                                      </p:to>
                                    </p:set>
                                    <p:animEffect transition="in" filter="fade">
                                      <p:cBhvr>
                                        <p:cTn id="18" dur="500"/>
                                        <p:tgtEl>
                                          <p:spTgt spid="149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9"/>
                                        </p:tgtEl>
                                        <p:attrNameLst>
                                          <p:attrName>style.visibility</p:attrName>
                                        </p:attrNameLst>
                                      </p:cBhvr>
                                      <p:to>
                                        <p:strVal val="visible"/>
                                      </p:to>
                                    </p:set>
                                    <p:animEffect transition="in" filter="fade">
                                      <p:cBhvr>
                                        <p:cTn id="23" dur="500"/>
                                        <p:tgtEl>
                                          <p:spTgt spid="146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534"/>
                                        </p:tgtEl>
                                        <p:attrNameLst>
                                          <p:attrName>style.visibility</p:attrName>
                                        </p:attrNameLst>
                                      </p:cBhvr>
                                      <p:to>
                                        <p:strVal val="visible"/>
                                      </p:to>
                                    </p:set>
                                    <p:animEffect transition="in" filter="fade">
                                      <p:cBhvr>
                                        <p:cTn id="28" dur="500"/>
                                        <p:tgtEl>
                                          <p:spTgt spid="153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5"/>
        <p:cNvGrpSpPr/>
        <p:nvPr/>
      </p:nvGrpSpPr>
      <p:grpSpPr>
        <a:xfrm>
          <a:off x="0" y="0"/>
          <a:ext cx="0" cy="0"/>
          <a:chOff x="0" y="0"/>
          <a:chExt cx="0" cy="0"/>
        </a:xfrm>
      </p:grpSpPr>
      <p:sp>
        <p:nvSpPr>
          <p:cNvPr id="1576" name="Google Shape;1576;p19"/>
          <p:cNvSpPr/>
          <p:nvPr/>
        </p:nvSpPr>
        <p:spPr>
          <a:xfrm>
            <a:off x="304800" y="2861076"/>
            <a:ext cx="11428413" cy="9144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77" name="Google Shape;1577;p1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Key Issues</a:t>
            </a:r>
            <a:endParaRPr/>
          </a:p>
        </p:txBody>
      </p:sp>
      <p:sp>
        <p:nvSpPr>
          <p:cNvPr id="1578" name="Google Shape;1578;p19"/>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365760" lvl="0" indent="-365760" algn="l" rtl="0">
              <a:lnSpc>
                <a:spcPct val="100000"/>
              </a:lnSpc>
              <a:spcBef>
                <a:spcPts val="0"/>
              </a:spcBef>
              <a:spcAft>
                <a:spcPts val="0"/>
              </a:spcAft>
              <a:buClr>
                <a:srgbClr val="979D9D"/>
              </a:buClr>
              <a:buSzPts val="2800"/>
              <a:buFont typeface="Arial Black"/>
              <a:buAutoNum type="arabicPeriod"/>
            </a:pPr>
            <a:r>
              <a:rPr lang="en-US"/>
              <a:t>What is integration and what are the challenges associated to it?</a:t>
            </a:r>
            <a:endParaRPr/>
          </a:p>
          <a:p>
            <a:pPr marL="365760" lvl="0" indent="-365760" algn="l" rtl="0">
              <a:lnSpc>
                <a:spcPct val="100000"/>
              </a:lnSpc>
              <a:spcBef>
                <a:spcPts val="1200"/>
              </a:spcBef>
              <a:spcAft>
                <a:spcPts val="0"/>
              </a:spcAft>
              <a:buClr>
                <a:srgbClr val="979D9D"/>
              </a:buClr>
              <a:buSzPts val="2800"/>
              <a:buFont typeface="Arial Black"/>
              <a:buAutoNum type="arabicPeriod"/>
            </a:pPr>
            <a:r>
              <a:rPr lang="en-US"/>
              <a:t>What are the key integration use cases and how can software engineering leaders tackle them?</a:t>
            </a:r>
            <a:endParaRPr/>
          </a:p>
          <a:p>
            <a:pPr marL="365760" lvl="0" indent="-365760" algn="l" rtl="0">
              <a:lnSpc>
                <a:spcPct val="100000"/>
              </a:lnSpc>
              <a:spcBef>
                <a:spcPts val="1200"/>
              </a:spcBef>
              <a:spcAft>
                <a:spcPts val="0"/>
              </a:spcAft>
              <a:buClr>
                <a:schemeClr val="dk1"/>
              </a:buClr>
              <a:buSzPts val="2800"/>
              <a:buFont typeface="Arial Black"/>
              <a:buAutoNum type="arabicPeriod"/>
            </a:pPr>
            <a:r>
              <a:rPr lang="en-US">
                <a:solidFill>
                  <a:schemeClr val="dk1"/>
                </a:solidFill>
              </a:rPr>
              <a:t>How will software engineering leaders support the pervasive integration challenges stemming from digital initiatives?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p2"/>
          <p:cNvGrpSpPr/>
          <p:nvPr/>
        </p:nvGrpSpPr>
        <p:grpSpPr>
          <a:xfrm>
            <a:off x="457200" y="1527175"/>
            <a:ext cx="5499097" cy="4460875"/>
            <a:chOff x="457200" y="1527175"/>
            <a:chExt cx="5499097" cy="4460875"/>
          </a:xfrm>
        </p:grpSpPr>
        <p:sp>
          <p:nvSpPr>
            <p:cNvPr id="278" name="Google Shape;278;p2"/>
            <p:cNvSpPr txBox="1"/>
            <p:nvPr/>
          </p:nvSpPr>
          <p:spPr>
            <a:xfrm>
              <a:off x="457200" y="1527175"/>
              <a:ext cx="5499097" cy="4460875"/>
            </a:xfrm>
            <a:prstGeom prst="rect">
              <a:avLst/>
            </a:prstGeom>
            <a:solidFill>
              <a:srgbClr val="002856"/>
            </a:solidFill>
            <a:ln>
              <a:noFill/>
            </a:ln>
          </p:spPr>
          <p:txBody>
            <a:bodyPr spcFirstLastPara="1" wrap="square" lIns="0" tIns="182875" rIns="0" bIns="0" anchor="t" anchorCtr="0">
              <a:noAutofit/>
            </a:bodyPr>
            <a:lstStyle/>
            <a:p>
              <a:pPr marL="0" marR="0" lvl="0" indent="0" algn="ctr" rtl="0">
                <a:lnSpc>
                  <a:spcPct val="90000"/>
                </a:lnSpc>
                <a:spcBef>
                  <a:spcPts val="0"/>
                </a:spcBef>
                <a:spcAft>
                  <a:spcPts val="0"/>
                </a:spcAft>
                <a:buClr>
                  <a:schemeClr val="dk2"/>
                </a:buClr>
                <a:buSzPts val="3200"/>
                <a:buFont typeface="Arial"/>
                <a:buNone/>
              </a:pPr>
              <a:r>
                <a:rPr lang="en-US" sz="3200" b="0" i="0" u="none" strike="noStrike" cap="none">
                  <a:solidFill>
                    <a:schemeClr val="lt1"/>
                  </a:solidFill>
                  <a:latin typeface="Arial"/>
                  <a:ea typeface="Arial"/>
                  <a:cs typeface="Arial"/>
                  <a:sym typeface="Arial"/>
                </a:rPr>
                <a:t>Integration is about making independently designed systems to work together</a:t>
              </a:r>
              <a:endParaRPr sz="3200" b="0" i="0" u="none" strike="noStrike" cap="none">
                <a:solidFill>
                  <a:schemeClr val="lt1"/>
                </a:solidFill>
                <a:latin typeface="Arial"/>
                <a:ea typeface="Arial"/>
                <a:cs typeface="Arial"/>
                <a:sym typeface="Arial"/>
              </a:endParaRPr>
            </a:p>
          </p:txBody>
        </p:sp>
        <p:grpSp>
          <p:nvGrpSpPr>
            <p:cNvPr id="279" name="Google Shape;279;p2"/>
            <p:cNvGrpSpPr/>
            <p:nvPr/>
          </p:nvGrpSpPr>
          <p:grpSpPr>
            <a:xfrm>
              <a:off x="1764177" y="3123051"/>
              <a:ext cx="3185105" cy="1770398"/>
              <a:chOff x="1764177" y="3123051"/>
              <a:chExt cx="3185105" cy="1770398"/>
            </a:xfrm>
          </p:grpSpPr>
          <p:sp>
            <p:nvSpPr>
              <p:cNvPr id="280" name="Google Shape;280;p2"/>
              <p:cNvSpPr txBox="1"/>
              <p:nvPr/>
            </p:nvSpPr>
            <p:spPr>
              <a:xfrm>
                <a:off x="1764177" y="4331672"/>
                <a:ext cx="621324" cy="400111"/>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i="0" u="none" strike="noStrike" cap="none">
                    <a:solidFill>
                      <a:schemeClr val="lt1"/>
                    </a:solidFill>
                    <a:latin typeface="Arial"/>
                    <a:ea typeface="Arial"/>
                    <a:cs typeface="Arial"/>
                    <a:sym typeface="Arial"/>
                  </a:rPr>
                  <a:t>ERP</a:t>
                </a:r>
                <a:endParaRPr/>
              </a:p>
            </p:txBody>
          </p:sp>
          <p:sp>
            <p:nvSpPr>
              <p:cNvPr id="281" name="Google Shape;281;p2"/>
              <p:cNvSpPr txBox="1"/>
              <p:nvPr/>
            </p:nvSpPr>
            <p:spPr>
              <a:xfrm>
                <a:off x="2686050" y="3123051"/>
                <a:ext cx="1041396" cy="307777"/>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i="0" u="none" strike="noStrike" cap="none">
                    <a:solidFill>
                      <a:schemeClr val="lt1"/>
                    </a:solidFill>
                    <a:latin typeface="Arial"/>
                    <a:ea typeface="Arial"/>
                    <a:cs typeface="Arial"/>
                    <a:sym typeface="Arial"/>
                  </a:rPr>
                  <a:t>CRM</a:t>
                </a:r>
                <a:endParaRPr/>
              </a:p>
            </p:txBody>
          </p:sp>
          <p:sp>
            <p:nvSpPr>
              <p:cNvPr id="282" name="Google Shape;282;p2"/>
              <p:cNvSpPr txBox="1"/>
              <p:nvPr/>
            </p:nvSpPr>
            <p:spPr>
              <a:xfrm>
                <a:off x="3836639" y="4177784"/>
                <a:ext cx="1112643" cy="707887"/>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2000" b="1" i="0" u="none" strike="noStrike" cap="none">
                    <a:solidFill>
                      <a:schemeClr val="lt1"/>
                    </a:solidFill>
                    <a:latin typeface="Arial"/>
                    <a:ea typeface="Arial"/>
                    <a:cs typeface="Arial"/>
                    <a:sym typeface="Arial"/>
                  </a:rPr>
                  <a:t>Cloud Office</a:t>
                </a:r>
                <a:endParaRPr/>
              </a:p>
            </p:txBody>
          </p:sp>
          <p:sp>
            <p:nvSpPr>
              <p:cNvPr id="283" name="Google Shape;283;p2"/>
              <p:cNvSpPr/>
              <p:nvPr/>
            </p:nvSpPr>
            <p:spPr>
              <a:xfrm>
                <a:off x="2471227" y="3557779"/>
                <a:ext cx="1471042" cy="1335670"/>
              </a:xfrm>
              <a:custGeom>
                <a:avLst/>
                <a:gdLst/>
                <a:ahLst/>
                <a:cxnLst/>
                <a:rect l="l" t="t" r="r" b="b"/>
                <a:pathLst>
                  <a:path w="207" h="188" extrusionOk="0">
                    <a:moveTo>
                      <a:pt x="111" y="83"/>
                    </a:moveTo>
                    <a:cubicBezTo>
                      <a:pt x="115" y="82"/>
                      <a:pt x="119" y="81"/>
                      <a:pt x="123" y="78"/>
                    </a:cubicBezTo>
                    <a:cubicBezTo>
                      <a:pt x="132" y="88"/>
                      <a:pt x="132" y="88"/>
                      <a:pt x="132" y="88"/>
                    </a:cubicBezTo>
                    <a:cubicBezTo>
                      <a:pt x="143" y="76"/>
                      <a:pt x="143" y="76"/>
                      <a:pt x="143" y="76"/>
                    </a:cubicBezTo>
                    <a:cubicBezTo>
                      <a:pt x="134" y="67"/>
                      <a:pt x="134" y="67"/>
                      <a:pt x="134" y="67"/>
                    </a:cubicBezTo>
                    <a:cubicBezTo>
                      <a:pt x="136" y="64"/>
                      <a:pt x="138" y="60"/>
                      <a:pt x="139" y="56"/>
                    </a:cubicBezTo>
                    <a:cubicBezTo>
                      <a:pt x="151" y="56"/>
                      <a:pt x="151" y="56"/>
                      <a:pt x="151" y="56"/>
                    </a:cubicBezTo>
                    <a:cubicBezTo>
                      <a:pt x="151" y="40"/>
                      <a:pt x="151" y="40"/>
                      <a:pt x="151" y="40"/>
                    </a:cubicBezTo>
                    <a:cubicBezTo>
                      <a:pt x="139" y="40"/>
                      <a:pt x="139" y="40"/>
                      <a:pt x="139" y="40"/>
                    </a:cubicBezTo>
                    <a:cubicBezTo>
                      <a:pt x="138" y="36"/>
                      <a:pt x="136" y="32"/>
                      <a:pt x="134" y="29"/>
                    </a:cubicBezTo>
                    <a:cubicBezTo>
                      <a:pt x="143" y="20"/>
                      <a:pt x="143" y="20"/>
                      <a:pt x="143" y="20"/>
                    </a:cubicBezTo>
                    <a:cubicBezTo>
                      <a:pt x="132" y="8"/>
                      <a:pt x="132" y="8"/>
                      <a:pt x="132" y="8"/>
                    </a:cubicBezTo>
                    <a:cubicBezTo>
                      <a:pt x="123" y="18"/>
                      <a:pt x="123" y="18"/>
                      <a:pt x="123" y="18"/>
                    </a:cubicBezTo>
                    <a:cubicBezTo>
                      <a:pt x="119" y="15"/>
                      <a:pt x="115" y="14"/>
                      <a:pt x="111" y="13"/>
                    </a:cubicBezTo>
                    <a:cubicBezTo>
                      <a:pt x="111" y="0"/>
                      <a:pt x="111" y="0"/>
                      <a:pt x="111" y="0"/>
                    </a:cubicBezTo>
                    <a:cubicBezTo>
                      <a:pt x="95" y="0"/>
                      <a:pt x="95" y="0"/>
                      <a:pt x="95" y="0"/>
                    </a:cubicBezTo>
                    <a:cubicBezTo>
                      <a:pt x="95" y="13"/>
                      <a:pt x="95" y="13"/>
                      <a:pt x="95" y="13"/>
                    </a:cubicBezTo>
                    <a:cubicBezTo>
                      <a:pt x="92" y="14"/>
                      <a:pt x="88" y="15"/>
                      <a:pt x="84" y="18"/>
                    </a:cubicBezTo>
                    <a:cubicBezTo>
                      <a:pt x="75" y="8"/>
                      <a:pt x="75" y="8"/>
                      <a:pt x="75" y="8"/>
                    </a:cubicBezTo>
                    <a:cubicBezTo>
                      <a:pt x="64" y="20"/>
                      <a:pt x="64" y="20"/>
                      <a:pt x="64" y="20"/>
                    </a:cubicBezTo>
                    <a:cubicBezTo>
                      <a:pt x="73" y="29"/>
                      <a:pt x="73" y="29"/>
                      <a:pt x="73" y="29"/>
                    </a:cubicBezTo>
                    <a:cubicBezTo>
                      <a:pt x="71" y="32"/>
                      <a:pt x="69" y="36"/>
                      <a:pt x="68" y="40"/>
                    </a:cubicBezTo>
                    <a:cubicBezTo>
                      <a:pt x="55" y="40"/>
                      <a:pt x="55" y="40"/>
                      <a:pt x="55" y="40"/>
                    </a:cubicBezTo>
                    <a:cubicBezTo>
                      <a:pt x="55" y="56"/>
                      <a:pt x="55" y="56"/>
                      <a:pt x="55" y="56"/>
                    </a:cubicBezTo>
                    <a:cubicBezTo>
                      <a:pt x="68" y="56"/>
                      <a:pt x="68" y="56"/>
                      <a:pt x="68" y="56"/>
                    </a:cubicBezTo>
                    <a:cubicBezTo>
                      <a:pt x="69" y="60"/>
                      <a:pt x="71" y="64"/>
                      <a:pt x="73" y="67"/>
                    </a:cubicBezTo>
                    <a:cubicBezTo>
                      <a:pt x="64" y="76"/>
                      <a:pt x="64" y="76"/>
                      <a:pt x="64" y="76"/>
                    </a:cubicBezTo>
                    <a:cubicBezTo>
                      <a:pt x="75" y="88"/>
                      <a:pt x="75" y="88"/>
                      <a:pt x="75" y="88"/>
                    </a:cubicBezTo>
                    <a:cubicBezTo>
                      <a:pt x="84" y="78"/>
                      <a:pt x="84" y="78"/>
                      <a:pt x="84" y="78"/>
                    </a:cubicBezTo>
                    <a:cubicBezTo>
                      <a:pt x="88" y="81"/>
                      <a:pt x="92" y="82"/>
                      <a:pt x="95" y="83"/>
                    </a:cubicBezTo>
                    <a:cubicBezTo>
                      <a:pt x="95" y="96"/>
                      <a:pt x="95" y="96"/>
                      <a:pt x="95" y="96"/>
                    </a:cubicBezTo>
                    <a:cubicBezTo>
                      <a:pt x="111" y="96"/>
                      <a:pt x="111" y="96"/>
                      <a:pt x="111" y="96"/>
                    </a:cubicBezTo>
                    <a:lnTo>
                      <a:pt x="111" y="83"/>
                    </a:lnTo>
                    <a:close/>
                    <a:moveTo>
                      <a:pt x="89" y="34"/>
                    </a:moveTo>
                    <a:cubicBezTo>
                      <a:pt x="93" y="30"/>
                      <a:pt x="98" y="28"/>
                      <a:pt x="103" y="28"/>
                    </a:cubicBezTo>
                    <a:cubicBezTo>
                      <a:pt x="109" y="28"/>
                      <a:pt x="114" y="30"/>
                      <a:pt x="118" y="34"/>
                    </a:cubicBezTo>
                    <a:cubicBezTo>
                      <a:pt x="125" y="42"/>
                      <a:pt x="125" y="54"/>
                      <a:pt x="118" y="62"/>
                    </a:cubicBezTo>
                    <a:cubicBezTo>
                      <a:pt x="114" y="66"/>
                      <a:pt x="109" y="68"/>
                      <a:pt x="103" y="68"/>
                    </a:cubicBezTo>
                    <a:cubicBezTo>
                      <a:pt x="98" y="68"/>
                      <a:pt x="93" y="66"/>
                      <a:pt x="89" y="62"/>
                    </a:cubicBezTo>
                    <a:cubicBezTo>
                      <a:pt x="82" y="54"/>
                      <a:pt x="82" y="42"/>
                      <a:pt x="89" y="34"/>
                    </a:cubicBezTo>
                    <a:moveTo>
                      <a:pt x="78" y="121"/>
                    </a:moveTo>
                    <a:cubicBezTo>
                      <a:pt x="88" y="112"/>
                      <a:pt x="88" y="112"/>
                      <a:pt x="88" y="112"/>
                    </a:cubicBezTo>
                    <a:cubicBezTo>
                      <a:pt x="76" y="100"/>
                      <a:pt x="76" y="100"/>
                      <a:pt x="76" y="100"/>
                    </a:cubicBezTo>
                    <a:cubicBezTo>
                      <a:pt x="67" y="110"/>
                      <a:pt x="67" y="110"/>
                      <a:pt x="67" y="110"/>
                    </a:cubicBezTo>
                    <a:cubicBezTo>
                      <a:pt x="64" y="107"/>
                      <a:pt x="60" y="106"/>
                      <a:pt x="56" y="105"/>
                    </a:cubicBezTo>
                    <a:cubicBezTo>
                      <a:pt x="56" y="92"/>
                      <a:pt x="56" y="92"/>
                      <a:pt x="56" y="92"/>
                    </a:cubicBezTo>
                    <a:cubicBezTo>
                      <a:pt x="40" y="92"/>
                      <a:pt x="40" y="92"/>
                      <a:pt x="40" y="92"/>
                    </a:cubicBezTo>
                    <a:cubicBezTo>
                      <a:pt x="40" y="105"/>
                      <a:pt x="40" y="105"/>
                      <a:pt x="40" y="105"/>
                    </a:cubicBezTo>
                    <a:cubicBezTo>
                      <a:pt x="36" y="106"/>
                      <a:pt x="32" y="107"/>
                      <a:pt x="29" y="110"/>
                    </a:cubicBezTo>
                    <a:cubicBezTo>
                      <a:pt x="20" y="100"/>
                      <a:pt x="20" y="100"/>
                      <a:pt x="20" y="100"/>
                    </a:cubicBezTo>
                    <a:cubicBezTo>
                      <a:pt x="8" y="112"/>
                      <a:pt x="8" y="112"/>
                      <a:pt x="8" y="112"/>
                    </a:cubicBezTo>
                    <a:cubicBezTo>
                      <a:pt x="18" y="121"/>
                      <a:pt x="18" y="121"/>
                      <a:pt x="18" y="121"/>
                    </a:cubicBezTo>
                    <a:cubicBezTo>
                      <a:pt x="15" y="124"/>
                      <a:pt x="14" y="128"/>
                      <a:pt x="13" y="132"/>
                    </a:cubicBezTo>
                    <a:cubicBezTo>
                      <a:pt x="0" y="132"/>
                      <a:pt x="0" y="132"/>
                      <a:pt x="0" y="132"/>
                    </a:cubicBezTo>
                    <a:cubicBezTo>
                      <a:pt x="0" y="148"/>
                      <a:pt x="0" y="148"/>
                      <a:pt x="0" y="148"/>
                    </a:cubicBezTo>
                    <a:cubicBezTo>
                      <a:pt x="13" y="148"/>
                      <a:pt x="13" y="148"/>
                      <a:pt x="13" y="148"/>
                    </a:cubicBezTo>
                    <a:cubicBezTo>
                      <a:pt x="14" y="152"/>
                      <a:pt x="15" y="156"/>
                      <a:pt x="18" y="159"/>
                    </a:cubicBezTo>
                    <a:cubicBezTo>
                      <a:pt x="8" y="168"/>
                      <a:pt x="8" y="168"/>
                      <a:pt x="8" y="168"/>
                    </a:cubicBezTo>
                    <a:cubicBezTo>
                      <a:pt x="20" y="180"/>
                      <a:pt x="20" y="180"/>
                      <a:pt x="20" y="180"/>
                    </a:cubicBezTo>
                    <a:cubicBezTo>
                      <a:pt x="29" y="170"/>
                      <a:pt x="29" y="170"/>
                      <a:pt x="29" y="170"/>
                    </a:cubicBezTo>
                    <a:cubicBezTo>
                      <a:pt x="32" y="173"/>
                      <a:pt x="36" y="174"/>
                      <a:pt x="40" y="175"/>
                    </a:cubicBezTo>
                    <a:cubicBezTo>
                      <a:pt x="40" y="188"/>
                      <a:pt x="40" y="188"/>
                      <a:pt x="40" y="188"/>
                    </a:cubicBezTo>
                    <a:cubicBezTo>
                      <a:pt x="56" y="188"/>
                      <a:pt x="56" y="188"/>
                      <a:pt x="56" y="188"/>
                    </a:cubicBezTo>
                    <a:cubicBezTo>
                      <a:pt x="56" y="175"/>
                      <a:pt x="56" y="175"/>
                      <a:pt x="56" y="175"/>
                    </a:cubicBezTo>
                    <a:cubicBezTo>
                      <a:pt x="60" y="174"/>
                      <a:pt x="64" y="173"/>
                      <a:pt x="67" y="170"/>
                    </a:cubicBezTo>
                    <a:cubicBezTo>
                      <a:pt x="76" y="180"/>
                      <a:pt x="76" y="180"/>
                      <a:pt x="76" y="180"/>
                    </a:cubicBezTo>
                    <a:cubicBezTo>
                      <a:pt x="88" y="168"/>
                      <a:pt x="88" y="168"/>
                      <a:pt x="88" y="168"/>
                    </a:cubicBezTo>
                    <a:cubicBezTo>
                      <a:pt x="78" y="159"/>
                      <a:pt x="78" y="159"/>
                      <a:pt x="78" y="159"/>
                    </a:cubicBezTo>
                    <a:cubicBezTo>
                      <a:pt x="81" y="156"/>
                      <a:pt x="82" y="152"/>
                      <a:pt x="83" y="148"/>
                    </a:cubicBezTo>
                    <a:cubicBezTo>
                      <a:pt x="96" y="148"/>
                      <a:pt x="96" y="148"/>
                      <a:pt x="96" y="148"/>
                    </a:cubicBezTo>
                    <a:cubicBezTo>
                      <a:pt x="96" y="132"/>
                      <a:pt x="96" y="132"/>
                      <a:pt x="96" y="132"/>
                    </a:cubicBezTo>
                    <a:cubicBezTo>
                      <a:pt x="83" y="132"/>
                      <a:pt x="83" y="132"/>
                      <a:pt x="83" y="132"/>
                    </a:cubicBezTo>
                    <a:cubicBezTo>
                      <a:pt x="82" y="128"/>
                      <a:pt x="81" y="124"/>
                      <a:pt x="78" y="121"/>
                    </a:cubicBezTo>
                    <a:moveTo>
                      <a:pt x="48" y="160"/>
                    </a:moveTo>
                    <a:cubicBezTo>
                      <a:pt x="43" y="160"/>
                      <a:pt x="38" y="158"/>
                      <a:pt x="34" y="154"/>
                    </a:cubicBezTo>
                    <a:cubicBezTo>
                      <a:pt x="26" y="146"/>
                      <a:pt x="26" y="134"/>
                      <a:pt x="34" y="126"/>
                    </a:cubicBezTo>
                    <a:cubicBezTo>
                      <a:pt x="38" y="122"/>
                      <a:pt x="43" y="120"/>
                      <a:pt x="48" y="120"/>
                    </a:cubicBezTo>
                    <a:cubicBezTo>
                      <a:pt x="53" y="120"/>
                      <a:pt x="58" y="122"/>
                      <a:pt x="62" y="126"/>
                    </a:cubicBezTo>
                    <a:cubicBezTo>
                      <a:pt x="70" y="134"/>
                      <a:pt x="70" y="146"/>
                      <a:pt x="62" y="154"/>
                    </a:cubicBezTo>
                    <a:cubicBezTo>
                      <a:pt x="58" y="158"/>
                      <a:pt x="53" y="160"/>
                      <a:pt x="48" y="160"/>
                    </a:cubicBezTo>
                    <a:moveTo>
                      <a:pt x="190" y="121"/>
                    </a:moveTo>
                    <a:cubicBezTo>
                      <a:pt x="199" y="112"/>
                      <a:pt x="199" y="112"/>
                      <a:pt x="199" y="112"/>
                    </a:cubicBezTo>
                    <a:cubicBezTo>
                      <a:pt x="188" y="100"/>
                      <a:pt x="188" y="100"/>
                      <a:pt x="188" y="100"/>
                    </a:cubicBezTo>
                    <a:cubicBezTo>
                      <a:pt x="179" y="110"/>
                      <a:pt x="179" y="110"/>
                      <a:pt x="179" y="110"/>
                    </a:cubicBezTo>
                    <a:cubicBezTo>
                      <a:pt x="175" y="107"/>
                      <a:pt x="171" y="106"/>
                      <a:pt x="167" y="105"/>
                    </a:cubicBezTo>
                    <a:cubicBezTo>
                      <a:pt x="167" y="92"/>
                      <a:pt x="167" y="92"/>
                      <a:pt x="167" y="92"/>
                    </a:cubicBezTo>
                    <a:cubicBezTo>
                      <a:pt x="151" y="92"/>
                      <a:pt x="151" y="92"/>
                      <a:pt x="151" y="92"/>
                    </a:cubicBezTo>
                    <a:cubicBezTo>
                      <a:pt x="151" y="105"/>
                      <a:pt x="151" y="105"/>
                      <a:pt x="151" y="105"/>
                    </a:cubicBezTo>
                    <a:cubicBezTo>
                      <a:pt x="148" y="106"/>
                      <a:pt x="144" y="107"/>
                      <a:pt x="140" y="110"/>
                    </a:cubicBezTo>
                    <a:cubicBezTo>
                      <a:pt x="131" y="100"/>
                      <a:pt x="131" y="100"/>
                      <a:pt x="131" y="100"/>
                    </a:cubicBezTo>
                    <a:cubicBezTo>
                      <a:pt x="120" y="112"/>
                      <a:pt x="120" y="112"/>
                      <a:pt x="120" y="112"/>
                    </a:cubicBezTo>
                    <a:cubicBezTo>
                      <a:pt x="129" y="121"/>
                      <a:pt x="129" y="121"/>
                      <a:pt x="129" y="121"/>
                    </a:cubicBezTo>
                    <a:cubicBezTo>
                      <a:pt x="127" y="124"/>
                      <a:pt x="125" y="128"/>
                      <a:pt x="124" y="132"/>
                    </a:cubicBezTo>
                    <a:cubicBezTo>
                      <a:pt x="111" y="132"/>
                      <a:pt x="111" y="132"/>
                      <a:pt x="111" y="132"/>
                    </a:cubicBezTo>
                    <a:cubicBezTo>
                      <a:pt x="111" y="148"/>
                      <a:pt x="111" y="148"/>
                      <a:pt x="111" y="148"/>
                    </a:cubicBezTo>
                    <a:cubicBezTo>
                      <a:pt x="124" y="148"/>
                      <a:pt x="124" y="148"/>
                      <a:pt x="124" y="148"/>
                    </a:cubicBezTo>
                    <a:cubicBezTo>
                      <a:pt x="125" y="152"/>
                      <a:pt x="127" y="156"/>
                      <a:pt x="129" y="159"/>
                    </a:cubicBezTo>
                    <a:cubicBezTo>
                      <a:pt x="120" y="168"/>
                      <a:pt x="120" y="168"/>
                      <a:pt x="120" y="168"/>
                    </a:cubicBezTo>
                    <a:cubicBezTo>
                      <a:pt x="131" y="180"/>
                      <a:pt x="131" y="180"/>
                      <a:pt x="131" y="180"/>
                    </a:cubicBezTo>
                    <a:cubicBezTo>
                      <a:pt x="140" y="170"/>
                      <a:pt x="140" y="170"/>
                      <a:pt x="140" y="170"/>
                    </a:cubicBezTo>
                    <a:cubicBezTo>
                      <a:pt x="144" y="173"/>
                      <a:pt x="148" y="174"/>
                      <a:pt x="151" y="175"/>
                    </a:cubicBezTo>
                    <a:cubicBezTo>
                      <a:pt x="151" y="188"/>
                      <a:pt x="151" y="188"/>
                      <a:pt x="151" y="188"/>
                    </a:cubicBezTo>
                    <a:cubicBezTo>
                      <a:pt x="167" y="188"/>
                      <a:pt x="167" y="188"/>
                      <a:pt x="167" y="188"/>
                    </a:cubicBezTo>
                    <a:cubicBezTo>
                      <a:pt x="167" y="175"/>
                      <a:pt x="167" y="175"/>
                      <a:pt x="167" y="175"/>
                    </a:cubicBezTo>
                    <a:cubicBezTo>
                      <a:pt x="171" y="174"/>
                      <a:pt x="175" y="173"/>
                      <a:pt x="179" y="170"/>
                    </a:cubicBezTo>
                    <a:cubicBezTo>
                      <a:pt x="188" y="180"/>
                      <a:pt x="188" y="180"/>
                      <a:pt x="188" y="180"/>
                    </a:cubicBezTo>
                    <a:cubicBezTo>
                      <a:pt x="199" y="168"/>
                      <a:pt x="199" y="168"/>
                      <a:pt x="199" y="168"/>
                    </a:cubicBezTo>
                    <a:cubicBezTo>
                      <a:pt x="190" y="159"/>
                      <a:pt x="190" y="159"/>
                      <a:pt x="190" y="159"/>
                    </a:cubicBezTo>
                    <a:cubicBezTo>
                      <a:pt x="192" y="156"/>
                      <a:pt x="194" y="152"/>
                      <a:pt x="195" y="148"/>
                    </a:cubicBezTo>
                    <a:cubicBezTo>
                      <a:pt x="207" y="148"/>
                      <a:pt x="207" y="148"/>
                      <a:pt x="207" y="148"/>
                    </a:cubicBezTo>
                    <a:cubicBezTo>
                      <a:pt x="207" y="132"/>
                      <a:pt x="207" y="132"/>
                      <a:pt x="207" y="132"/>
                    </a:cubicBezTo>
                    <a:cubicBezTo>
                      <a:pt x="195" y="132"/>
                      <a:pt x="195" y="132"/>
                      <a:pt x="195" y="132"/>
                    </a:cubicBezTo>
                    <a:cubicBezTo>
                      <a:pt x="194" y="128"/>
                      <a:pt x="192" y="124"/>
                      <a:pt x="190" y="121"/>
                    </a:cubicBezTo>
                    <a:moveTo>
                      <a:pt x="159" y="160"/>
                    </a:moveTo>
                    <a:cubicBezTo>
                      <a:pt x="154" y="160"/>
                      <a:pt x="149" y="158"/>
                      <a:pt x="145" y="154"/>
                    </a:cubicBezTo>
                    <a:cubicBezTo>
                      <a:pt x="138" y="146"/>
                      <a:pt x="138" y="134"/>
                      <a:pt x="145" y="126"/>
                    </a:cubicBezTo>
                    <a:cubicBezTo>
                      <a:pt x="149" y="122"/>
                      <a:pt x="154" y="120"/>
                      <a:pt x="159" y="120"/>
                    </a:cubicBezTo>
                    <a:cubicBezTo>
                      <a:pt x="165" y="120"/>
                      <a:pt x="170" y="122"/>
                      <a:pt x="174" y="126"/>
                    </a:cubicBezTo>
                    <a:cubicBezTo>
                      <a:pt x="181" y="134"/>
                      <a:pt x="181" y="146"/>
                      <a:pt x="174" y="154"/>
                    </a:cubicBezTo>
                    <a:cubicBezTo>
                      <a:pt x="170" y="158"/>
                      <a:pt x="165" y="160"/>
                      <a:pt x="159" y="160"/>
                    </a:cubicBezTo>
                  </a:path>
                </a:pathLst>
              </a:custGeom>
              <a:solidFill>
                <a:srgbClr val="FEC10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sp>
        <p:nvSpPr>
          <p:cNvPr id="284" name="Google Shape;284;p2"/>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What Is Integration All About?</a:t>
            </a:r>
            <a:endParaRPr/>
          </a:p>
        </p:txBody>
      </p:sp>
      <p:sp>
        <p:nvSpPr>
          <p:cNvPr id="285" name="Google Shape;285;p2"/>
          <p:cNvSpPr txBox="1"/>
          <p:nvPr/>
        </p:nvSpPr>
        <p:spPr>
          <a:xfrm>
            <a:off x="682011" y="4987382"/>
            <a:ext cx="5274286" cy="923330"/>
          </a:xfrm>
          <a:prstGeom prst="rect">
            <a:avLst/>
          </a:prstGeom>
          <a:noFill/>
          <a:ln>
            <a:noFill/>
          </a:ln>
        </p:spPr>
        <p:txBody>
          <a:bodyPr spcFirstLastPara="1" wrap="square" lIns="0" tIns="45700" rIns="91425" bIns="45700" anchor="t" anchorCtr="0">
            <a:spAutoFit/>
          </a:bodyPr>
          <a:lstStyle/>
          <a:p>
            <a:pPr marL="1165225" marR="0" lvl="0" indent="-1165225" algn="l" rtl="0">
              <a:spcBef>
                <a:spcPts val="0"/>
              </a:spcBef>
              <a:spcAft>
                <a:spcPts val="0"/>
              </a:spcAft>
              <a:buNone/>
            </a:pPr>
            <a:r>
              <a:rPr lang="en-US" sz="1800" b="1">
                <a:solidFill>
                  <a:schemeClr val="lt1"/>
                </a:solidFill>
                <a:latin typeface="Arial"/>
                <a:ea typeface="Arial"/>
                <a:cs typeface="Arial"/>
                <a:sym typeface="Arial"/>
              </a:rPr>
              <a:t>Systems: </a:t>
            </a:r>
            <a:endParaRPr/>
          </a:p>
          <a:p>
            <a:pPr marL="182563" marR="0" lvl="0" indent="0" algn="l" rtl="0">
              <a:spcBef>
                <a:spcPts val="0"/>
              </a:spcBef>
              <a:spcAft>
                <a:spcPts val="0"/>
              </a:spcAft>
              <a:buNone/>
            </a:pPr>
            <a:r>
              <a:rPr lang="en-US" sz="1800">
                <a:solidFill>
                  <a:schemeClr val="lt1"/>
                </a:solidFill>
                <a:latin typeface="Arial"/>
                <a:ea typeface="Arial"/>
                <a:cs typeface="Arial"/>
                <a:sym typeface="Arial"/>
              </a:rPr>
              <a:t>Applications, data structures, APIs, devices, cloud services, processes, organizations </a:t>
            </a:r>
            <a:endParaRPr/>
          </a:p>
        </p:txBody>
      </p:sp>
      <p:grpSp>
        <p:nvGrpSpPr>
          <p:cNvPr id="286" name="Google Shape;286;p2"/>
          <p:cNvGrpSpPr/>
          <p:nvPr/>
        </p:nvGrpSpPr>
        <p:grpSpPr>
          <a:xfrm>
            <a:off x="6234114" y="1527176"/>
            <a:ext cx="5499102" cy="4460874"/>
            <a:chOff x="6234114" y="1527176"/>
            <a:chExt cx="5499102" cy="4460874"/>
          </a:xfrm>
        </p:grpSpPr>
        <p:sp>
          <p:nvSpPr>
            <p:cNvPr id="287" name="Google Shape;287;p2"/>
            <p:cNvSpPr/>
            <p:nvPr/>
          </p:nvSpPr>
          <p:spPr>
            <a:xfrm>
              <a:off x="6234116" y="1527176"/>
              <a:ext cx="5499100" cy="4460874"/>
            </a:xfrm>
            <a:prstGeom prst="rect">
              <a:avLst/>
            </a:prstGeom>
            <a:solidFill>
              <a:srgbClr val="F4F4F4"/>
            </a:solidFill>
            <a:ln>
              <a:noFill/>
            </a:ln>
          </p:spPr>
          <p:txBody>
            <a:bodyPr spcFirstLastPara="1" wrap="square" lIns="91425" tIns="504000" rIns="0" bIns="91425" anchor="ctr" anchorCtr="0">
              <a:noAutofit/>
            </a:bodyPr>
            <a:lstStyle/>
            <a:p>
              <a:pPr marL="171450" marR="0" lvl="1" indent="-171450" algn="l" rtl="0">
                <a:spcBef>
                  <a:spcPts val="0"/>
                </a:spcBef>
                <a:spcAft>
                  <a:spcPts val="0"/>
                </a:spcAft>
                <a:buClr>
                  <a:srgbClr val="002856"/>
                </a:buClr>
                <a:buSzPts val="1620"/>
                <a:buFont typeface="Arial"/>
                <a:buChar char="•"/>
              </a:pPr>
              <a:r>
                <a:rPr lang="en-US" sz="1800" b="0" i="0" u="none" strike="noStrike" cap="none" dirty="0">
                  <a:solidFill>
                    <a:schemeClr val="dk1"/>
                  </a:solidFill>
                  <a:latin typeface="Arial"/>
                  <a:ea typeface="Arial"/>
                  <a:cs typeface="Arial"/>
                  <a:sym typeface="Arial"/>
                </a:rPr>
                <a:t>Systems are </a:t>
              </a:r>
              <a:r>
                <a:rPr lang="en-US" sz="1800" b="1" i="0" u="none" strike="noStrike" cap="none" dirty="0">
                  <a:solidFill>
                    <a:schemeClr val="dk1"/>
                  </a:solidFill>
                  <a:latin typeface="Arial"/>
                  <a:ea typeface="Arial"/>
                  <a:cs typeface="Arial"/>
                  <a:sym typeface="Arial"/>
                </a:rPr>
                <a:t>independently</a:t>
              </a:r>
              <a:r>
                <a:rPr lang="en-US" sz="1800" b="0" i="0" u="none" strike="noStrike" cap="none" dirty="0">
                  <a:solidFill>
                    <a:schemeClr val="dk1"/>
                  </a:solidFill>
                  <a:latin typeface="Arial"/>
                  <a:ea typeface="Arial"/>
                  <a:cs typeface="Arial"/>
                  <a:sym typeface="Arial"/>
                </a:rPr>
                <a:t> designed:</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No upfront agreed design</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Diverse data models</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Different underlying technology</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Developed years/decades apart</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Custom vs. packaged</a:t>
              </a:r>
              <a:endParaRPr sz="1500" b="1" i="0" u="none" strike="noStrike" cap="none" dirty="0">
                <a:solidFill>
                  <a:schemeClr val="dk1"/>
                </a:solidFill>
                <a:latin typeface="Arial"/>
                <a:ea typeface="Arial"/>
                <a:cs typeface="Arial"/>
                <a:sym typeface="Arial"/>
              </a:endParaRPr>
            </a:p>
            <a:p>
              <a:pPr marL="171450" marR="0" lvl="1" indent="-171450" algn="l" rtl="0">
                <a:spcBef>
                  <a:spcPts val="300"/>
                </a:spcBef>
                <a:spcAft>
                  <a:spcPts val="0"/>
                </a:spcAft>
                <a:buClr>
                  <a:srgbClr val="002856"/>
                </a:buClr>
                <a:buSzPts val="1620"/>
                <a:buFont typeface="Arial"/>
                <a:buChar char="•"/>
              </a:pPr>
              <a:r>
                <a:rPr lang="en-US" sz="1800" b="1" i="0" u="none" strike="noStrike" cap="none" dirty="0">
                  <a:solidFill>
                    <a:schemeClr val="dk1"/>
                  </a:solidFill>
                  <a:latin typeface="Arial"/>
                  <a:ea typeface="Arial"/>
                  <a:cs typeface="Arial"/>
                  <a:sym typeface="Arial"/>
                </a:rPr>
                <a:t>Internal </a:t>
              </a:r>
              <a:r>
                <a:rPr lang="en-US" sz="1800" b="0" i="0" u="none" strike="noStrike" cap="none" dirty="0">
                  <a:solidFill>
                    <a:schemeClr val="dk1"/>
                  </a:solidFill>
                  <a:latin typeface="Arial"/>
                  <a:ea typeface="Arial"/>
                  <a:cs typeface="Arial"/>
                  <a:sym typeface="Arial"/>
                </a:rPr>
                <a:t>and</a:t>
              </a:r>
              <a:r>
                <a:rPr lang="en-US" sz="1800" b="1" i="0" u="none" strike="noStrike" cap="none" dirty="0">
                  <a:solidFill>
                    <a:schemeClr val="dk1"/>
                  </a:solidFill>
                  <a:latin typeface="Arial"/>
                  <a:ea typeface="Arial"/>
                  <a:cs typeface="Arial"/>
                  <a:sym typeface="Arial"/>
                </a:rPr>
                <a:t> external </a:t>
              </a:r>
              <a:r>
                <a:rPr lang="en-US" sz="1800" b="0" i="0" u="none" strike="noStrike" cap="none" dirty="0">
                  <a:solidFill>
                    <a:schemeClr val="dk1"/>
                  </a:solidFill>
                  <a:latin typeface="Arial"/>
                  <a:ea typeface="Arial"/>
                  <a:cs typeface="Arial"/>
                  <a:sym typeface="Arial"/>
                </a:rPr>
                <a:t>to your organization:</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SaaS applications</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Fine grained cloud services</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Marketplaces/commodity cloud services</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Public APIs</a:t>
              </a:r>
              <a:endParaRPr dirty="0"/>
            </a:p>
            <a:p>
              <a:pPr marL="628650" marR="0" lvl="2" indent="-171450" algn="l" rtl="0">
                <a:spcBef>
                  <a:spcPts val="300"/>
                </a:spcBef>
                <a:spcAft>
                  <a:spcPts val="0"/>
                </a:spcAft>
                <a:buClr>
                  <a:srgbClr val="002856"/>
                </a:buClr>
                <a:buSzPts val="1350"/>
                <a:buFont typeface="Arial"/>
                <a:buChar char="•"/>
              </a:pPr>
              <a:r>
                <a:rPr lang="en-US" sz="1500" b="0" i="0" u="none" strike="noStrike" cap="none" dirty="0">
                  <a:solidFill>
                    <a:schemeClr val="dk1"/>
                  </a:solidFill>
                  <a:latin typeface="Arial"/>
                  <a:ea typeface="Arial"/>
                  <a:cs typeface="Arial"/>
                  <a:sym typeface="Arial"/>
                </a:rPr>
                <a:t>Business partner services</a:t>
              </a:r>
              <a:endParaRPr sz="1500" b="0" i="0" u="none" strike="noStrike" cap="none" dirty="0">
                <a:solidFill>
                  <a:schemeClr val="dk1"/>
                </a:solidFill>
                <a:latin typeface="Arial"/>
                <a:ea typeface="Arial"/>
                <a:cs typeface="Arial"/>
                <a:sym typeface="Arial"/>
              </a:endParaRPr>
            </a:p>
            <a:p>
              <a:pPr marL="171450" lvl="1" indent="-171450">
                <a:spcBef>
                  <a:spcPts val="300"/>
                </a:spcBef>
                <a:buClr>
                  <a:srgbClr val="002856"/>
                </a:buClr>
                <a:buSzPts val="1620"/>
                <a:buFont typeface="Arial"/>
                <a:buChar char="•"/>
              </a:pPr>
              <a:r>
                <a:rPr lang="en-US" sz="1800" b="0" i="0" u="none" strike="noStrike" cap="none" dirty="0">
                  <a:solidFill>
                    <a:schemeClr val="dk1"/>
                  </a:solidFill>
                  <a:latin typeface="Arial"/>
                  <a:ea typeface="Arial"/>
                  <a:cs typeface="Arial"/>
                  <a:sym typeface="Arial"/>
                </a:rPr>
                <a:t>There are </a:t>
              </a:r>
              <a:r>
                <a:rPr lang="en-US" sz="1800" b="1" i="0" u="none" strike="noStrike" cap="none" dirty="0">
                  <a:solidFill>
                    <a:schemeClr val="dk1"/>
                  </a:solidFill>
                  <a:latin typeface="Arial"/>
                  <a:ea typeface="Arial"/>
                  <a:cs typeface="Arial"/>
                  <a:sym typeface="Arial"/>
                </a:rPr>
                <a:t>lots </a:t>
              </a:r>
              <a:r>
                <a:rPr lang="en-US" sz="1800" b="0" i="0" u="none" strike="noStrike" cap="none" dirty="0">
                  <a:solidFill>
                    <a:schemeClr val="dk1"/>
                  </a:solidFill>
                  <a:latin typeface="Arial"/>
                  <a:ea typeface="Arial"/>
                  <a:cs typeface="Arial"/>
                  <a:sym typeface="Arial"/>
                </a:rPr>
                <a:t>of </a:t>
              </a:r>
              <a:r>
                <a:rPr lang="en-US" dirty="0">
                  <a:solidFill>
                    <a:schemeClr val="dk1"/>
                  </a:solidFill>
                  <a:ea typeface="Arial"/>
                  <a:cs typeface="Arial"/>
                  <a:sym typeface="Arial"/>
                </a:rPr>
                <a:t>them — </a:t>
              </a:r>
              <a:r>
                <a:rPr lang="en-US" sz="1800" b="0" i="0" u="none" strike="noStrike" cap="none" dirty="0">
                  <a:solidFill>
                    <a:schemeClr val="dk1"/>
                  </a:solidFill>
                  <a:latin typeface="Arial"/>
                  <a:ea typeface="Arial"/>
                  <a:cs typeface="Arial"/>
                  <a:sym typeface="Arial"/>
                </a:rPr>
                <a:t>and counting!</a:t>
              </a:r>
              <a:endParaRPr dirty="0"/>
            </a:p>
            <a:p>
              <a:pPr marL="171450" marR="0" lvl="1" indent="-171450" algn="l" rtl="0">
                <a:spcBef>
                  <a:spcPts val="300"/>
                </a:spcBef>
                <a:spcAft>
                  <a:spcPts val="0"/>
                </a:spcAft>
                <a:buClr>
                  <a:srgbClr val="002856"/>
                </a:buClr>
                <a:buSzPts val="1620"/>
                <a:buFont typeface="Arial"/>
                <a:buChar char="•"/>
              </a:pPr>
              <a:r>
                <a:rPr lang="en-US" sz="1800" b="0" i="0" u="none" strike="noStrike" cap="none" dirty="0">
                  <a:solidFill>
                    <a:schemeClr val="dk1"/>
                  </a:solidFill>
                  <a:latin typeface="Arial"/>
                  <a:ea typeface="Arial"/>
                  <a:cs typeface="Arial"/>
                  <a:sym typeface="Arial"/>
                </a:rPr>
                <a:t>Integration is often an </a:t>
              </a:r>
              <a:r>
                <a:rPr lang="en-US" sz="1800" b="1" i="0" u="none" strike="noStrike" cap="none" dirty="0">
                  <a:solidFill>
                    <a:schemeClr val="dk1"/>
                  </a:solidFill>
                  <a:latin typeface="Arial"/>
                  <a:ea typeface="Arial"/>
                  <a:cs typeface="Arial"/>
                  <a:sym typeface="Arial"/>
                </a:rPr>
                <a:t>afterthought</a:t>
              </a:r>
              <a:endParaRPr sz="1800" b="1" i="0" u="none" strike="noStrike" cap="none" dirty="0">
                <a:solidFill>
                  <a:schemeClr val="dk1"/>
                </a:solidFill>
                <a:latin typeface="Arial"/>
                <a:ea typeface="Arial"/>
                <a:cs typeface="Arial"/>
                <a:sym typeface="Arial"/>
              </a:endParaRPr>
            </a:p>
          </p:txBody>
        </p:sp>
        <p:sp>
          <p:nvSpPr>
            <p:cNvPr id="288" name="Google Shape;288;p2"/>
            <p:cNvSpPr/>
            <p:nvPr/>
          </p:nvSpPr>
          <p:spPr>
            <a:xfrm>
              <a:off x="6234114" y="1527176"/>
              <a:ext cx="5499098" cy="413716"/>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lnSpc>
                  <a:spcPct val="100000"/>
                </a:lnSpc>
                <a:spcBef>
                  <a:spcPts val="0"/>
                </a:spcBef>
                <a:spcAft>
                  <a:spcPts val="0"/>
                </a:spcAft>
                <a:buNone/>
              </a:pPr>
              <a:r>
                <a:rPr lang="en-US" sz="2200" b="1">
                  <a:solidFill>
                    <a:schemeClr val="lt1"/>
                  </a:solidFill>
                  <a:latin typeface="Arial"/>
                  <a:ea typeface="Arial"/>
                  <a:cs typeface="Arial"/>
                  <a:sym typeface="Arial"/>
                </a:rPr>
                <a:t>Why is it difficult?</a:t>
              </a:r>
              <a:endParaRPr/>
            </a:p>
          </p:txBody>
        </p:sp>
        <p:sp>
          <p:nvSpPr>
            <p:cNvPr id="289" name="Google Shape;289;p2"/>
            <p:cNvSpPr/>
            <p:nvPr/>
          </p:nvSpPr>
          <p:spPr>
            <a:xfrm>
              <a:off x="10601888" y="4106600"/>
              <a:ext cx="1004092" cy="648777"/>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0" name="Google Shape;290;p2"/>
            <p:cNvSpPr/>
            <p:nvPr/>
          </p:nvSpPr>
          <p:spPr>
            <a:xfrm>
              <a:off x="10715417" y="2495533"/>
              <a:ext cx="777035" cy="756788"/>
            </a:xfrm>
            <a:custGeom>
              <a:avLst/>
              <a:gdLst/>
              <a:ahLst/>
              <a:cxnLst/>
              <a:rect l="l" t="t" r="r" b="b"/>
              <a:pathLst>
                <a:path w="195" h="190" extrusionOk="0">
                  <a:moveTo>
                    <a:pt x="0" y="178"/>
                  </a:moveTo>
                  <a:cubicBezTo>
                    <a:pt x="125" y="54"/>
                    <a:pt x="125" y="54"/>
                    <a:pt x="125" y="54"/>
                  </a:cubicBezTo>
                  <a:cubicBezTo>
                    <a:pt x="106" y="35"/>
                    <a:pt x="106" y="35"/>
                    <a:pt x="106" y="35"/>
                  </a:cubicBezTo>
                  <a:cubicBezTo>
                    <a:pt x="80" y="62"/>
                    <a:pt x="80" y="62"/>
                    <a:pt x="80" y="62"/>
                  </a:cubicBezTo>
                  <a:cubicBezTo>
                    <a:pt x="68" y="50"/>
                    <a:pt x="68" y="50"/>
                    <a:pt x="68" y="50"/>
                  </a:cubicBezTo>
                  <a:cubicBezTo>
                    <a:pt x="106" y="13"/>
                    <a:pt x="106" y="13"/>
                    <a:pt x="106" y="13"/>
                  </a:cubicBezTo>
                  <a:cubicBezTo>
                    <a:pt x="150" y="57"/>
                    <a:pt x="150" y="57"/>
                    <a:pt x="150" y="57"/>
                  </a:cubicBezTo>
                  <a:cubicBezTo>
                    <a:pt x="150" y="92"/>
                    <a:pt x="150" y="92"/>
                    <a:pt x="150" y="92"/>
                  </a:cubicBezTo>
                  <a:cubicBezTo>
                    <a:pt x="190" y="92"/>
                    <a:pt x="190" y="92"/>
                    <a:pt x="190" y="92"/>
                  </a:cubicBezTo>
                  <a:cubicBezTo>
                    <a:pt x="190" y="108"/>
                    <a:pt x="190" y="108"/>
                    <a:pt x="190" y="108"/>
                  </a:cubicBezTo>
                  <a:cubicBezTo>
                    <a:pt x="134" y="108"/>
                    <a:pt x="134" y="108"/>
                    <a:pt x="134" y="108"/>
                  </a:cubicBezTo>
                  <a:cubicBezTo>
                    <a:pt x="134" y="67"/>
                    <a:pt x="134" y="67"/>
                    <a:pt x="134" y="67"/>
                  </a:cubicBezTo>
                  <a:cubicBezTo>
                    <a:pt x="101" y="100"/>
                    <a:pt x="101" y="100"/>
                    <a:pt x="101" y="100"/>
                  </a:cubicBezTo>
                  <a:cubicBezTo>
                    <a:pt x="137" y="136"/>
                    <a:pt x="137" y="136"/>
                    <a:pt x="137" y="136"/>
                  </a:cubicBezTo>
                  <a:cubicBezTo>
                    <a:pt x="88" y="186"/>
                    <a:pt x="88" y="186"/>
                    <a:pt x="88" y="186"/>
                  </a:cubicBezTo>
                  <a:cubicBezTo>
                    <a:pt x="76" y="174"/>
                    <a:pt x="76" y="174"/>
                    <a:pt x="76" y="174"/>
                  </a:cubicBezTo>
                  <a:cubicBezTo>
                    <a:pt x="115" y="136"/>
                    <a:pt x="115" y="136"/>
                    <a:pt x="115" y="136"/>
                  </a:cubicBezTo>
                  <a:cubicBezTo>
                    <a:pt x="90" y="111"/>
                    <a:pt x="90" y="111"/>
                    <a:pt x="90" y="111"/>
                  </a:cubicBezTo>
                  <a:cubicBezTo>
                    <a:pt x="12" y="190"/>
                    <a:pt x="12" y="190"/>
                    <a:pt x="12" y="190"/>
                  </a:cubicBezTo>
                  <a:lnTo>
                    <a:pt x="0" y="178"/>
                  </a:lnTo>
                  <a:close/>
                  <a:moveTo>
                    <a:pt x="171" y="49"/>
                  </a:moveTo>
                  <a:cubicBezTo>
                    <a:pt x="184" y="49"/>
                    <a:pt x="195" y="38"/>
                    <a:pt x="195" y="25"/>
                  </a:cubicBezTo>
                  <a:cubicBezTo>
                    <a:pt x="195" y="11"/>
                    <a:pt x="184" y="0"/>
                    <a:pt x="171" y="0"/>
                  </a:cubicBezTo>
                  <a:cubicBezTo>
                    <a:pt x="157" y="0"/>
                    <a:pt x="146" y="11"/>
                    <a:pt x="146" y="25"/>
                  </a:cubicBezTo>
                  <a:cubicBezTo>
                    <a:pt x="146" y="38"/>
                    <a:pt x="157" y="49"/>
                    <a:pt x="171" y="4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1" name="Google Shape;291;p2"/>
            <p:cNvSpPr/>
            <p:nvPr/>
          </p:nvSpPr>
          <p:spPr>
            <a:xfrm>
              <a:off x="10798239" y="5055122"/>
              <a:ext cx="611391" cy="787850"/>
            </a:xfrm>
            <a:custGeom>
              <a:avLst/>
              <a:gdLst/>
              <a:ahLst/>
              <a:cxnLst/>
              <a:rect l="l" t="t" r="r" b="b"/>
              <a:pathLst>
                <a:path w="156" h="201" extrusionOk="0">
                  <a:moveTo>
                    <a:pt x="16" y="201"/>
                  </a:moveTo>
                  <a:cubicBezTo>
                    <a:pt x="0" y="201"/>
                    <a:pt x="0" y="201"/>
                    <a:pt x="0" y="201"/>
                  </a:cubicBezTo>
                  <a:cubicBezTo>
                    <a:pt x="0" y="169"/>
                    <a:pt x="0" y="169"/>
                    <a:pt x="0" y="169"/>
                  </a:cubicBezTo>
                  <a:cubicBezTo>
                    <a:pt x="16" y="169"/>
                    <a:pt x="16" y="169"/>
                    <a:pt x="16" y="169"/>
                  </a:cubicBezTo>
                  <a:lnTo>
                    <a:pt x="16" y="201"/>
                  </a:lnTo>
                  <a:close/>
                  <a:moveTo>
                    <a:pt x="48" y="165"/>
                  </a:moveTo>
                  <a:cubicBezTo>
                    <a:pt x="32" y="165"/>
                    <a:pt x="32" y="165"/>
                    <a:pt x="32" y="165"/>
                  </a:cubicBezTo>
                  <a:cubicBezTo>
                    <a:pt x="32" y="201"/>
                    <a:pt x="32" y="201"/>
                    <a:pt x="32" y="201"/>
                  </a:cubicBezTo>
                  <a:cubicBezTo>
                    <a:pt x="48" y="201"/>
                    <a:pt x="48" y="201"/>
                    <a:pt x="48" y="201"/>
                  </a:cubicBezTo>
                  <a:lnTo>
                    <a:pt x="48" y="165"/>
                  </a:lnTo>
                  <a:close/>
                  <a:moveTo>
                    <a:pt x="80" y="153"/>
                  </a:moveTo>
                  <a:cubicBezTo>
                    <a:pt x="64" y="153"/>
                    <a:pt x="64" y="153"/>
                    <a:pt x="64" y="153"/>
                  </a:cubicBezTo>
                  <a:cubicBezTo>
                    <a:pt x="64" y="201"/>
                    <a:pt x="64" y="201"/>
                    <a:pt x="64" y="201"/>
                  </a:cubicBezTo>
                  <a:cubicBezTo>
                    <a:pt x="80" y="201"/>
                    <a:pt x="80" y="201"/>
                    <a:pt x="80" y="201"/>
                  </a:cubicBezTo>
                  <a:lnTo>
                    <a:pt x="80" y="153"/>
                  </a:lnTo>
                  <a:close/>
                  <a:moveTo>
                    <a:pt x="112" y="133"/>
                  </a:moveTo>
                  <a:cubicBezTo>
                    <a:pt x="96" y="133"/>
                    <a:pt x="96" y="133"/>
                    <a:pt x="96" y="133"/>
                  </a:cubicBezTo>
                  <a:cubicBezTo>
                    <a:pt x="96" y="201"/>
                    <a:pt x="96" y="201"/>
                    <a:pt x="96" y="201"/>
                  </a:cubicBezTo>
                  <a:cubicBezTo>
                    <a:pt x="112" y="201"/>
                    <a:pt x="112" y="201"/>
                    <a:pt x="112" y="201"/>
                  </a:cubicBezTo>
                  <a:lnTo>
                    <a:pt x="112" y="133"/>
                  </a:lnTo>
                  <a:close/>
                  <a:moveTo>
                    <a:pt x="128" y="201"/>
                  </a:moveTo>
                  <a:cubicBezTo>
                    <a:pt x="144" y="201"/>
                    <a:pt x="144" y="201"/>
                    <a:pt x="144" y="201"/>
                  </a:cubicBezTo>
                  <a:cubicBezTo>
                    <a:pt x="144" y="89"/>
                    <a:pt x="144" y="89"/>
                    <a:pt x="144" y="89"/>
                  </a:cubicBezTo>
                  <a:cubicBezTo>
                    <a:pt x="128" y="89"/>
                    <a:pt x="128" y="89"/>
                    <a:pt x="128" y="89"/>
                  </a:cubicBezTo>
                  <a:lnTo>
                    <a:pt x="128" y="201"/>
                  </a:lnTo>
                  <a:close/>
                  <a:moveTo>
                    <a:pt x="156" y="35"/>
                  </a:moveTo>
                  <a:cubicBezTo>
                    <a:pt x="120" y="0"/>
                    <a:pt x="120" y="0"/>
                    <a:pt x="120" y="0"/>
                  </a:cubicBezTo>
                  <a:cubicBezTo>
                    <a:pt x="84" y="35"/>
                    <a:pt x="84" y="35"/>
                    <a:pt x="84" y="35"/>
                  </a:cubicBezTo>
                  <a:cubicBezTo>
                    <a:pt x="96" y="47"/>
                    <a:pt x="96" y="47"/>
                    <a:pt x="96" y="47"/>
                  </a:cubicBezTo>
                  <a:cubicBezTo>
                    <a:pt x="112" y="30"/>
                    <a:pt x="112" y="30"/>
                    <a:pt x="112" y="30"/>
                  </a:cubicBezTo>
                  <a:cubicBezTo>
                    <a:pt x="112" y="33"/>
                    <a:pt x="112" y="33"/>
                    <a:pt x="112" y="33"/>
                  </a:cubicBezTo>
                  <a:cubicBezTo>
                    <a:pt x="112" y="90"/>
                    <a:pt x="65" y="137"/>
                    <a:pt x="8" y="137"/>
                  </a:cubicBezTo>
                  <a:cubicBezTo>
                    <a:pt x="0" y="137"/>
                    <a:pt x="0" y="137"/>
                    <a:pt x="0" y="137"/>
                  </a:cubicBezTo>
                  <a:cubicBezTo>
                    <a:pt x="0" y="153"/>
                    <a:pt x="0" y="153"/>
                    <a:pt x="0" y="153"/>
                  </a:cubicBezTo>
                  <a:cubicBezTo>
                    <a:pt x="8" y="153"/>
                    <a:pt x="8" y="153"/>
                    <a:pt x="8" y="153"/>
                  </a:cubicBezTo>
                  <a:cubicBezTo>
                    <a:pt x="74" y="153"/>
                    <a:pt x="128" y="99"/>
                    <a:pt x="128" y="33"/>
                  </a:cubicBezTo>
                  <a:cubicBezTo>
                    <a:pt x="128" y="30"/>
                    <a:pt x="128" y="30"/>
                    <a:pt x="128" y="30"/>
                  </a:cubicBezTo>
                  <a:cubicBezTo>
                    <a:pt x="144" y="47"/>
                    <a:pt x="144" y="47"/>
                    <a:pt x="144" y="47"/>
                  </a:cubicBezTo>
                  <a:lnTo>
                    <a:pt x="156" y="3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5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6"/>
                                        </p:tgtEl>
                                        <p:attrNameLst>
                                          <p:attrName>style.visibility</p:attrName>
                                        </p:attrNameLst>
                                      </p:cBhvr>
                                      <p:to>
                                        <p:strVal val="visible"/>
                                      </p:to>
                                    </p:set>
                                    <p:animEffect transition="in" filter="fade">
                                      <p:cBhvr>
                                        <p:cTn id="16" dur="500"/>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20"/>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The Future of Application Entails a Pervasive, Multifaceted Integration Challenge …</a:t>
            </a:r>
            <a:endParaRPr/>
          </a:p>
        </p:txBody>
      </p:sp>
      <p:grpSp>
        <p:nvGrpSpPr>
          <p:cNvPr id="1584" name="Google Shape;1584;p20"/>
          <p:cNvGrpSpPr/>
          <p:nvPr/>
        </p:nvGrpSpPr>
        <p:grpSpPr>
          <a:xfrm>
            <a:off x="457200" y="3827396"/>
            <a:ext cx="5505499" cy="2160653"/>
            <a:chOff x="457200" y="3827396"/>
            <a:chExt cx="5505499" cy="2160653"/>
          </a:xfrm>
        </p:grpSpPr>
        <p:sp>
          <p:nvSpPr>
            <p:cNvPr id="1585" name="Google Shape;1585;p20"/>
            <p:cNvSpPr/>
            <p:nvPr/>
          </p:nvSpPr>
          <p:spPr>
            <a:xfrm>
              <a:off x="457200" y="3827396"/>
              <a:ext cx="5505499" cy="3438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Proliferating Fragmented Endpoints</a:t>
              </a:r>
              <a:endParaRPr/>
            </a:p>
          </p:txBody>
        </p:sp>
        <p:sp>
          <p:nvSpPr>
            <p:cNvPr id="1586" name="Google Shape;1586;p20"/>
            <p:cNvSpPr/>
            <p:nvPr/>
          </p:nvSpPr>
          <p:spPr>
            <a:xfrm>
              <a:off x="457200" y="4166390"/>
              <a:ext cx="5505499" cy="182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87" name="Google Shape;1587;p20"/>
            <p:cNvSpPr txBox="1"/>
            <p:nvPr/>
          </p:nvSpPr>
          <p:spPr>
            <a:xfrm>
              <a:off x="953305" y="4546618"/>
              <a:ext cx="1280014" cy="215444"/>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On-Premises</a:t>
              </a:r>
              <a:endParaRPr/>
            </a:p>
          </p:txBody>
        </p:sp>
        <p:sp>
          <p:nvSpPr>
            <p:cNvPr id="1588" name="Google Shape;1588;p20"/>
            <p:cNvSpPr txBox="1"/>
            <p:nvPr/>
          </p:nvSpPr>
          <p:spPr>
            <a:xfrm>
              <a:off x="1073607" y="5435133"/>
              <a:ext cx="1159712" cy="215444"/>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Mobile</a:t>
              </a:r>
              <a:endParaRPr/>
            </a:p>
          </p:txBody>
        </p:sp>
        <p:sp>
          <p:nvSpPr>
            <p:cNvPr id="1589" name="Google Shape;1589;p20"/>
            <p:cNvSpPr txBox="1"/>
            <p:nvPr/>
          </p:nvSpPr>
          <p:spPr>
            <a:xfrm>
              <a:off x="4197194" y="4522340"/>
              <a:ext cx="1159712"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Cloud</a:t>
              </a:r>
              <a:endParaRPr/>
            </a:p>
          </p:txBody>
        </p:sp>
        <p:sp>
          <p:nvSpPr>
            <p:cNvPr id="1590" name="Google Shape;1590;p20"/>
            <p:cNvSpPr txBox="1"/>
            <p:nvPr/>
          </p:nvSpPr>
          <p:spPr>
            <a:xfrm>
              <a:off x="4197194" y="5419661"/>
              <a:ext cx="1159712" cy="21544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Things</a:t>
              </a:r>
              <a:endParaRPr/>
            </a:p>
          </p:txBody>
        </p:sp>
        <p:sp>
          <p:nvSpPr>
            <p:cNvPr id="1591" name="Google Shape;1591;p20"/>
            <p:cNvSpPr/>
            <p:nvPr/>
          </p:nvSpPr>
          <p:spPr>
            <a:xfrm>
              <a:off x="3379172" y="5234568"/>
              <a:ext cx="558568" cy="510339"/>
            </a:xfrm>
            <a:custGeom>
              <a:avLst/>
              <a:gdLst/>
              <a:ahLst/>
              <a:cxnLst/>
              <a:rect l="l" t="t" r="r" b="b"/>
              <a:pathLst>
                <a:path w="498" h="455" extrusionOk="0">
                  <a:moveTo>
                    <a:pt x="383" y="192"/>
                  </a:moveTo>
                  <a:lnTo>
                    <a:pt x="383" y="89"/>
                  </a:lnTo>
                  <a:lnTo>
                    <a:pt x="383" y="58"/>
                  </a:lnTo>
                  <a:lnTo>
                    <a:pt x="249" y="0"/>
                  </a:lnTo>
                  <a:lnTo>
                    <a:pt x="115" y="58"/>
                  </a:lnTo>
                  <a:lnTo>
                    <a:pt x="115" y="89"/>
                  </a:lnTo>
                  <a:lnTo>
                    <a:pt x="115" y="192"/>
                  </a:lnTo>
                  <a:lnTo>
                    <a:pt x="0" y="240"/>
                  </a:lnTo>
                  <a:lnTo>
                    <a:pt x="0" y="271"/>
                  </a:lnTo>
                  <a:lnTo>
                    <a:pt x="0" y="376"/>
                  </a:lnTo>
                  <a:lnTo>
                    <a:pt x="0" y="400"/>
                  </a:lnTo>
                  <a:lnTo>
                    <a:pt x="134" y="455"/>
                  </a:lnTo>
                  <a:lnTo>
                    <a:pt x="249" y="408"/>
                  </a:lnTo>
                  <a:lnTo>
                    <a:pt x="364" y="455"/>
                  </a:lnTo>
                  <a:lnTo>
                    <a:pt x="498" y="400"/>
                  </a:lnTo>
                  <a:lnTo>
                    <a:pt x="498" y="376"/>
                  </a:lnTo>
                  <a:lnTo>
                    <a:pt x="498" y="271"/>
                  </a:lnTo>
                  <a:lnTo>
                    <a:pt x="498" y="240"/>
                  </a:lnTo>
                  <a:lnTo>
                    <a:pt x="383" y="192"/>
                  </a:lnTo>
                  <a:close/>
                  <a:moveTo>
                    <a:pt x="153" y="405"/>
                  </a:moveTo>
                  <a:lnTo>
                    <a:pt x="153" y="321"/>
                  </a:lnTo>
                  <a:lnTo>
                    <a:pt x="230" y="288"/>
                  </a:lnTo>
                  <a:lnTo>
                    <a:pt x="230" y="374"/>
                  </a:lnTo>
                  <a:lnTo>
                    <a:pt x="153" y="405"/>
                  </a:lnTo>
                  <a:close/>
                  <a:moveTo>
                    <a:pt x="230" y="139"/>
                  </a:moveTo>
                  <a:lnTo>
                    <a:pt x="230" y="223"/>
                  </a:lnTo>
                  <a:lnTo>
                    <a:pt x="180" y="204"/>
                  </a:lnTo>
                  <a:lnTo>
                    <a:pt x="153" y="192"/>
                  </a:lnTo>
                  <a:lnTo>
                    <a:pt x="153" y="106"/>
                  </a:lnTo>
                  <a:lnTo>
                    <a:pt x="230" y="139"/>
                  </a:lnTo>
                  <a:close/>
                  <a:moveTo>
                    <a:pt x="319" y="204"/>
                  </a:moveTo>
                  <a:lnTo>
                    <a:pt x="268" y="223"/>
                  </a:lnTo>
                  <a:lnTo>
                    <a:pt x="268" y="139"/>
                  </a:lnTo>
                  <a:lnTo>
                    <a:pt x="345" y="106"/>
                  </a:lnTo>
                  <a:lnTo>
                    <a:pt x="345" y="192"/>
                  </a:lnTo>
                  <a:lnTo>
                    <a:pt x="319" y="204"/>
                  </a:lnTo>
                  <a:close/>
                  <a:moveTo>
                    <a:pt x="165" y="237"/>
                  </a:moveTo>
                  <a:lnTo>
                    <a:pt x="206" y="257"/>
                  </a:lnTo>
                  <a:lnTo>
                    <a:pt x="134" y="288"/>
                  </a:lnTo>
                  <a:lnTo>
                    <a:pt x="62" y="257"/>
                  </a:lnTo>
                  <a:lnTo>
                    <a:pt x="134" y="225"/>
                  </a:lnTo>
                  <a:lnTo>
                    <a:pt x="165" y="237"/>
                  </a:lnTo>
                  <a:close/>
                  <a:moveTo>
                    <a:pt x="333" y="237"/>
                  </a:moveTo>
                  <a:lnTo>
                    <a:pt x="364" y="225"/>
                  </a:lnTo>
                  <a:lnTo>
                    <a:pt x="436" y="257"/>
                  </a:lnTo>
                  <a:lnTo>
                    <a:pt x="364" y="288"/>
                  </a:lnTo>
                  <a:lnTo>
                    <a:pt x="292" y="257"/>
                  </a:lnTo>
                  <a:lnTo>
                    <a:pt x="333" y="237"/>
                  </a:lnTo>
                  <a:close/>
                  <a:moveTo>
                    <a:pt x="383" y="321"/>
                  </a:moveTo>
                  <a:lnTo>
                    <a:pt x="460" y="288"/>
                  </a:lnTo>
                  <a:lnTo>
                    <a:pt x="460" y="374"/>
                  </a:lnTo>
                  <a:lnTo>
                    <a:pt x="383" y="405"/>
                  </a:lnTo>
                  <a:lnTo>
                    <a:pt x="383" y="321"/>
                  </a:lnTo>
                  <a:close/>
                  <a:moveTo>
                    <a:pt x="321" y="75"/>
                  </a:moveTo>
                  <a:lnTo>
                    <a:pt x="249" y="106"/>
                  </a:lnTo>
                  <a:lnTo>
                    <a:pt x="177" y="75"/>
                  </a:lnTo>
                  <a:lnTo>
                    <a:pt x="249" y="43"/>
                  </a:lnTo>
                  <a:lnTo>
                    <a:pt x="321" y="75"/>
                  </a:lnTo>
                  <a:close/>
                  <a:moveTo>
                    <a:pt x="38" y="288"/>
                  </a:moveTo>
                  <a:lnTo>
                    <a:pt x="115" y="321"/>
                  </a:lnTo>
                  <a:lnTo>
                    <a:pt x="115" y="405"/>
                  </a:lnTo>
                  <a:lnTo>
                    <a:pt x="38" y="374"/>
                  </a:lnTo>
                  <a:lnTo>
                    <a:pt x="38" y="288"/>
                  </a:lnTo>
                  <a:close/>
                  <a:moveTo>
                    <a:pt x="268" y="288"/>
                  </a:moveTo>
                  <a:lnTo>
                    <a:pt x="345" y="321"/>
                  </a:lnTo>
                  <a:lnTo>
                    <a:pt x="345" y="405"/>
                  </a:lnTo>
                  <a:lnTo>
                    <a:pt x="268" y="374"/>
                  </a:lnTo>
                  <a:lnTo>
                    <a:pt x="268" y="288"/>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2" name="Google Shape;1592;p20"/>
            <p:cNvSpPr/>
            <p:nvPr/>
          </p:nvSpPr>
          <p:spPr>
            <a:xfrm>
              <a:off x="2532900" y="4384592"/>
              <a:ext cx="387511" cy="539496"/>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3" name="Google Shape;1593;p20"/>
            <p:cNvSpPr/>
            <p:nvPr/>
          </p:nvSpPr>
          <p:spPr>
            <a:xfrm>
              <a:off x="2493293" y="5211227"/>
              <a:ext cx="466725" cy="542925"/>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4" name="Google Shape;1594;p20"/>
            <p:cNvSpPr/>
            <p:nvPr/>
          </p:nvSpPr>
          <p:spPr>
            <a:xfrm>
              <a:off x="3308131" y="4425234"/>
              <a:ext cx="653374" cy="409656"/>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595" name="Google Shape;1595;p20"/>
          <p:cNvGrpSpPr/>
          <p:nvPr/>
        </p:nvGrpSpPr>
        <p:grpSpPr>
          <a:xfrm>
            <a:off x="451136" y="1541425"/>
            <a:ext cx="5505164" cy="2144517"/>
            <a:chOff x="451136" y="1541425"/>
            <a:chExt cx="5505164" cy="2085975"/>
          </a:xfrm>
        </p:grpSpPr>
        <p:sp>
          <p:nvSpPr>
            <p:cNvPr id="1596" name="Google Shape;1596;p20"/>
            <p:cNvSpPr/>
            <p:nvPr/>
          </p:nvSpPr>
          <p:spPr>
            <a:xfrm>
              <a:off x="451136" y="1541425"/>
              <a:ext cx="5505164" cy="3438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Democratized Access</a:t>
              </a:r>
              <a:endParaRPr/>
            </a:p>
          </p:txBody>
        </p:sp>
        <p:sp>
          <p:nvSpPr>
            <p:cNvPr id="1597" name="Google Shape;1597;p20"/>
            <p:cNvSpPr/>
            <p:nvPr/>
          </p:nvSpPr>
          <p:spPr>
            <a:xfrm>
              <a:off x="451136" y="1885250"/>
              <a:ext cx="5505164" cy="174215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598" name="Google Shape;1598;p20"/>
            <p:cNvSpPr txBox="1"/>
            <p:nvPr/>
          </p:nvSpPr>
          <p:spPr>
            <a:xfrm>
              <a:off x="1073607" y="2102623"/>
              <a:ext cx="1159712" cy="43088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Integration Specialists</a:t>
              </a:r>
              <a:endParaRPr/>
            </a:p>
          </p:txBody>
        </p:sp>
        <p:sp>
          <p:nvSpPr>
            <p:cNvPr id="1599" name="Google Shape;1599;p20"/>
            <p:cNvSpPr txBox="1"/>
            <p:nvPr/>
          </p:nvSpPr>
          <p:spPr>
            <a:xfrm>
              <a:off x="1073607" y="2892728"/>
              <a:ext cx="1159712" cy="43088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Citizen Integrators </a:t>
              </a:r>
              <a:endParaRPr/>
            </a:p>
          </p:txBody>
        </p:sp>
        <p:sp>
          <p:nvSpPr>
            <p:cNvPr id="1600" name="Google Shape;1600;p20"/>
            <p:cNvSpPr txBox="1"/>
            <p:nvPr/>
          </p:nvSpPr>
          <p:spPr>
            <a:xfrm>
              <a:off x="4197194" y="2102623"/>
              <a:ext cx="1159712"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“Ad Hoc” Integrators</a:t>
              </a:r>
              <a:endParaRPr/>
            </a:p>
          </p:txBody>
        </p:sp>
        <p:sp>
          <p:nvSpPr>
            <p:cNvPr id="1601" name="Google Shape;1601;p20"/>
            <p:cNvSpPr txBox="1"/>
            <p:nvPr/>
          </p:nvSpPr>
          <p:spPr>
            <a:xfrm>
              <a:off x="4197194" y="2912580"/>
              <a:ext cx="1159713"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Digital Integrators</a:t>
              </a:r>
              <a:endParaRPr/>
            </a:p>
          </p:txBody>
        </p:sp>
        <p:grpSp>
          <p:nvGrpSpPr>
            <p:cNvPr id="1602" name="Google Shape;1602;p20"/>
            <p:cNvGrpSpPr/>
            <p:nvPr/>
          </p:nvGrpSpPr>
          <p:grpSpPr>
            <a:xfrm>
              <a:off x="3330795" y="2862606"/>
              <a:ext cx="560387" cy="560388"/>
              <a:chOff x="5545138" y="12474575"/>
              <a:chExt cx="560387" cy="560388"/>
            </a:xfrm>
          </p:grpSpPr>
          <p:sp>
            <p:nvSpPr>
              <p:cNvPr id="1603" name="Google Shape;1603;p20"/>
              <p:cNvSpPr/>
              <p:nvPr/>
            </p:nvSpPr>
            <p:spPr>
              <a:xfrm>
                <a:off x="5545138" y="12774613"/>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4" name="Google Shape;1604;p20"/>
              <p:cNvSpPr/>
              <p:nvPr/>
            </p:nvSpPr>
            <p:spPr>
              <a:xfrm>
                <a:off x="5545138" y="12853988"/>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5" name="Google Shape;1605;p20"/>
              <p:cNvSpPr/>
              <p:nvPr/>
            </p:nvSpPr>
            <p:spPr>
              <a:xfrm>
                <a:off x="5545138" y="12693650"/>
                <a:ext cx="79375" cy="412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6" name="Google Shape;1606;p20"/>
              <p:cNvSpPr/>
              <p:nvPr/>
            </p:nvSpPr>
            <p:spPr>
              <a:xfrm>
                <a:off x="5845175" y="12474575"/>
                <a:ext cx="39687" cy="793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7" name="Google Shape;1607;p20"/>
              <p:cNvSpPr/>
              <p:nvPr/>
            </p:nvSpPr>
            <p:spPr>
              <a:xfrm>
                <a:off x="5926138" y="12474575"/>
                <a:ext cx="39687" cy="793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8" name="Google Shape;1608;p20"/>
              <p:cNvSpPr/>
              <p:nvPr/>
            </p:nvSpPr>
            <p:spPr>
              <a:xfrm>
                <a:off x="5545138" y="12614275"/>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9" name="Google Shape;1609;p20"/>
              <p:cNvSpPr/>
              <p:nvPr/>
            </p:nvSpPr>
            <p:spPr>
              <a:xfrm>
                <a:off x="5765800" y="12474575"/>
                <a:ext cx="39687" cy="793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0" name="Google Shape;1610;p20"/>
              <p:cNvSpPr/>
              <p:nvPr/>
            </p:nvSpPr>
            <p:spPr>
              <a:xfrm>
                <a:off x="5684838" y="12474575"/>
                <a:ext cx="39687" cy="793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1" name="Google Shape;1611;p20"/>
              <p:cNvSpPr/>
              <p:nvPr/>
            </p:nvSpPr>
            <p:spPr>
              <a:xfrm>
                <a:off x="5765800" y="12954000"/>
                <a:ext cx="39687" cy="8096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2" name="Google Shape;1612;p20"/>
              <p:cNvSpPr/>
              <p:nvPr/>
            </p:nvSpPr>
            <p:spPr>
              <a:xfrm>
                <a:off x="6026150" y="12853988"/>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3" name="Google Shape;1613;p20"/>
              <p:cNvSpPr/>
              <p:nvPr/>
            </p:nvSpPr>
            <p:spPr>
              <a:xfrm>
                <a:off x="5684838" y="12954000"/>
                <a:ext cx="39687" cy="8096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4" name="Google Shape;1614;p20"/>
              <p:cNvSpPr/>
              <p:nvPr/>
            </p:nvSpPr>
            <p:spPr>
              <a:xfrm>
                <a:off x="6026150" y="12693650"/>
                <a:ext cx="79375" cy="41275"/>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5" name="Google Shape;1615;p20"/>
              <p:cNvSpPr/>
              <p:nvPr/>
            </p:nvSpPr>
            <p:spPr>
              <a:xfrm>
                <a:off x="6026150" y="12614275"/>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6" name="Google Shape;1616;p20"/>
              <p:cNvSpPr/>
              <p:nvPr/>
            </p:nvSpPr>
            <p:spPr>
              <a:xfrm>
                <a:off x="6026150" y="12774613"/>
                <a:ext cx="793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7" name="Google Shape;1617;p20"/>
              <p:cNvSpPr/>
              <p:nvPr/>
            </p:nvSpPr>
            <p:spPr>
              <a:xfrm>
                <a:off x="5845175" y="12954000"/>
                <a:ext cx="39687" cy="8096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8" name="Google Shape;1618;p20"/>
              <p:cNvSpPr/>
              <p:nvPr/>
            </p:nvSpPr>
            <p:spPr>
              <a:xfrm>
                <a:off x="5926138" y="12954000"/>
                <a:ext cx="39687" cy="8096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9" name="Google Shape;1619;p20"/>
              <p:cNvSpPr/>
              <p:nvPr/>
            </p:nvSpPr>
            <p:spPr>
              <a:xfrm>
                <a:off x="5665788" y="12593638"/>
                <a:ext cx="319087" cy="320675"/>
              </a:xfrm>
              <a:custGeom>
                <a:avLst/>
                <a:gdLst/>
                <a:ahLst/>
                <a:cxnLst/>
                <a:rect l="l" t="t" r="r" b="b"/>
                <a:pathLst>
                  <a:path w="201" h="202" extrusionOk="0">
                    <a:moveTo>
                      <a:pt x="0" y="202"/>
                    </a:moveTo>
                    <a:lnTo>
                      <a:pt x="201" y="202"/>
                    </a:lnTo>
                    <a:lnTo>
                      <a:pt x="201" y="0"/>
                    </a:lnTo>
                    <a:lnTo>
                      <a:pt x="0" y="0"/>
                    </a:lnTo>
                    <a:lnTo>
                      <a:pt x="0" y="202"/>
                    </a:lnTo>
                    <a:close/>
                    <a:moveTo>
                      <a:pt x="25" y="26"/>
                    </a:moveTo>
                    <a:lnTo>
                      <a:pt x="176" y="26"/>
                    </a:lnTo>
                    <a:lnTo>
                      <a:pt x="176" y="177"/>
                    </a:lnTo>
                    <a:lnTo>
                      <a:pt x="25" y="177"/>
                    </a:lnTo>
                    <a:lnTo>
                      <a:pt x="25" y="2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20" name="Google Shape;1620;p20"/>
            <p:cNvSpPr/>
            <p:nvPr/>
          </p:nvSpPr>
          <p:spPr>
            <a:xfrm>
              <a:off x="2383912" y="2942666"/>
              <a:ext cx="715962" cy="438150"/>
            </a:xfrm>
            <a:custGeom>
              <a:avLst/>
              <a:gdLst/>
              <a:ahLst/>
              <a:cxnLst/>
              <a:rect l="l" t="t" r="r" b="b"/>
              <a:pathLst>
                <a:path w="286" h="175" extrusionOk="0">
                  <a:moveTo>
                    <a:pt x="259" y="68"/>
                  </a:moveTo>
                  <a:cubicBezTo>
                    <a:pt x="269" y="61"/>
                    <a:pt x="276" y="50"/>
                    <a:pt x="276" y="37"/>
                  </a:cubicBezTo>
                  <a:cubicBezTo>
                    <a:pt x="276" y="17"/>
                    <a:pt x="259" y="0"/>
                    <a:pt x="239" y="0"/>
                  </a:cubicBezTo>
                  <a:cubicBezTo>
                    <a:pt x="219" y="0"/>
                    <a:pt x="202" y="17"/>
                    <a:pt x="202" y="37"/>
                  </a:cubicBezTo>
                  <a:cubicBezTo>
                    <a:pt x="202" y="50"/>
                    <a:pt x="209" y="61"/>
                    <a:pt x="219" y="68"/>
                  </a:cubicBezTo>
                  <a:cubicBezTo>
                    <a:pt x="202" y="68"/>
                    <a:pt x="202" y="68"/>
                    <a:pt x="202" y="68"/>
                  </a:cubicBezTo>
                  <a:cubicBezTo>
                    <a:pt x="195" y="61"/>
                    <a:pt x="186" y="56"/>
                    <a:pt x="175" y="56"/>
                  </a:cubicBezTo>
                  <a:cubicBezTo>
                    <a:pt x="164" y="56"/>
                    <a:pt x="155" y="61"/>
                    <a:pt x="148" y="68"/>
                  </a:cubicBezTo>
                  <a:cubicBezTo>
                    <a:pt x="131" y="68"/>
                    <a:pt x="131" y="68"/>
                    <a:pt x="131" y="68"/>
                  </a:cubicBezTo>
                  <a:cubicBezTo>
                    <a:pt x="141" y="61"/>
                    <a:pt x="148" y="50"/>
                    <a:pt x="148" y="37"/>
                  </a:cubicBezTo>
                  <a:cubicBezTo>
                    <a:pt x="148" y="17"/>
                    <a:pt x="131" y="0"/>
                    <a:pt x="111" y="0"/>
                  </a:cubicBezTo>
                  <a:cubicBezTo>
                    <a:pt x="91" y="0"/>
                    <a:pt x="74" y="17"/>
                    <a:pt x="74" y="37"/>
                  </a:cubicBezTo>
                  <a:cubicBezTo>
                    <a:pt x="74" y="50"/>
                    <a:pt x="81" y="61"/>
                    <a:pt x="91" y="68"/>
                  </a:cubicBezTo>
                  <a:cubicBezTo>
                    <a:pt x="74" y="68"/>
                    <a:pt x="74" y="68"/>
                    <a:pt x="74" y="68"/>
                  </a:cubicBezTo>
                  <a:cubicBezTo>
                    <a:pt x="67" y="61"/>
                    <a:pt x="58" y="56"/>
                    <a:pt x="47" y="56"/>
                  </a:cubicBezTo>
                  <a:cubicBezTo>
                    <a:pt x="27" y="56"/>
                    <a:pt x="10" y="73"/>
                    <a:pt x="10" y="93"/>
                  </a:cubicBezTo>
                  <a:cubicBezTo>
                    <a:pt x="10" y="106"/>
                    <a:pt x="17" y="117"/>
                    <a:pt x="27" y="124"/>
                  </a:cubicBezTo>
                  <a:cubicBezTo>
                    <a:pt x="0" y="124"/>
                    <a:pt x="0" y="124"/>
                    <a:pt x="0" y="124"/>
                  </a:cubicBezTo>
                  <a:cubicBezTo>
                    <a:pt x="0" y="175"/>
                    <a:pt x="0" y="175"/>
                    <a:pt x="0" y="175"/>
                  </a:cubicBezTo>
                  <a:cubicBezTo>
                    <a:pt x="14" y="175"/>
                    <a:pt x="14" y="175"/>
                    <a:pt x="14" y="175"/>
                  </a:cubicBezTo>
                  <a:cubicBezTo>
                    <a:pt x="14" y="138"/>
                    <a:pt x="14" y="138"/>
                    <a:pt x="14" y="138"/>
                  </a:cubicBezTo>
                  <a:cubicBezTo>
                    <a:pt x="80" y="138"/>
                    <a:pt x="80" y="138"/>
                    <a:pt x="80" y="138"/>
                  </a:cubicBezTo>
                  <a:cubicBezTo>
                    <a:pt x="80" y="175"/>
                    <a:pt x="80" y="175"/>
                    <a:pt x="80" y="175"/>
                  </a:cubicBezTo>
                  <a:cubicBezTo>
                    <a:pt x="94" y="175"/>
                    <a:pt x="94" y="175"/>
                    <a:pt x="94" y="175"/>
                  </a:cubicBezTo>
                  <a:cubicBezTo>
                    <a:pt x="94" y="124"/>
                    <a:pt x="94" y="124"/>
                    <a:pt x="94" y="124"/>
                  </a:cubicBezTo>
                  <a:cubicBezTo>
                    <a:pt x="67" y="124"/>
                    <a:pt x="67" y="124"/>
                    <a:pt x="67" y="124"/>
                  </a:cubicBezTo>
                  <a:cubicBezTo>
                    <a:pt x="77" y="117"/>
                    <a:pt x="84" y="106"/>
                    <a:pt x="84" y="93"/>
                  </a:cubicBezTo>
                  <a:cubicBezTo>
                    <a:pt x="84" y="89"/>
                    <a:pt x="83" y="85"/>
                    <a:pt x="82" y="82"/>
                  </a:cubicBezTo>
                  <a:cubicBezTo>
                    <a:pt x="140" y="82"/>
                    <a:pt x="140" y="82"/>
                    <a:pt x="140" y="82"/>
                  </a:cubicBezTo>
                  <a:cubicBezTo>
                    <a:pt x="139" y="85"/>
                    <a:pt x="138" y="89"/>
                    <a:pt x="138" y="93"/>
                  </a:cubicBezTo>
                  <a:cubicBezTo>
                    <a:pt x="138" y="106"/>
                    <a:pt x="145" y="117"/>
                    <a:pt x="155" y="124"/>
                  </a:cubicBezTo>
                  <a:cubicBezTo>
                    <a:pt x="128" y="124"/>
                    <a:pt x="128" y="124"/>
                    <a:pt x="128" y="124"/>
                  </a:cubicBezTo>
                  <a:cubicBezTo>
                    <a:pt x="128" y="175"/>
                    <a:pt x="128" y="175"/>
                    <a:pt x="128" y="175"/>
                  </a:cubicBezTo>
                  <a:cubicBezTo>
                    <a:pt x="142" y="175"/>
                    <a:pt x="142" y="175"/>
                    <a:pt x="142" y="175"/>
                  </a:cubicBezTo>
                  <a:cubicBezTo>
                    <a:pt x="142" y="138"/>
                    <a:pt x="142" y="138"/>
                    <a:pt x="142" y="138"/>
                  </a:cubicBezTo>
                  <a:cubicBezTo>
                    <a:pt x="208" y="138"/>
                    <a:pt x="208" y="138"/>
                    <a:pt x="208" y="138"/>
                  </a:cubicBezTo>
                  <a:cubicBezTo>
                    <a:pt x="208" y="175"/>
                    <a:pt x="208" y="175"/>
                    <a:pt x="208" y="175"/>
                  </a:cubicBezTo>
                  <a:cubicBezTo>
                    <a:pt x="222" y="175"/>
                    <a:pt x="222" y="175"/>
                    <a:pt x="222" y="175"/>
                  </a:cubicBezTo>
                  <a:cubicBezTo>
                    <a:pt x="222" y="124"/>
                    <a:pt x="222" y="124"/>
                    <a:pt x="222" y="124"/>
                  </a:cubicBezTo>
                  <a:cubicBezTo>
                    <a:pt x="195" y="124"/>
                    <a:pt x="195" y="124"/>
                    <a:pt x="195" y="124"/>
                  </a:cubicBezTo>
                  <a:cubicBezTo>
                    <a:pt x="205" y="117"/>
                    <a:pt x="212" y="106"/>
                    <a:pt x="212" y="93"/>
                  </a:cubicBezTo>
                  <a:cubicBezTo>
                    <a:pt x="212" y="89"/>
                    <a:pt x="211" y="85"/>
                    <a:pt x="210" y="82"/>
                  </a:cubicBezTo>
                  <a:cubicBezTo>
                    <a:pt x="272" y="82"/>
                    <a:pt x="272" y="82"/>
                    <a:pt x="272" y="82"/>
                  </a:cubicBezTo>
                  <a:cubicBezTo>
                    <a:pt x="272" y="151"/>
                    <a:pt x="272" y="151"/>
                    <a:pt x="272" y="151"/>
                  </a:cubicBezTo>
                  <a:cubicBezTo>
                    <a:pt x="286" y="151"/>
                    <a:pt x="286" y="151"/>
                    <a:pt x="286" y="151"/>
                  </a:cubicBezTo>
                  <a:cubicBezTo>
                    <a:pt x="286" y="68"/>
                    <a:pt x="286" y="68"/>
                    <a:pt x="286" y="68"/>
                  </a:cubicBezTo>
                  <a:lnTo>
                    <a:pt x="259" y="68"/>
                  </a:lnTo>
                  <a:close/>
                  <a:moveTo>
                    <a:pt x="239" y="14"/>
                  </a:moveTo>
                  <a:cubicBezTo>
                    <a:pt x="252" y="14"/>
                    <a:pt x="262" y="24"/>
                    <a:pt x="262" y="37"/>
                  </a:cubicBezTo>
                  <a:cubicBezTo>
                    <a:pt x="262" y="50"/>
                    <a:pt x="252" y="60"/>
                    <a:pt x="239" y="60"/>
                  </a:cubicBezTo>
                  <a:cubicBezTo>
                    <a:pt x="226" y="60"/>
                    <a:pt x="216" y="50"/>
                    <a:pt x="216" y="37"/>
                  </a:cubicBezTo>
                  <a:cubicBezTo>
                    <a:pt x="216" y="24"/>
                    <a:pt x="226" y="14"/>
                    <a:pt x="239" y="14"/>
                  </a:cubicBezTo>
                  <a:moveTo>
                    <a:pt x="111" y="14"/>
                  </a:moveTo>
                  <a:cubicBezTo>
                    <a:pt x="124" y="14"/>
                    <a:pt x="134" y="24"/>
                    <a:pt x="134" y="37"/>
                  </a:cubicBezTo>
                  <a:cubicBezTo>
                    <a:pt x="134" y="50"/>
                    <a:pt x="124" y="60"/>
                    <a:pt x="111" y="60"/>
                  </a:cubicBezTo>
                  <a:cubicBezTo>
                    <a:pt x="98" y="60"/>
                    <a:pt x="88" y="50"/>
                    <a:pt x="88" y="37"/>
                  </a:cubicBezTo>
                  <a:cubicBezTo>
                    <a:pt x="88" y="24"/>
                    <a:pt x="98" y="14"/>
                    <a:pt x="111" y="14"/>
                  </a:cubicBezTo>
                  <a:moveTo>
                    <a:pt x="47" y="116"/>
                  </a:moveTo>
                  <a:cubicBezTo>
                    <a:pt x="34" y="116"/>
                    <a:pt x="24" y="106"/>
                    <a:pt x="24" y="93"/>
                  </a:cubicBezTo>
                  <a:cubicBezTo>
                    <a:pt x="24" y="80"/>
                    <a:pt x="34" y="70"/>
                    <a:pt x="47" y="70"/>
                  </a:cubicBezTo>
                  <a:cubicBezTo>
                    <a:pt x="60" y="70"/>
                    <a:pt x="70" y="80"/>
                    <a:pt x="70" y="93"/>
                  </a:cubicBezTo>
                  <a:cubicBezTo>
                    <a:pt x="70" y="106"/>
                    <a:pt x="60" y="116"/>
                    <a:pt x="47" y="116"/>
                  </a:cubicBezTo>
                  <a:moveTo>
                    <a:pt x="175" y="116"/>
                  </a:moveTo>
                  <a:cubicBezTo>
                    <a:pt x="162" y="116"/>
                    <a:pt x="152" y="106"/>
                    <a:pt x="152" y="93"/>
                  </a:cubicBezTo>
                  <a:cubicBezTo>
                    <a:pt x="152" y="80"/>
                    <a:pt x="162" y="70"/>
                    <a:pt x="175" y="70"/>
                  </a:cubicBezTo>
                  <a:cubicBezTo>
                    <a:pt x="188" y="70"/>
                    <a:pt x="198" y="80"/>
                    <a:pt x="198" y="93"/>
                  </a:cubicBezTo>
                  <a:cubicBezTo>
                    <a:pt x="198" y="106"/>
                    <a:pt x="188" y="116"/>
                    <a:pt x="175" y="1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1" name="Google Shape;1621;p20"/>
            <p:cNvSpPr/>
            <p:nvPr/>
          </p:nvSpPr>
          <p:spPr>
            <a:xfrm>
              <a:off x="2470431" y="2099530"/>
              <a:ext cx="542925" cy="542925"/>
            </a:xfrm>
            <a:custGeom>
              <a:avLst/>
              <a:gdLst/>
              <a:ahLst/>
              <a:cxnLst/>
              <a:rect l="l" t="t" r="r" b="b"/>
              <a:pathLst>
                <a:path w="542925" h="542925" extrusionOk="0">
                  <a:moveTo>
                    <a:pt x="376809" y="176022"/>
                  </a:moveTo>
                  <a:lnTo>
                    <a:pt x="405956" y="200501"/>
                  </a:lnTo>
                  <a:lnTo>
                    <a:pt x="251555" y="384429"/>
                  </a:lnTo>
                  <a:lnTo>
                    <a:pt x="144971" y="294989"/>
                  </a:lnTo>
                  <a:lnTo>
                    <a:pt x="169450" y="265843"/>
                  </a:lnTo>
                  <a:lnTo>
                    <a:pt x="246888" y="330803"/>
                  </a:lnTo>
                  <a:lnTo>
                    <a:pt x="376809" y="176022"/>
                  </a:lnTo>
                  <a:close/>
                  <a:moveTo>
                    <a:pt x="540544" y="273844"/>
                  </a:moveTo>
                  <a:cubicBezTo>
                    <a:pt x="540544" y="421100"/>
                    <a:pt x="421100" y="540544"/>
                    <a:pt x="273844" y="540544"/>
                  </a:cubicBezTo>
                  <a:cubicBezTo>
                    <a:pt x="126587" y="540544"/>
                    <a:pt x="7144" y="421100"/>
                    <a:pt x="7144" y="273844"/>
                  </a:cubicBezTo>
                  <a:cubicBezTo>
                    <a:pt x="7144" y="126587"/>
                    <a:pt x="126587" y="7144"/>
                    <a:pt x="273844" y="7144"/>
                  </a:cubicBezTo>
                  <a:cubicBezTo>
                    <a:pt x="421196" y="7144"/>
                    <a:pt x="540544" y="126587"/>
                    <a:pt x="540544" y="273844"/>
                  </a:cubicBezTo>
                  <a:close/>
                  <a:moveTo>
                    <a:pt x="502444" y="273844"/>
                  </a:moveTo>
                  <a:cubicBezTo>
                    <a:pt x="502444" y="147828"/>
                    <a:pt x="399860" y="45244"/>
                    <a:pt x="273844" y="45244"/>
                  </a:cubicBezTo>
                  <a:cubicBezTo>
                    <a:pt x="147828" y="45244"/>
                    <a:pt x="45244" y="147828"/>
                    <a:pt x="45244" y="273844"/>
                  </a:cubicBezTo>
                  <a:cubicBezTo>
                    <a:pt x="45244" y="399860"/>
                    <a:pt x="147828" y="502444"/>
                    <a:pt x="273844" y="502444"/>
                  </a:cubicBezTo>
                  <a:cubicBezTo>
                    <a:pt x="399955" y="502444"/>
                    <a:pt x="502444" y="399860"/>
                    <a:pt x="502444" y="273844"/>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2" name="Google Shape;1622;p20"/>
            <p:cNvSpPr/>
            <p:nvPr/>
          </p:nvSpPr>
          <p:spPr>
            <a:xfrm>
              <a:off x="3339526" y="2098382"/>
              <a:ext cx="542925" cy="542925"/>
            </a:xfrm>
            <a:custGeom>
              <a:avLst/>
              <a:gdLst/>
              <a:ahLst/>
              <a:cxnLst/>
              <a:rect l="l" t="t" r="r" b="b"/>
              <a:pathLst>
                <a:path w="542925" h="542925" extrusionOk="0">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623" name="Google Shape;1623;p20"/>
          <p:cNvGrpSpPr/>
          <p:nvPr/>
        </p:nvGrpSpPr>
        <p:grpSpPr>
          <a:xfrm>
            <a:off x="6234113" y="1541425"/>
            <a:ext cx="5499100" cy="2144517"/>
            <a:chOff x="6234113" y="1541425"/>
            <a:chExt cx="5499100" cy="2144517"/>
          </a:xfrm>
        </p:grpSpPr>
        <p:sp>
          <p:nvSpPr>
            <p:cNvPr id="1624" name="Google Shape;1624;p20"/>
            <p:cNvSpPr/>
            <p:nvPr/>
          </p:nvSpPr>
          <p:spPr>
            <a:xfrm>
              <a:off x="6234113" y="1541425"/>
              <a:ext cx="5499100" cy="3438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Expanding Integration Scenarios</a:t>
              </a:r>
              <a:endParaRPr/>
            </a:p>
          </p:txBody>
        </p:sp>
        <p:sp>
          <p:nvSpPr>
            <p:cNvPr id="1625" name="Google Shape;1625;p20"/>
            <p:cNvSpPr/>
            <p:nvPr/>
          </p:nvSpPr>
          <p:spPr>
            <a:xfrm>
              <a:off x="6234113" y="1885043"/>
              <a:ext cx="5499100" cy="18008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26" name="Google Shape;1626;p20"/>
            <p:cNvSpPr txBox="1"/>
            <p:nvPr/>
          </p:nvSpPr>
          <p:spPr>
            <a:xfrm>
              <a:off x="6663450" y="2434536"/>
              <a:ext cx="115971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Application</a:t>
              </a:r>
              <a:endParaRPr/>
            </a:p>
          </p:txBody>
        </p:sp>
        <p:sp>
          <p:nvSpPr>
            <p:cNvPr id="1627" name="Google Shape;1627;p20"/>
            <p:cNvSpPr txBox="1"/>
            <p:nvPr/>
          </p:nvSpPr>
          <p:spPr>
            <a:xfrm>
              <a:off x="6494340" y="3327239"/>
              <a:ext cx="157869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Ecosystems/</a:t>
              </a:r>
              <a:r>
                <a:rPr lang="en-US" sz="1400" b="0" i="0" u="none" strike="noStrike" cap="none">
                  <a:solidFill>
                    <a:srgbClr val="000000"/>
                  </a:solidFill>
                  <a:latin typeface="Arial"/>
                  <a:ea typeface="Arial"/>
                  <a:cs typeface="Arial"/>
                  <a:sym typeface="Arial"/>
                </a:rPr>
                <a:t>B2B</a:t>
              </a:r>
              <a:endParaRPr/>
            </a:p>
          </p:txBody>
        </p:sp>
        <p:sp>
          <p:nvSpPr>
            <p:cNvPr id="1628" name="Google Shape;1628;p20"/>
            <p:cNvSpPr txBox="1"/>
            <p:nvPr/>
          </p:nvSpPr>
          <p:spPr>
            <a:xfrm>
              <a:off x="8547695" y="2445236"/>
              <a:ext cx="115971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sp>
          <p:nvSpPr>
            <p:cNvPr id="1629" name="Google Shape;1629;p20"/>
            <p:cNvSpPr txBox="1"/>
            <p:nvPr/>
          </p:nvSpPr>
          <p:spPr>
            <a:xfrm>
              <a:off x="8547694" y="3267594"/>
              <a:ext cx="126039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Process/RPA</a:t>
              </a:r>
              <a:endParaRPr/>
            </a:p>
          </p:txBody>
        </p:sp>
        <p:sp>
          <p:nvSpPr>
            <p:cNvPr id="1630" name="Google Shape;1630;p20"/>
            <p:cNvSpPr/>
            <p:nvPr/>
          </p:nvSpPr>
          <p:spPr>
            <a:xfrm>
              <a:off x="8879901" y="2754656"/>
              <a:ext cx="495300" cy="495300"/>
            </a:xfrm>
            <a:custGeom>
              <a:avLst/>
              <a:gdLst/>
              <a:ahLst/>
              <a:cxnLst/>
              <a:rect l="l" t="t" r="r" b="b"/>
              <a:pathLst>
                <a:path w="495300" h="495300" extrusionOk="0">
                  <a:moveTo>
                    <a:pt x="491204" y="388144"/>
                  </a:moveTo>
                  <a:lnTo>
                    <a:pt x="383381" y="280226"/>
                  </a:lnTo>
                  <a:lnTo>
                    <a:pt x="292894" y="370713"/>
                  </a:lnTo>
                  <a:lnTo>
                    <a:pt x="292894" y="369094"/>
                  </a:lnTo>
                  <a:lnTo>
                    <a:pt x="121444" y="369094"/>
                  </a:lnTo>
                  <a:lnTo>
                    <a:pt x="121444" y="311944"/>
                  </a:lnTo>
                  <a:lnTo>
                    <a:pt x="197644" y="311944"/>
                  </a:lnTo>
                  <a:lnTo>
                    <a:pt x="197644" y="159544"/>
                  </a:lnTo>
                  <a:lnTo>
                    <a:pt x="121444" y="159544"/>
                  </a:lnTo>
                  <a:lnTo>
                    <a:pt x="121444" y="102394"/>
                  </a:lnTo>
                  <a:lnTo>
                    <a:pt x="273844" y="102394"/>
                  </a:lnTo>
                  <a:lnTo>
                    <a:pt x="273844" y="159544"/>
                  </a:lnTo>
                  <a:lnTo>
                    <a:pt x="464344" y="159544"/>
                  </a:lnTo>
                  <a:lnTo>
                    <a:pt x="464344" y="7144"/>
                  </a:lnTo>
                  <a:lnTo>
                    <a:pt x="273844" y="7144"/>
                  </a:lnTo>
                  <a:lnTo>
                    <a:pt x="273844" y="64294"/>
                  </a:lnTo>
                  <a:lnTo>
                    <a:pt x="83344" y="64294"/>
                  </a:lnTo>
                  <a:lnTo>
                    <a:pt x="83344" y="159544"/>
                  </a:lnTo>
                  <a:lnTo>
                    <a:pt x="7144" y="159544"/>
                  </a:lnTo>
                  <a:lnTo>
                    <a:pt x="7144" y="311944"/>
                  </a:lnTo>
                  <a:lnTo>
                    <a:pt x="83344" y="311944"/>
                  </a:lnTo>
                  <a:lnTo>
                    <a:pt x="83344" y="407194"/>
                  </a:lnTo>
                  <a:lnTo>
                    <a:pt x="292894" y="407194"/>
                  </a:lnTo>
                  <a:lnTo>
                    <a:pt x="292894" y="405574"/>
                  </a:lnTo>
                  <a:lnTo>
                    <a:pt x="383381" y="496062"/>
                  </a:lnTo>
                  <a:lnTo>
                    <a:pt x="491204" y="388144"/>
                  </a:lnTo>
                  <a:close/>
                  <a:moveTo>
                    <a:pt x="311944" y="45244"/>
                  </a:moveTo>
                  <a:lnTo>
                    <a:pt x="426244" y="45244"/>
                  </a:lnTo>
                  <a:lnTo>
                    <a:pt x="426244" y="121444"/>
                  </a:lnTo>
                  <a:lnTo>
                    <a:pt x="311944" y="121444"/>
                  </a:lnTo>
                  <a:lnTo>
                    <a:pt x="311944" y="45244"/>
                  </a:lnTo>
                  <a:close/>
                  <a:moveTo>
                    <a:pt x="45244" y="197644"/>
                  </a:moveTo>
                  <a:lnTo>
                    <a:pt x="159544" y="197644"/>
                  </a:lnTo>
                  <a:lnTo>
                    <a:pt x="159544" y="273844"/>
                  </a:lnTo>
                  <a:lnTo>
                    <a:pt x="45244" y="273844"/>
                  </a:lnTo>
                  <a:lnTo>
                    <a:pt x="45244" y="197644"/>
                  </a:lnTo>
                  <a:close/>
                  <a:moveTo>
                    <a:pt x="383381" y="334042"/>
                  </a:moveTo>
                  <a:lnTo>
                    <a:pt x="437388" y="388049"/>
                  </a:lnTo>
                  <a:lnTo>
                    <a:pt x="383381" y="442055"/>
                  </a:lnTo>
                  <a:lnTo>
                    <a:pt x="329375" y="388049"/>
                  </a:lnTo>
                  <a:lnTo>
                    <a:pt x="383381" y="334042"/>
                  </a:ln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31" name="Google Shape;1631;p20"/>
            <p:cNvSpPr/>
            <p:nvPr/>
          </p:nvSpPr>
          <p:spPr>
            <a:xfrm>
              <a:off x="6877546" y="2132128"/>
              <a:ext cx="731520" cy="207474"/>
            </a:xfrm>
            <a:custGeom>
              <a:avLst/>
              <a:gdLst/>
              <a:ahLst/>
              <a:cxnLst/>
              <a:rect l="l" t="t" r="r" b="b"/>
              <a:pathLst>
                <a:path w="282" h="78" extrusionOk="0">
                  <a:moveTo>
                    <a:pt x="72" y="18"/>
                  </a:moveTo>
                  <a:cubicBezTo>
                    <a:pt x="61" y="22"/>
                    <a:pt x="61" y="22"/>
                    <a:pt x="61" y="22"/>
                  </a:cubicBezTo>
                  <a:cubicBezTo>
                    <a:pt x="60" y="20"/>
                    <a:pt x="58" y="18"/>
                    <a:pt x="56" y="17"/>
                  </a:cubicBezTo>
                  <a:cubicBezTo>
                    <a:pt x="60" y="6"/>
                    <a:pt x="60" y="6"/>
                    <a:pt x="60" y="6"/>
                  </a:cubicBezTo>
                  <a:cubicBezTo>
                    <a:pt x="47" y="0"/>
                    <a:pt x="47" y="0"/>
                    <a:pt x="47" y="0"/>
                  </a:cubicBezTo>
                  <a:cubicBezTo>
                    <a:pt x="43" y="11"/>
                    <a:pt x="43" y="11"/>
                    <a:pt x="43" y="11"/>
                  </a:cubicBezTo>
                  <a:cubicBezTo>
                    <a:pt x="40" y="11"/>
                    <a:pt x="38" y="11"/>
                    <a:pt x="35" y="11"/>
                  </a:cubicBezTo>
                  <a:cubicBezTo>
                    <a:pt x="30" y="0"/>
                    <a:pt x="30" y="0"/>
                    <a:pt x="30" y="0"/>
                  </a:cubicBezTo>
                  <a:cubicBezTo>
                    <a:pt x="17" y="6"/>
                    <a:pt x="17" y="6"/>
                    <a:pt x="17" y="6"/>
                  </a:cubicBezTo>
                  <a:cubicBezTo>
                    <a:pt x="22" y="17"/>
                    <a:pt x="22" y="17"/>
                    <a:pt x="22" y="17"/>
                  </a:cubicBezTo>
                  <a:cubicBezTo>
                    <a:pt x="20" y="18"/>
                    <a:pt x="18" y="20"/>
                    <a:pt x="16" y="22"/>
                  </a:cubicBezTo>
                  <a:cubicBezTo>
                    <a:pt x="6" y="18"/>
                    <a:pt x="6" y="18"/>
                    <a:pt x="6" y="18"/>
                  </a:cubicBezTo>
                  <a:cubicBezTo>
                    <a:pt x="0" y="31"/>
                    <a:pt x="0" y="31"/>
                    <a:pt x="0" y="31"/>
                  </a:cubicBezTo>
                  <a:cubicBezTo>
                    <a:pt x="11" y="35"/>
                    <a:pt x="11" y="35"/>
                    <a:pt x="11" y="35"/>
                  </a:cubicBezTo>
                  <a:cubicBezTo>
                    <a:pt x="11" y="38"/>
                    <a:pt x="11" y="40"/>
                    <a:pt x="11" y="43"/>
                  </a:cubicBezTo>
                  <a:cubicBezTo>
                    <a:pt x="0" y="47"/>
                    <a:pt x="0" y="47"/>
                    <a:pt x="0" y="47"/>
                  </a:cubicBezTo>
                  <a:cubicBezTo>
                    <a:pt x="6" y="60"/>
                    <a:pt x="6" y="60"/>
                    <a:pt x="6" y="60"/>
                  </a:cubicBezTo>
                  <a:cubicBezTo>
                    <a:pt x="16" y="56"/>
                    <a:pt x="16" y="56"/>
                    <a:pt x="16" y="56"/>
                  </a:cubicBezTo>
                  <a:cubicBezTo>
                    <a:pt x="18" y="58"/>
                    <a:pt x="20" y="60"/>
                    <a:pt x="22" y="61"/>
                  </a:cubicBezTo>
                  <a:cubicBezTo>
                    <a:pt x="17" y="72"/>
                    <a:pt x="17" y="72"/>
                    <a:pt x="17" y="72"/>
                  </a:cubicBezTo>
                  <a:cubicBezTo>
                    <a:pt x="30" y="78"/>
                    <a:pt x="30" y="78"/>
                    <a:pt x="30" y="78"/>
                  </a:cubicBezTo>
                  <a:cubicBezTo>
                    <a:pt x="35" y="67"/>
                    <a:pt x="35" y="67"/>
                    <a:pt x="35" y="67"/>
                  </a:cubicBezTo>
                  <a:cubicBezTo>
                    <a:pt x="36" y="67"/>
                    <a:pt x="38" y="67"/>
                    <a:pt x="39" y="67"/>
                  </a:cubicBezTo>
                  <a:cubicBezTo>
                    <a:pt x="40" y="67"/>
                    <a:pt x="41" y="67"/>
                    <a:pt x="43" y="67"/>
                  </a:cubicBezTo>
                  <a:cubicBezTo>
                    <a:pt x="47" y="78"/>
                    <a:pt x="47" y="78"/>
                    <a:pt x="47" y="78"/>
                  </a:cubicBezTo>
                  <a:cubicBezTo>
                    <a:pt x="60" y="72"/>
                    <a:pt x="60" y="72"/>
                    <a:pt x="60" y="72"/>
                  </a:cubicBezTo>
                  <a:cubicBezTo>
                    <a:pt x="56" y="61"/>
                    <a:pt x="56" y="61"/>
                    <a:pt x="56" y="61"/>
                  </a:cubicBezTo>
                  <a:cubicBezTo>
                    <a:pt x="58" y="60"/>
                    <a:pt x="60" y="58"/>
                    <a:pt x="61" y="56"/>
                  </a:cubicBezTo>
                  <a:cubicBezTo>
                    <a:pt x="72" y="60"/>
                    <a:pt x="72" y="60"/>
                    <a:pt x="72" y="60"/>
                  </a:cubicBezTo>
                  <a:cubicBezTo>
                    <a:pt x="78" y="47"/>
                    <a:pt x="78" y="47"/>
                    <a:pt x="78" y="47"/>
                  </a:cubicBezTo>
                  <a:cubicBezTo>
                    <a:pt x="67" y="43"/>
                    <a:pt x="67" y="43"/>
                    <a:pt x="67" y="43"/>
                  </a:cubicBezTo>
                  <a:cubicBezTo>
                    <a:pt x="67" y="40"/>
                    <a:pt x="67" y="38"/>
                    <a:pt x="67" y="35"/>
                  </a:cubicBezTo>
                  <a:cubicBezTo>
                    <a:pt x="78" y="31"/>
                    <a:pt x="78" y="31"/>
                    <a:pt x="78" y="31"/>
                  </a:cubicBezTo>
                  <a:lnTo>
                    <a:pt x="72" y="18"/>
                  </a:lnTo>
                  <a:close/>
                  <a:moveTo>
                    <a:pt x="33" y="52"/>
                  </a:moveTo>
                  <a:cubicBezTo>
                    <a:pt x="26" y="49"/>
                    <a:pt x="23" y="41"/>
                    <a:pt x="26" y="34"/>
                  </a:cubicBezTo>
                  <a:cubicBezTo>
                    <a:pt x="27" y="30"/>
                    <a:pt x="30" y="27"/>
                    <a:pt x="33" y="26"/>
                  </a:cubicBezTo>
                  <a:cubicBezTo>
                    <a:pt x="35" y="25"/>
                    <a:pt x="37" y="25"/>
                    <a:pt x="39" y="25"/>
                  </a:cubicBezTo>
                  <a:cubicBezTo>
                    <a:pt x="41" y="25"/>
                    <a:pt x="42" y="25"/>
                    <a:pt x="44" y="26"/>
                  </a:cubicBezTo>
                  <a:cubicBezTo>
                    <a:pt x="51" y="29"/>
                    <a:pt x="55" y="37"/>
                    <a:pt x="52" y="44"/>
                  </a:cubicBezTo>
                  <a:cubicBezTo>
                    <a:pt x="50" y="48"/>
                    <a:pt x="48" y="51"/>
                    <a:pt x="44" y="52"/>
                  </a:cubicBezTo>
                  <a:cubicBezTo>
                    <a:pt x="41" y="53"/>
                    <a:pt x="37" y="53"/>
                    <a:pt x="33" y="52"/>
                  </a:cubicBezTo>
                  <a:close/>
                  <a:moveTo>
                    <a:pt x="271" y="35"/>
                  </a:moveTo>
                  <a:cubicBezTo>
                    <a:pt x="282" y="31"/>
                    <a:pt x="282" y="31"/>
                    <a:pt x="282" y="31"/>
                  </a:cubicBezTo>
                  <a:cubicBezTo>
                    <a:pt x="276" y="18"/>
                    <a:pt x="276" y="18"/>
                    <a:pt x="276" y="18"/>
                  </a:cubicBezTo>
                  <a:cubicBezTo>
                    <a:pt x="265" y="22"/>
                    <a:pt x="265" y="22"/>
                    <a:pt x="265" y="22"/>
                  </a:cubicBezTo>
                  <a:cubicBezTo>
                    <a:pt x="264" y="20"/>
                    <a:pt x="262" y="18"/>
                    <a:pt x="260" y="17"/>
                  </a:cubicBezTo>
                  <a:cubicBezTo>
                    <a:pt x="264" y="6"/>
                    <a:pt x="264" y="6"/>
                    <a:pt x="264" y="6"/>
                  </a:cubicBezTo>
                  <a:cubicBezTo>
                    <a:pt x="251" y="0"/>
                    <a:pt x="251" y="0"/>
                    <a:pt x="251" y="0"/>
                  </a:cubicBezTo>
                  <a:cubicBezTo>
                    <a:pt x="247" y="11"/>
                    <a:pt x="247" y="11"/>
                    <a:pt x="247" y="11"/>
                  </a:cubicBezTo>
                  <a:cubicBezTo>
                    <a:pt x="244" y="11"/>
                    <a:pt x="242" y="11"/>
                    <a:pt x="239" y="11"/>
                  </a:cubicBezTo>
                  <a:cubicBezTo>
                    <a:pt x="234" y="0"/>
                    <a:pt x="234" y="0"/>
                    <a:pt x="234" y="0"/>
                  </a:cubicBezTo>
                  <a:cubicBezTo>
                    <a:pt x="221" y="6"/>
                    <a:pt x="221" y="6"/>
                    <a:pt x="221" y="6"/>
                  </a:cubicBezTo>
                  <a:cubicBezTo>
                    <a:pt x="226" y="17"/>
                    <a:pt x="226" y="17"/>
                    <a:pt x="226" y="17"/>
                  </a:cubicBezTo>
                  <a:cubicBezTo>
                    <a:pt x="224" y="18"/>
                    <a:pt x="222" y="20"/>
                    <a:pt x="220" y="22"/>
                  </a:cubicBezTo>
                  <a:cubicBezTo>
                    <a:pt x="210" y="18"/>
                    <a:pt x="210" y="18"/>
                    <a:pt x="210" y="18"/>
                  </a:cubicBezTo>
                  <a:cubicBezTo>
                    <a:pt x="204" y="31"/>
                    <a:pt x="204" y="31"/>
                    <a:pt x="204" y="31"/>
                  </a:cubicBezTo>
                  <a:cubicBezTo>
                    <a:pt x="215" y="35"/>
                    <a:pt x="215" y="35"/>
                    <a:pt x="215" y="35"/>
                  </a:cubicBezTo>
                  <a:cubicBezTo>
                    <a:pt x="215" y="38"/>
                    <a:pt x="215" y="40"/>
                    <a:pt x="215" y="43"/>
                  </a:cubicBezTo>
                  <a:cubicBezTo>
                    <a:pt x="204" y="47"/>
                    <a:pt x="204" y="47"/>
                    <a:pt x="204" y="47"/>
                  </a:cubicBezTo>
                  <a:cubicBezTo>
                    <a:pt x="210" y="60"/>
                    <a:pt x="210" y="60"/>
                    <a:pt x="210" y="60"/>
                  </a:cubicBezTo>
                  <a:cubicBezTo>
                    <a:pt x="220" y="56"/>
                    <a:pt x="220" y="56"/>
                    <a:pt x="220" y="56"/>
                  </a:cubicBezTo>
                  <a:cubicBezTo>
                    <a:pt x="222" y="58"/>
                    <a:pt x="224" y="60"/>
                    <a:pt x="226" y="61"/>
                  </a:cubicBezTo>
                  <a:cubicBezTo>
                    <a:pt x="221" y="72"/>
                    <a:pt x="221" y="72"/>
                    <a:pt x="221" y="72"/>
                  </a:cubicBezTo>
                  <a:cubicBezTo>
                    <a:pt x="234" y="78"/>
                    <a:pt x="234" y="78"/>
                    <a:pt x="234" y="78"/>
                  </a:cubicBezTo>
                  <a:cubicBezTo>
                    <a:pt x="239" y="67"/>
                    <a:pt x="239" y="67"/>
                    <a:pt x="239" y="67"/>
                  </a:cubicBezTo>
                  <a:cubicBezTo>
                    <a:pt x="240" y="67"/>
                    <a:pt x="242" y="67"/>
                    <a:pt x="243" y="67"/>
                  </a:cubicBezTo>
                  <a:cubicBezTo>
                    <a:pt x="244" y="67"/>
                    <a:pt x="245" y="67"/>
                    <a:pt x="247" y="67"/>
                  </a:cubicBezTo>
                  <a:cubicBezTo>
                    <a:pt x="251" y="78"/>
                    <a:pt x="251" y="78"/>
                    <a:pt x="251" y="78"/>
                  </a:cubicBezTo>
                  <a:cubicBezTo>
                    <a:pt x="264" y="72"/>
                    <a:pt x="264" y="72"/>
                    <a:pt x="264" y="72"/>
                  </a:cubicBezTo>
                  <a:cubicBezTo>
                    <a:pt x="260" y="61"/>
                    <a:pt x="260" y="61"/>
                    <a:pt x="260" y="61"/>
                  </a:cubicBezTo>
                  <a:cubicBezTo>
                    <a:pt x="262" y="60"/>
                    <a:pt x="264" y="58"/>
                    <a:pt x="265" y="56"/>
                  </a:cubicBezTo>
                  <a:cubicBezTo>
                    <a:pt x="276" y="60"/>
                    <a:pt x="276" y="60"/>
                    <a:pt x="276" y="60"/>
                  </a:cubicBezTo>
                  <a:cubicBezTo>
                    <a:pt x="282" y="47"/>
                    <a:pt x="282" y="47"/>
                    <a:pt x="282" y="47"/>
                  </a:cubicBezTo>
                  <a:cubicBezTo>
                    <a:pt x="271" y="43"/>
                    <a:pt x="271" y="43"/>
                    <a:pt x="271" y="43"/>
                  </a:cubicBezTo>
                  <a:cubicBezTo>
                    <a:pt x="271" y="40"/>
                    <a:pt x="271" y="38"/>
                    <a:pt x="271" y="35"/>
                  </a:cubicBezTo>
                  <a:close/>
                  <a:moveTo>
                    <a:pt x="237" y="52"/>
                  </a:moveTo>
                  <a:cubicBezTo>
                    <a:pt x="230" y="49"/>
                    <a:pt x="227" y="41"/>
                    <a:pt x="230" y="34"/>
                  </a:cubicBezTo>
                  <a:cubicBezTo>
                    <a:pt x="231" y="30"/>
                    <a:pt x="234" y="27"/>
                    <a:pt x="237" y="26"/>
                  </a:cubicBezTo>
                  <a:cubicBezTo>
                    <a:pt x="241" y="25"/>
                    <a:pt x="245" y="25"/>
                    <a:pt x="248" y="26"/>
                  </a:cubicBezTo>
                  <a:cubicBezTo>
                    <a:pt x="255" y="29"/>
                    <a:pt x="259" y="37"/>
                    <a:pt x="256" y="44"/>
                  </a:cubicBezTo>
                  <a:cubicBezTo>
                    <a:pt x="254" y="48"/>
                    <a:pt x="252" y="51"/>
                    <a:pt x="248" y="52"/>
                  </a:cubicBezTo>
                  <a:cubicBezTo>
                    <a:pt x="245" y="53"/>
                    <a:pt x="241" y="53"/>
                    <a:pt x="237" y="52"/>
                  </a:cubicBezTo>
                  <a:close/>
                  <a:moveTo>
                    <a:pt x="170" y="6"/>
                  </a:moveTo>
                  <a:cubicBezTo>
                    <a:pt x="203" y="39"/>
                    <a:pt x="203" y="39"/>
                    <a:pt x="203" y="39"/>
                  </a:cubicBezTo>
                  <a:cubicBezTo>
                    <a:pt x="170" y="72"/>
                    <a:pt x="170" y="72"/>
                    <a:pt x="170" y="72"/>
                  </a:cubicBezTo>
                  <a:cubicBezTo>
                    <a:pt x="160" y="62"/>
                    <a:pt x="160" y="62"/>
                    <a:pt x="160" y="62"/>
                  </a:cubicBezTo>
                  <a:cubicBezTo>
                    <a:pt x="176" y="46"/>
                    <a:pt x="176" y="46"/>
                    <a:pt x="176" y="46"/>
                  </a:cubicBezTo>
                  <a:cubicBezTo>
                    <a:pt x="106" y="46"/>
                    <a:pt x="106" y="46"/>
                    <a:pt x="106" y="46"/>
                  </a:cubicBezTo>
                  <a:cubicBezTo>
                    <a:pt x="122" y="62"/>
                    <a:pt x="122" y="62"/>
                    <a:pt x="122" y="62"/>
                  </a:cubicBezTo>
                  <a:cubicBezTo>
                    <a:pt x="112" y="72"/>
                    <a:pt x="112" y="72"/>
                    <a:pt x="112" y="72"/>
                  </a:cubicBezTo>
                  <a:cubicBezTo>
                    <a:pt x="79" y="39"/>
                    <a:pt x="79" y="39"/>
                    <a:pt x="79" y="39"/>
                  </a:cubicBezTo>
                  <a:cubicBezTo>
                    <a:pt x="112" y="6"/>
                    <a:pt x="112" y="6"/>
                    <a:pt x="112" y="6"/>
                  </a:cubicBezTo>
                  <a:cubicBezTo>
                    <a:pt x="122" y="16"/>
                    <a:pt x="122" y="16"/>
                    <a:pt x="122" y="16"/>
                  </a:cubicBezTo>
                  <a:cubicBezTo>
                    <a:pt x="106" y="32"/>
                    <a:pt x="106" y="32"/>
                    <a:pt x="106" y="32"/>
                  </a:cubicBezTo>
                  <a:cubicBezTo>
                    <a:pt x="176" y="32"/>
                    <a:pt x="176" y="32"/>
                    <a:pt x="176" y="32"/>
                  </a:cubicBezTo>
                  <a:cubicBezTo>
                    <a:pt x="160" y="16"/>
                    <a:pt x="160" y="16"/>
                    <a:pt x="160" y="16"/>
                  </a:cubicBezTo>
                  <a:lnTo>
                    <a:pt x="170" y="6"/>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2" name="Google Shape;1632;p20"/>
            <p:cNvSpPr/>
            <p:nvPr/>
          </p:nvSpPr>
          <p:spPr>
            <a:xfrm>
              <a:off x="6636950" y="2925426"/>
              <a:ext cx="523637" cy="375844"/>
            </a:xfrm>
            <a:custGeom>
              <a:avLst/>
              <a:gdLst/>
              <a:ahLst/>
              <a:cxnLst/>
              <a:rect l="l" t="t" r="r" b="b"/>
              <a:pathLst>
                <a:path w="535" h="384" extrusionOk="0">
                  <a:moveTo>
                    <a:pt x="423" y="0"/>
                  </a:moveTo>
                  <a:lnTo>
                    <a:pt x="112" y="0"/>
                  </a:lnTo>
                  <a:lnTo>
                    <a:pt x="0" y="0"/>
                  </a:lnTo>
                  <a:lnTo>
                    <a:pt x="0" y="384"/>
                  </a:lnTo>
                  <a:lnTo>
                    <a:pt x="38" y="384"/>
                  </a:lnTo>
                  <a:lnTo>
                    <a:pt x="38" y="38"/>
                  </a:lnTo>
                  <a:lnTo>
                    <a:pt x="95" y="38"/>
                  </a:lnTo>
                  <a:lnTo>
                    <a:pt x="57" y="124"/>
                  </a:lnTo>
                  <a:lnTo>
                    <a:pt x="478" y="124"/>
                  </a:lnTo>
                  <a:lnTo>
                    <a:pt x="440" y="38"/>
                  </a:lnTo>
                  <a:lnTo>
                    <a:pt x="497" y="38"/>
                  </a:lnTo>
                  <a:lnTo>
                    <a:pt x="497" y="384"/>
                  </a:lnTo>
                  <a:lnTo>
                    <a:pt x="535" y="384"/>
                  </a:lnTo>
                  <a:lnTo>
                    <a:pt x="535" y="0"/>
                  </a:lnTo>
                  <a:lnTo>
                    <a:pt x="423" y="0"/>
                  </a:lnTo>
                  <a:close/>
                  <a:moveTo>
                    <a:pt x="136" y="38"/>
                  </a:moveTo>
                  <a:lnTo>
                    <a:pt x="177" y="38"/>
                  </a:lnTo>
                  <a:lnTo>
                    <a:pt x="165" y="86"/>
                  </a:lnTo>
                  <a:lnTo>
                    <a:pt x="114" y="86"/>
                  </a:lnTo>
                  <a:lnTo>
                    <a:pt x="136" y="38"/>
                  </a:lnTo>
                  <a:close/>
                  <a:moveTo>
                    <a:pt x="203" y="86"/>
                  </a:moveTo>
                  <a:lnTo>
                    <a:pt x="215" y="38"/>
                  </a:lnTo>
                  <a:lnTo>
                    <a:pt x="248" y="38"/>
                  </a:lnTo>
                  <a:lnTo>
                    <a:pt x="248" y="86"/>
                  </a:lnTo>
                  <a:lnTo>
                    <a:pt x="203" y="86"/>
                  </a:lnTo>
                  <a:close/>
                  <a:moveTo>
                    <a:pt x="287" y="38"/>
                  </a:moveTo>
                  <a:lnTo>
                    <a:pt x="320" y="38"/>
                  </a:lnTo>
                  <a:lnTo>
                    <a:pt x="332" y="86"/>
                  </a:lnTo>
                  <a:lnTo>
                    <a:pt x="287" y="86"/>
                  </a:lnTo>
                  <a:lnTo>
                    <a:pt x="287" y="38"/>
                  </a:lnTo>
                  <a:close/>
                  <a:moveTo>
                    <a:pt x="421" y="86"/>
                  </a:moveTo>
                  <a:lnTo>
                    <a:pt x="370" y="86"/>
                  </a:lnTo>
                  <a:lnTo>
                    <a:pt x="358" y="38"/>
                  </a:lnTo>
                  <a:lnTo>
                    <a:pt x="399" y="38"/>
                  </a:lnTo>
                  <a:lnTo>
                    <a:pt x="421" y="86"/>
                  </a:lnTo>
                  <a:close/>
                  <a:moveTo>
                    <a:pt x="344" y="173"/>
                  </a:moveTo>
                  <a:lnTo>
                    <a:pt x="459" y="173"/>
                  </a:lnTo>
                  <a:lnTo>
                    <a:pt x="459" y="384"/>
                  </a:lnTo>
                  <a:lnTo>
                    <a:pt x="421" y="384"/>
                  </a:lnTo>
                  <a:lnTo>
                    <a:pt x="421" y="211"/>
                  </a:lnTo>
                  <a:lnTo>
                    <a:pt x="382" y="211"/>
                  </a:lnTo>
                  <a:lnTo>
                    <a:pt x="382" y="384"/>
                  </a:lnTo>
                  <a:lnTo>
                    <a:pt x="344" y="384"/>
                  </a:lnTo>
                  <a:lnTo>
                    <a:pt x="344" y="173"/>
                  </a:lnTo>
                  <a:close/>
                  <a:moveTo>
                    <a:pt x="76" y="326"/>
                  </a:moveTo>
                  <a:lnTo>
                    <a:pt x="306" y="326"/>
                  </a:lnTo>
                  <a:lnTo>
                    <a:pt x="306" y="173"/>
                  </a:lnTo>
                  <a:lnTo>
                    <a:pt x="76" y="173"/>
                  </a:lnTo>
                  <a:lnTo>
                    <a:pt x="76" y="326"/>
                  </a:lnTo>
                  <a:close/>
                  <a:moveTo>
                    <a:pt x="114" y="211"/>
                  </a:moveTo>
                  <a:lnTo>
                    <a:pt x="268" y="211"/>
                  </a:lnTo>
                  <a:lnTo>
                    <a:pt x="268" y="288"/>
                  </a:lnTo>
                  <a:lnTo>
                    <a:pt x="114" y="288"/>
                  </a:lnTo>
                  <a:lnTo>
                    <a:pt x="114" y="211"/>
                  </a:ln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3" name="Google Shape;1633;p20"/>
            <p:cNvSpPr/>
            <p:nvPr/>
          </p:nvSpPr>
          <p:spPr>
            <a:xfrm>
              <a:off x="7524052" y="2740881"/>
              <a:ext cx="400748" cy="560388"/>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634" name="Google Shape;1634;p20"/>
            <p:cNvCxnSpPr/>
            <p:nvPr/>
          </p:nvCxnSpPr>
          <p:spPr>
            <a:xfrm>
              <a:off x="7160587" y="3121088"/>
              <a:ext cx="363814" cy="0"/>
            </a:xfrm>
            <a:prstGeom prst="straightConnector1">
              <a:avLst/>
            </a:prstGeom>
            <a:noFill/>
            <a:ln w="31750" cap="flat" cmpd="sng">
              <a:solidFill>
                <a:schemeClr val="dk2"/>
              </a:solidFill>
              <a:prstDash val="solid"/>
              <a:miter lim="800000"/>
              <a:headEnd type="stealth" w="med" len="med"/>
              <a:tailEnd type="stealth" w="med" len="med"/>
            </a:ln>
          </p:spPr>
        </p:cxnSp>
        <p:grpSp>
          <p:nvGrpSpPr>
            <p:cNvPr id="1635" name="Google Shape;1635;p20"/>
            <p:cNvGrpSpPr/>
            <p:nvPr/>
          </p:nvGrpSpPr>
          <p:grpSpPr>
            <a:xfrm>
              <a:off x="8809657" y="2018927"/>
              <a:ext cx="600075" cy="400051"/>
              <a:chOff x="4565650" y="14154150"/>
              <a:chExt cx="600075" cy="400051"/>
            </a:xfrm>
          </p:grpSpPr>
          <p:sp>
            <p:nvSpPr>
              <p:cNvPr id="1636" name="Google Shape;1636;p20"/>
              <p:cNvSpPr/>
              <p:nvPr/>
            </p:nvSpPr>
            <p:spPr>
              <a:xfrm>
                <a:off x="4779963" y="14233525"/>
                <a:ext cx="169862" cy="171450"/>
              </a:xfrm>
              <a:custGeom>
                <a:avLst/>
                <a:gdLst/>
                <a:ahLst/>
                <a:cxnLst/>
                <a:rect l="l" t="t" r="r" b="b"/>
                <a:pathLst>
                  <a:path w="107" h="108" extrusionOk="0">
                    <a:moveTo>
                      <a:pt x="88" y="37"/>
                    </a:moveTo>
                    <a:lnTo>
                      <a:pt x="66" y="59"/>
                    </a:lnTo>
                    <a:lnTo>
                      <a:pt x="66" y="0"/>
                    </a:lnTo>
                    <a:lnTo>
                      <a:pt x="41" y="0"/>
                    </a:lnTo>
                    <a:lnTo>
                      <a:pt x="41" y="59"/>
                    </a:lnTo>
                    <a:lnTo>
                      <a:pt x="19" y="37"/>
                    </a:lnTo>
                    <a:lnTo>
                      <a:pt x="0" y="54"/>
                    </a:lnTo>
                    <a:lnTo>
                      <a:pt x="54" y="108"/>
                    </a:lnTo>
                    <a:lnTo>
                      <a:pt x="107" y="54"/>
                    </a:lnTo>
                    <a:lnTo>
                      <a:pt x="88" y="3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7" name="Google Shape;1637;p20"/>
              <p:cNvSpPr/>
              <p:nvPr/>
            </p:nvSpPr>
            <p:spPr>
              <a:xfrm>
                <a:off x="4565650" y="14514513"/>
                <a:ext cx="600075" cy="39688"/>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8" name="Google Shape;1638;p20"/>
              <p:cNvSpPr/>
              <p:nvPr/>
            </p:nvSpPr>
            <p:spPr>
              <a:xfrm>
                <a:off x="4645025" y="14154150"/>
                <a:ext cx="439737" cy="320675"/>
              </a:xfrm>
              <a:custGeom>
                <a:avLst/>
                <a:gdLst/>
                <a:ahLst/>
                <a:cxnLst/>
                <a:rect l="l" t="t" r="r" b="b"/>
                <a:pathLst>
                  <a:path w="277" h="202" extrusionOk="0">
                    <a:moveTo>
                      <a:pt x="252" y="176"/>
                    </a:moveTo>
                    <a:lnTo>
                      <a:pt x="25" y="176"/>
                    </a:lnTo>
                    <a:lnTo>
                      <a:pt x="25" y="25"/>
                    </a:lnTo>
                    <a:lnTo>
                      <a:pt x="252" y="25"/>
                    </a:lnTo>
                    <a:lnTo>
                      <a:pt x="252" y="176"/>
                    </a:lnTo>
                    <a:close/>
                    <a:moveTo>
                      <a:pt x="277" y="0"/>
                    </a:moveTo>
                    <a:lnTo>
                      <a:pt x="0" y="0"/>
                    </a:lnTo>
                    <a:lnTo>
                      <a:pt x="0" y="202"/>
                    </a:lnTo>
                    <a:lnTo>
                      <a:pt x="277" y="202"/>
                    </a:lnTo>
                    <a:lnTo>
                      <a:pt x="2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39" name="Google Shape;1639;p20"/>
            <p:cNvSpPr/>
            <p:nvPr/>
          </p:nvSpPr>
          <p:spPr>
            <a:xfrm flipH="1">
              <a:off x="10524204" y="1994391"/>
              <a:ext cx="520700" cy="479425"/>
            </a:xfrm>
            <a:custGeom>
              <a:avLst/>
              <a:gdLst/>
              <a:ahLst/>
              <a:cxnLst/>
              <a:rect l="l" t="t" r="r" b="b"/>
              <a:pathLst>
                <a:path w="208" h="192" extrusionOk="0">
                  <a:moveTo>
                    <a:pt x="176" y="128"/>
                  </a:moveTo>
                  <a:cubicBezTo>
                    <a:pt x="166" y="128"/>
                    <a:pt x="156" y="133"/>
                    <a:pt x="150" y="141"/>
                  </a:cubicBezTo>
                  <a:cubicBezTo>
                    <a:pt x="63" y="105"/>
                    <a:pt x="63" y="105"/>
                    <a:pt x="63" y="105"/>
                  </a:cubicBezTo>
                  <a:cubicBezTo>
                    <a:pt x="64" y="102"/>
                    <a:pt x="64" y="99"/>
                    <a:pt x="64" y="96"/>
                  </a:cubicBezTo>
                  <a:cubicBezTo>
                    <a:pt x="64" y="93"/>
                    <a:pt x="64" y="90"/>
                    <a:pt x="63" y="87"/>
                  </a:cubicBezTo>
                  <a:cubicBezTo>
                    <a:pt x="150" y="51"/>
                    <a:pt x="150" y="51"/>
                    <a:pt x="150" y="51"/>
                  </a:cubicBezTo>
                  <a:cubicBezTo>
                    <a:pt x="156" y="59"/>
                    <a:pt x="166" y="64"/>
                    <a:pt x="176" y="64"/>
                  </a:cubicBezTo>
                  <a:cubicBezTo>
                    <a:pt x="194" y="64"/>
                    <a:pt x="208" y="50"/>
                    <a:pt x="208" y="32"/>
                  </a:cubicBezTo>
                  <a:cubicBezTo>
                    <a:pt x="208" y="14"/>
                    <a:pt x="194" y="0"/>
                    <a:pt x="176" y="0"/>
                  </a:cubicBezTo>
                  <a:cubicBezTo>
                    <a:pt x="158" y="0"/>
                    <a:pt x="144" y="14"/>
                    <a:pt x="144" y="32"/>
                  </a:cubicBezTo>
                  <a:cubicBezTo>
                    <a:pt x="144" y="33"/>
                    <a:pt x="144" y="35"/>
                    <a:pt x="144" y="36"/>
                  </a:cubicBezTo>
                  <a:cubicBezTo>
                    <a:pt x="54" y="73"/>
                    <a:pt x="54" y="73"/>
                    <a:pt x="54" y="73"/>
                  </a:cubicBezTo>
                  <a:cubicBezTo>
                    <a:pt x="49" y="68"/>
                    <a:pt x="41" y="64"/>
                    <a:pt x="32" y="64"/>
                  </a:cubicBezTo>
                  <a:cubicBezTo>
                    <a:pt x="14" y="64"/>
                    <a:pt x="0" y="78"/>
                    <a:pt x="0" y="96"/>
                  </a:cubicBezTo>
                  <a:cubicBezTo>
                    <a:pt x="0" y="114"/>
                    <a:pt x="14" y="128"/>
                    <a:pt x="32" y="128"/>
                  </a:cubicBezTo>
                  <a:cubicBezTo>
                    <a:pt x="41" y="128"/>
                    <a:pt x="49" y="124"/>
                    <a:pt x="54" y="119"/>
                  </a:cubicBezTo>
                  <a:cubicBezTo>
                    <a:pt x="144" y="156"/>
                    <a:pt x="144" y="156"/>
                    <a:pt x="144" y="156"/>
                  </a:cubicBezTo>
                  <a:cubicBezTo>
                    <a:pt x="144" y="157"/>
                    <a:pt x="144" y="159"/>
                    <a:pt x="144" y="160"/>
                  </a:cubicBezTo>
                  <a:cubicBezTo>
                    <a:pt x="144" y="178"/>
                    <a:pt x="158" y="192"/>
                    <a:pt x="176" y="192"/>
                  </a:cubicBezTo>
                  <a:cubicBezTo>
                    <a:pt x="194" y="192"/>
                    <a:pt x="208" y="178"/>
                    <a:pt x="208" y="160"/>
                  </a:cubicBezTo>
                  <a:cubicBezTo>
                    <a:pt x="208" y="142"/>
                    <a:pt x="194" y="128"/>
                    <a:pt x="176" y="128"/>
                  </a:cubicBezTo>
                  <a:moveTo>
                    <a:pt x="176" y="16"/>
                  </a:moveTo>
                  <a:cubicBezTo>
                    <a:pt x="185" y="16"/>
                    <a:pt x="192" y="23"/>
                    <a:pt x="192" y="32"/>
                  </a:cubicBezTo>
                  <a:cubicBezTo>
                    <a:pt x="192" y="41"/>
                    <a:pt x="185" y="48"/>
                    <a:pt x="176" y="48"/>
                  </a:cubicBezTo>
                  <a:cubicBezTo>
                    <a:pt x="167" y="48"/>
                    <a:pt x="160" y="41"/>
                    <a:pt x="160" y="32"/>
                  </a:cubicBezTo>
                  <a:cubicBezTo>
                    <a:pt x="160" y="23"/>
                    <a:pt x="167" y="16"/>
                    <a:pt x="176" y="16"/>
                  </a:cubicBezTo>
                  <a:moveTo>
                    <a:pt x="32" y="112"/>
                  </a:moveTo>
                  <a:cubicBezTo>
                    <a:pt x="23" y="112"/>
                    <a:pt x="16" y="105"/>
                    <a:pt x="16" y="96"/>
                  </a:cubicBezTo>
                  <a:cubicBezTo>
                    <a:pt x="16" y="87"/>
                    <a:pt x="23" y="80"/>
                    <a:pt x="32" y="80"/>
                  </a:cubicBezTo>
                  <a:cubicBezTo>
                    <a:pt x="41" y="80"/>
                    <a:pt x="48" y="87"/>
                    <a:pt x="48" y="96"/>
                  </a:cubicBezTo>
                  <a:cubicBezTo>
                    <a:pt x="48" y="105"/>
                    <a:pt x="41" y="112"/>
                    <a:pt x="32" y="112"/>
                  </a:cubicBezTo>
                  <a:moveTo>
                    <a:pt x="176" y="176"/>
                  </a:moveTo>
                  <a:cubicBezTo>
                    <a:pt x="167" y="176"/>
                    <a:pt x="160" y="169"/>
                    <a:pt x="160" y="160"/>
                  </a:cubicBezTo>
                  <a:cubicBezTo>
                    <a:pt x="160" y="151"/>
                    <a:pt x="167" y="144"/>
                    <a:pt x="176" y="144"/>
                  </a:cubicBezTo>
                  <a:cubicBezTo>
                    <a:pt x="185" y="144"/>
                    <a:pt x="192" y="151"/>
                    <a:pt x="192" y="160"/>
                  </a:cubicBezTo>
                  <a:cubicBezTo>
                    <a:pt x="192" y="169"/>
                    <a:pt x="185" y="176"/>
                    <a:pt x="176" y="176"/>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0" name="Google Shape;1640;p20"/>
            <p:cNvSpPr txBox="1"/>
            <p:nvPr/>
          </p:nvSpPr>
          <p:spPr>
            <a:xfrm>
              <a:off x="10204698" y="2448716"/>
              <a:ext cx="112181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APIs</a:t>
              </a:r>
              <a:endParaRPr/>
            </a:p>
          </p:txBody>
        </p:sp>
        <p:sp>
          <p:nvSpPr>
            <p:cNvPr id="1641" name="Google Shape;1641;p20"/>
            <p:cNvSpPr/>
            <p:nvPr/>
          </p:nvSpPr>
          <p:spPr>
            <a:xfrm>
              <a:off x="10519004" y="2805447"/>
              <a:ext cx="547687" cy="450850"/>
            </a:xfrm>
            <a:custGeom>
              <a:avLst/>
              <a:gdLst/>
              <a:ahLst/>
              <a:cxnLst/>
              <a:rect l="l" t="t" r="r" b="b"/>
              <a:pathLst>
                <a:path w="345" h="284" extrusionOk="0">
                  <a:moveTo>
                    <a:pt x="281" y="152"/>
                  </a:moveTo>
                  <a:lnTo>
                    <a:pt x="345" y="218"/>
                  </a:lnTo>
                  <a:lnTo>
                    <a:pt x="281" y="284"/>
                  </a:lnTo>
                  <a:lnTo>
                    <a:pt x="262" y="265"/>
                  </a:lnTo>
                  <a:lnTo>
                    <a:pt x="298" y="230"/>
                  </a:lnTo>
                  <a:lnTo>
                    <a:pt x="208" y="230"/>
                  </a:lnTo>
                  <a:lnTo>
                    <a:pt x="155" y="163"/>
                  </a:lnTo>
                  <a:lnTo>
                    <a:pt x="101" y="230"/>
                  </a:lnTo>
                  <a:lnTo>
                    <a:pt x="0" y="230"/>
                  </a:lnTo>
                  <a:lnTo>
                    <a:pt x="0" y="205"/>
                  </a:lnTo>
                  <a:lnTo>
                    <a:pt x="88" y="205"/>
                  </a:lnTo>
                  <a:lnTo>
                    <a:pt x="139" y="142"/>
                  </a:lnTo>
                  <a:lnTo>
                    <a:pt x="88" y="79"/>
                  </a:lnTo>
                  <a:lnTo>
                    <a:pt x="0" y="79"/>
                  </a:lnTo>
                  <a:lnTo>
                    <a:pt x="0" y="54"/>
                  </a:lnTo>
                  <a:lnTo>
                    <a:pt x="101" y="54"/>
                  </a:lnTo>
                  <a:lnTo>
                    <a:pt x="155" y="122"/>
                  </a:lnTo>
                  <a:lnTo>
                    <a:pt x="208" y="54"/>
                  </a:lnTo>
                  <a:lnTo>
                    <a:pt x="298" y="54"/>
                  </a:lnTo>
                  <a:lnTo>
                    <a:pt x="262" y="19"/>
                  </a:lnTo>
                  <a:lnTo>
                    <a:pt x="281" y="0"/>
                  </a:lnTo>
                  <a:lnTo>
                    <a:pt x="345" y="67"/>
                  </a:lnTo>
                  <a:lnTo>
                    <a:pt x="281" y="133"/>
                  </a:lnTo>
                  <a:lnTo>
                    <a:pt x="262" y="114"/>
                  </a:lnTo>
                  <a:lnTo>
                    <a:pt x="298" y="79"/>
                  </a:lnTo>
                  <a:lnTo>
                    <a:pt x="221" y="79"/>
                  </a:lnTo>
                  <a:lnTo>
                    <a:pt x="170" y="142"/>
                  </a:lnTo>
                  <a:lnTo>
                    <a:pt x="221" y="205"/>
                  </a:lnTo>
                  <a:lnTo>
                    <a:pt x="298" y="205"/>
                  </a:lnTo>
                  <a:lnTo>
                    <a:pt x="262" y="171"/>
                  </a:lnTo>
                  <a:lnTo>
                    <a:pt x="281" y="15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2" name="Google Shape;1642;p20"/>
            <p:cNvSpPr txBox="1"/>
            <p:nvPr/>
          </p:nvSpPr>
          <p:spPr>
            <a:xfrm>
              <a:off x="10231876" y="3249956"/>
              <a:ext cx="115971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Events</a:t>
              </a:r>
              <a:endParaRPr/>
            </a:p>
          </p:txBody>
        </p:sp>
      </p:grpSp>
      <p:grpSp>
        <p:nvGrpSpPr>
          <p:cNvPr id="1643" name="Google Shape;1643;p20"/>
          <p:cNvGrpSpPr/>
          <p:nvPr/>
        </p:nvGrpSpPr>
        <p:grpSpPr>
          <a:xfrm>
            <a:off x="6234113" y="3827396"/>
            <a:ext cx="5499100" cy="2284197"/>
            <a:chOff x="6234113" y="3827396"/>
            <a:chExt cx="5499100" cy="2284197"/>
          </a:xfrm>
        </p:grpSpPr>
        <p:grpSp>
          <p:nvGrpSpPr>
            <p:cNvPr id="1644" name="Google Shape;1644;p20"/>
            <p:cNvGrpSpPr/>
            <p:nvPr/>
          </p:nvGrpSpPr>
          <p:grpSpPr>
            <a:xfrm>
              <a:off x="6234113" y="3827396"/>
              <a:ext cx="5499100" cy="2284197"/>
              <a:chOff x="6234113" y="3827396"/>
              <a:chExt cx="5499100" cy="2284197"/>
            </a:xfrm>
          </p:grpSpPr>
          <p:grpSp>
            <p:nvGrpSpPr>
              <p:cNvPr id="1645" name="Google Shape;1645;p20"/>
              <p:cNvGrpSpPr/>
              <p:nvPr/>
            </p:nvGrpSpPr>
            <p:grpSpPr>
              <a:xfrm>
                <a:off x="6234113" y="3827396"/>
                <a:ext cx="5499100" cy="2284197"/>
                <a:chOff x="6234113" y="3827396"/>
                <a:chExt cx="5499100" cy="2284197"/>
              </a:xfrm>
            </p:grpSpPr>
            <p:sp>
              <p:nvSpPr>
                <p:cNvPr id="1646" name="Google Shape;1646;p20"/>
                <p:cNvSpPr/>
                <p:nvPr/>
              </p:nvSpPr>
              <p:spPr>
                <a:xfrm>
                  <a:off x="6234113" y="3827396"/>
                  <a:ext cx="5499100" cy="343824"/>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Hybrid Deployment and Operating Models</a:t>
                  </a:r>
                  <a:endParaRPr/>
                </a:p>
              </p:txBody>
            </p:sp>
            <p:sp>
              <p:nvSpPr>
                <p:cNvPr id="1647" name="Google Shape;1647;p20"/>
                <p:cNvSpPr/>
                <p:nvPr/>
              </p:nvSpPr>
              <p:spPr>
                <a:xfrm>
                  <a:off x="6238922" y="4179405"/>
                  <a:ext cx="5494291" cy="19321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48" name="Google Shape;1648;p20"/>
                <p:cNvSpPr txBox="1"/>
                <p:nvPr/>
              </p:nvSpPr>
              <p:spPr>
                <a:xfrm>
                  <a:off x="6442172" y="5782126"/>
                  <a:ext cx="130066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On-Premises</a:t>
                  </a:r>
                  <a:endParaRPr/>
                </a:p>
              </p:txBody>
            </p:sp>
            <p:sp>
              <p:nvSpPr>
                <p:cNvPr id="1649" name="Google Shape;1649;p20"/>
                <p:cNvSpPr txBox="1"/>
                <p:nvPr/>
              </p:nvSpPr>
              <p:spPr>
                <a:xfrm>
                  <a:off x="8869408" y="5740045"/>
                  <a:ext cx="743703" cy="3077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Hybrid</a:t>
                  </a:r>
                  <a:endParaRPr/>
                </a:p>
              </p:txBody>
            </p:sp>
            <p:sp>
              <p:nvSpPr>
                <p:cNvPr id="1650" name="Google Shape;1650;p20"/>
                <p:cNvSpPr txBox="1"/>
                <p:nvPr/>
              </p:nvSpPr>
              <p:spPr>
                <a:xfrm>
                  <a:off x="7493178" y="4708210"/>
                  <a:ext cx="11597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(Multi)C</a:t>
                  </a:r>
                  <a:r>
                    <a:rPr lang="en-US" sz="1400" b="0" i="0" u="none" strike="noStrike" cap="none">
                      <a:solidFill>
                        <a:srgbClr val="000000"/>
                      </a:solidFill>
                      <a:latin typeface="Arial"/>
                      <a:ea typeface="Arial"/>
                      <a:cs typeface="Arial"/>
                      <a:sym typeface="Arial"/>
                    </a:rPr>
                    <a:t>loud</a:t>
                  </a:r>
                  <a:endParaRPr/>
                </a:p>
              </p:txBody>
            </p:sp>
            <p:sp>
              <p:nvSpPr>
                <p:cNvPr id="1651" name="Google Shape;1651;p20"/>
                <p:cNvSpPr txBox="1"/>
                <p:nvPr/>
              </p:nvSpPr>
              <p:spPr>
                <a:xfrm>
                  <a:off x="9707407" y="4696067"/>
                  <a:ext cx="11597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Embedded</a:t>
                  </a:r>
                  <a:endParaRPr/>
                </a:p>
              </p:txBody>
            </p:sp>
            <p:grpSp>
              <p:nvGrpSpPr>
                <p:cNvPr id="1652" name="Google Shape;1652;p20"/>
                <p:cNvGrpSpPr/>
                <p:nvPr/>
              </p:nvGrpSpPr>
              <p:grpSpPr>
                <a:xfrm>
                  <a:off x="6642455" y="5098338"/>
                  <a:ext cx="900099" cy="655814"/>
                  <a:chOff x="6737798" y="4976867"/>
                  <a:chExt cx="900099" cy="655814"/>
                </a:xfrm>
              </p:grpSpPr>
              <p:sp>
                <p:nvSpPr>
                  <p:cNvPr id="1653" name="Google Shape;1653;p20"/>
                  <p:cNvSpPr/>
                  <p:nvPr/>
                </p:nvSpPr>
                <p:spPr>
                  <a:xfrm>
                    <a:off x="6737798" y="4976867"/>
                    <a:ext cx="379682" cy="655814"/>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54" name="Google Shape;1654;p20"/>
                  <p:cNvSpPr/>
                  <p:nvPr/>
                </p:nvSpPr>
                <p:spPr>
                  <a:xfrm>
                    <a:off x="7258215" y="4976867"/>
                    <a:ext cx="379682" cy="655814"/>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grpSp>
              <p:nvGrpSpPr>
                <p:cNvPr id="1655" name="Google Shape;1655;p20"/>
                <p:cNvGrpSpPr/>
                <p:nvPr/>
              </p:nvGrpSpPr>
              <p:grpSpPr>
                <a:xfrm>
                  <a:off x="8806036" y="5126117"/>
                  <a:ext cx="1050562" cy="646256"/>
                  <a:chOff x="8755893" y="5169970"/>
                  <a:chExt cx="1066099" cy="655814"/>
                </a:xfrm>
              </p:grpSpPr>
              <p:sp>
                <p:nvSpPr>
                  <p:cNvPr id="1656" name="Google Shape;1656;p20"/>
                  <p:cNvSpPr/>
                  <p:nvPr/>
                </p:nvSpPr>
                <p:spPr>
                  <a:xfrm>
                    <a:off x="8755893" y="5169970"/>
                    <a:ext cx="379682" cy="655814"/>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7" name="Google Shape;1657;p20"/>
                  <p:cNvSpPr/>
                  <p:nvPr/>
                </p:nvSpPr>
                <p:spPr>
                  <a:xfrm>
                    <a:off x="9168618" y="5387277"/>
                    <a:ext cx="653374" cy="409656"/>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1658" name="Google Shape;1658;p20"/>
                <p:cNvSpPr/>
                <p:nvPr/>
              </p:nvSpPr>
              <p:spPr>
                <a:xfrm>
                  <a:off x="7114214" y="4300133"/>
                  <a:ext cx="653374" cy="409656"/>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59" name="Google Shape;1659;p20"/>
                <p:cNvSpPr/>
                <p:nvPr/>
              </p:nvSpPr>
              <p:spPr>
                <a:xfrm>
                  <a:off x="9948338" y="4275986"/>
                  <a:ext cx="640080" cy="486076"/>
                </a:xfrm>
                <a:custGeom>
                  <a:avLst/>
                  <a:gdLst/>
                  <a:ahLst/>
                  <a:cxnLst/>
                  <a:rect l="l" t="t" r="r" b="b"/>
                  <a:pathLst>
                    <a:path w="222" h="168" extrusionOk="0">
                      <a:moveTo>
                        <a:pt x="222" y="44"/>
                      </a:moveTo>
                      <a:cubicBezTo>
                        <a:pt x="222" y="20"/>
                        <a:pt x="202" y="0"/>
                        <a:pt x="178" y="0"/>
                      </a:cubicBezTo>
                      <a:cubicBezTo>
                        <a:pt x="154" y="0"/>
                        <a:pt x="134" y="20"/>
                        <a:pt x="134" y="44"/>
                      </a:cubicBezTo>
                      <a:cubicBezTo>
                        <a:pt x="134" y="51"/>
                        <a:pt x="135" y="57"/>
                        <a:pt x="138" y="63"/>
                      </a:cubicBezTo>
                      <a:cubicBezTo>
                        <a:pt x="139" y="64"/>
                        <a:pt x="139" y="64"/>
                        <a:pt x="139" y="64"/>
                      </a:cubicBezTo>
                      <a:cubicBezTo>
                        <a:pt x="140" y="65"/>
                        <a:pt x="142" y="71"/>
                        <a:pt x="142" y="76"/>
                      </a:cubicBezTo>
                      <a:cubicBezTo>
                        <a:pt x="142" y="91"/>
                        <a:pt x="129" y="104"/>
                        <a:pt x="114" y="104"/>
                      </a:cubicBezTo>
                      <a:cubicBezTo>
                        <a:pt x="108" y="104"/>
                        <a:pt x="102" y="102"/>
                        <a:pt x="97" y="98"/>
                      </a:cubicBezTo>
                      <a:cubicBezTo>
                        <a:pt x="97" y="98"/>
                        <a:pt x="97" y="98"/>
                        <a:pt x="97" y="98"/>
                      </a:cubicBezTo>
                      <a:cubicBezTo>
                        <a:pt x="97" y="98"/>
                        <a:pt x="96" y="98"/>
                        <a:pt x="96" y="97"/>
                      </a:cubicBezTo>
                      <a:cubicBezTo>
                        <a:pt x="90" y="92"/>
                        <a:pt x="86" y="85"/>
                        <a:pt x="86" y="76"/>
                      </a:cubicBezTo>
                      <a:cubicBezTo>
                        <a:pt x="86" y="65"/>
                        <a:pt x="93" y="55"/>
                        <a:pt x="102" y="51"/>
                      </a:cubicBezTo>
                      <a:cubicBezTo>
                        <a:pt x="102" y="64"/>
                        <a:pt x="102" y="64"/>
                        <a:pt x="102" y="64"/>
                      </a:cubicBezTo>
                      <a:cubicBezTo>
                        <a:pt x="118" y="64"/>
                        <a:pt x="118" y="64"/>
                        <a:pt x="118" y="64"/>
                      </a:cubicBezTo>
                      <a:cubicBezTo>
                        <a:pt x="118" y="24"/>
                        <a:pt x="118" y="24"/>
                        <a:pt x="118" y="24"/>
                      </a:cubicBezTo>
                      <a:cubicBezTo>
                        <a:pt x="78" y="24"/>
                        <a:pt x="78" y="24"/>
                        <a:pt x="78" y="24"/>
                      </a:cubicBezTo>
                      <a:cubicBezTo>
                        <a:pt x="78" y="40"/>
                        <a:pt x="78" y="40"/>
                        <a:pt x="78" y="40"/>
                      </a:cubicBezTo>
                      <a:cubicBezTo>
                        <a:pt x="89" y="40"/>
                        <a:pt x="89" y="40"/>
                        <a:pt x="89" y="40"/>
                      </a:cubicBezTo>
                      <a:cubicBezTo>
                        <a:pt x="79" y="47"/>
                        <a:pt x="72" y="57"/>
                        <a:pt x="71" y="69"/>
                      </a:cubicBezTo>
                      <a:cubicBezTo>
                        <a:pt x="52" y="59"/>
                        <a:pt x="28" y="64"/>
                        <a:pt x="15" y="81"/>
                      </a:cubicBezTo>
                      <a:cubicBezTo>
                        <a:pt x="0" y="101"/>
                        <a:pt x="4" y="128"/>
                        <a:pt x="23" y="143"/>
                      </a:cubicBezTo>
                      <a:cubicBezTo>
                        <a:pt x="31" y="149"/>
                        <a:pt x="41" y="152"/>
                        <a:pt x="50" y="152"/>
                      </a:cubicBezTo>
                      <a:cubicBezTo>
                        <a:pt x="55" y="152"/>
                        <a:pt x="60" y="151"/>
                        <a:pt x="65" y="149"/>
                      </a:cubicBezTo>
                      <a:cubicBezTo>
                        <a:pt x="59" y="160"/>
                        <a:pt x="59" y="160"/>
                        <a:pt x="59" y="160"/>
                      </a:cubicBezTo>
                      <a:cubicBezTo>
                        <a:pt x="73" y="168"/>
                        <a:pt x="73" y="168"/>
                        <a:pt x="73" y="168"/>
                      </a:cubicBezTo>
                      <a:cubicBezTo>
                        <a:pt x="93" y="133"/>
                        <a:pt x="93" y="133"/>
                        <a:pt x="93" y="133"/>
                      </a:cubicBezTo>
                      <a:cubicBezTo>
                        <a:pt x="58" y="113"/>
                        <a:pt x="58" y="113"/>
                        <a:pt x="58" y="113"/>
                      </a:cubicBezTo>
                      <a:cubicBezTo>
                        <a:pt x="50" y="127"/>
                        <a:pt x="50" y="127"/>
                        <a:pt x="50" y="127"/>
                      </a:cubicBezTo>
                      <a:cubicBezTo>
                        <a:pt x="62" y="133"/>
                        <a:pt x="62" y="133"/>
                        <a:pt x="62" y="133"/>
                      </a:cubicBezTo>
                      <a:cubicBezTo>
                        <a:pt x="53" y="138"/>
                        <a:pt x="41" y="137"/>
                        <a:pt x="33" y="130"/>
                      </a:cubicBezTo>
                      <a:cubicBezTo>
                        <a:pt x="21" y="121"/>
                        <a:pt x="18" y="103"/>
                        <a:pt x="28" y="91"/>
                      </a:cubicBezTo>
                      <a:cubicBezTo>
                        <a:pt x="37" y="79"/>
                        <a:pt x="55" y="76"/>
                        <a:pt x="67" y="86"/>
                      </a:cubicBezTo>
                      <a:cubicBezTo>
                        <a:pt x="71" y="89"/>
                        <a:pt x="74" y="94"/>
                        <a:pt x="75" y="96"/>
                      </a:cubicBezTo>
                      <a:cubicBezTo>
                        <a:pt x="75" y="96"/>
                        <a:pt x="75" y="96"/>
                        <a:pt x="75" y="96"/>
                      </a:cubicBezTo>
                      <a:cubicBezTo>
                        <a:pt x="78" y="102"/>
                        <a:pt x="82" y="106"/>
                        <a:pt x="86" y="110"/>
                      </a:cubicBezTo>
                      <a:cubicBezTo>
                        <a:pt x="94" y="116"/>
                        <a:pt x="103" y="120"/>
                        <a:pt x="114" y="120"/>
                      </a:cubicBezTo>
                      <a:cubicBezTo>
                        <a:pt x="138" y="120"/>
                        <a:pt x="158" y="100"/>
                        <a:pt x="158" y="76"/>
                      </a:cubicBezTo>
                      <a:cubicBezTo>
                        <a:pt x="158" y="67"/>
                        <a:pt x="154" y="58"/>
                        <a:pt x="153" y="57"/>
                      </a:cubicBezTo>
                      <a:cubicBezTo>
                        <a:pt x="151" y="52"/>
                        <a:pt x="150" y="48"/>
                        <a:pt x="150" y="44"/>
                      </a:cubicBezTo>
                      <a:cubicBezTo>
                        <a:pt x="150" y="29"/>
                        <a:pt x="163" y="16"/>
                        <a:pt x="178" y="16"/>
                      </a:cubicBezTo>
                      <a:cubicBezTo>
                        <a:pt x="193" y="16"/>
                        <a:pt x="206" y="29"/>
                        <a:pt x="206" y="44"/>
                      </a:cubicBezTo>
                      <a:cubicBezTo>
                        <a:pt x="206" y="54"/>
                        <a:pt x="201" y="62"/>
                        <a:pt x="194" y="67"/>
                      </a:cubicBezTo>
                      <a:cubicBezTo>
                        <a:pt x="197" y="54"/>
                        <a:pt x="197" y="54"/>
                        <a:pt x="197" y="54"/>
                      </a:cubicBezTo>
                      <a:cubicBezTo>
                        <a:pt x="182" y="50"/>
                        <a:pt x="182" y="50"/>
                        <a:pt x="182" y="50"/>
                      </a:cubicBezTo>
                      <a:cubicBezTo>
                        <a:pt x="172" y="89"/>
                        <a:pt x="172" y="89"/>
                        <a:pt x="172" y="89"/>
                      </a:cubicBezTo>
                      <a:cubicBezTo>
                        <a:pt x="210" y="99"/>
                        <a:pt x="210" y="99"/>
                        <a:pt x="210" y="99"/>
                      </a:cubicBezTo>
                      <a:cubicBezTo>
                        <a:pt x="214" y="84"/>
                        <a:pt x="214" y="84"/>
                        <a:pt x="214" y="84"/>
                      </a:cubicBezTo>
                      <a:cubicBezTo>
                        <a:pt x="203" y="80"/>
                        <a:pt x="203" y="80"/>
                        <a:pt x="203" y="80"/>
                      </a:cubicBezTo>
                      <a:cubicBezTo>
                        <a:pt x="214" y="73"/>
                        <a:pt x="222" y="59"/>
                        <a:pt x="222" y="44"/>
                      </a:cubicBezTo>
                      <a:close/>
                    </a:path>
                  </a:pathLst>
                </a:custGeom>
                <a:solidFill>
                  <a:srgbClr val="002856"/>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660" name="Google Shape;1660;p20"/>
              <p:cNvSpPr/>
              <p:nvPr/>
            </p:nvSpPr>
            <p:spPr>
              <a:xfrm>
                <a:off x="7823790" y="4302876"/>
                <a:ext cx="653374" cy="409656"/>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661" name="Google Shape;1661;p20"/>
              <p:cNvSpPr/>
              <p:nvPr/>
            </p:nvSpPr>
            <p:spPr>
              <a:xfrm>
                <a:off x="8527505" y="4302876"/>
                <a:ext cx="653374" cy="409656"/>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sp>
          <p:nvSpPr>
            <p:cNvPr id="1662" name="Google Shape;1662;p20"/>
            <p:cNvSpPr/>
            <p:nvPr/>
          </p:nvSpPr>
          <p:spPr>
            <a:xfrm>
              <a:off x="10768888" y="5173670"/>
              <a:ext cx="400748" cy="560388"/>
            </a:xfrm>
            <a:custGeom>
              <a:avLst/>
              <a:gdLst/>
              <a:ahLst/>
              <a:cxnLst/>
              <a:rect l="l" t="t" r="r" b="b"/>
              <a:pathLst>
                <a:path w="252" h="353" extrusionOk="0">
                  <a:moveTo>
                    <a:pt x="63" y="315"/>
                  </a:moveTo>
                  <a:lnTo>
                    <a:pt x="89" y="315"/>
                  </a:lnTo>
                  <a:lnTo>
                    <a:pt x="89" y="290"/>
                  </a:lnTo>
                  <a:lnTo>
                    <a:pt x="63" y="290"/>
                  </a:lnTo>
                  <a:lnTo>
                    <a:pt x="63" y="315"/>
                  </a:lnTo>
                  <a:close/>
                  <a:moveTo>
                    <a:pt x="114" y="315"/>
                  </a:moveTo>
                  <a:lnTo>
                    <a:pt x="139" y="315"/>
                  </a:lnTo>
                  <a:lnTo>
                    <a:pt x="139" y="290"/>
                  </a:lnTo>
                  <a:lnTo>
                    <a:pt x="114" y="290"/>
                  </a:lnTo>
                  <a:lnTo>
                    <a:pt x="114" y="315"/>
                  </a:lnTo>
                  <a:close/>
                  <a:moveTo>
                    <a:pt x="164" y="315"/>
                  </a:moveTo>
                  <a:lnTo>
                    <a:pt x="189" y="315"/>
                  </a:lnTo>
                  <a:lnTo>
                    <a:pt x="189" y="290"/>
                  </a:lnTo>
                  <a:lnTo>
                    <a:pt x="164" y="290"/>
                  </a:lnTo>
                  <a:lnTo>
                    <a:pt x="164" y="315"/>
                  </a:lnTo>
                  <a:close/>
                  <a:moveTo>
                    <a:pt x="63" y="265"/>
                  </a:moveTo>
                  <a:lnTo>
                    <a:pt x="89" y="265"/>
                  </a:lnTo>
                  <a:lnTo>
                    <a:pt x="89" y="240"/>
                  </a:lnTo>
                  <a:lnTo>
                    <a:pt x="63" y="240"/>
                  </a:lnTo>
                  <a:lnTo>
                    <a:pt x="63" y="265"/>
                  </a:lnTo>
                  <a:close/>
                  <a:moveTo>
                    <a:pt x="114" y="265"/>
                  </a:moveTo>
                  <a:lnTo>
                    <a:pt x="139" y="265"/>
                  </a:lnTo>
                  <a:lnTo>
                    <a:pt x="139" y="240"/>
                  </a:lnTo>
                  <a:lnTo>
                    <a:pt x="114" y="240"/>
                  </a:lnTo>
                  <a:lnTo>
                    <a:pt x="114" y="265"/>
                  </a:lnTo>
                  <a:close/>
                  <a:moveTo>
                    <a:pt x="164" y="265"/>
                  </a:moveTo>
                  <a:lnTo>
                    <a:pt x="189" y="265"/>
                  </a:lnTo>
                  <a:lnTo>
                    <a:pt x="189" y="240"/>
                  </a:lnTo>
                  <a:lnTo>
                    <a:pt x="164" y="240"/>
                  </a:lnTo>
                  <a:lnTo>
                    <a:pt x="164" y="265"/>
                  </a:lnTo>
                  <a:close/>
                  <a:moveTo>
                    <a:pt x="63" y="214"/>
                  </a:moveTo>
                  <a:lnTo>
                    <a:pt x="89" y="214"/>
                  </a:lnTo>
                  <a:lnTo>
                    <a:pt x="89" y="189"/>
                  </a:lnTo>
                  <a:lnTo>
                    <a:pt x="63" y="189"/>
                  </a:lnTo>
                  <a:lnTo>
                    <a:pt x="63" y="214"/>
                  </a:lnTo>
                  <a:close/>
                  <a:moveTo>
                    <a:pt x="114" y="214"/>
                  </a:moveTo>
                  <a:lnTo>
                    <a:pt x="139" y="214"/>
                  </a:lnTo>
                  <a:lnTo>
                    <a:pt x="139" y="189"/>
                  </a:lnTo>
                  <a:lnTo>
                    <a:pt x="114" y="189"/>
                  </a:lnTo>
                  <a:lnTo>
                    <a:pt x="114" y="214"/>
                  </a:lnTo>
                  <a:close/>
                  <a:moveTo>
                    <a:pt x="164" y="214"/>
                  </a:moveTo>
                  <a:lnTo>
                    <a:pt x="189" y="214"/>
                  </a:lnTo>
                  <a:lnTo>
                    <a:pt x="189" y="189"/>
                  </a:lnTo>
                  <a:lnTo>
                    <a:pt x="164" y="189"/>
                  </a:lnTo>
                  <a:lnTo>
                    <a:pt x="164" y="214"/>
                  </a:lnTo>
                  <a:close/>
                  <a:moveTo>
                    <a:pt x="63" y="164"/>
                  </a:moveTo>
                  <a:lnTo>
                    <a:pt x="89" y="164"/>
                  </a:lnTo>
                  <a:lnTo>
                    <a:pt x="89" y="139"/>
                  </a:lnTo>
                  <a:lnTo>
                    <a:pt x="63" y="139"/>
                  </a:lnTo>
                  <a:lnTo>
                    <a:pt x="63" y="164"/>
                  </a:lnTo>
                  <a:close/>
                  <a:moveTo>
                    <a:pt x="114" y="164"/>
                  </a:moveTo>
                  <a:lnTo>
                    <a:pt x="139" y="164"/>
                  </a:lnTo>
                  <a:lnTo>
                    <a:pt x="139" y="139"/>
                  </a:lnTo>
                  <a:lnTo>
                    <a:pt x="114" y="139"/>
                  </a:lnTo>
                  <a:lnTo>
                    <a:pt x="114" y="164"/>
                  </a:lnTo>
                  <a:close/>
                  <a:moveTo>
                    <a:pt x="164" y="164"/>
                  </a:moveTo>
                  <a:lnTo>
                    <a:pt x="189" y="164"/>
                  </a:lnTo>
                  <a:lnTo>
                    <a:pt x="189" y="139"/>
                  </a:lnTo>
                  <a:lnTo>
                    <a:pt x="164" y="139"/>
                  </a:lnTo>
                  <a:lnTo>
                    <a:pt x="164" y="164"/>
                  </a:lnTo>
                  <a:close/>
                  <a:moveTo>
                    <a:pt x="63" y="114"/>
                  </a:moveTo>
                  <a:lnTo>
                    <a:pt x="89" y="114"/>
                  </a:lnTo>
                  <a:lnTo>
                    <a:pt x="89" y="88"/>
                  </a:lnTo>
                  <a:lnTo>
                    <a:pt x="63" y="88"/>
                  </a:lnTo>
                  <a:lnTo>
                    <a:pt x="63" y="114"/>
                  </a:lnTo>
                  <a:close/>
                  <a:moveTo>
                    <a:pt x="114" y="114"/>
                  </a:moveTo>
                  <a:lnTo>
                    <a:pt x="139" y="114"/>
                  </a:lnTo>
                  <a:lnTo>
                    <a:pt x="139" y="88"/>
                  </a:lnTo>
                  <a:lnTo>
                    <a:pt x="114" y="88"/>
                  </a:lnTo>
                  <a:lnTo>
                    <a:pt x="114" y="114"/>
                  </a:lnTo>
                  <a:close/>
                  <a:moveTo>
                    <a:pt x="164" y="114"/>
                  </a:moveTo>
                  <a:lnTo>
                    <a:pt x="189" y="114"/>
                  </a:lnTo>
                  <a:lnTo>
                    <a:pt x="189" y="88"/>
                  </a:lnTo>
                  <a:lnTo>
                    <a:pt x="164" y="88"/>
                  </a:lnTo>
                  <a:lnTo>
                    <a:pt x="164" y="114"/>
                  </a:lnTo>
                  <a:close/>
                  <a:moveTo>
                    <a:pt x="177" y="0"/>
                  </a:moveTo>
                  <a:lnTo>
                    <a:pt x="177" y="25"/>
                  </a:lnTo>
                  <a:lnTo>
                    <a:pt x="0" y="25"/>
                  </a:lnTo>
                  <a:lnTo>
                    <a:pt x="0" y="353"/>
                  </a:lnTo>
                  <a:lnTo>
                    <a:pt x="26" y="353"/>
                  </a:lnTo>
                  <a:lnTo>
                    <a:pt x="26" y="51"/>
                  </a:lnTo>
                  <a:lnTo>
                    <a:pt x="227" y="51"/>
                  </a:lnTo>
                  <a:lnTo>
                    <a:pt x="227" y="353"/>
                  </a:lnTo>
                  <a:lnTo>
                    <a:pt x="252" y="353"/>
                  </a:lnTo>
                  <a:lnTo>
                    <a:pt x="252" y="25"/>
                  </a:lnTo>
                  <a:lnTo>
                    <a:pt x="202" y="25"/>
                  </a:lnTo>
                  <a:lnTo>
                    <a:pt x="202" y="0"/>
                  </a:lnTo>
                  <a:lnTo>
                    <a:pt x="17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63" name="Google Shape;1663;p20"/>
            <p:cNvSpPr txBox="1"/>
            <p:nvPr/>
          </p:nvSpPr>
          <p:spPr>
            <a:xfrm>
              <a:off x="10389017" y="5732044"/>
              <a:ext cx="115971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a:solidFill>
                    <a:srgbClr val="000000"/>
                  </a:solidFill>
                  <a:latin typeface="Arial"/>
                  <a:ea typeface="Arial"/>
                  <a:cs typeface="Arial"/>
                  <a:sym typeface="Arial"/>
                </a:rPr>
                <a:t>Outsourced</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21"/>
          <p:cNvSpPr txBox="1"/>
          <p:nvPr/>
        </p:nvSpPr>
        <p:spPr>
          <a:xfrm>
            <a:off x="457200" y="366713"/>
            <a:ext cx="11276013" cy="4431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2"/>
              </a:buClr>
              <a:buSzPts val="3200"/>
              <a:buFont typeface="Arial Black"/>
              <a:buNone/>
            </a:pPr>
            <a:r>
              <a:rPr lang="en-US" sz="3200" b="1">
                <a:solidFill>
                  <a:schemeClr val="dk2"/>
                </a:solidFill>
                <a:latin typeface="Arial Black"/>
                <a:ea typeface="Arial Black"/>
                <a:cs typeface="Arial Black"/>
                <a:sym typeface="Arial Black"/>
              </a:rPr>
              <a:t>… Which Requires a Combination of Technologies</a:t>
            </a:r>
            <a:endParaRPr/>
          </a:p>
        </p:txBody>
      </p:sp>
      <p:sp>
        <p:nvSpPr>
          <p:cNvPr id="1669" name="Google Shape;1669;p21"/>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 Which Requires a Combination of Technologies and a Governance Model</a:t>
            </a:r>
            <a:endParaRPr/>
          </a:p>
        </p:txBody>
      </p:sp>
      <p:grpSp>
        <p:nvGrpSpPr>
          <p:cNvPr id="1670" name="Google Shape;1670;p21"/>
          <p:cNvGrpSpPr/>
          <p:nvPr/>
        </p:nvGrpSpPr>
        <p:grpSpPr>
          <a:xfrm>
            <a:off x="450068" y="1542588"/>
            <a:ext cx="5533892" cy="4564844"/>
            <a:chOff x="450068" y="1542588"/>
            <a:chExt cx="5533892" cy="4564844"/>
          </a:xfrm>
        </p:grpSpPr>
        <p:grpSp>
          <p:nvGrpSpPr>
            <p:cNvPr id="1671" name="Google Shape;1671;p21"/>
            <p:cNvGrpSpPr/>
            <p:nvPr/>
          </p:nvGrpSpPr>
          <p:grpSpPr>
            <a:xfrm>
              <a:off x="450068" y="1542588"/>
              <a:ext cx="5533892" cy="4564844"/>
              <a:chOff x="450068" y="1542588"/>
              <a:chExt cx="5533892" cy="4564844"/>
            </a:xfrm>
          </p:grpSpPr>
          <p:grpSp>
            <p:nvGrpSpPr>
              <p:cNvPr id="1672" name="Google Shape;1672;p21"/>
              <p:cNvGrpSpPr/>
              <p:nvPr/>
            </p:nvGrpSpPr>
            <p:grpSpPr>
              <a:xfrm>
                <a:off x="593808" y="2010375"/>
                <a:ext cx="5390152" cy="3538729"/>
                <a:chOff x="367988" y="2079788"/>
                <a:chExt cx="3697600" cy="3891701"/>
              </a:xfrm>
            </p:grpSpPr>
            <p:sp>
              <p:nvSpPr>
                <p:cNvPr id="1673" name="Google Shape;1673;p21"/>
                <p:cNvSpPr txBox="1"/>
                <p:nvPr/>
              </p:nvSpPr>
              <p:spPr>
                <a:xfrm>
                  <a:off x="495831" y="4788071"/>
                  <a:ext cx="3569757" cy="406830"/>
                </a:xfrm>
                <a:prstGeom prst="rect">
                  <a:avLst/>
                </a:prstGeom>
                <a:noFill/>
                <a:ln>
                  <a:noFill/>
                </a:ln>
              </p:spPr>
              <p:txBody>
                <a:bodyPr spcFirstLastPara="1" wrap="square" lIns="91425" tIns="45700" rIns="91425" bIns="45700" anchor="t" anchorCtr="0">
                  <a:spAutoFit/>
                </a:bodyPr>
                <a:lstStyle/>
                <a:p>
                  <a:pPr marL="176213" marR="0" lvl="0" indent="-61912" algn="l" rtl="0">
                    <a:lnSpc>
                      <a:spcPct val="100000"/>
                    </a:lnSpc>
                    <a:spcBef>
                      <a:spcPts val="0"/>
                    </a:spcBef>
                    <a:spcAft>
                      <a:spcPts val="0"/>
                    </a:spcAft>
                    <a:buClr>
                      <a:srgbClr val="FFFFFF"/>
                    </a:buClr>
                    <a:buSzPts val="1800"/>
                    <a:buFont typeface="Noto Sans Symbols"/>
                    <a:buNone/>
                  </a:pPr>
                  <a:endParaRPr sz="2000" b="0" i="0" u="none" strike="noStrike" cap="none">
                    <a:solidFill>
                      <a:srgbClr val="FFFFFF"/>
                    </a:solidFill>
                    <a:latin typeface="Arial"/>
                    <a:ea typeface="Arial"/>
                    <a:cs typeface="Arial"/>
                    <a:sym typeface="Arial"/>
                  </a:endParaRPr>
                </a:p>
              </p:txBody>
            </p:sp>
            <p:sp>
              <p:nvSpPr>
                <p:cNvPr id="1674" name="Google Shape;1674;p21"/>
                <p:cNvSpPr/>
                <p:nvPr/>
              </p:nvSpPr>
              <p:spPr>
                <a:xfrm>
                  <a:off x="367988" y="2079788"/>
                  <a:ext cx="3668494" cy="38917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675" name="Google Shape;1675;p21"/>
              <p:cNvSpPr/>
              <p:nvPr/>
            </p:nvSpPr>
            <p:spPr>
              <a:xfrm>
                <a:off x="468104" y="4468712"/>
                <a:ext cx="5482187" cy="1638720"/>
              </a:xfrm>
              <a:prstGeom prst="rect">
                <a:avLst/>
              </a:prstGeom>
              <a:noFill/>
              <a:ln w="12700" cap="flat" cmpd="sng">
                <a:solidFill>
                  <a:srgbClr val="002856"/>
                </a:solidFill>
                <a:prstDash val="solid"/>
                <a:round/>
                <a:headEnd type="none" w="sm" len="sm"/>
                <a:tailEnd type="none" w="sm" len="sm"/>
              </a:ln>
            </p:spPr>
            <p:txBody>
              <a:bodyPr spcFirstLastPara="1" wrap="square" lIns="91425" tIns="182875" rIns="91425" bIns="91425" anchor="t" anchorCtr="0">
                <a:noAutofit/>
              </a:bodyPr>
              <a:lstStyle/>
              <a:p>
                <a:pPr marL="120650" marR="0" lvl="0" indent="-120650" algn="l" rtl="0">
                  <a:lnSpc>
                    <a:spcPct val="90000"/>
                  </a:lnSpc>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Integration and governance technologies combo </a:t>
                </a:r>
                <a:endParaRPr dirty="0"/>
              </a:p>
              <a:p>
                <a:pPr marL="120650" marR="0" lvl="0" indent="-120650" algn="l" rtl="0">
                  <a:lnSpc>
                    <a:spcPct val="90000"/>
                  </a:lnSpc>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Wide range of use cases</a:t>
                </a:r>
                <a:endParaRPr dirty="0"/>
              </a:p>
              <a:p>
                <a:pPr marL="120650" marR="0" lvl="0" indent="-120650" algn="l" rtl="0">
                  <a:lnSpc>
                    <a:spcPct val="90000"/>
                  </a:lnSpc>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Multiple integration personas </a:t>
                </a:r>
                <a:endParaRPr dirty="0"/>
              </a:p>
              <a:p>
                <a:pPr marL="120650" marR="0" lvl="0" indent="-120650" algn="l" rtl="0">
                  <a:lnSpc>
                    <a:spcPct val="90000"/>
                  </a:lnSpc>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As a service across organizational units</a:t>
                </a:r>
                <a:endParaRPr dirty="0"/>
              </a:p>
              <a:p>
                <a:pPr marL="120650" marR="0" lvl="0" indent="-120650" algn="l" rtl="0">
                  <a:lnSpc>
                    <a:spcPct val="90000"/>
                  </a:lnSpc>
                  <a:spcBef>
                    <a:spcPts val="0"/>
                  </a:spcBef>
                  <a:spcAft>
                    <a:spcPts val="0"/>
                  </a:spcAft>
                  <a:buClr>
                    <a:srgbClr val="FF0000"/>
                  </a:buClr>
                  <a:buSzPts val="1800"/>
                  <a:buFont typeface="Arial"/>
                  <a:buChar char="•"/>
                </a:pPr>
                <a:r>
                  <a:rPr lang="en-US" sz="1800" dirty="0">
                    <a:solidFill>
                      <a:schemeClr val="dk1"/>
                    </a:solidFill>
                    <a:latin typeface="Arial"/>
                    <a:ea typeface="Arial"/>
                    <a:cs typeface="Arial"/>
                    <a:sym typeface="Arial"/>
                  </a:rPr>
                  <a:t>Self-service</a:t>
                </a:r>
                <a:endParaRPr dirty="0"/>
              </a:p>
            </p:txBody>
          </p:sp>
          <p:grpSp>
            <p:nvGrpSpPr>
              <p:cNvPr id="1676" name="Google Shape;1676;p21"/>
              <p:cNvGrpSpPr/>
              <p:nvPr/>
            </p:nvGrpSpPr>
            <p:grpSpPr>
              <a:xfrm>
                <a:off x="729914" y="2080951"/>
                <a:ext cx="4941137" cy="1979714"/>
                <a:chOff x="457200" y="1528033"/>
                <a:chExt cx="11283010" cy="4148700"/>
              </a:xfrm>
            </p:grpSpPr>
            <p:grpSp>
              <p:nvGrpSpPr>
                <p:cNvPr id="1677" name="Google Shape;1677;p21"/>
                <p:cNvGrpSpPr/>
                <p:nvPr/>
              </p:nvGrpSpPr>
              <p:grpSpPr>
                <a:xfrm>
                  <a:off x="457200" y="1528033"/>
                  <a:ext cx="11283010" cy="4148700"/>
                  <a:chOff x="457200" y="1528033"/>
                  <a:chExt cx="11283010" cy="4148700"/>
                </a:xfrm>
              </p:grpSpPr>
              <p:grpSp>
                <p:nvGrpSpPr>
                  <p:cNvPr id="1678" name="Google Shape;1678;p21"/>
                  <p:cNvGrpSpPr/>
                  <p:nvPr/>
                </p:nvGrpSpPr>
                <p:grpSpPr>
                  <a:xfrm>
                    <a:off x="457200" y="1528033"/>
                    <a:ext cx="11283010" cy="3252433"/>
                    <a:chOff x="457200" y="1325564"/>
                    <a:chExt cx="11283010" cy="3494412"/>
                  </a:xfrm>
                </p:grpSpPr>
                <p:sp>
                  <p:nvSpPr>
                    <p:cNvPr id="1679" name="Google Shape;1679;p21"/>
                    <p:cNvSpPr txBox="1"/>
                    <p:nvPr/>
                  </p:nvSpPr>
                  <p:spPr>
                    <a:xfrm>
                      <a:off x="457200" y="1325564"/>
                      <a:ext cx="11283010" cy="580312"/>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Role-Based User Experience</a:t>
                      </a:r>
                      <a:endParaRPr/>
                    </a:p>
                  </p:txBody>
                </p:sp>
                <p:grpSp>
                  <p:nvGrpSpPr>
                    <p:cNvPr id="1680" name="Google Shape;1680;p21"/>
                    <p:cNvGrpSpPr/>
                    <p:nvPr/>
                  </p:nvGrpSpPr>
                  <p:grpSpPr>
                    <a:xfrm>
                      <a:off x="457200" y="1972523"/>
                      <a:ext cx="11283010" cy="2847453"/>
                      <a:chOff x="457200" y="1972523"/>
                      <a:chExt cx="11283010" cy="2847453"/>
                    </a:xfrm>
                  </p:grpSpPr>
                  <p:sp>
                    <p:nvSpPr>
                      <p:cNvPr id="1681" name="Google Shape;1681;p21"/>
                      <p:cNvSpPr txBox="1"/>
                      <p:nvPr/>
                    </p:nvSpPr>
                    <p:spPr>
                      <a:xfrm>
                        <a:off x="457200" y="1978975"/>
                        <a:ext cx="2386480" cy="2836107"/>
                      </a:xfrm>
                      <a:prstGeom prst="rect">
                        <a:avLst/>
                      </a:prstGeom>
                      <a:solidFill>
                        <a:srgbClr val="D0DEEA"/>
                      </a:solidFill>
                      <a:ln>
                        <a:noFill/>
                      </a:ln>
                    </p:spPr>
                    <p:txBody>
                      <a:bodyPr spcFirstLastPara="1" wrap="square" lIns="91425" tIns="64000" rIns="91425" bIns="45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Governance</a:t>
                        </a:r>
                        <a:endParaRPr/>
                      </a:p>
                    </p:txBody>
                  </p:sp>
                  <p:sp>
                    <p:nvSpPr>
                      <p:cNvPr id="1682" name="Google Shape;1682;p21"/>
                      <p:cNvSpPr txBox="1"/>
                      <p:nvPr/>
                    </p:nvSpPr>
                    <p:spPr>
                      <a:xfrm>
                        <a:off x="9348318" y="1972523"/>
                        <a:ext cx="2391892" cy="2847453"/>
                      </a:xfrm>
                      <a:prstGeom prst="rect">
                        <a:avLst/>
                      </a:prstGeom>
                      <a:solidFill>
                        <a:srgbClr val="D0DEEA"/>
                      </a:solidFill>
                      <a:ln>
                        <a:noFill/>
                      </a:ln>
                    </p:spPr>
                    <p:txBody>
                      <a:bodyPr spcFirstLastPara="1" wrap="square" lIns="0" tIns="64000" rIns="0" bIns="45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Operations</a:t>
                        </a:r>
                        <a:endParaRPr/>
                      </a:p>
                    </p:txBody>
                  </p:sp>
                  <p:sp>
                    <p:nvSpPr>
                      <p:cNvPr id="1683" name="Google Shape;1683;p21"/>
                      <p:cNvSpPr txBox="1"/>
                      <p:nvPr/>
                    </p:nvSpPr>
                    <p:spPr>
                      <a:xfrm>
                        <a:off x="2946037" y="1972523"/>
                        <a:ext cx="6287270" cy="2847453"/>
                      </a:xfrm>
                      <a:prstGeom prst="rect">
                        <a:avLst/>
                      </a:prstGeom>
                      <a:solidFill>
                        <a:srgbClr val="D0DEEA"/>
                      </a:solidFill>
                      <a:ln>
                        <a:noFill/>
                      </a:ln>
                    </p:spPr>
                    <p:txBody>
                      <a:bodyPr spcFirstLastPara="1" wrap="square" lIns="0" tIns="64000" rIns="0" bIns="45700" anchor="ctr" anchorCtr="0">
                        <a:noAutofit/>
                      </a:bodyPr>
                      <a:lstStyle/>
                      <a:p>
                        <a:pPr marL="0" marR="0" lvl="0" indent="0" algn="ctr" rtl="0">
                          <a:lnSpc>
                            <a:spcPct val="90000"/>
                          </a:lnSpc>
                          <a:spcBef>
                            <a:spcPts val="0"/>
                          </a:spcBef>
                          <a:spcAft>
                            <a:spcPts val="0"/>
                          </a:spcAft>
                          <a:buClr>
                            <a:schemeClr val="dk1"/>
                          </a:buClr>
                          <a:buSzPts val="1000"/>
                          <a:buFont typeface="Arial"/>
                          <a:buNone/>
                        </a:pPr>
                        <a:endParaRPr sz="1000" b="1" i="0" u="none" strike="noStrike" cap="none">
                          <a:solidFill>
                            <a:srgbClr val="000000"/>
                          </a:solidFill>
                          <a:latin typeface="Arial"/>
                          <a:ea typeface="Arial"/>
                          <a:cs typeface="Arial"/>
                          <a:sym typeface="Arial"/>
                        </a:endParaRPr>
                      </a:p>
                    </p:txBody>
                  </p:sp>
                </p:grpSp>
              </p:grpSp>
              <p:sp>
                <p:nvSpPr>
                  <p:cNvPr id="1684" name="Google Shape;1684;p21"/>
                  <p:cNvSpPr txBox="1"/>
                  <p:nvPr/>
                </p:nvSpPr>
                <p:spPr>
                  <a:xfrm>
                    <a:off x="457200" y="4838805"/>
                    <a:ext cx="11276014" cy="837928"/>
                  </a:xfrm>
                  <a:prstGeom prst="rect">
                    <a:avLst/>
                  </a:prstGeom>
                  <a:solidFill>
                    <a:srgbClr val="D0DEEA"/>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Deployment Models</a:t>
                    </a:r>
                    <a:endParaRPr/>
                  </a:p>
                </p:txBody>
              </p:sp>
            </p:grpSp>
            <p:grpSp>
              <p:nvGrpSpPr>
                <p:cNvPr id="1685" name="Google Shape;1685;p21"/>
                <p:cNvGrpSpPr/>
                <p:nvPr/>
              </p:nvGrpSpPr>
              <p:grpSpPr>
                <a:xfrm>
                  <a:off x="3099920" y="2206345"/>
                  <a:ext cx="5984268" cy="2509588"/>
                  <a:chOff x="2946037" y="2141812"/>
                  <a:chExt cx="6292034" cy="2638654"/>
                </a:xfrm>
              </p:grpSpPr>
              <p:sp>
                <p:nvSpPr>
                  <p:cNvPr id="1686" name="Google Shape;1686;p21"/>
                  <p:cNvSpPr txBox="1"/>
                  <p:nvPr/>
                </p:nvSpPr>
                <p:spPr>
                  <a:xfrm>
                    <a:off x="2946038" y="2418666"/>
                    <a:ext cx="6287270" cy="199861"/>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87" name="Google Shape;1687;p21"/>
                  <p:cNvSpPr txBox="1"/>
                  <p:nvPr/>
                </p:nvSpPr>
                <p:spPr>
                  <a:xfrm>
                    <a:off x="2949165" y="2684024"/>
                    <a:ext cx="6284142" cy="723102"/>
                  </a:xfrm>
                  <a:prstGeom prst="rect">
                    <a:avLst/>
                  </a:prstGeom>
                  <a:solidFill>
                    <a:schemeClr val="lt1">
                      <a:alpha val="49803"/>
                    </a:schemeClr>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88" name="Google Shape;1688;p21"/>
                  <p:cNvSpPr txBox="1"/>
                  <p:nvPr/>
                </p:nvSpPr>
                <p:spPr>
                  <a:xfrm>
                    <a:off x="2953929" y="4343511"/>
                    <a:ext cx="6284142" cy="436955"/>
                  </a:xfrm>
                  <a:prstGeom prst="rect">
                    <a:avLst/>
                  </a:prstGeom>
                  <a:solidFill>
                    <a:schemeClr val="lt1">
                      <a:alpha val="49803"/>
                    </a:schemeClr>
                  </a:solidFill>
                  <a:ln>
                    <a:noFill/>
                  </a:ln>
                </p:spPr>
                <p:txBody>
                  <a:bodyPr spcFirstLastPara="1" wrap="square" lIns="91425" tIns="18275" rIns="91425" bIns="45700" anchor="t"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89" name="Google Shape;1689;p21"/>
                  <p:cNvSpPr txBox="1"/>
                  <p:nvPr/>
                </p:nvSpPr>
                <p:spPr>
                  <a:xfrm>
                    <a:off x="2946037" y="2141812"/>
                    <a:ext cx="6287270" cy="211363"/>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90" name="Google Shape;1690;p21"/>
                  <p:cNvSpPr txBox="1"/>
                  <p:nvPr/>
                </p:nvSpPr>
                <p:spPr>
                  <a:xfrm>
                    <a:off x="2957284" y="3848316"/>
                    <a:ext cx="2058865" cy="435574"/>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91" name="Google Shape;1691;p21"/>
                  <p:cNvSpPr txBox="1"/>
                  <p:nvPr/>
                </p:nvSpPr>
                <p:spPr>
                  <a:xfrm>
                    <a:off x="5083358" y="3847767"/>
                    <a:ext cx="2053546" cy="431871"/>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92" name="Google Shape;1692;p21"/>
                  <p:cNvSpPr txBox="1"/>
                  <p:nvPr/>
                </p:nvSpPr>
                <p:spPr>
                  <a:xfrm>
                    <a:off x="7242130" y="3848737"/>
                    <a:ext cx="1992584" cy="438411"/>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sp>
                <p:nvSpPr>
                  <p:cNvPr id="1693" name="Google Shape;1693;p21"/>
                  <p:cNvSpPr txBox="1"/>
                  <p:nvPr/>
                </p:nvSpPr>
                <p:spPr>
                  <a:xfrm>
                    <a:off x="2949165" y="3469536"/>
                    <a:ext cx="6284142" cy="307089"/>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600"/>
                      <a:buFont typeface="Arial"/>
                      <a:buNone/>
                    </a:pPr>
                    <a:endParaRPr sz="600" b="1" i="0" u="none" strike="noStrike" cap="none">
                      <a:solidFill>
                        <a:srgbClr val="000000"/>
                      </a:solidFill>
                      <a:latin typeface="Arial"/>
                      <a:ea typeface="Arial"/>
                      <a:cs typeface="Arial"/>
                      <a:sym typeface="Arial"/>
                    </a:endParaRPr>
                  </a:p>
                </p:txBody>
              </p:sp>
            </p:grpSp>
            <p:sp>
              <p:nvSpPr>
                <p:cNvPr id="1694" name="Google Shape;1694;p21"/>
                <p:cNvSpPr/>
                <p:nvPr/>
              </p:nvSpPr>
              <p:spPr>
                <a:xfrm>
                  <a:off x="3618098" y="3219041"/>
                  <a:ext cx="4961204" cy="634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Arial"/>
                      <a:ea typeface="Arial"/>
                      <a:cs typeface="Arial"/>
                      <a:sym typeface="Arial"/>
                    </a:rPr>
                    <a:t>Core Integration Capabilities</a:t>
                  </a:r>
                  <a:endParaRPr/>
                </a:p>
              </p:txBody>
            </p:sp>
          </p:grpSp>
          <p:grpSp>
            <p:nvGrpSpPr>
              <p:cNvPr id="1695" name="Google Shape;1695;p21"/>
              <p:cNvGrpSpPr/>
              <p:nvPr/>
            </p:nvGrpSpPr>
            <p:grpSpPr>
              <a:xfrm>
                <a:off x="450068" y="1542588"/>
                <a:ext cx="5506231" cy="491435"/>
                <a:chOff x="215640" y="1347836"/>
                <a:chExt cx="5852010" cy="490640"/>
              </a:xfrm>
            </p:grpSpPr>
            <p:sp>
              <p:nvSpPr>
                <p:cNvPr id="1696" name="Google Shape;1696;p21"/>
                <p:cNvSpPr/>
                <p:nvPr/>
              </p:nvSpPr>
              <p:spPr>
                <a:xfrm>
                  <a:off x="215640" y="1347836"/>
                  <a:ext cx="5852010" cy="49064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697" name="Google Shape;1697;p21"/>
                <p:cNvSpPr/>
                <p:nvPr/>
              </p:nvSpPr>
              <p:spPr>
                <a:xfrm>
                  <a:off x="1445629" y="1397793"/>
                  <a:ext cx="3721152" cy="36873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Hybrid Integration Platform</a:t>
                  </a:r>
                  <a:endParaRPr/>
                </a:p>
              </p:txBody>
            </p:sp>
          </p:grpSp>
        </p:grpSp>
        <p:sp>
          <p:nvSpPr>
            <p:cNvPr id="1698" name="Google Shape;1698;p21"/>
            <p:cNvSpPr/>
            <p:nvPr/>
          </p:nvSpPr>
          <p:spPr>
            <a:xfrm>
              <a:off x="457200" y="4105959"/>
              <a:ext cx="5500310" cy="413349"/>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spcBef>
                  <a:spcPts val="0"/>
                </a:spcBef>
                <a:spcAft>
                  <a:spcPts val="0"/>
                </a:spcAft>
                <a:buNone/>
              </a:pPr>
              <a:r>
                <a:rPr lang="en-US" sz="2000" b="1">
                  <a:solidFill>
                    <a:schemeClr val="lt1"/>
                  </a:solidFill>
                  <a:latin typeface="Arial Black"/>
                  <a:ea typeface="Arial Black"/>
                  <a:cs typeface="Arial Black"/>
                  <a:sym typeface="Arial Black"/>
                </a:rPr>
                <a:t>What is it?</a:t>
              </a:r>
              <a:endParaRPr/>
            </a:p>
          </p:txBody>
        </p:sp>
      </p:grpSp>
      <p:grpSp>
        <p:nvGrpSpPr>
          <p:cNvPr id="1699" name="Google Shape;1699;p21"/>
          <p:cNvGrpSpPr/>
          <p:nvPr/>
        </p:nvGrpSpPr>
        <p:grpSpPr>
          <a:xfrm>
            <a:off x="6215360" y="1542590"/>
            <a:ext cx="5517853" cy="4564843"/>
            <a:chOff x="6215360" y="1542590"/>
            <a:chExt cx="5517853" cy="4564843"/>
          </a:xfrm>
        </p:grpSpPr>
        <p:grpSp>
          <p:nvGrpSpPr>
            <p:cNvPr id="1700" name="Google Shape;1700;p21"/>
            <p:cNvGrpSpPr/>
            <p:nvPr/>
          </p:nvGrpSpPr>
          <p:grpSpPr>
            <a:xfrm>
              <a:off x="6215360" y="1542590"/>
              <a:ext cx="5517853" cy="4564843"/>
              <a:chOff x="6215360" y="1542590"/>
              <a:chExt cx="5517853" cy="4564843"/>
            </a:xfrm>
          </p:grpSpPr>
          <p:grpSp>
            <p:nvGrpSpPr>
              <p:cNvPr id="1701" name="Google Shape;1701;p21"/>
              <p:cNvGrpSpPr/>
              <p:nvPr/>
            </p:nvGrpSpPr>
            <p:grpSpPr>
              <a:xfrm>
                <a:off x="6215360" y="1542590"/>
                <a:ext cx="5517853" cy="500512"/>
                <a:chOff x="6192037" y="1347837"/>
                <a:chExt cx="5864362" cy="499701"/>
              </a:xfrm>
            </p:grpSpPr>
            <p:sp>
              <p:nvSpPr>
                <p:cNvPr id="1702" name="Google Shape;1702;p21"/>
                <p:cNvSpPr/>
                <p:nvPr/>
              </p:nvSpPr>
              <p:spPr>
                <a:xfrm>
                  <a:off x="6192037" y="1347837"/>
                  <a:ext cx="5864362" cy="49970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03" name="Google Shape;1703;p21"/>
                <p:cNvSpPr txBox="1"/>
                <p:nvPr/>
              </p:nvSpPr>
              <p:spPr>
                <a:xfrm>
                  <a:off x="6203314" y="1420401"/>
                  <a:ext cx="5808692" cy="368734"/>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Integration Strategy Empowerment Team</a:t>
                  </a:r>
                  <a:endParaRPr/>
                </a:p>
              </p:txBody>
            </p:sp>
          </p:grpSp>
          <p:grpSp>
            <p:nvGrpSpPr>
              <p:cNvPr id="1704" name="Google Shape;1704;p21"/>
              <p:cNvGrpSpPr/>
              <p:nvPr/>
            </p:nvGrpSpPr>
            <p:grpSpPr>
              <a:xfrm>
                <a:off x="6243454" y="2107404"/>
                <a:ext cx="5474433" cy="4000029"/>
                <a:chOff x="6267499" y="2091991"/>
                <a:chExt cx="5474433" cy="4000029"/>
              </a:xfrm>
            </p:grpSpPr>
            <p:grpSp>
              <p:nvGrpSpPr>
                <p:cNvPr id="1705" name="Google Shape;1705;p21"/>
                <p:cNvGrpSpPr/>
                <p:nvPr/>
              </p:nvGrpSpPr>
              <p:grpSpPr>
                <a:xfrm>
                  <a:off x="6267499" y="2207846"/>
                  <a:ext cx="5474433" cy="3884174"/>
                  <a:chOff x="367988" y="2112963"/>
                  <a:chExt cx="3755416" cy="3888240"/>
                </a:xfrm>
              </p:grpSpPr>
              <p:sp>
                <p:nvSpPr>
                  <p:cNvPr id="1706" name="Google Shape;1706;p21"/>
                  <p:cNvSpPr/>
                  <p:nvPr/>
                </p:nvSpPr>
                <p:spPr>
                  <a:xfrm>
                    <a:off x="367988" y="4290054"/>
                    <a:ext cx="3755416" cy="1711149"/>
                  </a:xfrm>
                  <a:prstGeom prst="rect">
                    <a:avLst/>
                  </a:prstGeom>
                  <a:noFill/>
                  <a:ln w="12700" cap="flat" cmpd="sng">
                    <a:solidFill>
                      <a:srgbClr val="002856"/>
                    </a:solidFill>
                    <a:prstDash val="solid"/>
                    <a:round/>
                    <a:headEnd type="none" w="sm" len="sm"/>
                    <a:tailEnd type="none" w="sm" len="sm"/>
                  </a:ln>
                </p:spPr>
                <p:txBody>
                  <a:bodyPr spcFirstLastPara="1" wrap="square" lIns="91425" tIns="182875" rIns="91425" bIns="91425" anchor="t" anchorCtr="0">
                    <a:noAutofit/>
                  </a:bodyPr>
                  <a:lstStyle/>
                  <a:p>
                    <a:pPr marL="120650" marR="0" lvl="0" indent="-120650" algn="l" rtl="0">
                      <a:lnSpc>
                        <a:spcPct val="90000"/>
                      </a:lnSpc>
                      <a:spcBef>
                        <a:spcPts val="0"/>
                      </a:spcBef>
                      <a:spcAft>
                        <a:spcPts val="0"/>
                      </a:spcAft>
                      <a:buClr>
                        <a:srgbClr val="FF0000"/>
                      </a:buClr>
                      <a:buSzPts val="1800"/>
                      <a:buFont typeface="Arial"/>
                      <a:buChar char="•"/>
                    </a:pPr>
                    <a:r>
                      <a:rPr lang="en-US" sz="1800">
                        <a:solidFill>
                          <a:schemeClr val="dk1"/>
                        </a:solidFill>
                        <a:latin typeface="Arial"/>
                        <a:ea typeface="Arial"/>
                        <a:cs typeface="Arial"/>
                        <a:sym typeface="Arial"/>
                      </a:rPr>
                      <a:t>Designs and evolves the integration strategy </a:t>
                    </a:r>
                    <a:endParaRPr/>
                  </a:p>
                  <a:p>
                    <a:pPr marL="120650" marR="0" lvl="0" indent="-120650" algn="l" rtl="0">
                      <a:lnSpc>
                        <a:spcPct val="90000"/>
                      </a:lnSpc>
                      <a:spcBef>
                        <a:spcPts val="0"/>
                      </a:spcBef>
                      <a:spcAft>
                        <a:spcPts val="0"/>
                      </a:spcAft>
                      <a:buClr>
                        <a:srgbClr val="FF0000"/>
                      </a:buClr>
                      <a:buSzPts val="1800"/>
                      <a:buFont typeface="Arial"/>
                      <a:buChar char="•"/>
                    </a:pPr>
                    <a:r>
                      <a:rPr lang="en-US" sz="1800">
                        <a:solidFill>
                          <a:schemeClr val="dk1"/>
                        </a:solidFill>
                        <a:latin typeface="Arial"/>
                        <a:ea typeface="Arial"/>
                        <a:cs typeface="Arial"/>
                        <a:sym typeface="Arial"/>
                      </a:rPr>
                      <a:t>Designs, implements and delivers the “core” HIP </a:t>
                    </a:r>
                    <a:endParaRPr/>
                  </a:p>
                  <a:p>
                    <a:pPr marL="120650" marR="0" lvl="0" indent="-120650" algn="l" rtl="0">
                      <a:lnSpc>
                        <a:spcPct val="90000"/>
                      </a:lnSpc>
                      <a:spcBef>
                        <a:spcPts val="0"/>
                      </a:spcBef>
                      <a:spcAft>
                        <a:spcPts val="0"/>
                      </a:spcAft>
                      <a:buClr>
                        <a:srgbClr val="FF0000"/>
                      </a:buClr>
                      <a:buSzPts val="1800"/>
                      <a:buFont typeface="Arial"/>
                      <a:buChar char="•"/>
                    </a:pPr>
                    <a:r>
                      <a:rPr lang="en-US" sz="1800">
                        <a:solidFill>
                          <a:schemeClr val="dk1"/>
                        </a:solidFill>
                        <a:latin typeface="Arial"/>
                        <a:ea typeface="Arial"/>
                        <a:cs typeface="Arial"/>
                        <a:sym typeface="Arial"/>
                      </a:rPr>
                      <a:t>Overall governance</a:t>
                    </a:r>
                    <a:endParaRPr/>
                  </a:p>
                  <a:p>
                    <a:pPr marL="120650" marR="0" lvl="0" indent="-120650" algn="l" rtl="0">
                      <a:lnSpc>
                        <a:spcPct val="90000"/>
                      </a:lnSpc>
                      <a:spcBef>
                        <a:spcPts val="0"/>
                      </a:spcBef>
                      <a:spcAft>
                        <a:spcPts val="0"/>
                      </a:spcAft>
                      <a:buClr>
                        <a:srgbClr val="FF0000"/>
                      </a:buClr>
                      <a:buSzPts val="1800"/>
                      <a:buFont typeface="Arial"/>
                      <a:buChar char="•"/>
                    </a:pPr>
                    <a:r>
                      <a:rPr lang="en-US" sz="1800">
                        <a:solidFill>
                          <a:schemeClr val="dk1"/>
                        </a:solidFill>
                        <a:latin typeface="Arial"/>
                        <a:ea typeface="Arial"/>
                        <a:cs typeface="Arial"/>
                        <a:sym typeface="Arial"/>
                      </a:rPr>
                      <a:t>Performs integration work</a:t>
                    </a:r>
                    <a:endParaRPr/>
                  </a:p>
                  <a:p>
                    <a:pPr marL="120650" marR="0" lvl="0" indent="-120650" algn="l" rtl="0">
                      <a:lnSpc>
                        <a:spcPct val="90000"/>
                      </a:lnSpc>
                      <a:spcBef>
                        <a:spcPts val="0"/>
                      </a:spcBef>
                      <a:spcAft>
                        <a:spcPts val="0"/>
                      </a:spcAft>
                      <a:buClr>
                        <a:srgbClr val="FF0000"/>
                      </a:buClr>
                      <a:buSzPts val="1800"/>
                      <a:buFont typeface="Arial"/>
                      <a:buChar char="•"/>
                    </a:pPr>
                    <a:r>
                      <a:rPr lang="en-US" sz="1800">
                        <a:solidFill>
                          <a:schemeClr val="dk1"/>
                        </a:solidFill>
                        <a:latin typeface="Arial"/>
                        <a:ea typeface="Arial"/>
                        <a:cs typeface="Arial"/>
                        <a:sym typeface="Arial"/>
                      </a:rPr>
                      <a:t>Provides training, support, consulting, help desk</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services to personas</a:t>
                    </a:r>
                    <a:endParaRPr/>
                  </a:p>
                </p:txBody>
              </p:sp>
              <p:sp>
                <p:nvSpPr>
                  <p:cNvPr id="1707" name="Google Shape;1707;p21"/>
                  <p:cNvSpPr/>
                  <p:nvPr/>
                </p:nvSpPr>
                <p:spPr>
                  <a:xfrm>
                    <a:off x="367988" y="2112963"/>
                    <a:ext cx="3668494" cy="35435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708" name="Google Shape;1708;p21"/>
                <p:cNvGrpSpPr/>
                <p:nvPr/>
              </p:nvGrpSpPr>
              <p:grpSpPr>
                <a:xfrm>
                  <a:off x="6780685" y="2091991"/>
                  <a:ext cx="4044712" cy="1945141"/>
                  <a:chOff x="6784870" y="2195043"/>
                  <a:chExt cx="3886263" cy="1672078"/>
                </a:xfrm>
              </p:grpSpPr>
              <p:grpSp>
                <p:nvGrpSpPr>
                  <p:cNvPr id="1709" name="Google Shape;1709;p21"/>
                  <p:cNvGrpSpPr/>
                  <p:nvPr/>
                </p:nvGrpSpPr>
                <p:grpSpPr>
                  <a:xfrm>
                    <a:off x="9286238" y="2262340"/>
                    <a:ext cx="416018" cy="1402749"/>
                    <a:chOff x="5772743" y="1676046"/>
                    <a:chExt cx="1337114" cy="4239151"/>
                  </a:xfrm>
                </p:grpSpPr>
                <p:cxnSp>
                  <p:nvCxnSpPr>
                    <p:cNvPr id="1710" name="Google Shape;1710;p21"/>
                    <p:cNvCxnSpPr/>
                    <p:nvPr/>
                  </p:nvCxnSpPr>
                  <p:spPr>
                    <a:xfrm>
                      <a:off x="5772743" y="5456468"/>
                      <a:ext cx="517672" cy="0"/>
                    </a:xfrm>
                    <a:prstGeom prst="straightConnector1">
                      <a:avLst/>
                    </a:prstGeom>
                    <a:solidFill>
                      <a:srgbClr val="00529B"/>
                    </a:solidFill>
                    <a:ln w="28575" cap="flat" cmpd="sng">
                      <a:solidFill>
                        <a:srgbClr val="6F7878"/>
                      </a:solidFill>
                      <a:prstDash val="solid"/>
                      <a:round/>
                      <a:headEnd type="none" w="sm" len="sm"/>
                      <a:tailEnd type="triangle" w="med" len="med"/>
                    </a:ln>
                  </p:spPr>
                </p:cxnSp>
                <p:grpSp>
                  <p:nvGrpSpPr>
                    <p:cNvPr id="1711" name="Google Shape;1711;p21"/>
                    <p:cNvGrpSpPr/>
                    <p:nvPr/>
                  </p:nvGrpSpPr>
                  <p:grpSpPr>
                    <a:xfrm>
                      <a:off x="5772743" y="1676046"/>
                      <a:ext cx="1337114" cy="4239151"/>
                      <a:chOff x="5772743" y="1676046"/>
                      <a:chExt cx="1337114" cy="4239151"/>
                    </a:xfrm>
                  </p:grpSpPr>
                  <p:cxnSp>
                    <p:nvCxnSpPr>
                      <p:cNvPr id="1712" name="Google Shape;1712;p21"/>
                      <p:cNvCxnSpPr/>
                      <p:nvPr/>
                    </p:nvCxnSpPr>
                    <p:spPr>
                      <a:xfrm>
                        <a:off x="5772743" y="2400926"/>
                        <a:ext cx="517672" cy="0"/>
                      </a:xfrm>
                      <a:prstGeom prst="straightConnector1">
                        <a:avLst/>
                      </a:prstGeom>
                      <a:solidFill>
                        <a:srgbClr val="00529B"/>
                      </a:solidFill>
                      <a:ln w="28575" cap="flat" cmpd="sng">
                        <a:solidFill>
                          <a:srgbClr val="6F7878"/>
                        </a:solidFill>
                        <a:prstDash val="solid"/>
                        <a:round/>
                        <a:headEnd type="none" w="sm" len="sm"/>
                        <a:tailEnd type="triangle" w="med" len="med"/>
                      </a:ln>
                    </p:spPr>
                  </p:cxnSp>
                  <p:cxnSp>
                    <p:nvCxnSpPr>
                      <p:cNvPr id="1713" name="Google Shape;1713;p21"/>
                      <p:cNvCxnSpPr/>
                      <p:nvPr/>
                    </p:nvCxnSpPr>
                    <p:spPr>
                      <a:xfrm>
                        <a:off x="5772743" y="3362606"/>
                        <a:ext cx="517672" cy="0"/>
                      </a:xfrm>
                      <a:prstGeom prst="straightConnector1">
                        <a:avLst/>
                      </a:prstGeom>
                      <a:solidFill>
                        <a:srgbClr val="00529B"/>
                      </a:solidFill>
                      <a:ln w="28575" cap="flat" cmpd="sng">
                        <a:solidFill>
                          <a:srgbClr val="6F7878"/>
                        </a:solidFill>
                        <a:prstDash val="solid"/>
                        <a:round/>
                        <a:headEnd type="none" w="sm" len="sm"/>
                        <a:tailEnd type="triangle" w="med" len="med"/>
                      </a:ln>
                    </p:spPr>
                  </p:cxnSp>
                  <p:cxnSp>
                    <p:nvCxnSpPr>
                      <p:cNvPr id="1714" name="Google Shape;1714;p21"/>
                      <p:cNvCxnSpPr/>
                      <p:nvPr/>
                    </p:nvCxnSpPr>
                    <p:spPr>
                      <a:xfrm>
                        <a:off x="5772743" y="4407054"/>
                        <a:ext cx="517672" cy="0"/>
                      </a:xfrm>
                      <a:prstGeom prst="straightConnector1">
                        <a:avLst/>
                      </a:prstGeom>
                      <a:solidFill>
                        <a:srgbClr val="00529B"/>
                      </a:solidFill>
                      <a:ln w="28575" cap="flat" cmpd="sng">
                        <a:solidFill>
                          <a:srgbClr val="6F7878"/>
                        </a:solidFill>
                        <a:prstDash val="solid"/>
                        <a:round/>
                        <a:headEnd type="none" w="sm" len="sm"/>
                        <a:tailEnd type="triangle" w="med" len="med"/>
                      </a:ln>
                    </p:spPr>
                  </p:cxnSp>
                  <p:sp>
                    <p:nvSpPr>
                      <p:cNvPr id="1715" name="Google Shape;1715;p21"/>
                      <p:cNvSpPr/>
                      <p:nvPr/>
                    </p:nvSpPr>
                    <p:spPr>
                      <a:xfrm>
                        <a:off x="6365728" y="1676046"/>
                        <a:ext cx="744129" cy="4239151"/>
                      </a:xfrm>
                      <a:prstGeom prst="rect">
                        <a:avLst/>
                      </a:prstGeom>
                      <a:solidFill>
                        <a:srgbClr val="D3D3D3"/>
                      </a:solidFill>
                      <a:ln w="12700" cap="flat" cmpd="sng">
                        <a:solidFill>
                          <a:srgbClr val="0028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rgbClr val="FFFFFF"/>
                          </a:solidFill>
                          <a:latin typeface="Arial"/>
                          <a:ea typeface="Arial"/>
                          <a:cs typeface="Arial"/>
                          <a:sym typeface="Arial"/>
                        </a:endParaRPr>
                      </a:p>
                    </p:txBody>
                  </p:sp>
                </p:grpSp>
              </p:grpSp>
              <p:sp>
                <p:nvSpPr>
                  <p:cNvPr id="1716" name="Google Shape;1716;p21"/>
                  <p:cNvSpPr/>
                  <p:nvPr/>
                </p:nvSpPr>
                <p:spPr>
                  <a:xfrm>
                    <a:off x="8625449" y="3509929"/>
                    <a:ext cx="641814" cy="357192"/>
                  </a:xfrm>
                  <a:prstGeom prst="ellipse">
                    <a:avLst/>
                  </a:prstGeom>
                  <a:noFill/>
                  <a:ln w="19050" cap="flat" cmpd="sng">
                    <a:solidFill>
                      <a:srgbClr val="FEC1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17" name="Google Shape;1717;p21"/>
                  <p:cNvSpPr/>
                  <p:nvPr/>
                </p:nvSpPr>
                <p:spPr>
                  <a:xfrm>
                    <a:off x="9760844" y="3453267"/>
                    <a:ext cx="356225" cy="145176"/>
                  </a:xfrm>
                  <a:prstGeom prst="leftRightArrow">
                    <a:avLst>
                      <a:gd name="adj1" fmla="val 50000"/>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18" name="Google Shape;1718;p21"/>
                  <p:cNvSpPr/>
                  <p:nvPr/>
                </p:nvSpPr>
                <p:spPr>
                  <a:xfrm>
                    <a:off x="9760844" y="2974601"/>
                    <a:ext cx="356225" cy="145176"/>
                  </a:xfrm>
                  <a:prstGeom prst="leftRightArrow">
                    <a:avLst>
                      <a:gd name="adj1" fmla="val 50000"/>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19" name="Google Shape;1719;p21"/>
                  <p:cNvSpPr/>
                  <p:nvPr/>
                </p:nvSpPr>
                <p:spPr>
                  <a:xfrm>
                    <a:off x="9760844" y="2479456"/>
                    <a:ext cx="356225" cy="145176"/>
                  </a:xfrm>
                  <a:prstGeom prst="leftRightArrow">
                    <a:avLst>
                      <a:gd name="adj1" fmla="val 50000"/>
                      <a:gd name="adj2" fmla="val 5000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1720" name="Google Shape;1720;p21"/>
                  <p:cNvSpPr/>
                  <p:nvPr/>
                </p:nvSpPr>
                <p:spPr>
                  <a:xfrm>
                    <a:off x="6784870" y="2674286"/>
                    <a:ext cx="1220559" cy="629487"/>
                  </a:xfrm>
                  <a:custGeom>
                    <a:avLst/>
                    <a:gdLst/>
                    <a:ahLst/>
                    <a:cxnLst/>
                    <a:rect l="l" t="t" r="r" b="b"/>
                    <a:pathLst>
                      <a:path w="286" h="175" extrusionOk="0">
                        <a:moveTo>
                          <a:pt x="259" y="68"/>
                        </a:moveTo>
                        <a:cubicBezTo>
                          <a:pt x="269" y="61"/>
                          <a:pt x="276" y="50"/>
                          <a:pt x="276" y="37"/>
                        </a:cubicBezTo>
                        <a:cubicBezTo>
                          <a:pt x="276" y="17"/>
                          <a:pt x="259" y="0"/>
                          <a:pt x="239" y="0"/>
                        </a:cubicBezTo>
                        <a:cubicBezTo>
                          <a:pt x="219" y="0"/>
                          <a:pt x="202" y="17"/>
                          <a:pt x="202" y="37"/>
                        </a:cubicBezTo>
                        <a:cubicBezTo>
                          <a:pt x="202" y="50"/>
                          <a:pt x="209" y="61"/>
                          <a:pt x="219" y="68"/>
                        </a:cubicBezTo>
                        <a:cubicBezTo>
                          <a:pt x="202" y="68"/>
                          <a:pt x="202" y="68"/>
                          <a:pt x="202" y="68"/>
                        </a:cubicBezTo>
                        <a:cubicBezTo>
                          <a:pt x="195" y="61"/>
                          <a:pt x="186" y="56"/>
                          <a:pt x="175" y="56"/>
                        </a:cubicBezTo>
                        <a:cubicBezTo>
                          <a:pt x="164" y="56"/>
                          <a:pt x="155" y="61"/>
                          <a:pt x="148" y="68"/>
                        </a:cubicBezTo>
                        <a:cubicBezTo>
                          <a:pt x="131" y="68"/>
                          <a:pt x="131" y="68"/>
                          <a:pt x="131" y="68"/>
                        </a:cubicBezTo>
                        <a:cubicBezTo>
                          <a:pt x="141" y="61"/>
                          <a:pt x="148" y="50"/>
                          <a:pt x="148" y="37"/>
                        </a:cubicBezTo>
                        <a:cubicBezTo>
                          <a:pt x="148" y="17"/>
                          <a:pt x="131" y="0"/>
                          <a:pt x="111" y="0"/>
                        </a:cubicBezTo>
                        <a:cubicBezTo>
                          <a:pt x="91" y="0"/>
                          <a:pt x="74" y="17"/>
                          <a:pt x="74" y="37"/>
                        </a:cubicBezTo>
                        <a:cubicBezTo>
                          <a:pt x="74" y="50"/>
                          <a:pt x="81" y="61"/>
                          <a:pt x="91" y="68"/>
                        </a:cubicBezTo>
                        <a:cubicBezTo>
                          <a:pt x="74" y="68"/>
                          <a:pt x="74" y="68"/>
                          <a:pt x="74" y="68"/>
                        </a:cubicBezTo>
                        <a:cubicBezTo>
                          <a:pt x="67" y="61"/>
                          <a:pt x="58" y="56"/>
                          <a:pt x="47" y="56"/>
                        </a:cubicBezTo>
                        <a:cubicBezTo>
                          <a:pt x="27" y="56"/>
                          <a:pt x="10" y="73"/>
                          <a:pt x="10" y="93"/>
                        </a:cubicBezTo>
                        <a:cubicBezTo>
                          <a:pt x="10" y="106"/>
                          <a:pt x="17" y="117"/>
                          <a:pt x="27" y="124"/>
                        </a:cubicBezTo>
                        <a:cubicBezTo>
                          <a:pt x="0" y="124"/>
                          <a:pt x="0" y="124"/>
                          <a:pt x="0" y="124"/>
                        </a:cubicBezTo>
                        <a:cubicBezTo>
                          <a:pt x="0" y="175"/>
                          <a:pt x="0" y="175"/>
                          <a:pt x="0" y="175"/>
                        </a:cubicBezTo>
                        <a:cubicBezTo>
                          <a:pt x="14" y="175"/>
                          <a:pt x="14" y="175"/>
                          <a:pt x="14" y="175"/>
                        </a:cubicBezTo>
                        <a:cubicBezTo>
                          <a:pt x="14" y="138"/>
                          <a:pt x="14" y="138"/>
                          <a:pt x="14" y="138"/>
                        </a:cubicBezTo>
                        <a:cubicBezTo>
                          <a:pt x="80" y="138"/>
                          <a:pt x="80" y="138"/>
                          <a:pt x="80" y="138"/>
                        </a:cubicBezTo>
                        <a:cubicBezTo>
                          <a:pt x="80" y="175"/>
                          <a:pt x="80" y="175"/>
                          <a:pt x="80" y="175"/>
                        </a:cubicBezTo>
                        <a:cubicBezTo>
                          <a:pt x="94" y="175"/>
                          <a:pt x="94" y="175"/>
                          <a:pt x="94" y="175"/>
                        </a:cubicBezTo>
                        <a:cubicBezTo>
                          <a:pt x="94" y="124"/>
                          <a:pt x="94" y="124"/>
                          <a:pt x="94" y="124"/>
                        </a:cubicBezTo>
                        <a:cubicBezTo>
                          <a:pt x="67" y="124"/>
                          <a:pt x="67" y="124"/>
                          <a:pt x="67" y="124"/>
                        </a:cubicBezTo>
                        <a:cubicBezTo>
                          <a:pt x="77" y="117"/>
                          <a:pt x="84" y="106"/>
                          <a:pt x="84" y="93"/>
                        </a:cubicBezTo>
                        <a:cubicBezTo>
                          <a:pt x="84" y="89"/>
                          <a:pt x="83" y="85"/>
                          <a:pt x="82" y="82"/>
                        </a:cubicBezTo>
                        <a:cubicBezTo>
                          <a:pt x="140" y="82"/>
                          <a:pt x="140" y="82"/>
                          <a:pt x="140" y="82"/>
                        </a:cubicBezTo>
                        <a:cubicBezTo>
                          <a:pt x="139" y="85"/>
                          <a:pt x="138" y="89"/>
                          <a:pt x="138" y="93"/>
                        </a:cubicBezTo>
                        <a:cubicBezTo>
                          <a:pt x="138" y="106"/>
                          <a:pt x="145" y="117"/>
                          <a:pt x="155" y="124"/>
                        </a:cubicBezTo>
                        <a:cubicBezTo>
                          <a:pt x="128" y="124"/>
                          <a:pt x="128" y="124"/>
                          <a:pt x="128" y="124"/>
                        </a:cubicBezTo>
                        <a:cubicBezTo>
                          <a:pt x="128" y="175"/>
                          <a:pt x="128" y="175"/>
                          <a:pt x="128" y="175"/>
                        </a:cubicBezTo>
                        <a:cubicBezTo>
                          <a:pt x="142" y="175"/>
                          <a:pt x="142" y="175"/>
                          <a:pt x="142" y="175"/>
                        </a:cubicBezTo>
                        <a:cubicBezTo>
                          <a:pt x="142" y="138"/>
                          <a:pt x="142" y="138"/>
                          <a:pt x="142" y="138"/>
                        </a:cubicBezTo>
                        <a:cubicBezTo>
                          <a:pt x="208" y="138"/>
                          <a:pt x="208" y="138"/>
                          <a:pt x="208" y="138"/>
                        </a:cubicBezTo>
                        <a:cubicBezTo>
                          <a:pt x="208" y="175"/>
                          <a:pt x="208" y="175"/>
                          <a:pt x="208" y="175"/>
                        </a:cubicBezTo>
                        <a:cubicBezTo>
                          <a:pt x="222" y="175"/>
                          <a:pt x="222" y="175"/>
                          <a:pt x="222" y="175"/>
                        </a:cubicBezTo>
                        <a:cubicBezTo>
                          <a:pt x="222" y="124"/>
                          <a:pt x="222" y="124"/>
                          <a:pt x="222" y="124"/>
                        </a:cubicBezTo>
                        <a:cubicBezTo>
                          <a:pt x="195" y="124"/>
                          <a:pt x="195" y="124"/>
                          <a:pt x="195" y="124"/>
                        </a:cubicBezTo>
                        <a:cubicBezTo>
                          <a:pt x="205" y="117"/>
                          <a:pt x="212" y="106"/>
                          <a:pt x="212" y="93"/>
                        </a:cubicBezTo>
                        <a:cubicBezTo>
                          <a:pt x="212" y="89"/>
                          <a:pt x="211" y="85"/>
                          <a:pt x="210" y="82"/>
                        </a:cubicBezTo>
                        <a:cubicBezTo>
                          <a:pt x="272" y="82"/>
                          <a:pt x="272" y="82"/>
                          <a:pt x="272" y="82"/>
                        </a:cubicBezTo>
                        <a:cubicBezTo>
                          <a:pt x="272" y="151"/>
                          <a:pt x="272" y="151"/>
                          <a:pt x="272" y="151"/>
                        </a:cubicBezTo>
                        <a:cubicBezTo>
                          <a:pt x="286" y="151"/>
                          <a:pt x="286" y="151"/>
                          <a:pt x="286" y="151"/>
                        </a:cubicBezTo>
                        <a:cubicBezTo>
                          <a:pt x="286" y="68"/>
                          <a:pt x="286" y="68"/>
                          <a:pt x="286" y="68"/>
                        </a:cubicBezTo>
                        <a:lnTo>
                          <a:pt x="259" y="68"/>
                        </a:lnTo>
                        <a:close/>
                        <a:moveTo>
                          <a:pt x="239" y="14"/>
                        </a:moveTo>
                        <a:cubicBezTo>
                          <a:pt x="252" y="14"/>
                          <a:pt x="262" y="24"/>
                          <a:pt x="262" y="37"/>
                        </a:cubicBezTo>
                        <a:cubicBezTo>
                          <a:pt x="262" y="50"/>
                          <a:pt x="252" y="60"/>
                          <a:pt x="239" y="60"/>
                        </a:cubicBezTo>
                        <a:cubicBezTo>
                          <a:pt x="226" y="60"/>
                          <a:pt x="216" y="50"/>
                          <a:pt x="216" y="37"/>
                        </a:cubicBezTo>
                        <a:cubicBezTo>
                          <a:pt x="216" y="24"/>
                          <a:pt x="226" y="14"/>
                          <a:pt x="239" y="14"/>
                        </a:cubicBezTo>
                        <a:moveTo>
                          <a:pt x="111" y="14"/>
                        </a:moveTo>
                        <a:cubicBezTo>
                          <a:pt x="124" y="14"/>
                          <a:pt x="134" y="24"/>
                          <a:pt x="134" y="37"/>
                        </a:cubicBezTo>
                        <a:cubicBezTo>
                          <a:pt x="134" y="50"/>
                          <a:pt x="124" y="60"/>
                          <a:pt x="111" y="60"/>
                        </a:cubicBezTo>
                        <a:cubicBezTo>
                          <a:pt x="98" y="60"/>
                          <a:pt x="88" y="50"/>
                          <a:pt x="88" y="37"/>
                        </a:cubicBezTo>
                        <a:cubicBezTo>
                          <a:pt x="88" y="24"/>
                          <a:pt x="98" y="14"/>
                          <a:pt x="111" y="14"/>
                        </a:cubicBezTo>
                        <a:moveTo>
                          <a:pt x="47" y="116"/>
                        </a:moveTo>
                        <a:cubicBezTo>
                          <a:pt x="34" y="116"/>
                          <a:pt x="24" y="106"/>
                          <a:pt x="24" y="93"/>
                        </a:cubicBezTo>
                        <a:cubicBezTo>
                          <a:pt x="24" y="80"/>
                          <a:pt x="34" y="70"/>
                          <a:pt x="47" y="70"/>
                        </a:cubicBezTo>
                        <a:cubicBezTo>
                          <a:pt x="60" y="70"/>
                          <a:pt x="70" y="80"/>
                          <a:pt x="70" y="93"/>
                        </a:cubicBezTo>
                        <a:cubicBezTo>
                          <a:pt x="70" y="106"/>
                          <a:pt x="60" y="116"/>
                          <a:pt x="47" y="116"/>
                        </a:cubicBezTo>
                        <a:moveTo>
                          <a:pt x="175" y="116"/>
                        </a:moveTo>
                        <a:cubicBezTo>
                          <a:pt x="162" y="116"/>
                          <a:pt x="152" y="106"/>
                          <a:pt x="152" y="93"/>
                        </a:cubicBezTo>
                        <a:cubicBezTo>
                          <a:pt x="152" y="80"/>
                          <a:pt x="162" y="70"/>
                          <a:pt x="175" y="70"/>
                        </a:cubicBezTo>
                        <a:cubicBezTo>
                          <a:pt x="188" y="70"/>
                          <a:pt x="198" y="80"/>
                          <a:pt x="198" y="93"/>
                        </a:cubicBezTo>
                        <a:cubicBezTo>
                          <a:pt x="198" y="106"/>
                          <a:pt x="188" y="116"/>
                          <a:pt x="175" y="1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1" name="Google Shape;1721;p21"/>
                  <p:cNvSpPr/>
                  <p:nvPr/>
                </p:nvSpPr>
                <p:spPr>
                  <a:xfrm>
                    <a:off x="10250013" y="2195043"/>
                    <a:ext cx="421120" cy="443999"/>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2" name="Google Shape;1722;p21"/>
                  <p:cNvSpPr/>
                  <p:nvPr/>
                </p:nvSpPr>
                <p:spPr>
                  <a:xfrm>
                    <a:off x="10250013" y="2744573"/>
                    <a:ext cx="421120" cy="443999"/>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3" name="Google Shape;1723;p21"/>
                  <p:cNvSpPr/>
                  <p:nvPr/>
                </p:nvSpPr>
                <p:spPr>
                  <a:xfrm>
                    <a:off x="10250013" y="3294101"/>
                    <a:ext cx="421120" cy="443999"/>
                  </a:xfrm>
                  <a:custGeom>
                    <a:avLst/>
                    <a:gdLst/>
                    <a:ahLst/>
                    <a:cxnLst/>
                    <a:rect l="l" t="t" r="r" b="b"/>
                    <a:pathLst>
                      <a:path w="160" h="192" extrusionOk="0">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4" name="Google Shape;1724;p21"/>
                  <p:cNvSpPr/>
                  <p:nvPr/>
                </p:nvSpPr>
                <p:spPr>
                  <a:xfrm>
                    <a:off x="8727655" y="2278163"/>
                    <a:ext cx="420101" cy="280067"/>
                  </a:xfrm>
                  <a:custGeom>
                    <a:avLst/>
                    <a:gdLst/>
                    <a:ahLst/>
                    <a:cxnLst/>
                    <a:rect l="l" t="t" r="r" b="b"/>
                    <a:pathLst>
                      <a:path w="378" h="252" extrusionOk="0">
                        <a:moveTo>
                          <a:pt x="378" y="252"/>
                        </a:moveTo>
                        <a:lnTo>
                          <a:pt x="0" y="252"/>
                        </a:lnTo>
                        <a:lnTo>
                          <a:pt x="0" y="227"/>
                        </a:lnTo>
                        <a:lnTo>
                          <a:pt x="378" y="227"/>
                        </a:lnTo>
                        <a:lnTo>
                          <a:pt x="378" y="252"/>
                        </a:lnTo>
                        <a:close/>
                        <a:moveTo>
                          <a:pt x="302" y="25"/>
                        </a:moveTo>
                        <a:lnTo>
                          <a:pt x="75" y="25"/>
                        </a:lnTo>
                        <a:lnTo>
                          <a:pt x="75" y="176"/>
                        </a:lnTo>
                        <a:lnTo>
                          <a:pt x="302" y="176"/>
                        </a:lnTo>
                        <a:lnTo>
                          <a:pt x="302" y="25"/>
                        </a:lnTo>
                        <a:close/>
                        <a:moveTo>
                          <a:pt x="327" y="202"/>
                        </a:moveTo>
                        <a:lnTo>
                          <a:pt x="50" y="202"/>
                        </a:lnTo>
                        <a:lnTo>
                          <a:pt x="50" y="0"/>
                        </a:lnTo>
                        <a:lnTo>
                          <a:pt x="327" y="0"/>
                        </a:lnTo>
                        <a:lnTo>
                          <a:pt x="327" y="202"/>
                        </a:lnTo>
                        <a:close/>
                        <a:moveTo>
                          <a:pt x="163" y="66"/>
                        </a:moveTo>
                        <a:lnTo>
                          <a:pt x="163" y="135"/>
                        </a:lnTo>
                        <a:lnTo>
                          <a:pt x="225" y="101"/>
                        </a:lnTo>
                        <a:lnTo>
                          <a:pt x="163" y="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5" name="Google Shape;1725;p21"/>
                  <p:cNvSpPr/>
                  <p:nvPr/>
                </p:nvSpPr>
                <p:spPr>
                  <a:xfrm>
                    <a:off x="8795357" y="2644566"/>
                    <a:ext cx="273218" cy="355302"/>
                  </a:xfrm>
                  <a:custGeom>
                    <a:avLst/>
                    <a:gdLst/>
                    <a:ahLst/>
                    <a:cxnLst/>
                    <a:rect l="l" t="t" r="r" b="b"/>
                    <a:pathLst>
                      <a:path w="148" h="192" extrusionOk="0">
                        <a:moveTo>
                          <a:pt x="148" y="192"/>
                        </a:moveTo>
                        <a:cubicBezTo>
                          <a:pt x="24" y="192"/>
                          <a:pt x="24" y="192"/>
                          <a:pt x="24" y="192"/>
                        </a:cubicBezTo>
                        <a:cubicBezTo>
                          <a:pt x="11" y="192"/>
                          <a:pt x="0" y="181"/>
                          <a:pt x="0" y="168"/>
                        </a:cubicBezTo>
                        <a:cubicBezTo>
                          <a:pt x="0" y="24"/>
                          <a:pt x="0" y="24"/>
                          <a:pt x="0" y="24"/>
                        </a:cubicBezTo>
                        <a:cubicBezTo>
                          <a:pt x="0" y="11"/>
                          <a:pt x="11" y="0"/>
                          <a:pt x="24" y="0"/>
                        </a:cubicBezTo>
                        <a:cubicBezTo>
                          <a:pt x="148" y="0"/>
                          <a:pt x="148" y="0"/>
                          <a:pt x="148" y="0"/>
                        </a:cubicBezTo>
                        <a:cubicBezTo>
                          <a:pt x="148" y="16"/>
                          <a:pt x="148" y="16"/>
                          <a:pt x="148" y="16"/>
                        </a:cubicBezTo>
                        <a:cubicBezTo>
                          <a:pt x="24" y="16"/>
                          <a:pt x="24" y="16"/>
                          <a:pt x="24" y="16"/>
                        </a:cubicBezTo>
                        <a:cubicBezTo>
                          <a:pt x="20" y="16"/>
                          <a:pt x="16" y="20"/>
                          <a:pt x="16" y="24"/>
                        </a:cubicBezTo>
                        <a:cubicBezTo>
                          <a:pt x="16" y="28"/>
                          <a:pt x="20" y="32"/>
                          <a:pt x="24" y="32"/>
                        </a:cubicBezTo>
                        <a:cubicBezTo>
                          <a:pt x="148" y="32"/>
                          <a:pt x="148" y="32"/>
                          <a:pt x="148" y="32"/>
                        </a:cubicBezTo>
                        <a:lnTo>
                          <a:pt x="148" y="192"/>
                        </a:lnTo>
                        <a:close/>
                        <a:moveTo>
                          <a:pt x="16" y="47"/>
                        </a:moveTo>
                        <a:cubicBezTo>
                          <a:pt x="16" y="168"/>
                          <a:pt x="16" y="168"/>
                          <a:pt x="16" y="168"/>
                        </a:cubicBezTo>
                        <a:cubicBezTo>
                          <a:pt x="16" y="172"/>
                          <a:pt x="20" y="176"/>
                          <a:pt x="24" y="176"/>
                        </a:cubicBezTo>
                        <a:cubicBezTo>
                          <a:pt x="132" y="176"/>
                          <a:pt x="132" y="176"/>
                          <a:pt x="132" y="176"/>
                        </a:cubicBezTo>
                        <a:cubicBezTo>
                          <a:pt x="132" y="48"/>
                          <a:pt x="132" y="48"/>
                          <a:pt x="132" y="48"/>
                        </a:cubicBezTo>
                        <a:cubicBezTo>
                          <a:pt x="24" y="48"/>
                          <a:pt x="24" y="48"/>
                          <a:pt x="24" y="48"/>
                        </a:cubicBezTo>
                        <a:cubicBezTo>
                          <a:pt x="21" y="48"/>
                          <a:pt x="19" y="48"/>
                          <a:pt x="16" y="47"/>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26" name="Google Shape;1726;p21"/>
                  <p:cNvSpPr/>
                  <p:nvPr/>
                </p:nvSpPr>
                <p:spPr>
                  <a:xfrm>
                    <a:off x="8717853" y="3057284"/>
                    <a:ext cx="422709" cy="422709"/>
                  </a:xfrm>
                  <a:custGeom>
                    <a:avLst/>
                    <a:gdLst/>
                    <a:ahLst/>
                    <a:cxnLst/>
                    <a:rect l="l" t="t" r="r" b="b"/>
                    <a:pathLst>
                      <a:path w="495300" h="495300" extrusionOk="0">
                        <a:moveTo>
                          <a:pt x="491204" y="388144"/>
                        </a:moveTo>
                        <a:lnTo>
                          <a:pt x="383381" y="280226"/>
                        </a:lnTo>
                        <a:lnTo>
                          <a:pt x="292894" y="370713"/>
                        </a:lnTo>
                        <a:lnTo>
                          <a:pt x="292894" y="369094"/>
                        </a:lnTo>
                        <a:lnTo>
                          <a:pt x="121444" y="369094"/>
                        </a:lnTo>
                        <a:lnTo>
                          <a:pt x="121444" y="311944"/>
                        </a:lnTo>
                        <a:lnTo>
                          <a:pt x="197644" y="311944"/>
                        </a:lnTo>
                        <a:lnTo>
                          <a:pt x="197644" y="159544"/>
                        </a:lnTo>
                        <a:lnTo>
                          <a:pt x="121444" y="159544"/>
                        </a:lnTo>
                        <a:lnTo>
                          <a:pt x="121444" y="102394"/>
                        </a:lnTo>
                        <a:lnTo>
                          <a:pt x="273844" y="102394"/>
                        </a:lnTo>
                        <a:lnTo>
                          <a:pt x="273844" y="159544"/>
                        </a:lnTo>
                        <a:lnTo>
                          <a:pt x="464344" y="159544"/>
                        </a:lnTo>
                        <a:lnTo>
                          <a:pt x="464344" y="7144"/>
                        </a:lnTo>
                        <a:lnTo>
                          <a:pt x="273844" y="7144"/>
                        </a:lnTo>
                        <a:lnTo>
                          <a:pt x="273844" y="64294"/>
                        </a:lnTo>
                        <a:lnTo>
                          <a:pt x="83344" y="64294"/>
                        </a:lnTo>
                        <a:lnTo>
                          <a:pt x="83344" y="159544"/>
                        </a:lnTo>
                        <a:lnTo>
                          <a:pt x="7144" y="159544"/>
                        </a:lnTo>
                        <a:lnTo>
                          <a:pt x="7144" y="311944"/>
                        </a:lnTo>
                        <a:lnTo>
                          <a:pt x="83344" y="311944"/>
                        </a:lnTo>
                        <a:lnTo>
                          <a:pt x="83344" y="407194"/>
                        </a:lnTo>
                        <a:lnTo>
                          <a:pt x="292894" y="407194"/>
                        </a:lnTo>
                        <a:lnTo>
                          <a:pt x="292894" y="405574"/>
                        </a:lnTo>
                        <a:lnTo>
                          <a:pt x="383381" y="496062"/>
                        </a:lnTo>
                        <a:lnTo>
                          <a:pt x="491204" y="388144"/>
                        </a:lnTo>
                        <a:close/>
                        <a:moveTo>
                          <a:pt x="311944" y="45244"/>
                        </a:moveTo>
                        <a:lnTo>
                          <a:pt x="426244" y="45244"/>
                        </a:lnTo>
                        <a:lnTo>
                          <a:pt x="426244" y="121444"/>
                        </a:lnTo>
                        <a:lnTo>
                          <a:pt x="311944" y="121444"/>
                        </a:lnTo>
                        <a:lnTo>
                          <a:pt x="311944" y="45244"/>
                        </a:lnTo>
                        <a:close/>
                        <a:moveTo>
                          <a:pt x="45244" y="197644"/>
                        </a:moveTo>
                        <a:lnTo>
                          <a:pt x="159544" y="197644"/>
                        </a:lnTo>
                        <a:lnTo>
                          <a:pt x="159544" y="273844"/>
                        </a:lnTo>
                        <a:lnTo>
                          <a:pt x="45244" y="273844"/>
                        </a:lnTo>
                        <a:lnTo>
                          <a:pt x="45244" y="197644"/>
                        </a:lnTo>
                        <a:close/>
                        <a:moveTo>
                          <a:pt x="383381" y="334042"/>
                        </a:moveTo>
                        <a:lnTo>
                          <a:pt x="437388" y="388049"/>
                        </a:lnTo>
                        <a:lnTo>
                          <a:pt x="383381" y="442055"/>
                        </a:lnTo>
                        <a:lnTo>
                          <a:pt x="329375" y="388049"/>
                        </a:lnTo>
                        <a:lnTo>
                          <a:pt x="383381" y="334042"/>
                        </a:ln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grpSp>
                <p:nvGrpSpPr>
                  <p:cNvPr id="1727" name="Google Shape;1727;p21"/>
                  <p:cNvGrpSpPr/>
                  <p:nvPr/>
                </p:nvGrpSpPr>
                <p:grpSpPr>
                  <a:xfrm>
                    <a:off x="8232383" y="2515933"/>
                    <a:ext cx="409968" cy="867804"/>
                    <a:chOff x="8230796" y="3094329"/>
                    <a:chExt cx="409968" cy="867804"/>
                  </a:xfrm>
                </p:grpSpPr>
                <p:grpSp>
                  <p:nvGrpSpPr>
                    <p:cNvPr id="1728" name="Google Shape;1728;p21"/>
                    <p:cNvGrpSpPr/>
                    <p:nvPr/>
                  </p:nvGrpSpPr>
                  <p:grpSpPr>
                    <a:xfrm>
                      <a:off x="8230796" y="3551639"/>
                      <a:ext cx="409968" cy="410494"/>
                      <a:chOff x="8230796" y="3551639"/>
                      <a:chExt cx="409968" cy="410494"/>
                    </a:xfrm>
                  </p:grpSpPr>
                  <p:cxnSp>
                    <p:nvCxnSpPr>
                      <p:cNvPr id="1729" name="Google Shape;1729;p21"/>
                      <p:cNvCxnSpPr/>
                      <p:nvPr/>
                    </p:nvCxnSpPr>
                    <p:spPr>
                      <a:xfrm>
                        <a:off x="8254902" y="3551639"/>
                        <a:ext cx="385862" cy="105627"/>
                      </a:xfrm>
                      <a:prstGeom prst="straightConnector1">
                        <a:avLst/>
                      </a:prstGeom>
                      <a:solidFill>
                        <a:srgbClr val="00529B"/>
                      </a:solidFill>
                      <a:ln w="28575" cap="flat" cmpd="sng">
                        <a:solidFill>
                          <a:srgbClr val="6F7878"/>
                        </a:solidFill>
                        <a:prstDash val="solid"/>
                        <a:round/>
                        <a:headEnd type="none" w="sm" len="sm"/>
                        <a:tailEnd type="triangle" w="med" len="med"/>
                      </a:ln>
                    </p:spPr>
                  </p:cxnSp>
                  <p:cxnSp>
                    <p:nvCxnSpPr>
                      <p:cNvPr id="1730" name="Google Shape;1730;p21"/>
                      <p:cNvCxnSpPr/>
                      <p:nvPr/>
                    </p:nvCxnSpPr>
                    <p:spPr>
                      <a:xfrm>
                        <a:off x="8230796" y="3622280"/>
                        <a:ext cx="281181" cy="339853"/>
                      </a:xfrm>
                      <a:prstGeom prst="straightConnector1">
                        <a:avLst/>
                      </a:prstGeom>
                      <a:solidFill>
                        <a:srgbClr val="00529B"/>
                      </a:solidFill>
                      <a:ln w="28575" cap="flat" cmpd="sng">
                        <a:solidFill>
                          <a:srgbClr val="6F7878"/>
                        </a:solidFill>
                        <a:prstDash val="solid"/>
                        <a:round/>
                        <a:headEnd type="none" w="sm" len="sm"/>
                        <a:tailEnd type="triangle" w="med" len="med"/>
                      </a:ln>
                    </p:spPr>
                  </p:cxnSp>
                </p:grpSp>
                <p:grpSp>
                  <p:nvGrpSpPr>
                    <p:cNvPr id="1731" name="Google Shape;1731;p21"/>
                    <p:cNvGrpSpPr/>
                    <p:nvPr/>
                  </p:nvGrpSpPr>
                  <p:grpSpPr>
                    <a:xfrm rot="10800000" flipH="1">
                      <a:off x="8230796" y="3094329"/>
                      <a:ext cx="409968" cy="410494"/>
                      <a:chOff x="8230796" y="3551639"/>
                      <a:chExt cx="409968" cy="410494"/>
                    </a:xfrm>
                  </p:grpSpPr>
                  <p:cxnSp>
                    <p:nvCxnSpPr>
                      <p:cNvPr id="1732" name="Google Shape;1732;p21"/>
                      <p:cNvCxnSpPr/>
                      <p:nvPr/>
                    </p:nvCxnSpPr>
                    <p:spPr>
                      <a:xfrm>
                        <a:off x="8254902" y="3551639"/>
                        <a:ext cx="385862" cy="105627"/>
                      </a:xfrm>
                      <a:prstGeom prst="straightConnector1">
                        <a:avLst/>
                      </a:prstGeom>
                      <a:solidFill>
                        <a:srgbClr val="00529B"/>
                      </a:solidFill>
                      <a:ln w="28575" cap="flat" cmpd="sng">
                        <a:solidFill>
                          <a:srgbClr val="6F7878"/>
                        </a:solidFill>
                        <a:prstDash val="solid"/>
                        <a:round/>
                        <a:headEnd type="none" w="sm" len="sm"/>
                        <a:tailEnd type="triangle" w="med" len="med"/>
                      </a:ln>
                    </p:spPr>
                  </p:cxnSp>
                  <p:cxnSp>
                    <p:nvCxnSpPr>
                      <p:cNvPr id="1733" name="Google Shape;1733;p21"/>
                      <p:cNvCxnSpPr/>
                      <p:nvPr/>
                    </p:nvCxnSpPr>
                    <p:spPr>
                      <a:xfrm>
                        <a:off x="8230796" y="3622280"/>
                        <a:ext cx="281181" cy="339853"/>
                      </a:xfrm>
                      <a:prstGeom prst="straightConnector1">
                        <a:avLst/>
                      </a:prstGeom>
                      <a:solidFill>
                        <a:srgbClr val="00529B"/>
                      </a:solidFill>
                      <a:ln w="28575" cap="flat" cmpd="sng">
                        <a:solidFill>
                          <a:srgbClr val="6F7878"/>
                        </a:solidFill>
                        <a:prstDash val="solid"/>
                        <a:round/>
                        <a:headEnd type="none" w="sm" len="sm"/>
                        <a:tailEnd type="triangle" w="med" len="med"/>
                      </a:ln>
                    </p:spPr>
                  </p:cxnSp>
                </p:grpSp>
              </p:grpSp>
              <p:pic>
                <p:nvPicPr>
                  <p:cNvPr id="1734" name="Google Shape;1734;p21"/>
                  <p:cNvPicPr preferRelativeResize="0"/>
                  <p:nvPr/>
                </p:nvPicPr>
                <p:blipFill rotWithShape="1">
                  <a:blip r:embed="rId3">
                    <a:alphaModFix/>
                  </a:blip>
                  <a:srcRect/>
                  <a:stretch/>
                </p:blipFill>
                <p:spPr>
                  <a:xfrm>
                    <a:off x="8704947" y="3588302"/>
                    <a:ext cx="475361" cy="198136"/>
                  </a:xfrm>
                  <a:prstGeom prst="rect">
                    <a:avLst/>
                  </a:prstGeom>
                  <a:noFill/>
                  <a:ln>
                    <a:noFill/>
                  </a:ln>
                </p:spPr>
              </p:pic>
            </p:grpSp>
          </p:grpSp>
        </p:grpSp>
        <p:sp>
          <p:nvSpPr>
            <p:cNvPr id="1735" name="Google Shape;1735;p21"/>
            <p:cNvSpPr/>
            <p:nvPr/>
          </p:nvSpPr>
          <p:spPr>
            <a:xfrm>
              <a:off x="6238854" y="4100758"/>
              <a:ext cx="5485041" cy="403561"/>
            </a:xfrm>
            <a:prstGeom prst="rect">
              <a:avLst/>
            </a:prstGeom>
            <a:solidFill>
              <a:srgbClr val="002856"/>
            </a:solidFill>
            <a:ln>
              <a:noFill/>
            </a:ln>
          </p:spPr>
          <p:txBody>
            <a:bodyPr spcFirstLastPara="1" wrap="square" lIns="91425" tIns="0" rIns="91425" bIns="91425" anchor="ctr" anchorCtr="0">
              <a:noAutofit/>
            </a:bodyPr>
            <a:lstStyle/>
            <a:p>
              <a:pPr marL="0" marR="0" lvl="0" indent="0" algn="l" rtl="0">
                <a:spcBef>
                  <a:spcPts val="0"/>
                </a:spcBef>
                <a:spcAft>
                  <a:spcPts val="0"/>
                </a:spcAft>
                <a:buNone/>
              </a:pPr>
              <a:r>
                <a:rPr lang="en-US" sz="2000" b="1">
                  <a:solidFill>
                    <a:schemeClr val="lt1"/>
                  </a:solidFill>
                  <a:latin typeface="Arial Black"/>
                  <a:ea typeface="Arial Black"/>
                  <a:cs typeface="Arial Black"/>
                  <a:sym typeface="Arial Black"/>
                </a:rPr>
                <a:t>What Does It Do?</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0"/>
                                        </p:tgtEl>
                                        <p:attrNameLst>
                                          <p:attrName>style.visibility</p:attrName>
                                        </p:attrNameLst>
                                      </p:cBhvr>
                                      <p:to>
                                        <p:strVal val="visible"/>
                                      </p:to>
                                    </p:set>
                                    <p:animEffect transition="in" filter="fade">
                                      <p:cBhvr>
                                        <p:cTn id="7" dur="500"/>
                                        <p:tgtEl>
                                          <p:spTgt spid="16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69"/>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1699"/>
                                        </p:tgtEl>
                                        <p:attrNameLst>
                                          <p:attrName>style.visibility</p:attrName>
                                        </p:attrNameLst>
                                      </p:cBhvr>
                                      <p:to>
                                        <p:strVal val="visible"/>
                                      </p:to>
                                    </p:set>
                                    <p:animEffect transition="in" filter="fade">
                                      <p:cBhvr>
                                        <p:cTn id="14"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22"/>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Action Plan for Software Engineering Leaders Responsible for Integration</a:t>
            </a:r>
            <a:endParaRPr/>
          </a:p>
        </p:txBody>
      </p:sp>
      <p:sp>
        <p:nvSpPr>
          <p:cNvPr id="1741" name="Google Shape;1741;p22"/>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dirty="0"/>
              <a:t>Monday Morning:</a:t>
            </a:r>
            <a:endParaRPr dirty="0"/>
          </a:p>
          <a:p>
            <a:pPr marL="548640" lvl="1" indent="-228600" algn="l" rtl="0">
              <a:lnSpc>
                <a:spcPct val="100000"/>
              </a:lnSpc>
              <a:spcBef>
                <a:spcPts val="600"/>
              </a:spcBef>
              <a:spcAft>
                <a:spcPts val="0"/>
              </a:spcAft>
              <a:buSzPts val="2000"/>
              <a:buChar char="•"/>
            </a:pPr>
            <a:r>
              <a:rPr lang="en-US" sz="2000" b="1" i="1" dirty="0"/>
              <a:t>Assign </a:t>
            </a:r>
            <a:r>
              <a:rPr lang="en-US" sz="2000" dirty="0"/>
              <a:t>a team of architects to the integration topic</a:t>
            </a:r>
            <a:endParaRPr dirty="0"/>
          </a:p>
          <a:p>
            <a:pPr marL="0" lvl="0" indent="0" algn="l" rtl="0">
              <a:lnSpc>
                <a:spcPct val="100000"/>
              </a:lnSpc>
              <a:spcBef>
                <a:spcPts val="600"/>
              </a:spcBef>
              <a:spcAft>
                <a:spcPts val="0"/>
              </a:spcAft>
              <a:buSzPts val="2200"/>
              <a:buNone/>
            </a:pPr>
            <a:r>
              <a:rPr lang="en-US" sz="2200" dirty="0"/>
              <a:t>Next 90 Days:</a:t>
            </a:r>
            <a:endParaRPr dirty="0"/>
          </a:p>
          <a:p>
            <a:pPr marL="548640" lvl="1" indent="-228600" algn="l" rtl="0">
              <a:lnSpc>
                <a:spcPct val="100000"/>
              </a:lnSpc>
              <a:spcBef>
                <a:spcPts val="600"/>
              </a:spcBef>
              <a:spcAft>
                <a:spcPts val="0"/>
              </a:spcAft>
              <a:buSzPts val="2000"/>
              <a:buChar char="•"/>
            </a:pPr>
            <a:r>
              <a:rPr lang="en-US" sz="2000" b="1" i="1" dirty="0"/>
              <a:t>Task </a:t>
            </a:r>
            <a:r>
              <a:rPr lang="en-US" sz="2000" dirty="0"/>
              <a:t>the integration architecture team to identify the top two or three integration use cases</a:t>
            </a:r>
            <a:endParaRPr dirty="0"/>
          </a:p>
          <a:p>
            <a:pPr marL="548640" lvl="1" indent="-228600" algn="l" rtl="0">
              <a:lnSpc>
                <a:spcPct val="100000"/>
              </a:lnSpc>
              <a:spcBef>
                <a:spcPts val="600"/>
              </a:spcBef>
              <a:spcAft>
                <a:spcPts val="0"/>
              </a:spcAft>
              <a:buSzPts val="2000"/>
              <a:buChar char="•"/>
            </a:pPr>
            <a:r>
              <a:rPr lang="en-US" sz="2000" b="1" i="1" dirty="0"/>
              <a:t>Select</a:t>
            </a:r>
            <a:r>
              <a:rPr lang="en-US" sz="2000" i="1" dirty="0"/>
              <a:t> </a:t>
            </a:r>
            <a:r>
              <a:rPr lang="en-US" sz="2000" dirty="0"/>
              <a:t>the integration platform(s) needed to support these use cases</a:t>
            </a:r>
            <a:r>
              <a:rPr lang="en-US" sz="2000" b="1" dirty="0"/>
              <a:t> </a:t>
            </a:r>
            <a:r>
              <a:rPr lang="en-US" sz="2000" dirty="0"/>
              <a:t>and the </a:t>
            </a:r>
            <a:r>
              <a:rPr lang="en-US" sz="2000" b="1" dirty="0"/>
              <a:t>personas</a:t>
            </a:r>
            <a:r>
              <a:rPr lang="en-US" sz="2000" dirty="0"/>
              <a:t> you wish to empower</a:t>
            </a:r>
            <a:endParaRPr dirty="0"/>
          </a:p>
          <a:p>
            <a:pPr marL="548640" lvl="1" indent="-228600" algn="l" rtl="0">
              <a:lnSpc>
                <a:spcPct val="100000"/>
              </a:lnSpc>
              <a:spcBef>
                <a:spcPts val="600"/>
              </a:spcBef>
              <a:spcAft>
                <a:spcPts val="0"/>
              </a:spcAft>
              <a:buSzPts val="2000"/>
              <a:buChar char="•"/>
            </a:pPr>
            <a:r>
              <a:rPr lang="en-US" sz="2000" b="1" i="1" dirty="0"/>
              <a:t>Identify</a:t>
            </a:r>
            <a:r>
              <a:rPr lang="en-US" sz="2000" i="1" dirty="0"/>
              <a:t> </a:t>
            </a:r>
            <a:r>
              <a:rPr lang="en-US" sz="2000" dirty="0"/>
              <a:t>the platform delivery model(s) that best fit with your business goals and available skills </a:t>
            </a:r>
            <a:endParaRPr dirty="0"/>
          </a:p>
          <a:p>
            <a:pPr marL="0" lvl="0" indent="0" algn="l" rtl="0">
              <a:lnSpc>
                <a:spcPct val="100000"/>
              </a:lnSpc>
              <a:spcBef>
                <a:spcPts val="600"/>
              </a:spcBef>
              <a:spcAft>
                <a:spcPts val="0"/>
              </a:spcAft>
              <a:buSzPts val="2200"/>
              <a:buNone/>
            </a:pPr>
            <a:r>
              <a:rPr lang="en-US" sz="2200" dirty="0"/>
              <a:t>Next 12 Months:</a:t>
            </a:r>
            <a:endParaRPr dirty="0"/>
          </a:p>
          <a:p>
            <a:pPr marL="548640" lvl="1" indent="-228600" algn="l" rtl="0">
              <a:lnSpc>
                <a:spcPct val="100000"/>
              </a:lnSpc>
              <a:spcBef>
                <a:spcPts val="600"/>
              </a:spcBef>
              <a:spcAft>
                <a:spcPts val="0"/>
              </a:spcAft>
              <a:buSzPts val="2000"/>
              <a:buChar char="•"/>
            </a:pPr>
            <a:r>
              <a:rPr lang="en-US" sz="2000" b="1" i="1" dirty="0"/>
              <a:t>Build up</a:t>
            </a:r>
            <a:r>
              <a:rPr lang="en-US" sz="2000" i="1" dirty="0"/>
              <a:t> </a:t>
            </a:r>
            <a:r>
              <a:rPr lang="en-US" sz="2000" dirty="0"/>
              <a:t>trust and credibility by successfully implementing a few selected integration projects that help meet business needs</a:t>
            </a:r>
            <a:endParaRPr dirty="0"/>
          </a:p>
          <a:p>
            <a:pPr marL="548640" lvl="1" indent="-228600" algn="l" rtl="0">
              <a:lnSpc>
                <a:spcPct val="100000"/>
              </a:lnSpc>
              <a:spcBef>
                <a:spcPts val="600"/>
              </a:spcBef>
              <a:spcAft>
                <a:spcPts val="0"/>
              </a:spcAft>
              <a:buSzPts val="2000"/>
              <a:buChar char="•"/>
            </a:pPr>
            <a:r>
              <a:rPr lang="en-US" sz="2000" b="1" i="1" dirty="0"/>
              <a:t>Incrementally extend </a:t>
            </a:r>
            <a:r>
              <a:rPr lang="en-US" sz="2000" dirty="0"/>
              <a:t>the number of use cases and, if needed, enrich the technology portfolio.</a:t>
            </a:r>
            <a:endParaRPr dirty="0"/>
          </a:p>
          <a:p>
            <a:pPr marL="548640" lvl="1" indent="-228600" algn="l" rtl="0">
              <a:lnSpc>
                <a:spcPct val="100000"/>
              </a:lnSpc>
              <a:spcBef>
                <a:spcPts val="600"/>
              </a:spcBef>
              <a:spcAft>
                <a:spcPts val="0"/>
              </a:spcAft>
              <a:buSzPts val="2000"/>
              <a:buChar char="•"/>
            </a:pPr>
            <a:r>
              <a:rPr lang="en-US" sz="2000" b="1" i="1" dirty="0"/>
              <a:t>Consolidate</a:t>
            </a:r>
            <a:r>
              <a:rPr lang="en-US" sz="2000" dirty="0"/>
              <a:t> best practices and </a:t>
            </a:r>
            <a:r>
              <a:rPr lang="en-US" sz="2000" b="1" i="1" dirty="0"/>
              <a:t>derive</a:t>
            </a:r>
            <a:r>
              <a:rPr lang="en-US" sz="2000" b="1" dirty="0"/>
              <a:t> </a:t>
            </a:r>
            <a:r>
              <a:rPr lang="en-US" sz="2000" dirty="0"/>
              <a:t>from them lightweight governance principles/processes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Key Issues</a:t>
            </a:r>
            <a:endParaRPr/>
          </a:p>
        </p:txBody>
      </p:sp>
      <p:sp>
        <p:nvSpPr>
          <p:cNvPr id="297" name="Google Shape;297;p3"/>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365760" lvl="0" indent="-365760" algn="l" rtl="0">
              <a:lnSpc>
                <a:spcPct val="100000"/>
              </a:lnSpc>
              <a:spcBef>
                <a:spcPts val="0"/>
              </a:spcBef>
              <a:spcAft>
                <a:spcPts val="0"/>
              </a:spcAft>
              <a:buSzPts val="2800"/>
              <a:buFont typeface="Arial Black"/>
              <a:buAutoNum type="arabicPeriod"/>
            </a:pPr>
            <a:r>
              <a:rPr lang="en-US"/>
              <a:t>What is integration and what are the challenges associated to it?</a:t>
            </a:r>
            <a:endParaRPr/>
          </a:p>
          <a:p>
            <a:pPr marL="365760" lvl="0" indent="-365760" algn="l" rtl="0">
              <a:lnSpc>
                <a:spcPct val="100000"/>
              </a:lnSpc>
              <a:spcBef>
                <a:spcPts val="1200"/>
              </a:spcBef>
              <a:spcAft>
                <a:spcPts val="0"/>
              </a:spcAft>
              <a:buSzPts val="2800"/>
              <a:buFont typeface="Arial Black"/>
              <a:buAutoNum type="arabicPeriod"/>
            </a:pPr>
            <a:r>
              <a:rPr lang="en-US"/>
              <a:t>What are the key integration use cases and how can software engineering leaders tackle them?</a:t>
            </a:r>
            <a:endParaRPr/>
          </a:p>
          <a:p>
            <a:pPr marL="365760" lvl="0" indent="-365760" algn="l" rtl="0">
              <a:lnSpc>
                <a:spcPct val="100000"/>
              </a:lnSpc>
              <a:spcBef>
                <a:spcPts val="1200"/>
              </a:spcBef>
              <a:spcAft>
                <a:spcPts val="0"/>
              </a:spcAft>
              <a:buSzPts val="2800"/>
              <a:buFont typeface="Arial Black"/>
              <a:buAutoNum type="arabicPeriod"/>
            </a:pPr>
            <a:r>
              <a:rPr lang="en-US"/>
              <a:t>How will software engineering leaders support the pervasive integration challenges stemming from digital initiatives?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
          <p:cNvSpPr/>
          <p:nvPr/>
        </p:nvSpPr>
        <p:spPr>
          <a:xfrm>
            <a:off x="304800" y="1489141"/>
            <a:ext cx="11428413" cy="54864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3" name="Google Shape;303;p4"/>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Key Issues</a:t>
            </a:r>
            <a:endParaRPr/>
          </a:p>
        </p:txBody>
      </p:sp>
      <p:sp>
        <p:nvSpPr>
          <p:cNvPr id="304" name="Google Shape;304;p4"/>
          <p:cNvSpPr txBox="1">
            <a:spLocks noGrp="1"/>
          </p:cNvSpPr>
          <p:nvPr>
            <p:ph type="body" idx="1"/>
          </p:nvPr>
        </p:nvSpPr>
        <p:spPr>
          <a:prstGeom prst="rect">
            <a:avLst/>
          </a:prstGeom>
          <a:noFill/>
          <a:ln>
            <a:noFill/>
          </a:ln>
        </p:spPr>
        <p:txBody>
          <a:bodyPr spcFirstLastPara="1" wrap="square" lIns="0" tIns="0" rIns="0" bIns="0" anchor="t" anchorCtr="0">
            <a:noAutofit/>
          </a:bodyPr>
          <a:lstStyle/>
          <a:p>
            <a:pPr marL="365760" lvl="0" indent="-365760" algn="l" rtl="0">
              <a:lnSpc>
                <a:spcPct val="100000"/>
              </a:lnSpc>
              <a:spcBef>
                <a:spcPts val="0"/>
              </a:spcBef>
              <a:spcAft>
                <a:spcPts val="0"/>
              </a:spcAft>
              <a:buClr>
                <a:schemeClr val="dk1"/>
              </a:buClr>
              <a:buSzPts val="2800"/>
              <a:buFont typeface="Arial Black"/>
              <a:buAutoNum type="arabicPeriod"/>
            </a:pPr>
            <a:r>
              <a:rPr lang="en-US">
                <a:solidFill>
                  <a:schemeClr val="dk1"/>
                </a:solidFill>
              </a:rPr>
              <a:t>What is integration and what are the challenges associated to it?</a:t>
            </a:r>
            <a:endParaRPr/>
          </a:p>
          <a:p>
            <a:pPr marL="365760" lvl="0" indent="-365760" algn="l" rtl="0">
              <a:lnSpc>
                <a:spcPct val="100000"/>
              </a:lnSpc>
              <a:spcBef>
                <a:spcPts val="1200"/>
              </a:spcBef>
              <a:spcAft>
                <a:spcPts val="0"/>
              </a:spcAft>
              <a:buClr>
                <a:srgbClr val="979D9D"/>
              </a:buClr>
              <a:buSzPts val="2800"/>
              <a:buFont typeface="Arial Black"/>
              <a:buAutoNum type="arabicPeriod"/>
            </a:pPr>
            <a:r>
              <a:rPr lang="en-US"/>
              <a:t>What are the key integration use cases and how can software engineering leaders tackle them?</a:t>
            </a:r>
            <a:endParaRPr/>
          </a:p>
          <a:p>
            <a:pPr marL="365760" lvl="0" indent="-365760" algn="l" rtl="0">
              <a:lnSpc>
                <a:spcPct val="100000"/>
              </a:lnSpc>
              <a:spcBef>
                <a:spcPts val="1200"/>
              </a:spcBef>
              <a:spcAft>
                <a:spcPts val="0"/>
              </a:spcAft>
              <a:buClr>
                <a:srgbClr val="979D9D"/>
              </a:buClr>
              <a:buSzPts val="2800"/>
              <a:buFont typeface="Arial Black"/>
              <a:buAutoNum type="arabicPeriod"/>
            </a:pPr>
            <a:r>
              <a:rPr lang="en-US"/>
              <a:t>How will software engineering leaders support the pervasive integration challenges stemming from digital initiatives?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
          <p:cNvSpPr/>
          <p:nvPr/>
        </p:nvSpPr>
        <p:spPr>
          <a:xfrm>
            <a:off x="241300" y="6068715"/>
            <a:ext cx="11734800" cy="6859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0" name="Google Shape;310;p5"/>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Technically, We Must Develop “Integration Logic” to Sort Out Four Basic Issues</a:t>
            </a:r>
            <a:endParaRPr/>
          </a:p>
        </p:txBody>
      </p:sp>
      <p:grpSp>
        <p:nvGrpSpPr>
          <p:cNvPr id="311" name="Google Shape;311;p5"/>
          <p:cNvGrpSpPr/>
          <p:nvPr/>
        </p:nvGrpSpPr>
        <p:grpSpPr>
          <a:xfrm>
            <a:off x="451136" y="1343024"/>
            <a:ext cx="5505164" cy="1831841"/>
            <a:chOff x="451136" y="1541424"/>
            <a:chExt cx="5505164" cy="1831841"/>
          </a:xfrm>
        </p:grpSpPr>
        <p:grpSp>
          <p:nvGrpSpPr>
            <p:cNvPr id="312" name="Google Shape;312;p5"/>
            <p:cNvGrpSpPr/>
            <p:nvPr/>
          </p:nvGrpSpPr>
          <p:grpSpPr>
            <a:xfrm>
              <a:off x="451136" y="1541424"/>
              <a:ext cx="5505164" cy="1831841"/>
              <a:chOff x="451136" y="1541424"/>
              <a:chExt cx="5505164" cy="1831841"/>
            </a:xfrm>
          </p:grpSpPr>
          <p:sp>
            <p:nvSpPr>
              <p:cNvPr id="313" name="Google Shape;313;p5"/>
              <p:cNvSpPr/>
              <p:nvPr/>
            </p:nvSpPr>
            <p:spPr>
              <a:xfrm>
                <a:off x="451136" y="1541424"/>
                <a:ext cx="5505164"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Protocol Conversion/Bridging</a:t>
                </a:r>
                <a:endParaRPr/>
              </a:p>
            </p:txBody>
          </p:sp>
          <p:sp>
            <p:nvSpPr>
              <p:cNvPr id="314" name="Google Shape;314;p5"/>
              <p:cNvSpPr/>
              <p:nvPr/>
            </p:nvSpPr>
            <p:spPr>
              <a:xfrm>
                <a:off x="1063291" y="2145324"/>
                <a:ext cx="660898" cy="1227941"/>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15" name="Google Shape;315;p5"/>
            <p:cNvSpPr/>
            <p:nvPr/>
          </p:nvSpPr>
          <p:spPr>
            <a:xfrm>
              <a:off x="2713132" y="2344482"/>
              <a:ext cx="914090" cy="884582"/>
            </a:xfrm>
            <a:prstGeom prst="ellipse">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16" name="Google Shape;316;p5"/>
            <p:cNvCxnSpPr/>
            <p:nvPr/>
          </p:nvCxnSpPr>
          <p:spPr>
            <a:xfrm>
              <a:off x="1814821" y="2857178"/>
              <a:ext cx="840107"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317" name="Google Shape;317;p5"/>
            <p:cNvCxnSpPr/>
            <p:nvPr/>
          </p:nvCxnSpPr>
          <p:spPr>
            <a:xfrm rot="10800000">
              <a:off x="1772552" y="2711956"/>
              <a:ext cx="882376"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318" name="Google Shape;318;p5"/>
            <p:cNvCxnSpPr/>
            <p:nvPr/>
          </p:nvCxnSpPr>
          <p:spPr>
            <a:xfrm>
              <a:off x="3766174" y="2849405"/>
              <a:ext cx="840107"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319" name="Google Shape;319;p5"/>
            <p:cNvCxnSpPr/>
            <p:nvPr/>
          </p:nvCxnSpPr>
          <p:spPr>
            <a:xfrm rot="10800000">
              <a:off x="3723905" y="2704183"/>
              <a:ext cx="882376" cy="0"/>
            </a:xfrm>
            <a:prstGeom prst="straightConnector1">
              <a:avLst/>
            </a:prstGeom>
            <a:noFill/>
            <a:ln w="12700" cap="flat" cmpd="sng">
              <a:solidFill>
                <a:schemeClr val="accent1"/>
              </a:solidFill>
              <a:prstDash val="solid"/>
              <a:miter lim="800000"/>
              <a:headEnd type="none" w="sm" len="sm"/>
              <a:tailEnd type="stealth" w="med" len="med"/>
            </a:ln>
          </p:spPr>
        </p:cxnSp>
        <p:sp>
          <p:nvSpPr>
            <p:cNvPr id="320" name="Google Shape;320;p5"/>
            <p:cNvSpPr txBox="1"/>
            <p:nvPr/>
          </p:nvSpPr>
          <p:spPr>
            <a:xfrm>
              <a:off x="1878191" y="2318349"/>
              <a:ext cx="733534" cy="369332"/>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SOAP</a:t>
              </a:r>
              <a:endParaRPr/>
            </a:p>
          </p:txBody>
        </p:sp>
        <p:sp>
          <p:nvSpPr>
            <p:cNvPr id="321" name="Google Shape;321;p5"/>
            <p:cNvSpPr txBox="1"/>
            <p:nvPr/>
          </p:nvSpPr>
          <p:spPr>
            <a:xfrm>
              <a:off x="3806636" y="2313562"/>
              <a:ext cx="759182" cy="369332"/>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OData</a:t>
              </a:r>
              <a:endParaRPr/>
            </a:p>
          </p:txBody>
        </p:sp>
        <p:sp>
          <p:nvSpPr>
            <p:cNvPr id="322" name="Google Shape;322;p5"/>
            <p:cNvSpPr txBox="1"/>
            <p:nvPr/>
          </p:nvSpPr>
          <p:spPr>
            <a:xfrm>
              <a:off x="3002668" y="2402053"/>
              <a:ext cx="436979" cy="76944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4400" b="1">
                  <a:solidFill>
                    <a:srgbClr val="DE0A01"/>
                  </a:solidFill>
                  <a:latin typeface="Arial Black"/>
                  <a:ea typeface="Arial Black"/>
                  <a:cs typeface="Arial Black"/>
                  <a:sym typeface="Arial Black"/>
                </a:rPr>
                <a:t>?</a:t>
              </a:r>
              <a:endParaRPr/>
            </a:p>
          </p:txBody>
        </p:sp>
        <p:sp>
          <p:nvSpPr>
            <p:cNvPr id="323" name="Google Shape;323;p5"/>
            <p:cNvSpPr/>
            <p:nvPr/>
          </p:nvSpPr>
          <p:spPr>
            <a:xfrm>
              <a:off x="4671140" y="2324184"/>
              <a:ext cx="660898" cy="7980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324" name="Google Shape;324;p5"/>
          <p:cNvGrpSpPr/>
          <p:nvPr/>
        </p:nvGrpSpPr>
        <p:grpSpPr>
          <a:xfrm>
            <a:off x="6236924" y="1343025"/>
            <a:ext cx="5506751" cy="1848762"/>
            <a:chOff x="6236924" y="1541425"/>
            <a:chExt cx="5506751" cy="1848762"/>
          </a:xfrm>
        </p:grpSpPr>
        <p:grpSp>
          <p:nvGrpSpPr>
            <p:cNvPr id="325" name="Google Shape;325;p5"/>
            <p:cNvGrpSpPr/>
            <p:nvPr/>
          </p:nvGrpSpPr>
          <p:grpSpPr>
            <a:xfrm>
              <a:off x="6236924" y="1541425"/>
              <a:ext cx="5506751" cy="1848762"/>
              <a:chOff x="6236924" y="1541425"/>
              <a:chExt cx="5506751" cy="1848762"/>
            </a:xfrm>
          </p:grpSpPr>
          <p:sp>
            <p:nvSpPr>
              <p:cNvPr id="326" name="Google Shape;326;p5"/>
              <p:cNvSpPr/>
              <p:nvPr/>
            </p:nvSpPr>
            <p:spPr>
              <a:xfrm>
                <a:off x="6236924" y="1541425"/>
                <a:ext cx="5506751" cy="353943"/>
              </a:xfrm>
              <a:prstGeom prst="rect">
                <a:avLst/>
              </a:prstGeom>
              <a:solidFill>
                <a:srgbClr val="002856"/>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700"/>
                  <a:buFont typeface="Arial"/>
                  <a:buNone/>
                </a:pPr>
                <a:r>
                  <a:rPr lang="en-US" sz="1700">
                    <a:solidFill>
                      <a:srgbClr val="FFFFFF"/>
                    </a:solidFill>
                    <a:latin typeface="Arial"/>
                    <a:ea typeface="Arial"/>
                    <a:cs typeface="Arial"/>
                    <a:sym typeface="Arial"/>
                  </a:rPr>
                  <a:t>Data Validation, Mapping, Transformation, Enrichment</a:t>
                </a:r>
                <a:endParaRPr sz="1700" b="0" i="0" u="none" strike="noStrike" cap="none">
                  <a:solidFill>
                    <a:srgbClr val="FFFFFF"/>
                  </a:solidFill>
                  <a:latin typeface="Arial"/>
                  <a:ea typeface="Arial"/>
                  <a:cs typeface="Arial"/>
                  <a:sym typeface="Arial"/>
                </a:endParaRPr>
              </a:p>
            </p:txBody>
          </p:sp>
          <p:grpSp>
            <p:nvGrpSpPr>
              <p:cNvPr id="327" name="Google Shape;327;p5"/>
              <p:cNvGrpSpPr/>
              <p:nvPr/>
            </p:nvGrpSpPr>
            <p:grpSpPr>
              <a:xfrm>
                <a:off x="6636898" y="2162245"/>
                <a:ext cx="3914795" cy="1227942"/>
                <a:chOff x="2675297" y="4000700"/>
                <a:chExt cx="3421639" cy="1065260"/>
              </a:xfrm>
            </p:grpSpPr>
            <p:sp>
              <p:nvSpPr>
                <p:cNvPr id="328" name="Google Shape;328;p5"/>
                <p:cNvSpPr/>
                <p:nvPr/>
              </p:nvSpPr>
              <p:spPr>
                <a:xfrm>
                  <a:off x="2675297" y="4000700"/>
                  <a:ext cx="577643" cy="1065260"/>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329" name="Google Shape;329;p5"/>
                <p:cNvCxnSpPr/>
                <p:nvPr/>
              </p:nvCxnSpPr>
              <p:spPr>
                <a:xfrm rot="10800000" flipH="1">
                  <a:off x="3266873" y="4552880"/>
                  <a:ext cx="516174" cy="3859"/>
                </a:xfrm>
                <a:prstGeom prst="straightConnector1">
                  <a:avLst/>
                </a:prstGeom>
                <a:noFill/>
                <a:ln w="12700" cap="flat" cmpd="sng">
                  <a:solidFill>
                    <a:schemeClr val="accent1"/>
                  </a:solidFill>
                  <a:prstDash val="solid"/>
                  <a:miter lim="800000"/>
                  <a:headEnd type="none" w="sm" len="sm"/>
                  <a:tailEnd type="stealth" w="med" len="med"/>
                </a:ln>
              </p:spPr>
            </p:cxnSp>
            <p:cxnSp>
              <p:nvCxnSpPr>
                <p:cNvPr id="330" name="Google Shape;330;p5"/>
                <p:cNvCxnSpPr/>
                <p:nvPr/>
              </p:nvCxnSpPr>
              <p:spPr>
                <a:xfrm>
                  <a:off x="5650450" y="4517625"/>
                  <a:ext cx="446486" cy="0"/>
                </a:xfrm>
                <a:prstGeom prst="straightConnector1">
                  <a:avLst/>
                </a:prstGeom>
                <a:noFill/>
                <a:ln w="12700" cap="flat" cmpd="sng">
                  <a:solidFill>
                    <a:schemeClr val="accent1"/>
                  </a:solidFill>
                  <a:prstDash val="solid"/>
                  <a:miter lim="800000"/>
                  <a:headEnd type="none" w="sm" len="sm"/>
                  <a:tailEnd type="stealth" w="med" len="med"/>
                </a:ln>
              </p:spPr>
            </p:cxnSp>
          </p:grpSp>
        </p:grpSp>
        <p:sp>
          <p:nvSpPr>
            <p:cNvPr id="331" name="Google Shape;331;p5"/>
            <p:cNvSpPr/>
            <p:nvPr/>
          </p:nvSpPr>
          <p:spPr>
            <a:xfrm>
              <a:off x="8534269" y="2288656"/>
              <a:ext cx="914090" cy="884582"/>
            </a:xfrm>
            <a:prstGeom prst="ellipse">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32" name="Google Shape;332;p5"/>
            <p:cNvSpPr txBox="1"/>
            <p:nvPr/>
          </p:nvSpPr>
          <p:spPr>
            <a:xfrm>
              <a:off x="7894810" y="2189594"/>
              <a:ext cx="566822" cy="369332"/>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XML</a:t>
              </a:r>
              <a:endParaRPr/>
            </a:p>
          </p:txBody>
        </p:sp>
        <p:sp>
          <p:nvSpPr>
            <p:cNvPr id="333" name="Google Shape;333;p5"/>
            <p:cNvSpPr/>
            <p:nvPr/>
          </p:nvSpPr>
          <p:spPr>
            <a:xfrm>
              <a:off x="9624638" y="2546625"/>
              <a:ext cx="384330" cy="523860"/>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4" name="Google Shape;334;p5"/>
            <p:cNvSpPr/>
            <p:nvPr/>
          </p:nvSpPr>
          <p:spPr>
            <a:xfrm>
              <a:off x="7953014" y="2544115"/>
              <a:ext cx="384330" cy="523860"/>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5" name="Google Shape;335;p5"/>
            <p:cNvSpPr txBox="1"/>
            <p:nvPr/>
          </p:nvSpPr>
          <p:spPr>
            <a:xfrm>
              <a:off x="9479181" y="2183777"/>
              <a:ext cx="707886" cy="369332"/>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JSON</a:t>
              </a:r>
              <a:endParaRPr/>
            </a:p>
          </p:txBody>
        </p:sp>
        <p:sp>
          <p:nvSpPr>
            <p:cNvPr id="336" name="Google Shape;336;p5"/>
            <p:cNvSpPr txBox="1"/>
            <p:nvPr/>
          </p:nvSpPr>
          <p:spPr>
            <a:xfrm>
              <a:off x="8825750" y="2346227"/>
              <a:ext cx="436979" cy="769441"/>
            </a:xfrm>
            <a:prstGeom prst="rect">
              <a:avLst/>
            </a:prstGeom>
            <a:noFill/>
            <a:ln>
              <a:noFill/>
            </a:ln>
          </p:spPr>
          <p:txBody>
            <a:bodyPr spcFirstLastPara="1" wrap="square" lIns="0" tIns="45700" rIns="91425" bIns="45700" anchor="ctr" anchorCtr="0">
              <a:spAutoFit/>
            </a:bodyPr>
            <a:lstStyle/>
            <a:p>
              <a:pPr marL="0" marR="0" lvl="0" indent="0" algn="ctr" rtl="0">
                <a:spcBef>
                  <a:spcPts val="0"/>
                </a:spcBef>
                <a:spcAft>
                  <a:spcPts val="0"/>
                </a:spcAft>
                <a:buNone/>
              </a:pPr>
              <a:r>
                <a:rPr lang="en-US" sz="4400" b="1">
                  <a:solidFill>
                    <a:srgbClr val="DE0A01"/>
                  </a:solidFill>
                  <a:latin typeface="Arial Black"/>
                  <a:ea typeface="Arial Black"/>
                  <a:cs typeface="Arial Black"/>
                  <a:sym typeface="Arial Black"/>
                </a:rPr>
                <a:t>?</a:t>
              </a:r>
              <a:endParaRPr/>
            </a:p>
          </p:txBody>
        </p:sp>
        <p:sp>
          <p:nvSpPr>
            <p:cNvPr id="337" name="Google Shape;337;p5"/>
            <p:cNvSpPr/>
            <p:nvPr/>
          </p:nvSpPr>
          <p:spPr>
            <a:xfrm>
              <a:off x="10559344" y="2466148"/>
              <a:ext cx="529435" cy="586291"/>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338" name="Google Shape;338;p5"/>
          <p:cNvGrpSpPr/>
          <p:nvPr/>
        </p:nvGrpSpPr>
        <p:grpSpPr>
          <a:xfrm>
            <a:off x="6234113" y="3628996"/>
            <a:ext cx="5499100" cy="2243204"/>
            <a:chOff x="6234113" y="3827396"/>
            <a:chExt cx="5499100" cy="2243204"/>
          </a:xfrm>
        </p:grpSpPr>
        <p:sp>
          <p:nvSpPr>
            <p:cNvPr id="339" name="Google Shape;339;p5"/>
            <p:cNvSpPr/>
            <p:nvPr/>
          </p:nvSpPr>
          <p:spPr>
            <a:xfrm>
              <a:off x="6234113" y="3827396"/>
              <a:ext cx="5499100"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FFFFFF"/>
                  </a:solidFill>
                  <a:latin typeface="Arial"/>
                  <a:ea typeface="Arial"/>
                  <a:cs typeface="Arial"/>
                  <a:sym typeface="Arial"/>
                </a:rPr>
                <a:t>Process Orchestration</a:t>
              </a:r>
              <a:endParaRPr/>
            </a:p>
          </p:txBody>
        </p:sp>
        <p:sp>
          <p:nvSpPr>
            <p:cNvPr id="340" name="Google Shape;340;p5"/>
            <p:cNvSpPr/>
            <p:nvPr/>
          </p:nvSpPr>
          <p:spPr>
            <a:xfrm>
              <a:off x="10586016" y="4951072"/>
              <a:ext cx="401678" cy="409963"/>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w="9525" cap="flat" cmpd="sng">
              <a:solidFill>
                <a:srgbClr val="00285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341" name="Google Shape;341;p5"/>
            <p:cNvGrpSpPr/>
            <p:nvPr/>
          </p:nvGrpSpPr>
          <p:grpSpPr>
            <a:xfrm flipH="1">
              <a:off x="7645973" y="4382169"/>
              <a:ext cx="2913372" cy="1596130"/>
              <a:chOff x="7127471" y="4401639"/>
              <a:chExt cx="2913372" cy="1596130"/>
            </a:xfrm>
          </p:grpSpPr>
          <p:sp>
            <p:nvSpPr>
              <p:cNvPr id="342" name="Google Shape;342;p5"/>
              <p:cNvSpPr/>
              <p:nvPr/>
            </p:nvSpPr>
            <p:spPr>
              <a:xfrm>
                <a:off x="9737551" y="4986322"/>
                <a:ext cx="303292" cy="532272"/>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rgbClr val="00285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3" name="Google Shape;343;p5"/>
              <p:cNvSpPr/>
              <p:nvPr/>
            </p:nvSpPr>
            <p:spPr>
              <a:xfrm>
                <a:off x="8361338" y="5465497"/>
                <a:ext cx="335177" cy="532272"/>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rgbClr val="00285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5"/>
              <p:cNvSpPr/>
              <p:nvPr/>
            </p:nvSpPr>
            <p:spPr>
              <a:xfrm>
                <a:off x="9043953" y="4476535"/>
                <a:ext cx="335177" cy="532272"/>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rgbClr val="00285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5"/>
              <p:cNvSpPr/>
              <p:nvPr/>
            </p:nvSpPr>
            <p:spPr>
              <a:xfrm>
                <a:off x="7792716" y="5066811"/>
                <a:ext cx="460920" cy="387715"/>
              </a:xfrm>
              <a:prstGeom prst="flowChartDecision">
                <a:avLst/>
              </a:prstGeom>
              <a:solidFill>
                <a:srgbClr val="DBE7ED"/>
              </a:solidFill>
              <a:ln w="1905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5"/>
              <p:cNvSpPr/>
              <p:nvPr/>
            </p:nvSpPr>
            <p:spPr>
              <a:xfrm>
                <a:off x="8985236" y="5610054"/>
                <a:ext cx="460920" cy="387715"/>
              </a:xfrm>
              <a:prstGeom prst="flowChartDecision">
                <a:avLst/>
              </a:prstGeom>
              <a:solidFill>
                <a:srgbClr val="DBE7ED"/>
              </a:solidFill>
              <a:ln w="1905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5"/>
              <p:cNvSpPr/>
              <p:nvPr/>
            </p:nvSpPr>
            <p:spPr>
              <a:xfrm>
                <a:off x="8361092" y="4476535"/>
                <a:ext cx="379067" cy="457707"/>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w="9525" cap="flat" cmpd="sng">
                <a:solidFill>
                  <a:srgbClr val="00285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348" name="Google Shape;348;p5"/>
              <p:cNvCxnSpPr>
                <a:stCxn id="345" idx="1"/>
              </p:cNvCxnSpPr>
              <p:nvPr/>
            </p:nvCxnSpPr>
            <p:spPr>
              <a:xfrm rot="10800000">
                <a:off x="7127616" y="5251368"/>
                <a:ext cx="665100" cy="9300"/>
              </a:xfrm>
              <a:prstGeom prst="straightConnector1">
                <a:avLst/>
              </a:prstGeom>
              <a:noFill/>
              <a:ln w="12700" cap="flat" cmpd="sng">
                <a:solidFill>
                  <a:srgbClr val="002856"/>
                </a:solidFill>
                <a:prstDash val="solid"/>
                <a:miter lim="800000"/>
                <a:headEnd type="stealth" w="med" len="med"/>
                <a:tailEnd type="none" w="sm" len="sm"/>
              </a:ln>
            </p:spPr>
          </p:cxnSp>
          <p:cxnSp>
            <p:nvCxnSpPr>
              <p:cNvPr id="349" name="Google Shape;349;p5"/>
              <p:cNvCxnSpPr>
                <a:stCxn id="345" idx="0"/>
              </p:cNvCxnSpPr>
              <p:nvPr/>
            </p:nvCxnSpPr>
            <p:spPr>
              <a:xfrm rot="-5400000">
                <a:off x="7977576" y="4683411"/>
                <a:ext cx="429000" cy="337800"/>
              </a:xfrm>
              <a:prstGeom prst="bentConnector3">
                <a:avLst>
                  <a:gd name="adj1" fmla="val 95625"/>
                </a:avLst>
              </a:prstGeom>
              <a:noFill/>
              <a:ln w="12700" cap="flat" cmpd="sng">
                <a:solidFill>
                  <a:srgbClr val="002856"/>
                </a:solidFill>
                <a:prstDash val="solid"/>
                <a:miter lim="800000"/>
                <a:headEnd type="none" w="sm" len="sm"/>
                <a:tailEnd type="stealth" w="med" len="med"/>
              </a:ln>
            </p:spPr>
          </p:cxnSp>
          <p:cxnSp>
            <p:nvCxnSpPr>
              <p:cNvPr id="350" name="Google Shape;350;p5"/>
              <p:cNvCxnSpPr>
                <a:stCxn id="345" idx="2"/>
              </p:cNvCxnSpPr>
              <p:nvPr/>
            </p:nvCxnSpPr>
            <p:spPr>
              <a:xfrm rot="-5400000" flipH="1">
                <a:off x="8022426" y="5455276"/>
                <a:ext cx="359100" cy="357600"/>
              </a:xfrm>
              <a:prstGeom prst="bentConnector3">
                <a:avLst>
                  <a:gd name="adj1" fmla="val 105154"/>
                </a:avLst>
              </a:prstGeom>
              <a:noFill/>
              <a:ln w="12700" cap="flat" cmpd="sng">
                <a:solidFill>
                  <a:srgbClr val="002856"/>
                </a:solidFill>
                <a:prstDash val="solid"/>
                <a:miter lim="800000"/>
                <a:headEnd type="none" w="sm" len="sm"/>
                <a:tailEnd type="stealth" w="med" len="med"/>
              </a:ln>
            </p:spPr>
          </p:cxnSp>
          <p:cxnSp>
            <p:nvCxnSpPr>
              <p:cNvPr id="351" name="Google Shape;351;p5"/>
              <p:cNvCxnSpPr>
                <a:endCxn id="346" idx="1"/>
              </p:cNvCxnSpPr>
              <p:nvPr/>
            </p:nvCxnSpPr>
            <p:spPr>
              <a:xfrm>
                <a:off x="8701736" y="5803911"/>
                <a:ext cx="283500" cy="0"/>
              </a:xfrm>
              <a:prstGeom prst="straightConnector1">
                <a:avLst/>
              </a:prstGeom>
              <a:noFill/>
              <a:ln w="12700" cap="flat" cmpd="sng">
                <a:solidFill>
                  <a:srgbClr val="002856"/>
                </a:solidFill>
                <a:prstDash val="solid"/>
                <a:miter lim="800000"/>
                <a:headEnd type="none" w="sm" len="sm"/>
                <a:tailEnd type="stealth" w="med" len="med"/>
              </a:ln>
            </p:spPr>
          </p:cxnSp>
          <p:cxnSp>
            <p:nvCxnSpPr>
              <p:cNvPr id="352" name="Google Shape;352;p5"/>
              <p:cNvCxnSpPr/>
              <p:nvPr/>
            </p:nvCxnSpPr>
            <p:spPr>
              <a:xfrm>
                <a:off x="8731194" y="4651487"/>
                <a:ext cx="310378" cy="1"/>
              </a:xfrm>
              <a:prstGeom prst="straightConnector1">
                <a:avLst/>
              </a:prstGeom>
              <a:noFill/>
              <a:ln w="12700" cap="flat" cmpd="sng">
                <a:solidFill>
                  <a:srgbClr val="002856"/>
                </a:solidFill>
                <a:prstDash val="solid"/>
                <a:miter lim="800000"/>
                <a:headEnd type="none" w="sm" len="sm"/>
                <a:tailEnd type="stealth" w="med" len="med"/>
              </a:ln>
            </p:spPr>
          </p:cxnSp>
          <p:cxnSp>
            <p:nvCxnSpPr>
              <p:cNvPr id="353" name="Google Shape;353;p5"/>
              <p:cNvCxnSpPr/>
              <p:nvPr/>
            </p:nvCxnSpPr>
            <p:spPr>
              <a:xfrm rot="10800000">
                <a:off x="9218371" y="5008807"/>
                <a:ext cx="0" cy="594501"/>
              </a:xfrm>
              <a:prstGeom prst="straightConnector1">
                <a:avLst/>
              </a:prstGeom>
              <a:noFill/>
              <a:ln w="12700" cap="flat" cmpd="sng">
                <a:solidFill>
                  <a:srgbClr val="002856"/>
                </a:solidFill>
                <a:prstDash val="solid"/>
                <a:miter lim="800000"/>
                <a:headEnd type="none" w="sm" len="sm"/>
                <a:tailEnd type="stealth" w="med" len="med"/>
              </a:ln>
            </p:spPr>
          </p:cxnSp>
          <p:cxnSp>
            <p:nvCxnSpPr>
              <p:cNvPr id="354" name="Google Shape;354;p5"/>
              <p:cNvCxnSpPr/>
              <p:nvPr/>
            </p:nvCxnSpPr>
            <p:spPr>
              <a:xfrm rot="10800000" flipH="1">
                <a:off x="9458308" y="5531380"/>
                <a:ext cx="449886" cy="272533"/>
              </a:xfrm>
              <a:prstGeom prst="bentConnector3">
                <a:avLst>
                  <a:gd name="adj1" fmla="val -373324"/>
                </a:avLst>
              </a:prstGeom>
              <a:noFill/>
              <a:ln w="12700" cap="flat" cmpd="sng">
                <a:solidFill>
                  <a:srgbClr val="002856"/>
                </a:solidFill>
                <a:prstDash val="solid"/>
                <a:miter lim="800000"/>
                <a:headEnd type="none" w="sm" len="sm"/>
                <a:tailEnd type="stealth" w="med" len="med"/>
              </a:ln>
            </p:spPr>
          </p:cxnSp>
          <p:cxnSp>
            <p:nvCxnSpPr>
              <p:cNvPr id="355" name="Google Shape;355;p5"/>
              <p:cNvCxnSpPr/>
              <p:nvPr/>
            </p:nvCxnSpPr>
            <p:spPr>
              <a:xfrm>
                <a:off x="9386878" y="4651486"/>
                <a:ext cx="509298" cy="332517"/>
              </a:xfrm>
              <a:prstGeom prst="bentConnector3">
                <a:avLst>
                  <a:gd name="adj1" fmla="val -313434"/>
                </a:avLst>
              </a:prstGeom>
              <a:noFill/>
              <a:ln w="12700" cap="flat" cmpd="sng">
                <a:solidFill>
                  <a:srgbClr val="002856"/>
                </a:solidFill>
                <a:prstDash val="solid"/>
                <a:miter lim="800000"/>
                <a:headEnd type="none" w="sm" len="sm"/>
                <a:tailEnd type="stealth" w="med" len="med"/>
              </a:ln>
            </p:spPr>
          </p:cxnSp>
          <p:cxnSp>
            <p:nvCxnSpPr>
              <p:cNvPr id="356" name="Google Shape;356;p5"/>
              <p:cNvCxnSpPr/>
              <p:nvPr/>
            </p:nvCxnSpPr>
            <p:spPr>
              <a:xfrm rot="10800000">
                <a:off x="7670196" y="4403959"/>
                <a:ext cx="2364130" cy="847320"/>
              </a:xfrm>
              <a:prstGeom prst="bentConnector3">
                <a:avLst>
                  <a:gd name="adj1" fmla="val 107477"/>
                </a:avLst>
              </a:prstGeom>
              <a:noFill/>
              <a:ln w="12700" cap="flat" cmpd="sng">
                <a:solidFill>
                  <a:srgbClr val="002856"/>
                </a:solidFill>
                <a:prstDash val="solid"/>
                <a:miter lim="800000"/>
                <a:headEnd type="none" w="sm" len="sm"/>
                <a:tailEnd type="none" w="sm" len="sm"/>
              </a:ln>
            </p:spPr>
          </p:cxnSp>
          <p:cxnSp>
            <p:nvCxnSpPr>
              <p:cNvPr id="357" name="Google Shape;357;p5"/>
              <p:cNvCxnSpPr/>
              <p:nvPr/>
            </p:nvCxnSpPr>
            <p:spPr>
              <a:xfrm rot="5400000">
                <a:off x="7040798" y="4488312"/>
                <a:ext cx="721986" cy="548640"/>
              </a:xfrm>
              <a:prstGeom prst="bentConnector3">
                <a:avLst>
                  <a:gd name="adj1" fmla="val 102654"/>
                </a:avLst>
              </a:prstGeom>
              <a:noFill/>
              <a:ln w="12700" cap="flat" cmpd="sng">
                <a:solidFill>
                  <a:srgbClr val="002856"/>
                </a:solidFill>
                <a:prstDash val="solid"/>
                <a:miter lim="800000"/>
                <a:headEnd type="none" w="sm" len="sm"/>
                <a:tailEnd type="stealth" w="med" len="med"/>
              </a:ln>
            </p:spPr>
          </p:cxnSp>
        </p:grpSp>
        <p:sp>
          <p:nvSpPr>
            <p:cNvPr id="358" name="Google Shape;358;p5"/>
            <p:cNvSpPr/>
            <p:nvPr/>
          </p:nvSpPr>
          <p:spPr>
            <a:xfrm>
              <a:off x="7330541" y="4263051"/>
              <a:ext cx="2856526" cy="1807549"/>
            </a:xfrm>
            <a:prstGeom prst="rect">
              <a:avLst/>
            </a:prstGeom>
            <a:noFill/>
            <a:ln w="38100" cap="flat" cmpd="sng">
              <a:solidFill>
                <a:srgbClr val="DE0A0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59" name="Google Shape;359;p5"/>
          <p:cNvGrpSpPr/>
          <p:nvPr/>
        </p:nvGrpSpPr>
        <p:grpSpPr>
          <a:xfrm>
            <a:off x="457200" y="3628996"/>
            <a:ext cx="5505499" cy="2150903"/>
            <a:chOff x="457200" y="3827396"/>
            <a:chExt cx="5505499" cy="2150903"/>
          </a:xfrm>
        </p:grpSpPr>
        <p:grpSp>
          <p:nvGrpSpPr>
            <p:cNvPr id="360" name="Google Shape;360;p5"/>
            <p:cNvGrpSpPr/>
            <p:nvPr/>
          </p:nvGrpSpPr>
          <p:grpSpPr>
            <a:xfrm>
              <a:off x="457200" y="3827396"/>
              <a:ext cx="5505499" cy="2150903"/>
              <a:chOff x="457200" y="3827396"/>
              <a:chExt cx="5505499" cy="2150903"/>
            </a:xfrm>
          </p:grpSpPr>
          <p:grpSp>
            <p:nvGrpSpPr>
              <p:cNvPr id="361" name="Google Shape;361;p5"/>
              <p:cNvGrpSpPr/>
              <p:nvPr/>
            </p:nvGrpSpPr>
            <p:grpSpPr>
              <a:xfrm>
                <a:off x="457200" y="3827396"/>
                <a:ext cx="5505499" cy="2150903"/>
                <a:chOff x="457200" y="3827396"/>
                <a:chExt cx="5505499" cy="2150903"/>
              </a:xfrm>
            </p:grpSpPr>
            <p:sp>
              <p:nvSpPr>
                <p:cNvPr id="362" name="Google Shape;362;p5"/>
                <p:cNvSpPr/>
                <p:nvPr/>
              </p:nvSpPr>
              <p:spPr>
                <a:xfrm>
                  <a:off x="457200" y="3827396"/>
                  <a:ext cx="5505499"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r>
                    <a:rPr lang="en-US" sz="1800">
                      <a:solidFill>
                        <a:srgbClr val="FFFFFF"/>
                      </a:solidFill>
                      <a:latin typeface="Arial"/>
                      <a:ea typeface="Arial"/>
                      <a:cs typeface="Arial"/>
                      <a:sym typeface="Arial"/>
                    </a:rPr>
                    <a:t>Message/Data Routing</a:t>
                  </a:r>
                  <a:endParaRPr sz="1800" b="0" i="0" u="none" strike="noStrike" cap="none">
                    <a:solidFill>
                      <a:srgbClr val="FFFFFF"/>
                    </a:solidFill>
                    <a:latin typeface="Arial"/>
                    <a:ea typeface="Arial"/>
                    <a:cs typeface="Arial"/>
                    <a:sym typeface="Arial"/>
                  </a:endParaRPr>
                </a:p>
              </p:txBody>
            </p:sp>
            <p:sp>
              <p:nvSpPr>
                <p:cNvPr id="363" name="Google Shape;363;p5"/>
                <p:cNvSpPr/>
                <p:nvPr/>
              </p:nvSpPr>
              <p:spPr>
                <a:xfrm>
                  <a:off x="1063291" y="4491888"/>
                  <a:ext cx="660898" cy="1227942"/>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364" name="Google Shape;364;p5"/>
                <p:cNvCxnSpPr/>
                <p:nvPr/>
              </p:nvCxnSpPr>
              <p:spPr>
                <a:xfrm rot="10800000" flipH="1">
                  <a:off x="1740130" y="5128395"/>
                  <a:ext cx="590569" cy="4448"/>
                </a:xfrm>
                <a:prstGeom prst="straightConnector1">
                  <a:avLst/>
                </a:prstGeom>
                <a:noFill/>
                <a:ln w="12700" cap="flat" cmpd="sng">
                  <a:solidFill>
                    <a:schemeClr val="accent1"/>
                  </a:solidFill>
                  <a:prstDash val="solid"/>
                  <a:miter lim="800000"/>
                  <a:headEnd type="none" w="sm" len="sm"/>
                  <a:tailEnd type="stealth" w="med" len="med"/>
                </a:ln>
              </p:spPr>
            </p:cxnSp>
            <p:sp>
              <p:nvSpPr>
                <p:cNvPr id="365" name="Google Shape;365;p5"/>
                <p:cNvSpPr/>
                <p:nvPr/>
              </p:nvSpPr>
              <p:spPr>
                <a:xfrm>
                  <a:off x="2341267" y="4874128"/>
                  <a:ext cx="384330" cy="523860"/>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6" name="Google Shape;366;p5"/>
                <p:cNvSpPr/>
                <p:nvPr/>
              </p:nvSpPr>
              <p:spPr>
                <a:xfrm>
                  <a:off x="4862231" y="4234360"/>
                  <a:ext cx="529435" cy="639269"/>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7" name="Google Shape;367;p5"/>
                <p:cNvSpPr/>
                <p:nvPr/>
              </p:nvSpPr>
              <p:spPr>
                <a:xfrm>
                  <a:off x="4862230" y="5180294"/>
                  <a:ext cx="529435" cy="79800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368" name="Google Shape;368;p5"/>
                <p:cNvCxnSpPr/>
                <p:nvPr/>
              </p:nvCxnSpPr>
              <p:spPr>
                <a:xfrm>
                  <a:off x="4471900" y="5564244"/>
                  <a:ext cx="374573" cy="92954"/>
                </a:xfrm>
                <a:prstGeom prst="straightConnector1">
                  <a:avLst/>
                </a:prstGeom>
                <a:noFill/>
                <a:ln w="12700" cap="flat" cmpd="sng">
                  <a:solidFill>
                    <a:srgbClr val="002856"/>
                  </a:solidFill>
                  <a:prstDash val="solid"/>
                  <a:miter lim="800000"/>
                  <a:headEnd type="none" w="sm" len="sm"/>
                  <a:tailEnd type="stealth" w="med" len="med"/>
                </a:ln>
              </p:spPr>
            </p:cxnSp>
            <p:sp>
              <p:nvSpPr>
                <p:cNvPr id="369" name="Google Shape;369;p5"/>
                <p:cNvSpPr/>
                <p:nvPr/>
              </p:nvSpPr>
              <p:spPr>
                <a:xfrm>
                  <a:off x="4049261" y="4470979"/>
                  <a:ext cx="384330" cy="504546"/>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0" name="Google Shape;370;p5"/>
                <p:cNvSpPr/>
                <p:nvPr/>
              </p:nvSpPr>
              <p:spPr>
                <a:xfrm>
                  <a:off x="4063737" y="5311971"/>
                  <a:ext cx="384330" cy="504547"/>
                </a:xfrm>
                <a:custGeom>
                  <a:avLst/>
                  <a:gdLst/>
                  <a:ahLst/>
                  <a:cxnLst/>
                  <a:rect l="l" t="t" r="r" b="b"/>
                  <a:pathLst>
                    <a:path w="252" h="328" extrusionOk="0">
                      <a:moveTo>
                        <a:pt x="176" y="82"/>
                      </a:moveTo>
                      <a:lnTo>
                        <a:pt x="50" y="82"/>
                      </a:lnTo>
                      <a:lnTo>
                        <a:pt x="50" y="57"/>
                      </a:lnTo>
                      <a:lnTo>
                        <a:pt x="176" y="57"/>
                      </a:lnTo>
                      <a:lnTo>
                        <a:pt x="176" y="82"/>
                      </a:lnTo>
                      <a:close/>
                      <a:moveTo>
                        <a:pt x="201" y="101"/>
                      </a:moveTo>
                      <a:lnTo>
                        <a:pt x="50" y="101"/>
                      </a:lnTo>
                      <a:lnTo>
                        <a:pt x="50" y="126"/>
                      </a:lnTo>
                      <a:lnTo>
                        <a:pt x="201" y="126"/>
                      </a:lnTo>
                      <a:lnTo>
                        <a:pt x="201" y="101"/>
                      </a:lnTo>
                      <a:close/>
                      <a:moveTo>
                        <a:pt x="252" y="0"/>
                      </a:moveTo>
                      <a:lnTo>
                        <a:pt x="252" y="249"/>
                      </a:lnTo>
                      <a:lnTo>
                        <a:pt x="173" y="328"/>
                      </a:lnTo>
                      <a:lnTo>
                        <a:pt x="0" y="328"/>
                      </a:lnTo>
                      <a:lnTo>
                        <a:pt x="0" y="0"/>
                      </a:lnTo>
                      <a:lnTo>
                        <a:pt x="252" y="0"/>
                      </a:lnTo>
                      <a:close/>
                      <a:moveTo>
                        <a:pt x="25" y="303"/>
                      </a:moveTo>
                      <a:lnTo>
                        <a:pt x="145" y="303"/>
                      </a:lnTo>
                      <a:lnTo>
                        <a:pt x="145" y="221"/>
                      </a:lnTo>
                      <a:lnTo>
                        <a:pt x="226" y="221"/>
                      </a:lnTo>
                      <a:lnTo>
                        <a:pt x="226" y="26"/>
                      </a:lnTo>
                      <a:lnTo>
                        <a:pt x="25" y="26"/>
                      </a:lnTo>
                      <a:lnTo>
                        <a:pt x="25" y="303"/>
                      </a:lnTo>
                      <a:close/>
                      <a:moveTo>
                        <a:pt x="219" y="246"/>
                      </a:moveTo>
                      <a:lnTo>
                        <a:pt x="170" y="246"/>
                      </a:lnTo>
                      <a:lnTo>
                        <a:pt x="170" y="295"/>
                      </a:lnTo>
                      <a:lnTo>
                        <a:pt x="219" y="24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1" name="Google Shape;371;p5"/>
                <p:cNvSpPr/>
                <p:nvPr/>
              </p:nvSpPr>
              <p:spPr>
                <a:xfrm>
                  <a:off x="2769822" y="4615819"/>
                  <a:ext cx="914090" cy="884582"/>
                </a:xfrm>
                <a:prstGeom prst="ellipse">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72" name="Google Shape;372;p5"/>
                <p:cNvSpPr txBox="1"/>
                <p:nvPr/>
              </p:nvSpPr>
              <p:spPr>
                <a:xfrm>
                  <a:off x="3037629" y="4676586"/>
                  <a:ext cx="436979" cy="769441"/>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4400" b="1">
                      <a:solidFill>
                        <a:srgbClr val="DE0A01"/>
                      </a:solidFill>
                      <a:latin typeface="Arial Black"/>
                      <a:ea typeface="Arial Black"/>
                      <a:cs typeface="Arial Black"/>
                      <a:sym typeface="Arial Black"/>
                    </a:rPr>
                    <a:t>?</a:t>
                  </a:r>
                  <a:endParaRPr/>
                </a:p>
              </p:txBody>
            </p:sp>
          </p:grpSp>
          <p:cxnSp>
            <p:nvCxnSpPr>
              <p:cNvPr id="373" name="Google Shape;373;p5"/>
              <p:cNvCxnSpPr/>
              <p:nvPr/>
            </p:nvCxnSpPr>
            <p:spPr>
              <a:xfrm rot="10800000" flipH="1">
                <a:off x="4439362" y="4550827"/>
                <a:ext cx="415121" cy="85855"/>
              </a:xfrm>
              <a:prstGeom prst="straightConnector1">
                <a:avLst/>
              </a:prstGeom>
              <a:noFill/>
              <a:ln w="12700" cap="flat" cmpd="sng">
                <a:solidFill>
                  <a:srgbClr val="002856"/>
                </a:solidFill>
                <a:prstDash val="solid"/>
                <a:miter lim="800000"/>
                <a:headEnd type="none" w="sm" len="sm"/>
                <a:tailEnd type="stealth" w="med" len="med"/>
              </a:ln>
            </p:spPr>
          </p:cxnSp>
        </p:grpSp>
        <p:cxnSp>
          <p:nvCxnSpPr>
            <p:cNvPr id="374" name="Google Shape;374;p5"/>
            <p:cNvCxnSpPr/>
            <p:nvPr/>
          </p:nvCxnSpPr>
          <p:spPr>
            <a:xfrm rot="10800000" flipH="1">
              <a:off x="3656371" y="4743162"/>
              <a:ext cx="385142" cy="106861"/>
            </a:xfrm>
            <a:prstGeom prst="straightConnector1">
              <a:avLst/>
            </a:prstGeom>
            <a:noFill/>
            <a:ln w="12700" cap="flat" cmpd="sng">
              <a:solidFill>
                <a:srgbClr val="002856"/>
              </a:solidFill>
              <a:prstDash val="solid"/>
              <a:miter lim="800000"/>
              <a:headEnd type="none" w="sm" len="sm"/>
              <a:tailEnd type="stealth" w="med" len="med"/>
            </a:ln>
          </p:spPr>
        </p:cxnSp>
        <p:cxnSp>
          <p:nvCxnSpPr>
            <p:cNvPr id="375" name="Google Shape;375;p5"/>
            <p:cNvCxnSpPr/>
            <p:nvPr/>
          </p:nvCxnSpPr>
          <p:spPr>
            <a:xfrm>
              <a:off x="3631091" y="5311971"/>
              <a:ext cx="427116" cy="134056"/>
            </a:xfrm>
            <a:prstGeom prst="straightConnector1">
              <a:avLst/>
            </a:prstGeom>
            <a:noFill/>
            <a:ln w="12700" cap="flat" cmpd="sng">
              <a:solidFill>
                <a:srgbClr val="002856"/>
              </a:solidFill>
              <a:prstDash val="solid"/>
              <a:miter lim="800000"/>
              <a:headEnd type="none" w="sm" len="sm"/>
              <a:tailEnd type="stealth" w="med" len="med"/>
            </a:ln>
          </p:spPr>
        </p:cxnSp>
      </p:grpSp>
      <p:sp>
        <p:nvSpPr>
          <p:cNvPr id="376" name="Google Shape;376;p5"/>
          <p:cNvSpPr/>
          <p:nvPr/>
        </p:nvSpPr>
        <p:spPr>
          <a:xfrm>
            <a:off x="457760" y="6004959"/>
            <a:ext cx="11283104" cy="525545"/>
          </a:xfrm>
          <a:prstGeom prst="rect">
            <a:avLst/>
          </a:prstGeom>
          <a:solidFill>
            <a:srgbClr val="FEC10D"/>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200" b="1" i="0" u="none" strike="noStrike" cap="none">
                <a:solidFill>
                  <a:schemeClr val="dk1"/>
                </a:solidFill>
                <a:latin typeface="Arial"/>
                <a:ea typeface="Arial"/>
                <a:cs typeface="Arial"/>
                <a:sym typeface="Arial"/>
              </a:rPr>
              <a:t>Integration platforms help you develop, deploy and manage the integration logic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500"/>
                                        <p:tgtEl>
                                          <p:spTgt spid="3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4"/>
                                        </p:tgtEl>
                                        <p:attrNameLst>
                                          <p:attrName>style.visibility</p:attrName>
                                        </p:attrNameLst>
                                      </p:cBhvr>
                                      <p:to>
                                        <p:strVal val="visible"/>
                                      </p:to>
                                    </p:set>
                                    <p:animEffect transition="in" filter="fade">
                                      <p:cBhvr>
                                        <p:cTn id="12" dur="500"/>
                                        <p:tgtEl>
                                          <p:spTgt spid="3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9"/>
                                        </p:tgtEl>
                                        <p:attrNameLst>
                                          <p:attrName>style.visibility</p:attrName>
                                        </p:attrNameLst>
                                      </p:cBhvr>
                                      <p:to>
                                        <p:strVal val="visible"/>
                                      </p:to>
                                    </p:set>
                                    <p:animEffect transition="in" filter="fade">
                                      <p:cBhvr>
                                        <p:cTn id="17" dur="500"/>
                                        <p:tgtEl>
                                          <p:spTgt spid="35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8"/>
                                        </p:tgtEl>
                                        <p:attrNameLst>
                                          <p:attrName>style.visibility</p:attrName>
                                        </p:attrNameLst>
                                      </p:cBhvr>
                                      <p:to>
                                        <p:strVal val="visible"/>
                                      </p:to>
                                    </p:set>
                                    <p:animEffect transition="in" filter="fade">
                                      <p:cBhvr>
                                        <p:cTn id="22" dur="500"/>
                                        <p:tgtEl>
                                          <p:spTgt spid="3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
          <p:cNvSpPr/>
          <p:nvPr/>
        </p:nvSpPr>
        <p:spPr>
          <a:xfrm>
            <a:off x="241300" y="6068715"/>
            <a:ext cx="11734800" cy="6859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82" name="Google Shape;382;p6"/>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Systems Can Interoperate in Four Basic Ways</a:t>
            </a:r>
            <a:endParaRPr/>
          </a:p>
        </p:txBody>
      </p:sp>
      <p:grpSp>
        <p:nvGrpSpPr>
          <p:cNvPr id="383" name="Google Shape;383;p6"/>
          <p:cNvGrpSpPr/>
          <p:nvPr/>
        </p:nvGrpSpPr>
        <p:grpSpPr>
          <a:xfrm>
            <a:off x="457200" y="3628996"/>
            <a:ext cx="5505499" cy="1897407"/>
            <a:chOff x="457200" y="3827396"/>
            <a:chExt cx="5505499" cy="1897407"/>
          </a:xfrm>
        </p:grpSpPr>
        <p:sp>
          <p:nvSpPr>
            <p:cNvPr id="384" name="Google Shape;384;p6"/>
            <p:cNvSpPr/>
            <p:nvPr/>
          </p:nvSpPr>
          <p:spPr>
            <a:xfrm>
              <a:off x="457200" y="3827396"/>
              <a:ext cx="5505499"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a:solidFill>
                    <a:srgbClr val="FFFFFF"/>
                  </a:solidFill>
                  <a:latin typeface="Arial"/>
                  <a:ea typeface="Arial"/>
                  <a:cs typeface="Arial"/>
                  <a:sym typeface="Arial"/>
                </a:rPr>
                <a:t>Request/Reply APIs (e.g., REST, SOAP)</a:t>
              </a:r>
              <a:endParaRPr sz="2000" b="0" i="0" u="none" strike="noStrike" cap="none">
                <a:solidFill>
                  <a:srgbClr val="FFFFFF"/>
                </a:solidFill>
                <a:latin typeface="Arial"/>
                <a:ea typeface="Arial"/>
                <a:cs typeface="Arial"/>
                <a:sym typeface="Arial"/>
              </a:endParaRPr>
            </a:p>
          </p:txBody>
        </p:sp>
        <p:grpSp>
          <p:nvGrpSpPr>
            <p:cNvPr id="385" name="Google Shape;385;p6"/>
            <p:cNvGrpSpPr/>
            <p:nvPr/>
          </p:nvGrpSpPr>
          <p:grpSpPr>
            <a:xfrm>
              <a:off x="1747009" y="4496861"/>
              <a:ext cx="3121092" cy="1227942"/>
              <a:chOff x="3368079" y="1046788"/>
              <a:chExt cx="2727921" cy="1065260"/>
            </a:xfrm>
          </p:grpSpPr>
          <p:sp>
            <p:nvSpPr>
              <p:cNvPr id="386" name="Google Shape;386;p6"/>
              <p:cNvSpPr/>
              <p:nvPr/>
            </p:nvSpPr>
            <p:spPr>
              <a:xfrm>
                <a:off x="4001589" y="1071155"/>
                <a:ext cx="239485" cy="1014546"/>
              </a:xfrm>
              <a:prstGeom prst="rect">
                <a:avLst/>
              </a:prstGeom>
              <a:noFill/>
              <a:ln w="28575" cap="flat"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87" name="Google Shape;387;p6"/>
              <p:cNvSpPr txBox="1"/>
              <p:nvPr/>
            </p:nvSpPr>
            <p:spPr>
              <a:xfrm>
                <a:off x="3997131" y="1277506"/>
                <a:ext cx="161962" cy="64080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400">
                    <a:solidFill>
                      <a:schemeClr val="dk1"/>
                    </a:solidFill>
                    <a:latin typeface="Arial"/>
                    <a:ea typeface="Arial"/>
                    <a:cs typeface="Arial"/>
                    <a:sym typeface="Arial"/>
                  </a:rPr>
                  <a:t>API</a:t>
                </a:r>
                <a:endParaRPr/>
              </a:p>
            </p:txBody>
          </p:sp>
          <p:sp>
            <p:nvSpPr>
              <p:cNvPr id="388" name="Google Shape;388;p6"/>
              <p:cNvSpPr/>
              <p:nvPr/>
            </p:nvSpPr>
            <p:spPr>
              <a:xfrm>
                <a:off x="5633259" y="1331656"/>
                <a:ext cx="462741" cy="508617"/>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89" name="Google Shape;389;p6"/>
              <p:cNvSpPr/>
              <p:nvPr/>
            </p:nvSpPr>
            <p:spPr>
              <a:xfrm>
                <a:off x="3368079" y="1046788"/>
                <a:ext cx="577643" cy="1065260"/>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390" name="Google Shape;390;p6"/>
              <p:cNvCxnSpPr/>
              <p:nvPr/>
            </p:nvCxnSpPr>
            <p:spPr>
              <a:xfrm>
                <a:off x="4319539" y="1656554"/>
                <a:ext cx="1313720"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391" name="Google Shape;391;p6"/>
              <p:cNvCxnSpPr/>
              <p:nvPr/>
            </p:nvCxnSpPr>
            <p:spPr>
              <a:xfrm rot="10800000">
                <a:off x="4282594" y="1530572"/>
                <a:ext cx="1313720" cy="0"/>
              </a:xfrm>
              <a:prstGeom prst="straightConnector1">
                <a:avLst/>
              </a:prstGeom>
              <a:noFill/>
              <a:ln w="12700" cap="flat" cmpd="sng">
                <a:solidFill>
                  <a:schemeClr val="accent1"/>
                </a:solidFill>
                <a:prstDash val="solid"/>
                <a:miter lim="800000"/>
                <a:headEnd type="none" w="sm" len="sm"/>
                <a:tailEnd type="stealth" w="med" len="med"/>
              </a:ln>
            </p:spPr>
          </p:cxnSp>
        </p:grpSp>
      </p:grpSp>
      <p:grpSp>
        <p:nvGrpSpPr>
          <p:cNvPr id="392" name="Google Shape;392;p6"/>
          <p:cNvGrpSpPr/>
          <p:nvPr/>
        </p:nvGrpSpPr>
        <p:grpSpPr>
          <a:xfrm>
            <a:off x="451136" y="1343024"/>
            <a:ext cx="5505164" cy="2059915"/>
            <a:chOff x="451136" y="1541424"/>
            <a:chExt cx="5505164" cy="2059915"/>
          </a:xfrm>
        </p:grpSpPr>
        <p:sp>
          <p:nvSpPr>
            <p:cNvPr id="393" name="Google Shape;393;p6"/>
            <p:cNvSpPr/>
            <p:nvPr/>
          </p:nvSpPr>
          <p:spPr>
            <a:xfrm>
              <a:off x="451136" y="1541424"/>
              <a:ext cx="5505164"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Data Sharing (e.g., Data Virtualization)</a:t>
              </a:r>
              <a:endParaRPr/>
            </a:p>
          </p:txBody>
        </p:sp>
        <p:grpSp>
          <p:nvGrpSpPr>
            <p:cNvPr id="394" name="Google Shape;394;p6"/>
            <p:cNvGrpSpPr/>
            <p:nvPr/>
          </p:nvGrpSpPr>
          <p:grpSpPr>
            <a:xfrm>
              <a:off x="1716796" y="2002229"/>
              <a:ext cx="3116881" cy="1599110"/>
              <a:chOff x="1817071" y="2058181"/>
              <a:chExt cx="2724240" cy="1387255"/>
            </a:xfrm>
          </p:grpSpPr>
          <p:grpSp>
            <p:nvGrpSpPr>
              <p:cNvPr id="395" name="Google Shape;395;p6"/>
              <p:cNvGrpSpPr/>
              <p:nvPr/>
            </p:nvGrpSpPr>
            <p:grpSpPr>
              <a:xfrm>
                <a:off x="1817071" y="2058181"/>
                <a:ext cx="2724240" cy="1066479"/>
                <a:chOff x="3367380" y="4000700"/>
                <a:chExt cx="2724240" cy="1066479"/>
              </a:xfrm>
            </p:grpSpPr>
            <p:sp>
              <p:nvSpPr>
                <p:cNvPr id="396" name="Google Shape;396;p6"/>
                <p:cNvSpPr/>
                <p:nvPr/>
              </p:nvSpPr>
              <p:spPr>
                <a:xfrm>
                  <a:off x="3367380" y="4000700"/>
                  <a:ext cx="577643" cy="1065260"/>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97" name="Google Shape;397;p6"/>
                <p:cNvSpPr/>
                <p:nvPr/>
              </p:nvSpPr>
              <p:spPr>
                <a:xfrm>
                  <a:off x="5513977" y="4001919"/>
                  <a:ext cx="577643" cy="1065260"/>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398" name="Google Shape;398;p6"/>
              <p:cNvSpPr/>
              <p:nvPr/>
            </p:nvSpPr>
            <p:spPr>
              <a:xfrm>
                <a:off x="2940836" y="2753153"/>
                <a:ext cx="577643" cy="692283"/>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399" name="Google Shape;399;p6"/>
              <p:cNvGrpSpPr/>
              <p:nvPr/>
            </p:nvGrpSpPr>
            <p:grpSpPr>
              <a:xfrm rot="2484682">
                <a:off x="2438766" y="2550644"/>
                <a:ext cx="510845" cy="132658"/>
                <a:chOff x="2436322" y="2307016"/>
                <a:chExt cx="801910" cy="125982"/>
              </a:xfrm>
            </p:grpSpPr>
            <p:cxnSp>
              <p:nvCxnSpPr>
                <p:cNvPr id="400" name="Google Shape;400;p6"/>
                <p:cNvCxnSpPr/>
                <p:nvPr/>
              </p:nvCxnSpPr>
              <p:spPr>
                <a:xfrm>
                  <a:off x="2473267" y="2432998"/>
                  <a:ext cx="764965"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401" name="Google Shape;401;p6"/>
                <p:cNvCxnSpPr/>
                <p:nvPr/>
              </p:nvCxnSpPr>
              <p:spPr>
                <a:xfrm rot="10800000">
                  <a:off x="2436322" y="2307016"/>
                  <a:ext cx="767396" cy="0"/>
                </a:xfrm>
                <a:prstGeom prst="straightConnector1">
                  <a:avLst/>
                </a:prstGeom>
                <a:noFill/>
                <a:ln w="12700" cap="flat" cmpd="sng">
                  <a:solidFill>
                    <a:schemeClr val="accent1"/>
                  </a:solidFill>
                  <a:prstDash val="solid"/>
                  <a:miter lim="800000"/>
                  <a:headEnd type="none" w="sm" len="sm"/>
                  <a:tailEnd type="stealth" w="med" len="med"/>
                </a:ln>
              </p:spPr>
            </p:cxnSp>
          </p:grpSp>
          <p:grpSp>
            <p:nvGrpSpPr>
              <p:cNvPr id="402" name="Google Shape;402;p6"/>
              <p:cNvGrpSpPr/>
              <p:nvPr/>
            </p:nvGrpSpPr>
            <p:grpSpPr>
              <a:xfrm rot="-2484682" flipH="1">
                <a:off x="3449213" y="2550643"/>
                <a:ext cx="510845" cy="132658"/>
                <a:chOff x="2436322" y="2307016"/>
                <a:chExt cx="801910" cy="125982"/>
              </a:xfrm>
            </p:grpSpPr>
            <p:cxnSp>
              <p:nvCxnSpPr>
                <p:cNvPr id="403" name="Google Shape;403;p6"/>
                <p:cNvCxnSpPr/>
                <p:nvPr/>
              </p:nvCxnSpPr>
              <p:spPr>
                <a:xfrm>
                  <a:off x="2473267" y="2432998"/>
                  <a:ext cx="764965"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404" name="Google Shape;404;p6"/>
                <p:cNvCxnSpPr/>
                <p:nvPr/>
              </p:nvCxnSpPr>
              <p:spPr>
                <a:xfrm rot="10800000">
                  <a:off x="2436322" y="2307016"/>
                  <a:ext cx="767396" cy="0"/>
                </a:xfrm>
                <a:prstGeom prst="straightConnector1">
                  <a:avLst/>
                </a:prstGeom>
                <a:noFill/>
                <a:ln w="12700" cap="flat" cmpd="sng">
                  <a:solidFill>
                    <a:schemeClr val="accent1"/>
                  </a:solidFill>
                  <a:prstDash val="solid"/>
                  <a:miter lim="800000"/>
                  <a:headEnd type="none" w="sm" len="sm"/>
                  <a:tailEnd type="stealth" w="med" len="med"/>
                </a:ln>
              </p:spPr>
            </p:cxnSp>
          </p:grpSp>
        </p:grpSp>
      </p:grpSp>
      <p:grpSp>
        <p:nvGrpSpPr>
          <p:cNvPr id="405" name="Google Shape;405;p6"/>
          <p:cNvGrpSpPr/>
          <p:nvPr/>
        </p:nvGrpSpPr>
        <p:grpSpPr>
          <a:xfrm>
            <a:off x="6234125" y="1343025"/>
            <a:ext cx="5685900" cy="1848762"/>
            <a:chOff x="6234125" y="1541425"/>
            <a:chExt cx="5685900" cy="1848762"/>
          </a:xfrm>
        </p:grpSpPr>
        <p:grpSp>
          <p:nvGrpSpPr>
            <p:cNvPr id="406" name="Google Shape;406;p6"/>
            <p:cNvGrpSpPr/>
            <p:nvPr/>
          </p:nvGrpSpPr>
          <p:grpSpPr>
            <a:xfrm>
              <a:off x="6234125" y="1541425"/>
              <a:ext cx="5685900" cy="1848762"/>
              <a:chOff x="6234125" y="1541425"/>
              <a:chExt cx="5685900" cy="1848762"/>
            </a:xfrm>
          </p:grpSpPr>
          <p:sp>
            <p:nvSpPr>
              <p:cNvPr id="407" name="Google Shape;407;p6"/>
              <p:cNvSpPr/>
              <p:nvPr/>
            </p:nvSpPr>
            <p:spPr>
              <a:xfrm>
                <a:off x="6234125" y="1541425"/>
                <a:ext cx="5685900" cy="44310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a:solidFill>
                      <a:srgbClr val="FFFFFF"/>
                    </a:solidFill>
                    <a:latin typeface="Arial"/>
                    <a:ea typeface="Arial"/>
                    <a:cs typeface="Arial"/>
                    <a:sym typeface="Arial"/>
                  </a:rPr>
                  <a:t>Batch Data Movement (e.g., File Transfer, ETL)</a:t>
                </a:r>
                <a:endParaRPr sz="2000" b="0" i="0" u="none" strike="noStrike" cap="none">
                  <a:solidFill>
                    <a:srgbClr val="FFFFFF"/>
                  </a:solidFill>
                  <a:latin typeface="Arial"/>
                  <a:ea typeface="Arial"/>
                  <a:cs typeface="Arial"/>
                  <a:sym typeface="Arial"/>
                </a:endParaRPr>
              </a:p>
            </p:txBody>
          </p:sp>
          <p:grpSp>
            <p:nvGrpSpPr>
              <p:cNvPr id="408" name="Google Shape;408;p6"/>
              <p:cNvGrpSpPr/>
              <p:nvPr/>
            </p:nvGrpSpPr>
            <p:grpSpPr>
              <a:xfrm>
                <a:off x="7428730" y="2162245"/>
                <a:ext cx="2455983" cy="1227942"/>
                <a:chOff x="3367380" y="4000700"/>
                <a:chExt cx="2146597" cy="1065260"/>
              </a:xfrm>
            </p:grpSpPr>
            <p:sp>
              <p:nvSpPr>
                <p:cNvPr id="409" name="Google Shape;409;p6"/>
                <p:cNvSpPr/>
                <p:nvPr/>
              </p:nvSpPr>
              <p:spPr>
                <a:xfrm>
                  <a:off x="3367380" y="4000700"/>
                  <a:ext cx="577643" cy="1065260"/>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410" name="Google Shape;410;p6"/>
                <p:cNvCxnSpPr/>
                <p:nvPr/>
              </p:nvCxnSpPr>
              <p:spPr>
                <a:xfrm rot="10800000" flipH="1">
                  <a:off x="4043691" y="4533330"/>
                  <a:ext cx="516174" cy="3859"/>
                </a:xfrm>
                <a:prstGeom prst="straightConnector1">
                  <a:avLst/>
                </a:prstGeom>
                <a:noFill/>
                <a:ln w="12700" cap="flat" cmpd="sng">
                  <a:solidFill>
                    <a:schemeClr val="accent1"/>
                  </a:solidFill>
                  <a:prstDash val="solid"/>
                  <a:miter lim="800000"/>
                  <a:headEnd type="none" w="sm" len="sm"/>
                  <a:tailEnd type="stealth" w="med" len="med"/>
                </a:ln>
              </p:spPr>
            </p:cxnSp>
            <p:cxnSp>
              <p:nvCxnSpPr>
                <p:cNvPr id="411" name="Google Shape;411;p6"/>
                <p:cNvCxnSpPr/>
                <p:nvPr/>
              </p:nvCxnSpPr>
              <p:spPr>
                <a:xfrm>
                  <a:off x="5067491" y="4542244"/>
                  <a:ext cx="446486" cy="0"/>
                </a:xfrm>
                <a:prstGeom prst="straightConnector1">
                  <a:avLst/>
                </a:prstGeom>
                <a:noFill/>
                <a:ln w="12700" cap="flat" cmpd="sng">
                  <a:solidFill>
                    <a:schemeClr val="accent1"/>
                  </a:solidFill>
                  <a:prstDash val="solid"/>
                  <a:miter lim="800000"/>
                  <a:headEnd type="none" w="sm" len="sm"/>
                  <a:tailEnd type="stealth" w="med" len="med"/>
                </a:ln>
              </p:spPr>
            </p:cxnSp>
            <p:sp>
              <p:nvSpPr>
                <p:cNvPr id="412" name="Google Shape;412;p6"/>
                <p:cNvSpPr/>
                <p:nvPr/>
              </p:nvSpPr>
              <p:spPr>
                <a:xfrm>
                  <a:off x="4499720" y="4316630"/>
                  <a:ext cx="520700" cy="560388"/>
                </a:xfrm>
                <a:custGeom>
                  <a:avLst/>
                  <a:gdLst/>
                  <a:ahLst/>
                  <a:cxnLst/>
                  <a:rect l="l" t="t" r="r" b="b"/>
                  <a:pathLst>
                    <a:path w="208" h="224" extrusionOk="0">
                      <a:moveTo>
                        <a:pt x="160" y="52"/>
                      </a:moveTo>
                      <a:cubicBezTo>
                        <a:pt x="80" y="52"/>
                        <a:pt x="80" y="52"/>
                        <a:pt x="80" y="52"/>
                      </a:cubicBezTo>
                      <a:cubicBezTo>
                        <a:pt x="80" y="36"/>
                        <a:pt x="80" y="36"/>
                        <a:pt x="80" y="36"/>
                      </a:cubicBezTo>
                      <a:cubicBezTo>
                        <a:pt x="160" y="36"/>
                        <a:pt x="160" y="36"/>
                        <a:pt x="160" y="36"/>
                      </a:cubicBezTo>
                      <a:lnTo>
                        <a:pt x="160" y="52"/>
                      </a:lnTo>
                      <a:close/>
                      <a:moveTo>
                        <a:pt x="176" y="64"/>
                      </a:moveTo>
                      <a:cubicBezTo>
                        <a:pt x="80" y="64"/>
                        <a:pt x="80" y="64"/>
                        <a:pt x="80" y="64"/>
                      </a:cubicBezTo>
                      <a:cubicBezTo>
                        <a:pt x="80" y="80"/>
                        <a:pt x="80" y="80"/>
                        <a:pt x="80" y="80"/>
                      </a:cubicBezTo>
                      <a:cubicBezTo>
                        <a:pt x="176" y="80"/>
                        <a:pt x="176" y="80"/>
                        <a:pt x="176" y="80"/>
                      </a:cubicBezTo>
                      <a:lnTo>
                        <a:pt x="176" y="64"/>
                      </a:lnTo>
                      <a:close/>
                      <a:moveTo>
                        <a:pt x="208" y="0"/>
                      </a:moveTo>
                      <a:cubicBezTo>
                        <a:pt x="208" y="150"/>
                        <a:pt x="208" y="150"/>
                        <a:pt x="208" y="150"/>
                      </a:cubicBezTo>
                      <a:cubicBezTo>
                        <a:pt x="158" y="200"/>
                        <a:pt x="158" y="200"/>
                        <a:pt x="158" y="200"/>
                      </a:cubicBezTo>
                      <a:cubicBezTo>
                        <a:pt x="102" y="200"/>
                        <a:pt x="102" y="200"/>
                        <a:pt x="102" y="200"/>
                      </a:cubicBezTo>
                      <a:cubicBezTo>
                        <a:pt x="92" y="214"/>
                        <a:pt x="75" y="224"/>
                        <a:pt x="56" y="224"/>
                      </a:cubicBezTo>
                      <a:cubicBezTo>
                        <a:pt x="25" y="224"/>
                        <a:pt x="0" y="199"/>
                        <a:pt x="0" y="168"/>
                      </a:cubicBezTo>
                      <a:cubicBezTo>
                        <a:pt x="0" y="140"/>
                        <a:pt x="21" y="117"/>
                        <a:pt x="48" y="113"/>
                      </a:cubicBezTo>
                      <a:cubicBezTo>
                        <a:pt x="48" y="0"/>
                        <a:pt x="48" y="0"/>
                        <a:pt x="48" y="0"/>
                      </a:cubicBezTo>
                      <a:lnTo>
                        <a:pt x="208" y="0"/>
                      </a:lnTo>
                      <a:close/>
                      <a:moveTo>
                        <a:pt x="56" y="208"/>
                      </a:moveTo>
                      <a:cubicBezTo>
                        <a:pt x="78" y="208"/>
                        <a:pt x="96" y="190"/>
                        <a:pt x="96" y="168"/>
                      </a:cubicBezTo>
                      <a:cubicBezTo>
                        <a:pt x="96" y="146"/>
                        <a:pt x="78" y="128"/>
                        <a:pt x="56" y="128"/>
                      </a:cubicBezTo>
                      <a:cubicBezTo>
                        <a:pt x="34" y="128"/>
                        <a:pt x="16" y="146"/>
                        <a:pt x="16" y="168"/>
                      </a:cubicBezTo>
                      <a:cubicBezTo>
                        <a:pt x="16" y="190"/>
                        <a:pt x="34" y="208"/>
                        <a:pt x="56" y="208"/>
                      </a:cubicBezTo>
                      <a:moveTo>
                        <a:pt x="64" y="113"/>
                      </a:moveTo>
                      <a:cubicBezTo>
                        <a:pt x="91" y="117"/>
                        <a:pt x="112" y="140"/>
                        <a:pt x="112" y="168"/>
                      </a:cubicBezTo>
                      <a:cubicBezTo>
                        <a:pt x="112" y="174"/>
                        <a:pt x="111" y="179"/>
                        <a:pt x="110" y="184"/>
                      </a:cubicBezTo>
                      <a:cubicBezTo>
                        <a:pt x="140" y="184"/>
                        <a:pt x="140" y="184"/>
                        <a:pt x="140" y="184"/>
                      </a:cubicBezTo>
                      <a:cubicBezTo>
                        <a:pt x="140" y="132"/>
                        <a:pt x="140" y="132"/>
                        <a:pt x="140" y="132"/>
                      </a:cubicBezTo>
                      <a:cubicBezTo>
                        <a:pt x="192" y="132"/>
                        <a:pt x="192" y="132"/>
                        <a:pt x="192" y="132"/>
                      </a:cubicBezTo>
                      <a:cubicBezTo>
                        <a:pt x="192" y="16"/>
                        <a:pt x="192" y="16"/>
                        <a:pt x="192" y="16"/>
                      </a:cubicBezTo>
                      <a:cubicBezTo>
                        <a:pt x="64" y="16"/>
                        <a:pt x="64" y="16"/>
                        <a:pt x="64" y="16"/>
                      </a:cubicBezTo>
                      <a:cubicBezTo>
                        <a:pt x="64" y="113"/>
                        <a:pt x="64" y="113"/>
                        <a:pt x="64" y="113"/>
                      </a:cubicBezTo>
                      <a:moveTo>
                        <a:pt x="187" y="148"/>
                      </a:moveTo>
                      <a:cubicBezTo>
                        <a:pt x="156" y="148"/>
                        <a:pt x="156" y="148"/>
                        <a:pt x="156" y="148"/>
                      </a:cubicBezTo>
                      <a:cubicBezTo>
                        <a:pt x="156" y="179"/>
                        <a:pt x="156" y="179"/>
                        <a:pt x="156" y="179"/>
                      </a:cubicBezTo>
                      <a:lnTo>
                        <a:pt x="187" y="148"/>
                      </a:lnTo>
                      <a:close/>
                      <a:moveTo>
                        <a:pt x="49" y="171"/>
                      </a:moveTo>
                      <a:cubicBezTo>
                        <a:pt x="36" y="160"/>
                        <a:pt x="36" y="160"/>
                        <a:pt x="36" y="160"/>
                      </a:cubicBezTo>
                      <a:cubicBezTo>
                        <a:pt x="26" y="172"/>
                        <a:pt x="26" y="172"/>
                        <a:pt x="26" y="172"/>
                      </a:cubicBezTo>
                      <a:cubicBezTo>
                        <a:pt x="51" y="193"/>
                        <a:pt x="51" y="193"/>
                        <a:pt x="51" y="193"/>
                      </a:cubicBezTo>
                      <a:cubicBezTo>
                        <a:pt x="83" y="155"/>
                        <a:pt x="83" y="155"/>
                        <a:pt x="83" y="155"/>
                      </a:cubicBezTo>
                      <a:cubicBezTo>
                        <a:pt x="71" y="145"/>
                        <a:pt x="71" y="145"/>
                        <a:pt x="71" y="145"/>
                      </a:cubicBezTo>
                      <a:lnTo>
                        <a:pt x="49" y="17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sp>
          <p:nvSpPr>
            <p:cNvPr id="413" name="Google Shape;413;p6"/>
            <p:cNvSpPr/>
            <p:nvPr/>
          </p:nvSpPr>
          <p:spPr>
            <a:xfrm>
              <a:off x="9892364" y="2385393"/>
              <a:ext cx="660898" cy="7980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414" name="Google Shape;414;p6"/>
          <p:cNvGrpSpPr/>
          <p:nvPr/>
        </p:nvGrpSpPr>
        <p:grpSpPr>
          <a:xfrm>
            <a:off x="6234113" y="3628996"/>
            <a:ext cx="5499100" cy="2060880"/>
            <a:chOff x="6234113" y="3827396"/>
            <a:chExt cx="5499100" cy="2060880"/>
          </a:xfrm>
        </p:grpSpPr>
        <p:sp>
          <p:nvSpPr>
            <p:cNvPr id="415" name="Google Shape;415;p6"/>
            <p:cNvSpPr/>
            <p:nvPr/>
          </p:nvSpPr>
          <p:spPr>
            <a:xfrm>
              <a:off x="6234113" y="3827396"/>
              <a:ext cx="5499100" cy="365760"/>
            </a:xfrm>
            <a:prstGeom prst="rect">
              <a:avLst/>
            </a:prstGeom>
            <a:solidFill>
              <a:srgbClr val="0028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2000"/>
                <a:buFont typeface="Arial"/>
                <a:buNone/>
              </a:pPr>
              <a:r>
                <a:rPr lang="en-US" sz="2000">
                  <a:solidFill>
                    <a:srgbClr val="FFFFFF"/>
                  </a:solidFill>
                  <a:latin typeface="Arial"/>
                  <a:ea typeface="Arial"/>
                  <a:cs typeface="Arial"/>
                  <a:sym typeface="Arial"/>
                </a:rPr>
                <a:t>Asynchronous Events (e.g., CDC, Pub/Sub) </a:t>
              </a:r>
              <a:endParaRPr sz="2000" b="0" i="0" u="none" strike="noStrike" cap="none">
                <a:solidFill>
                  <a:srgbClr val="FFFFFF"/>
                </a:solidFill>
                <a:latin typeface="Arial"/>
                <a:ea typeface="Arial"/>
                <a:cs typeface="Arial"/>
                <a:sym typeface="Arial"/>
              </a:endParaRPr>
            </a:p>
          </p:txBody>
        </p:sp>
        <p:grpSp>
          <p:nvGrpSpPr>
            <p:cNvPr id="416" name="Google Shape;416;p6"/>
            <p:cNvGrpSpPr/>
            <p:nvPr/>
          </p:nvGrpSpPr>
          <p:grpSpPr>
            <a:xfrm>
              <a:off x="8089628" y="4586088"/>
              <a:ext cx="2217281" cy="1302188"/>
              <a:chOff x="4001589" y="2612800"/>
              <a:chExt cx="1937965" cy="1129670"/>
            </a:xfrm>
          </p:grpSpPr>
          <p:cxnSp>
            <p:nvCxnSpPr>
              <p:cNvPr id="417" name="Google Shape;417;p6"/>
              <p:cNvCxnSpPr/>
              <p:nvPr/>
            </p:nvCxnSpPr>
            <p:spPr>
              <a:xfrm>
                <a:off x="4001589" y="3031516"/>
                <a:ext cx="973732" cy="0"/>
              </a:xfrm>
              <a:prstGeom prst="straightConnector1">
                <a:avLst/>
              </a:prstGeom>
              <a:noFill/>
              <a:ln w="12700" cap="flat" cmpd="sng">
                <a:solidFill>
                  <a:schemeClr val="accent1"/>
                </a:solidFill>
                <a:prstDash val="solid"/>
                <a:miter lim="800000"/>
                <a:headEnd type="none" w="sm" len="sm"/>
                <a:tailEnd type="none" w="sm" len="sm"/>
              </a:ln>
            </p:spPr>
          </p:cxnSp>
          <p:cxnSp>
            <p:nvCxnSpPr>
              <p:cNvPr id="418" name="Google Shape;418;p6"/>
              <p:cNvCxnSpPr/>
              <p:nvPr/>
            </p:nvCxnSpPr>
            <p:spPr>
              <a:xfrm rot="10800000">
                <a:off x="4984558" y="2612800"/>
                <a:ext cx="0" cy="800487"/>
              </a:xfrm>
              <a:prstGeom prst="straightConnector1">
                <a:avLst/>
              </a:prstGeom>
              <a:noFill/>
              <a:ln w="12700" cap="flat" cmpd="sng">
                <a:solidFill>
                  <a:schemeClr val="accent1"/>
                </a:solidFill>
                <a:prstDash val="solid"/>
                <a:miter lim="800000"/>
                <a:headEnd type="none" w="sm" len="sm"/>
                <a:tailEnd type="none" w="sm" len="sm"/>
              </a:ln>
            </p:spPr>
          </p:cxnSp>
          <p:cxnSp>
            <p:nvCxnSpPr>
              <p:cNvPr id="419" name="Google Shape;419;p6"/>
              <p:cNvCxnSpPr/>
              <p:nvPr/>
            </p:nvCxnSpPr>
            <p:spPr>
              <a:xfrm>
                <a:off x="4984558" y="2612800"/>
                <a:ext cx="648701"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420" name="Google Shape;420;p6"/>
              <p:cNvCxnSpPr/>
              <p:nvPr/>
            </p:nvCxnSpPr>
            <p:spPr>
              <a:xfrm>
                <a:off x="4984558" y="3029976"/>
                <a:ext cx="648701" cy="0"/>
              </a:xfrm>
              <a:prstGeom prst="straightConnector1">
                <a:avLst/>
              </a:prstGeom>
              <a:noFill/>
              <a:ln w="12700" cap="flat" cmpd="sng">
                <a:solidFill>
                  <a:schemeClr val="accent1"/>
                </a:solidFill>
                <a:prstDash val="solid"/>
                <a:miter lim="800000"/>
                <a:headEnd type="none" w="sm" len="sm"/>
                <a:tailEnd type="stealth" w="med" len="med"/>
              </a:ln>
            </p:spPr>
          </p:cxnSp>
          <p:cxnSp>
            <p:nvCxnSpPr>
              <p:cNvPr id="421" name="Google Shape;421;p6"/>
              <p:cNvCxnSpPr/>
              <p:nvPr/>
            </p:nvCxnSpPr>
            <p:spPr>
              <a:xfrm>
                <a:off x="4984558" y="3413287"/>
                <a:ext cx="648701" cy="0"/>
              </a:xfrm>
              <a:prstGeom prst="straightConnector1">
                <a:avLst/>
              </a:prstGeom>
              <a:noFill/>
              <a:ln w="12700" cap="flat" cmpd="sng">
                <a:solidFill>
                  <a:schemeClr val="accent1"/>
                </a:solidFill>
                <a:prstDash val="solid"/>
                <a:miter lim="800000"/>
                <a:headEnd type="none" w="sm" len="sm"/>
                <a:tailEnd type="stealth" w="med" len="med"/>
              </a:ln>
            </p:spPr>
          </p:cxnSp>
          <p:sp>
            <p:nvSpPr>
              <p:cNvPr id="422" name="Google Shape;422;p6"/>
              <p:cNvSpPr/>
              <p:nvPr/>
            </p:nvSpPr>
            <p:spPr>
              <a:xfrm>
                <a:off x="5646233" y="2774120"/>
                <a:ext cx="292954" cy="46175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23" name="Google Shape;423;p6"/>
              <p:cNvSpPr/>
              <p:nvPr/>
            </p:nvSpPr>
            <p:spPr>
              <a:xfrm>
                <a:off x="5646600" y="3280715"/>
                <a:ext cx="292954" cy="461755"/>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424" name="Google Shape;424;p6"/>
            <p:cNvSpPr/>
            <p:nvPr/>
          </p:nvSpPr>
          <p:spPr>
            <a:xfrm>
              <a:off x="9971312" y="4315137"/>
              <a:ext cx="335597" cy="405219"/>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5" name="Google Shape;425;p6"/>
            <p:cNvSpPr/>
            <p:nvPr/>
          </p:nvSpPr>
          <p:spPr>
            <a:xfrm>
              <a:off x="7443645" y="4667970"/>
              <a:ext cx="660898" cy="798005"/>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426" name="Google Shape;426;p6"/>
          <p:cNvSpPr/>
          <p:nvPr/>
        </p:nvSpPr>
        <p:spPr>
          <a:xfrm>
            <a:off x="457760" y="6004959"/>
            <a:ext cx="11283104" cy="525545"/>
          </a:xfrm>
          <a:prstGeom prst="rect">
            <a:avLst/>
          </a:prstGeom>
          <a:solidFill>
            <a:srgbClr val="FEC10D"/>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200" b="1" i="0" u="none" strike="noStrike" cap="none">
                <a:solidFill>
                  <a:schemeClr val="dk1"/>
                </a:solidFill>
                <a:latin typeface="Arial"/>
                <a:ea typeface="Arial"/>
                <a:cs typeface="Arial"/>
                <a:sym typeface="Arial"/>
              </a:rPr>
              <a:t>Integration platforms support the four interoperability models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5"/>
                                        </p:tgtEl>
                                        <p:attrNameLst>
                                          <p:attrName>style.visibility</p:attrName>
                                        </p:attrNameLst>
                                      </p:cBhvr>
                                      <p:to>
                                        <p:strVal val="visible"/>
                                      </p:to>
                                    </p:set>
                                    <p:animEffect transition="in" filter="fade">
                                      <p:cBhvr>
                                        <p:cTn id="12" dur="500"/>
                                        <p:tgtEl>
                                          <p:spTgt spid="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3"/>
                                        </p:tgtEl>
                                        <p:attrNameLst>
                                          <p:attrName>style.visibility</p:attrName>
                                        </p:attrNameLst>
                                      </p:cBhvr>
                                      <p:to>
                                        <p:strVal val="visible"/>
                                      </p:to>
                                    </p:set>
                                    <p:animEffect transition="in" filter="fade">
                                      <p:cBhvr>
                                        <p:cTn id="17" dur="500"/>
                                        <p:tgtEl>
                                          <p:spTgt spid="38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4"/>
                                        </p:tgtEl>
                                        <p:attrNameLst>
                                          <p:attrName>style.visibility</p:attrName>
                                        </p:attrNameLst>
                                      </p:cBhvr>
                                      <p:to>
                                        <p:strVal val="visible"/>
                                      </p:to>
                                    </p:set>
                                    <p:animEffect transition="in" filter="fade">
                                      <p:cBhvr>
                                        <p:cTn id="22" dur="500"/>
                                        <p:tgtEl>
                                          <p:spTgt spid="4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
          <p:cNvSpPr/>
          <p:nvPr/>
        </p:nvSpPr>
        <p:spPr>
          <a:xfrm>
            <a:off x="234696" y="6000522"/>
            <a:ext cx="11722608" cy="715698"/>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32" name="Google Shape;432;p7"/>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The Three Fundamental Integration Use Cases</a:t>
            </a:r>
            <a:endParaRPr/>
          </a:p>
        </p:txBody>
      </p:sp>
      <p:grpSp>
        <p:nvGrpSpPr>
          <p:cNvPr id="433" name="Google Shape;433;p7"/>
          <p:cNvGrpSpPr/>
          <p:nvPr/>
        </p:nvGrpSpPr>
        <p:grpSpPr>
          <a:xfrm>
            <a:off x="4315510" y="1398243"/>
            <a:ext cx="3560980" cy="4188508"/>
            <a:chOff x="4259450" y="1398243"/>
            <a:chExt cx="3560980" cy="4188508"/>
          </a:xfrm>
        </p:grpSpPr>
        <p:sp>
          <p:nvSpPr>
            <p:cNvPr id="434" name="Google Shape;434;p7"/>
            <p:cNvSpPr/>
            <p:nvPr/>
          </p:nvSpPr>
          <p:spPr>
            <a:xfrm>
              <a:off x="4302580" y="4580911"/>
              <a:ext cx="3474720" cy="1005840"/>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000">
                  <a:solidFill>
                    <a:schemeClr val="lt1"/>
                  </a:solidFill>
                  <a:latin typeface="Arial"/>
                  <a:ea typeface="Arial"/>
                  <a:cs typeface="Arial"/>
                  <a:sym typeface="Arial"/>
                </a:rPr>
                <a:t>Independent Applications Collaborate to Automate </a:t>
              </a:r>
              <a:br>
                <a:rPr lang="en-US" sz="2000">
                  <a:solidFill>
                    <a:schemeClr val="lt1"/>
                  </a:solidFill>
                  <a:latin typeface="Arial"/>
                  <a:ea typeface="Arial"/>
                  <a:cs typeface="Arial"/>
                  <a:sym typeface="Arial"/>
                </a:rPr>
              </a:br>
              <a:r>
                <a:rPr lang="en-US" sz="2000">
                  <a:solidFill>
                    <a:schemeClr val="lt1"/>
                  </a:solidFill>
                  <a:latin typeface="Arial"/>
                  <a:ea typeface="Arial"/>
                  <a:cs typeface="Arial"/>
                  <a:sym typeface="Arial"/>
                </a:rPr>
                <a:t>a Business Process</a:t>
              </a:r>
              <a:endParaRPr/>
            </a:p>
          </p:txBody>
        </p:sp>
        <p:sp>
          <p:nvSpPr>
            <p:cNvPr id="435" name="Google Shape;435;p7"/>
            <p:cNvSpPr txBox="1"/>
            <p:nvPr/>
          </p:nvSpPr>
          <p:spPr>
            <a:xfrm>
              <a:off x="4306228" y="1398243"/>
              <a:ext cx="3467425" cy="461702"/>
            </a:xfrm>
            <a:prstGeom prst="rect">
              <a:avLst/>
            </a:prstGeom>
            <a:solidFill>
              <a:srgbClr val="002856"/>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2400" b="1">
                  <a:solidFill>
                    <a:schemeClr val="lt1"/>
                  </a:solidFill>
                  <a:latin typeface="Arial"/>
                  <a:ea typeface="Arial"/>
                  <a:cs typeface="Arial"/>
                  <a:sym typeface="Arial"/>
                </a:rPr>
                <a:t>Multistep Process</a:t>
              </a:r>
              <a:endParaRPr/>
            </a:p>
          </p:txBody>
        </p:sp>
        <p:grpSp>
          <p:nvGrpSpPr>
            <p:cNvPr id="436" name="Google Shape;436;p7"/>
            <p:cNvGrpSpPr/>
            <p:nvPr/>
          </p:nvGrpSpPr>
          <p:grpSpPr>
            <a:xfrm>
              <a:off x="4259450" y="2114988"/>
              <a:ext cx="3560980" cy="2163671"/>
              <a:chOff x="4302499" y="2114988"/>
              <a:chExt cx="3560980" cy="2163671"/>
            </a:xfrm>
          </p:grpSpPr>
          <p:grpSp>
            <p:nvGrpSpPr>
              <p:cNvPr id="437" name="Google Shape;437;p7"/>
              <p:cNvGrpSpPr/>
              <p:nvPr/>
            </p:nvGrpSpPr>
            <p:grpSpPr>
              <a:xfrm>
                <a:off x="4302499" y="2524409"/>
                <a:ext cx="3560980" cy="1754250"/>
                <a:chOff x="5163761" y="2373872"/>
                <a:chExt cx="1850877" cy="1010698"/>
              </a:xfrm>
            </p:grpSpPr>
            <p:sp>
              <p:nvSpPr>
                <p:cNvPr id="438" name="Google Shape;438;p7"/>
                <p:cNvSpPr/>
                <p:nvPr/>
              </p:nvSpPr>
              <p:spPr>
                <a:xfrm>
                  <a:off x="5839516" y="2373872"/>
                  <a:ext cx="536670" cy="21278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WMS</a:t>
                  </a:r>
                  <a:endParaRPr/>
                </a:p>
              </p:txBody>
            </p:sp>
            <p:sp>
              <p:nvSpPr>
                <p:cNvPr id="439" name="Google Shape;439;p7"/>
                <p:cNvSpPr/>
                <p:nvPr/>
              </p:nvSpPr>
              <p:spPr>
                <a:xfrm>
                  <a:off x="5163761" y="3157571"/>
                  <a:ext cx="476467" cy="21278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SCM</a:t>
                  </a:r>
                  <a:endParaRPr sz="1800">
                    <a:solidFill>
                      <a:srgbClr val="FFFFFF"/>
                    </a:solidFill>
                    <a:latin typeface="Arial"/>
                    <a:ea typeface="Arial"/>
                    <a:cs typeface="Arial"/>
                    <a:sym typeface="Arial"/>
                  </a:endParaRPr>
                </a:p>
              </p:txBody>
            </p:sp>
            <p:sp>
              <p:nvSpPr>
                <p:cNvPr id="440" name="Google Shape;440;p7"/>
                <p:cNvSpPr/>
                <p:nvPr/>
              </p:nvSpPr>
              <p:spPr>
                <a:xfrm>
                  <a:off x="6477968" y="3171782"/>
                  <a:ext cx="536670" cy="21278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ERP</a:t>
                  </a:r>
                  <a:endParaRPr/>
                </a:p>
              </p:txBody>
            </p:sp>
          </p:grpSp>
          <p:cxnSp>
            <p:nvCxnSpPr>
              <p:cNvPr id="441" name="Google Shape;441;p7"/>
              <p:cNvCxnSpPr/>
              <p:nvPr/>
            </p:nvCxnSpPr>
            <p:spPr>
              <a:xfrm flipH="1">
                <a:off x="4946231" y="2325987"/>
                <a:ext cx="817885" cy="935110"/>
              </a:xfrm>
              <a:prstGeom prst="straightConnector1">
                <a:avLst/>
              </a:prstGeom>
              <a:solidFill>
                <a:srgbClr val="00529B"/>
              </a:solidFill>
              <a:ln w="28575" cap="flat" cmpd="sng">
                <a:solidFill>
                  <a:srgbClr val="009AD7"/>
                </a:solidFill>
                <a:prstDash val="solid"/>
                <a:round/>
                <a:headEnd type="triangle" w="med" len="med"/>
                <a:tailEnd type="none" w="sm" len="sm"/>
              </a:ln>
            </p:spPr>
          </p:cxnSp>
          <p:cxnSp>
            <p:nvCxnSpPr>
              <p:cNvPr id="442" name="Google Shape;442;p7"/>
              <p:cNvCxnSpPr/>
              <p:nvPr/>
            </p:nvCxnSpPr>
            <p:spPr>
              <a:xfrm rot="10800000">
                <a:off x="6340278" y="2291890"/>
                <a:ext cx="915819" cy="837595"/>
              </a:xfrm>
              <a:prstGeom prst="straightConnector1">
                <a:avLst/>
              </a:prstGeom>
              <a:solidFill>
                <a:srgbClr val="00529B"/>
              </a:solidFill>
              <a:ln w="28575" cap="flat" cmpd="sng">
                <a:solidFill>
                  <a:srgbClr val="009AD7"/>
                </a:solidFill>
                <a:prstDash val="solid"/>
                <a:round/>
                <a:headEnd type="triangle" w="med" len="med"/>
                <a:tailEnd type="none" w="sm" len="sm"/>
              </a:ln>
            </p:spPr>
          </p:cxnSp>
          <p:sp>
            <p:nvSpPr>
              <p:cNvPr id="443" name="Google Shape;443;p7"/>
              <p:cNvSpPr/>
              <p:nvPr/>
            </p:nvSpPr>
            <p:spPr>
              <a:xfrm>
                <a:off x="7052928" y="3204460"/>
                <a:ext cx="515403" cy="703738"/>
              </a:xfrm>
              <a:custGeom>
                <a:avLst/>
                <a:gdLst/>
                <a:ahLst/>
                <a:cxnLst/>
                <a:rect l="l" t="t" r="r" b="b"/>
                <a:pathLst>
                  <a:path w="352425" h="533400" extrusionOk="0">
                    <a:moveTo>
                      <a:pt x="350044" y="178594"/>
                    </a:moveTo>
                    <a:lnTo>
                      <a:pt x="350044" y="235744"/>
                    </a:lnTo>
                    <a:lnTo>
                      <a:pt x="235744" y="321469"/>
                    </a:lnTo>
                    <a:lnTo>
                      <a:pt x="235744" y="388144"/>
                    </a:lnTo>
                    <a:lnTo>
                      <a:pt x="197644" y="388144"/>
                    </a:lnTo>
                    <a:lnTo>
                      <a:pt x="197644" y="302419"/>
                    </a:lnTo>
                    <a:lnTo>
                      <a:pt x="311944" y="216694"/>
                    </a:lnTo>
                    <a:lnTo>
                      <a:pt x="45244" y="216694"/>
                    </a:lnTo>
                    <a:lnTo>
                      <a:pt x="159544" y="302419"/>
                    </a:lnTo>
                    <a:lnTo>
                      <a:pt x="159544" y="388144"/>
                    </a:lnTo>
                    <a:lnTo>
                      <a:pt x="121444" y="388144"/>
                    </a:lnTo>
                    <a:lnTo>
                      <a:pt x="121444" y="321469"/>
                    </a:lnTo>
                    <a:lnTo>
                      <a:pt x="7144" y="235744"/>
                    </a:lnTo>
                    <a:lnTo>
                      <a:pt x="7144" y="178594"/>
                    </a:lnTo>
                    <a:lnTo>
                      <a:pt x="45244" y="178594"/>
                    </a:lnTo>
                    <a:lnTo>
                      <a:pt x="45244" y="150019"/>
                    </a:lnTo>
                    <a:lnTo>
                      <a:pt x="45244" y="111919"/>
                    </a:lnTo>
                    <a:lnTo>
                      <a:pt x="83344" y="111919"/>
                    </a:lnTo>
                    <a:lnTo>
                      <a:pt x="83344" y="150019"/>
                    </a:lnTo>
                    <a:lnTo>
                      <a:pt x="83344" y="178594"/>
                    </a:lnTo>
                    <a:lnTo>
                      <a:pt x="197644" y="178594"/>
                    </a:lnTo>
                    <a:lnTo>
                      <a:pt x="197644" y="159544"/>
                    </a:lnTo>
                    <a:lnTo>
                      <a:pt x="235744" y="159544"/>
                    </a:lnTo>
                    <a:lnTo>
                      <a:pt x="235744" y="178594"/>
                    </a:lnTo>
                    <a:lnTo>
                      <a:pt x="273844" y="178594"/>
                    </a:lnTo>
                    <a:lnTo>
                      <a:pt x="273844" y="140494"/>
                    </a:lnTo>
                    <a:lnTo>
                      <a:pt x="311944" y="140494"/>
                    </a:lnTo>
                    <a:lnTo>
                      <a:pt x="311944" y="178594"/>
                    </a:lnTo>
                    <a:lnTo>
                      <a:pt x="350044" y="178594"/>
                    </a:lnTo>
                    <a:close/>
                    <a:moveTo>
                      <a:pt x="227076" y="438055"/>
                    </a:moveTo>
                    <a:lnTo>
                      <a:pt x="197644" y="447580"/>
                    </a:lnTo>
                    <a:lnTo>
                      <a:pt x="197644" y="416624"/>
                    </a:lnTo>
                    <a:lnTo>
                      <a:pt x="159544" y="416624"/>
                    </a:lnTo>
                    <a:lnTo>
                      <a:pt x="159544" y="447580"/>
                    </a:lnTo>
                    <a:lnTo>
                      <a:pt x="130112" y="438055"/>
                    </a:lnTo>
                    <a:lnTo>
                      <a:pt x="118301" y="474250"/>
                    </a:lnTo>
                    <a:lnTo>
                      <a:pt x="147733" y="483775"/>
                    </a:lnTo>
                    <a:lnTo>
                      <a:pt x="129540" y="508826"/>
                    </a:lnTo>
                    <a:lnTo>
                      <a:pt x="160401" y="531209"/>
                    </a:lnTo>
                    <a:lnTo>
                      <a:pt x="178594" y="506159"/>
                    </a:lnTo>
                    <a:lnTo>
                      <a:pt x="196787" y="531209"/>
                    </a:lnTo>
                    <a:lnTo>
                      <a:pt x="227647" y="508826"/>
                    </a:lnTo>
                    <a:lnTo>
                      <a:pt x="209455" y="483775"/>
                    </a:lnTo>
                    <a:lnTo>
                      <a:pt x="238887" y="474250"/>
                    </a:lnTo>
                    <a:lnTo>
                      <a:pt x="227076" y="438055"/>
                    </a:lnTo>
                    <a:close/>
                    <a:moveTo>
                      <a:pt x="83344" y="35719"/>
                    </a:moveTo>
                    <a:lnTo>
                      <a:pt x="45244" y="35719"/>
                    </a:lnTo>
                    <a:lnTo>
                      <a:pt x="45244" y="73819"/>
                    </a:lnTo>
                    <a:lnTo>
                      <a:pt x="83344" y="73819"/>
                    </a:lnTo>
                    <a:lnTo>
                      <a:pt x="83344" y="35719"/>
                    </a:lnTo>
                    <a:close/>
                    <a:moveTo>
                      <a:pt x="159544" y="83344"/>
                    </a:moveTo>
                    <a:lnTo>
                      <a:pt x="121444" y="83344"/>
                    </a:lnTo>
                    <a:lnTo>
                      <a:pt x="121444" y="140494"/>
                    </a:lnTo>
                    <a:lnTo>
                      <a:pt x="159544" y="140494"/>
                    </a:lnTo>
                    <a:lnTo>
                      <a:pt x="159544" y="83344"/>
                    </a:lnTo>
                    <a:close/>
                    <a:moveTo>
                      <a:pt x="235744" y="83344"/>
                    </a:moveTo>
                    <a:lnTo>
                      <a:pt x="197644" y="83344"/>
                    </a:lnTo>
                    <a:lnTo>
                      <a:pt x="197644" y="121444"/>
                    </a:lnTo>
                    <a:lnTo>
                      <a:pt x="235744" y="121444"/>
                    </a:lnTo>
                    <a:lnTo>
                      <a:pt x="235744" y="83344"/>
                    </a:lnTo>
                    <a:close/>
                    <a:moveTo>
                      <a:pt x="159544" y="7144"/>
                    </a:moveTo>
                    <a:lnTo>
                      <a:pt x="121444" y="7144"/>
                    </a:lnTo>
                    <a:lnTo>
                      <a:pt x="121444" y="45244"/>
                    </a:lnTo>
                    <a:lnTo>
                      <a:pt x="159544" y="45244"/>
                    </a:lnTo>
                    <a:lnTo>
                      <a:pt x="159544" y="7144"/>
                    </a:lnTo>
                    <a:close/>
                    <a:moveTo>
                      <a:pt x="235744" y="7144"/>
                    </a:moveTo>
                    <a:lnTo>
                      <a:pt x="197644" y="7144"/>
                    </a:lnTo>
                    <a:lnTo>
                      <a:pt x="197644" y="45244"/>
                    </a:lnTo>
                    <a:lnTo>
                      <a:pt x="235744" y="45244"/>
                    </a:lnTo>
                    <a:lnTo>
                      <a:pt x="235744" y="7144"/>
                    </a:lnTo>
                    <a:close/>
                    <a:moveTo>
                      <a:pt x="311944" y="64294"/>
                    </a:moveTo>
                    <a:lnTo>
                      <a:pt x="311944" y="26194"/>
                    </a:lnTo>
                    <a:lnTo>
                      <a:pt x="273844" y="26194"/>
                    </a:lnTo>
                    <a:lnTo>
                      <a:pt x="273844" y="64294"/>
                    </a:lnTo>
                    <a:lnTo>
                      <a:pt x="273844" y="102394"/>
                    </a:lnTo>
                    <a:lnTo>
                      <a:pt x="311944" y="102394"/>
                    </a:lnTo>
                    <a:lnTo>
                      <a:pt x="311944" y="6429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4" name="Google Shape;444;p7"/>
              <p:cNvSpPr/>
              <p:nvPr/>
            </p:nvSpPr>
            <p:spPr>
              <a:xfrm>
                <a:off x="4473336" y="3305203"/>
                <a:ext cx="656561" cy="592310"/>
              </a:xfrm>
              <a:custGeom>
                <a:avLst/>
                <a:gdLst/>
                <a:ahLst/>
                <a:cxnLst/>
                <a:rect l="l" t="t" r="r" b="b"/>
                <a:pathLst>
                  <a:path w="485775" h="485775" extrusionOk="0">
                    <a:moveTo>
                      <a:pt x="445389" y="197644"/>
                    </a:moveTo>
                    <a:lnTo>
                      <a:pt x="445389" y="226219"/>
                    </a:lnTo>
                    <a:lnTo>
                      <a:pt x="415671" y="226219"/>
                    </a:lnTo>
                    <a:cubicBezTo>
                      <a:pt x="412052" y="193167"/>
                      <a:pt x="398907" y="162973"/>
                      <a:pt x="379190" y="138303"/>
                    </a:cubicBezTo>
                    <a:lnTo>
                      <a:pt x="403003" y="114491"/>
                    </a:lnTo>
                    <a:lnTo>
                      <a:pt x="418338" y="129826"/>
                    </a:lnTo>
                    <a:lnTo>
                      <a:pt x="445294" y="102870"/>
                    </a:lnTo>
                    <a:lnTo>
                      <a:pt x="378619" y="36195"/>
                    </a:lnTo>
                    <a:lnTo>
                      <a:pt x="351663" y="63151"/>
                    </a:lnTo>
                    <a:lnTo>
                      <a:pt x="376142" y="87630"/>
                    </a:lnTo>
                    <a:lnTo>
                      <a:pt x="352330" y="111443"/>
                    </a:lnTo>
                    <a:cubicBezTo>
                      <a:pt x="327660" y="91726"/>
                      <a:pt x="297466" y="78677"/>
                      <a:pt x="264414" y="74962"/>
                    </a:cubicBezTo>
                    <a:lnTo>
                      <a:pt x="264414" y="45244"/>
                    </a:lnTo>
                    <a:lnTo>
                      <a:pt x="292989" y="45244"/>
                    </a:lnTo>
                    <a:lnTo>
                      <a:pt x="292989" y="7144"/>
                    </a:lnTo>
                    <a:lnTo>
                      <a:pt x="197739" y="7144"/>
                    </a:lnTo>
                    <a:lnTo>
                      <a:pt x="197739" y="45244"/>
                    </a:lnTo>
                    <a:lnTo>
                      <a:pt x="226314" y="45244"/>
                    </a:lnTo>
                    <a:lnTo>
                      <a:pt x="226314" y="74962"/>
                    </a:lnTo>
                    <a:cubicBezTo>
                      <a:pt x="193262" y="78581"/>
                      <a:pt x="163068" y="91726"/>
                      <a:pt x="138398" y="111443"/>
                    </a:cubicBezTo>
                    <a:lnTo>
                      <a:pt x="113919" y="86963"/>
                    </a:lnTo>
                    <a:lnTo>
                      <a:pt x="138875" y="62008"/>
                    </a:lnTo>
                    <a:lnTo>
                      <a:pt x="111919" y="35052"/>
                    </a:lnTo>
                    <a:lnTo>
                      <a:pt x="44577" y="102394"/>
                    </a:lnTo>
                    <a:lnTo>
                      <a:pt x="71533" y="129350"/>
                    </a:lnTo>
                    <a:lnTo>
                      <a:pt x="86963" y="113919"/>
                    </a:lnTo>
                    <a:lnTo>
                      <a:pt x="111443" y="138398"/>
                    </a:lnTo>
                    <a:cubicBezTo>
                      <a:pt x="91726" y="163068"/>
                      <a:pt x="78677" y="193262"/>
                      <a:pt x="74962" y="226314"/>
                    </a:cubicBezTo>
                    <a:lnTo>
                      <a:pt x="45244" y="226314"/>
                    </a:lnTo>
                    <a:lnTo>
                      <a:pt x="45244" y="197739"/>
                    </a:lnTo>
                    <a:lnTo>
                      <a:pt x="7144" y="197739"/>
                    </a:lnTo>
                    <a:lnTo>
                      <a:pt x="7144" y="292989"/>
                    </a:lnTo>
                    <a:lnTo>
                      <a:pt x="45244" y="292989"/>
                    </a:lnTo>
                    <a:lnTo>
                      <a:pt x="45244" y="264414"/>
                    </a:lnTo>
                    <a:lnTo>
                      <a:pt x="74962" y="264414"/>
                    </a:lnTo>
                    <a:cubicBezTo>
                      <a:pt x="78581" y="297466"/>
                      <a:pt x="91726" y="327660"/>
                      <a:pt x="111443" y="352330"/>
                    </a:cubicBezTo>
                    <a:lnTo>
                      <a:pt x="87058" y="376714"/>
                    </a:lnTo>
                    <a:lnTo>
                      <a:pt x="71342" y="360998"/>
                    </a:lnTo>
                    <a:lnTo>
                      <a:pt x="44387" y="387953"/>
                    </a:lnTo>
                    <a:lnTo>
                      <a:pt x="111728" y="455295"/>
                    </a:lnTo>
                    <a:lnTo>
                      <a:pt x="138684" y="428339"/>
                    </a:lnTo>
                    <a:lnTo>
                      <a:pt x="114014" y="403670"/>
                    </a:lnTo>
                    <a:lnTo>
                      <a:pt x="138398" y="379286"/>
                    </a:lnTo>
                    <a:cubicBezTo>
                      <a:pt x="163068" y="399002"/>
                      <a:pt x="193262" y="412051"/>
                      <a:pt x="226314" y="415766"/>
                    </a:cubicBezTo>
                    <a:lnTo>
                      <a:pt x="226314" y="445294"/>
                    </a:lnTo>
                    <a:lnTo>
                      <a:pt x="197739" y="445294"/>
                    </a:lnTo>
                    <a:lnTo>
                      <a:pt x="197739" y="483394"/>
                    </a:lnTo>
                    <a:lnTo>
                      <a:pt x="292989" y="483394"/>
                    </a:lnTo>
                    <a:lnTo>
                      <a:pt x="292989" y="445294"/>
                    </a:lnTo>
                    <a:lnTo>
                      <a:pt x="264414" y="445294"/>
                    </a:lnTo>
                    <a:lnTo>
                      <a:pt x="264414" y="415576"/>
                    </a:lnTo>
                    <a:cubicBezTo>
                      <a:pt x="297466" y="411956"/>
                      <a:pt x="327660" y="398812"/>
                      <a:pt x="352330" y="379095"/>
                    </a:cubicBezTo>
                    <a:lnTo>
                      <a:pt x="376428" y="403193"/>
                    </a:lnTo>
                    <a:lnTo>
                      <a:pt x="351092" y="428530"/>
                    </a:lnTo>
                    <a:lnTo>
                      <a:pt x="378047" y="455486"/>
                    </a:lnTo>
                    <a:lnTo>
                      <a:pt x="445389" y="388144"/>
                    </a:lnTo>
                    <a:lnTo>
                      <a:pt x="418433" y="361188"/>
                    </a:lnTo>
                    <a:lnTo>
                      <a:pt x="403384" y="376238"/>
                    </a:lnTo>
                    <a:lnTo>
                      <a:pt x="379286" y="352139"/>
                    </a:lnTo>
                    <a:cubicBezTo>
                      <a:pt x="399002" y="327470"/>
                      <a:pt x="412052" y="297275"/>
                      <a:pt x="415766" y="264224"/>
                    </a:cubicBezTo>
                    <a:lnTo>
                      <a:pt x="445484" y="264224"/>
                    </a:lnTo>
                    <a:lnTo>
                      <a:pt x="445484" y="292799"/>
                    </a:lnTo>
                    <a:lnTo>
                      <a:pt x="483584" y="292799"/>
                    </a:lnTo>
                    <a:lnTo>
                      <a:pt x="483584" y="197644"/>
                    </a:lnTo>
                    <a:lnTo>
                      <a:pt x="445389" y="197644"/>
                    </a:lnTo>
                    <a:close/>
                    <a:moveTo>
                      <a:pt x="351949" y="324993"/>
                    </a:moveTo>
                    <a:cubicBezTo>
                      <a:pt x="344329" y="335185"/>
                      <a:pt x="335185" y="344234"/>
                      <a:pt x="324993" y="351949"/>
                    </a:cubicBezTo>
                    <a:cubicBezTo>
                      <a:pt x="307562" y="364998"/>
                      <a:pt x="286893" y="373856"/>
                      <a:pt x="264319" y="377095"/>
                    </a:cubicBezTo>
                    <a:cubicBezTo>
                      <a:pt x="258032" y="377952"/>
                      <a:pt x="251746" y="378619"/>
                      <a:pt x="245269" y="378619"/>
                    </a:cubicBezTo>
                    <a:cubicBezTo>
                      <a:pt x="238792" y="378619"/>
                      <a:pt x="232505" y="377952"/>
                      <a:pt x="226219" y="377095"/>
                    </a:cubicBezTo>
                    <a:cubicBezTo>
                      <a:pt x="203645" y="373856"/>
                      <a:pt x="182975" y="364998"/>
                      <a:pt x="165545" y="351949"/>
                    </a:cubicBezTo>
                    <a:cubicBezTo>
                      <a:pt x="155353" y="344329"/>
                      <a:pt x="146304" y="335185"/>
                      <a:pt x="138589" y="324993"/>
                    </a:cubicBezTo>
                    <a:cubicBezTo>
                      <a:pt x="125540" y="307562"/>
                      <a:pt x="116681" y="286893"/>
                      <a:pt x="113443" y="264319"/>
                    </a:cubicBezTo>
                    <a:cubicBezTo>
                      <a:pt x="112586" y="258032"/>
                      <a:pt x="111919" y="251746"/>
                      <a:pt x="111919" y="245269"/>
                    </a:cubicBezTo>
                    <a:cubicBezTo>
                      <a:pt x="111919" y="238792"/>
                      <a:pt x="112586" y="232505"/>
                      <a:pt x="113443" y="226219"/>
                    </a:cubicBezTo>
                    <a:cubicBezTo>
                      <a:pt x="116681" y="203644"/>
                      <a:pt x="125540" y="182975"/>
                      <a:pt x="138589" y="165544"/>
                    </a:cubicBezTo>
                    <a:cubicBezTo>
                      <a:pt x="146209" y="155353"/>
                      <a:pt x="155353" y="146304"/>
                      <a:pt x="165545" y="138589"/>
                    </a:cubicBezTo>
                    <a:cubicBezTo>
                      <a:pt x="182975" y="125540"/>
                      <a:pt x="203645" y="116681"/>
                      <a:pt x="226219" y="113443"/>
                    </a:cubicBezTo>
                    <a:cubicBezTo>
                      <a:pt x="232505" y="112586"/>
                      <a:pt x="238792" y="111919"/>
                      <a:pt x="245269" y="111919"/>
                    </a:cubicBezTo>
                    <a:cubicBezTo>
                      <a:pt x="251746" y="111919"/>
                      <a:pt x="258032" y="112586"/>
                      <a:pt x="264319" y="113443"/>
                    </a:cubicBezTo>
                    <a:cubicBezTo>
                      <a:pt x="286893" y="116681"/>
                      <a:pt x="307562" y="125540"/>
                      <a:pt x="324993" y="138589"/>
                    </a:cubicBezTo>
                    <a:cubicBezTo>
                      <a:pt x="335185" y="146209"/>
                      <a:pt x="344234" y="155353"/>
                      <a:pt x="351949" y="165544"/>
                    </a:cubicBezTo>
                    <a:cubicBezTo>
                      <a:pt x="364998" y="182975"/>
                      <a:pt x="373856" y="203644"/>
                      <a:pt x="377095" y="226219"/>
                    </a:cubicBezTo>
                    <a:cubicBezTo>
                      <a:pt x="377952" y="232505"/>
                      <a:pt x="378619" y="238792"/>
                      <a:pt x="378619" y="245269"/>
                    </a:cubicBezTo>
                    <a:cubicBezTo>
                      <a:pt x="378619" y="251746"/>
                      <a:pt x="377952" y="258032"/>
                      <a:pt x="377095" y="264319"/>
                    </a:cubicBezTo>
                    <a:cubicBezTo>
                      <a:pt x="373952" y="286893"/>
                      <a:pt x="365093" y="307562"/>
                      <a:pt x="351949" y="324993"/>
                    </a:cubicBezTo>
                    <a:close/>
                    <a:moveTo>
                      <a:pt x="317849" y="199739"/>
                    </a:moveTo>
                    <a:cubicBezTo>
                      <a:pt x="310991" y="188881"/>
                      <a:pt x="301752" y="179642"/>
                      <a:pt x="290894" y="172784"/>
                    </a:cubicBezTo>
                    <a:cubicBezTo>
                      <a:pt x="282893" y="167735"/>
                      <a:pt x="273939" y="163925"/>
                      <a:pt x="264414" y="161735"/>
                    </a:cubicBezTo>
                    <a:cubicBezTo>
                      <a:pt x="258318" y="160306"/>
                      <a:pt x="251936" y="159544"/>
                      <a:pt x="245364" y="159544"/>
                    </a:cubicBezTo>
                    <a:cubicBezTo>
                      <a:pt x="238792" y="159544"/>
                      <a:pt x="232410" y="160306"/>
                      <a:pt x="226314" y="161735"/>
                    </a:cubicBezTo>
                    <a:cubicBezTo>
                      <a:pt x="216789" y="163925"/>
                      <a:pt x="207836" y="167640"/>
                      <a:pt x="199835" y="172784"/>
                    </a:cubicBezTo>
                    <a:cubicBezTo>
                      <a:pt x="188976" y="179642"/>
                      <a:pt x="179737" y="188881"/>
                      <a:pt x="172879" y="199739"/>
                    </a:cubicBezTo>
                    <a:cubicBezTo>
                      <a:pt x="167831" y="207740"/>
                      <a:pt x="164021" y="216694"/>
                      <a:pt x="161830" y="226219"/>
                    </a:cubicBezTo>
                    <a:cubicBezTo>
                      <a:pt x="160401" y="232315"/>
                      <a:pt x="159639" y="238697"/>
                      <a:pt x="159639" y="245269"/>
                    </a:cubicBezTo>
                    <a:cubicBezTo>
                      <a:pt x="159639" y="251841"/>
                      <a:pt x="160401" y="258223"/>
                      <a:pt x="161830" y="264319"/>
                    </a:cubicBezTo>
                    <a:cubicBezTo>
                      <a:pt x="164021" y="273844"/>
                      <a:pt x="167735" y="282797"/>
                      <a:pt x="172879" y="290798"/>
                    </a:cubicBezTo>
                    <a:cubicBezTo>
                      <a:pt x="179737" y="301657"/>
                      <a:pt x="188976" y="310896"/>
                      <a:pt x="199835" y="317754"/>
                    </a:cubicBezTo>
                    <a:cubicBezTo>
                      <a:pt x="207836" y="322802"/>
                      <a:pt x="216789" y="326612"/>
                      <a:pt x="226314" y="328803"/>
                    </a:cubicBezTo>
                    <a:cubicBezTo>
                      <a:pt x="232410" y="330232"/>
                      <a:pt x="238792" y="330994"/>
                      <a:pt x="245364" y="330994"/>
                    </a:cubicBezTo>
                    <a:cubicBezTo>
                      <a:pt x="251936" y="330994"/>
                      <a:pt x="258318" y="330232"/>
                      <a:pt x="264414" y="328803"/>
                    </a:cubicBezTo>
                    <a:cubicBezTo>
                      <a:pt x="273939" y="326612"/>
                      <a:pt x="282893" y="322898"/>
                      <a:pt x="290894" y="317754"/>
                    </a:cubicBezTo>
                    <a:cubicBezTo>
                      <a:pt x="301752" y="310896"/>
                      <a:pt x="310991" y="301657"/>
                      <a:pt x="317849" y="290798"/>
                    </a:cubicBezTo>
                    <a:cubicBezTo>
                      <a:pt x="322898" y="282797"/>
                      <a:pt x="326708" y="273844"/>
                      <a:pt x="328898" y="264319"/>
                    </a:cubicBezTo>
                    <a:cubicBezTo>
                      <a:pt x="330327" y="258223"/>
                      <a:pt x="331089" y="251841"/>
                      <a:pt x="331089" y="245269"/>
                    </a:cubicBezTo>
                    <a:cubicBezTo>
                      <a:pt x="331089" y="238697"/>
                      <a:pt x="330327" y="232315"/>
                      <a:pt x="328898" y="226219"/>
                    </a:cubicBezTo>
                    <a:cubicBezTo>
                      <a:pt x="326708" y="216694"/>
                      <a:pt x="322898" y="207740"/>
                      <a:pt x="317849" y="199739"/>
                    </a:cubicBezTo>
                    <a:close/>
                    <a:moveTo>
                      <a:pt x="245364" y="292894"/>
                    </a:moveTo>
                    <a:cubicBezTo>
                      <a:pt x="239268" y="292894"/>
                      <a:pt x="233458" y="291656"/>
                      <a:pt x="228029" y="289560"/>
                    </a:cubicBezTo>
                    <a:cubicBezTo>
                      <a:pt x="227457" y="289370"/>
                      <a:pt x="226886" y="289179"/>
                      <a:pt x="226314" y="288893"/>
                    </a:cubicBezTo>
                    <a:cubicBezTo>
                      <a:pt x="215360" y="284131"/>
                      <a:pt x="206597" y="275273"/>
                      <a:pt x="201740" y="264319"/>
                    </a:cubicBezTo>
                    <a:cubicBezTo>
                      <a:pt x="201454" y="263747"/>
                      <a:pt x="201263" y="263176"/>
                      <a:pt x="201073" y="262604"/>
                    </a:cubicBezTo>
                    <a:cubicBezTo>
                      <a:pt x="198977" y="257270"/>
                      <a:pt x="197739" y="251365"/>
                      <a:pt x="197739" y="245269"/>
                    </a:cubicBezTo>
                    <a:cubicBezTo>
                      <a:pt x="197739" y="239173"/>
                      <a:pt x="198977" y="233363"/>
                      <a:pt x="201073" y="227933"/>
                    </a:cubicBezTo>
                    <a:cubicBezTo>
                      <a:pt x="201263" y="227362"/>
                      <a:pt x="201454" y="226790"/>
                      <a:pt x="201740" y="226219"/>
                    </a:cubicBezTo>
                    <a:cubicBezTo>
                      <a:pt x="206502" y="215265"/>
                      <a:pt x="215360" y="206502"/>
                      <a:pt x="226314" y="201644"/>
                    </a:cubicBezTo>
                    <a:cubicBezTo>
                      <a:pt x="226886" y="201359"/>
                      <a:pt x="227457" y="201168"/>
                      <a:pt x="228029" y="200978"/>
                    </a:cubicBezTo>
                    <a:cubicBezTo>
                      <a:pt x="233363" y="198882"/>
                      <a:pt x="239268" y="197644"/>
                      <a:pt x="245364" y="197644"/>
                    </a:cubicBezTo>
                    <a:cubicBezTo>
                      <a:pt x="251460" y="197644"/>
                      <a:pt x="257270" y="198882"/>
                      <a:pt x="262700" y="200978"/>
                    </a:cubicBezTo>
                    <a:cubicBezTo>
                      <a:pt x="263271" y="201168"/>
                      <a:pt x="263843" y="201359"/>
                      <a:pt x="264414" y="201644"/>
                    </a:cubicBezTo>
                    <a:cubicBezTo>
                      <a:pt x="275368" y="206407"/>
                      <a:pt x="284131" y="215265"/>
                      <a:pt x="288989" y="226219"/>
                    </a:cubicBezTo>
                    <a:cubicBezTo>
                      <a:pt x="289274" y="226790"/>
                      <a:pt x="289465" y="227362"/>
                      <a:pt x="289655" y="227933"/>
                    </a:cubicBezTo>
                    <a:cubicBezTo>
                      <a:pt x="291751" y="233267"/>
                      <a:pt x="292989" y="239173"/>
                      <a:pt x="292989" y="245269"/>
                    </a:cubicBezTo>
                    <a:cubicBezTo>
                      <a:pt x="292989" y="251365"/>
                      <a:pt x="291751" y="257175"/>
                      <a:pt x="289655" y="262604"/>
                    </a:cubicBezTo>
                    <a:cubicBezTo>
                      <a:pt x="289465" y="263176"/>
                      <a:pt x="289274" y="263747"/>
                      <a:pt x="288989" y="264319"/>
                    </a:cubicBezTo>
                    <a:cubicBezTo>
                      <a:pt x="284226" y="275273"/>
                      <a:pt x="275368" y="284036"/>
                      <a:pt x="264414" y="288893"/>
                    </a:cubicBezTo>
                    <a:cubicBezTo>
                      <a:pt x="263843" y="289179"/>
                      <a:pt x="263271" y="289370"/>
                      <a:pt x="262700" y="289560"/>
                    </a:cubicBezTo>
                    <a:cubicBezTo>
                      <a:pt x="257270" y="291656"/>
                      <a:pt x="251460" y="292894"/>
                      <a:pt x="245364" y="292894"/>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45" name="Google Shape;445;p7"/>
              <p:cNvGrpSpPr/>
              <p:nvPr/>
            </p:nvGrpSpPr>
            <p:grpSpPr>
              <a:xfrm>
                <a:off x="5811037" y="2114988"/>
                <a:ext cx="623338" cy="526134"/>
                <a:chOff x="1969516" y="2547194"/>
                <a:chExt cx="323990" cy="303128"/>
              </a:xfrm>
            </p:grpSpPr>
            <p:sp>
              <p:nvSpPr>
                <p:cNvPr id="446" name="Google Shape;446;p7"/>
                <p:cNvSpPr/>
                <p:nvPr/>
              </p:nvSpPr>
              <p:spPr>
                <a:xfrm>
                  <a:off x="1997080" y="2547194"/>
                  <a:ext cx="296426" cy="3031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47" name="Google Shape;447;p7"/>
                <p:cNvSpPr/>
                <p:nvPr/>
              </p:nvSpPr>
              <p:spPr>
                <a:xfrm>
                  <a:off x="1969516" y="2547194"/>
                  <a:ext cx="309268" cy="286291"/>
                </a:xfrm>
                <a:custGeom>
                  <a:avLst/>
                  <a:gdLst/>
                  <a:ahLst/>
                  <a:cxnLst/>
                  <a:rect l="l" t="t" r="r" b="b"/>
                  <a:pathLst>
                    <a:path w="208" h="192" extrusionOk="0">
                      <a:moveTo>
                        <a:pt x="180" y="136"/>
                      </a:moveTo>
                      <a:cubicBezTo>
                        <a:pt x="175" y="136"/>
                        <a:pt x="171" y="137"/>
                        <a:pt x="167" y="139"/>
                      </a:cubicBezTo>
                      <a:cubicBezTo>
                        <a:pt x="156" y="130"/>
                        <a:pt x="156" y="130"/>
                        <a:pt x="156" y="130"/>
                      </a:cubicBezTo>
                      <a:cubicBezTo>
                        <a:pt x="161" y="122"/>
                        <a:pt x="164" y="114"/>
                        <a:pt x="164" y="104"/>
                      </a:cubicBezTo>
                      <a:cubicBezTo>
                        <a:pt x="164" y="92"/>
                        <a:pt x="160" y="82"/>
                        <a:pt x="153" y="74"/>
                      </a:cubicBezTo>
                      <a:cubicBezTo>
                        <a:pt x="172" y="55"/>
                        <a:pt x="172" y="55"/>
                        <a:pt x="172" y="55"/>
                      </a:cubicBezTo>
                      <a:cubicBezTo>
                        <a:pt x="175" y="56"/>
                        <a:pt x="177" y="56"/>
                        <a:pt x="180" y="56"/>
                      </a:cubicBezTo>
                      <a:cubicBezTo>
                        <a:pt x="193" y="56"/>
                        <a:pt x="204" y="45"/>
                        <a:pt x="204" y="32"/>
                      </a:cubicBezTo>
                      <a:cubicBezTo>
                        <a:pt x="204" y="19"/>
                        <a:pt x="193" y="8"/>
                        <a:pt x="180" y="8"/>
                      </a:cubicBezTo>
                      <a:cubicBezTo>
                        <a:pt x="167" y="8"/>
                        <a:pt x="156" y="19"/>
                        <a:pt x="156" y="32"/>
                      </a:cubicBezTo>
                      <a:cubicBezTo>
                        <a:pt x="156" y="37"/>
                        <a:pt x="157" y="41"/>
                        <a:pt x="160" y="45"/>
                      </a:cubicBezTo>
                      <a:cubicBezTo>
                        <a:pt x="141" y="63"/>
                        <a:pt x="141" y="63"/>
                        <a:pt x="141" y="63"/>
                      </a:cubicBezTo>
                      <a:cubicBezTo>
                        <a:pt x="134" y="59"/>
                        <a:pt x="125" y="56"/>
                        <a:pt x="116" y="56"/>
                      </a:cubicBezTo>
                      <a:cubicBezTo>
                        <a:pt x="106" y="56"/>
                        <a:pt x="97" y="59"/>
                        <a:pt x="89" y="64"/>
                      </a:cubicBezTo>
                      <a:cubicBezTo>
                        <a:pt x="72" y="46"/>
                        <a:pt x="72" y="46"/>
                        <a:pt x="72" y="46"/>
                      </a:cubicBezTo>
                      <a:cubicBezTo>
                        <a:pt x="74" y="41"/>
                        <a:pt x="76" y="36"/>
                        <a:pt x="76" y="30"/>
                      </a:cubicBezTo>
                      <a:cubicBezTo>
                        <a:pt x="76" y="13"/>
                        <a:pt x="63" y="0"/>
                        <a:pt x="46" y="0"/>
                      </a:cubicBezTo>
                      <a:cubicBezTo>
                        <a:pt x="29" y="0"/>
                        <a:pt x="16" y="13"/>
                        <a:pt x="16" y="30"/>
                      </a:cubicBezTo>
                      <a:cubicBezTo>
                        <a:pt x="16" y="47"/>
                        <a:pt x="29" y="60"/>
                        <a:pt x="46" y="60"/>
                      </a:cubicBezTo>
                      <a:cubicBezTo>
                        <a:pt x="51" y="60"/>
                        <a:pt x="56" y="59"/>
                        <a:pt x="60" y="57"/>
                      </a:cubicBezTo>
                      <a:cubicBezTo>
                        <a:pt x="78" y="75"/>
                        <a:pt x="78" y="75"/>
                        <a:pt x="78" y="75"/>
                      </a:cubicBezTo>
                      <a:cubicBezTo>
                        <a:pt x="72" y="83"/>
                        <a:pt x="68" y="93"/>
                        <a:pt x="68" y="104"/>
                      </a:cubicBezTo>
                      <a:cubicBezTo>
                        <a:pt x="68" y="107"/>
                        <a:pt x="68" y="111"/>
                        <a:pt x="69" y="114"/>
                      </a:cubicBezTo>
                      <a:cubicBezTo>
                        <a:pt x="50" y="122"/>
                        <a:pt x="50" y="122"/>
                        <a:pt x="50" y="122"/>
                      </a:cubicBezTo>
                      <a:cubicBezTo>
                        <a:pt x="45" y="116"/>
                        <a:pt x="37" y="112"/>
                        <a:pt x="28" y="112"/>
                      </a:cubicBezTo>
                      <a:cubicBezTo>
                        <a:pt x="13" y="112"/>
                        <a:pt x="0" y="125"/>
                        <a:pt x="0" y="140"/>
                      </a:cubicBezTo>
                      <a:cubicBezTo>
                        <a:pt x="0" y="155"/>
                        <a:pt x="13" y="168"/>
                        <a:pt x="28" y="168"/>
                      </a:cubicBezTo>
                      <a:cubicBezTo>
                        <a:pt x="43" y="168"/>
                        <a:pt x="56" y="155"/>
                        <a:pt x="56" y="140"/>
                      </a:cubicBezTo>
                      <a:cubicBezTo>
                        <a:pt x="56" y="139"/>
                        <a:pt x="56" y="138"/>
                        <a:pt x="56" y="137"/>
                      </a:cubicBezTo>
                      <a:cubicBezTo>
                        <a:pt x="75" y="129"/>
                        <a:pt x="75" y="129"/>
                        <a:pt x="75" y="129"/>
                      </a:cubicBezTo>
                      <a:cubicBezTo>
                        <a:pt x="83" y="143"/>
                        <a:pt x="99" y="152"/>
                        <a:pt x="116" y="152"/>
                      </a:cubicBezTo>
                      <a:cubicBezTo>
                        <a:pt x="127" y="152"/>
                        <a:pt x="137" y="148"/>
                        <a:pt x="146" y="142"/>
                      </a:cubicBezTo>
                      <a:cubicBezTo>
                        <a:pt x="155" y="151"/>
                        <a:pt x="155" y="151"/>
                        <a:pt x="155" y="151"/>
                      </a:cubicBezTo>
                      <a:cubicBezTo>
                        <a:pt x="153" y="155"/>
                        <a:pt x="152" y="159"/>
                        <a:pt x="152" y="164"/>
                      </a:cubicBezTo>
                      <a:cubicBezTo>
                        <a:pt x="152" y="179"/>
                        <a:pt x="165" y="192"/>
                        <a:pt x="180" y="192"/>
                      </a:cubicBezTo>
                      <a:cubicBezTo>
                        <a:pt x="195" y="192"/>
                        <a:pt x="208" y="179"/>
                        <a:pt x="208" y="164"/>
                      </a:cubicBezTo>
                      <a:cubicBezTo>
                        <a:pt x="208" y="149"/>
                        <a:pt x="195" y="136"/>
                        <a:pt x="180" y="136"/>
                      </a:cubicBezTo>
                      <a:close/>
                      <a:moveTo>
                        <a:pt x="28" y="152"/>
                      </a:moveTo>
                      <a:cubicBezTo>
                        <a:pt x="21" y="152"/>
                        <a:pt x="16" y="147"/>
                        <a:pt x="16" y="140"/>
                      </a:cubicBezTo>
                      <a:cubicBezTo>
                        <a:pt x="16" y="133"/>
                        <a:pt x="21" y="128"/>
                        <a:pt x="28" y="128"/>
                      </a:cubicBezTo>
                      <a:cubicBezTo>
                        <a:pt x="35" y="128"/>
                        <a:pt x="40" y="133"/>
                        <a:pt x="40" y="140"/>
                      </a:cubicBezTo>
                      <a:cubicBezTo>
                        <a:pt x="40" y="147"/>
                        <a:pt x="35" y="152"/>
                        <a:pt x="28" y="152"/>
                      </a:cubicBezTo>
                      <a:close/>
                      <a:moveTo>
                        <a:pt x="180" y="24"/>
                      </a:moveTo>
                      <a:cubicBezTo>
                        <a:pt x="184" y="24"/>
                        <a:pt x="188" y="28"/>
                        <a:pt x="188" y="32"/>
                      </a:cubicBezTo>
                      <a:cubicBezTo>
                        <a:pt x="188" y="36"/>
                        <a:pt x="184" y="40"/>
                        <a:pt x="180" y="40"/>
                      </a:cubicBezTo>
                      <a:cubicBezTo>
                        <a:pt x="176" y="40"/>
                        <a:pt x="172" y="36"/>
                        <a:pt x="172" y="32"/>
                      </a:cubicBezTo>
                      <a:cubicBezTo>
                        <a:pt x="172" y="28"/>
                        <a:pt x="176" y="24"/>
                        <a:pt x="180" y="24"/>
                      </a:cubicBezTo>
                      <a:close/>
                      <a:moveTo>
                        <a:pt x="32" y="30"/>
                      </a:moveTo>
                      <a:cubicBezTo>
                        <a:pt x="32" y="22"/>
                        <a:pt x="38" y="16"/>
                        <a:pt x="46" y="16"/>
                      </a:cubicBezTo>
                      <a:cubicBezTo>
                        <a:pt x="54" y="16"/>
                        <a:pt x="60" y="22"/>
                        <a:pt x="60" y="30"/>
                      </a:cubicBezTo>
                      <a:cubicBezTo>
                        <a:pt x="60" y="38"/>
                        <a:pt x="54" y="44"/>
                        <a:pt x="46" y="44"/>
                      </a:cubicBezTo>
                      <a:cubicBezTo>
                        <a:pt x="38" y="44"/>
                        <a:pt x="32" y="38"/>
                        <a:pt x="32" y="30"/>
                      </a:cubicBezTo>
                      <a:close/>
                      <a:moveTo>
                        <a:pt x="84" y="104"/>
                      </a:moveTo>
                      <a:cubicBezTo>
                        <a:pt x="84" y="86"/>
                        <a:pt x="98" y="72"/>
                        <a:pt x="116" y="72"/>
                      </a:cubicBezTo>
                      <a:cubicBezTo>
                        <a:pt x="134" y="72"/>
                        <a:pt x="148" y="86"/>
                        <a:pt x="148" y="104"/>
                      </a:cubicBezTo>
                      <a:cubicBezTo>
                        <a:pt x="148" y="122"/>
                        <a:pt x="134" y="136"/>
                        <a:pt x="116" y="136"/>
                      </a:cubicBezTo>
                      <a:cubicBezTo>
                        <a:pt x="98" y="136"/>
                        <a:pt x="84" y="122"/>
                        <a:pt x="84" y="104"/>
                      </a:cubicBezTo>
                      <a:close/>
                      <a:moveTo>
                        <a:pt x="180" y="176"/>
                      </a:moveTo>
                      <a:cubicBezTo>
                        <a:pt x="173" y="176"/>
                        <a:pt x="168" y="171"/>
                        <a:pt x="168" y="164"/>
                      </a:cubicBezTo>
                      <a:cubicBezTo>
                        <a:pt x="168" y="157"/>
                        <a:pt x="173" y="152"/>
                        <a:pt x="180" y="152"/>
                      </a:cubicBezTo>
                      <a:cubicBezTo>
                        <a:pt x="187" y="152"/>
                        <a:pt x="192" y="157"/>
                        <a:pt x="192" y="164"/>
                      </a:cubicBezTo>
                      <a:cubicBezTo>
                        <a:pt x="192" y="171"/>
                        <a:pt x="187" y="176"/>
                        <a:pt x="180" y="176"/>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grpSp>
      <p:grpSp>
        <p:nvGrpSpPr>
          <p:cNvPr id="448" name="Google Shape;448;p7"/>
          <p:cNvGrpSpPr/>
          <p:nvPr/>
        </p:nvGrpSpPr>
        <p:grpSpPr>
          <a:xfrm>
            <a:off x="8233362" y="1398243"/>
            <a:ext cx="3542352" cy="4188508"/>
            <a:chOff x="7993598" y="1398243"/>
            <a:chExt cx="3542352" cy="4188508"/>
          </a:xfrm>
        </p:grpSpPr>
        <p:sp>
          <p:nvSpPr>
            <p:cNvPr id="449" name="Google Shape;449;p7"/>
            <p:cNvSpPr/>
            <p:nvPr/>
          </p:nvSpPr>
          <p:spPr>
            <a:xfrm>
              <a:off x="8027414" y="4580911"/>
              <a:ext cx="3474720" cy="1005840"/>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000">
                  <a:solidFill>
                    <a:schemeClr val="lt1"/>
                  </a:solidFill>
                  <a:latin typeface="Arial"/>
                  <a:ea typeface="Arial"/>
                  <a:cs typeface="Arial"/>
                  <a:sym typeface="Arial"/>
                </a:rPr>
                <a:t>Applications Consume APIs </a:t>
              </a:r>
              <a:br>
                <a:rPr lang="en-US" sz="2000">
                  <a:solidFill>
                    <a:schemeClr val="lt1"/>
                  </a:solidFill>
                  <a:latin typeface="Arial"/>
                  <a:ea typeface="Arial"/>
                  <a:cs typeface="Arial"/>
                  <a:sym typeface="Arial"/>
                </a:rPr>
              </a:br>
              <a:r>
                <a:rPr lang="en-US" sz="2000">
                  <a:solidFill>
                    <a:schemeClr val="lt1"/>
                  </a:solidFill>
                  <a:latin typeface="Arial"/>
                  <a:ea typeface="Arial"/>
                  <a:cs typeface="Arial"/>
                  <a:sym typeface="Arial"/>
                </a:rPr>
                <a:t>Built by Composing </a:t>
              </a:r>
              <a:br>
                <a:rPr lang="en-US" sz="2000">
                  <a:solidFill>
                    <a:schemeClr val="lt1"/>
                  </a:solidFill>
                  <a:latin typeface="Arial"/>
                  <a:ea typeface="Arial"/>
                  <a:cs typeface="Arial"/>
                  <a:sym typeface="Arial"/>
                </a:rPr>
              </a:br>
              <a:r>
                <a:rPr lang="en-US" sz="2000">
                  <a:solidFill>
                    <a:schemeClr val="lt1"/>
                  </a:solidFill>
                  <a:latin typeface="Arial"/>
                  <a:ea typeface="Arial"/>
                  <a:cs typeface="Arial"/>
                  <a:sym typeface="Arial"/>
                </a:rPr>
                <a:t>Other Applications</a:t>
              </a:r>
              <a:endParaRPr/>
            </a:p>
          </p:txBody>
        </p:sp>
        <p:sp>
          <p:nvSpPr>
            <p:cNvPr id="450" name="Google Shape;450;p7"/>
            <p:cNvSpPr txBox="1"/>
            <p:nvPr/>
          </p:nvSpPr>
          <p:spPr>
            <a:xfrm>
              <a:off x="8031061" y="1398243"/>
              <a:ext cx="3467426" cy="461702"/>
            </a:xfrm>
            <a:prstGeom prst="rect">
              <a:avLst/>
            </a:prstGeom>
            <a:solidFill>
              <a:srgbClr val="002856"/>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2400" b="1">
                  <a:solidFill>
                    <a:schemeClr val="lt1"/>
                  </a:solidFill>
                  <a:latin typeface="Arial"/>
                  <a:ea typeface="Arial"/>
                  <a:cs typeface="Arial"/>
                  <a:sym typeface="Arial"/>
                </a:rPr>
                <a:t>Composite Services</a:t>
              </a:r>
              <a:endParaRPr/>
            </a:p>
          </p:txBody>
        </p:sp>
        <p:grpSp>
          <p:nvGrpSpPr>
            <p:cNvPr id="451" name="Google Shape;451;p7"/>
            <p:cNvGrpSpPr/>
            <p:nvPr/>
          </p:nvGrpSpPr>
          <p:grpSpPr>
            <a:xfrm>
              <a:off x="7993598" y="1885104"/>
              <a:ext cx="3542352" cy="2627535"/>
              <a:chOff x="8011595" y="1885104"/>
              <a:chExt cx="3542352" cy="2627535"/>
            </a:xfrm>
          </p:grpSpPr>
          <p:sp>
            <p:nvSpPr>
              <p:cNvPr id="452" name="Google Shape;452;p7"/>
              <p:cNvSpPr/>
              <p:nvPr/>
            </p:nvSpPr>
            <p:spPr>
              <a:xfrm>
                <a:off x="8011595" y="3382237"/>
                <a:ext cx="913926"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SFA</a:t>
                </a:r>
                <a:endParaRPr sz="1800">
                  <a:solidFill>
                    <a:srgbClr val="FFFFFF"/>
                  </a:solidFill>
                  <a:latin typeface="Arial"/>
                  <a:ea typeface="Arial"/>
                  <a:cs typeface="Arial"/>
                  <a:sym typeface="Arial"/>
                </a:endParaRPr>
              </a:p>
            </p:txBody>
          </p:sp>
          <p:grpSp>
            <p:nvGrpSpPr>
              <p:cNvPr id="453" name="Google Shape;453;p7"/>
              <p:cNvGrpSpPr/>
              <p:nvPr/>
            </p:nvGrpSpPr>
            <p:grpSpPr>
              <a:xfrm>
                <a:off x="8234864" y="1885104"/>
                <a:ext cx="3319084" cy="2627535"/>
                <a:chOff x="8234864" y="1885104"/>
                <a:chExt cx="3319084" cy="2627535"/>
              </a:xfrm>
            </p:grpSpPr>
            <p:sp>
              <p:nvSpPr>
                <p:cNvPr id="454" name="Google Shape;454;p7"/>
                <p:cNvSpPr/>
                <p:nvPr/>
              </p:nvSpPr>
              <p:spPr>
                <a:xfrm>
                  <a:off x="10524544" y="1885104"/>
                  <a:ext cx="1029404"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ERP</a:t>
                  </a:r>
                  <a:endParaRPr/>
                </a:p>
              </p:txBody>
            </p:sp>
            <p:sp>
              <p:nvSpPr>
                <p:cNvPr id="455" name="Google Shape;455;p7"/>
                <p:cNvSpPr/>
                <p:nvPr/>
              </p:nvSpPr>
              <p:spPr>
                <a:xfrm>
                  <a:off x="9349369" y="2688327"/>
                  <a:ext cx="374357" cy="92328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dirty="0">
                      <a:solidFill>
                        <a:schemeClr val="dk1"/>
                      </a:solidFill>
                      <a:latin typeface="Arial"/>
                      <a:ea typeface="Arial"/>
                      <a:cs typeface="Arial"/>
                      <a:sym typeface="Arial"/>
                    </a:rPr>
                    <a:t>API</a:t>
                  </a:r>
                  <a:endParaRPr dirty="0"/>
                </a:p>
              </p:txBody>
            </p:sp>
            <p:sp>
              <p:nvSpPr>
                <p:cNvPr id="456" name="Google Shape;456;p7"/>
                <p:cNvSpPr/>
                <p:nvPr/>
              </p:nvSpPr>
              <p:spPr>
                <a:xfrm>
                  <a:off x="8234864" y="2660079"/>
                  <a:ext cx="467388" cy="686692"/>
                </a:xfrm>
                <a:custGeom>
                  <a:avLst/>
                  <a:gdLst/>
                  <a:ahLst/>
                  <a:cxnLst/>
                  <a:rect l="l" t="t" r="r" b="b"/>
                  <a:pathLst>
                    <a:path w="333375" h="542925" extrusionOk="0">
                      <a:moveTo>
                        <a:pt x="308610" y="7144"/>
                      </a:moveTo>
                      <a:lnTo>
                        <a:pt x="30766" y="7144"/>
                      </a:lnTo>
                      <a:cubicBezTo>
                        <a:pt x="17716" y="7144"/>
                        <a:pt x="7144" y="17717"/>
                        <a:pt x="7144" y="30766"/>
                      </a:cubicBezTo>
                      <a:lnTo>
                        <a:pt x="7144" y="516922"/>
                      </a:lnTo>
                      <a:cubicBezTo>
                        <a:pt x="7144" y="529971"/>
                        <a:pt x="17716" y="540544"/>
                        <a:pt x="30766" y="540544"/>
                      </a:cubicBezTo>
                      <a:lnTo>
                        <a:pt x="308610" y="540544"/>
                      </a:lnTo>
                      <a:cubicBezTo>
                        <a:pt x="321659" y="540544"/>
                        <a:pt x="332232" y="529971"/>
                        <a:pt x="332232" y="516922"/>
                      </a:cubicBezTo>
                      <a:lnTo>
                        <a:pt x="332232" y="30766"/>
                      </a:lnTo>
                      <a:cubicBezTo>
                        <a:pt x="332232" y="17717"/>
                        <a:pt x="321659" y="7144"/>
                        <a:pt x="308610" y="7144"/>
                      </a:cubicBezTo>
                      <a:close/>
                      <a:moveTo>
                        <a:pt x="294132" y="45244"/>
                      </a:moveTo>
                      <a:lnTo>
                        <a:pt x="294132" y="83344"/>
                      </a:lnTo>
                      <a:lnTo>
                        <a:pt x="45244" y="83344"/>
                      </a:lnTo>
                      <a:lnTo>
                        <a:pt x="45244" y="45244"/>
                      </a:lnTo>
                      <a:lnTo>
                        <a:pt x="294132" y="45244"/>
                      </a:lnTo>
                      <a:close/>
                      <a:moveTo>
                        <a:pt x="294132" y="121444"/>
                      </a:moveTo>
                      <a:lnTo>
                        <a:pt x="294132" y="388144"/>
                      </a:lnTo>
                      <a:lnTo>
                        <a:pt x="45244" y="388144"/>
                      </a:lnTo>
                      <a:lnTo>
                        <a:pt x="45244" y="121444"/>
                      </a:lnTo>
                      <a:lnTo>
                        <a:pt x="294132" y="121444"/>
                      </a:lnTo>
                      <a:close/>
                      <a:moveTo>
                        <a:pt x="45339" y="502444"/>
                      </a:moveTo>
                      <a:lnTo>
                        <a:pt x="45339" y="426244"/>
                      </a:lnTo>
                      <a:lnTo>
                        <a:pt x="294227" y="426244"/>
                      </a:lnTo>
                      <a:lnTo>
                        <a:pt x="294227" y="502444"/>
                      </a:lnTo>
                      <a:lnTo>
                        <a:pt x="45339" y="502444"/>
                      </a:lnTo>
                      <a:close/>
                      <a:moveTo>
                        <a:pt x="188785" y="464344"/>
                      </a:moveTo>
                      <a:cubicBezTo>
                        <a:pt x="188785" y="474821"/>
                        <a:pt x="180213" y="483394"/>
                        <a:pt x="169735" y="483394"/>
                      </a:cubicBezTo>
                      <a:cubicBezTo>
                        <a:pt x="159258" y="483394"/>
                        <a:pt x="150685" y="474821"/>
                        <a:pt x="150685" y="464344"/>
                      </a:cubicBezTo>
                      <a:cubicBezTo>
                        <a:pt x="150685" y="453866"/>
                        <a:pt x="159258" y="445294"/>
                        <a:pt x="169735" y="445294"/>
                      </a:cubicBezTo>
                      <a:cubicBezTo>
                        <a:pt x="180213" y="445294"/>
                        <a:pt x="188785" y="453866"/>
                        <a:pt x="188785" y="464344"/>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57" name="Google Shape;457;p7"/>
                <p:cNvSpPr/>
                <p:nvPr/>
              </p:nvSpPr>
              <p:spPr>
                <a:xfrm>
                  <a:off x="9817157" y="2941858"/>
                  <a:ext cx="521971" cy="459051"/>
                </a:xfrm>
                <a:custGeom>
                  <a:avLst/>
                  <a:gdLst/>
                  <a:ahLst/>
                  <a:cxnLst/>
                  <a:rect l="l" t="t" r="r" b="b"/>
                  <a:pathLst>
                    <a:path w="132" h="128" extrusionOk="0">
                      <a:moveTo>
                        <a:pt x="132" y="78"/>
                      </a:moveTo>
                      <a:cubicBezTo>
                        <a:pt x="132" y="50"/>
                        <a:pt x="132" y="50"/>
                        <a:pt x="132" y="50"/>
                      </a:cubicBezTo>
                      <a:cubicBezTo>
                        <a:pt x="104" y="50"/>
                        <a:pt x="104" y="50"/>
                        <a:pt x="104" y="50"/>
                      </a:cubicBezTo>
                      <a:cubicBezTo>
                        <a:pt x="104" y="59"/>
                        <a:pt x="104" y="59"/>
                        <a:pt x="104" y="59"/>
                      </a:cubicBezTo>
                      <a:cubicBezTo>
                        <a:pt x="89" y="59"/>
                        <a:pt x="89" y="59"/>
                        <a:pt x="89" y="59"/>
                      </a:cubicBezTo>
                      <a:cubicBezTo>
                        <a:pt x="89" y="50"/>
                        <a:pt x="89" y="50"/>
                        <a:pt x="89" y="50"/>
                      </a:cubicBezTo>
                      <a:cubicBezTo>
                        <a:pt x="82" y="46"/>
                        <a:pt x="82" y="46"/>
                        <a:pt x="82" y="46"/>
                      </a:cubicBezTo>
                      <a:cubicBezTo>
                        <a:pt x="89" y="34"/>
                        <a:pt x="89" y="34"/>
                        <a:pt x="89" y="34"/>
                      </a:cubicBezTo>
                      <a:cubicBezTo>
                        <a:pt x="97" y="39"/>
                        <a:pt x="97" y="39"/>
                        <a:pt x="97" y="39"/>
                      </a:cubicBezTo>
                      <a:cubicBezTo>
                        <a:pt x="111" y="14"/>
                        <a:pt x="111" y="14"/>
                        <a:pt x="111" y="14"/>
                      </a:cubicBezTo>
                      <a:cubicBezTo>
                        <a:pt x="87" y="0"/>
                        <a:pt x="87" y="0"/>
                        <a:pt x="87" y="0"/>
                      </a:cubicBezTo>
                      <a:cubicBezTo>
                        <a:pt x="73" y="24"/>
                        <a:pt x="73" y="24"/>
                        <a:pt x="73" y="24"/>
                      </a:cubicBezTo>
                      <a:cubicBezTo>
                        <a:pt x="81" y="29"/>
                        <a:pt x="81" y="29"/>
                        <a:pt x="81" y="29"/>
                      </a:cubicBezTo>
                      <a:cubicBezTo>
                        <a:pt x="74" y="41"/>
                        <a:pt x="74" y="41"/>
                        <a:pt x="74" y="41"/>
                      </a:cubicBezTo>
                      <a:cubicBezTo>
                        <a:pt x="66" y="37"/>
                        <a:pt x="66" y="37"/>
                        <a:pt x="66" y="37"/>
                      </a:cubicBezTo>
                      <a:cubicBezTo>
                        <a:pt x="58" y="41"/>
                        <a:pt x="58" y="41"/>
                        <a:pt x="58" y="41"/>
                      </a:cubicBezTo>
                      <a:cubicBezTo>
                        <a:pt x="51" y="29"/>
                        <a:pt x="51" y="29"/>
                        <a:pt x="51" y="29"/>
                      </a:cubicBezTo>
                      <a:cubicBezTo>
                        <a:pt x="59" y="24"/>
                        <a:pt x="59" y="24"/>
                        <a:pt x="59" y="24"/>
                      </a:cubicBezTo>
                      <a:cubicBezTo>
                        <a:pt x="45" y="0"/>
                        <a:pt x="45" y="0"/>
                        <a:pt x="45" y="0"/>
                      </a:cubicBezTo>
                      <a:cubicBezTo>
                        <a:pt x="21" y="14"/>
                        <a:pt x="21" y="14"/>
                        <a:pt x="21" y="14"/>
                      </a:cubicBezTo>
                      <a:cubicBezTo>
                        <a:pt x="35" y="39"/>
                        <a:pt x="35" y="39"/>
                        <a:pt x="35" y="39"/>
                      </a:cubicBezTo>
                      <a:cubicBezTo>
                        <a:pt x="43" y="34"/>
                        <a:pt x="43" y="34"/>
                        <a:pt x="43" y="34"/>
                      </a:cubicBezTo>
                      <a:cubicBezTo>
                        <a:pt x="50" y="46"/>
                        <a:pt x="50" y="46"/>
                        <a:pt x="50" y="46"/>
                      </a:cubicBezTo>
                      <a:cubicBezTo>
                        <a:pt x="43" y="50"/>
                        <a:pt x="43" y="50"/>
                        <a:pt x="43" y="50"/>
                      </a:cubicBezTo>
                      <a:cubicBezTo>
                        <a:pt x="43" y="59"/>
                        <a:pt x="43" y="59"/>
                        <a:pt x="43" y="59"/>
                      </a:cubicBezTo>
                      <a:cubicBezTo>
                        <a:pt x="28" y="59"/>
                        <a:pt x="28" y="59"/>
                        <a:pt x="28" y="59"/>
                      </a:cubicBezTo>
                      <a:cubicBezTo>
                        <a:pt x="28" y="50"/>
                        <a:pt x="28" y="50"/>
                        <a:pt x="28" y="50"/>
                      </a:cubicBezTo>
                      <a:cubicBezTo>
                        <a:pt x="0" y="50"/>
                        <a:pt x="0" y="50"/>
                        <a:pt x="0" y="50"/>
                      </a:cubicBezTo>
                      <a:cubicBezTo>
                        <a:pt x="0" y="78"/>
                        <a:pt x="0" y="78"/>
                        <a:pt x="0" y="78"/>
                      </a:cubicBezTo>
                      <a:cubicBezTo>
                        <a:pt x="28" y="78"/>
                        <a:pt x="28" y="78"/>
                        <a:pt x="28" y="78"/>
                      </a:cubicBezTo>
                      <a:cubicBezTo>
                        <a:pt x="28" y="69"/>
                        <a:pt x="28" y="69"/>
                        <a:pt x="28" y="69"/>
                      </a:cubicBezTo>
                      <a:cubicBezTo>
                        <a:pt x="43" y="69"/>
                        <a:pt x="43" y="69"/>
                        <a:pt x="43" y="69"/>
                      </a:cubicBezTo>
                      <a:cubicBezTo>
                        <a:pt x="43" y="78"/>
                        <a:pt x="43" y="78"/>
                        <a:pt x="43" y="78"/>
                      </a:cubicBezTo>
                      <a:cubicBezTo>
                        <a:pt x="50" y="82"/>
                        <a:pt x="50" y="82"/>
                        <a:pt x="50" y="82"/>
                      </a:cubicBezTo>
                      <a:cubicBezTo>
                        <a:pt x="43" y="94"/>
                        <a:pt x="43" y="94"/>
                        <a:pt x="43" y="94"/>
                      </a:cubicBezTo>
                      <a:cubicBezTo>
                        <a:pt x="44" y="95"/>
                        <a:pt x="44" y="95"/>
                        <a:pt x="44" y="95"/>
                      </a:cubicBezTo>
                      <a:cubicBezTo>
                        <a:pt x="35" y="89"/>
                        <a:pt x="35" y="89"/>
                        <a:pt x="35" y="89"/>
                      </a:cubicBezTo>
                      <a:cubicBezTo>
                        <a:pt x="21" y="114"/>
                        <a:pt x="21" y="114"/>
                        <a:pt x="21" y="114"/>
                      </a:cubicBezTo>
                      <a:cubicBezTo>
                        <a:pt x="45" y="128"/>
                        <a:pt x="45" y="128"/>
                        <a:pt x="45" y="128"/>
                      </a:cubicBezTo>
                      <a:cubicBezTo>
                        <a:pt x="59" y="104"/>
                        <a:pt x="59" y="104"/>
                        <a:pt x="59" y="104"/>
                      </a:cubicBezTo>
                      <a:cubicBezTo>
                        <a:pt x="51" y="99"/>
                        <a:pt x="51" y="99"/>
                        <a:pt x="51" y="99"/>
                      </a:cubicBezTo>
                      <a:cubicBezTo>
                        <a:pt x="58" y="87"/>
                        <a:pt x="58" y="87"/>
                        <a:pt x="58" y="87"/>
                      </a:cubicBezTo>
                      <a:cubicBezTo>
                        <a:pt x="66" y="91"/>
                        <a:pt x="66" y="91"/>
                        <a:pt x="66" y="91"/>
                      </a:cubicBezTo>
                      <a:cubicBezTo>
                        <a:pt x="74" y="87"/>
                        <a:pt x="74" y="87"/>
                        <a:pt x="74" y="87"/>
                      </a:cubicBezTo>
                      <a:cubicBezTo>
                        <a:pt x="81" y="99"/>
                        <a:pt x="81" y="99"/>
                        <a:pt x="81" y="99"/>
                      </a:cubicBezTo>
                      <a:cubicBezTo>
                        <a:pt x="73" y="104"/>
                        <a:pt x="73" y="104"/>
                        <a:pt x="73" y="104"/>
                      </a:cubicBezTo>
                      <a:cubicBezTo>
                        <a:pt x="87" y="128"/>
                        <a:pt x="87" y="128"/>
                        <a:pt x="87" y="128"/>
                      </a:cubicBezTo>
                      <a:cubicBezTo>
                        <a:pt x="111" y="114"/>
                        <a:pt x="111" y="114"/>
                        <a:pt x="111" y="114"/>
                      </a:cubicBezTo>
                      <a:cubicBezTo>
                        <a:pt x="97" y="89"/>
                        <a:pt x="97" y="89"/>
                        <a:pt x="97" y="89"/>
                      </a:cubicBezTo>
                      <a:cubicBezTo>
                        <a:pt x="89" y="94"/>
                        <a:pt x="89" y="94"/>
                        <a:pt x="89" y="94"/>
                      </a:cubicBezTo>
                      <a:cubicBezTo>
                        <a:pt x="82" y="82"/>
                        <a:pt x="82" y="82"/>
                        <a:pt x="82" y="82"/>
                      </a:cubicBezTo>
                      <a:cubicBezTo>
                        <a:pt x="89" y="78"/>
                        <a:pt x="89" y="78"/>
                        <a:pt x="89" y="78"/>
                      </a:cubicBezTo>
                      <a:cubicBezTo>
                        <a:pt x="89" y="69"/>
                        <a:pt x="89" y="69"/>
                        <a:pt x="89" y="69"/>
                      </a:cubicBezTo>
                      <a:cubicBezTo>
                        <a:pt x="104" y="69"/>
                        <a:pt x="104" y="69"/>
                        <a:pt x="104" y="69"/>
                      </a:cubicBezTo>
                      <a:cubicBezTo>
                        <a:pt x="104" y="78"/>
                        <a:pt x="104" y="78"/>
                        <a:pt x="104" y="78"/>
                      </a:cubicBezTo>
                      <a:lnTo>
                        <a:pt x="132" y="78"/>
                      </a:lnTo>
                      <a:close/>
                      <a:moveTo>
                        <a:pt x="113" y="59"/>
                      </a:moveTo>
                      <a:cubicBezTo>
                        <a:pt x="122" y="59"/>
                        <a:pt x="122" y="59"/>
                        <a:pt x="122" y="59"/>
                      </a:cubicBezTo>
                      <a:cubicBezTo>
                        <a:pt x="122" y="69"/>
                        <a:pt x="122" y="69"/>
                        <a:pt x="122" y="69"/>
                      </a:cubicBezTo>
                      <a:cubicBezTo>
                        <a:pt x="113" y="69"/>
                        <a:pt x="113" y="69"/>
                        <a:pt x="113" y="69"/>
                      </a:cubicBezTo>
                      <a:lnTo>
                        <a:pt x="113" y="59"/>
                      </a:lnTo>
                      <a:close/>
                      <a:moveTo>
                        <a:pt x="90" y="13"/>
                      </a:moveTo>
                      <a:cubicBezTo>
                        <a:pt x="98" y="18"/>
                        <a:pt x="98" y="18"/>
                        <a:pt x="98" y="18"/>
                      </a:cubicBezTo>
                      <a:cubicBezTo>
                        <a:pt x="94" y="26"/>
                        <a:pt x="94" y="26"/>
                        <a:pt x="94" y="26"/>
                      </a:cubicBezTo>
                      <a:cubicBezTo>
                        <a:pt x="85" y="21"/>
                        <a:pt x="85" y="21"/>
                        <a:pt x="85" y="21"/>
                      </a:cubicBezTo>
                      <a:lnTo>
                        <a:pt x="90" y="13"/>
                      </a:lnTo>
                      <a:close/>
                      <a:moveTo>
                        <a:pt x="38" y="26"/>
                      </a:moveTo>
                      <a:cubicBezTo>
                        <a:pt x="34" y="18"/>
                        <a:pt x="34" y="18"/>
                        <a:pt x="34" y="18"/>
                      </a:cubicBezTo>
                      <a:cubicBezTo>
                        <a:pt x="42" y="13"/>
                        <a:pt x="42" y="13"/>
                        <a:pt x="42" y="13"/>
                      </a:cubicBezTo>
                      <a:cubicBezTo>
                        <a:pt x="47" y="21"/>
                        <a:pt x="47" y="21"/>
                        <a:pt x="47" y="21"/>
                      </a:cubicBezTo>
                      <a:lnTo>
                        <a:pt x="38" y="26"/>
                      </a:lnTo>
                      <a:close/>
                      <a:moveTo>
                        <a:pt x="19" y="69"/>
                      </a:moveTo>
                      <a:cubicBezTo>
                        <a:pt x="10" y="69"/>
                        <a:pt x="10" y="69"/>
                        <a:pt x="10" y="69"/>
                      </a:cubicBezTo>
                      <a:cubicBezTo>
                        <a:pt x="10" y="59"/>
                        <a:pt x="10" y="59"/>
                        <a:pt x="10" y="59"/>
                      </a:cubicBezTo>
                      <a:cubicBezTo>
                        <a:pt x="19" y="59"/>
                        <a:pt x="19" y="59"/>
                        <a:pt x="19" y="59"/>
                      </a:cubicBezTo>
                      <a:lnTo>
                        <a:pt x="19" y="69"/>
                      </a:lnTo>
                      <a:close/>
                      <a:moveTo>
                        <a:pt x="42" y="115"/>
                      </a:moveTo>
                      <a:cubicBezTo>
                        <a:pt x="34" y="110"/>
                        <a:pt x="34" y="110"/>
                        <a:pt x="34" y="110"/>
                      </a:cubicBezTo>
                      <a:cubicBezTo>
                        <a:pt x="38" y="102"/>
                        <a:pt x="38" y="102"/>
                        <a:pt x="38" y="102"/>
                      </a:cubicBezTo>
                      <a:cubicBezTo>
                        <a:pt x="47" y="107"/>
                        <a:pt x="47" y="107"/>
                        <a:pt x="47" y="107"/>
                      </a:cubicBezTo>
                      <a:lnTo>
                        <a:pt x="42" y="115"/>
                      </a:lnTo>
                      <a:close/>
                      <a:moveTo>
                        <a:pt x="98" y="110"/>
                      </a:moveTo>
                      <a:cubicBezTo>
                        <a:pt x="90" y="115"/>
                        <a:pt x="90" y="115"/>
                        <a:pt x="90" y="115"/>
                      </a:cubicBezTo>
                      <a:cubicBezTo>
                        <a:pt x="85" y="107"/>
                        <a:pt x="85" y="107"/>
                        <a:pt x="85" y="107"/>
                      </a:cubicBezTo>
                      <a:cubicBezTo>
                        <a:pt x="94" y="102"/>
                        <a:pt x="94" y="102"/>
                        <a:pt x="94" y="102"/>
                      </a:cubicBezTo>
                      <a:lnTo>
                        <a:pt x="98" y="110"/>
                      </a:lnTo>
                      <a:close/>
                      <a:moveTo>
                        <a:pt x="52" y="72"/>
                      </a:moveTo>
                      <a:cubicBezTo>
                        <a:pt x="52" y="56"/>
                        <a:pt x="52" y="56"/>
                        <a:pt x="52" y="56"/>
                      </a:cubicBezTo>
                      <a:cubicBezTo>
                        <a:pt x="66" y="48"/>
                        <a:pt x="66" y="48"/>
                        <a:pt x="66" y="48"/>
                      </a:cubicBezTo>
                      <a:cubicBezTo>
                        <a:pt x="80" y="56"/>
                        <a:pt x="80" y="56"/>
                        <a:pt x="80" y="56"/>
                      </a:cubicBezTo>
                      <a:cubicBezTo>
                        <a:pt x="80" y="72"/>
                        <a:pt x="80" y="72"/>
                        <a:pt x="80" y="72"/>
                      </a:cubicBezTo>
                      <a:cubicBezTo>
                        <a:pt x="66" y="80"/>
                        <a:pt x="66" y="80"/>
                        <a:pt x="66" y="80"/>
                      </a:cubicBezTo>
                      <a:lnTo>
                        <a:pt x="52" y="72"/>
                      </a:lnTo>
                      <a:close/>
                      <a:moveTo>
                        <a:pt x="72" y="64"/>
                      </a:moveTo>
                      <a:cubicBezTo>
                        <a:pt x="72" y="67"/>
                        <a:pt x="69" y="70"/>
                        <a:pt x="66" y="70"/>
                      </a:cubicBezTo>
                      <a:cubicBezTo>
                        <a:pt x="63" y="70"/>
                        <a:pt x="60" y="67"/>
                        <a:pt x="60" y="64"/>
                      </a:cubicBezTo>
                      <a:cubicBezTo>
                        <a:pt x="60" y="61"/>
                        <a:pt x="63" y="58"/>
                        <a:pt x="66" y="58"/>
                      </a:cubicBezTo>
                      <a:cubicBezTo>
                        <a:pt x="69" y="58"/>
                        <a:pt x="72" y="61"/>
                        <a:pt x="72" y="64"/>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58" name="Google Shape;458;p7"/>
                <p:cNvCxnSpPr/>
                <p:nvPr/>
              </p:nvCxnSpPr>
              <p:spPr>
                <a:xfrm>
                  <a:off x="8815965" y="3106200"/>
                  <a:ext cx="477429" cy="0"/>
                </a:xfrm>
                <a:prstGeom prst="straightConnector1">
                  <a:avLst/>
                </a:prstGeom>
                <a:solidFill>
                  <a:srgbClr val="00529B"/>
                </a:solidFill>
                <a:ln w="28575" cap="flat" cmpd="sng">
                  <a:solidFill>
                    <a:srgbClr val="009AD7"/>
                  </a:solidFill>
                  <a:prstDash val="solid"/>
                  <a:round/>
                  <a:headEnd type="triangle" w="med" len="med"/>
                  <a:tailEnd type="triangle" w="med" len="med"/>
                </a:ln>
              </p:spPr>
            </p:cxnSp>
            <p:cxnSp>
              <p:nvCxnSpPr>
                <p:cNvPr id="459" name="Google Shape;459;p7"/>
                <p:cNvCxnSpPr/>
                <p:nvPr/>
              </p:nvCxnSpPr>
              <p:spPr>
                <a:xfrm rot="10800000" flipH="1">
                  <a:off x="10124222" y="2424700"/>
                  <a:ext cx="530821" cy="464152"/>
                </a:xfrm>
                <a:prstGeom prst="straightConnector1">
                  <a:avLst/>
                </a:prstGeom>
                <a:solidFill>
                  <a:srgbClr val="00529B"/>
                </a:solidFill>
                <a:ln w="28575" cap="flat" cmpd="sng">
                  <a:solidFill>
                    <a:srgbClr val="009AD7"/>
                  </a:solidFill>
                  <a:prstDash val="solid"/>
                  <a:round/>
                  <a:headEnd type="triangle" w="med" len="med"/>
                  <a:tailEnd type="triangle" w="med" len="med"/>
                </a:ln>
              </p:spPr>
            </p:cxnSp>
            <p:cxnSp>
              <p:nvCxnSpPr>
                <p:cNvPr id="460" name="Google Shape;460;p7"/>
                <p:cNvCxnSpPr/>
                <p:nvPr/>
              </p:nvCxnSpPr>
              <p:spPr>
                <a:xfrm>
                  <a:off x="10129436" y="3449163"/>
                  <a:ext cx="523894" cy="362180"/>
                </a:xfrm>
                <a:prstGeom prst="straightConnector1">
                  <a:avLst/>
                </a:prstGeom>
                <a:solidFill>
                  <a:srgbClr val="00529B"/>
                </a:solidFill>
                <a:ln w="28575" cap="flat" cmpd="sng">
                  <a:solidFill>
                    <a:srgbClr val="009AD7"/>
                  </a:solidFill>
                  <a:prstDash val="solid"/>
                  <a:round/>
                  <a:headEnd type="triangle" w="med" len="med"/>
                  <a:tailEnd type="triangle" w="med" len="med"/>
                </a:ln>
              </p:spPr>
            </p:cxnSp>
            <p:sp>
              <p:nvSpPr>
                <p:cNvPr id="461" name="Google Shape;461;p7"/>
                <p:cNvSpPr/>
                <p:nvPr/>
              </p:nvSpPr>
              <p:spPr>
                <a:xfrm>
                  <a:off x="10773411" y="2229602"/>
                  <a:ext cx="505080" cy="689645"/>
                </a:xfrm>
                <a:custGeom>
                  <a:avLst/>
                  <a:gdLst/>
                  <a:ahLst/>
                  <a:cxnLst/>
                  <a:rect l="l" t="t" r="r" b="b"/>
                  <a:pathLst>
                    <a:path w="352425" h="533400" extrusionOk="0">
                      <a:moveTo>
                        <a:pt x="350044" y="178594"/>
                      </a:moveTo>
                      <a:lnTo>
                        <a:pt x="350044" y="235744"/>
                      </a:lnTo>
                      <a:lnTo>
                        <a:pt x="235744" y="321469"/>
                      </a:lnTo>
                      <a:lnTo>
                        <a:pt x="235744" y="388144"/>
                      </a:lnTo>
                      <a:lnTo>
                        <a:pt x="197644" y="388144"/>
                      </a:lnTo>
                      <a:lnTo>
                        <a:pt x="197644" y="302419"/>
                      </a:lnTo>
                      <a:lnTo>
                        <a:pt x="311944" y="216694"/>
                      </a:lnTo>
                      <a:lnTo>
                        <a:pt x="45244" y="216694"/>
                      </a:lnTo>
                      <a:lnTo>
                        <a:pt x="159544" y="302419"/>
                      </a:lnTo>
                      <a:lnTo>
                        <a:pt x="159544" y="388144"/>
                      </a:lnTo>
                      <a:lnTo>
                        <a:pt x="121444" y="388144"/>
                      </a:lnTo>
                      <a:lnTo>
                        <a:pt x="121444" y="321469"/>
                      </a:lnTo>
                      <a:lnTo>
                        <a:pt x="7144" y="235744"/>
                      </a:lnTo>
                      <a:lnTo>
                        <a:pt x="7144" y="178594"/>
                      </a:lnTo>
                      <a:lnTo>
                        <a:pt x="45244" y="178594"/>
                      </a:lnTo>
                      <a:lnTo>
                        <a:pt x="45244" y="150019"/>
                      </a:lnTo>
                      <a:lnTo>
                        <a:pt x="45244" y="111919"/>
                      </a:lnTo>
                      <a:lnTo>
                        <a:pt x="83344" y="111919"/>
                      </a:lnTo>
                      <a:lnTo>
                        <a:pt x="83344" y="150019"/>
                      </a:lnTo>
                      <a:lnTo>
                        <a:pt x="83344" y="178594"/>
                      </a:lnTo>
                      <a:lnTo>
                        <a:pt x="197644" y="178594"/>
                      </a:lnTo>
                      <a:lnTo>
                        <a:pt x="197644" y="159544"/>
                      </a:lnTo>
                      <a:lnTo>
                        <a:pt x="235744" y="159544"/>
                      </a:lnTo>
                      <a:lnTo>
                        <a:pt x="235744" y="178594"/>
                      </a:lnTo>
                      <a:lnTo>
                        <a:pt x="273844" y="178594"/>
                      </a:lnTo>
                      <a:lnTo>
                        <a:pt x="273844" y="140494"/>
                      </a:lnTo>
                      <a:lnTo>
                        <a:pt x="311944" y="140494"/>
                      </a:lnTo>
                      <a:lnTo>
                        <a:pt x="311944" y="178594"/>
                      </a:lnTo>
                      <a:lnTo>
                        <a:pt x="350044" y="178594"/>
                      </a:lnTo>
                      <a:close/>
                      <a:moveTo>
                        <a:pt x="227076" y="438055"/>
                      </a:moveTo>
                      <a:lnTo>
                        <a:pt x="197644" y="447580"/>
                      </a:lnTo>
                      <a:lnTo>
                        <a:pt x="197644" y="416624"/>
                      </a:lnTo>
                      <a:lnTo>
                        <a:pt x="159544" y="416624"/>
                      </a:lnTo>
                      <a:lnTo>
                        <a:pt x="159544" y="447580"/>
                      </a:lnTo>
                      <a:lnTo>
                        <a:pt x="130112" y="438055"/>
                      </a:lnTo>
                      <a:lnTo>
                        <a:pt x="118301" y="474250"/>
                      </a:lnTo>
                      <a:lnTo>
                        <a:pt x="147733" y="483775"/>
                      </a:lnTo>
                      <a:lnTo>
                        <a:pt x="129540" y="508826"/>
                      </a:lnTo>
                      <a:lnTo>
                        <a:pt x="160401" y="531209"/>
                      </a:lnTo>
                      <a:lnTo>
                        <a:pt x="178594" y="506159"/>
                      </a:lnTo>
                      <a:lnTo>
                        <a:pt x="196787" y="531209"/>
                      </a:lnTo>
                      <a:lnTo>
                        <a:pt x="227647" y="508826"/>
                      </a:lnTo>
                      <a:lnTo>
                        <a:pt x="209455" y="483775"/>
                      </a:lnTo>
                      <a:lnTo>
                        <a:pt x="238887" y="474250"/>
                      </a:lnTo>
                      <a:lnTo>
                        <a:pt x="227076" y="438055"/>
                      </a:lnTo>
                      <a:close/>
                      <a:moveTo>
                        <a:pt x="83344" y="35719"/>
                      </a:moveTo>
                      <a:lnTo>
                        <a:pt x="45244" y="35719"/>
                      </a:lnTo>
                      <a:lnTo>
                        <a:pt x="45244" y="73819"/>
                      </a:lnTo>
                      <a:lnTo>
                        <a:pt x="83344" y="73819"/>
                      </a:lnTo>
                      <a:lnTo>
                        <a:pt x="83344" y="35719"/>
                      </a:lnTo>
                      <a:close/>
                      <a:moveTo>
                        <a:pt x="159544" y="83344"/>
                      </a:moveTo>
                      <a:lnTo>
                        <a:pt x="121444" y="83344"/>
                      </a:lnTo>
                      <a:lnTo>
                        <a:pt x="121444" y="140494"/>
                      </a:lnTo>
                      <a:lnTo>
                        <a:pt x="159544" y="140494"/>
                      </a:lnTo>
                      <a:lnTo>
                        <a:pt x="159544" y="83344"/>
                      </a:lnTo>
                      <a:close/>
                      <a:moveTo>
                        <a:pt x="235744" y="83344"/>
                      </a:moveTo>
                      <a:lnTo>
                        <a:pt x="197644" y="83344"/>
                      </a:lnTo>
                      <a:lnTo>
                        <a:pt x="197644" y="121444"/>
                      </a:lnTo>
                      <a:lnTo>
                        <a:pt x="235744" y="121444"/>
                      </a:lnTo>
                      <a:lnTo>
                        <a:pt x="235744" y="83344"/>
                      </a:lnTo>
                      <a:close/>
                      <a:moveTo>
                        <a:pt x="159544" y="7144"/>
                      </a:moveTo>
                      <a:lnTo>
                        <a:pt x="121444" y="7144"/>
                      </a:lnTo>
                      <a:lnTo>
                        <a:pt x="121444" y="45244"/>
                      </a:lnTo>
                      <a:lnTo>
                        <a:pt x="159544" y="45244"/>
                      </a:lnTo>
                      <a:lnTo>
                        <a:pt x="159544" y="7144"/>
                      </a:lnTo>
                      <a:close/>
                      <a:moveTo>
                        <a:pt x="235744" y="7144"/>
                      </a:moveTo>
                      <a:lnTo>
                        <a:pt x="197644" y="7144"/>
                      </a:lnTo>
                      <a:lnTo>
                        <a:pt x="197644" y="45244"/>
                      </a:lnTo>
                      <a:lnTo>
                        <a:pt x="235744" y="45244"/>
                      </a:lnTo>
                      <a:lnTo>
                        <a:pt x="235744" y="7144"/>
                      </a:lnTo>
                      <a:close/>
                      <a:moveTo>
                        <a:pt x="311944" y="64294"/>
                      </a:moveTo>
                      <a:lnTo>
                        <a:pt x="311944" y="26194"/>
                      </a:lnTo>
                      <a:lnTo>
                        <a:pt x="273844" y="26194"/>
                      </a:lnTo>
                      <a:lnTo>
                        <a:pt x="273844" y="64294"/>
                      </a:lnTo>
                      <a:lnTo>
                        <a:pt x="273844" y="102394"/>
                      </a:lnTo>
                      <a:lnTo>
                        <a:pt x="311944" y="102394"/>
                      </a:lnTo>
                      <a:lnTo>
                        <a:pt x="311944" y="6429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2" name="Google Shape;462;p7"/>
                <p:cNvSpPr/>
                <p:nvPr/>
              </p:nvSpPr>
              <p:spPr>
                <a:xfrm>
                  <a:off x="10670156" y="3694248"/>
                  <a:ext cx="661774" cy="61051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Arial"/>
                    <a:ea typeface="Arial"/>
                    <a:cs typeface="Arial"/>
                    <a:sym typeface="Arial"/>
                  </a:endParaRPr>
                </a:p>
              </p:txBody>
            </p:sp>
            <p:sp>
              <p:nvSpPr>
                <p:cNvPr id="463" name="Google Shape;463;p7"/>
                <p:cNvSpPr/>
                <p:nvPr/>
              </p:nvSpPr>
              <p:spPr>
                <a:xfrm>
                  <a:off x="10689302" y="3620543"/>
                  <a:ext cx="589189" cy="579747"/>
                </a:xfrm>
                <a:custGeom>
                  <a:avLst/>
                  <a:gdLst/>
                  <a:ahLst/>
                  <a:cxnLst/>
                  <a:rect l="l" t="t" r="r" b="b"/>
                  <a:pathLst>
                    <a:path w="542925" h="542925" extrusionOk="0">
                      <a:moveTo>
                        <a:pt x="273844" y="7144"/>
                      </a:moveTo>
                      <a:cubicBezTo>
                        <a:pt x="126778" y="7144"/>
                        <a:pt x="7144" y="126778"/>
                        <a:pt x="7144" y="273844"/>
                      </a:cubicBezTo>
                      <a:cubicBezTo>
                        <a:pt x="7144" y="420910"/>
                        <a:pt x="126778" y="540544"/>
                        <a:pt x="273844" y="540544"/>
                      </a:cubicBezTo>
                      <a:cubicBezTo>
                        <a:pt x="420910" y="540544"/>
                        <a:pt x="540544" y="420910"/>
                        <a:pt x="540544" y="273844"/>
                      </a:cubicBezTo>
                      <a:cubicBezTo>
                        <a:pt x="540544" y="126778"/>
                        <a:pt x="420910" y="7144"/>
                        <a:pt x="273844" y="7144"/>
                      </a:cubicBezTo>
                      <a:close/>
                      <a:moveTo>
                        <a:pt x="273844" y="502444"/>
                      </a:moveTo>
                      <a:cubicBezTo>
                        <a:pt x="147828" y="502444"/>
                        <a:pt x="45244" y="399860"/>
                        <a:pt x="45244" y="273844"/>
                      </a:cubicBezTo>
                      <a:cubicBezTo>
                        <a:pt x="45244" y="147828"/>
                        <a:pt x="147828" y="45244"/>
                        <a:pt x="273844" y="45244"/>
                      </a:cubicBezTo>
                      <a:cubicBezTo>
                        <a:pt x="399860" y="45244"/>
                        <a:pt x="502444" y="147828"/>
                        <a:pt x="502444" y="273844"/>
                      </a:cubicBezTo>
                      <a:cubicBezTo>
                        <a:pt x="502444" y="399860"/>
                        <a:pt x="399955" y="502444"/>
                        <a:pt x="273844" y="502444"/>
                      </a:cubicBezTo>
                      <a:close/>
                      <a:moveTo>
                        <a:pt x="359569" y="207074"/>
                      </a:moveTo>
                      <a:cubicBezTo>
                        <a:pt x="359569" y="159830"/>
                        <a:pt x="321088" y="121349"/>
                        <a:pt x="273844" y="121349"/>
                      </a:cubicBezTo>
                      <a:cubicBezTo>
                        <a:pt x="226600" y="121349"/>
                        <a:pt x="188119" y="159830"/>
                        <a:pt x="188119" y="207074"/>
                      </a:cubicBezTo>
                      <a:cubicBezTo>
                        <a:pt x="188119" y="234029"/>
                        <a:pt x="200692" y="258128"/>
                        <a:pt x="220218" y="273844"/>
                      </a:cubicBezTo>
                      <a:lnTo>
                        <a:pt x="159544" y="273844"/>
                      </a:lnTo>
                      <a:lnTo>
                        <a:pt x="159544" y="407194"/>
                      </a:lnTo>
                      <a:lnTo>
                        <a:pt x="197644" y="407194"/>
                      </a:lnTo>
                      <a:lnTo>
                        <a:pt x="197644" y="311944"/>
                      </a:lnTo>
                      <a:lnTo>
                        <a:pt x="350044" y="311944"/>
                      </a:lnTo>
                      <a:lnTo>
                        <a:pt x="350044" y="407194"/>
                      </a:lnTo>
                      <a:lnTo>
                        <a:pt x="388144" y="407194"/>
                      </a:lnTo>
                      <a:lnTo>
                        <a:pt x="388144" y="273844"/>
                      </a:lnTo>
                      <a:lnTo>
                        <a:pt x="327470" y="273844"/>
                      </a:lnTo>
                      <a:cubicBezTo>
                        <a:pt x="346996" y="258223"/>
                        <a:pt x="359569" y="234125"/>
                        <a:pt x="359569" y="207074"/>
                      </a:cubicBezTo>
                      <a:close/>
                      <a:moveTo>
                        <a:pt x="273844" y="159449"/>
                      </a:moveTo>
                      <a:cubicBezTo>
                        <a:pt x="300133" y="159449"/>
                        <a:pt x="321469" y="180785"/>
                        <a:pt x="321469" y="207074"/>
                      </a:cubicBezTo>
                      <a:cubicBezTo>
                        <a:pt x="321469" y="233363"/>
                        <a:pt x="300133" y="254699"/>
                        <a:pt x="273844" y="254699"/>
                      </a:cubicBezTo>
                      <a:cubicBezTo>
                        <a:pt x="247555" y="254699"/>
                        <a:pt x="226219" y="233363"/>
                        <a:pt x="226219" y="207074"/>
                      </a:cubicBezTo>
                      <a:cubicBezTo>
                        <a:pt x="226219" y="180785"/>
                        <a:pt x="247650" y="159449"/>
                        <a:pt x="273844" y="159449"/>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64" name="Google Shape;464;p7"/>
                <p:cNvSpPr/>
                <p:nvPr/>
              </p:nvSpPr>
              <p:spPr>
                <a:xfrm>
                  <a:off x="9340315" y="2681020"/>
                  <a:ext cx="374356" cy="907034"/>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65" name="Google Shape;465;p7"/>
                <p:cNvSpPr/>
                <p:nvPr/>
              </p:nvSpPr>
              <p:spPr>
                <a:xfrm>
                  <a:off x="10490028" y="4143307"/>
                  <a:ext cx="952998"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CRM</a:t>
                  </a:r>
                  <a:endParaRPr/>
                </a:p>
              </p:txBody>
            </p:sp>
          </p:grpSp>
        </p:grpSp>
      </p:grpSp>
      <p:grpSp>
        <p:nvGrpSpPr>
          <p:cNvPr id="466" name="Google Shape;466;p7"/>
          <p:cNvGrpSpPr/>
          <p:nvPr/>
        </p:nvGrpSpPr>
        <p:grpSpPr>
          <a:xfrm>
            <a:off x="451706" y="1398243"/>
            <a:ext cx="3505243" cy="4188508"/>
            <a:chOff x="451706" y="1398243"/>
            <a:chExt cx="3505243" cy="4188508"/>
          </a:xfrm>
        </p:grpSpPr>
        <p:grpSp>
          <p:nvGrpSpPr>
            <p:cNvPr id="467" name="Google Shape;467;p7"/>
            <p:cNvGrpSpPr/>
            <p:nvPr/>
          </p:nvGrpSpPr>
          <p:grpSpPr>
            <a:xfrm>
              <a:off x="451706" y="1926272"/>
              <a:ext cx="3505243" cy="3660479"/>
              <a:chOff x="451706" y="1926272"/>
              <a:chExt cx="3505243" cy="3660479"/>
            </a:xfrm>
          </p:grpSpPr>
          <p:sp>
            <p:nvSpPr>
              <p:cNvPr id="468" name="Google Shape;468;p7"/>
              <p:cNvSpPr/>
              <p:nvPr/>
            </p:nvSpPr>
            <p:spPr>
              <a:xfrm>
                <a:off x="466967" y="4580911"/>
                <a:ext cx="3474720" cy="1005840"/>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r>
                  <a:rPr lang="en-US" sz="2000">
                    <a:solidFill>
                      <a:schemeClr val="lt1"/>
                    </a:solidFill>
                    <a:latin typeface="Arial"/>
                    <a:ea typeface="Arial"/>
                    <a:cs typeface="Arial"/>
                    <a:sym typeface="Arial"/>
                  </a:rPr>
                  <a:t>Different Databases/Applications Come to “Agree on the Fact”</a:t>
                </a:r>
                <a:endParaRPr/>
              </a:p>
            </p:txBody>
          </p:sp>
          <p:grpSp>
            <p:nvGrpSpPr>
              <p:cNvPr id="469" name="Google Shape;469;p7"/>
              <p:cNvGrpSpPr/>
              <p:nvPr/>
            </p:nvGrpSpPr>
            <p:grpSpPr>
              <a:xfrm>
                <a:off x="451706" y="1926272"/>
                <a:ext cx="3505243" cy="2447754"/>
                <a:chOff x="687276" y="1954409"/>
                <a:chExt cx="3505243" cy="2447754"/>
              </a:xfrm>
            </p:grpSpPr>
            <p:sp>
              <p:nvSpPr>
                <p:cNvPr id="470" name="Google Shape;470;p7"/>
                <p:cNvSpPr/>
                <p:nvPr/>
              </p:nvSpPr>
              <p:spPr>
                <a:xfrm>
                  <a:off x="824037" y="2659400"/>
                  <a:ext cx="643175" cy="622223"/>
                </a:xfrm>
                <a:custGeom>
                  <a:avLst/>
                  <a:gdLst/>
                  <a:ahLst/>
                  <a:cxnLst/>
                  <a:rect l="l" t="t" r="r" b="b"/>
                  <a:pathLst>
                    <a:path w="542925" h="542925" extrusionOk="0">
                      <a:moveTo>
                        <a:pt x="273844" y="7144"/>
                      </a:moveTo>
                      <a:cubicBezTo>
                        <a:pt x="126778" y="7144"/>
                        <a:pt x="7144" y="126778"/>
                        <a:pt x="7144" y="273844"/>
                      </a:cubicBezTo>
                      <a:cubicBezTo>
                        <a:pt x="7144" y="420910"/>
                        <a:pt x="126778" y="540544"/>
                        <a:pt x="273844" y="540544"/>
                      </a:cubicBezTo>
                      <a:cubicBezTo>
                        <a:pt x="420910" y="540544"/>
                        <a:pt x="540544" y="420910"/>
                        <a:pt x="540544" y="273844"/>
                      </a:cubicBezTo>
                      <a:cubicBezTo>
                        <a:pt x="540544" y="126778"/>
                        <a:pt x="420910" y="7144"/>
                        <a:pt x="273844" y="7144"/>
                      </a:cubicBezTo>
                      <a:close/>
                      <a:moveTo>
                        <a:pt x="273844" y="502444"/>
                      </a:moveTo>
                      <a:cubicBezTo>
                        <a:pt x="147828" y="502444"/>
                        <a:pt x="45244" y="399860"/>
                        <a:pt x="45244" y="273844"/>
                      </a:cubicBezTo>
                      <a:cubicBezTo>
                        <a:pt x="45244" y="147828"/>
                        <a:pt x="147828" y="45244"/>
                        <a:pt x="273844" y="45244"/>
                      </a:cubicBezTo>
                      <a:cubicBezTo>
                        <a:pt x="399860" y="45244"/>
                        <a:pt x="502444" y="147828"/>
                        <a:pt x="502444" y="273844"/>
                      </a:cubicBezTo>
                      <a:cubicBezTo>
                        <a:pt x="502444" y="399860"/>
                        <a:pt x="399955" y="502444"/>
                        <a:pt x="273844" y="502444"/>
                      </a:cubicBezTo>
                      <a:close/>
                      <a:moveTo>
                        <a:pt x="359569" y="207074"/>
                      </a:moveTo>
                      <a:cubicBezTo>
                        <a:pt x="359569" y="159830"/>
                        <a:pt x="321088" y="121349"/>
                        <a:pt x="273844" y="121349"/>
                      </a:cubicBezTo>
                      <a:cubicBezTo>
                        <a:pt x="226600" y="121349"/>
                        <a:pt x="188119" y="159830"/>
                        <a:pt x="188119" y="207074"/>
                      </a:cubicBezTo>
                      <a:cubicBezTo>
                        <a:pt x="188119" y="234029"/>
                        <a:pt x="200692" y="258128"/>
                        <a:pt x="220218" y="273844"/>
                      </a:cubicBezTo>
                      <a:lnTo>
                        <a:pt x="159544" y="273844"/>
                      </a:lnTo>
                      <a:lnTo>
                        <a:pt x="159544" y="407194"/>
                      </a:lnTo>
                      <a:lnTo>
                        <a:pt x="197644" y="407194"/>
                      </a:lnTo>
                      <a:lnTo>
                        <a:pt x="197644" y="311944"/>
                      </a:lnTo>
                      <a:lnTo>
                        <a:pt x="350044" y="311944"/>
                      </a:lnTo>
                      <a:lnTo>
                        <a:pt x="350044" y="407194"/>
                      </a:lnTo>
                      <a:lnTo>
                        <a:pt x="388144" y="407194"/>
                      </a:lnTo>
                      <a:lnTo>
                        <a:pt x="388144" y="273844"/>
                      </a:lnTo>
                      <a:lnTo>
                        <a:pt x="327470" y="273844"/>
                      </a:lnTo>
                      <a:cubicBezTo>
                        <a:pt x="346996" y="258223"/>
                        <a:pt x="359569" y="234125"/>
                        <a:pt x="359569" y="207074"/>
                      </a:cubicBezTo>
                      <a:close/>
                      <a:moveTo>
                        <a:pt x="273844" y="159449"/>
                      </a:moveTo>
                      <a:cubicBezTo>
                        <a:pt x="300133" y="159449"/>
                        <a:pt x="321469" y="180785"/>
                        <a:pt x="321469" y="207074"/>
                      </a:cubicBezTo>
                      <a:cubicBezTo>
                        <a:pt x="321469" y="233363"/>
                        <a:pt x="300133" y="254699"/>
                        <a:pt x="273844" y="254699"/>
                      </a:cubicBezTo>
                      <a:cubicBezTo>
                        <a:pt x="247555" y="254699"/>
                        <a:pt x="226219" y="233363"/>
                        <a:pt x="226219" y="207074"/>
                      </a:cubicBezTo>
                      <a:cubicBezTo>
                        <a:pt x="226219" y="180785"/>
                        <a:pt x="247650" y="159449"/>
                        <a:pt x="273844" y="159449"/>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471" name="Google Shape;471;p7"/>
                <p:cNvCxnSpPr/>
                <p:nvPr/>
              </p:nvCxnSpPr>
              <p:spPr>
                <a:xfrm rot="10800000" flipH="1">
                  <a:off x="1571677" y="2508011"/>
                  <a:ext cx="1586536" cy="369332"/>
                </a:xfrm>
                <a:prstGeom prst="straightConnector1">
                  <a:avLst/>
                </a:prstGeom>
                <a:solidFill>
                  <a:srgbClr val="00529B"/>
                </a:solidFill>
                <a:ln w="28575" cap="flat" cmpd="sng">
                  <a:solidFill>
                    <a:srgbClr val="009AD7"/>
                  </a:solidFill>
                  <a:prstDash val="solid"/>
                  <a:round/>
                  <a:headEnd type="none" w="sm" len="sm"/>
                  <a:tailEnd type="triangle" w="med" len="med"/>
                </a:ln>
              </p:spPr>
            </p:cxnSp>
            <p:cxnSp>
              <p:nvCxnSpPr>
                <p:cNvPr id="472" name="Google Shape;472;p7"/>
                <p:cNvCxnSpPr/>
                <p:nvPr/>
              </p:nvCxnSpPr>
              <p:spPr>
                <a:xfrm>
                  <a:off x="1561008" y="3057132"/>
                  <a:ext cx="1513089" cy="810276"/>
                </a:xfrm>
                <a:prstGeom prst="straightConnector1">
                  <a:avLst/>
                </a:prstGeom>
                <a:solidFill>
                  <a:srgbClr val="00529B"/>
                </a:solidFill>
                <a:ln w="28575" cap="flat" cmpd="sng">
                  <a:solidFill>
                    <a:srgbClr val="009AD7"/>
                  </a:solidFill>
                  <a:prstDash val="solid"/>
                  <a:round/>
                  <a:headEnd type="none" w="sm" len="sm"/>
                  <a:tailEnd type="triangle" w="med" len="med"/>
                </a:ln>
              </p:spPr>
            </p:cxnSp>
            <p:sp>
              <p:nvSpPr>
                <p:cNvPr id="473" name="Google Shape;473;p7"/>
                <p:cNvSpPr/>
                <p:nvPr/>
              </p:nvSpPr>
              <p:spPr>
                <a:xfrm>
                  <a:off x="3383911" y="2266587"/>
                  <a:ext cx="524797" cy="716566"/>
                </a:xfrm>
                <a:custGeom>
                  <a:avLst/>
                  <a:gdLst/>
                  <a:ahLst/>
                  <a:cxnLst/>
                  <a:rect l="l" t="t" r="r" b="b"/>
                  <a:pathLst>
                    <a:path w="352425" h="533400" extrusionOk="0">
                      <a:moveTo>
                        <a:pt x="350044" y="178594"/>
                      </a:moveTo>
                      <a:lnTo>
                        <a:pt x="350044" y="235744"/>
                      </a:lnTo>
                      <a:lnTo>
                        <a:pt x="235744" y="321469"/>
                      </a:lnTo>
                      <a:lnTo>
                        <a:pt x="235744" y="388144"/>
                      </a:lnTo>
                      <a:lnTo>
                        <a:pt x="197644" y="388144"/>
                      </a:lnTo>
                      <a:lnTo>
                        <a:pt x="197644" y="302419"/>
                      </a:lnTo>
                      <a:lnTo>
                        <a:pt x="311944" y="216694"/>
                      </a:lnTo>
                      <a:lnTo>
                        <a:pt x="45244" y="216694"/>
                      </a:lnTo>
                      <a:lnTo>
                        <a:pt x="159544" y="302419"/>
                      </a:lnTo>
                      <a:lnTo>
                        <a:pt x="159544" y="388144"/>
                      </a:lnTo>
                      <a:lnTo>
                        <a:pt x="121444" y="388144"/>
                      </a:lnTo>
                      <a:lnTo>
                        <a:pt x="121444" y="321469"/>
                      </a:lnTo>
                      <a:lnTo>
                        <a:pt x="7144" y="235744"/>
                      </a:lnTo>
                      <a:lnTo>
                        <a:pt x="7144" y="178594"/>
                      </a:lnTo>
                      <a:lnTo>
                        <a:pt x="45244" y="178594"/>
                      </a:lnTo>
                      <a:lnTo>
                        <a:pt x="45244" y="150019"/>
                      </a:lnTo>
                      <a:lnTo>
                        <a:pt x="45244" y="111919"/>
                      </a:lnTo>
                      <a:lnTo>
                        <a:pt x="83344" y="111919"/>
                      </a:lnTo>
                      <a:lnTo>
                        <a:pt x="83344" y="150019"/>
                      </a:lnTo>
                      <a:lnTo>
                        <a:pt x="83344" y="178594"/>
                      </a:lnTo>
                      <a:lnTo>
                        <a:pt x="197644" y="178594"/>
                      </a:lnTo>
                      <a:lnTo>
                        <a:pt x="197644" y="159544"/>
                      </a:lnTo>
                      <a:lnTo>
                        <a:pt x="235744" y="159544"/>
                      </a:lnTo>
                      <a:lnTo>
                        <a:pt x="235744" y="178594"/>
                      </a:lnTo>
                      <a:lnTo>
                        <a:pt x="273844" y="178594"/>
                      </a:lnTo>
                      <a:lnTo>
                        <a:pt x="273844" y="140494"/>
                      </a:lnTo>
                      <a:lnTo>
                        <a:pt x="311944" y="140494"/>
                      </a:lnTo>
                      <a:lnTo>
                        <a:pt x="311944" y="178594"/>
                      </a:lnTo>
                      <a:lnTo>
                        <a:pt x="350044" y="178594"/>
                      </a:lnTo>
                      <a:close/>
                      <a:moveTo>
                        <a:pt x="227076" y="438055"/>
                      </a:moveTo>
                      <a:lnTo>
                        <a:pt x="197644" y="447580"/>
                      </a:lnTo>
                      <a:lnTo>
                        <a:pt x="197644" y="416624"/>
                      </a:lnTo>
                      <a:lnTo>
                        <a:pt x="159544" y="416624"/>
                      </a:lnTo>
                      <a:lnTo>
                        <a:pt x="159544" y="447580"/>
                      </a:lnTo>
                      <a:lnTo>
                        <a:pt x="130112" y="438055"/>
                      </a:lnTo>
                      <a:lnTo>
                        <a:pt x="118301" y="474250"/>
                      </a:lnTo>
                      <a:lnTo>
                        <a:pt x="147733" y="483775"/>
                      </a:lnTo>
                      <a:lnTo>
                        <a:pt x="129540" y="508826"/>
                      </a:lnTo>
                      <a:lnTo>
                        <a:pt x="160401" y="531209"/>
                      </a:lnTo>
                      <a:lnTo>
                        <a:pt x="178594" y="506159"/>
                      </a:lnTo>
                      <a:lnTo>
                        <a:pt x="196787" y="531209"/>
                      </a:lnTo>
                      <a:lnTo>
                        <a:pt x="227647" y="508826"/>
                      </a:lnTo>
                      <a:lnTo>
                        <a:pt x="209455" y="483775"/>
                      </a:lnTo>
                      <a:lnTo>
                        <a:pt x="238887" y="474250"/>
                      </a:lnTo>
                      <a:lnTo>
                        <a:pt x="227076" y="438055"/>
                      </a:lnTo>
                      <a:close/>
                      <a:moveTo>
                        <a:pt x="83344" y="35719"/>
                      </a:moveTo>
                      <a:lnTo>
                        <a:pt x="45244" y="35719"/>
                      </a:lnTo>
                      <a:lnTo>
                        <a:pt x="45244" y="73819"/>
                      </a:lnTo>
                      <a:lnTo>
                        <a:pt x="83344" y="73819"/>
                      </a:lnTo>
                      <a:lnTo>
                        <a:pt x="83344" y="35719"/>
                      </a:lnTo>
                      <a:close/>
                      <a:moveTo>
                        <a:pt x="159544" y="83344"/>
                      </a:moveTo>
                      <a:lnTo>
                        <a:pt x="121444" y="83344"/>
                      </a:lnTo>
                      <a:lnTo>
                        <a:pt x="121444" y="140494"/>
                      </a:lnTo>
                      <a:lnTo>
                        <a:pt x="159544" y="140494"/>
                      </a:lnTo>
                      <a:lnTo>
                        <a:pt x="159544" y="83344"/>
                      </a:lnTo>
                      <a:close/>
                      <a:moveTo>
                        <a:pt x="235744" y="83344"/>
                      </a:moveTo>
                      <a:lnTo>
                        <a:pt x="197644" y="83344"/>
                      </a:lnTo>
                      <a:lnTo>
                        <a:pt x="197644" y="121444"/>
                      </a:lnTo>
                      <a:lnTo>
                        <a:pt x="235744" y="121444"/>
                      </a:lnTo>
                      <a:lnTo>
                        <a:pt x="235744" y="83344"/>
                      </a:lnTo>
                      <a:close/>
                      <a:moveTo>
                        <a:pt x="159544" y="7144"/>
                      </a:moveTo>
                      <a:lnTo>
                        <a:pt x="121444" y="7144"/>
                      </a:lnTo>
                      <a:lnTo>
                        <a:pt x="121444" y="45244"/>
                      </a:lnTo>
                      <a:lnTo>
                        <a:pt x="159544" y="45244"/>
                      </a:lnTo>
                      <a:lnTo>
                        <a:pt x="159544" y="7144"/>
                      </a:lnTo>
                      <a:close/>
                      <a:moveTo>
                        <a:pt x="235744" y="7144"/>
                      </a:moveTo>
                      <a:lnTo>
                        <a:pt x="197644" y="7144"/>
                      </a:lnTo>
                      <a:lnTo>
                        <a:pt x="197644" y="45244"/>
                      </a:lnTo>
                      <a:lnTo>
                        <a:pt x="235744" y="45244"/>
                      </a:lnTo>
                      <a:lnTo>
                        <a:pt x="235744" y="7144"/>
                      </a:lnTo>
                      <a:close/>
                      <a:moveTo>
                        <a:pt x="311944" y="64294"/>
                      </a:moveTo>
                      <a:lnTo>
                        <a:pt x="311944" y="26194"/>
                      </a:lnTo>
                      <a:lnTo>
                        <a:pt x="273844" y="26194"/>
                      </a:lnTo>
                      <a:lnTo>
                        <a:pt x="273844" y="64294"/>
                      </a:lnTo>
                      <a:lnTo>
                        <a:pt x="273844" y="102394"/>
                      </a:lnTo>
                      <a:lnTo>
                        <a:pt x="311944" y="102394"/>
                      </a:lnTo>
                      <a:lnTo>
                        <a:pt x="311944" y="6429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7"/>
                <p:cNvSpPr/>
                <p:nvPr/>
              </p:nvSpPr>
              <p:spPr>
                <a:xfrm>
                  <a:off x="3202840" y="3699470"/>
                  <a:ext cx="732809" cy="376321"/>
                </a:xfrm>
                <a:custGeom>
                  <a:avLst/>
                  <a:gdLst/>
                  <a:ahLst/>
                  <a:cxnLst/>
                  <a:rect l="l" t="t" r="r" b="b"/>
                  <a:pathLst>
                    <a:path w="619125" h="352425" extrusionOk="0">
                      <a:moveTo>
                        <a:pt x="540544" y="83344"/>
                      </a:moveTo>
                      <a:lnTo>
                        <a:pt x="540544" y="7144"/>
                      </a:lnTo>
                      <a:lnTo>
                        <a:pt x="7144" y="7144"/>
                      </a:lnTo>
                      <a:lnTo>
                        <a:pt x="7144" y="273844"/>
                      </a:lnTo>
                      <a:lnTo>
                        <a:pt x="83344" y="273844"/>
                      </a:lnTo>
                      <a:lnTo>
                        <a:pt x="83344" y="350044"/>
                      </a:lnTo>
                      <a:lnTo>
                        <a:pt x="616744" y="350044"/>
                      </a:lnTo>
                      <a:lnTo>
                        <a:pt x="616744" y="83344"/>
                      </a:lnTo>
                      <a:lnTo>
                        <a:pt x="540544" y="83344"/>
                      </a:lnTo>
                      <a:close/>
                      <a:moveTo>
                        <a:pt x="45244" y="235744"/>
                      </a:moveTo>
                      <a:lnTo>
                        <a:pt x="45244" y="45244"/>
                      </a:lnTo>
                      <a:lnTo>
                        <a:pt x="502444" y="45244"/>
                      </a:lnTo>
                      <a:lnTo>
                        <a:pt x="502444" y="83344"/>
                      </a:lnTo>
                      <a:lnTo>
                        <a:pt x="502444" y="121444"/>
                      </a:lnTo>
                      <a:lnTo>
                        <a:pt x="502444" y="235744"/>
                      </a:lnTo>
                      <a:lnTo>
                        <a:pt x="121444" y="235744"/>
                      </a:lnTo>
                      <a:lnTo>
                        <a:pt x="83344" y="235744"/>
                      </a:lnTo>
                      <a:lnTo>
                        <a:pt x="45244" y="235744"/>
                      </a:lnTo>
                      <a:close/>
                      <a:moveTo>
                        <a:pt x="578644" y="311944"/>
                      </a:moveTo>
                      <a:lnTo>
                        <a:pt x="121444" y="311944"/>
                      </a:lnTo>
                      <a:lnTo>
                        <a:pt x="121444" y="273844"/>
                      </a:lnTo>
                      <a:lnTo>
                        <a:pt x="540544" y="273844"/>
                      </a:lnTo>
                      <a:lnTo>
                        <a:pt x="540544" y="121444"/>
                      </a:lnTo>
                      <a:lnTo>
                        <a:pt x="578644" y="121444"/>
                      </a:lnTo>
                      <a:lnTo>
                        <a:pt x="578644" y="311944"/>
                      </a:lnTo>
                      <a:close/>
                      <a:moveTo>
                        <a:pt x="273844" y="216694"/>
                      </a:moveTo>
                      <a:cubicBezTo>
                        <a:pt x="315944" y="216694"/>
                        <a:pt x="350044" y="182594"/>
                        <a:pt x="350044" y="140494"/>
                      </a:cubicBezTo>
                      <a:cubicBezTo>
                        <a:pt x="350044" y="133922"/>
                        <a:pt x="349091" y="127540"/>
                        <a:pt x="347567" y="121444"/>
                      </a:cubicBezTo>
                      <a:cubicBezTo>
                        <a:pt x="343662" y="106490"/>
                        <a:pt x="335375" y="93250"/>
                        <a:pt x="324136" y="83344"/>
                      </a:cubicBezTo>
                      <a:cubicBezTo>
                        <a:pt x="310706" y="71533"/>
                        <a:pt x="293180" y="64294"/>
                        <a:pt x="273844" y="64294"/>
                      </a:cubicBezTo>
                      <a:cubicBezTo>
                        <a:pt x="254508" y="64294"/>
                        <a:pt x="236982" y="71533"/>
                        <a:pt x="223552" y="83344"/>
                      </a:cubicBezTo>
                      <a:cubicBezTo>
                        <a:pt x="212312" y="93250"/>
                        <a:pt x="204026" y="106490"/>
                        <a:pt x="200120" y="121444"/>
                      </a:cubicBezTo>
                      <a:cubicBezTo>
                        <a:pt x="198501" y="127540"/>
                        <a:pt x="197644" y="133922"/>
                        <a:pt x="197644" y="140494"/>
                      </a:cubicBezTo>
                      <a:cubicBezTo>
                        <a:pt x="197644" y="182594"/>
                        <a:pt x="231839" y="216694"/>
                        <a:pt x="273844" y="216694"/>
                      </a:cubicBezTo>
                      <a:close/>
                      <a:moveTo>
                        <a:pt x="273844" y="102394"/>
                      </a:moveTo>
                      <a:cubicBezTo>
                        <a:pt x="287846" y="102394"/>
                        <a:pt x="300038" y="110109"/>
                        <a:pt x="306610" y="121444"/>
                      </a:cubicBezTo>
                      <a:cubicBezTo>
                        <a:pt x="309848" y="127064"/>
                        <a:pt x="311944" y="133541"/>
                        <a:pt x="311944" y="140494"/>
                      </a:cubicBezTo>
                      <a:cubicBezTo>
                        <a:pt x="311944" y="161544"/>
                        <a:pt x="294894" y="178594"/>
                        <a:pt x="273844" y="178594"/>
                      </a:cubicBezTo>
                      <a:cubicBezTo>
                        <a:pt x="252794" y="178594"/>
                        <a:pt x="235744" y="161544"/>
                        <a:pt x="235744" y="140494"/>
                      </a:cubicBezTo>
                      <a:cubicBezTo>
                        <a:pt x="235744" y="133541"/>
                        <a:pt x="237744" y="127064"/>
                        <a:pt x="241078" y="121444"/>
                      </a:cubicBezTo>
                      <a:cubicBezTo>
                        <a:pt x="247650" y="110109"/>
                        <a:pt x="259842" y="102394"/>
                        <a:pt x="273844" y="102394"/>
                      </a:cubicBez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75" name="Google Shape;475;p7"/>
                <p:cNvSpPr/>
                <p:nvPr/>
              </p:nvSpPr>
              <p:spPr>
                <a:xfrm>
                  <a:off x="3074097" y="1954409"/>
                  <a:ext cx="1118422"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ERP</a:t>
                  </a:r>
                  <a:endParaRPr/>
                </a:p>
              </p:txBody>
            </p:sp>
            <p:sp>
              <p:nvSpPr>
                <p:cNvPr id="476" name="Google Shape;476;p7"/>
                <p:cNvSpPr/>
                <p:nvPr/>
              </p:nvSpPr>
              <p:spPr>
                <a:xfrm>
                  <a:off x="687276" y="3270421"/>
                  <a:ext cx="916696"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CRM</a:t>
                  </a:r>
                  <a:endParaRPr sz="1800">
                    <a:solidFill>
                      <a:srgbClr val="FFFFFF"/>
                    </a:solidFill>
                    <a:latin typeface="Arial"/>
                    <a:ea typeface="Arial"/>
                    <a:cs typeface="Arial"/>
                    <a:sym typeface="Arial"/>
                  </a:endParaRPr>
                </a:p>
              </p:txBody>
            </p:sp>
            <p:sp>
              <p:nvSpPr>
                <p:cNvPr id="477" name="Google Shape;477;p7"/>
                <p:cNvSpPr/>
                <p:nvPr/>
              </p:nvSpPr>
              <p:spPr>
                <a:xfrm>
                  <a:off x="3086079" y="4032831"/>
                  <a:ext cx="1005740" cy="369332"/>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Billing</a:t>
                  </a:r>
                  <a:endParaRPr/>
                </a:p>
              </p:txBody>
            </p:sp>
          </p:grpSp>
        </p:grpSp>
        <p:sp>
          <p:nvSpPr>
            <p:cNvPr id="478" name="Google Shape;478;p7"/>
            <p:cNvSpPr txBox="1"/>
            <p:nvPr/>
          </p:nvSpPr>
          <p:spPr>
            <a:xfrm>
              <a:off x="466968" y="1398243"/>
              <a:ext cx="3474719" cy="461702"/>
            </a:xfrm>
            <a:prstGeom prst="rect">
              <a:avLst/>
            </a:prstGeom>
            <a:solidFill>
              <a:srgbClr val="002856"/>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2400" b="1">
                  <a:solidFill>
                    <a:schemeClr val="lt1"/>
                  </a:solidFill>
                  <a:latin typeface="Arial"/>
                  <a:ea typeface="Arial"/>
                  <a:cs typeface="Arial"/>
                  <a:sym typeface="Arial"/>
                </a:rPr>
                <a:t>Data Consistency</a:t>
              </a:r>
              <a:endParaRPr/>
            </a:p>
          </p:txBody>
        </p:sp>
      </p:grpSp>
      <p:sp>
        <p:nvSpPr>
          <p:cNvPr id="479" name="Google Shape;479;p7"/>
          <p:cNvSpPr/>
          <p:nvPr/>
        </p:nvSpPr>
        <p:spPr>
          <a:xfrm>
            <a:off x="457760" y="6004959"/>
            <a:ext cx="11283104" cy="525545"/>
          </a:xfrm>
          <a:prstGeom prst="rect">
            <a:avLst/>
          </a:prstGeom>
          <a:solidFill>
            <a:srgbClr val="FEC10D"/>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200" b="1" i="0" u="none" strike="noStrike" cap="none">
                <a:solidFill>
                  <a:schemeClr val="dk1"/>
                </a:solidFill>
                <a:latin typeface="Arial"/>
                <a:ea typeface="Arial"/>
                <a:cs typeface="Arial"/>
                <a:sym typeface="Arial"/>
              </a:rPr>
              <a:t>Integration platforms enable these three use cases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Effect transition="in" filter="fade">
                                      <p:cBhvr>
                                        <p:cTn id="7" dur="500"/>
                                        <p:tgtEl>
                                          <p:spTgt spid="4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
                                        </p:tgtEl>
                                        <p:attrNameLst>
                                          <p:attrName>style.visibility</p:attrName>
                                        </p:attrNameLst>
                                      </p:cBhvr>
                                      <p:to>
                                        <p:strVal val="visible"/>
                                      </p:to>
                                    </p:set>
                                    <p:animEffect transition="in" filter="fade">
                                      <p:cBhvr>
                                        <p:cTn id="12" dur="500"/>
                                        <p:tgtEl>
                                          <p:spTgt spid="4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gtEl>
                                        <p:attrNameLst>
                                          <p:attrName>style.visibility</p:attrName>
                                        </p:attrNameLst>
                                      </p:cBhvr>
                                      <p:to>
                                        <p:strVal val="visible"/>
                                      </p:to>
                                    </p:set>
                                    <p:animEffect transition="in" filter="fade">
                                      <p:cBhvr>
                                        <p:cTn id="17" dur="500"/>
                                        <p:tgtEl>
                                          <p:spTgt spid="44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8"/>
          <p:cNvSpPr/>
          <p:nvPr/>
        </p:nvSpPr>
        <p:spPr>
          <a:xfrm>
            <a:off x="6332276" y="3339636"/>
            <a:ext cx="2643309" cy="868100"/>
          </a:xfrm>
          <a:prstGeom prst="roundRect">
            <a:avLst>
              <a:gd name="adj"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Operations</a:t>
            </a:r>
            <a:endParaRPr/>
          </a:p>
        </p:txBody>
      </p:sp>
      <p:sp>
        <p:nvSpPr>
          <p:cNvPr id="486" name="Google Shape;486;p8"/>
          <p:cNvSpPr/>
          <p:nvPr/>
        </p:nvSpPr>
        <p:spPr>
          <a:xfrm>
            <a:off x="9131628" y="3339636"/>
            <a:ext cx="2660745" cy="868100"/>
          </a:xfrm>
          <a:prstGeom prst="roundRect">
            <a:avLst>
              <a:gd name="adj"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Operations</a:t>
            </a:r>
            <a:endParaRPr/>
          </a:p>
        </p:txBody>
      </p:sp>
      <p:sp>
        <p:nvSpPr>
          <p:cNvPr id="487" name="Google Shape;487;p8"/>
          <p:cNvSpPr/>
          <p:nvPr/>
        </p:nvSpPr>
        <p:spPr>
          <a:xfrm>
            <a:off x="9131628" y="2330860"/>
            <a:ext cx="2646278" cy="868100"/>
          </a:xfrm>
          <a:prstGeom prst="roundRect">
            <a:avLst>
              <a:gd name="adj"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Developers</a:t>
            </a:r>
            <a:endParaRPr/>
          </a:p>
        </p:txBody>
      </p:sp>
      <p:sp>
        <p:nvSpPr>
          <p:cNvPr id="488" name="Google Shape;488;p8"/>
          <p:cNvSpPr/>
          <p:nvPr/>
        </p:nvSpPr>
        <p:spPr>
          <a:xfrm>
            <a:off x="6343067" y="4340951"/>
            <a:ext cx="2643309" cy="868100"/>
          </a:xfrm>
          <a:prstGeom prst="roundRect">
            <a:avLst>
              <a:gd name="adj"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Integration Platform</a:t>
            </a:r>
            <a:endParaRPr/>
          </a:p>
        </p:txBody>
      </p:sp>
      <p:sp>
        <p:nvSpPr>
          <p:cNvPr id="489" name="Google Shape;489;p8"/>
          <p:cNvSpPr/>
          <p:nvPr/>
        </p:nvSpPr>
        <p:spPr>
          <a:xfrm>
            <a:off x="9124538" y="4340951"/>
            <a:ext cx="2660745" cy="868100"/>
          </a:xfrm>
          <a:prstGeom prst="roundRect">
            <a:avLst>
              <a:gd name="adj" fmla="val 365"/>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Integration Platform</a:t>
            </a:r>
            <a:endParaRPr/>
          </a:p>
        </p:txBody>
      </p:sp>
      <p:sp>
        <p:nvSpPr>
          <p:cNvPr id="490" name="Google Shape;490;p8"/>
          <p:cNvSpPr/>
          <p:nvPr/>
        </p:nvSpPr>
        <p:spPr>
          <a:xfrm>
            <a:off x="6328812" y="2330860"/>
            <a:ext cx="2650239"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Developers</a:t>
            </a:r>
            <a:endParaRPr/>
          </a:p>
        </p:txBody>
      </p:sp>
      <p:sp>
        <p:nvSpPr>
          <p:cNvPr id="491" name="Google Shape;491;p8"/>
          <p:cNvSpPr/>
          <p:nvPr/>
        </p:nvSpPr>
        <p:spPr>
          <a:xfrm>
            <a:off x="3352936" y="4340951"/>
            <a:ext cx="2832425" cy="868100"/>
          </a:xfrm>
          <a:prstGeom prst="roundRect">
            <a:avLst>
              <a:gd name="adj" fmla="val 0"/>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Vendor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Integration Platform</a:t>
            </a:r>
            <a:endParaRPr/>
          </a:p>
        </p:txBody>
      </p:sp>
      <p:sp>
        <p:nvSpPr>
          <p:cNvPr id="492" name="Google Shape;492;p8"/>
          <p:cNvSpPr/>
          <p:nvPr/>
        </p:nvSpPr>
        <p:spPr>
          <a:xfrm>
            <a:off x="3356409" y="3339636"/>
            <a:ext cx="2821573"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Operations</a:t>
            </a:r>
            <a:endParaRPr/>
          </a:p>
        </p:txBody>
      </p:sp>
      <p:sp>
        <p:nvSpPr>
          <p:cNvPr id="493" name="Google Shape;493;p8"/>
          <p:cNvSpPr/>
          <p:nvPr/>
        </p:nvSpPr>
        <p:spPr>
          <a:xfrm>
            <a:off x="3356410" y="2330860"/>
            <a:ext cx="2821573"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Developers</a:t>
            </a:r>
            <a:endParaRPr/>
          </a:p>
        </p:txBody>
      </p:sp>
      <p:sp>
        <p:nvSpPr>
          <p:cNvPr id="494" name="Google Shape;494;p8"/>
          <p:cNvSpPr/>
          <p:nvPr/>
        </p:nvSpPr>
        <p:spPr>
          <a:xfrm>
            <a:off x="502882" y="4340951"/>
            <a:ext cx="2710572"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Integration Platform</a:t>
            </a:r>
            <a:endParaRPr/>
          </a:p>
        </p:txBody>
      </p:sp>
      <p:sp>
        <p:nvSpPr>
          <p:cNvPr id="495" name="Google Shape;495;p8"/>
          <p:cNvSpPr/>
          <p:nvPr/>
        </p:nvSpPr>
        <p:spPr>
          <a:xfrm>
            <a:off x="497051" y="3339636"/>
            <a:ext cx="2710573"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Operations</a:t>
            </a:r>
            <a:endParaRPr/>
          </a:p>
        </p:txBody>
      </p:sp>
      <p:sp>
        <p:nvSpPr>
          <p:cNvPr id="496" name="Google Shape;496;p8"/>
          <p:cNvSpPr/>
          <p:nvPr/>
        </p:nvSpPr>
        <p:spPr>
          <a:xfrm>
            <a:off x="497051" y="2330860"/>
            <a:ext cx="2710573" cy="868100"/>
          </a:xfrm>
          <a:prstGeom prst="roundRect">
            <a:avLst>
              <a:gd name="adj" fmla="val 0"/>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Client Provided</a:t>
            </a:r>
            <a:endParaRPr/>
          </a:p>
          <a:p>
            <a:pPr marL="0" marR="0" lvl="0" indent="0" algn="ctr" rtl="0">
              <a:lnSpc>
                <a:spcPct val="90000"/>
              </a:lnSpc>
              <a:spcBef>
                <a:spcPts val="600"/>
              </a:spcBef>
              <a:spcAft>
                <a:spcPts val="0"/>
              </a:spcAft>
              <a:buClr>
                <a:srgbClr val="FFFFFF"/>
              </a:buClr>
              <a:buSzPts val="2000"/>
              <a:buFont typeface="Arial"/>
              <a:buNone/>
            </a:pPr>
            <a:r>
              <a:rPr lang="en-US" sz="2000" b="0" i="0" u="none" strike="noStrike" cap="none">
                <a:solidFill>
                  <a:srgbClr val="FFFFFF"/>
                </a:solidFill>
                <a:latin typeface="Arial"/>
                <a:ea typeface="Arial"/>
                <a:cs typeface="Arial"/>
                <a:sym typeface="Arial"/>
              </a:rPr>
              <a:t>Developers</a:t>
            </a:r>
            <a:endParaRPr/>
          </a:p>
        </p:txBody>
      </p:sp>
      <p:grpSp>
        <p:nvGrpSpPr>
          <p:cNvPr id="497" name="Google Shape;497;p8"/>
          <p:cNvGrpSpPr/>
          <p:nvPr/>
        </p:nvGrpSpPr>
        <p:grpSpPr>
          <a:xfrm>
            <a:off x="497334" y="1307191"/>
            <a:ext cx="11288304" cy="3967491"/>
            <a:chOff x="466829" y="1388209"/>
            <a:chExt cx="11288304" cy="3967491"/>
          </a:xfrm>
        </p:grpSpPr>
        <p:sp>
          <p:nvSpPr>
            <p:cNvPr id="498" name="Google Shape;498;p8"/>
            <p:cNvSpPr/>
            <p:nvPr/>
          </p:nvSpPr>
          <p:spPr>
            <a:xfrm>
              <a:off x="466829" y="1390583"/>
              <a:ext cx="2722593" cy="898293"/>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Coded/Scripted (Community </a:t>
              </a:r>
              <a:br>
                <a:rPr lang="en-US" sz="1800" b="1">
                  <a:solidFill>
                    <a:schemeClr val="lt1"/>
                  </a:solidFill>
                  <a:latin typeface="Arial"/>
                  <a:ea typeface="Arial"/>
                  <a:cs typeface="Arial"/>
                  <a:sym typeface="Arial"/>
                </a:rPr>
              </a:br>
              <a:r>
                <a:rPr lang="en-US" sz="1800" b="1">
                  <a:solidFill>
                    <a:schemeClr val="lt1"/>
                  </a:solidFill>
                  <a:latin typeface="Arial"/>
                  <a:ea typeface="Arial"/>
                  <a:cs typeface="Arial"/>
                  <a:sym typeface="Arial"/>
                </a:rPr>
                <a:t>Open Source)</a:t>
              </a:r>
              <a:endParaRPr/>
            </a:p>
          </p:txBody>
        </p:sp>
        <p:sp>
          <p:nvSpPr>
            <p:cNvPr id="499" name="Google Shape;499;p8"/>
            <p:cNvSpPr/>
            <p:nvPr/>
          </p:nvSpPr>
          <p:spPr>
            <a:xfrm>
              <a:off x="9079921" y="1399245"/>
              <a:ext cx="2675212" cy="898293"/>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Integration Brokerage (Managed Services)</a:t>
              </a:r>
              <a:endParaRPr/>
            </a:p>
          </p:txBody>
        </p:sp>
        <p:sp>
          <p:nvSpPr>
            <p:cNvPr id="500" name="Google Shape;500;p8"/>
            <p:cNvSpPr/>
            <p:nvPr/>
          </p:nvSpPr>
          <p:spPr>
            <a:xfrm>
              <a:off x="6284421" y="1397730"/>
              <a:ext cx="2661402" cy="898293"/>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Integration Platform as a Service</a:t>
              </a:r>
              <a:endParaRPr/>
            </a:p>
          </p:txBody>
        </p:sp>
        <p:sp>
          <p:nvSpPr>
            <p:cNvPr id="501" name="Google Shape;501;p8"/>
            <p:cNvSpPr/>
            <p:nvPr/>
          </p:nvSpPr>
          <p:spPr>
            <a:xfrm>
              <a:off x="3324070" y="1388209"/>
              <a:ext cx="2823407" cy="898293"/>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Arial"/>
                  <a:ea typeface="Arial"/>
                  <a:cs typeface="Arial"/>
                  <a:sym typeface="Arial"/>
                </a:rPr>
                <a:t>Integration </a:t>
              </a:r>
              <a:br>
                <a:rPr lang="en-US" sz="1800" b="1">
                  <a:solidFill>
                    <a:schemeClr val="lt1"/>
                  </a:solidFill>
                  <a:latin typeface="Arial"/>
                  <a:ea typeface="Arial"/>
                  <a:cs typeface="Arial"/>
                  <a:sym typeface="Arial"/>
                </a:rPr>
              </a:br>
              <a:r>
                <a:rPr lang="en-US" sz="1800" b="1">
                  <a:solidFill>
                    <a:schemeClr val="lt1"/>
                  </a:solidFill>
                  <a:latin typeface="Arial"/>
                  <a:ea typeface="Arial"/>
                  <a:cs typeface="Arial"/>
                  <a:sym typeface="Arial"/>
                </a:rPr>
                <a:t>Platform Software</a:t>
              </a:r>
              <a:endParaRPr/>
            </a:p>
          </p:txBody>
        </p:sp>
        <p:cxnSp>
          <p:nvCxnSpPr>
            <p:cNvPr id="502" name="Google Shape;502;p8"/>
            <p:cNvCxnSpPr/>
            <p:nvPr/>
          </p:nvCxnSpPr>
          <p:spPr>
            <a:xfrm>
              <a:off x="6218238" y="1397730"/>
              <a:ext cx="0" cy="3892695"/>
            </a:xfrm>
            <a:prstGeom prst="straightConnector1">
              <a:avLst/>
            </a:prstGeom>
            <a:solidFill>
              <a:srgbClr val="00529B"/>
            </a:solidFill>
            <a:ln w="12700" cap="flat" cmpd="sng">
              <a:solidFill>
                <a:srgbClr val="00529B"/>
              </a:solidFill>
              <a:prstDash val="dash"/>
              <a:round/>
              <a:headEnd type="none" w="sm" len="sm"/>
              <a:tailEnd type="none" w="sm" len="sm"/>
            </a:ln>
          </p:spPr>
        </p:cxnSp>
        <p:cxnSp>
          <p:nvCxnSpPr>
            <p:cNvPr id="503" name="Google Shape;503;p8"/>
            <p:cNvCxnSpPr/>
            <p:nvPr/>
          </p:nvCxnSpPr>
          <p:spPr>
            <a:xfrm>
              <a:off x="9025113" y="1398612"/>
              <a:ext cx="0" cy="3957088"/>
            </a:xfrm>
            <a:prstGeom prst="straightConnector1">
              <a:avLst/>
            </a:prstGeom>
            <a:solidFill>
              <a:srgbClr val="00529B"/>
            </a:solidFill>
            <a:ln w="12700" cap="flat" cmpd="sng">
              <a:solidFill>
                <a:srgbClr val="00529B"/>
              </a:solidFill>
              <a:prstDash val="dash"/>
              <a:round/>
              <a:headEnd type="none" w="sm" len="sm"/>
              <a:tailEnd type="none" w="sm" len="sm"/>
            </a:ln>
          </p:spPr>
        </p:cxnSp>
        <p:cxnSp>
          <p:nvCxnSpPr>
            <p:cNvPr id="504" name="Google Shape;504;p8"/>
            <p:cNvCxnSpPr/>
            <p:nvPr/>
          </p:nvCxnSpPr>
          <p:spPr>
            <a:xfrm>
              <a:off x="3250806" y="1397730"/>
              <a:ext cx="1539" cy="3892695"/>
            </a:xfrm>
            <a:prstGeom prst="straightConnector1">
              <a:avLst/>
            </a:prstGeom>
            <a:solidFill>
              <a:srgbClr val="00529B"/>
            </a:solidFill>
            <a:ln w="12700" cap="flat" cmpd="sng">
              <a:solidFill>
                <a:srgbClr val="00529B"/>
              </a:solidFill>
              <a:prstDash val="dash"/>
              <a:round/>
              <a:headEnd type="none" w="sm" len="sm"/>
              <a:tailEnd type="none" w="sm" len="sm"/>
            </a:ln>
          </p:spPr>
        </p:cxnSp>
      </p:grpSp>
      <p:grpSp>
        <p:nvGrpSpPr>
          <p:cNvPr id="505" name="Google Shape;505;p8"/>
          <p:cNvGrpSpPr/>
          <p:nvPr/>
        </p:nvGrpSpPr>
        <p:grpSpPr>
          <a:xfrm>
            <a:off x="436700" y="2268818"/>
            <a:ext cx="8588160" cy="3719232"/>
            <a:chOff x="406195" y="2349836"/>
            <a:chExt cx="8588160" cy="3719232"/>
          </a:xfrm>
        </p:grpSpPr>
        <p:grpSp>
          <p:nvGrpSpPr>
            <p:cNvPr id="506" name="Google Shape;506;p8"/>
            <p:cNvGrpSpPr/>
            <p:nvPr/>
          </p:nvGrpSpPr>
          <p:grpSpPr>
            <a:xfrm>
              <a:off x="406195" y="2349836"/>
              <a:ext cx="8588160" cy="2994781"/>
              <a:chOff x="406195" y="2349836"/>
              <a:chExt cx="8588160" cy="2994781"/>
            </a:xfrm>
          </p:grpSpPr>
          <p:cxnSp>
            <p:nvCxnSpPr>
              <p:cNvPr id="507" name="Google Shape;507;p8"/>
              <p:cNvCxnSpPr/>
              <p:nvPr/>
            </p:nvCxnSpPr>
            <p:spPr>
              <a:xfrm>
                <a:off x="406195" y="2349836"/>
                <a:ext cx="8583201" cy="0"/>
              </a:xfrm>
              <a:prstGeom prst="straightConnector1">
                <a:avLst/>
              </a:prstGeom>
              <a:noFill/>
              <a:ln w="28575" cap="flat" cmpd="sng">
                <a:solidFill>
                  <a:srgbClr val="0059BF"/>
                </a:solidFill>
                <a:prstDash val="dash"/>
                <a:miter lim="800000"/>
                <a:headEnd type="none" w="sm" len="sm"/>
                <a:tailEnd type="none" w="sm" len="sm"/>
              </a:ln>
            </p:spPr>
          </p:cxnSp>
          <p:cxnSp>
            <p:nvCxnSpPr>
              <p:cNvPr id="508" name="Google Shape;508;p8"/>
              <p:cNvCxnSpPr/>
              <p:nvPr/>
            </p:nvCxnSpPr>
            <p:spPr>
              <a:xfrm flipH="1">
                <a:off x="8985282" y="2349836"/>
                <a:ext cx="4114" cy="967973"/>
              </a:xfrm>
              <a:prstGeom prst="straightConnector1">
                <a:avLst/>
              </a:prstGeom>
              <a:noFill/>
              <a:ln w="28575" cap="flat" cmpd="sng">
                <a:solidFill>
                  <a:srgbClr val="0059BF"/>
                </a:solidFill>
                <a:prstDash val="dash"/>
                <a:miter lim="800000"/>
                <a:headEnd type="none" w="sm" len="sm"/>
                <a:tailEnd type="none" w="sm" len="sm"/>
              </a:ln>
            </p:spPr>
          </p:cxnSp>
          <p:cxnSp>
            <p:nvCxnSpPr>
              <p:cNvPr id="509" name="Google Shape;509;p8"/>
              <p:cNvCxnSpPr/>
              <p:nvPr/>
            </p:nvCxnSpPr>
            <p:spPr>
              <a:xfrm rot="10800000">
                <a:off x="6176902" y="3324093"/>
                <a:ext cx="2817453" cy="0"/>
              </a:xfrm>
              <a:prstGeom prst="straightConnector1">
                <a:avLst/>
              </a:prstGeom>
              <a:noFill/>
              <a:ln w="28575" cap="flat" cmpd="sng">
                <a:solidFill>
                  <a:srgbClr val="0059BF"/>
                </a:solidFill>
                <a:prstDash val="dash"/>
                <a:miter lim="800000"/>
                <a:headEnd type="none" w="sm" len="sm"/>
                <a:tailEnd type="none" w="sm" len="sm"/>
              </a:ln>
            </p:spPr>
          </p:cxnSp>
          <p:cxnSp>
            <p:nvCxnSpPr>
              <p:cNvPr id="510" name="Google Shape;510;p8"/>
              <p:cNvCxnSpPr/>
              <p:nvPr/>
            </p:nvCxnSpPr>
            <p:spPr>
              <a:xfrm>
                <a:off x="6182376" y="3319874"/>
                <a:ext cx="0" cy="1008238"/>
              </a:xfrm>
              <a:prstGeom prst="straightConnector1">
                <a:avLst/>
              </a:prstGeom>
              <a:noFill/>
              <a:ln w="28575" cap="flat" cmpd="sng">
                <a:solidFill>
                  <a:srgbClr val="0059BF"/>
                </a:solidFill>
                <a:prstDash val="dash"/>
                <a:miter lim="800000"/>
                <a:headEnd type="none" w="sm" len="sm"/>
                <a:tailEnd type="none" w="sm" len="sm"/>
              </a:ln>
            </p:spPr>
          </p:cxnSp>
          <p:cxnSp>
            <p:nvCxnSpPr>
              <p:cNvPr id="511" name="Google Shape;511;p8"/>
              <p:cNvCxnSpPr/>
              <p:nvPr/>
            </p:nvCxnSpPr>
            <p:spPr>
              <a:xfrm flipH="1">
                <a:off x="3218809" y="4328112"/>
                <a:ext cx="2964529" cy="11792"/>
              </a:xfrm>
              <a:prstGeom prst="straightConnector1">
                <a:avLst/>
              </a:prstGeom>
              <a:noFill/>
              <a:ln w="28575" cap="flat" cmpd="sng">
                <a:solidFill>
                  <a:srgbClr val="0059BF"/>
                </a:solidFill>
                <a:prstDash val="dash"/>
                <a:miter lim="800000"/>
                <a:headEnd type="none" w="sm" len="sm"/>
                <a:tailEnd type="none" w="sm" len="sm"/>
              </a:ln>
            </p:spPr>
          </p:cxnSp>
          <p:cxnSp>
            <p:nvCxnSpPr>
              <p:cNvPr id="512" name="Google Shape;512;p8"/>
              <p:cNvCxnSpPr/>
              <p:nvPr/>
            </p:nvCxnSpPr>
            <p:spPr>
              <a:xfrm flipH="1">
                <a:off x="3216151" y="4356801"/>
                <a:ext cx="1697" cy="987816"/>
              </a:xfrm>
              <a:prstGeom prst="straightConnector1">
                <a:avLst/>
              </a:prstGeom>
              <a:noFill/>
              <a:ln w="28575" cap="flat" cmpd="sng">
                <a:solidFill>
                  <a:srgbClr val="0059BF"/>
                </a:solidFill>
                <a:prstDash val="dash"/>
                <a:miter lim="800000"/>
                <a:headEnd type="none" w="sm" len="sm"/>
                <a:tailEnd type="none" w="sm" len="sm"/>
              </a:ln>
            </p:spPr>
          </p:cxnSp>
          <p:cxnSp>
            <p:nvCxnSpPr>
              <p:cNvPr id="513" name="Google Shape;513;p8"/>
              <p:cNvCxnSpPr/>
              <p:nvPr/>
            </p:nvCxnSpPr>
            <p:spPr>
              <a:xfrm rot="10800000">
                <a:off x="406195" y="5332739"/>
                <a:ext cx="2812931" cy="5977"/>
              </a:xfrm>
              <a:prstGeom prst="straightConnector1">
                <a:avLst/>
              </a:prstGeom>
              <a:noFill/>
              <a:ln w="28575" cap="flat" cmpd="sng">
                <a:solidFill>
                  <a:srgbClr val="0059BF"/>
                </a:solidFill>
                <a:prstDash val="dash"/>
                <a:miter lim="800000"/>
                <a:headEnd type="none" w="sm" len="sm"/>
                <a:tailEnd type="none" w="sm" len="sm"/>
              </a:ln>
            </p:spPr>
          </p:cxnSp>
          <p:cxnSp>
            <p:nvCxnSpPr>
              <p:cNvPr id="514" name="Google Shape;514;p8"/>
              <p:cNvCxnSpPr/>
              <p:nvPr/>
            </p:nvCxnSpPr>
            <p:spPr>
              <a:xfrm rot="10800000">
                <a:off x="412997" y="2355735"/>
                <a:ext cx="0" cy="2977004"/>
              </a:xfrm>
              <a:prstGeom prst="straightConnector1">
                <a:avLst/>
              </a:prstGeom>
              <a:noFill/>
              <a:ln w="28575" cap="flat" cmpd="sng">
                <a:solidFill>
                  <a:srgbClr val="0059BF"/>
                </a:solidFill>
                <a:prstDash val="dash"/>
                <a:miter lim="800000"/>
                <a:headEnd type="none" w="sm" len="sm"/>
                <a:tailEnd type="none" w="sm" len="sm"/>
              </a:ln>
            </p:spPr>
          </p:cxnSp>
        </p:grpSp>
        <p:sp>
          <p:nvSpPr>
            <p:cNvPr id="515" name="Google Shape;515;p8"/>
            <p:cNvSpPr txBox="1"/>
            <p:nvPr/>
          </p:nvSpPr>
          <p:spPr>
            <a:xfrm>
              <a:off x="605205" y="5668958"/>
              <a:ext cx="257191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a:ea typeface="Arial"/>
                  <a:cs typeface="Arial"/>
                  <a:sym typeface="Arial"/>
                </a:rPr>
                <a:t>You Are in Charge</a:t>
              </a:r>
              <a:endParaRPr dirty="0"/>
            </a:p>
          </p:txBody>
        </p:sp>
        <p:cxnSp>
          <p:nvCxnSpPr>
            <p:cNvPr id="516" name="Google Shape;516;p8"/>
            <p:cNvCxnSpPr>
              <a:cxnSpLocks/>
              <a:stCxn id="515" idx="0"/>
            </p:cNvCxnSpPr>
            <p:nvPr/>
          </p:nvCxnSpPr>
          <p:spPr>
            <a:xfrm flipH="1" flipV="1">
              <a:off x="1802168" y="5373758"/>
              <a:ext cx="88994" cy="295200"/>
            </a:xfrm>
            <a:prstGeom prst="straightConnector1">
              <a:avLst/>
            </a:prstGeom>
            <a:noFill/>
            <a:ln w="28575" cap="flat" cmpd="sng">
              <a:solidFill>
                <a:srgbClr val="0059BF"/>
              </a:solidFill>
              <a:prstDash val="dash"/>
              <a:miter lim="800000"/>
              <a:headEnd type="none" w="sm" len="sm"/>
              <a:tailEnd type="stealth" w="med" len="med"/>
            </a:ln>
          </p:spPr>
        </p:cxnSp>
      </p:grpSp>
      <p:sp>
        <p:nvSpPr>
          <p:cNvPr id="517" name="Google Shape;517;p8"/>
          <p:cNvSpPr/>
          <p:nvPr/>
        </p:nvSpPr>
        <p:spPr>
          <a:xfrm>
            <a:off x="457200" y="6072597"/>
            <a:ext cx="11283104" cy="627751"/>
          </a:xfrm>
          <a:prstGeom prst="rect">
            <a:avLst/>
          </a:prstGeom>
          <a:solidFill>
            <a:srgbClr val="DE0A01"/>
          </a:solidFill>
          <a:ln>
            <a:noFill/>
          </a:ln>
        </p:spPr>
        <p:txBody>
          <a:bodyPr spcFirstLastPara="1" wrap="square" lIns="91425" tIns="45700" rIns="91425" bIns="45700" anchor="ctr" anchorCtr="0">
            <a:noAutofit/>
          </a:bodyPr>
          <a:lstStyle/>
          <a:p>
            <a:pPr marL="0" marR="0" lvl="1" indent="0" algn="ctr" rtl="0">
              <a:spcBef>
                <a:spcPts val="0"/>
              </a:spcBef>
              <a:spcAft>
                <a:spcPts val="0"/>
              </a:spcAft>
              <a:buNone/>
            </a:pPr>
            <a:r>
              <a:rPr lang="en-US" sz="2400" b="1" i="0" u="none" strike="noStrike" cap="none">
                <a:solidFill>
                  <a:schemeClr val="lt1"/>
                </a:solidFill>
                <a:latin typeface="Arial"/>
                <a:ea typeface="Arial"/>
                <a:cs typeface="Arial"/>
                <a:sym typeface="Arial"/>
              </a:rPr>
              <a:t>Watch Out! Integration Technology May Come to You Also “Embedded” </a:t>
            </a:r>
            <a:endParaRPr/>
          </a:p>
        </p:txBody>
      </p:sp>
      <p:grpSp>
        <p:nvGrpSpPr>
          <p:cNvPr id="518" name="Google Shape;518;p8"/>
          <p:cNvGrpSpPr/>
          <p:nvPr/>
        </p:nvGrpSpPr>
        <p:grpSpPr>
          <a:xfrm>
            <a:off x="3318568" y="2268818"/>
            <a:ext cx="8503469" cy="3699363"/>
            <a:chOff x="3345819" y="2797295"/>
            <a:chExt cx="8503469" cy="3699363"/>
          </a:xfrm>
        </p:grpSpPr>
        <p:grpSp>
          <p:nvGrpSpPr>
            <p:cNvPr id="519" name="Google Shape;519;p8"/>
            <p:cNvGrpSpPr/>
            <p:nvPr/>
          </p:nvGrpSpPr>
          <p:grpSpPr>
            <a:xfrm>
              <a:off x="5786187" y="3827457"/>
              <a:ext cx="3261782" cy="2669201"/>
              <a:chOff x="5722769" y="3383083"/>
              <a:chExt cx="3261782" cy="2669201"/>
            </a:xfrm>
          </p:grpSpPr>
          <p:sp>
            <p:nvSpPr>
              <p:cNvPr id="520" name="Google Shape;520;p8"/>
              <p:cNvSpPr/>
              <p:nvPr/>
            </p:nvSpPr>
            <p:spPr>
              <a:xfrm>
                <a:off x="6266481" y="3383083"/>
                <a:ext cx="2718070" cy="1949655"/>
              </a:xfrm>
              <a:prstGeom prst="rect">
                <a:avLst/>
              </a:prstGeom>
              <a:noFill/>
              <a:ln w="28575"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1" name="Google Shape;521;p8"/>
              <p:cNvSpPr txBox="1"/>
              <p:nvPr/>
            </p:nvSpPr>
            <p:spPr>
              <a:xfrm>
                <a:off x="6346785" y="5652174"/>
                <a:ext cx="259263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Arial"/>
                    <a:ea typeface="Arial"/>
                    <a:cs typeface="Arial"/>
                    <a:sym typeface="Arial"/>
                  </a:rPr>
                  <a:t>Vendor Is in Charge</a:t>
                </a:r>
                <a:endParaRPr/>
              </a:p>
            </p:txBody>
          </p:sp>
          <p:cxnSp>
            <p:nvCxnSpPr>
              <p:cNvPr id="522" name="Google Shape;522;p8"/>
              <p:cNvCxnSpPr/>
              <p:nvPr/>
            </p:nvCxnSpPr>
            <p:spPr>
              <a:xfrm rot="10800000">
                <a:off x="5722769" y="5386097"/>
                <a:ext cx="584131" cy="375596"/>
              </a:xfrm>
              <a:prstGeom prst="straightConnector1">
                <a:avLst/>
              </a:prstGeom>
              <a:solidFill>
                <a:srgbClr val="00529B"/>
              </a:solidFill>
              <a:ln w="28575" cap="flat" cmpd="sng">
                <a:solidFill>
                  <a:srgbClr val="FF0000"/>
                </a:solidFill>
                <a:prstDash val="dash"/>
                <a:round/>
                <a:headEnd type="none" w="sm" len="sm"/>
                <a:tailEnd type="stealth" w="med" len="med"/>
              </a:ln>
            </p:spPr>
          </p:cxnSp>
        </p:grpSp>
        <p:grpSp>
          <p:nvGrpSpPr>
            <p:cNvPr id="523" name="Google Shape;523;p8"/>
            <p:cNvGrpSpPr/>
            <p:nvPr/>
          </p:nvGrpSpPr>
          <p:grpSpPr>
            <a:xfrm>
              <a:off x="9002836" y="2797295"/>
              <a:ext cx="2846452" cy="3499308"/>
              <a:chOff x="8942253" y="2349836"/>
              <a:chExt cx="2846452" cy="3444016"/>
            </a:xfrm>
          </p:grpSpPr>
          <p:sp>
            <p:nvSpPr>
              <p:cNvPr id="524" name="Google Shape;524;p8"/>
              <p:cNvSpPr/>
              <p:nvPr/>
            </p:nvSpPr>
            <p:spPr>
              <a:xfrm>
                <a:off x="9060831" y="2349836"/>
                <a:ext cx="2727874" cy="2931455"/>
              </a:xfrm>
              <a:prstGeom prst="rect">
                <a:avLst/>
              </a:prstGeom>
              <a:noFill/>
              <a:ln w="28575"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25" name="Google Shape;525;p8"/>
              <p:cNvCxnSpPr>
                <a:stCxn id="521" idx="3"/>
              </p:cNvCxnSpPr>
              <p:nvPr/>
            </p:nvCxnSpPr>
            <p:spPr>
              <a:xfrm rot="10800000" flipH="1">
                <a:off x="8942253" y="5297352"/>
                <a:ext cx="1053600" cy="496500"/>
              </a:xfrm>
              <a:prstGeom prst="straightConnector1">
                <a:avLst/>
              </a:prstGeom>
              <a:noFill/>
              <a:ln w="28575" cap="flat" cmpd="sng">
                <a:solidFill>
                  <a:srgbClr val="FF0000"/>
                </a:solidFill>
                <a:prstDash val="dash"/>
                <a:round/>
                <a:headEnd type="none" w="sm" len="sm"/>
                <a:tailEnd type="stealth" w="med" len="med"/>
              </a:ln>
            </p:spPr>
          </p:cxnSp>
        </p:grpSp>
        <p:sp>
          <p:nvSpPr>
            <p:cNvPr id="526" name="Google Shape;526;p8"/>
            <p:cNvSpPr/>
            <p:nvPr/>
          </p:nvSpPr>
          <p:spPr>
            <a:xfrm>
              <a:off x="3345819" y="4826826"/>
              <a:ext cx="2895276" cy="951840"/>
            </a:xfrm>
            <a:prstGeom prst="rect">
              <a:avLst/>
            </a:prstGeom>
            <a:noFill/>
            <a:ln w="28575"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27" name="Google Shape;527;p8"/>
            <p:cNvCxnSpPr/>
            <p:nvPr/>
          </p:nvCxnSpPr>
          <p:spPr>
            <a:xfrm rot="10800000">
              <a:off x="7643384" y="5803159"/>
              <a:ext cx="16625" cy="402908"/>
            </a:xfrm>
            <a:prstGeom prst="straightConnector1">
              <a:avLst/>
            </a:prstGeom>
            <a:solidFill>
              <a:srgbClr val="00529B"/>
            </a:solidFill>
            <a:ln w="28575" cap="flat" cmpd="sng">
              <a:solidFill>
                <a:srgbClr val="FF0000"/>
              </a:solidFill>
              <a:prstDash val="dash"/>
              <a:round/>
              <a:headEnd type="none" w="sm" len="sm"/>
              <a:tailEnd type="stealth" w="med" len="med"/>
            </a:ln>
          </p:spPr>
        </p:cxnSp>
      </p:grpSp>
      <p:sp>
        <p:nvSpPr>
          <p:cNvPr id="528" name="Google Shape;528;p8"/>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Four Models of Integration Platform Delivery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Effect transition="in" filter="fade">
                                      <p:cBhvr>
                                        <p:cTn id="7" dur="500"/>
                                        <p:tgtEl>
                                          <p:spTgt spid="4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94"/>
                                        </p:tgtEl>
                                        <p:attrNameLst>
                                          <p:attrName>style.visibility</p:attrName>
                                        </p:attrNameLst>
                                      </p:cBhvr>
                                      <p:to>
                                        <p:strVal val="visible"/>
                                      </p:to>
                                    </p:set>
                                    <p:animEffect transition="in" filter="fade">
                                      <p:cBhvr>
                                        <p:cTn id="12" dur="500"/>
                                        <p:tgtEl>
                                          <p:spTgt spid="4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95"/>
                                        </p:tgtEl>
                                        <p:attrNameLst>
                                          <p:attrName>style.visibility</p:attrName>
                                        </p:attrNameLst>
                                      </p:cBhvr>
                                      <p:to>
                                        <p:strVal val="visible"/>
                                      </p:to>
                                    </p:set>
                                    <p:animEffect transition="in" filter="fade">
                                      <p:cBhvr>
                                        <p:cTn id="17" dur="500"/>
                                        <p:tgtEl>
                                          <p:spTgt spid="4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
                                        </p:tgtEl>
                                        <p:attrNameLst>
                                          <p:attrName>style.visibility</p:attrName>
                                        </p:attrNameLst>
                                      </p:cBhvr>
                                      <p:to>
                                        <p:strVal val="visible"/>
                                      </p:to>
                                    </p:set>
                                    <p:animEffect transition="in" filter="fade">
                                      <p:cBhvr>
                                        <p:cTn id="22" dur="500"/>
                                        <p:tgtEl>
                                          <p:spTgt spid="49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1"/>
                                        </p:tgtEl>
                                        <p:attrNameLst>
                                          <p:attrName>style.visibility</p:attrName>
                                        </p:attrNameLst>
                                      </p:cBhvr>
                                      <p:to>
                                        <p:strVal val="visible"/>
                                      </p:to>
                                    </p:set>
                                    <p:animEffect transition="in" filter="fade">
                                      <p:cBhvr>
                                        <p:cTn id="27" dur="500"/>
                                        <p:tgtEl>
                                          <p:spTgt spid="491"/>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92"/>
                                        </p:tgtEl>
                                        <p:attrNameLst>
                                          <p:attrName>style.visibility</p:attrName>
                                        </p:attrNameLst>
                                      </p:cBhvr>
                                      <p:to>
                                        <p:strVal val="visible"/>
                                      </p:to>
                                    </p:set>
                                    <p:animEffect transition="in" filter="fade">
                                      <p:cBhvr>
                                        <p:cTn id="31" dur="500"/>
                                        <p:tgtEl>
                                          <p:spTgt spid="492"/>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493"/>
                                        </p:tgtEl>
                                        <p:attrNameLst>
                                          <p:attrName>style.visibility</p:attrName>
                                        </p:attrNameLst>
                                      </p:cBhvr>
                                      <p:to>
                                        <p:strVal val="visible"/>
                                      </p:to>
                                    </p:set>
                                    <p:animEffect transition="in" filter="fade">
                                      <p:cBhvr>
                                        <p:cTn id="35" dur="500"/>
                                        <p:tgtEl>
                                          <p:spTgt spid="49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88"/>
                                        </p:tgtEl>
                                        <p:attrNameLst>
                                          <p:attrName>style.visibility</p:attrName>
                                        </p:attrNameLst>
                                      </p:cBhvr>
                                      <p:to>
                                        <p:strVal val="visible"/>
                                      </p:to>
                                    </p:set>
                                    <p:animEffect transition="in" filter="fade">
                                      <p:cBhvr>
                                        <p:cTn id="40" dur="500"/>
                                        <p:tgtEl>
                                          <p:spTgt spid="488"/>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485"/>
                                        </p:tgtEl>
                                        <p:attrNameLst>
                                          <p:attrName>style.visibility</p:attrName>
                                        </p:attrNameLst>
                                      </p:cBhvr>
                                      <p:to>
                                        <p:strVal val="visible"/>
                                      </p:to>
                                    </p:set>
                                    <p:animEffect transition="in" filter="fade">
                                      <p:cBhvr>
                                        <p:cTn id="44" dur="500"/>
                                        <p:tgtEl>
                                          <p:spTgt spid="485"/>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490"/>
                                        </p:tgtEl>
                                        <p:attrNameLst>
                                          <p:attrName>style.visibility</p:attrName>
                                        </p:attrNameLst>
                                      </p:cBhvr>
                                      <p:to>
                                        <p:strVal val="visible"/>
                                      </p:to>
                                    </p:set>
                                    <p:animEffect transition="in" filter="fade">
                                      <p:cBhvr>
                                        <p:cTn id="48" dur="500"/>
                                        <p:tgtEl>
                                          <p:spTgt spid="49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89"/>
                                        </p:tgtEl>
                                        <p:attrNameLst>
                                          <p:attrName>style.visibility</p:attrName>
                                        </p:attrNameLst>
                                      </p:cBhvr>
                                      <p:to>
                                        <p:strVal val="visible"/>
                                      </p:to>
                                    </p:set>
                                    <p:animEffect transition="in" filter="fade">
                                      <p:cBhvr>
                                        <p:cTn id="53" dur="500"/>
                                        <p:tgtEl>
                                          <p:spTgt spid="489"/>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486"/>
                                        </p:tgtEl>
                                        <p:attrNameLst>
                                          <p:attrName>style.visibility</p:attrName>
                                        </p:attrNameLst>
                                      </p:cBhvr>
                                      <p:to>
                                        <p:strVal val="visible"/>
                                      </p:to>
                                    </p:set>
                                    <p:animEffect transition="in" filter="fade">
                                      <p:cBhvr>
                                        <p:cTn id="57" dur="500"/>
                                        <p:tgtEl>
                                          <p:spTgt spid="486"/>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487"/>
                                        </p:tgtEl>
                                        <p:attrNameLst>
                                          <p:attrName>style.visibility</p:attrName>
                                        </p:attrNameLst>
                                      </p:cBhvr>
                                      <p:to>
                                        <p:strVal val="visible"/>
                                      </p:to>
                                    </p:set>
                                    <p:animEffect transition="in" filter="fade">
                                      <p:cBhvr>
                                        <p:cTn id="61" dur="500"/>
                                        <p:tgtEl>
                                          <p:spTgt spid="487"/>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0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9"/>
          <p:cNvSpPr txBox="1">
            <a:spLocks noGrp="1"/>
          </p:cNvSpPr>
          <p:nvPr>
            <p:ph type="title"/>
          </p:nvPr>
        </p:nvSpPr>
        <p:spPr>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a:t>Even in the World of APIs We Do Need to Do Integration Work</a:t>
            </a:r>
            <a:endParaRPr/>
          </a:p>
        </p:txBody>
      </p:sp>
      <p:sp>
        <p:nvSpPr>
          <p:cNvPr id="534" name="Google Shape;534;p9"/>
          <p:cNvSpPr/>
          <p:nvPr/>
        </p:nvSpPr>
        <p:spPr>
          <a:xfrm flipH="1">
            <a:off x="6364755" y="4136096"/>
            <a:ext cx="375840" cy="886972"/>
          </a:xfrm>
          <a:prstGeom prst="rect">
            <a:avLst/>
          </a:prstGeom>
          <a:noFill/>
          <a:ln w="28575" cap="flat" cmpd="sng">
            <a:solidFill>
              <a:srgbClr val="35557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cxnSp>
        <p:nvCxnSpPr>
          <p:cNvPr id="535" name="Google Shape;535;p9"/>
          <p:cNvCxnSpPr/>
          <p:nvPr/>
        </p:nvCxnSpPr>
        <p:spPr>
          <a:xfrm flipH="1">
            <a:off x="8525146" y="4097056"/>
            <a:ext cx="815445" cy="326383"/>
          </a:xfrm>
          <a:prstGeom prst="straightConnector1">
            <a:avLst/>
          </a:prstGeom>
          <a:solidFill>
            <a:srgbClr val="00529B"/>
          </a:solidFill>
          <a:ln w="28575" cap="flat" cmpd="sng">
            <a:solidFill>
              <a:srgbClr val="002856"/>
            </a:solidFill>
            <a:prstDash val="solid"/>
            <a:round/>
            <a:headEnd type="triangle" w="med" len="med"/>
            <a:tailEnd type="triangle" w="med" len="med"/>
          </a:ln>
        </p:spPr>
      </p:cxnSp>
      <p:cxnSp>
        <p:nvCxnSpPr>
          <p:cNvPr id="536" name="Google Shape;536;p9"/>
          <p:cNvCxnSpPr/>
          <p:nvPr/>
        </p:nvCxnSpPr>
        <p:spPr>
          <a:xfrm>
            <a:off x="8531482" y="4762415"/>
            <a:ext cx="798691" cy="308942"/>
          </a:xfrm>
          <a:prstGeom prst="straightConnector1">
            <a:avLst/>
          </a:prstGeom>
          <a:solidFill>
            <a:srgbClr val="00529B"/>
          </a:solidFill>
          <a:ln w="28575" cap="flat" cmpd="sng">
            <a:solidFill>
              <a:srgbClr val="002856"/>
            </a:solidFill>
            <a:prstDash val="solid"/>
            <a:round/>
            <a:headEnd type="triangle" w="med" len="med"/>
            <a:tailEnd type="triangle" w="med" len="med"/>
          </a:ln>
        </p:spPr>
      </p:cxnSp>
      <p:sp>
        <p:nvSpPr>
          <p:cNvPr id="537" name="Google Shape;537;p9"/>
          <p:cNvSpPr/>
          <p:nvPr/>
        </p:nvSpPr>
        <p:spPr>
          <a:xfrm flipH="1">
            <a:off x="6823012" y="4136098"/>
            <a:ext cx="1682276" cy="886972"/>
          </a:xfrm>
          <a:prstGeom prst="rect">
            <a:avLst/>
          </a:prstGeom>
          <a:noFill/>
          <a:ln w="28575" cap="flat" cmpd="sng">
            <a:solidFill>
              <a:srgbClr val="35557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grpSp>
        <p:nvGrpSpPr>
          <p:cNvPr id="538" name="Google Shape;538;p9"/>
          <p:cNvGrpSpPr/>
          <p:nvPr/>
        </p:nvGrpSpPr>
        <p:grpSpPr>
          <a:xfrm>
            <a:off x="7004653" y="4270528"/>
            <a:ext cx="1277165" cy="633024"/>
            <a:chOff x="3893879" y="3893314"/>
            <a:chExt cx="1399604" cy="843315"/>
          </a:xfrm>
        </p:grpSpPr>
        <p:cxnSp>
          <p:nvCxnSpPr>
            <p:cNvPr id="539" name="Google Shape;539;p9"/>
            <p:cNvCxnSpPr/>
            <p:nvPr/>
          </p:nvCxnSpPr>
          <p:spPr>
            <a:xfrm>
              <a:off x="4958534" y="4029331"/>
              <a:ext cx="0" cy="571279"/>
            </a:xfrm>
            <a:prstGeom prst="straightConnector1">
              <a:avLst/>
            </a:prstGeom>
            <a:noFill/>
            <a:ln w="12700" cap="rnd" cmpd="sng">
              <a:solidFill>
                <a:srgbClr val="002856"/>
              </a:solidFill>
              <a:prstDash val="solid"/>
              <a:round/>
              <a:headEnd type="none" w="med" len="med"/>
              <a:tailEnd type="none" w="med" len="med"/>
            </a:ln>
          </p:spPr>
        </p:cxnSp>
        <p:cxnSp>
          <p:nvCxnSpPr>
            <p:cNvPr id="540" name="Google Shape;540;p9"/>
            <p:cNvCxnSpPr/>
            <p:nvPr/>
          </p:nvCxnSpPr>
          <p:spPr>
            <a:xfrm>
              <a:off x="4356432" y="4024836"/>
              <a:ext cx="0" cy="565838"/>
            </a:xfrm>
            <a:prstGeom prst="straightConnector1">
              <a:avLst/>
            </a:prstGeom>
            <a:noFill/>
            <a:ln w="12700" cap="rnd" cmpd="sng">
              <a:solidFill>
                <a:srgbClr val="002856"/>
              </a:solidFill>
              <a:prstDash val="solid"/>
              <a:round/>
              <a:headEnd type="none" w="med" len="med"/>
              <a:tailEnd type="none" w="med" len="med"/>
            </a:ln>
          </p:spPr>
        </p:cxnSp>
        <p:cxnSp>
          <p:nvCxnSpPr>
            <p:cNvPr id="541" name="Google Shape;541;p9"/>
            <p:cNvCxnSpPr/>
            <p:nvPr/>
          </p:nvCxnSpPr>
          <p:spPr>
            <a:xfrm rot="10800000">
              <a:off x="4965958" y="4289327"/>
              <a:ext cx="104231" cy="0"/>
            </a:xfrm>
            <a:prstGeom prst="straightConnector1">
              <a:avLst/>
            </a:prstGeom>
            <a:noFill/>
            <a:ln w="12700" cap="rnd" cmpd="sng">
              <a:solidFill>
                <a:srgbClr val="002856"/>
              </a:solidFill>
              <a:prstDash val="solid"/>
              <a:round/>
              <a:headEnd type="none" w="med" len="med"/>
              <a:tailEnd type="none" w="sm" len="sm"/>
            </a:ln>
          </p:spPr>
        </p:cxnSp>
        <p:cxnSp>
          <p:nvCxnSpPr>
            <p:cNvPr id="542" name="Google Shape;542;p9"/>
            <p:cNvCxnSpPr/>
            <p:nvPr/>
          </p:nvCxnSpPr>
          <p:spPr>
            <a:xfrm rot="10800000">
              <a:off x="4120757" y="4284134"/>
              <a:ext cx="100682" cy="0"/>
            </a:xfrm>
            <a:prstGeom prst="straightConnector1">
              <a:avLst/>
            </a:prstGeom>
            <a:noFill/>
            <a:ln w="12700" cap="rnd" cmpd="sng">
              <a:solidFill>
                <a:srgbClr val="002856"/>
              </a:solidFill>
              <a:prstDash val="solid"/>
              <a:round/>
              <a:headEnd type="none" w="med" len="med"/>
              <a:tailEnd type="none" w="sm" len="sm"/>
            </a:ln>
          </p:spPr>
        </p:cxnSp>
        <p:sp>
          <p:nvSpPr>
            <p:cNvPr id="543" name="Google Shape;543;p9"/>
            <p:cNvSpPr/>
            <p:nvPr/>
          </p:nvSpPr>
          <p:spPr>
            <a:xfrm flipH="1">
              <a:off x="5070183" y="4153306"/>
              <a:ext cx="223300" cy="272035"/>
            </a:xfrm>
            <a:prstGeom prst="rect">
              <a:avLst/>
            </a:prstGeom>
            <a:solidFill>
              <a:srgbClr val="6E7D9D"/>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44" name="Google Shape;544;p9"/>
            <p:cNvSpPr/>
            <p:nvPr/>
          </p:nvSpPr>
          <p:spPr>
            <a:xfrm flipH="1">
              <a:off x="3893879" y="4149029"/>
              <a:ext cx="223300" cy="272036"/>
            </a:xfrm>
            <a:prstGeom prst="rect">
              <a:avLst/>
            </a:prstGeom>
            <a:solidFill>
              <a:srgbClr val="6E7D9D"/>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45" name="Google Shape;545;p9"/>
            <p:cNvCxnSpPr/>
            <p:nvPr/>
          </p:nvCxnSpPr>
          <p:spPr>
            <a:xfrm rot="10800000">
              <a:off x="4777112" y="4029331"/>
              <a:ext cx="179434" cy="0"/>
            </a:xfrm>
            <a:prstGeom prst="straightConnector1">
              <a:avLst/>
            </a:prstGeom>
            <a:noFill/>
            <a:ln w="12700" cap="rnd" cmpd="sng">
              <a:solidFill>
                <a:srgbClr val="002856"/>
              </a:solidFill>
              <a:prstDash val="solid"/>
              <a:round/>
              <a:headEnd type="none" w="med" len="med"/>
              <a:tailEnd type="none" w="sm" len="sm"/>
            </a:ln>
          </p:spPr>
        </p:cxnSp>
        <p:sp>
          <p:nvSpPr>
            <p:cNvPr id="546" name="Google Shape;546;p9"/>
            <p:cNvSpPr/>
            <p:nvPr/>
          </p:nvSpPr>
          <p:spPr>
            <a:xfrm flipH="1">
              <a:off x="4549819" y="3893314"/>
              <a:ext cx="223300" cy="272036"/>
            </a:xfrm>
            <a:prstGeom prst="rect">
              <a:avLst/>
            </a:prstGeom>
            <a:solidFill>
              <a:srgbClr val="6E7D9D"/>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47" name="Google Shape;547;p9"/>
            <p:cNvCxnSpPr/>
            <p:nvPr/>
          </p:nvCxnSpPr>
          <p:spPr>
            <a:xfrm rot="10800000">
              <a:off x="4362416" y="4029332"/>
              <a:ext cx="179434" cy="0"/>
            </a:xfrm>
            <a:prstGeom prst="straightConnector1">
              <a:avLst/>
            </a:prstGeom>
            <a:noFill/>
            <a:ln w="12700" cap="rnd" cmpd="sng">
              <a:solidFill>
                <a:srgbClr val="002856"/>
              </a:solidFill>
              <a:prstDash val="solid"/>
              <a:round/>
              <a:headEnd type="none" w="med" len="med"/>
              <a:tailEnd type="none" w="sm" len="sm"/>
            </a:ln>
          </p:spPr>
        </p:cxnSp>
        <p:cxnSp>
          <p:nvCxnSpPr>
            <p:cNvPr id="548" name="Google Shape;548;p9"/>
            <p:cNvCxnSpPr/>
            <p:nvPr/>
          </p:nvCxnSpPr>
          <p:spPr>
            <a:xfrm rot="10800000">
              <a:off x="4771130" y="4600611"/>
              <a:ext cx="179434" cy="0"/>
            </a:xfrm>
            <a:prstGeom prst="straightConnector1">
              <a:avLst/>
            </a:prstGeom>
            <a:noFill/>
            <a:ln w="12700" cap="rnd" cmpd="sng">
              <a:solidFill>
                <a:srgbClr val="002856"/>
              </a:solidFill>
              <a:prstDash val="solid"/>
              <a:round/>
              <a:headEnd type="none" w="med" len="med"/>
              <a:tailEnd type="none" w="sm" len="sm"/>
            </a:ln>
          </p:spPr>
        </p:cxnSp>
        <p:sp>
          <p:nvSpPr>
            <p:cNvPr id="549" name="Google Shape;549;p9"/>
            <p:cNvSpPr/>
            <p:nvPr/>
          </p:nvSpPr>
          <p:spPr>
            <a:xfrm flipH="1">
              <a:off x="4543836" y="4464594"/>
              <a:ext cx="223300" cy="272035"/>
            </a:xfrm>
            <a:prstGeom prst="rect">
              <a:avLst/>
            </a:prstGeom>
            <a:solidFill>
              <a:srgbClr val="6E7D9D"/>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550" name="Google Shape;550;p9"/>
            <p:cNvCxnSpPr/>
            <p:nvPr/>
          </p:nvCxnSpPr>
          <p:spPr>
            <a:xfrm rot="10800000">
              <a:off x="4356432" y="4600612"/>
              <a:ext cx="179434" cy="0"/>
            </a:xfrm>
            <a:prstGeom prst="straightConnector1">
              <a:avLst/>
            </a:prstGeom>
            <a:noFill/>
            <a:ln w="12700" cap="rnd" cmpd="sng">
              <a:solidFill>
                <a:srgbClr val="002856"/>
              </a:solidFill>
              <a:prstDash val="solid"/>
              <a:round/>
              <a:headEnd type="none" w="med" len="med"/>
              <a:tailEnd type="none" w="sm" len="sm"/>
            </a:ln>
          </p:spPr>
        </p:cxnSp>
        <p:sp>
          <p:nvSpPr>
            <p:cNvPr id="551" name="Google Shape;551;p9"/>
            <p:cNvSpPr/>
            <p:nvPr/>
          </p:nvSpPr>
          <p:spPr>
            <a:xfrm flipH="1">
              <a:off x="4224841" y="4121825"/>
              <a:ext cx="279125" cy="326445"/>
            </a:xfrm>
            <a:prstGeom prst="flowChartDecision">
              <a:avLst/>
            </a:prstGeom>
            <a:solidFill>
              <a:srgbClr val="6E7D9D"/>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552" name="Google Shape;552;p9"/>
          <p:cNvSpPr/>
          <p:nvPr/>
        </p:nvSpPr>
        <p:spPr>
          <a:xfrm flipH="1">
            <a:off x="6391652" y="1725272"/>
            <a:ext cx="354392" cy="886972"/>
          </a:xfrm>
          <a:prstGeom prst="rect">
            <a:avLst/>
          </a:prstGeom>
          <a:noFill/>
          <a:ln w="28575" cap="flat" cmpd="sng">
            <a:solidFill>
              <a:srgbClr val="355578"/>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sp>
        <p:nvSpPr>
          <p:cNvPr id="553" name="Google Shape;553;p9"/>
          <p:cNvSpPr txBox="1"/>
          <p:nvPr/>
        </p:nvSpPr>
        <p:spPr>
          <a:xfrm>
            <a:off x="6486241" y="1688913"/>
            <a:ext cx="19059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API</a:t>
            </a:r>
            <a:endParaRPr sz="1800">
              <a:solidFill>
                <a:schemeClr val="dk1"/>
              </a:solidFill>
              <a:latin typeface="Arial"/>
              <a:ea typeface="Arial"/>
              <a:cs typeface="Arial"/>
              <a:sym typeface="Arial"/>
            </a:endParaRPr>
          </a:p>
        </p:txBody>
      </p:sp>
      <p:sp>
        <p:nvSpPr>
          <p:cNvPr id="554" name="Google Shape;554;p9"/>
          <p:cNvSpPr txBox="1"/>
          <p:nvPr/>
        </p:nvSpPr>
        <p:spPr>
          <a:xfrm>
            <a:off x="6466801" y="4136096"/>
            <a:ext cx="190599" cy="9690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Arial"/>
                <a:ea typeface="Arial"/>
                <a:cs typeface="Arial"/>
                <a:sym typeface="Arial"/>
              </a:rPr>
              <a:t>API</a:t>
            </a:r>
            <a:endParaRPr sz="1800">
              <a:solidFill>
                <a:schemeClr val="dk1"/>
              </a:solidFill>
              <a:latin typeface="Arial"/>
              <a:ea typeface="Arial"/>
              <a:cs typeface="Arial"/>
              <a:sym typeface="Arial"/>
            </a:endParaRPr>
          </a:p>
        </p:txBody>
      </p:sp>
      <p:sp>
        <p:nvSpPr>
          <p:cNvPr id="555" name="Google Shape;555;p9"/>
          <p:cNvSpPr/>
          <p:nvPr/>
        </p:nvSpPr>
        <p:spPr>
          <a:xfrm>
            <a:off x="5271806" y="1343025"/>
            <a:ext cx="24288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«Get Customer Data»</a:t>
            </a:r>
            <a:endParaRPr sz="1800">
              <a:solidFill>
                <a:schemeClr val="dk1"/>
              </a:solidFill>
              <a:latin typeface="Arial"/>
              <a:ea typeface="Arial"/>
              <a:cs typeface="Arial"/>
              <a:sym typeface="Arial"/>
            </a:endParaRPr>
          </a:p>
        </p:txBody>
      </p:sp>
      <p:sp>
        <p:nvSpPr>
          <p:cNvPr id="556" name="Google Shape;556;p9"/>
          <p:cNvSpPr/>
          <p:nvPr/>
        </p:nvSpPr>
        <p:spPr>
          <a:xfrm>
            <a:off x="5251398" y="5071357"/>
            <a:ext cx="28007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«Update Customer Data»</a:t>
            </a:r>
            <a:endParaRPr sz="1800">
              <a:solidFill>
                <a:schemeClr val="dk1"/>
              </a:solidFill>
              <a:latin typeface="Arial"/>
              <a:ea typeface="Arial"/>
              <a:cs typeface="Arial"/>
              <a:sym typeface="Arial"/>
            </a:endParaRPr>
          </a:p>
        </p:txBody>
      </p:sp>
      <p:sp>
        <p:nvSpPr>
          <p:cNvPr id="557" name="Google Shape;557;p9"/>
          <p:cNvSpPr/>
          <p:nvPr/>
        </p:nvSpPr>
        <p:spPr>
          <a:xfrm flipH="1">
            <a:off x="3574729" y="2987964"/>
            <a:ext cx="1809358" cy="831539"/>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p:txBody>
      </p:sp>
      <p:grpSp>
        <p:nvGrpSpPr>
          <p:cNvPr id="558" name="Google Shape;558;p9"/>
          <p:cNvGrpSpPr/>
          <p:nvPr/>
        </p:nvGrpSpPr>
        <p:grpSpPr>
          <a:xfrm>
            <a:off x="3540559" y="2112878"/>
            <a:ext cx="2789600" cy="2356174"/>
            <a:chOff x="3463994" y="2274724"/>
            <a:chExt cx="2789600" cy="2356174"/>
          </a:xfrm>
        </p:grpSpPr>
        <p:sp>
          <p:nvSpPr>
            <p:cNvPr id="559" name="Google Shape;559;p9"/>
            <p:cNvSpPr/>
            <p:nvPr/>
          </p:nvSpPr>
          <p:spPr>
            <a:xfrm>
              <a:off x="3463994" y="3067773"/>
              <a:ext cx="1891182" cy="923330"/>
            </a:xfrm>
            <a:prstGeom prst="rect">
              <a:avLst/>
            </a:prstGeom>
            <a:noFill/>
            <a:ln w="28575" cap="flat" cmpd="sng">
              <a:solidFill>
                <a:srgbClr val="355578"/>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Validation, Mapping, Transformation</a:t>
              </a:r>
              <a:endParaRPr sz="1800" b="1">
                <a:solidFill>
                  <a:schemeClr val="dk1"/>
                </a:solidFill>
                <a:latin typeface="Arial"/>
                <a:ea typeface="Arial"/>
                <a:cs typeface="Arial"/>
                <a:sym typeface="Arial"/>
              </a:endParaRPr>
            </a:p>
          </p:txBody>
        </p:sp>
        <p:sp>
          <p:nvSpPr>
            <p:cNvPr id="560" name="Google Shape;560;p9"/>
            <p:cNvSpPr/>
            <p:nvPr/>
          </p:nvSpPr>
          <p:spPr>
            <a:xfrm>
              <a:off x="4450898" y="2274724"/>
              <a:ext cx="1802696" cy="777004"/>
            </a:xfrm>
            <a:custGeom>
              <a:avLst/>
              <a:gdLst/>
              <a:ahLst/>
              <a:cxnLst/>
              <a:rect l="l" t="t" r="r" b="b"/>
              <a:pathLst>
                <a:path w="2216728" h="1021271" extrusionOk="0">
                  <a:moveTo>
                    <a:pt x="0" y="1021271"/>
                  </a:moveTo>
                  <a:cubicBezTo>
                    <a:pt x="184727" y="671828"/>
                    <a:pt x="369454" y="322386"/>
                    <a:pt x="738909" y="153053"/>
                  </a:cubicBezTo>
                  <a:cubicBezTo>
                    <a:pt x="1108364" y="-16280"/>
                    <a:pt x="1662546" y="-5505"/>
                    <a:pt x="2216728" y="5271"/>
                  </a:cubicBezTo>
                </a:path>
              </a:pathLst>
            </a:custGeom>
            <a:no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1" name="Google Shape;561;p9"/>
            <p:cNvSpPr/>
            <p:nvPr/>
          </p:nvSpPr>
          <p:spPr>
            <a:xfrm rot="10800000" flipH="1">
              <a:off x="4450898" y="4007148"/>
              <a:ext cx="1795450" cy="623750"/>
            </a:xfrm>
            <a:custGeom>
              <a:avLst/>
              <a:gdLst/>
              <a:ahLst/>
              <a:cxnLst/>
              <a:rect l="l" t="t" r="r" b="b"/>
              <a:pathLst>
                <a:path w="2216728" h="1021271" extrusionOk="0">
                  <a:moveTo>
                    <a:pt x="0" y="1021271"/>
                  </a:moveTo>
                  <a:cubicBezTo>
                    <a:pt x="184727" y="671828"/>
                    <a:pt x="369454" y="322386"/>
                    <a:pt x="738909" y="153053"/>
                  </a:cubicBezTo>
                  <a:cubicBezTo>
                    <a:pt x="1108364" y="-16280"/>
                    <a:pt x="1662546" y="-5505"/>
                    <a:pt x="2216728" y="5271"/>
                  </a:cubicBezTo>
                </a:path>
              </a:pathLst>
            </a:custGeom>
            <a:noFill/>
            <a:ln w="28575"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62" name="Google Shape;562;p9"/>
          <p:cNvSpPr txBox="1"/>
          <p:nvPr/>
        </p:nvSpPr>
        <p:spPr>
          <a:xfrm>
            <a:off x="9508407" y="5538318"/>
            <a:ext cx="887890" cy="3875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Billing</a:t>
            </a:r>
            <a:endParaRPr/>
          </a:p>
        </p:txBody>
      </p:sp>
      <p:sp>
        <p:nvSpPr>
          <p:cNvPr id="563" name="Google Shape;563;p9"/>
          <p:cNvSpPr txBox="1"/>
          <p:nvPr/>
        </p:nvSpPr>
        <p:spPr>
          <a:xfrm>
            <a:off x="7958551" y="2058962"/>
            <a:ext cx="736790" cy="3875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CRM</a:t>
            </a:r>
            <a:endParaRPr/>
          </a:p>
        </p:txBody>
      </p:sp>
      <p:sp>
        <p:nvSpPr>
          <p:cNvPr id="564" name="Google Shape;564;p9"/>
          <p:cNvSpPr txBox="1"/>
          <p:nvPr/>
        </p:nvSpPr>
        <p:spPr>
          <a:xfrm>
            <a:off x="9333923" y="3149418"/>
            <a:ext cx="659154" cy="3876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ERP</a:t>
            </a:r>
            <a:endParaRPr/>
          </a:p>
        </p:txBody>
      </p:sp>
      <p:grpSp>
        <p:nvGrpSpPr>
          <p:cNvPr id="565" name="Google Shape;565;p9"/>
          <p:cNvGrpSpPr/>
          <p:nvPr/>
        </p:nvGrpSpPr>
        <p:grpSpPr>
          <a:xfrm>
            <a:off x="7399838" y="2132854"/>
            <a:ext cx="4333374" cy="1984771"/>
            <a:chOff x="7323273" y="2294700"/>
            <a:chExt cx="4333374" cy="1984771"/>
          </a:xfrm>
        </p:grpSpPr>
        <p:sp>
          <p:nvSpPr>
            <p:cNvPr id="566" name="Google Shape;566;p9"/>
            <p:cNvSpPr txBox="1"/>
            <p:nvPr/>
          </p:nvSpPr>
          <p:spPr>
            <a:xfrm flipH="1">
              <a:off x="10325006" y="2294700"/>
              <a:ext cx="1331642" cy="56202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800">
                  <a:solidFill>
                    <a:schemeClr val="dk1"/>
                  </a:solidFill>
                  <a:latin typeface="Arial"/>
                  <a:ea typeface="Arial"/>
                  <a:cs typeface="Arial"/>
                  <a:sym typeface="Arial"/>
                </a:rPr>
                <a:t>Integration Logic</a:t>
              </a:r>
              <a:endParaRPr/>
            </a:p>
          </p:txBody>
        </p:sp>
        <p:sp>
          <p:nvSpPr>
            <p:cNvPr id="567" name="Google Shape;567;p9"/>
            <p:cNvSpPr/>
            <p:nvPr/>
          </p:nvSpPr>
          <p:spPr>
            <a:xfrm rot="9811422">
              <a:off x="7378898" y="2990916"/>
              <a:ext cx="3188649" cy="853907"/>
            </a:xfrm>
            <a:custGeom>
              <a:avLst/>
              <a:gdLst/>
              <a:ahLst/>
              <a:cxnLst/>
              <a:rect l="l" t="t" r="r" b="b"/>
              <a:pathLst>
                <a:path w="3694546" h="988395" extrusionOk="0">
                  <a:moveTo>
                    <a:pt x="0" y="914400"/>
                  </a:moveTo>
                  <a:cubicBezTo>
                    <a:pt x="832812" y="981363"/>
                    <a:pt x="1665624" y="1048327"/>
                    <a:pt x="2281382" y="895927"/>
                  </a:cubicBezTo>
                  <a:cubicBezTo>
                    <a:pt x="2897140" y="743527"/>
                    <a:pt x="3295843" y="371763"/>
                    <a:pt x="3694546" y="0"/>
                  </a:cubicBezTo>
                </a:path>
              </a:pathLst>
            </a:custGeom>
            <a:noFill/>
            <a:ln w="28575" cap="flat" cmpd="sng">
              <a:solidFill>
                <a:srgbClr val="009AD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568" name="Google Shape;568;p9"/>
          <p:cNvGrpSpPr/>
          <p:nvPr/>
        </p:nvGrpSpPr>
        <p:grpSpPr>
          <a:xfrm>
            <a:off x="551116" y="4555955"/>
            <a:ext cx="2062800" cy="1457166"/>
            <a:chOff x="474551" y="4717801"/>
            <a:chExt cx="2062800" cy="1457166"/>
          </a:xfrm>
        </p:grpSpPr>
        <p:sp>
          <p:nvSpPr>
            <p:cNvPr id="569" name="Google Shape;569;p9"/>
            <p:cNvSpPr/>
            <p:nvPr/>
          </p:nvSpPr>
          <p:spPr>
            <a:xfrm rot="8367200" flipH="1">
              <a:off x="1180537" y="5115141"/>
              <a:ext cx="1382200" cy="432457"/>
            </a:xfrm>
            <a:custGeom>
              <a:avLst/>
              <a:gdLst/>
              <a:ahLst/>
              <a:cxnLst/>
              <a:rect l="l" t="t" r="r" b="b"/>
              <a:pathLst>
                <a:path w="3694546" h="988395" extrusionOk="0">
                  <a:moveTo>
                    <a:pt x="0" y="914400"/>
                  </a:moveTo>
                  <a:cubicBezTo>
                    <a:pt x="832812" y="981363"/>
                    <a:pt x="1665624" y="1048327"/>
                    <a:pt x="2281382" y="895927"/>
                  </a:cubicBezTo>
                  <a:cubicBezTo>
                    <a:pt x="2897140" y="743527"/>
                    <a:pt x="3295843" y="371763"/>
                    <a:pt x="3694546" y="0"/>
                  </a:cubicBezTo>
                </a:path>
              </a:pathLst>
            </a:custGeom>
            <a:noFill/>
            <a:ln w="28575" cap="flat" cmpd="sng">
              <a:solidFill>
                <a:srgbClr val="009AD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0" name="Google Shape;570;p9"/>
            <p:cNvSpPr txBox="1"/>
            <p:nvPr/>
          </p:nvSpPr>
          <p:spPr>
            <a:xfrm flipH="1">
              <a:off x="474551" y="5612942"/>
              <a:ext cx="1323990" cy="56202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800">
                  <a:solidFill>
                    <a:schemeClr val="dk1"/>
                  </a:solidFill>
                  <a:latin typeface="Arial"/>
                  <a:ea typeface="Arial"/>
                  <a:cs typeface="Arial"/>
                  <a:sym typeface="Arial"/>
                </a:rPr>
                <a:t>Integration Logic</a:t>
              </a:r>
              <a:endParaRPr/>
            </a:p>
          </p:txBody>
        </p:sp>
      </p:grpSp>
      <p:grpSp>
        <p:nvGrpSpPr>
          <p:cNvPr id="571" name="Google Shape;571;p9"/>
          <p:cNvGrpSpPr/>
          <p:nvPr/>
        </p:nvGrpSpPr>
        <p:grpSpPr>
          <a:xfrm>
            <a:off x="552470" y="1752364"/>
            <a:ext cx="3596155" cy="1137518"/>
            <a:chOff x="475905" y="1914210"/>
            <a:chExt cx="3596155" cy="1137518"/>
          </a:xfrm>
        </p:grpSpPr>
        <p:sp>
          <p:nvSpPr>
            <p:cNvPr id="572" name="Google Shape;572;p9"/>
            <p:cNvSpPr txBox="1"/>
            <p:nvPr/>
          </p:nvSpPr>
          <p:spPr>
            <a:xfrm flipH="1">
              <a:off x="475905" y="1914210"/>
              <a:ext cx="1321282" cy="562025"/>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None/>
              </a:pPr>
              <a:r>
                <a:rPr lang="en-US" sz="1800">
                  <a:solidFill>
                    <a:schemeClr val="dk1"/>
                  </a:solidFill>
                  <a:latin typeface="Arial"/>
                  <a:ea typeface="Arial"/>
                  <a:cs typeface="Arial"/>
                  <a:sym typeface="Arial"/>
                </a:rPr>
                <a:t>Integration Logic</a:t>
              </a:r>
              <a:endParaRPr/>
            </a:p>
          </p:txBody>
        </p:sp>
        <p:sp>
          <p:nvSpPr>
            <p:cNvPr id="573" name="Google Shape;573;p9"/>
            <p:cNvSpPr/>
            <p:nvPr/>
          </p:nvSpPr>
          <p:spPr>
            <a:xfrm rot="-10325048" flipH="1">
              <a:off x="1712042" y="2353363"/>
              <a:ext cx="2333938" cy="540225"/>
            </a:xfrm>
            <a:custGeom>
              <a:avLst/>
              <a:gdLst/>
              <a:ahLst/>
              <a:cxnLst/>
              <a:rect l="l" t="t" r="r" b="b"/>
              <a:pathLst>
                <a:path w="3694546" h="988395" extrusionOk="0">
                  <a:moveTo>
                    <a:pt x="0" y="914400"/>
                  </a:moveTo>
                  <a:cubicBezTo>
                    <a:pt x="832812" y="981363"/>
                    <a:pt x="1665624" y="1048327"/>
                    <a:pt x="2281382" y="895927"/>
                  </a:cubicBezTo>
                  <a:cubicBezTo>
                    <a:pt x="2897140" y="743527"/>
                    <a:pt x="3295843" y="371763"/>
                    <a:pt x="3694546" y="0"/>
                  </a:cubicBezTo>
                </a:path>
              </a:pathLst>
            </a:custGeom>
            <a:noFill/>
            <a:ln w="28575" cap="flat" cmpd="sng">
              <a:solidFill>
                <a:srgbClr val="009AD7"/>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74" name="Google Shape;574;p9"/>
          <p:cNvSpPr/>
          <p:nvPr/>
        </p:nvSpPr>
        <p:spPr>
          <a:xfrm>
            <a:off x="6863924" y="1810030"/>
            <a:ext cx="1125633" cy="720005"/>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5" name="Google Shape;575;p9"/>
          <p:cNvSpPr/>
          <p:nvPr/>
        </p:nvSpPr>
        <p:spPr>
          <a:xfrm>
            <a:off x="9281014" y="4835318"/>
            <a:ext cx="1125633" cy="720005"/>
          </a:xfrm>
          <a:custGeom>
            <a:avLst/>
            <a:gdLst/>
            <a:ahLst/>
            <a:cxnLst/>
            <a:rect l="l" t="t" r="r" b="b"/>
            <a:pathLst>
              <a:path w="240" h="151" extrusionOk="0">
                <a:moveTo>
                  <a:pt x="98" y="16"/>
                </a:moveTo>
                <a:cubicBezTo>
                  <a:pt x="118" y="16"/>
                  <a:pt x="135" y="28"/>
                  <a:pt x="142" y="45"/>
                </a:cubicBezTo>
                <a:cubicBezTo>
                  <a:pt x="147" y="39"/>
                  <a:pt x="156" y="35"/>
                  <a:pt x="165" y="35"/>
                </a:cubicBezTo>
                <a:cubicBezTo>
                  <a:pt x="181" y="35"/>
                  <a:pt x="194" y="48"/>
                  <a:pt x="194" y="64"/>
                </a:cubicBezTo>
                <a:cubicBezTo>
                  <a:pt x="194" y="68"/>
                  <a:pt x="193" y="72"/>
                  <a:pt x="192" y="76"/>
                </a:cubicBezTo>
                <a:cubicBezTo>
                  <a:pt x="193" y="75"/>
                  <a:pt x="194" y="75"/>
                  <a:pt x="194" y="75"/>
                </a:cubicBezTo>
                <a:cubicBezTo>
                  <a:pt x="211" y="75"/>
                  <a:pt x="224" y="89"/>
                  <a:pt x="224" y="105"/>
                </a:cubicBezTo>
                <a:cubicBezTo>
                  <a:pt x="224" y="122"/>
                  <a:pt x="211" y="135"/>
                  <a:pt x="194" y="135"/>
                </a:cubicBezTo>
                <a:cubicBezTo>
                  <a:pt x="49" y="135"/>
                  <a:pt x="49" y="135"/>
                  <a:pt x="49" y="135"/>
                </a:cubicBezTo>
                <a:cubicBezTo>
                  <a:pt x="31" y="135"/>
                  <a:pt x="16" y="120"/>
                  <a:pt x="16" y="101"/>
                </a:cubicBezTo>
                <a:cubicBezTo>
                  <a:pt x="16" y="83"/>
                  <a:pt x="31" y="68"/>
                  <a:pt x="49" y="68"/>
                </a:cubicBezTo>
                <a:cubicBezTo>
                  <a:pt x="49" y="68"/>
                  <a:pt x="50" y="68"/>
                  <a:pt x="50" y="68"/>
                </a:cubicBezTo>
                <a:cubicBezTo>
                  <a:pt x="50" y="67"/>
                  <a:pt x="49" y="66"/>
                  <a:pt x="49" y="64"/>
                </a:cubicBezTo>
                <a:cubicBezTo>
                  <a:pt x="49" y="38"/>
                  <a:pt x="71" y="16"/>
                  <a:pt x="98" y="16"/>
                </a:cubicBezTo>
                <a:moveTo>
                  <a:pt x="98" y="0"/>
                </a:moveTo>
                <a:cubicBezTo>
                  <a:pt x="66" y="0"/>
                  <a:pt x="39" y="24"/>
                  <a:pt x="34" y="54"/>
                </a:cubicBezTo>
                <a:cubicBezTo>
                  <a:pt x="14" y="61"/>
                  <a:pt x="0" y="79"/>
                  <a:pt x="0" y="101"/>
                </a:cubicBezTo>
                <a:cubicBezTo>
                  <a:pt x="0" y="129"/>
                  <a:pt x="22" y="151"/>
                  <a:pt x="49" y="151"/>
                </a:cubicBezTo>
                <a:cubicBezTo>
                  <a:pt x="194" y="151"/>
                  <a:pt x="194" y="151"/>
                  <a:pt x="194" y="151"/>
                </a:cubicBezTo>
                <a:cubicBezTo>
                  <a:pt x="219" y="151"/>
                  <a:pt x="240" y="130"/>
                  <a:pt x="240" y="105"/>
                </a:cubicBezTo>
                <a:cubicBezTo>
                  <a:pt x="240" y="86"/>
                  <a:pt x="228" y="69"/>
                  <a:pt x="210" y="62"/>
                </a:cubicBezTo>
                <a:cubicBezTo>
                  <a:pt x="209" y="38"/>
                  <a:pt x="189" y="19"/>
                  <a:pt x="165" y="19"/>
                </a:cubicBezTo>
                <a:cubicBezTo>
                  <a:pt x="158" y="19"/>
                  <a:pt x="152" y="20"/>
                  <a:pt x="146" y="22"/>
                </a:cubicBezTo>
                <a:cubicBezTo>
                  <a:pt x="134" y="8"/>
                  <a:pt x="117" y="0"/>
                  <a:pt x="9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6" name="Google Shape;576;p9"/>
          <p:cNvSpPr/>
          <p:nvPr/>
        </p:nvSpPr>
        <p:spPr>
          <a:xfrm>
            <a:off x="9379289" y="3497655"/>
            <a:ext cx="573063" cy="1052877"/>
          </a:xfrm>
          <a:custGeom>
            <a:avLst/>
            <a:gdLst/>
            <a:ahLst/>
            <a:cxnLst/>
            <a:rect l="l" t="t" r="r" b="b"/>
            <a:pathLst>
              <a:path w="314325" h="542925" extrusionOk="0">
                <a:moveTo>
                  <a:pt x="7144" y="7144"/>
                </a:moveTo>
                <a:lnTo>
                  <a:pt x="7144" y="540544"/>
                </a:lnTo>
                <a:lnTo>
                  <a:pt x="311944" y="540544"/>
                </a:lnTo>
                <a:lnTo>
                  <a:pt x="311944" y="7144"/>
                </a:lnTo>
                <a:lnTo>
                  <a:pt x="7144" y="7144"/>
                </a:lnTo>
                <a:close/>
                <a:moveTo>
                  <a:pt x="273844" y="502444"/>
                </a:moveTo>
                <a:lnTo>
                  <a:pt x="45244" y="502444"/>
                </a:lnTo>
                <a:lnTo>
                  <a:pt x="45244" y="45244"/>
                </a:lnTo>
                <a:lnTo>
                  <a:pt x="273844" y="45244"/>
                </a:lnTo>
                <a:lnTo>
                  <a:pt x="273844" y="502444"/>
                </a:lnTo>
                <a:close/>
                <a:moveTo>
                  <a:pt x="197644" y="407194"/>
                </a:moveTo>
                <a:cubicBezTo>
                  <a:pt x="197644" y="428244"/>
                  <a:pt x="180594" y="445294"/>
                  <a:pt x="159544" y="445294"/>
                </a:cubicBezTo>
                <a:cubicBezTo>
                  <a:pt x="138494" y="445294"/>
                  <a:pt x="121444" y="428244"/>
                  <a:pt x="121444" y="407194"/>
                </a:cubicBezTo>
                <a:cubicBezTo>
                  <a:pt x="121444" y="386144"/>
                  <a:pt x="138494" y="369094"/>
                  <a:pt x="159544" y="369094"/>
                </a:cubicBezTo>
                <a:cubicBezTo>
                  <a:pt x="180594" y="369094"/>
                  <a:pt x="197644" y="386144"/>
                  <a:pt x="197644" y="407194"/>
                </a:cubicBezTo>
                <a:close/>
                <a:moveTo>
                  <a:pt x="235744" y="273844"/>
                </a:moveTo>
                <a:lnTo>
                  <a:pt x="83344" y="273844"/>
                </a:lnTo>
                <a:lnTo>
                  <a:pt x="83344" y="235744"/>
                </a:lnTo>
                <a:lnTo>
                  <a:pt x="235744" y="235744"/>
                </a:lnTo>
                <a:lnTo>
                  <a:pt x="235744" y="273844"/>
                </a:lnTo>
                <a:close/>
                <a:moveTo>
                  <a:pt x="235744" y="197644"/>
                </a:moveTo>
                <a:lnTo>
                  <a:pt x="83344" y="197644"/>
                </a:lnTo>
                <a:lnTo>
                  <a:pt x="83344" y="159544"/>
                </a:lnTo>
                <a:lnTo>
                  <a:pt x="235744" y="159544"/>
                </a:lnTo>
                <a:lnTo>
                  <a:pt x="235744" y="197644"/>
                </a:lnTo>
                <a:close/>
                <a:moveTo>
                  <a:pt x="235744" y="121444"/>
                </a:moveTo>
                <a:lnTo>
                  <a:pt x="83344" y="121444"/>
                </a:lnTo>
                <a:lnTo>
                  <a:pt x="83344" y="83344"/>
                </a:lnTo>
                <a:lnTo>
                  <a:pt x="235744" y="83344"/>
                </a:lnTo>
                <a:lnTo>
                  <a:pt x="235744" y="121444"/>
                </a:lnTo>
                <a:close/>
              </a:path>
            </a:pathLst>
          </a:custGeom>
          <a:solidFill>
            <a:srgbClr val="002856"/>
          </a:solid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7" name="Google Shape;577;p9"/>
          <p:cNvSpPr/>
          <p:nvPr/>
        </p:nvSpPr>
        <p:spPr>
          <a:xfrm>
            <a:off x="10018000" y="3642486"/>
            <a:ext cx="596300" cy="720006"/>
          </a:xfrm>
          <a:custGeom>
            <a:avLst/>
            <a:gdLst/>
            <a:ahLst/>
            <a:cxnLst/>
            <a:rect l="l" t="t" r="r" b="b"/>
            <a:pathLst>
              <a:path w="160" h="224" extrusionOk="0">
                <a:moveTo>
                  <a:pt x="80" y="0"/>
                </a:moveTo>
                <a:cubicBezTo>
                  <a:pt x="36" y="0"/>
                  <a:pt x="0" y="13"/>
                  <a:pt x="0" y="28"/>
                </a:cubicBezTo>
                <a:cubicBezTo>
                  <a:pt x="0" y="196"/>
                  <a:pt x="0" y="196"/>
                  <a:pt x="0" y="196"/>
                </a:cubicBezTo>
                <a:cubicBezTo>
                  <a:pt x="0" y="211"/>
                  <a:pt x="36" y="224"/>
                  <a:pt x="80" y="224"/>
                </a:cubicBezTo>
                <a:cubicBezTo>
                  <a:pt x="124" y="224"/>
                  <a:pt x="160" y="211"/>
                  <a:pt x="160" y="196"/>
                </a:cubicBezTo>
                <a:cubicBezTo>
                  <a:pt x="160" y="28"/>
                  <a:pt x="160" y="28"/>
                  <a:pt x="160" y="28"/>
                </a:cubicBezTo>
                <a:cubicBezTo>
                  <a:pt x="160" y="13"/>
                  <a:pt x="124" y="0"/>
                  <a:pt x="80" y="0"/>
                </a:cubicBezTo>
                <a:close/>
                <a:moveTo>
                  <a:pt x="80" y="16"/>
                </a:moveTo>
                <a:cubicBezTo>
                  <a:pt x="112" y="16"/>
                  <a:pt x="134" y="23"/>
                  <a:pt x="142" y="28"/>
                </a:cubicBezTo>
                <a:cubicBezTo>
                  <a:pt x="134" y="33"/>
                  <a:pt x="112" y="40"/>
                  <a:pt x="80" y="40"/>
                </a:cubicBezTo>
                <a:cubicBezTo>
                  <a:pt x="48" y="40"/>
                  <a:pt x="26" y="33"/>
                  <a:pt x="18" y="28"/>
                </a:cubicBezTo>
                <a:cubicBezTo>
                  <a:pt x="26" y="23"/>
                  <a:pt x="48" y="16"/>
                  <a:pt x="80" y="16"/>
                </a:cubicBezTo>
                <a:close/>
                <a:moveTo>
                  <a:pt x="80" y="208"/>
                </a:moveTo>
                <a:cubicBezTo>
                  <a:pt x="44" y="208"/>
                  <a:pt x="21" y="199"/>
                  <a:pt x="16" y="194"/>
                </a:cubicBezTo>
                <a:cubicBezTo>
                  <a:pt x="16" y="45"/>
                  <a:pt x="16" y="45"/>
                  <a:pt x="16" y="45"/>
                </a:cubicBezTo>
                <a:cubicBezTo>
                  <a:pt x="31" y="52"/>
                  <a:pt x="54" y="56"/>
                  <a:pt x="80" y="56"/>
                </a:cubicBezTo>
                <a:cubicBezTo>
                  <a:pt x="106" y="56"/>
                  <a:pt x="129" y="52"/>
                  <a:pt x="144" y="45"/>
                </a:cubicBezTo>
                <a:cubicBezTo>
                  <a:pt x="144" y="194"/>
                  <a:pt x="144" y="194"/>
                  <a:pt x="144" y="194"/>
                </a:cubicBezTo>
                <a:cubicBezTo>
                  <a:pt x="139" y="199"/>
                  <a:pt x="116" y="208"/>
                  <a:pt x="80" y="208"/>
                </a:cubicBezTo>
                <a:close/>
              </a:path>
            </a:pathLst>
          </a:custGeom>
          <a:solidFill>
            <a:srgbClr val="0028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578" name="Google Shape;578;p9"/>
          <p:cNvGrpSpPr/>
          <p:nvPr/>
        </p:nvGrpSpPr>
        <p:grpSpPr>
          <a:xfrm>
            <a:off x="2262503" y="4359381"/>
            <a:ext cx="4067654" cy="1310018"/>
            <a:chOff x="2185938" y="4521227"/>
            <a:chExt cx="4067654" cy="1310018"/>
          </a:xfrm>
        </p:grpSpPr>
        <p:cxnSp>
          <p:nvCxnSpPr>
            <p:cNvPr id="579" name="Google Shape;579;p9"/>
            <p:cNvCxnSpPr/>
            <p:nvPr/>
          </p:nvCxnSpPr>
          <p:spPr>
            <a:xfrm rot="10800000" flipH="1">
              <a:off x="3032902" y="4900804"/>
              <a:ext cx="3220690" cy="21831"/>
            </a:xfrm>
            <a:prstGeom prst="straightConnector1">
              <a:avLst/>
            </a:prstGeom>
            <a:noFill/>
            <a:ln w="28575" cap="flat" cmpd="sng">
              <a:solidFill>
                <a:srgbClr val="002856"/>
              </a:solidFill>
              <a:prstDash val="solid"/>
              <a:miter lim="800000"/>
              <a:headEnd type="none" w="sm" len="sm"/>
              <a:tailEnd type="triangle" w="med" len="med"/>
            </a:ln>
          </p:spPr>
        </p:cxnSp>
        <p:sp>
          <p:nvSpPr>
            <p:cNvPr id="580" name="Google Shape;580;p9"/>
            <p:cNvSpPr txBox="1"/>
            <p:nvPr/>
          </p:nvSpPr>
          <p:spPr>
            <a:xfrm>
              <a:off x="2185938" y="5184914"/>
              <a:ext cx="117852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Client App</a:t>
              </a:r>
              <a:endParaRPr/>
            </a:p>
          </p:txBody>
        </p:sp>
        <p:sp>
          <p:nvSpPr>
            <p:cNvPr id="581" name="Google Shape;581;p9"/>
            <p:cNvSpPr/>
            <p:nvPr/>
          </p:nvSpPr>
          <p:spPr>
            <a:xfrm flipH="1">
              <a:off x="2410892" y="4521227"/>
              <a:ext cx="602152" cy="678307"/>
            </a:xfrm>
            <a:custGeom>
              <a:avLst/>
              <a:gdLst/>
              <a:ahLst/>
              <a:cxnLst/>
              <a:rect l="l" t="t" r="r" b="b"/>
              <a:pathLst>
                <a:path w="466725" h="542925" extrusionOk="0">
                  <a:moveTo>
                    <a:pt x="311944" y="83344"/>
                  </a:moveTo>
                  <a:lnTo>
                    <a:pt x="311944" y="7144"/>
                  </a:lnTo>
                  <a:lnTo>
                    <a:pt x="7144" y="7144"/>
                  </a:lnTo>
                  <a:lnTo>
                    <a:pt x="7144" y="540544"/>
                  </a:lnTo>
                  <a:lnTo>
                    <a:pt x="311944" y="540544"/>
                  </a:lnTo>
                  <a:lnTo>
                    <a:pt x="311944" y="330994"/>
                  </a:lnTo>
                  <a:lnTo>
                    <a:pt x="350044" y="330994"/>
                  </a:lnTo>
                  <a:lnTo>
                    <a:pt x="464344" y="330994"/>
                  </a:lnTo>
                  <a:lnTo>
                    <a:pt x="464344" y="83344"/>
                  </a:lnTo>
                  <a:lnTo>
                    <a:pt x="311944" y="83344"/>
                  </a:lnTo>
                  <a:close/>
                  <a:moveTo>
                    <a:pt x="273844" y="502444"/>
                  </a:moveTo>
                  <a:lnTo>
                    <a:pt x="45244" y="502444"/>
                  </a:lnTo>
                  <a:lnTo>
                    <a:pt x="45244" y="45244"/>
                  </a:lnTo>
                  <a:lnTo>
                    <a:pt x="273844" y="45244"/>
                  </a:lnTo>
                  <a:lnTo>
                    <a:pt x="273844" y="83344"/>
                  </a:lnTo>
                  <a:lnTo>
                    <a:pt x="111919" y="83344"/>
                  </a:lnTo>
                  <a:lnTo>
                    <a:pt x="111919" y="330994"/>
                  </a:lnTo>
                  <a:lnTo>
                    <a:pt x="130969" y="330994"/>
                  </a:lnTo>
                  <a:lnTo>
                    <a:pt x="169069" y="330994"/>
                  </a:lnTo>
                  <a:lnTo>
                    <a:pt x="169069" y="388144"/>
                  </a:lnTo>
                  <a:lnTo>
                    <a:pt x="235744" y="330994"/>
                  </a:lnTo>
                  <a:lnTo>
                    <a:pt x="273844" y="330994"/>
                  </a:lnTo>
                  <a:lnTo>
                    <a:pt x="273844" y="502444"/>
                  </a:lnTo>
                  <a:close/>
                  <a:moveTo>
                    <a:pt x="426244" y="292894"/>
                  </a:moveTo>
                  <a:lnTo>
                    <a:pt x="350044" y="292894"/>
                  </a:lnTo>
                  <a:lnTo>
                    <a:pt x="311944" y="292894"/>
                  </a:lnTo>
                  <a:lnTo>
                    <a:pt x="273844" y="292894"/>
                  </a:lnTo>
                  <a:lnTo>
                    <a:pt x="235744" y="292894"/>
                  </a:lnTo>
                  <a:lnTo>
                    <a:pt x="221647" y="292894"/>
                  </a:lnTo>
                  <a:lnTo>
                    <a:pt x="207169" y="292894"/>
                  </a:lnTo>
                  <a:lnTo>
                    <a:pt x="169069" y="292894"/>
                  </a:lnTo>
                  <a:lnTo>
                    <a:pt x="150019" y="292894"/>
                  </a:lnTo>
                  <a:lnTo>
                    <a:pt x="150019" y="121444"/>
                  </a:lnTo>
                  <a:lnTo>
                    <a:pt x="273844" y="121444"/>
                  </a:lnTo>
                  <a:lnTo>
                    <a:pt x="311944" y="121444"/>
                  </a:lnTo>
                  <a:lnTo>
                    <a:pt x="426244" y="121444"/>
                  </a:lnTo>
                  <a:lnTo>
                    <a:pt x="426244" y="292894"/>
                  </a:lnTo>
                  <a:close/>
                  <a:moveTo>
                    <a:pt x="188119" y="182690"/>
                  </a:moveTo>
                  <a:lnTo>
                    <a:pt x="231553" y="182690"/>
                  </a:lnTo>
                  <a:lnTo>
                    <a:pt x="231553" y="226219"/>
                  </a:lnTo>
                  <a:lnTo>
                    <a:pt x="188023" y="226219"/>
                  </a:lnTo>
                  <a:lnTo>
                    <a:pt x="188023" y="182690"/>
                  </a:lnTo>
                  <a:close/>
                  <a:moveTo>
                    <a:pt x="273844" y="182690"/>
                  </a:moveTo>
                  <a:lnTo>
                    <a:pt x="309848" y="182690"/>
                  </a:lnTo>
                  <a:lnTo>
                    <a:pt x="309848" y="226219"/>
                  </a:lnTo>
                  <a:lnTo>
                    <a:pt x="273844" y="226219"/>
                  </a:lnTo>
                  <a:lnTo>
                    <a:pt x="266414" y="226219"/>
                  </a:lnTo>
                  <a:lnTo>
                    <a:pt x="266414" y="182690"/>
                  </a:lnTo>
                  <a:lnTo>
                    <a:pt x="273844" y="182690"/>
                  </a:lnTo>
                  <a:close/>
                  <a:moveTo>
                    <a:pt x="388144" y="226219"/>
                  </a:moveTo>
                  <a:lnTo>
                    <a:pt x="344614" y="226219"/>
                  </a:lnTo>
                  <a:lnTo>
                    <a:pt x="344614" y="182690"/>
                  </a:lnTo>
                  <a:lnTo>
                    <a:pt x="388144" y="182690"/>
                  </a:lnTo>
                  <a:lnTo>
                    <a:pt x="388144" y="226219"/>
                  </a:lnTo>
                  <a:close/>
                  <a:moveTo>
                    <a:pt x="121444" y="426244"/>
                  </a:moveTo>
                  <a:lnTo>
                    <a:pt x="197739" y="426244"/>
                  </a:lnTo>
                  <a:lnTo>
                    <a:pt x="197739" y="464344"/>
                  </a:lnTo>
                  <a:lnTo>
                    <a:pt x="121444" y="464344"/>
                  </a:lnTo>
                  <a:lnTo>
                    <a:pt x="121444" y="426244"/>
                  </a:lnTo>
                  <a:close/>
                </a:path>
              </a:pathLst>
            </a:custGeom>
            <a:solidFill>
              <a:srgbClr val="0028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8"/>
                                        </p:tgtEl>
                                        <p:attrNameLst>
                                          <p:attrName>style.visibility</p:attrName>
                                        </p:attrNameLst>
                                      </p:cBhvr>
                                      <p:to>
                                        <p:strVal val="visible"/>
                                      </p:to>
                                    </p:set>
                                    <p:animEffect transition="in" filter="fade">
                                      <p:cBhvr>
                                        <p:cTn id="12" dur="500"/>
                                        <p:tgtEl>
                                          <p:spTgt spid="5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1"/>
                                        </p:tgtEl>
                                        <p:attrNameLst>
                                          <p:attrName>style.visibility</p:attrName>
                                        </p:attrNameLst>
                                      </p:cBhvr>
                                      <p:to>
                                        <p:strVal val="visible"/>
                                      </p:to>
                                    </p:set>
                                    <p:animEffect transition="in" filter="fade">
                                      <p:cBhvr>
                                        <p:cTn id="17" dur="500"/>
                                        <p:tgtEl>
                                          <p:spTgt spid="57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68"/>
                                        </p:tgtEl>
                                        <p:attrNameLst>
                                          <p:attrName>style.visibility</p:attrName>
                                        </p:attrNameLst>
                                      </p:cBhvr>
                                      <p:to>
                                        <p:strVal val="visible"/>
                                      </p:to>
                                    </p:set>
                                    <p:animEffect transition="in" filter="fade">
                                      <p:cBhvr>
                                        <p:cTn id="26"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2021_Gartner_Corporate_PPT_Template</Template>
  <TotalTime>69</TotalTime>
  <Words>1608</Words>
  <Application>Microsoft Office PowerPoint</Application>
  <PresentationFormat>Widescreen</PresentationFormat>
  <Paragraphs>432</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Arial Black</vt:lpstr>
      <vt:lpstr>Calibri</vt:lpstr>
      <vt:lpstr>Noto Sans Symbols</vt:lpstr>
      <vt:lpstr>White bkgrnd master</vt:lpstr>
      <vt:lpstr>Blue bkgrnd master</vt:lpstr>
      <vt:lpstr>White bk accent color options</vt:lpstr>
      <vt:lpstr>Blue bk accent color options</vt:lpstr>
      <vt:lpstr>Fundamentals of Integration for Software Engineering Leaders</vt:lpstr>
      <vt:lpstr>What Is Integration All About?</vt:lpstr>
      <vt:lpstr>Key Issues</vt:lpstr>
      <vt:lpstr>Key Issues</vt:lpstr>
      <vt:lpstr>Technically, We Must Develop “Integration Logic” to Sort Out Four Basic Issues</vt:lpstr>
      <vt:lpstr>Systems Can Interoperate in Four Basic Ways</vt:lpstr>
      <vt:lpstr>The Three Fundamental Integration Use Cases</vt:lpstr>
      <vt:lpstr>Four Models of Integration Platform Delivery</vt:lpstr>
      <vt:lpstr>Even in the World of APIs We Do Need to Do Integration Work</vt:lpstr>
      <vt:lpstr>Key Issues</vt:lpstr>
      <vt:lpstr>Mainstream Integration Scenarios That Every Organization Must Support</vt:lpstr>
      <vt:lpstr>Integration Platforms to Support the Mainstream Use Cases</vt:lpstr>
      <vt:lpstr>Containerization and Microservices Are Breathing New Life Into Classic Integration Platform Software</vt:lpstr>
      <vt:lpstr>Integration Platform as a Service Defined</vt:lpstr>
      <vt:lpstr>API Management: Enabling Governance for Your Integration Initiatives</vt:lpstr>
      <vt:lpstr>The Integration Platform Technology Market Is Fast-Evolving, Fragmented and Crowded</vt:lpstr>
      <vt:lpstr>Emerging Integration Use Cases That Many Organizations Will Have to Support Over the Next Three Years</vt:lpstr>
      <vt:lpstr>PowerPoint Presentation</vt:lpstr>
      <vt:lpstr>Key Issues</vt:lpstr>
      <vt:lpstr>The Future of Application Entails a Pervasive, Multifaceted Integration Challenge …</vt:lpstr>
      <vt:lpstr>… Which Requires a Combination of Technologies and a Governance Model</vt:lpstr>
      <vt:lpstr>Action Plan for Software Engineering Leaders Responsible for Integration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Integration for Software Engineering Leaders</dc:title>
  <dc:subject>2021 - Ver 2020-1104</dc:subject>
  <dc:creator>Sletten,Stacey</dc:creator>
  <cp:lastModifiedBy>Sletten,Stacey</cp:lastModifiedBy>
  <cp:revision>6</cp:revision>
  <dcterms:created xsi:type="dcterms:W3CDTF">2021-07-21T16:53:34Z</dcterms:created>
  <dcterms:modified xsi:type="dcterms:W3CDTF">2021-07-22T12:47:36Z</dcterms:modified>
</cp:coreProperties>
</file>