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trictFirstAndLastChars="0" embedTrueTypeFonts="1" saveSubsetFonts="1" autoCompressPictures="0">
  <p:sldMasterIdLst>
    <p:sldMasterId id="2147483648" r:id="rId1"/>
  </p:sldMasterIdLst>
  <p:notesMasterIdLst>
    <p:notesMasterId r:id="rId41"/>
  </p:notesMasterIdLst>
  <p:sldIdLst>
    <p:sldId id="256" r:id="rId2"/>
    <p:sldId id="287" r:id="rId3"/>
    <p:sldId id="288" r:id="rId4"/>
    <p:sldId id="289" r:id="rId5"/>
    <p:sldId id="327" r:id="rId6"/>
    <p:sldId id="292" r:id="rId7"/>
    <p:sldId id="293" r:id="rId8"/>
    <p:sldId id="294" r:id="rId9"/>
    <p:sldId id="295" r:id="rId10"/>
    <p:sldId id="328" r:id="rId11"/>
    <p:sldId id="297" r:id="rId12"/>
    <p:sldId id="298" r:id="rId13"/>
    <p:sldId id="299" r:id="rId14"/>
    <p:sldId id="300" r:id="rId15"/>
    <p:sldId id="329" r:id="rId16"/>
    <p:sldId id="302" r:id="rId17"/>
    <p:sldId id="303" r:id="rId18"/>
    <p:sldId id="304" r:id="rId19"/>
    <p:sldId id="305" r:id="rId20"/>
    <p:sldId id="306" r:id="rId21"/>
    <p:sldId id="307" r:id="rId22"/>
    <p:sldId id="330" r:id="rId23"/>
    <p:sldId id="309" r:id="rId24"/>
    <p:sldId id="310" r:id="rId25"/>
    <p:sldId id="311" r:id="rId26"/>
    <p:sldId id="312" r:id="rId27"/>
    <p:sldId id="313" r:id="rId28"/>
    <p:sldId id="331" r:id="rId29"/>
    <p:sldId id="315" r:id="rId30"/>
    <p:sldId id="316" r:id="rId31"/>
    <p:sldId id="317" r:id="rId32"/>
    <p:sldId id="318" r:id="rId33"/>
    <p:sldId id="332" r:id="rId34"/>
    <p:sldId id="320" r:id="rId35"/>
    <p:sldId id="321" r:id="rId36"/>
    <p:sldId id="322" r:id="rId37"/>
    <p:sldId id="323" r:id="rId38"/>
    <p:sldId id="324" r:id="rId39"/>
    <p:sldId id="326" r:id="rId40"/>
  </p:sldIdLst>
  <p:sldSz cx="12192000" cy="6858000"/>
  <p:notesSz cx="6858000" cy="9144000"/>
  <p:embeddedFontLst>
    <p:embeddedFont>
      <p:font typeface="Arial Black" panose="020B0A04020102020204" pitchFamily="34" charset="0"/>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iHcFZItPNg4berQ/UeNYAr5V4d8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F0A7803-CE32-4910-89C2-FB0DAA40474C}">
  <a:tblStyle styleId="{3F0A7803-CE32-4910-89C2-FB0DAA40474C}"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7E9"/>
          </a:solidFill>
        </a:fill>
      </a:tcStyle>
    </a:wholeTbl>
    <a:band1H>
      <a:tcTxStyle/>
      <a:tcStyle>
        <a:tcBdr/>
        <a:fill>
          <a:solidFill>
            <a:srgbClr val="CACBD0"/>
          </a:solidFill>
        </a:fill>
      </a:tcStyle>
    </a:band1H>
    <a:band2H>
      <a:tcTxStyle/>
      <a:tcStyle>
        <a:tcBdr/>
      </a:tcStyle>
    </a:band2H>
    <a:band1V>
      <a:tcTxStyle/>
      <a:tcStyle>
        <a:tcBdr/>
        <a:fill>
          <a:solidFill>
            <a:srgbClr val="CACBD0"/>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470" autoAdjust="0"/>
    <p:restoredTop sz="79893" autoAdjust="0"/>
  </p:normalViewPr>
  <p:slideViewPr>
    <p:cSldViewPr snapToGrid="0">
      <p:cViewPr varScale="1">
        <p:scale>
          <a:sx n="40" d="100"/>
          <a:sy n="40" d="100"/>
        </p:scale>
        <p:origin x="1044" y="4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9" d="100"/>
          <a:sy n="59" d="100"/>
        </p:scale>
        <p:origin x="2784"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51"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31633" y="712472"/>
            <a:ext cx="4794738" cy="2697041"/>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304800" algn="l" rtl="0">
              <a:lnSpc>
                <a:spcPct val="90000"/>
              </a:lnSpc>
              <a:spcBef>
                <a:spcPts val="600"/>
              </a:spcBef>
              <a:spcAft>
                <a:spcPts val="0"/>
              </a:spcAft>
              <a:buClr>
                <a:schemeClr val="dk1"/>
              </a:buClr>
              <a:buSzPts val="1200"/>
              <a:buFont typeface="Noto Sans Symbols"/>
              <a:buChar char="▪"/>
              <a:defRPr sz="1200" b="0" i="0" u="none" strike="noStrike" cap="none">
                <a:solidFill>
                  <a:schemeClr val="dk1"/>
                </a:solidFill>
                <a:latin typeface="Arial"/>
                <a:ea typeface="Arial"/>
                <a:cs typeface="Arial"/>
                <a:sym typeface="Arial"/>
              </a:defRPr>
            </a:lvl2pPr>
            <a:lvl3pPr marL="1371600" marR="0" lvl="2"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0000"/>
              </a:lnSpc>
              <a:spcBef>
                <a:spcPts val="600"/>
              </a:spcBef>
              <a:spcAft>
                <a:spcPts val="0"/>
              </a:spcAft>
              <a:buClr>
                <a:schemeClr val="dk1"/>
              </a:buClr>
              <a:buSzPts val="1200"/>
              <a:buFont typeface="Noto Sans Symbols"/>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228600" algn="l" rtl="0">
              <a:spcBef>
                <a:spcPts val="60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p:nvPr/>
        </p:nvSpPr>
        <p:spPr>
          <a:xfrm>
            <a:off x="242373" y="128260"/>
            <a:ext cx="6326067" cy="258458"/>
          </a:xfrm>
          <a:prstGeom prst="rect">
            <a:avLst/>
          </a:prstGeom>
          <a:noFill/>
          <a:ln>
            <a:noFill/>
          </a:ln>
        </p:spPr>
        <p:txBody>
          <a:bodyPr spcFirstLastPara="1" wrap="square" lIns="0" tIns="45675" rIns="91350" bIns="45675" anchor="t" anchorCtr="0">
            <a:spAutoFit/>
          </a:bodyPr>
          <a:lstStyle/>
          <a:p>
            <a:pPr marL="0" marR="0" lvl="0" indent="0" algn="l" rtl="0">
              <a:lnSpc>
                <a:spcPct val="90000"/>
              </a:lnSpc>
              <a:spcBef>
                <a:spcPts val="0"/>
              </a:spcBef>
              <a:spcAft>
                <a:spcPts val="0"/>
              </a:spcAft>
              <a:buClr>
                <a:schemeClr val="dk1"/>
              </a:buClr>
              <a:buSzPts val="1200"/>
              <a:buFont typeface="Arial"/>
              <a:buNone/>
            </a:pPr>
            <a:r>
              <a:rPr lang="en-US" sz="1200" b="1" i="0" u="none" strike="noStrike" cap="none" dirty="0">
                <a:solidFill>
                  <a:schemeClr val="dk1"/>
                </a:solidFill>
                <a:latin typeface="Arial"/>
                <a:ea typeface="Arial"/>
                <a:cs typeface="Arial"/>
                <a:sym typeface="Arial"/>
              </a:rPr>
              <a:t>Presentation Title</a:t>
            </a:r>
            <a:endParaRPr dirty="0"/>
          </a:p>
        </p:txBody>
      </p:sp>
      <p:sp>
        <p:nvSpPr>
          <p:cNvPr id="6" name="Google Shape;6;n"/>
          <p:cNvSpPr txBox="1"/>
          <p:nvPr/>
        </p:nvSpPr>
        <p:spPr>
          <a:xfrm>
            <a:off x="242372" y="8918034"/>
            <a:ext cx="6373258" cy="92333"/>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rgbClr val="979D9D"/>
              </a:buClr>
              <a:buSzPts val="600"/>
              <a:buFont typeface="Arial"/>
              <a:buNone/>
            </a:pPr>
            <a:fld id="{00000000-1234-1234-1234-123412341234}" type="slidenum">
              <a:rPr lang="en-US" sz="600" b="0" i="0" u="none" strike="noStrike" cap="none">
                <a:solidFill>
                  <a:srgbClr val="979D9D"/>
                </a:solidFill>
                <a:latin typeface="Arial"/>
                <a:ea typeface="Arial"/>
                <a:cs typeface="Arial"/>
                <a:sym typeface="Arial"/>
              </a:rPr>
              <a:t>‹#›</a:t>
            </a:fld>
            <a:r>
              <a:rPr lang="en-US" sz="600" b="0" i="0" u="none" strike="noStrike" cap="none" dirty="0">
                <a:solidFill>
                  <a:srgbClr val="979D9D"/>
                </a:solidFill>
                <a:latin typeface="Arial"/>
                <a:ea typeface="Arial"/>
                <a:cs typeface="Arial"/>
                <a:sym typeface="Arial"/>
              </a:rPr>
              <a:t>	© 2020 Gartner, Inc. and/or its affiliates. All rights reserved. Gartner is a registered trademark of Gartner, Inc. and its affiliates.</a:t>
            </a:r>
            <a:endParaRPr dirty="0"/>
          </a:p>
        </p:txBody>
      </p:sp>
    </p:spTree>
    <p:extLst>
      <p:ext uri="{BB962C8B-B14F-4D97-AF65-F5344CB8AC3E}">
        <p14:creationId xmlns:p14="http://schemas.microsoft.com/office/powerpoint/2010/main" val="169999950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www.abc.net.au/news/2019-05-03/world-first-weather-monitoring-system-for-latrobe-valley/11074888" TargetMode="External"/><Relationship Id="rId2" Type="http://schemas.openxmlformats.org/officeDocument/2006/relationships/slide" Target="../slides/slide35.xml"/><Relationship Id="rId1" Type="http://schemas.openxmlformats.org/officeDocument/2006/relationships/notesMaster" Target="../notesMasters/notesMaster1.xml"/><Relationship Id="rId5" Type="http://schemas.openxmlformats.org/officeDocument/2006/relationships/hyperlink" Target="https://www.nec.com/en/global/ad/cosmos/shizuku/life/02/index.html" TargetMode="External"/><Relationship Id="rId4" Type="http://schemas.openxmlformats.org/officeDocument/2006/relationships/hyperlink" Target="https://www.thehindu.com/news/national/kerala/wayanad-gets-localised-weather-forecasting-system/article34543067.ece" TargetMode="Externa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www.frontiersin.org/articles/10.3389/fbuil.2020.00021/full"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en.reset.org/blog/green-city-watch-using-geospatial-technology-help-urban-trees-thrive-11192020"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dirty="0"/>
          </a:p>
        </p:txBody>
      </p:sp>
      <p:sp>
        <p:nvSpPr>
          <p:cNvPr id="107" name="Google Shape;107;p1: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527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27: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8" name="Google Shape;388;p27: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dirty="0"/>
          </a:p>
        </p:txBody>
      </p:sp>
    </p:spTree>
    <p:extLst>
      <p:ext uri="{BB962C8B-B14F-4D97-AF65-F5344CB8AC3E}">
        <p14:creationId xmlns:p14="http://schemas.microsoft.com/office/powerpoint/2010/main" val="3369586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12:notes"/>
          <p:cNvSpPr txBox="1">
            <a:spLocks noGrp="1"/>
          </p:cNvSpPr>
          <p:nvPr>
            <p:ph type="body" idx="1"/>
          </p:nvPr>
        </p:nvSpPr>
        <p:spPr>
          <a:xfrm>
            <a:off x="246888" y="3134806"/>
            <a:ext cx="6373368" cy="5698298"/>
          </a:xfrm>
          <a:prstGeom prst="rect">
            <a:avLst/>
          </a:prstGeom>
        </p:spPr>
        <p:txBody>
          <a:bodyPr spcFirstLastPara="1" wrap="square" lIns="0" tIns="0" rIns="0" bIns="0" anchor="t" anchorCtr="0">
            <a:noAutofit/>
          </a:bodyPr>
          <a:lstStyle/>
          <a:p>
            <a:pPr marL="0" lvl="0" indent="0" algn="l" rtl="0">
              <a:spcBef>
                <a:spcPts val="0"/>
              </a:spcBef>
              <a:spcAft>
                <a:spcPts val="600"/>
              </a:spcAft>
              <a:buNone/>
            </a:pPr>
            <a:endParaRPr dirty="0"/>
          </a:p>
        </p:txBody>
      </p:sp>
      <p:sp>
        <p:nvSpPr>
          <p:cNvPr id="595" name="Google Shape;595;p12: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7940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p13: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0" name="Google Shape;680;p13: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US" dirty="0"/>
              <a:t>*Vision Zero - https://visionzeronetwork.org/about/what-is-vision-zero/ </a:t>
            </a:r>
          </a:p>
          <a:p>
            <a:pPr marL="0" lvl="0" indent="0" algn="l" rtl="0">
              <a:lnSpc>
                <a:spcPct val="90000"/>
              </a:lnSpc>
              <a:spcBef>
                <a:spcPts val="600"/>
              </a:spcBef>
              <a:spcAft>
                <a:spcPts val="0"/>
              </a:spcAft>
              <a:buNone/>
            </a:pPr>
            <a:endParaRPr lang="en-US" dirty="0"/>
          </a:p>
          <a:p>
            <a:pPr marL="0" lvl="0" indent="0" algn="l" rtl="0">
              <a:lnSpc>
                <a:spcPct val="90000"/>
              </a:lnSpc>
              <a:spcBef>
                <a:spcPts val="600"/>
              </a:spcBef>
              <a:spcAft>
                <a:spcPts val="0"/>
              </a:spcAft>
              <a:buNone/>
            </a:pPr>
            <a:r>
              <a:rPr lang="en-US" dirty="0"/>
              <a:t>Midtown in Motion – Connects traffic pattern analysis with tunnel/bridges access (EZ Pass), and traffic cameras, pedestrian flows together with events to close lanes/redirect traffic lights etc. </a:t>
            </a:r>
            <a:endParaRPr dirty="0"/>
          </a:p>
          <a:p>
            <a:pPr marL="0" lvl="0" indent="0" algn="l" rtl="0">
              <a:lnSpc>
                <a:spcPct val="90000"/>
              </a:lnSpc>
              <a:spcBef>
                <a:spcPts val="600"/>
              </a:spcBef>
              <a:spcAft>
                <a:spcPts val="0"/>
              </a:spcAft>
              <a:buNone/>
            </a:pPr>
            <a:r>
              <a:rPr lang="en-US" dirty="0"/>
              <a:t>City of Istanbul, Turkey – Short time traffic speed prediction using sensor data.</a:t>
            </a:r>
          </a:p>
        </p:txBody>
      </p:sp>
    </p:spTree>
    <p:extLst>
      <p:ext uri="{BB962C8B-B14F-4D97-AF65-F5344CB8AC3E}">
        <p14:creationId xmlns:p14="http://schemas.microsoft.com/office/powerpoint/2010/main" val="1719856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p14: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2" name="Google Shape;692;p14: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US" dirty="0"/>
              <a:t>City of Paris connecting bike sharing/availability/traffic on bike lanes (AutoLeap) , car sharing and parking – includes electric mobility and location data </a:t>
            </a:r>
          </a:p>
          <a:p>
            <a:pPr marL="0" lvl="0" indent="0" algn="l" rtl="0">
              <a:lnSpc>
                <a:spcPct val="90000"/>
              </a:lnSpc>
              <a:spcBef>
                <a:spcPts val="600"/>
              </a:spcBef>
              <a:spcAft>
                <a:spcPts val="0"/>
              </a:spcAft>
              <a:buNone/>
            </a:pPr>
            <a:r>
              <a:rPr lang="en-US" dirty="0"/>
              <a:t>https://smartcity.cioreview.com/cxoinsight/the-future-of-austin%E2%80%99s-smart-mobility-nid-32111-cid-134.html </a:t>
            </a:r>
            <a:endParaRPr dirty="0"/>
          </a:p>
        </p:txBody>
      </p:sp>
    </p:spTree>
    <p:extLst>
      <p:ext uri="{BB962C8B-B14F-4D97-AF65-F5344CB8AC3E}">
        <p14:creationId xmlns:p14="http://schemas.microsoft.com/office/powerpoint/2010/main" val="37083654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p15: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4" name="Google Shape;704;p15: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US" dirty="0"/>
              <a:t>Boston - https://www.boston.gov/transportation/smart-parking </a:t>
            </a:r>
          </a:p>
          <a:p>
            <a:pPr marL="0" lvl="0" indent="0" algn="l" rtl="0">
              <a:lnSpc>
                <a:spcPct val="90000"/>
              </a:lnSpc>
              <a:spcBef>
                <a:spcPts val="600"/>
              </a:spcBef>
              <a:spcAft>
                <a:spcPts val="0"/>
              </a:spcAft>
              <a:buNone/>
            </a:pPr>
            <a:endParaRPr lang="en-US" dirty="0"/>
          </a:p>
        </p:txBody>
      </p:sp>
    </p:spTree>
    <p:extLst>
      <p:ext uri="{BB962C8B-B14F-4D97-AF65-F5344CB8AC3E}">
        <p14:creationId xmlns:p14="http://schemas.microsoft.com/office/powerpoint/2010/main" val="231700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27: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8" name="Google Shape;388;p27: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dirty="0"/>
          </a:p>
        </p:txBody>
      </p:sp>
    </p:spTree>
    <p:extLst>
      <p:ext uri="{BB962C8B-B14F-4D97-AF65-F5344CB8AC3E}">
        <p14:creationId xmlns:p14="http://schemas.microsoft.com/office/powerpoint/2010/main" val="2265221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p17:notes"/>
          <p:cNvSpPr txBox="1">
            <a:spLocks noGrp="1"/>
          </p:cNvSpPr>
          <p:nvPr>
            <p:ph type="body" idx="1"/>
          </p:nvPr>
        </p:nvSpPr>
        <p:spPr>
          <a:xfrm>
            <a:off x="246888" y="3134806"/>
            <a:ext cx="6373368" cy="5698298"/>
          </a:xfrm>
          <a:prstGeom prst="rect">
            <a:avLst/>
          </a:prstGeom>
        </p:spPr>
        <p:txBody>
          <a:bodyPr spcFirstLastPara="1" wrap="square" lIns="0" tIns="0" rIns="0" bIns="0" anchor="t" anchorCtr="0">
            <a:noAutofit/>
          </a:bodyPr>
          <a:lstStyle/>
          <a:p>
            <a:pPr marL="0" lvl="0" indent="0" algn="l" rtl="0">
              <a:spcBef>
                <a:spcPts val="0"/>
              </a:spcBef>
              <a:spcAft>
                <a:spcPts val="600"/>
              </a:spcAft>
              <a:buNone/>
            </a:pPr>
            <a:endParaRPr dirty="0"/>
          </a:p>
        </p:txBody>
      </p:sp>
      <p:sp>
        <p:nvSpPr>
          <p:cNvPr id="721" name="Google Shape;721;p17: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0894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p18: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8" name="Google Shape;808;p18: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US" dirty="0"/>
              <a:t>WHM – World Happiness Methodology - https://worldhappiness.report/ed/2021/ </a:t>
            </a:r>
          </a:p>
        </p:txBody>
      </p:sp>
    </p:spTree>
    <p:extLst>
      <p:ext uri="{BB962C8B-B14F-4D97-AF65-F5344CB8AC3E}">
        <p14:creationId xmlns:p14="http://schemas.microsoft.com/office/powerpoint/2010/main" val="35345532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p19: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0" name="Google Shape;820;p19: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US" dirty="0"/>
              <a:t>Central government is building the credit systems collecting information from multiple angles, like justice, health, transport. Local governments, airlines are using the information for credit ratings, travel bookings. This is a personal rating on financial credibility. </a:t>
            </a:r>
          </a:p>
        </p:txBody>
      </p:sp>
    </p:spTree>
    <p:extLst>
      <p:ext uri="{BB962C8B-B14F-4D97-AF65-F5344CB8AC3E}">
        <p14:creationId xmlns:p14="http://schemas.microsoft.com/office/powerpoint/2010/main" val="34744819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p20: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2" name="Google Shape;832;p20: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US" dirty="0"/>
              <a:t>https://www.silabs.com/community/blog.entry.html/2020/07/02/iot_hero_smartgreenautomatesstreetlightsofbra-9z2b </a:t>
            </a:r>
          </a:p>
          <a:p>
            <a:pPr marL="0" lvl="0" indent="0" algn="l" rtl="0">
              <a:lnSpc>
                <a:spcPct val="90000"/>
              </a:lnSpc>
              <a:spcBef>
                <a:spcPts val="600"/>
              </a:spcBef>
              <a:spcAft>
                <a:spcPts val="0"/>
              </a:spcAft>
              <a:buNone/>
            </a:pPr>
            <a:r>
              <a:rPr lang="en-US" dirty="0"/>
              <a:t>https://www.sacyr.com/en/-/las-ciudades-mas-inteligentes-de-america-Latina </a:t>
            </a:r>
            <a:endParaRPr dirty="0"/>
          </a:p>
        </p:txBody>
      </p:sp>
    </p:spTree>
    <p:extLst>
      <p:ext uri="{BB962C8B-B14F-4D97-AF65-F5344CB8AC3E}">
        <p14:creationId xmlns:p14="http://schemas.microsoft.com/office/powerpoint/2010/main" val="4112346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notes"/>
          <p:cNvSpPr txBox="1">
            <a:spLocks noGrp="1"/>
          </p:cNvSpPr>
          <p:nvPr>
            <p:ph type="body" idx="1"/>
          </p:nvPr>
        </p:nvSpPr>
        <p:spPr>
          <a:xfrm>
            <a:off x="246888" y="3134806"/>
            <a:ext cx="6373368" cy="5698298"/>
          </a:xfrm>
          <a:prstGeom prst="rect">
            <a:avLst/>
          </a:prstGeom>
        </p:spPr>
        <p:txBody>
          <a:bodyPr spcFirstLastPara="1" wrap="square" lIns="0" tIns="0" rIns="0" bIns="0" anchor="t" anchorCtr="0">
            <a:noAutofit/>
          </a:bodyPr>
          <a:lstStyle/>
          <a:p>
            <a:pPr marL="0" lvl="0" indent="0" algn="l" rtl="0">
              <a:spcBef>
                <a:spcPts val="0"/>
              </a:spcBef>
              <a:spcAft>
                <a:spcPts val="600"/>
              </a:spcAft>
              <a:buNone/>
            </a:pPr>
            <a:endParaRPr dirty="0"/>
          </a:p>
        </p:txBody>
      </p:sp>
      <p:sp>
        <p:nvSpPr>
          <p:cNvPr id="274" name="Google Shape;274;p2: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61223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p21: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4" name="Google Shape;844;p21: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US" dirty="0"/>
              <a:t>Brisbane: https://smartcitiescouncil.com/article/brisbanes-strategy-build-data-dividend-community-making-it-2021-readiness-challenge-winner </a:t>
            </a:r>
          </a:p>
          <a:p>
            <a:pPr marL="0" lvl="0" indent="0" algn="l" rtl="0">
              <a:lnSpc>
                <a:spcPct val="90000"/>
              </a:lnSpc>
              <a:spcBef>
                <a:spcPts val="600"/>
              </a:spcBef>
              <a:spcAft>
                <a:spcPts val="0"/>
              </a:spcAft>
              <a:buNone/>
            </a:pPr>
            <a:r>
              <a:rPr lang="en-US" dirty="0"/>
              <a:t>Moscow: https://www.itu.int/myitu/-/media/Publications/2018-Publications/TSB-2018/Implementing-ITUT-International-Standards-to-Shape-Smart-Sustainable-Cities-The-Case-of-Moscow.pdf </a:t>
            </a:r>
            <a:endParaRPr dirty="0"/>
          </a:p>
        </p:txBody>
      </p:sp>
    </p:spTree>
    <p:extLst>
      <p:ext uri="{BB962C8B-B14F-4D97-AF65-F5344CB8AC3E}">
        <p14:creationId xmlns:p14="http://schemas.microsoft.com/office/powerpoint/2010/main" val="21178625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p22:notes"/>
          <p:cNvSpPr txBox="1">
            <a:spLocks noGrp="1"/>
          </p:cNvSpPr>
          <p:nvPr>
            <p:ph type="body" idx="1"/>
          </p:nvPr>
        </p:nvSpPr>
        <p:spPr>
          <a:xfrm>
            <a:off x="246888" y="3134806"/>
            <a:ext cx="6373368" cy="5698298"/>
          </a:xfrm>
          <a:prstGeom prst="rect">
            <a:avLst/>
          </a:prstGeom>
        </p:spPr>
        <p:txBody>
          <a:bodyPr spcFirstLastPara="1" wrap="square" lIns="0" tIns="0" rIns="0" bIns="0" anchor="t" anchorCtr="0">
            <a:noAutofit/>
          </a:bodyPr>
          <a:lstStyle/>
          <a:p>
            <a:pPr marL="0" lvl="0" indent="0" algn="l" rtl="0">
              <a:spcBef>
                <a:spcPts val="0"/>
              </a:spcBef>
              <a:spcAft>
                <a:spcPts val="600"/>
              </a:spcAft>
              <a:buNone/>
            </a:pPr>
            <a:endParaRPr dirty="0"/>
          </a:p>
        </p:txBody>
      </p:sp>
      <p:sp>
        <p:nvSpPr>
          <p:cNvPr id="856" name="Google Shape;856;p22: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9406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27: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8" name="Google Shape;388;p27: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dirty="0"/>
          </a:p>
        </p:txBody>
      </p:sp>
    </p:spTree>
    <p:extLst>
      <p:ext uri="{BB962C8B-B14F-4D97-AF65-F5344CB8AC3E}">
        <p14:creationId xmlns:p14="http://schemas.microsoft.com/office/powerpoint/2010/main" val="38462695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p24:notes"/>
          <p:cNvSpPr txBox="1">
            <a:spLocks noGrp="1"/>
          </p:cNvSpPr>
          <p:nvPr>
            <p:ph type="body" idx="1"/>
          </p:nvPr>
        </p:nvSpPr>
        <p:spPr>
          <a:xfrm>
            <a:off x="246888" y="3134806"/>
            <a:ext cx="6373368" cy="5698298"/>
          </a:xfrm>
          <a:prstGeom prst="rect">
            <a:avLst/>
          </a:prstGeom>
        </p:spPr>
        <p:txBody>
          <a:bodyPr spcFirstLastPara="1" wrap="square" lIns="0" tIns="0" rIns="0" bIns="0" anchor="t" anchorCtr="0">
            <a:noAutofit/>
          </a:bodyPr>
          <a:lstStyle/>
          <a:p>
            <a:pPr marL="0" lvl="0" indent="0" algn="l" rtl="0">
              <a:spcBef>
                <a:spcPts val="0"/>
              </a:spcBef>
              <a:spcAft>
                <a:spcPts val="600"/>
              </a:spcAft>
              <a:buNone/>
            </a:pPr>
            <a:endParaRPr dirty="0"/>
          </a:p>
        </p:txBody>
      </p:sp>
      <p:sp>
        <p:nvSpPr>
          <p:cNvPr id="873" name="Google Shape;873;p24: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11162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p25: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9" name="Google Shape;959;p25: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US" dirty="0"/>
              <a:t>https://mason.gmu.edu/~mvenigal/papers/Cost%20benefit%20analysis%20of%20electronic%20license%20plates%20(dot_16564_DS1).pdf</a:t>
            </a:r>
          </a:p>
          <a:p>
            <a:pPr marL="0" lvl="0" indent="0" algn="l" rtl="0">
              <a:lnSpc>
                <a:spcPct val="90000"/>
              </a:lnSpc>
              <a:spcBef>
                <a:spcPts val="600"/>
              </a:spcBef>
              <a:spcAft>
                <a:spcPts val="0"/>
              </a:spcAft>
              <a:buNone/>
            </a:pPr>
            <a:r>
              <a:rPr lang="en-US" dirty="0"/>
              <a:t>London uses ALPR technology in the “Charging Zone” to apply a congestion charge to those vehicles that enter the area each day</a:t>
            </a:r>
            <a:endParaRPr dirty="0"/>
          </a:p>
        </p:txBody>
      </p:sp>
    </p:spTree>
    <p:extLst>
      <p:ext uri="{BB962C8B-B14F-4D97-AF65-F5344CB8AC3E}">
        <p14:creationId xmlns:p14="http://schemas.microsoft.com/office/powerpoint/2010/main" val="13042380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p26: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1" name="Google Shape;971;p26: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US" dirty="0"/>
              <a:t>https://www.govtech.com/public-safety/data-drives-down-nashvilles-emergency-response-times.html</a:t>
            </a:r>
          </a:p>
          <a:p>
            <a:pPr marL="0" marR="0" lvl="0" indent="0" algn="l" rtl="0">
              <a:lnSpc>
                <a:spcPct val="90000"/>
              </a:lnSpc>
              <a:spcBef>
                <a:spcPts val="600"/>
              </a:spcBef>
              <a:spcAft>
                <a:spcPts val="0"/>
              </a:spcAft>
              <a:buClr>
                <a:schemeClr val="dk1"/>
              </a:buClr>
              <a:buSzPts val="1200"/>
              <a:buFont typeface="Arial"/>
              <a:buNone/>
            </a:pPr>
            <a:r>
              <a:rPr lang="en-US" dirty="0"/>
              <a:t>Nashville has implemented proactive placement of public safety and law enforcement resources to curb dangerous driving and respond faster to incidents</a:t>
            </a:r>
          </a:p>
          <a:p>
            <a:pPr marL="0" lvl="0" indent="0" algn="l" rtl="0">
              <a:lnSpc>
                <a:spcPct val="90000"/>
              </a:lnSpc>
              <a:spcBef>
                <a:spcPts val="600"/>
              </a:spcBef>
              <a:spcAft>
                <a:spcPts val="0"/>
              </a:spcAft>
              <a:buNone/>
            </a:pPr>
            <a:endParaRPr lang="en-US" dirty="0"/>
          </a:p>
        </p:txBody>
      </p:sp>
    </p:spTree>
    <p:extLst>
      <p:ext uri="{BB962C8B-B14F-4D97-AF65-F5344CB8AC3E}">
        <p14:creationId xmlns:p14="http://schemas.microsoft.com/office/powerpoint/2010/main" val="5226790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p27: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3" name="Google Shape;983;p27: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US" dirty="0"/>
              <a:t>https://www.tech.gov.sg/media/technews/big-push-for-ai-proves-fruitful-and-useful</a:t>
            </a:r>
          </a:p>
          <a:p>
            <a:pPr marL="0" marR="0" lvl="0" indent="0" algn="l" rtl="0">
              <a:lnSpc>
                <a:spcPct val="90000"/>
              </a:lnSpc>
              <a:spcBef>
                <a:spcPts val="600"/>
              </a:spcBef>
              <a:spcAft>
                <a:spcPts val="0"/>
              </a:spcAft>
              <a:buClr>
                <a:schemeClr val="dk1"/>
              </a:buClr>
              <a:buSzPts val="1200"/>
              <a:buFont typeface="Arial"/>
              <a:buNone/>
            </a:pPr>
            <a:r>
              <a:rPr lang="en-US" dirty="0"/>
              <a:t>Singapore is using video analytics to monitor crowds actions for security, event management and transportation planning.</a:t>
            </a:r>
          </a:p>
          <a:p>
            <a:pPr marL="0" lvl="0" indent="0" algn="l" rtl="0">
              <a:lnSpc>
                <a:spcPct val="90000"/>
              </a:lnSpc>
              <a:spcBef>
                <a:spcPts val="600"/>
              </a:spcBef>
              <a:spcAft>
                <a:spcPts val="0"/>
              </a:spcAft>
              <a:buNone/>
            </a:pPr>
            <a:endParaRPr lang="en-US" dirty="0"/>
          </a:p>
        </p:txBody>
      </p:sp>
    </p:spTree>
    <p:extLst>
      <p:ext uri="{BB962C8B-B14F-4D97-AF65-F5344CB8AC3E}">
        <p14:creationId xmlns:p14="http://schemas.microsoft.com/office/powerpoint/2010/main" val="40649486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p28: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5" name="Google Shape;995;p28: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US" dirty="0"/>
              <a:t>https://www.chicagotribune.com/news/criminal-justice/ct-chicago-police-strategic-subject-list-ended-20200125-spn4kjmrxrh4tmktdjckhtox4i-story.html</a:t>
            </a:r>
          </a:p>
          <a:p>
            <a:pPr marL="0" marR="0" lvl="0" indent="0" algn="l" rtl="0">
              <a:lnSpc>
                <a:spcPct val="90000"/>
              </a:lnSpc>
              <a:spcBef>
                <a:spcPts val="600"/>
              </a:spcBef>
              <a:spcAft>
                <a:spcPts val="0"/>
              </a:spcAft>
              <a:buClr>
                <a:schemeClr val="dk1"/>
              </a:buClr>
              <a:buSzPts val="1200"/>
              <a:buFont typeface="Arial"/>
              <a:buNone/>
            </a:pPr>
            <a:r>
              <a:rPr lang="en-US" dirty="0"/>
              <a:t>Chicago PD recently ended its use of predictive policing techniques that I had used to identify individuals that may become victims to or perpetrators of violence</a:t>
            </a:r>
          </a:p>
          <a:p>
            <a:pPr marL="0" lvl="0" indent="0" algn="l" rtl="0">
              <a:lnSpc>
                <a:spcPct val="90000"/>
              </a:lnSpc>
              <a:spcBef>
                <a:spcPts val="600"/>
              </a:spcBef>
              <a:spcAft>
                <a:spcPts val="0"/>
              </a:spcAft>
              <a:buNone/>
            </a:pPr>
            <a:endParaRPr lang="en-US" dirty="0"/>
          </a:p>
        </p:txBody>
      </p:sp>
    </p:spTree>
    <p:extLst>
      <p:ext uri="{BB962C8B-B14F-4D97-AF65-F5344CB8AC3E}">
        <p14:creationId xmlns:p14="http://schemas.microsoft.com/office/powerpoint/2010/main" val="3789195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27: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8" name="Google Shape;388;p27: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dirty="0"/>
          </a:p>
        </p:txBody>
      </p:sp>
    </p:spTree>
    <p:extLst>
      <p:ext uri="{BB962C8B-B14F-4D97-AF65-F5344CB8AC3E}">
        <p14:creationId xmlns:p14="http://schemas.microsoft.com/office/powerpoint/2010/main" val="16354205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p30:notes"/>
          <p:cNvSpPr txBox="1">
            <a:spLocks noGrp="1"/>
          </p:cNvSpPr>
          <p:nvPr>
            <p:ph type="body" idx="1"/>
          </p:nvPr>
        </p:nvSpPr>
        <p:spPr>
          <a:xfrm>
            <a:off x="246888" y="3134806"/>
            <a:ext cx="6373368" cy="5698298"/>
          </a:xfrm>
          <a:prstGeom prst="rect">
            <a:avLst/>
          </a:prstGeom>
        </p:spPr>
        <p:txBody>
          <a:bodyPr spcFirstLastPara="1" wrap="square" lIns="0" tIns="0" rIns="0" bIns="0" anchor="t" anchorCtr="0">
            <a:noAutofit/>
          </a:bodyPr>
          <a:lstStyle/>
          <a:p>
            <a:pPr marL="0" lvl="0" indent="0" algn="l" rtl="0">
              <a:spcBef>
                <a:spcPts val="0"/>
              </a:spcBef>
              <a:spcAft>
                <a:spcPts val="600"/>
              </a:spcAft>
              <a:buNone/>
            </a:pPr>
            <a:endParaRPr dirty="0"/>
          </a:p>
        </p:txBody>
      </p:sp>
      <p:sp>
        <p:nvSpPr>
          <p:cNvPr id="1012" name="Google Shape;1012;p30: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72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3:notes"/>
          <p:cNvSpPr txBox="1">
            <a:spLocks noGrp="1"/>
          </p:cNvSpPr>
          <p:nvPr>
            <p:ph type="body" idx="1"/>
          </p:nvPr>
        </p:nvSpPr>
        <p:spPr>
          <a:xfrm>
            <a:off x="246888" y="3134806"/>
            <a:ext cx="6373368" cy="5698298"/>
          </a:xfrm>
          <a:prstGeom prst="rect">
            <a:avLst/>
          </a:prstGeom>
        </p:spPr>
        <p:txBody>
          <a:bodyPr spcFirstLastPara="1" wrap="square" lIns="0" tIns="0" rIns="0" bIns="0" anchor="t" anchorCtr="0">
            <a:noAutofit/>
          </a:bodyPr>
          <a:lstStyle/>
          <a:p>
            <a:pPr marL="0" lvl="0" indent="0" algn="l" rtl="0">
              <a:spcBef>
                <a:spcPts val="0"/>
              </a:spcBef>
              <a:spcAft>
                <a:spcPts val="600"/>
              </a:spcAft>
              <a:buNone/>
            </a:pPr>
            <a:endParaRPr dirty="0"/>
          </a:p>
        </p:txBody>
      </p:sp>
      <p:sp>
        <p:nvSpPr>
          <p:cNvPr id="280" name="Google Shape;280;p3: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94544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p31: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6" name="Google Shape;1096;p31: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US" dirty="0"/>
              <a:t>NYC – Storm water management - https://www1.nyc.gov/site/ddc/resources/features/2017/08/bioswales.page </a:t>
            </a:r>
          </a:p>
        </p:txBody>
      </p:sp>
    </p:spTree>
    <p:extLst>
      <p:ext uri="{BB962C8B-B14F-4D97-AF65-F5344CB8AC3E}">
        <p14:creationId xmlns:p14="http://schemas.microsoft.com/office/powerpoint/2010/main" val="14412067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
        <p:cNvGrpSpPr/>
        <p:nvPr/>
      </p:nvGrpSpPr>
      <p:grpSpPr>
        <a:xfrm>
          <a:off x="0" y="0"/>
          <a:ext cx="0" cy="0"/>
          <a:chOff x="0" y="0"/>
          <a:chExt cx="0" cy="0"/>
        </a:xfrm>
      </p:grpSpPr>
      <p:sp>
        <p:nvSpPr>
          <p:cNvPr id="1107" name="Google Shape;1107;p32: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8" name="Google Shape;1108;p32: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US" dirty="0"/>
              <a:t>Woven City Project by Toyota - https://www.woven-city.global/ </a:t>
            </a:r>
          </a:p>
          <a:p>
            <a:pPr marL="0" lvl="0" indent="0" algn="l" rtl="0">
              <a:lnSpc>
                <a:spcPct val="90000"/>
              </a:lnSpc>
              <a:spcBef>
                <a:spcPts val="600"/>
              </a:spcBef>
              <a:spcAft>
                <a:spcPts val="0"/>
              </a:spcAft>
              <a:buNone/>
            </a:pPr>
            <a:r>
              <a:rPr lang="en-US" dirty="0"/>
              <a:t>https://assccl.ap.gov.in/assccl/views/V1/Home.aspx</a:t>
            </a:r>
          </a:p>
          <a:p>
            <a:pPr marL="0" lvl="0" indent="0" algn="l" rtl="0">
              <a:lnSpc>
                <a:spcPct val="90000"/>
              </a:lnSpc>
              <a:spcBef>
                <a:spcPts val="600"/>
              </a:spcBef>
              <a:spcAft>
                <a:spcPts val="0"/>
              </a:spcAft>
              <a:buNone/>
            </a:pPr>
            <a:r>
              <a:rPr lang="en-US" dirty="0"/>
              <a:t>https://www.sustainablesids.org/wp-content/uploads/2019/01/COE-Case-Study-in-Sustainable-Energy-The-Path-to-a-Carbon-free-Island-Jeju-Republic-of-Korea-2019.pdf </a:t>
            </a:r>
            <a:endParaRPr dirty="0"/>
          </a:p>
        </p:txBody>
      </p:sp>
    </p:spTree>
    <p:extLst>
      <p:ext uri="{BB962C8B-B14F-4D97-AF65-F5344CB8AC3E}">
        <p14:creationId xmlns:p14="http://schemas.microsoft.com/office/powerpoint/2010/main" val="30512649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p33: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0" name="Google Shape;1120;p33: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US" dirty="0"/>
              <a:t>Malaga - https://new.abb.com/news/detail/16297/abb-upgrades-landmark-buildings-in-zaragozas-smart-city-project-with-energy-monitoring-system </a:t>
            </a:r>
          </a:p>
          <a:p>
            <a:pPr marL="0" lvl="0" indent="0" algn="l" rtl="0">
              <a:lnSpc>
                <a:spcPct val="90000"/>
              </a:lnSpc>
              <a:spcBef>
                <a:spcPts val="600"/>
              </a:spcBef>
              <a:spcAft>
                <a:spcPts val="0"/>
              </a:spcAft>
              <a:buNone/>
            </a:pPr>
            <a:endParaRPr lang="en-US" dirty="0"/>
          </a:p>
        </p:txBody>
      </p:sp>
    </p:spTree>
    <p:extLst>
      <p:ext uri="{BB962C8B-B14F-4D97-AF65-F5344CB8AC3E}">
        <p14:creationId xmlns:p14="http://schemas.microsoft.com/office/powerpoint/2010/main" val="14389470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27: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8" name="Google Shape;388;p27: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dirty="0"/>
          </a:p>
        </p:txBody>
      </p:sp>
    </p:spTree>
    <p:extLst>
      <p:ext uri="{BB962C8B-B14F-4D97-AF65-F5344CB8AC3E}">
        <p14:creationId xmlns:p14="http://schemas.microsoft.com/office/powerpoint/2010/main" val="39375616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35:notes"/>
          <p:cNvSpPr txBox="1">
            <a:spLocks noGrp="1"/>
          </p:cNvSpPr>
          <p:nvPr>
            <p:ph type="body" idx="1"/>
          </p:nvPr>
        </p:nvSpPr>
        <p:spPr>
          <a:xfrm>
            <a:off x="246888" y="3134806"/>
            <a:ext cx="6373368" cy="5698298"/>
          </a:xfrm>
          <a:prstGeom prst="rect">
            <a:avLst/>
          </a:prstGeom>
        </p:spPr>
        <p:txBody>
          <a:bodyPr spcFirstLastPara="1" wrap="square" lIns="0" tIns="0" rIns="0" bIns="0" anchor="t" anchorCtr="0">
            <a:noAutofit/>
          </a:bodyPr>
          <a:lstStyle/>
          <a:p>
            <a:pPr marL="0" lvl="0" indent="0" algn="l" rtl="0">
              <a:spcBef>
                <a:spcPts val="0"/>
              </a:spcBef>
              <a:spcAft>
                <a:spcPts val="600"/>
              </a:spcAft>
              <a:buNone/>
            </a:pPr>
            <a:endParaRPr dirty="0"/>
          </a:p>
        </p:txBody>
      </p:sp>
      <p:sp>
        <p:nvSpPr>
          <p:cNvPr id="1137" name="Google Shape;1137;p35: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27984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8"/>
        <p:cNvGrpSpPr/>
        <p:nvPr/>
      </p:nvGrpSpPr>
      <p:grpSpPr>
        <a:xfrm>
          <a:off x="0" y="0"/>
          <a:ext cx="0" cy="0"/>
          <a:chOff x="0" y="0"/>
          <a:chExt cx="0" cy="0"/>
        </a:xfrm>
      </p:grpSpPr>
      <p:sp>
        <p:nvSpPr>
          <p:cNvPr id="1219" name="Google Shape;1219;p36: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0" name="Google Shape;1220;p36: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US" dirty="0"/>
              <a:t>Regional Victoria: </a:t>
            </a:r>
            <a:r>
              <a:rPr lang="en-US" sz="1200" b="0" i="0" u="sng" strike="noStrike" dirty="0">
                <a:solidFill>
                  <a:schemeClr val="dk1"/>
                </a:solidFill>
                <a:latin typeface="Arial"/>
                <a:ea typeface="Arial"/>
                <a:cs typeface="Arial"/>
                <a:sym typeface="Arial"/>
                <a:hlinkClick r:id="rId3">
                  <a:extLst>
                    <a:ext uri="{A12FA001-AC4F-418D-AE19-62706E023703}">
                      <ahyp:hlinkClr xmlns:ahyp="http://schemas.microsoft.com/office/drawing/2018/hyperlinkcolor" xmlns="" val="tx"/>
                    </a:ext>
                  </a:extLst>
                </a:hlinkClick>
              </a:rPr>
              <a:t>https://www.abc.net.au/news/2019-05-03/world-first-weather-monitoring-system-for-latrobe-valley/11074888</a:t>
            </a:r>
            <a:r>
              <a:rPr lang="en-US" dirty="0"/>
              <a:t>  - </a:t>
            </a:r>
            <a:r>
              <a:rPr lang="en-US" sz="1200" b="0" i="0" u="none" strike="noStrike" dirty="0">
                <a:solidFill>
                  <a:schemeClr val="dk1"/>
                </a:solidFill>
                <a:latin typeface="Arial"/>
                <a:ea typeface="Arial"/>
                <a:cs typeface="Arial"/>
                <a:sym typeface="Arial"/>
              </a:rPr>
              <a:t>The world's largest real-time environmental monitoring network has gone live in the region — an area that has long thrived because of the energy production industry. Forty-five monitors have been installed across the region to allow 24-hour monitoring at the touch of a button, with each sensor feeding information to the Latrobe Valley Information Network website.</a:t>
            </a:r>
            <a:r>
              <a:rPr lang="en-US" dirty="0"/>
              <a:t> </a:t>
            </a:r>
          </a:p>
          <a:p>
            <a:pPr marL="0" lvl="0" indent="0" algn="l" rtl="0">
              <a:lnSpc>
                <a:spcPct val="90000"/>
              </a:lnSpc>
              <a:spcBef>
                <a:spcPts val="600"/>
              </a:spcBef>
              <a:spcAft>
                <a:spcPts val="0"/>
              </a:spcAft>
              <a:buNone/>
            </a:pPr>
            <a:endParaRPr lang="en-US" dirty="0"/>
          </a:p>
          <a:p>
            <a:pPr marL="0" lvl="0" indent="0" algn="l" rtl="0">
              <a:lnSpc>
                <a:spcPct val="90000"/>
              </a:lnSpc>
              <a:spcBef>
                <a:spcPts val="600"/>
              </a:spcBef>
              <a:spcAft>
                <a:spcPts val="0"/>
              </a:spcAft>
              <a:buNone/>
            </a:pPr>
            <a:r>
              <a:rPr lang="en-US" sz="1200" b="0" i="0" u="none" strike="noStrike" dirty="0">
                <a:solidFill>
                  <a:schemeClr val="dk1"/>
                </a:solidFill>
                <a:latin typeface="Arial"/>
                <a:ea typeface="Arial"/>
                <a:cs typeface="Arial"/>
                <a:sym typeface="Arial"/>
              </a:rPr>
              <a:t>Wayanad</a:t>
            </a:r>
            <a:r>
              <a:rPr lang="en-US" dirty="0"/>
              <a:t> - </a:t>
            </a:r>
            <a:r>
              <a:rPr lang="en-US" sz="1200" b="0" i="0" u="sng" strike="noStrike" dirty="0">
                <a:solidFill>
                  <a:schemeClr val="dk1"/>
                </a:solidFill>
                <a:latin typeface="Arial"/>
                <a:ea typeface="Arial"/>
                <a:cs typeface="Arial"/>
                <a:sym typeface="Arial"/>
                <a:hlinkClick r:id="rId4">
                  <a:extLst>
                    <a:ext uri="{A12FA001-AC4F-418D-AE19-62706E023703}">
                      <ahyp:hlinkClr xmlns:ahyp="http://schemas.microsoft.com/office/drawing/2018/hyperlinkcolor" xmlns="" val="tx"/>
                    </a:ext>
                  </a:extLst>
                </a:hlinkClick>
              </a:rPr>
              <a:t>https://www.thehindu.com/news/national/kerala/wayanad-gets-localised-weather-forecasting-system/article34543067.ece</a:t>
            </a:r>
            <a:r>
              <a:rPr lang="en-US" dirty="0"/>
              <a:t>  - </a:t>
            </a:r>
            <a:r>
              <a:rPr lang="en-US" sz="1200" b="0" i="0" u="none" strike="noStrike" dirty="0">
                <a:solidFill>
                  <a:schemeClr val="dk1"/>
                </a:solidFill>
                <a:latin typeface="Arial"/>
                <a:ea typeface="Arial"/>
                <a:cs typeface="Arial"/>
                <a:sym typeface="Arial"/>
              </a:rPr>
              <a:t>The Hume Centre for Ecology and Wildlife Biology and the Advanced Centre for Atmospheric Radar Research of the Cochin University of Science and Technology (Cusat) have jointly set up a localised weather forecasting system for Wayanad district, a major landslip-prone area in the State.</a:t>
            </a:r>
            <a:r>
              <a:rPr lang="en-US" dirty="0"/>
              <a:t> </a:t>
            </a:r>
          </a:p>
          <a:p>
            <a:pPr marL="0" lvl="0" indent="0" algn="l" rtl="0">
              <a:lnSpc>
                <a:spcPct val="90000"/>
              </a:lnSpc>
              <a:spcBef>
                <a:spcPts val="600"/>
              </a:spcBef>
              <a:spcAft>
                <a:spcPts val="0"/>
              </a:spcAft>
              <a:buNone/>
            </a:pPr>
            <a:endParaRPr lang="en-US" dirty="0"/>
          </a:p>
          <a:p>
            <a:pPr marL="0" lvl="0" indent="0" algn="l" rtl="0">
              <a:lnSpc>
                <a:spcPct val="90000"/>
              </a:lnSpc>
              <a:spcBef>
                <a:spcPts val="600"/>
              </a:spcBef>
              <a:spcAft>
                <a:spcPts val="0"/>
              </a:spcAft>
              <a:buNone/>
            </a:pPr>
            <a:r>
              <a:rPr lang="en-US" sz="1200" b="0" i="0" u="none" strike="noStrike" dirty="0">
                <a:solidFill>
                  <a:schemeClr val="dk1"/>
                </a:solidFill>
                <a:latin typeface="Arial"/>
                <a:ea typeface="Arial"/>
                <a:cs typeface="Arial"/>
                <a:sym typeface="Arial"/>
              </a:rPr>
              <a:t>Japan</a:t>
            </a:r>
            <a:r>
              <a:rPr lang="en-US" dirty="0"/>
              <a:t>  - </a:t>
            </a:r>
            <a:r>
              <a:rPr lang="en-US" sz="1200" b="0" i="0" u="sng" strike="noStrike" dirty="0">
                <a:solidFill>
                  <a:schemeClr val="dk1"/>
                </a:solidFill>
                <a:latin typeface="Arial"/>
                <a:ea typeface="Arial"/>
                <a:cs typeface="Arial"/>
                <a:sym typeface="Arial"/>
                <a:hlinkClick r:id="rId5">
                  <a:extLst>
                    <a:ext uri="{A12FA001-AC4F-418D-AE19-62706E023703}">
                      <ahyp:hlinkClr xmlns:ahyp="http://schemas.microsoft.com/office/drawing/2018/hyperlinkcolor" xmlns="" val="tx"/>
                    </a:ext>
                  </a:extLst>
                </a:hlinkClick>
              </a:rPr>
              <a:t>https://www.nec.com/en/global/ad/cosmos/shizuku/life/02/index.html</a:t>
            </a:r>
            <a:r>
              <a:rPr lang="en-US" dirty="0"/>
              <a:t>  - </a:t>
            </a:r>
            <a:r>
              <a:rPr lang="en-US" sz="1200" b="0" i="0" u="none" strike="noStrike" dirty="0">
                <a:solidFill>
                  <a:schemeClr val="dk1"/>
                </a:solidFill>
                <a:latin typeface="Arial"/>
                <a:ea typeface="Arial"/>
                <a:cs typeface="Arial"/>
                <a:sym typeface="Arial"/>
              </a:rPr>
              <a:t>In Japan, data is collected from 160 meteorological observatories, weather radars in 20 locations, observation balloons called “radiosondes”, and radio wave emission devices called “wind profilers”. Based on such data, we then recreate current weather conditions on computers and calculate how the weather is going to be. This is called numerical forecast. However, the numerical forecast isn’t published as it is. Experienced forecaster makes adjustments to the calculated forecast, which is then published as the official forecast.</a:t>
            </a:r>
            <a:r>
              <a:rPr lang="en-US" dirty="0"/>
              <a:t> </a:t>
            </a:r>
          </a:p>
        </p:txBody>
      </p:sp>
    </p:spTree>
    <p:extLst>
      <p:ext uri="{BB962C8B-B14F-4D97-AF65-F5344CB8AC3E}">
        <p14:creationId xmlns:p14="http://schemas.microsoft.com/office/powerpoint/2010/main" val="1885712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0"/>
        <p:cNvGrpSpPr/>
        <p:nvPr/>
      </p:nvGrpSpPr>
      <p:grpSpPr>
        <a:xfrm>
          <a:off x="0" y="0"/>
          <a:ext cx="0" cy="0"/>
          <a:chOff x="0" y="0"/>
          <a:chExt cx="0" cy="0"/>
        </a:xfrm>
      </p:grpSpPr>
      <p:sp>
        <p:nvSpPr>
          <p:cNvPr id="1231" name="Google Shape;1231;p37: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2" name="Google Shape;1232;p37: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US" dirty="0"/>
              <a:t>Singapore - https://www.businesstimes.com.sg/opinion/the-ai-way-to-cleaner-air-for-smart-cities - Building carbon tax revenue, emissions/pollutions intensity and management thereof. </a:t>
            </a:r>
          </a:p>
          <a:p>
            <a:pPr marL="0" lvl="0" indent="0" algn="l" rtl="0">
              <a:lnSpc>
                <a:spcPct val="90000"/>
              </a:lnSpc>
              <a:spcBef>
                <a:spcPts val="600"/>
              </a:spcBef>
              <a:spcAft>
                <a:spcPts val="0"/>
              </a:spcAft>
              <a:buNone/>
            </a:pPr>
            <a:endParaRPr lang="en-US" dirty="0"/>
          </a:p>
          <a:p>
            <a:pPr marL="0" lvl="0" indent="0" algn="l" rtl="0">
              <a:lnSpc>
                <a:spcPct val="90000"/>
              </a:lnSpc>
              <a:spcBef>
                <a:spcPts val="600"/>
              </a:spcBef>
              <a:spcAft>
                <a:spcPts val="0"/>
              </a:spcAft>
              <a:buNone/>
            </a:pPr>
            <a:r>
              <a:rPr lang="en-US" dirty="0"/>
              <a:t>Malaysia - </a:t>
            </a:r>
            <a:r>
              <a:rPr lang="en-US" sz="1200" b="0" i="0" u="none" strike="noStrike" dirty="0">
                <a:solidFill>
                  <a:schemeClr val="dk1"/>
                </a:solidFill>
                <a:latin typeface="Arial"/>
                <a:ea typeface="Arial"/>
                <a:cs typeface="Arial"/>
                <a:sym typeface="Arial"/>
              </a:rPr>
              <a:t>Breaking Out of Carbon Lock-In: Malaysia’s Path to Decarbonization</a:t>
            </a:r>
            <a:r>
              <a:rPr lang="en-US" dirty="0"/>
              <a:t>  - </a:t>
            </a:r>
            <a:r>
              <a:rPr lang="en-US" sz="1200" b="0" i="0" u="none" strike="noStrike" dirty="0">
                <a:solidFill>
                  <a:schemeClr val="dk1"/>
                </a:solidFill>
                <a:latin typeface="Arial"/>
                <a:ea typeface="Arial"/>
                <a:cs typeface="Arial"/>
                <a:sym typeface="Arial"/>
              </a:rPr>
              <a:t>Malaysia has made an ambitious commitment to reduce the intensity of its carbon emissions, notably a 40% reduction (compared to 2005 levels) by 2020 and a 45% reduction (compared to 2005 levels) by 2030. As with other developing countries, Malaysia’s challenge is to decarbonize its energy-centric economy in the face of population growth pressures and substantial levels of poverty.  - </a:t>
            </a:r>
            <a:r>
              <a:rPr lang="en-US" sz="1200" b="0" i="0" u="sng" strike="noStrike" dirty="0">
                <a:solidFill>
                  <a:schemeClr val="dk1"/>
                </a:solidFill>
                <a:latin typeface="Arial"/>
                <a:ea typeface="Arial"/>
                <a:cs typeface="Arial"/>
                <a:sym typeface="Arial"/>
                <a:hlinkClick r:id="rId3">
                  <a:extLst>
                    <a:ext uri="{A12FA001-AC4F-418D-AE19-62706E023703}">
                      <ahyp:hlinkClr xmlns:ahyp="http://schemas.microsoft.com/office/drawing/2018/hyperlinkcolor" xmlns="" val="tx"/>
                    </a:ext>
                  </a:extLst>
                </a:hlinkClick>
              </a:rPr>
              <a:t>https://www.frontiersin.org/articles/10.3389/fbuil.2020.00021/full</a:t>
            </a:r>
            <a:r>
              <a:rPr lang="en-US" dirty="0"/>
              <a:t>  </a:t>
            </a:r>
          </a:p>
          <a:p>
            <a:pPr marL="0" lvl="0" indent="0" algn="l" rtl="0">
              <a:lnSpc>
                <a:spcPct val="90000"/>
              </a:lnSpc>
              <a:spcBef>
                <a:spcPts val="600"/>
              </a:spcBef>
              <a:spcAft>
                <a:spcPts val="0"/>
              </a:spcAft>
              <a:buNone/>
            </a:pPr>
            <a:endParaRPr lang="en-US" dirty="0"/>
          </a:p>
          <a:p>
            <a:pPr marL="0" lvl="0" indent="0" algn="l" rtl="0">
              <a:lnSpc>
                <a:spcPct val="90000"/>
              </a:lnSpc>
              <a:spcBef>
                <a:spcPts val="600"/>
              </a:spcBef>
              <a:spcAft>
                <a:spcPts val="0"/>
              </a:spcAft>
              <a:buNone/>
            </a:pPr>
            <a:r>
              <a:rPr lang="en-US" b="1" u="sng" dirty="0"/>
              <a:t>Additional Resources</a:t>
            </a:r>
            <a:r>
              <a:rPr lang="en-US" dirty="0"/>
              <a:t>: https://ai4cities.eu/</a:t>
            </a:r>
          </a:p>
        </p:txBody>
      </p:sp>
    </p:spTree>
    <p:extLst>
      <p:ext uri="{BB962C8B-B14F-4D97-AF65-F5344CB8AC3E}">
        <p14:creationId xmlns:p14="http://schemas.microsoft.com/office/powerpoint/2010/main" val="6705364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
        <p:cNvGrpSpPr/>
        <p:nvPr/>
      </p:nvGrpSpPr>
      <p:grpSpPr>
        <a:xfrm>
          <a:off x="0" y="0"/>
          <a:ext cx="0" cy="0"/>
          <a:chOff x="0" y="0"/>
          <a:chExt cx="0" cy="0"/>
        </a:xfrm>
      </p:grpSpPr>
      <p:sp>
        <p:nvSpPr>
          <p:cNvPr id="1243" name="Google Shape;1243;p38: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4" name="Google Shape;1244;p38: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US" dirty="0"/>
              <a:t>Amsterdam - </a:t>
            </a:r>
            <a:r>
              <a:rPr lang="en-US" sz="1200" b="0" i="0" u="sng" strike="noStrike" dirty="0">
                <a:solidFill>
                  <a:schemeClr val="dk1"/>
                </a:solidFill>
                <a:latin typeface="Arial"/>
                <a:ea typeface="Arial"/>
                <a:cs typeface="Arial"/>
                <a:sym typeface="Arial"/>
                <a:hlinkClick r:id="rId3">
                  <a:extLst>
                    <a:ext uri="{A12FA001-AC4F-418D-AE19-62706E023703}">
                      <ahyp:hlinkClr xmlns:ahyp="http://schemas.microsoft.com/office/drawing/2018/hyperlinkcolor" xmlns="" val="tx"/>
                    </a:ext>
                  </a:extLst>
                </a:hlinkClick>
              </a:rPr>
              <a:t>https://en.reset.org/blog/green-city-watch-using-geospatial-technology-help-urban-trees-thrive-11192020</a:t>
            </a:r>
            <a:r>
              <a:rPr lang="en-US" dirty="0"/>
              <a:t>  - </a:t>
            </a:r>
            <a:r>
              <a:rPr lang="en-US" sz="1200" b="0" i="0" u="none" strike="noStrike" dirty="0">
                <a:solidFill>
                  <a:schemeClr val="dk1"/>
                </a:solidFill>
                <a:latin typeface="Arial"/>
                <a:ea typeface="Arial"/>
                <a:cs typeface="Arial"/>
                <a:sym typeface="Arial"/>
              </a:rPr>
              <a:t>Amsterdam-based open-source initiative has been using an emerging scientific discipline called geospatial artificial intelligence (or geoAI) technology, which combines ecological engineering, machine learning techniques, and remote sensing methods, to provide insights into the health and wellbeing of urban greenery; as well as identifying where the most impact can be achieved when constructing new green spaces.  </a:t>
            </a:r>
            <a:endParaRPr lang="en-US" dirty="0"/>
          </a:p>
          <a:p>
            <a:pPr marL="0" lvl="0" indent="0" algn="l" rtl="0">
              <a:lnSpc>
                <a:spcPct val="90000"/>
              </a:lnSpc>
              <a:spcBef>
                <a:spcPts val="600"/>
              </a:spcBef>
              <a:spcAft>
                <a:spcPts val="0"/>
              </a:spcAft>
              <a:buNone/>
            </a:pPr>
            <a:endParaRPr lang="en-US" sz="1200" b="0" i="0" u="none" strike="noStrike" dirty="0">
              <a:solidFill>
                <a:schemeClr val="dk1"/>
              </a:solidFill>
              <a:latin typeface="Arial"/>
              <a:ea typeface="Arial"/>
              <a:cs typeface="Arial"/>
              <a:sym typeface="Arial"/>
            </a:endParaRPr>
          </a:p>
          <a:p>
            <a:pPr marL="0" lvl="0" indent="0" algn="l" rtl="0">
              <a:lnSpc>
                <a:spcPct val="90000"/>
              </a:lnSpc>
              <a:spcBef>
                <a:spcPts val="600"/>
              </a:spcBef>
              <a:spcAft>
                <a:spcPts val="0"/>
              </a:spcAft>
              <a:buNone/>
            </a:pPr>
            <a:r>
              <a:rPr lang="en-US" sz="1200" b="0" i="0" u="none" strike="noStrike" dirty="0">
                <a:solidFill>
                  <a:schemeClr val="dk1"/>
                </a:solidFill>
                <a:latin typeface="Arial"/>
                <a:ea typeface="Arial"/>
                <a:cs typeface="Arial"/>
                <a:sym typeface="Arial"/>
              </a:rPr>
              <a:t>Herrenberg, Germany: https://www.intelligenttransport.com/transport-news/98791/project-uses-digital-twins-to-design-more-sustainable-cities/</a:t>
            </a:r>
            <a:endParaRPr lang="en-US" dirty="0"/>
          </a:p>
          <a:p>
            <a:pPr marL="0" lvl="0" indent="0" algn="l" rtl="0">
              <a:lnSpc>
                <a:spcPct val="90000"/>
              </a:lnSpc>
              <a:spcBef>
                <a:spcPts val="600"/>
              </a:spcBef>
              <a:spcAft>
                <a:spcPts val="0"/>
              </a:spcAft>
              <a:buNone/>
            </a:pPr>
            <a:endParaRPr lang="en-US" sz="1200" b="0" i="0" u="none" strike="noStrike" dirty="0">
              <a:solidFill>
                <a:schemeClr val="dk1"/>
              </a:solidFill>
              <a:latin typeface="Arial"/>
              <a:ea typeface="Arial"/>
              <a:cs typeface="Arial"/>
              <a:sym typeface="Arial"/>
            </a:endParaRPr>
          </a:p>
          <a:p>
            <a:pPr marL="0" lvl="0" indent="0" algn="l" rtl="0">
              <a:lnSpc>
                <a:spcPct val="90000"/>
              </a:lnSpc>
              <a:spcBef>
                <a:spcPts val="600"/>
              </a:spcBef>
              <a:spcAft>
                <a:spcPts val="0"/>
              </a:spcAft>
              <a:buNone/>
            </a:pPr>
            <a:endParaRPr lang="en-US" dirty="0"/>
          </a:p>
        </p:txBody>
      </p:sp>
    </p:spTree>
    <p:extLst>
      <p:ext uri="{BB962C8B-B14F-4D97-AF65-F5344CB8AC3E}">
        <p14:creationId xmlns:p14="http://schemas.microsoft.com/office/powerpoint/2010/main" val="32556002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4"/>
        <p:cNvGrpSpPr/>
        <p:nvPr/>
      </p:nvGrpSpPr>
      <p:grpSpPr>
        <a:xfrm>
          <a:off x="0" y="0"/>
          <a:ext cx="0" cy="0"/>
          <a:chOff x="0" y="0"/>
          <a:chExt cx="0" cy="0"/>
        </a:xfrm>
      </p:grpSpPr>
      <p:sp>
        <p:nvSpPr>
          <p:cNvPr id="1255" name="Google Shape;1255;p39:notes"/>
          <p:cNvSpPr txBox="1">
            <a:spLocks noGrp="1"/>
          </p:cNvSpPr>
          <p:nvPr>
            <p:ph type="body" idx="1"/>
          </p:nvPr>
        </p:nvSpPr>
        <p:spPr>
          <a:xfrm>
            <a:off x="246888" y="3134806"/>
            <a:ext cx="6373368" cy="5698298"/>
          </a:xfrm>
          <a:prstGeom prst="rect">
            <a:avLst/>
          </a:prstGeom>
        </p:spPr>
        <p:txBody>
          <a:bodyPr spcFirstLastPara="1" wrap="square" lIns="0" tIns="0" rIns="0" bIns="0" anchor="t" anchorCtr="0">
            <a:noAutofit/>
          </a:bodyPr>
          <a:lstStyle/>
          <a:p>
            <a:pPr marL="0" lvl="0" indent="0" algn="l" rtl="0">
              <a:spcBef>
                <a:spcPts val="0"/>
              </a:spcBef>
              <a:spcAft>
                <a:spcPts val="600"/>
              </a:spcAft>
              <a:buNone/>
            </a:pPr>
            <a:endParaRPr dirty="0"/>
          </a:p>
        </p:txBody>
      </p:sp>
      <p:sp>
        <p:nvSpPr>
          <p:cNvPr id="1256" name="Google Shape;1256;p39: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12332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7"/>
        <p:cNvGrpSpPr/>
        <p:nvPr/>
      </p:nvGrpSpPr>
      <p:grpSpPr>
        <a:xfrm>
          <a:off x="0" y="0"/>
          <a:ext cx="0" cy="0"/>
          <a:chOff x="0" y="0"/>
          <a:chExt cx="0" cy="0"/>
        </a:xfrm>
      </p:grpSpPr>
      <p:sp>
        <p:nvSpPr>
          <p:cNvPr id="1268" name="Google Shape;1268;p41:notes"/>
          <p:cNvSpPr txBox="1">
            <a:spLocks noGrp="1"/>
          </p:cNvSpPr>
          <p:nvPr>
            <p:ph type="body" idx="1"/>
          </p:nvPr>
        </p:nvSpPr>
        <p:spPr>
          <a:xfrm>
            <a:off x="246888" y="3134806"/>
            <a:ext cx="6373368" cy="5698298"/>
          </a:xfrm>
          <a:prstGeom prst="rect">
            <a:avLst/>
          </a:prstGeom>
        </p:spPr>
        <p:txBody>
          <a:bodyPr spcFirstLastPara="1" wrap="square" lIns="0" tIns="0" rIns="0" bIns="0" anchor="t" anchorCtr="0">
            <a:noAutofit/>
          </a:bodyPr>
          <a:lstStyle/>
          <a:p>
            <a:pPr marL="0" lvl="0" indent="0" algn="l" rtl="0">
              <a:spcBef>
                <a:spcPts val="0"/>
              </a:spcBef>
              <a:spcAft>
                <a:spcPts val="600"/>
              </a:spcAft>
              <a:buNone/>
            </a:pPr>
            <a:endParaRPr dirty="0"/>
          </a:p>
        </p:txBody>
      </p:sp>
      <p:sp>
        <p:nvSpPr>
          <p:cNvPr id="1269" name="Google Shape;1269;p41: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4046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4:notes"/>
          <p:cNvSpPr txBox="1">
            <a:spLocks noGrp="1"/>
          </p:cNvSpPr>
          <p:nvPr>
            <p:ph type="body" idx="1"/>
          </p:nvPr>
        </p:nvSpPr>
        <p:spPr>
          <a:xfrm>
            <a:off x="246888" y="3134806"/>
            <a:ext cx="6373368" cy="5698298"/>
          </a:xfrm>
          <a:prstGeom prst="rect">
            <a:avLst/>
          </a:prstGeom>
        </p:spPr>
        <p:txBody>
          <a:bodyPr spcFirstLastPara="1" wrap="square" lIns="0" tIns="0" rIns="0" bIns="0" anchor="t" anchorCtr="0">
            <a:noAutofit/>
          </a:bodyPr>
          <a:lstStyle/>
          <a:p>
            <a:pPr marL="0" lvl="0" indent="0" algn="l" rtl="0">
              <a:spcBef>
                <a:spcPts val="0"/>
              </a:spcBef>
              <a:spcAft>
                <a:spcPts val="600"/>
              </a:spcAft>
              <a:buNone/>
            </a:pPr>
            <a:endParaRPr dirty="0"/>
          </a:p>
        </p:txBody>
      </p:sp>
      <p:sp>
        <p:nvSpPr>
          <p:cNvPr id="379" name="Google Shape;379;p4: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4119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27: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8" name="Google Shape;388;p27: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dirty="0"/>
          </a:p>
        </p:txBody>
      </p:sp>
    </p:spTree>
    <p:extLst>
      <p:ext uri="{BB962C8B-B14F-4D97-AF65-F5344CB8AC3E}">
        <p14:creationId xmlns:p14="http://schemas.microsoft.com/office/powerpoint/2010/main" val="3268032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7:notes"/>
          <p:cNvSpPr txBox="1">
            <a:spLocks noGrp="1"/>
          </p:cNvSpPr>
          <p:nvPr>
            <p:ph type="body" idx="1"/>
          </p:nvPr>
        </p:nvSpPr>
        <p:spPr>
          <a:xfrm>
            <a:off x="246888" y="3134806"/>
            <a:ext cx="6373368" cy="5698298"/>
          </a:xfrm>
          <a:prstGeom prst="rect">
            <a:avLst/>
          </a:prstGeom>
        </p:spPr>
        <p:txBody>
          <a:bodyPr spcFirstLastPara="1" wrap="square" lIns="0" tIns="0" rIns="0" bIns="0" anchor="t" anchorCtr="0">
            <a:noAutofit/>
          </a:bodyPr>
          <a:lstStyle/>
          <a:p>
            <a:pPr marL="0" lvl="0" indent="0" algn="l" rtl="0">
              <a:spcBef>
                <a:spcPts val="0"/>
              </a:spcBef>
              <a:spcAft>
                <a:spcPts val="600"/>
              </a:spcAft>
              <a:buNone/>
            </a:pPr>
            <a:endParaRPr dirty="0"/>
          </a:p>
        </p:txBody>
      </p:sp>
      <p:sp>
        <p:nvSpPr>
          <p:cNvPr id="469" name="Google Shape;469;p7: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9795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8: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4" name="Google Shape;554;p8: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228600" lvl="0" indent="-228600" algn="l" rtl="0">
              <a:lnSpc>
                <a:spcPct val="90000"/>
              </a:lnSpc>
              <a:spcBef>
                <a:spcPts val="0"/>
              </a:spcBef>
              <a:spcAft>
                <a:spcPts val="0"/>
              </a:spcAft>
              <a:buClr>
                <a:schemeClr val="dk1"/>
              </a:buClr>
              <a:buSzPts val="1200"/>
              <a:buFont typeface="Arial"/>
              <a:buAutoNum type="arabicPeriod"/>
            </a:pPr>
            <a:r>
              <a:rPr lang="en-US" dirty="0"/>
              <a:t>Vizag, India – Applying analytics on multi sensor data (in washrooms, public convenience), slums and ghettos – traffic movement, other demographic data, to look for rodent infection and contamination to inform policy making and taking appropriate measures. </a:t>
            </a:r>
          </a:p>
          <a:p>
            <a:pPr marL="228600" lvl="0" indent="-228600" algn="l" rtl="0">
              <a:lnSpc>
                <a:spcPct val="90000"/>
              </a:lnSpc>
              <a:spcBef>
                <a:spcPts val="600"/>
              </a:spcBef>
              <a:spcAft>
                <a:spcPts val="0"/>
              </a:spcAft>
              <a:buClr>
                <a:schemeClr val="dk1"/>
              </a:buClr>
              <a:buSzPts val="1200"/>
              <a:buFont typeface="Arial"/>
              <a:buAutoNum type="arabicPeriod"/>
            </a:pPr>
            <a:r>
              <a:rPr lang="en-US" dirty="0"/>
              <a:t>Virginia Beach, USA – Using data points from wastewater, sewage, housing statistics to predict COVID-19 contaminations and hotspots.</a:t>
            </a:r>
            <a:endParaRPr dirty="0"/>
          </a:p>
        </p:txBody>
      </p:sp>
    </p:spTree>
    <p:extLst>
      <p:ext uri="{BB962C8B-B14F-4D97-AF65-F5344CB8AC3E}">
        <p14:creationId xmlns:p14="http://schemas.microsoft.com/office/powerpoint/2010/main" val="1411062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9: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6" name="Google Shape;566;p9: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228600" lvl="0" indent="-228600" algn="l" rtl="0">
              <a:lnSpc>
                <a:spcPct val="90000"/>
              </a:lnSpc>
              <a:spcBef>
                <a:spcPts val="0"/>
              </a:spcBef>
              <a:spcAft>
                <a:spcPts val="0"/>
              </a:spcAft>
              <a:buClr>
                <a:schemeClr val="dk1"/>
              </a:buClr>
              <a:buSzPts val="1200"/>
              <a:buFont typeface="Arial"/>
              <a:buAutoNum type="arabicPeriod"/>
            </a:pPr>
            <a:r>
              <a:rPr lang="en-US" dirty="0"/>
              <a:t>Amsterdam focuses on food and organic waste, consumer goods as well as the built environment (industrial) to improve overall environment </a:t>
            </a:r>
          </a:p>
          <a:p>
            <a:pPr marL="228600" lvl="0" indent="-228600" algn="l" rtl="0">
              <a:lnSpc>
                <a:spcPct val="90000"/>
              </a:lnSpc>
              <a:spcBef>
                <a:spcPts val="600"/>
              </a:spcBef>
              <a:spcAft>
                <a:spcPts val="0"/>
              </a:spcAft>
              <a:buClr>
                <a:schemeClr val="dk1"/>
              </a:buClr>
              <a:buSzPts val="1200"/>
              <a:buFont typeface="Arial"/>
              <a:buAutoNum type="arabicPeriod"/>
            </a:pPr>
            <a:r>
              <a:rPr lang="en-US" dirty="0"/>
              <a:t>Kyoto, Japan works with multiple stakeholders (society, small and large businesses), link waste to carbon reduction and GHG emissions (KPI) to ensure circularity in waste management. </a:t>
            </a:r>
            <a:endParaRPr dirty="0"/>
          </a:p>
        </p:txBody>
      </p:sp>
    </p:spTree>
    <p:extLst>
      <p:ext uri="{BB962C8B-B14F-4D97-AF65-F5344CB8AC3E}">
        <p14:creationId xmlns:p14="http://schemas.microsoft.com/office/powerpoint/2010/main" val="2311555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10: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8" name="Google Shape;578;p10: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US" dirty="0"/>
              <a:t>https://www.nationalgeographic.com/foodfeatures/hunger/ </a:t>
            </a:r>
          </a:p>
          <a:p>
            <a:pPr marL="0" lvl="0" indent="0" algn="l" rtl="0">
              <a:lnSpc>
                <a:spcPct val="90000"/>
              </a:lnSpc>
              <a:spcBef>
                <a:spcPts val="600"/>
              </a:spcBef>
              <a:spcAft>
                <a:spcPts val="0"/>
              </a:spcAft>
              <a:buNone/>
            </a:pPr>
            <a:r>
              <a:rPr lang="en-US" dirty="0"/>
              <a:t>https://home.kpmg/xx/en/home/insights/2016/12/using-predictive-analytics-in-service-of-vulnerable-citizens.html </a:t>
            </a:r>
            <a:endParaRPr dirty="0"/>
          </a:p>
        </p:txBody>
      </p:sp>
    </p:spTree>
    <p:extLst>
      <p:ext uri="{BB962C8B-B14F-4D97-AF65-F5344CB8AC3E}">
        <p14:creationId xmlns:p14="http://schemas.microsoft.com/office/powerpoint/2010/main" val="5516331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2_Title Slide 2">
  <p:cSld name="2_Title Slide 2">
    <p:bg>
      <p:bgPr>
        <a:solidFill>
          <a:schemeClr val="lt1"/>
        </a:solidFill>
        <a:effectLst/>
      </p:bgPr>
    </p:bg>
    <p:spTree>
      <p:nvGrpSpPr>
        <p:cNvPr id="1" name="Shape 13"/>
        <p:cNvGrpSpPr/>
        <p:nvPr/>
      </p:nvGrpSpPr>
      <p:grpSpPr>
        <a:xfrm>
          <a:off x="0" y="0"/>
          <a:ext cx="0" cy="0"/>
          <a:chOff x="0" y="0"/>
          <a:chExt cx="0" cy="0"/>
        </a:xfrm>
      </p:grpSpPr>
      <p:sp>
        <p:nvSpPr>
          <p:cNvPr id="14" name="Google Shape;14;p33"/>
          <p:cNvSpPr txBox="1">
            <a:spLocks noGrp="1"/>
          </p:cNvSpPr>
          <p:nvPr>
            <p:ph type="body" idx="1"/>
          </p:nvPr>
        </p:nvSpPr>
        <p:spPr>
          <a:xfrm>
            <a:off x="921524" y="1573338"/>
            <a:ext cx="7284507" cy="276999"/>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1620"/>
              <a:buNone/>
              <a:defRPr sz="1800" b="1">
                <a:solidFill>
                  <a:schemeClr val="accent1"/>
                </a:solidFill>
              </a:defRPr>
            </a:lvl1pPr>
            <a:lvl2pPr marL="914400" lvl="1" indent="-228600" algn="l">
              <a:lnSpc>
                <a:spcPct val="100000"/>
              </a:lnSpc>
              <a:spcBef>
                <a:spcPts val="0"/>
              </a:spcBef>
              <a:spcAft>
                <a:spcPts val="0"/>
              </a:spcAft>
              <a:buClr>
                <a:schemeClr val="dk1"/>
              </a:buClr>
              <a:buSzPts val="2160"/>
              <a:buNone/>
              <a:defRPr/>
            </a:lvl2pPr>
            <a:lvl3pPr marL="1371600" lvl="2" indent="-228600" algn="l">
              <a:lnSpc>
                <a:spcPct val="100000"/>
              </a:lnSpc>
              <a:spcBef>
                <a:spcPts val="1200"/>
              </a:spcBef>
              <a:spcAft>
                <a:spcPts val="0"/>
              </a:spcAft>
              <a:buClr>
                <a:schemeClr val="dk1"/>
              </a:buClr>
              <a:buSzPts val="2160"/>
              <a:buNone/>
              <a:defRPr/>
            </a:lvl3pPr>
            <a:lvl4pPr marL="1828800" lvl="3" indent="-228600" algn="l">
              <a:lnSpc>
                <a:spcPct val="100000"/>
              </a:lnSpc>
              <a:spcBef>
                <a:spcPts val="1200"/>
              </a:spcBef>
              <a:spcAft>
                <a:spcPts val="0"/>
              </a:spcAft>
              <a:buClr>
                <a:schemeClr val="dk1"/>
              </a:buClr>
              <a:buSzPts val="2160"/>
              <a:buNone/>
              <a:defRPr/>
            </a:lvl4pPr>
            <a:lvl5pPr marL="2286000" lvl="4" indent="-228600" algn="l">
              <a:lnSpc>
                <a:spcPct val="100000"/>
              </a:lnSpc>
              <a:spcBef>
                <a:spcPts val="1200"/>
              </a:spcBef>
              <a:spcAft>
                <a:spcPts val="0"/>
              </a:spcAft>
              <a:buClr>
                <a:schemeClr val="dk1"/>
              </a:buClr>
              <a:buSzPts val="2160"/>
              <a:buNone/>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5" name="Google Shape;15;p33"/>
          <p:cNvPicPr preferRelativeResize="0"/>
          <p:nvPr/>
        </p:nvPicPr>
        <p:blipFill rotWithShape="1">
          <a:blip r:embed="rId2">
            <a:alphaModFix/>
          </a:blip>
          <a:srcRect/>
          <a:stretch/>
        </p:blipFill>
        <p:spPr>
          <a:xfrm>
            <a:off x="9689540" y="5975402"/>
            <a:ext cx="2050653" cy="469087"/>
          </a:xfrm>
          <a:prstGeom prst="rect">
            <a:avLst/>
          </a:prstGeom>
          <a:noFill/>
          <a:ln>
            <a:noFill/>
          </a:ln>
        </p:spPr>
      </p:pic>
      <p:sp>
        <p:nvSpPr>
          <p:cNvPr id="16" name="Google Shape;16;p33"/>
          <p:cNvSpPr/>
          <p:nvPr/>
        </p:nvSpPr>
        <p:spPr>
          <a:xfrm>
            <a:off x="460256" y="5270349"/>
            <a:ext cx="7862786" cy="738664"/>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b="0" i="0" u="none" strike="noStrike" cap="none" dirty="0">
                <a:solidFill>
                  <a:schemeClr val="dk1"/>
                </a:solidFill>
                <a:latin typeface="Arial"/>
                <a:ea typeface="Arial"/>
                <a:cs typeface="Arial"/>
                <a:sym typeface="Arial"/>
              </a:rPr>
              <a:t>Unless otherwise marked for external use, the items in this Gartner Tool are for internal noncommercial use by the licensed Gartner client. The materials contained in this Tool may not be repackaged or resold. Gartner makes no representations or warranties as to the suitability of this Tool for any particular purpose, and disclaims all liabilities for any damages, whether direct, consequential, incidental or special, arising out of the use of or inability to use this material or the information provided herein.</a:t>
            </a:r>
            <a:endParaRPr dirty="0"/>
          </a:p>
          <a:p>
            <a:pPr marL="0" marR="0" lvl="0" indent="0" algn="l" rtl="0">
              <a:spcBef>
                <a:spcPts val="0"/>
              </a:spcBef>
              <a:spcAft>
                <a:spcPts val="0"/>
              </a:spcAft>
              <a:buNone/>
            </a:pPr>
            <a:r>
              <a:rPr lang="en-US" sz="800" b="0" i="0" u="none" strike="noStrike" cap="none" dirty="0">
                <a:solidFill>
                  <a:schemeClr val="dk1"/>
                </a:solidFill>
                <a:latin typeface="Arial"/>
                <a:ea typeface="Arial"/>
                <a:cs typeface="Arial"/>
                <a:sym typeface="Arial"/>
              </a:rPr>
              <a:t>The instructions, intent and objective of this template are contained in the source document. Please refer back to that document for details.</a:t>
            </a:r>
            <a:endParaRPr dirty="0"/>
          </a:p>
          <a:p>
            <a:pPr marL="0" marR="0" lvl="0" indent="0" algn="l" rtl="0">
              <a:spcBef>
                <a:spcPts val="0"/>
              </a:spcBef>
              <a:spcAft>
                <a:spcPts val="0"/>
              </a:spcAft>
              <a:buNone/>
            </a:pPr>
            <a:r>
              <a:rPr lang="en-US" sz="800" b="1" i="0" u="none" strike="noStrike" cap="none" dirty="0">
                <a:solidFill>
                  <a:srgbClr val="979D9D"/>
                </a:solidFill>
                <a:latin typeface="Arial"/>
                <a:ea typeface="Arial"/>
                <a:cs typeface="Arial"/>
                <a:sym typeface="Arial"/>
              </a:rPr>
              <a:t>Notes accompany this presentation.</a:t>
            </a:r>
            <a:br>
              <a:rPr lang="en-US" sz="800" b="1" i="0" u="none" strike="noStrike" cap="none" dirty="0">
                <a:solidFill>
                  <a:srgbClr val="979D9D"/>
                </a:solidFill>
                <a:latin typeface="Arial"/>
                <a:ea typeface="Arial"/>
                <a:cs typeface="Arial"/>
                <a:sym typeface="Arial"/>
              </a:rPr>
            </a:br>
            <a:r>
              <a:rPr lang="en-US" sz="800" b="1" i="0" u="none" strike="noStrike" cap="none" dirty="0">
                <a:solidFill>
                  <a:srgbClr val="979D9D"/>
                </a:solidFill>
                <a:latin typeface="Arial"/>
                <a:ea typeface="Arial"/>
                <a:cs typeface="Arial"/>
                <a:sym typeface="Arial"/>
              </a:rPr>
              <a:t>Please select Notes Page view to examine the Notes text. </a:t>
            </a:r>
            <a:endParaRPr dirty="0"/>
          </a:p>
        </p:txBody>
      </p:sp>
      <p:sp>
        <p:nvSpPr>
          <p:cNvPr id="17" name="Google Shape;17;p33"/>
          <p:cNvSpPr txBox="1"/>
          <p:nvPr/>
        </p:nvSpPr>
        <p:spPr>
          <a:xfrm>
            <a:off x="460256" y="6201460"/>
            <a:ext cx="7098135" cy="32316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700" b="0" i="0" u="none" strike="noStrike" cap="none" dirty="0">
                <a:solidFill>
                  <a:schemeClr val="dk1"/>
                </a:solidFill>
                <a:latin typeface="Arial"/>
                <a:ea typeface="Arial"/>
                <a:cs typeface="Arial"/>
                <a:sym typeface="Arial"/>
              </a:rPr>
              <a:t>© 202</a:t>
            </a:r>
            <a:r>
              <a:rPr lang="en-US" sz="700" dirty="0">
                <a:solidFill>
                  <a:schemeClr val="dk1"/>
                </a:solidFill>
              </a:rPr>
              <a:t>1</a:t>
            </a:r>
            <a:r>
              <a:rPr lang="en-US" sz="700" b="0" i="0" u="none" strike="noStrike" cap="none" dirty="0">
                <a:solidFill>
                  <a:schemeClr val="dk1"/>
                </a:solidFill>
                <a:latin typeface="Arial"/>
                <a:ea typeface="Arial"/>
                <a:cs typeface="Arial"/>
                <a:sym typeface="Arial"/>
              </a:rPr>
              <a:t> Gartner, Inc. and/or its affiliates. All rights reserved. Gartner is a registered trademark of Gartner, Inc. or its affiliates. This presentation, including all supporting materials, </a:t>
            </a:r>
            <a:br>
              <a:rPr lang="en-US" sz="700" b="0" i="0" u="none" strike="noStrike" cap="none" dirty="0">
                <a:solidFill>
                  <a:schemeClr val="dk1"/>
                </a:solidFill>
                <a:latin typeface="Arial"/>
                <a:ea typeface="Arial"/>
                <a:cs typeface="Arial"/>
                <a:sym typeface="Arial"/>
              </a:rPr>
            </a:br>
            <a:r>
              <a:rPr lang="en-US" sz="700" b="0" i="0" u="none" strike="noStrike" cap="none" dirty="0">
                <a:solidFill>
                  <a:schemeClr val="dk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700" b="0" i="0" u="none" strike="noStrike" cap="none" dirty="0">
              <a:solidFill>
                <a:schemeClr val="dk1"/>
              </a:solidFill>
              <a:latin typeface="Arial"/>
              <a:ea typeface="Arial"/>
              <a:cs typeface="Arial"/>
              <a:sym typeface="Arial"/>
            </a:endParaRPr>
          </a:p>
        </p:txBody>
      </p:sp>
      <p:sp>
        <p:nvSpPr>
          <p:cNvPr id="18" name="Google Shape;18;p33"/>
          <p:cNvSpPr/>
          <p:nvPr/>
        </p:nvSpPr>
        <p:spPr>
          <a:xfrm>
            <a:off x="8514515" y="1282497"/>
            <a:ext cx="134963" cy="27692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sp>
        <p:nvSpPr>
          <p:cNvPr id="19" name="Google Shape;19;p33"/>
          <p:cNvSpPr/>
          <p:nvPr/>
        </p:nvSpPr>
        <p:spPr>
          <a:xfrm>
            <a:off x="460256" y="1282497"/>
            <a:ext cx="134963" cy="27692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with photo">
  <p:cSld name="Quote with photo">
    <p:spTree>
      <p:nvGrpSpPr>
        <p:cNvPr id="1" name="Shape 93"/>
        <p:cNvGrpSpPr/>
        <p:nvPr/>
      </p:nvGrpSpPr>
      <p:grpSpPr>
        <a:xfrm>
          <a:off x="0" y="0"/>
          <a:ext cx="0" cy="0"/>
          <a:chOff x="0" y="0"/>
          <a:chExt cx="0" cy="0"/>
        </a:xfrm>
      </p:grpSpPr>
      <p:sp>
        <p:nvSpPr>
          <p:cNvPr id="94" name="Google Shape;94;p49"/>
          <p:cNvSpPr>
            <a:spLocks noGrp="1"/>
          </p:cNvSpPr>
          <p:nvPr>
            <p:ph type="pic" idx="2"/>
          </p:nvPr>
        </p:nvSpPr>
        <p:spPr>
          <a:xfrm>
            <a:off x="7043912" y="1343025"/>
            <a:ext cx="4689182" cy="429895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2"/>
              </a:buClr>
              <a:buSzPts val="2160"/>
              <a:buFont typeface="Noto Sans Symbols"/>
              <a:buChar char="▪"/>
              <a:defRPr sz="2400" b="0" i="0" u="none" strike="noStrike" cap="none">
                <a:solidFill>
                  <a:schemeClr val="dk1"/>
                </a:solidFill>
                <a:latin typeface="Arial"/>
                <a:ea typeface="Arial"/>
                <a:cs typeface="Arial"/>
                <a:sym typeface="Arial"/>
              </a:defRPr>
            </a:lvl1pPr>
            <a:lvl2pPr marR="0" lvl="1" algn="l" rtl="0">
              <a:lnSpc>
                <a:spcPct val="100000"/>
              </a:lnSpc>
              <a:spcBef>
                <a:spcPts val="12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12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3pPr>
            <a:lvl4pPr marR="0" lvl="3" algn="l" rtl="0">
              <a:lnSpc>
                <a:spcPct val="100000"/>
              </a:lnSpc>
              <a:spcBef>
                <a:spcPts val="12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5pPr>
            <a:lvl6pPr marR="0" lvl="5" algn="l" rtl="0">
              <a:lnSpc>
                <a:spcPct val="9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
        <p:nvSpPr>
          <p:cNvPr id="95" name="Google Shape;95;p49"/>
          <p:cNvSpPr txBox="1">
            <a:spLocks noGrp="1"/>
          </p:cNvSpPr>
          <p:nvPr>
            <p:ph type="body" idx="1"/>
          </p:nvPr>
        </p:nvSpPr>
        <p:spPr>
          <a:xfrm>
            <a:off x="1092084" y="5469731"/>
            <a:ext cx="4962768" cy="34448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260"/>
              <a:buNone/>
              <a:defRPr sz="1400">
                <a:solidFill>
                  <a:schemeClr val="dk1"/>
                </a:solidFill>
              </a:defRPr>
            </a:lvl1pPr>
            <a:lvl2pPr marL="914400" lvl="1" indent="-331469" algn="l">
              <a:lnSpc>
                <a:spcPct val="100000"/>
              </a:lnSpc>
              <a:spcBef>
                <a:spcPts val="1200"/>
              </a:spcBef>
              <a:spcAft>
                <a:spcPts val="0"/>
              </a:spcAft>
              <a:buClr>
                <a:schemeClr val="dk1"/>
              </a:buClr>
              <a:buSzPts val="1620"/>
              <a:buChar char="–"/>
              <a:defRPr/>
            </a:lvl2pPr>
            <a:lvl3pPr marL="1371600" lvl="2" indent="-331469" algn="l">
              <a:lnSpc>
                <a:spcPct val="100000"/>
              </a:lnSpc>
              <a:spcBef>
                <a:spcPts val="1200"/>
              </a:spcBef>
              <a:spcAft>
                <a:spcPts val="0"/>
              </a:spcAft>
              <a:buClr>
                <a:schemeClr val="dk1"/>
              </a:buClr>
              <a:buSzPts val="1620"/>
              <a:buChar char="▪"/>
              <a:defRPr/>
            </a:lvl3pPr>
            <a:lvl4pPr marL="1828800" lvl="3" indent="-331469" algn="l">
              <a:lnSpc>
                <a:spcPct val="100000"/>
              </a:lnSpc>
              <a:spcBef>
                <a:spcPts val="1200"/>
              </a:spcBef>
              <a:spcAft>
                <a:spcPts val="0"/>
              </a:spcAft>
              <a:buClr>
                <a:schemeClr val="dk1"/>
              </a:buClr>
              <a:buSzPts val="1620"/>
              <a:buChar char="–"/>
              <a:defRPr/>
            </a:lvl4pPr>
            <a:lvl5pPr marL="2286000" lvl="4" indent="-331470" algn="l">
              <a:lnSpc>
                <a:spcPct val="100000"/>
              </a:lnSpc>
              <a:spcBef>
                <a:spcPts val="1200"/>
              </a:spcBef>
              <a:spcAft>
                <a:spcPts val="0"/>
              </a:spcAft>
              <a:buClr>
                <a:schemeClr val="dk1"/>
              </a:buClr>
              <a:buSzPts val="162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49"/>
          <p:cNvSpPr txBox="1">
            <a:spLocks noGrp="1"/>
          </p:cNvSpPr>
          <p:nvPr>
            <p:ph type="title"/>
          </p:nvPr>
        </p:nvSpPr>
        <p:spPr>
          <a:xfrm>
            <a:off x="1092085" y="923926"/>
            <a:ext cx="4962768" cy="454580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49"/>
          <p:cNvSpPr/>
          <p:nvPr/>
        </p:nvSpPr>
        <p:spPr>
          <a:xfrm>
            <a:off x="6426219" y="920687"/>
            <a:ext cx="246952" cy="50657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98" name="Google Shape;98;p49"/>
          <p:cNvSpPr/>
          <p:nvPr/>
        </p:nvSpPr>
        <p:spPr>
          <a:xfrm>
            <a:off x="473765" y="920687"/>
            <a:ext cx="246952" cy="50657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1_Sky with photo">
  <p:cSld name="Quote W1_Sky with photo">
    <p:spTree>
      <p:nvGrpSpPr>
        <p:cNvPr id="1" name="Shape 99"/>
        <p:cNvGrpSpPr/>
        <p:nvPr/>
      </p:nvGrpSpPr>
      <p:grpSpPr>
        <a:xfrm>
          <a:off x="0" y="0"/>
          <a:ext cx="0" cy="0"/>
          <a:chOff x="0" y="0"/>
          <a:chExt cx="0" cy="0"/>
        </a:xfrm>
      </p:grpSpPr>
      <p:sp>
        <p:nvSpPr>
          <p:cNvPr id="100" name="Google Shape;100;p50"/>
          <p:cNvSpPr>
            <a:spLocks noGrp="1"/>
          </p:cNvSpPr>
          <p:nvPr>
            <p:ph type="pic" idx="2"/>
          </p:nvPr>
        </p:nvSpPr>
        <p:spPr>
          <a:xfrm>
            <a:off x="7043912" y="1343025"/>
            <a:ext cx="4689182" cy="429895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2"/>
              </a:buClr>
              <a:buSzPts val="2160"/>
              <a:buFont typeface="Noto Sans Symbols"/>
              <a:buChar char="▪"/>
              <a:defRPr sz="2400" b="0" i="0" u="none" strike="noStrike" cap="none">
                <a:solidFill>
                  <a:schemeClr val="dk1"/>
                </a:solidFill>
                <a:latin typeface="Arial"/>
                <a:ea typeface="Arial"/>
                <a:cs typeface="Arial"/>
                <a:sym typeface="Arial"/>
              </a:defRPr>
            </a:lvl1pPr>
            <a:lvl2pPr marR="0" lvl="1" algn="l" rtl="0">
              <a:lnSpc>
                <a:spcPct val="100000"/>
              </a:lnSpc>
              <a:spcBef>
                <a:spcPts val="12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12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3pPr>
            <a:lvl4pPr marR="0" lvl="3" algn="l" rtl="0">
              <a:lnSpc>
                <a:spcPct val="100000"/>
              </a:lnSpc>
              <a:spcBef>
                <a:spcPts val="12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5pPr>
            <a:lvl6pPr marR="0" lvl="5" algn="l" rtl="0">
              <a:lnSpc>
                <a:spcPct val="9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
        <p:nvSpPr>
          <p:cNvPr id="101" name="Google Shape;101;p50"/>
          <p:cNvSpPr txBox="1">
            <a:spLocks noGrp="1"/>
          </p:cNvSpPr>
          <p:nvPr>
            <p:ph type="body" idx="1"/>
          </p:nvPr>
        </p:nvSpPr>
        <p:spPr>
          <a:xfrm>
            <a:off x="1092084" y="5469731"/>
            <a:ext cx="4962768" cy="34448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260"/>
              <a:buNone/>
              <a:defRPr sz="1400">
                <a:solidFill>
                  <a:schemeClr val="dk1"/>
                </a:solidFill>
              </a:defRPr>
            </a:lvl1pPr>
            <a:lvl2pPr marL="914400" lvl="1" indent="-331469" algn="l">
              <a:lnSpc>
                <a:spcPct val="100000"/>
              </a:lnSpc>
              <a:spcBef>
                <a:spcPts val="1200"/>
              </a:spcBef>
              <a:spcAft>
                <a:spcPts val="0"/>
              </a:spcAft>
              <a:buClr>
                <a:schemeClr val="dk1"/>
              </a:buClr>
              <a:buSzPts val="1620"/>
              <a:buChar char="–"/>
              <a:defRPr/>
            </a:lvl2pPr>
            <a:lvl3pPr marL="1371600" lvl="2" indent="-331469" algn="l">
              <a:lnSpc>
                <a:spcPct val="100000"/>
              </a:lnSpc>
              <a:spcBef>
                <a:spcPts val="1200"/>
              </a:spcBef>
              <a:spcAft>
                <a:spcPts val="0"/>
              </a:spcAft>
              <a:buClr>
                <a:schemeClr val="dk1"/>
              </a:buClr>
              <a:buSzPts val="1620"/>
              <a:buChar char="▪"/>
              <a:defRPr/>
            </a:lvl3pPr>
            <a:lvl4pPr marL="1828800" lvl="3" indent="-331469" algn="l">
              <a:lnSpc>
                <a:spcPct val="100000"/>
              </a:lnSpc>
              <a:spcBef>
                <a:spcPts val="1200"/>
              </a:spcBef>
              <a:spcAft>
                <a:spcPts val="0"/>
              </a:spcAft>
              <a:buClr>
                <a:schemeClr val="dk1"/>
              </a:buClr>
              <a:buSzPts val="1620"/>
              <a:buChar char="–"/>
              <a:defRPr/>
            </a:lvl4pPr>
            <a:lvl5pPr marL="2286000" lvl="4" indent="-331470" algn="l">
              <a:lnSpc>
                <a:spcPct val="100000"/>
              </a:lnSpc>
              <a:spcBef>
                <a:spcPts val="1200"/>
              </a:spcBef>
              <a:spcAft>
                <a:spcPts val="0"/>
              </a:spcAft>
              <a:buClr>
                <a:schemeClr val="dk1"/>
              </a:buClr>
              <a:buSzPts val="162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50"/>
          <p:cNvSpPr/>
          <p:nvPr/>
        </p:nvSpPr>
        <p:spPr>
          <a:xfrm>
            <a:off x="6426219" y="920687"/>
            <a:ext cx="246952" cy="506577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03" name="Google Shape;103;p50"/>
          <p:cNvSpPr/>
          <p:nvPr/>
        </p:nvSpPr>
        <p:spPr>
          <a:xfrm>
            <a:off x="473765" y="920687"/>
            <a:ext cx="246952" cy="506577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04" name="Google Shape;104;p50"/>
          <p:cNvSpPr txBox="1">
            <a:spLocks noGrp="1"/>
          </p:cNvSpPr>
          <p:nvPr>
            <p:ph type="title"/>
          </p:nvPr>
        </p:nvSpPr>
        <p:spPr>
          <a:xfrm>
            <a:off x="1092085" y="923926"/>
            <a:ext cx="4962768" cy="454580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vider B1_Sky">
  <p:cSld name="Divider B1_Sky">
    <p:spTree>
      <p:nvGrpSpPr>
        <p:cNvPr id="1" name="Shape 98"/>
        <p:cNvGrpSpPr/>
        <p:nvPr/>
      </p:nvGrpSpPr>
      <p:grpSpPr>
        <a:xfrm>
          <a:off x="0" y="0"/>
          <a:ext cx="0" cy="0"/>
          <a:chOff x="0" y="0"/>
          <a:chExt cx="0" cy="0"/>
        </a:xfrm>
      </p:grpSpPr>
      <p:sp>
        <p:nvSpPr>
          <p:cNvPr id="99" name="Google Shape;99;p50"/>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50"/>
          <p:cNvSpPr/>
          <p:nvPr/>
        </p:nvSpPr>
        <p:spPr>
          <a:xfrm>
            <a:off x="0" y="1353312"/>
            <a:ext cx="1755648"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01" name="Google Shape;101;p50"/>
          <p:cNvSpPr/>
          <p:nvPr/>
        </p:nvSpPr>
        <p:spPr>
          <a:xfrm>
            <a:off x="7141464" y="1353312"/>
            <a:ext cx="5047488"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720855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vider W1_Sky">
  <p:cSld name="Divider W1_Sky">
    <p:spTree>
      <p:nvGrpSpPr>
        <p:cNvPr id="1" name="Shape 21"/>
        <p:cNvGrpSpPr/>
        <p:nvPr/>
      </p:nvGrpSpPr>
      <p:grpSpPr>
        <a:xfrm>
          <a:off x="0" y="0"/>
          <a:ext cx="0" cy="0"/>
          <a:chOff x="0" y="0"/>
          <a:chExt cx="0" cy="0"/>
        </a:xfrm>
      </p:grpSpPr>
      <p:sp>
        <p:nvSpPr>
          <p:cNvPr id="22" name="Google Shape;22;p34"/>
          <p:cNvSpPr/>
          <p:nvPr/>
        </p:nvSpPr>
        <p:spPr>
          <a:xfrm>
            <a:off x="7140899" y="1354039"/>
            <a:ext cx="5051100" cy="328692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3" name="Google Shape;23;p34"/>
          <p:cNvSpPr/>
          <p:nvPr/>
        </p:nvSpPr>
        <p:spPr>
          <a:xfrm>
            <a:off x="-2" y="1354039"/>
            <a:ext cx="1753954" cy="328692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4" name="Google Shape;24;p34"/>
          <p:cNvSpPr txBox="1">
            <a:spLocks noGrp="1"/>
          </p:cNvSpPr>
          <p:nvPr>
            <p:ph type="title"/>
          </p:nvPr>
        </p:nvSpPr>
        <p:spPr>
          <a:xfrm>
            <a:off x="2055247" y="1527176"/>
            <a:ext cx="4906765" cy="2937249"/>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accent1"/>
              </a:buClr>
              <a:buSzPts val="3200"/>
              <a:buFont typeface="Arial Black"/>
              <a:buNone/>
              <a:defRPr sz="3200" b="0">
                <a:solidFill>
                  <a:schemeClr val="accent1"/>
                </a:solidFill>
                <a:latin typeface="Arial Black"/>
                <a:ea typeface="Arial Black"/>
                <a:cs typeface="Arial Black"/>
                <a:sym typeface="Arial Black"/>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8"/>
        <p:cNvGrpSpPr/>
        <p:nvPr/>
      </p:nvGrpSpPr>
      <p:grpSpPr>
        <a:xfrm>
          <a:off x="0" y="0"/>
          <a:ext cx="0" cy="0"/>
          <a:chOff x="0" y="0"/>
          <a:chExt cx="0" cy="0"/>
        </a:xfrm>
      </p:grpSpPr>
      <p:sp>
        <p:nvSpPr>
          <p:cNvPr id="29" name="Google Shape;29;p36"/>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36"/>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331470" algn="l">
              <a:lnSpc>
                <a:spcPct val="100000"/>
              </a:lnSpc>
              <a:spcBef>
                <a:spcPts val="0"/>
              </a:spcBef>
              <a:spcAft>
                <a:spcPts val="0"/>
              </a:spcAft>
              <a:buSzPts val="1620"/>
              <a:buChar char="▪"/>
              <a:defRPr/>
            </a:lvl1pPr>
            <a:lvl2pPr marL="914400" lvl="1" indent="-331469" algn="l">
              <a:lnSpc>
                <a:spcPct val="100000"/>
              </a:lnSpc>
              <a:spcBef>
                <a:spcPts val="1200"/>
              </a:spcBef>
              <a:spcAft>
                <a:spcPts val="0"/>
              </a:spcAft>
              <a:buClr>
                <a:schemeClr val="dk1"/>
              </a:buClr>
              <a:buSzPts val="1620"/>
              <a:buChar char="–"/>
              <a:defRPr/>
            </a:lvl2pPr>
            <a:lvl3pPr marL="1371600" lvl="2" indent="-331469" algn="l">
              <a:lnSpc>
                <a:spcPct val="100000"/>
              </a:lnSpc>
              <a:spcBef>
                <a:spcPts val="1200"/>
              </a:spcBef>
              <a:spcAft>
                <a:spcPts val="0"/>
              </a:spcAft>
              <a:buClr>
                <a:schemeClr val="dk1"/>
              </a:buClr>
              <a:buSzPts val="1620"/>
              <a:buChar char="▪"/>
              <a:defRPr/>
            </a:lvl3pPr>
            <a:lvl4pPr marL="1828800" lvl="3" indent="-331469" algn="l">
              <a:lnSpc>
                <a:spcPct val="100000"/>
              </a:lnSpc>
              <a:spcBef>
                <a:spcPts val="1200"/>
              </a:spcBef>
              <a:spcAft>
                <a:spcPts val="0"/>
              </a:spcAft>
              <a:buClr>
                <a:schemeClr val="dk1"/>
              </a:buClr>
              <a:buSzPts val="1620"/>
              <a:buChar char="–"/>
              <a:defRPr/>
            </a:lvl4pPr>
            <a:lvl5pPr marL="2286000" lvl="4" indent="-331470" algn="l">
              <a:lnSpc>
                <a:spcPct val="100000"/>
              </a:lnSpc>
              <a:spcBef>
                <a:spcPts val="1200"/>
              </a:spcBef>
              <a:spcAft>
                <a:spcPts val="0"/>
              </a:spcAft>
              <a:buClr>
                <a:schemeClr val="dk1"/>
              </a:buClr>
              <a:buSzPts val="162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37"/>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2">
  <p:cSld name="Title Slide 2">
    <p:bg>
      <p:bgPr>
        <a:solidFill>
          <a:schemeClr val="lt1"/>
        </a:solidFill>
        <a:effectLst/>
      </p:bgPr>
    </p:bg>
    <p:spTree>
      <p:nvGrpSpPr>
        <p:cNvPr id="1" name="Shape 59"/>
        <p:cNvGrpSpPr/>
        <p:nvPr/>
      </p:nvGrpSpPr>
      <p:grpSpPr>
        <a:xfrm>
          <a:off x="0" y="0"/>
          <a:ext cx="0" cy="0"/>
          <a:chOff x="0" y="0"/>
          <a:chExt cx="0" cy="0"/>
        </a:xfrm>
      </p:grpSpPr>
      <p:sp>
        <p:nvSpPr>
          <p:cNvPr id="60" name="Google Shape;60;p43"/>
          <p:cNvSpPr txBox="1">
            <a:spLocks noGrp="1"/>
          </p:cNvSpPr>
          <p:nvPr>
            <p:ph type="body" idx="1"/>
          </p:nvPr>
        </p:nvSpPr>
        <p:spPr>
          <a:xfrm>
            <a:off x="2166861" y="3804785"/>
            <a:ext cx="4545024" cy="55399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620"/>
              <a:buNone/>
              <a:defRPr sz="1800">
                <a:solidFill>
                  <a:schemeClr val="accent1"/>
                </a:solidFill>
              </a:defRPr>
            </a:lvl1pPr>
            <a:lvl2pPr marL="914400" lvl="1" indent="-228600" algn="l">
              <a:lnSpc>
                <a:spcPct val="100000"/>
              </a:lnSpc>
              <a:spcBef>
                <a:spcPts val="0"/>
              </a:spcBef>
              <a:spcAft>
                <a:spcPts val="0"/>
              </a:spcAft>
              <a:buClr>
                <a:schemeClr val="dk1"/>
              </a:buClr>
              <a:buSzPts val="2160"/>
              <a:buNone/>
              <a:defRPr/>
            </a:lvl2pPr>
            <a:lvl3pPr marL="1371600" lvl="2" indent="-228600" algn="l">
              <a:lnSpc>
                <a:spcPct val="100000"/>
              </a:lnSpc>
              <a:spcBef>
                <a:spcPts val="1200"/>
              </a:spcBef>
              <a:spcAft>
                <a:spcPts val="0"/>
              </a:spcAft>
              <a:buClr>
                <a:schemeClr val="dk1"/>
              </a:buClr>
              <a:buSzPts val="2160"/>
              <a:buNone/>
              <a:defRPr/>
            </a:lvl3pPr>
            <a:lvl4pPr marL="1828800" lvl="3" indent="-228600" algn="l">
              <a:lnSpc>
                <a:spcPct val="100000"/>
              </a:lnSpc>
              <a:spcBef>
                <a:spcPts val="1200"/>
              </a:spcBef>
              <a:spcAft>
                <a:spcPts val="0"/>
              </a:spcAft>
              <a:buClr>
                <a:schemeClr val="dk1"/>
              </a:buClr>
              <a:buSzPts val="2160"/>
              <a:buNone/>
              <a:defRPr/>
            </a:lvl4pPr>
            <a:lvl5pPr marL="2286000" lvl="4" indent="-228600" algn="l">
              <a:lnSpc>
                <a:spcPct val="100000"/>
              </a:lnSpc>
              <a:spcBef>
                <a:spcPts val="1200"/>
              </a:spcBef>
              <a:spcAft>
                <a:spcPts val="0"/>
              </a:spcAft>
              <a:buClr>
                <a:schemeClr val="dk1"/>
              </a:buClr>
              <a:buSzPts val="2160"/>
              <a:buNone/>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43"/>
          <p:cNvSpPr txBox="1">
            <a:spLocks noGrp="1"/>
          </p:cNvSpPr>
          <p:nvPr>
            <p:ph type="ctrTitle"/>
          </p:nvPr>
        </p:nvSpPr>
        <p:spPr>
          <a:xfrm>
            <a:off x="2166861" y="1687986"/>
            <a:ext cx="4545024" cy="1994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600"/>
              <a:buFont typeface="Arial Black"/>
              <a:buNone/>
              <a:defRPr sz="36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43"/>
          <p:cNvSpPr/>
          <p:nvPr/>
        </p:nvSpPr>
        <p:spPr>
          <a:xfrm>
            <a:off x="7058822" y="1343025"/>
            <a:ext cx="160433" cy="329184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63" name="Google Shape;63;p43"/>
          <p:cNvSpPr/>
          <p:nvPr/>
        </p:nvSpPr>
        <p:spPr>
          <a:xfrm>
            <a:off x="1588464" y="1343025"/>
            <a:ext cx="160433" cy="329184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pic>
        <p:nvPicPr>
          <p:cNvPr id="64" name="Google Shape;64;p43"/>
          <p:cNvPicPr preferRelativeResize="0"/>
          <p:nvPr/>
        </p:nvPicPr>
        <p:blipFill rotWithShape="1">
          <a:blip r:embed="rId2">
            <a:alphaModFix/>
          </a:blip>
          <a:srcRect/>
          <a:stretch/>
        </p:blipFill>
        <p:spPr>
          <a:xfrm>
            <a:off x="9689540" y="5975402"/>
            <a:ext cx="2050653" cy="469087"/>
          </a:xfrm>
          <a:prstGeom prst="rect">
            <a:avLst/>
          </a:prstGeom>
          <a:noFill/>
          <a:ln>
            <a:noFill/>
          </a:ln>
        </p:spPr>
      </p:pic>
      <p:sp>
        <p:nvSpPr>
          <p:cNvPr id="65" name="Google Shape;65;p43"/>
          <p:cNvSpPr/>
          <p:nvPr/>
        </p:nvSpPr>
        <p:spPr>
          <a:xfrm>
            <a:off x="460256" y="5270349"/>
            <a:ext cx="7862786" cy="738664"/>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b="0" dirty="0">
                <a:solidFill>
                  <a:schemeClr val="dk1"/>
                </a:solidFill>
                <a:latin typeface="Arial"/>
                <a:ea typeface="Arial"/>
                <a:cs typeface="Arial"/>
                <a:sym typeface="Arial"/>
              </a:rPr>
              <a:t>Unless otherwise marked for external use, the items in this Gartner Tool are for internal noncommercial use by the licensed Gartner client. The materials contained in this Tool may not be repackaged or resold. Gartner makes no representations or warranties as to the suitability of this Tool for any particular purpose, and disclaims all liabilities for any damages, whether direct, consequential, incidental or special, arising out of the use of or inability to use this material or the information provided herein.</a:t>
            </a:r>
            <a:endParaRPr dirty="0"/>
          </a:p>
          <a:p>
            <a:pPr marL="0" marR="0" lvl="0" indent="0" algn="l" rtl="0">
              <a:spcBef>
                <a:spcPts val="0"/>
              </a:spcBef>
              <a:spcAft>
                <a:spcPts val="0"/>
              </a:spcAft>
              <a:buNone/>
            </a:pPr>
            <a:r>
              <a:rPr lang="en-US" sz="800" b="0" dirty="0">
                <a:solidFill>
                  <a:schemeClr val="dk1"/>
                </a:solidFill>
                <a:latin typeface="Arial"/>
                <a:ea typeface="Arial"/>
                <a:cs typeface="Arial"/>
                <a:sym typeface="Arial"/>
              </a:rPr>
              <a:t>The instructions, intent and objective of this template are contained in the source document. Please refer back to that document for details.</a:t>
            </a:r>
            <a:endParaRPr dirty="0"/>
          </a:p>
          <a:p>
            <a:pPr marL="0" marR="0" lvl="0" indent="0" algn="l" rtl="0">
              <a:spcBef>
                <a:spcPts val="0"/>
              </a:spcBef>
              <a:spcAft>
                <a:spcPts val="0"/>
              </a:spcAft>
              <a:buNone/>
            </a:pPr>
            <a:r>
              <a:rPr lang="en-US" sz="800" b="1" dirty="0">
                <a:solidFill>
                  <a:srgbClr val="979D9D"/>
                </a:solidFill>
                <a:latin typeface="Arial"/>
                <a:ea typeface="Arial"/>
                <a:cs typeface="Arial"/>
                <a:sym typeface="Arial"/>
              </a:rPr>
              <a:t>Notes accompany this presentation.</a:t>
            </a:r>
            <a:br>
              <a:rPr lang="en-US" sz="800" b="1" dirty="0">
                <a:solidFill>
                  <a:srgbClr val="979D9D"/>
                </a:solidFill>
                <a:latin typeface="Arial"/>
                <a:ea typeface="Arial"/>
                <a:cs typeface="Arial"/>
                <a:sym typeface="Arial"/>
              </a:rPr>
            </a:br>
            <a:r>
              <a:rPr lang="en-US" sz="800" b="1" dirty="0">
                <a:solidFill>
                  <a:srgbClr val="979D9D"/>
                </a:solidFill>
                <a:latin typeface="Arial"/>
                <a:ea typeface="Arial"/>
                <a:cs typeface="Arial"/>
                <a:sym typeface="Arial"/>
              </a:rPr>
              <a:t>Please select Notes Page view to examine the Notes text. </a:t>
            </a:r>
            <a:endParaRPr dirty="0"/>
          </a:p>
        </p:txBody>
      </p:sp>
      <p:sp>
        <p:nvSpPr>
          <p:cNvPr id="66" name="Google Shape;66;p43"/>
          <p:cNvSpPr txBox="1"/>
          <p:nvPr/>
        </p:nvSpPr>
        <p:spPr>
          <a:xfrm>
            <a:off x="460256" y="6201460"/>
            <a:ext cx="7098135" cy="32316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700" b="0" i="0" u="none" strike="noStrike" dirty="0">
                <a:solidFill>
                  <a:schemeClr val="dk1"/>
                </a:solidFill>
                <a:latin typeface="Arial"/>
                <a:ea typeface="Arial"/>
                <a:cs typeface="Arial"/>
                <a:sym typeface="Arial"/>
              </a:rPr>
              <a:t>© 2020 Gartner, Inc. and/or its affiliates. All rights reserved. Gartner is a registered trademark of Gartner, Inc. or its affiliates. This presentation, including all supporting materials, </a:t>
            </a:r>
            <a:br>
              <a:rPr lang="en-US" sz="700" b="0" i="0" u="none" strike="noStrike" dirty="0">
                <a:solidFill>
                  <a:schemeClr val="dk1"/>
                </a:solidFill>
                <a:latin typeface="Arial"/>
                <a:ea typeface="Arial"/>
                <a:cs typeface="Arial"/>
                <a:sym typeface="Arial"/>
              </a:rPr>
            </a:br>
            <a:r>
              <a:rPr lang="en-US" sz="700" b="0" i="0" u="none" strike="noStrike" dirty="0">
                <a:solidFill>
                  <a:schemeClr val="dk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700" dirty="0">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1_Title Slide 2">
  <p:cSld name="1_Title Slide 2">
    <p:bg>
      <p:bgPr>
        <a:solidFill>
          <a:schemeClr val="lt1"/>
        </a:solidFill>
        <a:effectLst/>
      </p:bgPr>
    </p:bg>
    <p:spTree>
      <p:nvGrpSpPr>
        <p:cNvPr id="1" name="Shape 67"/>
        <p:cNvGrpSpPr/>
        <p:nvPr/>
      </p:nvGrpSpPr>
      <p:grpSpPr>
        <a:xfrm>
          <a:off x="0" y="0"/>
          <a:ext cx="0" cy="0"/>
          <a:chOff x="0" y="0"/>
          <a:chExt cx="0" cy="0"/>
        </a:xfrm>
      </p:grpSpPr>
      <p:sp>
        <p:nvSpPr>
          <p:cNvPr id="68" name="Google Shape;68;p44"/>
          <p:cNvSpPr txBox="1">
            <a:spLocks noGrp="1"/>
          </p:cNvSpPr>
          <p:nvPr>
            <p:ph type="body" idx="1"/>
          </p:nvPr>
        </p:nvSpPr>
        <p:spPr>
          <a:xfrm>
            <a:off x="1686051" y="1986470"/>
            <a:ext cx="5409161" cy="276999"/>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1620"/>
              <a:buNone/>
              <a:defRPr sz="1800" b="1">
                <a:solidFill>
                  <a:schemeClr val="accent1"/>
                </a:solidFill>
              </a:defRPr>
            </a:lvl1pPr>
            <a:lvl2pPr marL="914400" lvl="1" indent="-228600" algn="l">
              <a:lnSpc>
                <a:spcPct val="100000"/>
              </a:lnSpc>
              <a:spcBef>
                <a:spcPts val="0"/>
              </a:spcBef>
              <a:spcAft>
                <a:spcPts val="0"/>
              </a:spcAft>
              <a:buClr>
                <a:schemeClr val="dk1"/>
              </a:buClr>
              <a:buSzPts val="2160"/>
              <a:buNone/>
              <a:defRPr/>
            </a:lvl2pPr>
            <a:lvl3pPr marL="1371600" lvl="2" indent="-228600" algn="l">
              <a:lnSpc>
                <a:spcPct val="100000"/>
              </a:lnSpc>
              <a:spcBef>
                <a:spcPts val="1200"/>
              </a:spcBef>
              <a:spcAft>
                <a:spcPts val="0"/>
              </a:spcAft>
              <a:buClr>
                <a:schemeClr val="dk1"/>
              </a:buClr>
              <a:buSzPts val="2160"/>
              <a:buNone/>
              <a:defRPr/>
            </a:lvl3pPr>
            <a:lvl4pPr marL="1828800" lvl="3" indent="-228600" algn="l">
              <a:lnSpc>
                <a:spcPct val="100000"/>
              </a:lnSpc>
              <a:spcBef>
                <a:spcPts val="1200"/>
              </a:spcBef>
              <a:spcAft>
                <a:spcPts val="0"/>
              </a:spcAft>
              <a:buClr>
                <a:schemeClr val="dk1"/>
              </a:buClr>
              <a:buSzPts val="2160"/>
              <a:buNone/>
              <a:defRPr/>
            </a:lvl4pPr>
            <a:lvl5pPr marL="2286000" lvl="4" indent="-228600" algn="l">
              <a:lnSpc>
                <a:spcPct val="100000"/>
              </a:lnSpc>
              <a:spcBef>
                <a:spcPts val="1200"/>
              </a:spcBef>
              <a:spcAft>
                <a:spcPts val="0"/>
              </a:spcAft>
              <a:buClr>
                <a:schemeClr val="dk1"/>
              </a:buClr>
              <a:buSzPts val="2160"/>
              <a:buNone/>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44"/>
          <p:cNvSpPr txBox="1">
            <a:spLocks noGrp="1"/>
          </p:cNvSpPr>
          <p:nvPr>
            <p:ph type="ctrTitle"/>
          </p:nvPr>
        </p:nvSpPr>
        <p:spPr>
          <a:xfrm>
            <a:off x="1686051" y="2359693"/>
            <a:ext cx="5409161" cy="1762988"/>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70" name="Google Shape;70;p44"/>
          <p:cNvPicPr preferRelativeResize="0"/>
          <p:nvPr/>
        </p:nvPicPr>
        <p:blipFill rotWithShape="1">
          <a:blip r:embed="rId2">
            <a:alphaModFix/>
          </a:blip>
          <a:srcRect/>
          <a:stretch/>
        </p:blipFill>
        <p:spPr>
          <a:xfrm>
            <a:off x="9689540" y="5975402"/>
            <a:ext cx="2050653" cy="469087"/>
          </a:xfrm>
          <a:prstGeom prst="rect">
            <a:avLst/>
          </a:prstGeom>
          <a:noFill/>
          <a:ln>
            <a:noFill/>
          </a:ln>
        </p:spPr>
      </p:pic>
      <p:sp>
        <p:nvSpPr>
          <p:cNvPr id="71" name="Google Shape;71;p44"/>
          <p:cNvSpPr/>
          <p:nvPr/>
        </p:nvSpPr>
        <p:spPr>
          <a:xfrm>
            <a:off x="460256" y="5270349"/>
            <a:ext cx="7862786" cy="738664"/>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b="0" dirty="0">
                <a:solidFill>
                  <a:schemeClr val="dk1"/>
                </a:solidFill>
                <a:latin typeface="Arial"/>
                <a:ea typeface="Arial"/>
                <a:cs typeface="Arial"/>
                <a:sym typeface="Arial"/>
              </a:rPr>
              <a:t>Unless otherwise marked for external use, the items in this Gartner Tool are for internal noncommercial use by the licensed Gartner client. The materials contained in this Tool may not be repackaged or resold. Gartner makes no representations or warranties as to the suitability of this Tool for any particular purpose, and disclaims all liabilities for any damages, whether direct, consequential, incidental or special, arising out of the use of or inability to use this material or the information provided herein.</a:t>
            </a:r>
            <a:endParaRPr dirty="0"/>
          </a:p>
          <a:p>
            <a:pPr marL="0" marR="0" lvl="0" indent="0" algn="l" rtl="0">
              <a:spcBef>
                <a:spcPts val="0"/>
              </a:spcBef>
              <a:spcAft>
                <a:spcPts val="0"/>
              </a:spcAft>
              <a:buNone/>
            </a:pPr>
            <a:r>
              <a:rPr lang="en-US" sz="800" b="0" dirty="0">
                <a:solidFill>
                  <a:schemeClr val="dk1"/>
                </a:solidFill>
                <a:latin typeface="Arial"/>
                <a:ea typeface="Arial"/>
                <a:cs typeface="Arial"/>
                <a:sym typeface="Arial"/>
              </a:rPr>
              <a:t>The instructions, intent and objective of this template are contained in the source document. Please refer back to that document for details.</a:t>
            </a:r>
            <a:endParaRPr dirty="0"/>
          </a:p>
          <a:p>
            <a:pPr marL="0" marR="0" lvl="0" indent="0" algn="l" rtl="0">
              <a:spcBef>
                <a:spcPts val="0"/>
              </a:spcBef>
              <a:spcAft>
                <a:spcPts val="0"/>
              </a:spcAft>
              <a:buNone/>
            </a:pPr>
            <a:r>
              <a:rPr lang="en-US" sz="800" b="1" dirty="0">
                <a:solidFill>
                  <a:srgbClr val="979D9D"/>
                </a:solidFill>
                <a:latin typeface="Arial"/>
                <a:ea typeface="Arial"/>
                <a:cs typeface="Arial"/>
                <a:sym typeface="Arial"/>
              </a:rPr>
              <a:t>Notes accompany this presentation.</a:t>
            </a:r>
            <a:br>
              <a:rPr lang="en-US" sz="800" b="1" dirty="0">
                <a:solidFill>
                  <a:srgbClr val="979D9D"/>
                </a:solidFill>
                <a:latin typeface="Arial"/>
                <a:ea typeface="Arial"/>
                <a:cs typeface="Arial"/>
                <a:sym typeface="Arial"/>
              </a:rPr>
            </a:br>
            <a:r>
              <a:rPr lang="en-US" sz="800" b="1" dirty="0">
                <a:solidFill>
                  <a:srgbClr val="979D9D"/>
                </a:solidFill>
                <a:latin typeface="Arial"/>
                <a:ea typeface="Arial"/>
                <a:cs typeface="Arial"/>
                <a:sym typeface="Arial"/>
              </a:rPr>
              <a:t>Please select Notes Page view to examine the Notes text. </a:t>
            </a:r>
            <a:endParaRPr dirty="0"/>
          </a:p>
        </p:txBody>
      </p:sp>
      <p:sp>
        <p:nvSpPr>
          <p:cNvPr id="72" name="Google Shape;72;p44"/>
          <p:cNvSpPr txBox="1"/>
          <p:nvPr/>
        </p:nvSpPr>
        <p:spPr>
          <a:xfrm>
            <a:off x="460256" y="6201460"/>
            <a:ext cx="7098135" cy="32316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700" b="0" i="0" u="none" strike="noStrike" dirty="0">
                <a:solidFill>
                  <a:schemeClr val="dk1"/>
                </a:solidFill>
                <a:latin typeface="Arial"/>
                <a:ea typeface="Arial"/>
                <a:cs typeface="Arial"/>
                <a:sym typeface="Arial"/>
              </a:rPr>
              <a:t>© 202</a:t>
            </a:r>
            <a:r>
              <a:rPr lang="en-US" sz="700" dirty="0">
                <a:solidFill>
                  <a:schemeClr val="dk1"/>
                </a:solidFill>
              </a:rPr>
              <a:t>1</a:t>
            </a:r>
            <a:r>
              <a:rPr lang="en-US" sz="700" b="0" i="0" u="none" strike="noStrike" dirty="0">
                <a:solidFill>
                  <a:schemeClr val="dk1"/>
                </a:solidFill>
                <a:latin typeface="Arial"/>
                <a:ea typeface="Arial"/>
                <a:cs typeface="Arial"/>
                <a:sym typeface="Arial"/>
              </a:rPr>
              <a:t> Gartner, Inc. and/or its affiliates. All rights reserved. Gartner is a registered trademark of Gartner, Inc. or its affiliates. This presentation, including all supporting materials, </a:t>
            </a:r>
            <a:br>
              <a:rPr lang="en-US" sz="700" b="0" i="0" u="none" strike="noStrike" dirty="0">
                <a:solidFill>
                  <a:schemeClr val="dk1"/>
                </a:solidFill>
                <a:latin typeface="Arial"/>
                <a:ea typeface="Arial"/>
                <a:cs typeface="Arial"/>
                <a:sym typeface="Arial"/>
              </a:rPr>
            </a:br>
            <a:r>
              <a:rPr lang="en-US" sz="700" b="0" i="0" u="none" strike="noStrike" dirty="0">
                <a:solidFill>
                  <a:schemeClr val="dk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700" dirty="0">
              <a:solidFill>
                <a:schemeClr val="dk1"/>
              </a:solidFill>
              <a:latin typeface="Arial"/>
              <a:ea typeface="Arial"/>
              <a:cs typeface="Arial"/>
              <a:sym typeface="Arial"/>
            </a:endParaRPr>
          </a:p>
        </p:txBody>
      </p:sp>
      <p:grpSp>
        <p:nvGrpSpPr>
          <p:cNvPr id="73" name="Google Shape;73;p44"/>
          <p:cNvGrpSpPr/>
          <p:nvPr/>
        </p:nvGrpSpPr>
        <p:grpSpPr>
          <a:xfrm>
            <a:off x="1240970" y="1504950"/>
            <a:ext cx="6317421" cy="3000997"/>
            <a:chOff x="984069" y="1343025"/>
            <a:chExt cx="6949561" cy="3301286"/>
          </a:xfrm>
        </p:grpSpPr>
        <p:sp>
          <p:nvSpPr>
            <p:cNvPr id="74" name="Google Shape;74;p44"/>
            <p:cNvSpPr/>
            <p:nvPr/>
          </p:nvSpPr>
          <p:spPr>
            <a:xfrm>
              <a:off x="7773197" y="1343025"/>
              <a:ext cx="160433" cy="329184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75" name="Google Shape;75;p44"/>
            <p:cNvSpPr/>
            <p:nvPr/>
          </p:nvSpPr>
          <p:spPr>
            <a:xfrm>
              <a:off x="984069" y="1343025"/>
              <a:ext cx="160433" cy="329184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76" name="Google Shape;76;p44"/>
            <p:cNvSpPr/>
            <p:nvPr/>
          </p:nvSpPr>
          <p:spPr>
            <a:xfrm>
              <a:off x="7444013" y="1347084"/>
              <a:ext cx="329184" cy="329184"/>
            </a:xfrm>
            <a:prstGeom prst="rect">
              <a:avLst/>
            </a:prstGeom>
            <a:solidFill>
              <a:srgbClr val="F4F4F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Arial"/>
                <a:ea typeface="Arial"/>
                <a:cs typeface="Arial"/>
                <a:sym typeface="Arial"/>
              </a:endParaRPr>
            </a:p>
          </p:txBody>
        </p:sp>
        <p:sp>
          <p:nvSpPr>
            <p:cNvPr id="77" name="Google Shape;77;p44"/>
            <p:cNvSpPr/>
            <p:nvPr/>
          </p:nvSpPr>
          <p:spPr>
            <a:xfrm>
              <a:off x="1144502" y="4315127"/>
              <a:ext cx="329184" cy="329184"/>
            </a:xfrm>
            <a:prstGeom prst="rect">
              <a:avLst/>
            </a:prstGeom>
            <a:solidFill>
              <a:srgbClr val="F4F4F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3"/>
        <p:cNvGrpSpPr/>
        <p:nvPr/>
      </p:nvGrpSpPr>
      <p:grpSpPr>
        <a:xfrm>
          <a:off x="0" y="0"/>
          <a:ext cx="0" cy="0"/>
          <a:chOff x="0" y="0"/>
          <a:chExt cx="0" cy="0"/>
        </a:xfrm>
      </p:grpSpPr>
      <p:sp>
        <p:nvSpPr>
          <p:cNvPr id="84" name="Google Shape;84;p47"/>
          <p:cNvSpPr txBox="1">
            <a:spLocks noGrp="1"/>
          </p:cNvSpPr>
          <p:nvPr>
            <p:ph type="title"/>
          </p:nvPr>
        </p:nvSpPr>
        <p:spPr>
          <a:xfrm>
            <a:off x="1167116" y="920688"/>
            <a:ext cx="7842706" cy="464029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47"/>
          <p:cNvSpPr/>
          <p:nvPr/>
        </p:nvSpPr>
        <p:spPr>
          <a:xfrm>
            <a:off x="474077" y="920687"/>
            <a:ext cx="246952" cy="50657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86" name="Google Shape;86;p47"/>
          <p:cNvSpPr/>
          <p:nvPr/>
        </p:nvSpPr>
        <p:spPr>
          <a:xfrm>
            <a:off x="9422804" y="920687"/>
            <a:ext cx="246952" cy="50657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87" name="Google Shape;87;p47"/>
          <p:cNvSpPr txBox="1">
            <a:spLocks noGrp="1"/>
          </p:cNvSpPr>
          <p:nvPr>
            <p:ph type="body" idx="1"/>
          </p:nvPr>
        </p:nvSpPr>
        <p:spPr>
          <a:xfrm>
            <a:off x="1167117" y="5583239"/>
            <a:ext cx="7842704" cy="403225"/>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260"/>
              <a:buNone/>
              <a:defRPr sz="1400">
                <a:solidFill>
                  <a:schemeClr val="dk1"/>
                </a:solidFill>
              </a:defRPr>
            </a:lvl1pPr>
            <a:lvl2pPr marL="914400" lvl="1" indent="-331469" algn="l">
              <a:lnSpc>
                <a:spcPct val="100000"/>
              </a:lnSpc>
              <a:spcBef>
                <a:spcPts val="1200"/>
              </a:spcBef>
              <a:spcAft>
                <a:spcPts val="0"/>
              </a:spcAft>
              <a:buClr>
                <a:schemeClr val="dk1"/>
              </a:buClr>
              <a:buSzPts val="1620"/>
              <a:buChar char="–"/>
              <a:defRPr/>
            </a:lvl2pPr>
            <a:lvl3pPr marL="1371600" lvl="2" indent="-331469" algn="l">
              <a:lnSpc>
                <a:spcPct val="100000"/>
              </a:lnSpc>
              <a:spcBef>
                <a:spcPts val="1200"/>
              </a:spcBef>
              <a:spcAft>
                <a:spcPts val="0"/>
              </a:spcAft>
              <a:buClr>
                <a:schemeClr val="dk1"/>
              </a:buClr>
              <a:buSzPts val="1620"/>
              <a:buChar char="▪"/>
              <a:defRPr/>
            </a:lvl3pPr>
            <a:lvl4pPr marL="1828800" lvl="3" indent="-331469" algn="l">
              <a:lnSpc>
                <a:spcPct val="100000"/>
              </a:lnSpc>
              <a:spcBef>
                <a:spcPts val="1200"/>
              </a:spcBef>
              <a:spcAft>
                <a:spcPts val="0"/>
              </a:spcAft>
              <a:buClr>
                <a:schemeClr val="dk1"/>
              </a:buClr>
              <a:buSzPts val="1620"/>
              <a:buChar char="–"/>
              <a:defRPr/>
            </a:lvl4pPr>
            <a:lvl5pPr marL="2286000" lvl="4" indent="-331470" algn="l">
              <a:lnSpc>
                <a:spcPct val="100000"/>
              </a:lnSpc>
              <a:spcBef>
                <a:spcPts val="1200"/>
              </a:spcBef>
              <a:spcAft>
                <a:spcPts val="0"/>
              </a:spcAft>
              <a:buClr>
                <a:schemeClr val="dk1"/>
              </a:buClr>
              <a:buSzPts val="162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W1_Sky">
  <p:cSld name="Quote W1_Sky">
    <p:spTree>
      <p:nvGrpSpPr>
        <p:cNvPr id="1" name="Shape 88"/>
        <p:cNvGrpSpPr/>
        <p:nvPr/>
      </p:nvGrpSpPr>
      <p:grpSpPr>
        <a:xfrm>
          <a:off x="0" y="0"/>
          <a:ext cx="0" cy="0"/>
          <a:chOff x="0" y="0"/>
          <a:chExt cx="0" cy="0"/>
        </a:xfrm>
      </p:grpSpPr>
      <p:sp>
        <p:nvSpPr>
          <p:cNvPr id="89" name="Google Shape;89;p48"/>
          <p:cNvSpPr txBox="1">
            <a:spLocks noGrp="1"/>
          </p:cNvSpPr>
          <p:nvPr>
            <p:ph type="title"/>
          </p:nvPr>
        </p:nvSpPr>
        <p:spPr>
          <a:xfrm>
            <a:off x="1167116" y="920688"/>
            <a:ext cx="7842706" cy="464029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48"/>
          <p:cNvSpPr/>
          <p:nvPr/>
        </p:nvSpPr>
        <p:spPr>
          <a:xfrm>
            <a:off x="474077" y="920687"/>
            <a:ext cx="246952" cy="506577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91" name="Google Shape;91;p48"/>
          <p:cNvSpPr/>
          <p:nvPr/>
        </p:nvSpPr>
        <p:spPr>
          <a:xfrm>
            <a:off x="9422804" y="920687"/>
            <a:ext cx="246952" cy="506577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92" name="Google Shape;92;p48"/>
          <p:cNvSpPr txBox="1">
            <a:spLocks noGrp="1"/>
          </p:cNvSpPr>
          <p:nvPr>
            <p:ph type="body" idx="1"/>
          </p:nvPr>
        </p:nvSpPr>
        <p:spPr>
          <a:xfrm>
            <a:off x="1167117" y="5583239"/>
            <a:ext cx="7842704" cy="403225"/>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260"/>
              <a:buNone/>
              <a:defRPr sz="1400">
                <a:solidFill>
                  <a:schemeClr val="dk1"/>
                </a:solidFill>
              </a:defRPr>
            </a:lvl1pPr>
            <a:lvl2pPr marL="914400" lvl="1" indent="-331469" algn="l">
              <a:lnSpc>
                <a:spcPct val="100000"/>
              </a:lnSpc>
              <a:spcBef>
                <a:spcPts val="1200"/>
              </a:spcBef>
              <a:spcAft>
                <a:spcPts val="0"/>
              </a:spcAft>
              <a:buClr>
                <a:schemeClr val="dk1"/>
              </a:buClr>
              <a:buSzPts val="1620"/>
              <a:buChar char="–"/>
              <a:defRPr/>
            </a:lvl2pPr>
            <a:lvl3pPr marL="1371600" lvl="2" indent="-331469" algn="l">
              <a:lnSpc>
                <a:spcPct val="100000"/>
              </a:lnSpc>
              <a:spcBef>
                <a:spcPts val="1200"/>
              </a:spcBef>
              <a:spcAft>
                <a:spcPts val="0"/>
              </a:spcAft>
              <a:buClr>
                <a:schemeClr val="dk1"/>
              </a:buClr>
              <a:buSzPts val="1620"/>
              <a:buChar char="▪"/>
              <a:defRPr/>
            </a:lvl3pPr>
            <a:lvl4pPr marL="1828800" lvl="3" indent="-331469" algn="l">
              <a:lnSpc>
                <a:spcPct val="100000"/>
              </a:lnSpc>
              <a:spcBef>
                <a:spcPts val="1200"/>
              </a:spcBef>
              <a:spcAft>
                <a:spcPts val="0"/>
              </a:spcAft>
              <a:buClr>
                <a:schemeClr val="dk1"/>
              </a:buClr>
              <a:buSzPts val="1620"/>
              <a:buChar char="–"/>
              <a:defRPr/>
            </a:lvl4pPr>
            <a:lvl5pPr marL="2286000" lvl="4" indent="-331470" algn="l">
              <a:lnSpc>
                <a:spcPct val="100000"/>
              </a:lnSpc>
              <a:spcBef>
                <a:spcPts val="1200"/>
              </a:spcBef>
              <a:spcAft>
                <a:spcPts val="0"/>
              </a:spcAft>
              <a:buClr>
                <a:schemeClr val="dk1"/>
              </a:buClr>
              <a:buSzPts val="162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
        <p:cNvGrpSpPr/>
        <p:nvPr/>
      </p:nvGrpSpPr>
      <p:grpSpPr>
        <a:xfrm>
          <a:off x="0" y="0"/>
          <a:ext cx="0" cy="0"/>
          <a:chOff x="0" y="0"/>
          <a:chExt cx="0" cy="0"/>
        </a:xfrm>
      </p:grpSpPr>
      <p:sp>
        <p:nvSpPr>
          <p:cNvPr id="8" name="Google Shape;8;p32"/>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2"/>
              </a:buClr>
              <a:buSzPts val="3200"/>
              <a:buFont typeface="Arial Black"/>
              <a:buNone/>
              <a:defRPr sz="3200" b="0" i="0" u="none" strike="noStrike" cap="none">
                <a:solidFill>
                  <a:schemeClr val="dk2"/>
                </a:solidFill>
                <a:latin typeface="Arial Black"/>
                <a:ea typeface="Arial Black"/>
                <a:cs typeface="Arial Black"/>
                <a:sym typeface="Arial Black"/>
              </a:defRPr>
            </a:lvl1pPr>
            <a:lvl2pPr lvl="1">
              <a:spcBef>
                <a:spcPts val="120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32"/>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marR="0" lvl="0" indent="-365760" algn="l" rtl="0">
              <a:lnSpc>
                <a:spcPct val="100000"/>
              </a:lnSpc>
              <a:spcBef>
                <a:spcPts val="0"/>
              </a:spcBef>
              <a:spcAft>
                <a:spcPts val="0"/>
              </a:spcAft>
              <a:buClr>
                <a:schemeClr val="dk2"/>
              </a:buClr>
              <a:buSzPts val="2160"/>
              <a:buFont typeface="Noto Sans Symbols"/>
              <a:buChar char="▪"/>
              <a:defRPr sz="2400" b="0" i="0" u="none" strike="noStrike" cap="none">
                <a:solidFill>
                  <a:schemeClr val="dk1"/>
                </a:solidFill>
                <a:latin typeface="Arial"/>
                <a:ea typeface="Arial"/>
                <a:cs typeface="Arial"/>
                <a:sym typeface="Arial"/>
              </a:defRPr>
            </a:lvl1pPr>
            <a:lvl2pPr marL="914400" marR="0" lvl="1" indent="-365760" algn="l" rtl="0">
              <a:lnSpc>
                <a:spcPct val="100000"/>
              </a:lnSpc>
              <a:spcBef>
                <a:spcPts val="12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2pPr>
            <a:lvl3pPr marL="1371600" marR="0" lvl="2" indent="-365760" algn="l" rtl="0">
              <a:lnSpc>
                <a:spcPct val="100000"/>
              </a:lnSpc>
              <a:spcBef>
                <a:spcPts val="12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3pPr>
            <a:lvl4pPr marL="1828800" marR="0" lvl="3" indent="-365760" algn="l" rtl="0">
              <a:lnSpc>
                <a:spcPct val="100000"/>
              </a:lnSpc>
              <a:spcBef>
                <a:spcPts val="12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L="2286000" marR="0" lvl="4" indent="-365760" algn="l" rtl="0">
              <a:lnSpc>
                <a:spcPct val="100000"/>
              </a:lnSpc>
              <a:spcBef>
                <a:spcPts val="12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5pPr>
            <a:lvl6pPr marL="2743200" marR="0" lvl="5" indent="-342900" algn="l" rtl="0">
              <a:lnSpc>
                <a:spcPct val="9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10" name="Google Shape;10;p32"/>
          <p:cNvPicPr preferRelativeResize="0"/>
          <p:nvPr/>
        </p:nvPicPr>
        <p:blipFill rotWithShape="1">
          <a:blip r:embed="rId14">
            <a:alphaModFix/>
          </a:blip>
          <a:srcRect/>
          <a:stretch/>
        </p:blipFill>
        <p:spPr>
          <a:xfrm>
            <a:off x="10452994" y="6241458"/>
            <a:ext cx="1280218" cy="292850"/>
          </a:xfrm>
          <a:prstGeom prst="rect">
            <a:avLst/>
          </a:prstGeom>
          <a:noFill/>
          <a:ln>
            <a:noFill/>
          </a:ln>
        </p:spPr>
      </p:pic>
      <p:sp>
        <p:nvSpPr>
          <p:cNvPr id="11" name="Google Shape;11;p32"/>
          <p:cNvSpPr txBox="1"/>
          <p:nvPr/>
        </p:nvSpPr>
        <p:spPr>
          <a:xfrm>
            <a:off x="457201" y="6393120"/>
            <a:ext cx="7306732" cy="153888"/>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chemeClr val="dk1"/>
              </a:buClr>
              <a:buSzPts val="1000"/>
              <a:buFont typeface="Arial"/>
              <a:buNone/>
            </a:pPr>
            <a:fld id="{00000000-1234-1234-1234-123412341234}" type="slidenum">
              <a:rPr lang="en-US" sz="1000" b="0" i="0" u="none" strike="noStrike" cap="none">
                <a:solidFill>
                  <a:schemeClr val="dk1"/>
                </a:solidFill>
                <a:latin typeface="Arial"/>
                <a:ea typeface="Arial"/>
                <a:cs typeface="Arial"/>
                <a:sym typeface="Arial"/>
              </a:rPr>
              <a:t>‹#›</a:t>
            </a:fld>
            <a:r>
              <a:rPr lang="en-US" sz="700" b="0" i="0" u="none" strike="noStrike" cap="none" dirty="0">
                <a:solidFill>
                  <a:schemeClr val="dk1"/>
                </a:solidFill>
                <a:latin typeface="Arial"/>
                <a:ea typeface="Arial"/>
                <a:cs typeface="Arial"/>
                <a:sym typeface="Arial"/>
              </a:rPr>
              <a:t>	© 202</a:t>
            </a:r>
            <a:r>
              <a:rPr lang="en-US" sz="700" dirty="0">
                <a:solidFill>
                  <a:schemeClr val="dk1"/>
                </a:solidFill>
              </a:rPr>
              <a:t>1</a:t>
            </a:r>
            <a:r>
              <a:rPr lang="en-US" sz="700" b="0" i="0" u="none" strike="noStrike" cap="none" dirty="0">
                <a:solidFill>
                  <a:schemeClr val="dk1"/>
                </a:solidFill>
                <a:latin typeface="Arial"/>
                <a:ea typeface="Arial"/>
                <a:cs typeface="Arial"/>
                <a:sym typeface="Arial"/>
              </a:rPr>
              <a:t> Gartner, Inc. and/or its affiliates. All rights reserved.</a:t>
            </a:r>
            <a:endParaRPr dirty="0"/>
          </a:p>
        </p:txBody>
      </p:sp>
      <p:sp>
        <p:nvSpPr>
          <p:cNvPr id="12" name="Google Shape;12;p32"/>
          <p:cNvSpPr txBox="1"/>
          <p:nvPr/>
        </p:nvSpPr>
        <p:spPr>
          <a:xfrm>
            <a:off x="692740" y="6250047"/>
            <a:ext cx="4169716" cy="107722"/>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rgbClr val="979D9D"/>
              </a:buClr>
              <a:buSzPts val="700"/>
              <a:buFont typeface="Arial"/>
              <a:buNone/>
            </a:pPr>
            <a:r>
              <a:rPr lang="en-US" sz="700" b="1" i="0" u="none" strike="noStrike" cap="none" dirty="0">
                <a:solidFill>
                  <a:srgbClr val="979D9D"/>
                </a:solidFill>
                <a:latin typeface="Arial"/>
                <a:ea typeface="Arial"/>
                <a:cs typeface="Arial"/>
                <a:sym typeface="Arial"/>
              </a:rPr>
              <a:t>Gartner for IT Leaders Tool</a:t>
            </a:r>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9" r:id="rId5"/>
    <p:sldLayoutId id="2147483660" r:id="rId6"/>
    <p:sldLayoutId id="2147483661" r:id="rId7"/>
    <p:sldLayoutId id="2147483663" r:id="rId8"/>
    <p:sldLayoutId id="2147483664" r:id="rId9"/>
    <p:sldLayoutId id="2147483665" r:id="rId10"/>
    <p:sldLayoutId id="2147483666" r:id="rId11"/>
    <p:sldLayoutId id="214748366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p15:clr>
            <a:srgbClr val="5ACBF0"/>
          </p15:clr>
        </p15:guide>
        <p15:guide id="12" pos="3752">
          <p15:clr>
            <a:srgbClr val="5ACBF0"/>
          </p15:clr>
        </p15:guide>
        <p15:guide id="13" pos="3927">
          <p15:clr>
            <a:srgbClr val="5ACBF0"/>
          </p15:clr>
        </p15:guide>
        <p15:guide id="14" orient="horz" pos="3947">
          <p15:clr>
            <a:srgbClr val="5ACBF0"/>
          </p15:clr>
        </p15:guide>
        <p15:guide id="15" pos="2655">
          <p15:clr>
            <a:srgbClr val="A4A3A4"/>
          </p15:clr>
        </p15:guide>
        <p15:guide id="16" pos="502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56.png"/><Relationship Id="rId26" Type="http://schemas.openxmlformats.org/officeDocument/2006/relationships/image" Target="../media/image46.png"/><Relationship Id="rId3" Type="http://schemas.openxmlformats.org/officeDocument/2006/relationships/image" Target="../media/image51.png"/><Relationship Id="rId21" Type="http://schemas.openxmlformats.org/officeDocument/2006/relationships/image" Target="../media/image58.png"/><Relationship Id="rId7" Type="http://schemas.openxmlformats.org/officeDocument/2006/relationships/image" Target="../media/image53.png"/><Relationship Id="rId12" Type="http://schemas.openxmlformats.org/officeDocument/2006/relationships/image" Target="../media/image35.png"/><Relationship Id="rId17" Type="http://schemas.openxmlformats.org/officeDocument/2006/relationships/image" Target="../media/image55.png"/><Relationship Id="rId25" Type="http://schemas.openxmlformats.org/officeDocument/2006/relationships/image" Target="../media/image45.png"/><Relationship Id="rId2" Type="http://schemas.openxmlformats.org/officeDocument/2006/relationships/notesSlide" Target="../notesSlides/notesSlide11.xml"/><Relationship Id="rId16" Type="http://schemas.openxmlformats.org/officeDocument/2006/relationships/image" Target="../media/image39.png"/><Relationship Id="rId20" Type="http://schemas.openxmlformats.org/officeDocument/2006/relationships/image" Target="../media/image40.png"/><Relationship Id="rId29" Type="http://schemas.openxmlformats.org/officeDocument/2006/relationships/image" Target="../media/image49.png"/><Relationship Id="rId1" Type="http://schemas.openxmlformats.org/officeDocument/2006/relationships/slideLayout" Target="../slideLayouts/slideLayout4.xml"/><Relationship Id="rId6" Type="http://schemas.openxmlformats.org/officeDocument/2006/relationships/image" Target="../media/image33.png"/><Relationship Id="rId11" Type="http://schemas.openxmlformats.org/officeDocument/2006/relationships/image" Target="../media/image54.png"/><Relationship Id="rId24" Type="http://schemas.openxmlformats.org/officeDocument/2006/relationships/image" Target="../media/image25.png"/><Relationship Id="rId5" Type="http://schemas.openxmlformats.org/officeDocument/2006/relationships/image" Target="../media/image32.png"/><Relationship Id="rId15" Type="http://schemas.openxmlformats.org/officeDocument/2006/relationships/image" Target="../media/image38.png"/><Relationship Id="rId23" Type="http://schemas.openxmlformats.org/officeDocument/2006/relationships/image" Target="../media/image43.pn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57.png"/><Relationship Id="rId4" Type="http://schemas.openxmlformats.org/officeDocument/2006/relationships/image" Target="../media/image52.png"/><Relationship Id="rId9" Type="http://schemas.openxmlformats.org/officeDocument/2006/relationships/image" Target="../media/image10.png"/><Relationship Id="rId14" Type="http://schemas.openxmlformats.org/officeDocument/2006/relationships/image" Target="../media/image37.png"/><Relationship Id="rId22" Type="http://schemas.openxmlformats.org/officeDocument/2006/relationships/image" Target="../media/image42.png"/><Relationship Id="rId27" Type="http://schemas.openxmlformats.org/officeDocument/2006/relationships/image" Target="../media/image28.png"/><Relationship Id="rId30" Type="http://schemas.openxmlformats.org/officeDocument/2006/relationships/image" Target="../media/image5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notesSlide" Target="../notesSlides/notesSlide16.xml"/><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png"/><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png"/><Relationship Id="rId30" Type="http://schemas.openxmlformats.org/officeDocument/2006/relationships/image" Target="../media/image3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36.pn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53.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45.png"/><Relationship Id="rId2" Type="http://schemas.openxmlformats.org/officeDocument/2006/relationships/notesSlide" Target="../notesSlides/notesSlide23.xml"/><Relationship Id="rId16" Type="http://schemas.openxmlformats.org/officeDocument/2006/relationships/image" Target="../media/image39.png"/><Relationship Id="rId20" Type="http://schemas.openxmlformats.org/officeDocument/2006/relationships/image" Target="../media/image21.png"/><Relationship Id="rId29" Type="http://schemas.openxmlformats.org/officeDocument/2006/relationships/image" Target="../media/image49.png"/><Relationship Id="rId1" Type="http://schemas.openxmlformats.org/officeDocument/2006/relationships/slideLayout" Target="../slideLayouts/slideLayout4.xml"/><Relationship Id="rId6" Type="http://schemas.openxmlformats.org/officeDocument/2006/relationships/image" Target="../media/image33.png"/><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image" Target="../media/image32.png"/><Relationship Id="rId15" Type="http://schemas.openxmlformats.org/officeDocument/2006/relationships/image" Target="../media/image38.png"/><Relationship Id="rId23" Type="http://schemas.openxmlformats.org/officeDocument/2006/relationships/image" Target="../media/image43.png"/><Relationship Id="rId28" Type="http://schemas.openxmlformats.org/officeDocument/2006/relationships/image" Target="../media/image48.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42.png"/><Relationship Id="rId27" Type="http://schemas.openxmlformats.org/officeDocument/2006/relationships/image" Target="../media/image28.png"/><Relationship Id="rId30"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notesSlide" Target="../notesSlides/notesSlide29.xml"/><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png"/><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png"/><Relationship Id="rId30" Type="http://schemas.openxmlformats.org/officeDocument/2006/relationships/image" Target="../media/image31.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notesSlide" Target="../notesSlides/notesSlide3.xml"/><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png"/><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png"/><Relationship Id="rId30" Type="http://schemas.openxmlformats.org/officeDocument/2006/relationships/image" Target="../media/image3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36.png"/><Relationship Id="rId18" Type="http://schemas.openxmlformats.org/officeDocument/2006/relationships/image" Target="../media/image19.png"/><Relationship Id="rId26" Type="http://schemas.openxmlformats.org/officeDocument/2006/relationships/image" Target="../media/image26.png"/><Relationship Id="rId3" Type="http://schemas.openxmlformats.org/officeDocument/2006/relationships/image" Target="../media/image4.png"/><Relationship Id="rId21" Type="http://schemas.openxmlformats.org/officeDocument/2006/relationships/image" Target="../media/image58.png"/><Relationship Id="rId7" Type="http://schemas.openxmlformats.org/officeDocument/2006/relationships/image" Target="../media/image53.png"/><Relationship Id="rId12" Type="http://schemas.openxmlformats.org/officeDocument/2006/relationships/image" Target="../media/image35.png"/><Relationship Id="rId17" Type="http://schemas.openxmlformats.org/officeDocument/2006/relationships/image" Target="../media/image18.png"/><Relationship Id="rId25" Type="http://schemas.openxmlformats.org/officeDocument/2006/relationships/image" Target="../media/image25.png"/><Relationship Id="rId2" Type="http://schemas.openxmlformats.org/officeDocument/2006/relationships/notesSlide" Target="../notesSlides/notesSlide34.xml"/><Relationship Id="rId16" Type="http://schemas.openxmlformats.org/officeDocument/2006/relationships/image" Target="../media/image39.png"/><Relationship Id="rId20" Type="http://schemas.openxmlformats.org/officeDocument/2006/relationships/image" Target="../media/image40.png"/><Relationship Id="rId29" Type="http://schemas.openxmlformats.org/officeDocument/2006/relationships/image" Target="../media/image48.png"/><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4.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3.png"/><Relationship Id="rId28" Type="http://schemas.openxmlformats.org/officeDocument/2006/relationships/image" Target="../media/image28.png"/><Relationship Id="rId10" Type="http://schemas.openxmlformats.org/officeDocument/2006/relationships/image" Target="../media/image11.png"/><Relationship Id="rId19" Type="http://schemas.openxmlformats.org/officeDocument/2006/relationships/image" Target="../media/image20.png"/><Relationship Id="rId31" Type="http://schemas.openxmlformats.org/officeDocument/2006/relationships/image" Target="../media/image50.png"/><Relationship Id="rId4" Type="http://schemas.openxmlformats.org/officeDocument/2006/relationships/image" Target="../media/image52.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37.png"/><Relationship Id="rId27" Type="http://schemas.openxmlformats.org/officeDocument/2006/relationships/image" Target="../media/image27.png"/><Relationship Id="rId30" Type="http://schemas.openxmlformats.org/officeDocument/2006/relationships/image" Target="../media/image49.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8" Type="http://schemas.openxmlformats.org/officeDocument/2006/relationships/hyperlink" Target="https://www.gartner.com/document/3880105" TargetMode="External"/><Relationship Id="rId3" Type="http://schemas.openxmlformats.org/officeDocument/2006/relationships/hyperlink" Target="https://www.gartner.com/document/3997425" TargetMode="External"/><Relationship Id="rId7" Type="http://schemas.openxmlformats.org/officeDocument/2006/relationships/hyperlink" Target="https://www.gartner.com/document/3992491"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hyperlink" Target="https://www.gartner.com/document/4000992" TargetMode="External"/><Relationship Id="rId5" Type="http://schemas.openxmlformats.org/officeDocument/2006/relationships/hyperlink" Target="https://www.gartner.com/document/3993262" TargetMode="External"/><Relationship Id="rId4" Type="http://schemas.openxmlformats.org/officeDocument/2006/relationships/hyperlink" Target="https://www.gartner.com/document/3994916"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36.png"/><Relationship Id="rId18" Type="http://schemas.openxmlformats.org/officeDocument/2006/relationships/image" Target="../media/image18.png"/><Relationship Id="rId26" Type="http://schemas.openxmlformats.org/officeDocument/2006/relationships/image" Target="../media/image43.png"/><Relationship Id="rId3" Type="http://schemas.openxmlformats.org/officeDocument/2006/relationships/image" Target="../media/image4.png"/><Relationship Id="rId21" Type="http://schemas.openxmlformats.org/officeDocument/2006/relationships/image" Target="../media/image40.png"/><Relationship Id="rId34" Type="http://schemas.openxmlformats.org/officeDocument/2006/relationships/image" Target="../media/image50.png"/><Relationship Id="rId7" Type="http://schemas.openxmlformats.org/officeDocument/2006/relationships/image" Target="../media/image8.png"/><Relationship Id="rId12" Type="http://schemas.openxmlformats.org/officeDocument/2006/relationships/image" Target="../media/image35.png"/><Relationship Id="rId17" Type="http://schemas.openxmlformats.org/officeDocument/2006/relationships/image" Target="../media/image39.png"/><Relationship Id="rId25" Type="http://schemas.openxmlformats.org/officeDocument/2006/relationships/image" Target="../media/image23.png"/><Relationship Id="rId33" Type="http://schemas.openxmlformats.org/officeDocument/2006/relationships/image" Target="../media/image49.png"/><Relationship Id="rId2" Type="http://schemas.openxmlformats.org/officeDocument/2006/relationships/notesSlide" Target="../notesSlides/notesSlide6.xml"/><Relationship Id="rId16" Type="http://schemas.openxmlformats.org/officeDocument/2006/relationships/image" Target="../media/image38.png"/><Relationship Id="rId20" Type="http://schemas.openxmlformats.org/officeDocument/2006/relationships/image" Target="../media/image20.png"/><Relationship Id="rId29" Type="http://schemas.openxmlformats.org/officeDocument/2006/relationships/image" Target="../media/image27.png"/><Relationship Id="rId1" Type="http://schemas.openxmlformats.org/officeDocument/2006/relationships/slideLayout" Target="../slideLayouts/slideLayout4.xml"/><Relationship Id="rId6" Type="http://schemas.openxmlformats.org/officeDocument/2006/relationships/image" Target="../media/image33.png"/><Relationship Id="rId11" Type="http://schemas.openxmlformats.org/officeDocument/2006/relationships/image" Target="../media/image12.png"/><Relationship Id="rId24" Type="http://schemas.openxmlformats.org/officeDocument/2006/relationships/image" Target="../media/image42.png"/><Relationship Id="rId32" Type="http://schemas.openxmlformats.org/officeDocument/2006/relationships/image" Target="../media/image48.png"/><Relationship Id="rId5" Type="http://schemas.openxmlformats.org/officeDocument/2006/relationships/image" Target="../media/image32.png"/><Relationship Id="rId15" Type="http://schemas.openxmlformats.org/officeDocument/2006/relationships/image" Target="../media/image37.png"/><Relationship Id="rId23" Type="http://schemas.openxmlformats.org/officeDocument/2006/relationships/image" Target="../media/image41.png"/><Relationship Id="rId28" Type="http://schemas.openxmlformats.org/officeDocument/2006/relationships/image" Target="../media/image45.png"/><Relationship Id="rId10" Type="http://schemas.openxmlformats.org/officeDocument/2006/relationships/image" Target="../media/image11.png"/><Relationship Id="rId19" Type="http://schemas.openxmlformats.org/officeDocument/2006/relationships/image" Target="../media/image19.png"/><Relationship Id="rId31" Type="http://schemas.openxmlformats.org/officeDocument/2006/relationships/image" Target="../media/image47.png"/><Relationship Id="rId4" Type="http://schemas.openxmlformats.org/officeDocument/2006/relationships/image" Target="../media/image5.png"/><Relationship Id="rId9" Type="http://schemas.openxmlformats.org/officeDocument/2006/relationships/image" Target="../media/image34.png"/><Relationship Id="rId14" Type="http://schemas.openxmlformats.org/officeDocument/2006/relationships/image" Target="../media/image15.png"/><Relationship Id="rId22" Type="http://schemas.openxmlformats.org/officeDocument/2006/relationships/image" Target="../media/image22.png"/><Relationship Id="rId27" Type="http://schemas.openxmlformats.org/officeDocument/2006/relationships/image" Target="../media/image44.png"/><Relationship Id="rId30" Type="http://schemas.openxmlformats.org/officeDocument/2006/relationships/image" Target="../media/image4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www.amsterdam.nl/en/policy/sustainability/circular-economy/"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hyperlink" Target="https://unfccc.int/sites/default/files/resource/352_%E3%80%90City%20of%20KYOTO%E3%80%91.pdf"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smartstart.services.govt.nz/"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hyperlink" Target="https://camba.org/" TargetMode="External"/><Relationship Id="rId4" Type="http://schemas.openxmlformats.org/officeDocument/2006/relationships/hyperlink" Target="https://concorindia.co.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
          <p:cNvSpPr txBox="1">
            <a:spLocks noGrp="1"/>
          </p:cNvSpPr>
          <p:nvPr>
            <p:ph type="body" idx="1"/>
          </p:nvPr>
        </p:nvSpPr>
        <p:spPr>
          <a:xfrm>
            <a:off x="921524" y="1573338"/>
            <a:ext cx="7284507" cy="276999"/>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620"/>
              <a:buNone/>
            </a:pPr>
            <a:r>
              <a:rPr lang="en-US" dirty="0"/>
              <a:t>Gartner for IT Leaders Tool</a:t>
            </a:r>
          </a:p>
        </p:txBody>
      </p:sp>
      <p:grpSp>
        <p:nvGrpSpPr>
          <p:cNvPr id="110" name="Google Shape;110;p1"/>
          <p:cNvGrpSpPr/>
          <p:nvPr/>
        </p:nvGrpSpPr>
        <p:grpSpPr>
          <a:xfrm>
            <a:off x="460256" y="1282497"/>
            <a:ext cx="8189222" cy="2769237"/>
            <a:chOff x="460256" y="1282497"/>
            <a:chExt cx="8189222" cy="2769237"/>
          </a:xfrm>
        </p:grpSpPr>
        <p:sp>
          <p:nvSpPr>
            <p:cNvPr id="111" name="Google Shape;111;p1"/>
            <p:cNvSpPr/>
            <p:nvPr/>
          </p:nvSpPr>
          <p:spPr>
            <a:xfrm>
              <a:off x="8514515" y="1282497"/>
              <a:ext cx="134963" cy="27692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sp>
          <p:nvSpPr>
            <p:cNvPr id="112" name="Google Shape;112;p1"/>
            <p:cNvSpPr/>
            <p:nvPr/>
          </p:nvSpPr>
          <p:spPr>
            <a:xfrm>
              <a:off x="460256" y="1282497"/>
              <a:ext cx="134963" cy="27692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grpSp>
      <p:sp>
        <p:nvSpPr>
          <p:cNvPr id="113" name="Google Shape;113;p1"/>
          <p:cNvSpPr txBox="1"/>
          <p:nvPr/>
        </p:nvSpPr>
        <p:spPr>
          <a:xfrm>
            <a:off x="921524" y="1977138"/>
            <a:ext cx="7284507" cy="1762988"/>
          </a:xfrm>
          <a:prstGeom prst="rect">
            <a:avLst/>
          </a:prstGeom>
          <a:noFill/>
          <a:ln>
            <a:noFill/>
          </a:ln>
        </p:spPr>
        <p:txBody>
          <a:bodyPr spcFirstLastPara="1" wrap="square" lIns="91425" tIns="45700" rIns="91425" bIns="45700" anchor="ctr" anchorCtr="0">
            <a:noAutofit/>
          </a:bodyPr>
          <a:lstStyle/>
          <a:p>
            <a:pPr lvl="0">
              <a:buClr>
                <a:schemeClr val="accent1"/>
              </a:buClr>
              <a:buSzPts val="3600"/>
            </a:pPr>
            <a:r>
              <a:rPr lang="en-US" sz="3600" dirty="0">
                <a:solidFill>
                  <a:schemeClr val="accent1"/>
                </a:solidFill>
                <a:latin typeface="Arial Black"/>
                <a:ea typeface="Arial Black"/>
                <a:cs typeface="Arial Black"/>
                <a:sym typeface="Arial Black"/>
              </a:rPr>
              <a:t>AI Use Cases for Smart Cities and Intelligent Urban Ecosystems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27"/>
          <p:cNvSpPr txBox="1">
            <a:spLocks noGrp="1"/>
          </p:cNvSpPr>
          <p:nvPr>
            <p:ph type="title"/>
          </p:nvPr>
        </p:nvSpPr>
        <p:spPr>
          <a:xfrm>
            <a:off x="2055247" y="1527176"/>
            <a:ext cx="4906765" cy="2937249"/>
          </a:xfrm>
          <a:prstGeom prst="rect">
            <a:avLst/>
          </a:prstGeom>
          <a:noFill/>
          <a:ln>
            <a:noFill/>
          </a:ln>
        </p:spPr>
        <p:txBody>
          <a:bodyPr spcFirstLastPara="1" wrap="square" lIns="0" tIns="0" rIns="0" bIns="0" anchor="ctr" anchorCtr="0">
            <a:noAutofit/>
          </a:bodyPr>
          <a:lstStyle/>
          <a:p>
            <a:pPr lvl="0">
              <a:buSzPts val="4800"/>
            </a:pPr>
            <a:r>
              <a:rPr lang="en-US" sz="4400" dirty="0"/>
              <a:t>Transportation and Mobility</a:t>
            </a:r>
            <a:endParaRPr lang="en-US" sz="2800" dirty="0"/>
          </a:p>
        </p:txBody>
      </p:sp>
    </p:spTree>
    <p:extLst>
      <p:ext uri="{BB962C8B-B14F-4D97-AF65-F5344CB8AC3E}">
        <p14:creationId xmlns:p14="http://schemas.microsoft.com/office/powerpoint/2010/main" val="754243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pic>
        <p:nvPicPr>
          <p:cNvPr id="597" name="Google Shape;597;p12" descr="Buildings - Building Background Png Grey | Transparent PNG Download #776707  - Vippng"/>
          <p:cNvPicPr preferRelativeResize="0"/>
          <p:nvPr/>
        </p:nvPicPr>
        <p:blipFill rotWithShape="1">
          <a:blip r:embed="rId3">
            <a:alphaModFix/>
          </a:blip>
          <a:srcRect l="6141" t="11676" r="6274" b="10060"/>
          <a:stretch/>
        </p:blipFill>
        <p:spPr>
          <a:xfrm>
            <a:off x="178497" y="1529546"/>
            <a:ext cx="11835003" cy="3483032"/>
          </a:xfrm>
          <a:prstGeom prst="rect">
            <a:avLst/>
          </a:prstGeom>
          <a:noFill/>
          <a:ln>
            <a:noFill/>
          </a:ln>
        </p:spPr>
      </p:pic>
      <p:pic>
        <p:nvPicPr>
          <p:cNvPr id="598" name="Google Shape;598;p12" descr="Building, commercial building, construction, housing society, office block,  real estate icon - Download on Iconfinder"/>
          <p:cNvPicPr preferRelativeResize="0"/>
          <p:nvPr/>
        </p:nvPicPr>
        <p:blipFill rotWithShape="1">
          <a:blip r:embed="rId4">
            <a:alphaModFix/>
          </a:blip>
          <a:srcRect/>
          <a:stretch/>
        </p:blipFill>
        <p:spPr>
          <a:xfrm>
            <a:off x="2734681" y="4347378"/>
            <a:ext cx="588856" cy="588856"/>
          </a:xfrm>
          <a:prstGeom prst="rect">
            <a:avLst/>
          </a:prstGeom>
          <a:noFill/>
          <a:ln>
            <a:noFill/>
          </a:ln>
        </p:spPr>
      </p:pic>
      <p:pic>
        <p:nvPicPr>
          <p:cNvPr id="599" name="Google Shape;599;p12" descr="Electricity grid png 3 » PNG Image"/>
          <p:cNvPicPr preferRelativeResize="0"/>
          <p:nvPr/>
        </p:nvPicPr>
        <p:blipFill rotWithShape="1">
          <a:blip r:embed="rId5">
            <a:alphaModFix/>
          </a:blip>
          <a:srcRect/>
          <a:stretch/>
        </p:blipFill>
        <p:spPr>
          <a:xfrm>
            <a:off x="186615" y="3217110"/>
            <a:ext cx="1052613" cy="1726285"/>
          </a:xfrm>
          <a:prstGeom prst="rect">
            <a:avLst/>
          </a:prstGeom>
          <a:noFill/>
          <a:ln>
            <a:noFill/>
          </a:ln>
        </p:spPr>
      </p:pic>
      <p:pic>
        <p:nvPicPr>
          <p:cNvPr id="600" name="Google Shape;600;p12" descr="Download Industry Smoke Power Plant Comments - Icon Manufacturing Power  Plant PNG Image with No Background - PNGkey.com"/>
          <p:cNvPicPr preferRelativeResize="0"/>
          <p:nvPr/>
        </p:nvPicPr>
        <p:blipFill rotWithShape="1">
          <a:blip r:embed="rId6">
            <a:alphaModFix/>
          </a:blip>
          <a:srcRect/>
          <a:stretch/>
        </p:blipFill>
        <p:spPr>
          <a:xfrm>
            <a:off x="739348" y="4057341"/>
            <a:ext cx="818911" cy="885752"/>
          </a:xfrm>
          <a:prstGeom prst="rect">
            <a:avLst/>
          </a:prstGeom>
          <a:noFill/>
          <a:ln>
            <a:noFill/>
          </a:ln>
        </p:spPr>
      </p:pic>
      <p:pic>
        <p:nvPicPr>
          <p:cNvPr id="601" name="Google Shape;601;p12" descr="Building, center, clinic, conditioning, hospital, medical, rehabilitation  icon - Download on Iconfinder"/>
          <p:cNvPicPr preferRelativeResize="0"/>
          <p:nvPr/>
        </p:nvPicPr>
        <p:blipFill rotWithShape="1">
          <a:blip r:embed="rId7">
            <a:alphaModFix/>
          </a:blip>
          <a:srcRect/>
          <a:stretch/>
        </p:blipFill>
        <p:spPr>
          <a:xfrm>
            <a:off x="1572847" y="3844637"/>
            <a:ext cx="1151316" cy="1151316"/>
          </a:xfrm>
          <a:prstGeom prst="rect">
            <a:avLst/>
          </a:prstGeom>
          <a:noFill/>
          <a:ln>
            <a:noFill/>
          </a:ln>
        </p:spPr>
      </p:pic>
      <p:sp>
        <p:nvSpPr>
          <p:cNvPr id="602" name="Google Shape;602;p12"/>
          <p:cNvSpPr/>
          <p:nvPr/>
        </p:nvSpPr>
        <p:spPr>
          <a:xfrm>
            <a:off x="178497" y="5652657"/>
            <a:ext cx="11835003" cy="40732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603" name="Google Shape;603;p12"/>
          <p:cNvSpPr/>
          <p:nvPr/>
        </p:nvSpPr>
        <p:spPr>
          <a:xfrm>
            <a:off x="178497" y="4946075"/>
            <a:ext cx="11835003" cy="706582"/>
          </a:xfrm>
          <a:prstGeom prst="rect">
            <a:avLst/>
          </a:prstGeom>
          <a:solidFill>
            <a:srgbClr val="D0DEE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pic>
        <p:nvPicPr>
          <p:cNvPr id="604" name="Google Shape;604;p12" descr="Mini Truck Icons - Download Free Vector Icons | Noun Project"/>
          <p:cNvPicPr preferRelativeResize="0"/>
          <p:nvPr/>
        </p:nvPicPr>
        <p:blipFill rotWithShape="1">
          <a:blip r:embed="rId8">
            <a:alphaModFix/>
          </a:blip>
          <a:srcRect/>
          <a:stretch/>
        </p:blipFill>
        <p:spPr>
          <a:xfrm>
            <a:off x="10284576" y="4848063"/>
            <a:ext cx="1154776" cy="1154776"/>
          </a:xfrm>
          <a:prstGeom prst="rect">
            <a:avLst/>
          </a:prstGeom>
          <a:noFill/>
          <a:ln>
            <a:noFill/>
          </a:ln>
        </p:spPr>
      </p:pic>
      <p:pic>
        <p:nvPicPr>
          <p:cNvPr id="605" name="Google Shape;605;p12" descr="Vehicle Icon Car Sedan PNG Transparent Background, Free Download #4257 -  FreeIconsPNG"/>
          <p:cNvPicPr preferRelativeResize="0"/>
          <p:nvPr/>
        </p:nvPicPr>
        <p:blipFill rotWithShape="1">
          <a:blip r:embed="rId9">
            <a:alphaModFix/>
          </a:blip>
          <a:srcRect/>
          <a:stretch/>
        </p:blipFill>
        <p:spPr>
          <a:xfrm>
            <a:off x="680657" y="5166398"/>
            <a:ext cx="1036615" cy="621564"/>
          </a:xfrm>
          <a:prstGeom prst="rect">
            <a:avLst/>
          </a:prstGeom>
          <a:noFill/>
          <a:ln>
            <a:noFill/>
          </a:ln>
        </p:spPr>
      </p:pic>
      <p:pic>
        <p:nvPicPr>
          <p:cNvPr id="606" name="Google Shape;606;p12"/>
          <p:cNvPicPr preferRelativeResize="0"/>
          <p:nvPr/>
        </p:nvPicPr>
        <p:blipFill rotWithShape="1">
          <a:blip r:embed="rId10">
            <a:alphaModFix/>
          </a:blip>
          <a:srcRect/>
          <a:stretch/>
        </p:blipFill>
        <p:spPr>
          <a:xfrm>
            <a:off x="8329348" y="5216761"/>
            <a:ext cx="490456" cy="490456"/>
          </a:xfrm>
          <a:prstGeom prst="rect">
            <a:avLst/>
          </a:prstGeom>
          <a:noFill/>
          <a:ln>
            <a:noFill/>
          </a:ln>
        </p:spPr>
      </p:pic>
      <p:pic>
        <p:nvPicPr>
          <p:cNvPr id="607" name="Google Shape;607;p12" descr="Free Icon | Traffic police"/>
          <p:cNvPicPr preferRelativeResize="0"/>
          <p:nvPr/>
        </p:nvPicPr>
        <p:blipFill rotWithShape="1">
          <a:blip r:embed="rId11">
            <a:alphaModFix/>
          </a:blip>
          <a:srcRect/>
          <a:stretch/>
        </p:blipFill>
        <p:spPr>
          <a:xfrm>
            <a:off x="5240567" y="5004269"/>
            <a:ext cx="407324" cy="407324"/>
          </a:xfrm>
          <a:prstGeom prst="rect">
            <a:avLst/>
          </a:prstGeom>
          <a:noFill/>
          <a:ln>
            <a:noFill/>
          </a:ln>
        </p:spPr>
      </p:pic>
      <p:pic>
        <p:nvPicPr>
          <p:cNvPr id="608" name="Google Shape;608;p12" descr="Building, office, police station icon - Download on Iconfinder"/>
          <p:cNvPicPr preferRelativeResize="0"/>
          <p:nvPr/>
        </p:nvPicPr>
        <p:blipFill rotWithShape="1">
          <a:blip r:embed="rId12">
            <a:alphaModFix/>
          </a:blip>
          <a:srcRect/>
          <a:stretch/>
        </p:blipFill>
        <p:spPr>
          <a:xfrm>
            <a:off x="7356310" y="4085686"/>
            <a:ext cx="965807" cy="965807"/>
          </a:xfrm>
          <a:prstGeom prst="rect">
            <a:avLst/>
          </a:prstGeom>
          <a:noFill/>
          <a:ln>
            <a:noFill/>
          </a:ln>
        </p:spPr>
      </p:pic>
      <p:pic>
        <p:nvPicPr>
          <p:cNvPr id="609" name="Google Shape;609;p12" descr="Download Tall Building Silhouette At Getdrawings Png Transparent -  Skyscraper Clipart PNG Image with No Background - PNGkey.com"/>
          <p:cNvPicPr preferRelativeResize="0"/>
          <p:nvPr/>
        </p:nvPicPr>
        <p:blipFill rotWithShape="1">
          <a:blip r:embed="rId13">
            <a:alphaModFix/>
          </a:blip>
          <a:srcRect r="38743"/>
          <a:stretch/>
        </p:blipFill>
        <p:spPr>
          <a:xfrm>
            <a:off x="8178502" y="2369132"/>
            <a:ext cx="2349197" cy="2576948"/>
          </a:xfrm>
          <a:prstGeom prst="rect">
            <a:avLst/>
          </a:prstGeom>
          <a:noFill/>
          <a:ln>
            <a:noFill/>
          </a:ln>
        </p:spPr>
      </p:pic>
      <p:pic>
        <p:nvPicPr>
          <p:cNvPr id="610" name="Google Shape;610;p12" descr="Street light PNG images free download"/>
          <p:cNvPicPr preferRelativeResize="0"/>
          <p:nvPr/>
        </p:nvPicPr>
        <p:blipFill rotWithShape="1">
          <a:blip r:embed="rId14">
            <a:alphaModFix/>
          </a:blip>
          <a:srcRect/>
          <a:stretch/>
        </p:blipFill>
        <p:spPr>
          <a:xfrm>
            <a:off x="3212451" y="4703535"/>
            <a:ext cx="484134" cy="484134"/>
          </a:xfrm>
          <a:prstGeom prst="rect">
            <a:avLst/>
          </a:prstGeom>
          <a:noFill/>
          <a:ln>
            <a:noFill/>
          </a:ln>
        </p:spPr>
      </p:pic>
      <p:pic>
        <p:nvPicPr>
          <p:cNvPr id="611" name="Google Shape;611;p12" descr="Street light PNG images free download"/>
          <p:cNvPicPr preferRelativeResize="0"/>
          <p:nvPr/>
        </p:nvPicPr>
        <p:blipFill rotWithShape="1">
          <a:blip r:embed="rId14">
            <a:alphaModFix/>
          </a:blip>
          <a:srcRect/>
          <a:stretch/>
        </p:blipFill>
        <p:spPr>
          <a:xfrm>
            <a:off x="1807397" y="4703659"/>
            <a:ext cx="489238" cy="489238"/>
          </a:xfrm>
          <a:prstGeom prst="rect">
            <a:avLst/>
          </a:prstGeom>
          <a:noFill/>
          <a:ln>
            <a:noFill/>
          </a:ln>
        </p:spPr>
      </p:pic>
      <p:pic>
        <p:nvPicPr>
          <p:cNvPr id="612" name="Google Shape;612;p12" descr="Street light PNG images free download"/>
          <p:cNvPicPr preferRelativeResize="0"/>
          <p:nvPr/>
        </p:nvPicPr>
        <p:blipFill rotWithShape="1">
          <a:blip r:embed="rId14">
            <a:alphaModFix/>
          </a:blip>
          <a:srcRect/>
          <a:stretch/>
        </p:blipFill>
        <p:spPr>
          <a:xfrm>
            <a:off x="2509924" y="4701456"/>
            <a:ext cx="489238" cy="489238"/>
          </a:xfrm>
          <a:prstGeom prst="rect">
            <a:avLst/>
          </a:prstGeom>
          <a:noFill/>
          <a:ln>
            <a:noFill/>
          </a:ln>
        </p:spPr>
      </p:pic>
      <p:pic>
        <p:nvPicPr>
          <p:cNvPr id="613" name="Google Shape;613;p12" descr="Street light PNG images free download"/>
          <p:cNvPicPr preferRelativeResize="0"/>
          <p:nvPr/>
        </p:nvPicPr>
        <p:blipFill rotWithShape="1">
          <a:blip r:embed="rId14">
            <a:alphaModFix/>
          </a:blip>
          <a:srcRect/>
          <a:stretch/>
        </p:blipFill>
        <p:spPr>
          <a:xfrm>
            <a:off x="4709064" y="4706430"/>
            <a:ext cx="484134" cy="484134"/>
          </a:xfrm>
          <a:prstGeom prst="rect">
            <a:avLst/>
          </a:prstGeom>
          <a:noFill/>
          <a:ln>
            <a:noFill/>
          </a:ln>
        </p:spPr>
      </p:pic>
      <p:pic>
        <p:nvPicPr>
          <p:cNvPr id="614" name="Google Shape;614;p12" descr="Street light PNG images free download"/>
          <p:cNvPicPr preferRelativeResize="0"/>
          <p:nvPr/>
        </p:nvPicPr>
        <p:blipFill rotWithShape="1">
          <a:blip r:embed="rId14">
            <a:alphaModFix/>
          </a:blip>
          <a:srcRect/>
          <a:stretch/>
        </p:blipFill>
        <p:spPr>
          <a:xfrm>
            <a:off x="7699523" y="4710341"/>
            <a:ext cx="484134" cy="484134"/>
          </a:xfrm>
          <a:prstGeom prst="rect">
            <a:avLst/>
          </a:prstGeom>
          <a:noFill/>
          <a:ln>
            <a:noFill/>
          </a:ln>
        </p:spPr>
      </p:pic>
      <p:pic>
        <p:nvPicPr>
          <p:cNvPr id="615" name="Google Shape;615;p12" descr="Street light PNG images free download"/>
          <p:cNvPicPr preferRelativeResize="0"/>
          <p:nvPr/>
        </p:nvPicPr>
        <p:blipFill rotWithShape="1">
          <a:blip r:embed="rId14">
            <a:alphaModFix/>
          </a:blip>
          <a:srcRect/>
          <a:stretch/>
        </p:blipFill>
        <p:spPr>
          <a:xfrm>
            <a:off x="8401271" y="4709553"/>
            <a:ext cx="484134" cy="484134"/>
          </a:xfrm>
          <a:prstGeom prst="rect">
            <a:avLst/>
          </a:prstGeom>
          <a:noFill/>
          <a:ln>
            <a:noFill/>
          </a:ln>
        </p:spPr>
      </p:pic>
      <p:sp>
        <p:nvSpPr>
          <p:cNvPr id="616" name="Google Shape;616;p12"/>
          <p:cNvSpPr/>
          <p:nvPr/>
        </p:nvSpPr>
        <p:spPr>
          <a:xfrm>
            <a:off x="5201511" y="5432060"/>
            <a:ext cx="407324" cy="83103"/>
          </a:xfrm>
          <a:prstGeom prst="ellipse">
            <a:avLst/>
          </a:prstGeom>
          <a:noFill/>
          <a:ln w="12700" cap="flat" cmpd="sng">
            <a:solidFill>
              <a:srgbClr val="001D3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pic>
        <p:nvPicPr>
          <p:cNvPr id="617" name="Google Shape;617;p12" descr="Street light PNG images free download"/>
          <p:cNvPicPr preferRelativeResize="0"/>
          <p:nvPr/>
        </p:nvPicPr>
        <p:blipFill rotWithShape="1">
          <a:blip r:embed="rId14">
            <a:alphaModFix/>
          </a:blip>
          <a:srcRect/>
          <a:stretch/>
        </p:blipFill>
        <p:spPr>
          <a:xfrm>
            <a:off x="9095676" y="4701328"/>
            <a:ext cx="484134" cy="484134"/>
          </a:xfrm>
          <a:prstGeom prst="rect">
            <a:avLst/>
          </a:prstGeom>
          <a:noFill/>
          <a:ln>
            <a:noFill/>
          </a:ln>
        </p:spPr>
      </p:pic>
      <p:pic>
        <p:nvPicPr>
          <p:cNvPr id="618" name="Google Shape;618;p12" descr="Street light PNG images free download"/>
          <p:cNvPicPr preferRelativeResize="0"/>
          <p:nvPr/>
        </p:nvPicPr>
        <p:blipFill rotWithShape="1">
          <a:blip r:embed="rId14">
            <a:alphaModFix/>
          </a:blip>
          <a:srcRect/>
          <a:stretch/>
        </p:blipFill>
        <p:spPr>
          <a:xfrm>
            <a:off x="9890541" y="4705011"/>
            <a:ext cx="484134" cy="484134"/>
          </a:xfrm>
          <a:prstGeom prst="rect">
            <a:avLst/>
          </a:prstGeom>
          <a:noFill/>
          <a:ln>
            <a:noFill/>
          </a:ln>
        </p:spPr>
      </p:pic>
      <p:pic>
        <p:nvPicPr>
          <p:cNvPr id="619" name="Google Shape;619;p12" descr="Street light PNG images free download"/>
          <p:cNvPicPr preferRelativeResize="0"/>
          <p:nvPr/>
        </p:nvPicPr>
        <p:blipFill rotWithShape="1">
          <a:blip r:embed="rId14">
            <a:alphaModFix/>
          </a:blip>
          <a:srcRect/>
          <a:stretch/>
        </p:blipFill>
        <p:spPr>
          <a:xfrm>
            <a:off x="10592289" y="4704223"/>
            <a:ext cx="484134" cy="484134"/>
          </a:xfrm>
          <a:prstGeom prst="rect">
            <a:avLst/>
          </a:prstGeom>
          <a:noFill/>
          <a:ln>
            <a:noFill/>
          </a:ln>
        </p:spPr>
      </p:pic>
      <p:pic>
        <p:nvPicPr>
          <p:cNvPr id="620" name="Google Shape;620;p12" descr="Street light PNG images free download"/>
          <p:cNvPicPr preferRelativeResize="0"/>
          <p:nvPr/>
        </p:nvPicPr>
        <p:blipFill rotWithShape="1">
          <a:blip r:embed="rId14">
            <a:alphaModFix/>
          </a:blip>
          <a:srcRect/>
          <a:stretch/>
        </p:blipFill>
        <p:spPr>
          <a:xfrm>
            <a:off x="274480" y="4717574"/>
            <a:ext cx="489238" cy="489238"/>
          </a:xfrm>
          <a:prstGeom prst="rect">
            <a:avLst/>
          </a:prstGeom>
          <a:noFill/>
          <a:ln>
            <a:noFill/>
          </a:ln>
        </p:spPr>
      </p:pic>
      <p:pic>
        <p:nvPicPr>
          <p:cNvPr id="621" name="Google Shape;621;p12" descr="Street light PNG images free download"/>
          <p:cNvPicPr preferRelativeResize="0"/>
          <p:nvPr/>
        </p:nvPicPr>
        <p:blipFill rotWithShape="1">
          <a:blip r:embed="rId14">
            <a:alphaModFix/>
          </a:blip>
          <a:srcRect/>
          <a:stretch/>
        </p:blipFill>
        <p:spPr>
          <a:xfrm>
            <a:off x="977007" y="4715371"/>
            <a:ext cx="489238" cy="489238"/>
          </a:xfrm>
          <a:prstGeom prst="rect">
            <a:avLst/>
          </a:prstGeom>
          <a:noFill/>
          <a:ln>
            <a:noFill/>
          </a:ln>
        </p:spPr>
      </p:pic>
      <p:pic>
        <p:nvPicPr>
          <p:cNvPr id="622" name="Google Shape;622;p12" descr="Cloud Png Icon #156732 - Free Icons Library"/>
          <p:cNvPicPr preferRelativeResize="0"/>
          <p:nvPr/>
        </p:nvPicPr>
        <p:blipFill rotWithShape="1">
          <a:blip r:embed="rId15">
            <a:alphaModFix/>
          </a:blip>
          <a:srcRect/>
          <a:stretch/>
        </p:blipFill>
        <p:spPr>
          <a:xfrm>
            <a:off x="6385197" y="1999721"/>
            <a:ext cx="727171" cy="458563"/>
          </a:xfrm>
          <a:prstGeom prst="rect">
            <a:avLst/>
          </a:prstGeom>
          <a:noFill/>
          <a:ln>
            <a:noFill/>
          </a:ln>
        </p:spPr>
      </p:pic>
      <p:pic>
        <p:nvPicPr>
          <p:cNvPr id="623" name="Google Shape;623;p12" descr="Cloud Png Icon #156732 - Free Icons Library"/>
          <p:cNvPicPr preferRelativeResize="0"/>
          <p:nvPr/>
        </p:nvPicPr>
        <p:blipFill rotWithShape="1">
          <a:blip r:embed="rId15">
            <a:alphaModFix/>
          </a:blip>
          <a:srcRect/>
          <a:stretch/>
        </p:blipFill>
        <p:spPr>
          <a:xfrm>
            <a:off x="2999162" y="2019995"/>
            <a:ext cx="727171" cy="458563"/>
          </a:xfrm>
          <a:prstGeom prst="rect">
            <a:avLst/>
          </a:prstGeom>
          <a:noFill/>
          <a:ln>
            <a:noFill/>
          </a:ln>
        </p:spPr>
      </p:pic>
      <p:pic>
        <p:nvPicPr>
          <p:cNvPr id="624" name="Google Shape;624;p12" descr="National Martyrs Memorial Jatiya Sriti Shoudho Bangladesh Svg Png Icon Free  Download (#42400) - OnlineWebFonts.COM"/>
          <p:cNvPicPr preferRelativeResize="0"/>
          <p:nvPr/>
        </p:nvPicPr>
        <p:blipFill rotWithShape="1">
          <a:blip r:embed="rId16">
            <a:alphaModFix/>
          </a:blip>
          <a:srcRect/>
          <a:stretch/>
        </p:blipFill>
        <p:spPr>
          <a:xfrm>
            <a:off x="5079196" y="4355328"/>
            <a:ext cx="519408" cy="573139"/>
          </a:xfrm>
          <a:prstGeom prst="rect">
            <a:avLst/>
          </a:prstGeom>
          <a:noFill/>
          <a:ln>
            <a:noFill/>
          </a:ln>
        </p:spPr>
      </p:pic>
      <p:pic>
        <p:nvPicPr>
          <p:cNvPr id="625" name="Google Shape;625;p12" descr="Cloud Png Icon #156732 - Free Icons Library"/>
          <p:cNvPicPr preferRelativeResize="0"/>
          <p:nvPr/>
        </p:nvPicPr>
        <p:blipFill rotWithShape="1">
          <a:blip r:embed="rId15">
            <a:alphaModFix/>
          </a:blip>
          <a:srcRect/>
          <a:stretch/>
        </p:blipFill>
        <p:spPr>
          <a:xfrm>
            <a:off x="10284576" y="1497691"/>
            <a:ext cx="942704" cy="594481"/>
          </a:xfrm>
          <a:prstGeom prst="rect">
            <a:avLst/>
          </a:prstGeom>
          <a:noFill/>
          <a:ln>
            <a:noFill/>
          </a:ln>
        </p:spPr>
      </p:pic>
      <p:pic>
        <p:nvPicPr>
          <p:cNvPr id="626" name="Google Shape;626;p12" descr="Mother walking with three babies free vector icons designed by Freepik |  Free icons, Vector icon design, Black n white images"/>
          <p:cNvPicPr preferRelativeResize="0"/>
          <p:nvPr/>
        </p:nvPicPr>
        <p:blipFill rotWithShape="1">
          <a:blip r:embed="rId17">
            <a:alphaModFix/>
          </a:blip>
          <a:srcRect/>
          <a:stretch/>
        </p:blipFill>
        <p:spPr>
          <a:xfrm>
            <a:off x="2080597" y="4570068"/>
            <a:ext cx="566730" cy="566730"/>
          </a:xfrm>
          <a:prstGeom prst="rect">
            <a:avLst/>
          </a:prstGeom>
          <a:noFill/>
          <a:ln>
            <a:noFill/>
          </a:ln>
        </p:spPr>
      </p:pic>
      <p:pic>
        <p:nvPicPr>
          <p:cNvPr id="627" name="Google Shape;627;p12" descr="600+ Free Walking &amp; Silhouette Vectors - Pixabay"/>
          <p:cNvPicPr preferRelativeResize="0"/>
          <p:nvPr/>
        </p:nvPicPr>
        <p:blipFill rotWithShape="1">
          <a:blip r:embed="rId18">
            <a:alphaModFix/>
          </a:blip>
          <a:srcRect/>
          <a:stretch/>
        </p:blipFill>
        <p:spPr>
          <a:xfrm>
            <a:off x="9565978" y="4832427"/>
            <a:ext cx="437761" cy="349387"/>
          </a:xfrm>
          <a:prstGeom prst="rect">
            <a:avLst/>
          </a:prstGeom>
          <a:noFill/>
          <a:ln>
            <a:noFill/>
          </a:ln>
        </p:spPr>
      </p:pic>
      <p:pic>
        <p:nvPicPr>
          <p:cNvPr id="628" name="Google Shape;628;p12" descr="people, worker, male, job, Occupation, walking, Cart, Man, Carrying,  Pushing icon"/>
          <p:cNvPicPr preferRelativeResize="0"/>
          <p:nvPr/>
        </p:nvPicPr>
        <p:blipFill rotWithShape="1">
          <a:blip r:embed="rId19">
            <a:alphaModFix/>
          </a:blip>
          <a:srcRect/>
          <a:stretch/>
        </p:blipFill>
        <p:spPr>
          <a:xfrm>
            <a:off x="764949" y="4832427"/>
            <a:ext cx="272026" cy="272026"/>
          </a:xfrm>
          <a:prstGeom prst="rect">
            <a:avLst/>
          </a:prstGeom>
          <a:noFill/>
          <a:ln>
            <a:noFill/>
          </a:ln>
        </p:spPr>
      </p:pic>
      <p:pic>
        <p:nvPicPr>
          <p:cNvPr id="629" name="Google Shape;629;p12" descr="White House Scalable Vector Graphics Icon - White House PNG Photos png  download - 512*512 - Free Transparent White House png Download. - Clip Art  Library"/>
          <p:cNvPicPr preferRelativeResize="0"/>
          <p:nvPr/>
        </p:nvPicPr>
        <p:blipFill rotWithShape="1">
          <a:blip r:embed="rId20">
            <a:alphaModFix/>
          </a:blip>
          <a:srcRect/>
          <a:stretch/>
        </p:blipFill>
        <p:spPr>
          <a:xfrm>
            <a:off x="5634877" y="3223098"/>
            <a:ext cx="1844040" cy="1844040"/>
          </a:xfrm>
          <a:prstGeom prst="rect">
            <a:avLst/>
          </a:prstGeom>
          <a:noFill/>
          <a:ln>
            <a:noFill/>
          </a:ln>
        </p:spPr>
      </p:pic>
      <p:pic>
        <p:nvPicPr>
          <p:cNvPr id="630" name="Google Shape;630;p12" descr="Protest Vector SVG Icon - PNG Repo Free PNG Icons"/>
          <p:cNvPicPr preferRelativeResize="0"/>
          <p:nvPr/>
        </p:nvPicPr>
        <p:blipFill rotWithShape="1">
          <a:blip r:embed="rId21">
            <a:alphaModFix/>
          </a:blip>
          <a:srcRect/>
          <a:stretch/>
        </p:blipFill>
        <p:spPr>
          <a:xfrm>
            <a:off x="7264676" y="4652098"/>
            <a:ext cx="484134" cy="484134"/>
          </a:xfrm>
          <a:prstGeom prst="rect">
            <a:avLst/>
          </a:prstGeom>
          <a:noFill/>
          <a:ln>
            <a:noFill/>
          </a:ln>
        </p:spPr>
      </p:pic>
      <p:pic>
        <p:nvPicPr>
          <p:cNvPr id="631" name="Google Shape;631;p12" descr="Protest Vector SVG Icon - PNG Repo Free PNG Icons"/>
          <p:cNvPicPr preferRelativeResize="0"/>
          <p:nvPr/>
        </p:nvPicPr>
        <p:blipFill rotWithShape="1">
          <a:blip r:embed="rId21">
            <a:alphaModFix/>
          </a:blip>
          <a:srcRect/>
          <a:stretch/>
        </p:blipFill>
        <p:spPr>
          <a:xfrm>
            <a:off x="6643908" y="4681016"/>
            <a:ext cx="484134" cy="484134"/>
          </a:xfrm>
          <a:prstGeom prst="rect">
            <a:avLst/>
          </a:prstGeom>
          <a:noFill/>
          <a:ln>
            <a:noFill/>
          </a:ln>
        </p:spPr>
      </p:pic>
      <p:pic>
        <p:nvPicPr>
          <p:cNvPr id="632" name="Google Shape;632;p12" descr="Protest Vector SVG Icon - PNG Repo Free PNG Icons"/>
          <p:cNvPicPr preferRelativeResize="0"/>
          <p:nvPr/>
        </p:nvPicPr>
        <p:blipFill rotWithShape="1">
          <a:blip r:embed="rId21">
            <a:alphaModFix/>
          </a:blip>
          <a:srcRect/>
          <a:stretch/>
        </p:blipFill>
        <p:spPr>
          <a:xfrm>
            <a:off x="5864868" y="4701026"/>
            <a:ext cx="484134" cy="484134"/>
          </a:xfrm>
          <a:prstGeom prst="rect">
            <a:avLst/>
          </a:prstGeom>
          <a:noFill/>
          <a:ln>
            <a:noFill/>
          </a:ln>
        </p:spPr>
      </p:pic>
      <p:pic>
        <p:nvPicPr>
          <p:cNvPr id="633" name="Google Shape;633;p12" descr="Street light PNG images free download"/>
          <p:cNvPicPr preferRelativeResize="0"/>
          <p:nvPr/>
        </p:nvPicPr>
        <p:blipFill rotWithShape="1">
          <a:blip r:embed="rId14">
            <a:alphaModFix/>
          </a:blip>
          <a:srcRect/>
          <a:stretch/>
        </p:blipFill>
        <p:spPr>
          <a:xfrm>
            <a:off x="5499604" y="4706782"/>
            <a:ext cx="489238" cy="489238"/>
          </a:xfrm>
          <a:prstGeom prst="rect">
            <a:avLst/>
          </a:prstGeom>
          <a:noFill/>
          <a:ln>
            <a:noFill/>
          </a:ln>
        </p:spPr>
      </p:pic>
      <p:pic>
        <p:nvPicPr>
          <p:cNvPr id="634" name="Google Shape;634;p12" descr="Street light PNG images free download"/>
          <p:cNvPicPr preferRelativeResize="0"/>
          <p:nvPr/>
        </p:nvPicPr>
        <p:blipFill rotWithShape="1">
          <a:blip r:embed="rId14">
            <a:alphaModFix/>
          </a:blip>
          <a:srcRect/>
          <a:stretch/>
        </p:blipFill>
        <p:spPr>
          <a:xfrm>
            <a:off x="6202131" y="4704579"/>
            <a:ext cx="489238" cy="489238"/>
          </a:xfrm>
          <a:prstGeom prst="rect">
            <a:avLst/>
          </a:prstGeom>
          <a:noFill/>
          <a:ln>
            <a:noFill/>
          </a:ln>
        </p:spPr>
      </p:pic>
      <p:pic>
        <p:nvPicPr>
          <p:cNvPr id="635" name="Google Shape;635;p12" descr="Street light PNG images free download"/>
          <p:cNvPicPr preferRelativeResize="0"/>
          <p:nvPr/>
        </p:nvPicPr>
        <p:blipFill rotWithShape="1">
          <a:blip r:embed="rId14">
            <a:alphaModFix/>
          </a:blip>
          <a:srcRect/>
          <a:stretch/>
        </p:blipFill>
        <p:spPr>
          <a:xfrm>
            <a:off x="6904658" y="4706658"/>
            <a:ext cx="484134" cy="484134"/>
          </a:xfrm>
          <a:prstGeom prst="rect">
            <a:avLst/>
          </a:prstGeom>
          <a:noFill/>
          <a:ln>
            <a:noFill/>
          </a:ln>
        </p:spPr>
      </p:pic>
      <p:pic>
        <p:nvPicPr>
          <p:cNvPr id="636" name="Google Shape;636;p12" descr="Free Icon | Solar panel"/>
          <p:cNvPicPr preferRelativeResize="0"/>
          <p:nvPr/>
        </p:nvPicPr>
        <p:blipFill rotWithShape="1">
          <a:blip r:embed="rId22">
            <a:alphaModFix/>
          </a:blip>
          <a:srcRect/>
          <a:stretch/>
        </p:blipFill>
        <p:spPr>
          <a:xfrm>
            <a:off x="8249770" y="3516813"/>
            <a:ext cx="484134" cy="484134"/>
          </a:xfrm>
          <a:prstGeom prst="rect">
            <a:avLst/>
          </a:prstGeom>
          <a:noFill/>
          <a:ln>
            <a:noFill/>
          </a:ln>
        </p:spPr>
      </p:pic>
      <p:pic>
        <p:nvPicPr>
          <p:cNvPr id="637" name="Google Shape;637;p12" descr="Free Icon | Solar panel"/>
          <p:cNvPicPr preferRelativeResize="0"/>
          <p:nvPr/>
        </p:nvPicPr>
        <p:blipFill rotWithShape="1">
          <a:blip r:embed="rId22">
            <a:alphaModFix/>
          </a:blip>
          <a:srcRect/>
          <a:stretch/>
        </p:blipFill>
        <p:spPr>
          <a:xfrm>
            <a:off x="1906438" y="3502682"/>
            <a:ext cx="484134" cy="484134"/>
          </a:xfrm>
          <a:prstGeom prst="rect">
            <a:avLst/>
          </a:prstGeom>
          <a:noFill/>
          <a:ln>
            <a:noFill/>
          </a:ln>
        </p:spPr>
      </p:pic>
      <p:pic>
        <p:nvPicPr>
          <p:cNvPr id="638" name="Google Shape;638;p12" descr="Free Icon | Solar panel"/>
          <p:cNvPicPr preferRelativeResize="0"/>
          <p:nvPr/>
        </p:nvPicPr>
        <p:blipFill rotWithShape="1">
          <a:blip r:embed="rId22">
            <a:alphaModFix/>
          </a:blip>
          <a:srcRect/>
          <a:stretch/>
        </p:blipFill>
        <p:spPr>
          <a:xfrm>
            <a:off x="5530316" y="4122123"/>
            <a:ext cx="484134" cy="484134"/>
          </a:xfrm>
          <a:prstGeom prst="rect">
            <a:avLst/>
          </a:prstGeom>
          <a:noFill/>
          <a:ln>
            <a:noFill/>
          </a:ln>
        </p:spPr>
      </p:pic>
      <p:pic>
        <p:nvPicPr>
          <p:cNvPr id="639" name="Google Shape;639;p12" descr="Free Icon | Solar panel"/>
          <p:cNvPicPr preferRelativeResize="0"/>
          <p:nvPr/>
        </p:nvPicPr>
        <p:blipFill rotWithShape="1">
          <a:blip r:embed="rId22">
            <a:alphaModFix/>
          </a:blip>
          <a:srcRect/>
          <a:stretch/>
        </p:blipFill>
        <p:spPr>
          <a:xfrm>
            <a:off x="7067723" y="4140706"/>
            <a:ext cx="484134" cy="484134"/>
          </a:xfrm>
          <a:prstGeom prst="rect">
            <a:avLst/>
          </a:prstGeom>
          <a:noFill/>
          <a:ln>
            <a:noFill/>
          </a:ln>
        </p:spPr>
      </p:pic>
      <p:pic>
        <p:nvPicPr>
          <p:cNvPr id="640" name="Google Shape;640;p12" descr="Free Icon | Solar panel"/>
          <p:cNvPicPr preferRelativeResize="0"/>
          <p:nvPr/>
        </p:nvPicPr>
        <p:blipFill rotWithShape="1">
          <a:blip r:embed="rId22">
            <a:alphaModFix/>
          </a:blip>
          <a:srcRect/>
          <a:stretch/>
        </p:blipFill>
        <p:spPr>
          <a:xfrm>
            <a:off x="9882735" y="2206514"/>
            <a:ext cx="484134" cy="484134"/>
          </a:xfrm>
          <a:prstGeom prst="rect">
            <a:avLst/>
          </a:prstGeom>
          <a:noFill/>
          <a:ln>
            <a:noFill/>
          </a:ln>
        </p:spPr>
      </p:pic>
      <p:pic>
        <p:nvPicPr>
          <p:cNvPr id="641" name="Google Shape;641;p12" descr="Free Icon | Solar panel"/>
          <p:cNvPicPr preferRelativeResize="0"/>
          <p:nvPr/>
        </p:nvPicPr>
        <p:blipFill rotWithShape="1">
          <a:blip r:embed="rId22">
            <a:alphaModFix/>
          </a:blip>
          <a:srcRect/>
          <a:stretch/>
        </p:blipFill>
        <p:spPr>
          <a:xfrm>
            <a:off x="8863654" y="2199896"/>
            <a:ext cx="484134" cy="484134"/>
          </a:xfrm>
          <a:prstGeom prst="rect">
            <a:avLst/>
          </a:prstGeom>
          <a:noFill/>
          <a:ln>
            <a:noFill/>
          </a:ln>
        </p:spPr>
      </p:pic>
      <p:pic>
        <p:nvPicPr>
          <p:cNvPr id="642" name="Google Shape;642;p12" descr="Wind Turbine Icon Png #211772 - Free Icons Library"/>
          <p:cNvPicPr preferRelativeResize="0"/>
          <p:nvPr/>
        </p:nvPicPr>
        <p:blipFill rotWithShape="1">
          <a:blip r:embed="rId23">
            <a:alphaModFix/>
          </a:blip>
          <a:srcRect l="20389" r="21124"/>
          <a:stretch/>
        </p:blipFill>
        <p:spPr>
          <a:xfrm>
            <a:off x="10848077" y="3132354"/>
            <a:ext cx="874678" cy="1495506"/>
          </a:xfrm>
          <a:prstGeom prst="rect">
            <a:avLst/>
          </a:prstGeom>
          <a:noFill/>
          <a:ln>
            <a:noFill/>
          </a:ln>
        </p:spPr>
      </p:pic>
      <p:grpSp>
        <p:nvGrpSpPr>
          <p:cNvPr id="643" name="Google Shape;643;p12"/>
          <p:cNvGrpSpPr/>
          <p:nvPr/>
        </p:nvGrpSpPr>
        <p:grpSpPr>
          <a:xfrm>
            <a:off x="6386443" y="5120644"/>
            <a:ext cx="316401" cy="497213"/>
            <a:chOff x="3940711" y="4260611"/>
            <a:chExt cx="316401" cy="497213"/>
          </a:xfrm>
        </p:grpSpPr>
        <p:pic>
          <p:nvPicPr>
            <p:cNvPr id="644" name="Google Shape;644;p12" descr="Camera Shot Cam Photo Registration Speed Svg Png Icon Free Download  (#566112) - OnlineWebFonts.COM"/>
            <p:cNvPicPr preferRelativeResize="0"/>
            <p:nvPr/>
          </p:nvPicPr>
          <p:blipFill rotWithShape="1">
            <a:blip r:embed="rId24">
              <a:alphaModFix/>
            </a:blip>
            <a:srcRect/>
            <a:stretch/>
          </p:blipFill>
          <p:spPr>
            <a:xfrm flipH="1">
              <a:off x="3940711" y="4260611"/>
              <a:ext cx="316401" cy="317020"/>
            </a:xfrm>
            <a:prstGeom prst="rect">
              <a:avLst/>
            </a:prstGeom>
            <a:noFill/>
            <a:ln>
              <a:noFill/>
            </a:ln>
          </p:spPr>
        </p:pic>
        <p:cxnSp>
          <p:nvCxnSpPr>
            <p:cNvPr id="645" name="Google Shape;645;p12"/>
            <p:cNvCxnSpPr/>
            <p:nvPr/>
          </p:nvCxnSpPr>
          <p:spPr>
            <a:xfrm>
              <a:off x="4098911" y="4570197"/>
              <a:ext cx="0" cy="179229"/>
            </a:xfrm>
            <a:prstGeom prst="straightConnector1">
              <a:avLst/>
            </a:prstGeom>
            <a:noFill/>
            <a:ln w="28575" cap="flat" cmpd="sng">
              <a:solidFill>
                <a:schemeClr val="accent4"/>
              </a:solidFill>
              <a:prstDash val="solid"/>
              <a:miter lim="800000"/>
              <a:headEnd type="none" w="sm" len="sm"/>
              <a:tailEnd type="none" w="sm" len="sm"/>
            </a:ln>
          </p:spPr>
        </p:cxnSp>
        <p:cxnSp>
          <p:nvCxnSpPr>
            <p:cNvPr id="646" name="Google Shape;646;p12"/>
            <p:cNvCxnSpPr/>
            <p:nvPr/>
          </p:nvCxnSpPr>
          <p:spPr>
            <a:xfrm>
              <a:off x="4024313" y="4757824"/>
              <a:ext cx="145256" cy="0"/>
            </a:xfrm>
            <a:prstGeom prst="straightConnector1">
              <a:avLst/>
            </a:prstGeom>
            <a:noFill/>
            <a:ln w="28575" cap="flat" cmpd="sng">
              <a:solidFill>
                <a:schemeClr val="accent4"/>
              </a:solidFill>
              <a:prstDash val="solid"/>
              <a:miter lim="800000"/>
              <a:headEnd type="none" w="sm" len="sm"/>
              <a:tailEnd type="none" w="sm" len="sm"/>
            </a:ln>
          </p:spPr>
        </p:cxnSp>
      </p:grpSp>
      <p:grpSp>
        <p:nvGrpSpPr>
          <p:cNvPr id="647" name="Google Shape;647;p12"/>
          <p:cNvGrpSpPr/>
          <p:nvPr/>
        </p:nvGrpSpPr>
        <p:grpSpPr>
          <a:xfrm>
            <a:off x="190449" y="5146640"/>
            <a:ext cx="316401" cy="497213"/>
            <a:chOff x="3940711" y="4260611"/>
            <a:chExt cx="316401" cy="497213"/>
          </a:xfrm>
        </p:grpSpPr>
        <p:pic>
          <p:nvPicPr>
            <p:cNvPr id="648" name="Google Shape;648;p12" descr="Camera Shot Cam Photo Registration Speed Svg Png Icon Free Download  (#566112) - OnlineWebFonts.COM"/>
            <p:cNvPicPr preferRelativeResize="0"/>
            <p:nvPr/>
          </p:nvPicPr>
          <p:blipFill rotWithShape="1">
            <a:blip r:embed="rId24">
              <a:alphaModFix/>
            </a:blip>
            <a:srcRect/>
            <a:stretch/>
          </p:blipFill>
          <p:spPr>
            <a:xfrm flipH="1">
              <a:off x="3940711" y="4260611"/>
              <a:ext cx="316401" cy="317020"/>
            </a:xfrm>
            <a:prstGeom prst="rect">
              <a:avLst/>
            </a:prstGeom>
            <a:noFill/>
            <a:ln>
              <a:noFill/>
            </a:ln>
          </p:spPr>
        </p:pic>
        <p:cxnSp>
          <p:nvCxnSpPr>
            <p:cNvPr id="649" name="Google Shape;649;p12"/>
            <p:cNvCxnSpPr/>
            <p:nvPr/>
          </p:nvCxnSpPr>
          <p:spPr>
            <a:xfrm>
              <a:off x="4098911" y="4570197"/>
              <a:ext cx="0" cy="179229"/>
            </a:xfrm>
            <a:prstGeom prst="straightConnector1">
              <a:avLst/>
            </a:prstGeom>
            <a:noFill/>
            <a:ln w="28575" cap="flat" cmpd="sng">
              <a:solidFill>
                <a:schemeClr val="accent4"/>
              </a:solidFill>
              <a:prstDash val="solid"/>
              <a:miter lim="800000"/>
              <a:headEnd type="none" w="sm" len="sm"/>
              <a:tailEnd type="none" w="sm" len="sm"/>
            </a:ln>
          </p:spPr>
        </p:cxnSp>
        <p:cxnSp>
          <p:nvCxnSpPr>
            <p:cNvPr id="650" name="Google Shape;650;p12"/>
            <p:cNvCxnSpPr/>
            <p:nvPr/>
          </p:nvCxnSpPr>
          <p:spPr>
            <a:xfrm>
              <a:off x="4024313" y="4757824"/>
              <a:ext cx="145256" cy="0"/>
            </a:xfrm>
            <a:prstGeom prst="straightConnector1">
              <a:avLst/>
            </a:prstGeom>
            <a:noFill/>
            <a:ln w="28575" cap="flat" cmpd="sng">
              <a:solidFill>
                <a:schemeClr val="accent4"/>
              </a:solidFill>
              <a:prstDash val="solid"/>
              <a:miter lim="800000"/>
              <a:headEnd type="none" w="sm" len="sm"/>
              <a:tailEnd type="none" w="sm" len="sm"/>
            </a:ln>
          </p:spPr>
        </p:cxnSp>
      </p:grpSp>
      <p:grpSp>
        <p:nvGrpSpPr>
          <p:cNvPr id="651" name="Google Shape;651;p12"/>
          <p:cNvGrpSpPr/>
          <p:nvPr/>
        </p:nvGrpSpPr>
        <p:grpSpPr>
          <a:xfrm>
            <a:off x="11724366" y="5120644"/>
            <a:ext cx="316401" cy="497213"/>
            <a:chOff x="3940711" y="4260611"/>
            <a:chExt cx="316401" cy="497213"/>
          </a:xfrm>
        </p:grpSpPr>
        <p:pic>
          <p:nvPicPr>
            <p:cNvPr id="652" name="Google Shape;652;p12" descr="Camera Shot Cam Photo Registration Speed Svg Png Icon Free Download  (#566112) - OnlineWebFonts.COM"/>
            <p:cNvPicPr preferRelativeResize="0"/>
            <p:nvPr/>
          </p:nvPicPr>
          <p:blipFill rotWithShape="1">
            <a:blip r:embed="rId24">
              <a:alphaModFix/>
            </a:blip>
            <a:srcRect/>
            <a:stretch/>
          </p:blipFill>
          <p:spPr>
            <a:xfrm flipH="1">
              <a:off x="3940711" y="4260611"/>
              <a:ext cx="316401" cy="317020"/>
            </a:xfrm>
            <a:prstGeom prst="rect">
              <a:avLst/>
            </a:prstGeom>
            <a:noFill/>
            <a:ln>
              <a:noFill/>
            </a:ln>
          </p:spPr>
        </p:pic>
        <p:cxnSp>
          <p:nvCxnSpPr>
            <p:cNvPr id="653" name="Google Shape;653;p12"/>
            <p:cNvCxnSpPr/>
            <p:nvPr/>
          </p:nvCxnSpPr>
          <p:spPr>
            <a:xfrm>
              <a:off x="4098911" y="4570197"/>
              <a:ext cx="0" cy="179229"/>
            </a:xfrm>
            <a:prstGeom prst="straightConnector1">
              <a:avLst/>
            </a:prstGeom>
            <a:noFill/>
            <a:ln w="28575" cap="flat" cmpd="sng">
              <a:solidFill>
                <a:schemeClr val="accent4"/>
              </a:solidFill>
              <a:prstDash val="solid"/>
              <a:miter lim="800000"/>
              <a:headEnd type="none" w="sm" len="sm"/>
              <a:tailEnd type="none" w="sm" len="sm"/>
            </a:ln>
          </p:spPr>
        </p:cxnSp>
        <p:cxnSp>
          <p:nvCxnSpPr>
            <p:cNvPr id="654" name="Google Shape;654;p12"/>
            <p:cNvCxnSpPr/>
            <p:nvPr/>
          </p:nvCxnSpPr>
          <p:spPr>
            <a:xfrm>
              <a:off x="4024313" y="4757824"/>
              <a:ext cx="145256" cy="0"/>
            </a:xfrm>
            <a:prstGeom prst="straightConnector1">
              <a:avLst/>
            </a:prstGeom>
            <a:noFill/>
            <a:ln w="28575" cap="flat" cmpd="sng">
              <a:solidFill>
                <a:schemeClr val="accent4"/>
              </a:solidFill>
              <a:prstDash val="solid"/>
              <a:miter lim="800000"/>
              <a:headEnd type="none" w="sm" len="sm"/>
              <a:tailEnd type="none" w="sm" len="sm"/>
            </a:ln>
          </p:spPr>
        </p:cxnSp>
      </p:grpSp>
      <p:pic>
        <p:nvPicPr>
          <p:cNvPr id="655" name="Google Shape;655;p12" descr="Building, commercial building, construction, housing society, office block,  real estate icon - Download on Iconfinder"/>
          <p:cNvPicPr preferRelativeResize="0"/>
          <p:nvPr/>
        </p:nvPicPr>
        <p:blipFill rotWithShape="1">
          <a:blip r:embed="rId4">
            <a:alphaModFix/>
          </a:blip>
          <a:srcRect r="50293"/>
          <a:stretch/>
        </p:blipFill>
        <p:spPr>
          <a:xfrm>
            <a:off x="3340343" y="3842346"/>
            <a:ext cx="549418" cy="1105327"/>
          </a:xfrm>
          <a:prstGeom prst="rect">
            <a:avLst/>
          </a:prstGeom>
          <a:noFill/>
          <a:ln>
            <a:noFill/>
          </a:ln>
        </p:spPr>
      </p:pic>
      <p:pic>
        <p:nvPicPr>
          <p:cNvPr id="656" name="Google Shape;656;p12" descr="Get The Latest - Public Park Icon Png | Full Size PNG Download | SeekPNG"/>
          <p:cNvPicPr preferRelativeResize="0"/>
          <p:nvPr/>
        </p:nvPicPr>
        <p:blipFill rotWithShape="1">
          <a:blip r:embed="rId25">
            <a:alphaModFix/>
          </a:blip>
          <a:srcRect/>
          <a:stretch/>
        </p:blipFill>
        <p:spPr>
          <a:xfrm>
            <a:off x="10524270" y="3888911"/>
            <a:ext cx="1503818" cy="1029460"/>
          </a:xfrm>
          <a:prstGeom prst="rect">
            <a:avLst/>
          </a:prstGeom>
          <a:noFill/>
          <a:ln>
            <a:noFill/>
          </a:ln>
        </p:spPr>
      </p:pic>
      <p:pic>
        <p:nvPicPr>
          <p:cNvPr id="657" name="Google Shape;657;p12" descr="Free Icon | Security camera"/>
          <p:cNvPicPr preferRelativeResize="0"/>
          <p:nvPr/>
        </p:nvPicPr>
        <p:blipFill rotWithShape="1">
          <a:blip r:embed="rId26">
            <a:alphaModFix/>
          </a:blip>
          <a:srcRect/>
          <a:stretch/>
        </p:blipFill>
        <p:spPr>
          <a:xfrm>
            <a:off x="3852792" y="3899147"/>
            <a:ext cx="216909" cy="216909"/>
          </a:xfrm>
          <a:prstGeom prst="rect">
            <a:avLst/>
          </a:prstGeom>
          <a:noFill/>
          <a:ln>
            <a:noFill/>
          </a:ln>
        </p:spPr>
      </p:pic>
      <p:pic>
        <p:nvPicPr>
          <p:cNvPr id="658" name="Google Shape;658;p12" descr="Free Icon | Security camera"/>
          <p:cNvPicPr preferRelativeResize="0"/>
          <p:nvPr/>
        </p:nvPicPr>
        <p:blipFill rotWithShape="1">
          <a:blip r:embed="rId26">
            <a:alphaModFix/>
          </a:blip>
          <a:srcRect/>
          <a:stretch/>
        </p:blipFill>
        <p:spPr>
          <a:xfrm flipH="1">
            <a:off x="2515025" y="4347738"/>
            <a:ext cx="219656" cy="219656"/>
          </a:xfrm>
          <a:prstGeom prst="rect">
            <a:avLst/>
          </a:prstGeom>
          <a:noFill/>
          <a:ln>
            <a:noFill/>
          </a:ln>
        </p:spPr>
      </p:pic>
      <p:pic>
        <p:nvPicPr>
          <p:cNvPr id="659" name="Google Shape;659;p12" descr="Free Icon | Security camera"/>
          <p:cNvPicPr preferRelativeResize="0"/>
          <p:nvPr/>
        </p:nvPicPr>
        <p:blipFill rotWithShape="1">
          <a:blip r:embed="rId26">
            <a:alphaModFix/>
          </a:blip>
          <a:srcRect/>
          <a:stretch/>
        </p:blipFill>
        <p:spPr>
          <a:xfrm flipH="1">
            <a:off x="7959706" y="4010903"/>
            <a:ext cx="219656" cy="219656"/>
          </a:xfrm>
          <a:prstGeom prst="rect">
            <a:avLst/>
          </a:prstGeom>
          <a:noFill/>
          <a:ln>
            <a:noFill/>
          </a:ln>
        </p:spPr>
      </p:pic>
      <p:pic>
        <p:nvPicPr>
          <p:cNvPr id="660" name="Google Shape;660;p12" descr="Free Icon | Security camera"/>
          <p:cNvPicPr preferRelativeResize="0"/>
          <p:nvPr/>
        </p:nvPicPr>
        <p:blipFill rotWithShape="1">
          <a:blip r:embed="rId26">
            <a:alphaModFix/>
          </a:blip>
          <a:srcRect/>
          <a:stretch/>
        </p:blipFill>
        <p:spPr>
          <a:xfrm flipH="1">
            <a:off x="8915011" y="4154085"/>
            <a:ext cx="219656" cy="219656"/>
          </a:xfrm>
          <a:prstGeom prst="rect">
            <a:avLst/>
          </a:prstGeom>
          <a:noFill/>
          <a:ln>
            <a:noFill/>
          </a:ln>
        </p:spPr>
      </p:pic>
      <p:pic>
        <p:nvPicPr>
          <p:cNvPr id="661" name="Google Shape;661;p12" descr="Free Icon | Security camera"/>
          <p:cNvPicPr preferRelativeResize="0"/>
          <p:nvPr/>
        </p:nvPicPr>
        <p:blipFill rotWithShape="1">
          <a:blip r:embed="rId26">
            <a:alphaModFix/>
          </a:blip>
          <a:srcRect/>
          <a:stretch/>
        </p:blipFill>
        <p:spPr>
          <a:xfrm flipH="1">
            <a:off x="9727561" y="4338705"/>
            <a:ext cx="219656" cy="219656"/>
          </a:xfrm>
          <a:prstGeom prst="rect">
            <a:avLst/>
          </a:prstGeom>
          <a:noFill/>
          <a:ln>
            <a:noFill/>
          </a:ln>
        </p:spPr>
      </p:pic>
      <p:pic>
        <p:nvPicPr>
          <p:cNvPr id="662" name="Google Shape;662;p12" descr="Free Icon | Security camera"/>
          <p:cNvPicPr preferRelativeResize="0"/>
          <p:nvPr/>
        </p:nvPicPr>
        <p:blipFill rotWithShape="1">
          <a:blip r:embed="rId26">
            <a:alphaModFix/>
          </a:blip>
          <a:srcRect/>
          <a:stretch/>
        </p:blipFill>
        <p:spPr>
          <a:xfrm>
            <a:off x="10374675" y="4339949"/>
            <a:ext cx="219656" cy="219656"/>
          </a:xfrm>
          <a:prstGeom prst="rect">
            <a:avLst/>
          </a:prstGeom>
          <a:noFill/>
          <a:ln>
            <a:noFill/>
          </a:ln>
        </p:spPr>
      </p:pic>
      <p:pic>
        <p:nvPicPr>
          <p:cNvPr id="663" name="Google Shape;663;p12" descr="Free Icon | Security camera"/>
          <p:cNvPicPr preferRelativeResize="0"/>
          <p:nvPr/>
        </p:nvPicPr>
        <p:blipFill rotWithShape="1">
          <a:blip r:embed="rId26">
            <a:alphaModFix/>
          </a:blip>
          <a:srcRect/>
          <a:stretch/>
        </p:blipFill>
        <p:spPr>
          <a:xfrm>
            <a:off x="1532415" y="4420295"/>
            <a:ext cx="219656" cy="219656"/>
          </a:xfrm>
          <a:prstGeom prst="rect">
            <a:avLst/>
          </a:prstGeom>
          <a:noFill/>
          <a:ln>
            <a:noFill/>
          </a:ln>
        </p:spPr>
      </p:pic>
      <p:pic>
        <p:nvPicPr>
          <p:cNvPr id="664" name="Google Shape;664;p12" descr="Free Icon | Security camera"/>
          <p:cNvPicPr preferRelativeResize="0"/>
          <p:nvPr/>
        </p:nvPicPr>
        <p:blipFill rotWithShape="1">
          <a:blip r:embed="rId26">
            <a:alphaModFix/>
          </a:blip>
          <a:srcRect/>
          <a:stretch/>
        </p:blipFill>
        <p:spPr>
          <a:xfrm>
            <a:off x="7471582" y="4434076"/>
            <a:ext cx="216909" cy="216909"/>
          </a:xfrm>
          <a:prstGeom prst="rect">
            <a:avLst/>
          </a:prstGeom>
          <a:noFill/>
          <a:ln>
            <a:noFill/>
          </a:ln>
        </p:spPr>
      </p:pic>
      <p:pic>
        <p:nvPicPr>
          <p:cNvPr id="665" name="Google Shape;665;p12" descr="Free Icon | Security camera"/>
          <p:cNvPicPr preferRelativeResize="0"/>
          <p:nvPr/>
        </p:nvPicPr>
        <p:blipFill rotWithShape="1">
          <a:blip r:embed="rId26">
            <a:alphaModFix/>
          </a:blip>
          <a:srcRect/>
          <a:stretch/>
        </p:blipFill>
        <p:spPr>
          <a:xfrm flipH="1">
            <a:off x="5409108" y="4396835"/>
            <a:ext cx="219656" cy="219656"/>
          </a:xfrm>
          <a:prstGeom prst="rect">
            <a:avLst/>
          </a:prstGeom>
          <a:noFill/>
          <a:ln>
            <a:noFill/>
          </a:ln>
        </p:spPr>
      </p:pic>
      <p:pic>
        <p:nvPicPr>
          <p:cNvPr id="666" name="Google Shape;666;p12" descr="Free Passenger Bus Icon of Glyph style - Available in SVG, PNG, EPS, AI &amp;  Icon fonts"/>
          <p:cNvPicPr preferRelativeResize="0"/>
          <p:nvPr/>
        </p:nvPicPr>
        <p:blipFill rotWithShape="1">
          <a:blip r:embed="rId27">
            <a:alphaModFix/>
          </a:blip>
          <a:srcRect t="34786" b="35470"/>
          <a:stretch/>
        </p:blipFill>
        <p:spPr>
          <a:xfrm>
            <a:off x="2017520" y="5097654"/>
            <a:ext cx="1866043" cy="555003"/>
          </a:xfrm>
          <a:prstGeom prst="rect">
            <a:avLst/>
          </a:prstGeom>
          <a:noFill/>
          <a:ln>
            <a:noFill/>
          </a:ln>
        </p:spPr>
      </p:pic>
      <p:pic>
        <p:nvPicPr>
          <p:cNvPr id="667" name="Google Shape;667;p12" descr="Airplane Png Icon #240456 - Free Icons Library"/>
          <p:cNvPicPr preferRelativeResize="0"/>
          <p:nvPr/>
        </p:nvPicPr>
        <p:blipFill rotWithShape="1">
          <a:blip r:embed="rId28">
            <a:alphaModFix/>
          </a:blip>
          <a:srcRect b="23254"/>
          <a:stretch/>
        </p:blipFill>
        <p:spPr>
          <a:xfrm>
            <a:off x="7700124" y="1444372"/>
            <a:ext cx="1163880" cy="701840"/>
          </a:xfrm>
          <a:prstGeom prst="rect">
            <a:avLst/>
          </a:prstGeom>
          <a:noFill/>
          <a:ln>
            <a:noFill/>
          </a:ln>
        </p:spPr>
      </p:pic>
      <p:pic>
        <p:nvPicPr>
          <p:cNvPr id="668" name="Google Shape;668;p12" descr="Bank, banking, building, finance icon - Download on Iconfinder"/>
          <p:cNvPicPr preferRelativeResize="0"/>
          <p:nvPr/>
        </p:nvPicPr>
        <p:blipFill rotWithShape="1">
          <a:blip r:embed="rId29">
            <a:alphaModFix/>
          </a:blip>
          <a:srcRect/>
          <a:stretch/>
        </p:blipFill>
        <p:spPr>
          <a:xfrm>
            <a:off x="3852126" y="3721308"/>
            <a:ext cx="1285764" cy="1285764"/>
          </a:xfrm>
          <a:prstGeom prst="rect">
            <a:avLst/>
          </a:prstGeom>
          <a:noFill/>
          <a:ln>
            <a:noFill/>
          </a:ln>
        </p:spPr>
      </p:pic>
      <p:pic>
        <p:nvPicPr>
          <p:cNvPr id="669" name="Google Shape;669;p12" descr="Police badge PNG"/>
          <p:cNvPicPr preferRelativeResize="0"/>
          <p:nvPr/>
        </p:nvPicPr>
        <p:blipFill rotWithShape="1">
          <a:blip r:embed="rId30">
            <a:alphaModFix/>
          </a:blip>
          <a:srcRect/>
          <a:stretch/>
        </p:blipFill>
        <p:spPr>
          <a:xfrm>
            <a:off x="7731913" y="4229109"/>
            <a:ext cx="216910" cy="252438"/>
          </a:xfrm>
          <a:prstGeom prst="rect">
            <a:avLst/>
          </a:prstGeom>
          <a:noFill/>
          <a:ln>
            <a:noFill/>
          </a:ln>
        </p:spPr>
      </p:pic>
      <p:sp>
        <p:nvSpPr>
          <p:cNvPr id="670" name="Google Shape;670;p12"/>
          <p:cNvSpPr txBox="1"/>
          <p:nvPr/>
        </p:nvSpPr>
        <p:spPr>
          <a:xfrm>
            <a:off x="6650097" y="2872913"/>
            <a:ext cx="1959449" cy="646331"/>
          </a:xfrm>
          <a:prstGeom prst="rect">
            <a:avLst/>
          </a:prstGeom>
          <a:noFill/>
          <a:ln>
            <a:noFill/>
          </a:ln>
        </p:spPr>
        <p:txBody>
          <a:bodyPr spcFirstLastPara="1" wrap="square" lIns="0" tIns="45700" rIns="0" bIns="45700" anchor="t" anchorCtr="0">
            <a:spAutoFit/>
          </a:bodyPr>
          <a:lstStyle/>
          <a:p>
            <a:pPr marL="0" marR="0" lvl="0" indent="0" algn="ctr" rtl="0">
              <a:spcBef>
                <a:spcPts val="0"/>
              </a:spcBef>
              <a:spcAft>
                <a:spcPts val="0"/>
              </a:spcAft>
              <a:buNone/>
            </a:pPr>
            <a:r>
              <a:rPr lang="en-US" sz="1800" b="1" dirty="0">
                <a:solidFill>
                  <a:srgbClr val="E81159"/>
                </a:solidFill>
                <a:latin typeface="Arial"/>
                <a:ea typeface="Arial"/>
                <a:cs typeface="Arial"/>
                <a:sym typeface="Arial"/>
              </a:rPr>
              <a:t>Smart Dynamic Parking</a:t>
            </a:r>
            <a:endParaRPr lang="en-US" dirty="0"/>
          </a:p>
        </p:txBody>
      </p:sp>
      <p:sp>
        <p:nvSpPr>
          <p:cNvPr id="671" name="Google Shape;671;p12"/>
          <p:cNvSpPr txBox="1"/>
          <p:nvPr/>
        </p:nvSpPr>
        <p:spPr>
          <a:xfrm>
            <a:off x="3817700" y="3063485"/>
            <a:ext cx="1959449" cy="646331"/>
          </a:xfrm>
          <a:prstGeom prst="rect">
            <a:avLst/>
          </a:prstGeom>
          <a:noFill/>
          <a:ln>
            <a:noFill/>
          </a:ln>
        </p:spPr>
        <p:txBody>
          <a:bodyPr spcFirstLastPara="1" wrap="square" lIns="0" tIns="45700" rIns="0" bIns="45700" anchor="t" anchorCtr="0">
            <a:spAutoFit/>
          </a:bodyPr>
          <a:lstStyle/>
          <a:p>
            <a:pPr marL="0" marR="0" lvl="0" indent="0" algn="ctr" rtl="0">
              <a:spcBef>
                <a:spcPts val="0"/>
              </a:spcBef>
              <a:spcAft>
                <a:spcPts val="0"/>
              </a:spcAft>
              <a:buNone/>
            </a:pPr>
            <a:r>
              <a:rPr lang="en-US" sz="1800" b="1" dirty="0">
                <a:solidFill>
                  <a:srgbClr val="E81159"/>
                </a:solidFill>
                <a:latin typeface="Arial"/>
                <a:ea typeface="Arial"/>
                <a:cs typeface="Arial"/>
                <a:sym typeface="Arial"/>
              </a:rPr>
              <a:t>Predictive Mobility Services</a:t>
            </a:r>
            <a:endParaRPr lang="en-US" dirty="0"/>
          </a:p>
        </p:txBody>
      </p:sp>
      <p:sp>
        <p:nvSpPr>
          <p:cNvPr id="672" name="Google Shape;672;p12"/>
          <p:cNvSpPr txBox="1"/>
          <p:nvPr/>
        </p:nvSpPr>
        <p:spPr>
          <a:xfrm>
            <a:off x="107583" y="2157517"/>
            <a:ext cx="1959449" cy="646331"/>
          </a:xfrm>
          <a:prstGeom prst="rect">
            <a:avLst/>
          </a:prstGeom>
          <a:noFill/>
          <a:ln>
            <a:noFill/>
          </a:ln>
        </p:spPr>
        <p:txBody>
          <a:bodyPr spcFirstLastPara="1" wrap="square" lIns="0" tIns="45700" rIns="0" bIns="45700" anchor="t" anchorCtr="0">
            <a:spAutoFit/>
          </a:bodyPr>
          <a:lstStyle/>
          <a:p>
            <a:pPr marL="0" marR="0" lvl="0" indent="0" algn="ctr" rtl="0">
              <a:spcBef>
                <a:spcPts val="0"/>
              </a:spcBef>
              <a:spcAft>
                <a:spcPts val="0"/>
              </a:spcAft>
              <a:buNone/>
            </a:pPr>
            <a:r>
              <a:rPr lang="en-US" sz="1800" b="1" dirty="0">
                <a:solidFill>
                  <a:srgbClr val="E81159"/>
                </a:solidFill>
                <a:latin typeface="Arial"/>
                <a:ea typeface="Arial"/>
                <a:cs typeface="Arial"/>
                <a:sym typeface="Arial"/>
              </a:rPr>
              <a:t>Traffic Pattern Prediction</a:t>
            </a:r>
            <a:endParaRPr lang="en-US" dirty="0"/>
          </a:p>
        </p:txBody>
      </p:sp>
      <p:cxnSp>
        <p:nvCxnSpPr>
          <p:cNvPr id="673" name="Google Shape;673;p12"/>
          <p:cNvCxnSpPr>
            <a:stCxn id="672" idx="2"/>
          </p:cNvCxnSpPr>
          <p:nvPr/>
        </p:nvCxnSpPr>
        <p:spPr>
          <a:xfrm flipH="1">
            <a:off x="1057907" y="2803848"/>
            <a:ext cx="29400" cy="2423700"/>
          </a:xfrm>
          <a:prstGeom prst="straightConnector1">
            <a:avLst/>
          </a:prstGeom>
          <a:noFill/>
          <a:ln w="12700" cap="flat" cmpd="sng">
            <a:solidFill>
              <a:srgbClr val="6F7878"/>
            </a:solidFill>
            <a:prstDash val="solid"/>
            <a:round/>
            <a:headEnd type="none" w="sm" len="sm"/>
            <a:tailEnd type="none" w="sm" len="sm"/>
          </a:ln>
        </p:spPr>
      </p:cxnSp>
      <p:cxnSp>
        <p:nvCxnSpPr>
          <p:cNvPr id="674" name="Google Shape;674;p12"/>
          <p:cNvCxnSpPr/>
          <p:nvPr/>
        </p:nvCxnSpPr>
        <p:spPr>
          <a:xfrm flipH="1">
            <a:off x="2984591" y="3338947"/>
            <a:ext cx="6481" cy="1708430"/>
          </a:xfrm>
          <a:prstGeom prst="straightConnector1">
            <a:avLst/>
          </a:prstGeom>
          <a:noFill/>
          <a:ln w="12700" cap="flat" cmpd="sng">
            <a:solidFill>
              <a:srgbClr val="6F7878"/>
            </a:solidFill>
            <a:prstDash val="solid"/>
            <a:round/>
            <a:headEnd type="none" w="sm" len="sm"/>
            <a:tailEnd type="none" w="sm" len="sm"/>
          </a:ln>
        </p:spPr>
      </p:cxnSp>
      <p:cxnSp>
        <p:nvCxnSpPr>
          <p:cNvPr id="675" name="Google Shape;675;p12"/>
          <p:cNvCxnSpPr/>
          <p:nvPr/>
        </p:nvCxnSpPr>
        <p:spPr>
          <a:xfrm rot="10800000">
            <a:off x="2984592" y="3338947"/>
            <a:ext cx="867534" cy="0"/>
          </a:xfrm>
          <a:prstGeom prst="straightConnector1">
            <a:avLst/>
          </a:prstGeom>
          <a:noFill/>
          <a:ln w="12700" cap="flat" cmpd="sng">
            <a:solidFill>
              <a:srgbClr val="6F7878"/>
            </a:solidFill>
            <a:prstDash val="solid"/>
            <a:round/>
            <a:headEnd type="none" w="sm" len="sm"/>
            <a:tailEnd type="none" w="sm" len="sm"/>
          </a:ln>
        </p:spPr>
      </p:cxnSp>
      <p:cxnSp>
        <p:nvCxnSpPr>
          <p:cNvPr id="676" name="Google Shape;676;p12"/>
          <p:cNvCxnSpPr/>
          <p:nvPr/>
        </p:nvCxnSpPr>
        <p:spPr>
          <a:xfrm>
            <a:off x="7656039" y="3491737"/>
            <a:ext cx="12922" cy="632896"/>
          </a:xfrm>
          <a:prstGeom prst="straightConnector1">
            <a:avLst/>
          </a:prstGeom>
          <a:noFill/>
          <a:ln w="12700" cap="flat" cmpd="sng">
            <a:solidFill>
              <a:srgbClr val="6F7878"/>
            </a:solidFill>
            <a:prstDash val="solid"/>
            <a:round/>
            <a:headEnd type="none" w="sm" len="sm"/>
            <a:tailEnd type="none" w="sm" len="sm"/>
          </a:ln>
        </p:spPr>
      </p:cxnSp>
      <p:cxnSp>
        <p:nvCxnSpPr>
          <p:cNvPr id="677" name="Google Shape;677;p12"/>
          <p:cNvCxnSpPr/>
          <p:nvPr/>
        </p:nvCxnSpPr>
        <p:spPr>
          <a:xfrm>
            <a:off x="7672327" y="4113613"/>
            <a:ext cx="487313" cy="192134"/>
          </a:xfrm>
          <a:prstGeom prst="straightConnector1">
            <a:avLst/>
          </a:prstGeom>
          <a:noFill/>
          <a:ln w="12700" cap="flat" cmpd="sng">
            <a:solidFill>
              <a:srgbClr val="6F7878"/>
            </a:solidFill>
            <a:prstDash val="solid"/>
            <a:round/>
            <a:headEnd type="none" w="sm" len="sm"/>
            <a:tailEnd type="none" w="sm" len="sm"/>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13"/>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Traffic Pattern Prediction</a:t>
            </a:r>
          </a:p>
        </p:txBody>
      </p:sp>
      <p:graphicFrame>
        <p:nvGraphicFramePr>
          <p:cNvPr id="683" name="Google Shape;683;p13"/>
          <p:cNvGraphicFramePr/>
          <p:nvPr>
            <p:extLst>
              <p:ext uri="{D42A27DB-BD31-4B8C-83A1-F6EECF244321}">
                <p14:modId xmlns:p14="http://schemas.microsoft.com/office/powerpoint/2010/main" val="368982318"/>
              </p:ext>
            </p:extLst>
          </p:nvPr>
        </p:nvGraphicFramePr>
        <p:xfrm>
          <a:off x="2759826" y="979701"/>
          <a:ext cx="8128050" cy="1321750"/>
        </p:xfrm>
        <a:graphic>
          <a:graphicData uri="http://schemas.openxmlformats.org/drawingml/2006/table">
            <a:tbl>
              <a:tblPr firstRow="1" bandRow="1">
                <a:noFill/>
              </a:tblPr>
              <a:tblGrid>
                <a:gridCol w="1354675">
                  <a:extLst>
                    <a:ext uri="{9D8B030D-6E8A-4147-A177-3AD203B41FA5}">
                      <a16:colId xmlns:a16="http://schemas.microsoft.com/office/drawing/2014/main" xmlns="" val="20000"/>
                    </a:ext>
                  </a:extLst>
                </a:gridCol>
                <a:gridCol w="1354675">
                  <a:extLst>
                    <a:ext uri="{9D8B030D-6E8A-4147-A177-3AD203B41FA5}">
                      <a16:colId xmlns:a16="http://schemas.microsoft.com/office/drawing/2014/main" xmlns="" val="20001"/>
                    </a:ext>
                  </a:extLst>
                </a:gridCol>
                <a:gridCol w="1354675">
                  <a:extLst>
                    <a:ext uri="{9D8B030D-6E8A-4147-A177-3AD203B41FA5}">
                      <a16:colId xmlns:a16="http://schemas.microsoft.com/office/drawing/2014/main" xmlns="" val="20002"/>
                    </a:ext>
                  </a:extLst>
                </a:gridCol>
                <a:gridCol w="1354675">
                  <a:extLst>
                    <a:ext uri="{9D8B030D-6E8A-4147-A177-3AD203B41FA5}">
                      <a16:colId xmlns:a16="http://schemas.microsoft.com/office/drawing/2014/main" xmlns="" val="20003"/>
                    </a:ext>
                  </a:extLst>
                </a:gridCol>
                <a:gridCol w="1354675">
                  <a:extLst>
                    <a:ext uri="{9D8B030D-6E8A-4147-A177-3AD203B41FA5}">
                      <a16:colId xmlns:a16="http://schemas.microsoft.com/office/drawing/2014/main" xmlns="" val="20004"/>
                    </a:ext>
                  </a:extLst>
                </a:gridCol>
                <a:gridCol w="1354675">
                  <a:extLst>
                    <a:ext uri="{9D8B030D-6E8A-4147-A177-3AD203B41FA5}">
                      <a16:colId xmlns:a16="http://schemas.microsoft.com/office/drawing/2014/main" xmlns="" val="20005"/>
                    </a:ext>
                  </a:extLst>
                </a:gridCol>
              </a:tblGrid>
              <a:tr h="408850">
                <a:tc gridSpan="3">
                  <a:txBody>
                    <a:bodyPr/>
                    <a:lstStyle/>
                    <a:p>
                      <a:pPr marL="0" marR="0" lvl="0" indent="0" algn="ctr" rtl="0">
                        <a:spcBef>
                          <a:spcPts val="0"/>
                        </a:spcBef>
                        <a:spcAft>
                          <a:spcPts val="0"/>
                        </a:spcAft>
                        <a:buNone/>
                      </a:pPr>
                      <a:r>
                        <a:rPr lang="en-US" sz="1800" b="1" dirty="0">
                          <a:solidFill>
                            <a:schemeClr val="bg1"/>
                          </a:solidFill>
                        </a:rPr>
                        <a:t>Business Value</a:t>
                      </a:r>
                      <a:endParaRPr b="1" dirty="0">
                        <a:solidFill>
                          <a:schemeClr val="bg1"/>
                        </a:solidFill>
                      </a:endParaRPr>
                    </a:p>
                  </a:txBody>
                  <a:tcPr marL="91450" marR="91450" marT="45725" marB="45725">
                    <a:lnR w="12700" cap="flat" cmpd="sng">
                      <a:solidFill>
                        <a:schemeClr val="dk1"/>
                      </a:solidFill>
                      <a:prstDash val="solid"/>
                      <a:round/>
                      <a:headEnd type="none" w="sm" len="sm"/>
                      <a:tailEnd type="none" w="sm" len="sm"/>
                    </a:lnR>
                    <a:solidFill>
                      <a:srgbClr val="002060"/>
                    </a:solidFill>
                  </a:tcPr>
                </a:tc>
                <a:tc hMerge="1">
                  <a:txBody>
                    <a:bodyPr/>
                    <a:lstStyle/>
                    <a:p>
                      <a:endParaRPr lang="en-US"/>
                    </a:p>
                  </a:txBody>
                  <a:tcPr/>
                </a:tc>
                <a:tc hMerge="1">
                  <a:txBody>
                    <a:bodyPr/>
                    <a:lstStyle/>
                    <a:p>
                      <a:endParaRPr lang="en-US"/>
                    </a:p>
                  </a:txBody>
                  <a:tcPr/>
                </a:tc>
                <a:tc gridSpan="3">
                  <a:txBody>
                    <a:bodyPr/>
                    <a:lstStyle/>
                    <a:p>
                      <a:pPr marL="0" marR="0" lvl="0" indent="0" algn="ctr" rtl="0">
                        <a:spcBef>
                          <a:spcPts val="0"/>
                        </a:spcBef>
                        <a:spcAft>
                          <a:spcPts val="0"/>
                        </a:spcAft>
                        <a:buNone/>
                      </a:pPr>
                      <a:r>
                        <a:rPr lang="en-US" sz="1800" b="1" dirty="0">
                          <a:solidFill>
                            <a:schemeClr val="bg1"/>
                          </a:solidFill>
                        </a:rPr>
                        <a:t>Feasibility</a:t>
                      </a:r>
                      <a:endParaRPr b="1" dirty="0">
                        <a:solidFill>
                          <a:schemeClr val="bg1"/>
                        </a:solidFill>
                      </a:endParaRPr>
                    </a:p>
                  </a:txBody>
                  <a:tcPr marL="91450" marR="91450" marT="45725" marB="45725">
                    <a:lnL w="12700" cap="flat" cmpd="sng">
                      <a:solidFill>
                        <a:schemeClr val="dk1"/>
                      </a:solidFill>
                      <a:prstDash val="solid"/>
                      <a:round/>
                      <a:headEnd type="none" w="sm" len="sm"/>
                      <a:tailEnd type="none" w="sm" len="sm"/>
                    </a:lnL>
                    <a:solidFill>
                      <a:srgbClr val="00206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504050">
                <a:tc>
                  <a:txBody>
                    <a:bodyPr/>
                    <a:lstStyle/>
                    <a:p>
                      <a:pPr marL="0" marR="0" lvl="0" indent="0" algn="ctr" rtl="0">
                        <a:spcBef>
                          <a:spcPts val="0"/>
                        </a:spcBef>
                        <a:spcAft>
                          <a:spcPts val="0"/>
                        </a:spcAft>
                        <a:buNone/>
                      </a:pPr>
                      <a:r>
                        <a:rPr lang="en-US" sz="1200" b="0" dirty="0"/>
                        <a:t>Finance Optimization</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User Attractiveness</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Business Competitiveness</a:t>
                      </a:r>
                      <a:endParaRPr dirty="0"/>
                    </a:p>
                  </a:txBody>
                  <a:tcPr marL="91450" marR="91450" marT="45725" marB="45725" anchor="ctr">
                    <a:lnR w="12700" cap="flat" cmpd="sng">
                      <a:solidFill>
                        <a:schemeClr val="dk1"/>
                      </a:solidFill>
                      <a:prstDash val="solid"/>
                      <a:round/>
                      <a:headEnd type="none" w="sm" len="sm"/>
                      <a:tailEnd type="none" w="sm" len="sm"/>
                    </a:lnR>
                    <a:solidFill>
                      <a:schemeClr val="tx2">
                        <a:lumMod val="85000"/>
                      </a:schemeClr>
                    </a:solidFill>
                  </a:tcPr>
                </a:tc>
                <a:tc>
                  <a:txBody>
                    <a:bodyPr/>
                    <a:lstStyle/>
                    <a:p>
                      <a:pPr marL="0" marR="0" lvl="0" indent="0" algn="ctr" rtl="0">
                        <a:spcBef>
                          <a:spcPts val="0"/>
                        </a:spcBef>
                        <a:spcAft>
                          <a:spcPts val="0"/>
                        </a:spcAft>
                        <a:buNone/>
                      </a:pPr>
                      <a:r>
                        <a:rPr lang="en-US" sz="1200" b="0" dirty="0"/>
                        <a:t>Technical Feasibility</a:t>
                      </a:r>
                      <a:endParaRPr dirty="0"/>
                    </a:p>
                  </a:txBody>
                  <a:tcPr marL="91450" marR="91450" marT="45725" marB="45725" anchor="ctr">
                    <a:lnL w="12700" cap="flat" cmpd="sng">
                      <a:solidFill>
                        <a:schemeClr val="dk1"/>
                      </a:solidFill>
                      <a:prstDash val="solid"/>
                      <a:round/>
                      <a:headEnd type="none" w="sm" len="sm"/>
                      <a:tailEnd type="none" w="sm" len="sm"/>
                    </a:lnL>
                    <a:solidFill>
                      <a:schemeClr val="tx2">
                        <a:lumMod val="85000"/>
                      </a:schemeClr>
                    </a:solidFill>
                  </a:tcPr>
                </a:tc>
                <a:tc>
                  <a:txBody>
                    <a:bodyPr/>
                    <a:lstStyle/>
                    <a:p>
                      <a:pPr marL="0" marR="0" lvl="0" indent="0" algn="ctr" rtl="0">
                        <a:spcBef>
                          <a:spcPts val="0"/>
                        </a:spcBef>
                        <a:spcAft>
                          <a:spcPts val="0"/>
                        </a:spcAft>
                        <a:buNone/>
                      </a:pPr>
                      <a:r>
                        <a:rPr lang="en-US" sz="1200" b="0" dirty="0"/>
                        <a:t>Internal Readiness</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External Readiness</a:t>
                      </a:r>
                      <a:endParaRPr dirty="0"/>
                    </a:p>
                  </a:txBody>
                  <a:tcPr marL="91450" marR="91450" marT="45725" marB="45725" anchor="ctr">
                    <a:solidFill>
                      <a:schemeClr val="tx2">
                        <a:lumMod val="85000"/>
                      </a:schemeClr>
                    </a:solidFill>
                  </a:tcPr>
                </a:tc>
                <a:extLst>
                  <a:ext uri="{0D108BD9-81ED-4DB2-BD59-A6C34878D82A}">
                    <a16:rowId xmlns:a16="http://schemas.microsoft.com/office/drawing/2014/main" xmlns="" val="10001"/>
                  </a:ext>
                </a:extLst>
              </a:tr>
              <a:tr h="408850">
                <a:tc>
                  <a:txBody>
                    <a:bodyPr/>
                    <a:lstStyle/>
                    <a:p>
                      <a:pPr marL="0" marR="0" lvl="0" indent="0" algn="ctr" rtl="0">
                        <a:spcBef>
                          <a:spcPts val="0"/>
                        </a:spcBef>
                        <a:spcAft>
                          <a:spcPts val="0"/>
                        </a:spcAft>
                        <a:buNone/>
                      </a:pPr>
                      <a:r>
                        <a:rPr lang="en-US" sz="24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4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400" b="0" dirty="0">
                          <a:solidFill>
                            <a:srgbClr val="003366"/>
                          </a:solidFill>
                          <a:latin typeface="Arial"/>
                          <a:ea typeface="Arial"/>
                          <a:cs typeface="Arial"/>
                          <a:sym typeface="Arial"/>
                        </a:rPr>
                        <a:t>◕</a:t>
                      </a:r>
                      <a:endParaRPr dirty="0"/>
                    </a:p>
                  </a:txBody>
                  <a:tcPr marL="28575" marR="28575" marT="19050" marB="19050" anchor="ctr">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sz="2400" b="0" dirty="0">
                          <a:solidFill>
                            <a:srgbClr val="003366"/>
                          </a:solidFill>
                          <a:latin typeface="Arial"/>
                          <a:ea typeface="Arial"/>
                          <a:cs typeface="Arial"/>
                          <a:sym typeface="Arial"/>
                        </a:rPr>
                        <a:t>◑</a:t>
                      </a:r>
                      <a:endParaRPr dirty="0"/>
                    </a:p>
                  </a:txBody>
                  <a:tcPr marL="28575" marR="28575" marT="19050" marB="19050" anchor="ctr">
                    <a:lnL w="12700" cap="flat" cmpd="sng">
                      <a:solidFill>
                        <a:schemeClr val="dk1"/>
                      </a:solidFill>
                      <a:prstDash val="solid"/>
                      <a:round/>
                      <a:headEnd type="none" w="sm" len="sm"/>
                      <a:tailEnd type="none" w="sm" len="sm"/>
                    </a:lnL>
                  </a:tcPr>
                </a:tc>
                <a:tc>
                  <a:txBody>
                    <a:bodyPr/>
                    <a:lstStyle/>
                    <a:p>
                      <a:pPr marL="0" marR="0" lvl="0" indent="0" algn="ctr" rtl="0">
                        <a:spcBef>
                          <a:spcPts val="0"/>
                        </a:spcBef>
                        <a:spcAft>
                          <a:spcPts val="0"/>
                        </a:spcAft>
                        <a:buNone/>
                      </a:pPr>
                      <a:r>
                        <a:rPr lang="en-US" sz="24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400" b="0" dirty="0">
                          <a:solidFill>
                            <a:srgbClr val="003366"/>
                          </a:solidFill>
                          <a:latin typeface="Arial"/>
                          <a:ea typeface="Arial"/>
                          <a:cs typeface="Arial"/>
                          <a:sym typeface="Arial"/>
                        </a:rPr>
                        <a:t>◑</a:t>
                      </a:r>
                      <a:endParaRPr dirty="0"/>
                    </a:p>
                  </a:txBody>
                  <a:tcPr marL="28575" marR="28575" marT="19050" marB="19050" anchor="ctr"/>
                </a:tc>
                <a:extLst>
                  <a:ext uri="{0D108BD9-81ED-4DB2-BD59-A6C34878D82A}">
                    <a16:rowId xmlns:a16="http://schemas.microsoft.com/office/drawing/2014/main" xmlns="" val="10002"/>
                  </a:ext>
                </a:extLst>
              </a:tr>
            </a:tbl>
          </a:graphicData>
        </a:graphic>
      </p:graphicFrame>
      <p:graphicFrame>
        <p:nvGraphicFramePr>
          <p:cNvPr id="684" name="Google Shape;684;p13"/>
          <p:cNvGraphicFramePr/>
          <p:nvPr>
            <p:extLst>
              <p:ext uri="{D42A27DB-BD31-4B8C-83A1-F6EECF244321}">
                <p14:modId xmlns:p14="http://schemas.microsoft.com/office/powerpoint/2010/main" val="1982857343"/>
              </p:ext>
            </p:extLst>
          </p:nvPr>
        </p:nvGraphicFramePr>
        <p:xfrm>
          <a:off x="457200" y="979702"/>
          <a:ext cx="2302625" cy="3237200"/>
        </p:xfrm>
        <a:graphic>
          <a:graphicData uri="http://schemas.openxmlformats.org/drawingml/2006/table">
            <a:tbl>
              <a:tblPr firstRow="1" bandRow="1">
                <a:noFill/>
              </a:tblPr>
              <a:tblGrid>
                <a:gridCol w="2302625">
                  <a:extLst>
                    <a:ext uri="{9D8B030D-6E8A-4147-A177-3AD203B41FA5}">
                      <a16:colId xmlns:a16="http://schemas.microsoft.com/office/drawing/2014/main" xmlns="" val="20000"/>
                    </a:ext>
                  </a:extLst>
                </a:gridCol>
              </a:tblGrid>
              <a:tr h="3237200">
                <a:tc>
                  <a:txBody>
                    <a:bodyPr/>
                    <a:lstStyle/>
                    <a:p>
                      <a:pPr marL="0" marR="0" lvl="0" indent="0" algn="l" rtl="0">
                        <a:spcBef>
                          <a:spcPts val="0"/>
                        </a:spcBef>
                        <a:spcAft>
                          <a:spcPts val="0"/>
                        </a:spcAft>
                        <a:buNone/>
                      </a:pPr>
                      <a:r>
                        <a:rPr lang="en-US" sz="1800" b="1" dirty="0">
                          <a:solidFill>
                            <a:schemeClr val="bg1"/>
                          </a:solidFill>
                        </a:rPr>
                        <a:t>Traffic Pattern Prediction</a:t>
                      </a:r>
                      <a:endParaRPr b="1" dirty="0">
                        <a:solidFill>
                          <a:schemeClr val="bg1"/>
                        </a:solidFill>
                      </a:endParaRPr>
                    </a:p>
                    <a:p>
                      <a:pPr marL="0" marR="0" lvl="0" indent="0" algn="l" rtl="0">
                        <a:spcBef>
                          <a:spcPts val="0"/>
                        </a:spcBef>
                        <a:spcAft>
                          <a:spcPts val="0"/>
                        </a:spcAft>
                        <a:buNone/>
                      </a:pPr>
                      <a:endParaRPr sz="1400" dirty="0">
                        <a:solidFill>
                          <a:schemeClr val="bg1"/>
                        </a:solidFill>
                      </a:endParaRPr>
                    </a:p>
                    <a:p>
                      <a:pPr marL="0" marR="0" lvl="0" indent="0" algn="l" rtl="0">
                        <a:spcBef>
                          <a:spcPts val="0"/>
                        </a:spcBef>
                        <a:spcAft>
                          <a:spcPts val="0"/>
                        </a:spcAft>
                        <a:buNone/>
                      </a:pPr>
                      <a:r>
                        <a:rPr lang="en-US" sz="1300" b="0" dirty="0">
                          <a:solidFill>
                            <a:schemeClr val="bg1"/>
                          </a:solidFill>
                        </a:rPr>
                        <a:t>Parking places, traffic patterns, vehicles, incidents and events related to weather, timing, drivers and insurance. This use case is highly valuable to intelligent urban ecosystem partners in logistics and warehousing, but also for insurance companies. Congestion charging is a potential revenue source.</a:t>
                      </a:r>
                      <a:endParaRPr dirty="0">
                        <a:solidFill>
                          <a:schemeClr val="bg1"/>
                        </a:solidFill>
                      </a:endParaRPr>
                    </a:p>
                  </a:txBody>
                  <a:tcPr marL="91450" marR="91450" marT="45725" marB="45725">
                    <a:solidFill>
                      <a:srgbClr val="002060"/>
                    </a:solidFill>
                  </a:tcPr>
                </a:tc>
                <a:extLst>
                  <a:ext uri="{0D108BD9-81ED-4DB2-BD59-A6C34878D82A}">
                    <a16:rowId xmlns:a16="http://schemas.microsoft.com/office/drawing/2014/main" xmlns="" val="10000"/>
                  </a:ext>
                </a:extLst>
              </a:tr>
            </a:tbl>
          </a:graphicData>
        </a:graphic>
      </p:graphicFrame>
      <p:sp>
        <p:nvSpPr>
          <p:cNvPr id="685" name="Google Shape;685;p13"/>
          <p:cNvSpPr/>
          <p:nvPr/>
        </p:nvSpPr>
        <p:spPr>
          <a:xfrm>
            <a:off x="3031374" y="2635526"/>
            <a:ext cx="3618807"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Optimizes traffic congestion, movement, pollution levels, generates value in terms of time value, drives </a:t>
            </a:r>
            <a:r>
              <a:rPr lang="en-US" sz="1800" b="1" dirty="0">
                <a:solidFill>
                  <a:srgbClr val="FF540A"/>
                </a:solidFill>
                <a:latin typeface="Arial"/>
                <a:ea typeface="Arial"/>
                <a:cs typeface="Arial"/>
                <a:sym typeface="Arial"/>
              </a:rPr>
              <a:t>Vision Zero.</a:t>
            </a:r>
            <a:r>
              <a:rPr lang="en-US" sz="1800" b="1" dirty="0">
                <a:solidFill>
                  <a:schemeClr val="dk1"/>
                </a:solidFill>
                <a:latin typeface="Arial"/>
                <a:ea typeface="Arial"/>
                <a:cs typeface="Arial"/>
                <a:sym typeface="Arial"/>
              </a:rPr>
              <a:t>*</a:t>
            </a:r>
            <a:r>
              <a:rPr lang="en-US" sz="1800" dirty="0">
                <a:solidFill>
                  <a:schemeClr val="dk1"/>
                </a:solidFill>
                <a:latin typeface="Arial"/>
                <a:ea typeface="Arial"/>
                <a:cs typeface="Arial"/>
                <a:sym typeface="Arial"/>
              </a:rPr>
              <a:t> </a:t>
            </a:r>
            <a:endParaRPr lang="en-US" dirty="0"/>
          </a:p>
        </p:txBody>
      </p:sp>
      <p:sp>
        <p:nvSpPr>
          <p:cNvPr id="686" name="Google Shape;686;p13"/>
          <p:cNvSpPr/>
          <p:nvPr/>
        </p:nvSpPr>
        <p:spPr>
          <a:xfrm>
            <a:off x="7148944" y="2633585"/>
            <a:ext cx="361880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Requires an interconnected ecosystem of devices, sensors, services, business flows.</a:t>
            </a:r>
            <a:endParaRPr lang="en-US" dirty="0"/>
          </a:p>
        </p:txBody>
      </p:sp>
      <p:graphicFrame>
        <p:nvGraphicFramePr>
          <p:cNvPr id="687" name="Google Shape;687;p13"/>
          <p:cNvGraphicFramePr/>
          <p:nvPr>
            <p:extLst>
              <p:ext uri="{D42A27DB-BD31-4B8C-83A1-F6EECF244321}">
                <p14:modId xmlns:p14="http://schemas.microsoft.com/office/powerpoint/2010/main" val="1553894619"/>
              </p:ext>
            </p:extLst>
          </p:nvPr>
        </p:nvGraphicFramePr>
        <p:xfrm>
          <a:off x="2759826" y="4258741"/>
          <a:ext cx="8128050" cy="797580"/>
        </p:xfrm>
        <a:graphic>
          <a:graphicData uri="http://schemas.openxmlformats.org/drawingml/2006/table">
            <a:tbl>
              <a:tblPr firstRow="1" bandRow="1">
                <a:noFill/>
              </a:tblPr>
              <a:tblGrid>
                <a:gridCol w="1354675">
                  <a:extLst>
                    <a:ext uri="{9D8B030D-6E8A-4147-A177-3AD203B41FA5}">
                      <a16:colId xmlns:a16="http://schemas.microsoft.com/office/drawing/2014/main" xmlns="" val="20000"/>
                    </a:ext>
                  </a:extLst>
                </a:gridCol>
                <a:gridCol w="1354675">
                  <a:extLst>
                    <a:ext uri="{9D8B030D-6E8A-4147-A177-3AD203B41FA5}">
                      <a16:colId xmlns:a16="http://schemas.microsoft.com/office/drawing/2014/main" xmlns="" val="20001"/>
                    </a:ext>
                  </a:extLst>
                </a:gridCol>
                <a:gridCol w="1354675">
                  <a:extLst>
                    <a:ext uri="{9D8B030D-6E8A-4147-A177-3AD203B41FA5}">
                      <a16:colId xmlns:a16="http://schemas.microsoft.com/office/drawing/2014/main" xmlns="" val="20002"/>
                    </a:ext>
                  </a:extLst>
                </a:gridCol>
                <a:gridCol w="1354675">
                  <a:extLst>
                    <a:ext uri="{9D8B030D-6E8A-4147-A177-3AD203B41FA5}">
                      <a16:colId xmlns:a16="http://schemas.microsoft.com/office/drawing/2014/main" xmlns="" val="20003"/>
                    </a:ext>
                  </a:extLst>
                </a:gridCol>
                <a:gridCol w="1354675">
                  <a:extLst>
                    <a:ext uri="{9D8B030D-6E8A-4147-A177-3AD203B41FA5}">
                      <a16:colId xmlns:a16="http://schemas.microsoft.com/office/drawing/2014/main" xmlns="" val="20004"/>
                    </a:ext>
                  </a:extLst>
                </a:gridCol>
                <a:gridCol w="1354675">
                  <a:extLst>
                    <a:ext uri="{9D8B030D-6E8A-4147-A177-3AD203B41FA5}">
                      <a16:colId xmlns:a16="http://schemas.microsoft.com/office/drawing/2014/main" xmlns="" val="20005"/>
                    </a:ext>
                  </a:extLst>
                </a:gridCol>
              </a:tblGrid>
              <a:tr h="370850">
                <a:tc>
                  <a:txBody>
                    <a:bodyPr/>
                    <a:lstStyle/>
                    <a:p>
                      <a:pPr marL="0" marR="0" lvl="0" indent="0" algn="ctr" rtl="0">
                        <a:spcBef>
                          <a:spcPts val="0"/>
                        </a:spcBef>
                        <a:spcAft>
                          <a:spcPts val="0"/>
                        </a:spcAft>
                        <a:buNone/>
                      </a:pPr>
                      <a:r>
                        <a:rPr lang="en-US" sz="1100" dirty="0">
                          <a:solidFill>
                            <a:schemeClr val="bg1"/>
                          </a:solidFill>
                        </a:rPr>
                        <a:t>Environment Protection</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Public Safety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Infrastructure Utility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Economy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Transportation and Mobility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Government and Human Services</a:t>
                      </a:r>
                      <a:endParaRPr dirty="0">
                        <a:solidFill>
                          <a:schemeClr val="bg1"/>
                        </a:solidFill>
                      </a:endParaRPr>
                    </a:p>
                  </a:txBody>
                  <a:tcPr marL="91450" marR="91450" marT="45725" marB="45725" anchor="ctr">
                    <a:solidFill>
                      <a:srgbClr val="002060"/>
                    </a:solidFill>
                  </a:tcPr>
                </a:tc>
                <a:extLst>
                  <a:ext uri="{0D108BD9-81ED-4DB2-BD59-A6C34878D82A}">
                    <a16:rowId xmlns:a16="http://schemas.microsoft.com/office/drawing/2014/main" xmlns="" val="10000"/>
                  </a:ext>
                </a:extLst>
              </a:tr>
              <a:tr h="370850">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extLst>
                  <a:ext uri="{0D108BD9-81ED-4DB2-BD59-A6C34878D82A}">
                    <a16:rowId xmlns:a16="http://schemas.microsoft.com/office/drawing/2014/main" xmlns="" val="10001"/>
                  </a:ext>
                </a:extLst>
              </a:tr>
            </a:tbl>
          </a:graphicData>
        </a:graphic>
      </p:graphicFrame>
      <p:sp>
        <p:nvSpPr>
          <p:cNvPr id="688" name="Google Shape;688;p13"/>
          <p:cNvSpPr txBox="1"/>
          <p:nvPr/>
        </p:nvSpPr>
        <p:spPr>
          <a:xfrm>
            <a:off x="783767" y="4472855"/>
            <a:ext cx="1649491" cy="369291"/>
          </a:xfrm>
          <a:prstGeom prst="rect">
            <a:avLst/>
          </a:prstGeom>
          <a:noFill/>
          <a:ln>
            <a:noFill/>
          </a:ln>
        </p:spPr>
        <p:txBody>
          <a:bodyPr spcFirstLastPara="1" wrap="square" lIns="0" tIns="45700" rIns="0"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Contributions</a:t>
            </a:r>
          </a:p>
        </p:txBody>
      </p:sp>
      <p:graphicFrame>
        <p:nvGraphicFramePr>
          <p:cNvPr id="689" name="Google Shape;689;p13"/>
          <p:cNvGraphicFramePr/>
          <p:nvPr>
            <p:extLst>
              <p:ext uri="{D42A27DB-BD31-4B8C-83A1-F6EECF244321}">
                <p14:modId xmlns:p14="http://schemas.microsoft.com/office/powerpoint/2010/main" val="1739958613"/>
              </p:ext>
            </p:extLst>
          </p:nvPr>
        </p:nvGraphicFramePr>
        <p:xfrm>
          <a:off x="457200" y="5377320"/>
          <a:ext cx="10430650" cy="640090"/>
        </p:xfrm>
        <a:graphic>
          <a:graphicData uri="http://schemas.openxmlformats.org/drawingml/2006/table">
            <a:tbl>
              <a:tblPr firstRow="1" bandRow="1">
                <a:noFill/>
              </a:tblPr>
              <a:tblGrid>
                <a:gridCol w="2310950">
                  <a:extLst>
                    <a:ext uri="{9D8B030D-6E8A-4147-A177-3AD203B41FA5}">
                      <a16:colId xmlns:a16="http://schemas.microsoft.com/office/drawing/2014/main" xmlns="" val="20000"/>
                    </a:ext>
                  </a:extLst>
                </a:gridCol>
                <a:gridCol w="8119700">
                  <a:extLst>
                    <a:ext uri="{9D8B030D-6E8A-4147-A177-3AD203B41FA5}">
                      <a16:colId xmlns:a16="http://schemas.microsoft.com/office/drawing/2014/main" xmlns="" val="20001"/>
                    </a:ext>
                  </a:extLst>
                </a:gridCol>
              </a:tblGrid>
              <a:tr h="370850">
                <a:tc>
                  <a:txBody>
                    <a:bodyPr/>
                    <a:lstStyle/>
                    <a:p>
                      <a:pPr marL="0" marR="0" lvl="0" indent="0" algn="l" rtl="0">
                        <a:spcBef>
                          <a:spcPts val="0"/>
                        </a:spcBef>
                        <a:spcAft>
                          <a:spcPts val="0"/>
                        </a:spcAft>
                        <a:buNone/>
                      </a:pPr>
                      <a:r>
                        <a:rPr lang="en-US" sz="1800" b="1" dirty="0"/>
                        <a:t>Successful Case Studies</a:t>
                      </a:r>
                      <a:endParaRPr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Midtown in Motion, New York, U.S.</a:t>
                      </a:r>
                      <a:endParaRPr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endParaRPr>
                    </a:p>
                    <a:p>
                      <a:pPr marL="0" marR="0" lvl="0" indent="0" algn="l" rtl="0">
                        <a:lnSpc>
                          <a:spcPct val="100000"/>
                        </a:lnSpc>
                        <a:spcBef>
                          <a:spcPts val="0"/>
                        </a:spcBef>
                        <a:spcAft>
                          <a:spcPts val="0"/>
                        </a:spcAft>
                        <a:buClr>
                          <a:schemeClr val="dk1"/>
                        </a:buClr>
                        <a:buSzPts val="1800"/>
                        <a:buFont typeface="Arial"/>
                        <a:buNone/>
                      </a:pPr>
                      <a:r>
                        <a:rPr lang="en-US" sz="1800"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City of Istanbul, Turkey</a:t>
                      </a:r>
                      <a:endParaRPr dirty="0"/>
                    </a:p>
                  </a:txBody>
                  <a:tcPr marL="91450" marR="91450" marT="45725" marB="45725"/>
                </a:tc>
                <a:extLst>
                  <a:ext uri="{0D108BD9-81ED-4DB2-BD59-A6C34878D82A}">
                    <a16:rowId xmlns:a16="http://schemas.microsoft.com/office/drawing/2014/main" xmlns="" val="10000"/>
                  </a:ext>
                </a:extLst>
              </a:tr>
            </a:tbl>
          </a:graphicData>
        </a:graphic>
      </p:graphicFrame>
      <p:sp>
        <p:nvSpPr>
          <p:cNvPr id="10" name="Arrow: Right 9">
            <a:extLst>
              <a:ext uri="{FF2B5EF4-FFF2-40B4-BE49-F238E27FC236}">
                <a16:creationId xmlns:a16="http://schemas.microsoft.com/office/drawing/2014/main" xmlns="" id="{4E97DBF6-2DE5-4785-B5CE-C99EF5700AD3}"/>
              </a:ext>
            </a:extLst>
          </p:cNvPr>
          <p:cNvSpPr/>
          <p:nvPr/>
        </p:nvSpPr>
        <p:spPr>
          <a:xfrm>
            <a:off x="2222092" y="4593727"/>
            <a:ext cx="386628" cy="158349"/>
          </a:xfrm>
          <a:prstGeom prst="righ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14"/>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Predictive Mobility Services</a:t>
            </a:r>
          </a:p>
        </p:txBody>
      </p:sp>
      <p:graphicFrame>
        <p:nvGraphicFramePr>
          <p:cNvPr id="695" name="Google Shape;695;p14"/>
          <p:cNvGraphicFramePr/>
          <p:nvPr>
            <p:extLst>
              <p:ext uri="{D42A27DB-BD31-4B8C-83A1-F6EECF244321}">
                <p14:modId xmlns:p14="http://schemas.microsoft.com/office/powerpoint/2010/main" val="1508936639"/>
              </p:ext>
            </p:extLst>
          </p:nvPr>
        </p:nvGraphicFramePr>
        <p:xfrm>
          <a:off x="2759826" y="979701"/>
          <a:ext cx="8128050" cy="1321750"/>
        </p:xfrm>
        <a:graphic>
          <a:graphicData uri="http://schemas.openxmlformats.org/drawingml/2006/table">
            <a:tbl>
              <a:tblPr firstRow="1" bandRow="1">
                <a:noFill/>
              </a:tblPr>
              <a:tblGrid>
                <a:gridCol w="1354675">
                  <a:extLst>
                    <a:ext uri="{9D8B030D-6E8A-4147-A177-3AD203B41FA5}">
                      <a16:colId xmlns:a16="http://schemas.microsoft.com/office/drawing/2014/main" xmlns="" val="20000"/>
                    </a:ext>
                  </a:extLst>
                </a:gridCol>
                <a:gridCol w="1354675">
                  <a:extLst>
                    <a:ext uri="{9D8B030D-6E8A-4147-A177-3AD203B41FA5}">
                      <a16:colId xmlns:a16="http://schemas.microsoft.com/office/drawing/2014/main" xmlns="" val="20001"/>
                    </a:ext>
                  </a:extLst>
                </a:gridCol>
                <a:gridCol w="1354675">
                  <a:extLst>
                    <a:ext uri="{9D8B030D-6E8A-4147-A177-3AD203B41FA5}">
                      <a16:colId xmlns:a16="http://schemas.microsoft.com/office/drawing/2014/main" xmlns="" val="20002"/>
                    </a:ext>
                  </a:extLst>
                </a:gridCol>
                <a:gridCol w="1354675">
                  <a:extLst>
                    <a:ext uri="{9D8B030D-6E8A-4147-A177-3AD203B41FA5}">
                      <a16:colId xmlns:a16="http://schemas.microsoft.com/office/drawing/2014/main" xmlns="" val="20003"/>
                    </a:ext>
                  </a:extLst>
                </a:gridCol>
                <a:gridCol w="1354675">
                  <a:extLst>
                    <a:ext uri="{9D8B030D-6E8A-4147-A177-3AD203B41FA5}">
                      <a16:colId xmlns:a16="http://schemas.microsoft.com/office/drawing/2014/main" xmlns="" val="20004"/>
                    </a:ext>
                  </a:extLst>
                </a:gridCol>
                <a:gridCol w="1354675">
                  <a:extLst>
                    <a:ext uri="{9D8B030D-6E8A-4147-A177-3AD203B41FA5}">
                      <a16:colId xmlns:a16="http://schemas.microsoft.com/office/drawing/2014/main" xmlns="" val="20005"/>
                    </a:ext>
                  </a:extLst>
                </a:gridCol>
              </a:tblGrid>
              <a:tr h="408850">
                <a:tc gridSpan="3">
                  <a:txBody>
                    <a:bodyPr/>
                    <a:lstStyle/>
                    <a:p>
                      <a:pPr marL="0" marR="0" lvl="0" indent="0" algn="ctr" rtl="0">
                        <a:spcBef>
                          <a:spcPts val="0"/>
                        </a:spcBef>
                        <a:spcAft>
                          <a:spcPts val="0"/>
                        </a:spcAft>
                        <a:buNone/>
                      </a:pPr>
                      <a:r>
                        <a:rPr lang="en-US" sz="1800" b="1" dirty="0">
                          <a:solidFill>
                            <a:schemeClr val="bg1"/>
                          </a:solidFill>
                        </a:rPr>
                        <a:t>Business Value</a:t>
                      </a:r>
                      <a:endParaRPr b="1" dirty="0">
                        <a:solidFill>
                          <a:schemeClr val="bg1"/>
                        </a:solidFill>
                      </a:endParaRPr>
                    </a:p>
                  </a:txBody>
                  <a:tcPr marL="91450" marR="91450" marT="45725" marB="45725">
                    <a:lnR w="12700" cap="flat" cmpd="sng">
                      <a:solidFill>
                        <a:schemeClr val="dk1"/>
                      </a:solidFill>
                      <a:prstDash val="solid"/>
                      <a:round/>
                      <a:headEnd type="none" w="sm" len="sm"/>
                      <a:tailEnd type="none" w="sm" len="sm"/>
                    </a:lnR>
                    <a:solidFill>
                      <a:srgbClr val="002060"/>
                    </a:solidFill>
                  </a:tcPr>
                </a:tc>
                <a:tc hMerge="1">
                  <a:txBody>
                    <a:bodyPr/>
                    <a:lstStyle/>
                    <a:p>
                      <a:endParaRPr lang="en-US"/>
                    </a:p>
                  </a:txBody>
                  <a:tcPr/>
                </a:tc>
                <a:tc hMerge="1">
                  <a:txBody>
                    <a:bodyPr/>
                    <a:lstStyle/>
                    <a:p>
                      <a:endParaRPr lang="en-US"/>
                    </a:p>
                  </a:txBody>
                  <a:tcPr/>
                </a:tc>
                <a:tc gridSpan="3">
                  <a:txBody>
                    <a:bodyPr/>
                    <a:lstStyle/>
                    <a:p>
                      <a:pPr marL="0" marR="0" lvl="0" indent="0" algn="ctr" rtl="0">
                        <a:spcBef>
                          <a:spcPts val="0"/>
                        </a:spcBef>
                        <a:spcAft>
                          <a:spcPts val="0"/>
                        </a:spcAft>
                        <a:buNone/>
                      </a:pPr>
                      <a:r>
                        <a:rPr lang="en-US" sz="1800" b="1" dirty="0">
                          <a:solidFill>
                            <a:schemeClr val="bg1"/>
                          </a:solidFill>
                        </a:rPr>
                        <a:t>Feasibility</a:t>
                      </a:r>
                      <a:endParaRPr b="1" dirty="0">
                        <a:solidFill>
                          <a:schemeClr val="bg1"/>
                        </a:solidFill>
                      </a:endParaRPr>
                    </a:p>
                  </a:txBody>
                  <a:tcPr marL="91450" marR="91450" marT="45725" marB="45725">
                    <a:lnL w="12700" cap="flat" cmpd="sng">
                      <a:solidFill>
                        <a:schemeClr val="dk1"/>
                      </a:solidFill>
                      <a:prstDash val="solid"/>
                      <a:round/>
                      <a:headEnd type="none" w="sm" len="sm"/>
                      <a:tailEnd type="none" w="sm" len="sm"/>
                    </a:lnL>
                    <a:solidFill>
                      <a:srgbClr val="00206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504050">
                <a:tc>
                  <a:txBody>
                    <a:bodyPr/>
                    <a:lstStyle/>
                    <a:p>
                      <a:pPr marL="0" marR="0" lvl="0" indent="0" algn="ctr" rtl="0">
                        <a:spcBef>
                          <a:spcPts val="0"/>
                        </a:spcBef>
                        <a:spcAft>
                          <a:spcPts val="0"/>
                        </a:spcAft>
                        <a:buNone/>
                      </a:pPr>
                      <a:r>
                        <a:rPr lang="en-US" sz="1200" b="0" dirty="0"/>
                        <a:t>Finance Optimization</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User Attractiveness</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Business Competitiveness</a:t>
                      </a:r>
                      <a:endParaRPr dirty="0"/>
                    </a:p>
                  </a:txBody>
                  <a:tcPr marL="91450" marR="91450" marT="45725" marB="45725" anchor="ctr">
                    <a:lnR w="12700" cap="flat" cmpd="sng">
                      <a:solidFill>
                        <a:schemeClr val="dk1"/>
                      </a:solidFill>
                      <a:prstDash val="solid"/>
                      <a:round/>
                      <a:headEnd type="none" w="sm" len="sm"/>
                      <a:tailEnd type="none" w="sm" len="sm"/>
                    </a:lnR>
                    <a:solidFill>
                      <a:schemeClr val="tx2">
                        <a:lumMod val="85000"/>
                      </a:schemeClr>
                    </a:solidFill>
                  </a:tcPr>
                </a:tc>
                <a:tc>
                  <a:txBody>
                    <a:bodyPr/>
                    <a:lstStyle/>
                    <a:p>
                      <a:pPr marL="0" marR="0" lvl="0" indent="0" algn="ctr" rtl="0">
                        <a:spcBef>
                          <a:spcPts val="0"/>
                        </a:spcBef>
                        <a:spcAft>
                          <a:spcPts val="0"/>
                        </a:spcAft>
                        <a:buNone/>
                      </a:pPr>
                      <a:r>
                        <a:rPr lang="en-US" sz="1200" b="0" dirty="0"/>
                        <a:t>Technical Feasibility</a:t>
                      </a:r>
                      <a:endParaRPr dirty="0"/>
                    </a:p>
                  </a:txBody>
                  <a:tcPr marL="91450" marR="91450" marT="45725" marB="45725" anchor="ctr">
                    <a:lnL w="12700" cap="flat" cmpd="sng">
                      <a:solidFill>
                        <a:schemeClr val="dk1"/>
                      </a:solidFill>
                      <a:prstDash val="solid"/>
                      <a:round/>
                      <a:headEnd type="none" w="sm" len="sm"/>
                      <a:tailEnd type="none" w="sm" len="sm"/>
                    </a:lnL>
                    <a:solidFill>
                      <a:schemeClr val="tx2">
                        <a:lumMod val="85000"/>
                      </a:schemeClr>
                    </a:solidFill>
                  </a:tcPr>
                </a:tc>
                <a:tc>
                  <a:txBody>
                    <a:bodyPr/>
                    <a:lstStyle/>
                    <a:p>
                      <a:pPr marL="0" marR="0" lvl="0" indent="0" algn="ctr" rtl="0">
                        <a:spcBef>
                          <a:spcPts val="0"/>
                        </a:spcBef>
                        <a:spcAft>
                          <a:spcPts val="0"/>
                        </a:spcAft>
                        <a:buNone/>
                      </a:pPr>
                      <a:r>
                        <a:rPr lang="en-US" sz="1200" b="0" dirty="0"/>
                        <a:t>Internal Readiness</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External Readiness</a:t>
                      </a:r>
                      <a:endParaRPr dirty="0"/>
                    </a:p>
                  </a:txBody>
                  <a:tcPr marL="91450" marR="91450" marT="45725" marB="45725" anchor="ctr">
                    <a:solidFill>
                      <a:schemeClr val="tx2">
                        <a:lumMod val="85000"/>
                      </a:schemeClr>
                    </a:solidFill>
                  </a:tcPr>
                </a:tc>
                <a:extLst>
                  <a:ext uri="{0D108BD9-81ED-4DB2-BD59-A6C34878D82A}">
                    <a16:rowId xmlns:a16="http://schemas.microsoft.com/office/drawing/2014/main" xmlns="" val="10001"/>
                  </a:ext>
                </a:extLst>
              </a:tr>
              <a:tr h="408850">
                <a:tc>
                  <a:txBody>
                    <a:bodyPr/>
                    <a:lstStyle/>
                    <a:p>
                      <a:pPr marL="0" marR="0" lvl="0" indent="0" algn="ctr" rtl="0">
                        <a:spcBef>
                          <a:spcPts val="0"/>
                        </a:spcBef>
                        <a:spcAft>
                          <a:spcPts val="0"/>
                        </a:spcAft>
                        <a:buNone/>
                      </a:pPr>
                      <a:r>
                        <a:rPr lang="en-US" sz="24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4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400" b="0" dirty="0">
                          <a:solidFill>
                            <a:srgbClr val="003366"/>
                          </a:solidFill>
                          <a:latin typeface="Arial"/>
                          <a:ea typeface="Arial"/>
                          <a:cs typeface="Arial"/>
                          <a:sym typeface="Arial"/>
                        </a:rPr>
                        <a:t>◕</a:t>
                      </a:r>
                      <a:endParaRPr dirty="0"/>
                    </a:p>
                  </a:txBody>
                  <a:tcPr marL="28575" marR="28575" marT="19050" marB="19050" anchor="ctr">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sz="2400" b="0" dirty="0">
                          <a:solidFill>
                            <a:srgbClr val="003366"/>
                          </a:solidFill>
                          <a:latin typeface="Arial"/>
                          <a:ea typeface="Arial"/>
                          <a:cs typeface="Arial"/>
                          <a:sym typeface="Arial"/>
                        </a:rPr>
                        <a:t>◕</a:t>
                      </a:r>
                      <a:endParaRPr dirty="0"/>
                    </a:p>
                  </a:txBody>
                  <a:tcPr marL="28575" marR="28575" marT="19050" marB="19050" anchor="ctr">
                    <a:lnL w="12700" cap="flat" cmpd="sng">
                      <a:solidFill>
                        <a:schemeClr val="dk1"/>
                      </a:solidFill>
                      <a:prstDash val="solid"/>
                      <a:round/>
                      <a:headEnd type="none" w="sm" len="sm"/>
                      <a:tailEnd type="none" w="sm" len="sm"/>
                    </a:lnL>
                  </a:tcPr>
                </a:tc>
                <a:tc>
                  <a:txBody>
                    <a:bodyPr/>
                    <a:lstStyle/>
                    <a:p>
                      <a:pPr marL="0" marR="0" lvl="0" indent="0" algn="ctr" rtl="0">
                        <a:spcBef>
                          <a:spcPts val="0"/>
                        </a:spcBef>
                        <a:spcAft>
                          <a:spcPts val="0"/>
                        </a:spcAft>
                        <a:buNone/>
                      </a:pPr>
                      <a:r>
                        <a:rPr lang="en-US" sz="24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400" b="0" dirty="0">
                          <a:solidFill>
                            <a:srgbClr val="003366"/>
                          </a:solidFill>
                          <a:latin typeface="Arial"/>
                          <a:ea typeface="Arial"/>
                          <a:cs typeface="Arial"/>
                          <a:sym typeface="Arial"/>
                        </a:rPr>
                        <a:t>◔</a:t>
                      </a:r>
                      <a:endParaRPr dirty="0"/>
                    </a:p>
                  </a:txBody>
                  <a:tcPr marL="28575" marR="28575" marT="19050" marB="19050" anchor="ctr"/>
                </a:tc>
                <a:extLst>
                  <a:ext uri="{0D108BD9-81ED-4DB2-BD59-A6C34878D82A}">
                    <a16:rowId xmlns:a16="http://schemas.microsoft.com/office/drawing/2014/main" xmlns="" val="10002"/>
                  </a:ext>
                </a:extLst>
              </a:tr>
            </a:tbl>
          </a:graphicData>
        </a:graphic>
      </p:graphicFrame>
      <p:graphicFrame>
        <p:nvGraphicFramePr>
          <p:cNvPr id="696" name="Google Shape;696;p14"/>
          <p:cNvGraphicFramePr/>
          <p:nvPr>
            <p:extLst>
              <p:ext uri="{D42A27DB-BD31-4B8C-83A1-F6EECF244321}">
                <p14:modId xmlns:p14="http://schemas.microsoft.com/office/powerpoint/2010/main" val="2796111888"/>
              </p:ext>
            </p:extLst>
          </p:nvPr>
        </p:nvGraphicFramePr>
        <p:xfrm>
          <a:off x="457200" y="979702"/>
          <a:ext cx="2302625" cy="3237200"/>
        </p:xfrm>
        <a:graphic>
          <a:graphicData uri="http://schemas.openxmlformats.org/drawingml/2006/table">
            <a:tbl>
              <a:tblPr firstRow="1" bandRow="1">
                <a:noFill/>
              </a:tblPr>
              <a:tblGrid>
                <a:gridCol w="2302625">
                  <a:extLst>
                    <a:ext uri="{9D8B030D-6E8A-4147-A177-3AD203B41FA5}">
                      <a16:colId xmlns:a16="http://schemas.microsoft.com/office/drawing/2014/main" xmlns="" val="20000"/>
                    </a:ext>
                  </a:extLst>
                </a:gridCol>
              </a:tblGrid>
              <a:tr h="3237200">
                <a:tc>
                  <a:txBody>
                    <a:bodyPr/>
                    <a:lstStyle/>
                    <a:p>
                      <a:pPr marL="0" marR="0" lvl="0" indent="0" algn="l" rtl="0">
                        <a:spcBef>
                          <a:spcPts val="0"/>
                        </a:spcBef>
                        <a:spcAft>
                          <a:spcPts val="0"/>
                        </a:spcAft>
                        <a:buNone/>
                      </a:pPr>
                      <a:r>
                        <a:rPr lang="en-US" sz="1800" b="1" dirty="0">
                          <a:solidFill>
                            <a:schemeClr val="bg1"/>
                          </a:solidFill>
                        </a:rPr>
                        <a:t>Predictive Mobility Services</a:t>
                      </a:r>
                      <a:endParaRPr b="1" dirty="0">
                        <a:solidFill>
                          <a:schemeClr val="bg1"/>
                        </a:solidFill>
                      </a:endParaRPr>
                    </a:p>
                    <a:p>
                      <a:pPr marL="0" marR="0" lvl="0" indent="0" algn="l" rtl="0">
                        <a:spcBef>
                          <a:spcPts val="0"/>
                        </a:spcBef>
                        <a:spcAft>
                          <a:spcPts val="0"/>
                        </a:spcAft>
                        <a:buNone/>
                      </a:pPr>
                      <a:endParaRPr sz="1400" dirty="0"/>
                    </a:p>
                    <a:p>
                      <a:pPr marL="0" marR="0" lvl="0" indent="0" algn="l" rtl="0">
                        <a:spcBef>
                          <a:spcPts val="0"/>
                        </a:spcBef>
                        <a:spcAft>
                          <a:spcPts val="0"/>
                        </a:spcAft>
                        <a:buNone/>
                      </a:pPr>
                      <a:r>
                        <a:rPr lang="en-US" sz="1400" b="0" i="0" dirty="0">
                          <a:solidFill>
                            <a:schemeClr val="lt1"/>
                          </a:solidFill>
                          <a:latin typeface="Arial"/>
                          <a:ea typeface="Arial"/>
                          <a:cs typeface="Arial"/>
                          <a:sym typeface="Arial"/>
                        </a:rPr>
                        <a:t>Real-time alignment of travel and mobility options, based on travel data, velocity of vehicles, CO</a:t>
                      </a:r>
                      <a:r>
                        <a:rPr lang="en-US" sz="1400" b="0" i="0" baseline="-25000" dirty="0">
                          <a:solidFill>
                            <a:schemeClr val="lt1"/>
                          </a:solidFill>
                          <a:latin typeface="Arial"/>
                          <a:ea typeface="Arial"/>
                          <a:cs typeface="Arial"/>
                          <a:sym typeface="Arial"/>
                        </a:rPr>
                        <a:t>2</a:t>
                      </a:r>
                      <a:r>
                        <a:rPr lang="en-US" sz="1400" b="0" i="0" dirty="0">
                          <a:solidFill>
                            <a:schemeClr val="lt1"/>
                          </a:solidFill>
                          <a:latin typeface="Arial"/>
                          <a:ea typeface="Arial"/>
                          <a:cs typeface="Arial"/>
                          <a:sym typeface="Arial"/>
                        </a:rPr>
                        <a:t> emissions and air quality, as well as journey mapping, and includes gamification for different mobility options.</a:t>
                      </a:r>
                      <a:endParaRPr sz="1100" dirty="0"/>
                    </a:p>
                  </a:txBody>
                  <a:tcPr marL="91450" marR="91450" marT="45725" marB="45725">
                    <a:solidFill>
                      <a:srgbClr val="002060"/>
                    </a:solidFill>
                  </a:tcPr>
                </a:tc>
                <a:extLst>
                  <a:ext uri="{0D108BD9-81ED-4DB2-BD59-A6C34878D82A}">
                    <a16:rowId xmlns:a16="http://schemas.microsoft.com/office/drawing/2014/main" xmlns="" val="10000"/>
                  </a:ext>
                </a:extLst>
              </a:tr>
            </a:tbl>
          </a:graphicData>
        </a:graphic>
      </p:graphicFrame>
      <p:sp>
        <p:nvSpPr>
          <p:cNvPr id="697" name="Google Shape;697;p14"/>
          <p:cNvSpPr/>
          <p:nvPr/>
        </p:nvSpPr>
        <p:spPr>
          <a:xfrm>
            <a:off x="3031374" y="2737393"/>
            <a:ext cx="361880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Benefits to users finding the best choice for their commute/travel requirements, as well as logistics</a:t>
            </a:r>
            <a:endParaRPr lang="en-US" dirty="0"/>
          </a:p>
        </p:txBody>
      </p:sp>
      <p:sp>
        <p:nvSpPr>
          <p:cNvPr id="698" name="Google Shape;698;p14"/>
          <p:cNvSpPr/>
          <p:nvPr/>
        </p:nvSpPr>
        <p:spPr>
          <a:xfrm>
            <a:off x="7120663" y="2655275"/>
            <a:ext cx="3618807"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Requires composite use of data sets using interconnectivity to explore, analyze and augment decisions </a:t>
            </a:r>
            <a:endParaRPr lang="en-US" dirty="0"/>
          </a:p>
        </p:txBody>
      </p:sp>
      <p:graphicFrame>
        <p:nvGraphicFramePr>
          <p:cNvPr id="699" name="Google Shape;699;p14"/>
          <p:cNvGraphicFramePr/>
          <p:nvPr>
            <p:extLst>
              <p:ext uri="{D42A27DB-BD31-4B8C-83A1-F6EECF244321}">
                <p14:modId xmlns:p14="http://schemas.microsoft.com/office/powerpoint/2010/main" val="385734120"/>
              </p:ext>
            </p:extLst>
          </p:nvPr>
        </p:nvGraphicFramePr>
        <p:xfrm>
          <a:off x="2759826" y="4258741"/>
          <a:ext cx="8128050" cy="797580"/>
        </p:xfrm>
        <a:graphic>
          <a:graphicData uri="http://schemas.openxmlformats.org/drawingml/2006/table">
            <a:tbl>
              <a:tblPr firstRow="1" bandRow="1">
                <a:noFill/>
              </a:tblPr>
              <a:tblGrid>
                <a:gridCol w="1354675">
                  <a:extLst>
                    <a:ext uri="{9D8B030D-6E8A-4147-A177-3AD203B41FA5}">
                      <a16:colId xmlns:a16="http://schemas.microsoft.com/office/drawing/2014/main" xmlns="" val="20000"/>
                    </a:ext>
                  </a:extLst>
                </a:gridCol>
                <a:gridCol w="1354675">
                  <a:extLst>
                    <a:ext uri="{9D8B030D-6E8A-4147-A177-3AD203B41FA5}">
                      <a16:colId xmlns:a16="http://schemas.microsoft.com/office/drawing/2014/main" xmlns="" val="20001"/>
                    </a:ext>
                  </a:extLst>
                </a:gridCol>
                <a:gridCol w="1354675">
                  <a:extLst>
                    <a:ext uri="{9D8B030D-6E8A-4147-A177-3AD203B41FA5}">
                      <a16:colId xmlns:a16="http://schemas.microsoft.com/office/drawing/2014/main" xmlns="" val="20002"/>
                    </a:ext>
                  </a:extLst>
                </a:gridCol>
                <a:gridCol w="1354675">
                  <a:extLst>
                    <a:ext uri="{9D8B030D-6E8A-4147-A177-3AD203B41FA5}">
                      <a16:colId xmlns:a16="http://schemas.microsoft.com/office/drawing/2014/main" xmlns="" val="20003"/>
                    </a:ext>
                  </a:extLst>
                </a:gridCol>
                <a:gridCol w="1354675">
                  <a:extLst>
                    <a:ext uri="{9D8B030D-6E8A-4147-A177-3AD203B41FA5}">
                      <a16:colId xmlns:a16="http://schemas.microsoft.com/office/drawing/2014/main" xmlns="" val="20004"/>
                    </a:ext>
                  </a:extLst>
                </a:gridCol>
                <a:gridCol w="1354675">
                  <a:extLst>
                    <a:ext uri="{9D8B030D-6E8A-4147-A177-3AD203B41FA5}">
                      <a16:colId xmlns:a16="http://schemas.microsoft.com/office/drawing/2014/main" xmlns="" val="20005"/>
                    </a:ext>
                  </a:extLst>
                </a:gridCol>
              </a:tblGrid>
              <a:tr h="370850">
                <a:tc>
                  <a:txBody>
                    <a:bodyPr/>
                    <a:lstStyle/>
                    <a:p>
                      <a:pPr marL="0" marR="0" lvl="0" indent="0" algn="ctr" rtl="0">
                        <a:spcBef>
                          <a:spcPts val="0"/>
                        </a:spcBef>
                        <a:spcAft>
                          <a:spcPts val="0"/>
                        </a:spcAft>
                        <a:buNone/>
                      </a:pPr>
                      <a:r>
                        <a:rPr lang="en-US" sz="1100" dirty="0">
                          <a:solidFill>
                            <a:schemeClr val="bg1"/>
                          </a:solidFill>
                        </a:rPr>
                        <a:t>Environment Protection</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Public Safety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Infrastructure Utility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Economy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Transportation and Mobility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Government and Human Services</a:t>
                      </a:r>
                      <a:endParaRPr dirty="0">
                        <a:solidFill>
                          <a:schemeClr val="bg1"/>
                        </a:solidFill>
                      </a:endParaRPr>
                    </a:p>
                  </a:txBody>
                  <a:tcPr marL="91450" marR="91450" marT="45725" marB="45725" anchor="ctr">
                    <a:solidFill>
                      <a:srgbClr val="002060"/>
                    </a:solidFill>
                  </a:tcPr>
                </a:tc>
                <a:extLst>
                  <a:ext uri="{0D108BD9-81ED-4DB2-BD59-A6C34878D82A}">
                    <a16:rowId xmlns:a16="http://schemas.microsoft.com/office/drawing/2014/main" xmlns="" val="10000"/>
                  </a:ext>
                </a:extLst>
              </a:tr>
              <a:tr h="370850">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extLst>
                  <a:ext uri="{0D108BD9-81ED-4DB2-BD59-A6C34878D82A}">
                    <a16:rowId xmlns:a16="http://schemas.microsoft.com/office/drawing/2014/main" xmlns="" val="10001"/>
                  </a:ext>
                </a:extLst>
              </a:tr>
            </a:tbl>
          </a:graphicData>
        </a:graphic>
      </p:graphicFrame>
      <p:sp>
        <p:nvSpPr>
          <p:cNvPr id="700" name="Google Shape;700;p14"/>
          <p:cNvSpPr txBox="1"/>
          <p:nvPr/>
        </p:nvSpPr>
        <p:spPr>
          <a:xfrm>
            <a:off x="783767" y="4472855"/>
            <a:ext cx="1649491" cy="369291"/>
          </a:xfrm>
          <a:prstGeom prst="rect">
            <a:avLst/>
          </a:prstGeom>
          <a:noFill/>
          <a:ln>
            <a:noFill/>
          </a:ln>
        </p:spPr>
        <p:txBody>
          <a:bodyPr spcFirstLastPara="1" wrap="square" lIns="0" tIns="45700" rIns="0"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Contributions</a:t>
            </a:r>
          </a:p>
        </p:txBody>
      </p:sp>
      <p:graphicFrame>
        <p:nvGraphicFramePr>
          <p:cNvPr id="701" name="Google Shape;701;p14"/>
          <p:cNvGraphicFramePr/>
          <p:nvPr/>
        </p:nvGraphicFramePr>
        <p:xfrm>
          <a:off x="457200" y="5377320"/>
          <a:ext cx="10430650" cy="640090"/>
        </p:xfrm>
        <a:graphic>
          <a:graphicData uri="http://schemas.openxmlformats.org/drawingml/2006/table">
            <a:tbl>
              <a:tblPr firstRow="1" bandRow="1">
                <a:noFill/>
              </a:tblPr>
              <a:tblGrid>
                <a:gridCol w="2310950">
                  <a:extLst>
                    <a:ext uri="{9D8B030D-6E8A-4147-A177-3AD203B41FA5}">
                      <a16:colId xmlns:a16="http://schemas.microsoft.com/office/drawing/2014/main" xmlns="" val="20000"/>
                    </a:ext>
                  </a:extLst>
                </a:gridCol>
                <a:gridCol w="8119700">
                  <a:extLst>
                    <a:ext uri="{9D8B030D-6E8A-4147-A177-3AD203B41FA5}">
                      <a16:colId xmlns:a16="http://schemas.microsoft.com/office/drawing/2014/main" xmlns="" val="20001"/>
                    </a:ext>
                  </a:extLst>
                </a:gridCol>
              </a:tblGrid>
              <a:tr h="370850">
                <a:tc>
                  <a:txBody>
                    <a:bodyPr/>
                    <a:lstStyle/>
                    <a:p>
                      <a:pPr marL="0" marR="0" lvl="0" indent="0" algn="l" rtl="0">
                        <a:spcBef>
                          <a:spcPts val="0"/>
                        </a:spcBef>
                        <a:spcAft>
                          <a:spcPts val="0"/>
                        </a:spcAft>
                        <a:buNone/>
                      </a:pPr>
                      <a:r>
                        <a:rPr lang="en-US" sz="1800" b="1" dirty="0"/>
                        <a:t>Successful Case Studies</a:t>
                      </a:r>
                      <a:endParaRPr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dirty="0"/>
                        <a:t>City of Indore, India</a:t>
                      </a:r>
                      <a:endParaRPr dirty="0"/>
                    </a:p>
                    <a:p>
                      <a:pPr marL="0" marR="0" lvl="0" indent="0" algn="l" rtl="0">
                        <a:lnSpc>
                          <a:spcPct val="100000"/>
                        </a:lnSpc>
                        <a:spcBef>
                          <a:spcPts val="0"/>
                        </a:spcBef>
                        <a:spcAft>
                          <a:spcPts val="0"/>
                        </a:spcAft>
                        <a:buClr>
                          <a:schemeClr val="dk1"/>
                        </a:buClr>
                        <a:buSzPts val="1800"/>
                        <a:buFont typeface="Arial"/>
                        <a:buNone/>
                      </a:pPr>
                      <a:r>
                        <a:rPr lang="en-US" sz="1800" dirty="0"/>
                        <a:t>City of Paris, France</a:t>
                      </a:r>
                      <a:endParaRPr dirty="0"/>
                    </a:p>
                  </a:txBody>
                  <a:tcPr marL="91450" marR="91450" marT="45725" marB="45725"/>
                </a:tc>
                <a:extLst>
                  <a:ext uri="{0D108BD9-81ED-4DB2-BD59-A6C34878D82A}">
                    <a16:rowId xmlns:a16="http://schemas.microsoft.com/office/drawing/2014/main" xmlns="" val="10000"/>
                  </a:ext>
                </a:extLst>
              </a:tr>
            </a:tbl>
          </a:graphicData>
        </a:graphic>
      </p:graphicFrame>
      <p:sp>
        <p:nvSpPr>
          <p:cNvPr id="10" name="Arrow: Right 9">
            <a:extLst>
              <a:ext uri="{FF2B5EF4-FFF2-40B4-BE49-F238E27FC236}">
                <a16:creationId xmlns:a16="http://schemas.microsoft.com/office/drawing/2014/main" xmlns="" id="{85F7ACCF-882E-42B3-9641-3D6A7C49BAD7}"/>
              </a:ext>
            </a:extLst>
          </p:cNvPr>
          <p:cNvSpPr/>
          <p:nvPr/>
        </p:nvSpPr>
        <p:spPr>
          <a:xfrm>
            <a:off x="2222092" y="4593727"/>
            <a:ext cx="386628" cy="158349"/>
          </a:xfrm>
          <a:prstGeom prst="righ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15"/>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Smart Dynamic Parking</a:t>
            </a:r>
          </a:p>
        </p:txBody>
      </p:sp>
      <p:graphicFrame>
        <p:nvGraphicFramePr>
          <p:cNvPr id="707" name="Google Shape;707;p15"/>
          <p:cNvGraphicFramePr/>
          <p:nvPr>
            <p:extLst>
              <p:ext uri="{D42A27DB-BD31-4B8C-83A1-F6EECF244321}">
                <p14:modId xmlns:p14="http://schemas.microsoft.com/office/powerpoint/2010/main" val="538304575"/>
              </p:ext>
            </p:extLst>
          </p:nvPr>
        </p:nvGraphicFramePr>
        <p:xfrm>
          <a:off x="2759826" y="979701"/>
          <a:ext cx="8128050" cy="1321750"/>
        </p:xfrm>
        <a:graphic>
          <a:graphicData uri="http://schemas.openxmlformats.org/drawingml/2006/table">
            <a:tbl>
              <a:tblPr firstRow="1" bandRow="1">
                <a:noFill/>
              </a:tblPr>
              <a:tblGrid>
                <a:gridCol w="1354675">
                  <a:extLst>
                    <a:ext uri="{9D8B030D-6E8A-4147-A177-3AD203B41FA5}">
                      <a16:colId xmlns:a16="http://schemas.microsoft.com/office/drawing/2014/main" xmlns="" val="20000"/>
                    </a:ext>
                  </a:extLst>
                </a:gridCol>
                <a:gridCol w="1354675">
                  <a:extLst>
                    <a:ext uri="{9D8B030D-6E8A-4147-A177-3AD203B41FA5}">
                      <a16:colId xmlns:a16="http://schemas.microsoft.com/office/drawing/2014/main" xmlns="" val="20001"/>
                    </a:ext>
                  </a:extLst>
                </a:gridCol>
                <a:gridCol w="1354675">
                  <a:extLst>
                    <a:ext uri="{9D8B030D-6E8A-4147-A177-3AD203B41FA5}">
                      <a16:colId xmlns:a16="http://schemas.microsoft.com/office/drawing/2014/main" xmlns="" val="20002"/>
                    </a:ext>
                  </a:extLst>
                </a:gridCol>
                <a:gridCol w="1354675">
                  <a:extLst>
                    <a:ext uri="{9D8B030D-6E8A-4147-A177-3AD203B41FA5}">
                      <a16:colId xmlns:a16="http://schemas.microsoft.com/office/drawing/2014/main" xmlns="" val="20003"/>
                    </a:ext>
                  </a:extLst>
                </a:gridCol>
                <a:gridCol w="1354675">
                  <a:extLst>
                    <a:ext uri="{9D8B030D-6E8A-4147-A177-3AD203B41FA5}">
                      <a16:colId xmlns:a16="http://schemas.microsoft.com/office/drawing/2014/main" xmlns="" val="20004"/>
                    </a:ext>
                  </a:extLst>
                </a:gridCol>
                <a:gridCol w="1354675">
                  <a:extLst>
                    <a:ext uri="{9D8B030D-6E8A-4147-A177-3AD203B41FA5}">
                      <a16:colId xmlns:a16="http://schemas.microsoft.com/office/drawing/2014/main" xmlns="" val="20005"/>
                    </a:ext>
                  </a:extLst>
                </a:gridCol>
              </a:tblGrid>
              <a:tr h="408850">
                <a:tc gridSpan="3">
                  <a:txBody>
                    <a:bodyPr/>
                    <a:lstStyle/>
                    <a:p>
                      <a:pPr marL="0" marR="0" lvl="0" indent="0" algn="ctr" rtl="0">
                        <a:spcBef>
                          <a:spcPts val="0"/>
                        </a:spcBef>
                        <a:spcAft>
                          <a:spcPts val="0"/>
                        </a:spcAft>
                        <a:buNone/>
                      </a:pPr>
                      <a:r>
                        <a:rPr lang="en-US" sz="1800" b="1" dirty="0">
                          <a:solidFill>
                            <a:schemeClr val="bg1"/>
                          </a:solidFill>
                        </a:rPr>
                        <a:t>Business Value</a:t>
                      </a:r>
                      <a:endParaRPr b="1" dirty="0">
                        <a:solidFill>
                          <a:schemeClr val="bg1"/>
                        </a:solidFill>
                      </a:endParaRPr>
                    </a:p>
                  </a:txBody>
                  <a:tcPr marL="91450" marR="91450" marT="45725" marB="45725">
                    <a:lnR w="12700" cap="flat" cmpd="sng">
                      <a:solidFill>
                        <a:schemeClr val="dk1"/>
                      </a:solidFill>
                      <a:prstDash val="solid"/>
                      <a:round/>
                      <a:headEnd type="none" w="sm" len="sm"/>
                      <a:tailEnd type="none" w="sm" len="sm"/>
                    </a:lnR>
                    <a:solidFill>
                      <a:srgbClr val="002060"/>
                    </a:solidFill>
                  </a:tcPr>
                </a:tc>
                <a:tc hMerge="1">
                  <a:txBody>
                    <a:bodyPr/>
                    <a:lstStyle/>
                    <a:p>
                      <a:endParaRPr lang="en-US"/>
                    </a:p>
                  </a:txBody>
                  <a:tcPr/>
                </a:tc>
                <a:tc hMerge="1">
                  <a:txBody>
                    <a:bodyPr/>
                    <a:lstStyle/>
                    <a:p>
                      <a:endParaRPr lang="en-US"/>
                    </a:p>
                  </a:txBody>
                  <a:tcPr/>
                </a:tc>
                <a:tc gridSpan="3">
                  <a:txBody>
                    <a:bodyPr/>
                    <a:lstStyle/>
                    <a:p>
                      <a:pPr marL="0" marR="0" lvl="0" indent="0" algn="ctr" rtl="0">
                        <a:spcBef>
                          <a:spcPts val="0"/>
                        </a:spcBef>
                        <a:spcAft>
                          <a:spcPts val="0"/>
                        </a:spcAft>
                        <a:buNone/>
                      </a:pPr>
                      <a:r>
                        <a:rPr lang="en-US" sz="1800" b="1" dirty="0">
                          <a:solidFill>
                            <a:schemeClr val="bg1"/>
                          </a:solidFill>
                        </a:rPr>
                        <a:t>Feasibility</a:t>
                      </a:r>
                      <a:endParaRPr b="1" dirty="0">
                        <a:solidFill>
                          <a:schemeClr val="bg1"/>
                        </a:solidFill>
                      </a:endParaRPr>
                    </a:p>
                  </a:txBody>
                  <a:tcPr marL="91450" marR="91450" marT="45725" marB="45725">
                    <a:lnL w="12700" cap="flat" cmpd="sng">
                      <a:solidFill>
                        <a:schemeClr val="dk1"/>
                      </a:solidFill>
                      <a:prstDash val="solid"/>
                      <a:round/>
                      <a:headEnd type="none" w="sm" len="sm"/>
                      <a:tailEnd type="none" w="sm" len="sm"/>
                    </a:lnL>
                    <a:solidFill>
                      <a:srgbClr val="00206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504050">
                <a:tc>
                  <a:txBody>
                    <a:bodyPr/>
                    <a:lstStyle/>
                    <a:p>
                      <a:pPr marL="0" marR="0" lvl="0" indent="0" algn="ctr" rtl="0">
                        <a:spcBef>
                          <a:spcPts val="0"/>
                        </a:spcBef>
                        <a:spcAft>
                          <a:spcPts val="0"/>
                        </a:spcAft>
                        <a:buNone/>
                      </a:pPr>
                      <a:r>
                        <a:rPr lang="en-US" sz="1200" b="0" dirty="0"/>
                        <a:t>Finance Optimization</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User Attractiveness</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Business Competitiveness</a:t>
                      </a:r>
                      <a:endParaRPr dirty="0"/>
                    </a:p>
                  </a:txBody>
                  <a:tcPr marL="91450" marR="91450" marT="45725" marB="45725" anchor="ctr">
                    <a:lnR w="12700" cap="flat" cmpd="sng">
                      <a:solidFill>
                        <a:schemeClr val="dk1"/>
                      </a:solidFill>
                      <a:prstDash val="solid"/>
                      <a:round/>
                      <a:headEnd type="none" w="sm" len="sm"/>
                      <a:tailEnd type="none" w="sm" len="sm"/>
                    </a:lnR>
                    <a:solidFill>
                      <a:schemeClr val="tx2">
                        <a:lumMod val="85000"/>
                      </a:schemeClr>
                    </a:solidFill>
                  </a:tcPr>
                </a:tc>
                <a:tc>
                  <a:txBody>
                    <a:bodyPr/>
                    <a:lstStyle/>
                    <a:p>
                      <a:pPr marL="0" marR="0" lvl="0" indent="0" algn="ctr" rtl="0">
                        <a:spcBef>
                          <a:spcPts val="0"/>
                        </a:spcBef>
                        <a:spcAft>
                          <a:spcPts val="0"/>
                        </a:spcAft>
                        <a:buNone/>
                      </a:pPr>
                      <a:r>
                        <a:rPr lang="en-US" sz="1200" b="0" dirty="0"/>
                        <a:t>Technical Feasibility</a:t>
                      </a:r>
                      <a:endParaRPr dirty="0"/>
                    </a:p>
                  </a:txBody>
                  <a:tcPr marL="91450" marR="91450" marT="45725" marB="45725" anchor="ctr">
                    <a:lnL w="12700" cap="flat" cmpd="sng">
                      <a:solidFill>
                        <a:schemeClr val="dk1"/>
                      </a:solidFill>
                      <a:prstDash val="solid"/>
                      <a:round/>
                      <a:headEnd type="none" w="sm" len="sm"/>
                      <a:tailEnd type="none" w="sm" len="sm"/>
                    </a:lnL>
                    <a:solidFill>
                      <a:schemeClr val="tx2">
                        <a:lumMod val="85000"/>
                      </a:schemeClr>
                    </a:solidFill>
                  </a:tcPr>
                </a:tc>
                <a:tc>
                  <a:txBody>
                    <a:bodyPr/>
                    <a:lstStyle/>
                    <a:p>
                      <a:pPr marL="0" marR="0" lvl="0" indent="0" algn="ctr" rtl="0">
                        <a:spcBef>
                          <a:spcPts val="0"/>
                        </a:spcBef>
                        <a:spcAft>
                          <a:spcPts val="0"/>
                        </a:spcAft>
                        <a:buNone/>
                      </a:pPr>
                      <a:r>
                        <a:rPr lang="en-US" sz="1200" b="0" dirty="0"/>
                        <a:t>Internal Readiness</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External Readiness</a:t>
                      </a:r>
                      <a:endParaRPr dirty="0"/>
                    </a:p>
                  </a:txBody>
                  <a:tcPr marL="91450" marR="91450" marT="45725" marB="45725" anchor="ctr">
                    <a:solidFill>
                      <a:schemeClr val="tx2">
                        <a:lumMod val="85000"/>
                      </a:schemeClr>
                    </a:solidFill>
                  </a:tcPr>
                </a:tc>
                <a:extLst>
                  <a:ext uri="{0D108BD9-81ED-4DB2-BD59-A6C34878D82A}">
                    <a16:rowId xmlns:a16="http://schemas.microsoft.com/office/drawing/2014/main" xmlns="" val="10001"/>
                  </a:ext>
                </a:extLst>
              </a:tr>
              <a:tr h="408850">
                <a:tc>
                  <a:txBody>
                    <a:bodyPr/>
                    <a:lstStyle/>
                    <a:p>
                      <a:pPr marL="0" marR="0" lvl="0" indent="0" algn="ctr" rtl="0">
                        <a:spcBef>
                          <a:spcPts val="0"/>
                        </a:spcBef>
                        <a:spcAft>
                          <a:spcPts val="0"/>
                        </a:spcAft>
                        <a:buNone/>
                      </a:pPr>
                      <a:r>
                        <a:rPr lang="en-US" sz="24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4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400" b="0" dirty="0">
                          <a:solidFill>
                            <a:srgbClr val="003366"/>
                          </a:solidFill>
                          <a:latin typeface="Arial"/>
                          <a:ea typeface="Arial"/>
                          <a:cs typeface="Arial"/>
                          <a:sym typeface="Arial"/>
                        </a:rPr>
                        <a:t>◑</a:t>
                      </a:r>
                      <a:endParaRPr dirty="0"/>
                    </a:p>
                  </a:txBody>
                  <a:tcPr marL="28575" marR="28575" marT="19050" marB="19050" anchor="ctr">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sz="2400" b="0" dirty="0">
                          <a:solidFill>
                            <a:srgbClr val="003366"/>
                          </a:solidFill>
                          <a:latin typeface="Arial"/>
                          <a:ea typeface="Arial"/>
                          <a:cs typeface="Arial"/>
                          <a:sym typeface="Arial"/>
                        </a:rPr>
                        <a:t>◕</a:t>
                      </a:r>
                      <a:endParaRPr dirty="0"/>
                    </a:p>
                  </a:txBody>
                  <a:tcPr marL="28575" marR="28575" marT="19050" marB="19050" anchor="ctr">
                    <a:lnL w="12700" cap="flat" cmpd="sng">
                      <a:solidFill>
                        <a:schemeClr val="dk1"/>
                      </a:solidFill>
                      <a:prstDash val="solid"/>
                      <a:round/>
                      <a:headEnd type="none" w="sm" len="sm"/>
                      <a:tailEnd type="none" w="sm" len="sm"/>
                    </a:lnL>
                  </a:tcPr>
                </a:tc>
                <a:tc>
                  <a:txBody>
                    <a:bodyPr/>
                    <a:lstStyle/>
                    <a:p>
                      <a:pPr marL="0" marR="0" lvl="0" indent="0" algn="ctr" rtl="0">
                        <a:spcBef>
                          <a:spcPts val="0"/>
                        </a:spcBef>
                        <a:spcAft>
                          <a:spcPts val="0"/>
                        </a:spcAft>
                        <a:buNone/>
                      </a:pPr>
                      <a:r>
                        <a:rPr lang="en-US" sz="24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400" b="0" dirty="0">
                          <a:solidFill>
                            <a:srgbClr val="003366"/>
                          </a:solidFill>
                          <a:latin typeface="Arial"/>
                          <a:ea typeface="Arial"/>
                          <a:cs typeface="Arial"/>
                          <a:sym typeface="Arial"/>
                        </a:rPr>
                        <a:t>◕</a:t>
                      </a:r>
                      <a:endParaRPr dirty="0"/>
                    </a:p>
                  </a:txBody>
                  <a:tcPr marL="28575" marR="28575" marT="19050" marB="19050" anchor="ctr"/>
                </a:tc>
                <a:extLst>
                  <a:ext uri="{0D108BD9-81ED-4DB2-BD59-A6C34878D82A}">
                    <a16:rowId xmlns:a16="http://schemas.microsoft.com/office/drawing/2014/main" xmlns="" val="10002"/>
                  </a:ext>
                </a:extLst>
              </a:tr>
            </a:tbl>
          </a:graphicData>
        </a:graphic>
      </p:graphicFrame>
      <p:graphicFrame>
        <p:nvGraphicFramePr>
          <p:cNvPr id="708" name="Google Shape;708;p15"/>
          <p:cNvGraphicFramePr/>
          <p:nvPr>
            <p:extLst>
              <p:ext uri="{D42A27DB-BD31-4B8C-83A1-F6EECF244321}">
                <p14:modId xmlns:p14="http://schemas.microsoft.com/office/powerpoint/2010/main" val="2079362567"/>
              </p:ext>
            </p:extLst>
          </p:nvPr>
        </p:nvGraphicFramePr>
        <p:xfrm>
          <a:off x="457200" y="979702"/>
          <a:ext cx="2302625" cy="3237200"/>
        </p:xfrm>
        <a:graphic>
          <a:graphicData uri="http://schemas.openxmlformats.org/drawingml/2006/table">
            <a:tbl>
              <a:tblPr firstRow="1" bandRow="1">
                <a:noFill/>
              </a:tblPr>
              <a:tblGrid>
                <a:gridCol w="2302625">
                  <a:extLst>
                    <a:ext uri="{9D8B030D-6E8A-4147-A177-3AD203B41FA5}">
                      <a16:colId xmlns:a16="http://schemas.microsoft.com/office/drawing/2014/main" xmlns="" val="20000"/>
                    </a:ext>
                  </a:extLst>
                </a:gridCol>
              </a:tblGrid>
              <a:tr h="3237200">
                <a:tc>
                  <a:txBody>
                    <a:bodyPr/>
                    <a:lstStyle/>
                    <a:p>
                      <a:pPr marL="0" marR="0" lvl="0" indent="0" algn="l" rtl="0">
                        <a:spcBef>
                          <a:spcPts val="0"/>
                        </a:spcBef>
                        <a:spcAft>
                          <a:spcPts val="0"/>
                        </a:spcAft>
                        <a:buNone/>
                      </a:pPr>
                      <a:r>
                        <a:rPr lang="en-US" sz="1800" b="1" dirty="0">
                          <a:solidFill>
                            <a:schemeClr val="bg1"/>
                          </a:solidFill>
                        </a:rPr>
                        <a:t>Smart Dynamic Parking</a:t>
                      </a:r>
                      <a:endParaRPr b="1" dirty="0">
                        <a:solidFill>
                          <a:schemeClr val="bg1"/>
                        </a:solidFill>
                      </a:endParaRPr>
                    </a:p>
                    <a:p>
                      <a:pPr marL="0" marR="0" lvl="0" indent="0" algn="l" rtl="0">
                        <a:spcBef>
                          <a:spcPts val="0"/>
                        </a:spcBef>
                        <a:spcAft>
                          <a:spcPts val="0"/>
                        </a:spcAft>
                        <a:buNone/>
                      </a:pPr>
                      <a:endParaRPr sz="1400" dirty="0">
                        <a:solidFill>
                          <a:schemeClr val="bg1"/>
                        </a:solidFill>
                      </a:endParaRPr>
                    </a:p>
                    <a:p>
                      <a:pPr marL="0" marR="0" lvl="0" indent="0" algn="l" rtl="0">
                        <a:spcBef>
                          <a:spcPts val="0"/>
                        </a:spcBef>
                        <a:spcAft>
                          <a:spcPts val="0"/>
                        </a:spcAft>
                        <a:buNone/>
                      </a:pPr>
                      <a:r>
                        <a:rPr lang="en-US" sz="1400" b="0" dirty="0">
                          <a:solidFill>
                            <a:schemeClr val="bg1"/>
                          </a:solidFill>
                        </a:rPr>
                        <a:t>Dynamic pricing based on real-time insights and analytics from events, such as conferences, air pollution and traffic congestion.</a:t>
                      </a:r>
                      <a:endParaRPr dirty="0">
                        <a:solidFill>
                          <a:schemeClr val="bg1"/>
                        </a:solidFill>
                      </a:endParaRPr>
                    </a:p>
                  </a:txBody>
                  <a:tcPr marL="91450" marR="91450" marT="45725" marB="45725">
                    <a:solidFill>
                      <a:srgbClr val="002060"/>
                    </a:solidFill>
                  </a:tcPr>
                </a:tc>
                <a:extLst>
                  <a:ext uri="{0D108BD9-81ED-4DB2-BD59-A6C34878D82A}">
                    <a16:rowId xmlns:a16="http://schemas.microsoft.com/office/drawing/2014/main" xmlns="" val="10000"/>
                  </a:ext>
                </a:extLst>
              </a:tr>
            </a:tbl>
          </a:graphicData>
        </a:graphic>
      </p:graphicFrame>
      <p:sp>
        <p:nvSpPr>
          <p:cNvPr id="709" name="Google Shape;709;p15"/>
          <p:cNvSpPr/>
          <p:nvPr/>
        </p:nvSpPr>
        <p:spPr>
          <a:xfrm>
            <a:off x="2965386" y="2382014"/>
            <a:ext cx="3618807"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Allows cities to change parking availability based on events (pollution, trade events, tourist season, occupancy, etc.) improves energy efficiency, pricing etc. </a:t>
            </a:r>
            <a:endParaRPr lang="en-US" dirty="0"/>
          </a:p>
        </p:txBody>
      </p:sp>
      <p:sp>
        <p:nvSpPr>
          <p:cNvPr id="710" name="Google Shape;710;p15"/>
          <p:cNvSpPr/>
          <p:nvPr/>
        </p:nvSpPr>
        <p:spPr>
          <a:xfrm>
            <a:off x="7148944" y="2598298"/>
            <a:ext cx="3618807"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Data is made available from parking sensors, apps, third parties allowing citizens to make informed choices. </a:t>
            </a:r>
            <a:endParaRPr lang="en-US" dirty="0"/>
          </a:p>
        </p:txBody>
      </p:sp>
      <p:graphicFrame>
        <p:nvGraphicFramePr>
          <p:cNvPr id="711" name="Google Shape;711;p15"/>
          <p:cNvGraphicFramePr/>
          <p:nvPr>
            <p:extLst>
              <p:ext uri="{D42A27DB-BD31-4B8C-83A1-F6EECF244321}">
                <p14:modId xmlns:p14="http://schemas.microsoft.com/office/powerpoint/2010/main" val="1310671152"/>
              </p:ext>
            </p:extLst>
          </p:nvPr>
        </p:nvGraphicFramePr>
        <p:xfrm>
          <a:off x="2759826" y="4258741"/>
          <a:ext cx="8128050" cy="797580"/>
        </p:xfrm>
        <a:graphic>
          <a:graphicData uri="http://schemas.openxmlformats.org/drawingml/2006/table">
            <a:tbl>
              <a:tblPr firstRow="1" bandRow="1">
                <a:noFill/>
              </a:tblPr>
              <a:tblGrid>
                <a:gridCol w="1354675">
                  <a:extLst>
                    <a:ext uri="{9D8B030D-6E8A-4147-A177-3AD203B41FA5}">
                      <a16:colId xmlns:a16="http://schemas.microsoft.com/office/drawing/2014/main" xmlns="" val="20000"/>
                    </a:ext>
                  </a:extLst>
                </a:gridCol>
                <a:gridCol w="1354675">
                  <a:extLst>
                    <a:ext uri="{9D8B030D-6E8A-4147-A177-3AD203B41FA5}">
                      <a16:colId xmlns:a16="http://schemas.microsoft.com/office/drawing/2014/main" xmlns="" val="20001"/>
                    </a:ext>
                  </a:extLst>
                </a:gridCol>
                <a:gridCol w="1354675">
                  <a:extLst>
                    <a:ext uri="{9D8B030D-6E8A-4147-A177-3AD203B41FA5}">
                      <a16:colId xmlns:a16="http://schemas.microsoft.com/office/drawing/2014/main" xmlns="" val="20002"/>
                    </a:ext>
                  </a:extLst>
                </a:gridCol>
                <a:gridCol w="1354675">
                  <a:extLst>
                    <a:ext uri="{9D8B030D-6E8A-4147-A177-3AD203B41FA5}">
                      <a16:colId xmlns:a16="http://schemas.microsoft.com/office/drawing/2014/main" xmlns="" val="20003"/>
                    </a:ext>
                  </a:extLst>
                </a:gridCol>
                <a:gridCol w="1354675">
                  <a:extLst>
                    <a:ext uri="{9D8B030D-6E8A-4147-A177-3AD203B41FA5}">
                      <a16:colId xmlns:a16="http://schemas.microsoft.com/office/drawing/2014/main" xmlns="" val="20004"/>
                    </a:ext>
                  </a:extLst>
                </a:gridCol>
                <a:gridCol w="1354675">
                  <a:extLst>
                    <a:ext uri="{9D8B030D-6E8A-4147-A177-3AD203B41FA5}">
                      <a16:colId xmlns:a16="http://schemas.microsoft.com/office/drawing/2014/main" xmlns="" val="20005"/>
                    </a:ext>
                  </a:extLst>
                </a:gridCol>
              </a:tblGrid>
              <a:tr h="370850">
                <a:tc>
                  <a:txBody>
                    <a:bodyPr/>
                    <a:lstStyle/>
                    <a:p>
                      <a:pPr marL="0" marR="0" lvl="0" indent="0" algn="ctr" rtl="0">
                        <a:spcBef>
                          <a:spcPts val="0"/>
                        </a:spcBef>
                        <a:spcAft>
                          <a:spcPts val="0"/>
                        </a:spcAft>
                        <a:buNone/>
                      </a:pPr>
                      <a:r>
                        <a:rPr lang="en-US" sz="1100" dirty="0">
                          <a:solidFill>
                            <a:schemeClr val="bg1"/>
                          </a:solidFill>
                        </a:rPr>
                        <a:t>Environment Protection</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Public Safety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Infrastructure Utility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Economy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Transportation and Mobility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Government and Human Services</a:t>
                      </a:r>
                      <a:endParaRPr dirty="0">
                        <a:solidFill>
                          <a:schemeClr val="bg1"/>
                        </a:solidFill>
                      </a:endParaRPr>
                    </a:p>
                  </a:txBody>
                  <a:tcPr marL="91450" marR="91450" marT="45725" marB="45725" anchor="ctr">
                    <a:solidFill>
                      <a:srgbClr val="002060"/>
                    </a:solidFill>
                  </a:tcPr>
                </a:tc>
                <a:extLst>
                  <a:ext uri="{0D108BD9-81ED-4DB2-BD59-A6C34878D82A}">
                    <a16:rowId xmlns:a16="http://schemas.microsoft.com/office/drawing/2014/main" xmlns="" val="10000"/>
                  </a:ext>
                </a:extLst>
              </a:tr>
              <a:tr h="370850">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extLst>
                  <a:ext uri="{0D108BD9-81ED-4DB2-BD59-A6C34878D82A}">
                    <a16:rowId xmlns:a16="http://schemas.microsoft.com/office/drawing/2014/main" xmlns="" val="10001"/>
                  </a:ext>
                </a:extLst>
              </a:tr>
            </a:tbl>
          </a:graphicData>
        </a:graphic>
      </p:graphicFrame>
      <p:sp>
        <p:nvSpPr>
          <p:cNvPr id="712" name="Google Shape;712;p15"/>
          <p:cNvSpPr txBox="1"/>
          <p:nvPr/>
        </p:nvSpPr>
        <p:spPr>
          <a:xfrm>
            <a:off x="783767" y="4472855"/>
            <a:ext cx="1649491" cy="369291"/>
          </a:xfrm>
          <a:prstGeom prst="rect">
            <a:avLst/>
          </a:prstGeom>
          <a:noFill/>
          <a:ln>
            <a:noFill/>
          </a:ln>
        </p:spPr>
        <p:txBody>
          <a:bodyPr spcFirstLastPara="1" wrap="square" lIns="0" tIns="45700" rIns="0"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Contributions </a:t>
            </a:r>
          </a:p>
        </p:txBody>
      </p:sp>
      <p:graphicFrame>
        <p:nvGraphicFramePr>
          <p:cNvPr id="713" name="Google Shape;713;p15"/>
          <p:cNvGraphicFramePr/>
          <p:nvPr>
            <p:extLst>
              <p:ext uri="{D42A27DB-BD31-4B8C-83A1-F6EECF244321}">
                <p14:modId xmlns:p14="http://schemas.microsoft.com/office/powerpoint/2010/main" val="3227064995"/>
              </p:ext>
            </p:extLst>
          </p:nvPr>
        </p:nvGraphicFramePr>
        <p:xfrm>
          <a:off x="457200" y="5377320"/>
          <a:ext cx="10430650" cy="640090"/>
        </p:xfrm>
        <a:graphic>
          <a:graphicData uri="http://schemas.openxmlformats.org/drawingml/2006/table">
            <a:tbl>
              <a:tblPr firstRow="1" bandRow="1">
                <a:noFill/>
              </a:tblPr>
              <a:tblGrid>
                <a:gridCol w="2310950">
                  <a:extLst>
                    <a:ext uri="{9D8B030D-6E8A-4147-A177-3AD203B41FA5}">
                      <a16:colId xmlns:a16="http://schemas.microsoft.com/office/drawing/2014/main" xmlns="" val="20000"/>
                    </a:ext>
                  </a:extLst>
                </a:gridCol>
                <a:gridCol w="8119700">
                  <a:extLst>
                    <a:ext uri="{9D8B030D-6E8A-4147-A177-3AD203B41FA5}">
                      <a16:colId xmlns:a16="http://schemas.microsoft.com/office/drawing/2014/main" xmlns="" val="20001"/>
                    </a:ext>
                  </a:extLst>
                </a:gridCol>
              </a:tblGrid>
              <a:tr h="370850">
                <a:tc>
                  <a:txBody>
                    <a:bodyPr/>
                    <a:lstStyle/>
                    <a:p>
                      <a:pPr marL="0" marR="0" lvl="0" indent="0" algn="l" rtl="0">
                        <a:spcBef>
                          <a:spcPts val="0"/>
                        </a:spcBef>
                        <a:spcAft>
                          <a:spcPts val="0"/>
                        </a:spcAft>
                        <a:buNone/>
                      </a:pPr>
                      <a:r>
                        <a:rPr lang="en-US" sz="1800" b="1" dirty="0"/>
                        <a:t>Successful Case Studies</a:t>
                      </a:r>
                      <a:endParaRPr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dirty="0"/>
                        <a:t>Boston, Massachusetts, U.S.</a:t>
                      </a:r>
                      <a:endParaRPr dirty="0"/>
                    </a:p>
                    <a:p>
                      <a:pPr marL="0" marR="0" lvl="0" indent="0" algn="l" rtl="0">
                        <a:lnSpc>
                          <a:spcPct val="100000"/>
                        </a:lnSpc>
                        <a:spcBef>
                          <a:spcPts val="0"/>
                        </a:spcBef>
                        <a:spcAft>
                          <a:spcPts val="0"/>
                        </a:spcAft>
                        <a:buClr>
                          <a:schemeClr val="dk1"/>
                        </a:buClr>
                        <a:buSzPts val="1800"/>
                        <a:buFont typeface="Arial"/>
                        <a:buNone/>
                      </a:pPr>
                      <a:r>
                        <a:rPr lang="en-US" sz="1800" dirty="0"/>
                        <a:t>Singapore** </a:t>
                      </a:r>
                      <a:endParaRPr dirty="0"/>
                    </a:p>
                  </a:txBody>
                  <a:tcPr marL="91450" marR="91450" marT="45725" marB="45725"/>
                </a:tc>
                <a:extLst>
                  <a:ext uri="{0D108BD9-81ED-4DB2-BD59-A6C34878D82A}">
                    <a16:rowId xmlns:a16="http://schemas.microsoft.com/office/drawing/2014/main" xmlns="" val="10000"/>
                  </a:ext>
                </a:extLst>
              </a:tr>
            </a:tbl>
          </a:graphicData>
        </a:graphic>
      </p:graphicFrame>
      <p:sp>
        <p:nvSpPr>
          <p:cNvPr id="10" name="Arrow: Right 9">
            <a:extLst>
              <a:ext uri="{FF2B5EF4-FFF2-40B4-BE49-F238E27FC236}">
                <a16:creationId xmlns:a16="http://schemas.microsoft.com/office/drawing/2014/main" xmlns="" id="{AE2E381F-3912-494D-95BA-346878C79C04}"/>
              </a:ext>
            </a:extLst>
          </p:cNvPr>
          <p:cNvSpPr/>
          <p:nvPr/>
        </p:nvSpPr>
        <p:spPr>
          <a:xfrm>
            <a:off x="2222092" y="4593727"/>
            <a:ext cx="386628" cy="158349"/>
          </a:xfrm>
          <a:prstGeom prst="righ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27"/>
          <p:cNvSpPr txBox="1">
            <a:spLocks noGrp="1"/>
          </p:cNvSpPr>
          <p:nvPr>
            <p:ph type="title"/>
          </p:nvPr>
        </p:nvSpPr>
        <p:spPr>
          <a:xfrm>
            <a:off x="2055247" y="1527176"/>
            <a:ext cx="4906765" cy="2937249"/>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accent1"/>
              </a:buClr>
              <a:buSzPts val="4800"/>
              <a:buFont typeface="Arial Black"/>
              <a:buNone/>
            </a:pPr>
            <a:r>
              <a:rPr lang="en-US" sz="4800" dirty="0"/>
              <a:t>Economy</a:t>
            </a:r>
            <a:endParaRPr lang="en-US" dirty="0"/>
          </a:p>
        </p:txBody>
      </p:sp>
    </p:spTree>
    <p:extLst>
      <p:ext uri="{BB962C8B-B14F-4D97-AF65-F5344CB8AC3E}">
        <p14:creationId xmlns:p14="http://schemas.microsoft.com/office/powerpoint/2010/main" val="4156752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pic>
        <p:nvPicPr>
          <p:cNvPr id="723" name="Google Shape;723;p17" descr="Buildings - Building Background Png Grey | Transparent PNG Download #776707  - Vippng"/>
          <p:cNvPicPr preferRelativeResize="0"/>
          <p:nvPr/>
        </p:nvPicPr>
        <p:blipFill rotWithShape="1">
          <a:blip r:embed="rId3">
            <a:alphaModFix/>
          </a:blip>
          <a:srcRect l="6141" t="11676" r="6274" b="10060"/>
          <a:stretch/>
        </p:blipFill>
        <p:spPr>
          <a:xfrm>
            <a:off x="178497" y="1529546"/>
            <a:ext cx="11835003" cy="3483032"/>
          </a:xfrm>
          <a:prstGeom prst="rect">
            <a:avLst/>
          </a:prstGeom>
          <a:noFill/>
          <a:ln>
            <a:noFill/>
          </a:ln>
        </p:spPr>
      </p:pic>
      <p:pic>
        <p:nvPicPr>
          <p:cNvPr id="724" name="Google Shape;724;p17" descr="Building, commercial building, construction, housing society, office block,  real estate icon - Download on Iconfinder"/>
          <p:cNvPicPr preferRelativeResize="0"/>
          <p:nvPr/>
        </p:nvPicPr>
        <p:blipFill rotWithShape="1">
          <a:blip r:embed="rId4">
            <a:alphaModFix/>
          </a:blip>
          <a:srcRect/>
          <a:stretch/>
        </p:blipFill>
        <p:spPr>
          <a:xfrm>
            <a:off x="2734681" y="4347378"/>
            <a:ext cx="588856" cy="588856"/>
          </a:xfrm>
          <a:prstGeom prst="rect">
            <a:avLst/>
          </a:prstGeom>
          <a:noFill/>
          <a:ln>
            <a:noFill/>
          </a:ln>
        </p:spPr>
      </p:pic>
      <p:pic>
        <p:nvPicPr>
          <p:cNvPr id="725" name="Google Shape;725;p17" descr="Electricity grid png 3 » PNG Image"/>
          <p:cNvPicPr preferRelativeResize="0"/>
          <p:nvPr/>
        </p:nvPicPr>
        <p:blipFill rotWithShape="1">
          <a:blip r:embed="rId5">
            <a:alphaModFix/>
          </a:blip>
          <a:srcRect/>
          <a:stretch/>
        </p:blipFill>
        <p:spPr>
          <a:xfrm>
            <a:off x="186615" y="3217110"/>
            <a:ext cx="1052613" cy="1726285"/>
          </a:xfrm>
          <a:prstGeom prst="rect">
            <a:avLst/>
          </a:prstGeom>
          <a:noFill/>
          <a:ln>
            <a:noFill/>
          </a:ln>
        </p:spPr>
      </p:pic>
      <p:pic>
        <p:nvPicPr>
          <p:cNvPr id="726" name="Google Shape;726;p17" descr="Download Industry Smoke Power Plant Comments - Icon Manufacturing Power  Plant PNG Image with No Background - PNGkey.com"/>
          <p:cNvPicPr preferRelativeResize="0"/>
          <p:nvPr/>
        </p:nvPicPr>
        <p:blipFill rotWithShape="1">
          <a:blip r:embed="rId6">
            <a:alphaModFix/>
          </a:blip>
          <a:srcRect/>
          <a:stretch/>
        </p:blipFill>
        <p:spPr>
          <a:xfrm>
            <a:off x="739348" y="4057341"/>
            <a:ext cx="818911" cy="885752"/>
          </a:xfrm>
          <a:prstGeom prst="rect">
            <a:avLst/>
          </a:prstGeom>
          <a:noFill/>
          <a:ln>
            <a:noFill/>
          </a:ln>
        </p:spPr>
      </p:pic>
      <p:pic>
        <p:nvPicPr>
          <p:cNvPr id="727" name="Google Shape;727;p17" descr="Building, center, clinic, conditioning, hospital, medical, rehabilitation  icon - Download on Iconfinder"/>
          <p:cNvPicPr preferRelativeResize="0"/>
          <p:nvPr/>
        </p:nvPicPr>
        <p:blipFill rotWithShape="1">
          <a:blip r:embed="rId7">
            <a:alphaModFix/>
          </a:blip>
          <a:srcRect/>
          <a:stretch/>
        </p:blipFill>
        <p:spPr>
          <a:xfrm>
            <a:off x="1572847" y="3844637"/>
            <a:ext cx="1151316" cy="1151316"/>
          </a:xfrm>
          <a:prstGeom prst="rect">
            <a:avLst/>
          </a:prstGeom>
          <a:noFill/>
          <a:ln>
            <a:noFill/>
          </a:ln>
        </p:spPr>
      </p:pic>
      <p:sp>
        <p:nvSpPr>
          <p:cNvPr id="728" name="Google Shape;728;p17"/>
          <p:cNvSpPr/>
          <p:nvPr/>
        </p:nvSpPr>
        <p:spPr>
          <a:xfrm>
            <a:off x="178497" y="5652657"/>
            <a:ext cx="11835003" cy="40732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729" name="Google Shape;729;p17"/>
          <p:cNvSpPr/>
          <p:nvPr/>
        </p:nvSpPr>
        <p:spPr>
          <a:xfrm>
            <a:off x="178497" y="4946075"/>
            <a:ext cx="11835003" cy="706582"/>
          </a:xfrm>
          <a:prstGeom prst="rect">
            <a:avLst/>
          </a:prstGeom>
          <a:solidFill>
            <a:srgbClr val="D0DEE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pic>
        <p:nvPicPr>
          <p:cNvPr id="730" name="Google Shape;730;p17" descr="Mini Truck Icons - Download Free Vector Icons | Noun Project"/>
          <p:cNvPicPr preferRelativeResize="0"/>
          <p:nvPr/>
        </p:nvPicPr>
        <p:blipFill rotWithShape="1">
          <a:blip r:embed="rId8">
            <a:alphaModFix/>
          </a:blip>
          <a:srcRect/>
          <a:stretch/>
        </p:blipFill>
        <p:spPr>
          <a:xfrm>
            <a:off x="10284576" y="4848063"/>
            <a:ext cx="1154776" cy="1154776"/>
          </a:xfrm>
          <a:prstGeom prst="rect">
            <a:avLst/>
          </a:prstGeom>
          <a:noFill/>
          <a:ln>
            <a:noFill/>
          </a:ln>
        </p:spPr>
      </p:pic>
      <p:pic>
        <p:nvPicPr>
          <p:cNvPr id="731" name="Google Shape;731;p17" descr="Vehicle Icon Car Sedan PNG Transparent Background, Free Download #4257 -  FreeIconsPNG"/>
          <p:cNvPicPr preferRelativeResize="0"/>
          <p:nvPr/>
        </p:nvPicPr>
        <p:blipFill rotWithShape="1">
          <a:blip r:embed="rId9">
            <a:alphaModFix/>
          </a:blip>
          <a:srcRect/>
          <a:stretch/>
        </p:blipFill>
        <p:spPr>
          <a:xfrm>
            <a:off x="680657" y="5166398"/>
            <a:ext cx="1036615" cy="621564"/>
          </a:xfrm>
          <a:prstGeom prst="rect">
            <a:avLst/>
          </a:prstGeom>
          <a:noFill/>
          <a:ln>
            <a:noFill/>
          </a:ln>
        </p:spPr>
      </p:pic>
      <p:pic>
        <p:nvPicPr>
          <p:cNvPr id="732" name="Google Shape;732;p17"/>
          <p:cNvPicPr preferRelativeResize="0"/>
          <p:nvPr/>
        </p:nvPicPr>
        <p:blipFill rotWithShape="1">
          <a:blip r:embed="rId10">
            <a:alphaModFix/>
          </a:blip>
          <a:srcRect/>
          <a:stretch/>
        </p:blipFill>
        <p:spPr>
          <a:xfrm>
            <a:off x="8329348" y="5216761"/>
            <a:ext cx="490456" cy="490456"/>
          </a:xfrm>
          <a:prstGeom prst="rect">
            <a:avLst/>
          </a:prstGeom>
          <a:noFill/>
          <a:ln>
            <a:noFill/>
          </a:ln>
        </p:spPr>
      </p:pic>
      <p:pic>
        <p:nvPicPr>
          <p:cNvPr id="733" name="Google Shape;733;p17" descr="Free Icon | Traffic police"/>
          <p:cNvPicPr preferRelativeResize="0"/>
          <p:nvPr/>
        </p:nvPicPr>
        <p:blipFill rotWithShape="1">
          <a:blip r:embed="rId11">
            <a:alphaModFix/>
          </a:blip>
          <a:srcRect/>
          <a:stretch/>
        </p:blipFill>
        <p:spPr>
          <a:xfrm>
            <a:off x="5240567" y="5004269"/>
            <a:ext cx="407324" cy="407324"/>
          </a:xfrm>
          <a:prstGeom prst="rect">
            <a:avLst/>
          </a:prstGeom>
          <a:noFill/>
          <a:ln>
            <a:noFill/>
          </a:ln>
        </p:spPr>
      </p:pic>
      <p:pic>
        <p:nvPicPr>
          <p:cNvPr id="734" name="Google Shape;734;p17" descr="Building, office, police station icon - Download on Iconfinder"/>
          <p:cNvPicPr preferRelativeResize="0"/>
          <p:nvPr/>
        </p:nvPicPr>
        <p:blipFill rotWithShape="1">
          <a:blip r:embed="rId12">
            <a:alphaModFix/>
          </a:blip>
          <a:srcRect/>
          <a:stretch/>
        </p:blipFill>
        <p:spPr>
          <a:xfrm>
            <a:off x="7356310" y="4085686"/>
            <a:ext cx="965807" cy="965807"/>
          </a:xfrm>
          <a:prstGeom prst="rect">
            <a:avLst/>
          </a:prstGeom>
          <a:noFill/>
          <a:ln>
            <a:noFill/>
          </a:ln>
        </p:spPr>
      </p:pic>
      <p:pic>
        <p:nvPicPr>
          <p:cNvPr id="735" name="Google Shape;735;p17" descr="Download Tall Building Silhouette At Getdrawings Png Transparent -  Skyscraper Clipart PNG Image with No Background - PNGkey.com"/>
          <p:cNvPicPr preferRelativeResize="0"/>
          <p:nvPr/>
        </p:nvPicPr>
        <p:blipFill rotWithShape="1">
          <a:blip r:embed="rId13">
            <a:alphaModFix/>
          </a:blip>
          <a:srcRect r="38743"/>
          <a:stretch/>
        </p:blipFill>
        <p:spPr>
          <a:xfrm>
            <a:off x="8178502" y="2369132"/>
            <a:ext cx="2349197" cy="2576948"/>
          </a:xfrm>
          <a:prstGeom prst="rect">
            <a:avLst/>
          </a:prstGeom>
          <a:noFill/>
          <a:ln>
            <a:noFill/>
          </a:ln>
        </p:spPr>
      </p:pic>
      <p:pic>
        <p:nvPicPr>
          <p:cNvPr id="736" name="Google Shape;736;p17" descr="Street light PNG images free download"/>
          <p:cNvPicPr preferRelativeResize="0"/>
          <p:nvPr/>
        </p:nvPicPr>
        <p:blipFill rotWithShape="1">
          <a:blip r:embed="rId14">
            <a:alphaModFix/>
          </a:blip>
          <a:srcRect/>
          <a:stretch/>
        </p:blipFill>
        <p:spPr>
          <a:xfrm>
            <a:off x="3212451" y="4703535"/>
            <a:ext cx="484134" cy="484134"/>
          </a:xfrm>
          <a:prstGeom prst="rect">
            <a:avLst/>
          </a:prstGeom>
          <a:noFill/>
          <a:ln>
            <a:noFill/>
          </a:ln>
        </p:spPr>
      </p:pic>
      <p:pic>
        <p:nvPicPr>
          <p:cNvPr id="737" name="Google Shape;737;p17" descr="Street light PNG images free download"/>
          <p:cNvPicPr preferRelativeResize="0"/>
          <p:nvPr/>
        </p:nvPicPr>
        <p:blipFill rotWithShape="1">
          <a:blip r:embed="rId14">
            <a:alphaModFix/>
          </a:blip>
          <a:srcRect/>
          <a:stretch/>
        </p:blipFill>
        <p:spPr>
          <a:xfrm>
            <a:off x="1807397" y="4703659"/>
            <a:ext cx="489238" cy="489238"/>
          </a:xfrm>
          <a:prstGeom prst="rect">
            <a:avLst/>
          </a:prstGeom>
          <a:noFill/>
          <a:ln>
            <a:noFill/>
          </a:ln>
        </p:spPr>
      </p:pic>
      <p:pic>
        <p:nvPicPr>
          <p:cNvPr id="738" name="Google Shape;738;p17" descr="Street light PNG images free download"/>
          <p:cNvPicPr preferRelativeResize="0"/>
          <p:nvPr/>
        </p:nvPicPr>
        <p:blipFill rotWithShape="1">
          <a:blip r:embed="rId14">
            <a:alphaModFix/>
          </a:blip>
          <a:srcRect/>
          <a:stretch/>
        </p:blipFill>
        <p:spPr>
          <a:xfrm>
            <a:off x="2509924" y="4701456"/>
            <a:ext cx="489238" cy="489238"/>
          </a:xfrm>
          <a:prstGeom prst="rect">
            <a:avLst/>
          </a:prstGeom>
          <a:noFill/>
          <a:ln>
            <a:noFill/>
          </a:ln>
        </p:spPr>
      </p:pic>
      <p:pic>
        <p:nvPicPr>
          <p:cNvPr id="739" name="Google Shape;739;p17" descr="Street light PNG images free download"/>
          <p:cNvPicPr preferRelativeResize="0"/>
          <p:nvPr/>
        </p:nvPicPr>
        <p:blipFill rotWithShape="1">
          <a:blip r:embed="rId14">
            <a:alphaModFix/>
          </a:blip>
          <a:srcRect/>
          <a:stretch/>
        </p:blipFill>
        <p:spPr>
          <a:xfrm>
            <a:off x="4709064" y="4706430"/>
            <a:ext cx="484134" cy="484134"/>
          </a:xfrm>
          <a:prstGeom prst="rect">
            <a:avLst/>
          </a:prstGeom>
          <a:noFill/>
          <a:ln>
            <a:noFill/>
          </a:ln>
        </p:spPr>
      </p:pic>
      <p:pic>
        <p:nvPicPr>
          <p:cNvPr id="740" name="Google Shape;740;p17" descr="Street light PNG images free download"/>
          <p:cNvPicPr preferRelativeResize="0"/>
          <p:nvPr/>
        </p:nvPicPr>
        <p:blipFill rotWithShape="1">
          <a:blip r:embed="rId14">
            <a:alphaModFix/>
          </a:blip>
          <a:srcRect/>
          <a:stretch/>
        </p:blipFill>
        <p:spPr>
          <a:xfrm>
            <a:off x="7699523" y="4710341"/>
            <a:ext cx="484134" cy="484134"/>
          </a:xfrm>
          <a:prstGeom prst="rect">
            <a:avLst/>
          </a:prstGeom>
          <a:noFill/>
          <a:ln>
            <a:noFill/>
          </a:ln>
        </p:spPr>
      </p:pic>
      <p:pic>
        <p:nvPicPr>
          <p:cNvPr id="741" name="Google Shape;741;p17" descr="Street light PNG images free download"/>
          <p:cNvPicPr preferRelativeResize="0"/>
          <p:nvPr/>
        </p:nvPicPr>
        <p:blipFill rotWithShape="1">
          <a:blip r:embed="rId14">
            <a:alphaModFix/>
          </a:blip>
          <a:srcRect/>
          <a:stretch/>
        </p:blipFill>
        <p:spPr>
          <a:xfrm>
            <a:off x="8401271" y="4709553"/>
            <a:ext cx="484134" cy="484134"/>
          </a:xfrm>
          <a:prstGeom prst="rect">
            <a:avLst/>
          </a:prstGeom>
          <a:noFill/>
          <a:ln>
            <a:noFill/>
          </a:ln>
        </p:spPr>
      </p:pic>
      <p:sp>
        <p:nvSpPr>
          <p:cNvPr id="742" name="Google Shape;742;p17"/>
          <p:cNvSpPr/>
          <p:nvPr/>
        </p:nvSpPr>
        <p:spPr>
          <a:xfrm>
            <a:off x="5201511" y="5432060"/>
            <a:ext cx="407324" cy="83103"/>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pic>
        <p:nvPicPr>
          <p:cNvPr id="743" name="Google Shape;743;p17" descr="Street light PNG images free download"/>
          <p:cNvPicPr preferRelativeResize="0"/>
          <p:nvPr/>
        </p:nvPicPr>
        <p:blipFill rotWithShape="1">
          <a:blip r:embed="rId14">
            <a:alphaModFix/>
          </a:blip>
          <a:srcRect/>
          <a:stretch/>
        </p:blipFill>
        <p:spPr>
          <a:xfrm>
            <a:off x="9095676" y="4701328"/>
            <a:ext cx="484134" cy="484134"/>
          </a:xfrm>
          <a:prstGeom prst="rect">
            <a:avLst/>
          </a:prstGeom>
          <a:noFill/>
          <a:ln>
            <a:noFill/>
          </a:ln>
        </p:spPr>
      </p:pic>
      <p:pic>
        <p:nvPicPr>
          <p:cNvPr id="744" name="Google Shape;744;p17" descr="Street light PNG images free download"/>
          <p:cNvPicPr preferRelativeResize="0"/>
          <p:nvPr/>
        </p:nvPicPr>
        <p:blipFill rotWithShape="1">
          <a:blip r:embed="rId14">
            <a:alphaModFix/>
          </a:blip>
          <a:srcRect/>
          <a:stretch/>
        </p:blipFill>
        <p:spPr>
          <a:xfrm>
            <a:off x="9890541" y="4705011"/>
            <a:ext cx="484134" cy="484134"/>
          </a:xfrm>
          <a:prstGeom prst="rect">
            <a:avLst/>
          </a:prstGeom>
          <a:noFill/>
          <a:ln>
            <a:noFill/>
          </a:ln>
        </p:spPr>
      </p:pic>
      <p:pic>
        <p:nvPicPr>
          <p:cNvPr id="745" name="Google Shape;745;p17" descr="Street light PNG images free download"/>
          <p:cNvPicPr preferRelativeResize="0"/>
          <p:nvPr/>
        </p:nvPicPr>
        <p:blipFill rotWithShape="1">
          <a:blip r:embed="rId14">
            <a:alphaModFix/>
          </a:blip>
          <a:srcRect/>
          <a:stretch/>
        </p:blipFill>
        <p:spPr>
          <a:xfrm>
            <a:off x="10592289" y="4704223"/>
            <a:ext cx="484134" cy="484134"/>
          </a:xfrm>
          <a:prstGeom prst="rect">
            <a:avLst/>
          </a:prstGeom>
          <a:noFill/>
          <a:ln>
            <a:noFill/>
          </a:ln>
        </p:spPr>
      </p:pic>
      <p:pic>
        <p:nvPicPr>
          <p:cNvPr id="746" name="Google Shape;746;p17" descr="Street light PNG images free download"/>
          <p:cNvPicPr preferRelativeResize="0"/>
          <p:nvPr/>
        </p:nvPicPr>
        <p:blipFill rotWithShape="1">
          <a:blip r:embed="rId14">
            <a:alphaModFix/>
          </a:blip>
          <a:srcRect/>
          <a:stretch/>
        </p:blipFill>
        <p:spPr>
          <a:xfrm>
            <a:off x="274480" y="4717574"/>
            <a:ext cx="489238" cy="489238"/>
          </a:xfrm>
          <a:prstGeom prst="rect">
            <a:avLst/>
          </a:prstGeom>
          <a:noFill/>
          <a:ln>
            <a:noFill/>
          </a:ln>
        </p:spPr>
      </p:pic>
      <p:pic>
        <p:nvPicPr>
          <p:cNvPr id="747" name="Google Shape;747;p17" descr="Street light PNG images free download"/>
          <p:cNvPicPr preferRelativeResize="0"/>
          <p:nvPr/>
        </p:nvPicPr>
        <p:blipFill rotWithShape="1">
          <a:blip r:embed="rId14">
            <a:alphaModFix/>
          </a:blip>
          <a:srcRect/>
          <a:stretch/>
        </p:blipFill>
        <p:spPr>
          <a:xfrm>
            <a:off x="977007" y="4715371"/>
            <a:ext cx="489238" cy="489238"/>
          </a:xfrm>
          <a:prstGeom prst="rect">
            <a:avLst/>
          </a:prstGeom>
          <a:noFill/>
          <a:ln>
            <a:noFill/>
          </a:ln>
        </p:spPr>
      </p:pic>
      <p:pic>
        <p:nvPicPr>
          <p:cNvPr id="748" name="Google Shape;748;p17" descr="Cloud Png Icon #156732 - Free Icons Library"/>
          <p:cNvPicPr preferRelativeResize="0"/>
          <p:nvPr/>
        </p:nvPicPr>
        <p:blipFill rotWithShape="1">
          <a:blip r:embed="rId15">
            <a:alphaModFix/>
          </a:blip>
          <a:srcRect/>
          <a:stretch/>
        </p:blipFill>
        <p:spPr>
          <a:xfrm>
            <a:off x="6385197" y="1999721"/>
            <a:ext cx="727171" cy="458563"/>
          </a:xfrm>
          <a:prstGeom prst="rect">
            <a:avLst/>
          </a:prstGeom>
          <a:noFill/>
          <a:ln>
            <a:noFill/>
          </a:ln>
        </p:spPr>
      </p:pic>
      <p:pic>
        <p:nvPicPr>
          <p:cNvPr id="749" name="Google Shape;749;p17" descr="Cloud Png Icon #156732 - Free Icons Library"/>
          <p:cNvPicPr preferRelativeResize="0"/>
          <p:nvPr/>
        </p:nvPicPr>
        <p:blipFill rotWithShape="1">
          <a:blip r:embed="rId15">
            <a:alphaModFix/>
          </a:blip>
          <a:srcRect/>
          <a:stretch/>
        </p:blipFill>
        <p:spPr>
          <a:xfrm>
            <a:off x="2999162" y="2019995"/>
            <a:ext cx="727171" cy="458563"/>
          </a:xfrm>
          <a:prstGeom prst="rect">
            <a:avLst/>
          </a:prstGeom>
          <a:noFill/>
          <a:ln>
            <a:noFill/>
          </a:ln>
        </p:spPr>
      </p:pic>
      <p:pic>
        <p:nvPicPr>
          <p:cNvPr id="750" name="Google Shape;750;p17" descr="National Martyrs Memorial Jatiya Sriti Shoudho Bangladesh Svg Png Icon Free  Download (#42400) - OnlineWebFonts.COM"/>
          <p:cNvPicPr preferRelativeResize="0"/>
          <p:nvPr/>
        </p:nvPicPr>
        <p:blipFill rotWithShape="1">
          <a:blip r:embed="rId16">
            <a:alphaModFix/>
          </a:blip>
          <a:srcRect/>
          <a:stretch/>
        </p:blipFill>
        <p:spPr>
          <a:xfrm>
            <a:off x="5079196" y="4355328"/>
            <a:ext cx="519408" cy="573139"/>
          </a:xfrm>
          <a:prstGeom prst="rect">
            <a:avLst/>
          </a:prstGeom>
          <a:noFill/>
          <a:ln>
            <a:noFill/>
          </a:ln>
        </p:spPr>
      </p:pic>
      <p:pic>
        <p:nvPicPr>
          <p:cNvPr id="751" name="Google Shape;751;p17" descr="Cloud Png Icon #156732 - Free Icons Library"/>
          <p:cNvPicPr preferRelativeResize="0"/>
          <p:nvPr/>
        </p:nvPicPr>
        <p:blipFill rotWithShape="1">
          <a:blip r:embed="rId15">
            <a:alphaModFix/>
          </a:blip>
          <a:srcRect/>
          <a:stretch/>
        </p:blipFill>
        <p:spPr>
          <a:xfrm>
            <a:off x="10284576" y="1497691"/>
            <a:ext cx="942704" cy="594481"/>
          </a:xfrm>
          <a:prstGeom prst="rect">
            <a:avLst/>
          </a:prstGeom>
          <a:noFill/>
          <a:ln>
            <a:noFill/>
          </a:ln>
        </p:spPr>
      </p:pic>
      <p:pic>
        <p:nvPicPr>
          <p:cNvPr id="752" name="Google Shape;752;p17" descr="Mother walking with three babies free vector icons designed by Freepik |  Free icons, Vector icon design, Black n white images"/>
          <p:cNvPicPr preferRelativeResize="0"/>
          <p:nvPr/>
        </p:nvPicPr>
        <p:blipFill rotWithShape="1">
          <a:blip r:embed="rId17">
            <a:alphaModFix/>
          </a:blip>
          <a:srcRect/>
          <a:stretch/>
        </p:blipFill>
        <p:spPr>
          <a:xfrm>
            <a:off x="2080597" y="4570068"/>
            <a:ext cx="566730" cy="566730"/>
          </a:xfrm>
          <a:prstGeom prst="rect">
            <a:avLst/>
          </a:prstGeom>
          <a:noFill/>
          <a:ln>
            <a:noFill/>
          </a:ln>
        </p:spPr>
      </p:pic>
      <p:pic>
        <p:nvPicPr>
          <p:cNvPr id="753" name="Google Shape;753;p17" descr="600+ Free Walking &amp; Silhouette Vectors - Pixabay"/>
          <p:cNvPicPr preferRelativeResize="0"/>
          <p:nvPr/>
        </p:nvPicPr>
        <p:blipFill rotWithShape="1">
          <a:blip r:embed="rId18">
            <a:alphaModFix/>
          </a:blip>
          <a:srcRect/>
          <a:stretch/>
        </p:blipFill>
        <p:spPr>
          <a:xfrm>
            <a:off x="9565978" y="4832427"/>
            <a:ext cx="437761" cy="349387"/>
          </a:xfrm>
          <a:prstGeom prst="rect">
            <a:avLst/>
          </a:prstGeom>
          <a:noFill/>
          <a:ln>
            <a:noFill/>
          </a:ln>
        </p:spPr>
      </p:pic>
      <p:pic>
        <p:nvPicPr>
          <p:cNvPr id="754" name="Google Shape;754;p17" descr="people, worker, male, job, Occupation, walking, Cart, Man, Carrying,  Pushing icon"/>
          <p:cNvPicPr preferRelativeResize="0"/>
          <p:nvPr/>
        </p:nvPicPr>
        <p:blipFill rotWithShape="1">
          <a:blip r:embed="rId19">
            <a:alphaModFix/>
          </a:blip>
          <a:srcRect/>
          <a:stretch/>
        </p:blipFill>
        <p:spPr>
          <a:xfrm>
            <a:off x="764949" y="4832427"/>
            <a:ext cx="272026" cy="272026"/>
          </a:xfrm>
          <a:prstGeom prst="rect">
            <a:avLst/>
          </a:prstGeom>
          <a:noFill/>
          <a:ln>
            <a:noFill/>
          </a:ln>
        </p:spPr>
      </p:pic>
      <p:pic>
        <p:nvPicPr>
          <p:cNvPr id="755" name="Google Shape;755;p17" descr="White House Scalable Vector Graphics Icon - White House PNG Photos png  download - 512*512 - Free Transparent White House png Download. - Clip Art  Library"/>
          <p:cNvPicPr preferRelativeResize="0"/>
          <p:nvPr/>
        </p:nvPicPr>
        <p:blipFill rotWithShape="1">
          <a:blip r:embed="rId20">
            <a:alphaModFix/>
          </a:blip>
          <a:srcRect/>
          <a:stretch/>
        </p:blipFill>
        <p:spPr>
          <a:xfrm>
            <a:off x="5634877" y="3223098"/>
            <a:ext cx="1844040" cy="1844040"/>
          </a:xfrm>
          <a:prstGeom prst="rect">
            <a:avLst/>
          </a:prstGeom>
          <a:noFill/>
          <a:ln>
            <a:noFill/>
          </a:ln>
        </p:spPr>
      </p:pic>
      <p:pic>
        <p:nvPicPr>
          <p:cNvPr id="756" name="Google Shape;756;p17" descr="Protest Vector SVG Icon - PNG Repo Free PNG Icons"/>
          <p:cNvPicPr preferRelativeResize="0"/>
          <p:nvPr/>
        </p:nvPicPr>
        <p:blipFill rotWithShape="1">
          <a:blip r:embed="rId21">
            <a:alphaModFix/>
          </a:blip>
          <a:srcRect/>
          <a:stretch/>
        </p:blipFill>
        <p:spPr>
          <a:xfrm>
            <a:off x="7264676" y="4652098"/>
            <a:ext cx="484134" cy="484134"/>
          </a:xfrm>
          <a:prstGeom prst="rect">
            <a:avLst/>
          </a:prstGeom>
          <a:noFill/>
          <a:ln>
            <a:noFill/>
          </a:ln>
        </p:spPr>
      </p:pic>
      <p:pic>
        <p:nvPicPr>
          <p:cNvPr id="757" name="Google Shape;757;p17" descr="Protest Vector SVG Icon - PNG Repo Free PNG Icons"/>
          <p:cNvPicPr preferRelativeResize="0"/>
          <p:nvPr/>
        </p:nvPicPr>
        <p:blipFill rotWithShape="1">
          <a:blip r:embed="rId21">
            <a:alphaModFix/>
          </a:blip>
          <a:srcRect/>
          <a:stretch/>
        </p:blipFill>
        <p:spPr>
          <a:xfrm>
            <a:off x="6643908" y="4681016"/>
            <a:ext cx="484134" cy="484134"/>
          </a:xfrm>
          <a:prstGeom prst="rect">
            <a:avLst/>
          </a:prstGeom>
          <a:noFill/>
          <a:ln>
            <a:noFill/>
          </a:ln>
        </p:spPr>
      </p:pic>
      <p:pic>
        <p:nvPicPr>
          <p:cNvPr id="758" name="Google Shape;758;p17" descr="Protest Vector SVG Icon - PNG Repo Free PNG Icons"/>
          <p:cNvPicPr preferRelativeResize="0"/>
          <p:nvPr/>
        </p:nvPicPr>
        <p:blipFill rotWithShape="1">
          <a:blip r:embed="rId21">
            <a:alphaModFix/>
          </a:blip>
          <a:srcRect/>
          <a:stretch/>
        </p:blipFill>
        <p:spPr>
          <a:xfrm>
            <a:off x="5864868" y="4701026"/>
            <a:ext cx="484134" cy="484134"/>
          </a:xfrm>
          <a:prstGeom prst="rect">
            <a:avLst/>
          </a:prstGeom>
          <a:noFill/>
          <a:ln>
            <a:noFill/>
          </a:ln>
        </p:spPr>
      </p:pic>
      <p:pic>
        <p:nvPicPr>
          <p:cNvPr id="759" name="Google Shape;759;p17" descr="Street light PNG images free download"/>
          <p:cNvPicPr preferRelativeResize="0"/>
          <p:nvPr/>
        </p:nvPicPr>
        <p:blipFill rotWithShape="1">
          <a:blip r:embed="rId14">
            <a:alphaModFix/>
          </a:blip>
          <a:srcRect/>
          <a:stretch/>
        </p:blipFill>
        <p:spPr>
          <a:xfrm>
            <a:off x="5499604" y="4706782"/>
            <a:ext cx="489238" cy="489238"/>
          </a:xfrm>
          <a:prstGeom prst="rect">
            <a:avLst/>
          </a:prstGeom>
          <a:noFill/>
          <a:ln>
            <a:noFill/>
          </a:ln>
        </p:spPr>
      </p:pic>
      <p:pic>
        <p:nvPicPr>
          <p:cNvPr id="760" name="Google Shape;760;p17" descr="Street light PNG images free download"/>
          <p:cNvPicPr preferRelativeResize="0"/>
          <p:nvPr/>
        </p:nvPicPr>
        <p:blipFill rotWithShape="1">
          <a:blip r:embed="rId14">
            <a:alphaModFix/>
          </a:blip>
          <a:srcRect/>
          <a:stretch/>
        </p:blipFill>
        <p:spPr>
          <a:xfrm>
            <a:off x="6202131" y="4704579"/>
            <a:ext cx="489238" cy="489238"/>
          </a:xfrm>
          <a:prstGeom prst="rect">
            <a:avLst/>
          </a:prstGeom>
          <a:noFill/>
          <a:ln>
            <a:noFill/>
          </a:ln>
        </p:spPr>
      </p:pic>
      <p:pic>
        <p:nvPicPr>
          <p:cNvPr id="761" name="Google Shape;761;p17" descr="Street light PNG images free download"/>
          <p:cNvPicPr preferRelativeResize="0"/>
          <p:nvPr/>
        </p:nvPicPr>
        <p:blipFill rotWithShape="1">
          <a:blip r:embed="rId14">
            <a:alphaModFix/>
          </a:blip>
          <a:srcRect/>
          <a:stretch/>
        </p:blipFill>
        <p:spPr>
          <a:xfrm>
            <a:off x="6904658" y="4706658"/>
            <a:ext cx="484134" cy="484134"/>
          </a:xfrm>
          <a:prstGeom prst="rect">
            <a:avLst/>
          </a:prstGeom>
          <a:noFill/>
          <a:ln>
            <a:noFill/>
          </a:ln>
        </p:spPr>
      </p:pic>
      <p:pic>
        <p:nvPicPr>
          <p:cNvPr id="762" name="Google Shape;762;p17" descr="Free Icon | Solar panel"/>
          <p:cNvPicPr preferRelativeResize="0"/>
          <p:nvPr/>
        </p:nvPicPr>
        <p:blipFill rotWithShape="1">
          <a:blip r:embed="rId22">
            <a:alphaModFix/>
          </a:blip>
          <a:srcRect/>
          <a:stretch/>
        </p:blipFill>
        <p:spPr>
          <a:xfrm>
            <a:off x="8249770" y="3516813"/>
            <a:ext cx="484134" cy="484134"/>
          </a:xfrm>
          <a:prstGeom prst="rect">
            <a:avLst/>
          </a:prstGeom>
          <a:noFill/>
          <a:ln>
            <a:noFill/>
          </a:ln>
        </p:spPr>
      </p:pic>
      <p:pic>
        <p:nvPicPr>
          <p:cNvPr id="763" name="Google Shape;763;p17" descr="Free Icon | Solar panel"/>
          <p:cNvPicPr preferRelativeResize="0"/>
          <p:nvPr/>
        </p:nvPicPr>
        <p:blipFill rotWithShape="1">
          <a:blip r:embed="rId22">
            <a:alphaModFix/>
          </a:blip>
          <a:srcRect/>
          <a:stretch/>
        </p:blipFill>
        <p:spPr>
          <a:xfrm>
            <a:off x="1906438" y="3502682"/>
            <a:ext cx="484134" cy="484134"/>
          </a:xfrm>
          <a:prstGeom prst="rect">
            <a:avLst/>
          </a:prstGeom>
          <a:noFill/>
          <a:ln>
            <a:noFill/>
          </a:ln>
        </p:spPr>
      </p:pic>
      <p:pic>
        <p:nvPicPr>
          <p:cNvPr id="764" name="Google Shape;764;p17" descr="Free Icon | Solar panel"/>
          <p:cNvPicPr preferRelativeResize="0"/>
          <p:nvPr/>
        </p:nvPicPr>
        <p:blipFill rotWithShape="1">
          <a:blip r:embed="rId22">
            <a:alphaModFix/>
          </a:blip>
          <a:srcRect/>
          <a:stretch/>
        </p:blipFill>
        <p:spPr>
          <a:xfrm>
            <a:off x="5530316" y="4122123"/>
            <a:ext cx="484134" cy="484134"/>
          </a:xfrm>
          <a:prstGeom prst="rect">
            <a:avLst/>
          </a:prstGeom>
          <a:noFill/>
          <a:ln>
            <a:noFill/>
          </a:ln>
        </p:spPr>
      </p:pic>
      <p:pic>
        <p:nvPicPr>
          <p:cNvPr id="765" name="Google Shape;765;p17" descr="Free Icon | Solar panel"/>
          <p:cNvPicPr preferRelativeResize="0"/>
          <p:nvPr/>
        </p:nvPicPr>
        <p:blipFill rotWithShape="1">
          <a:blip r:embed="rId22">
            <a:alphaModFix/>
          </a:blip>
          <a:srcRect/>
          <a:stretch/>
        </p:blipFill>
        <p:spPr>
          <a:xfrm>
            <a:off x="7067723" y="4140706"/>
            <a:ext cx="484134" cy="484134"/>
          </a:xfrm>
          <a:prstGeom prst="rect">
            <a:avLst/>
          </a:prstGeom>
          <a:noFill/>
          <a:ln>
            <a:noFill/>
          </a:ln>
        </p:spPr>
      </p:pic>
      <p:pic>
        <p:nvPicPr>
          <p:cNvPr id="766" name="Google Shape;766;p17" descr="Free Icon | Solar panel"/>
          <p:cNvPicPr preferRelativeResize="0"/>
          <p:nvPr/>
        </p:nvPicPr>
        <p:blipFill rotWithShape="1">
          <a:blip r:embed="rId22">
            <a:alphaModFix/>
          </a:blip>
          <a:srcRect/>
          <a:stretch/>
        </p:blipFill>
        <p:spPr>
          <a:xfrm>
            <a:off x="9882735" y="2206514"/>
            <a:ext cx="484134" cy="484134"/>
          </a:xfrm>
          <a:prstGeom prst="rect">
            <a:avLst/>
          </a:prstGeom>
          <a:noFill/>
          <a:ln>
            <a:noFill/>
          </a:ln>
        </p:spPr>
      </p:pic>
      <p:pic>
        <p:nvPicPr>
          <p:cNvPr id="767" name="Google Shape;767;p17" descr="Free Icon | Solar panel"/>
          <p:cNvPicPr preferRelativeResize="0"/>
          <p:nvPr/>
        </p:nvPicPr>
        <p:blipFill rotWithShape="1">
          <a:blip r:embed="rId22">
            <a:alphaModFix/>
          </a:blip>
          <a:srcRect/>
          <a:stretch/>
        </p:blipFill>
        <p:spPr>
          <a:xfrm>
            <a:off x="8863654" y="2199896"/>
            <a:ext cx="484134" cy="484134"/>
          </a:xfrm>
          <a:prstGeom prst="rect">
            <a:avLst/>
          </a:prstGeom>
          <a:noFill/>
          <a:ln>
            <a:noFill/>
          </a:ln>
        </p:spPr>
      </p:pic>
      <p:pic>
        <p:nvPicPr>
          <p:cNvPr id="768" name="Google Shape;768;p17" descr="Wind Turbine Icon Png #211772 - Free Icons Library"/>
          <p:cNvPicPr preferRelativeResize="0"/>
          <p:nvPr/>
        </p:nvPicPr>
        <p:blipFill rotWithShape="1">
          <a:blip r:embed="rId23">
            <a:alphaModFix/>
          </a:blip>
          <a:srcRect l="20389" r="21124"/>
          <a:stretch/>
        </p:blipFill>
        <p:spPr>
          <a:xfrm>
            <a:off x="10848077" y="3132354"/>
            <a:ext cx="874678" cy="1495506"/>
          </a:xfrm>
          <a:prstGeom prst="rect">
            <a:avLst/>
          </a:prstGeom>
          <a:noFill/>
          <a:ln>
            <a:noFill/>
          </a:ln>
        </p:spPr>
      </p:pic>
      <p:grpSp>
        <p:nvGrpSpPr>
          <p:cNvPr id="769" name="Google Shape;769;p17"/>
          <p:cNvGrpSpPr/>
          <p:nvPr/>
        </p:nvGrpSpPr>
        <p:grpSpPr>
          <a:xfrm>
            <a:off x="6386443" y="5120644"/>
            <a:ext cx="316401" cy="497213"/>
            <a:chOff x="3940711" y="4260611"/>
            <a:chExt cx="316401" cy="497213"/>
          </a:xfrm>
        </p:grpSpPr>
        <p:pic>
          <p:nvPicPr>
            <p:cNvPr id="770" name="Google Shape;770;p17" descr="Camera Shot Cam Photo Registration Speed Svg Png Icon Free Download  (#566112) - OnlineWebFonts.COM"/>
            <p:cNvPicPr preferRelativeResize="0"/>
            <p:nvPr/>
          </p:nvPicPr>
          <p:blipFill rotWithShape="1">
            <a:blip r:embed="rId24">
              <a:alphaModFix/>
            </a:blip>
            <a:srcRect/>
            <a:stretch/>
          </p:blipFill>
          <p:spPr>
            <a:xfrm flipH="1">
              <a:off x="3940711" y="4260611"/>
              <a:ext cx="316401" cy="317020"/>
            </a:xfrm>
            <a:prstGeom prst="rect">
              <a:avLst/>
            </a:prstGeom>
            <a:noFill/>
            <a:ln>
              <a:noFill/>
            </a:ln>
          </p:spPr>
        </p:pic>
        <p:cxnSp>
          <p:nvCxnSpPr>
            <p:cNvPr id="771" name="Google Shape;771;p17"/>
            <p:cNvCxnSpPr/>
            <p:nvPr/>
          </p:nvCxnSpPr>
          <p:spPr>
            <a:xfrm>
              <a:off x="4098911" y="4570197"/>
              <a:ext cx="0" cy="179229"/>
            </a:xfrm>
            <a:prstGeom prst="straightConnector1">
              <a:avLst/>
            </a:prstGeom>
            <a:noFill/>
            <a:ln w="28575" cap="flat" cmpd="sng">
              <a:solidFill>
                <a:schemeClr val="accent4"/>
              </a:solidFill>
              <a:prstDash val="solid"/>
              <a:miter lim="800000"/>
              <a:headEnd type="none" w="sm" len="sm"/>
              <a:tailEnd type="none" w="sm" len="sm"/>
            </a:ln>
          </p:spPr>
        </p:cxnSp>
        <p:cxnSp>
          <p:nvCxnSpPr>
            <p:cNvPr id="772" name="Google Shape;772;p17"/>
            <p:cNvCxnSpPr/>
            <p:nvPr/>
          </p:nvCxnSpPr>
          <p:spPr>
            <a:xfrm>
              <a:off x="4024313" y="4757824"/>
              <a:ext cx="145256" cy="0"/>
            </a:xfrm>
            <a:prstGeom prst="straightConnector1">
              <a:avLst/>
            </a:prstGeom>
            <a:noFill/>
            <a:ln w="28575" cap="flat" cmpd="sng">
              <a:solidFill>
                <a:schemeClr val="accent4"/>
              </a:solidFill>
              <a:prstDash val="solid"/>
              <a:miter lim="800000"/>
              <a:headEnd type="none" w="sm" len="sm"/>
              <a:tailEnd type="none" w="sm" len="sm"/>
            </a:ln>
          </p:spPr>
        </p:cxnSp>
      </p:grpSp>
      <p:grpSp>
        <p:nvGrpSpPr>
          <p:cNvPr id="773" name="Google Shape;773;p17"/>
          <p:cNvGrpSpPr/>
          <p:nvPr/>
        </p:nvGrpSpPr>
        <p:grpSpPr>
          <a:xfrm>
            <a:off x="190449" y="5146640"/>
            <a:ext cx="316401" cy="497213"/>
            <a:chOff x="3940711" y="4260611"/>
            <a:chExt cx="316401" cy="497213"/>
          </a:xfrm>
        </p:grpSpPr>
        <p:pic>
          <p:nvPicPr>
            <p:cNvPr id="774" name="Google Shape;774;p17" descr="Camera Shot Cam Photo Registration Speed Svg Png Icon Free Download  (#566112) - OnlineWebFonts.COM"/>
            <p:cNvPicPr preferRelativeResize="0"/>
            <p:nvPr/>
          </p:nvPicPr>
          <p:blipFill rotWithShape="1">
            <a:blip r:embed="rId24">
              <a:alphaModFix/>
            </a:blip>
            <a:srcRect/>
            <a:stretch/>
          </p:blipFill>
          <p:spPr>
            <a:xfrm flipH="1">
              <a:off x="3940711" y="4260611"/>
              <a:ext cx="316401" cy="317020"/>
            </a:xfrm>
            <a:prstGeom prst="rect">
              <a:avLst/>
            </a:prstGeom>
            <a:noFill/>
            <a:ln>
              <a:noFill/>
            </a:ln>
          </p:spPr>
        </p:pic>
        <p:cxnSp>
          <p:nvCxnSpPr>
            <p:cNvPr id="775" name="Google Shape;775;p17"/>
            <p:cNvCxnSpPr/>
            <p:nvPr/>
          </p:nvCxnSpPr>
          <p:spPr>
            <a:xfrm>
              <a:off x="4098911" y="4570197"/>
              <a:ext cx="0" cy="179229"/>
            </a:xfrm>
            <a:prstGeom prst="straightConnector1">
              <a:avLst/>
            </a:prstGeom>
            <a:noFill/>
            <a:ln w="28575" cap="flat" cmpd="sng">
              <a:solidFill>
                <a:schemeClr val="accent4"/>
              </a:solidFill>
              <a:prstDash val="solid"/>
              <a:miter lim="800000"/>
              <a:headEnd type="none" w="sm" len="sm"/>
              <a:tailEnd type="none" w="sm" len="sm"/>
            </a:ln>
          </p:spPr>
        </p:cxnSp>
        <p:cxnSp>
          <p:nvCxnSpPr>
            <p:cNvPr id="776" name="Google Shape;776;p17"/>
            <p:cNvCxnSpPr/>
            <p:nvPr/>
          </p:nvCxnSpPr>
          <p:spPr>
            <a:xfrm>
              <a:off x="4024313" y="4757824"/>
              <a:ext cx="145256" cy="0"/>
            </a:xfrm>
            <a:prstGeom prst="straightConnector1">
              <a:avLst/>
            </a:prstGeom>
            <a:noFill/>
            <a:ln w="28575" cap="flat" cmpd="sng">
              <a:solidFill>
                <a:schemeClr val="accent4"/>
              </a:solidFill>
              <a:prstDash val="solid"/>
              <a:miter lim="800000"/>
              <a:headEnd type="none" w="sm" len="sm"/>
              <a:tailEnd type="none" w="sm" len="sm"/>
            </a:ln>
          </p:spPr>
        </p:cxnSp>
      </p:grpSp>
      <p:grpSp>
        <p:nvGrpSpPr>
          <p:cNvPr id="777" name="Google Shape;777;p17"/>
          <p:cNvGrpSpPr/>
          <p:nvPr/>
        </p:nvGrpSpPr>
        <p:grpSpPr>
          <a:xfrm>
            <a:off x="11724366" y="5120644"/>
            <a:ext cx="316401" cy="497213"/>
            <a:chOff x="3940711" y="4260611"/>
            <a:chExt cx="316401" cy="497213"/>
          </a:xfrm>
        </p:grpSpPr>
        <p:pic>
          <p:nvPicPr>
            <p:cNvPr id="778" name="Google Shape;778;p17" descr="Camera Shot Cam Photo Registration Speed Svg Png Icon Free Download  (#566112) - OnlineWebFonts.COM"/>
            <p:cNvPicPr preferRelativeResize="0"/>
            <p:nvPr/>
          </p:nvPicPr>
          <p:blipFill rotWithShape="1">
            <a:blip r:embed="rId24">
              <a:alphaModFix/>
            </a:blip>
            <a:srcRect/>
            <a:stretch/>
          </p:blipFill>
          <p:spPr>
            <a:xfrm flipH="1">
              <a:off x="3940711" y="4260611"/>
              <a:ext cx="316401" cy="317020"/>
            </a:xfrm>
            <a:prstGeom prst="rect">
              <a:avLst/>
            </a:prstGeom>
            <a:noFill/>
            <a:ln>
              <a:noFill/>
            </a:ln>
          </p:spPr>
        </p:pic>
        <p:cxnSp>
          <p:nvCxnSpPr>
            <p:cNvPr id="779" name="Google Shape;779;p17"/>
            <p:cNvCxnSpPr/>
            <p:nvPr/>
          </p:nvCxnSpPr>
          <p:spPr>
            <a:xfrm>
              <a:off x="4098911" y="4570197"/>
              <a:ext cx="0" cy="179229"/>
            </a:xfrm>
            <a:prstGeom prst="straightConnector1">
              <a:avLst/>
            </a:prstGeom>
            <a:noFill/>
            <a:ln w="28575" cap="flat" cmpd="sng">
              <a:solidFill>
                <a:schemeClr val="accent4"/>
              </a:solidFill>
              <a:prstDash val="solid"/>
              <a:miter lim="800000"/>
              <a:headEnd type="none" w="sm" len="sm"/>
              <a:tailEnd type="none" w="sm" len="sm"/>
            </a:ln>
          </p:spPr>
        </p:cxnSp>
        <p:cxnSp>
          <p:nvCxnSpPr>
            <p:cNvPr id="780" name="Google Shape;780;p17"/>
            <p:cNvCxnSpPr/>
            <p:nvPr/>
          </p:nvCxnSpPr>
          <p:spPr>
            <a:xfrm>
              <a:off x="4024313" y="4757824"/>
              <a:ext cx="145256" cy="0"/>
            </a:xfrm>
            <a:prstGeom prst="straightConnector1">
              <a:avLst/>
            </a:prstGeom>
            <a:noFill/>
            <a:ln w="28575" cap="flat" cmpd="sng">
              <a:solidFill>
                <a:schemeClr val="accent4"/>
              </a:solidFill>
              <a:prstDash val="solid"/>
              <a:miter lim="800000"/>
              <a:headEnd type="none" w="sm" len="sm"/>
              <a:tailEnd type="none" w="sm" len="sm"/>
            </a:ln>
          </p:spPr>
        </p:cxnSp>
      </p:grpSp>
      <p:pic>
        <p:nvPicPr>
          <p:cNvPr id="781" name="Google Shape;781;p17" descr="Building, commercial building, construction, housing society, office block,  real estate icon - Download on Iconfinder"/>
          <p:cNvPicPr preferRelativeResize="0"/>
          <p:nvPr/>
        </p:nvPicPr>
        <p:blipFill rotWithShape="1">
          <a:blip r:embed="rId4">
            <a:alphaModFix/>
          </a:blip>
          <a:srcRect r="50293"/>
          <a:stretch/>
        </p:blipFill>
        <p:spPr>
          <a:xfrm>
            <a:off x="3340343" y="3842346"/>
            <a:ext cx="549418" cy="1105327"/>
          </a:xfrm>
          <a:prstGeom prst="rect">
            <a:avLst/>
          </a:prstGeom>
          <a:noFill/>
          <a:ln>
            <a:noFill/>
          </a:ln>
        </p:spPr>
      </p:pic>
      <p:pic>
        <p:nvPicPr>
          <p:cNvPr id="782" name="Google Shape;782;p17" descr="Get The Latest - Public Park Icon Png | Full Size PNG Download | SeekPNG"/>
          <p:cNvPicPr preferRelativeResize="0"/>
          <p:nvPr/>
        </p:nvPicPr>
        <p:blipFill rotWithShape="1">
          <a:blip r:embed="rId25">
            <a:alphaModFix/>
          </a:blip>
          <a:srcRect/>
          <a:stretch/>
        </p:blipFill>
        <p:spPr>
          <a:xfrm>
            <a:off x="10524270" y="3888911"/>
            <a:ext cx="1503818" cy="1029460"/>
          </a:xfrm>
          <a:prstGeom prst="rect">
            <a:avLst/>
          </a:prstGeom>
          <a:noFill/>
          <a:ln>
            <a:noFill/>
          </a:ln>
        </p:spPr>
      </p:pic>
      <p:pic>
        <p:nvPicPr>
          <p:cNvPr id="783" name="Google Shape;783;p17" descr="Free Icon | Security camera"/>
          <p:cNvPicPr preferRelativeResize="0"/>
          <p:nvPr/>
        </p:nvPicPr>
        <p:blipFill rotWithShape="1">
          <a:blip r:embed="rId26">
            <a:alphaModFix/>
          </a:blip>
          <a:srcRect/>
          <a:stretch/>
        </p:blipFill>
        <p:spPr>
          <a:xfrm>
            <a:off x="3852792" y="3899147"/>
            <a:ext cx="216909" cy="216909"/>
          </a:xfrm>
          <a:prstGeom prst="rect">
            <a:avLst/>
          </a:prstGeom>
          <a:noFill/>
          <a:ln>
            <a:noFill/>
          </a:ln>
        </p:spPr>
      </p:pic>
      <p:pic>
        <p:nvPicPr>
          <p:cNvPr id="784" name="Google Shape;784;p17" descr="Free Icon | Security camera"/>
          <p:cNvPicPr preferRelativeResize="0"/>
          <p:nvPr/>
        </p:nvPicPr>
        <p:blipFill rotWithShape="1">
          <a:blip r:embed="rId26">
            <a:alphaModFix/>
          </a:blip>
          <a:srcRect/>
          <a:stretch/>
        </p:blipFill>
        <p:spPr>
          <a:xfrm flipH="1">
            <a:off x="2515025" y="4347738"/>
            <a:ext cx="219656" cy="219656"/>
          </a:xfrm>
          <a:prstGeom prst="rect">
            <a:avLst/>
          </a:prstGeom>
          <a:noFill/>
          <a:ln>
            <a:noFill/>
          </a:ln>
        </p:spPr>
      </p:pic>
      <p:pic>
        <p:nvPicPr>
          <p:cNvPr id="785" name="Google Shape;785;p17" descr="Free Icon | Security camera"/>
          <p:cNvPicPr preferRelativeResize="0"/>
          <p:nvPr/>
        </p:nvPicPr>
        <p:blipFill rotWithShape="1">
          <a:blip r:embed="rId26">
            <a:alphaModFix/>
          </a:blip>
          <a:srcRect/>
          <a:stretch/>
        </p:blipFill>
        <p:spPr>
          <a:xfrm flipH="1">
            <a:off x="7959706" y="4010903"/>
            <a:ext cx="219656" cy="219656"/>
          </a:xfrm>
          <a:prstGeom prst="rect">
            <a:avLst/>
          </a:prstGeom>
          <a:noFill/>
          <a:ln>
            <a:noFill/>
          </a:ln>
        </p:spPr>
      </p:pic>
      <p:pic>
        <p:nvPicPr>
          <p:cNvPr id="786" name="Google Shape;786;p17" descr="Free Icon | Security camera"/>
          <p:cNvPicPr preferRelativeResize="0"/>
          <p:nvPr/>
        </p:nvPicPr>
        <p:blipFill rotWithShape="1">
          <a:blip r:embed="rId26">
            <a:alphaModFix/>
          </a:blip>
          <a:srcRect/>
          <a:stretch/>
        </p:blipFill>
        <p:spPr>
          <a:xfrm flipH="1">
            <a:off x="8915011" y="4154085"/>
            <a:ext cx="219656" cy="219656"/>
          </a:xfrm>
          <a:prstGeom prst="rect">
            <a:avLst/>
          </a:prstGeom>
          <a:noFill/>
          <a:ln>
            <a:noFill/>
          </a:ln>
        </p:spPr>
      </p:pic>
      <p:pic>
        <p:nvPicPr>
          <p:cNvPr id="787" name="Google Shape;787;p17" descr="Free Icon | Security camera"/>
          <p:cNvPicPr preferRelativeResize="0"/>
          <p:nvPr/>
        </p:nvPicPr>
        <p:blipFill rotWithShape="1">
          <a:blip r:embed="rId26">
            <a:alphaModFix/>
          </a:blip>
          <a:srcRect/>
          <a:stretch/>
        </p:blipFill>
        <p:spPr>
          <a:xfrm flipH="1">
            <a:off x="9727561" y="4338705"/>
            <a:ext cx="219656" cy="219656"/>
          </a:xfrm>
          <a:prstGeom prst="rect">
            <a:avLst/>
          </a:prstGeom>
          <a:noFill/>
          <a:ln>
            <a:noFill/>
          </a:ln>
        </p:spPr>
      </p:pic>
      <p:pic>
        <p:nvPicPr>
          <p:cNvPr id="788" name="Google Shape;788;p17" descr="Free Icon | Security camera"/>
          <p:cNvPicPr preferRelativeResize="0"/>
          <p:nvPr/>
        </p:nvPicPr>
        <p:blipFill rotWithShape="1">
          <a:blip r:embed="rId26">
            <a:alphaModFix/>
          </a:blip>
          <a:srcRect/>
          <a:stretch/>
        </p:blipFill>
        <p:spPr>
          <a:xfrm>
            <a:off x="10374675" y="4339949"/>
            <a:ext cx="219656" cy="219656"/>
          </a:xfrm>
          <a:prstGeom prst="rect">
            <a:avLst/>
          </a:prstGeom>
          <a:noFill/>
          <a:ln>
            <a:noFill/>
          </a:ln>
        </p:spPr>
      </p:pic>
      <p:pic>
        <p:nvPicPr>
          <p:cNvPr id="789" name="Google Shape;789;p17" descr="Free Icon | Security camera"/>
          <p:cNvPicPr preferRelativeResize="0"/>
          <p:nvPr/>
        </p:nvPicPr>
        <p:blipFill rotWithShape="1">
          <a:blip r:embed="rId26">
            <a:alphaModFix/>
          </a:blip>
          <a:srcRect/>
          <a:stretch/>
        </p:blipFill>
        <p:spPr>
          <a:xfrm>
            <a:off x="1532415" y="4420295"/>
            <a:ext cx="219656" cy="219656"/>
          </a:xfrm>
          <a:prstGeom prst="rect">
            <a:avLst/>
          </a:prstGeom>
          <a:noFill/>
          <a:ln>
            <a:noFill/>
          </a:ln>
        </p:spPr>
      </p:pic>
      <p:pic>
        <p:nvPicPr>
          <p:cNvPr id="790" name="Google Shape;790;p17" descr="Free Icon | Security camera"/>
          <p:cNvPicPr preferRelativeResize="0"/>
          <p:nvPr/>
        </p:nvPicPr>
        <p:blipFill rotWithShape="1">
          <a:blip r:embed="rId26">
            <a:alphaModFix/>
          </a:blip>
          <a:srcRect/>
          <a:stretch/>
        </p:blipFill>
        <p:spPr>
          <a:xfrm>
            <a:off x="7471582" y="4434076"/>
            <a:ext cx="216909" cy="216909"/>
          </a:xfrm>
          <a:prstGeom prst="rect">
            <a:avLst/>
          </a:prstGeom>
          <a:noFill/>
          <a:ln>
            <a:noFill/>
          </a:ln>
        </p:spPr>
      </p:pic>
      <p:pic>
        <p:nvPicPr>
          <p:cNvPr id="791" name="Google Shape;791;p17" descr="Free Icon | Security camera"/>
          <p:cNvPicPr preferRelativeResize="0"/>
          <p:nvPr/>
        </p:nvPicPr>
        <p:blipFill rotWithShape="1">
          <a:blip r:embed="rId26">
            <a:alphaModFix/>
          </a:blip>
          <a:srcRect/>
          <a:stretch/>
        </p:blipFill>
        <p:spPr>
          <a:xfrm flipH="1">
            <a:off x="5409108" y="4396835"/>
            <a:ext cx="219656" cy="219656"/>
          </a:xfrm>
          <a:prstGeom prst="rect">
            <a:avLst/>
          </a:prstGeom>
          <a:noFill/>
          <a:ln>
            <a:noFill/>
          </a:ln>
        </p:spPr>
      </p:pic>
      <p:pic>
        <p:nvPicPr>
          <p:cNvPr id="792" name="Google Shape;792;p17" descr="Free Passenger Bus Icon of Glyph style - Available in SVG, PNG, EPS, AI &amp;  Icon fonts"/>
          <p:cNvPicPr preferRelativeResize="0"/>
          <p:nvPr/>
        </p:nvPicPr>
        <p:blipFill rotWithShape="1">
          <a:blip r:embed="rId27">
            <a:alphaModFix/>
          </a:blip>
          <a:srcRect t="34786" b="35470"/>
          <a:stretch/>
        </p:blipFill>
        <p:spPr>
          <a:xfrm>
            <a:off x="2017520" y="5097654"/>
            <a:ext cx="1866043" cy="555003"/>
          </a:xfrm>
          <a:prstGeom prst="rect">
            <a:avLst/>
          </a:prstGeom>
          <a:noFill/>
          <a:ln>
            <a:noFill/>
          </a:ln>
        </p:spPr>
      </p:pic>
      <p:pic>
        <p:nvPicPr>
          <p:cNvPr id="793" name="Google Shape;793;p17" descr="Airplane Png Icon #240456 - Free Icons Library"/>
          <p:cNvPicPr preferRelativeResize="0"/>
          <p:nvPr/>
        </p:nvPicPr>
        <p:blipFill rotWithShape="1">
          <a:blip r:embed="rId28">
            <a:alphaModFix/>
          </a:blip>
          <a:srcRect b="23254"/>
          <a:stretch/>
        </p:blipFill>
        <p:spPr>
          <a:xfrm>
            <a:off x="7700124" y="1444372"/>
            <a:ext cx="1163880" cy="701840"/>
          </a:xfrm>
          <a:prstGeom prst="rect">
            <a:avLst/>
          </a:prstGeom>
          <a:noFill/>
          <a:ln>
            <a:noFill/>
          </a:ln>
        </p:spPr>
      </p:pic>
      <p:pic>
        <p:nvPicPr>
          <p:cNvPr id="794" name="Google Shape;794;p17" descr="Bank, banking, building, finance icon - Download on Iconfinder"/>
          <p:cNvPicPr preferRelativeResize="0"/>
          <p:nvPr/>
        </p:nvPicPr>
        <p:blipFill rotWithShape="1">
          <a:blip r:embed="rId29">
            <a:alphaModFix/>
          </a:blip>
          <a:srcRect/>
          <a:stretch/>
        </p:blipFill>
        <p:spPr>
          <a:xfrm>
            <a:off x="3852126" y="3721308"/>
            <a:ext cx="1285764" cy="1285764"/>
          </a:xfrm>
          <a:prstGeom prst="rect">
            <a:avLst/>
          </a:prstGeom>
          <a:noFill/>
          <a:ln>
            <a:noFill/>
          </a:ln>
        </p:spPr>
      </p:pic>
      <p:pic>
        <p:nvPicPr>
          <p:cNvPr id="795" name="Google Shape;795;p17" descr="Police badge PNG"/>
          <p:cNvPicPr preferRelativeResize="0"/>
          <p:nvPr/>
        </p:nvPicPr>
        <p:blipFill rotWithShape="1">
          <a:blip r:embed="rId30">
            <a:alphaModFix/>
          </a:blip>
          <a:srcRect/>
          <a:stretch/>
        </p:blipFill>
        <p:spPr>
          <a:xfrm>
            <a:off x="7731913" y="4229109"/>
            <a:ext cx="216910" cy="252438"/>
          </a:xfrm>
          <a:prstGeom prst="rect">
            <a:avLst/>
          </a:prstGeom>
          <a:noFill/>
          <a:ln>
            <a:noFill/>
          </a:ln>
        </p:spPr>
      </p:pic>
      <p:cxnSp>
        <p:nvCxnSpPr>
          <p:cNvPr id="796" name="Google Shape;796;p17"/>
          <p:cNvCxnSpPr/>
          <p:nvPr/>
        </p:nvCxnSpPr>
        <p:spPr>
          <a:xfrm>
            <a:off x="274051" y="5843346"/>
            <a:ext cx="3609512" cy="0"/>
          </a:xfrm>
          <a:prstGeom prst="straightConnector1">
            <a:avLst/>
          </a:prstGeom>
          <a:noFill/>
          <a:ln w="12700" cap="flat" cmpd="sng">
            <a:solidFill>
              <a:schemeClr val="lt1"/>
            </a:solidFill>
            <a:prstDash val="solid"/>
            <a:round/>
            <a:headEnd type="triangle" w="med" len="med"/>
            <a:tailEnd type="none" w="sm" len="sm"/>
          </a:ln>
        </p:spPr>
      </p:cxnSp>
      <p:cxnSp>
        <p:nvCxnSpPr>
          <p:cNvPr id="797" name="Google Shape;797;p17"/>
          <p:cNvCxnSpPr/>
          <p:nvPr/>
        </p:nvCxnSpPr>
        <p:spPr>
          <a:xfrm>
            <a:off x="8282064" y="5856319"/>
            <a:ext cx="3717129" cy="0"/>
          </a:xfrm>
          <a:prstGeom prst="straightConnector1">
            <a:avLst/>
          </a:prstGeom>
          <a:noFill/>
          <a:ln w="12700" cap="flat" cmpd="sng">
            <a:solidFill>
              <a:schemeClr val="lt1"/>
            </a:solidFill>
            <a:prstDash val="solid"/>
            <a:round/>
            <a:headEnd type="none" w="sm" len="sm"/>
            <a:tailEnd type="triangle" w="med" len="med"/>
          </a:ln>
        </p:spPr>
      </p:cxnSp>
      <p:sp>
        <p:nvSpPr>
          <p:cNvPr id="798" name="Google Shape;798;p17"/>
          <p:cNvSpPr txBox="1"/>
          <p:nvPr/>
        </p:nvSpPr>
        <p:spPr>
          <a:xfrm>
            <a:off x="4016982" y="5659332"/>
            <a:ext cx="4124663" cy="369332"/>
          </a:xfrm>
          <a:prstGeom prst="rect">
            <a:avLst/>
          </a:prstGeom>
          <a:noFill/>
          <a:ln>
            <a:noFill/>
          </a:ln>
        </p:spPr>
        <p:txBody>
          <a:bodyPr spcFirstLastPara="1" wrap="square" lIns="0" tIns="45700" rIns="0" bIns="45700" anchor="t" anchorCtr="0">
            <a:spAutoFit/>
          </a:bodyPr>
          <a:lstStyle/>
          <a:p>
            <a:pPr marL="0" marR="0" lvl="0" indent="0" algn="ctr" rtl="0">
              <a:spcBef>
                <a:spcPts val="0"/>
              </a:spcBef>
              <a:spcAft>
                <a:spcPts val="0"/>
              </a:spcAft>
              <a:buNone/>
            </a:pPr>
            <a:r>
              <a:rPr lang="en-US" sz="1800" b="1" dirty="0">
                <a:solidFill>
                  <a:schemeClr val="lt1"/>
                </a:solidFill>
                <a:latin typeface="Arial"/>
                <a:ea typeface="Arial"/>
                <a:cs typeface="Arial"/>
                <a:sym typeface="Arial"/>
              </a:rPr>
              <a:t>Predictive Urban Asset Management</a:t>
            </a:r>
            <a:endParaRPr lang="en-US" dirty="0"/>
          </a:p>
        </p:txBody>
      </p:sp>
      <p:sp>
        <p:nvSpPr>
          <p:cNvPr id="799" name="Google Shape;799;p17"/>
          <p:cNvSpPr txBox="1"/>
          <p:nvPr/>
        </p:nvSpPr>
        <p:spPr>
          <a:xfrm>
            <a:off x="3578464" y="2806435"/>
            <a:ext cx="1959449" cy="369332"/>
          </a:xfrm>
          <a:prstGeom prst="rect">
            <a:avLst/>
          </a:prstGeom>
          <a:noFill/>
          <a:ln>
            <a:noFill/>
          </a:ln>
        </p:spPr>
        <p:txBody>
          <a:bodyPr spcFirstLastPara="1" wrap="square" lIns="0" tIns="45700" rIns="0" bIns="45700" anchor="t" anchorCtr="0">
            <a:spAutoFit/>
          </a:bodyPr>
          <a:lstStyle/>
          <a:p>
            <a:pPr marL="0" marR="0" lvl="0" indent="0" algn="ctr" rtl="0">
              <a:spcBef>
                <a:spcPts val="0"/>
              </a:spcBef>
              <a:spcAft>
                <a:spcPts val="0"/>
              </a:spcAft>
              <a:buNone/>
            </a:pPr>
            <a:r>
              <a:rPr lang="en-US" sz="1800" b="1" dirty="0">
                <a:solidFill>
                  <a:srgbClr val="E81159"/>
                </a:solidFill>
                <a:latin typeface="Arial"/>
                <a:ea typeface="Arial"/>
                <a:cs typeface="Arial"/>
                <a:sym typeface="Arial"/>
              </a:rPr>
              <a:t>Social Credits</a:t>
            </a:r>
            <a:endParaRPr lang="en-US" dirty="0"/>
          </a:p>
        </p:txBody>
      </p:sp>
      <p:cxnSp>
        <p:nvCxnSpPr>
          <p:cNvPr id="800" name="Google Shape;800;p17"/>
          <p:cNvCxnSpPr/>
          <p:nvPr/>
        </p:nvCxnSpPr>
        <p:spPr>
          <a:xfrm>
            <a:off x="4580313" y="3202267"/>
            <a:ext cx="0" cy="539554"/>
          </a:xfrm>
          <a:prstGeom prst="straightConnector1">
            <a:avLst/>
          </a:prstGeom>
          <a:noFill/>
          <a:ln w="12700" cap="flat" cmpd="sng">
            <a:solidFill>
              <a:srgbClr val="6F7878"/>
            </a:solidFill>
            <a:prstDash val="solid"/>
            <a:round/>
            <a:headEnd type="none" w="sm" len="sm"/>
            <a:tailEnd type="none" w="sm" len="sm"/>
          </a:ln>
        </p:spPr>
      </p:cxnSp>
      <p:sp>
        <p:nvSpPr>
          <p:cNvPr id="801" name="Google Shape;801;p17"/>
          <p:cNvSpPr txBox="1"/>
          <p:nvPr/>
        </p:nvSpPr>
        <p:spPr>
          <a:xfrm>
            <a:off x="6689359" y="2407959"/>
            <a:ext cx="1959449" cy="1200329"/>
          </a:xfrm>
          <a:prstGeom prst="rect">
            <a:avLst/>
          </a:prstGeom>
          <a:noFill/>
          <a:ln>
            <a:noFill/>
          </a:ln>
        </p:spPr>
        <p:txBody>
          <a:bodyPr spcFirstLastPara="1" wrap="square" lIns="0" tIns="45700" rIns="0" bIns="45700" anchor="t" anchorCtr="0">
            <a:spAutoFit/>
          </a:bodyPr>
          <a:lstStyle/>
          <a:p>
            <a:pPr marL="0" marR="0" lvl="0" indent="0" algn="ctr" rtl="0">
              <a:spcBef>
                <a:spcPts val="0"/>
              </a:spcBef>
              <a:spcAft>
                <a:spcPts val="0"/>
              </a:spcAft>
              <a:buNone/>
            </a:pPr>
            <a:r>
              <a:rPr lang="en-US" sz="1800" b="1" dirty="0">
                <a:solidFill>
                  <a:srgbClr val="E81159"/>
                </a:solidFill>
                <a:latin typeface="Arial"/>
                <a:ea typeface="Arial"/>
                <a:cs typeface="Arial"/>
                <a:sym typeface="Arial"/>
              </a:rPr>
              <a:t>Sentiment Analysis for Customer Engagement</a:t>
            </a:r>
            <a:endParaRPr lang="en-US" dirty="0"/>
          </a:p>
        </p:txBody>
      </p:sp>
      <p:cxnSp>
        <p:nvCxnSpPr>
          <p:cNvPr id="802" name="Google Shape;802;p17"/>
          <p:cNvCxnSpPr/>
          <p:nvPr/>
        </p:nvCxnSpPr>
        <p:spPr>
          <a:xfrm>
            <a:off x="6636663" y="3061595"/>
            <a:ext cx="0" cy="539554"/>
          </a:xfrm>
          <a:prstGeom prst="straightConnector1">
            <a:avLst/>
          </a:prstGeom>
          <a:noFill/>
          <a:ln w="12700" cap="flat" cmpd="sng">
            <a:solidFill>
              <a:srgbClr val="6F7878"/>
            </a:solidFill>
            <a:prstDash val="solid"/>
            <a:round/>
            <a:headEnd type="none" w="sm" len="sm"/>
            <a:tailEnd type="none" w="sm" len="sm"/>
          </a:ln>
        </p:spPr>
      </p:cxnSp>
      <p:cxnSp>
        <p:nvCxnSpPr>
          <p:cNvPr id="803" name="Google Shape;803;p17"/>
          <p:cNvCxnSpPr/>
          <p:nvPr/>
        </p:nvCxnSpPr>
        <p:spPr>
          <a:xfrm rot="10800000">
            <a:off x="6632765" y="3064229"/>
            <a:ext cx="311810" cy="5049"/>
          </a:xfrm>
          <a:prstGeom prst="straightConnector1">
            <a:avLst/>
          </a:prstGeom>
          <a:noFill/>
          <a:ln w="12700" cap="flat" cmpd="sng">
            <a:solidFill>
              <a:srgbClr val="6F7878"/>
            </a:solidFill>
            <a:prstDash val="solid"/>
            <a:round/>
            <a:headEnd type="none" w="sm" len="sm"/>
            <a:tailEnd type="none" w="sm" len="sm"/>
          </a:ln>
        </p:spPr>
      </p:cxnSp>
      <p:sp>
        <p:nvSpPr>
          <p:cNvPr id="804" name="Google Shape;804;p17"/>
          <p:cNvSpPr txBox="1"/>
          <p:nvPr/>
        </p:nvSpPr>
        <p:spPr>
          <a:xfrm>
            <a:off x="1399093" y="1744118"/>
            <a:ext cx="1627698" cy="646331"/>
          </a:xfrm>
          <a:prstGeom prst="rect">
            <a:avLst/>
          </a:prstGeom>
          <a:noFill/>
          <a:ln>
            <a:noFill/>
          </a:ln>
        </p:spPr>
        <p:txBody>
          <a:bodyPr spcFirstLastPara="1" wrap="square" lIns="0" tIns="45700" rIns="0" bIns="45700" anchor="t" anchorCtr="0">
            <a:spAutoFit/>
          </a:bodyPr>
          <a:lstStyle/>
          <a:p>
            <a:pPr marL="0" marR="0" lvl="0" indent="0" algn="ctr" rtl="0">
              <a:spcBef>
                <a:spcPts val="0"/>
              </a:spcBef>
              <a:spcAft>
                <a:spcPts val="0"/>
              </a:spcAft>
              <a:buNone/>
            </a:pPr>
            <a:r>
              <a:rPr lang="en-US" sz="1800" b="1" dirty="0">
                <a:solidFill>
                  <a:srgbClr val="E81159"/>
                </a:solidFill>
                <a:latin typeface="Arial"/>
                <a:ea typeface="Arial"/>
                <a:cs typeface="Arial"/>
                <a:sym typeface="Arial"/>
              </a:rPr>
              <a:t>Smart Lampposts</a:t>
            </a:r>
            <a:endParaRPr lang="en-US" dirty="0"/>
          </a:p>
        </p:txBody>
      </p:sp>
      <p:cxnSp>
        <p:nvCxnSpPr>
          <p:cNvPr id="805" name="Google Shape;805;p17"/>
          <p:cNvCxnSpPr/>
          <p:nvPr/>
        </p:nvCxnSpPr>
        <p:spPr>
          <a:xfrm flipH="1">
            <a:off x="2074485" y="2441963"/>
            <a:ext cx="25850" cy="2239053"/>
          </a:xfrm>
          <a:prstGeom prst="straightConnector1">
            <a:avLst/>
          </a:prstGeom>
          <a:noFill/>
          <a:ln w="12700" cap="flat" cmpd="sng">
            <a:solidFill>
              <a:srgbClr val="6F7878"/>
            </a:solidFill>
            <a:prstDash val="solid"/>
            <a:round/>
            <a:headEnd type="none" w="sm" len="sm"/>
            <a:tailEnd type="none" w="sm" len="sm"/>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sp>
        <p:nvSpPr>
          <p:cNvPr id="810" name="Google Shape;810;p18"/>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Social Credit Prediction (OECD)</a:t>
            </a:r>
          </a:p>
        </p:txBody>
      </p:sp>
      <p:graphicFrame>
        <p:nvGraphicFramePr>
          <p:cNvPr id="811" name="Google Shape;811;p18"/>
          <p:cNvGraphicFramePr/>
          <p:nvPr>
            <p:extLst>
              <p:ext uri="{D42A27DB-BD31-4B8C-83A1-F6EECF244321}">
                <p14:modId xmlns:p14="http://schemas.microsoft.com/office/powerpoint/2010/main" val="401543373"/>
              </p:ext>
            </p:extLst>
          </p:nvPr>
        </p:nvGraphicFramePr>
        <p:xfrm>
          <a:off x="2759826" y="979701"/>
          <a:ext cx="8128050" cy="1438680"/>
        </p:xfrm>
        <a:graphic>
          <a:graphicData uri="http://schemas.openxmlformats.org/drawingml/2006/table">
            <a:tbl>
              <a:tblPr firstRow="1" bandRow="1">
                <a:noFill/>
              </a:tblPr>
              <a:tblGrid>
                <a:gridCol w="1354675">
                  <a:extLst>
                    <a:ext uri="{9D8B030D-6E8A-4147-A177-3AD203B41FA5}">
                      <a16:colId xmlns:a16="http://schemas.microsoft.com/office/drawing/2014/main" xmlns="" val="20000"/>
                    </a:ext>
                  </a:extLst>
                </a:gridCol>
                <a:gridCol w="1354675">
                  <a:extLst>
                    <a:ext uri="{9D8B030D-6E8A-4147-A177-3AD203B41FA5}">
                      <a16:colId xmlns:a16="http://schemas.microsoft.com/office/drawing/2014/main" xmlns="" val="20001"/>
                    </a:ext>
                  </a:extLst>
                </a:gridCol>
                <a:gridCol w="1354675">
                  <a:extLst>
                    <a:ext uri="{9D8B030D-6E8A-4147-A177-3AD203B41FA5}">
                      <a16:colId xmlns:a16="http://schemas.microsoft.com/office/drawing/2014/main" xmlns="" val="20002"/>
                    </a:ext>
                  </a:extLst>
                </a:gridCol>
                <a:gridCol w="1354675">
                  <a:extLst>
                    <a:ext uri="{9D8B030D-6E8A-4147-A177-3AD203B41FA5}">
                      <a16:colId xmlns:a16="http://schemas.microsoft.com/office/drawing/2014/main" xmlns="" val="20003"/>
                    </a:ext>
                  </a:extLst>
                </a:gridCol>
                <a:gridCol w="1354675">
                  <a:extLst>
                    <a:ext uri="{9D8B030D-6E8A-4147-A177-3AD203B41FA5}">
                      <a16:colId xmlns:a16="http://schemas.microsoft.com/office/drawing/2014/main" xmlns="" val="20004"/>
                    </a:ext>
                  </a:extLst>
                </a:gridCol>
                <a:gridCol w="1354675">
                  <a:extLst>
                    <a:ext uri="{9D8B030D-6E8A-4147-A177-3AD203B41FA5}">
                      <a16:colId xmlns:a16="http://schemas.microsoft.com/office/drawing/2014/main" xmlns="" val="20005"/>
                    </a:ext>
                  </a:extLst>
                </a:gridCol>
              </a:tblGrid>
              <a:tr h="408850">
                <a:tc gridSpan="3">
                  <a:txBody>
                    <a:bodyPr/>
                    <a:lstStyle/>
                    <a:p>
                      <a:pPr marL="0" marR="0" lvl="0" indent="0" algn="ctr" rtl="0">
                        <a:spcBef>
                          <a:spcPts val="0"/>
                        </a:spcBef>
                        <a:spcAft>
                          <a:spcPts val="0"/>
                        </a:spcAft>
                        <a:buNone/>
                      </a:pPr>
                      <a:r>
                        <a:rPr lang="en-US" sz="1800" b="1" dirty="0">
                          <a:solidFill>
                            <a:schemeClr val="bg1"/>
                          </a:solidFill>
                        </a:rPr>
                        <a:t>Business Value</a:t>
                      </a:r>
                      <a:endParaRPr b="1" dirty="0">
                        <a:solidFill>
                          <a:schemeClr val="bg1"/>
                        </a:solidFill>
                      </a:endParaRPr>
                    </a:p>
                  </a:txBody>
                  <a:tcPr marL="91450" marR="91450" marT="45725" marB="45725">
                    <a:lnR w="12700" cap="flat" cmpd="sng">
                      <a:solidFill>
                        <a:schemeClr val="dk1"/>
                      </a:solidFill>
                      <a:prstDash val="solid"/>
                      <a:round/>
                      <a:headEnd type="none" w="sm" len="sm"/>
                      <a:tailEnd type="none" w="sm" len="sm"/>
                    </a:lnR>
                    <a:solidFill>
                      <a:srgbClr val="002060"/>
                    </a:solidFill>
                  </a:tcPr>
                </a:tc>
                <a:tc hMerge="1">
                  <a:txBody>
                    <a:bodyPr/>
                    <a:lstStyle/>
                    <a:p>
                      <a:endParaRPr lang="en-US"/>
                    </a:p>
                  </a:txBody>
                  <a:tcPr/>
                </a:tc>
                <a:tc hMerge="1">
                  <a:txBody>
                    <a:bodyPr/>
                    <a:lstStyle/>
                    <a:p>
                      <a:endParaRPr lang="en-US"/>
                    </a:p>
                  </a:txBody>
                  <a:tcPr/>
                </a:tc>
                <a:tc gridSpan="3">
                  <a:txBody>
                    <a:bodyPr/>
                    <a:lstStyle/>
                    <a:p>
                      <a:pPr marL="0" marR="0" lvl="0" indent="0" algn="ctr" rtl="0">
                        <a:spcBef>
                          <a:spcPts val="0"/>
                        </a:spcBef>
                        <a:spcAft>
                          <a:spcPts val="0"/>
                        </a:spcAft>
                        <a:buNone/>
                      </a:pPr>
                      <a:r>
                        <a:rPr lang="en-US" sz="1800" b="1" dirty="0">
                          <a:solidFill>
                            <a:schemeClr val="bg1"/>
                          </a:solidFill>
                        </a:rPr>
                        <a:t>Feasibility</a:t>
                      </a:r>
                      <a:endParaRPr b="1" dirty="0">
                        <a:solidFill>
                          <a:schemeClr val="bg1"/>
                        </a:solidFill>
                      </a:endParaRPr>
                    </a:p>
                  </a:txBody>
                  <a:tcPr marL="91450" marR="91450" marT="45725" marB="45725">
                    <a:lnL w="12700" cap="flat" cmpd="sng">
                      <a:solidFill>
                        <a:schemeClr val="dk1"/>
                      </a:solidFill>
                      <a:prstDash val="solid"/>
                      <a:round/>
                      <a:headEnd type="none" w="sm" len="sm"/>
                      <a:tailEnd type="none" w="sm" len="sm"/>
                    </a:lnL>
                    <a:solidFill>
                      <a:srgbClr val="00206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504050">
                <a:tc>
                  <a:txBody>
                    <a:bodyPr/>
                    <a:lstStyle/>
                    <a:p>
                      <a:pPr marL="0" marR="0" lvl="0" indent="0" algn="ctr" rtl="0">
                        <a:spcBef>
                          <a:spcPts val="0"/>
                        </a:spcBef>
                        <a:spcAft>
                          <a:spcPts val="0"/>
                        </a:spcAft>
                        <a:buNone/>
                      </a:pPr>
                      <a:r>
                        <a:rPr lang="en-US" sz="1200" b="0" dirty="0"/>
                        <a:t>Finance Optimization</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User Attractiveness</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Business Competitiveness</a:t>
                      </a:r>
                      <a:endParaRPr dirty="0"/>
                    </a:p>
                  </a:txBody>
                  <a:tcPr marL="91450" marR="91450" marT="45725" marB="45725" anchor="ctr">
                    <a:lnR w="12700" cap="flat" cmpd="sng">
                      <a:solidFill>
                        <a:schemeClr val="dk1"/>
                      </a:solidFill>
                      <a:prstDash val="solid"/>
                      <a:round/>
                      <a:headEnd type="none" w="sm" len="sm"/>
                      <a:tailEnd type="none" w="sm" len="sm"/>
                    </a:lnR>
                    <a:solidFill>
                      <a:schemeClr val="tx2">
                        <a:lumMod val="85000"/>
                      </a:schemeClr>
                    </a:solidFill>
                  </a:tcPr>
                </a:tc>
                <a:tc>
                  <a:txBody>
                    <a:bodyPr/>
                    <a:lstStyle/>
                    <a:p>
                      <a:pPr marL="0" marR="0" lvl="0" indent="0" algn="ctr" rtl="0">
                        <a:spcBef>
                          <a:spcPts val="0"/>
                        </a:spcBef>
                        <a:spcAft>
                          <a:spcPts val="0"/>
                        </a:spcAft>
                        <a:buNone/>
                      </a:pPr>
                      <a:r>
                        <a:rPr lang="en-US" sz="1200" b="0" dirty="0"/>
                        <a:t>Technical Feasibility</a:t>
                      </a:r>
                      <a:endParaRPr dirty="0"/>
                    </a:p>
                  </a:txBody>
                  <a:tcPr marL="91450" marR="91450" marT="45725" marB="45725" anchor="ctr">
                    <a:lnL w="12700" cap="flat" cmpd="sng">
                      <a:solidFill>
                        <a:schemeClr val="dk1"/>
                      </a:solidFill>
                      <a:prstDash val="solid"/>
                      <a:round/>
                      <a:headEnd type="none" w="sm" len="sm"/>
                      <a:tailEnd type="none" w="sm" len="sm"/>
                    </a:lnL>
                    <a:solidFill>
                      <a:schemeClr val="tx2">
                        <a:lumMod val="85000"/>
                      </a:schemeClr>
                    </a:solidFill>
                  </a:tcPr>
                </a:tc>
                <a:tc>
                  <a:txBody>
                    <a:bodyPr/>
                    <a:lstStyle/>
                    <a:p>
                      <a:pPr marL="0" marR="0" lvl="0" indent="0" algn="ctr" rtl="0">
                        <a:spcBef>
                          <a:spcPts val="0"/>
                        </a:spcBef>
                        <a:spcAft>
                          <a:spcPts val="0"/>
                        </a:spcAft>
                        <a:buNone/>
                      </a:pPr>
                      <a:r>
                        <a:rPr lang="en-US" sz="1200" b="0" dirty="0"/>
                        <a:t>Internal Readiness</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External Readiness</a:t>
                      </a:r>
                      <a:endParaRPr dirty="0"/>
                    </a:p>
                  </a:txBody>
                  <a:tcPr marL="91450" marR="91450" marT="45725" marB="45725" anchor="ctr">
                    <a:solidFill>
                      <a:schemeClr val="tx2">
                        <a:lumMod val="85000"/>
                      </a:schemeClr>
                    </a:solidFill>
                  </a:tcPr>
                </a:tc>
                <a:extLst>
                  <a:ext uri="{0D108BD9-81ED-4DB2-BD59-A6C34878D82A}">
                    <a16:rowId xmlns:a16="http://schemas.microsoft.com/office/drawing/2014/main" xmlns="" val="10001"/>
                  </a:ext>
                </a:extLst>
              </a:tr>
              <a:tr h="408850">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32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lnL w="12700" cap="flat" cmpd="sng">
                      <a:solidFill>
                        <a:schemeClr val="dk1"/>
                      </a:solidFill>
                      <a:prstDash val="solid"/>
                      <a:round/>
                      <a:headEnd type="none" w="sm" len="sm"/>
                      <a:tailEnd type="none" w="sm" len="sm"/>
                    </a:lnL>
                  </a:tcP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tc>
                <a:extLst>
                  <a:ext uri="{0D108BD9-81ED-4DB2-BD59-A6C34878D82A}">
                    <a16:rowId xmlns:a16="http://schemas.microsoft.com/office/drawing/2014/main" xmlns="" val="10002"/>
                  </a:ext>
                </a:extLst>
              </a:tr>
            </a:tbl>
          </a:graphicData>
        </a:graphic>
      </p:graphicFrame>
      <p:graphicFrame>
        <p:nvGraphicFramePr>
          <p:cNvPr id="812" name="Google Shape;812;p18"/>
          <p:cNvGraphicFramePr/>
          <p:nvPr>
            <p:extLst>
              <p:ext uri="{D42A27DB-BD31-4B8C-83A1-F6EECF244321}">
                <p14:modId xmlns:p14="http://schemas.microsoft.com/office/powerpoint/2010/main" val="2162065850"/>
              </p:ext>
            </p:extLst>
          </p:nvPr>
        </p:nvGraphicFramePr>
        <p:xfrm>
          <a:off x="457200" y="979702"/>
          <a:ext cx="2302625" cy="3237200"/>
        </p:xfrm>
        <a:graphic>
          <a:graphicData uri="http://schemas.openxmlformats.org/drawingml/2006/table">
            <a:tbl>
              <a:tblPr firstRow="1" bandRow="1">
                <a:noFill/>
              </a:tblPr>
              <a:tblGrid>
                <a:gridCol w="2302625">
                  <a:extLst>
                    <a:ext uri="{9D8B030D-6E8A-4147-A177-3AD203B41FA5}">
                      <a16:colId xmlns:a16="http://schemas.microsoft.com/office/drawing/2014/main" xmlns="" val="20000"/>
                    </a:ext>
                  </a:extLst>
                </a:gridCol>
              </a:tblGrid>
              <a:tr h="3237200">
                <a:tc>
                  <a:txBody>
                    <a:bodyPr/>
                    <a:lstStyle/>
                    <a:p>
                      <a:pPr marL="0" marR="0" lvl="0" indent="0" algn="l" rtl="0">
                        <a:spcBef>
                          <a:spcPts val="0"/>
                        </a:spcBef>
                        <a:spcAft>
                          <a:spcPts val="0"/>
                        </a:spcAft>
                        <a:buNone/>
                      </a:pPr>
                      <a:r>
                        <a:rPr lang="en-US" sz="1800" b="1" dirty="0">
                          <a:solidFill>
                            <a:schemeClr val="bg1"/>
                          </a:solidFill>
                        </a:rPr>
                        <a:t>Social Credit Prediction (OECD)</a:t>
                      </a:r>
                      <a:endParaRPr b="1" dirty="0">
                        <a:solidFill>
                          <a:schemeClr val="bg1"/>
                        </a:solidFill>
                      </a:endParaRPr>
                    </a:p>
                    <a:p>
                      <a:pPr marL="0" marR="0" lvl="0" indent="0" algn="l" rtl="0">
                        <a:spcBef>
                          <a:spcPts val="0"/>
                        </a:spcBef>
                        <a:spcAft>
                          <a:spcPts val="0"/>
                        </a:spcAft>
                        <a:buNone/>
                      </a:pPr>
                      <a:endParaRPr sz="1400" dirty="0">
                        <a:solidFill>
                          <a:schemeClr val="bg1"/>
                        </a:solidFill>
                      </a:endParaRPr>
                    </a:p>
                    <a:p>
                      <a:pPr marL="0" marR="0" lvl="0" indent="0" algn="l" rtl="0">
                        <a:spcBef>
                          <a:spcPts val="0"/>
                        </a:spcBef>
                        <a:spcAft>
                          <a:spcPts val="0"/>
                        </a:spcAft>
                        <a:buNone/>
                      </a:pPr>
                      <a:r>
                        <a:rPr lang="en-US" sz="1200" b="0" dirty="0">
                          <a:solidFill>
                            <a:schemeClr val="bg1"/>
                          </a:solidFill>
                        </a:rPr>
                        <a:t>Point systems by the government for citizen behaviors and actions toward socially defined causes and objectives, from an OECD point of view. This is a social system to stimulate good behavior through gamification and is in the early stages of use-case development.</a:t>
                      </a:r>
                      <a:endParaRPr dirty="0">
                        <a:solidFill>
                          <a:schemeClr val="bg1"/>
                        </a:solidFill>
                      </a:endParaRPr>
                    </a:p>
                  </a:txBody>
                  <a:tcPr marL="91450" marR="91450" marT="45725" marB="45725">
                    <a:solidFill>
                      <a:srgbClr val="002060"/>
                    </a:solidFill>
                  </a:tcPr>
                </a:tc>
                <a:extLst>
                  <a:ext uri="{0D108BD9-81ED-4DB2-BD59-A6C34878D82A}">
                    <a16:rowId xmlns:a16="http://schemas.microsoft.com/office/drawing/2014/main" xmlns="" val="10000"/>
                  </a:ext>
                </a:extLst>
              </a:tr>
            </a:tbl>
          </a:graphicData>
        </a:graphic>
      </p:graphicFrame>
      <p:sp>
        <p:nvSpPr>
          <p:cNvPr id="813" name="Google Shape;813;p18"/>
          <p:cNvSpPr/>
          <p:nvPr/>
        </p:nvSpPr>
        <p:spPr>
          <a:xfrm>
            <a:off x="2993667" y="2583064"/>
            <a:ext cx="3618807"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Arial"/>
                <a:ea typeface="Arial"/>
                <a:cs typeface="Arial"/>
                <a:sym typeface="Arial"/>
              </a:rPr>
              <a:t>Impacting quality of life, psychological well-being, health, education, government, material well-being, social support, community, etc., to determine business/market access. </a:t>
            </a:r>
            <a:endParaRPr lang="en-US" dirty="0"/>
          </a:p>
        </p:txBody>
      </p:sp>
      <p:sp>
        <p:nvSpPr>
          <p:cNvPr id="814" name="Google Shape;814;p18"/>
          <p:cNvSpPr/>
          <p:nvPr/>
        </p:nvSpPr>
        <p:spPr>
          <a:xfrm>
            <a:off x="7054676" y="2570955"/>
            <a:ext cx="3618807"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Arial"/>
                <a:ea typeface="Arial"/>
                <a:cs typeface="Arial"/>
                <a:sym typeface="Arial"/>
              </a:rPr>
              <a:t>Technically feasible, but raises concerns on moral and ethical, security, privacy, regulatory, or cultural standards</a:t>
            </a:r>
            <a:endParaRPr lang="en-US" dirty="0"/>
          </a:p>
        </p:txBody>
      </p:sp>
      <p:graphicFrame>
        <p:nvGraphicFramePr>
          <p:cNvPr id="815" name="Google Shape;815;p18"/>
          <p:cNvGraphicFramePr/>
          <p:nvPr>
            <p:extLst>
              <p:ext uri="{D42A27DB-BD31-4B8C-83A1-F6EECF244321}">
                <p14:modId xmlns:p14="http://schemas.microsoft.com/office/powerpoint/2010/main" val="2102548423"/>
              </p:ext>
            </p:extLst>
          </p:nvPr>
        </p:nvGraphicFramePr>
        <p:xfrm>
          <a:off x="2759826" y="4258741"/>
          <a:ext cx="8128050" cy="797580"/>
        </p:xfrm>
        <a:graphic>
          <a:graphicData uri="http://schemas.openxmlformats.org/drawingml/2006/table">
            <a:tbl>
              <a:tblPr firstRow="1" bandRow="1">
                <a:noFill/>
              </a:tblPr>
              <a:tblGrid>
                <a:gridCol w="1354675">
                  <a:extLst>
                    <a:ext uri="{9D8B030D-6E8A-4147-A177-3AD203B41FA5}">
                      <a16:colId xmlns:a16="http://schemas.microsoft.com/office/drawing/2014/main" xmlns="" val="20000"/>
                    </a:ext>
                  </a:extLst>
                </a:gridCol>
                <a:gridCol w="1354675">
                  <a:extLst>
                    <a:ext uri="{9D8B030D-6E8A-4147-A177-3AD203B41FA5}">
                      <a16:colId xmlns:a16="http://schemas.microsoft.com/office/drawing/2014/main" xmlns="" val="20001"/>
                    </a:ext>
                  </a:extLst>
                </a:gridCol>
                <a:gridCol w="1354675">
                  <a:extLst>
                    <a:ext uri="{9D8B030D-6E8A-4147-A177-3AD203B41FA5}">
                      <a16:colId xmlns:a16="http://schemas.microsoft.com/office/drawing/2014/main" xmlns="" val="20002"/>
                    </a:ext>
                  </a:extLst>
                </a:gridCol>
                <a:gridCol w="1354675">
                  <a:extLst>
                    <a:ext uri="{9D8B030D-6E8A-4147-A177-3AD203B41FA5}">
                      <a16:colId xmlns:a16="http://schemas.microsoft.com/office/drawing/2014/main" xmlns="" val="20003"/>
                    </a:ext>
                  </a:extLst>
                </a:gridCol>
                <a:gridCol w="1354675">
                  <a:extLst>
                    <a:ext uri="{9D8B030D-6E8A-4147-A177-3AD203B41FA5}">
                      <a16:colId xmlns:a16="http://schemas.microsoft.com/office/drawing/2014/main" xmlns="" val="20004"/>
                    </a:ext>
                  </a:extLst>
                </a:gridCol>
                <a:gridCol w="1354675">
                  <a:extLst>
                    <a:ext uri="{9D8B030D-6E8A-4147-A177-3AD203B41FA5}">
                      <a16:colId xmlns:a16="http://schemas.microsoft.com/office/drawing/2014/main" xmlns="" val="20005"/>
                    </a:ext>
                  </a:extLst>
                </a:gridCol>
              </a:tblGrid>
              <a:tr h="370850">
                <a:tc>
                  <a:txBody>
                    <a:bodyPr/>
                    <a:lstStyle/>
                    <a:p>
                      <a:pPr marL="0" marR="0" lvl="0" indent="0" algn="ctr" rtl="0">
                        <a:spcBef>
                          <a:spcPts val="0"/>
                        </a:spcBef>
                        <a:spcAft>
                          <a:spcPts val="0"/>
                        </a:spcAft>
                        <a:buNone/>
                      </a:pPr>
                      <a:r>
                        <a:rPr lang="en-US" sz="1100" dirty="0">
                          <a:solidFill>
                            <a:schemeClr val="bg1"/>
                          </a:solidFill>
                        </a:rPr>
                        <a:t>Environment Protection</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Public Safety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Infrastructure Utility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Economy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Transportation and Mobility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Government and Human Services</a:t>
                      </a:r>
                      <a:endParaRPr dirty="0">
                        <a:solidFill>
                          <a:schemeClr val="bg1"/>
                        </a:solidFill>
                      </a:endParaRPr>
                    </a:p>
                  </a:txBody>
                  <a:tcPr marL="91450" marR="91450" marT="45725" marB="45725" anchor="ctr">
                    <a:solidFill>
                      <a:srgbClr val="002060"/>
                    </a:solidFill>
                  </a:tcPr>
                </a:tc>
                <a:extLst>
                  <a:ext uri="{0D108BD9-81ED-4DB2-BD59-A6C34878D82A}">
                    <a16:rowId xmlns:a16="http://schemas.microsoft.com/office/drawing/2014/main" xmlns="" val="10000"/>
                  </a:ext>
                </a:extLst>
              </a:tr>
              <a:tr h="370850">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extLst>
                  <a:ext uri="{0D108BD9-81ED-4DB2-BD59-A6C34878D82A}">
                    <a16:rowId xmlns:a16="http://schemas.microsoft.com/office/drawing/2014/main" xmlns="" val="10001"/>
                  </a:ext>
                </a:extLst>
              </a:tr>
            </a:tbl>
          </a:graphicData>
        </a:graphic>
      </p:graphicFrame>
      <p:sp>
        <p:nvSpPr>
          <p:cNvPr id="816" name="Google Shape;816;p18"/>
          <p:cNvSpPr txBox="1"/>
          <p:nvPr/>
        </p:nvSpPr>
        <p:spPr>
          <a:xfrm>
            <a:off x="783767" y="4472855"/>
            <a:ext cx="1649491" cy="369291"/>
          </a:xfrm>
          <a:prstGeom prst="rect">
            <a:avLst/>
          </a:prstGeom>
          <a:noFill/>
          <a:ln>
            <a:noFill/>
          </a:ln>
        </p:spPr>
        <p:txBody>
          <a:bodyPr spcFirstLastPara="1" wrap="square" lIns="0" tIns="45700" rIns="0"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Contributions</a:t>
            </a:r>
          </a:p>
        </p:txBody>
      </p:sp>
      <p:graphicFrame>
        <p:nvGraphicFramePr>
          <p:cNvPr id="817" name="Google Shape;817;p18"/>
          <p:cNvGraphicFramePr/>
          <p:nvPr/>
        </p:nvGraphicFramePr>
        <p:xfrm>
          <a:off x="457200" y="5377320"/>
          <a:ext cx="10430650" cy="640090"/>
        </p:xfrm>
        <a:graphic>
          <a:graphicData uri="http://schemas.openxmlformats.org/drawingml/2006/table">
            <a:tbl>
              <a:tblPr firstRow="1" bandRow="1">
                <a:noFill/>
              </a:tblPr>
              <a:tblGrid>
                <a:gridCol w="2310950">
                  <a:extLst>
                    <a:ext uri="{9D8B030D-6E8A-4147-A177-3AD203B41FA5}">
                      <a16:colId xmlns:a16="http://schemas.microsoft.com/office/drawing/2014/main" xmlns="" val="20000"/>
                    </a:ext>
                  </a:extLst>
                </a:gridCol>
                <a:gridCol w="8119700">
                  <a:extLst>
                    <a:ext uri="{9D8B030D-6E8A-4147-A177-3AD203B41FA5}">
                      <a16:colId xmlns:a16="http://schemas.microsoft.com/office/drawing/2014/main" xmlns="" val="20001"/>
                    </a:ext>
                  </a:extLst>
                </a:gridCol>
              </a:tblGrid>
              <a:tr h="370850">
                <a:tc>
                  <a:txBody>
                    <a:bodyPr/>
                    <a:lstStyle/>
                    <a:p>
                      <a:pPr marL="0" marR="0" lvl="0" indent="0" algn="l" rtl="0">
                        <a:spcBef>
                          <a:spcPts val="0"/>
                        </a:spcBef>
                        <a:spcAft>
                          <a:spcPts val="0"/>
                        </a:spcAft>
                        <a:buNone/>
                      </a:pPr>
                      <a:r>
                        <a:rPr lang="en-US" sz="1800" b="1" dirty="0"/>
                        <a:t>Successful Case Studies</a:t>
                      </a:r>
                      <a:endParaRPr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dirty="0"/>
                        <a:t>Happiness Index, Dubai </a:t>
                      </a:r>
                      <a:endParaRPr dirty="0"/>
                    </a:p>
                    <a:p>
                      <a:pPr marL="0" marR="0" lvl="0" indent="0" algn="l" rtl="0">
                        <a:lnSpc>
                          <a:spcPct val="100000"/>
                        </a:lnSpc>
                        <a:spcBef>
                          <a:spcPts val="0"/>
                        </a:spcBef>
                        <a:spcAft>
                          <a:spcPts val="0"/>
                        </a:spcAft>
                        <a:buClr>
                          <a:schemeClr val="dk1"/>
                        </a:buClr>
                        <a:buSzPts val="1800"/>
                        <a:buFont typeface="Arial"/>
                        <a:buNone/>
                      </a:pPr>
                      <a:r>
                        <a:rPr lang="en-US" sz="1800" dirty="0"/>
                        <a:t>Happiness Index, Bhutan</a:t>
                      </a:r>
                      <a:endParaRPr dirty="0"/>
                    </a:p>
                  </a:txBody>
                  <a:tcPr marL="91450" marR="91450" marT="45725" marB="45725"/>
                </a:tc>
                <a:extLst>
                  <a:ext uri="{0D108BD9-81ED-4DB2-BD59-A6C34878D82A}">
                    <a16:rowId xmlns:a16="http://schemas.microsoft.com/office/drawing/2014/main" xmlns="" val="10000"/>
                  </a:ext>
                </a:extLst>
              </a:tr>
            </a:tbl>
          </a:graphicData>
        </a:graphic>
      </p:graphicFrame>
      <p:sp>
        <p:nvSpPr>
          <p:cNvPr id="10" name="Arrow: Right 9">
            <a:extLst>
              <a:ext uri="{FF2B5EF4-FFF2-40B4-BE49-F238E27FC236}">
                <a16:creationId xmlns:a16="http://schemas.microsoft.com/office/drawing/2014/main" xmlns="" id="{17DBA848-1DDE-466E-AB34-5EC7B080FE36}"/>
              </a:ext>
            </a:extLst>
          </p:cNvPr>
          <p:cNvSpPr/>
          <p:nvPr/>
        </p:nvSpPr>
        <p:spPr>
          <a:xfrm>
            <a:off x="2222092" y="4593727"/>
            <a:ext cx="386628" cy="158349"/>
          </a:xfrm>
          <a:prstGeom prst="righ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19"/>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Social Credit Prediction (China)</a:t>
            </a:r>
          </a:p>
        </p:txBody>
      </p:sp>
      <p:graphicFrame>
        <p:nvGraphicFramePr>
          <p:cNvPr id="823" name="Google Shape;823;p19"/>
          <p:cNvGraphicFramePr/>
          <p:nvPr>
            <p:extLst>
              <p:ext uri="{D42A27DB-BD31-4B8C-83A1-F6EECF244321}">
                <p14:modId xmlns:p14="http://schemas.microsoft.com/office/powerpoint/2010/main" val="1421080475"/>
              </p:ext>
            </p:extLst>
          </p:nvPr>
        </p:nvGraphicFramePr>
        <p:xfrm>
          <a:off x="2759826" y="979701"/>
          <a:ext cx="8128050" cy="1321750"/>
        </p:xfrm>
        <a:graphic>
          <a:graphicData uri="http://schemas.openxmlformats.org/drawingml/2006/table">
            <a:tbl>
              <a:tblPr firstRow="1" bandRow="1">
                <a:noFill/>
              </a:tblPr>
              <a:tblGrid>
                <a:gridCol w="1354675">
                  <a:extLst>
                    <a:ext uri="{9D8B030D-6E8A-4147-A177-3AD203B41FA5}">
                      <a16:colId xmlns:a16="http://schemas.microsoft.com/office/drawing/2014/main" xmlns="" val="20000"/>
                    </a:ext>
                  </a:extLst>
                </a:gridCol>
                <a:gridCol w="1354675">
                  <a:extLst>
                    <a:ext uri="{9D8B030D-6E8A-4147-A177-3AD203B41FA5}">
                      <a16:colId xmlns:a16="http://schemas.microsoft.com/office/drawing/2014/main" xmlns="" val="20001"/>
                    </a:ext>
                  </a:extLst>
                </a:gridCol>
                <a:gridCol w="1354675">
                  <a:extLst>
                    <a:ext uri="{9D8B030D-6E8A-4147-A177-3AD203B41FA5}">
                      <a16:colId xmlns:a16="http://schemas.microsoft.com/office/drawing/2014/main" xmlns="" val="20002"/>
                    </a:ext>
                  </a:extLst>
                </a:gridCol>
                <a:gridCol w="1354675">
                  <a:extLst>
                    <a:ext uri="{9D8B030D-6E8A-4147-A177-3AD203B41FA5}">
                      <a16:colId xmlns:a16="http://schemas.microsoft.com/office/drawing/2014/main" xmlns="" val="20003"/>
                    </a:ext>
                  </a:extLst>
                </a:gridCol>
                <a:gridCol w="1354675">
                  <a:extLst>
                    <a:ext uri="{9D8B030D-6E8A-4147-A177-3AD203B41FA5}">
                      <a16:colId xmlns:a16="http://schemas.microsoft.com/office/drawing/2014/main" xmlns="" val="20004"/>
                    </a:ext>
                  </a:extLst>
                </a:gridCol>
                <a:gridCol w="1354675">
                  <a:extLst>
                    <a:ext uri="{9D8B030D-6E8A-4147-A177-3AD203B41FA5}">
                      <a16:colId xmlns:a16="http://schemas.microsoft.com/office/drawing/2014/main" xmlns="" val="20005"/>
                    </a:ext>
                  </a:extLst>
                </a:gridCol>
              </a:tblGrid>
              <a:tr h="408850">
                <a:tc gridSpan="3">
                  <a:txBody>
                    <a:bodyPr/>
                    <a:lstStyle/>
                    <a:p>
                      <a:pPr marL="0" marR="0" lvl="0" indent="0" algn="ctr" rtl="0">
                        <a:spcBef>
                          <a:spcPts val="0"/>
                        </a:spcBef>
                        <a:spcAft>
                          <a:spcPts val="0"/>
                        </a:spcAft>
                        <a:buNone/>
                      </a:pPr>
                      <a:r>
                        <a:rPr lang="en-US" sz="1800" b="1" dirty="0">
                          <a:solidFill>
                            <a:schemeClr val="bg1"/>
                          </a:solidFill>
                        </a:rPr>
                        <a:t>Business Value</a:t>
                      </a:r>
                      <a:endParaRPr b="1" dirty="0">
                        <a:solidFill>
                          <a:schemeClr val="bg1"/>
                        </a:solidFill>
                      </a:endParaRPr>
                    </a:p>
                  </a:txBody>
                  <a:tcPr marL="91450" marR="91450" marT="45725" marB="45725">
                    <a:lnR w="12700" cap="flat" cmpd="sng">
                      <a:solidFill>
                        <a:schemeClr val="dk1"/>
                      </a:solidFill>
                      <a:prstDash val="solid"/>
                      <a:round/>
                      <a:headEnd type="none" w="sm" len="sm"/>
                      <a:tailEnd type="none" w="sm" len="sm"/>
                    </a:lnR>
                    <a:solidFill>
                      <a:srgbClr val="002060"/>
                    </a:solidFill>
                  </a:tcPr>
                </a:tc>
                <a:tc hMerge="1">
                  <a:txBody>
                    <a:bodyPr/>
                    <a:lstStyle/>
                    <a:p>
                      <a:endParaRPr lang="en-US"/>
                    </a:p>
                  </a:txBody>
                  <a:tcPr/>
                </a:tc>
                <a:tc hMerge="1">
                  <a:txBody>
                    <a:bodyPr/>
                    <a:lstStyle/>
                    <a:p>
                      <a:endParaRPr lang="en-US"/>
                    </a:p>
                  </a:txBody>
                  <a:tcPr/>
                </a:tc>
                <a:tc gridSpan="3">
                  <a:txBody>
                    <a:bodyPr/>
                    <a:lstStyle/>
                    <a:p>
                      <a:pPr marL="0" marR="0" lvl="0" indent="0" algn="ctr" rtl="0">
                        <a:spcBef>
                          <a:spcPts val="0"/>
                        </a:spcBef>
                        <a:spcAft>
                          <a:spcPts val="0"/>
                        </a:spcAft>
                        <a:buNone/>
                      </a:pPr>
                      <a:r>
                        <a:rPr lang="en-US" sz="1800" b="1" dirty="0">
                          <a:solidFill>
                            <a:schemeClr val="bg1"/>
                          </a:solidFill>
                        </a:rPr>
                        <a:t>Feasibility</a:t>
                      </a:r>
                      <a:endParaRPr b="1" dirty="0">
                        <a:solidFill>
                          <a:schemeClr val="bg1"/>
                        </a:solidFill>
                      </a:endParaRPr>
                    </a:p>
                  </a:txBody>
                  <a:tcPr marL="91450" marR="91450" marT="45725" marB="45725">
                    <a:lnL w="12700" cap="flat" cmpd="sng">
                      <a:solidFill>
                        <a:schemeClr val="dk1"/>
                      </a:solidFill>
                      <a:prstDash val="solid"/>
                      <a:round/>
                      <a:headEnd type="none" w="sm" len="sm"/>
                      <a:tailEnd type="none" w="sm" len="sm"/>
                    </a:lnL>
                    <a:solidFill>
                      <a:srgbClr val="00206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504050">
                <a:tc>
                  <a:txBody>
                    <a:bodyPr/>
                    <a:lstStyle/>
                    <a:p>
                      <a:pPr marL="0" marR="0" lvl="0" indent="0" algn="ctr" rtl="0">
                        <a:spcBef>
                          <a:spcPts val="0"/>
                        </a:spcBef>
                        <a:spcAft>
                          <a:spcPts val="0"/>
                        </a:spcAft>
                        <a:buNone/>
                      </a:pPr>
                      <a:r>
                        <a:rPr lang="en-US" sz="1200" b="0" dirty="0"/>
                        <a:t>Finance Optimization</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User Attractiveness</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Business Competitiveness</a:t>
                      </a:r>
                      <a:endParaRPr dirty="0"/>
                    </a:p>
                  </a:txBody>
                  <a:tcPr marL="91450" marR="91450" marT="45725" marB="45725" anchor="ctr">
                    <a:lnR w="12700" cap="flat" cmpd="sng">
                      <a:solidFill>
                        <a:schemeClr val="dk1"/>
                      </a:solidFill>
                      <a:prstDash val="solid"/>
                      <a:round/>
                      <a:headEnd type="none" w="sm" len="sm"/>
                      <a:tailEnd type="none" w="sm" len="sm"/>
                    </a:lnR>
                    <a:solidFill>
                      <a:schemeClr val="tx2">
                        <a:lumMod val="85000"/>
                      </a:schemeClr>
                    </a:solidFill>
                  </a:tcPr>
                </a:tc>
                <a:tc>
                  <a:txBody>
                    <a:bodyPr/>
                    <a:lstStyle/>
                    <a:p>
                      <a:pPr marL="0" marR="0" lvl="0" indent="0" algn="ctr" rtl="0">
                        <a:spcBef>
                          <a:spcPts val="0"/>
                        </a:spcBef>
                        <a:spcAft>
                          <a:spcPts val="0"/>
                        </a:spcAft>
                        <a:buNone/>
                      </a:pPr>
                      <a:r>
                        <a:rPr lang="en-US" sz="1200" b="0" dirty="0"/>
                        <a:t>Technical Feasibility</a:t>
                      </a:r>
                      <a:endParaRPr dirty="0"/>
                    </a:p>
                  </a:txBody>
                  <a:tcPr marL="91450" marR="91450" marT="45725" marB="45725" anchor="ctr">
                    <a:lnL w="12700" cap="flat" cmpd="sng">
                      <a:solidFill>
                        <a:schemeClr val="dk1"/>
                      </a:solidFill>
                      <a:prstDash val="solid"/>
                      <a:round/>
                      <a:headEnd type="none" w="sm" len="sm"/>
                      <a:tailEnd type="none" w="sm" len="sm"/>
                    </a:lnL>
                    <a:solidFill>
                      <a:schemeClr val="tx2">
                        <a:lumMod val="85000"/>
                      </a:schemeClr>
                    </a:solidFill>
                  </a:tcPr>
                </a:tc>
                <a:tc>
                  <a:txBody>
                    <a:bodyPr/>
                    <a:lstStyle/>
                    <a:p>
                      <a:pPr marL="0" marR="0" lvl="0" indent="0" algn="ctr" rtl="0">
                        <a:spcBef>
                          <a:spcPts val="0"/>
                        </a:spcBef>
                        <a:spcAft>
                          <a:spcPts val="0"/>
                        </a:spcAft>
                        <a:buNone/>
                      </a:pPr>
                      <a:r>
                        <a:rPr lang="en-US" sz="1200" b="0" dirty="0"/>
                        <a:t>Internal Readiness</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External Readiness</a:t>
                      </a:r>
                      <a:endParaRPr dirty="0"/>
                    </a:p>
                  </a:txBody>
                  <a:tcPr marL="91450" marR="91450" marT="45725" marB="45725" anchor="ctr">
                    <a:solidFill>
                      <a:schemeClr val="tx2">
                        <a:lumMod val="85000"/>
                      </a:schemeClr>
                    </a:solidFill>
                  </a:tcPr>
                </a:tc>
                <a:extLst>
                  <a:ext uri="{0D108BD9-81ED-4DB2-BD59-A6C34878D82A}">
                    <a16:rowId xmlns:a16="http://schemas.microsoft.com/office/drawing/2014/main" xmlns="" val="10001"/>
                  </a:ext>
                </a:extLst>
              </a:tr>
              <a:tr h="408850">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lnL w="12700" cap="flat" cmpd="sng">
                      <a:solidFill>
                        <a:schemeClr val="dk1"/>
                      </a:solidFill>
                      <a:prstDash val="solid"/>
                      <a:round/>
                      <a:headEnd type="none" w="sm" len="sm"/>
                      <a:tailEnd type="none" w="sm" len="sm"/>
                    </a:lnL>
                  </a:tcP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tc>
                <a:extLst>
                  <a:ext uri="{0D108BD9-81ED-4DB2-BD59-A6C34878D82A}">
                    <a16:rowId xmlns:a16="http://schemas.microsoft.com/office/drawing/2014/main" xmlns="" val="10002"/>
                  </a:ext>
                </a:extLst>
              </a:tr>
            </a:tbl>
          </a:graphicData>
        </a:graphic>
      </p:graphicFrame>
      <p:graphicFrame>
        <p:nvGraphicFramePr>
          <p:cNvPr id="824" name="Google Shape;824;p19"/>
          <p:cNvGraphicFramePr/>
          <p:nvPr>
            <p:extLst>
              <p:ext uri="{D42A27DB-BD31-4B8C-83A1-F6EECF244321}">
                <p14:modId xmlns:p14="http://schemas.microsoft.com/office/powerpoint/2010/main" val="1888890942"/>
              </p:ext>
            </p:extLst>
          </p:nvPr>
        </p:nvGraphicFramePr>
        <p:xfrm>
          <a:off x="457200" y="979702"/>
          <a:ext cx="2302625" cy="3237200"/>
        </p:xfrm>
        <a:graphic>
          <a:graphicData uri="http://schemas.openxmlformats.org/drawingml/2006/table">
            <a:tbl>
              <a:tblPr firstRow="1" bandRow="1">
                <a:noFill/>
              </a:tblPr>
              <a:tblGrid>
                <a:gridCol w="2302625">
                  <a:extLst>
                    <a:ext uri="{9D8B030D-6E8A-4147-A177-3AD203B41FA5}">
                      <a16:colId xmlns:a16="http://schemas.microsoft.com/office/drawing/2014/main" xmlns="" val="20000"/>
                    </a:ext>
                  </a:extLst>
                </a:gridCol>
              </a:tblGrid>
              <a:tr h="3237200">
                <a:tc>
                  <a:txBody>
                    <a:bodyPr/>
                    <a:lstStyle/>
                    <a:p>
                      <a:pPr marL="0" marR="0" lvl="0" indent="0" algn="l" rtl="0">
                        <a:spcBef>
                          <a:spcPts val="0"/>
                        </a:spcBef>
                        <a:spcAft>
                          <a:spcPts val="0"/>
                        </a:spcAft>
                        <a:buNone/>
                      </a:pPr>
                      <a:r>
                        <a:rPr lang="en-US" sz="1800" b="1" dirty="0">
                          <a:solidFill>
                            <a:schemeClr val="bg1"/>
                          </a:solidFill>
                        </a:rPr>
                        <a:t>Social Credit Prediction (China)</a:t>
                      </a:r>
                      <a:endParaRPr b="1" dirty="0">
                        <a:solidFill>
                          <a:schemeClr val="bg1"/>
                        </a:solidFill>
                      </a:endParaRPr>
                    </a:p>
                    <a:p>
                      <a:pPr marL="0" marR="0" lvl="0" indent="0" algn="l" rtl="0">
                        <a:spcBef>
                          <a:spcPts val="0"/>
                        </a:spcBef>
                        <a:spcAft>
                          <a:spcPts val="0"/>
                        </a:spcAft>
                        <a:buNone/>
                      </a:pPr>
                      <a:endParaRPr sz="1400" dirty="0">
                        <a:solidFill>
                          <a:schemeClr val="bg1"/>
                        </a:solidFill>
                      </a:endParaRPr>
                    </a:p>
                    <a:p>
                      <a:pPr marL="0" marR="0" lvl="0" indent="0" algn="l" rtl="0">
                        <a:spcBef>
                          <a:spcPts val="0"/>
                        </a:spcBef>
                        <a:spcAft>
                          <a:spcPts val="0"/>
                        </a:spcAft>
                        <a:buNone/>
                      </a:pPr>
                      <a:r>
                        <a:rPr lang="en-US" sz="1400" b="0" dirty="0">
                          <a:solidFill>
                            <a:schemeClr val="bg1"/>
                          </a:solidFill>
                        </a:rPr>
                        <a:t>Point systems by the government for citizen behaviors and actions toward socially defined causes and objectives, from a Chinese point of view. This is top-down to stimulate political behaviors.</a:t>
                      </a:r>
                      <a:endParaRPr dirty="0">
                        <a:solidFill>
                          <a:schemeClr val="bg1"/>
                        </a:solidFill>
                      </a:endParaRPr>
                    </a:p>
                  </a:txBody>
                  <a:tcPr marL="91450" marR="91450" marT="45725" marB="45725">
                    <a:solidFill>
                      <a:srgbClr val="002060"/>
                    </a:solidFill>
                  </a:tcPr>
                </a:tc>
                <a:extLst>
                  <a:ext uri="{0D108BD9-81ED-4DB2-BD59-A6C34878D82A}">
                    <a16:rowId xmlns:a16="http://schemas.microsoft.com/office/drawing/2014/main" xmlns="" val="10000"/>
                  </a:ext>
                </a:extLst>
              </a:tr>
            </a:tbl>
          </a:graphicData>
        </a:graphic>
      </p:graphicFrame>
      <p:sp>
        <p:nvSpPr>
          <p:cNvPr id="825" name="Google Shape;825;p19"/>
          <p:cNvSpPr/>
          <p:nvPr/>
        </p:nvSpPr>
        <p:spPr>
          <a:xfrm>
            <a:off x="3031374" y="2513847"/>
            <a:ext cx="3618807"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Starting with the financial credit ratings, now it drives visibility into individual and business social behavior. Applied to travel, business and banking sectors. </a:t>
            </a:r>
            <a:endParaRPr lang="en-US" dirty="0"/>
          </a:p>
        </p:txBody>
      </p:sp>
      <p:sp>
        <p:nvSpPr>
          <p:cNvPr id="826" name="Google Shape;826;p19"/>
          <p:cNvSpPr/>
          <p:nvPr/>
        </p:nvSpPr>
        <p:spPr>
          <a:xfrm>
            <a:off x="7028037" y="2474347"/>
            <a:ext cx="3618807"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Arial"/>
                <a:ea typeface="Arial"/>
                <a:cs typeface="Arial"/>
                <a:sym typeface="Arial"/>
              </a:rPr>
              <a:t>Standardizes data and analytical workflows, KPIs </a:t>
            </a:r>
            <a:r>
              <a:rPr lang="en-US" sz="1600" dirty="0">
                <a:solidFill>
                  <a:schemeClr val="dk1"/>
                </a:solidFill>
                <a:latin typeface="Arial" panose="020B0604020202020204" pitchFamily="34" charset="0"/>
                <a:cs typeface="Arial" panose="020B0604020202020204" pitchFamily="34" charset="0"/>
                <a:sym typeface="Arial"/>
              </a:rPr>
              <a:t>—</a:t>
            </a:r>
            <a:r>
              <a:rPr lang="en-US" sz="1600" dirty="0">
                <a:solidFill>
                  <a:schemeClr val="dk1"/>
                </a:solidFill>
                <a:latin typeface="Arial"/>
                <a:ea typeface="Arial"/>
                <a:cs typeface="Arial"/>
                <a:sym typeface="Arial"/>
              </a:rPr>
              <a:t> everything is measured and orchestrated. Standardization of banking and nonbanking organizations like Alipay, WeChat, utilities, telecom. </a:t>
            </a:r>
            <a:endParaRPr lang="en-US" dirty="0"/>
          </a:p>
        </p:txBody>
      </p:sp>
      <p:graphicFrame>
        <p:nvGraphicFramePr>
          <p:cNvPr id="827" name="Google Shape;827;p19"/>
          <p:cNvGraphicFramePr/>
          <p:nvPr>
            <p:extLst>
              <p:ext uri="{D42A27DB-BD31-4B8C-83A1-F6EECF244321}">
                <p14:modId xmlns:p14="http://schemas.microsoft.com/office/powerpoint/2010/main" val="4088042723"/>
              </p:ext>
            </p:extLst>
          </p:nvPr>
        </p:nvGraphicFramePr>
        <p:xfrm>
          <a:off x="2759826" y="4258741"/>
          <a:ext cx="8128050" cy="797580"/>
        </p:xfrm>
        <a:graphic>
          <a:graphicData uri="http://schemas.openxmlformats.org/drawingml/2006/table">
            <a:tbl>
              <a:tblPr firstRow="1" bandRow="1">
                <a:noFill/>
              </a:tblPr>
              <a:tblGrid>
                <a:gridCol w="1354675">
                  <a:extLst>
                    <a:ext uri="{9D8B030D-6E8A-4147-A177-3AD203B41FA5}">
                      <a16:colId xmlns:a16="http://schemas.microsoft.com/office/drawing/2014/main" xmlns="" val="20000"/>
                    </a:ext>
                  </a:extLst>
                </a:gridCol>
                <a:gridCol w="1354675">
                  <a:extLst>
                    <a:ext uri="{9D8B030D-6E8A-4147-A177-3AD203B41FA5}">
                      <a16:colId xmlns:a16="http://schemas.microsoft.com/office/drawing/2014/main" xmlns="" val="20001"/>
                    </a:ext>
                  </a:extLst>
                </a:gridCol>
                <a:gridCol w="1354675">
                  <a:extLst>
                    <a:ext uri="{9D8B030D-6E8A-4147-A177-3AD203B41FA5}">
                      <a16:colId xmlns:a16="http://schemas.microsoft.com/office/drawing/2014/main" xmlns="" val="20002"/>
                    </a:ext>
                  </a:extLst>
                </a:gridCol>
                <a:gridCol w="1354675">
                  <a:extLst>
                    <a:ext uri="{9D8B030D-6E8A-4147-A177-3AD203B41FA5}">
                      <a16:colId xmlns:a16="http://schemas.microsoft.com/office/drawing/2014/main" xmlns="" val="20003"/>
                    </a:ext>
                  </a:extLst>
                </a:gridCol>
                <a:gridCol w="1354675">
                  <a:extLst>
                    <a:ext uri="{9D8B030D-6E8A-4147-A177-3AD203B41FA5}">
                      <a16:colId xmlns:a16="http://schemas.microsoft.com/office/drawing/2014/main" xmlns="" val="20004"/>
                    </a:ext>
                  </a:extLst>
                </a:gridCol>
                <a:gridCol w="1354675">
                  <a:extLst>
                    <a:ext uri="{9D8B030D-6E8A-4147-A177-3AD203B41FA5}">
                      <a16:colId xmlns:a16="http://schemas.microsoft.com/office/drawing/2014/main" xmlns="" val="20005"/>
                    </a:ext>
                  </a:extLst>
                </a:gridCol>
              </a:tblGrid>
              <a:tr h="370850">
                <a:tc>
                  <a:txBody>
                    <a:bodyPr/>
                    <a:lstStyle/>
                    <a:p>
                      <a:pPr marL="0" marR="0" lvl="0" indent="0" algn="ctr" rtl="0">
                        <a:spcBef>
                          <a:spcPts val="0"/>
                        </a:spcBef>
                        <a:spcAft>
                          <a:spcPts val="0"/>
                        </a:spcAft>
                        <a:buNone/>
                      </a:pPr>
                      <a:r>
                        <a:rPr lang="en-US" sz="1100" dirty="0">
                          <a:solidFill>
                            <a:schemeClr val="bg1"/>
                          </a:solidFill>
                        </a:rPr>
                        <a:t>Environment Protection</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Public Safety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Infrastructure Utility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Economy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Transportation and Mobility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Government and Human Services</a:t>
                      </a:r>
                      <a:endParaRPr dirty="0">
                        <a:solidFill>
                          <a:schemeClr val="bg1"/>
                        </a:solidFill>
                      </a:endParaRPr>
                    </a:p>
                  </a:txBody>
                  <a:tcPr marL="91450" marR="91450" marT="45725" marB="45725" anchor="ctr">
                    <a:solidFill>
                      <a:srgbClr val="002060"/>
                    </a:solidFill>
                  </a:tcPr>
                </a:tc>
                <a:extLst>
                  <a:ext uri="{0D108BD9-81ED-4DB2-BD59-A6C34878D82A}">
                    <a16:rowId xmlns:a16="http://schemas.microsoft.com/office/drawing/2014/main" xmlns="" val="10000"/>
                  </a:ext>
                </a:extLst>
              </a:tr>
              <a:tr h="370850">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extLst>
                  <a:ext uri="{0D108BD9-81ED-4DB2-BD59-A6C34878D82A}">
                    <a16:rowId xmlns:a16="http://schemas.microsoft.com/office/drawing/2014/main" xmlns="" val="10001"/>
                  </a:ext>
                </a:extLst>
              </a:tr>
            </a:tbl>
          </a:graphicData>
        </a:graphic>
      </p:graphicFrame>
      <p:sp>
        <p:nvSpPr>
          <p:cNvPr id="828" name="Google Shape;828;p19"/>
          <p:cNvSpPr txBox="1"/>
          <p:nvPr/>
        </p:nvSpPr>
        <p:spPr>
          <a:xfrm>
            <a:off x="783767" y="4472855"/>
            <a:ext cx="1649491" cy="369291"/>
          </a:xfrm>
          <a:prstGeom prst="rect">
            <a:avLst/>
          </a:prstGeom>
          <a:noFill/>
          <a:ln>
            <a:noFill/>
          </a:ln>
        </p:spPr>
        <p:txBody>
          <a:bodyPr spcFirstLastPara="1" wrap="square" lIns="0" tIns="45700" rIns="0"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Contributions</a:t>
            </a:r>
          </a:p>
        </p:txBody>
      </p:sp>
      <p:graphicFrame>
        <p:nvGraphicFramePr>
          <p:cNvPr id="829" name="Google Shape;829;p19"/>
          <p:cNvGraphicFramePr/>
          <p:nvPr/>
        </p:nvGraphicFramePr>
        <p:xfrm>
          <a:off x="457200" y="5377320"/>
          <a:ext cx="10430650" cy="370850"/>
        </p:xfrm>
        <a:graphic>
          <a:graphicData uri="http://schemas.openxmlformats.org/drawingml/2006/table">
            <a:tbl>
              <a:tblPr firstRow="1" bandRow="1">
                <a:noFill/>
              </a:tblPr>
              <a:tblGrid>
                <a:gridCol w="2310950">
                  <a:extLst>
                    <a:ext uri="{9D8B030D-6E8A-4147-A177-3AD203B41FA5}">
                      <a16:colId xmlns:a16="http://schemas.microsoft.com/office/drawing/2014/main" xmlns="" val="20000"/>
                    </a:ext>
                  </a:extLst>
                </a:gridCol>
                <a:gridCol w="8119700">
                  <a:extLst>
                    <a:ext uri="{9D8B030D-6E8A-4147-A177-3AD203B41FA5}">
                      <a16:colId xmlns:a16="http://schemas.microsoft.com/office/drawing/2014/main" xmlns="" val="20001"/>
                    </a:ext>
                  </a:extLst>
                </a:gridCol>
              </a:tblGrid>
              <a:tr h="370850">
                <a:tc>
                  <a:txBody>
                    <a:bodyPr/>
                    <a:lstStyle/>
                    <a:p>
                      <a:pPr marL="0" marR="0" lvl="0" indent="0" algn="l" rtl="0">
                        <a:spcBef>
                          <a:spcPts val="0"/>
                        </a:spcBef>
                        <a:spcAft>
                          <a:spcPts val="0"/>
                        </a:spcAft>
                        <a:buNone/>
                      </a:pPr>
                      <a:r>
                        <a:rPr lang="en-US" sz="1800" b="1" dirty="0"/>
                        <a:t>Case Study</a:t>
                      </a:r>
                      <a:endParaRPr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dirty="0"/>
                        <a:t>National Government of China</a:t>
                      </a:r>
                      <a:endParaRPr sz="1800" dirty="0"/>
                    </a:p>
                  </a:txBody>
                  <a:tcPr marL="91450" marR="91450" marT="45725" marB="45725"/>
                </a:tc>
                <a:extLst>
                  <a:ext uri="{0D108BD9-81ED-4DB2-BD59-A6C34878D82A}">
                    <a16:rowId xmlns:a16="http://schemas.microsoft.com/office/drawing/2014/main" xmlns="" val="10000"/>
                  </a:ext>
                </a:extLst>
              </a:tr>
            </a:tbl>
          </a:graphicData>
        </a:graphic>
      </p:graphicFrame>
      <p:sp>
        <p:nvSpPr>
          <p:cNvPr id="10" name="Arrow: Right 9">
            <a:extLst>
              <a:ext uri="{FF2B5EF4-FFF2-40B4-BE49-F238E27FC236}">
                <a16:creationId xmlns:a16="http://schemas.microsoft.com/office/drawing/2014/main" xmlns="" id="{E49E40A8-7ADD-4135-904F-B1231C22C692}"/>
              </a:ext>
            </a:extLst>
          </p:cNvPr>
          <p:cNvSpPr/>
          <p:nvPr/>
        </p:nvSpPr>
        <p:spPr>
          <a:xfrm>
            <a:off x="2222092" y="4593727"/>
            <a:ext cx="386628" cy="158349"/>
          </a:xfrm>
          <a:prstGeom prst="righ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20"/>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Smart Lampposts</a:t>
            </a:r>
          </a:p>
        </p:txBody>
      </p:sp>
      <p:graphicFrame>
        <p:nvGraphicFramePr>
          <p:cNvPr id="835" name="Google Shape;835;p20"/>
          <p:cNvGraphicFramePr/>
          <p:nvPr>
            <p:extLst>
              <p:ext uri="{D42A27DB-BD31-4B8C-83A1-F6EECF244321}">
                <p14:modId xmlns:p14="http://schemas.microsoft.com/office/powerpoint/2010/main" val="4062776258"/>
              </p:ext>
            </p:extLst>
          </p:nvPr>
        </p:nvGraphicFramePr>
        <p:xfrm>
          <a:off x="2759826" y="979701"/>
          <a:ext cx="8128050" cy="1321750"/>
        </p:xfrm>
        <a:graphic>
          <a:graphicData uri="http://schemas.openxmlformats.org/drawingml/2006/table">
            <a:tbl>
              <a:tblPr firstRow="1" bandRow="1">
                <a:noFill/>
              </a:tblPr>
              <a:tblGrid>
                <a:gridCol w="1354675">
                  <a:extLst>
                    <a:ext uri="{9D8B030D-6E8A-4147-A177-3AD203B41FA5}">
                      <a16:colId xmlns:a16="http://schemas.microsoft.com/office/drawing/2014/main" xmlns="" val="20000"/>
                    </a:ext>
                  </a:extLst>
                </a:gridCol>
                <a:gridCol w="1354675">
                  <a:extLst>
                    <a:ext uri="{9D8B030D-6E8A-4147-A177-3AD203B41FA5}">
                      <a16:colId xmlns:a16="http://schemas.microsoft.com/office/drawing/2014/main" xmlns="" val="20001"/>
                    </a:ext>
                  </a:extLst>
                </a:gridCol>
                <a:gridCol w="1354675">
                  <a:extLst>
                    <a:ext uri="{9D8B030D-6E8A-4147-A177-3AD203B41FA5}">
                      <a16:colId xmlns:a16="http://schemas.microsoft.com/office/drawing/2014/main" xmlns="" val="20002"/>
                    </a:ext>
                  </a:extLst>
                </a:gridCol>
                <a:gridCol w="1354675">
                  <a:extLst>
                    <a:ext uri="{9D8B030D-6E8A-4147-A177-3AD203B41FA5}">
                      <a16:colId xmlns:a16="http://schemas.microsoft.com/office/drawing/2014/main" xmlns="" val="20003"/>
                    </a:ext>
                  </a:extLst>
                </a:gridCol>
                <a:gridCol w="1354675">
                  <a:extLst>
                    <a:ext uri="{9D8B030D-6E8A-4147-A177-3AD203B41FA5}">
                      <a16:colId xmlns:a16="http://schemas.microsoft.com/office/drawing/2014/main" xmlns="" val="20004"/>
                    </a:ext>
                  </a:extLst>
                </a:gridCol>
                <a:gridCol w="1354675">
                  <a:extLst>
                    <a:ext uri="{9D8B030D-6E8A-4147-A177-3AD203B41FA5}">
                      <a16:colId xmlns:a16="http://schemas.microsoft.com/office/drawing/2014/main" xmlns="" val="20005"/>
                    </a:ext>
                  </a:extLst>
                </a:gridCol>
              </a:tblGrid>
              <a:tr h="408850">
                <a:tc gridSpan="3">
                  <a:txBody>
                    <a:bodyPr/>
                    <a:lstStyle/>
                    <a:p>
                      <a:pPr marL="0" marR="0" lvl="0" indent="0" algn="ctr" rtl="0">
                        <a:spcBef>
                          <a:spcPts val="0"/>
                        </a:spcBef>
                        <a:spcAft>
                          <a:spcPts val="0"/>
                        </a:spcAft>
                        <a:buNone/>
                      </a:pPr>
                      <a:r>
                        <a:rPr lang="en-US" sz="1800" b="1" dirty="0">
                          <a:solidFill>
                            <a:schemeClr val="bg1"/>
                          </a:solidFill>
                        </a:rPr>
                        <a:t>Business Value</a:t>
                      </a:r>
                      <a:endParaRPr b="1" dirty="0">
                        <a:solidFill>
                          <a:schemeClr val="bg1"/>
                        </a:solidFill>
                      </a:endParaRPr>
                    </a:p>
                  </a:txBody>
                  <a:tcPr marL="91450" marR="91450" marT="45725" marB="45725">
                    <a:lnR w="12700" cap="flat" cmpd="sng">
                      <a:solidFill>
                        <a:schemeClr val="dk1"/>
                      </a:solidFill>
                      <a:prstDash val="solid"/>
                      <a:round/>
                      <a:headEnd type="none" w="sm" len="sm"/>
                      <a:tailEnd type="none" w="sm" len="sm"/>
                    </a:lnR>
                    <a:solidFill>
                      <a:srgbClr val="002060"/>
                    </a:solidFill>
                  </a:tcPr>
                </a:tc>
                <a:tc hMerge="1">
                  <a:txBody>
                    <a:bodyPr/>
                    <a:lstStyle/>
                    <a:p>
                      <a:endParaRPr lang="en-US"/>
                    </a:p>
                  </a:txBody>
                  <a:tcPr/>
                </a:tc>
                <a:tc hMerge="1">
                  <a:txBody>
                    <a:bodyPr/>
                    <a:lstStyle/>
                    <a:p>
                      <a:endParaRPr lang="en-US"/>
                    </a:p>
                  </a:txBody>
                  <a:tcPr/>
                </a:tc>
                <a:tc gridSpan="3">
                  <a:txBody>
                    <a:bodyPr/>
                    <a:lstStyle/>
                    <a:p>
                      <a:pPr marL="0" marR="0" lvl="0" indent="0" algn="ctr" rtl="0">
                        <a:spcBef>
                          <a:spcPts val="0"/>
                        </a:spcBef>
                        <a:spcAft>
                          <a:spcPts val="0"/>
                        </a:spcAft>
                        <a:buNone/>
                      </a:pPr>
                      <a:r>
                        <a:rPr lang="en-US" sz="1800" b="1" dirty="0">
                          <a:solidFill>
                            <a:schemeClr val="bg1"/>
                          </a:solidFill>
                        </a:rPr>
                        <a:t>Feasibility</a:t>
                      </a:r>
                      <a:endParaRPr b="1" dirty="0">
                        <a:solidFill>
                          <a:schemeClr val="bg1"/>
                        </a:solidFill>
                      </a:endParaRPr>
                    </a:p>
                  </a:txBody>
                  <a:tcPr marL="91450" marR="91450" marT="45725" marB="45725">
                    <a:lnL w="12700" cap="flat" cmpd="sng">
                      <a:solidFill>
                        <a:schemeClr val="dk1"/>
                      </a:solidFill>
                      <a:prstDash val="solid"/>
                      <a:round/>
                      <a:headEnd type="none" w="sm" len="sm"/>
                      <a:tailEnd type="none" w="sm" len="sm"/>
                    </a:lnL>
                    <a:solidFill>
                      <a:srgbClr val="00206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504050">
                <a:tc>
                  <a:txBody>
                    <a:bodyPr/>
                    <a:lstStyle/>
                    <a:p>
                      <a:pPr marL="0" marR="0" lvl="0" indent="0" algn="ctr" rtl="0">
                        <a:spcBef>
                          <a:spcPts val="0"/>
                        </a:spcBef>
                        <a:spcAft>
                          <a:spcPts val="0"/>
                        </a:spcAft>
                        <a:buNone/>
                      </a:pPr>
                      <a:r>
                        <a:rPr lang="en-US" sz="1200" b="0" dirty="0"/>
                        <a:t>Finance Optimization</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User Attractiveness</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Business Competitiveness</a:t>
                      </a:r>
                      <a:endParaRPr dirty="0"/>
                    </a:p>
                  </a:txBody>
                  <a:tcPr marL="91450" marR="91450" marT="45725" marB="45725" anchor="ctr">
                    <a:lnR w="12700" cap="flat" cmpd="sng">
                      <a:solidFill>
                        <a:schemeClr val="dk1"/>
                      </a:solidFill>
                      <a:prstDash val="solid"/>
                      <a:round/>
                      <a:headEnd type="none" w="sm" len="sm"/>
                      <a:tailEnd type="none" w="sm" len="sm"/>
                    </a:lnR>
                    <a:solidFill>
                      <a:schemeClr val="tx2">
                        <a:lumMod val="85000"/>
                      </a:schemeClr>
                    </a:solidFill>
                  </a:tcPr>
                </a:tc>
                <a:tc>
                  <a:txBody>
                    <a:bodyPr/>
                    <a:lstStyle/>
                    <a:p>
                      <a:pPr marL="0" marR="0" lvl="0" indent="0" algn="ctr" rtl="0">
                        <a:spcBef>
                          <a:spcPts val="0"/>
                        </a:spcBef>
                        <a:spcAft>
                          <a:spcPts val="0"/>
                        </a:spcAft>
                        <a:buNone/>
                      </a:pPr>
                      <a:r>
                        <a:rPr lang="en-US" sz="1200" b="0" dirty="0"/>
                        <a:t>Technical Feasibility</a:t>
                      </a:r>
                      <a:endParaRPr dirty="0"/>
                    </a:p>
                  </a:txBody>
                  <a:tcPr marL="91450" marR="91450" marT="45725" marB="45725" anchor="ctr">
                    <a:lnL w="12700" cap="flat" cmpd="sng">
                      <a:solidFill>
                        <a:schemeClr val="dk1"/>
                      </a:solidFill>
                      <a:prstDash val="solid"/>
                      <a:round/>
                      <a:headEnd type="none" w="sm" len="sm"/>
                      <a:tailEnd type="none" w="sm" len="sm"/>
                    </a:lnL>
                    <a:solidFill>
                      <a:schemeClr val="tx2">
                        <a:lumMod val="85000"/>
                      </a:schemeClr>
                    </a:solidFill>
                  </a:tcPr>
                </a:tc>
                <a:tc>
                  <a:txBody>
                    <a:bodyPr/>
                    <a:lstStyle/>
                    <a:p>
                      <a:pPr marL="0" marR="0" lvl="0" indent="0" algn="ctr" rtl="0">
                        <a:spcBef>
                          <a:spcPts val="0"/>
                        </a:spcBef>
                        <a:spcAft>
                          <a:spcPts val="0"/>
                        </a:spcAft>
                        <a:buNone/>
                      </a:pPr>
                      <a:r>
                        <a:rPr lang="en-US" sz="1200" b="0" dirty="0"/>
                        <a:t>Internal Readiness</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External Readiness</a:t>
                      </a:r>
                      <a:endParaRPr dirty="0"/>
                    </a:p>
                  </a:txBody>
                  <a:tcPr marL="91450" marR="91450" marT="45725" marB="45725" anchor="ctr">
                    <a:solidFill>
                      <a:schemeClr val="tx2">
                        <a:lumMod val="85000"/>
                      </a:schemeClr>
                    </a:solidFill>
                  </a:tcPr>
                </a:tc>
                <a:extLst>
                  <a:ext uri="{0D108BD9-81ED-4DB2-BD59-A6C34878D82A}">
                    <a16:rowId xmlns:a16="http://schemas.microsoft.com/office/drawing/2014/main" xmlns="" val="10001"/>
                  </a:ext>
                </a:extLst>
              </a:tr>
              <a:tr h="408850">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lnL w="12700" cap="flat" cmpd="sng">
                      <a:solidFill>
                        <a:schemeClr val="dk1"/>
                      </a:solidFill>
                      <a:prstDash val="solid"/>
                      <a:round/>
                      <a:headEnd type="none" w="sm" len="sm"/>
                      <a:tailEnd type="none" w="sm" len="sm"/>
                    </a:lnL>
                  </a:tcP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tc>
                <a:extLst>
                  <a:ext uri="{0D108BD9-81ED-4DB2-BD59-A6C34878D82A}">
                    <a16:rowId xmlns:a16="http://schemas.microsoft.com/office/drawing/2014/main" xmlns="" val="10002"/>
                  </a:ext>
                </a:extLst>
              </a:tr>
            </a:tbl>
          </a:graphicData>
        </a:graphic>
      </p:graphicFrame>
      <p:graphicFrame>
        <p:nvGraphicFramePr>
          <p:cNvPr id="836" name="Google Shape;836;p20"/>
          <p:cNvGraphicFramePr/>
          <p:nvPr>
            <p:extLst>
              <p:ext uri="{D42A27DB-BD31-4B8C-83A1-F6EECF244321}">
                <p14:modId xmlns:p14="http://schemas.microsoft.com/office/powerpoint/2010/main" val="1097471896"/>
              </p:ext>
            </p:extLst>
          </p:nvPr>
        </p:nvGraphicFramePr>
        <p:xfrm>
          <a:off x="457200" y="979702"/>
          <a:ext cx="2302625" cy="3237200"/>
        </p:xfrm>
        <a:graphic>
          <a:graphicData uri="http://schemas.openxmlformats.org/drawingml/2006/table">
            <a:tbl>
              <a:tblPr firstRow="1" bandRow="1">
                <a:noFill/>
              </a:tblPr>
              <a:tblGrid>
                <a:gridCol w="2302625">
                  <a:extLst>
                    <a:ext uri="{9D8B030D-6E8A-4147-A177-3AD203B41FA5}">
                      <a16:colId xmlns:a16="http://schemas.microsoft.com/office/drawing/2014/main" xmlns="" val="20000"/>
                    </a:ext>
                  </a:extLst>
                </a:gridCol>
              </a:tblGrid>
              <a:tr h="3237200">
                <a:tc>
                  <a:txBody>
                    <a:bodyPr/>
                    <a:lstStyle/>
                    <a:p>
                      <a:pPr marL="0" marR="0" lvl="0" indent="0" algn="l" rtl="0">
                        <a:spcBef>
                          <a:spcPts val="0"/>
                        </a:spcBef>
                        <a:spcAft>
                          <a:spcPts val="0"/>
                        </a:spcAft>
                        <a:buNone/>
                      </a:pPr>
                      <a:r>
                        <a:rPr lang="en-US" sz="1800" b="1" dirty="0">
                          <a:solidFill>
                            <a:schemeClr val="bg1"/>
                          </a:solidFill>
                        </a:rPr>
                        <a:t>Smart Lampposts</a:t>
                      </a:r>
                      <a:endParaRPr b="1" dirty="0">
                        <a:solidFill>
                          <a:schemeClr val="bg1"/>
                        </a:solidFill>
                      </a:endParaRPr>
                    </a:p>
                    <a:p>
                      <a:pPr marL="0" marR="0" lvl="0" indent="0" algn="l" rtl="0">
                        <a:spcBef>
                          <a:spcPts val="0"/>
                        </a:spcBef>
                        <a:spcAft>
                          <a:spcPts val="0"/>
                        </a:spcAft>
                        <a:buNone/>
                      </a:pPr>
                      <a:endParaRPr sz="1400" dirty="0">
                        <a:solidFill>
                          <a:schemeClr val="bg1"/>
                        </a:solidFill>
                      </a:endParaRPr>
                    </a:p>
                    <a:p>
                      <a:pPr marL="0" marR="0" lvl="0" indent="0" algn="l" rtl="0">
                        <a:spcBef>
                          <a:spcPts val="0"/>
                        </a:spcBef>
                        <a:spcAft>
                          <a:spcPts val="0"/>
                        </a:spcAft>
                        <a:buNone/>
                      </a:pPr>
                      <a:r>
                        <a:rPr lang="en-US" sz="1300" b="0" dirty="0">
                          <a:solidFill>
                            <a:schemeClr val="bg1"/>
                          </a:solidFill>
                        </a:rPr>
                        <a:t>The large-scale use of such lampposts can collect sensor information to optimize traffic control, parking, air quality monitoring, digital kiosks, gun shot controls and so on. This turns out to be a use-case enabler (such as self-driving cars and last-mile logistics) for other location-based business cases.</a:t>
                      </a:r>
                      <a:endParaRPr dirty="0">
                        <a:solidFill>
                          <a:schemeClr val="bg1"/>
                        </a:solidFill>
                      </a:endParaRPr>
                    </a:p>
                  </a:txBody>
                  <a:tcPr marL="91450" marR="91450" marT="45725" marB="45725">
                    <a:solidFill>
                      <a:srgbClr val="002060"/>
                    </a:solidFill>
                  </a:tcPr>
                </a:tc>
                <a:extLst>
                  <a:ext uri="{0D108BD9-81ED-4DB2-BD59-A6C34878D82A}">
                    <a16:rowId xmlns:a16="http://schemas.microsoft.com/office/drawing/2014/main" xmlns="" val="10000"/>
                  </a:ext>
                </a:extLst>
              </a:tr>
            </a:tbl>
          </a:graphicData>
        </a:graphic>
      </p:graphicFrame>
      <p:sp>
        <p:nvSpPr>
          <p:cNvPr id="837" name="Google Shape;837;p20"/>
          <p:cNvSpPr/>
          <p:nvPr/>
        </p:nvSpPr>
        <p:spPr>
          <a:xfrm>
            <a:off x="3013086" y="2406274"/>
            <a:ext cx="3618807"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Multitude of data collected and distributed to a network of stakeholders </a:t>
            </a:r>
            <a:r>
              <a:rPr lang="en-US" sz="1800" dirty="0">
                <a:solidFill>
                  <a:schemeClr val="dk1"/>
                </a:solidFill>
                <a:latin typeface="Arial" panose="020B0604020202020204" pitchFamily="34" charset="0"/>
                <a:cs typeface="Arial" panose="020B0604020202020204" pitchFamily="34" charset="0"/>
                <a:sym typeface="Arial"/>
              </a:rPr>
              <a:t>—</a:t>
            </a:r>
            <a:r>
              <a:rPr lang="en-US" sz="1800" dirty="0">
                <a:solidFill>
                  <a:schemeClr val="dk1"/>
                </a:solidFill>
                <a:latin typeface="Arial"/>
                <a:ea typeface="Arial"/>
                <a:cs typeface="Arial"/>
                <a:sym typeface="Arial"/>
              </a:rPr>
              <a:t> real estate, government, city managers, EV charging, on-street/off-street parking, venue management, etc. </a:t>
            </a:r>
            <a:endParaRPr lang="en-US" dirty="0"/>
          </a:p>
        </p:txBody>
      </p:sp>
      <p:sp>
        <p:nvSpPr>
          <p:cNvPr id="838" name="Google Shape;838;p20"/>
          <p:cNvSpPr/>
          <p:nvPr/>
        </p:nvSpPr>
        <p:spPr>
          <a:xfrm>
            <a:off x="7048360" y="2513847"/>
            <a:ext cx="3618807"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Plug-and-play functionality, highly commoditized, heavy funding required to create network, data sharing and exchange policies, data ownership challenges. </a:t>
            </a:r>
            <a:endParaRPr lang="en-US" dirty="0"/>
          </a:p>
        </p:txBody>
      </p:sp>
      <p:graphicFrame>
        <p:nvGraphicFramePr>
          <p:cNvPr id="839" name="Google Shape;839;p20"/>
          <p:cNvGraphicFramePr/>
          <p:nvPr>
            <p:extLst>
              <p:ext uri="{D42A27DB-BD31-4B8C-83A1-F6EECF244321}">
                <p14:modId xmlns:p14="http://schemas.microsoft.com/office/powerpoint/2010/main" val="3554151273"/>
              </p:ext>
            </p:extLst>
          </p:nvPr>
        </p:nvGraphicFramePr>
        <p:xfrm>
          <a:off x="2759826" y="4258741"/>
          <a:ext cx="8128050" cy="797580"/>
        </p:xfrm>
        <a:graphic>
          <a:graphicData uri="http://schemas.openxmlformats.org/drawingml/2006/table">
            <a:tbl>
              <a:tblPr firstRow="1" bandRow="1">
                <a:noFill/>
              </a:tblPr>
              <a:tblGrid>
                <a:gridCol w="1354675">
                  <a:extLst>
                    <a:ext uri="{9D8B030D-6E8A-4147-A177-3AD203B41FA5}">
                      <a16:colId xmlns:a16="http://schemas.microsoft.com/office/drawing/2014/main" xmlns="" val="20000"/>
                    </a:ext>
                  </a:extLst>
                </a:gridCol>
                <a:gridCol w="1354675">
                  <a:extLst>
                    <a:ext uri="{9D8B030D-6E8A-4147-A177-3AD203B41FA5}">
                      <a16:colId xmlns:a16="http://schemas.microsoft.com/office/drawing/2014/main" xmlns="" val="20001"/>
                    </a:ext>
                  </a:extLst>
                </a:gridCol>
                <a:gridCol w="1354675">
                  <a:extLst>
                    <a:ext uri="{9D8B030D-6E8A-4147-A177-3AD203B41FA5}">
                      <a16:colId xmlns:a16="http://schemas.microsoft.com/office/drawing/2014/main" xmlns="" val="20002"/>
                    </a:ext>
                  </a:extLst>
                </a:gridCol>
                <a:gridCol w="1354675">
                  <a:extLst>
                    <a:ext uri="{9D8B030D-6E8A-4147-A177-3AD203B41FA5}">
                      <a16:colId xmlns:a16="http://schemas.microsoft.com/office/drawing/2014/main" xmlns="" val="20003"/>
                    </a:ext>
                  </a:extLst>
                </a:gridCol>
                <a:gridCol w="1354675">
                  <a:extLst>
                    <a:ext uri="{9D8B030D-6E8A-4147-A177-3AD203B41FA5}">
                      <a16:colId xmlns:a16="http://schemas.microsoft.com/office/drawing/2014/main" xmlns="" val="20004"/>
                    </a:ext>
                  </a:extLst>
                </a:gridCol>
                <a:gridCol w="1354675">
                  <a:extLst>
                    <a:ext uri="{9D8B030D-6E8A-4147-A177-3AD203B41FA5}">
                      <a16:colId xmlns:a16="http://schemas.microsoft.com/office/drawing/2014/main" xmlns="" val="20005"/>
                    </a:ext>
                  </a:extLst>
                </a:gridCol>
              </a:tblGrid>
              <a:tr h="370850">
                <a:tc>
                  <a:txBody>
                    <a:bodyPr/>
                    <a:lstStyle/>
                    <a:p>
                      <a:pPr marL="0" marR="0" lvl="0" indent="0" algn="ctr" rtl="0">
                        <a:spcBef>
                          <a:spcPts val="0"/>
                        </a:spcBef>
                        <a:spcAft>
                          <a:spcPts val="0"/>
                        </a:spcAft>
                        <a:buNone/>
                      </a:pPr>
                      <a:r>
                        <a:rPr lang="en-US" sz="1100" dirty="0">
                          <a:solidFill>
                            <a:schemeClr val="bg1"/>
                          </a:solidFill>
                        </a:rPr>
                        <a:t>Environment Protection</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Public Safety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Infrastructure Utility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Economy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Transportation and Mobility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Government and Human Services</a:t>
                      </a:r>
                      <a:endParaRPr dirty="0">
                        <a:solidFill>
                          <a:schemeClr val="bg1"/>
                        </a:solidFill>
                      </a:endParaRPr>
                    </a:p>
                  </a:txBody>
                  <a:tcPr marL="91450" marR="91450" marT="45725" marB="45725" anchor="ctr">
                    <a:solidFill>
                      <a:srgbClr val="002060"/>
                    </a:solidFill>
                  </a:tcPr>
                </a:tc>
                <a:extLst>
                  <a:ext uri="{0D108BD9-81ED-4DB2-BD59-A6C34878D82A}">
                    <a16:rowId xmlns:a16="http://schemas.microsoft.com/office/drawing/2014/main" xmlns="" val="10000"/>
                  </a:ext>
                </a:extLst>
              </a:tr>
              <a:tr h="370850">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extLst>
                  <a:ext uri="{0D108BD9-81ED-4DB2-BD59-A6C34878D82A}">
                    <a16:rowId xmlns:a16="http://schemas.microsoft.com/office/drawing/2014/main" xmlns="" val="10001"/>
                  </a:ext>
                </a:extLst>
              </a:tr>
            </a:tbl>
          </a:graphicData>
        </a:graphic>
      </p:graphicFrame>
      <p:sp>
        <p:nvSpPr>
          <p:cNvPr id="840" name="Google Shape;840;p20"/>
          <p:cNvSpPr txBox="1"/>
          <p:nvPr/>
        </p:nvSpPr>
        <p:spPr>
          <a:xfrm>
            <a:off x="783767" y="4472855"/>
            <a:ext cx="1649491" cy="369291"/>
          </a:xfrm>
          <a:prstGeom prst="rect">
            <a:avLst/>
          </a:prstGeom>
          <a:noFill/>
          <a:ln>
            <a:noFill/>
          </a:ln>
        </p:spPr>
        <p:txBody>
          <a:bodyPr spcFirstLastPara="1" wrap="square" lIns="0" tIns="45700" rIns="0"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Contributions</a:t>
            </a:r>
          </a:p>
        </p:txBody>
      </p:sp>
      <p:graphicFrame>
        <p:nvGraphicFramePr>
          <p:cNvPr id="841" name="Google Shape;841;p20"/>
          <p:cNvGraphicFramePr/>
          <p:nvPr/>
        </p:nvGraphicFramePr>
        <p:xfrm>
          <a:off x="457200" y="5377320"/>
          <a:ext cx="10430650" cy="640090"/>
        </p:xfrm>
        <a:graphic>
          <a:graphicData uri="http://schemas.openxmlformats.org/drawingml/2006/table">
            <a:tbl>
              <a:tblPr firstRow="1" bandRow="1">
                <a:noFill/>
              </a:tblPr>
              <a:tblGrid>
                <a:gridCol w="2310950">
                  <a:extLst>
                    <a:ext uri="{9D8B030D-6E8A-4147-A177-3AD203B41FA5}">
                      <a16:colId xmlns:a16="http://schemas.microsoft.com/office/drawing/2014/main" xmlns="" val="20000"/>
                    </a:ext>
                  </a:extLst>
                </a:gridCol>
                <a:gridCol w="8119700">
                  <a:extLst>
                    <a:ext uri="{9D8B030D-6E8A-4147-A177-3AD203B41FA5}">
                      <a16:colId xmlns:a16="http://schemas.microsoft.com/office/drawing/2014/main" xmlns="" val="20001"/>
                    </a:ext>
                  </a:extLst>
                </a:gridCol>
              </a:tblGrid>
              <a:tr h="370850">
                <a:tc>
                  <a:txBody>
                    <a:bodyPr/>
                    <a:lstStyle/>
                    <a:p>
                      <a:pPr marL="0" marR="0" lvl="0" indent="0" algn="l" rtl="0">
                        <a:spcBef>
                          <a:spcPts val="0"/>
                        </a:spcBef>
                        <a:spcAft>
                          <a:spcPts val="0"/>
                        </a:spcAft>
                        <a:buNone/>
                      </a:pPr>
                      <a:r>
                        <a:rPr lang="en-US" sz="1800" b="1" dirty="0"/>
                        <a:t>Successful Case Studies</a:t>
                      </a:r>
                      <a:endParaRPr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dirty="0"/>
                        <a:t>Sao Paulo, Brazil</a:t>
                      </a:r>
                      <a:endParaRPr dirty="0"/>
                    </a:p>
                    <a:p>
                      <a:pPr marL="0" marR="0" lvl="0" indent="0" algn="l" rtl="0">
                        <a:lnSpc>
                          <a:spcPct val="100000"/>
                        </a:lnSpc>
                        <a:spcBef>
                          <a:spcPts val="0"/>
                        </a:spcBef>
                        <a:spcAft>
                          <a:spcPts val="0"/>
                        </a:spcAft>
                        <a:buClr>
                          <a:schemeClr val="dk1"/>
                        </a:buClr>
                        <a:buSzPts val="1800"/>
                        <a:buFont typeface="Arial"/>
                        <a:buNone/>
                      </a:pPr>
                      <a:r>
                        <a:rPr lang="en-US" sz="1800" dirty="0"/>
                        <a:t>Santiago, Chile</a:t>
                      </a:r>
                      <a:endParaRPr dirty="0"/>
                    </a:p>
                  </a:txBody>
                  <a:tcPr marL="91450" marR="91450" marT="45725" marB="45725"/>
                </a:tc>
                <a:extLst>
                  <a:ext uri="{0D108BD9-81ED-4DB2-BD59-A6C34878D82A}">
                    <a16:rowId xmlns:a16="http://schemas.microsoft.com/office/drawing/2014/main" xmlns="" val="10000"/>
                  </a:ext>
                </a:extLst>
              </a:tr>
            </a:tbl>
          </a:graphicData>
        </a:graphic>
      </p:graphicFrame>
      <p:sp>
        <p:nvSpPr>
          <p:cNvPr id="10" name="Arrow: Right 9">
            <a:extLst>
              <a:ext uri="{FF2B5EF4-FFF2-40B4-BE49-F238E27FC236}">
                <a16:creationId xmlns:a16="http://schemas.microsoft.com/office/drawing/2014/main" xmlns="" id="{F12BDBE3-3FDE-47DB-A5DE-92EB72E1AE08}"/>
              </a:ext>
            </a:extLst>
          </p:cNvPr>
          <p:cNvSpPr/>
          <p:nvPr/>
        </p:nvSpPr>
        <p:spPr>
          <a:xfrm>
            <a:off x="2222092" y="4593727"/>
            <a:ext cx="386628" cy="158349"/>
          </a:xfrm>
          <a:prstGeom prst="righ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A Quick Refresher</a:t>
            </a:r>
          </a:p>
        </p:txBody>
      </p:sp>
      <p:pic>
        <p:nvPicPr>
          <p:cNvPr id="277" name="Google Shape;277;p2"/>
          <p:cNvPicPr preferRelativeResize="0"/>
          <p:nvPr/>
        </p:nvPicPr>
        <p:blipFill rotWithShape="1">
          <a:blip r:embed="rId3">
            <a:alphaModFix/>
          </a:blip>
          <a:srcRect/>
          <a:stretch/>
        </p:blipFill>
        <p:spPr>
          <a:xfrm>
            <a:off x="2568635" y="1157925"/>
            <a:ext cx="6782436" cy="4818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21"/>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Predictive Urban Asset Management</a:t>
            </a:r>
          </a:p>
        </p:txBody>
      </p:sp>
      <p:graphicFrame>
        <p:nvGraphicFramePr>
          <p:cNvPr id="847" name="Google Shape;847;p21"/>
          <p:cNvGraphicFramePr/>
          <p:nvPr>
            <p:extLst>
              <p:ext uri="{D42A27DB-BD31-4B8C-83A1-F6EECF244321}">
                <p14:modId xmlns:p14="http://schemas.microsoft.com/office/powerpoint/2010/main" val="3649863821"/>
              </p:ext>
            </p:extLst>
          </p:nvPr>
        </p:nvGraphicFramePr>
        <p:xfrm>
          <a:off x="2759826" y="979701"/>
          <a:ext cx="8128050" cy="1321750"/>
        </p:xfrm>
        <a:graphic>
          <a:graphicData uri="http://schemas.openxmlformats.org/drawingml/2006/table">
            <a:tbl>
              <a:tblPr firstRow="1" bandRow="1">
                <a:noFill/>
              </a:tblPr>
              <a:tblGrid>
                <a:gridCol w="1354675">
                  <a:extLst>
                    <a:ext uri="{9D8B030D-6E8A-4147-A177-3AD203B41FA5}">
                      <a16:colId xmlns:a16="http://schemas.microsoft.com/office/drawing/2014/main" xmlns="" val="20000"/>
                    </a:ext>
                  </a:extLst>
                </a:gridCol>
                <a:gridCol w="1354675">
                  <a:extLst>
                    <a:ext uri="{9D8B030D-6E8A-4147-A177-3AD203B41FA5}">
                      <a16:colId xmlns:a16="http://schemas.microsoft.com/office/drawing/2014/main" xmlns="" val="20001"/>
                    </a:ext>
                  </a:extLst>
                </a:gridCol>
                <a:gridCol w="1354675">
                  <a:extLst>
                    <a:ext uri="{9D8B030D-6E8A-4147-A177-3AD203B41FA5}">
                      <a16:colId xmlns:a16="http://schemas.microsoft.com/office/drawing/2014/main" xmlns="" val="20002"/>
                    </a:ext>
                  </a:extLst>
                </a:gridCol>
                <a:gridCol w="1354675">
                  <a:extLst>
                    <a:ext uri="{9D8B030D-6E8A-4147-A177-3AD203B41FA5}">
                      <a16:colId xmlns:a16="http://schemas.microsoft.com/office/drawing/2014/main" xmlns="" val="20003"/>
                    </a:ext>
                  </a:extLst>
                </a:gridCol>
                <a:gridCol w="1354675">
                  <a:extLst>
                    <a:ext uri="{9D8B030D-6E8A-4147-A177-3AD203B41FA5}">
                      <a16:colId xmlns:a16="http://schemas.microsoft.com/office/drawing/2014/main" xmlns="" val="20004"/>
                    </a:ext>
                  </a:extLst>
                </a:gridCol>
                <a:gridCol w="1354675">
                  <a:extLst>
                    <a:ext uri="{9D8B030D-6E8A-4147-A177-3AD203B41FA5}">
                      <a16:colId xmlns:a16="http://schemas.microsoft.com/office/drawing/2014/main" xmlns="" val="20005"/>
                    </a:ext>
                  </a:extLst>
                </a:gridCol>
              </a:tblGrid>
              <a:tr h="408850">
                <a:tc gridSpan="3">
                  <a:txBody>
                    <a:bodyPr/>
                    <a:lstStyle/>
                    <a:p>
                      <a:pPr marL="0" marR="0" lvl="0" indent="0" algn="ctr" rtl="0">
                        <a:spcBef>
                          <a:spcPts val="0"/>
                        </a:spcBef>
                        <a:spcAft>
                          <a:spcPts val="0"/>
                        </a:spcAft>
                        <a:buNone/>
                      </a:pPr>
                      <a:r>
                        <a:rPr lang="en-US" sz="1800" b="1" dirty="0">
                          <a:solidFill>
                            <a:schemeClr val="bg1"/>
                          </a:solidFill>
                        </a:rPr>
                        <a:t>Business Value</a:t>
                      </a:r>
                      <a:endParaRPr b="1" dirty="0">
                        <a:solidFill>
                          <a:schemeClr val="bg1"/>
                        </a:solidFill>
                      </a:endParaRPr>
                    </a:p>
                  </a:txBody>
                  <a:tcPr marL="91450" marR="91450" marT="45725" marB="45725">
                    <a:lnR w="12700" cap="flat" cmpd="sng">
                      <a:solidFill>
                        <a:schemeClr val="dk1"/>
                      </a:solidFill>
                      <a:prstDash val="solid"/>
                      <a:round/>
                      <a:headEnd type="none" w="sm" len="sm"/>
                      <a:tailEnd type="none" w="sm" len="sm"/>
                    </a:lnR>
                    <a:solidFill>
                      <a:srgbClr val="002060"/>
                    </a:solidFill>
                  </a:tcPr>
                </a:tc>
                <a:tc hMerge="1">
                  <a:txBody>
                    <a:bodyPr/>
                    <a:lstStyle/>
                    <a:p>
                      <a:endParaRPr lang="en-US"/>
                    </a:p>
                  </a:txBody>
                  <a:tcPr/>
                </a:tc>
                <a:tc hMerge="1">
                  <a:txBody>
                    <a:bodyPr/>
                    <a:lstStyle/>
                    <a:p>
                      <a:endParaRPr lang="en-US"/>
                    </a:p>
                  </a:txBody>
                  <a:tcPr/>
                </a:tc>
                <a:tc gridSpan="3">
                  <a:txBody>
                    <a:bodyPr/>
                    <a:lstStyle/>
                    <a:p>
                      <a:pPr marL="0" marR="0" lvl="0" indent="0" algn="ctr" rtl="0">
                        <a:spcBef>
                          <a:spcPts val="0"/>
                        </a:spcBef>
                        <a:spcAft>
                          <a:spcPts val="0"/>
                        </a:spcAft>
                        <a:buNone/>
                      </a:pPr>
                      <a:r>
                        <a:rPr lang="en-US" sz="1800" b="1" dirty="0">
                          <a:solidFill>
                            <a:schemeClr val="bg1"/>
                          </a:solidFill>
                        </a:rPr>
                        <a:t>Feasibility</a:t>
                      </a:r>
                      <a:endParaRPr b="1" dirty="0">
                        <a:solidFill>
                          <a:schemeClr val="bg1"/>
                        </a:solidFill>
                      </a:endParaRPr>
                    </a:p>
                  </a:txBody>
                  <a:tcPr marL="91450" marR="91450" marT="45725" marB="45725">
                    <a:lnL w="12700" cap="flat" cmpd="sng">
                      <a:solidFill>
                        <a:schemeClr val="dk1"/>
                      </a:solidFill>
                      <a:prstDash val="solid"/>
                      <a:round/>
                      <a:headEnd type="none" w="sm" len="sm"/>
                      <a:tailEnd type="none" w="sm" len="sm"/>
                    </a:lnL>
                    <a:solidFill>
                      <a:srgbClr val="00206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504050">
                <a:tc>
                  <a:txBody>
                    <a:bodyPr/>
                    <a:lstStyle/>
                    <a:p>
                      <a:pPr marL="0" marR="0" lvl="0" indent="0" algn="ctr" rtl="0">
                        <a:spcBef>
                          <a:spcPts val="0"/>
                        </a:spcBef>
                        <a:spcAft>
                          <a:spcPts val="0"/>
                        </a:spcAft>
                        <a:buNone/>
                      </a:pPr>
                      <a:r>
                        <a:rPr lang="en-US" sz="1200" b="0" dirty="0"/>
                        <a:t>Finance Optimization</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User Attractiveness</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Business Competitiveness</a:t>
                      </a:r>
                      <a:endParaRPr dirty="0"/>
                    </a:p>
                  </a:txBody>
                  <a:tcPr marL="91450" marR="91450" marT="45725" marB="45725" anchor="ctr">
                    <a:lnR w="12700" cap="flat" cmpd="sng">
                      <a:solidFill>
                        <a:schemeClr val="dk1"/>
                      </a:solidFill>
                      <a:prstDash val="solid"/>
                      <a:round/>
                      <a:headEnd type="none" w="sm" len="sm"/>
                      <a:tailEnd type="none" w="sm" len="sm"/>
                    </a:lnR>
                    <a:solidFill>
                      <a:schemeClr val="tx2">
                        <a:lumMod val="85000"/>
                      </a:schemeClr>
                    </a:solidFill>
                  </a:tcPr>
                </a:tc>
                <a:tc>
                  <a:txBody>
                    <a:bodyPr/>
                    <a:lstStyle/>
                    <a:p>
                      <a:pPr marL="0" marR="0" lvl="0" indent="0" algn="ctr" rtl="0">
                        <a:spcBef>
                          <a:spcPts val="0"/>
                        </a:spcBef>
                        <a:spcAft>
                          <a:spcPts val="0"/>
                        </a:spcAft>
                        <a:buNone/>
                      </a:pPr>
                      <a:r>
                        <a:rPr lang="en-US" sz="1200" b="0" dirty="0"/>
                        <a:t>Technical Feasibility</a:t>
                      </a:r>
                      <a:endParaRPr dirty="0"/>
                    </a:p>
                  </a:txBody>
                  <a:tcPr marL="91450" marR="91450" marT="45725" marB="45725" anchor="ctr">
                    <a:lnL w="12700" cap="flat" cmpd="sng">
                      <a:solidFill>
                        <a:schemeClr val="dk1"/>
                      </a:solidFill>
                      <a:prstDash val="solid"/>
                      <a:round/>
                      <a:headEnd type="none" w="sm" len="sm"/>
                      <a:tailEnd type="none" w="sm" len="sm"/>
                    </a:lnL>
                    <a:solidFill>
                      <a:schemeClr val="tx2">
                        <a:lumMod val="85000"/>
                      </a:schemeClr>
                    </a:solidFill>
                  </a:tcPr>
                </a:tc>
                <a:tc>
                  <a:txBody>
                    <a:bodyPr/>
                    <a:lstStyle/>
                    <a:p>
                      <a:pPr marL="0" marR="0" lvl="0" indent="0" algn="ctr" rtl="0">
                        <a:spcBef>
                          <a:spcPts val="0"/>
                        </a:spcBef>
                        <a:spcAft>
                          <a:spcPts val="0"/>
                        </a:spcAft>
                        <a:buNone/>
                      </a:pPr>
                      <a:r>
                        <a:rPr lang="en-US" sz="1200" b="0" dirty="0"/>
                        <a:t>Internal Readiness</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External Readiness</a:t>
                      </a:r>
                      <a:endParaRPr dirty="0"/>
                    </a:p>
                  </a:txBody>
                  <a:tcPr marL="91450" marR="91450" marT="45725" marB="45725" anchor="ctr">
                    <a:solidFill>
                      <a:schemeClr val="tx2">
                        <a:lumMod val="85000"/>
                      </a:schemeClr>
                    </a:solidFill>
                  </a:tcPr>
                </a:tc>
                <a:extLst>
                  <a:ext uri="{0D108BD9-81ED-4DB2-BD59-A6C34878D82A}">
                    <a16:rowId xmlns:a16="http://schemas.microsoft.com/office/drawing/2014/main" xmlns="" val="10001"/>
                  </a:ext>
                </a:extLst>
              </a:tr>
              <a:tr h="408850">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lnL w="12700" cap="flat" cmpd="sng">
                      <a:solidFill>
                        <a:schemeClr val="dk1"/>
                      </a:solidFill>
                      <a:prstDash val="solid"/>
                      <a:round/>
                      <a:headEnd type="none" w="sm" len="sm"/>
                      <a:tailEnd type="none" w="sm" len="sm"/>
                    </a:lnL>
                  </a:tcP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tc>
                <a:extLst>
                  <a:ext uri="{0D108BD9-81ED-4DB2-BD59-A6C34878D82A}">
                    <a16:rowId xmlns:a16="http://schemas.microsoft.com/office/drawing/2014/main" xmlns="" val="10002"/>
                  </a:ext>
                </a:extLst>
              </a:tr>
            </a:tbl>
          </a:graphicData>
        </a:graphic>
      </p:graphicFrame>
      <p:graphicFrame>
        <p:nvGraphicFramePr>
          <p:cNvPr id="848" name="Google Shape;848;p21"/>
          <p:cNvGraphicFramePr/>
          <p:nvPr>
            <p:extLst>
              <p:ext uri="{D42A27DB-BD31-4B8C-83A1-F6EECF244321}">
                <p14:modId xmlns:p14="http://schemas.microsoft.com/office/powerpoint/2010/main" val="1645078770"/>
              </p:ext>
            </p:extLst>
          </p:nvPr>
        </p:nvGraphicFramePr>
        <p:xfrm>
          <a:off x="457200" y="979702"/>
          <a:ext cx="2302625" cy="3237200"/>
        </p:xfrm>
        <a:graphic>
          <a:graphicData uri="http://schemas.openxmlformats.org/drawingml/2006/table">
            <a:tbl>
              <a:tblPr firstRow="1" bandRow="1">
                <a:noFill/>
              </a:tblPr>
              <a:tblGrid>
                <a:gridCol w="2302625">
                  <a:extLst>
                    <a:ext uri="{9D8B030D-6E8A-4147-A177-3AD203B41FA5}">
                      <a16:colId xmlns:a16="http://schemas.microsoft.com/office/drawing/2014/main" xmlns="" val="20000"/>
                    </a:ext>
                  </a:extLst>
                </a:gridCol>
              </a:tblGrid>
              <a:tr h="3237200">
                <a:tc>
                  <a:txBody>
                    <a:bodyPr/>
                    <a:lstStyle/>
                    <a:p>
                      <a:pPr marL="0" marR="0" lvl="0" indent="0" algn="l" rtl="0">
                        <a:spcBef>
                          <a:spcPts val="0"/>
                        </a:spcBef>
                        <a:spcAft>
                          <a:spcPts val="0"/>
                        </a:spcAft>
                        <a:buNone/>
                      </a:pPr>
                      <a:r>
                        <a:rPr lang="en-US" sz="1800" b="1" dirty="0">
                          <a:solidFill>
                            <a:schemeClr val="bg1"/>
                          </a:solidFill>
                        </a:rPr>
                        <a:t>Predictive Urban Asset Management</a:t>
                      </a:r>
                      <a:endParaRPr b="1" dirty="0">
                        <a:solidFill>
                          <a:schemeClr val="bg1"/>
                        </a:solidFill>
                      </a:endParaRPr>
                    </a:p>
                    <a:p>
                      <a:pPr marL="0" marR="0" lvl="0" indent="0" algn="l" rtl="0">
                        <a:spcBef>
                          <a:spcPts val="0"/>
                        </a:spcBef>
                        <a:spcAft>
                          <a:spcPts val="0"/>
                        </a:spcAft>
                        <a:buNone/>
                      </a:pPr>
                      <a:endParaRPr sz="1400" dirty="0">
                        <a:solidFill>
                          <a:schemeClr val="bg1"/>
                        </a:solidFill>
                      </a:endParaRPr>
                    </a:p>
                    <a:p>
                      <a:pPr marL="0" marR="0" lvl="0" indent="0" algn="l" rtl="0">
                        <a:spcBef>
                          <a:spcPts val="0"/>
                        </a:spcBef>
                        <a:spcAft>
                          <a:spcPts val="0"/>
                        </a:spcAft>
                        <a:buNone/>
                      </a:pPr>
                      <a:r>
                        <a:rPr lang="en-US" sz="1400" b="0" dirty="0">
                          <a:solidFill>
                            <a:schemeClr val="bg1"/>
                          </a:solidFill>
                        </a:rPr>
                        <a:t>IoT and AI to develop algorithms that predict asset performance, such as waste bins, parking meters and fire hydrants, to understand outages and the impacts on the infrastructure and environment. It reduces costs and shortens maintenance cycles.</a:t>
                      </a:r>
                      <a:endParaRPr dirty="0">
                        <a:solidFill>
                          <a:schemeClr val="bg1"/>
                        </a:solidFill>
                      </a:endParaRPr>
                    </a:p>
                  </a:txBody>
                  <a:tcPr marL="91450" marR="91450" marT="45725" marB="45725">
                    <a:solidFill>
                      <a:srgbClr val="002060"/>
                    </a:solidFill>
                  </a:tcPr>
                </a:tc>
                <a:extLst>
                  <a:ext uri="{0D108BD9-81ED-4DB2-BD59-A6C34878D82A}">
                    <a16:rowId xmlns:a16="http://schemas.microsoft.com/office/drawing/2014/main" xmlns="" val="10000"/>
                  </a:ext>
                </a:extLst>
              </a:tr>
            </a:tbl>
          </a:graphicData>
        </a:graphic>
      </p:graphicFrame>
      <p:sp>
        <p:nvSpPr>
          <p:cNvPr id="849" name="Google Shape;849;p21"/>
          <p:cNvSpPr/>
          <p:nvPr/>
        </p:nvSpPr>
        <p:spPr>
          <a:xfrm>
            <a:off x="3031374" y="2737393"/>
            <a:ext cx="361880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Urban asset management stays fragmented, reduces effort required for asset maintenance </a:t>
            </a:r>
            <a:endParaRPr lang="en-US" dirty="0"/>
          </a:p>
        </p:txBody>
      </p:sp>
      <p:sp>
        <p:nvSpPr>
          <p:cNvPr id="850" name="Google Shape;850;p21"/>
          <p:cNvSpPr/>
          <p:nvPr/>
        </p:nvSpPr>
        <p:spPr>
          <a:xfrm>
            <a:off x="7026395" y="2543263"/>
            <a:ext cx="3618807"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Commoditized solutions available, data can be made available across process flows, enterprise asset management is common</a:t>
            </a:r>
            <a:endParaRPr lang="en-US" dirty="0"/>
          </a:p>
        </p:txBody>
      </p:sp>
      <p:graphicFrame>
        <p:nvGraphicFramePr>
          <p:cNvPr id="851" name="Google Shape;851;p21"/>
          <p:cNvGraphicFramePr/>
          <p:nvPr>
            <p:extLst>
              <p:ext uri="{D42A27DB-BD31-4B8C-83A1-F6EECF244321}">
                <p14:modId xmlns:p14="http://schemas.microsoft.com/office/powerpoint/2010/main" val="4005774481"/>
              </p:ext>
            </p:extLst>
          </p:nvPr>
        </p:nvGraphicFramePr>
        <p:xfrm>
          <a:off x="2759826" y="4258741"/>
          <a:ext cx="8128050" cy="797580"/>
        </p:xfrm>
        <a:graphic>
          <a:graphicData uri="http://schemas.openxmlformats.org/drawingml/2006/table">
            <a:tbl>
              <a:tblPr firstRow="1" bandRow="1">
                <a:noFill/>
              </a:tblPr>
              <a:tblGrid>
                <a:gridCol w="1354675">
                  <a:extLst>
                    <a:ext uri="{9D8B030D-6E8A-4147-A177-3AD203B41FA5}">
                      <a16:colId xmlns:a16="http://schemas.microsoft.com/office/drawing/2014/main" xmlns="" val="20000"/>
                    </a:ext>
                  </a:extLst>
                </a:gridCol>
                <a:gridCol w="1354675">
                  <a:extLst>
                    <a:ext uri="{9D8B030D-6E8A-4147-A177-3AD203B41FA5}">
                      <a16:colId xmlns:a16="http://schemas.microsoft.com/office/drawing/2014/main" xmlns="" val="20001"/>
                    </a:ext>
                  </a:extLst>
                </a:gridCol>
                <a:gridCol w="1354675">
                  <a:extLst>
                    <a:ext uri="{9D8B030D-6E8A-4147-A177-3AD203B41FA5}">
                      <a16:colId xmlns:a16="http://schemas.microsoft.com/office/drawing/2014/main" xmlns="" val="20002"/>
                    </a:ext>
                  </a:extLst>
                </a:gridCol>
                <a:gridCol w="1354675">
                  <a:extLst>
                    <a:ext uri="{9D8B030D-6E8A-4147-A177-3AD203B41FA5}">
                      <a16:colId xmlns:a16="http://schemas.microsoft.com/office/drawing/2014/main" xmlns="" val="20003"/>
                    </a:ext>
                  </a:extLst>
                </a:gridCol>
                <a:gridCol w="1354675">
                  <a:extLst>
                    <a:ext uri="{9D8B030D-6E8A-4147-A177-3AD203B41FA5}">
                      <a16:colId xmlns:a16="http://schemas.microsoft.com/office/drawing/2014/main" xmlns="" val="20004"/>
                    </a:ext>
                  </a:extLst>
                </a:gridCol>
                <a:gridCol w="1354675">
                  <a:extLst>
                    <a:ext uri="{9D8B030D-6E8A-4147-A177-3AD203B41FA5}">
                      <a16:colId xmlns:a16="http://schemas.microsoft.com/office/drawing/2014/main" xmlns="" val="20005"/>
                    </a:ext>
                  </a:extLst>
                </a:gridCol>
              </a:tblGrid>
              <a:tr h="370850">
                <a:tc>
                  <a:txBody>
                    <a:bodyPr/>
                    <a:lstStyle/>
                    <a:p>
                      <a:pPr marL="0" marR="0" lvl="0" indent="0" algn="ctr" rtl="0">
                        <a:spcBef>
                          <a:spcPts val="0"/>
                        </a:spcBef>
                        <a:spcAft>
                          <a:spcPts val="0"/>
                        </a:spcAft>
                        <a:buNone/>
                      </a:pPr>
                      <a:r>
                        <a:rPr lang="en-US" sz="1100" dirty="0">
                          <a:solidFill>
                            <a:schemeClr val="bg1"/>
                          </a:solidFill>
                        </a:rPr>
                        <a:t>Environment Protection</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Public Safety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Infrastructure Utility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Economy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Transportation and Mobility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Government and Human Services</a:t>
                      </a:r>
                      <a:endParaRPr dirty="0">
                        <a:solidFill>
                          <a:schemeClr val="bg1"/>
                        </a:solidFill>
                      </a:endParaRPr>
                    </a:p>
                  </a:txBody>
                  <a:tcPr marL="91450" marR="91450" marT="45725" marB="45725" anchor="ctr">
                    <a:solidFill>
                      <a:srgbClr val="002060"/>
                    </a:solidFill>
                  </a:tcPr>
                </a:tc>
                <a:extLst>
                  <a:ext uri="{0D108BD9-81ED-4DB2-BD59-A6C34878D82A}">
                    <a16:rowId xmlns:a16="http://schemas.microsoft.com/office/drawing/2014/main" xmlns="" val="10000"/>
                  </a:ext>
                </a:extLst>
              </a:tr>
              <a:tr h="370850">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extLst>
                  <a:ext uri="{0D108BD9-81ED-4DB2-BD59-A6C34878D82A}">
                    <a16:rowId xmlns:a16="http://schemas.microsoft.com/office/drawing/2014/main" xmlns="" val="10001"/>
                  </a:ext>
                </a:extLst>
              </a:tr>
            </a:tbl>
          </a:graphicData>
        </a:graphic>
      </p:graphicFrame>
      <p:sp>
        <p:nvSpPr>
          <p:cNvPr id="852" name="Google Shape;852;p21"/>
          <p:cNvSpPr txBox="1"/>
          <p:nvPr/>
        </p:nvSpPr>
        <p:spPr>
          <a:xfrm>
            <a:off x="783767" y="4472855"/>
            <a:ext cx="1649491" cy="369291"/>
          </a:xfrm>
          <a:prstGeom prst="rect">
            <a:avLst/>
          </a:prstGeom>
          <a:noFill/>
          <a:ln>
            <a:noFill/>
          </a:ln>
        </p:spPr>
        <p:txBody>
          <a:bodyPr spcFirstLastPara="1" wrap="square" lIns="0" tIns="45700" rIns="0"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Contributions</a:t>
            </a:r>
          </a:p>
        </p:txBody>
      </p:sp>
      <p:graphicFrame>
        <p:nvGraphicFramePr>
          <p:cNvPr id="853" name="Google Shape;853;p21"/>
          <p:cNvGraphicFramePr/>
          <p:nvPr/>
        </p:nvGraphicFramePr>
        <p:xfrm>
          <a:off x="457200" y="5377320"/>
          <a:ext cx="10430650" cy="640090"/>
        </p:xfrm>
        <a:graphic>
          <a:graphicData uri="http://schemas.openxmlformats.org/drawingml/2006/table">
            <a:tbl>
              <a:tblPr firstRow="1" bandRow="1">
                <a:noFill/>
              </a:tblPr>
              <a:tblGrid>
                <a:gridCol w="2310950">
                  <a:extLst>
                    <a:ext uri="{9D8B030D-6E8A-4147-A177-3AD203B41FA5}">
                      <a16:colId xmlns:a16="http://schemas.microsoft.com/office/drawing/2014/main" xmlns="" val="20000"/>
                    </a:ext>
                  </a:extLst>
                </a:gridCol>
                <a:gridCol w="8119700">
                  <a:extLst>
                    <a:ext uri="{9D8B030D-6E8A-4147-A177-3AD203B41FA5}">
                      <a16:colId xmlns:a16="http://schemas.microsoft.com/office/drawing/2014/main" xmlns="" val="20001"/>
                    </a:ext>
                  </a:extLst>
                </a:gridCol>
              </a:tblGrid>
              <a:tr h="370850">
                <a:tc>
                  <a:txBody>
                    <a:bodyPr/>
                    <a:lstStyle/>
                    <a:p>
                      <a:pPr marL="0" marR="0" lvl="0" indent="0" algn="l" rtl="0">
                        <a:spcBef>
                          <a:spcPts val="0"/>
                        </a:spcBef>
                        <a:spcAft>
                          <a:spcPts val="0"/>
                        </a:spcAft>
                        <a:buNone/>
                      </a:pPr>
                      <a:r>
                        <a:rPr lang="en-US" sz="1800" b="1" dirty="0"/>
                        <a:t>Successful Case Studies</a:t>
                      </a:r>
                      <a:endParaRPr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dirty="0"/>
                        <a:t>Brisbane, Australia</a:t>
                      </a:r>
                      <a:endParaRPr dirty="0"/>
                    </a:p>
                    <a:p>
                      <a:pPr marL="0" marR="0" lvl="0" indent="0" algn="l" rtl="0">
                        <a:lnSpc>
                          <a:spcPct val="100000"/>
                        </a:lnSpc>
                        <a:spcBef>
                          <a:spcPts val="0"/>
                        </a:spcBef>
                        <a:spcAft>
                          <a:spcPts val="0"/>
                        </a:spcAft>
                        <a:buClr>
                          <a:schemeClr val="dk1"/>
                        </a:buClr>
                        <a:buSzPts val="1800"/>
                        <a:buFont typeface="Arial"/>
                        <a:buNone/>
                      </a:pPr>
                      <a:r>
                        <a:rPr lang="en-US" sz="1800" dirty="0"/>
                        <a:t>City of Moscow, Russia</a:t>
                      </a:r>
                      <a:endParaRPr dirty="0"/>
                    </a:p>
                  </a:txBody>
                  <a:tcPr marL="91450" marR="91450" marT="45725" marB="45725"/>
                </a:tc>
                <a:extLst>
                  <a:ext uri="{0D108BD9-81ED-4DB2-BD59-A6C34878D82A}">
                    <a16:rowId xmlns:a16="http://schemas.microsoft.com/office/drawing/2014/main" xmlns="" val="10000"/>
                  </a:ext>
                </a:extLst>
              </a:tr>
            </a:tbl>
          </a:graphicData>
        </a:graphic>
      </p:graphicFrame>
      <p:sp>
        <p:nvSpPr>
          <p:cNvPr id="10" name="Arrow: Right 9">
            <a:extLst>
              <a:ext uri="{FF2B5EF4-FFF2-40B4-BE49-F238E27FC236}">
                <a16:creationId xmlns:a16="http://schemas.microsoft.com/office/drawing/2014/main" xmlns="" id="{5933BCCB-ECF5-4281-A34D-A5AEA2A07E08}"/>
              </a:ext>
            </a:extLst>
          </p:cNvPr>
          <p:cNvSpPr/>
          <p:nvPr/>
        </p:nvSpPr>
        <p:spPr>
          <a:xfrm>
            <a:off x="2222092" y="4593727"/>
            <a:ext cx="386628" cy="158349"/>
          </a:xfrm>
          <a:prstGeom prst="righ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Google Shape;858;p22"/>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Sentiment Analysis for Customer Engagement</a:t>
            </a:r>
          </a:p>
        </p:txBody>
      </p:sp>
      <p:graphicFrame>
        <p:nvGraphicFramePr>
          <p:cNvPr id="859" name="Google Shape;859;p22"/>
          <p:cNvGraphicFramePr/>
          <p:nvPr>
            <p:extLst>
              <p:ext uri="{D42A27DB-BD31-4B8C-83A1-F6EECF244321}">
                <p14:modId xmlns:p14="http://schemas.microsoft.com/office/powerpoint/2010/main" val="479086865"/>
              </p:ext>
            </p:extLst>
          </p:nvPr>
        </p:nvGraphicFramePr>
        <p:xfrm>
          <a:off x="2759826" y="979701"/>
          <a:ext cx="8128050" cy="1321750"/>
        </p:xfrm>
        <a:graphic>
          <a:graphicData uri="http://schemas.openxmlformats.org/drawingml/2006/table">
            <a:tbl>
              <a:tblPr firstRow="1" bandRow="1">
                <a:noFill/>
              </a:tblPr>
              <a:tblGrid>
                <a:gridCol w="1354675">
                  <a:extLst>
                    <a:ext uri="{9D8B030D-6E8A-4147-A177-3AD203B41FA5}">
                      <a16:colId xmlns:a16="http://schemas.microsoft.com/office/drawing/2014/main" xmlns="" val="20000"/>
                    </a:ext>
                  </a:extLst>
                </a:gridCol>
                <a:gridCol w="1354675">
                  <a:extLst>
                    <a:ext uri="{9D8B030D-6E8A-4147-A177-3AD203B41FA5}">
                      <a16:colId xmlns:a16="http://schemas.microsoft.com/office/drawing/2014/main" xmlns="" val="20001"/>
                    </a:ext>
                  </a:extLst>
                </a:gridCol>
                <a:gridCol w="1354675">
                  <a:extLst>
                    <a:ext uri="{9D8B030D-6E8A-4147-A177-3AD203B41FA5}">
                      <a16:colId xmlns:a16="http://schemas.microsoft.com/office/drawing/2014/main" xmlns="" val="20002"/>
                    </a:ext>
                  </a:extLst>
                </a:gridCol>
                <a:gridCol w="1354675">
                  <a:extLst>
                    <a:ext uri="{9D8B030D-6E8A-4147-A177-3AD203B41FA5}">
                      <a16:colId xmlns:a16="http://schemas.microsoft.com/office/drawing/2014/main" xmlns="" val="20003"/>
                    </a:ext>
                  </a:extLst>
                </a:gridCol>
                <a:gridCol w="1354675">
                  <a:extLst>
                    <a:ext uri="{9D8B030D-6E8A-4147-A177-3AD203B41FA5}">
                      <a16:colId xmlns:a16="http://schemas.microsoft.com/office/drawing/2014/main" xmlns="" val="20004"/>
                    </a:ext>
                  </a:extLst>
                </a:gridCol>
                <a:gridCol w="1354675">
                  <a:extLst>
                    <a:ext uri="{9D8B030D-6E8A-4147-A177-3AD203B41FA5}">
                      <a16:colId xmlns:a16="http://schemas.microsoft.com/office/drawing/2014/main" xmlns="" val="20005"/>
                    </a:ext>
                  </a:extLst>
                </a:gridCol>
              </a:tblGrid>
              <a:tr h="408850">
                <a:tc gridSpan="3">
                  <a:txBody>
                    <a:bodyPr/>
                    <a:lstStyle/>
                    <a:p>
                      <a:pPr marL="0" marR="0" lvl="0" indent="0" algn="ctr" rtl="0">
                        <a:spcBef>
                          <a:spcPts val="0"/>
                        </a:spcBef>
                        <a:spcAft>
                          <a:spcPts val="0"/>
                        </a:spcAft>
                        <a:buNone/>
                      </a:pPr>
                      <a:r>
                        <a:rPr lang="en-US" sz="1800" b="1" dirty="0">
                          <a:solidFill>
                            <a:schemeClr val="bg1"/>
                          </a:solidFill>
                        </a:rPr>
                        <a:t>Business Value</a:t>
                      </a:r>
                      <a:endParaRPr b="1" dirty="0">
                        <a:solidFill>
                          <a:schemeClr val="bg1"/>
                        </a:solidFill>
                      </a:endParaRPr>
                    </a:p>
                  </a:txBody>
                  <a:tcPr marL="91450" marR="91450" marT="45725" marB="45725">
                    <a:lnR w="12700" cap="flat" cmpd="sng">
                      <a:solidFill>
                        <a:schemeClr val="dk1"/>
                      </a:solidFill>
                      <a:prstDash val="solid"/>
                      <a:round/>
                      <a:headEnd type="none" w="sm" len="sm"/>
                      <a:tailEnd type="none" w="sm" len="sm"/>
                    </a:lnR>
                    <a:solidFill>
                      <a:srgbClr val="002060"/>
                    </a:solidFill>
                  </a:tcPr>
                </a:tc>
                <a:tc hMerge="1">
                  <a:txBody>
                    <a:bodyPr/>
                    <a:lstStyle/>
                    <a:p>
                      <a:endParaRPr lang="en-US"/>
                    </a:p>
                  </a:txBody>
                  <a:tcPr/>
                </a:tc>
                <a:tc hMerge="1">
                  <a:txBody>
                    <a:bodyPr/>
                    <a:lstStyle/>
                    <a:p>
                      <a:endParaRPr lang="en-US"/>
                    </a:p>
                  </a:txBody>
                  <a:tcPr/>
                </a:tc>
                <a:tc gridSpan="3">
                  <a:txBody>
                    <a:bodyPr/>
                    <a:lstStyle/>
                    <a:p>
                      <a:pPr marL="0" marR="0" lvl="0" indent="0" algn="ctr" rtl="0">
                        <a:spcBef>
                          <a:spcPts val="0"/>
                        </a:spcBef>
                        <a:spcAft>
                          <a:spcPts val="0"/>
                        </a:spcAft>
                        <a:buNone/>
                      </a:pPr>
                      <a:r>
                        <a:rPr lang="en-US" sz="1800" b="1" dirty="0">
                          <a:solidFill>
                            <a:schemeClr val="bg1"/>
                          </a:solidFill>
                        </a:rPr>
                        <a:t>Feasibility</a:t>
                      </a:r>
                      <a:endParaRPr b="1" dirty="0">
                        <a:solidFill>
                          <a:schemeClr val="bg1"/>
                        </a:solidFill>
                      </a:endParaRPr>
                    </a:p>
                  </a:txBody>
                  <a:tcPr marL="91450" marR="91450" marT="45725" marB="45725">
                    <a:lnL w="12700" cap="flat" cmpd="sng">
                      <a:solidFill>
                        <a:schemeClr val="dk1"/>
                      </a:solidFill>
                      <a:prstDash val="solid"/>
                      <a:round/>
                      <a:headEnd type="none" w="sm" len="sm"/>
                      <a:tailEnd type="none" w="sm" len="sm"/>
                    </a:lnL>
                    <a:solidFill>
                      <a:srgbClr val="00206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504050">
                <a:tc>
                  <a:txBody>
                    <a:bodyPr/>
                    <a:lstStyle/>
                    <a:p>
                      <a:pPr marL="0" marR="0" lvl="0" indent="0" algn="ctr" rtl="0">
                        <a:spcBef>
                          <a:spcPts val="0"/>
                        </a:spcBef>
                        <a:spcAft>
                          <a:spcPts val="0"/>
                        </a:spcAft>
                        <a:buNone/>
                      </a:pPr>
                      <a:r>
                        <a:rPr lang="en-US" sz="1200" b="0" dirty="0"/>
                        <a:t>Finance Optimization</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User Attractiveness</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Business Competitiveness</a:t>
                      </a:r>
                      <a:endParaRPr dirty="0"/>
                    </a:p>
                  </a:txBody>
                  <a:tcPr marL="91450" marR="91450" marT="45725" marB="45725" anchor="ctr">
                    <a:lnR w="12700" cap="flat" cmpd="sng">
                      <a:solidFill>
                        <a:schemeClr val="dk1"/>
                      </a:solidFill>
                      <a:prstDash val="solid"/>
                      <a:round/>
                      <a:headEnd type="none" w="sm" len="sm"/>
                      <a:tailEnd type="none" w="sm" len="sm"/>
                    </a:lnR>
                    <a:solidFill>
                      <a:schemeClr val="tx2">
                        <a:lumMod val="85000"/>
                      </a:schemeClr>
                    </a:solidFill>
                  </a:tcPr>
                </a:tc>
                <a:tc>
                  <a:txBody>
                    <a:bodyPr/>
                    <a:lstStyle/>
                    <a:p>
                      <a:pPr marL="0" marR="0" lvl="0" indent="0" algn="ctr" rtl="0">
                        <a:spcBef>
                          <a:spcPts val="0"/>
                        </a:spcBef>
                        <a:spcAft>
                          <a:spcPts val="0"/>
                        </a:spcAft>
                        <a:buNone/>
                      </a:pPr>
                      <a:r>
                        <a:rPr lang="en-US" sz="1200" b="0" dirty="0"/>
                        <a:t>Technical Feasibility</a:t>
                      </a:r>
                      <a:endParaRPr dirty="0"/>
                    </a:p>
                  </a:txBody>
                  <a:tcPr marL="91450" marR="91450" marT="45725" marB="45725" anchor="ctr">
                    <a:lnL w="12700" cap="flat" cmpd="sng">
                      <a:solidFill>
                        <a:schemeClr val="dk1"/>
                      </a:solidFill>
                      <a:prstDash val="solid"/>
                      <a:round/>
                      <a:headEnd type="none" w="sm" len="sm"/>
                      <a:tailEnd type="none" w="sm" len="sm"/>
                    </a:lnL>
                    <a:solidFill>
                      <a:schemeClr val="tx2">
                        <a:lumMod val="85000"/>
                      </a:schemeClr>
                    </a:solidFill>
                  </a:tcPr>
                </a:tc>
                <a:tc>
                  <a:txBody>
                    <a:bodyPr/>
                    <a:lstStyle/>
                    <a:p>
                      <a:pPr marL="0" marR="0" lvl="0" indent="0" algn="ctr" rtl="0">
                        <a:spcBef>
                          <a:spcPts val="0"/>
                        </a:spcBef>
                        <a:spcAft>
                          <a:spcPts val="0"/>
                        </a:spcAft>
                        <a:buNone/>
                      </a:pPr>
                      <a:r>
                        <a:rPr lang="en-US" sz="1200" b="0" dirty="0"/>
                        <a:t>Internal Readiness</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External Readiness</a:t>
                      </a:r>
                      <a:endParaRPr dirty="0"/>
                    </a:p>
                  </a:txBody>
                  <a:tcPr marL="91450" marR="91450" marT="45725" marB="45725" anchor="ctr">
                    <a:solidFill>
                      <a:schemeClr val="tx2">
                        <a:lumMod val="85000"/>
                      </a:schemeClr>
                    </a:solidFill>
                  </a:tcPr>
                </a:tc>
                <a:extLst>
                  <a:ext uri="{0D108BD9-81ED-4DB2-BD59-A6C34878D82A}">
                    <a16:rowId xmlns:a16="http://schemas.microsoft.com/office/drawing/2014/main" xmlns="" val="10001"/>
                  </a:ext>
                </a:extLst>
              </a:tr>
              <a:tr h="408850">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lnL w="12700" cap="flat" cmpd="sng">
                      <a:solidFill>
                        <a:schemeClr val="dk1"/>
                      </a:solidFill>
                      <a:prstDash val="solid"/>
                      <a:round/>
                      <a:headEnd type="none" w="sm" len="sm"/>
                      <a:tailEnd type="none" w="sm" len="sm"/>
                    </a:lnL>
                  </a:tcP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tc>
                <a:extLst>
                  <a:ext uri="{0D108BD9-81ED-4DB2-BD59-A6C34878D82A}">
                    <a16:rowId xmlns:a16="http://schemas.microsoft.com/office/drawing/2014/main" xmlns="" val="10002"/>
                  </a:ext>
                </a:extLst>
              </a:tr>
            </a:tbl>
          </a:graphicData>
        </a:graphic>
      </p:graphicFrame>
      <p:graphicFrame>
        <p:nvGraphicFramePr>
          <p:cNvPr id="860" name="Google Shape;860;p22"/>
          <p:cNvGraphicFramePr/>
          <p:nvPr>
            <p:extLst>
              <p:ext uri="{D42A27DB-BD31-4B8C-83A1-F6EECF244321}">
                <p14:modId xmlns:p14="http://schemas.microsoft.com/office/powerpoint/2010/main" val="2307808280"/>
              </p:ext>
            </p:extLst>
          </p:nvPr>
        </p:nvGraphicFramePr>
        <p:xfrm>
          <a:off x="457200" y="979702"/>
          <a:ext cx="2302625" cy="3237200"/>
        </p:xfrm>
        <a:graphic>
          <a:graphicData uri="http://schemas.openxmlformats.org/drawingml/2006/table">
            <a:tbl>
              <a:tblPr firstRow="1" bandRow="1">
                <a:noFill/>
              </a:tblPr>
              <a:tblGrid>
                <a:gridCol w="2302625">
                  <a:extLst>
                    <a:ext uri="{9D8B030D-6E8A-4147-A177-3AD203B41FA5}">
                      <a16:colId xmlns:a16="http://schemas.microsoft.com/office/drawing/2014/main" xmlns="" val="20000"/>
                    </a:ext>
                  </a:extLst>
                </a:gridCol>
              </a:tblGrid>
              <a:tr h="3237200">
                <a:tc>
                  <a:txBody>
                    <a:bodyPr/>
                    <a:lstStyle/>
                    <a:p>
                      <a:pPr marL="0" marR="0" lvl="0" indent="0" algn="l" rtl="0">
                        <a:spcBef>
                          <a:spcPts val="0"/>
                        </a:spcBef>
                        <a:spcAft>
                          <a:spcPts val="0"/>
                        </a:spcAft>
                        <a:buNone/>
                      </a:pPr>
                      <a:r>
                        <a:rPr lang="en-US" sz="1800" b="1" dirty="0">
                          <a:solidFill>
                            <a:schemeClr val="bg1"/>
                          </a:solidFill>
                        </a:rPr>
                        <a:t>Sentiment Analysis for Customer Engagement</a:t>
                      </a:r>
                      <a:endParaRPr b="1" dirty="0">
                        <a:solidFill>
                          <a:schemeClr val="bg1"/>
                        </a:solidFill>
                      </a:endParaRPr>
                    </a:p>
                    <a:p>
                      <a:pPr marL="0" marR="0" lvl="0" indent="0" algn="l" rtl="0">
                        <a:spcBef>
                          <a:spcPts val="0"/>
                        </a:spcBef>
                        <a:spcAft>
                          <a:spcPts val="0"/>
                        </a:spcAft>
                        <a:buNone/>
                      </a:pPr>
                      <a:endParaRPr sz="1400" dirty="0">
                        <a:solidFill>
                          <a:schemeClr val="bg1"/>
                        </a:solidFill>
                      </a:endParaRPr>
                    </a:p>
                    <a:p>
                      <a:pPr marL="0" marR="0" lvl="0" indent="0" algn="l" rtl="0">
                        <a:spcBef>
                          <a:spcPts val="0"/>
                        </a:spcBef>
                        <a:spcAft>
                          <a:spcPts val="0"/>
                        </a:spcAft>
                        <a:buNone/>
                      </a:pPr>
                      <a:r>
                        <a:rPr lang="en-US" sz="1400" b="0" dirty="0">
                          <a:solidFill>
                            <a:schemeClr val="bg1"/>
                          </a:solidFill>
                        </a:rPr>
                        <a:t>Analysis and visualization of citizen opinions, ambience and perceptions, including financial optimization and transparency. This is deployed to encourage citizen engagement and feedback.</a:t>
                      </a:r>
                      <a:endParaRPr dirty="0">
                        <a:solidFill>
                          <a:schemeClr val="bg1"/>
                        </a:solidFill>
                      </a:endParaRPr>
                    </a:p>
                  </a:txBody>
                  <a:tcPr marL="91450" marR="91450" marT="45725" marB="45725">
                    <a:solidFill>
                      <a:srgbClr val="002060"/>
                    </a:solidFill>
                  </a:tcPr>
                </a:tc>
                <a:extLst>
                  <a:ext uri="{0D108BD9-81ED-4DB2-BD59-A6C34878D82A}">
                    <a16:rowId xmlns:a16="http://schemas.microsoft.com/office/drawing/2014/main" xmlns="" val="10000"/>
                  </a:ext>
                </a:extLst>
              </a:tr>
            </a:tbl>
          </a:graphicData>
        </a:graphic>
      </p:graphicFrame>
      <p:sp>
        <p:nvSpPr>
          <p:cNvPr id="861" name="Google Shape;861;p22"/>
          <p:cNvSpPr/>
          <p:nvPr/>
        </p:nvSpPr>
        <p:spPr>
          <a:xfrm>
            <a:off x="3031374" y="2597457"/>
            <a:ext cx="3618807"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Arial"/>
                <a:ea typeface="Arial"/>
                <a:cs typeface="Arial"/>
                <a:sym typeface="Arial"/>
              </a:rPr>
              <a:t>Allows administration to be proactive in addressing citizen sentiments and demands. If done right, it improves alignment of services and quality of citizen engagement.</a:t>
            </a:r>
            <a:endParaRPr lang="en-US" dirty="0"/>
          </a:p>
        </p:txBody>
      </p:sp>
      <p:sp>
        <p:nvSpPr>
          <p:cNvPr id="862" name="Google Shape;862;p22"/>
          <p:cNvSpPr/>
          <p:nvPr/>
        </p:nvSpPr>
        <p:spPr>
          <a:xfrm>
            <a:off x="7045250" y="2495270"/>
            <a:ext cx="3618807"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Arial"/>
                <a:ea typeface="Arial"/>
                <a:cs typeface="Arial"/>
                <a:sym typeface="Arial"/>
              </a:rPr>
              <a:t>Depending on level of complexity of a sentiment analysis solution, there could be data privacy and security issues on PII data. And then how the information is used in context of the question.</a:t>
            </a:r>
            <a:endParaRPr lang="en-US" dirty="0"/>
          </a:p>
        </p:txBody>
      </p:sp>
      <p:graphicFrame>
        <p:nvGraphicFramePr>
          <p:cNvPr id="863" name="Google Shape;863;p22"/>
          <p:cNvGraphicFramePr/>
          <p:nvPr>
            <p:extLst>
              <p:ext uri="{D42A27DB-BD31-4B8C-83A1-F6EECF244321}">
                <p14:modId xmlns:p14="http://schemas.microsoft.com/office/powerpoint/2010/main" val="2364689035"/>
              </p:ext>
            </p:extLst>
          </p:nvPr>
        </p:nvGraphicFramePr>
        <p:xfrm>
          <a:off x="2759826" y="4258741"/>
          <a:ext cx="8128050" cy="797580"/>
        </p:xfrm>
        <a:graphic>
          <a:graphicData uri="http://schemas.openxmlformats.org/drawingml/2006/table">
            <a:tbl>
              <a:tblPr firstRow="1" bandRow="1">
                <a:noFill/>
              </a:tblPr>
              <a:tblGrid>
                <a:gridCol w="1354675">
                  <a:extLst>
                    <a:ext uri="{9D8B030D-6E8A-4147-A177-3AD203B41FA5}">
                      <a16:colId xmlns:a16="http://schemas.microsoft.com/office/drawing/2014/main" xmlns="" val="20000"/>
                    </a:ext>
                  </a:extLst>
                </a:gridCol>
                <a:gridCol w="1354675">
                  <a:extLst>
                    <a:ext uri="{9D8B030D-6E8A-4147-A177-3AD203B41FA5}">
                      <a16:colId xmlns:a16="http://schemas.microsoft.com/office/drawing/2014/main" xmlns="" val="20001"/>
                    </a:ext>
                  </a:extLst>
                </a:gridCol>
                <a:gridCol w="1354675">
                  <a:extLst>
                    <a:ext uri="{9D8B030D-6E8A-4147-A177-3AD203B41FA5}">
                      <a16:colId xmlns:a16="http://schemas.microsoft.com/office/drawing/2014/main" xmlns="" val="20002"/>
                    </a:ext>
                  </a:extLst>
                </a:gridCol>
                <a:gridCol w="1354675">
                  <a:extLst>
                    <a:ext uri="{9D8B030D-6E8A-4147-A177-3AD203B41FA5}">
                      <a16:colId xmlns:a16="http://schemas.microsoft.com/office/drawing/2014/main" xmlns="" val="20003"/>
                    </a:ext>
                  </a:extLst>
                </a:gridCol>
                <a:gridCol w="1354675">
                  <a:extLst>
                    <a:ext uri="{9D8B030D-6E8A-4147-A177-3AD203B41FA5}">
                      <a16:colId xmlns:a16="http://schemas.microsoft.com/office/drawing/2014/main" xmlns="" val="20004"/>
                    </a:ext>
                  </a:extLst>
                </a:gridCol>
                <a:gridCol w="1354675">
                  <a:extLst>
                    <a:ext uri="{9D8B030D-6E8A-4147-A177-3AD203B41FA5}">
                      <a16:colId xmlns:a16="http://schemas.microsoft.com/office/drawing/2014/main" xmlns="" val="20005"/>
                    </a:ext>
                  </a:extLst>
                </a:gridCol>
              </a:tblGrid>
              <a:tr h="370850">
                <a:tc>
                  <a:txBody>
                    <a:bodyPr/>
                    <a:lstStyle/>
                    <a:p>
                      <a:pPr marL="0" marR="0" lvl="0" indent="0" algn="ctr" rtl="0">
                        <a:spcBef>
                          <a:spcPts val="0"/>
                        </a:spcBef>
                        <a:spcAft>
                          <a:spcPts val="0"/>
                        </a:spcAft>
                        <a:buNone/>
                      </a:pPr>
                      <a:r>
                        <a:rPr lang="en-US" sz="1100" dirty="0">
                          <a:solidFill>
                            <a:schemeClr val="bg1"/>
                          </a:solidFill>
                        </a:rPr>
                        <a:t>Environment Protection</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Public Safety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Infrastructure Utility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Economy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Transportation and Mobility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Government and Human Services</a:t>
                      </a:r>
                      <a:endParaRPr dirty="0">
                        <a:solidFill>
                          <a:schemeClr val="bg1"/>
                        </a:solidFill>
                      </a:endParaRPr>
                    </a:p>
                  </a:txBody>
                  <a:tcPr marL="91450" marR="91450" marT="45725" marB="45725" anchor="ctr">
                    <a:solidFill>
                      <a:srgbClr val="002060"/>
                    </a:solidFill>
                  </a:tcPr>
                </a:tc>
                <a:extLst>
                  <a:ext uri="{0D108BD9-81ED-4DB2-BD59-A6C34878D82A}">
                    <a16:rowId xmlns:a16="http://schemas.microsoft.com/office/drawing/2014/main" xmlns="" val="10000"/>
                  </a:ext>
                </a:extLst>
              </a:tr>
              <a:tr h="370850">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extLst>
                  <a:ext uri="{0D108BD9-81ED-4DB2-BD59-A6C34878D82A}">
                    <a16:rowId xmlns:a16="http://schemas.microsoft.com/office/drawing/2014/main" xmlns="" val="10001"/>
                  </a:ext>
                </a:extLst>
              </a:tr>
            </a:tbl>
          </a:graphicData>
        </a:graphic>
      </p:graphicFrame>
      <p:sp>
        <p:nvSpPr>
          <p:cNvPr id="864" name="Google Shape;864;p22"/>
          <p:cNvSpPr txBox="1"/>
          <p:nvPr/>
        </p:nvSpPr>
        <p:spPr>
          <a:xfrm>
            <a:off x="783767" y="4472855"/>
            <a:ext cx="1649491" cy="369291"/>
          </a:xfrm>
          <a:prstGeom prst="rect">
            <a:avLst/>
          </a:prstGeom>
          <a:noFill/>
          <a:ln>
            <a:noFill/>
          </a:ln>
        </p:spPr>
        <p:txBody>
          <a:bodyPr spcFirstLastPara="1" wrap="square" lIns="0" tIns="45700" rIns="0"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Contributions</a:t>
            </a:r>
          </a:p>
        </p:txBody>
      </p:sp>
      <p:graphicFrame>
        <p:nvGraphicFramePr>
          <p:cNvPr id="865" name="Google Shape;865;p22"/>
          <p:cNvGraphicFramePr/>
          <p:nvPr>
            <p:extLst>
              <p:ext uri="{D42A27DB-BD31-4B8C-83A1-F6EECF244321}">
                <p14:modId xmlns:p14="http://schemas.microsoft.com/office/powerpoint/2010/main" val="659557966"/>
              </p:ext>
            </p:extLst>
          </p:nvPr>
        </p:nvGraphicFramePr>
        <p:xfrm>
          <a:off x="457200" y="5377320"/>
          <a:ext cx="10430650" cy="640090"/>
        </p:xfrm>
        <a:graphic>
          <a:graphicData uri="http://schemas.openxmlformats.org/drawingml/2006/table">
            <a:tbl>
              <a:tblPr firstRow="1" bandRow="1">
                <a:noFill/>
              </a:tblPr>
              <a:tblGrid>
                <a:gridCol w="2310950">
                  <a:extLst>
                    <a:ext uri="{9D8B030D-6E8A-4147-A177-3AD203B41FA5}">
                      <a16:colId xmlns:a16="http://schemas.microsoft.com/office/drawing/2014/main" xmlns="" val="20000"/>
                    </a:ext>
                  </a:extLst>
                </a:gridCol>
                <a:gridCol w="8119700">
                  <a:extLst>
                    <a:ext uri="{9D8B030D-6E8A-4147-A177-3AD203B41FA5}">
                      <a16:colId xmlns:a16="http://schemas.microsoft.com/office/drawing/2014/main" xmlns="" val="20001"/>
                    </a:ext>
                  </a:extLst>
                </a:gridCol>
              </a:tblGrid>
              <a:tr h="370850">
                <a:tc>
                  <a:txBody>
                    <a:bodyPr/>
                    <a:lstStyle/>
                    <a:p>
                      <a:pPr marL="0" marR="0" lvl="0" indent="0" algn="l" rtl="0">
                        <a:spcBef>
                          <a:spcPts val="0"/>
                        </a:spcBef>
                        <a:spcAft>
                          <a:spcPts val="0"/>
                        </a:spcAft>
                        <a:buNone/>
                      </a:pPr>
                      <a:r>
                        <a:rPr lang="en-US" sz="1800" b="1" dirty="0"/>
                        <a:t>Successful Case Studies</a:t>
                      </a:r>
                      <a:endParaRPr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dirty="0"/>
                        <a:t>City of Bologna, Spain; City of Hamburg, Germany; City of San Jose, California, U.S.</a:t>
                      </a:r>
                      <a:endParaRPr dirty="0"/>
                    </a:p>
                  </a:txBody>
                  <a:tcPr marL="91450" marR="91450" marT="45725" marB="45725"/>
                </a:tc>
                <a:extLst>
                  <a:ext uri="{0D108BD9-81ED-4DB2-BD59-A6C34878D82A}">
                    <a16:rowId xmlns:a16="http://schemas.microsoft.com/office/drawing/2014/main" xmlns="" val="10000"/>
                  </a:ext>
                </a:extLst>
              </a:tr>
            </a:tbl>
          </a:graphicData>
        </a:graphic>
      </p:graphicFrame>
      <p:sp>
        <p:nvSpPr>
          <p:cNvPr id="10" name="Arrow: Right 9">
            <a:extLst>
              <a:ext uri="{FF2B5EF4-FFF2-40B4-BE49-F238E27FC236}">
                <a16:creationId xmlns:a16="http://schemas.microsoft.com/office/drawing/2014/main" xmlns="" id="{A3C9A919-F3F1-4372-93E2-03F724AD4F74}"/>
              </a:ext>
            </a:extLst>
          </p:cNvPr>
          <p:cNvSpPr/>
          <p:nvPr/>
        </p:nvSpPr>
        <p:spPr>
          <a:xfrm>
            <a:off x="2222092" y="4593727"/>
            <a:ext cx="386628" cy="158349"/>
          </a:xfrm>
          <a:prstGeom prst="righ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27"/>
          <p:cNvSpPr txBox="1">
            <a:spLocks noGrp="1"/>
          </p:cNvSpPr>
          <p:nvPr>
            <p:ph type="title"/>
          </p:nvPr>
        </p:nvSpPr>
        <p:spPr>
          <a:xfrm>
            <a:off x="2055247" y="1527176"/>
            <a:ext cx="4906765" cy="2937249"/>
          </a:xfrm>
          <a:prstGeom prst="rect">
            <a:avLst/>
          </a:prstGeom>
          <a:noFill/>
          <a:ln>
            <a:noFill/>
          </a:ln>
        </p:spPr>
        <p:txBody>
          <a:bodyPr spcFirstLastPara="1" wrap="square" lIns="0" tIns="0" rIns="0" bIns="0" anchor="ctr" anchorCtr="0">
            <a:noAutofit/>
          </a:bodyPr>
          <a:lstStyle/>
          <a:p>
            <a:pPr lvl="0">
              <a:buSzPts val="4800"/>
            </a:pPr>
            <a:r>
              <a:rPr lang="en-US" sz="4800" dirty="0"/>
              <a:t>Government and Public Safety</a:t>
            </a:r>
            <a:endParaRPr lang="en-US" dirty="0"/>
          </a:p>
        </p:txBody>
      </p:sp>
    </p:spTree>
    <p:extLst>
      <p:ext uri="{BB962C8B-B14F-4D97-AF65-F5344CB8AC3E}">
        <p14:creationId xmlns:p14="http://schemas.microsoft.com/office/powerpoint/2010/main" val="2917997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pic>
        <p:nvPicPr>
          <p:cNvPr id="875" name="Google Shape;875;p24" descr="Buildings - Building Background Png Grey | Transparent PNG Download #776707  - Vippng"/>
          <p:cNvPicPr preferRelativeResize="0"/>
          <p:nvPr/>
        </p:nvPicPr>
        <p:blipFill rotWithShape="1">
          <a:blip r:embed="rId3">
            <a:alphaModFix/>
          </a:blip>
          <a:srcRect l="6141" t="11676" r="6274" b="10060"/>
          <a:stretch/>
        </p:blipFill>
        <p:spPr>
          <a:xfrm>
            <a:off x="178497" y="1529546"/>
            <a:ext cx="11835003" cy="3483032"/>
          </a:xfrm>
          <a:prstGeom prst="rect">
            <a:avLst/>
          </a:prstGeom>
          <a:noFill/>
          <a:ln>
            <a:noFill/>
          </a:ln>
        </p:spPr>
      </p:pic>
      <p:pic>
        <p:nvPicPr>
          <p:cNvPr id="876" name="Google Shape;876;p24" descr="Building, commercial building, construction, housing society, office block,  real estate icon - Download on Iconfinder"/>
          <p:cNvPicPr preferRelativeResize="0"/>
          <p:nvPr/>
        </p:nvPicPr>
        <p:blipFill rotWithShape="1">
          <a:blip r:embed="rId4">
            <a:alphaModFix/>
          </a:blip>
          <a:srcRect/>
          <a:stretch/>
        </p:blipFill>
        <p:spPr>
          <a:xfrm>
            <a:off x="2734681" y="4347378"/>
            <a:ext cx="588856" cy="588856"/>
          </a:xfrm>
          <a:prstGeom prst="rect">
            <a:avLst/>
          </a:prstGeom>
          <a:noFill/>
          <a:ln>
            <a:noFill/>
          </a:ln>
        </p:spPr>
      </p:pic>
      <p:pic>
        <p:nvPicPr>
          <p:cNvPr id="877" name="Google Shape;877;p24" descr="Electricity grid png 3 » PNG Image"/>
          <p:cNvPicPr preferRelativeResize="0"/>
          <p:nvPr/>
        </p:nvPicPr>
        <p:blipFill rotWithShape="1">
          <a:blip r:embed="rId5">
            <a:alphaModFix/>
          </a:blip>
          <a:srcRect/>
          <a:stretch/>
        </p:blipFill>
        <p:spPr>
          <a:xfrm>
            <a:off x="186615" y="3217110"/>
            <a:ext cx="1052613" cy="1726285"/>
          </a:xfrm>
          <a:prstGeom prst="rect">
            <a:avLst/>
          </a:prstGeom>
          <a:noFill/>
          <a:ln>
            <a:noFill/>
          </a:ln>
        </p:spPr>
      </p:pic>
      <p:pic>
        <p:nvPicPr>
          <p:cNvPr id="878" name="Google Shape;878;p24" descr="Download Industry Smoke Power Plant Comments - Icon Manufacturing Power  Plant PNG Image with No Background - PNGkey.com"/>
          <p:cNvPicPr preferRelativeResize="0"/>
          <p:nvPr/>
        </p:nvPicPr>
        <p:blipFill rotWithShape="1">
          <a:blip r:embed="rId6">
            <a:alphaModFix/>
          </a:blip>
          <a:srcRect/>
          <a:stretch/>
        </p:blipFill>
        <p:spPr>
          <a:xfrm>
            <a:off x="739348" y="4057341"/>
            <a:ext cx="818911" cy="885752"/>
          </a:xfrm>
          <a:prstGeom prst="rect">
            <a:avLst/>
          </a:prstGeom>
          <a:noFill/>
          <a:ln>
            <a:noFill/>
          </a:ln>
        </p:spPr>
      </p:pic>
      <p:pic>
        <p:nvPicPr>
          <p:cNvPr id="879" name="Google Shape;879;p24" descr="Building, center, clinic, conditioning, hospital, medical, rehabilitation  icon - Download on Iconfinder"/>
          <p:cNvPicPr preferRelativeResize="0"/>
          <p:nvPr/>
        </p:nvPicPr>
        <p:blipFill rotWithShape="1">
          <a:blip r:embed="rId7">
            <a:alphaModFix/>
          </a:blip>
          <a:srcRect/>
          <a:stretch/>
        </p:blipFill>
        <p:spPr>
          <a:xfrm>
            <a:off x="1572847" y="3844637"/>
            <a:ext cx="1151316" cy="1151316"/>
          </a:xfrm>
          <a:prstGeom prst="rect">
            <a:avLst/>
          </a:prstGeom>
          <a:noFill/>
          <a:ln>
            <a:noFill/>
          </a:ln>
        </p:spPr>
      </p:pic>
      <p:sp>
        <p:nvSpPr>
          <p:cNvPr id="880" name="Google Shape;880;p24"/>
          <p:cNvSpPr/>
          <p:nvPr/>
        </p:nvSpPr>
        <p:spPr>
          <a:xfrm>
            <a:off x="178497" y="5652657"/>
            <a:ext cx="11835003" cy="40732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881" name="Google Shape;881;p24"/>
          <p:cNvSpPr/>
          <p:nvPr/>
        </p:nvSpPr>
        <p:spPr>
          <a:xfrm>
            <a:off x="178497" y="4946075"/>
            <a:ext cx="11835003" cy="706582"/>
          </a:xfrm>
          <a:prstGeom prst="rect">
            <a:avLst/>
          </a:prstGeom>
          <a:solidFill>
            <a:srgbClr val="D0DEE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pic>
        <p:nvPicPr>
          <p:cNvPr id="882" name="Google Shape;882;p24" descr="Mini Truck Icons - Download Free Vector Icons | Noun Project"/>
          <p:cNvPicPr preferRelativeResize="0"/>
          <p:nvPr/>
        </p:nvPicPr>
        <p:blipFill rotWithShape="1">
          <a:blip r:embed="rId8">
            <a:alphaModFix/>
          </a:blip>
          <a:srcRect/>
          <a:stretch/>
        </p:blipFill>
        <p:spPr>
          <a:xfrm>
            <a:off x="10284576" y="4848063"/>
            <a:ext cx="1154776" cy="1154776"/>
          </a:xfrm>
          <a:prstGeom prst="rect">
            <a:avLst/>
          </a:prstGeom>
          <a:noFill/>
          <a:ln>
            <a:noFill/>
          </a:ln>
        </p:spPr>
      </p:pic>
      <p:pic>
        <p:nvPicPr>
          <p:cNvPr id="883" name="Google Shape;883;p24" descr="Vehicle Icon Car Sedan PNG Transparent Background, Free Download #4257 -  FreeIconsPNG"/>
          <p:cNvPicPr preferRelativeResize="0"/>
          <p:nvPr/>
        </p:nvPicPr>
        <p:blipFill rotWithShape="1">
          <a:blip r:embed="rId9">
            <a:alphaModFix/>
          </a:blip>
          <a:srcRect/>
          <a:stretch/>
        </p:blipFill>
        <p:spPr>
          <a:xfrm>
            <a:off x="680657" y="5166398"/>
            <a:ext cx="1036615" cy="621564"/>
          </a:xfrm>
          <a:prstGeom prst="rect">
            <a:avLst/>
          </a:prstGeom>
          <a:noFill/>
          <a:ln>
            <a:noFill/>
          </a:ln>
        </p:spPr>
      </p:pic>
      <p:pic>
        <p:nvPicPr>
          <p:cNvPr id="884" name="Google Shape;884;p24"/>
          <p:cNvPicPr preferRelativeResize="0"/>
          <p:nvPr/>
        </p:nvPicPr>
        <p:blipFill rotWithShape="1">
          <a:blip r:embed="rId10">
            <a:alphaModFix/>
          </a:blip>
          <a:srcRect/>
          <a:stretch/>
        </p:blipFill>
        <p:spPr>
          <a:xfrm>
            <a:off x="8329348" y="5216761"/>
            <a:ext cx="490456" cy="490456"/>
          </a:xfrm>
          <a:prstGeom prst="rect">
            <a:avLst/>
          </a:prstGeom>
          <a:noFill/>
          <a:ln>
            <a:noFill/>
          </a:ln>
        </p:spPr>
      </p:pic>
      <p:pic>
        <p:nvPicPr>
          <p:cNvPr id="885" name="Google Shape;885;p24" descr="Free Icon | Traffic police"/>
          <p:cNvPicPr preferRelativeResize="0"/>
          <p:nvPr/>
        </p:nvPicPr>
        <p:blipFill rotWithShape="1">
          <a:blip r:embed="rId11">
            <a:alphaModFix/>
          </a:blip>
          <a:srcRect/>
          <a:stretch/>
        </p:blipFill>
        <p:spPr>
          <a:xfrm>
            <a:off x="5240567" y="5004269"/>
            <a:ext cx="407324" cy="407324"/>
          </a:xfrm>
          <a:prstGeom prst="rect">
            <a:avLst/>
          </a:prstGeom>
          <a:noFill/>
          <a:ln>
            <a:noFill/>
          </a:ln>
        </p:spPr>
      </p:pic>
      <p:pic>
        <p:nvPicPr>
          <p:cNvPr id="886" name="Google Shape;886;p24" descr="Building, office, police station icon - Download on Iconfinder"/>
          <p:cNvPicPr preferRelativeResize="0"/>
          <p:nvPr/>
        </p:nvPicPr>
        <p:blipFill rotWithShape="1">
          <a:blip r:embed="rId12">
            <a:alphaModFix/>
          </a:blip>
          <a:srcRect/>
          <a:stretch/>
        </p:blipFill>
        <p:spPr>
          <a:xfrm>
            <a:off x="7356310" y="4085686"/>
            <a:ext cx="965807" cy="965807"/>
          </a:xfrm>
          <a:prstGeom prst="rect">
            <a:avLst/>
          </a:prstGeom>
          <a:noFill/>
          <a:ln>
            <a:noFill/>
          </a:ln>
        </p:spPr>
      </p:pic>
      <p:pic>
        <p:nvPicPr>
          <p:cNvPr id="887" name="Google Shape;887;p24" descr="Download Tall Building Silhouette At Getdrawings Png Transparent -  Skyscraper Clipart PNG Image with No Background - PNGkey.com"/>
          <p:cNvPicPr preferRelativeResize="0"/>
          <p:nvPr/>
        </p:nvPicPr>
        <p:blipFill rotWithShape="1">
          <a:blip r:embed="rId13">
            <a:alphaModFix/>
          </a:blip>
          <a:srcRect r="38743"/>
          <a:stretch/>
        </p:blipFill>
        <p:spPr>
          <a:xfrm>
            <a:off x="8178502" y="2369132"/>
            <a:ext cx="2349197" cy="2576948"/>
          </a:xfrm>
          <a:prstGeom prst="rect">
            <a:avLst/>
          </a:prstGeom>
          <a:noFill/>
          <a:ln>
            <a:noFill/>
          </a:ln>
        </p:spPr>
      </p:pic>
      <p:pic>
        <p:nvPicPr>
          <p:cNvPr id="888" name="Google Shape;888;p24" descr="Street light PNG images free download"/>
          <p:cNvPicPr preferRelativeResize="0"/>
          <p:nvPr/>
        </p:nvPicPr>
        <p:blipFill rotWithShape="1">
          <a:blip r:embed="rId14">
            <a:alphaModFix/>
          </a:blip>
          <a:srcRect/>
          <a:stretch/>
        </p:blipFill>
        <p:spPr>
          <a:xfrm>
            <a:off x="3212451" y="4703535"/>
            <a:ext cx="484134" cy="484134"/>
          </a:xfrm>
          <a:prstGeom prst="rect">
            <a:avLst/>
          </a:prstGeom>
          <a:noFill/>
          <a:ln>
            <a:noFill/>
          </a:ln>
        </p:spPr>
      </p:pic>
      <p:pic>
        <p:nvPicPr>
          <p:cNvPr id="889" name="Google Shape;889;p24" descr="Street light PNG images free download"/>
          <p:cNvPicPr preferRelativeResize="0"/>
          <p:nvPr/>
        </p:nvPicPr>
        <p:blipFill rotWithShape="1">
          <a:blip r:embed="rId14">
            <a:alphaModFix/>
          </a:blip>
          <a:srcRect/>
          <a:stretch/>
        </p:blipFill>
        <p:spPr>
          <a:xfrm>
            <a:off x="1807397" y="4703659"/>
            <a:ext cx="489238" cy="489238"/>
          </a:xfrm>
          <a:prstGeom prst="rect">
            <a:avLst/>
          </a:prstGeom>
          <a:noFill/>
          <a:ln>
            <a:noFill/>
          </a:ln>
        </p:spPr>
      </p:pic>
      <p:pic>
        <p:nvPicPr>
          <p:cNvPr id="890" name="Google Shape;890;p24" descr="Street light PNG images free download"/>
          <p:cNvPicPr preferRelativeResize="0"/>
          <p:nvPr/>
        </p:nvPicPr>
        <p:blipFill rotWithShape="1">
          <a:blip r:embed="rId14">
            <a:alphaModFix/>
          </a:blip>
          <a:srcRect/>
          <a:stretch/>
        </p:blipFill>
        <p:spPr>
          <a:xfrm>
            <a:off x="2509924" y="4701456"/>
            <a:ext cx="489238" cy="489238"/>
          </a:xfrm>
          <a:prstGeom prst="rect">
            <a:avLst/>
          </a:prstGeom>
          <a:noFill/>
          <a:ln>
            <a:noFill/>
          </a:ln>
        </p:spPr>
      </p:pic>
      <p:pic>
        <p:nvPicPr>
          <p:cNvPr id="891" name="Google Shape;891;p24" descr="Street light PNG images free download"/>
          <p:cNvPicPr preferRelativeResize="0"/>
          <p:nvPr/>
        </p:nvPicPr>
        <p:blipFill rotWithShape="1">
          <a:blip r:embed="rId14">
            <a:alphaModFix/>
          </a:blip>
          <a:srcRect/>
          <a:stretch/>
        </p:blipFill>
        <p:spPr>
          <a:xfrm>
            <a:off x="4709064" y="4706430"/>
            <a:ext cx="484134" cy="484134"/>
          </a:xfrm>
          <a:prstGeom prst="rect">
            <a:avLst/>
          </a:prstGeom>
          <a:noFill/>
          <a:ln>
            <a:noFill/>
          </a:ln>
        </p:spPr>
      </p:pic>
      <p:pic>
        <p:nvPicPr>
          <p:cNvPr id="892" name="Google Shape;892;p24" descr="Street light PNG images free download"/>
          <p:cNvPicPr preferRelativeResize="0"/>
          <p:nvPr/>
        </p:nvPicPr>
        <p:blipFill rotWithShape="1">
          <a:blip r:embed="rId14">
            <a:alphaModFix/>
          </a:blip>
          <a:srcRect/>
          <a:stretch/>
        </p:blipFill>
        <p:spPr>
          <a:xfrm>
            <a:off x="7699523" y="4710341"/>
            <a:ext cx="484134" cy="484134"/>
          </a:xfrm>
          <a:prstGeom prst="rect">
            <a:avLst/>
          </a:prstGeom>
          <a:noFill/>
          <a:ln>
            <a:noFill/>
          </a:ln>
        </p:spPr>
      </p:pic>
      <p:pic>
        <p:nvPicPr>
          <p:cNvPr id="893" name="Google Shape;893;p24" descr="Street light PNG images free download"/>
          <p:cNvPicPr preferRelativeResize="0"/>
          <p:nvPr/>
        </p:nvPicPr>
        <p:blipFill rotWithShape="1">
          <a:blip r:embed="rId14">
            <a:alphaModFix/>
          </a:blip>
          <a:srcRect/>
          <a:stretch/>
        </p:blipFill>
        <p:spPr>
          <a:xfrm>
            <a:off x="8401271" y="4709553"/>
            <a:ext cx="484134" cy="484134"/>
          </a:xfrm>
          <a:prstGeom prst="rect">
            <a:avLst/>
          </a:prstGeom>
          <a:noFill/>
          <a:ln>
            <a:noFill/>
          </a:ln>
        </p:spPr>
      </p:pic>
      <p:sp>
        <p:nvSpPr>
          <p:cNvPr id="894" name="Google Shape;894;p24"/>
          <p:cNvSpPr/>
          <p:nvPr/>
        </p:nvSpPr>
        <p:spPr>
          <a:xfrm>
            <a:off x="5201511" y="5432060"/>
            <a:ext cx="407324" cy="83103"/>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pic>
        <p:nvPicPr>
          <p:cNvPr id="895" name="Google Shape;895;p24" descr="Street light PNG images free download"/>
          <p:cNvPicPr preferRelativeResize="0"/>
          <p:nvPr/>
        </p:nvPicPr>
        <p:blipFill rotWithShape="1">
          <a:blip r:embed="rId14">
            <a:alphaModFix/>
          </a:blip>
          <a:srcRect/>
          <a:stretch/>
        </p:blipFill>
        <p:spPr>
          <a:xfrm>
            <a:off x="9095676" y="4701328"/>
            <a:ext cx="484134" cy="484134"/>
          </a:xfrm>
          <a:prstGeom prst="rect">
            <a:avLst/>
          </a:prstGeom>
          <a:noFill/>
          <a:ln>
            <a:noFill/>
          </a:ln>
        </p:spPr>
      </p:pic>
      <p:pic>
        <p:nvPicPr>
          <p:cNvPr id="896" name="Google Shape;896;p24" descr="Street light PNG images free download"/>
          <p:cNvPicPr preferRelativeResize="0"/>
          <p:nvPr/>
        </p:nvPicPr>
        <p:blipFill rotWithShape="1">
          <a:blip r:embed="rId14">
            <a:alphaModFix/>
          </a:blip>
          <a:srcRect/>
          <a:stretch/>
        </p:blipFill>
        <p:spPr>
          <a:xfrm>
            <a:off x="9890541" y="4705011"/>
            <a:ext cx="484134" cy="484134"/>
          </a:xfrm>
          <a:prstGeom prst="rect">
            <a:avLst/>
          </a:prstGeom>
          <a:noFill/>
          <a:ln>
            <a:noFill/>
          </a:ln>
        </p:spPr>
      </p:pic>
      <p:pic>
        <p:nvPicPr>
          <p:cNvPr id="897" name="Google Shape;897;p24" descr="Street light PNG images free download"/>
          <p:cNvPicPr preferRelativeResize="0"/>
          <p:nvPr/>
        </p:nvPicPr>
        <p:blipFill rotWithShape="1">
          <a:blip r:embed="rId14">
            <a:alphaModFix/>
          </a:blip>
          <a:srcRect/>
          <a:stretch/>
        </p:blipFill>
        <p:spPr>
          <a:xfrm>
            <a:off x="10592289" y="4704223"/>
            <a:ext cx="484134" cy="484134"/>
          </a:xfrm>
          <a:prstGeom prst="rect">
            <a:avLst/>
          </a:prstGeom>
          <a:noFill/>
          <a:ln>
            <a:noFill/>
          </a:ln>
        </p:spPr>
      </p:pic>
      <p:pic>
        <p:nvPicPr>
          <p:cNvPr id="898" name="Google Shape;898;p24" descr="Street light PNG images free download"/>
          <p:cNvPicPr preferRelativeResize="0"/>
          <p:nvPr/>
        </p:nvPicPr>
        <p:blipFill rotWithShape="1">
          <a:blip r:embed="rId14">
            <a:alphaModFix/>
          </a:blip>
          <a:srcRect/>
          <a:stretch/>
        </p:blipFill>
        <p:spPr>
          <a:xfrm>
            <a:off x="274480" y="4717574"/>
            <a:ext cx="489238" cy="489238"/>
          </a:xfrm>
          <a:prstGeom prst="rect">
            <a:avLst/>
          </a:prstGeom>
          <a:noFill/>
          <a:ln>
            <a:noFill/>
          </a:ln>
        </p:spPr>
      </p:pic>
      <p:pic>
        <p:nvPicPr>
          <p:cNvPr id="899" name="Google Shape;899;p24" descr="Street light PNG images free download"/>
          <p:cNvPicPr preferRelativeResize="0"/>
          <p:nvPr/>
        </p:nvPicPr>
        <p:blipFill rotWithShape="1">
          <a:blip r:embed="rId14">
            <a:alphaModFix/>
          </a:blip>
          <a:srcRect/>
          <a:stretch/>
        </p:blipFill>
        <p:spPr>
          <a:xfrm>
            <a:off x="977007" y="4715371"/>
            <a:ext cx="489238" cy="489238"/>
          </a:xfrm>
          <a:prstGeom prst="rect">
            <a:avLst/>
          </a:prstGeom>
          <a:noFill/>
          <a:ln>
            <a:noFill/>
          </a:ln>
        </p:spPr>
      </p:pic>
      <p:pic>
        <p:nvPicPr>
          <p:cNvPr id="900" name="Google Shape;900;p24" descr="Cloud Png Icon #156732 - Free Icons Library"/>
          <p:cNvPicPr preferRelativeResize="0"/>
          <p:nvPr/>
        </p:nvPicPr>
        <p:blipFill rotWithShape="1">
          <a:blip r:embed="rId15">
            <a:alphaModFix/>
          </a:blip>
          <a:srcRect/>
          <a:stretch/>
        </p:blipFill>
        <p:spPr>
          <a:xfrm>
            <a:off x="6385197" y="1999721"/>
            <a:ext cx="727171" cy="458563"/>
          </a:xfrm>
          <a:prstGeom prst="rect">
            <a:avLst/>
          </a:prstGeom>
          <a:noFill/>
          <a:ln>
            <a:noFill/>
          </a:ln>
        </p:spPr>
      </p:pic>
      <p:pic>
        <p:nvPicPr>
          <p:cNvPr id="901" name="Google Shape;901;p24" descr="Cloud Png Icon #156732 - Free Icons Library"/>
          <p:cNvPicPr preferRelativeResize="0"/>
          <p:nvPr/>
        </p:nvPicPr>
        <p:blipFill rotWithShape="1">
          <a:blip r:embed="rId15">
            <a:alphaModFix/>
          </a:blip>
          <a:srcRect/>
          <a:stretch/>
        </p:blipFill>
        <p:spPr>
          <a:xfrm>
            <a:off x="2999162" y="2019995"/>
            <a:ext cx="727171" cy="458563"/>
          </a:xfrm>
          <a:prstGeom prst="rect">
            <a:avLst/>
          </a:prstGeom>
          <a:noFill/>
          <a:ln>
            <a:noFill/>
          </a:ln>
        </p:spPr>
      </p:pic>
      <p:pic>
        <p:nvPicPr>
          <p:cNvPr id="902" name="Google Shape;902;p24" descr="National Martyrs Memorial Jatiya Sriti Shoudho Bangladesh Svg Png Icon Free  Download (#42400) - OnlineWebFonts.COM"/>
          <p:cNvPicPr preferRelativeResize="0"/>
          <p:nvPr/>
        </p:nvPicPr>
        <p:blipFill rotWithShape="1">
          <a:blip r:embed="rId16">
            <a:alphaModFix/>
          </a:blip>
          <a:srcRect/>
          <a:stretch/>
        </p:blipFill>
        <p:spPr>
          <a:xfrm>
            <a:off x="5079196" y="4355328"/>
            <a:ext cx="519408" cy="573139"/>
          </a:xfrm>
          <a:prstGeom prst="rect">
            <a:avLst/>
          </a:prstGeom>
          <a:noFill/>
          <a:ln>
            <a:noFill/>
          </a:ln>
        </p:spPr>
      </p:pic>
      <p:pic>
        <p:nvPicPr>
          <p:cNvPr id="903" name="Google Shape;903;p24" descr="Cloud Png Icon #156732 - Free Icons Library"/>
          <p:cNvPicPr preferRelativeResize="0"/>
          <p:nvPr/>
        </p:nvPicPr>
        <p:blipFill rotWithShape="1">
          <a:blip r:embed="rId15">
            <a:alphaModFix/>
          </a:blip>
          <a:srcRect/>
          <a:stretch/>
        </p:blipFill>
        <p:spPr>
          <a:xfrm>
            <a:off x="10284576" y="1497691"/>
            <a:ext cx="942704" cy="594481"/>
          </a:xfrm>
          <a:prstGeom prst="rect">
            <a:avLst/>
          </a:prstGeom>
          <a:noFill/>
          <a:ln>
            <a:noFill/>
          </a:ln>
        </p:spPr>
      </p:pic>
      <p:pic>
        <p:nvPicPr>
          <p:cNvPr id="904" name="Google Shape;904;p24" descr="Mother walking with three babies free vector icons designed by Freepik |  Free icons, Vector icon design, Black n white images"/>
          <p:cNvPicPr preferRelativeResize="0"/>
          <p:nvPr/>
        </p:nvPicPr>
        <p:blipFill rotWithShape="1">
          <a:blip r:embed="rId17">
            <a:alphaModFix/>
          </a:blip>
          <a:srcRect/>
          <a:stretch/>
        </p:blipFill>
        <p:spPr>
          <a:xfrm>
            <a:off x="2080597" y="4570068"/>
            <a:ext cx="566730" cy="566730"/>
          </a:xfrm>
          <a:prstGeom prst="rect">
            <a:avLst/>
          </a:prstGeom>
          <a:noFill/>
          <a:ln>
            <a:noFill/>
          </a:ln>
        </p:spPr>
      </p:pic>
      <p:pic>
        <p:nvPicPr>
          <p:cNvPr id="905" name="Google Shape;905;p24" descr="600+ Free Walking &amp; Silhouette Vectors - Pixabay"/>
          <p:cNvPicPr preferRelativeResize="0"/>
          <p:nvPr/>
        </p:nvPicPr>
        <p:blipFill rotWithShape="1">
          <a:blip r:embed="rId18">
            <a:alphaModFix/>
          </a:blip>
          <a:srcRect/>
          <a:stretch/>
        </p:blipFill>
        <p:spPr>
          <a:xfrm>
            <a:off x="9565978" y="4832427"/>
            <a:ext cx="437761" cy="349387"/>
          </a:xfrm>
          <a:prstGeom prst="rect">
            <a:avLst/>
          </a:prstGeom>
          <a:noFill/>
          <a:ln>
            <a:noFill/>
          </a:ln>
        </p:spPr>
      </p:pic>
      <p:pic>
        <p:nvPicPr>
          <p:cNvPr id="906" name="Google Shape;906;p24" descr="people, worker, male, job, Occupation, walking, Cart, Man, Carrying,  Pushing icon"/>
          <p:cNvPicPr preferRelativeResize="0"/>
          <p:nvPr/>
        </p:nvPicPr>
        <p:blipFill rotWithShape="1">
          <a:blip r:embed="rId19">
            <a:alphaModFix/>
          </a:blip>
          <a:srcRect/>
          <a:stretch/>
        </p:blipFill>
        <p:spPr>
          <a:xfrm>
            <a:off x="764949" y="4832427"/>
            <a:ext cx="272026" cy="272026"/>
          </a:xfrm>
          <a:prstGeom prst="rect">
            <a:avLst/>
          </a:prstGeom>
          <a:noFill/>
          <a:ln>
            <a:noFill/>
          </a:ln>
        </p:spPr>
      </p:pic>
      <p:pic>
        <p:nvPicPr>
          <p:cNvPr id="907" name="Google Shape;907;p24" descr="White House Scalable Vector Graphics Icon - White House PNG Photos png  download - 512*512 - Free Transparent White House png Download. - Clip Art  Library"/>
          <p:cNvPicPr preferRelativeResize="0"/>
          <p:nvPr/>
        </p:nvPicPr>
        <p:blipFill rotWithShape="1">
          <a:blip r:embed="rId20">
            <a:alphaModFix/>
          </a:blip>
          <a:srcRect/>
          <a:stretch/>
        </p:blipFill>
        <p:spPr>
          <a:xfrm>
            <a:off x="5634877" y="3223098"/>
            <a:ext cx="1844040" cy="1844040"/>
          </a:xfrm>
          <a:prstGeom prst="rect">
            <a:avLst/>
          </a:prstGeom>
          <a:noFill/>
          <a:ln>
            <a:noFill/>
          </a:ln>
        </p:spPr>
      </p:pic>
      <p:pic>
        <p:nvPicPr>
          <p:cNvPr id="908" name="Google Shape;908;p24" descr="Protest Vector SVG Icon - PNG Repo Free PNG Icons"/>
          <p:cNvPicPr preferRelativeResize="0"/>
          <p:nvPr/>
        </p:nvPicPr>
        <p:blipFill rotWithShape="1">
          <a:blip r:embed="rId21">
            <a:alphaModFix/>
          </a:blip>
          <a:srcRect/>
          <a:stretch/>
        </p:blipFill>
        <p:spPr>
          <a:xfrm>
            <a:off x="7264676" y="4652098"/>
            <a:ext cx="484134" cy="484134"/>
          </a:xfrm>
          <a:prstGeom prst="rect">
            <a:avLst/>
          </a:prstGeom>
          <a:noFill/>
          <a:ln>
            <a:noFill/>
          </a:ln>
        </p:spPr>
      </p:pic>
      <p:pic>
        <p:nvPicPr>
          <p:cNvPr id="909" name="Google Shape;909;p24" descr="Protest Vector SVG Icon - PNG Repo Free PNG Icons"/>
          <p:cNvPicPr preferRelativeResize="0"/>
          <p:nvPr/>
        </p:nvPicPr>
        <p:blipFill rotWithShape="1">
          <a:blip r:embed="rId21">
            <a:alphaModFix/>
          </a:blip>
          <a:srcRect/>
          <a:stretch/>
        </p:blipFill>
        <p:spPr>
          <a:xfrm>
            <a:off x="6643908" y="4681016"/>
            <a:ext cx="484134" cy="484134"/>
          </a:xfrm>
          <a:prstGeom prst="rect">
            <a:avLst/>
          </a:prstGeom>
          <a:noFill/>
          <a:ln>
            <a:noFill/>
          </a:ln>
        </p:spPr>
      </p:pic>
      <p:pic>
        <p:nvPicPr>
          <p:cNvPr id="910" name="Google Shape;910;p24" descr="Protest Vector SVG Icon - PNG Repo Free PNG Icons"/>
          <p:cNvPicPr preferRelativeResize="0"/>
          <p:nvPr/>
        </p:nvPicPr>
        <p:blipFill rotWithShape="1">
          <a:blip r:embed="rId21">
            <a:alphaModFix/>
          </a:blip>
          <a:srcRect/>
          <a:stretch/>
        </p:blipFill>
        <p:spPr>
          <a:xfrm>
            <a:off x="5864868" y="4701026"/>
            <a:ext cx="484134" cy="484134"/>
          </a:xfrm>
          <a:prstGeom prst="rect">
            <a:avLst/>
          </a:prstGeom>
          <a:noFill/>
          <a:ln>
            <a:noFill/>
          </a:ln>
        </p:spPr>
      </p:pic>
      <p:pic>
        <p:nvPicPr>
          <p:cNvPr id="911" name="Google Shape;911;p24" descr="Street light PNG images free download"/>
          <p:cNvPicPr preferRelativeResize="0"/>
          <p:nvPr/>
        </p:nvPicPr>
        <p:blipFill rotWithShape="1">
          <a:blip r:embed="rId14">
            <a:alphaModFix/>
          </a:blip>
          <a:srcRect/>
          <a:stretch/>
        </p:blipFill>
        <p:spPr>
          <a:xfrm>
            <a:off x="5499604" y="4706782"/>
            <a:ext cx="489238" cy="489238"/>
          </a:xfrm>
          <a:prstGeom prst="rect">
            <a:avLst/>
          </a:prstGeom>
          <a:noFill/>
          <a:ln>
            <a:noFill/>
          </a:ln>
        </p:spPr>
      </p:pic>
      <p:pic>
        <p:nvPicPr>
          <p:cNvPr id="912" name="Google Shape;912;p24" descr="Street light PNG images free download"/>
          <p:cNvPicPr preferRelativeResize="0"/>
          <p:nvPr/>
        </p:nvPicPr>
        <p:blipFill rotWithShape="1">
          <a:blip r:embed="rId14">
            <a:alphaModFix/>
          </a:blip>
          <a:srcRect/>
          <a:stretch/>
        </p:blipFill>
        <p:spPr>
          <a:xfrm>
            <a:off x="6202131" y="4704579"/>
            <a:ext cx="489238" cy="489238"/>
          </a:xfrm>
          <a:prstGeom prst="rect">
            <a:avLst/>
          </a:prstGeom>
          <a:noFill/>
          <a:ln>
            <a:noFill/>
          </a:ln>
        </p:spPr>
      </p:pic>
      <p:pic>
        <p:nvPicPr>
          <p:cNvPr id="913" name="Google Shape;913;p24" descr="Street light PNG images free download"/>
          <p:cNvPicPr preferRelativeResize="0"/>
          <p:nvPr/>
        </p:nvPicPr>
        <p:blipFill rotWithShape="1">
          <a:blip r:embed="rId14">
            <a:alphaModFix/>
          </a:blip>
          <a:srcRect/>
          <a:stretch/>
        </p:blipFill>
        <p:spPr>
          <a:xfrm>
            <a:off x="6904658" y="4706658"/>
            <a:ext cx="484134" cy="484134"/>
          </a:xfrm>
          <a:prstGeom prst="rect">
            <a:avLst/>
          </a:prstGeom>
          <a:noFill/>
          <a:ln>
            <a:noFill/>
          </a:ln>
        </p:spPr>
      </p:pic>
      <p:pic>
        <p:nvPicPr>
          <p:cNvPr id="914" name="Google Shape;914;p24" descr="Free Icon | Solar panel"/>
          <p:cNvPicPr preferRelativeResize="0"/>
          <p:nvPr/>
        </p:nvPicPr>
        <p:blipFill rotWithShape="1">
          <a:blip r:embed="rId22">
            <a:alphaModFix/>
          </a:blip>
          <a:srcRect/>
          <a:stretch/>
        </p:blipFill>
        <p:spPr>
          <a:xfrm>
            <a:off x="8249770" y="3516813"/>
            <a:ext cx="484134" cy="484134"/>
          </a:xfrm>
          <a:prstGeom prst="rect">
            <a:avLst/>
          </a:prstGeom>
          <a:noFill/>
          <a:ln>
            <a:noFill/>
          </a:ln>
        </p:spPr>
      </p:pic>
      <p:pic>
        <p:nvPicPr>
          <p:cNvPr id="915" name="Google Shape;915;p24" descr="Free Icon | Solar panel"/>
          <p:cNvPicPr preferRelativeResize="0"/>
          <p:nvPr/>
        </p:nvPicPr>
        <p:blipFill rotWithShape="1">
          <a:blip r:embed="rId22">
            <a:alphaModFix/>
          </a:blip>
          <a:srcRect/>
          <a:stretch/>
        </p:blipFill>
        <p:spPr>
          <a:xfrm>
            <a:off x="1906438" y="3502682"/>
            <a:ext cx="484134" cy="484134"/>
          </a:xfrm>
          <a:prstGeom prst="rect">
            <a:avLst/>
          </a:prstGeom>
          <a:noFill/>
          <a:ln>
            <a:noFill/>
          </a:ln>
        </p:spPr>
      </p:pic>
      <p:pic>
        <p:nvPicPr>
          <p:cNvPr id="916" name="Google Shape;916;p24" descr="Free Icon | Solar panel"/>
          <p:cNvPicPr preferRelativeResize="0"/>
          <p:nvPr/>
        </p:nvPicPr>
        <p:blipFill rotWithShape="1">
          <a:blip r:embed="rId22">
            <a:alphaModFix/>
          </a:blip>
          <a:srcRect/>
          <a:stretch/>
        </p:blipFill>
        <p:spPr>
          <a:xfrm>
            <a:off x="5530316" y="4122123"/>
            <a:ext cx="484134" cy="484134"/>
          </a:xfrm>
          <a:prstGeom prst="rect">
            <a:avLst/>
          </a:prstGeom>
          <a:noFill/>
          <a:ln>
            <a:noFill/>
          </a:ln>
        </p:spPr>
      </p:pic>
      <p:pic>
        <p:nvPicPr>
          <p:cNvPr id="917" name="Google Shape;917;p24" descr="Free Icon | Solar panel"/>
          <p:cNvPicPr preferRelativeResize="0"/>
          <p:nvPr/>
        </p:nvPicPr>
        <p:blipFill rotWithShape="1">
          <a:blip r:embed="rId22">
            <a:alphaModFix/>
          </a:blip>
          <a:srcRect/>
          <a:stretch/>
        </p:blipFill>
        <p:spPr>
          <a:xfrm>
            <a:off x="7067723" y="4140706"/>
            <a:ext cx="484134" cy="484134"/>
          </a:xfrm>
          <a:prstGeom prst="rect">
            <a:avLst/>
          </a:prstGeom>
          <a:noFill/>
          <a:ln>
            <a:noFill/>
          </a:ln>
        </p:spPr>
      </p:pic>
      <p:pic>
        <p:nvPicPr>
          <p:cNvPr id="918" name="Google Shape;918;p24" descr="Free Icon | Solar panel"/>
          <p:cNvPicPr preferRelativeResize="0"/>
          <p:nvPr/>
        </p:nvPicPr>
        <p:blipFill rotWithShape="1">
          <a:blip r:embed="rId22">
            <a:alphaModFix/>
          </a:blip>
          <a:srcRect/>
          <a:stretch/>
        </p:blipFill>
        <p:spPr>
          <a:xfrm>
            <a:off x="9882735" y="2206514"/>
            <a:ext cx="484134" cy="484134"/>
          </a:xfrm>
          <a:prstGeom prst="rect">
            <a:avLst/>
          </a:prstGeom>
          <a:noFill/>
          <a:ln>
            <a:noFill/>
          </a:ln>
        </p:spPr>
      </p:pic>
      <p:pic>
        <p:nvPicPr>
          <p:cNvPr id="919" name="Google Shape;919;p24" descr="Free Icon | Solar panel"/>
          <p:cNvPicPr preferRelativeResize="0"/>
          <p:nvPr/>
        </p:nvPicPr>
        <p:blipFill rotWithShape="1">
          <a:blip r:embed="rId22">
            <a:alphaModFix/>
          </a:blip>
          <a:srcRect/>
          <a:stretch/>
        </p:blipFill>
        <p:spPr>
          <a:xfrm>
            <a:off x="8863654" y="2199896"/>
            <a:ext cx="484134" cy="484134"/>
          </a:xfrm>
          <a:prstGeom prst="rect">
            <a:avLst/>
          </a:prstGeom>
          <a:noFill/>
          <a:ln>
            <a:noFill/>
          </a:ln>
        </p:spPr>
      </p:pic>
      <p:pic>
        <p:nvPicPr>
          <p:cNvPr id="920" name="Google Shape;920;p24" descr="Wind Turbine Icon Png #211772 - Free Icons Library"/>
          <p:cNvPicPr preferRelativeResize="0"/>
          <p:nvPr/>
        </p:nvPicPr>
        <p:blipFill rotWithShape="1">
          <a:blip r:embed="rId23">
            <a:alphaModFix/>
          </a:blip>
          <a:srcRect l="20389" r="21124"/>
          <a:stretch/>
        </p:blipFill>
        <p:spPr>
          <a:xfrm>
            <a:off x="10848077" y="3132354"/>
            <a:ext cx="874678" cy="1495506"/>
          </a:xfrm>
          <a:prstGeom prst="rect">
            <a:avLst/>
          </a:prstGeom>
          <a:noFill/>
          <a:ln>
            <a:noFill/>
          </a:ln>
        </p:spPr>
      </p:pic>
      <p:grpSp>
        <p:nvGrpSpPr>
          <p:cNvPr id="921" name="Google Shape;921;p24"/>
          <p:cNvGrpSpPr/>
          <p:nvPr/>
        </p:nvGrpSpPr>
        <p:grpSpPr>
          <a:xfrm>
            <a:off x="6386443" y="5120644"/>
            <a:ext cx="316401" cy="497213"/>
            <a:chOff x="3940711" y="4260611"/>
            <a:chExt cx="316401" cy="497213"/>
          </a:xfrm>
        </p:grpSpPr>
        <p:pic>
          <p:nvPicPr>
            <p:cNvPr id="922" name="Google Shape;922;p24" descr="Camera Shot Cam Photo Registration Speed Svg Png Icon Free Download  (#566112) - OnlineWebFonts.COM"/>
            <p:cNvPicPr preferRelativeResize="0"/>
            <p:nvPr/>
          </p:nvPicPr>
          <p:blipFill rotWithShape="1">
            <a:blip r:embed="rId24">
              <a:alphaModFix/>
            </a:blip>
            <a:srcRect/>
            <a:stretch/>
          </p:blipFill>
          <p:spPr>
            <a:xfrm flipH="1">
              <a:off x="3940711" y="4260611"/>
              <a:ext cx="316401" cy="317020"/>
            </a:xfrm>
            <a:prstGeom prst="rect">
              <a:avLst/>
            </a:prstGeom>
            <a:noFill/>
            <a:ln>
              <a:noFill/>
            </a:ln>
          </p:spPr>
        </p:pic>
        <p:cxnSp>
          <p:nvCxnSpPr>
            <p:cNvPr id="923" name="Google Shape;923;p24"/>
            <p:cNvCxnSpPr/>
            <p:nvPr/>
          </p:nvCxnSpPr>
          <p:spPr>
            <a:xfrm>
              <a:off x="4098911" y="4570197"/>
              <a:ext cx="0" cy="179229"/>
            </a:xfrm>
            <a:prstGeom prst="straightConnector1">
              <a:avLst/>
            </a:prstGeom>
            <a:noFill/>
            <a:ln w="28575" cap="flat" cmpd="sng">
              <a:solidFill>
                <a:schemeClr val="accent4"/>
              </a:solidFill>
              <a:prstDash val="solid"/>
              <a:miter lim="800000"/>
              <a:headEnd type="none" w="sm" len="sm"/>
              <a:tailEnd type="none" w="sm" len="sm"/>
            </a:ln>
          </p:spPr>
        </p:cxnSp>
        <p:cxnSp>
          <p:nvCxnSpPr>
            <p:cNvPr id="924" name="Google Shape;924;p24"/>
            <p:cNvCxnSpPr/>
            <p:nvPr/>
          </p:nvCxnSpPr>
          <p:spPr>
            <a:xfrm>
              <a:off x="4024313" y="4757824"/>
              <a:ext cx="145256" cy="0"/>
            </a:xfrm>
            <a:prstGeom prst="straightConnector1">
              <a:avLst/>
            </a:prstGeom>
            <a:noFill/>
            <a:ln w="28575" cap="flat" cmpd="sng">
              <a:solidFill>
                <a:schemeClr val="accent4"/>
              </a:solidFill>
              <a:prstDash val="solid"/>
              <a:miter lim="800000"/>
              <a:headEnd type="none" w="sm" len="sm"/>
              <a:tailEnd type="none" w="sm" len="sm"/>
            </a:ln>
          </p:spPr>
        </p:cxnSp>
      </p:grpSp>
      <p:grpSp>
        <p:nvGrpSpPr>
          <p:cNvPr id="925" name="Google Shape;925;p24"/>
          <p:cNvGrpSpPr/>
          <p:nvPr/>
        </p:nvGrpSpPr>
        <p:grpSpPr>
          <a:xfrm>
            <a:off x="190449" y="5146640"/>
            <a:ext cx="316401" cy="497213"/>
            <a:chOff x="3940711" y="4260611"/>
            <a:chExt cx="316401" cy="497213"/>
          </a:xfrm>
        </p:grpSpPr>
        <p:pic>
          <p:nvPicPr>
            <p:cNvPr id="926" name="Google Shape;926;p24" descr="Camera Shot Cam Photo Registration Speed Svg Png Icon Free Download  (#566112) - OnlineWebFonts.COM"/>
            <p:cNvPicPr preferRelativeResize="0"/>
            <p:nvPr/>
          </p:nvPicPr>
          <p:blipFill rotWithShape="1">
            <a:blip r:embed="rId24">
              <a:alphaModFix/>
            </a:blip>
            <a:srcRect/>
            <a:stretch/>
          </p:blipFill>
          <p:spPr>
            <a:xfrm flipH="1">
              <a:off x="3940711" y="4260611"/>
              <a:ext cx="316401" cy="317020"/>
            </a:xfrm>
            <a:prstGeom prst="rect">
              <a:avLst/>
            </a:prstGeom>
            <a:noFill/>
            <a:ln>
              <a:noFill/>
            </a:ln>
          </p:spPr>
        </p:pic>
        <p:cxnSp>
          <p:nvCxnSpPr>
            <p:cNvPr id="927" name="Google Shape;927;p24"/>
            <p:cNvCxnSpPr/>
            <p:nvPr/>
          </p:nvCxnSpPr>
          <p:spPr>
            <a:xfrm>
              <a:off x="4098911" y="4570197"/>
              <a:ext cx="0" cy="179229"/>
            </a:xfrm>
            <a:prstGeom prst="straightConnector1">
              <a:avLst/>
            </a:prstGeom>
            <a:noFill/>
            <a:ln w="28575" cap="flat" cmpd="sng">
              <a:solidFill>
                <a:schemeClr val="accent4"/>
              </a:solidFill>
              <a:prstDash val="solid"/>
              <a:miter lim="800000"/>
              <a:headEnd type="none" w="sm" len="sm"/>
              <a:tailEnd type="none" w="sm" len="sm"/>
            </a:ln>
          </p:spPr>
        </p:cxnSp>
        <p:cxnSp>
          <p:nvCxnSpPr>
            <p:cNvPr id="928" name="Google Shape;928;p24"/>
            <p:cNvCxnSpPr/>
            <p:nvPr/>
          </p:nvCxnSpPr>
          <p:spPr>
            <a:xfrm>
              <a:off x="4024313" y="4757824"/>
              <a:ext cx="145256" cy="0"/>
            </a:xfrm>
            <a:prstGeom prst="straightConnector1">
              <a:avLst/>
            </a:prstGeom>
            <a:noFill/>
            <a:ln w="28575" cap="flat" cmpd="sng">
              <a:solidFill>
                <a:schemeClr val="accent4"/>
              </a:solidFill>
              <a:prstDash val="solid"/>
              <a:miter lim="800000"/>
              <a:headEnd type="none" w="sm" len="sm"/>
              <a:tailEnd type="none" w="sm" len="sm"/>
            </a:ln>
          </p:spPr>
        </p:cxnSp>
      </p:grpSp>
      <p:grpSp>
        <p:nvGrpSpPr>
          <p:cNvPr id="929" name="Google Shape;929;p24"/>
          <p:cNvGrpSpPr/>
          <p:nvPr/>
        </p:nvGrpSpPr>
        <p:grpSpPr>
          <a:xfrm>
            <a:off x="11724366" y="5120644"/>
            <a:ext cx="316401" cy="497213"/>
            <a:chOff x="3940711" y="4260611"/>
            <a:chExt cx="316401" cy="497213"/>
          </a:xfrm>
        </p:grpSpPr>
        <p:pic>
          <p:nvPicPr>
            <p:cNvPr id="930" name="Google Shape;930;p24" descr="Camera Shot Cam Photo Registration Speed Svg Png Icon Free Download  (#566112) - OnlineWebFonts.COM"/>
            <p:cNvPicPr preferRelativeResize="0"/>
            <p:nvPr/>
          </p:nvPicPr>
          <p:blipFill rotWithShape="1">
            <a:blip r:embed="rId24">
              <a:alphaModFix/>
            </a:blip>
            <a:srcRect/>
            <a:stretch/>
          </p:blipFill>
          <p:spPr>
            <a:xfrm flipH="1">
              <a:off x="3940711" y="4260611"/>
              <a:ext cx="316401" cy="317020"/>
            </a:xfrm>
            <a:prstGeom prst="rect">
              <a:avLst/>
            </a:prstGeom>
            <a:noFill/>
            <a:ln>
              <a:noFill/>
            </a:ln>
          </p:spPr>
        </p:pic>
        <p:cxnSp>
          <p:nvCxnSpPr>
            <p:cNvPr id="931" name="Google Shape;931;p24"/>
            <p:cNvCxnSpPr/>
            <p:nvPr/>
          </p:nvCxnSpPr>
          <p:spPr>
            <a:xfrm>
              <a:off x="4098911" y="4570197"/>
              <a:ext cx="0" cy="179229"/>
            </a:xfrm>
            <a:prstGeom prst="straightConnector1">
              <a:avLst/>
            </a:prstGeom>
            <a:noFill/>
            <a:ln w="28575" cap="flat" cmpd="sng">
              <a:solidFill>
                <a:schemeClr val="accent4"/>
              </a:solidFill>
              <a:prstDash val="solid"/>
              <a:miter lim="800000"/>
              <a:headEnd type="none" w="sm" len="sm"/>
              <a:tailEnd type="none" w="sm" len="sm"/>
            </a:ln>
          </p:spPr>
        </p:cxnSp>
        <p:cxnSp>
          <p:nvCxnSpPr>
            <p:cNvPr id="932" name="Google Shape;932;p24"/>
            <p:cNvCxnSpPr/>
            <p:nvPr/>
          </p:nvCxnSpPr>
          <p:spPr>
            <a:xfrm>
              <a:off x="4024313" y="4757824"/>
              <a:ext cx="145256" cy="0"/>
            </a:xfrm>
            <a:prstGeom prst="straightConnector1">
              <a:avLst/>
            </a:prstGeom>
            <a:noFill/>
            <a:ln w="28575" cap="flat" cmpd="sng">
              <a:solidFill>
                <a:schemeClr val="accent4"/>
              </a:solidFill>
              <a:prstDash val="solid"/>
              <a:miter lim="800000"/>
              <a:headEnd type="none" w="sm" len="sm"/>
              <a:tailEnd type="none" w="sm" len="sm"/>
            </a:ln>
          </p:spPr>
        </p:cxnSp>
      </p:grpSp>
      <p:pic>
        <p:nvPicPr>
          <p:cNvPr id="933" name="Google Shape;933;p24" descr="Building, commercial building, construction, housing society, office block,  real estate icon - Download on Iconfinder"/>
          <p:cNvPicPr preferRelativeResize="0"/>
          <p:nvPr/>
        </p:nvPicPr>
        <p:blipFill rotWithShape="1">
          <a:blip r:embed="rId4">
            <a:alphaModFix/>
          </a:blip>
          <a:srcRect r="50293"/>
          <a:stretch/>
        </p:blipFill>
        <p:spPr>
          <a:xfrm>
            <a:off x="3340343" y="3842346"/>
            <a:ext cx="549418" cy="1105327"/>
          </a:xfrm>
          <a:prstGeom prst="rect">
            <a:avLst/>
          </a:prstGeom>
          <a:noFill/>
          <a:ln>
            <a:noFill/>
          </a:ln>
        </p:spPr>
      </p:pic>
      <p:pic>
        <p:nvPicPr>
          <p:cNvPr id="934" name="Google Shape;934;p24" descr="Get The Latest - Public Park Icon Png | Full Size PNG Download | SeekPNG"/>
          <p:cNvPicPr preferRelativeResize="0"/>
          <p:nvPr/>
        </p:nvPicPr>
        <p:blipFill rotWithShape="1">
          <a:blip r:embed="rId25">
            <a:alphaModFix/>
          </a:blip>
          <a:srcRect/>
          <a:stretch/>
        </p:blipFill>
        <p:spPr>
          <a:xfrm>
            <a:off x="10524270" y="3888911"/>
            <a:ext cx="1503818" cy="1029460"/>
          </a:xfrm>
          <a:prstGeom prst="rect">
            <a:avLst/>
          </a:prstGeom>
          <a:noFill/>
          <a:ln>
            <a:noFill/>
          </a:ln>
        </p:spPr>
      </p:pic>
      <p:pic>
        <p:nvPicPr>
          <p:cNvPr id="935" name="Google Shape;935;p24" descr="Free Icon | Security camera"/>
          <p:cNvPicPr preferRelativeResize="0"/>
          <p:nvPr/>
        </p:nvPicPr>
        <p:blipFill rotWithShape="1">
          <a:blip r:embed="rId26">
            <a:alphaModFix/>
          </a:blip>
          <a:srcRect/>
          <a:stretch/>
        </p:blipFill>
        <p:spPr>
          <a:xfrm>
            <a:off x="3852792" y="3899147"/>
            <a:ext cx="216909" cy="216909"/>
          </a:xfrm>
          <a:prstGeom prst="rect">
            <a:avLst/>
          </a:prstGeom>
          <a:noFill/>
          <a:ln>
            <a:noFill/>
          </a:ln>
        </p:spPr>
      </p:pic>
      <p:pic>
        <p:nvPicPr>
          <p:cNvPr id="936" name="Google Shape;936;p24" descr="Free Icon | Security camera"/>
          <p:cNvPicPr preferRelativeResize="0"/>
          <p:nvPr/>
        </p:nvPicPr>
        <p:blipFill rotWithShape="1">
          <a:blip r:embed="rId26">
            <a:alphaModFix/>
          </a:blip>
          <a:srcRect/>
          <a:stretch/>
        </p:blipFill>
        <p:spPr>
          <a:xfrm flipH="1">
            <a:off x="2515025" y="4347738"/>
            <a:ext cx="219656" cy="219656"/>
          </a:xfrm>
          <a:prstGeom prst="rect">
            <a:avLst/>
          </a:prstGeom>
          <a:noFill/>
          <a:ln>
            <a:noFill/>
          </a:ln>
        </p:spPr>
      </p:pic>
      <p:pic>
        <p:nvPicPr>
          <p:cNvPr id="937" name="Google Shape;937;p24" descr="Free Icon | Security camera"/>
          <p:cNvPicPr preferRelativeResize="0"/>
          <p:nvPr/>
        </p:nvPicPr>
        <p:blipFill rotWithShape="1">
          <a:blip r:embed="rId26">
            <a:alphaModFix/>
          </a:blip>
          <a:srcRect/>
          <a:stretch/>
        </p:blipFill>
        <p:spPr>
          <a:xfrm flipH="1">
            <a:off x="7959706" y="4010903"/>
            <a:ext cx="219656" cy="219656"/>
          </a:xfrm>
          <a:prstGeom prst="rect">
            <a:avLst/>
          </a:prstGeom>
          <a:noFill/>
          <a:ln>
            <a:noFill/>
          </a:ln>
        </p:spPr>
      </p:pic>
      <p:pic>
        <p:nvPicPr>
          <p:cNvPr id="938" name="Google Shape;938;p24" descr="Free Icon | Security camera"/>
          <p:cNvPicPr preferRelativeResize="0"/>
          <p:nvPr/>
        </p:nvPicPr>
        <p:blipFill rotWithShape="1">
          <a:blip r:embed="rId26">
            <a:alphaModFix/>
          </a:blip>
          <a:srcRect/>
          <a:stretch/>
        </p:blipFill>
        <p:spPr>
          <a:xfrm flipH="1">
            <a:off x="8915011" y="4154085"/>
            <a:ext cx="219656" cy="219656"/>
          </a:xfrm>
          <a:prstGeom prst="rect">
            <a:avLst/>
          </a:prstGeom>
          <a:noFill/>
          <a:ln>
            <a:noFill/>
          </a:ln>
        </p:spPr>
      </p:pic>
      <p:pic>
        <p:nvPicPr>
          <p:cNvPr id="939" name="Google Shape;939;p24" descr="Free Icon | Security camera"/>
          <p:cNvPicPr preferRelativeResize="0"/>
          <p:nvPr/>
        </p:nvPicPr>
        <p:blipFill rotWithShape="1">
          <a:blip r:embed="rId26">
            <a:alphaModFix/>
          </a:blip>
          <a:srcRect/>
          <a:stretch/>
        </p:blipFill>
        <p:spPr>
          <a:xfrm flipH="1">
            <a:off x="9727561" y="4338705"/>
            <a:ext cx="219656" cy="219656"/>
          </a:xfrm>
          <a:prstGeom prst="rect">
            <a:avLst/>
          </a:prstGeom>
          <a:noFill/>
          <a:ln>
            <a:noFill/>
          </a:ln>
        </p:spPr>
      </p:pic>
      <p:pic>
        <p:nvPicPr>
          <p:cNvPr id="940" name="Google Shape;940;p24" descr="Free Icon | Security camera"/>
          <p:cNvPicPr preferRelativeResize="0"/>
          <p:nvPr/>
        </p:nvPicPr>
        <p:blipFill rotWithShape="1">
          <a:blip r:embed="rId26">
            <a:alphaModFix/>
          </a:blip>
          <a:srcRect/>
          <a:stretch/>
        </p:blipFill>
        <p:spPr>
          <a:xfrm>
            <a:off x="10374675" y="4339949"/>
            <a:ext cx="219656" cy="219656"/>
          </a:xfrm>
          <a:prstGeom prst="rect">
            <a:avLst/>
          </a:prstGeom>
          <a:noFill/>
          <a:ln>
            <a:noFill/>
          </a:ln>
        </p:spPr>
      </p:pic>
      <p:pic>
        <p:nvPicPr>
          <p:cNvPr id="941" name="Google Shape;941;p24" descr="Free Icon | Security camera"/>
          <p:cNvPicPr preferRelativeResize="0"/>
          <p:nvPr/>
        </p:nvPicPr>
        <p:blipFill rotWithShape="1">
          <a:blip r:embed="rId26">
            <a:alphaModFix/>
          </a:blip>
          <a:srcRect/>
          <a:stretch/>
        </p:blipFill>
        <p:spPr>
          <a:xfrm>
            <a:off x="1532415" y="4420295"/>
            <a:ext cx="219656" cy="219656"/>
          </a:xfrm>
          <a:prstGeom prst="rect">
            <a:avLst/>
          </a:prstGeom>
          <a:noFill/>
          <a:ln>
            <a:noFill/>
          </a:ln>
        </p:spPr>
      </p:pic>
      <p:pic>
        <p:nvPicPr>
          <p:cNvPr id="942" name="Google Shape;942;p24" descr="Free Icon | Security camera"/>
          <p:cNvPicPr preferRelativeResize="0"/>
          <p:nvPr/>
        </p:nvPicPr>
        <p:blipFill rotWithShape="1">
          <a:blip r:embed="rId26">
            <a:alphaModFix/>
          </a:blip>
          <a:srcRect/>
          <a:stretch/>
        </p:blipFill>
        <p:spPr>
          <a:xfrm>
            <a:off x="7471582" y="4434076"/>
            <a:ext cx="216909" cy="216909"/>
          </a:xfrm>
          <a:prstGeom prst="rect">
            <a:avLst/>
          </a:prstGeom>
          <a:noFill/>
          <a:ln>
            <a:noFill/>
          </a:ln>
        </p:spPr>
      </p:pic>
      <p:pic>
        <p:nvPicPr>
          <p:cNvPr id="943" name="Google Shape;943;p24" descr="Free Icon | Security camera"/>
          <p:cNvPicPr preferRelativeResize="0"/>
          <p:nvPr/>
        </p:nvPicPr>
        <p:blipFill rotWithShape="1">
          <a:blip r:embed="rId26">
            <a:alphaModFix/>
          </a:blip>
          <a:srcRect/>
          <a:stretch/>
        </p:blipFill>
        <p:spPr>
          <a:xfrm flipH="1">
            <a:off x="5409108" y="4396835"/>
            <a:ext cx="219656" cy="219656"/>
          </a:xfrm>
          <a:prstGeom prst="rect">
            <a:avLst/>
          </a:prstGeom>
          <a:noFill/>
          <a:ln>
            <a:noFill/>
          </a:ln>
        </p:spPr>
      </p:pic>
      <p:pic>
        <p:nvPicPr>
          <p:cNvPr id="944" name="Google Shape;944;p24" descr="Free Passenger Bus Icon of Glyph style - Available in SVG, PNG, EPS, AI &amp;  Icon fonts"/>
          <p:cNvPicPr preferRelativeResize="0"/>
          <p:nvPr/>
        </p:nvPicPr>
        <p:blipFill rotWithShape="1">
          <a:blip r:embed="rId27">
            <a:alphaModFix/>
          </a:blip>
          <a:srcRect t="34786" b="35470"/>
          <a:stretch/>
        </p:blipFill>
        <p:spPr>
          <a:xfrm>
            <a:off x="2017520" y="5097654"/>
            <a:ext cx="1866043" cy="555003"/>
          </a:xfrm>
          <a:prstGeom prst="rect">
            <a:avLst/>
          </a:prstGeom>
          <a:noFill/>
          <a:ln>
            <a:noFill/>
          </a:ln>
        </p:spPr>
      </p:pic>
      <p:pic>
        <p:nvPicPr>
          <p:cNvPr id="945" name="Google Shape;945;p24" descr="Airplane Png Icon #240456 - Free Icons Library"/>
          <p:cNvPicPr preferRelativeResize="0"/>
          <p:nvPr/>
        </p:nvPicPr>
        <p:blipFill rotWithShape="1">
          <a:blip r:embed="rId28">
            <a:alphaModFix/>
          </a:blip>
          <a:srcRect b="23254"/>
          <a:stretch/>
        </p:blipFill>
        <p:spPr>
          <a:xfrm>
            <a:off x="7700124" y="1444372"/>
            <a:ext cx="1163880" cy="701840"/>
          </a:xfrm>
          <a:prstGeom prst="rect">
            <a:avLst/>
          </a:prstGeom>
          <a:noFill/>
          <a:ln>
            <a:noFill/>
          </a:ln>
        </p:spPr>
      </p:pic>
      <p:pic>
        <p:nvPicPr>
          <p:cNvPr id="946" name="Google Shape;946;p24" descr="Bank, banking, building, finance icon - Download on Iconfinder"/>
          <p:cNvPicPr preferRelativeResize="0"/>
          <p:nvPr/>
        </p:nvPicPr>
        <p:blipFill rotWithShape="1">
          <a:blip r:embed="rId29">
            <a:alphaModFix/>
          </a:blip>
          <a:srcRect/>
          <a:stretch/>
        </p:blipFill>
        <p:spPr>
          <a:xfrm>
            <a:off x="3852126" y="3721308"/>
            <a:ext cx="1285764" cy="1285764"/>
          </a:xfrm>
          <a:prstGeom prst="rect">
            <a:avLst/>
          </a:prstGeom>
          <a:noFill/>
          <a:ln>
            <a:noFill/>
          </a:ln>
        </p:spPr>
      </p:pic>
      <p:pic>
        <p:nvPicPr>
          <p:cNvPr id="947" name="Google Shape;947;p24" descr="Police badge PNG"/>
          <p:cNvPicPr preferRelativeResize="0"/>
          <p:nvPr/>
        </p:nvPicPr>
        <p:blipFill rotWithShape="1">
          <a:blip r:embed="rId30">
            <a:alphaModFix/>
          </a:blip>
          <a:srcRect/>
          <a:stretch/>
        </p:blipFill>
        <p:spPr>
          <a:xfrm>
            <a:off x="7731913" y="4229109"/>
            <a:ext cx="216910" cy="252438"/>
          </a:xfrm>
          <a:prstGeom prst="rect">
            <a:avLst/>
          </a:prstGeom>
          <a:noFill/>
          <a:ln>
            <a:noFill/>
          </a:ln>
        </p:spPr>
      </p:pic>
      <p:sp>
        <p:nvSpPr>
          <p:cNvPr id="948" name="Google Shape;948;p24"/>
          <p:cNvSpPr txBox="1"/>
          <p:nvPr/>
        </p:nvSpPr>
        <p:spPr>
          <a:xfrm>
            <a:off x="69574" y="2710502"/>
            <a:ext cx="1627698" cy="646331"/>
          </a:xfrm>
          <a:prstGeom prst="rect">
            <a:avLst/>
          </a:prstGeom>
          <a:noFill/>
          <a:ln>
            <a:noFill/>
          </a:ln>
        </p:spPr>
        <p:txBody>
          <a:bodyPr spcFirstLastPara="1" wrap="square" lIns="0" tIns="45700" rIns="0" bIns="45700" anchor="t" anchorCtr="0">
            <a:spAutoFit/>
          </a:bodyPr>
          <a:lstStyle/>
          <a:p>
            <a:pPr marL="0" marR="0" lvl="0" indent="0" algn="ctr" rtl="0">
              <a:spcBef>
                <a:spcPts val="0"/>
              </a:spcBef>
              <a:spcAft>
                <a:spcPts val="0"/>
              </a:spcAft>
              <a:buNone/>
            </a:pPr>
            <a:r>
              <a:rPr lang="en-US" sz="1800" b="1" dirty="0">
                <a:solidFill>
                  <a:srgbClr val="E81159"/>
                </a:solidFill>
                <a:latin typeface="Arial"/>
                <a:ea typeface="Arial"/>
                <a:cs typeface="Arial"/>
                <a:sym typeface="Arial"/>
              </a:rPr>
              <a:t>License Plate Recognition</a:t>
            </a:r>
            <a:endParaRPr lang="en-US" dirty="0"/>
          </a:p>
        </p:txBody>
      </p:sp>
      <p:sp>
        <p:nvSpPr>
          <p:cNvPr id="949" name="Google Shape;949;p24"/>
          <p:cNvSpPr txBox="1"/>
          <p:nvPr/>
        </p:nvSpPr>
        <p:spPr>
          <a:xfrm>
            <a:off x="4212706" y="2267411"/>
            <a:ext cx="1627698" cy="1200329"/>
          </a:xfrm>
          <a:prstGeom prst="rect">
            <a:avLst/>
          </a:prstGeom>
          <a:noFill/>
          <a:ln>
            <a:noFill/>
          </a:ln>
        </p:spPr>
        <p:txBody>
          <a:bodyPr spcFirstLastPara="1" wrap="square" lIns="0" tIns="45700" rIns="0" bIns="45700" anchor="t" anchorCtr="0">
            <a:spAutoFit/>
          </a:bodyPr>
          <a:lstStyle/>
          <a:p>
            <a:pPr marL="0" marR="0" lvl="0" indent="0" algn="ctr" rtl="0">
              <a:spcBef>
                <a:spcPts val="0"/>
              </a:spcBef>
              <a:spcAft>
                <a:spcPts val="0"/>
              </a:spcAft>
              <a:buNone/>
            </a:pPr>
            <a:r>
              <a:rPr lang="en-US" sz="1800" b="1" dirty="0">
                <a:solidFill>
                  <a:srgbClr val="E81159"/>
                </a:solidFill>
                <a:latin typeface="Arial"/>
                <a:ea typeface="Arial"/>
                <a:cs typeface="Arial"/>
                <a:sym typeface="Arial"/>
              </a:rPr>
              <a:t>Proactive Public Safety and Law Enforcement</a:t>
            </a:r>
            <a:endParaRPr lang="en-US" dirty="0"/>
          </a:p>
        </p:txBody>
      </p:sp>
      <p:sp>
        <p:nvSpPr>
          <p:cNvPr id="950" name="Google Shape;950;p24"/>
          <p:cNvSpPr txBox="1"/>
          <p:nvPr/>
        </p:nvSpPr>
        <p:spPr>
          <a:xfrm>
            <a:off x="6546998" y="2428602"/>
            <a:ext cx="1767890" cy="923330"/>
          </a:xfrm>
          <a:prstGeom prst="rect">
            <a:avLst/>
          </a:prstGeom>
          <a:noFill/>
          <a:ln>
            <a:noFill/>
          </a:ln>
        </p:spPr>
        <p:txBody>
          <a:bodyPr spcFirstLastPara="1" wrap="square" lIns="0" tIns="45700" rIns="0" bIns="45700" anchor="t" anchorCtr="0">
            <a:spAutoFit/>
          </a:bodyPr>
          <a:lstStyle/>
          <a:p>
            <a:pPr marL="0" marR="0" lvl="0" indent="0" algn="ctr" rtl="0">
              <a:spcBef>
                <a:spcPts val="0"/>
              </a:spcBef>
              <a:spcAft>
                <a:spcPts val="0"/>
              </a:spcAft>
              <a:buNone/>
            </a:pPr>
            <a:r>
              <a:rPr lang="en-US" sz="1800" b="1" dirty="0">
                <a:solidFill>
                  <a:srgbClr val="E81159"/>
                </a:solidFill>
                <a:latin typeface="Arial"/>
                <a:ea typeface="Arial"/>
                <a:cs typeface="Arial"/>
                <a:sym typeface="Arial"/>
              </a:rPr>
              <a:t>Video Analytics on Crowd Movement</a:t>
            </a:r>
            <a:endParaRPr lang="en-US" dirty="0"/>
          </a:p>
        </p:txBody>
      </p:sp>
      <p:sp>
        <p:nvSpPr>
          <p:cNvPr id="951" name="Google Shape;951;p24"/>
          <p:cNvSpPr txBox="1"/>
          <p:nvPr/>
        </p:nvSpPr>
        <p:spPr>
          <a:xfrm>
            <a:off x="7387945" y="410922"/>
            <a:ext cx="1767890" cy="646331"/>
          </a:xfrm>
          <a:prstGeom prst="rect">
            <a:avLst/>
          </a:prstGeom>
          <a:noFill/>
          <a:ln>
            <a:noFill/>
          </a:ln>
        </p:spPr>
        <p:txBody>
          <a:bodyPr spcFirstLastPara="1" wrap="square" lIns="0" tIns="45700" rIns="0" bIns="45700" anchor="t" anchorCtr="0">
            <a:spAutoFit/>
          </a:bodyPr>
          <a:lstStyle/>
          <a:p>
            <a:pPr marL="0" marR="0" lvl="0" indent="0" algn="ctr" rtl="0">
              <a:spcBef>
                <a:spcPts val="0"/>
              </a:spcBef>
              <a:spcAft>
                <a:spcPts val="0"/>
              </a:spcAft>
              <a:buNone/>
            </a:pPr>
            <a:r>
              <a:rPr lang="en-US" sz="1800" b="1" dirty="0">
                <a:solidFill>
                  <a:srgbClr val="E81159"/>
                </a:solidFill>
                <a:latin typeface="Arial"/>
                <a:ea typeface="Arial"/>
                <a:cs typeface="Arial"/>
                <a:sym typeface="Arial"/>
              </a:rPr>
              <a:t>Predictive Policing</a:t>
            </a:r>
            <a:endParaRPr lang="en-US" dirty="0"/>
          </a:p>
        </p:txBody>
      </p:sp>
      <p:cxnSp>
        <p:nvCxnSpPr>
          <p:cNvPr id="952" name="Google Shape;952;p24"/>
          <p:cNvCxnSpPr/>
          <p:nvPr/>
        </p:nvCxnSpPr>
        <p:spPr>
          <a:xfrm flipH="1">
            <a:off x="355757" y="3372575"/>
            <a:ext cx="39971" cy="1731878"/>
          </a:xfrm>
          <a:prstGeom prst="straightConnector1">
            <a:avLst/>
          </a:prstGeom>
          <a:noFill/>
          <a:ln w="12700" cap="flat" cmpd="sng">
            <a:solidFill>
              <a:srgbClr val="6F7878"/>
            </a:solidFill>
            <a:prstDash val="solid"/>
            <a:round/>
            <a:headEnd type="none" w="sm" len="sm"/>
            <a:tailEnd type="none" w="sm" len="sm"/>
          </a:ln>
        </p:spPr>
      </p:cxnSp>
      <p:cxnSp>
        <p:nvCxnSpPr>
          <p:cNvPr id="953" name="Google Shape;953;p24"/>
          <p:cNvCxnSpPr/>
          <p:nvPr/>
        </p:nvCxnSpPr>
        <p:spPr>
          <a:xfrm>
            <a:off x="5369393" y="3429000"/>
            <a:ext cx="18070" cy="1507234"/>
          </a:xfrm>
          <a:prstGeom prst="straightConnector1">
            <a:avLst/>
          </a:prstGeom>
          <a:noFill/>
          <a:ln w="12700" cap="flat" cmpd="sng">
            <a:solidFill>
              <a:srgbClr val="6F7878"/>
            </a:solidFill>
            <a:prstDash val="solid"/>
            <a:round/>
            <a:headEnd type="none" w="sm" len="sm"/>
            <a:tailEnd type="none" w="sm" len="sm"/>
          </a:ln>
        </p:spPr>
      </p:cxnSp>
      <p:cxnSp>
        <p:nvCxnSpPr>
          <p:cNvPr id="954" name="Google Shape;954;p24"/>
          <p:cNvCxnSpPr/>
          <p:nvPr/>
        </p:nvCxnSpPr>
        <p:spPr>
          <a:xfrm>
            <a:off x="7399743" y="3331345"/>
            <a:ext cx="21945" cy="1319640"/>
          </a:xfrm>
          <a:prstGeom prst="straightConnector1">
            <a:avLst/>
          </a:prstGeom>
          <a:noFill/>
          <a:ln w="12700" cap="flat" cmpd="sng">
            <a:solidFill>
              <a:srgbClr val="6F7878"/>
            </a:solidFill>
            <a:prstDash val="solid"/>
            <a:round/>
            <a:headEnd type="none" w="sm" len="sm"/>
            <a:tailEnd type="none" w="sm" len="sm"/>
          </a:ln>
        </p:spPr>
      </p:cxnSp>
      <p:cxnSp>
        <p:nvCxnSpPr>
          <p:cNvPr id="955" name="Google Shape;955;p24"/>
          <p:cNvCxnSpPr/>
          <p:nvPr/>
        </p:nvCxnSpPr>
        <p:spPr>
          <a:xfrm>
            <a:off x="8469892" y="1049492"/>
            <a:ext cx="38613" cy="2154869"/>
          </a:xfrm>
          <a:prstGeom prst="straightConnector1">
            <a:avLst/>
          </a:prstGeom>
          <a:noFill/>
          <a:ln w="12700" cap="flat" cmpd="sng">
            <a:solidFill>
              <a:srgbClr val="6F7878"/>
            </a:solidFill>
            <a:prstDash val="solid"/>
            <a:round/>
            <a:headEnd type="none" w="sm" len="sm"/>
            <a:tailEnd type="none" w="sm" len="sm"/>
          </a:ln>
        </p:spPr>
      </p:cxnSp>
      <p:cxnSp>
        <p:nvCxnSpPr>
          <p:cNvPr id="956" name="Google Shape;956;p24"/>
          <p:cNvCxnSpPr/>
          <p:nvPr/>
        </p:nvCxnSpPr>
        <p:spPr>
          <a:xfrm flipH="1">
            <a:off x="7811555" y="3204361"/>
            <a:ext cx="684762" cy="949724"/>
          </a:xfrm>
          <a:prstGeom prst="straightConnector1">
            <a:avLst/>
          </a:prstGeom>
          <a:noFill/>
          <a:ln w="12700" cap="flat" cmpd="sng">
            <a:solidFill>
              <a:srgbClr val="6F7878"/>
            </a:solidFill>
            <a:prstDash val="solid"/>
            <a:round/>
            <a:headEnd type="none" w="sm" len="sm"/>
            <a:tailEnd type="none" w="sm" len="sm"/>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25"/>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License Plate Recognition</a:t>
            </a:r>
          </a:p>
        </p:txBody>
      </p:sp>
      <p:graphicFrame>
        <p:nvGraphicFramePr>
          <p:cNvPr id="962" name="Google Shape;962;p25"/>
          <p:cNvGraphicFramePr/>
          <p:nvPr>
            <p:extLst>
              <p:ext uri="{D42A27DB-BD31-4B8C-83A1-F6EECF244321}">
                <p14:modId xmlns:p14="http://schemas.microsoft.com/office/powerpoint/2010/main" val="2612127245"/>
              </p:ext>
            </p:extLst>
          </p:nvPr>
        </p:nvGraphicFramePr>
        <p:xfrm>
          <a:off x="2759826" y="979701"/>
          <a:ext cx="8128050" cy="1321750"/>
        </p:xfrm>
        <a:graphic>
          <a:graphicData uri="http://schemas.openxmlformats.org/drawingml/2006/table">
            <a:tbl>
              <a:tblPr firstRow="1" bandRow="1">
                <a:noFill/>
              </a:tblPr>
              <a:tblGrid>
                <a:gridCol w="1354675">
                  <a:extLst>
                    <a:ext uri="{9D8B030D-6E8A-4147-A177-3AD203B41FA5}">
                      <a16:colId xmlns:a16="http://schemas.microsoft.com/office/drawing/2014/main" xmlns="" val="20000"/>
                    </a:ext>
                  </a:extLst>
                </a:gridCol>
                <a:gridCol w="1354675">
                  <a:extLst>
                    <a:ext uri="{9D8B030D-6E8A-4147-A177-3AD203B41FA5}">
                      <a16:colId xmlns:a16="http://schemas.microsoft.com/office/drawing/2014/main" xmlns="" val="20001"/>
                    </a:ext>
                  </a:extLst>
                </a:gridCol>
                <a:gridCol w="1354675">
                  <a:extLst>
                    <a:ext uri="{9D8B030D-6E8A-4147-A177-3AD203B41FA5}">
                      <a16:colId xmlns:a16="http://schemas.microsoft.com/office/drawing/2014/main" xmlns="" val="20002"/>
                    </a:ext>
                  </a:extLst>
                </a:gridCol>
                <a:gridCol w="1354675">
                  <a:extLst>
                    <a:ext uri="{9D8B030D-6E8A-4147-A177-3AD203B41FA5}">
                      <a16:colId xmlns:a16="http://schemas.microsoft.com/office/drawing/2014/main" xmlns="" val="20003"/>
                    </a:ext>
                  </a:extLst>
                </a:gridCol>
                <a:gridCol w="1354675">
                  <a:extLst>
                    <a:ext uri="{9D8B030D-6E8A-4147-A177-3AD203B41FA5}">
                      <a16:colId xmlns:a16="http://schemas.microsoft.com/office/drawing/2014/main" xmlns="" val="20004"/>
                    </a:ext>
                  </a:extLst>
                </a:gridCol>
                <a:gridCol w="1354675">
                  <a:extLst>
                    <a:ext uri="{9D8B030D-6E8A-4147-A177-3AD203B41FA5}">
                      <a16:colId xmlns:a16="http://schemas.microsoft.com/office/drawing/2014/main" xmlns="" val="20005"/>
                    </a:ext>
                  </a:extLst>
                </a:gridCol>
              </a:tblGrid>
              <a:tr h="408850">
                <a:tc gridSpan="3">
                  <a:txBody>
                    <a:bodyPr/>
                    <a:lstStyle/>
                    <a:p>
                      <a:pPr marL="0" marR="0" lvl="0" indent="0" algn="ctr" rtl="0">
                        <a:spcBef>
                          <a:spcPts val="0"/>
                        </a:spcBef>
                        <a:spcAft>
                          <a:spcPts val="0"/>
                        </a:spcAft>
                        <a:buNone/>
                      </a:pPr>
                      <a:r>
                        <a:rPr lang="en-US" sz="1800" b="1" dirty="0">
                          <a:solidFill>
                            <a:schemeClr val="bg1"/>
                          </a:solidFill>
                        </a:rPr>
                        <a:t>Business Value</a:t>
                      </a:r>
                      <a:endParaRPr b="1" dirty="0">
                        <a:solidFill>
                          <a:schemeClr val="bg1"/>
                        </a:solidFill>
                      </a:endParaRPr>
                    </a:p>
                  </a:txBody>
                  <a:tcPr marL="91450" marR="91450" marT="45725" marB="45725">
                    <a:lnR w="12700" cap="flat" cmpd="sng">
                      <a:solidFill>
                        <a:schemeClr val="dk1"/>
                      </a:solidFill>
                      <a:prstDash val="solid"/>
                      <a:round/>
                      <a:headEnd type="none" w="sm" len="sm"/>
                      <a:tailEnd type="none" w="sm" len="sm"/>
                    </a:lnR>
                    <a:solidFill>
                      <a:srgbClr val="002060"/>
                    </a:solidFill>
                  </a:tcPr>
                </a:tc>
                <a:tc hMerge="1">
                  <a:txBody>
                    <a:bodyPr/>
                    <a:lstStyle/>
                    <a:p>
                      <a:endParaRPr lang="en-US"/>
                    </a:p>
                  </a:txBody>
                  <a:tcPr/>
                </a:tc>
                <a:tc hMerge="1">
                  <a:txBody>
                    <a:bodyPr/>
                    <a:lstStyle/>
                    <a:p>
                      <a:endParaRPr lang="en-US"/>
                    </a:p>
                  </a:txBody>
                  <a:tcPr/>
                </a:tc>
                <a:tc gridSpan="3">
                  <a:txBody>
                    <a:bodyPr/>
                    <a:lstStyle/>
                    <a:p>
                      <a:pPr marL="0" marR="0" lvl="0" indent="0" algn="ctr" rtl="0">
                        <a:spcBef>
                          <a:spcPts val="0"/>
                        </a:spcBef>
                        <a:spcAft>
                          <a:spcPts val="0"/>
                        </a:spcAft>
                        <a:buNone/>
                      </a:pPr>
                      <a:r>
                        <a:rPr lang="en-US" sz="1800" b="1" dirty="0">
                          <a:solidFill>
                            <a:schemeClr val="bg1"/>
                          </a:solidFill>
                        </a:rPr>
                        <a:t>Feasibility</a:t>
                      </a:r>
                      <a:endParaRPr b="1" dirty="0">
                        <a:solidFill>
                          <a:schemeClr val="bg1"/>
                        </a:solidFill>
                      </a:endParaRPr>
                    </a:p>
                  </a:txBody>
                  <a:tcPr marL="91450" marR="91450" marT="45725" marB="45725">
                    <a:lnL w="12700" cap="flat" cmpd="sng">
                      <a:solidFill>
                        <a:schemeClr val="dk1"/>
                      </a:solidFill>
                      <a:prstDash val="solid"/>
                      <a:round/>
                      <a:headEnd type="none" w="sm" len="sm"/>
                      <a:tailEnd type="none" w="sm" len="sm"/>
                    </a:lnL>
                    <a:solidFill>
                      <a:srgbClr val="00206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504050">
                <a:tc>
                  <a:txBody>
                    <a:bodyPr/>
                    <a:lstStyle/>
                    <a:p>
                      <a:pPr marL="0" marR="0" lvl="0" indent="0" algn="ctr" rtl="0">
                        <a:spcBef>
                          <a:spcPts val="0"/>
                        </a:spcBef>
                        <a:spcAft>
                          <a:spcPts val="0"/>
                        </a:spcAft>
                        <a:buNone/>
                      </a:pPr>
                      <a:r>
                        <a:rPr lang="en-US" sz="1200" b="0" dirty="0"/>
                        <a:t>Finance Optimization</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User Attractiveness</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Business Competitiveness</a:t>
                      </a:r>
                      <a:endParaRPr dirty="0"/>
                    </a:p>
                  </a:txBody>
                  <a:tcPr marL="91450" marR="91450" marT="45725" marB="45725" anchor="ctr">
                    <a:lnR w="12700" cap="flat" cmpd="sng">
                      <a:solidFill>
                        <a:schemeClr val="dk1"/>
                      </a:solidFill>
                      <a:prstDash val="solid"/>
                      <a:round/>
                      <a:headEnd type="none" w="sm" len="sm"/>
                      <a:tailEnd type="none" w="sm" len="sm"/>
                    </a:lnR>
                    <a:solidFill>
                      <a:schemeClr val="tx2">
                        <a:lumMod val="85000"/>
                      </a:schemeClr>
                    </a:solidFill>
                  </a:tcPr>
                </a:tc>
                <a:tc>
                  <a:txBody>
                    <a:bodyPr/>
                    <a:lstStyle/>
                    <a:p>
                      <a:pPr marL="0" marR="0" lvl="0" indent="0" algn="ctr" rtl="0">
                        <a:spcBef>
                          <a:spcPts val="0"/>
                        </a:spcBef>
                        <a:spcAft>
                          <a:spcPts val="0"/>
                        </a:spcAft>
                        <a:buNone/>
                      </a:pPr>
                      <a:r>
                        <a:rPr lang="en-US" sz="1200" b="0" dirty="0"/>
                        <a:t>Technical Feasibility</a:t>
                      </a:r>
                      <a:endParaRPr dirty="0"/>
                    </a:p>
                  </a:txBody>
                  <a:tcPr marL="91450" marR="91450" marT="45725" marB="45725" anchor="ctr">
                    <a:lnL w="12700" cap="flat" cmpd="sng">
                      <a:solidFill>
                        <a:schemeClr val="dk1"/>
                      </a:solidFill>
                      <a:prstDash val="solid"/>
                      <a:round/>
                      <a:headEnd type="none" w="sm" len="sm"/>
                      <a:tailEnd type="none" w="sm" len="sm"/>
                    </a:lnL>
                    <a:solidFill>
                      <a:schemeClr val="tx2">
                        <a:lumMod val="85000"/>
                      </a:schemeClr>
                    </a:solidFill>
                  </a:tcPr>
                </a:tc>
                <a:tc>
                  <a:txBody>
                    <a:bodyPr/>
                    <a:lstStyle/>
                    <a:p>
                      <a:pPr marL="0" marR="0" lvl="0" indent="0" algn="ctr" rtl="0">
                        <a:spcBef>
                          <a:spcPts val="0"/>
                        </a:spcBef>
                        <a:spcAft>
                          <a:spcPts val="0"/>
                        </a:spcAft>
                        <a:buNone/>
                      </a:pPr>
                      <a:r>
                        <a:rPr lang="en-US" sz="1200" b="0" dirty="0"/>
                        <a:t>Internal Readiness</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External Readiness</a:t>
                      </a:r>
                      <a:endParaRPr dirty="0"/>
                    </a:p>
                  </a:txBody>
                  <a:tcPr marL="91450" marR="91450" marT="45725" marB="45725" anchor="ctr">
                    <a:solidFill>
                      <a:schemeClr val="tx2">
                        <a:lumMod val="85000"/>
                      </a:schemeClr>
                    </a:solidFill>
                  </a:tcPr>
                </a:tc>
                <a:extLst>
                  <a:ext uri="{0D108BD9-81ED-4DB2-BD59-A6C34878D82A}">
                    <a16:rowId xmlns:a16="http://schemas.microsoft.com/office/drawing/2014/main" xmlns="" val="10001"/>
                  </a:ext>
                </a:extLst>
              </a:tr>
              <a:tr h="408850">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lnL w="12700" cap="flat" cmpd="sng">
                      <a:solidFill>
                        <a:schemeClr val="dk1"/>
                      </a:solidFill>
                      <a:prstDash val="solid"/>
                      <a:round/>
                      <a:headEnd type="none" w="sm" len="sm"/>
                      <a:tailEnd type="none" w="sm" len="sm"/>
                    </a:lnL>
                  </a:tcP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tc>
                <a:extLst>
                  <a:ext uri="{0D108BD9-81ED-4DB2-BD59-A6C34878D82A}">
                    <a16:rowId xmlns:a16="http://schemas.microsoft.com/office/drawing/2014/main" xmlns="" val="10002"/>
                  </a:ext>
                </a:extLst>
              </a:tr>
            </a:tbl>
          </a:graphicData>
        </a:graphic>
      </p:graphicFrame>
      <p:graphicFrame>
        <p:nvGraphicFramePr>
          <p:cNvPr id="963" name="Google Shape;963;p25"/>
          <p:cNvGraphicFramePr/>
          <p:nvPr>
            <p:extLst>
              <p:ext uri="{D42A27DB-BD31-4B8C-83A1-F6EECF244321}">
                <p14:modId xmlns:p14="http://schemas.microsoft.com/office/powerpoint/2010/main" val="368574350"/>
              </p:ext>
            </p:extLst>
          </p:nvPr>
        </p:nvGraphicFramePr>
        <p:xfrm>
          <a:off x="457200" y="979702"/>
          <a:ext cx="2302625" cy="3237200"/>
        </p:xfrm>
        <a:graphic>
          <a:graphicData uri="http://schemas.openxmlformats.org/drawingml/2006/table">
            <a:tbl>
              <a:tblPr firstRow="1" bandRow="1">
                <a:noFill/>
              </a:tblPr>
              <a:tblGrid>
                <a:gridCol w="2302625">
                  <a:extLst>
                    <a:ext uri="{9D8B030D-6E8A-4147-A177-3AD203B41FA5}">
                      <a16:colId xmlns:a16="http://schemas.microsoft.com/office/drawing/2014/main" xmlns="" val="20000"/>
                    </a:ext>
                  </a:extLst>
                </a:gridCol>
              </a:tblGrid>
              <a:tr h="3237200">
                <a:tc>
                  <a:txBody>
                    <a:bodyPr/>
                    <a:lstStyle/>
                    <a:p>
                      <a:pPr marL="0" marR="0" lvl="0" indent="0" algn="l" rtl="0">
                        <a:spcBef>
                          <a:spcPts val="0"/>
                        </a:spcBef>
                        <a:spcAft>
                          <a:spcPts val="0"/>
                        </a:spcAft>
                        <a:buNone/>
                      </a:pPr>
                      <a:r>
                        <a:rPr lang="en-US" sz="1800" b="1" dirty="0">
                          <a:solidFill>
                            <a:schemeClr val="bg1"/>
                          </a:solidFill>
                        </a:rPr>
                        <a:t>License Plate Recognition</a:t>
                      </a:r>
                      <a:endParaRPr b="1" dirty="0">
                        <a:solidFill>
                          <a:schemeClr val="bg1"/>
                        </a:solidFill>
                      </a:endParaRPr>
                    </a:p>
                    <a:p>
                      <a:pPr marL="0" marR="0" lvl="0" indent="0" algn="l" rtl="0">
                        <a:spcBef>
                          <a:spcPts val="0"/>
                        </a:spcBef>
                        <a:spcAft>
                          <a:spcPts val="0"/>
                        </a:spcAft>
                        <a:buNone/>
                      </a:pPr>
                      <a:endParaRPr sz="1400" dirty="0">
                        <a:solidFill>
                          <a:schemeClr val="bg1"/>
                        </a:solidFill>
                      </a:endParaRPr>
                    </a:p>
                    <a:p>
                      <a:pPr marL="0" marR="0" lvl="0" indent="0" algn="l" rtl="0">
                        <a:spcBef>
                          <a:spcPts val="0"/>
                        </a:spcBef>
                        <a:spcAft>
                          <a:spcPts val="0"/>
                        </a:spcAft>
                        <a:buNone/>
                      </a:pPr>
                      <a:r>
                        <a:rPr lang="en-US" sz="1400" b="0" dirty="0">
                          <a:solidFill>
                            <a:schemeClr val="bg1"/>
                          </a:solidFill>
                        </a:rPr>
                        <a:t>Recognition of license plates and accessing authority to location, VIP status, and traffic enforcement for districts and campuses, for security and personalized access in cities. It also enables contactless entry management to restricted parking areas.</a:t>
                      </a:r>
                      <a:endParaRPr dirty="0">
                        <a:solidFill>
                          <a:schemeClr val="bg1"/>
                        </a:solidFill>
                      </a:endParaRPr>
                    </a:p>
                  </a:txBody>
                  <a:tcPr marL="91450" marR="91450" marT="45725" marB="45725">
                    <a:solidFill>
                      <a:srgbClr val="002060"/>
                    </a:solidFill>
                  </a:tcPr>
                </a:tc>
                <a:extLst>
                  <a:ext uri="{0D108BD9-81ED-4DB2-BD59-A6C34878D82A}">
                    <a16:rowId xmlns:a16="http://schemas.microsoft.com/office/drawing/2014/main" xmlns="" val="10000"/>
                  </a:ext>
                </a:extLst>
              </a:tr>
            </a:tbl>
          </a:graphicData>
        </a:graphic>
      </p:graphicFrame>
      <p:sp>
        <p:nvSpPr>
          <p:cNvPr id="964" name="Google Shape;964;p25"/>
          <p:cNvSpPr/>
          <p:nvPr/>
        </p:nvSpPr>
        <p:spPr>
          <a:xfrm>
            <a:off x="3007311" y="2402937"/>
            <a:ext cx="3618807"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Enables police and traffic enforcement to detect or track criminal activity and automate enforcement of parking and environmental regulations related to vehicles</a:t>
            </a:r>
            <a:endParaRPr lang="en-US" dirty="0"/>
          </a:p>
        </p:txBody>
      </p:sp>
      <p:sp>
        <p:nvSpPr>
          <p:cNvPr id="965" name="Google Shape;965;p25"/>
          <p:cNvSpPr/>
          <p:nvPr/>
        </p:nvSpPr>
        <p:spPr>
          <a:xfrm>
            <a:off x="7164986" y="2520513"/>
            <a:ext cx="3618807"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The needed technology is widely available in the market, integration is essential to expanded uses and use cases must be affirmed by law</a:t>
            </a:r>
            <a:endParaRPr lang="en-US" dirty="0"/>
          </a:p>
        </p:txBody>
      </p:sp>
      <p:graphicFrame>
        <p:nvGraphicFramePr>
          <p:cNvPr id="966" name="Google Shape;966;p25"/>
          <p:cNvGraphicFramePr/>
          <p:nvPr>
            <p:extLst>
              <p:ext uri="{D42A27DB-BD31-4B8C-83A1-F6EECF244321}">
                <p14:modId xmlns:p14="http://schemas.microsoft.com/office/powerpoint/2010/main" val="726482698"/>
              </p:ext>
            </p:extLst>
          </p:nvPr>
        </p:nvGraphicFramePr>
        <p:xfrm>
          <a:off x="2759826" y="4258741"/>
          <a:ext cx="8128050" cy="797580"/>
        </p:xfrm>
        <a:graphic>
          <a:graphicData uri="http://schemas.openxmlformats.org/drawingml/2006/table">
            <a:tbl>
              <a:tblPr firstRow="1" bandRow="1">
                <a:noFill/>
              </a:tblPr>
              <a:tblGrid>
                <a:gridCol w="1354675">
                  <a:extLst>
                    <a:ext uri="{9D8B030D-6E8A-4147-A177-3AD203B41FA5}">
                      <a16:colId xmlns:a16="http://schemas.microsoft.com/office/drawing/2014/main" xmlns="" val="20000"/>
                    </a:ext>
                  </a:extLst>
                </a:gridCol>
                <a:gridCol w="1354675">
                  <a:extLst>
                    <a:ext uri="{9D8B030D-6E8A-4147-A177-3AD203B41FA5}">
                      <a16:colId xmlns:a16="http://schemas.microsoft.com/office/drawing/2014/main" xmlns="" val="20001"/>
                    </a:ext>
                  </a:extLst>
                </a:gridCol>
                <a:gridCol w="1354675">
                  <a:extLst>
                    <a:ext uri="{9D8B030D-6E8A-4147-A177-3AD203B41FA5}">
                      <a16:colId xmlns:a16="http://schemas.microsoft.com/office/drawing/2014/main" xmlns="" val="20002"/>
                    </a:ext>
                  </a:extLst>
                </a:gridCol>
                <a:gridCol w="1354675">
                  <a:extLst>
                    <a:ext uri="{9D8B030D-6E8A-4147-A177-3AD203B41FA5}">
                      <a16:colId xmlns:a16="http://schemas.microsoft.com/office/drawing/2014/main" xmlns="" val="20003"/>
                    </a:ext>
                  </a:extLst>
                </a:gridCol>
                <a:gridCol w="1354675">
                  <a:extLst>
                    <a:ext uri="{9D8B030D-6E8A-4147-A177-3AD203B41FA5}">
                      <a16:colId xmlns:a16="http://schemas.microsoft.com/office/drawing/2014/main" xmlns="" val="20004"/>
                    </a:ext>
                  </a:extLst>
                </a:gridCol>
                <a:gridCol w="1354675">
                  <a:extLst>
                    <a:ext uri="{9D8B030D-6E8A-4147-A177-3AD203B41FA5}">
                      <a16:colId xmlns:a16="http://schemas.microsoft.com/office/drawing/2014/main" xmlns="" val="20005"/>
                    </a:ext>
                  </a:extLst>
                </a:gridCol>
              </a:tblGrid>
              <a:tr h="370850">
                <a:tc>
                  <a:txBody>
                    <a:bodyPr/>
                    <a:lstStyle/>
                    <a:p>
                      <a:pPr marL="0" marR="0" lvl="0" indent="0" algn="ctr" rtl="0">
                        <a:spcBef>
                          <a:spcPts val="0"/>
                        </a:spcBef>
                        <a:spcAft>
                          <a:spcPts val="0"/>
                        </a:spcAft>
                        <a:buNone/>
                      </a:pPr>
                      <a:r>
                        <a:rPr lang="en-US" sz="1100" dirty="0">
                          <a:solidFill>
                            <a:schemeClr val="bg1"/>
                          </a:solidFill>
                        </a:rPr>
                        <a:t>Environment Protection</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Public Safety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Infrastructure Utility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Economy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Transportation and Mobility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Government and Human Services</a:t>
                      </a:r>
                      <a:endParaRPr dirty="0">
                        <a:solidFill>
                          <a:schemeClr val="bg1"/>
                        </a:solidFill>
                      </a:endParaRPr>
                    </a:p>
                  </a:txBody>
                  <a:tcPr marL="91450" marR="91450" marT="45725" marB="45725" anchor="ctr">
                    <a:solidFill>
                      <a:srgbClr val="002060"/>
                    </a:solidFill>
                  </a:tcPr>
                </a:tc>
                <a:extLst>
                  <a:ext uri="{0D108BD9-81ED-4DB2-BD59-A6C34878D82A}">
                    <a16:rowId xmlns:a16="http://schemas.microsoft.com/office/drawing/2014/main" xmlns="" val="10000"/>
                  </a:ext>
                </a:extLst>
              </a:tr>
              <a:tr h="370850">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extLst>
                  <a:ext uri="{0D108BD9-81ED-4DB2-BD59-A6C34878D82A}">
                    <a16:rowId xmlns:a16="http://schemas.microsoft.com/office/drawing/2014/main" xmlns="" val="10001"/>
                  </a:ext>
                </a:extLst>
              </a:tr>
            </a:tbl>
          </a:graphicData>
        </a:graphic>
      </p:graphicFrame>
      <p:sp>
        <p:nvSpPr>
          <p:cNvPr id="967" name="Google Shape;967;p25"/>
          <p:cNvSpPr txBox="1"/>
          <p:nvPr/>
        </p:nvSpPr>
        <p:spPr>
          <a:xfrm>
            <a:off x="783767" y="4472855"/>
            <a:ext cx="1649491" cy="369291"/>
          </a:xfrm>
          <a:prstGeom prst="rect">
            <a:avLst/>
          </a:prstGeom>
          <a:noFill/>
          <a:ln>
            <a:noFill/>
          </a:ln>
        </p:spPr>
        <p:txBody>
          <a:bodyPr spcFirstLastPara="1" wrap="square" lIns="0" tIns="45700" rIns="0"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Contributions</a:t>
            </a:r>
          </a:p>
        </p:txBody>
      </p:sp>
      <p:graphicFrame>
        <p:nvGraphicFramePr>
          <p:cNvPr id="968" name="Google Shape;968;p25"/>
          <p:cNvGraphicFramePr/>
          <p:nvPr>
            <p:extLst>
              <p:ext uri="{D42A27DB-BD31-4B8C-83A1-F6EECF244321}">
                <p14:modId xmlns:p14="http://schemas.microsoft.com/office/powerpoint/2010/main" val="1953456885"/>
              </p:ext>
            </p:extLst>
          </p:nvPr>
        </p:nvGraphicFramePr>
        <p:xfrm>
          <a:off x="457200" y="5377320"/>
          <a:ext cx="10430650" cy="640090"/>
        </p:xfrm>
        <a:graphic>
          <a:graphicData uri="http://schemas.openxmlformats.org/drawingml/2006/table">
            <a:tbl>
              <a:tblPr firstRow="1" bandRow="1">
                <a:noFill/>
              </a:tblPr>
              <a:tblGrid>
                <a:gridCol w="2310950">
                  <a:extLst>
                    <a:ext uri="{9D8B030D-6E8A-4147-A177-3AD203B41FA5}">
                      <a16:colId xmlns:a16="http://schemas.microsoft.com/office/drawing/2014/main" xmlns="" val="20000"/>
                    </a:ext>
                  </a:extLst>
                </a:gridCol>
                <a:gridCol w="8119700">
                  <a:extLst>
                    <a:ext uri="{9D8B030D-6E8A-4147-A177-3AD203B41FA5}">
                      <a16:colId xmlns:a16="http://schemas.microsoft.com/office/drawing/2014/main" xmlns="" val="20001"/>
                    </a:ext>
                  </a:extLst>
                </a:gridCol>
              </a:tblGrid>
              <a:tr h="370850">
                <a:tc>
                  <a:txBody>
                    <a:bodyPr/>
                    <a:lstStyle/>
                    <a:p>
                      <a:pPr marL="0" marR="0" lvl="0" indent="0" algn="l" rtl="0">
                        <a:spcBef>
                          <a:spcPts val="0"/>
                        </a:spcBef>
                        <a:spcAft>
                          <a:spcPts val="0"/>
                        </a:spcAft>
                        <a:buNone/>
                      </a:pPr>
                      <a:r>
                        <a:rPr lang="en-US" sz="1800" b="1" dirty="0"/>
                        <a:t>Successful Case Studies</a:t>
                      </a:r>
                      <a:endParaRPr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dirty="0"/>
                        <a:t>London, U.K.</a:t>
                      </a:r>
                      <a:endParaRPr dirty="0"/>
                    </a:p>
                  </a:txBody>
                  <a:tcPr marL="91450" marR="91450" marT="45725" marB="45725"/>
                </a:tc>
                <a:extLst>
                  <a:ext uri="{0D108BD9-81ED-4DB2-BD59-A6C34878D82A}">
                    <a16:rowId xmlns:a16="http://schemas.microsoft.com/office/drawing/2014/main" xmlns="" val="10000"/>
                  </a:ext>
                </a:extLst>
              </a:tr>
            </a:tbl>
          </a:graphicData>
        </a:graphic>
      </p:graphicFrame>
      <p:sp>
        <p:nvSpPr>
          <p:cNvPr id="10" name="Arrow: Right 9">
            <a:extLst>
              <a:ext uri="{FF2B5EF4-FFF2-40B4-BE49-F238E27FC236}">
                <a16:creationId xmlns:a16="http://schemas.microsoft.com/office/drawing/2014/main" xmlns="" id="{5CB5AC38-7BD3-4FE7-ADDC-5B1B8F166545}"/>
              </a:ext>
            </a:extLst>
          </p:cNvPr>
          <p:cNvSpPr/>
          <p:nvPr/>
        </p:nvSpPr>
        <p:spPr>
          <a:xfrm>
            <a:off x="2222092" y="4593727"/>
            <a:ext cx="386628" cy="158349"/>
          </a:xfrm>
          <a:prstGeom prst="righ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3" name="Google Shape;973;p26"/>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Proactive Public Safety and Law Enforcement</a:t>
            </a:r>
            <a:br>
              <a:rPr lang="en-US" dirty="0"/>
            </a:br>
            <a:endParaRPr lang="en-US" dirty="0"/>
          </a:p>
        </p:txBody>
      </p:sp>
      <p:graphicFrame>
        <p:nvGraphicFramePr>
          <p:cNvPr id="974" name="Google Shape;974;p26"/>
          <p:cNvGraphicFramePr/>
          <p:nvPr>
            <p:extLst>
              <p:ext uri="{D42A27DB-BD31-4B8C-83A1-F6EECF244321}">
                <p14:modId xmlns:p14="http://schemas.microsoft.com/office/powerpoint/2010/main" val="58489412"/>
              </p:ext>
            </p:extLst>
          </p:nvPr>
        </p:nvGraphicFramePr>
        <p:xfrm>
          <a:off x="2759826" y="979701"/>
          <a:ext cx="8128050" cy="1321750"/>
        </p:xfrm>
        <a:graphic>
          <a:graphicData uri="http://schemas.openxmlformats.org/drawingml/2006/table">
            <a:tbl>
              <a:tblPr firstRow="1" bandRow="1">
                <a:noFill/>
              </a:tblPr>
              <a:tblGrid>
                <a:gridCol w="1354675">
                  <a:extLst>
                    <a:ext uri="{9D8B030D-6E8A-4147-A177-3AD203B41FA5}">
                      <a16:colId xmlns:a16="http://schemas.microsoft.com/office/drawing/2014/main" xmlns="" val="20000"/>
                    </a:ext>
                  </a:extLst>
                </a:gridCol>
                <a:gridCol w="1354675">
                  <a:extLst>
                    <a:ext uri="{9D8B030D-6E8A-4147-A177-3AD203B41FA5}">
                      <a16:colId xmlns:a16="http://schemas.microsoft.com/office/drawing/2014/main" xmlns="" val="20001"/>
                    </a:ext>
                  </a:extLst>
                </a:gridCol>
                <a:gridCol w="1354675">
                  <a:extLst>
                    <a:ext uri="{9D8B030D-6E8A-4147-A177-3AD203B41FA5}">
                      <a16:colId xmlns:a16="http://schemas.microsoft.com/office/drawing/2014/main" xmlns="" val="20002"/>
                    </a:ext>
                  </a:extLst>
                </a:gridCol>
                <a:gridCol w="1354675">
                  <a:extLst>
                    <a:ext uri="{9D8B030D-6E8A-4147-A177-3AD203B41FA5}">
                      <a16:colId xmlns:a16="http://schemas.microsoft.com/office/drawing/2014/main" xmlns="" val="20003"/>
                    </a:ext>
                  </a:extLst>
                </a:gridCol>
                <a:gridCol w="1354675">
                  <a:extLst>
                    <a:ext uri="{9D8B030D-6E8A-4147-A177-3AD203B41FA5}">
                      <a16:colId xmlns:a16="http://schemas.microsoft.com/office/drawing/2014/main" xmlns="" val="20004"/>
                    </a:ext>
                  </a:extLst>
                </a:gridCol>
                <a:gridCol w="1354675">
                  <a:extLst>
                    <a:ext uri="{9D8B030D-6E8A-4147-A177-3AD203B41FA5}">
                      <a16:colId xmlns:a16="http://schemas.microsoft.com/office/drawing/2014/main" xmlns="" val="20005"/>
                    </a:ext>
                  </a:extLst>
                </a:gridCol>
              </a:tblGrid>
              <a:tr h="408850">
                <a:tc gridSpan="3">
                  <a:txBody>
                    <a:bodyPr/>
                    <a:lstStyle/>
                    <a:p>
                      <a:pPr marL="0" marR="0" lvl="0" indent="0" algn="ctr" rtl="0">
                        <a:spcBef>
                          <a:spcPts val="0"/>
                        </a:spcBef>
                        <a:spcAft>
                          <a:spcPts val="0"/>
                        </a:spcAft>
                        <a:buNone/>
                      </a:pPr>
                      <a:r>
                        <a:rPr lang="en-US" sz="1800" b="1" dirty="0">
                          <a:solidFill>
                            <a:schemeClr val="bg1"/>
                          </a:solidFill>
                        </a:rPr>
                        <a:t>Business Value</a:t>
                      </a:r>
                      <a:endParaRPr b="1" dirty="0">
                        <a:solidFill>
                          <a:schemeClr val="bg1"/>
                        </a:solidFill>
                      </a:endParaRPr>
                    </a:p>
                  </a:txBody>
                  <a:tcPr marL="91450" marR="91450" marT="45725" marB="45725">
                    <a:lnR w="12700" cap="flat" cmpd="sng">
                      <a:solidFill>
                        <a:schemeClr val="dk1"/>
                      </a:solidFill>
                      <a:prstDash val="solid"/>
                      <a:round/>
                      <a:headEnd type="none" w="sm" len="sm"/>
                      <a:tailEnd type="none" w="sm" len="sm"/>
                    </a:lnR>
                    <a:solidFill>
                      <a:srgbClr val="002060"/>
                    </a:solidFill>
                  </a:tcPr>
                </a:tc>
                <a:tc hMerge="1">
                  <a:txBody>
                    <a:bodyPr/>
                    <a:lstStyle/>
                    <a:p>
                      <a:endParaRPr lang="en-US"/>
                    </a:p>
                  </a:txBody>
                  <a:tcPr/>
                </a:tc>
                <a:tc hMerge="1">
                  <a:txBody>
                    <a:bodyPr/>
                    <a:lstStyle/>
                    <a:p>
                      <a:endParaRPr lang="en-US"/>
                    </a:p>
                  </a:txBody>
                  <a:tcPr/>
                </a:tc>
                <a:tc gridSpan="3">
                  <a:txBody>
                    <a:bodyPr/>
                    <a:lstStyle/>
                    <a:p>
                      <a:pPr marL="0" marR="0" lvl="0" indent="0" algn="ctr" rtl="0">
                        <a:spcBef>
                          <a:spcPts val="0"/>
                        </a:spcBef>
                        <a:spcAft>
                          <a:spcPts val="0"/>
                        </a:spcAft>
                        <a:buNone/>
                      </a:pPr>
                      <a:r>
                        <a:rPr lang="en-US" sz="1800" b="1" dirty="0">
                          <a:solidFill>
                            <a:schemeClr val="bg1"/>
                          </a:solidFill>
                        </a:rPr>
                        <a:t>Feasibility</a:t>
                      </a:r>
                      <a:endParaRPr b="1" dirty="0">
                        <a:solidFill>
                          <a:schemeClr val="bg1"/>
                        </a:solidFill>
                      </a:endParaRPr>
                    </a:p>
                  </a:txBody>
                  <a:tcPr marL="91450" marR="91450" marT="45725" marB="45725">
                    <a:lnL w="12700" cap="flat" cmpd="sng">
                      <a:solidFill>
                        <a:schemeClr val="dk1"/>
                      </a:solidFill>
                      <a:prstDash val="solid"/>
                      <a:round/>
                      <a:headEnd type="none" w="sm" len="sm"/>
                      <a:tailEnd type="none" w="sm" len="sm"/>
                    </a:lnL>
                    <a:solidFill>
                      <a:srgbClr val="00206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504050">
                <a:tc>
                  <a:txBody>
                    <a:bodyPr/>
                    <a:lstStyle/>
                    <a:p>
                      <a:pPr marL="0" marR="0" lvl="0" indent="0" algn="ctr" rtl="0">
                        <a:spcBef>
                          <a:spcPts val="0"/>
                        </a:spcBef>
                        <a:spcAft>
                          <a:spcPts val="0"/>
                        </a:spcAft>
                        <a:buNone/>
                      </a:pPr>
                      <a:r>
                        <a:rPr lang="en-US" sz="1200" b="0" dirty="0"/>
                        <a:t>Finance Optimization</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User Attractiveness</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Business Competitiveness</a:t>
                      </a:r>
                      <a:endParaRPr dirty="0"/>
                    </a:p>
                  </a:txBody>
                  <a:tcPr marL="91450" marR="91450" marT="45725" marB="45725" anchor="ctr">
                    <a:lnR w="12700" cap="flat" cmpd="sng">
                      <a:solidFill>
                        <a:schemeClr val="dk1"/>
                      </a:solidFill>
                      <a:prstDash val="solid"/>
                      <a:round/>
                      <a:headEnd type="none" w="sm" len="sm"/>
                      <a:tailEnd type="none" w="sm" len="sm"/>
                    </a:lnR>
                    <a:solidFill>
                      <a:schemeClr val="tx2">
                        <a:lumMod val="85000"/>
                      </a:schemeClr>
                    </a:solidFill>
                  </a:tcPr>
                </a:tc>
                <a:tc>
                  <a:txBody>
                    <a:bodyPr/>
                    <a:lstStyle/>
                    <a:p>
                      <a:pPr marL="0" marR="0" lvl="0" indent="0" algn="ctr" rtl="0">
                        <a:spcBef>
                          <a:spcPts val="0"/>
                        </a:spcBef>
                        <a:spcAft>
                          <a:spcPts val="0"/>
                        </a:spcAft>
                        <a:buNone/>
                      </a:pPr>
                      <a:r>
                        <a:rPr lang="en-US" sz="1200" b="0" dirty="0"/>
                        <a:t>Technical Feasibility</a:t>
                      </a:r>
                      <a:endParaRPr dirty="0"/>
                    </a:p>
                  </a:txBody>
                  <a:tcPr marL="91450" marR="91450" marT="45725" marB="45725" anchor="ctr">
                    <a:lnL w="12700" cap="flat" cmpd="sng">
                      <a:solidFill>
                        <a:schemeClr val="dk1"/>
                      </a:solidFill>
                      <a:prstDash val="solid"/>
                      <a:round/>
                      <a:headEnd type="none" w="sm" len="sm"/>
                      <a:tailEnd type="none" w="sm" len="sm"/>
                    </a:lnL>
                    <a:solidFill>
                      <a:schemeClr val="tx2">
                        <a:lumMod val="85000"/>
                      </a:schemeClr>
                    </a:solidFill>
                  </a:tcPr>
                </a:tc>
                <a:tc>
                  <a:txBody>
                    <a:bodyPr/>
                    <a:lstStyle/>
                    <a:p>
                      <a:pPr marL="0" marR="0" lvl="0" indent="0" algn="ctr" rtl="0">
                        <a:spcBef>
                          <a:spcPts val="0"/>
                        </a:spcBef>
                        <a:spcAft>
                          <a:spcPts val="0"/>
                        </a:spcAft>
                        <a:buNone/>
                      </a:pPr>
                      <a:r>
                        <a:rPr lang="en-US" sz="1200" b="0" dirty="0"/>
                        <a:t>Internal Readiness</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External Readiness</a:t>
                      </a:r>
                      <a:endParaRPr dirty="0"/>
                    </a:p>
                  </a:txBody>
                  <a:tcPr marL="91450" marR="91450" marT="45725" marB="45725" anchor="ctr">
                    <a:solidFill>
                      <a:schemeClr val="tx2">
                        <a:lumMod val="85000"/>
                      </a:schemeClr>
                    </a:solidFill>
                  </a:tcPr>
                </a:tc>
                <a:extLst>
                  <a:ext uri="{0D108BD9-81ED-4DB2-BD59-A6C34878D82A}">
                    <a16:rowId xmlns:a16="http://schemas.microsoft.com/office/drawing/2014/main" xmlns="" val="10001"/>
                  </a:ext>
                </a:extLst>
              </a:tr>
              <a:tr h="408850">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lnL w="12700" cap="flat" cmpd="sng">
                      <a:solidFill>
                        <a:schemeClr val="dk1"/>
                      </a:solidFill>
                      <a:prstDash val="solid"/>
                      <a:round/>
                      <a:headEnd type="none" w="sm" len="sm"/>
                      <a:tailEnd type="none" w="sm" len="sm"/>
                    </a:lnL>
                  </a:tcP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tc>
                <a:extLst>
                  <a:ext uri="{0D108BD9-81ED-4DB2-BD59-A6C34878D82A}">
                    <a16:rowId xmlns:a16="http://schemas.microsoft.com/office/drawing/2014/main" xmlns="" val="10002"/>
                  </a:ext>
                </a:extLst>
              </a:tr>
            </a:tbl>
          </a:graphicData>
        </a:graphic>
      </p:graphicFrame>
      <p:graphicFrame>
        <p:nvGraphicFramePr>
          <p:cNvPr id="975" name="Google Shape;975;p26"/>
          <p:cNvGraphicFramePr/>
          <p:nvPr>
            <p:extLst>
              <p:ext uri="{D42A27DB-BD31-4B8C-83A1-F6EECF244321}">
                <p14:modId xmlns:p14="http://schemas.microsoft.com/office/powerpoint/2010/main" val="871130004"/>
              </p:ext>
            </p:extLst>
          </p:nvPr>
        </p:nvGraphicFramePr>
        <p:xfrm>
          <a:off x="457200" y="979702"/>
          <a:ext cx="2302625" cy="3237200"/>
        </p:xfrm>
        <a:graphic>
          <a:graphicData uri="http://schemas.openxmlformats.org/drawingml/2006/table">
            <a:tbl>
              <a:tblPr firstRow="1" bandRow="1">
                <a:noFill/>
              </a:tblPr>
              <a:tblGrid>
                <a:gridCol w="2302625">
                  <a:extLst>
                    <a:ext uri="{9D8B030D-6E8A-4147-A177-3AD203B41FA5}">
                      <a16:colId xmlns:a16="http://schemas.microsoft.com/office/drawing/2014/main" xmlns="" val="20000"/>
                    </a:ext>
                  </a:extLst>
                </a:gridCol>
              </a:tblGrid>
              <a:tr h="3237200">
                <a:tc>
                  <a:txBody>
                    <a:bodyPr/>
                    <a:lstStyle/>
                    <a:p>
                      <a:pPr marL="0" marR="0" lvl="0" indent="0" algn="l" rtl="0">
                        <a:spcBef>
                          <a:spcPts val="0"/>
                        </a:spcBef>
                        <a:spcAft>
                          <a:spcPts val="0"/>
                        </a:spcAft>
                        <a:buNone/>
                      </a:pPr>
                      <a:r>
                        <a:rPr lang="en-US" sz="1800" b="1" dirty="0">
                          <a:solidFill>
                            <a:schemeClr val="bg1"/>
                          </a:solidFill>
                        </a:rPr>
                        <a:t>Proactive Public Safety and Law Enforcement</a:t>
                      </a:r>
                      <a:r>
                        <a:rPr lang="en-US" sz="1400" dirty="0">
                          <a:solidFill>
                            <a:schemeClr val="bg1"/>
                          </a:solidFill>
                        </a:rPr>
                        <a:t/>
                      </a:r>
                      <a:br>
                        <a:rPr lang="en-US" sz="1400" dirty="0">
                          <a:solidFill>
                            <a:schemeClr val="bg1"/>
                          </a:solidFill>
                        </a:rPr>
                      </a:br>
                      <a:endParaRPr sz="1400" dirty="0">
                        <a:solidFill>
                          <a:schemeClr val="bg1"/>
                        </a:solidFill>
                      </a:endParaRPr>
                    </a:p>
                    <a:p>
                      <a:pPr marL="0" marR="0" lvl="0" indent="0" algn="l" rtl="0">
                        <a:spcBef>
                          <a:spcPts val="0"/>
                        </a:spcBef>
                        <a:spcAft>
                          <a:spcPts val="0"/>
                        </a:spcAft>
                        <a:buNone/>
                      </a:pPr>
                      <a:r>
                        <a:rPr lang="en-US" sz="1400" b="0" dirty="0">
                          <a:solidFill>
                            <a:schemeClr val="bg1"/>
                          </a:solidFill>
                        </a:rPr>
                        <a:t>Law enforcement and public safety activities that are based on predictions of crime hotspots, buildings and locations, and emergency response calls leading to corrective actions.</a:t>
                      </a:r>
                      <a:endParaRPr dirty="0">
                        <a:solidFill>
                          <a:schemeClr val="bg1"/>
                        </a:solidFill>
                      </a:endParaRPr>
                    </a:p>
                  </a:txBody>
                  <a:tcPr marL="91450" marR="91450" marT="45725" marB="45725">
                    <a:solidFill>
                      <a:srgbClr val="002060"/>
                    </a:solidFill>
                  </a:tcPr>
                </a:tc>
                <a:extLst>
                  <a:ext uri="{0D108BD9-81ED-4DB2-BD59-A6C34878D82A}">
                    <a16:rowId xmlns:a16="http://schemas.microsoft.com/office/drawing/2014/main" xmlns="" val="10000"/>
                  </a:ext>
                </a:extLst>
              </a:tr>
            </a:tbl>
          </a:graphicData>
        </a:graphic>
      </p:graphicFrame>
      <p:sp>
        <p:nvSpPr>
          <p:cNvPr id="976" name="Google Shape;976;p26"/>
          <p:cNvSpPr/>
          <p:nvPr/>
        </p:nvSpPr>
        <p:spPr>
          <a:xfrm>
            <a:off x="2991269" y="2405151"/>
            <a:ext cx="3618807"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The use of public safety and law enforcement data to take proactive actions to place resources can reduce crime and accidents, while also improving resource response times</a:t>
            </a:r>
            <a:endParaRPr lang="en-US" dirty="0"/>
          </a:p>
        </p:txBody>
      </p:sp>
      <p:sp>
        <p:nvSpPr>
          <p:cNvPr id="977" name="Google Shape;977;p26"/>
          <p:cNvSpPr/>
          <p:nvPr/>
        </p:nvSpPr>
        <p:spPr>
          <a:xfrm>
            <a:off x="7103298" y="2290930"/>
            <a:ext cx="3935684" cy="17542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A growing number of location intelligence platforms, whether specifically targeted at traffic or more general use, has taken this once resource-intensive analytics process and made it broadly available</a:t>
            </a:r>
            <a:endParaRPr lang="en-US" dirty="0"/>
          </a:p>
        </p:txBody>
      </p:sp>
      <p:graphicFrame>
        <p:nvGraphicFramePr>
          <p:cNvPr id="978" name="Google Shape;978;p26"/>
          <p:cNvGraphicFramePr/>
          <p:nvPr>
            <p:extLst>
              <p:ext uri="{D42A27DB-BD31-4B8C-83A1-F6EECF244321}">
                <p14:modId xmlns:p14="http://schemas.microsoft.com/office/powerpoint/2010/main" val="1021012812"/>
              </p:ext>
            </p:extLst>
          </p:nvPr>
        </p:nvGraphicFramePr>
        <p:xfrm>
          <a:off x="2759826" y="4258741"/>
          <a:ext cx="8128050" cy="797580"/>
        </p:xfrm>
        <a:graphic>
          <a:graphicData uri="http://schemas.openxmlformats.org/drawingml/2006/table">
            <a:tbl>
              <a:tblPr firstRow="1" bandRow="1">
                <a:noFill/>
              </a:tblPr>
              <a:tblGrid>
                <a:gridCol w="1354675">
                  <a:extLst>
                    <a:ext uri="{9D8B030D-6E8A-4147-A177-3AD203B41FA5}">
                      <a16:colId xmlns:a16="http://schemas.microsoft.com/office/drawing/2014/main" xmlns="" val="20000"/>
                    </a:ext>
                  </a:extLst>
                </a:gridCol>
                <a:gridCol w="1354675">
                  <a:extLst>
                    <a:ext uri="{9D8B030D-6E8A-4147-A177-3AD203B41FA5}">
                      <a16:colId xmlns:a16="http://schemas.microsoft.com/office/drawing/2014/main" xmlns="" val="20001"/>
                    </a:ext>
                  </a:extLst>
                </a:gridCol>
                <a:gridCol w="1354675">
                  <a:extLst>
                    <a:ext uri="{9D8B030D-6E8A-4147-A177-3AD203B41FA5}">
                      <a16:colId xmlns:a16="http://schemas.microsoft.com/office/drawing/2014/main" xmlns="" val="20002"/>
                    </a:ext>
                  </a:extLst>
                </a:gridCol>
                <a:gridCol w="1354675">
                  <a:extLst>
                    <a:ext uri="{9D8B030D-6E8A-4147-A177-3AD203B41FA5}">
                      <a16:colId xmlns:a16="http://schemas.microsoft.com/office/drawing/2014/main" xmlns="" val="20003"/>
                    </a:ext>
                  </a:extLst>
                </a:gridCol>
                <a:gridCol w="1354675">
                  <a:extLst>
                    <a:ext uri="{9D8B030D-6E8A-4147-A177-3AD203B41FA5}">
                      <a16:colId xmlns:a16="http://schemas.microsoft.com/office/drawing/2014/main" xmlns="" val="20004"/>
                    </a:ext>
                  </a:extLst>
                </a:gridCol>
                <a:gridCol w="1354675">
                  <a:extLst>
                    <a:ext uri="{9D8B030D-6E8A-4147-A177-3AD203B41FA5}">
                      <a16:colId xmlns:a16="http://schemas.microsoft.com/office/drawing/2014/main" xmlns="" val="20005"/>
                    </a:ext>
                  </a:extLst>
                </a:gridCol>
              </a:tblGrid>
              <a:tr h="370850">
                <a:tc>
                  <a:txBody>
                    <a:bodyPr/>
                    <a:lstStyle/>
                    <a:p>
                      <a:pPr marL="0" marR="0" lvl="0" indent="0" algn="ctr" rtl="0">
                        <a:spcBef>
                          <a:spcPts val="0"/>
                        </a:spcBef>
                        <a:spcAft>
                          <a:spcPts val="0"/>
                        </a:spcAft>
                        <a:buNone/>
                      </a:pPr>
                      <a:r>
                        <a:rPr lang="en-US" sz="1100" dirty="0">
                          <a:solidFill>
                            <a:schemeClr val="bg1"/>
                          </a:solidFill>
                        </a:rPr>
                        <a:t>Environment Protection</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Public Safety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Infrastructure Utility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Economy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Transportation and Mobility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Government and Human Services</a:t>
                      </a:r>
                      <a:endParaRPr dirty="0">
                        <a:solidFill>
                          <a:schemeClr val="bg1"/>
                        </a:solidFill>
                      </a:endParaRPr>
                    </a:p>
                  </a:txBody>
                  <a:tcPr marL="91450" marR="91450" marT="45725" marB="45725" anchor="ctr">
                    <a:solidFill>
                      <a:srgbClr val="002060"/>
                    </a:solidFill>
                  </a:tcPr>
                </a:tc>
                <a:extLst>
                  <a:ext uri="{0D108BD9-81ED-4DB2-BD59-A6C34878D82A}">
                    <a16:rowId xmlns:a16="http://schemas.microsoft.com/office/drawing/2014/main" xmlns="" val="10000"/>
                  </a:ext>
                </a:extLst>
              </a:tr>
              <a:tr h="370850">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extLst>
                  <a:ext uri="{0D108BD9-81ED-4DB2-BD59-A6C34878D82A}">
                    <a16:rowId xmlns:a16="http://schemas.microsoft.com/office/drawing/2014/main" xmlns="" val="10001"/>
                  </a:ext>
                </a:extLst>
              </a:tr>
            </a:tbl>
          </a:graphicData>
        </a:graphic>
      </p:graphicFrame>
      <p:sp>
        <p:nvSpPr>
          <p:cNvPr id="979" name="Google Shape;979;p26"/>
          <p:cNvSpPr txBox="1"/>
          <p:nvPr/>
        </p:nvSpPr>
        <p:spPr>
          <a:xfrm>
            <a:off x="783767" y="4472855"/>
            <a:ext cx="1649491" cy="369291"/>
          </a:xfrm>
          <a:prstGeom prst="rect">
            <a:avLst/>
          </a:prstGeom>
          <a:noFill/>
          <a:ln>
            <a:noFill/>
          </a:ln>
        </p:spPr>
        <p:txBody>
          <a:bodyPr spcFirstLastPara="1" wrap="square" lIns="0" tIns="45700" rIns="0"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Contributions</a:t>
            </a:r>
          </a:p>
        </p:txBody>
      </p:sp>
      <p:graphicFrame>
        <p:nvGraphicFramePr>
          <p:cNvPr id="980" name="Google Shape;980;p26"/>
          <p:cNvGraphicFramePr/>
          <p:nvPr>
            <p:extLst>
              <p:ext uri="{D42A27DB-BD31-4B8C-83A1-F6EECF244321}">
                <p14:modId xmlns:p14="http://schemas.microsoft.com/office/powerpoint/2010/main" val="2106897228"/>
              </p:ext>
            </p:extLst>
          </p:nvPr>
        </p:nvGraphicFramePr>
        <p:xfrm>
          <a:off x="457200" y="5259775"/>
          <a:ext cx="10430650" cy="640090"/>
        </p:xfrm>
        <a:graphic>
          <a:graphicData uri="http://schemas.openxmlformats.org/drawingml/2006/table">
            <a:tbl>
              <a:tblPr firstRow="1" bandRow="1">
                <a:noFill/>
              </a:tblPr>
              <a:tblGrid>
                <a:gridCol w="2310950">
                  <a:extLst>
                    <a:ext uri="{9D8B030D-6E8A-4147-A177-3AD203B41FA5}">
                      <a16:colId xmlns:a16="http://schemas.microsoft.com/office/drawing/2014/main" xmlns="" val="20000"/>
                    </a:ext>
                  </a:extLst>
                </a:gridCol>
                <a:gridCol w="8119700">
                  <a:extLst>
                    <a:ext uri="{9D8B030D-6E8A-4147-A177-3AD203B41FA5}">
                      <a16:colId xmlns:a16="http://schemas.microsoft.com/office/drawing/2014/main" xmlns="" val="20001"/>
                    </a:ext>
                  </a:extLst>
                </a:gridCol>
              </a:tblGrid>
              <a:tr h="370850">
                <a:tc>
                  <a:txBody>
                    <a:bodyPr/>
                    <a:lstStyle/>
                    <a:p>
                      <a:pPr marL="0" marR="0" lvl="0" indent="0" algn="l" rtl="0">
                        <a:spcBef>
                          <a:spcPts val="0"/>
                        </a:spcBef>
                        <a:spcAft>
                          <a:spcPts val="0"/>
                        </a:spcAft>
                        <a:buNone/>
                      </a:pPr>
                      <a:r>
                        <a:rPr lang="en-US" sz="1800" b="1" dirty="0"/>
                        <a:t>Successful Case Studies</a:t>
                      </a:r>
                      <a:endParaRPr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dirty="0"/>
                        <a:t>Nashville, Tennessee, U.S.</a:t>
                      </a:r>
                      <a:endParaRPr dirty="0"/>
                    </a:p>
                  </a:txBody>
                  <a:tcPr marL="91450" marR="91450" marT="45725" marB="45725"/>
                </a:tc>
                <a:extLst>
                  <a:ext uri="{0D108BD9-81ED-4DB2-BD59-A6C34878D82A}">
                    <a16:rowId xmlns:a16="http://schemas.microsoft.com/office/drawing/2014/main" xmlns="" val="10000"/>
                  </a:ext>
                </a:extLst>
              </a:tr>
            </a:tbl>
          </a:graphicData>
        </a:graphic>
      </p:graphicFrame>
      <p:sp>
        <p:nvSpPr>
          <p:cNvPr id="10" name="Arrow: Right 9">
            <a:extLst>
              <a:ext uri="{FF2B5EF4-FFF2-40B4-BE49-F238E27FC236}">
                <a16:creationId xmlns:a16="http://schemas.microsoft.com/office/drawing/2014/main" xmlns="" id="{806B03ED-BB89-4FDB-A714-6BE2793C839C}"/>
              </a:ext>
            </a:extLst>
          </p:cNvPr>
          <p:cNvSpPr/>
          <p:nvPr/>
        </p:nvSpPr>
        <p:spPr>
          <a:xfrm>
            <a:off x="2222092" y="4593727"/>
            <a:ext cx="386628" cy="158349"/>
          </a:xfrm>
          <a:prstGeom prst="righ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sp>
        <p:nvSpPr>
          <p:cNvPr id="985" name="Google Shape;985;p27"/>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Video Analytics on Crowd Movement</a:t>
            </a:r>
            <a:br>
              <a:rPr lang="en-US" dirty="0"/>
            </a:br>
            <a:endParaRPr lang="en-US" dirty="0"/>
          </a:p>
        </p:txBody>
      </p:sp>
      <p:graphicFrame>
        <p:nvGraphicFramePr>
          <p:cNvPr id="986" name="Google Shape;986;p27"/>
          <p:cNvGraphicFramePr/>
          <p:nvPr>
            <p:extLst>
              <p:ext uri="{D42A27DB-BD31-4B8C-83A1-F6EECF244321}">
                <p14:modId xmlns:p14="http://schemas.microsoft.com/office/powerpoint/2010/main" val="2870637969"/>
              </p:ext>
            </p:extLst>
          </p:nvPr>
        </p:nvGraphicFramePr>
        <p:xfrm>
          <a:off x="2759826" y="979701"/>
          <a:ext cx="8128050" cy="1321750"/>
        </p:xfrm>
        <a:graphic>
          <a:graphicData uri="http://schemas.openxmlformats.org/drawingml/2006/table">
            <a:tbl>
              <a:tblPr firstRow="1" bandRow="1">
                <a:noFill/>
              </a:tblPr>
              <a:tblGrid>
                <a:gridCol w="1354675">
                  <a:extLst>
                    <a:ext uri="{9D8B030D-6E8A-4147-A177-3AD203B41FA5}">
                      <a16:colId xmlns:a16="http://schemas.microsoft.com/office/drawing/2014/main" xmlns="" val="20000"/>
                    </a:ext>
                  </a:extLst>
                </a:gridCol>
                <a:gridCol w="1354675">
                  <a:extLst>
                    <a:ext uri="{9D8B030D-6E8A-4147-A177-3AD203B41FA5}">
                      <a16:colId xmlns:a16="http://schemas.microsoft.com/office/drawing/2014/main" xmlns="" val="20001"/>
                    </a:ext>
                  </a:extLst>
                </a:gridCol>
                <a:gridCol w="1354675">
                  <a:extLst>
                    <a:ext uri="{9D8B030D-6E8A-4147-A177-3AD203B41FA5}">
                      <a16:colId xmlns:a16="http://schemas.microsoft.com/office/drawing/2014/main" xmlns="" val="20002"/>
                    </a:ext>
                  </a:extLst>
                </a:gridCol>
                <a:gridCol w="1354675">
                  <a:extLst>
                    <a:ext uri="{9D8B030D-6E8A-4147-A177-3AD203B41FA5}">
                      <a16:colId xmlns:a16="http://schemas.microsoft.com/office/drawing/2014/main" xmlns="" val="20003"/>
                    </a:ext>
                  </a:extLst>
                </a:gridCol>
                <a:gridCol w="1354675">
                  <a:extLst>
                    <a:ext uri="{9D8B030D-6E8A-4147-A177-3AD203B41FA5}">
                      <a16:colId xmlns:a16="http://schemas.microsoft.com/office/drawing/2014/main" xmlns="" val="20004"/>
                    </a:ext>
                  </a:extLst>
                </a:gridCol>
                <a:gridCol w="1354675">
                  <a:extLst>
                    <a:ext uri="{9D8B030D-6E8A-4147-A177-3AD203B41FA5}">
                      <a16:colId xmlns:a16="http://schemas.microsoft.com/office/drawing/2014/main" xmlns="" val="20005"/>
                    </a:ext>
                  </a:extLst>
                </a:gridCol>
              </a:tblGrid>
              <a:tr h="408850">
                <a:tc gridSpan="3">
                  <a:txBody>
                    <a:bodyPr/>
                    <a:lstStyle/>
                    <a:p>
                      <a:pPr marL="0" marR="0" lvl="0" indent="0" algn="ctr" rtl="0">
                        <a:spcBef>
                          <a:spcPts val="0"/>
                        </a:spcBef>
                        <a:spcAft>
                          <a:spcPts val="0"/>
                        </a:spcAft>
                        <a:buNone/>
                      </a:pPr>
                      <a:r>
                        <a:rPr lang="en-US" sz="1800" b="1" dirty="0">
                          <a:solidFill>
                            <a:schemeClr val="bg1"/>
                          </a:solidFill>
                        </a:rPr>
                        <a:t>Business Value</a:t>
                      </a:r>
                      <a:endParaRPr b="1" dirty="0">
                        <a:solidFill>
                          <a:schemeClr val="bg1"/>
                        </a:solidFill>
                      </a:endParaRPr>
                    </a:p>
                  </a:txBody>
                  <a:tcPr marL="91450" marR="91450" marT="45725" marB="45725">
                    <a:lnR w="12700" cap="flat" cmpd="sng">
                      <a:solidFill>
                        <a:schemeClr val="dk1"/>
                      </a:solidFill>
                      <a:prstDash val="solid"/>
                      <a:round/>
                      <a:headEnd type="none" w="sm" len="sm"/>
                      <a:tailEnd type="none" w="sm" len="sm"/>
                    </a:lnR>
                    <a:solidFill>
                      <a:srgbClr val="002060"/>
                    </a:solidFill>
                  </a:tcPr>
                </a:tc>
                <a:tc hMerge="1">
                  <a:txBody>
                    <a:bodyPr/>
                    <a:lstStyle/>
                    <a:p>
                      <a:endParaRPr lang="en-US"/>
                    </a:p>
                  </a:txBody>
                  <a:tcPr/>
                </a:tc>
                <a:tc hMerge="1">
                  <a:txBody>
                    <a:bodyPr/>
                    <a:lstStyle/>
                    <a:p>
                      <a:endParaRPr lang="en-US"/>
                    </a:p>
                  </a:txBody>
                  <a:tcPr/>
                </a:tc>
                <a:tc gridSpan="3">
                  <a:txBody>
                    <a:bodyPr/>
                    <a:lstStyle/>
                    <a:p>
                      <a:pPr marL="0" marR="0" lvl="0" indent="0" algn="ctr" rtl="0">
                        <a:spcBef>
                          <a:spcPts val="0"/>
                        </a:spcBef>
                        <a:spcAft>
                          <a:spcPts val="0"/>
                        </a:spcAft>
                        <a:buNone/>
                      </a:pPr>
                      <a:r>
                        <a:rPr lang="en-US" sz="1800" b="1" dirty="0">
                          <a:solidFill>
                            <a:schemeClr val="bg1"/>
                          </a:solidFill>
                        </a:rPr>
                        <a:t>Feasibility</a:t>
                      </a:r>
                      <a:endParaRPr b="1" dirty="0">
                        <a:solidFill>
                          <a:schemeClr val="bg1"/>
                        </a:solidFill>
                      </a:endParaRPr>
                    </a:p>
                  </a:txBody>
                  <a:tcPr marL="91450" marR="91450" marT="45725" marB="45725">
                    <a:lnL w="12700" cap="flat" cmpd="sng">
                      <a:solidFill>
                        <a:schemeClr val="dk1"/>
                      </a:solidFill>
                      <a:prstDash val="solid"/>
                      <a:round/>
                      <a:headEnd type="none" w="sm" len="sm"/>
                      <a:tailEnd type="none" w="sm" len="sm"/>
                    </a:lnL>
                    <a:solidFill>
                      <a:srgbClr val="00206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504050">
                <a:tc>
                  <a:txBody>
                    <a:bodyPr/>
                    <a:lstStyle/>
                    <a:p>
                      <a:pPr marL="0" marR="0" lvl="0" indent="0" algn="ctr" rtl="0">
                        <a:spcBef>
                          <a:spcPts val="0"/>
                        </a:spcBef>
                        <a:spcAft>
                          <a:spcPts val="0"/>
                        </a:spcAft>
                        <a:buNone/>
                      </a:pPr>
                      <a:r>
                        <a:rPr lang="en-US" sz="1200" b="0" dirty="0"/>
                        <a:t>Finance Optimization</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User Attractiveness</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Business Competitiveness</a:t>
                      </a:r>
                      <a:endParaRPr dirty="0"/>
                    </a:p>
                  </a:txBody>
                  <a:tcPr marL="91450" marR="91450" marT="45725" marB="45725" anchor="ctr">
                    <a:lnR w="12700" cap="flat" cmpd="sng">
                      <a:solidFill>
                        <a:schemeClr val="dk1"/>
                      </a:solidFill>
                      <a:prstDash val="solid"/>
                      <a:round/>
                      <a:headEnd type="none" w="sm" len="sm"/>
                      <a:tailEnd type="none" w="sm" len="sm"/>
                    </a:lnR>
                    <a:solidFill>
                      <a:schemeClr val="tx2">
                        <a:lumMod val="85000"/>
                      </a:schemeClr>
                    </a:solidFill>
                  </a:tcPr>
                </a:tc>
                <a:tc>
                  <a:txBody>
                    <a:bodyPr/>
                    <a:lstStyle/>
                    <a:p>
                      <a:pPr marL="0" marR="0" lvl="0" indent="0" algn="ctr" rtl="0">
                        <a:spcBef>
                          <a:spcPts val="0"/>
                        </a:spcBef>
                        <a:spcAft>
                          <a:spcPts val="0"/>
                        </a:spcAft>
                        <a:buNone/>
                      </a:pPr>
                      <a:r>
                        <a:rPr lang="en-US" sz="1200" b="0" dirty="0"/>
                        <a:t>Technical Feasibility</a:t>
                      </a:r>
                      <a:endParaRPr dirty="0"/>
                    </a:p>
                  </a:txBody>
                  <a:tcPr marL="91450" marR="91450" marT="45725" marB="45725" anchor="ctr">
                    <a:lnL w="12700" cap="flat" cmpd="sng">
                      <a:solidFill>
                        <a:schemeClr val="dk1"/>
                      </a:solidFill>
                      <a:prstDash val="solid"/>
                      <a:round/>
                      <a:headEnd type="none" w="sm" len="sm"/>
                      <a:tailEnd type="none" w="sm" len="sm"/>
                    </a:lnL>
                    <a:solidFill>
                      <a:schemeClr val="tx2">
                        <a:lumMod val="85000"/>
                      </a:schemeClr>
                    </a:solidFill>
                  </a:tcPr>
                </a:tc>
                <a:tc>
                  <a:txBody>
                    <a:bodyPr/>
                    <a:lstStyle/>
                    <a:p>
                      <a:pPr marL="0" marR="0" lvl="0" indent="0" algn="ctr" rtl="0">
                        <a:spcBef>
                          <a:spcPts val="0"/>
                        </a:spcBef>
                        <a:spcAft>
                          <a:spcPts val="0"/>
                        </a:spcAft>
                        <a:buNone/>
                      </a:pPr>
                      <a:r>
                        <a:rPr lang="en-US" sz="1200" b="0" dirty="0"/>
                        <a:t>Internal Readiness</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External Readiness</a:t>
                      </a:r>
                      <a:endParaRPr dirty="0"/>
                    </a:p>
                  </a:txBody>
                  <a:tcPr marL="91450" marR="91450" marT="45725" marB="45725" anchor="ctr">
                    <a:solidFill>
                      <a:schemeClr val="tx2">
                        <a:lumMod val="85000"/>
                      </a:schemeClr>
                    </a:solidFill>
                  </a:tcPr>
                </a:tc>
                <a:extLst>
                  <a:ext uri="{0D108BD9-81ED-4DB2-BD59-A6C34878D82A}">
                    <a16:rowId xmlns:a16="http://schemas.microsoft.com/office/drawing/2014/main" xmlns="" val="10001"/>
                  </a:ext>
                </a:extLst>
              </a:tr>
              <a:tr h="408850">
                <a:tc>
                  <a:txBody>
                    <a:bodyPr/>
                    <a:lstStyle/>
                    <a:p>
                      <a:pPr marL="0" marR="0" lvl="0" indent="0" algn="ctr" rtl="0">
                        <a:spcBef>
                          <a:spcPts val="0"/>
                        </a:spcBef>
                        <a:spcAft>
                          <a:spcPts val="0"/>
                        </a:spcAft>
                        <a:buNone/>
                      </a:pPr>
                      <a:r>
                        <a:rPr lang="en-US" sz="18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18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1800" b="0" dirty="0">
                          <a:solidFill>
                            <a:srgbClr val="003366"/>
                          </a:solidFill>
                          <a:latin typeface="Arial"/>
                          <a:ea typeface="Arial"/>
                          <a:cs typeface="Arial"/>
                          <a:sym typeface="Arial"/>
                        </a:rPr>
                        <a:t>◑</a:t>
                      </a:r>
                      <a:endParaRPr dirty="0"/>
                    </a:p>
                  </a:txBody>
                  <a:tcPr marL="28575" marR="28575" marT="19050" marB="19050" anchor="ctr">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sz="1800" b="0" dirty="0">
                          <a:solidFill>
                            <a:srgbClr val="003366"/>
                          </a:solidFill>
                          <a:latin typeface="Arial"/>
                          <a:ea typeface="Arial"/>
                          <a:cs typeface="Arial"/>
                          <a:sym typeface="Arial"/>
                        </a:rPr>
                        <a:t>⬤</a:t>
                      </a:r>
                      <a:endParaRPr dirty="0"/>
                    </a:p>
                  </a:txBody>
                  <a:tcPr marL="28575" marR="28575" marT="19050" marB="19050" anchor="ctr">
                    <a:lnL w="12700" cap="flat" cmpd="sng">
                      <a:solidFill>
                        <a:schemeClr val="dk1"/>
                      </a:solidFill>
                      <a:prstDash val="solid"/>
                      <a:round/>
                      <a:headEnd type="none" w="sm" len="sm"/>
                      <a:tailEnd type="none" w="sm" len="sm"/>
                    </a:lnL>
                  </a:tcPr>
                </a:tc>
                <a:tc>
                  <a:txBody>
                    <a:bodyPr/>
                    <a:lstStyle/>
                    <a:p>
                      <a:pPr marL="0" marR="0" lvl="0" indent="0" algn="ctr" rtl="0">
                        <a:spcBef>
                          <a:spcPts val="0"/>
                        </a:spcBef>
                        <a:spcAft>
                          <a:spcPts val="0"/>
                        </a:spcAft>
                        <a:buNone/>
                      </a:pPr>
                      <a:r>
                        <a:rPr lang="en-US" sz="18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1800" b="0" dirty="0">
                          <a:solidFill>
                            <a:srgbClr val="003366"/>
                          </a:solidFill>
                          <a:latin typeface="Arial"/>
                          <a:ea typeface="Arial"/>
                          <a:cs typeface="Arial"/>
                          <a:sym typeface="Arial"/>
                        </a:rPr>
                        <a:t>◔</a:t>
                      </a:r>
                      <a:endParaRPr dirty="0"/>
                    </a:p>
                  </a:txBody>
                  <a:tcPr marL="28575" marR="28575" marT="19050" marB="19050" anchor="ctr"/>
                </a:tc>
                <a:extLst>
                  <a:ext uri="{0D108BD9-81ED-4DB2-BD59-A6C34878D82A}">
                    <a16:rowId xmlns:a16="http://schemas.microsoft.com/office/drawing/2014/main" xmlns="" val="10002"/>
                  </a:ext>
                </a:extLst>
              </a:tr>
            </a:tbl>
          </a:graphicData>
        </a:graphic>
      </p:graphicFrame>
      <p:graphicFrame>
        <p:nvGraphicFramePr>
          <p:cNvPr id="987" name="Google Shape;987;p27"/>
          <p:cNvGraphicFramePr/>
          <p:nvPr>
            <p:extLst>
              <p:ext uri="{D42A27DB-BD31-4B8C-83A1-F6EECF244321}">
                <p14:modId xmlns:p14="http://schemas.microsoft.com/office/powerpoint/2010/main" val="19503067"/>
              </p:ext>
            </p:extLst>
          </p:nvPr>
        </p:nvGraphicFramePr>
        <p:xfrm>
          <a:off x="457200" y="979702"/>
          <a:ext cx="2302625" cy="3237200"/>
        </p:xfrm>
        <a:graphic>
          <a:graphicData uri="http://schemas.openxmlformats.org/drawingml/2006/table">
            <a:tbl>
              <a:tblPr firstRow="1" bandRow="1">
                <a:noFill/>
              </a:tblPr>
              <a:tblGrid>
                <a:gridCol w="2302625">
                  <a:extLst>
                    <a:ext uri="{9D8B030D-6E8A-4147-A177-3AD203B41FA5}">
                      <a16:colId xmlns:a16="http://schemas.microsoft.com/office/drawing/2014/main" xmlns="" val="20000"/>
                    </a:ext>
                  </a:extLst>
                </a:gridCol>
              </a:tblGrid>
              <a:tr h="3237200">
                <a:tc>
                  <a:txBody>
                    <a:bodyPr/>
                    <a:lstStyle/>
                    <a:p>
                      <a:pPr marL="0" marR="0" lvl="0" indent="0" algn="l" rtl="0">
                        <a:spcBef>
                          <a:spcPts val="0"/>
                        </a:spcBef>
                        <a:spcAft>
                          <a:spcPts val="0"/>
                        </a:spcAft>
                        <a:buNone/>
                      </a:pPr>
                      <a:r>
                        <a:rPr lang="en-US" sz="1800" b="1" dirty="0">
                          <a:solidFill>
                            <a:schemeClr val="bg1"/>
                          </a:solidFill>
                        </a:rPr>
                        <a:t>Video Analytics on Crowd Movement</a:t>
                      </a:r>
                      <a:r>
                        <a:rPr lang="en-US" sz="1400" dirty="0">
                          <a:solidFill>
                            <a:schemeClr val="bg1"/>
                          </a:solidFill>
                        </a:rPr>
                        <a:t/>
                      </a:r>
                      <a:br>
                        <a:rPr lang="en-US" sz="1400" dirty="0">
                          <a:solidFill>
                            <a:schemeClr val="bg1"/>
                          </a:solidFill>
                        </a:rPr>
                      </a:br>
                      <a:endParaRPr sz="1400" dirty="0">
                        <a:solidFill>
                          <a:schemeClr val="bg1"/>
                        </a:solidFill>
                      </a:endParaRPr>
                    </a:p>
                    <a:p>
                      <a:pPr marL="0" marR="0" lvl="0" indent="0" algn="l" rtl="0">
                        <a:spcBef>
                          <a:spcPts val="0"/>
                        </a:spcBef>
                        <a:spcAft>
                          <a:spcPts val="0"/>
                        </a:spcAft>
                        <a:buNone/>
                      </a:pPr>
                      <a:r>
                        <a:rPr lang="en-US" sz="1400" b="0" dirty="0">
                          <a:solidFill>
                            <a:schemeClr val="bg1"/>
                          </a:solidFill>
                        </a:rPr>
                        <a:t>Movement tracking in public spaces for crowd management; journey mapping, especially for environment, health and safety; physical distancing; and city retail and commercial experiences. This is often challenged by privacy issues.</a:t>
                      </a:r>
                      <a:endParaRPr dirty="0">
                        <a:solidFill>
                          <a:schemeClr val="bg1"/>
                        </a:solidFill>
                      </a:endParaRPr>
                    </a:p>
                  </a:txBody>
                  <a:tcPr marL="91450" marR="91450" marT="45725" marB="45725">
                    <a:solidFill>
                      <a:srgbClr val="002060"/>
                    </a:solidFill>
                  </a:tcPr>
                </a:tc>
                <a:extLst>
                  <a:ext uri="{0D108BD9-81ED-4DB2-BD59-A6C34878D82A}">
                    <a16:rowId xmlns:a16="http://schemas.microsoft.com/office/drawing/2014/main" xmlns="" val="10000"/>
                  </a:ext>
                </a:extLst>
              </a:tr>
            </a:tbl>
          </a:graphicData>
        </a:graphic>
      </p:graphicFrame>
      <p:sp>
        <p:nvSpPr>
          <p:cNvPr id="988" name="Google Shape;988;p27"/>
          <p:cNvSpPr/>
          <p:nvPr/>
        </p:nvSpPr>
        <p:spPr>
          <a:xfrm>
            <a:off x="3031374" y="2412467"/>
            <a:ext cx="3618807"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Analyzing the movement of crowds for allowing governments to take proactive actions to reduce risks of violence </a:t>
            </a:r>
            <a:endParaRPr lang="en-US" dirty="0"/>
          </a:p>
        </p:txBody>
      </p:sp>
      <p:sp>
        <p:nvSpPr>
          <p:cNvPr id="989" name="Google Shape;989;p27"/>
          <p:cNvSpPr/>
          <p:nvPr/>
        </p:nvSpPr>
        <p:spPr>
          <a:xfrm>
            <a:off x="7067550" y="2343307"/>
            <a:ext cx="3820278"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Surveillance techniques leveraging computer vision to identify behavior have become common across many public- and private-sector organizations. However, privacy concerns can be a challenge.</a:t>
            </a:r>
            <a:endParaRPr lang="en-US" dirty="0"/>
          </a:p>
        </p:txBody>
      </p:sp>
      <p:graphicFrame>
        <p:nvGraphicFramePr>
          <p:cNvPr id="990" name="Google Shape;990;p27"/>
          <p:cNvGraphicFramePr/>
          <p:nvPr>
            <p:extLst>
              <p:ext uri="{D42A27DB-BD31-4B8C-83A1-F6EECF244321}">
                <p14:modId xmlns:p14="http://schemas.microsoft.com/office/powerpoint/2010/main" val="3270522771"/>
              </p:ext>
            </p:extLst>
          </p:nvPr>
        </p:nvGraphicFramePr>
        <p:xfrm>
          <a:off x="2759826" y="4258741"/>
          <a:ext cx="8128050" cy="797580"/>
        </p:xfrm>
        <a:graphic>
          <a:graphicData uri="http://schemas.openxmlformats.org/drawingml/2006/table">
            <a:tbl>
              <a:tblPr firstRow="1" bandRow="1">
                <a:noFill/>
              </a:tblPr>
              <a:tblGrid>
                <a:gridCol w="1354675">
                  <a:extLst>
                    <a:ext uri="{9D8B030D-6E8A-4147-A177-3AD203B41FA5}">
                      <a16:colId xmlns:a16="http://schemas.microsoft.com/office/drawing/2014/main" xmlns="" val="20000"/>
                    </a:ext>
                  </a:extLst>
                </a:gridCol>
                <a:gridCol w="1354675">
                  <a:extLst>
                    <a:ext uri="{9D8B030D-6E8A-4147-A177-3AD203B41FA5}">
                      <a16:colId xmlns:a16="http://schemas.microsoft.com/office/drawing/2014/main" xmlns="" val="20001"/>
                    </a:ext>
                  </a:extLst>
                </a:gridCol>
                <a:gridCol w="1354675">
                  <a:extLst>
                    <a:ext uri="{9D8B030D-6E8A-4147-A177-3AD203B41FA5}">
                      <a16:colId xmlns:a16="http://schemas.microsoft.com/office/drawing/2014/main" xmlns="" val="20002"/>
                    </a:ext>
                  </a:extLst>
                </a:gridCol>
                <a:gridCol w="1354675">
                  <a:extLst>
                    <a:ext uri="{9D8B030D-6E8A-4147-A177-3AD203B41FA5}">
                      <a16:colId xmlns:a16="http://schemas.microsoft.com/office/drawing/2014/main" xmlns="" val="20003"/>
                    </a:ext>
                  </a:extLst>
                </a:gridCol>
                <a:gridCol w="1354675">
                  <a:extLst>
                    <a:ext uri="{9D8B030D-6E8A-4147-A177-3AD203B41FA5}">
                      <a16:colId xmlns:a16="http://schemas.microsoft.com/office/drawing/2014/main" xmlns="" val="20004"/>
                    </a:ext>
                  </a:extLst>
                </a:gridCol>
                <a:gridCol w="1354675">
                  <a:extLst>
                    <a:ext uri="{9D8B030D-6E8A-4147-A177-3AD203B41FA5}">
                      <a16:colId xmlns:a16="http://schemas.microsoft.com/office/drawing/2014/main" xmlns="" val="20005"/>
                    </a:ext>
                  </a:extLst>
                </a:gridCol>
              </a:tblGrid>
              <a:tr h="370850">
                <a:tc>
                  <a:txBody>
                    <a:bodyPr/>
                    <a:lstStyle/>
                    <a:p>
                      <a:pPr marL="0" marR="0" lvl="0" indent="0" algn="ctr" rtl="0">
                        <a:spcBef>
                          <a:spcPts val="0"/>
                        </a:spcBef>
                        <a:spcAft>
                          <a:spcPts val="0"/>
                        </a:spcAft>
                        <a:buNone/>
                      </a:pPr>
                      <a:r>
                        <a:rPr lang="en-US" sz="1100" dirty="0">
                          <a:solidFill>
                            <a:schemeClr val="bg1"/>
                          </a:solidFill>
                        </a:rPr>
                        <a:t>Environment Protection</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Public Safety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Infrastructure Utility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Economy</a:t>
                      </a:r>
                      <a:endParaRPr dirty="0">
                        <a:solidFill>
                          <a:schemeClr val="bg1"/>
                        </a:solidFill>
                      </a:endParaRPr>
                    </a:p>
                  </a:txBody>
                  <a:tcPr marL="91450" marR="91450" marT="45725" marB="45725" anchor="ctr">
                    <a:solidFill>
                      <a:srgbClr val="00206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solidFill>
                            <a:schemeClr val="bg1"/>
                          </a:solidFill>
                        </a:rPr>
                        <a:t>Transportation and Mobility</a:t>
                      </a:r>
                      <a:endParaRPr sz="1100"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Government and Human Services</a:t>
                      </a:r>
                      <a:endParaRPr dirty="0">
                        <a:solidFill>
                          <a:schemeClr val="bg1"/>
                        </a:solidFill>
                      </a:endParaRPr>
                    </a:p>
                  </a:txBody>
                  <a:tcPr marL="91450" marR="91450" marT="45725" marB="45725" anchor="ctr">
                    <a:solidFill>
                      <a:srgbClr val="002060"/>
                    </a:solidFill>
                  </a:tcPr>
                </a:tc>
                <a:extLst>
                  <a:ext uri="{0D108BD9-81ED-4DB2-BD59-A6C34878D82A}">
                    <a16:rowId xmlns:a16="http://schemas.microsoft.com/office/drawing/2014/main" xmlns="" val="10000"/>
                  </a:ext>
                </a:extLst>
              </a:tr>
              <a:tr h="370850">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extLst>
                  <a:ext uri="{0D108BD9-81ED-4DB2-BD59-A6C34878D82A}">
                    <a16:rowId xmlns:a16="http://schemas.microsoft.com/office/drawing/2014/main" xmlns="" val="10001"/>
                  </a:ext>
                </a:extLst>
              </a:tr>
            </a:tbl>
          </a:graphicData>
        </a:graphic>
      </p:graphicFrame>
      <p:sp>
        <p:nvSpPr>
          <p:cNvPr id="991" name="Google Shape;991;p27"/>
          <p:cNvSpPr txBox="1"/>
          <p:nvPr/>
        </p:nvSpPr>
        <p:spPr>
          <a:xfrm>
            <a:off x="783767" y="4472855"/>
            <a:ext cx="1649491" cy="369291"/>
          </a:xfrm>
          <a:prstGeom prst="rect">
            <a:avLst/>
          </a:prstGeom>
          <a:noFill/>
          <a:ln>
            <a:noFill/>
          </a:ln>
        </p:spPr>
        <p:txBody>
          <a:bodyPr spcFirstLastPara="1" wrap="square" lIns="0" tIns="45700" rIns="0"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Contributions</a:t>
            </a:r>
          </a:p>
        </p:txBody>
      </p:sp>
      <p:graphicFrame>
        <p:nvGraphicFramePr>
          <p:cNvPr id="992" name="Google Shape;992;p27"/>
          <p:cNvGraphicFramePr/>
          <p:nvPr/>
        </p:nvGraphicFramePr>
        <p:xfrm>
          <a:off x="457200" y="5377320"/>
          <a:ext cx="10430650" cy="640090"/>
        </p:xfrm>
        <a:graphic>
          <a:graphicData uri="http://schemas.openxmlformats.org/drawingml/2006/table">
            <a:tbl>
              <a:tblPr firstRow="1" bandRow="1">
                <a:noFill/>
              </a:tblPr>
              <a:tblGrid>
                <a:gridCol w="2310950">
                  <a:extLst>
                    <a:ext uri="{9D8B030D-6E8A-4147-A177-3AD203B41FA5}">
                      <a16:colId xmlns:a16="http://schemas.microsoft.com/office/drawing/2014/main" xmlns="" val="20000"/>
                    </a:ext>
                  </a:extLst>
                </a:gridCol>
                <a:gridCol w="8119700">
                  <a:extLst>
                    <a:ext uri="{9D8B030D-6E8A-4147-A177-3AD203B41FA5}">
                      <a16:colId xmlns:a16="http://schemas.microsoft.com/office/drawing/2014/main" xmlns="" val="20001"/>
                    </a:ext>
                  </a:extLst>
                </a:gridCol>
              </a:tblGrid>
              <a:tr h="370850">
                <a:tc>
                  <a:txBody>
                    <a:bodyPr/>
                    <a:lstStyle/>
                    <a:p>
                      <a:pPr marL="0" marR="0" lvl="0" indent="0" algn="l" rtl="0">
                        <a:spcBef>
                          <a:spcPts val="0"/>
                        </a:spcBef>
                        <a:spcAft>
                          <a:spcPts val="0"/>
                        </a:spcAft>
                        <a:buNone/>
                      </a:pPr>
                      <a:r>
                        <a:rPr lang="en-US" sz="1800" b="1" dirty="0"/>
                        <a:t>Successful Case Studies</a:t>
                      </a:r>
                      <a:endParaRPr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dirty="0"/>
                        <a:t>Singapore</a:t>
                      </a:r>
                      <a:endParaRPr dirty="0"/>
                    </a:p>
                  </a:txBody>
                  <a:tcPr marL="91450" marR="91450" marT="45725" marB="45725"/>
                </a:tc>
                <a:extLst>
                  <a:ext uri="{0D108BD9-81ED-4DB2-BD59-A6C34878D82A}">
                    <a16:rowId xmlns:a16="http://schemas.microsoft.com/office/drawing/2014/main" xmlns="" val="10000"/>
                  </a:ext>
                </a:extLst>
              </a:tr>
            </a:tbl>
          </a:graphicData>
        </a:graphic>
      </p:graphicFrame>
      <p:sp>
        <p:nvSpPr>
          <p:cNvPr id="10" name="Arrow: Right 9">
            <a:extLst>
              <a:ext uri="{FF2B5EF4-FFF2-40B4-BE49-F238E27FC236}">
                <a16:creationId xmlns:a16="http://schemas.microsoft.com/office/drawing/2014/main" xmlns="" id="{B0E2499E-44D5-4ED0-AAA8-763B0317177D}"/>
              </a:ext>
            </a:extLst>
          </p:cNvPr>
          <p:cNvSpPr/>
          <p:nvPr/>
        </p:nvSpPr>
        <p:spPr>
          <a:xfrm>
            <a:off x="2222092" y="4593727"/>
            <a:ext cx="386628" cy="158349"/>
          </a:xfrm>
          <a:prstGeom prst="righ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8"/>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Predictive Policing</a:t>
            </a:r>
            <a:br>
              <a:rPr lang="en-US" dirty="0"/>
            </a:br>
            <a:endParaRPr lang="en-US" dirty="0"/>
          </a:p>
        </p:txBody>
      </p:sp>
      <p:graphicFrame>
        <p:nvGraphicFramePr>
          <p:cNvPr id="998" name="Google Shape;998;p28"/>
          <p:cNvGraphicFramePr/>
          <p:nvPr>
            <p:extLst>
              <p:ext uri="{D42A27DB-BD31-4B8C-83A1-F6EECF244321}">
                <p14:modId xmlns:p14="http://schemas.microsoft.com/office/powerpoint/2010/main" val="2304418650"/>
              </p:ext>
            </p:extLst>
          </p:nvPr>
        </p:nvGraphicFramePr>
        <p:xfrm>
          <a:off x="2759826" y="979701"/>
          <a:ext cx="8128050" cy="1321750"/>
        </p:xfrm>
        <a:graphic>
          <a:graphicData uri="http://schemas.openxmlformats.org/drawingml/2006/table">
            <a:tbl>
              <a:tblPr firstRow="1" bandRow="1">
                <a:noFill/>
              </a:tblPr>
              <a:tblGrid>
                <a:gridCol w="1354675">
                  <a:extLst>
                    <a:ext uri="{9D8B030D-6E8A-4147-A177-3AD203B41FA5}">
                      <a16:colId xmlns:a16="http://schemas.microsoft.com/office/drawing/2014/main" xmlns="" val="20000"/>
                    </a:ext>
                  </a:extLst>
                </a:gridCol>
                <a:gridCol w="1354675">
                  <a:extLst>
                    <a:ext uri="{9D8B030D-6E8A-4147-A177-3AD203B41FA5}">
                      <a16:colId xmlns:a16="http://schemas.microsoft.com/office/drawing/2014/main" xmlns="" val="20001"/>
                    </a:ext>
                  </a:extLst>
                </a:gridCol>
                <a:gridCol w="1354675">
                  <a:extLst>
                    <a:ext uri="{9D8B030D-6E8A-4147-A177-3AD203B41FA5}">
                      <a16:colId xmlns:a16="http://schemas.microsoft.com/office/drawing/2014/main" xmlns="" val="20002"/>
                    </a:ext>
                  </a:extLst>
                </a:gridCol>
                <a:gridCol w="1354675">
                  <a:extLst>
                    <a:ext uri="{9D8B030D-6E8A-4147-A177-3AD203B41FA5}">
                      <a16:colId xmlns:a16="http://schemas.microsoft.com/office/drawing/2014/main" xmlns="" val="20003"/>
                    </a:ext>
                  </a:extLst>
                </a:gridCol>
                <a:gridCol w="1354675">
                  <a:extLst>
                    <a:ext uri="{9D8B030D-6E8A-4147-A177-3AD203B41FA5}">
                      <a16:colId xmlns:a16="http://schemas.microsoft.com/office/drawing/2014/main" xmlns="" val="20004"/>
                    </a:ext>
                  </a:extLst>
                </a:gridCol>
                <a:gridCol w="1354675">
                  <a:extLst>
                    <a:ext uri="{9D8B030D-6E8A-4147-A177-3AD203B41FA5}">
                      <a16:colId xmlns:a16="http://schemas.microsoft.com/office/drawing/2014/main" xmlns="" val="20005"/>
                    </a:ext>
                  </a:extLst>
                </a:gridCol>
              </a:tblGrid>
              <a:tr h="408850">
                <a:tc gridSpan="3">
                  <a:txBody>
                    <a:bodyPr/>
                    <a:lstStyle/>
                    <a:p>
                      <a:pPr marL="0" marR="0" lvl="0" indent="0" algn="ctr" rtl="0">
                        <a:spcBef>
                          <a:spcPts val="0"/>
                        </a:spcBef>
                        <a:spcAft>
                          <a:spcPts val="0"/>
                        </a:spcAft>
                        <a:buNone/>
                      </a:pPr>
                      <a:r>
                        <a:rPr lang="en-US" sz="1800" b="1" dirty="0">
                          <a:solidFill>
                            <a:schemeClr val="bg1"/>
                          </a:solidFill>
                        </a:rPr>
                        <a:t>Business Value</a:t>
                      </a:r>
                      <a:endParaRPr b="1" dirty="0">
                        <a:solidFill>
                          <a:schemeClr val="bg1"/>
                        </a:solidFill>
                      </a:endParaRPr>
                    </a:p>
                  </a:txBody>
                  <a:tcPr marL="91450" marR="91450" marT="45725" marB="45725">
                    <a:lnR w="12700" cap="flat" cmpd="sng">
                      <a:solidFill>
                        <a:schemeClr val="dk1"/>
                      </a:solidFill>
                      <a:prstDash val="solid"/>
                      <a:round/>
                      <a:headEnd type="none" w="sm" len="sm"/>
                      <a:tailEnd type="none" w="sm" len="sm"/>
                    </a:lnR>
                    <a:solidFill>
                      <a:srgbClr val="002060"/>
                    </a:solidFill>
                  </a:tcPr>
                </a:tc>
                <a:tc hMerge="1">
                  <a:txBody>
                    <a:bodyPr/>
                    <a:lstStyle/>
                    <a:p>
                      <a:endParaRPr lang="en-US"/>
                    </a:p>
                  </a:txBody>
                  <a:tcPr/>
                </a:tc>
                <a:tc hMerge="1">
                  <a:txBody>
                    <a:bodyPr/>
                    <a:lstStyle/>
                    <a:p>
                      <a:endParaRPr lang="en-US"/>
                    </a:p>
                  </a:txBody>
                  <a:tcPr/>
                </a:tc>
                <a:tc gridSpan="3">
                  <a:txBody>
                    <a:bodyPr/>
                    <a:lstStyle/>
                    <a:p>
                      <a:pPr marL="0" marR="0" lvl="0" indent="0" algn="ctr" rtl="0">
                        <a:spcBef>
                          <a:spcPts val="0"/>
                        </a:spcBef>
                        <a:spcAft>
                          <a:spcPts val="0"/>
                        </a:spcAft>
                        <a:buNone/>
                      </a:pPr>
                      <a:r>
                        <a:rPr lang="en-US" sz="1800" b="1" dirty="0">
                          <a:solidFill>
                            <a:schemeClr val="bg1"/>
                          </a:solidFill>
                        </a:rPr>
                        <a:t>Feasibility</a:t>
                      </a:r>
                      <a:endParaRPr b="1" dirty="0">
                        <a:solidFill>
                          <a:schemeClr val="bg1"/>
                        </a:solidFill>
                      </a:endParaRPr>
                    </a:p>
                  </a:txBody>
                  <a:tcPr marL="91450" marR="91450" marT="45725" marB="45725">
                    <a:lnL w="12700" cap="flat" cmpd="sng">
                      <a:solidFill>
                        <a:schemeClr val="dk1"/>
                      </a:solidFill>
                      <a:prstDash val="solid"/>
                      <a:round/>
                      <a:headEnd type="none" w="sm" len="sm"/>
                      <a:tailEnd type="none" w="sm" len="sm"/>
                    </a:lnL>
                    <a:solidFill>
                      <a:srgbClr val="00206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504050">
                <a:tc>
                  <a:txBody>
                    <a:bodyPr/>
                    <a:lstStyle/>
                    <a:p>
                      <a:pPr marL="0" marR="0" lvl="0" indent="0" algn="ctr" rtl="0">
                        <a:spcBef>
                          <a:spcPts val="0"/>
                        </a:spcBef>
                        <a:spcAft>
                          <a:spcPts val="0"/>
                        </a:spcAft>
                        <a:buNone/>
                      </a:pPr>
                      <a:r>
                        <a:rPr lang="en-US" sz="1200" b="0" dirty="0"/>
                        <a:t>Finance Optimization</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User Attractiveness</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Business Competitiveness</a:t>
                      </a:r>
                      <a:endParaRPr dirty="0"/>
                    </a:p>
                  </a:txBody>
                  <a:tcPr marL="91450" marR="91450" marT="45725" marB="45725" anchor="ctr">
                    <a:lnR w="12700" cap="flat" cmpd="sng">
                      <a:solidFill>
                        <a:schemeClr val="dk1"/>
                      </a:solidFill>
                      <a:prstDash val="solid"/>
                      <a:round/>
                      <a:headEnd type="none" w="sm" len="sm"/>
                      <a:tailEnd type="none" w="sm" len="sm"/>
                    </a:lnR>
                    <a:solidFill>
                      <a:schemeClr val="tx2">
                        <a:lumMod val="85000"/>
                      </a:schemeClr>
                    </a:solidFill>
                  </a:tcPr>
                </a:tc>
                <a:tc>
                  <a:txBody>
                    <a:bodyPr/>
                    <a:lstStyle/>
                    <a:p>
                      <a:pPr marL="0" marR="0" lvl="0" indent="0" algn="ctr" rtl="0">
                        <a:spcBef>
                          <a:spcPts val="0"/>
                        </a:spcBef>
                        <a:spcAft>
                          <a:spcPts val="0"/>
                        </a:spcAft>
                        <a:buNone/>
                      </a:pPr>
                      <a:r>
                        <a:rPr lang="en-US" sz="1200" b="0" dirty="0"/>
                        <a:t>Technical Feasibility</a:t>
                      </a:r>
                      <a:endParaRPr dirty="0"/>
                    </a:p>
                  </a:txBody>
                  <a:tcPr marL="91450" marR="91450" marT="45725" marB="45725" anchor="ctr">
                    <a:lnL w="12700" cap="flat" cmpd="sng">
                      <a:solidFill>
                        <a:schemeClr val="dk1"/>
                      </a:solidFill>
                      <a:prstDash val="solid"/>
                      <a:round/>
                      <a:headEnd type="none" w="sm" len="sm"/>
                      <a:tailEnd type="none" w="sm" len="sm"/>
                    </a:lnL>
                    <a:solidFill>
                      <a:schemeClr val="tx2">
                        <a:lumMod val="85000"/>
                      </a:schemeClr>
                    </a:solidFill>
                  </a:tcPr>
                </a:tc>
                <a:tc>
                  <a:txBody>
                    <a:bodyPr/>
                    <a:lstStyle/>
                    <a:p>
                      <a:pPr marL="0" marR="0" lvl="0" indent="0" algn="ctr" rtl="0">
                        <a:spcBef>
                          <a:spcPts val="0"/>
                        </a:spcBef>
                        <a:spcAft>
                          <a:spcPts val="0"/>
                        </a:spcAft>
                        <a:buNone/>
                      </a:pPr>
                      <a:r>
                        <a:rPr lang="en-US" sz="1200" b="0" dirty="0"/>
                        <a:t>Internal Readiness</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External Readiness</a:t>
                      </a:r>
                      <a:endParaRPr dirty="0"/>
                    </a:p>
                  </a:txBody>
                  <a:tcPr marL="91450" marR="91450" marT="45725" marB="45725" anchor="ctr">
                    <a:solidFill>
                      <a:schemeClr val="tx2">
                        <a:lumMod val="85000"/>
                      </a:schemeClr>
                    </a:solidFill>
                  </a:tcPr>
                </a:tc>
                <a:extLst>
                  <a:ext uri="{0D108BD9-81ED-4DB2-BD59-A6C34878D82A}">
                    <a16:rowId xmlns:a16="http://schemas.microsoft.com/office/drawing/2014/main" xmlns="" val="10001"/>
                  </a:ext>
                </a:extLst>
              </a:tr>
              <a:tr h="408850">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lnL w="12700" cap="flat" cmpd="sng">
                      <a:solidFill>
                        <a:schemeClr val="dk1"/>
                      </a:solidFill>
                      <a:prstDash val="solid"/>
                      <a:round/>
                      <a:headEnd type="none" w="sm" len="sm"/>
                      <a:tailEnd type="none" w="sm" len="sm"/>
                    </a:lnL>
                  </a:tcP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tc>
                <a:extLst>
                  <a:ext uri="{0D108BD9-81ED-4DB2-BD59-A6C34878D82A}">
                    <a16:rowId xmlns:a16="http://schemas.microsoft.com/office/drawing/2014/main" xmlns="" val="10002"/>
                  </a:ext>
                </a:extLst>
              </a:tr>
            </a:tbl>
          </a:graphicData>
        </a:graphic>
      </p:graphicFrame>
      <p:graphicFrame>
        <p:nvGraphicFramePr>
          <p:cNvPr id="999" name="Google Shape;999;p28"/>
          <p:cNvGraphicFramePr/>
          <p:nvPr>
            <p:extLst>
              <p:ext uri="{D42A27DB-BD31-4B8C-83A1-F6EECF244321}">
                <p14:modId xmlns:p14="http://schemas.microsoft.com/office/powerpoint/2010/main" val="168381133"/>
              </p:ext>
            </p:extLst>
          </p:nvPr>
        </p:nvGraphicFramePr>
        <p:xfrm>
          <a:off x="457200" y="979702"/>
          <a:ext cx="2302625" cy="3237200"/>
        </p:xfrm>
        <a:graphic>
          <a:graphicData uri="http://schemas.openxmlformats.org/drawingml/2006/table">
            <a:tbl>
              <a:tblPr firstRow="1" bandRow="1">
                <a:noFill/>
              </a:tblPr>
              <a:tblGrid>
                <a:gridCol w="2302625">
                  <a:extLst>
                    <a:ext uri="{9D8B030D-6E8A-4147-A177-3AD203B41FA5}">
                      <a16:colId xmlns:a16="http://schemas.microsoft.com/office/drawing/2014/main" xmlns="" val="20000"/>
                    </a:ext>
                  </a:extLst>
                </a:gridCol>
              </a:tblGrid>
              <a:tr h="3237200">
                <a:tc>
                  <a:txBody>
                    <a:bodyPr/>
                    <a:lstStyle/>
                    <a:p>
                      <a:pPr marL="0" marR="0" lvl="0" indent="0" algn="l" rtl="0">
                        <a:spcBef>
                          <a:spcPts val="0"/>
                        </a:spcBef>
                        <a:spcAft>
                          <a:spcPts val="0"/>
                        </a:spcAft>
                        <a:buNone/>
                      </a:pPr>
                      <a:r>
                        <a:rPr lang="en-US" sz="1800" b="1" dirty="0">
                          <a:solidFill>
                            <a:schemeClr val="bg1"/>
                          </a:solidFill>
                        </a:rPr>
                        <a:t>Predictive Policing</a:t>
                      </a:r>
                      <a:br>
                        <a:rPr lang="en-US" sz="1800" b="1" dirty="0">
                          <a:solidFill>
                            <a:schemeClr val="bg1"/>
                          </a:solidFill>
                        </a:rPr>
                      </a:br>
                      <a:endParaRPr sz="1800" b="1" dirty="0">
                        <a:solidFill>
                          <a:schemeClr val="bg1"/>
                        </a:solidFill>
                      </a:endParaRPr>
                    </a:p>
                    <a:p>
                      <a:pPr marL="0" marR="0" lvl="0" indent="0" algn="l" rtl="0">
                        <a:spcBef>
                          <a:spcPts val="0"/>
                        </a:spcBef>
                        <a:spcAft>
                          <a:spcPts val="0"/>
                        </a:spcAft>
                        <a:buNone/>
                      </a:pPr>
                      <a:r>
                        <a:rPr lang="en-US" sz="1400" b="0" i="0" dirty="0">
                          <a:solidFill>
                            <a:schemeClr val="lt1"/>
                          </a:solidFill>
                          <a:latin typeface="Arial"/>
                          <a:ea typeface="Arial"/>
                          <a:cs typeface="Arial"/>
                          <a:sym typeface="Arial"/>
                        </a:rPr>
                        <a:t>Law enforcement and public safety activities that are based on predictions of crime hotspots and historic event data.</a:t>
                      </a:r>
                      <a:endParaRPr sz="1100" dirty="0"/>
                    </a:p>
                  </a:txBody>
                  <a:tcPr marL="91450" marR="91450" marT="45725" marB="45725">
                    <a:solidFill>
                      <a:srgbClr val="002060"/>
                    </a:solidFill>
                  </a:tcPr>
                </a:tc>
                <a:extLst>
                  <a:ext uri="{0D108BD9-81ED-4DB2-BD59-A6C34878D82A}">
                    <a16:rowId xmlns:a16="http://schemas.microsoft.com/office/drawing/2014/main" xmlns="" val="10000"/>
                  </a:ext>
                </a:extLst>
              </a:tr>
            </a:tbl>
          </a:graphicData>
        </a:graphic>
      </p:graphicFrame>
      <p:sp>
        <p:nvSpPr>
          <p:cNvPr id="1000" name="Google Shape;1000;p28"/>
          <p:cNvSpPr/>
          <p:nvPr/>
        </p:nvSpPr>
        <p:spPr>
          <a:xfrm>
            <a:off x="3031374" y="2737393"/>
            <a:ext cx="3618807"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Predictive policing is used by law enforcement organizations to reduce crime rates through improved utilization of resources.</a:t>
            </a:r>
            <a:endParaRPr lang="en-US" dirty="0"/>
          </a:p>
        </p:txBody>
      </p:sp>
      <p:sp>
        <p:nvSpPr>
          <p:cNvPr id="1001" name="Google Shape;1001;p28"/>
          <p:cNvSpPr/>
          <p:nvPr/>
        </p:nvSpPr>
        <p:spPr>
          <a:xfrm>
            <a:off x="7013448" y="2402937"/>
            <a:ext cx="3874380"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Predictive analytics hold significant promise for policing. However, there are significant challenges related to data quality and bias in historic datasets that raise concerns for human rights advocates.</a:t>
            </a:r>
            <a:endParaRPr lang="en-US" dirty="0"/>
          </a:p>
        </p:txBody>
      </p:sp>
      <p:graphicFrame>
        <p:nvGraphicFramePr>
          <p:cNvPr id="1002" name="Google Shape;1002;p28"/>
          <p:cNvGraphicFramePr/>
          <p:nvPr>
            <p:extLst>
              <p:ext uri="{D42A27DB-BD31-4B8C-83A1-F6EECF244321}">
                <p14:modId xmlns:p14="http://schemas.microsoft.com/office/powerpoint/2010/main" val="1785160818"/>
              </p:ext>
            </p:extLst>
          </p:nvPr>
        </p:nvGraphicFramePr>
        <p:xfrm>
          <a:off x="2759826" y="4258741"/>
          <a:ext cx="8128050" cy="797580"/>
        </p:xfrm>
        <a:graphic>
          <a:graphicData uri="http://schemas.openxmlformats.org/drawingml/2006/table">
            <a:tbl>
              <a:tblPr firstRow="1" bandRow="1">
                <a:noFill/>
              </a:tblPr>
              <a:tblGrid>
                <a:gridCol w="1354675">
                  <a:extLst>
                    <a:ext uri="{9D8B030D-6E8A-4147-A177-3AD203B41FA5}">
                      <a16:colId xmlns:a16="http://schemas.microsoft.com/office/drawing/2014/main" xmlns="" val="20000"/>
                    </a:ext>
                  </a:extLst>
                </a:gridCol>
                <a:gridCol w="1354675">
                  <a:extLst>
                    <a:ext uri="{9D8B030D-6E8A-4147-A177-3AD203B41FA5}">
                      <a16:colId xmlns:a16="http://schemas.microsoft.com/office/drawing/2014/main" xmlns="" val="20001"/>
                    </a:ext>
                  </a:extLst>
                </a:gridCol>
                <a:gridCol w="1354675">
                  <a:extLst>
                    <a:ext uri="{9D8B030D-6E8A-4147-A177-3AD203B41FA5}">
                      <a16:colId xmlns:a16="http://schemas.microsoft.com/office/drawing/2014/main" xmlns="" val="20002"/>
                    </a:ext>
                  </a:extLst>
                </a:gridCol>
                <a:gridCol w="1354675">
                  <a:extLst>
                    <a:ext uri="{9D8B030D-6E8A-4147-A177-3AD203B41FA5}">
                      <a16:colId xmlns:a16="http://schemas.microsoft.com/office/drawing/2014/main" xmlns="" val="20003"/>
                    </a:ext>
                  </a:extLst>
                </a:gridCol>
                <a:gridCol w="1354675">
                  <a:extLst>
                    <a:ext uri="{9D8B030D-6E8A-4147-A177-3AD203B41FA5}">
                      <a16:colId xmlns:a16="http://schemas.microsoft.com/office/drawing/2014/main" xmlns="" val="20004"/>
                    </a:ext>
                  </a:extLst>
                </a:gridCol>
                <a:gridCol w="1354675">
                  <a:extLst>
                    <a:ext uri="{9D8B030D-6E8A-4147-A177-3AD203B41FA5}">
                      <a16:colId xmlns:a16="http://schemas.microsoft.com/office/drawing/2014/main" xmlns="" val="20005"/>
                    </a:ext>
                  </a:extLst>
                </a:gridCol>
              </a:tblGrid>
              <a:tr h="370850">
                <a:tc>
                  <a:txBody>
                    <a:bodyPr/>
                    <a:lstStyle/>
                    <a:p>
                      <a:pPr marL="0" marR="0" lvl="0" indent="0" algn="ctr" rtl="0">
                        <a:spcBef>
                          <a:spcPts val="0"/>
                        </a:spcBef>
                        <a:spcAft>
                          <a:spcPts val="0"/>
                        </a:spcAft>
                        <a:buNone/>
                      </a:pPr>
                      <a:r>
                        <a:rPr lang="en-US" sz="1100" dirty="0">
                          <a:solidFill>
                            <a:schemeClr val="bg1"/>
                          </a:solidFill>
                        </a:rPr>
                        <a:t>Environment Protection</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Public Safety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Infrastructure Utility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Economy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Transportation and Mobility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Government and Human Services</a:t>
                      </a:r>
                      <a:endParaRPr dirty="0">
                        <a:solidFill>
                          <a:schemeClr val="bg1"/>
                        </a:solidFill>
                      </a:endParaRPr>
                    </a:p>
                  </a:txBody>
                  <a:tcPr marL="91450" marR="91450" marT="45725" marB="45725" anchor="ctr">
                    <a:solidFill>
                      <a:srgbClr val="002060"/>
                    </a:solidFill>
                  </a:tcPr>
                </a:tc>
                <a:extLst>
                  <a:ext uri="{0D108BD9-81ED-4DB2-BD59-A6C34878D82A}">
                    <a16:rowId xmlns:a16="http://schemas.microsoft.com/office/drawing/2014/main" xmlns="" val="10000"/>
                  </a:ext>
                </a:extLst>
              </a:tr>
              <a:tr h="370850">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extLst>
                  <a:ext uri="{0D108BD9-81ED-4DB2-BD59-A6C34878D82A}">
                    <a16:rowId xmlns:a16="http://schemas.microsoft.com/office/drawing/2014/main" xmlns="" val="10001"/>
                  </a:ext>
                </a:extLst>
              </a:tr>
            </a:tbl>
          </a:graphicData>
        </a:graphic>
      </p:graphicFrame>
      <p:sp>
        <p:nvSpPr>
          <p:cNvPr id="1003" name="Google Shape;1003;p28"/>
          <p:cNvSpPr txBox="1"/>
          <p:nvPr/>
        </p:nvSpPr>
        <p:spPr>
          <a:xfrm>
            <a:off x="783767" y="4472855"/>
            <a:ext cx="1649491" cy="369291"/>
          </a:xfrm>
          <a:prstGeom prst="rect">
            <a:avLst/>
          </a:prstGeom>
          <a:noFill/>
          <a:ln>
            <a:noFill/>
          </a:ln>
        </p:spPr>
        <p:txBody>
          <a:bodyPr spcFirstLastPara="1" wrap="square" lIns="0" tIns="45700" rIns="0"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Contributions</a:t>
            </a:r>
          </a:p>
        </p:txBody>
      </p:sp>
      <p:graphicFrame>
        <p:nvGraphicFramePr>
          <p:cNvPr id="1004" name="Google Shape;1004;p28"/>
          <p:cNvGraphicFramePr/>
          <p:nvPr/>
        </p:nvGraphicFramePr>
        <p:xfrm>
          <a:off x="457200" y="5303766"/>
          <a:ext cx="10430650" cy="640090"/>
        </p:xfrm>
        <a:graphic>
          <a:graphicData uri="http://schemas.openxmlformats.org/drawingml/2006/table">
            <a:tbl>
              <a:tblPr firstRow="1" bandRow="1">
                <a:noFill/>
              </a:tblPr>
              <a:tblGrid>
                <a:gridCol w="2310950">
                  <a:extLst>
                    <a:ext uri="{9D8B030D-6E8A-4147-A177-3AD203B41FA5}">
                      <a16:colId xmlns:a16="http://schemas.microsoft.com/office/drawing/2014/main" xmlns="" val="20000"/>
                    </a:ext>
                  </a:extLst>
                </a:gridCol>
                <a:gridCol w="8119700">
                  <a:extLst>
                    <a:ext uri="{9D8B030D-6E8A-4147-A177-3AD203B41FA5}">
                      <a16:colId xmlns:a16="http://schemas.microsoft.com/office/drawing/2014/main" xmlns="" val="20001"/>
                    </a:ext>
                  </a:extLst>
                </a:gridCol>
              </a:tblGrid>
              <a:tr h="370850">
                <a:tc>
                  <a:txBody>
                    <a:bodyPr/>
                    <a:lstStyle/>
                    <a:p>
                      <a:pPr marL="0" marR="0" lvl="0" indent="0" algn="l" rtl="0">
                        <a:spcBef>
                          <a:spcPts val="0"/>
                        </a:spcBef>
                        <a:spcAft>
                          <a:spcPts val="0"/>
                        </a:spcAft>
                        <a:buNone/>
                      </a:pPr>
                      <a:r>
                        <a:rPr lang="en-US" sz="1800" b="1" dirty="0"/>
                        <a:t>Successful Case Studies</a:t>
                      </a:r>
                      <a:endParaRPr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dirty="0"/>
                        <a:t>Chicago PD</a:t>
                      </a:r>
                      <a:endParaRPr dirty="0"/>
                    </a:p>
                  </a:txBody>
                  <a:tcPr marL="91450" marR="91450" marT="45725" marB="45725"/>
                </a:tc>
                <a:extLst>
                  <a:ext uri="{0D108BD9-81ED-4DB2-BD59-A6C34878D82A}">
                    <a16:rowId xmlns:a16="http://schemas.microsoft.com/office/drawing/2014/main" xmlns="" val="10000"/>
                  </a:ext>
                </a:extLst>
              </a:tr>
            </a:tbl>
          </a:graphicData>
        </a:graphic>
      </p:graphicFrame>
      <p:sp>
        <p:nvSpPr>
          <p:cNvPr id="10" name="Arrow: Right 9">
            <a:extLst>
              <a:ext uri="{FF2B5EF4-FFF2-40B4-BE49-F238E27FC236}">
                <a16:creationId xmlns:a16="http://schemas.microsoft.com/office/drawing/2014/main" xmlns="" id="{D4B124A8-AEF6-4F5A-8F2A-18CF47A08CFA}"/>
              </a:ext>
            </a:extLst>
          </p:cNvPr>
          <p:cNvSpPr/>
          <p:nvPr/>
        </p:nvSpPr>
        <p:spPr>
          <a:xfrm>
            <a:off x="2222092" y="4593727"/>
            <a:ext cx="386628" cy="158349"/>
          </a:xfrm>
          <a:prstGeom prst="righ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27"/>
          <p:cNvSpPr txBox="1">
            <a:spLocks noGrp="1"/>
          </p:cNvSpPr>
          <p:nvPr>
            <p:ph type="title"/>
          </p:nvPr>
        </p:nvSpPr>
        <p:spPr>
          <a:xfrm>
            <a:off x="2055247" y="1527176"/>
            <a:ext cx="4906765" cy="2937249"/>
          </a:xfrm>
          <a:prstGeom prst="rect">
            <a:avLst/>
          </a:prstGeom>
          <a:noFill/>
          <a:ln>
            <a:noFill/>
          </a:ln>
        </p:spPr>
        <p:txBody>
          <a:bodyPr spcFirstLastPara="1" wrap="square" lIns="0" tIns="0" rIns="0" bIns="0" anchor="ctr" anchorCtr="0">
            <a:noAutofit/>
          </a:bodyPr>
          <a:lstStyle/>
          <a:p>
            <a:pPr lvl="0">
              <a:buSzPts val="4800"/>
            </a:pPr>
            <a:r>
              <a:rPr lang="en-US" sz="4800" dirty="0"/>
              <a:t>Infrastructure and Utilities</a:t>
            </a:r>
            <a:endParaRPr lang="en-US" dirty="0"/>
          </a:p>
        </p:txBody>
      </p:sp>
    </p:spTree>
    <p:extLst>
      <p:ext uri="{BB962C8B-B14F-4D97-AF65-F5344CB8AC3E}">
        <p14:creationId xmlns:p14="http://schemas.microsoft.com/office/powerpoint/2010/main" val="10558670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pic>
        <p:nvPicPr>
          <p:cNvPr id="1014" name="Google Shape;1014;p30" descr="Buildings - Building Background Png Grey | Transparent PNG Download #776707  - Vippng"/>
          <p:cNvPicPr preferRelativeResize="0"/>
          <p:nvPr/>
        </p:nvPicPr>
        <p:blipFill rotWithShape="1">
          <a:blip r:embed="rId3">
            <a:alphaModFix/>
          </a:blip>
          <a:srcRect l="6141" t="11676" r="6274" b="10060"/>
          <a:stretch/>
        </p:blipFill>
        <p:spPr>
          <a:xfrm>
            <a:off x="178497" y="1529546"/>
            <a:ext cx="11835003" cy="3483032"/>
          </a:xfrm>
          <a:prstGeom prst="rect">
            <a:avLst/>
          </a:prstGeom>
          <a:noFill/>
          <a:ln>
            <a:noFill/>
          </a:ln>
        </p:spPr>
      </p:pic>
      <p:pic>
        <p:nvPicPr>
          <p:cNvPr id="1015" name="Google Shape;1015;p30" descr="Building, commercial building, construction, housing society, office block,  real estate icon - Download on Iconfinder"/>
          <p:cNvPicPr preferRelativeResize="0"/>
          <p:nvPr/>
        </p:nvPicPr>
        <p:blipFill rotWithShape="1">
          <a:blip r:embed="rId4">
            <a:alphaModFix/>
          </a:blip>
          <a:srcRect/>
          <a:stretch/>
        </p:blipFill>
        <p:spPr>
          <a:xfrm>
            <a:off x="2734681" y="4347378"/>
            <a:ext cx="588856" cy="588856"/>
          </a:xfrm>
          <a:prstGeom prst="rect">
            <a:avLst/>
          </a:prstGeom>
          <a:noFill/>
          <a:ln>
            <a:noFill/>
          </a:ln>
        </p:spPr>
      </p:pic>
      <p:pic>
        <p:nvPicPr>
          <p:cNvPr id="1016" name="Google Shape;1016;p30" descr="Electricity grid png 3 » PNG Image"/>
          <p:cNvPicPr preferRelativeResize="0"/>
          <p:nvPr/>
        </p:nvPicPr>
        <p:blipFill rotWithShape="1">
          <a:blip r:embed="rId5">
            <a:alphaModFix/>
          </a:blip>
          <a:srcRect/>
          <a:stretch/>
        </p:blipFill>
        <p:spPr>
          <a:xfrm>
            <a:off x="186615" y="3217110"/>
            <a:ext cx="1052613" cy="1726285"/>
          </a:xfrm>
          <a:prstGeom prst="rect">
            <a:avLst/>
          </a:prstGeom>
          <a:noFill/>
          <a:ln>
            <a:noFill/>
          </a:ln>
        </p:spPr>
      </p:pic>
      <p:pic>
        <p:nvPicPr>
          <p:cNvPr id="1017" name="Google Shape;1017;p30" descr="Download Industry Smoke Power Plant Comments - Icon Manufacturing Power  Plant PNG Image with No Background - PNGkey.com"/>
          <p:cNvPicPr preferRelativeResize="0"/>
          <p:nvPr/>
        </p:nvPicPr>
        <p:blipFill rotWithShape="1">
          <a:blip r:embed="rId6">
            <a:alphaModFix/>
          </a:blip>
          <a:srcRect/>
          <a:stretch/>
        </p:blipFill>
        <p:spPr>
          <a:xfrm>
            <a:off x="739348" y="4057341"/>
            <a:ext cx="818911" cy="885752"/>
          </a:xfrm>
          <a:prstGeom prst="rect">
            <a:avLst/>
          </a:prstGeom>
          <a:noFill/>
          <a:ln>
            <a:noFill/>
          </a:ln>
        </p:spPr>
      </p:pic>
      <p:pic>
        <p:nvPicPr>
          <p:cNvPr id="1018" name="Google Shape;1018;p30" descr="Building, center, clinic, conditioning, hospital, medical, rehabilitation  icon - Download on Iconfinder"/>
          <p:cNvPicPr preferRelativeResize="0"/>
          <p:nvPr/>
        </p:nvPicPr>
        <p:blipFill rotWithShape="1">
          <a:blip r:embed="rId7">
            <a:alphaModFix/>
          </a:blip>
          <a:srcRect/>
          <a:stretch/>
        </p:blipFill>
        <p:spPr>
          <a:xfrm>
            <a:off x="1572847" y="3844637"/>
            <a:ext cx="1151316" cy="1151316"/>
          </a:xfrm>
          <a:prstGeom prst="rect">
            <a:avLst/>
          </a:prstGeom>
          <a:noFill/>
          <a:ln>
            <a:noFill/>
          </a:ln>
        </p:spPr>
      </p:pic>
      <p:sp>
        <p:nvSpPr>
          <p:cNvPr id="1019" name="Google Shape;1019;p30"/>
          <p:cNvSpPr/>
          <p:nvPr/>
        </p:nvSpPr>
        <p:spPr>
          <a:xfrm>
            <a:off x="178497" y="5652657"/>
            <a:ext cx="11835003" cy="40732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020" name="Google Shape;1020;p30"/>
          <p:cNvSpPr/>
          <p:nvPr/>
        </p:nvSpPr>
        <p:spPr>
          <a:xfrm>
            <a:off x="178497" y="4946075"/>
            <a:ext cx="11835003" cy="706582"/>
          </a:xfrm>
          <a:prstGeom prst="rect">
            <a:avLst/>
          </a:prstGeom>
          <a:solidFill>
            <a:srgbClr val="D0DEE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pic>
        <p:nvPicPr>
          <p:cNvPr id="1021" name="Google Shape;1021;p30" descr="Mini Truck Icons - Download Free Vector Icons | Noun Project"/>
          <p:cNvPicPr preferRelativeResize="0"/>
          <p:nvPr/>
        </p:nvPicPr>
        <p:blipFill rotWithShape="1">
          <a:blip r:embed="rId8">
            <a:alphaModFix/>
          </a:blip>
          <a:srcRect/>
          <a:stretch/>
        </p:blipFill>
        <p:spPr>
          <a:xfrm>
            <a:off x="10284576" y="4848063"/>
            <a:ext cx="1154776" cy="1154776"/>
          </a:xfrm>
          <a:prstGeom prst="rect">
            <a:avLst/>
          </a:prstGeom>
          <a:noFill/>
          <a:ln>
            <a:noFill/>
          </a:ln>
        </p:spPr>
      </p:pic>
      <p:pic>
        <p:nvPicPr>
          <p:cNvPr id="1022" name="Google Shape;1022;p30" descr="Vehicle Icon Car Sedan PNG Transparent Background, Free Download #4257 -  FreeIconsPNG"/>
          <p:cNvPicPr preferRelativeResize="0"/>
          <p:nvPr/>
        </p:nvPicPr>
        <p:blipFill rotWithShape="1">
          <a:blip r:embed="rId9">
            <a:alphaModFix/>
          </a:blip>
          <a:srcRect/>
          <a:stretch/>
        </p:blipFill>
        <p:spPr>
          <a:xfrm>
            <a:off x="680657" y="5166398"/>
            <a:ext cx="1036615" cy="621564"/>
          </a:xfrm>
          <a:prstGeom prst="rect">
            <a:avLst/>
          </a:prstGeom>
          <a:noFill/>
          <a:ln>
            <a:noFill/>
          </a:ln>
        </p:spPr>
      </p:pic>
      <p:pic>
        <p:nvPicPr>
          <p:cNvPr id="1023" name="Google Shape;1023;p30"/>
          <p:cNvPicPr preferRelativeResize="0"/>
          <p:nvPr/>
        </p:nvPicPr>
        <p:blipFill rotWithShape="1">
          <a:blip r:embed="rId10">
            <a:alphaModFix/>
          </a:blip>
          <a:srcRect/>
          <a:stretch/>
        </p:blipFill>
        <p:spPr>
          <a:xfrm>
            <a:off x="8329348" y="5216761"/>
            <a:ext cx="490456" cy="490456"/>
          </a:xfrm>
          <a:prstGeom prst="rect">
            <a:avLst/>
          </a:prstGeom>
          <a:noFill/>
          <a:ln>
            <a:noFill/>
          </a:ln>
        </p:spPr>
      </p:pic>
      <p:pic>
        <p:nvPicPr>
          <p:cNvPr id="1024" name="Google Shape;1024;p30" descr="Free Icon | Traffic police"/>
          <p:cNvPicPr preferRelativeResize="0"/>
          <p:nvPr/>
        </p:nvPicPr>
        <p:blipFill rotWithShape="1">
          <a:blip r:embed="rId11">
            <a:alphaModFix/>
          </a:blip>
          <a:srcRect/>
          <a:stretch/>
        </p:blipFill>
        <p:spPr>
          <a:xfrm>
            <a:off x="5240567" y="5004269"/>
            <a:ext cx="407324" cy="407324"/>
          </a:xfrm>
          <a:prstGeom prst="rect">
            <a:avLst/>
          </a:prstGeom>
          <a:noFill/>
          <a:ln>
            <a:noFill/>
          </a:ln>
        </p:spPr>
      </p:pic>
      <p:pic>
        <p:nvPicPr>
          <p:cNvPr id="1025" name="Google Shape;1025;p30" descr="Building, office, police station icon - Download on Iconfinder"/>
          <p:cNvPicPr preferRelativeResize="0"/>
          <p:nvPr/>
        </p:nvPicPr>
        <p:blipFill rotWithShape="1">
          <a:blip r:embed="rId12">
            <a:alphaModFix/>
          </a:blip>
          <a:srcRect/>
          <a:stretch/>
        </p:blipFill>
        <p:spPr>
          <a:xfrm>
            <a:off x="7356310" y="4085686"/>
            <a:ext cx="965807" cy="965807"/>
          </a:xfrm>
          <a:prstGeom prst="rect">
            <a:avLst/>
          </a:prstGeom>
          <a:noFill/>
          <a:ln>
            <a:noFill/>
          </a:ln>
        </p:spPr>
      </p:pic>
      <p:pic>
        <p:nvPicPr>
          <p:cNvPr id="1026" name="Google Shape;1026;p30" descr="Download Tall Building Silhouette At Getdrawings Png Transparent -  Skyscraper Clipart PNG Image with No Background - PNGkey.com"/>
          <p:cNvPicPr preferRelativeResize="0"/>
          <p:nvPr/>
        </p:nvPicPr>
        <p:blipFill rotWithShape="1">
          <a:blip r:embed="rId13">
            <a:alphaModFix/>
          </a:blip>
          <a:srcRect r="38743"/>
          <a:stretch/>
        </p:blipFill>
        <p:spPr>
          <a:xfrm>
            <a:off x="8178502" y="2369132"/>
            <a:ext cx="2349197" cy="2576948"/>
          </a:xfrm>
          <a:prstGeom prst="rect">
            <a:avLst/>
          </a:prstGeom>
          <a:noFill/>
          <a:ln>
            <a:noFill/>
          </a:ln>
        </p:spPr>
      </p:pic>
      <p:pic>
        <p:nvPicPr>
          <p:cNvPr id="1027" name="Google Shape;1027;p30" descr="Street light PNG images free download"/>
          <p:cNvPicPr preferRelativeResize="0"/>
          <p:nvPr/>
        </p:nvPicPr>
        <p:blipFill rotWithShape="1">
          <a:blip r:embed="rId14">
            <a:alphaModFix/>
          </a:blip>
          <a:srcRect/>
          <a:stretch/>
        </p:blipFill>
        <p:spPr>
          <a:xfrm>
            <a:off x="3212451" y="4703535"/>
            <a:ext cx="484134" cy="484134"/>
          </a:xfrm>
          <a:prstGeom prst="rect">
            <a:avLst/>
          </a:prstGeom>
          <a:noFill/>
          <a:ln>
            <a:noFill/>
          </a:ln>
        </p:spPr>
      </p:pic>
      <p:pic>
        <p:nvPicPr>
          <p:cNvPr id="1028" name="Google Shape;1028;p30" descr="Street light PNG images free download"/>
          <p:cNvPicPr preferRelativeResize="0"/>
          <p:nvPr/>
        </p:nvPicPr>
        <p:blipFill rotWithShape="1">
          <a:blip r:embed="rId14">
            <a:alphaModFix/>
          </a:blip>
          <a:srcRect/>
          <a:stretch/>
        </p:blipFill>
        <p:spPr>
          <a:xfrm>
            <a:off x="1807397" y="4703659"/>
            <a:ext cx="489238" cy="489238"/>
          </a:xfrm>
          <a:prstGeom prst="rect">
            <a:avLst/>
          </a:prstGeom>
          <a:noFill/>
          <a:ln>
            <a:noFill/>
          </a:ln>
        </p:spPr>
      </p:pic>
      <p:pic>
        <p:nvPicPr>
          <p:cNvPr id="1029" name="Google Shape;1029;p30" descr="Street light PNG images free download"/>
          <p:cNvPicPr preferRelativeResize="0"/>
          <p:nvPr/>
        </p:nvPicPr>
        <p:blipFill rotWithShape="1">
          <a:blip r:embed="rId14">
            <a:alphaModFix/>
          </a:blip>
          <a:srcRect/>
          <a:stretch/>
        </p:blipFill>
        <p:spPr>
          <a:xfrm>
            <a:off x="2509924" y="4701456"/>
            <a:ext cx="489238" cy="489238"/>
          </a:xfrm>
          <a:prstGeom prst="rect">
            <a:avLst/>
          </a:prstGeom>
          <a:noFill/>
          <a:ln>
            <a:noFill/>
          </a:ln>
        </p:spPr>
      </p:pic>
      <p:pic>
        <p:nvPicPr>
          <p:cNvPr id="1030" name="Google Shape;1030;p30" descr="Street light PNG images free download"/>
          <p:cNvPicPr preferRelativeResize="0"/>
          <p:nvPr/>
        </p:nvPicPr>
        <p:blipFill rotWithShape="1">
          <a:blip r:embed="rId14">
            <a:alphaModFix/>
          </a:blip>
          <a:srcRect/>
          <a:stretch/>
        </p:blipFill>
        <p:spPr>
          <a:xfrm>
            <a:off x="4709064" y="4706430"/>
            <a:ext cx="484134" cy="484134"/>
          </a:xfrm>
          <a:prstGeom prst="rect">
            <a:avLst/>
          </a:prstGeom>
          <a:noFill/>
          <a:ln>
            <a:noFill/>
          </a:ln>
        </p:spPr>
      </p:pic>
      <p:pic>
        <p:nvPicPr>
          <p:cNvPr id="1031" name="Google Shape;1031;p30" descr="Street light PNG images free download"/>
          <p:cNvPicPr preferRelativeResize="0"/>
          <p:nvPr/>
        </p:nvPicPr>
        <p:blipFill rotWithShape="1">
          <a:blip r:embed="rId14">
            <a:alphaModFix/>
          </a:blip>
          <a:srcRect/>
          <a:stretch/>
        </p:blipFill>
        <p:spPr>
          <a:xfrm>
            <a:off x="7699523" y="4710341"/>
            <a:ext cx="484134" cy="484134"/>
          </a:xfrm>
          <a:prstGeom prst="rect">
            <a:avLst/>
          </a:prstGeom>
          <a:noFill/>
          <a:ln>
            <a:noFill/>
          </a:ln>
        </p:spPr>
      </p:pic>
      <p:pic>
        <p:nvPicPr>
          <p:cNvPr id="1032" name="Google Shape;1032;p30" descr="Street light PNG images free download"/>
          <p:cNvPicPr preferRelativeResize="0"/>
          <p:nvPr/>
        </p:nvPicPr>
        <p:blipFill rotWithShape="1">
          <a:blip r:embed="rId14">
            <a:alphaModFix/>
          </a:blip>
          <a:srcRect/>
          <a:stretch/>
        </p:blipFill>
        <p:spPr>
          <a:xfrm>
            <a:off x="8401271" y="4709553"/>
            <a:ext cx="484134" cy="484134"/>
          </a:xfrm>
          <a:prstGeom prst="rect">
            <a:avLst/>
          </a:prstGeom>
          <a:noFill/>
          <a:ln>
            <a:noFill/>
          </a:ln>
        </p:spPr>
      </p:pic>
      <p:sp>
        <p:nvSpPr>
          <p:cNvPr id="1033" name="Google Shape;1033;p30"/>
          <p:cNvSpPr/>
          <p:nvPr/>
        </p:nvSpPr>
        <p:spPr>
          <a:xfrm>
            <a:off x="5201511" y="5432060"/>
            <a:ext cx="407324" cy="83103"/>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pic>
        <p:nvPicPr>
          <p:cNvPr id="1034" name="Google Shape;1034;p30" descr="Street light PNG images free download"/>
          <p:cNvPicPr preferRelativeResize="0"/>
          <p:nvPr/>
        </p:nvPicPr>
        <p:blipFill rotWithShape="1">
          <a:blip r:embed="rId14">
            <a:alphaModFix/>
          </a:blip>
          <a:srcRect/>
          <a:stretch/>
        </p:blipFill>
        <p:spPr>
          <a:xfrm>
            <a:off x="9095676" y="4701328"/>
            <a:ext cx="484134" cy="484134"/>
          </a:xfrm>
          <a:prstGeom prst="rect">
            <a:avLst/>
          </a:prstGeom>
          <a:noFill/>
          <a:ln>
            <a:noFill/>
          </a:ln>
        </p:spPr>
      </p:pic>
      <p:pic>
        <p:nvPicPr>
          <p:cNvPr id="1035" name="Google Shape;1035;p30" descr="Street light PNG images free download"/>
          <p:cNvPicPr preferRelativeResize="0"/>
          <p:nvPr/>
        </p:nvPicPr>
        <p:blipFill rotWithShape="1">
          <a:blip r:embed="rId14">
            <a:alphaModFix/>
          </a:blip>
          <a:srcRect/>
          <a:stretch/>
        </p:blipFill>
        <p:spPr>
          <a:xfrm>
            <a:off x="9890541" y="4705011"/>
            <a:ext cx="484134" cy="484134"/>
          </a:xfrm>
          <a:prstGeom prst="rect">
            <a:avLst/>
          </a:prstGeom>
          <a:noFill/>
          <a:ln>
            <a:noFill/>
          </a:ln>
        </p:spPr>
      </p:pic>
      <p:pic>
        <p:nvPicPr>
          <p:cNvPr id="1036" name="Google Shape;1036;p30" descr="Street light PNG images free download"/>
          <p:cNvPicPr preferRelativeResize="0"/>
          <p:nvPr/>
        </p:nvPicPr>
        <p:blipFill rotWithShape="1">
          <a:blip r:embed="rId14">
            <a:alphaModFix/>
          </a:blip>
          <a:srcRect/>
          <a:stretch/>
        </p:blipFill>
        <p:spPr>
          <a:xfrm>
            <a:off x="10592289" y="4704223"/>
            <a:ext cx="484134" cy="484134"/>
          </a:xfrm>
          <a:prstGeom prst="rect">
            <a:avLst/>
          </a:prstGeom>
          <a:noFill/>
          <a:ln>
            <a:noFill/>
          </a:ln>
        </p:spPr>
      </p:pic>
      <p:pic>
        <p:nvPicPr>
          <p:cNvPr id="1037" name="Google Shape;1037;p30" descr="Street light PNG images free download"/>
          <p:cNvPicPr preferRelativeResize="0"/>
          <p:nvPr/>
        </p:nvPicPr>
        <p:blipFill rotWithShape="1">
          <a:blip r:embed="rId14">
            <a:alphaModFix/>
          </a:blip>
          <a:srcRect/>
          <a:stretch/>
        </p:blipFill>
        <p:spPr>
          <a:xfrm>
            <a:off x="274480" y="4717574"/>
            <a:ext cx="489238" cy="489238"/>
          </a:xfrm>
          <a:prstGeom prst="rect">
            <a:avLst/>
          </a:prstGeom>
          <a:noFill/>
          <a:ln>
            <a:noFill/>
          </a:ln>
        </p:spPr>
      </p:pic>
      <p:pic>
        <p:nvPicPr>
          <p:cNvPr id="1038" name="Google Shape;1038;p30" descr="Street light PNG images free download"/>
          <p:cNvPicPr preferRelativeResize="0"/>
          <p:nvPr/>
        </p:nvPicPr>
        <p:blipFill rotWithShape="1">
          <a:blip r:embed="rId14">
            <a:alphaModFix/>
          </a:blip>
          <a:srcRect/>
          <a:stretch/>
        </p:blipFill>
        <p:spPr>
          <a:xfrm>
            <a:off x="977007" y="4715371"/>
            <a:ext cx="489238" cy="489238"/>
          </a:xfrm>
          <a:prstGeom prst="rect">
            <a:avLst/>
          </a:prstGeom>
          <a:noFill/>
          <a:ln>
            <a:noFill/>
          </a:ln>
        </p:spPr>
      </p:pic>
      <p:pic>
        <p:nvPicPr>
          <p:cNvPr id="1039" name="Google Shape;1039;p30" descr="Cloud Png Icon #156732 - Free Icons Library"/>
          <p:cNvPicPr preferRelativeResize="0"/>
          <p:nvPr/>
        </p:nvPicPr>
        <p:blipFill rotWithShape="1">
          <a:blip r:embed="rId15">
            <a:alphaModFix/>
          </a:blip>
          <a:srcRect/>
          <a:stretch/>
        </p:blipFill>
        <p:spPr>
          <a:xfrm>
            <a:off x="6385197" y="1999721"/>
            <a:ext cx="727171" cy="458563"/>
          </a:xfrm>
          <a:prstGeom prst="rect">
            <a:avLst/>
          </a:prstGeom>
          <a:noFill/>
          <a:ln>
            <a:noFill/>
          </a:ln>
        </p:spPr>
      </p:pic>
      <p:pic>
        <p:nvPicPr>
          <p:cNvPr id="1040" name="Google Shape;1040;p30" descr="Cloud Png Icon #156732 - Free Icons Library"/>
          <p:cNvPicPr preferRelativeResize="0"/>
          <p:nvPr/>
        </p:nvPicPr>
        <p:blipFill rotWithShape="1">
          <a:blip r:embed="rId15">
            <a:alphaModFix/>
          </a:blip>
          <a:srcRect/>
          <a:stretch/>
        </p:blipFill>
        <p:spPr>
          <a:xfrm>
            <a:off x="2999162" y="2019995"/>
            <a:ext cx="727171" cy="458563"/>
          </a:xfrm>
          <a:prstGeom prst="rect">
            <a:avLst/>
          </a:prstGeom>
          <a:noFill/>
          <a:ln>
            <a:noFill/>
          </a:ln>
        </p:spPr>
      </p:pic>
      <p:pic>
        <p:nvPicPr>
          <p:cNvPr id="1041" name="Google Shape;1041;p30" descr="National Martyrs Memorial Jatiya Sriti Shoudho Bangladesh Svg Png Icon Free  Download (#42400) - OnlineWebFonts.COM"/>
          <p:cNvPicPr preferRelativeResize="0"/>
          <p:nvPr/>
        </p:nvPicPr>
        <p:blipFill rotWithShape="1">
          <a:blip r:embed="rId16">
            <a:alphaModFix/>
          </a:blip>
          <a:srcRect/>
          <a:stretch/>
        </p:blipFill>
        <p:spPr>
          <a:xfrm>
            <a:off x="5079196" y="4355328"/>
            <a:ext cx="519408" cy="573139"/>
          </a:xfrm>
          <a:prstGeom prst="rect">
            <a:avLst/>
          </a:prstGeom>
          <a:noFill/>
          <a:ln>
            <a:noFill/>
          </a:ln>
        </p:spPr>
      </p:pic>
      <p:pic>
        <p:nvPicPr>
          <p:cNvPr id="1042" name="Google Shape;1042;p30" descr="Cloud Png Icon #156732 - Free Icons Library"/>
          <p:cNvPicPr preferRelativeResize="0"/>
          <p:nvPr/>
        </p:nvPicPr>
        <p:blipFill rotWithShape="1">
          <a:blip r:embed="rId15">
            <a:alphaModFix/>
          </a:blip>
          <a:srcRect/>
          <a:stretch/>
        </p:blipFill>
        <p:spPr>
          <a:xfrm>
            <a:off x="10284576" y="1497691"/>
            <a:ext cx="942704" cy="594481"/>
          </a:xfrm>
          <a:prstGeom prst="rect">
            <a:avLst/>
          </a:prstGeom>
          <a:noFill/>
          <a:ln>
            <a:noFill/>
          </a:ln>
        </p:spPr>
      </p:pic>
      <p:pic>
        <p:nvPicPr>
          <p:cNvPr id="1043" name="Google Shape;1043;p30" descr="Mother walking with three babies free vector icons designed by Freepik |  Free icons, Vector icon design, Black n white images"/>
          <p:cNvPicPr preferRelativeResize="0"/>
          <p:nvPr/>
        </p:nvPicPr>
        <p:blipFill rotWithShape="1">
          <a:blip r:embed="rId17">
            <a:alphaModFix/>
          </a:blip>
          <a:srcRect/>
          <a:stretch/>
        </p:blipFill>
        <p:spPr>
          <a:xfrm>
            <a:off x="2080597" y="4570068"/>
            <a:ext cx="566730" cy="566730"/>
          </a:xfrm>
          <a:prstGeom prst="rect">
            <a:avLst/>
          </a:prstGeom>
          <a:noFill/>
          <a:ln>
            <a:noFill/>
          </a:ln>
        </p:spPr>
      </p:pic>
      <p:pic>
        <p:nvPicPr>
          <p:cNvPr id="1044" name="Google Shape;1044;p30" descr="600+ Free Walking &amp; Silhouette Vectors - Pixabay"/>
          <p:cNvPicPr preferRelativeResize="0"/>
          <p:nvPr/>
        </p:nvPicPr>
        <p:blipFill rotWithShape="1">
          <a:blip r:embed="rId18">
            <a:alphaModFix/>
          </a:blip>
          <a:srcRect/>
          <a:stretch/>
        </p:blipFill>
        <p:spPr>
          <a:xfrm>
            <a:off x="9565978" y="4832427"/>
            <a:ext cx="437761" cy="349387"/>
          </a:xfrm>
          <a:prstGeom prst="rect">
            <a:avLst/>
          </a:prstGeom>
          <a:noFill/>
          <a:ln>
            <a:noFill/>
          </a:ln>
        </p:spPr>
      </p:pic>
      <p:pic>
        <p:nvPicPr>
          <p:cNvPr id="1045" name="Google Shape;1045;p30" descr="people, worker, male, job, Occupation, walking, Cart, Man, Carrying,  Pushing icon"/>
          <p:cNvPicPr preferRelativeResize="0"/>
          <p:nvPr/>
        </p:nvPicPr>
        <p:blipFill rotWithShape="1">
          <a:blip r:embed="rId19">
            <a:alphaModFix/>
          </a:blip>
          <a:srcRect/>
          <a:stretch/>
        </p:blipFill>
        <p:spPr>
          <a:xfrm>
            <a:off x="764949" y="4832427"/>
            <a:ext cx="272026" cy="272026"/>
          </a:xfrm>
          <a:prstGeom prst="rect">
            <a:avLst/>
          </a:prstGeom>
          <a:noFill/>
          <a:ln>
            <a:noFill/>
          </a:ln>
        </p:spPr>
      </p:pic>
      <p:pic>
        <p:nvPicPr>
          <p:cNvPr id="1046" name="Google Shape;1046;p30" descr="White House Scalable Vector Graphics Icon - White House PNG Photos png  download - 512*512 - Free Transparent White House png Download. - Clip Art  Library"/>
          <p:cNvPicPr preferRelativeResize="0"/>
          <p:nvPr/>
        </p:nvPicPr>
        <p:blipFill rotWithShape="1">
          <a:blip r:embed="rId20">
            <a:alphaModFix/>
          </a:blip>
          <a:srcRect/>
          <a:stretch/>
        </p:blipFill>
        <p:spPr>
          <a:xfrm>
            <a:off x="5634877" y="3223098"/>
            <a:ext cx="1844040" cy="1844040"/>
          </a:xfrm>
          <a:prstGeom prst="rect">
            <a:avLst/>
          </a:prstGeom>
          <a:noFill/>
          <a:ln>
            <a:noFill/>
          </a:ln>
        </p:spPr>
      </p:pic>
      <p:pic>
        <p:nvPicPr>
          <p:cNvPr id="1047" name="Google Shape;1047;p30" descr="Protest Vector SVG Icon - PNG Repo Free PNG Icons"/>
          <p:cNvPicPr preferRelativeResize="0"/>
          <p:nvPr/>
        </p:nvPicPr>
        <p:blipFill rotWithShape="1">
          <a:blip r:embed="rId21">
            <a:alphaModFix/>
          </a:blip>
          <a:srcRect/>
          <a:stretch/>
        </p:blipFill>
        <p:spPr>
          <a:xfrm>
            <a:off x="7264676" y="4652098"/>
            <a:ext cx="484134" cy="484134"/>
          </a:xfrm>
          <a:prstGeom prst="rect">
            <a:avLst/>
          </a:prstGeom>
          <a:noFill/>
          <a:ln>
            <a:noFill/>
          </a:ln>
        </p:spPr>
      </p:pic>
      <p:pic>
        <p:nvPicPr>
          <p:cNvPr id="1048" name="Google Shape;1048;p30" descr="Protest Vector SVG Icon - PNG Repo Free PNG Icons"/>
          <p:cNvPicPr preferRelativeResize="0"/>
          <p:nvPr/>
        </p:nvPicPr>
        <p:blipFill rotWithShape="1">
          <a:blip r:embed="rId21">
            <a:alphaModFix/>
          </a:blip>
          <a:srcRect/>
          <a:stretch/>
        </p:blipFill>
        <p:spPr>
          <a:xfrm>
            <a:off x="6643908" y="4681016"/>
            <a:ext cx="484134" cy="484134"/>
          </a:xfrm>
          <a:prstGeom prst="rect">
            <a:avLst/>
          </a:prstGeom>
          <a:noFill/>
          <a:ln>
            <a:noFill/>
          </a:ln>
        </p:spPr>
      </p:pic>
      <p:pic>
        <p:nvPicPr>
          <p:cNvPr id="1049" name="Google Shape;1049;p30" descr="Protest Vector SVG Icon - PNG Repo Free PNG Icons"/>
          <p:cNvPicPr preferRelativeResize="0"/>
          <p:nvPr/>
        </p:nvPicPr>
        <p:blipFill rotWithShape="1">
          <a:blip r:embed="rId21">
            <a:alphaModFix/>
          </a:blip>
          <a:srcRect/>
          <a:stretch/>
        </p:blipFill>
        <p:spPr>
          <a:xfrm>
            <a:off x="5864868" y="4701026"/>
            <a:ext cx="484134" cy="484134"/>
          </a:xfrm>
          <a:prstGeom prst="rect">
            <a:avLst/>
          </a:prstGeom>
          <a:noFill/>
          <a:ln>
            <a:noFill/>
          </a:ln>
        </p:spPr>
      </p:pic>
      <p:pic>
        <p:nvPicPr>
          <p:cNvPr id="1050" name="Google Shape;1050;p30" descr="Street light PNG images free download"/>
          <p:cNvPicPr preferRelativeResize="0"/>
          <p:nvPr/>
        </p:nvPicPr>
        <p:blipFill rotWithShape="1">
          <a:blip r:embed="rId14">
            <a:alphaModFix/>
          </a:blip>
          <a:srcRect/>
          <a:stretch/>
        </p:blipFill>
        <p:spPr>
          <a:xfrm>
            <a:off x="5499604" y="4706782"/>
            <a:ext cx="489238" cy="489238"/>
          </a:xfrm>
          <a:prstGeom prst="rect">
            <a:avLst/>
          </a:prstGeom>
          <a:noFill/>
          <a:ln>
            <a:noFill/>
          </a:ln>
        </p:spPr>
      </p:pic>
      <p:pic>
        <p:nvPicPr>
          <p:cNvPr id="1051" name="Google Shape;1051;p30" descr="Street light PNG images free download"/>
          <p:cNvPicPr preferRelativeResize="0"/>
          <p:nvPr/>
        </p:nvPicPr>
        <p:blipFill rotWithShape="1">
          <a:blip r:embed="rId14">
            <a:alphaModFix/>
          </a:blip>
          <a:srcRect/>
          <a:stretch/>
        </p:blipFill>
        <p:spPr>
          <a:xfrm>
            <a:off x="6202131" y="4704579"/>
            <a:ext cx="489238" cy="489238"/>
          </a:xfrm>
          <a:prstGeom prst="rect">
            <a:avLst/>
          </a:prstGeom>
          <a:noFill/>
          <a:ln>
            <a:noFill/>
          </a:ln>
        </p:spPr>
      </p:pic>
      <p:pic>
        <p:nvPicPr>
          <p:cNvPr id="1052" name="Google Shape;1052;p30" descr="Street light PNG images free download"/>
          <p:cNvPicPr preferRelativeResize="0"/>
          <p:nvPr/>
        </p:nvPicPr>
        <p:blipFill rotWithShape="1">
          <a:blip r:embed="rId14">
            <a:alphaModFix/>
          </a:blip>
          <a:srcRect/>
          <a:stretch/>
        </p:blipFill>
        <p:spPr>
          <a:xfrm>
            <a:off x="6904658" y="4706658"/>
            <a:ext cx="484134" cy="484134"/>
          </a:xfrm>
          <a:prstGeom prst="rect">
            <a:avLst/>
          </a:prstGeom>
          <a:noFill/>
          <a:ln>
            <a:noFill/>
          </a:ln>
        </p:spPr>
      </p:pic>
      <p:pic>
        <p:nvPicPr>
          <p:cNvPr id="1053" name="Google Shape;1053;p30" descr="Free Icon | Solar panel"/>
          <p:cNvPicPr preferRelativeResize="0"/>
          <p:nvPr/>
        </p:nvPicPr>
        <p:blipFill rotWithShape="1">
          <a:blip r:embed="rId22">
            <a:alphaModFix/>
          </a:blip>
          <a:srcRect/>
          <a:stretch/>
        </p:blipFill>
        <p:spPr>
          <a:xfrm>
            <a:off x="8249770" y="3516813"/>
            <a:ext cx="484134" cy="484134"/>
          </a:xfrm>
          <a:prstGeom prst="rect">
            <a:avLst/>
          </a:prstGeom>
          <a:noFill/>
          <a:ln>
            <a:noFill/>
          </a:ln>
        </p:spPr>
      </p:pic>
      <p:pic>
        <p:nvPicPr>
          <p:cNvPr id="1054" name="Google Shape;1054;p30" descr="Free Icon | Solar panel"/>
          <p:cNvPicPr preferRelativeResize="0"/>
          <p:nvPr/>
        </p:nvPicPr>
        <p:blipFill rotWithShape="1">
          <a:blip r:embed="rId22">
            <a:alphaModFix/>
          </a:blip>
          <a:srcRect/>
          <a:stretch/>
        </p:blipFill>
        <p:spPr>
          <a:xfrm>
            <a:off x="1906438" y="3502682"/>
            <a:ext cx="484134" cy="484134"/>
          </a:xfrm>
          <a:prstGeom prst="rect">
            <a:avLst/>
          </a:prstGeom>
          <a:noFill/>
          <a:ln>
            <a:noFill/>
          </a:ln>
        </p:spPr>
      </p:pic>
      <p:pic>
        <p:nvPicPr>
          <p:cNvPr id="1055" name="Google Shape;1055;p30" descr="Free Icon | Solar panel"/>
          <p:cNvPicPr preferRelativeResize="0"/>
          <p:nvPr/>
        </p:nvPicPr>
        <p:blipFill rotWithShape="1">
          <a:blip r:embed="rId22">
            <a:alphaModFix/>
          </a:blip>
          <a:srcRect/>
          <a:stretch/>
        </p:blipFill>
        <p:spPr>
          <a:xfrm>
            <a:off x="5530316" y="4122123"/>
            <a:ext cx="484134" cy="484134"/>
          </a:xfrm>
          <a:prstGeom prst="rect">
            <a:avLst/>
          </a:prstGeom>
          <a:noFill/>
          <a:ln>
            <a:noFill/>
          </a:ln>
        </p:spPr>
      </p:pic>
      <p:pic>
        <p:nvPicPr>
          <p:cNvPr id="1056" name="Google Shape;1056;p30" descr="Free Icon | Solar panel"/>
          <p:cNvPicPr preferRelativeResize="0"/>
          <p:nvPr/>
        </p:nvPicPr>
        <p:blipFill rotWithShape="1">
          <a:blip r:embed="rId22">
            <a:alphaModFix/>
          </a:blip>
          <a:srcRect/>
          <a:stretch/>
        </p:blipFill>
        <p:spPr>
          <a:xfrm>
            <a:off x="7067723" y="4140706"/>
            <a:ext cx="484134" cy="484134"/>
          </a:xfrm>
          <a:prstGeom prst="rect">
            <a:avLst/>
          </a:prstGeom>
          <a:noFill/>
          <a:ln>
            <a:noFill/>
          </a:ln>
        </p:spPr>
      </p:pic>
      <p:pic>
        <p:nvPicPr>
          <p:cNvPr id="1057" name="Google Shape;1057;p30" descr="Free Icon | Solar panel"/>
          <p:cNvPicPr preferRelativeResize="0"/>
          <p:nvPr/>
        </p:nvPicPr>
        <p:blipFill rotWithShape="1">
          <a:blip r:embed="rId22">
            <a:alphaModFix/>
          </a:blip>
          <a:srcRect/>
          <a:stretch/>
        </p:blipFill>
        <p:spPr>
          <a:xfrm>
            <a:off x="9882735" y="2206514"/>
            <a:ext cx="484134" cy="484134"/>
          </a:xfrm>
          <a:prstGeom prst="rect">
            <a:avLst/>
          </a:prstGeom>
          <a:noFill/>
          <a:ln>
            <a:noFill/>
          </a:ln>
        </p:spPr>
      </p:pic>
      <p:pic>
        <p:nvPicPr>
          <p:cNvPr id="1058" name="Google Shape;1058;p30" descr="Free Icon | Solar panel"/>
          <p:cNvPicPr preferRelativeResize="0"/>
          <p:nvPr/>
        </p:nvPicPr>
        <p:blipFill rotWithShape="1">
          <a:blip r:embed="rId22">
            <a:alphaModFix/>
          </a:blip>
          <a:srcRect/>
          <a:stretch/>
        </p:blipFill>
        <p:spPr>
          <a:xfrm>
            <a:off x="8863654" y="2199896"/>
            <a:ext cx="484134" cy="484134"/>
          </a:xfrm>
          <a:prstGeom prst="rect">
            <a:avLst/>
          </a:prstGeom>
          <a:noFill/>
          <a:ln>
            <a:noFill/>
          </a:ln>
        </p:spPr>
      </p:pic>
      <p:pic>
        <p:nvPicPr>
          <p:cNvPr id="1059" name="Google Shape;1059;p30" descr="Wind Turbine Icon Png #211772 - Free Icons Library"/>
          <p:cNvPicPr preferRelativeResize="0"/>
          <p:nvPr/>
        </p:nvPicPr>
        <p:blipFill rotWithShape="1">
          <a:blip r:embed="rId23">
            <a:alphaModFix/>
          </a:blip>
          <a:srcRect l="20389" r="21124"/>
          <a:stretch/>
        </p:blipFill>
        <p:spPr>
          <a:xfrm>
            <a:off x="10848077" y="3132354"/>
            <a:ext cx="874678" cy="1495506"/>
          </a:xfrm>
          <a:prstGeom prst="rect">
            <a:avLst/>
          </a:prstGeom>
          <a:noFill/>
          <a:ln>
            <a:noFill/>
          </a:ln>
        </p:spPr>
      </p:pic>
      <p:grpSp>
        <p:nvGrpSpPr>
          <p:cNvPr id="1060" name="Google Shape;1060;p30"/>
          <p:cNvGrpSpPr/>
          <p:nvPr/>
        </p:nvGrpSpPr>
        <p:grpSpPr>
          <a:xfrm>
            <a:off x="6386443" y="5120644"/>
            <a:ext cx="316401" cy="497213"/>
            <a:chOff x="3940711" y="4260611"/>
            <a:chExt cx="316401" cy="497213"/>
          </a:xfrm>
        </p:grpSpPr>
        <p:pic>
          <p:nvPicPr>
            <p:cNvPr id="1061" name="Google Shape;1061;p30" descr="Camera Shot Cam Photo Registration Speed Svg Png Icon Free Download  (#566112) - OnlineWebFonts.COM"/>
            <p:cNvPicPr preferRelativeResize="0"/>
            <p:nvPr/>
          </p:nvPicPr>
          <p:blipFill rotWithShape="1">
            <a:blip r:embed="rId24">
              <a:alphaModFix/>
            </a:blip>
            <a:srcRect/>
            <a:stretch/>
          </p:blipFill>
          <p:spPr>
            <a:xfrm flipH="1">
              <a:off x="3940711" y="4260611"/>
              <a:ext cx="316401" cy="317020"/>
            </a:xfrm>
            <a:prstGeom prst="rect">
              <a:avLst/>
            </a:prstGeom>
            <a:noFill/>
            <a:ln>
              <a:noFill/>
            </a:ln>
          </p:spPr>
        </p:pic>
        <p:cxnSp>
          <p:nvCxnSpPr>
            <p:cNvPr id="1062" name="Google Shape;1062;p30"/>
            <p:cNvCxnSpPr/>
            <p:nvPr/>
          </p:nvCxnSpPr>
          <p:spPr>
            <a:xfrm>
              <a:off x="4098911" y="4570197"/>
              <a:ext cx="0" cy="179229"/>
            </a:xfrm>
            <a:prstGeom prst="straightConnector1">
              <a:avLst/>
            </a:prstGeom>
            <a:noFill/>
            <a:ln w="28575" cap="flat" cmpd="sng">
              <a:solidFill>
                <a:schemeClr val="accent4"/>
              </a:solidFill>
              <a:prstDash val="solid"/>
              <a:miter lim="800000"/>
              <a:headEnd type="none" w="sm" len="sm"/>
              <a:tailEnd type="none" w="sm" len="sm"/>
            </a:ln>
          </p:spPr>
        </p:cxnSp>
        <p:cxnSp>
          <p:nvCxnSpPr>
            <p:cNvPr id="1063" name="Google Shape;1063;p30"/>
            <p:cNvCxnSpPr/>
            <p:nvPr/>
          </p:nvCxnSpPr>
          <p:spPr>
            <a:xfrm>
              <a:off x="4024313" y="4757824"/>
              <a:ext cx="145256" cy="0"/>
            </a:xfrm>
            <a:prstGeom prst="straightConnector1">
              <a:avLst/>
            </a:prstGeom>
            <a:noFill/>
            <a:ln w="28575" cap="flat" cmpd="sng">
              <a:solidFill>
                <a:schemeClr val="accent4"/>
              </a:solidFill>
              <a:prstDash val="solid"/>
              <a:miter lim="800000"/>
              <a:headEnd type="none" w="sm" len="sm"/>
              <a:tailEnd type="none" w="sm" len="sm"/>
            </a:ln>
          </p:spPr>
        </p:cxnSp>
      </p:grpSp>
      <p:grpSp>
        <p:nvGrpSpPr>
          <p:cNvPr id="1064" name="Google Shape;1064;p30"/>
          <p:cNvGrpSpPr/>
          <p:nvPr/>
        </p:nvGrpSpPr>
        <p:grpSpPr>
          <a:xfrm>
            <a:off x="190449" y="5146640"/>
            <a:ext cx="316401" cy="497213"/>
            <a:chOff x="3940711" y="4260611"/>
            <a:chExt cx="316401" cy="497213"/>
          </a:xfrm>
        </p:grpSpPr>
        <p:pic>
          <p:nvPicPr>
            <p:cNvPr id="1065" name="Google Shape;1065;p30" descr="Camera Shot Cam Photo Registration Speed Svg Png Icon Free Download  (#566112) - OnlineWebFonts.COM"/>
            <p:cNvPicPr preferRelativeResize="0"/>
            <p:nvPr/>
          </p:nvPicPr>
          <p:blipFill rotWithShape="1">
            <a:blip r:embed="rId24">
              <a:alphaModFix/>
            </a:blip>
            <a:srcRect/>
            <a:stretch/>
          </p:blipFill>
          <p:spPr>
            <a:xfrm flipH="1">
              <a:off x="3940711" y="4260611"/>
              <a:ext cx="316401" cy="317020"/>
            </a:xfrm>
            <a:prstGeom prst="rect">
              <a:avLst/>
            </a:prstGeom>
            <a:noFill/>
            <a:ln>
              <a:noFill/>
            </a:ln>
          </p:spPr>
        </p:pic>
        <p:cxnSp>
          <p:nvCxnSpPr>
            <p:cNvPr id="1066" name="Google Shape;1066;p30"/>
            <p:cNvCxnSpPr/>
            <p:nvPr/>
          </p:nvCxnSpPr>
          <p:spPr>
            <a:xfrm>
              <a:off x="4098911" y="4570197"/>
              <a:ext cx="0" cy="179229"/>
            </a:xfrm>
            <a:prstGeom prst="straightConnector1">
              <a:avLst/>
            </a:prstGeom>
            <a:noFill/>
            <a:ln w="28575" cap="flat" cmpd="sng">
              <a:solidFill>
                <a:schemeClr val="accent4"/>
              </a:solidFill>
              <a:prstDash val="solid"/>
              <a:miter lim="800000"/>
              <a:headEnd type="none" w="sm" len="sm"/>
              <a:tailEnd type="none" w="sm" len="sm"/>
            </a:ln>
          </p:spPr>
        </p:cxnSp>
        <p:cxnSp>
          <p:nvCxnSpPr>
            <p:cNvPr id="1067" name="Google Shape;1067;p30"/>
            <p:cNvCxnSpPr/>
            <p:nvPr/>
          </p:nvCxnSpPr>
          <p:spPr>
            <a:xfrm>
              <a:off x="4024313" y="4757824"/>
              <a:ext cx="145256" cy="0"/>
            </a:xfrm>
            <a:prstGeom prst="straightConnector1">
              <a:avLst/>
            </a:prstGeom>
            <a:noFill/>
            <a:ln w="28575" cap="flat" cmpd="sng">
              <a:solidFill>
                <a:schemeClr val="accent4"/>
              </a:solidFill>
              <a:prstDash val="solid"/>
              <a:miter lim="800000"/>
              <a:headEnd type="none" w="sm" len="sm"/>
              <a:tailEnd type="none" w="sm" len="sm"/>
            </a:ln>
          </p:spPr>
        </p:cxnSp>
      </p:grpSp>
      <p:grpSp>
        <p:nvGrpSpPr>
          <p:cNvPr id="1068" name="Google Shape;1068;p30"/>
          <p:cNvGrpSpPr/>
          <p:nvPr/>
        </p:nvGrpSpPr>
        <p:grpSpPr>
          <a:xfrm>
            <a:off x="11724366" y="5120644"/>
            <a:ext cx="316401" cy="497213"/>
            <a:chOff x="3940711" y="4260611"/>
            <a:chExt cx="316401" cy="497213"/>
          </a:xfrm>
        </p:grpSpPr>
        <p:pic>
          <p:nvPicPr>
            <p:cNvPr id="1069" name="Google Shape;1069;p30" descr="Camera Shot Cam Photo Registration Speed Svg Png Icon Free Download  (#566112) - OnlineWebFonts.COM"/>
            <p:cNvPicPr preferRelativeResize="0"/>
            <p:nvPr/>
          </p:nvPicPr>
          <p:blipFill rotWithShape="1">
            <a:blip r:embed="rId24">
              <a:alphaModFix/>
            </a:blip>
            <a:srcRect/>
            <a:stretch/>
          </p:blipFill>
          <p:spPr>
            <a:xfrm flipH="1">
              <a:off x="3940711" y="4260611"/>
              <a:ext cx="316401" cy="317020"/>
            </a:xfrm>
            <a:prstGeom prst="rect">
              <a:avLst/>
            </a:prstGeom>
            <a:noFill/>
            <a:ln>
              <a:noFill/>
            </a:ln>
          </p:spPr>
        </p:pic>
        <p:cxnSp>
          <p:nvCxnSpPr>
            <p:cNvPr id="1070" name="Google Shape;1070;p30"/>
            <p:cNvCxnSpPr/>
            <p:nvPr/>
          </p:nvCxnSpPr>
          <p:spPr>
            <a:xfrm>
              <a:off x="4098911" y="4570197"/>
              <a:ext cx="0" cy="179229"/>
            </a:xfrm>
            <a:prstGeom prst="straightConnector1">
              <a:avLst/>
            </a:prstGeom>
            <a:noFill/>
            <a:ln w="28575" cap="flat" cmpd="sng">
              <a:solidFill>
                <a:schemeClr val="accent4"/>
              </a:solidFill>
              <a:prstDash val="solid"/>
              <a:miter lim="800000"/>
              <a:headEnd type="none" w="sm" len="sm"/>
              <a:tailEnd type="none" w="sm" len="sm"/>
            </a:ln>
          </p:spPr>
        </p:cxnSp>
        <p:cxnSp>
          <p:nvCxnSpPr>
            <p:cNvPr id="1071" name="Google Shape;1071;p30"/>
            <p:cNvCxnSpPr/>
            <p:nvPr/>
          </p:nvCxnSpPr>
          <p:spPr>
            <a:xfrm>
              <a:off x="4024313" y="4757824"/>
              <a:ext cx="145256" cy="0"/>
            </a:xfrm>
            <a:prstGeom prst="straightConnector1">
              <a:avLst/>
            </a:prstGeom>
            <a:noFill/>
            <a:ln w="28575" cap="flat" cmpd="sng">
              <a:solidFill>
                <a:schemeClr val="accent4"/>
              </a:solidFill>
              <a:prstDash val="solid"/>
              <a:miter lim="800000"/>
              <a:headEnd type="none" w="sm" len="sm"/>
              <a:tailEnd type="none" w="sm" len="sm"/>
            </a:ln>
          </p:spPr>
        </p:cxnSp>
      </p:grpSp>
      <p:pic>
        <p:nvPicPr>
          <p:cNvPr id="1072" name="Google Shape;1072;p30" descr="Building, commercial building, construction, housing society, office block,  real estate icon - Download on Iconfinder"/>
          <p:cNvPicPr preferRelativeResize="0"/>
          <p:nvPr/>
        </p:nvPicPr>
        <p:blipFill rotWithShape="1">
          <a:blip r:embed="rId4">
            <a:alphaModFix/>
          </a:blip>
          <a:srcRect r="50293"/>
          <a:stretch/>
        </p:blipFill>
        <p:spPr>
          <a:xfrm>
            <a:off x="3340343" y="3842346"/>
            <a:ext cx="549418" cy="1105327"/>
          </a:xfrm>
          <a:prstGeom prst="rect">
            <a:avLst/>
          </a:prstGeom>
          <a:noFill/>
          <a:ln>
            <a:noFill/>
          </a:ln>
        </p:spPr>
      </p:pic>
      <p:pic>
        <p:nvPicPr>
          <p:cNvPr id="1073" name="Google Shape;1073;p30" descr="Get The Latest - Public Park Icon Png | Full Size PNG Download | SeekPNG"/>
          <p:cNvPicPr preferRelativeResize="0"/>
          <p:nvPr/>
        </p:nvPicPr>
        <p:blipFill rotWithShape="1">
          <a:blip r:embed="rId25">
            <a:alphaModFix/>
          </a:blip>
          <a:srcRect/>
          <a:stretch/>
        </p:blipFill>
        <p:spPr>
          <a:xfrm>
            <a:off x="10524270" y="3888911"/>
            <a:ext cx="1503818" cy="1029460"/>
          </a:xfrm>
          <a:prstGeom prst="rect">
            <a:avLst/>
          </a:prstGeom>
          <a:noFill/>
          <a:ln>
            <a:noFill/>
          </a:ln>
        </p:spPr>
      </p:pic>
      <p:pic>
        <p:nvPicPr>
          <p:cNvPr id="1074" name="Google Shape;1074;p30" descr="Free Icon | Security camera"/>
          <p:cNvPicPr preferRelativeResize="0"/>
          <p:nvPr/>
        </p:nvPicPr>
        <p:blipFill rotWithShape="1">
          <a:blip r:embed="rId26">
            <a:alphaModFix/>
          </a:blip>
          <a:srcRect/>
          <a:stretch/>
        </p:blipFill>
        <p:spPr>
          <a:xfrm>
            <a:off x="3852792" y="3899147"/>
            <a:ext cx="216909" cy="216909"/>
          </a:xfrm>
          <a:prstGeom prst="rect">
            <a:avLst/>
          </a:prstGeom>
          <a:noFill/>
          <a:ln>
            <a:noFill/>
          </a:ln>
        </p:spPr>
      </p:pic>
      <p:pic>
        <p:nvPicPr>
          <p:cNvPr id="1075" name="Google Shape;1075;p30" descr="Free Icon | Security camera"/>
          <p:cNvPicPr preferRelativeResize="0"/>
          <p:nvPr/>
        </p:nvPicPr>
        <p:blipFill rotWithShape="1">
          <a:blip r:embed="rId26">
            <a:alphaModFix/>
          </a:blip>
          <a:srcRect/>
          <a:stretch/>
        </p:blipFill>
        <p:spPr>
          <a:xfrm flipH="1">
            <a:off x="2515025" y="4347738"/>
            <a:ext cx="219656" cy="219656"/>
          </a:xfrm>
          <a:prstGeom prst="rect">
            <a:avLst/>
          </a:prstGeom>
          <a:noFill/>
          <a:ln>
            <a:noFill/>
          </a:ln>
        </p:spPr>
      </p:pic>
      <p:pic>
        <p:nvPicPr>
          <p:cNvPr id="1076" name="Google Shape;1076;p30" descr="Free Icon | Security camera"/>
          <p:cNvPicPr preferRelativeResize="0"/>
          <p:nvPr/>
        </p:nvPicPr>
        <p:blipFill rotWithShape="1">
          <a:blip r:embed="rId26">
            <a:alphaModFix/>
          </a:blip>
          <a:srcRect/>
          <a:stretch/>
        </p:blipFill>
        <p:spPr>
          <a:xfrm flipH="1">
            <a:off x="7959706" y="4010903"/>
            <a:ext cx="219656" cy="219656"/>
          </a:xfrm>
          <a:prstGeom prst="rect">
            <a:avLst/>
          </a:prstGeom>
          <a:noFill/>
          <a:ln>
            <a:noFill/>
          </a:ln>
        </p:spPr>
      </p:pic>
      <p:pic>
        <p:nvPicPr>
          <p:cNvPr id="1077" name="Google Shape;1077;p30" descr="Free Icon | Security camera"/>
          <p:cNvPicPr preferRelativeResize="0"/>
          <p:nvPr/>
        </p:nvPicPr>
        <p:blipFill rotWithShape="1">
          <a:blip r:embed="rId26">
            <a:alphaModFix/>
          </a:blip>
          <a:srcRect/>
          <a:stretch/>
        </p:blipFill>
        <p:spPr>
          <a:xfrm flipH="1">
            <a:off x="8915011" y="4154085"/>
            <a:ext cx="219656" cy="219656"/>
          </a:xfrm>
          <a:prstGeom prst="rect">
            <a:avLst/>
          </a:prstGeom>
          <a:noFill/>
          <a:ln>
            <a:noFill/>
          </a:ln>
        </p:spPr>
      </p:pic>
      <p:pic>
        <p:nvPicPr>
          <p:cNvPr id="1078" name="Google Shape;1078;p30" descr="Free Icon | Security camera"/>
          <p:cNvPicPr preferRelativeResize="0"/>
          <p:nvPr/>
        </p:nvPicPr>
        <p:blipFill rotWithShape="1">
          <a:blip r:embed="rId26">
            <a:alphaModFix/>
          </a:blip>
          <a:srcRect/>
          <a:stretch/>
        </p:blipFill>
        <p:spPr>
          <a:xfrm flipH="1">
            <a:off x="9727561" y="4338705"/>
            <a:ext cx="219656" cy="219656"/>
          </a:xfrm>
          <a:prstGeom prst="rect">
            <a:avLst/>
          </a:prstGeom>
          <a:noFill/>
          <a:ln>
            <a:noFill/>
          </a:ln>
        </p:spPr>
      </p:pic>
      <p:pic>
        <p:nvPicPr>
          <p:cNvPr id="1079" name="Google Shape;1079;p30" descr="Free Icon | Security camera"/>
          <p:cNvPicPr preferRelativeResize="0"/>
          <p:nvPr/>
        </p:nvPicPr>
        <p:blipFill rotWithShape="1">
          <a:blip r:embed="rId26">
            <a:alphaModFix/>
          </a:blip>
          <a:srcRect/>
          <a:stretch/>
        </p:blipFill>
        <p:spPr>
          <a:xfrm>
            <a:off x="10374675" y="4339949"/>
            <a:ext cx="219656" cy="219656"/>
          </a:xfrm>
          <a:prstGeom prst="rect">
            <a:avLst/>
          </a:prstGeom>
          <a:noFill/>
          <a:ln>
            <a:noFill/>
          </a:ln>
        </p:spPr>
      </p:pic>
      <p:pic>
        <p:nvPicPr>
          <p:cNvPr id="1080" name="Google Shape;1080;p30" descr="Free Icon | Security camera"/>
          <p:cNvPicPr preferRelativeResize="0"/>
          <p:nvPr/>
        </p:nvPicPr>
        <p:blipFill rotWithShape="1">
          <a:blip r:embed="rId26">
            <a:alphaModFix/>
          </a:blip>
          <a:srcRect/>
          <a:stretch/>
        </p:blipFill>
        <p:spPr>
          <a:xfrm>
            <a:off x="1532415" y="4420295"/>
            <a:ext cx="219656" cy="219656"/>
          </a:xfrm>
          <a:prstGeom prst="rect">
            <a:avLst/>
          </a:prstGeom>
          <a:noFill/>
          <a:ln>
            <a:noFill/>
          </a:ln>
        </p:spPr>
      </p:pic>
      <p:pic>
        <p:nvPicPr>
          <p:cNvPr id="1081" name="Google Shape;1081;p30" descr="Free Icon | Security camera"/>
          <p:cNvPicPr preferRelativeResize="0"/>
          <p:nvPr/>
        </p:nvPicPr>
        <p:blipFill rotWithShape="1">
          <a:blip r:embed="rId26">
            <a:alphaModFix/>
          </a:blip>
          <a:srcRect/>
          <a:stretch/>
        </p:blipFill>
        <p:spPr>
          <a:xfrm>
            <a:off x="7471582" y="4434076"/>
            <a:ext cx="216909" cy="216909"/>
          </a:xfrm>
          <a:prstGeom prst="rect">
            <a:avLst/>
          </a:prstGeom>
          <a:noFill/>
          <a:ln>
            <a:noFill/>
          </a:ln>
        </p:spPr>
      </p:pic>
      <p:pic>
        <p:nvPicPr>
          <p:cNvPr id="1082" name="Google Shape;1082;p30" descr="Free Icon | Security camera"/>
          <p:cNvPicPr preferRelativeResize="0"/>
          <p:nvPr/>
        </p:nvPicPr>
        <p:blipFill rotWithShape="1">
          <a:blip r:embed="rId26">
            <a:alphaModFix/>
          </a:blip>
          <a:srcRect/>
          <a:stretch/>
        </p:blipFill>
        <p:spPr>
          <a:xfrm flipH="1">
            <a:off x="5409108" y="4396835"/>
            <a:ext cx="219656" cy="219656"/>
          </a:xfrm>
          <a:prstGeom prst="rect">
            <a:avLst/>
          </a:prstGeom>
          <a:noFill/>
          <a:ln>
            <a:noFill/>
          </a:ln>
        </p:spPr>
      </p:pic>
      <p:pic>
        <p:nvPicPr>
          <p:cNvPr id="1083" name="Google Shape;1083;p30" descr="Free Passenger Bus Icon of Glyph style - Available in SVG, PNG, EPS, AI &amp;  Icon fonts"/>
          <p:cNvPicPr preferRelativeResize="0"/>
          <p:nvPr/>
        </p:nvPicPr>
        <p:blipFill rotWithShape="1">
          <a:blip r:embed="rId27">
            <a:alphaModFix/>
          </a:blip>
          <a:srcRect t="34786" b="35470"/>
          <a:stretch/>
        </p:blipFill>
        <p:spPr>
          <a:xfrm>
            <a:off x="2017520" y="5097654"/>
            <a:ext cx="1866043" cy="555003"/>
          </a:xfrm>
          <a:prstGeom prst="rect">
            <a:avLst/>
          </a:prstGeom>
          <a:noFill/>
          <a:ln>
            <a:noFill/>
          </a:ln>
        </p:spPr>
      </p:pic>
      <p:pic>
        <p:nvPicPr>
          <p:cNvPr id="1084" name="Google Shape;1084;p30" descr="Airplane Png Icon #240456 - Free Icons Library"/>
          <p:cNvPicPr preferRelativeResize="0"/>
          <p:nvPr/>
        </p:nvPicPr>
        <p:blipFill rotWithShape="1">
          <a:blip r:embed="rId28">
            <a:alphaModFix/>
          </a:blip>
          <a:srcRect b="23254"/>
          <a:stretch/>
        </p:blipFill>
        <p:spPr>
          <a:xfrm>
            <a:off x="7700124" y="1444372"/>
            <a:ext cx="1163880" cy="701840"/>
          </a:xfrm>
          <a:prstGeom prst="rect">
            <a:avLst/>
          </a:prstGeom>
          <a:noFill/>
          <a:ln>
            <a:noFill/>
          </a:ln>
        </p:spPr>
      </p:pic>
      <p:pic>
        <p:nvPicPr>
          <p:cNvPr id="1085" name="Google Shape;1085;p30" descr="Bank, banking, building, finance icon - Download on Iconfinder"/>
          <p:cNvPicPr preferRelativeResize="0"/>
          <p:nvPr/>
        </p:nvPicPr>
        <p:blipFill rotWithShape="1">
          <a:blip r:embed="rId29">
            <a:alphaModFix/>
          </a:blip>
          <a:srcRect/>
          <a:stretch/>
        </p:blipFill>
        <p:spPr>
          <a:xfrm>
            <a:off x="3852126" y="3721308"/>
            <a:ext cx="1285764" cy="1285764"/>
          </a:xfrm>
          <a:prstGeom prst="rect">
            <a:avLst/>
          </a:prstGeom>
          <a:noFill/>
          <a:ln>
            <a:noFill/>
          </a:ln>
        </p:spPr>
      </p:pic>
      <p:pic>
        <p:nvPicPr>
          <p:cNvPr id="1086" name="Google Shape;1086;p30" descr="Police badge PNG"/>
          <p:cNvPicPr preferRelativeResize="0"/>
          <p:nvPr/>
        </p:nvPicPr>
        <p:blipFill rotWithShape="1">
          <a:blip r:embed="rId30">
            <a:alphaModFix/>
          </a:blip>
          <a:srcRect/>
          <a:stretch/>
        </p:blipFill>
        <p:spPr>
          <a:xfrm>
            <a:off x="7731913" y="4229109"/>
            <a:ext cx="216910" cy="252438"/>
          </a:xfrm>
          <a:prstGeom prst="rect">
            <a:avLst/>
          </a:prstGeom>
          <a:noFill/>
          <a:ln>
            <a:noFill/>
          </a:ln>
        </p:spPr>
      </p:pic>
      <p:cxnSp>
        <p:nvCxnSpPr>
          <p:cNvPr id="1087" name="Google Shape;1087;p30"/>
          <p:cNvCxnSpPr/>
          <p:nvPr/>
        </p:nvCxnSpPr>
        <p:spPr>
          <a:xfrm>
            <a:off x="414493" y="917162"/>
            <a:ext cx="3898938" cy="0"/>
          </a:xfrm>
          <a:prstGeom prst="straightConnector1">
            <a:avLst/>
          </a:prstGeom>
          <a:noFill/>
          <a:ln w="12700" cap="flat" cmpd="sng">
            <a:solidFill>
              <a:srgbClr val="6F7878"/>
            </a:solidFill>
            <a:prstDash val="solid"/>
            <a:round/>
            <a:headEnd type="triangle" w="med" len="med"/>
            <a:tailEnd type="none" w="sm" len="sm"/>
          </a:ln>
        </p:spPr>
      </p:cxnSp>
      <p:cxnSp>
        <p:nvCxnSpPr>
          <p:cNvPr id="1088" name="Google Shape;1088;p30"/>
          <p:cNvCxnSpPr/>
          <p:nvPr/>
        </p:nvCxnSpPr>
        <p:spPr>
          <a:xfrm>
            <a:off x="7356310" y="917162"/>
            <a:ext cx="4103952" cy="0"/>
          </a:xfrm>
          <a:prstGeom prst="straightConnector1">
            <a:avLst/>
          </a:prstGeom>
          <a:noFill/>
          <a:ln w="12700" cap="flat" cmpd="sng">
            <a:solidFill>
              <a:srgbClr val="6F7878"/>
            </a:solidFill>
            <a:prstDash val="solid"/>
            <a:round/>
            <a:headEnd type="none" w="sm" len="sm"/>
            <a:tailEnd type="triangle" w="med" len="med"/>
          </a:ln>
        </p:spPr>
      </p:cxnSp>
      <p:sp>
        <p:nvSpPr>
          <p:cNvPr id="1089" name="Google Shape;1089;p30"/>
          <p:cNvSpPr txBox="1"/>
          <p:nvPr/>
        </p:nvSpPr>
        <p:spPr>
          <a:xfrm>
            <a:off x="4462274" y="593997"/>
            <a:ext cx="2805187" cy="646331"/>
          </a:xfrm>
          <a:prstGeom prst="rect">
            <a:avLst/>
          </a:prstGeom>
          <a:noFill/>
          <a:ln>
            <a:noFill/>
          </a:ln>
        </p:spPr>
        <p:txBody>
          <a:bodyPr spcFirstLastPara="1" wrap="square" lIns="0" tIns="45700" rIns="0" bIns="45700" anchor="t" anchorCtr="0">
            <a:spAutoFit/>
          </a:bodyPr>
          <a:lstStyle/>
          <a:p>
            <a:pPr marL="0" marR="0" lvl="0" indent="0" algn="ctr" rtl="0">
              <a:spcBef>
                <a:spcPts val="0"/>
              </a:spcBef>
              <a:spcAft>
                <a:spcPts val="0"/>
              </a:spcAft>
              <a:buNone/>
            </a:pPr>
            <a:r>
              <a:rPr lang="en-US" sz="1800" b="1" dirty="0">
                <a:solidFill>
                  <a:srgbClr val="E81159"/>
                </a:solidFill>
                <a:latin typeface="Arial"/>
                <a:ea typeface="Arial"/>
                <a:cs typeface="Arial"/>
                <a:sym typeface="Arial"/>
              </a:rPr>
              <a:t>Predictive Infrastructure Risk Management</a:t>
            </a:r>
            <a:endParaRPr lang="en-US" dirty="0"/>
          </a:p>
        </p:txBody>
      </p:sp>
      <p:sp>
        <p:nvSpPr>
          <p:cNvPr id="1090" name="Google Shape;1090;p30"/>
          <p:cNvSpPr txBox="1"/>
          <p:nvPr/>
        </p:nvSpPr>
        <p:spPr>
          <a:xfrm>
            <a:off x="314561" y="2134720"/>
            <a:ext cx="1627698" cy="923330"/>
          </a:xfrm>
          <a:prstGeom prst="rect">
            <a:avLst/>
          </a:prstGeom>
          <a:noFill/>
          <a:ln>
            <a:noFill/>
          </a:ln>
        </p:spPr>
        <p:txBody>
          <a:bodyPr spcFirstLastPara="1" wrap="square" lIns="0" tIns="45700" rIns="0" bIns="45700" anchor="t" anchorCtr="0">
            <a:spAutoFit/>
          </a:bodyPr>
          <a:lstStyle/>
          <a:p>
            <a:pPr marL="0" marR="0" lvl="0" indent="0" algn="ctr" rtl="0">
              <a:spcBef>
                <a:spcPts val="0"/>
              </a:spcBef>
              <a:spcAft>
                <a:spcPts val="0"/>
              </a:spcAft>
              <a:buNone/>
            </a:pPr>
            <a:r>
              <a:rPr lang="en-US" sz="1800" b="1" dirty="0">
                <a:solidFill>
                  <a:srgbClr val="E81159"/>
                </a:solidFill>
                <a:latin typeface="Arial"/>
                <a:ea typeface="Arial"/>
                <a:cs typeface="Arial"/>
                <a:sym typeface="Arial"/>
              </a:rPr>
              <a:t>Microgrid Resource Management</a:t>
            </a:r>
            <a:endParaRPr lang="en-US" dirty="0"/>
          </a:p>
        </p:txBody>
      </p:sp>
      <p:cxnSp>
        <p:nvCxnSpPr>
          <p:cNvPr id="1091" name="Google Shape;1091;p30"/>
          <p:cNvCxnSpPr/>
          <p:nvPr/>
        </p:nvCxnSpPr>
        <p:spPr>
          <a:xfrm>
            <a:off x="1148803" y="3058050"/>
            <a:ext cx="0" cy="379263"/>
          </a:xfrm>
          <a:prstGeom prst="straightConnector1">
            <a:avLst/>
          </a:prstGeom>
          <a:noFill/>
          <a:ln w="12700" cap="flat" cmpd="sng">
            <a:solidFill>
              <a:srgbClr val="6F7878"/>
            </a:solidFill>
            <a:prstDash val="solid"/>
            <a:round/>
            <a:headEnd type="none" w="sm" len="sm"/>
            <a:tailEnd type="none" w="sm" len="sm"/>
          </a:ln>
        </p:spPr>
      </p:cxnSp>
      <p:sp>
        <p:nvSpPr>
          <p:cNvPr id="1092" name="Google Shape;1092;p30"/>
          <p:cNvSpPr txBox="1"/>
          <p:nvPr/>
        </p:nvSpPr>
        <p:spPr>
          <a:xfrm>
            <a:off x="4572535" y="2578024"/>
            <a:ext cx="1627698" cy="646331"/>
          </a:xfrm>
          <a:prstGeom prst="rect">
            <a:avLst/>
          </a:prstGeom>
          <a:noFill/>
          <a:ln>
            <a:noFill/>
          </a:ln>
        </p:spPr>
        <p:txBody>
          <a:bodyPr spcFirstLastPara="1" wrap="square" lIns="0" tIns="45700" rIns="0" bIns="45700" anchor="t" anchorCtr="0">
            <a:spAutoFit/>
          </a:bodyPr>
          <a:lstStyle/>
          <a:p>
            <a:pPr marL="0" marR="0" lvl="0" indent="0" algn="ctr" rtl="0">
              <a:spcBef>
                <a:spcPts val="0"/>
              </a:spcBef>
              <a:spcAft>
                <a:spcPts val="0"/>
              </a:spcAft>
              <a:buNone/>
            </a:pPr>
            <a:r>
              <a:rPr lang="en-US" sz="1800" b="1" dirty="0">
                <a:solidFill>
                  <a:srgbClr val="E81159"/>
                </a:solidFill>
                <a:latin typeface="Arial"/>
                <a:ea typeface="Arial"/>
                <a:cs typeface="Arial"/>
                <a:sym typeface="Arial"/>
              </a:rPr>
              <a:t>Landmark Management</a:t>
            </a:r>
            <a:endParaRPr lang="en-US" dirty="0"/>
          </a:p>
        </p:txBody>
      </p:sp>
      <p:cxnSp>
        <p:nvCxnSpPr>
          <p:cNvPr id="1093" name="Google Shape;1093;p30"/>
          <p:cNvCxnSpPr/>
          <p:nvPr/>
        </p:nvCxnSpPr>
        <p:spPr>
          <a:xfrm>
            <a:off x="5364984" y="3313984"/>
            <a:ext cx="0" cy="1007053"/>
          </a:xfrm>
          <a:prstGeom prst="straightConnector1">
            <a:avLst/>
          </a:prstGeom>
          <a:noFill/>
          <a:ln w="12700" cap="flat" cmpd="sng">
            <a:solidFill>
              <a:srgbClr val="6F7878"/>
            </a:solidFill>
            <a:prstDash val="solid"/>
            <a:round/>
            <a:headEnd type="none" w="sm" len="sm"/>
            <a:tailEnd type="none" w="sm" len="sm"/>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pic>
        <p:nvPicPr>
          <p:cNvPr id="282" name="Google Shape;282;p3" descr="Buildings - Building Background Png Grey | Transparent PNG Download #776707  - Vippng"/>
          <p:cNvPicPr preferRelativeResize="0"/>
          <p:nvPr/>
        </p:nvPicPr>
        <p:blipFill rotWithShape="1">
          <a:blip r:embed="rId3">
            <a:alphaModFix/>
          </a:blip>
          <a:srcRect l="6141" t="11676" r="6274" b="10060"/>
          <a:stretch/>
        </p:blipFill>
        <p:spPr>
          <a:xfrm>
            <a:off x="178497" y="1529546"/>
            <a:ext cx="11835003" cy="3483032"/>
          </a:xfrm>
          <a:prstGeom prst="rect">
            <a:avLst/>
          </a:prstGeom>
          <a:noFill/>
          <a:ln>
            <a:noFill/>
          </a:ln>
        </p:spPr>
      </p:pic>
      <p:pic>
        <p:nvPicPr>
          <p:cNvPr id="283" name="Google Shape;283;p3" descr="Building, commercial building, construction, housing society, office block,  real estate icon - Download on Iconfinder"/>
          <p:cNvPicPr preferRelativeResize="0"/>
          <p:nvPr/>
        </p:nvPicPr>
        <p:blipFill rotWithShape="1">
          <a:blip r:embed="rId4">
            <a:alphaModFix/>
          </a:blip>
          <a:srcRect/>
          <a:stretch/>
        </p:blipFill>
        <p:spPr>
          <a:xfrm>
            <a:off x="2734681" y="4347378"/>
            <a:ext cx="588856" cy="588856"/>
          </a:xfrm>
          <a:prstGeom prst="rect">
            <a:avLst/>
          </a:prstGeom>
          <a:noFill/>
          <a:ln>
            <a:noFill/>
          </a:ln>
        </p:spPr>
      </p:pic>
      <p:pic>
        <p:nvPicPr>
          <p:cNvPr id="284" name="Google Shape;284;p3" descr="Electricity grid png 3 » PNG Image"/>
          <p:cNvPicPr preferRelativeResize="0"/>
          <p:nvPr/>
        </p:nvPicPr>
        <p:blipFill rotWithShape="1">
          <a:blip r:embed="rId5">
            <a:alphaModFix/>
          </a:blip>
          <a:srcRect/>
          <a:stretch/>
        </p:blipFill>
        <p:spPr>
          <a:xfrm>
            <a:off x="186615" y="3217110"/>
            <a:ext cx="1052613" cy="1726285"/>
          </a:xfrm>
          <a:prstGeom prst="rect">
            <a:avLst/>
          </a:prstGeom>
          <a:noFill/>
          <a:ln>
            <a:noFill/>
          </a:ln>
        </p:spPr>
      </p:pic>
      <p:pic>
        <p:nvPicPr>
          <p:cNvPr id="285" name="Google Shape;285;p3" descr="Download Industry Smoke Power Plant Comments - Icon Manufacturing Power  Plant PNG Image with No Background - PNGkey.com"/>
          <p:cNvPicPr preferRelativeResize="0"/>
          <p:nvPr/>
        </p:nvPicPr>
        <p:blipFill rotWithShape="1">
          <a:blip r:embed="rId6">
            <a:alphaModFix/>
          </a:blip>
          <a:srcRect/>
          <a:stretch/>
        </p:blipFill>
        <p:spPr>
          <a:xfrm>
            <a:off x="739348" y="4057341"/>
            <a:ext cx="818911" cy="885752"/>
          </a:xfrm>
          <a:prstGeom prst="rect">
            <a:avLst/>
          </a:prstGeom>
          <a:noFill/>
          <a:ln>
            <a:noFill/>
          </a:ln>
        </p:spPr>
      </p:pic>
      <p:pic>
        <p:nvPicPr>
          <p:cNvPr id="286" name="Google Shape;286;p3" descr="Building, center, clinic, conditioning, hospital, medical, rehabilitation  icon - Download on Iconfinder"/>
          <p:cNvPicPr preferRelativeResize="0"/>
          <p:nvPr/>
        </p:nvPicPr>
        <p:blipFill rotWithShape="1">
          <a:blip r:embed="rId7">
            <a:alphaModFix/>
          </a:blip>
          <a:srcRect/>
          <a:stretch/>
        </p:blipFill>
        <p:spPr>
          <a:xfrm>
            <a:off x="1572847" y="3844637"/>
            <a:ext cx="1151316" cy="1151316"/>
          </a:xfrm>
          <a:prstGeom prst="rect">
            <a:avLst/>
          </a:prstGeom>
          <a:noFill/>
          <a:ln>
            <a:noFill/>
          </a:ln>
        </p:spPr>
      </p:pic>
      <p:sp>
        <p:nvSpPr>
          <p:cNvPr id="287" name="Google Shape;287;p3"/>
          <p:cNvSpPr/>
          <p:nvPr/>
        </p:nvSpPr>
        <p:spPr>
          <a:xfrm>
            <a:off x="178497" y="5652657"/>
            <a:ext cx="11835003" cy="40732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88" name="Google Shape;288;p3"/>
          <p:cNvSpPr/>
          <p:nvPr/>
        </p:nvSpPr>
        <p:spPr>
          <a:xfrm>
            <a:off x="178497" y="4946075"/>
            <a:ext cx="11835003" cy="706582"/>
          </a:xfrm>
          <a:prstGeom prst="rect">
            <a:avLst/>
          </a:prstGeom>
          <a:solidFill>
            <a:srgbClr val="D0DEE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pic>
        <p:nvPicPr>
          <p:cNvPr id="289" name="Google Shape;289;p3" descr="Mini Truck Icons - Download Free Vector Icons | Noun Project"/>
          <p:cNvPicPr preferRelativeResize="0"/>
          <p:nvPr/>
        </p:nvPicPr>
        <p:blipFill rotWithShape="1">
          <a:blip r:embed="rId8">
            <a:alphaModFix/>
          </a:blip>
          <a:srcRect/>
          <a:stretch/>
        </p:blipFill>
        <p:spPr>
          <a:xfrm>
            <a:off x="10284576" y="4848063"/>
            <a:ext cx="1154776" cy="1154776"/>
          </a:xfrm>
          <a:prstGeom prst="rect">
            <a:avLst/>
          </a:prstGeom>
          <a:noFill/>
          <a:ln>
            <a:noFill/>
          </a:ln>
        </p:spPr>
      </p:pic>
      <p:pic>
        <p:nvPicPr>
          <p:cNvPr id="290" name="Google Shape;290;p3" descr="Vehicle Icon Car Sedan PNG Transparent Background, Free Download #4257 -  FreeIconsPNG"/>
          <p:cNvPicPr preferRelativeResize="0"/>
          <p:nvPr/>
        </p:nvPicPr>
        <p:blipFill rotWithShape="1">
          <a:blip r:embed="rId9">
            <a:alphaModFix/>
          </a:blip>
          <a:srcRect/>
          <a:stretch/>
        </p:blipFill>
        <p:spPr>
          <a:xfrm>
            <a:off x="680657" y="5166398"/>
            <a:ext cx="1036615" cy="621564"/>
          </a:xfrm>
          <a:prstGeom prst="rect">
            <a:avLst/>
          </a:prstGeom>
          <a:noFill/>
          <a:ln>
            <a:noFill/>
          </a:ln>
        </p:spPr>
      </p:pic>
      <p:pic>
        <p:nvPicPr>
          <p:cNvPr id="291" name="Google Shape;291;p3"/>
          <p:cNvPicPr preferRelativeResize="0"/>
          <p:nvPr/>
        </p:nvPicPr>
        <p:blipFill rotWithShape="1">
          <a:blip r:embed="rId10">
            <a:alphaModFix/>
          </a:blip>
          <a:srcRect/>
          <a:stretch/>
        </p:blipFill>
        <p:spPr>
          <a:xfrm>
            <a:off x="8329348" y="5216761"/>
            <a:ext cx="490456" cy="490456"/>
          </a:xfrm>
          <a:prstGeom prst="rect">
            <a:avLst/>
          </a:prstGeom>
          <a:noFill/>
          <a:ln>
            <a:noFill/>
          </a:ln>
        </p:spPr>
      </p:pic>
      <p:pic>
        <p:nvPicPr>
          <p:cNvPr id="292" name="Google Shape;292;p3" descr="Free Icon | Traffic police"/>
          <p:cNvPicPr preferRelativeResize="0"/>
          <p:nvPr/>
        </p:nvPicPr>
        <p:blipFill rotWithShape="1">
          <a:blip r:embed="rId11">
            <a:alphaModFix/>
          </a:blip>
          <a:srcRect/>
          <a:stretch/>
        </p:blipFill>
        <p:spPr>
          <a:xfrm>
            <a:off x="5240567" y="5004269"/>
            <a:ext cx="407324" cy="407324"/>
          </a:xfrm>
          <a:prstGeom prst="rect">
            <a:avLst/>
          </a:prstGeom>
          <a:noFill/>
          <a:ln>
            <a:noFill/>
          </a:ln>
        </p:spPr>
      </p:pic>
      <p:pic>
        <p:nvPicPr>
          <p:cNvPr id="293" name="Google Shape;293;p3" descr="Building, office, police station icon - Download on Iconfinder"/>
          <p:cNvPicPr preferRelativeResize="0"/>
          <p:nvPr/>
        </p:nvPicPr>
        <p:blipFill rotWithShape="1">
          <a:blip r:embed="rId12">
            <a:alphaModFix/>
          </a:blip>
          <a:srcRect/>
          <a:stretch/>
        </p:blipFill>
        <p:spPr>
          <a:xfrm>
            <a:off x="7356310" y="4085686"/>
            <a:ext cx="965807" cy="965807"/>
          </a:xfrm>
          <a:prstGeom prst="rect">
            <a:avLst/>
          </a:prstGeom>
          <a:noFill/>
          <a:ln>
            <a:noFill/>
          </a:ln>
        </p:spPr>
      </p:pic>
      <p:pic>
        <p:nvPicPr>
          <p:cNvPr id="294" name="Google Shape;294;p3" descr="Download Tall Building Silhouette At Getdrawings Png Transparent -  Skyscraper Clipart PNG Image with No Background - PNGkey.com"/>
          <p:cNvPicPr preferRelativeResize="0"/>
          <p:nvPr/>
        </p:nvPicPr>
        <p:blipFill rotWithShape="1">
          <a:blip r:embed="rId13">
            <a:alphaModFix/>
          </a:blip>
          <a:srcRect r="38743"/>
          <a:stretch/>
        </p:blipFill>
        <p:spPr>
          <a:xfrm>
            <a:off x="8178502" y="2369132"/>
            <a:ext cx="2349197" cy="2576948"/>
          </a:xfrm>
          <a:prstGeom prst="rect">
            <a:avLst/>
          </a:prstGeom>
          <a:noFill/>
          <a:ln>
            <a:noFill/>
          </a:ln>
        </p:spPr>
      </p:pic>
      <p:pic>
        <p:nvPicPr>
          <p:cNvPr id="295" name="Google Shape;295;p3" descr="Street light PNG images free download"/>
          <p:cNvPicPr preferRelativeResize="0"/>
          <p:nvPr/>
        </p:nvPicPr>
        <p:blipFill rotWithShape="1">
          <a:blip r:embed="rId14">
            <a:alphaModFix/>
          </a:blip>
          <a:srcRect/>
          <a:stretch/>
        </p:blipFill>
        <p:spPr>
          <a:xfrm>
            <a:off x="3212451" y="4703535"/>
            <a:ext cx="484134" cy="484134"/>
          </a:xfrm>
          <a:prstGeom prst="rect">
            <a:avLst/>
          </a:prstGeom>
          <a:noFill/>
          <a:ln>
            <a:noFill/>
          </a:ln>
        </p:spPr>
      </p:pic>
      <p:pic>
        <p:nvPicPr>
          <p:cNvPr id="296" name="Google Shape;296;p3" descr="Street light PNG images free download"/>
          <p:cNvPicPr preferRelativeResize="0"/>
          <p:nvPr/>
        </p:nvPicPr>
        <p:blipFill rotWithShape="1">
          <a:blip r:embed="rId14">
            <a:alphaModFix/>
          </a:blip>
          <a:srcRect/>
          <a:stretch/>
        </p:blipFill>
        <p:spPr>
          <a:xfrm>
            <a:off x="1807397" y="4703659"/>
            <a:ext cx="489238" cy="489238"/>
          </a:xfrm>
          <a:prstGeom prst="rect">
            <a:avLst/>
          </a:prstGeom>
          <a:noFill/>
          <a:ln>
            <a:noFill/>
          </a:ln>
        </p:spPr>
      </p:pic>
      <p:pic>
        <p:nvPicPr>
          <p:cNvPr id="297" name="Google Shape;297;p3" descr="Street light PNG images free download"/>
          <p:cNvPicPr preferRelativeResize="0"/>
          <p:nvPr/>
        </p:nvPicPr>
        <p:blipFill rotWithShape="1">
          <a:blip r:embed="rId14">
            <a:alphaModFix/>
          </a:blip>
          <a:srcRect/>
          <a:stretch/>
        </p:blipFill>
        <p:spPr>
          <a:xfrm>
            <a:off x="2509924" y="4701456"/>
            <a:ext cx="489238" cy="489238"/>
          </a:xfrm>
          <a:prstGeom prst="rect">
            <a:avLst/>
          </a:prstGeom>
          <a:noFill/>
          <a:ln>
            <a:noFill/>
          </a:ln>
        </p:spPr>
      </p:pic>
      <p:pic>
        <p:nvPicPr>
          <p:cNvPr id="298" name="Google Shape;298;p3" descr="Street light PNG images free download"/>
          <p:cNvPicPr preferRelativeResize="0"/>
          <p:nvPr/>
        </p:nvPicPr>
        <p:blipFill rotWithShape="1">
          <a:blip r:embed="rId14">
            <a:alphaModFix/>
          </a:blip>
          <a:srcRect/>
          <a:stretch/>
        </p:blipFill>
        <p:spPr>
          <a:xfrm>
            <a:off x="4709064" y="4706430"/>
            <a:ext cx="484134" cy="484134"/>
          </a:xfrm>
          <a:prstGeom prst="rect">
            <a:avLst/>
          </a:prstGeom>
          <a:noFill/>
          <a:ln>
            <a:noFill/>
          </a:ln>
        </p:spPr>
      </p:pic>
      <p:pic>
        <p:nvPicPr>
          <p:cNvPr id="299" name="Google Shape;299;p3" descr="Street light PNG images free download"/>
          <p:cNvPicPr preferRelativeResize="0"/>
          <p:nvPr/>
        </p:nvPicPr>
        <p:blipFill rotWithShape="1">
          <a:blip r:embed="rId14">
            <a:alphaModFix/>
          </a:blip>
          <a:srcRect/>
          <a:stretch/>
        </p:blipFill>
        <p:spPr>
          <a:xfrm>
            <a:off x="7699523" y="4710341"/>
            <a:ext cx="484134" cy="484134"/>
          </a:xfrm>
          <a:prstGeom prst="rect">
            <a:avLst/>
          </a:prstGeom>
          <a:noFill/>
          <a:ln>
            <a:noFill/>
          </a:ln>
        </p:spPr>
      </p:pic>
      <p:pic>
        <p:nvPicPr>
          <p:cNvPr id="300" name="Google Shape;300;p3" descr="Street light PNG images free download"/>
          <p:cNvPicPr preferRelativeResize="0"/>
          <p:nvPr/>
        </p:nvPicPr>
        <p:blipFill rotWithShape="1">
          <a:blip r:embed="rId14">
            <a:alphaModFix/>
          </a:blip>
          <a:srcRect/>
          <a:stretch/>
        </p:blipFill>
        <p:spPr>
          <a:xfrm>
            <a:off x="8401271" y="4709553"/>
            <a:ext cx="484134" cy="484134"/>
          </a:xfrm>
          <a:prstGeom prst="rect">
            <a:avLst/>
          </a:prstGeom>
          <a:noFill/>
          <a:ln>
            <a:noFill/>
          </a:ln>
        </p:spPr>
      </p:pic>
      <p:sp>
        <p:nvSpPr>
          <p:cNvPr id="301" name="Google Shape;301;p3"/>
          <p:cNvSpPr/>
          <p:nvPr/>
        </p:nvSpPr>
        <p:spPr>
          <a:xfrm>
            <a:off x="5201511" y="5432060"/>
            <a:ext cx="407324" cy="83103"/>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pic>
        <p:nvPicPr>
          <p:cNvPr id="302" name="Google Shape;302;p3" descr="Street light PNG images free download"/>
          <p:cNvPicPr preferRelativeResize="0"/>
          <p:nvPr/>
        </p:nvPicPr>
        <p:blipFill rotWithShape="1">
          <a:blip r:embed="rId14">
            <a:alphaModFix/>
          </a:blip>
          <a:srcRect/>
          <a:stretch/>
        </p:blipFill>
        <p:spPr>
          <a:xfrm>
            <a:off x="9095676" y="4701328"/>
            <a:ext cx="484134" cy="484134"/>
          </a:xfrm>
          <a:prstGeom prst="rect">
            <a:avLst/>
          </a:prstGeom>
          <a:noFill/>
          <a:ln>
            <a:noFill/>
          </a:ln>
        </p:spPr>
      </p:pic>
      <p:pic>
        <p:nvPicPr>
          <p:cNvPr id="303" name="Google Shape;303;p3" descr="Street light PNG images free download"/>
          <p:cNvPicPr preferRelativeResize="0"/>
          <p:nvPr/>
        </p:nvPicPr>
        <p:blipFill rotWithShape="1">
          <a:blip r:embed="rId14">
            <a:alphaModFix/>
          </a:blip>
          <a:srcRect/>
          <a:stretch/>
        </p:blipFill>
        <p:spPr>
          <a:xfrm>
            <a:off x="9890541" y="4705011"/>
            <a:ext cx="484134" cy="484134"/>
          </a:xfrm>
          <a:prstGeom prst="rect">
            <a:avLst/>
          </a:prstGeom>
          <a:noFill/>
          <a:ln>
            <a:noFill/>
          </a:ln>
        </p:spPr>
      </p:pic>
      <p:pic>
        <p:nvPicPr>
          <p:cNvPr id="304" name="Google Shape;304;p3" descr="Street light PNG images free download"/>
          <p:cNvPicPr preferRelativeResize="0"/>
          <p:nvPr/>
        </p:nvPicPr>
        <p:blipFill rotWithShape="1">
          <a:blip r:embed="rId14">
            <a:alphaModFix/>
          </a:blip>
          <a:srcRect/>
          <a:stretch/>
        </p:blipFill>
        <p:spPr>
          <a:xfrm>
            <a:off x="10592289" y="4704223"/>
            <a:ext cx="484134" cy="484134"/>
          </a:xfrm>
          <a:prstGeom prst="rect">
            <a:avLst/>
          </a:prstGeom>
          <a:noFill/>
          <a:ln>
            <a:noFill/>
          </a:ln>
        </p:spPr>
      </p:pic>
      <p:pic>
        <p:nvPicPr>
          <p:cNvPr id="305" name="Google Shape;305;p3" descr="Street light PNG images free download"/>
          <p:cNvPicPr preferRelativeResize="0"/>
          <p:nvPr/>
        </p:nvPicPr>
        <p:blipFill rotWithShape="1">
          <a:blip r:embed="rId14">
            <a:alphaModFix/>
          </a:blip>
          <a:srcRect/>
          <a:stretch/>
        </p:blipFill>
        <p:spPr>
          <a:xfrm>
            <a:off x="274480" y="4717574"/>
            <a:ext cx="489238" cy="489238"/>
          </a:xfrm>
          <a:prstGeom prst="rect">
            <a:avLst/>
          </a:prstGeom>
          <a:noFill/>
          <a:ln>
            <a:noFill/>
          </a:ln>
        </p:spPr>
      </p:pic>
      <p:pic>
        <p:nvPicPr>
          <p:cNvPr id="306" name="Google Shape;306;p3" descr="Street light PNG images free download"/>
          <p:cNvPicPr preferRelativeResize="0"/>
          <p:nvPr/>
        </p:nvPicPr>
        <p:blipFill rotWithShape="1">
          <a:blip r:embed="rId14">
            <a:alphaModFix/>
          </a:blip>
          <a:srcRect/>
          <a:stretch/>
        </p:blipFill>
        <p:spPr>
          <a:xfrm>
            <a:off x="977007" y="4715371"/>
            <a:ext cx="489238" cy="489238"/>
          </a:xfrm>
          <a:prstGeom prst="rect">
            <a:avLst/>
          </a:prstGeom>
          <a:noFill/>
          <a:ln>
            <a:noFill/>
          </a:ln>
        </p:spPr>
      </p:pic>
      <p:pic>
        <p:nvPicPr>
          <p:cNvPr id="307" name="Google Shape;307;p3" descr="Cloud Png Icon #156732 - Free Icons Library"/>
          <p:cNvPicPr preferRelativeResize="0"/>
          <p:nvPr/>
        </p:nvPicPr>
        <p:blipFill rotWithShape="1">
          <a:blip r:embed="rId15">
            <a:alphaModFix/>
          </a:blip>
          <a:srcRect/>
          <a:stretch/>
        </p:blipFill>
        <p:spPr>
          <a:xfrm>
            <a:off x="6385197" y="1999721"/>
            <a:ext cx="727171" cy="458563"/>
          </a:xfrm>
          <a:prstGeom prst="rect">
            <a:avLst/>
          </a:prstGeom>
          <a:noFill/>
          <a:ln>
            <a:noFill/>
          </a:ln>
        </p:spPr>
      </p:pic>
      <p:pic>
        <p:nvPicPr>
          <p:cNvPr id="308" name="Google Shape;308;p3" descr="Cloud Png Icon #156732 - Free Icons Library"/>
          <p:cNvPicPr preferRelativeResize="0"/>
          <p:nvPr/>
        </p:nvPicPr>
        <p:blipFill rotWithShape="1">
          <a:blip r:embed="rId15">
            <a:alphaModFix/>
          </a:blip>
          <a:srcRect/>
          <a:stretch/>
        </p:blipFill>
        <p:spPr>
          <a:xfrm>
            <a:off x="2999162" y="2019995"/>
            <a:ext cx="727171" cy="458563"/>
          </a:xfrm>
          <a:prstGeom prst="rect">
            <a:avLst/>
          </a:prstGeom>
          <a:noFill/>
          <a:ln>
            <a:noFill/>
          </a:ln>
        </p:spPr>
      </p:pic>
      <p:pic>
        <p:nvPicPr>
          <p:cNvPr id="309" name="Google Shape;309;p3" descr="National Martyrs Memorial Jatiya Sriti Shoudho Bangladesh Svg Png Icon Free  Download (#42400) - OnlineWebFonts.COM"/>
          <p:cNvPicPr preferRelativeResize="0"/>
          <p:nvPr/>
        </p:nvPicPr>
        <p:blipFill rotWithShape="1">
          <a:blip r:embed="rId16">
            <a:alphaModFix/>
          </a:blip>
          <a:srcRect/>
          <a:stretch/>
        </p:blipFill>
        <p:spPr>
          <a:xfrm>
            <a:off x="5079196" y="4355328"/>
            <a:ext cx="519408" cy="573139"/>
          </a:xfrm>
          <a:prstGeom prst="rect">
            <a:avLst/>
          </a:prstGeom>
          <a:noFill/>
          <a:ln>
            <a:noFill/>
          </a:ln>
        </p:spPr>
      </p:pic>
      <p:pic>
        <p:nvPicPr>
          <p:cNvPr id="310" name="Google Shape;310;p3" descr="Cloud Png Icon #156732 - Free Icons Library"/>
          <p:cNvPicPr preferRelativeResize="0"/>
          <p:nvPr/>
        </p:nvPicPr>
        <p:blipFill rotWithShape="1">
          <a:blip r:embed="rId15">
            <a:alphaModFix/>
          </a:blip>
          <a:srcRect/>
          <a:stretch/>
        </p:blipFill>
        <p:spPr>
          <a:xfrm>
            <a:off x="10284576" y="1497691"/>
            <a:ext cx="942704" cy="594481"/>
          </a:xfrm>
          <a:prstGeom prst="rect">
            <a:avLst/>
          </a:prstGeom>
          <a:noFill/>
          <a:ln>
            <a:noFill/>
          </a:ln>
        </p:spPr>
      </p:pic>
      <p:pic>
        <p:nvPicPr>
          <p:cNvPr id="311" name="Google Shape;311;p3" descr="Mother walking with three babies free vector icons designed by Freepik |  Free icons, Vector icon design, Black n white images"/>
          <p:cNvPicPr preferRelativeResize="0"/>
          <p:nvPr/>
        </p:nvPicPr>
        <p:blipFill rotWithShape="1">
          <a:blip r:embed="rId17">
            <a:alphaModFix/>
          </a:blip>
          <a:srcRect/>
          <a:stretch/>
        </p:blipFill>
        <p:spPr>
          <a:xfrm>
            <a:off x="2080597" y="4570068"/>
            <a:ext cx="566730" cy="566730"/>
          </a:xfrm>
          <a:prstGeom prst="rect">
            <a:avLst/>
          </a:prstGeom>
          <a:noFill/>
          <a:ln>
            <a:noFill/>
          </a:ln>
        </p:spPr>
      </p:pic>
      <p:pic>
        <p:nvPicPr>
          <p:cNvPr id="312" name="Google Shape;312;p3" descr="600+ Free Walking &amp; Silhouette Vectors - Pixabay"/>
          <p:cNvPicPr preferRelativeResize="0"/>
          <p:nvPr/>
        </p:nvPicPr>
        <p:blipFill rotWithShape="1">
          <a:blip r:embed="rId18">
            <a:alphaModFix/>
          </a:blip>
          <a:srcRect/>
          <a:stretch/>
        </p:blipFill>
        <p:spPr>
          <a:xfrm>
            <a:off x="9565978" y="4832427"/>
            <a:ext cx="437761" cy="349387"/>
          </a:xfrm>
          <a:prstGeom prst="rect">
            <a:avLst/>
          </a:prstGeom>
          <a:noFill/>
          <a:ln>
            <a:noFill/>
          </a:ln>
        </p:spPr>
      </p:pic>
      <p:pic>
        <p:nvPicPr>
          <p:cNvPr id="313" name="Google Shape;313;p3" descr="people, worker, male, job, Occupation, walking, Cart, Man, Carrying,  Pushing icon"/>
          <p:cNvPicPr preferRelativeResize="0"/>
          <p:nvPr/>
        </p:nvPicPr>
        <p:blipFill rotWithShape="1">
          <a:blip r:embed="rId19">
            <a:alphaModFix/>
          </a:blip>
          <a:srcRect/>
          <a:stretch/>
        </p:blipFill>
        <p:spPr>
          <a:xfrm>
            <a:off x="764949" y="4832427"/>
            <a:ext cx="272026" cy="272026"/>
          </a:xfrm>
          <a:prstGeom prst="rect">
            <a:avLst/>
          </a:prstGeom>
          <a:noFill/>
          <a:ln>
            <a:noFill/>
          </a:ln>
        </p:spPr>
      </p:pic>
      <p:pic>
        <p:nvPicPr>
          <p:cNvPr id="314" name="Google Shape;314;p3" descr="White House Scalable Vector Graphics Icon - White House PNG Photos png  download - 512*512 - Free Transparent White House png Download. - Clip Art  Library"/>
          <p:cNvPicPr preferRelativeResize="0"/>
          <p:nvPr/>
        </p:nvPicPr>
        <p:blipFill rotWithShape="1">
          <a:blip r:embed="rId20">
            <a:alphaModFix/>
          </a:blip>
          <a:srcRect/>
          <a:stretch/>
        </p:blipFill>
        <p:spPr>
          <a:xfrm>
            <a:off x="5634877" y="3223098"/>
            <a:ext cx="1844040" cy="1844040"/>
          </a:xfrm>
          <a:prstGeom prst="rect">
            <a:avLst/>
          </a:prstGeom>
          <a:noFill/>
          <a:ln>
            <a:noFill/>
          </a:ln>
        </p:spPr>
      </p:pic>
      <p:pic>
        <p:nvPicPr>
          <p:cNvPr id="315" name="Google Shape;315;p3" descr="Protest Vector SVG Icon - PNG Repo Free PNG Icons"/>
          <p:cNvPicPr preferRelativeResize="0"/>
          <p:nvPr/>
        </p:nvPicPr>
        <p:blipFill rotWithShape="1">
          <a:blip r:embed="rId21">
            <a:alphaModFix/>
          </a:blip>
          <a:srcRect/>
          <a:stretch/>
        </p:blipFill>
        <p:spPr>
          <a:xfrm>
            <a:off x="7264676" y="4652098"/>
            <a:ext cx="484134" cy="484134"/>
          </a:xfrm>
          <a:prstGeom prst="rect">
            <a:avLst/>
          </a:prstGeom>
          <a:noFill/>
          <a:ln>
            <a:noFill/>
          </a:ln>
        </p:spPr>
      </p:pic>
      <p:pic>
        <p:nvPicPr>
          <p:cNvPr id="316" name="Google Shape;316;p3" descr="Protest Vector SVG Icon - PNG Repo Free PNG Icons"/>
          <p:cNvPicPr preferRelativeResize="0"/>
          <p:nvPr/>
        </p:nvPicPr>
        <p:blipFill rotWithShape="1">
          <a:blip r:embed="rId21">
            <a:alphaModFix/>
          </a:blip>
          <a:srcRect/>
          <a:stretch/>
        </p:blipFill>
        <p:spPr>
          <a:xfrm>
            <a:off x="6643908" y="4681016"/>
            <a:ext cx="484134" cy="484134"/>
          </a:xfrm>
          <a:prstGeom prst="rect">
            <a:avLst/>
          </a:prstGeom>
          <a:noFill/>
          <a:ln>
            <a:noFill/>
          </a:ln>
        </p:spPr>
      </p:pic>
      <p:pic>
        <p:nvPicPr>
          <p:cNvPr id="317" name="Google Shape;317;p3" descr="Protest Vector SVG Icon - PNG Repo Free PNG Icons"/>
          <p:cNvPicPr preferRelativeResize="0"/>
          <p:nvPr/>
        </p:nvPicPr>
        <p:blipFill rotWithShape="1">
          <a:blip r:embed="rId21">
            <a:alphaModFix/>
          </a:blip>
          <a:srcRect/>
          <a:stretch/>
        </p:blipFill>
        <p:spPr>
          <a:xfrm>
            <a:off x="5864868" y="4701026"/>
            <a:ext cx="484134" cy="484134"/>
          </a:xfrm>
          <a:prstGeom prst="rect">
            <a:avLst/>
          </a:prstGeom>
          <a:noFill/>
          <a:ln>
            <a:noFill/>
          </a:ln>
        </p:spPr>
      </p:pic>
      <p:pic>
        <p:nvPicPr>
          <p:cNvPr id="318" name="Google Shape;318;p3" descr="Street light PNG images free download"/>
          <p:cNvPicPr preferRelativeResize="0"/>
          <p:nvPr/>
        </p:nvPicPr>
        <p:blipFill rotWithShape="1">
          <a:blip r:embed="rId14">
            <a:alphaModFix/>
          </a:blip>
          <a:srcRect/>
          <a:stretch/>
        </p:blipFill>
        <p:spPr>
          <a:xfrm>
            <a:off x="5499604" y="4706782"/>
            <a:ext cx="489238" cy="489238"/>
          </a:xfrm>
          <a:prstGeom prst="rect">
            <a:avLst/>
          </a:prstGeom>
          <a:noFill/>
          <a:ln>
            <a:noFill/>
          </a:ln>
        </p:spPr>
      </p:pic>
      <p:pic>
        <p:nvPicPr>
          <p:cNvPr id="319" name="Google Shape;319;p3" descr="Street light PNG images free download"/>
          <p:cNvPicPr preferRelativeResize="0"/>
          <p:nvPr/>
        </p:nvPicPr>
        <p:blipFill rotWithShape="1">
          <a:blip r:embed="rId14">
            <a:alphaModFix/>
          </a:blip>
          <a:srcRect/>
          <a:stretch/>
        </p:blipFill>
        <p:spPr>
          <a:xfrm>
            <a:off x="6202131" y="4704579"/>
            <a:ext cx="489238" cy="489238"/>
          </a:xfrm>
          <a:prstGeom prst="rect">
            <a:avLst/>
          </a:prstGeom>
          <a:noFill/>
          <a:ln>
            <a:noFill/>
          </a:ln>
        </p:spPr>
      </p:pic>
      <p:pic>
        <p:nvPicPr>
          <p:cNvPr id="320" name="Google Shape;320;p3" descr="Street light PNG images free download"/>
          <p:cNvPicPr preferRelativeResize="0"/>
          <p:nvPr/>
        </p:nvPicPr>
        <p:blipFill rotWithShape="1">
          <a:blip r:embed="rId14">
            <a:alphaModFix/>
          </a:blip>
          <a:srcRect/>
          <a:stretch/>
        </p:blipFill>
        <p:spPr>
          <a:xfrm>
            <a:off x="6904658" y="4706658"/>
            <a:ext cx="484134" cy="484134"/>
          </a:xfrm>
          <a:prstGeom prst="rect">
            <a:avLst/>
          </a:prstGeom>
          <a:noFill/>
          <a:ln>
            <a:noFill/>
          </a:ln>
        </p:spPr>
      </p:pic>
      <p:pic>
        <p:nvPicPr>
          <p:cNvPr id="321" name="Google Shape;321;p3" descr="Free Icon | Solar panel"/>
          <p:cNvPicPr preferRelativeResize="0"/>
          <p:nvPr/>
        </p:nvPicPr>
        <p:blipFill rotWithShape="1">
          <a:blip r:embed="rId22">
            <a:alphaModFix/>
          </a:blip>
          <a:srcRect/>
          <a:stretch/>
        </p:blipFill>
        <p:spPr>
          <a:xfrm>
            <a:off x="8249770" y="3516813"/>
            <a:ext cx="484134" cy="484134"/>
          </a:xfrm>
          <a:prstGeom prst="rect">
            <a:avLst/>
          </a:prstGeom>
          <a:noFill/>
          <a:ln>
            <a:noFill/>
          </a:ln>
        </p:spPr>
      </p:pic>
      <p:pic>
        <p:nvPicPr>
          <p:cNvPr id="322" name="Google Shape;322;p3" descr="Free Icon | Solar panel"/>
          <p:cNvPicPr preferRelativeResize="0"/>
          <p:nvPr/>
        </p:nvPicPr>
        <p:blipFill rotWithShape="1">
          <a:blip r:embed="rId22">
            <a:alphaModFix/>
          </a:blip>
          <a:srcRect/>
          <a:stretch/>
        </p:blipFill>
        <p:spPr>
          <a:xfrm>
            <a:off x="1906438" y="3502682"/>
            <a:ext cx="484134" cy="484134"/>
          </a:xfrm>
          <a:prstGeom prst="rect">
            <a:avLst/>
          </a:prstGeom>
          <a:noFill/>
          <a:ln>
            <a:noFill/>
          </a:ln>
        </p:spPr>
      </p:pic>
      <p:pic>
        <p:nvPicPr>
          <p:cNvPr id="323" name="Google Shape;323;p3" descr="Free Icon | Solar panel"/>
          <p:cNvPicPr preferRelativeResize="0"/>
          <p:nvPr/>
        </p:nvPicPr>
        <p:blipFill rotWithShape="1">
          <a:blip r:embed="rId22">
            <a:alphaModFix/>
          </a:blip>
          <a:srcRect/>
          <a:stretch/>
        </p:blipFill>
        <p:spPr>
          <a:xfrm>
            <a:off x="5530316" y="4122123"/>
            <a:ext cx="484134" cy="484134"/>
          </a:xfrm>
          <a:prstGeom prst="rect">
            <a:avLst/>
          </a:prstGeom>
          <a:noFill/>
          <a:ln>
            <a:noFill/>
          </a:ln>
        </p:spPr>
      </p:pic>
      <p:pic>
        <p:nvPicPr>
          <p:cNvPr id="324" name="Google Shape;324;p3" descr="Free Icon | Solar panel"/>
          <p:cNvPicPr preferRelativeResize="0"/>
          <p:nvPr/>
        </p:nvPicPr>
        <p:blipFill rotWithShape="1">
          <a:blip r:embed="rId22">
            <a:alphaModFix/>
          </a:blip>
          <a:srcRect/>
          <a:stretch/>
        </p:blipFill>
        <p:spPr>
          <a:xfrm>
            <a:off x="7067723" y="4140706"/>
            <a:ext cx="484134" cy="484134"/>
          </a:xfrm>
          <a:prstGeom prst="rect">
            <a:avLst/>
          </a:prstGeom>
          <a:noFill/>
          <a:ln>
            <a:noFill/>
          </a:ln>
        </p:spPr>
      </p:pic>
      <p:pic>
        <p:nvPicPr>
          <p:cNvPr id="325" name="Google Shape;325;p3" descr="Free Icon | Solar panel"/>
          <p:cNvPicPr preferRelativeResize="0"/>
          <p:nvPr/>
        </p:nvPicPr>
        <p:blipFill rotWithShape="1">
          <a:blip r:embed="rId22">
            <a:alphaModFix/>
          </a:blip>
          <a:srcRect/>
          <a:stretch/>
        </p:blipFill>
        <p:spPr>
          <a:xfrm>
            <a:off x="9882735" y="2206514"/>
            <a:ext cx="484134" cy="484134"/>
          </a:xfrm>
          <a:prstGeom prst="rect">
            <a:avLst/>
          </a:prstGeom>
          <a:noFill/>
          <a:ln>
            <a:noFill/>
          </a:ln>
        </p:spPr>
      </p:pic>
      <p:pic>
        <p:nvPicPr>
          <p:cNvPr id="326" name="Google Shape;326;p3" descr="Free Icon | Solar panel"/>
          <p:cNvPicPr preferRelativeResize="0"/>
          <p:nvPr/>
        </p:nvPicPr>
        <p:blipFill rotWithShape="1">
          <a:blip r:embed="rId22">
            <a:alphaModFix/>
          </a:blip>
          <a:srcRect/>
          <a:stretch/>
        </p:blipFill>
        <p:spPr>
          <a:xfrm>
            <a:off x="8863654" y="2199896"/>
            <a:ext cx="484134" cy="484134"/>
          </a:xfrm>
          <a:prstGeom prst="rect">
            <a:avLst/>
          </a:prstGeom>
          <a:noFill/>
          <a:ln>
            <a:noFill/>
          </a:ln>
        </p:spPr>
      </p:pic>
      <p:pic>
        <p:nvPicPr>
          <p:cNvPr id="327" name="Google Shape;327;p3" descr="Wind Turbine Icon Png #211772 - Free Icons Library"/>
          <p:cNvPicPr preferRelativeResize="0"/>
          <p:nvPr/>
        </p:nvPicPr>
        <p:blipFill rotWithShape="1">
          <a:blip r:embed="rId23">
            <a:alphaModFix/>
          </a:blip>
          <a:srcRect l="20389" r="21124"/>
          <a:stretch/>
        </p:blipFill>
        <p:spPr>
          <a:xfrm>
            <a:off x="10848077" y="3132354"/>
            <a:ext cx="874678" cy="1495506"/>
          </a:xfrm>
          <a:prstGeom prst="rect">
            <a:avLst/>
          </a:prstGeom>
          <a:noFill/>
          <a:ln>
            <a:noFill/>
          </a:ln>
        </p:spPr>
      </p:pic>
      <p:grpSp>
        <p:nvGrpSpPr>
          <p:cNvPr id="328" name="Google Shape;328;p3"/>
          <p:cNvGrpSpPr/>
          <p:nvPr/>
        </p:nvGrpSpPr>
        <p:grpSpPr>
          <a:xfrm>
            <a:off x="6386443" y="5120644"/>
            <a:ext cx="316401" cy="497213"/>
            <a:chOff x="3940711" y="4260611"/>
            <a:chExt cx="316401" cy="497213"/>
          </a:xfrm>
        </p:grpSpPr>
        <p:pic>
          <p:nvPicPr>
            <p:cNvPr id="329" name="Google Shape;329;p3" descr="Camera Shot Cam Photo Registration Speed Svg Png Icon Free Download  (#566112) - OnlineWebFonts.COM"/>
            <p:cNvPicPr preferRelativeResize="0"/>
            <p:nvPr/>
          </p:nvPicPr>
          <p:blipFill rotWithShape="1">
            <a:blip r:embed="rId24">
              <a:alphaModFix/>
            </a:blip>
            <a:srcRect/>
            <a:stretch/>
          </p:blipFill>
          <p:spPr>
            <a:xfrm flipH="1">
              <a:off x="3940711" y="4260611"/>
              <a:ext cx="316401" cy="317020"/>
            </a:xfrm>
            <a:prstGeom prst="rect">
              <a:avLst/>
            </a:prstGeom>
            <a:noFill/>
            <a:ln>
              <a:noFill/>
            </a:ln>
          </p:spPr>
        </p:pic>
        <p:cxnSp>
          <p:nvCxnSpPr>
            <p:cNvPr id="330" name="Google Shape;330;p3"/>
            <p:cNvCxnSpPr/>
            <p:nvPr/>
          </p:nvCxnSpPr>
          <p:spPr>
            <a:xfrm>
              <a:off x="4098911" y="4570197"/>
              <a:ext cx="0" cy="179229"/>
            </a:xfrm>
            <a:prstGeom prst="straightConnector1">
              <a:avLst/>
            </a:prstGeom>
            <a:noFill/>
            <a:ln w="28575" cap="flat" cmpd="sng">
              <a:solidFill>
                <a:schemeClr val="accent4"/>
              </a:solidFill>
              <a:prstDash val="solid"/>
              <a:miter lim="800000"/>
              <a:headEnd type="none" w="sm" len="sm"/>
              <a:tailEnd type="none" w="sm" len="sm"/>
            </a:ln>
          </p:spPr>
        </p:cxnSp>
        <p:cxnSp>
          <p:nvCxnSpPr>
            <p:cNvPr id="331" name="Google Shape;331;p3"/>
            <p:cNvCxnSpPr/>
            <p:nvPr/>
          </p:nvCxnSpPr>
          <p:spPr>
            <a:xfrm>
              <a:off x="4024313" y="4757824"/>
              <a:ext cx="145256" cy="0"/>
            </a:xfrm>
            <a:prstGeom prst="straightConnector1">
              <a:avLst/>
            </a:prstGeom>
            <a:noFill/>
            <a:ln w="28575" cap="flat" cmpd="sng">
              <a:solidFill>
                <a:schemeClr val="accent4"/>
              </a:solidFill>
              <a:prstDash val="solid"/>
              <a:miter lim="800000"/>
              <a:headEnd type="none" w="sm" len="sm"/>
              <a:tailEnd type="none" w="sm" len="sm"/>
            </a:ln>
          </p:spPr>
        </p:cxnSp>
      </p:grpSp>
      <p:grpSp>
        <p:nvGrpSpPr>
          <p:cNvPr id="332" name="Google Shape;332;p3"/>
          <p:cNvGrpSpPr/>
          <p:nvPr/>
        </p:nvGrpSpPr>
        <p:grpSpPr>
          <a:xfrm>
            <a:off x="190449" y="5146640"/>
            <a:ext cx="316401" cy="497213"/>
            <a:chOff x="3940711" y="4260611"/>
            <a:chExt cx="316401" cy="497213"/>
          </a:xfrm>
        </p:grpSpPr>
        <p:pic>
          <p:nvPicPr>
            <p:cNvPr id="333" name="Google Shape;333;p3" descr="Camera Shot Cam Photo Registration Speed Svg Png Icon Free Download  (#566112) - OnlineWebFonts.COM"/>
            <p:cNvPicPr preferRelativeResize="0"/>
            <p:nvPr/>
          </p:nvPicPr>
          <p:blipFill rotWithShape="1">
            <a:blip r:embed="rId24">
              <a:alphaModFix/>
            </a:blip>
            <a:srcRect/>
            <a:stretch/>
          </p:blipFill>
          <p:spPr>
            <a:xfrm flipH="1">
              <a:off x="3940711" y="4260611"/>
              <a:ext cx="316401" cy="317020"/>
            </a:xfrm>
            <a:prstGeom prst="rect">
              <a:avLst/>
            </a:prstGeom>
            <a:noFill/>
            <a:ln>
              <a:noFill/>
            </a:ln>
          </p:spPr>
        </p:pic>
        <p:cxnSp>
          <p:nvCxnSpPr>
            <p:cNvPr id="334" name="Google Shape;334;p3"/>
            <p:cNvCxnSpPr/>
            <p:nvPr/>
          </p:nvCxnSpPr>
          <p:spPr>
            <a:xfrm>
              <a:off x="4098911" y="4570197"/>
              <a:ext cx="0" cy="179229"/>
            </a:xfrm>
            <a:prstGeom prst="straightConnector1">
              <a:avLst/>
            </a:prstGeom>
            <a:noFill/>
            <a:ln w="28575" cap="flat" cmpd="sng">
              <a:solidFill>
                <a:schemeClr val="accent4"/>
              </a:solidFill>
              <a:prstDash val="solid"/>
              <a:miter lim="800000"/>
              <a:headEnd type="none" w="sm" len="sm"/>
              <a:tailEnd type="none" w="sm" len="sm"/>
            </a:ln>
          </p:spPr>
        </p:cxnSp>
        <p:cxnSp>
          <p:nvCxnSpPr>
            <p:cNvPr id="335" name="Google Shape;335;p3"/>
            <p:cNvCxnSpPr/>
            <p:nvPr/>
          </p:nvCxnSpPr>
          <p:spPr>
            <a:xfrm>
              <a:off x="4024313" y="4757824"/>
              <a:ext cx="145256" cy="0"/>
            </a:xfrm>
            <a:prstGeom prst="straightConnector1">
              <a:avLst/>
            </a:prstGeom>
            <a:noFill/>
            <a:ln w="28575" cap="flat" cmpd="sng">
              <a:solidFill>
                <a:schemeClr val="accent4"/>
              </a:solidFill>
              <a:prstDash val="solid"/>
              <a:miter lim="800000"/>
              <a:headEnd type="none" w="sm" len="sm"/>
              <a:tailEnd type="none" w="sm" len="sm"/>
            </a:ln>
          </p:spPr>
        </p:cxnSp>
      </p:grpSp>
      <p:grpSp>
        <p:nvGrpSpPr>
          <p:cNvPr id="336" name="Google Shape;336;p3"/>
          <p:cNvGrpSpPr/>
          <p:nvPr/>
        </p:nvGrpSpPr>
        <p:grpSpPr>
          <a:xfrm>
            <a:off x="11724366" y="5120644"/>
            <a:ext cx="316401" cy="497213"/>
            <a:chOff x="3940711" y="4260611"/>
            <a:chExt cx="316401" cy="497213"/>
          </a:xfrm>
        </p:grpSpPr>
        <p:pic>
          <p:nvPicPr>
            <p:cNvPr id="337" name="Google Shape;337;p3" descr="Camera Shot Cam Photo Registration Speed Svg Png Icon Free Download  (#566112) - OnlineWebFonts.COM"/>
            <p:cNvPicPr preferRelativeResize="0"/>
            <p:nvPr/>
          </p:nvPicPr>
          <p:blipFill rotWithShape="1">
            <a:blip r:embed="rId24">
              <a:alphaModFix/>
            </a:blip>
            <a:srcRect/>
            <a:stretch/>
          </p:blipFill>
          <p:spPr>
            <a:xfrm flipH="1">
              <a:off x="3940711" y="4260611"/>
              <a:ext cx="316401" cy="317020"/>
            </a:xfrm>
            <a:prstGeom prst="rect">
              <a:avLst/>
            </a:prstGeom>
            <a:noFill/>
            <a:ln>
              <a:noFill/>
            </a:ln>
          </p:spPr>
        </p:pic>
        <p:cxnSp>
          <p:nvCxnSpPr>
            <p:cNvPr id="338" name="Google Shape;338;p3"/>
            <p:cNvCxnSpPr/>
            <p:nvPr/>
          </p:nvCxnSpPr>
          <p:spPr>
            <a:xfrm>
              <a:off x="4098911" y="4570197"/>
              <a:ext cx="0" cy="179229"/>
            </a:xfrm>
            <a:prstGeom prst="straightConnector1">
              <a:avLst/>
            </a:prstGeom>
            <a:noFill/>
            <a:ln w="28575" cap="flat" cmpd="sng">
              <a:solidFill>
                <a:schemeClr val="accent4"/>
              </a:solidFill>
              <a:prstDash val="solid"/>
              <a:miter lim="800000"/>
              <a:headEnd type="none" w="sm" len="sm"/>
              <a:tailEnd type="none" w="sm" len="sm"/>
            </a:ln>
          </p:spPr>
        </p:cxnSp>
        <p:cxnSp>
          <p:nvCxnSpPr>
            <p:cNvPr id="339" name="Google Shape;339;p3"/>
            <p:cNvCxnSpPr/>
            <p:nvPr/>
          </p:nvCxnSpPr>
          <p:spPr>
            <a:xfrm>
              <a:off x="4024313" y="4757824"/>
              <a:ext cx="145256" cy="0"/>
            </a:xfrm>
            <a:prstGeom prst="straightConnector1">
              <a:avLst/>
            </a:prstGeom>
            <a:noFill/>
            <a:ln w="28575" cap="flat" cmpd="sng">
              <a:solidFill>
                <a:schemeClr val="accent4"/>
              </a:solidFill>
              <a:prstDash val="solid"/>
              <a:miter lim="800000"/>
              <a:headEnd type="none" w="sm" len="sm"/>
              <a:tailEnd type="none" w="sm" len="sm"/>
            </a:ln>
          </p:spPr>
        </p:cxnSp>
      </p:grpSp>
      <p:pic>
        <p:nvPicPr>
          <p:cNvPr id="340" name="Google Shape;340;p3" descr="Building, commercial building, construction, housing society, office block,  real estate icon - Download on Iconfinder"/>
          <p:cNvPicPr preferRelativeResize="0"/>
          <p:nvPr/>
        </p:nvPicPr>
        <p:blipFill rotWithShape="1">
          <a:blip r:embed="rId4">
            <a:alphaModFix/>
          </a:blip>
          <a:srcRect r="50293"/>
          <a:stretch/>
        </p:blipFill>
        <p:spPr>
          <a:xfrm>
            <a:off x="3340343" y="3842346"/>
            <a:ext cx="549418" cy="1105327"/>
          </a:xfrm>
          <a:prstGeom prst="rect">
            <a:avLst/>
          </a:prstGeom>
          <a:noFill/>
          <a:ln>
            <a:noFill/>
          </a:ln>
        </p:spPr>
      </p:pic>
      <p:pic>
        <p:nvPicPr>
          <p:cNvPr id="341" name="Google Shape;341;p3" descr="Get The Latest - Public Park Icon Png | Full Size PNG Download | SeekPNG"/>
          <p:cNvPicPr preferRelativeResize="0"/>
          <p:nvPr/>
        </p:nvPicPr>
        <p:blipFill rotWithShape="1">
          <a:blip r:embed="rId25">
            <a:alphaModFix/>
          </a:blip>
          <a:srcRect/>
          <a:stretch/>
        </p:blipFill>
        <p:spPr>
          <a:xfrm>
            <a:off x="10524270" y="3888911"/>
            <a:ext cx="1503818" cy="1029460"/>
          </a:xfrm>
          <a:prstGeom prst="rect">
            <a:avLst/>
          </a:prstGeom>
          <a:noFill/>
          <a:ln>
            <a:noFill/>
          </a:ln>
        </p:spPr>
      </p:pic>
      <p:pic>
        <p:nvPicPr>
          <p:cNvPr id="342" name="Google Shape;342;p3" descr="Free Icon | Security camera"/>
          <p:cNvPicPr preferRelativeResize="0"/>
          <p:nvPr/>
        </p:nvPicPr>
        <p:blipFill rotWithShape="1">
          <a:blip r:embed="rId26">
            <a:alphaModFix/>
          </a:blip>
          <a:srcRect/>
          <a:stretch/>
        </p:blipFill>
        <p:spPr>
          <a:xfrm>
            <a:off x="3852792" y="3899147"/>
            <a:ext cx="216909" cy="216909"/>
          </a:xfrm>
          <a:prstGeom prst="rect">
            <a:avLst/>
          </a:prstGeom>
          <a:noFill/>
          <a:ln>
            <a:noFill/>
          </a:ln>
        </p:spPr>
      </p:pic>
      <p:pic>
        <p:nvPicPr>
          <p:cNvPr id="343" name="Google Shape;343;p3" descr="Free Icon | Security camera"/>
          <p:cNvPicPr preferRelativeResize="0"/>
          <p:nvPr/>
        </p:nvPicPr>
        <p:blipFill rotWithShape="1">
          <a:blip r:embed="rId26">
            <a:alphaModFix/>
          </a:blip>
          <a:srcRect/>
          <a:stretch/>
        </p:blipFill>
        <p:spPr>
          <a:xfrm flipH="1">
            <a:off x="2515025" y="4347738"/>
            <a:ext cx="219656" cy="219656"/>
          </a:xfrm>
          <a:prstGeom prst="rect">
            <a:avLst/>
          </a:prstGeom>
          <a:noFill/>
          <a:ln>
            <a:noFill/>
          </a:ln>
        </p:spPr>
      </p:pic>
      <p:pic>
        <p:nvPicPr>
          <p:cNvPr id="344" name="Google Shape;344;p3" descr="Free Icon | Security camera"/>
          <p:cNvPicPr preferRelativeResize="0"/>
          <p:nvPr/>
        </p:nvPicPr>
        <p:blipFill rotWithShape="1">
          <a:blip r:embed="rId26">
            <a:alphaModFix/>
          </a:blip>
          <a:srcRect/>
          <a:stretch/>
        </p:blipFill>
        <p:spPr>
          <a:xfrm flipH="1">
            <a:off x="7959706" y="4010903"/>
            <a:ext cx="219656" cy="219656"/>
          </a:xfrm>
          <a:prstGeom prst="rect">
            <a:avLst/>
          </a:prstGeom>
          <a:noFill/>
          <a:ln>
            <a:noFill/>
          </a:ln>
        </p:spPr>
      </p:pic>
      <p:pic>
        <p:nvPicPr>
          <p:cNvPr id="345" name="Google Shape;345;p3" descr="Free Icon | Security camera"/>
          <p:cNvPicPr preferRelativeResize="0"/>
          <p:nvPr/>
        </p:nvPicPr>
        <p:blipFill rotWithShape="1">
          <a:blip r:embed="rId26">
            <a:alphaModFix/>
          </a:blip>
          <a:srcRect/>
          <a:stretch/>
        </p:blipFill>
        <p:spPr>
          <a:xfrm flipH="1">
            <a:off x="8915011" y="4154085"/>
            <a:ext cx="219656" cy="219656"/>
          </a:xfrm>
          <a:prstGeom prst="rect">
            <a:avLst/>
          </a:prstGeom>
          <a:noFill/>
          <a:ln>
            <a:noFill/>
          </a:ln>
        </p:spPr>
      </p:pic>
      <p:pic>
        <p:nvPicPr>
          <p:cNvPr id="346" name="Google Shape;346;p3" descr="Free Icon | Security camera"/>
          <p:cNvPicPr preferRelativeResize="0"/>
          <p:nvPr/>
        </p:nvPicPr>
        <p:blipFill rotWithShape="1">
          <a:blip r:embed="rId26">
            <a:alphaModFix/>
          </a:blip>
          <a:srcRect/>
          <a:stretch/>
        </p:blipFill>
        <p:spPr>
          <a:xfrm flipH="1">
            <a:off x="9727561" y="4338705"/>
            <a:ext cx="219656" cy="219656"/>
          </a:xfrm>
          <a:prstGeom prst="rect">
            <a:avLst/>
          </a:prstGeom>
          <a:noFill/>
          <a:ln>
            <a:noFill/>
          </a:ln>
        </p:spPr>
      </p:pic>
      <p:pic>
        <p:nvPicPr>
          <p:cNvPr id="347" name="Google Shape;347;p3" descr="Free Icon | Security camera"/>
          <p:cNvPicPr preferRelativeResize="0"/>
          <p:nvPr/>
        </p:nvPicPr>
        <p:blipFill rotWithShape="1">
          <a:blip r:embed="rId26">
            <a:alphaModFix/>
          </a:blip>
          <a:srcRect/>
          <a:stretch/>
        </p:blipFill>
        <p:spPr>
          <a:xfrm>
            <a:off x="10374675" y="4339949"/>
            <a:ext cx="219656" cy="219656"/>
          </a:xfrm>
          <a:prstGeom prst="rect">
            <a:avLst/>
          </a:prstGeom>
          <a:noFill/>
          <a:ln>
            <a:noFill/>
          </a:ln>
        </p:spPr>
      </p:pic>
      <p:pic>
        <p:nvPicPr>
          <p:cNvPr id="348" name="Google Shape;348;p3" descr="Free Icon | Security camera"/>
          <p:cNvPicPr preferRelativeResize="0"/>
          <p:nvPr/>
        </p:nvPicPr>
        <p:blipFill rotWithShape="1">
          <a:blip r:embed="rId26">
            <a:alphaModFix/>
          </a:blip>
          <a:srcRect/>
          <a:stretch/>
        </p:blipFill>
        <p:spPr>
          <a:xfrm>
            <a:off x="1532415" y="4420295"/>
            <a:ext cx="219656" cy="219656"/>
          </a:xfrm>
          <a:prstGeom prst="rect">
            <a:avLst/>
          </a:prstGeom>
          <a:noFill/>
          <a:ln>
            <a:noFill/>
          </a:ln>
        </p:spPr>
      </p:pic>
      <p:pic>
        <p:nvPicPr>
          <p:cNvPr id="349" name="Google Shape;349;p3" descr="Free Icon | Security camera"/>
          <p:cNvPicPr preferRelativeResize="0"/>
          <p:nvPr/>
        </p:nvPicPr>
        <p:blipFill rotWithShape="1">
          <a:blip r:embed="rId26">
            <a:alphaModFix/>
          </a:blip>
          <a:srcRect/>
          <a:stretch/>
        </p:blipFill>
        <p:spPr>
          <a:xfrm>
            <a:off x="7471582" y="4434076"/>
            <a:ext cx="216909" cy="216909"/>
          </a:xfrm>
          <a:prstGeom prst="rect">
            <a:avLst/>
          </a:prstGeom>
          <a:noFill/>
          <a:ln>
            <a:noFill/>
          </a:ln>
        </p:spPr>
      </p:pic>
      <p:pic>
        <p:nvPicPr>
          <p:cNvPr id="350" name="Google Shape;350;p3" descr="Free Icon | Security camera"/>
          <p:cNvPicPr preferRelativeResize="0"/>
          <p:nvPr/>
        </p:nvPicPr>
        <p:blipFill rotWithShape="1">
          <a:blip r:embed="rId26">
            <a:alphaModFix/>
          </a:blip>
          <a:srcRect/>
          <a:stretch/>
        </p:blipFill>
        <p:spPr>
          <a:xfrm flipH="1">
            <a:off x="5409108" y="4396835"/>
            <a:ext cx="219656" cy="219656"/>
          </a:xfrm>
          <a:prstGeom prst="rect">
            <a:avLst/>
          </a:prstGeom>
          <a:noFill/>
          <a:ln>
            <a:noFill/>
          </a:ln>
        </p:spPr>
      </p:pic>
      <p:pic>
        <p:nvPicPr>
          <p:cNvPr id="351" name="Google Shape;351;p3" descr="Free Passenger Bus Icon of Glyph style - Available in SVG, PNG, EPS, AI &amp;  Icon fonts"/>
          <p:cNvPicPr preferRelativeResize="0"/>
          <p:nvPr/>
        </p:nvPicPr>
        <p:blipFill rotWithShape="1">
          <a:blip r:embed="rId27">
            <a:alphaModFix/>
          </a:blip>
          <a:srcRect t="34786" b="35470"/>
          <a:stretch/>
        </p:blipFill>
        <p:spPr>
          <a:xfrm>
            <a:off x="2017520" y="5097654"/>
            <a:ext cx="1866043" cy="555003"/>
          </a:xfrm>
          <a:prstGeom prst="rect">
            <a:avLst/>
          </a:prstGeom>
          <a:noFill/>
          <a:ln>
            <a:noFill/>
          </a:ln>
        </p:spPr>
      </p:pic>
      <p:pic>
        <p:nvPicPr>
          <p:cNvPr id="352" name="Google Shape;352;p3" descr="Airplane Png Icon #240456 - Free Icons Library"/>
          <p:cNvPicPr preferRelativeResize="0"/>
          <p:nvPr/>
        </p:nvPicPr>
        <p:blipFill rotWithShape="1">
          <a:blip r:embed="rId28">
            <a:alphaModFix/>
          </a:blip>
          <a:srcRect b="23254"/>
          <a:stretch/>
        </p:blipFill>
        <p:spPr>
          <a:xfrm>
            <a:off x="7700124" y="1444372"/>
            <a:ext cx="1163880" cy="701840"/>
          </a:xfrm>
          <a:prstGeom prst="rect">
            <a:avLst/>
          </a:prstGeom>
          <a:noFill/>
          <a:ln>
            <a:noFill/>
          </a:ln>
        </p:spPr>
      </p:pic>
      <p:pic>
        <p:nvPicPr>
          <p:cNvPr id="353" name="Google Shape;353;p3" descr="Bank, banking, building, finance icon - Download on Iconfinder"/>
          <p:cNvPicPr preferRelativeResize="0"/>
          <p:nvPr/>
        </p:nvPicPr>
        <p:blipFill rotWithShape="1">
          <a:blip r:embed="rId29">
            <a:alphaModFix/>
          </a:blip>
          <a:srcRect/>
          <a:stretch/>
        </p:blipFill>
        <p:spPr>
          <a:xfrm>
            <a:off x="3852126" y="3721308"/>
            <a:ext cx="1285764" cy="1285764"/>
          </a:xfrm>
          <a:prstGeom prst="rect">
            <a:avLst/>
          </a:prstGeom>
          <a:noFill/>
          <a:ln>
            <a:noFill/>
          </a:ln>
        </p:spPr>
      </p:pic>
      <p:pic>
        <p:nvPicPr>
          <p:cNvPr id="354" name="Google Shape;354;p3" descr="Police badge PNG"/>
          <p:cNvPicPr preferRelativeResize="0"/>
          <p:nvPr/>
        </p:nvPicPr>
        <p:blipFill rotWithShape="1">
          <a:blip r:embed="rId30">
            <a:alphaModFix/>
          </a:blip>
          <a:srcRect/>
          <a:stretch/>
        </p:blipFill>
        <p:spPr>
          <a:xfrm>
            <a:off x="7731913" y="4229109"/>
            <a:ext cx="216910" cy="252438"/>
          </a:xfrm>
          <a:prstGeom prst="rect">
            <a:avLst/>
          </a:prstGeom>
          <a:noFill/>
          <a:ln>
            <a:noFill/>
          </a:ln>
        </p:spPr>
      </p:pic>
      <p:sp>
        <p:nvSpPr>
          <p:cNvPr id="355" name="Google Shape;355;p3"/>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Now in Perspective</a:t>
            </a:r>
          </a:p>
        </p:txBody>
      </p:sp>
      <p:grpSp>
        <p:nvGrpSpPr>
          <p:cNvPr id="356" name="Google Shape;356;p3"/>
          <p:cNvGrpSpPr/>
          <p:nvPr/>
        </p:nvGrpSpPr>
        <p:grpSpPr>
          <a:xfrm>
            <a:off x="10487512" y="653095"/>
            <a:ext cx="1553255" cy="2343789"/>
            <a:chOff x="10487512" y="653095"/>
            <a:chExt cx="1553255" cy="2343789"/>
          </a:xfrm>
        </p:grpSpPr>
        <p:sp>
          <p:nvSpPr>
            <p:cNvPr id="357" name="Google Shape;357;p3"/>
            <p:cNvSpPr/>
            <p:nvPr/>
          </p:nvSpPr>
          <p:spPr>
            <a:xfrm>
              <a:off x="10487512" y="653095"/>
              <a:ext cx="1553255" cy="715089"/>
            </a:xfrm>
            <a:prstGeom prst="roundRect">
              <a:avLst>
                <a:gd name="adj" fmla="val 16667"/>
              </a:avLst>
            </a:prstGeom>
            <a:noFill/>
            <a:ln w="9525" cap="flat" cmpd="sng">
              <a:solidFill>
                <a:srgbClr val="002856"/>
              </a:solidFill>
              <a:prstDash val="solid"/>
              <a:round/>
              <a:headEnd type="none" w="sm" len="sm"/>
              <a:tailEnd type="none" w="sm" len="sm"/>
            </a:ln>
          </p:spPr>
          <p:txBody>
            <a:bodyPr spcFirstLastPara="1" wrap="square" lIns="0" tIns="45700" rIns="0" bIns="45700" anchor="t" anchorCtr="0">
              <a:spAutoFit/>
            </a:bodyPr>
            <a:lstStyle/>
            <a:p>
              <a:pPr marL="0" marR="0" lvl="0" indent="0" algn="ctr" rtl="0">
                <a:spcBef>
                  <a:spcPts val="0"/>
                </a:spcBef>
                <a:spcAft>
                  <a:spcPts val="0"/>
                </a:spcAft>
                <a:buNone/>
              </a:pPr>
              <a:r>
                <a:rPr lang="en-US" sz="1800" dirty="0">
                  <a:solidFill>
                    <a:srgbClr val="E81159"/>
                  </a:solidFill>
                  <a:latin typeface="Arial"/>
                  <a:ea typeface="Arial"/>
                  <a:cs typeface="Arial"/>
                  <a:sym typeface="Arial"/>
                </a:rPr>
                <a:t>Environmental Protection</a:t>
              </a:r>
              <a:endParaRPr lang="en-US" dirty="0"/>
            </a:p>
          </p:txBody>
        </p:sp>
        <p:cxnSp>
          <p:nvCxnSpPr>
            <p:cNvPr id="358" name="Google Shape;358;p3"/>
            <p:cNvCxnSpPr>
              <a:cxnSpLocks/>
              <a:stCxn id="357" idx="2"/>
            </p:cNvCxnSpPr>
            <p:nvPr/>
          </p:nvCxnSpPr>
          <p:spPr>
            <a:xfrm>
              <a:off x="11264140" y="1368184"/>
              <a:ext cx="21168" cy="1628700"/>
            </a:xfrm>
            <a:prstGeom prst="straightConnector1">
              <a:avLst/>
            </a:prstGeom>
            <a:noFill/>
            <a:ln w="19050" cap="flat" cmpd="sng">
              <a:solidFill>
                <a:srgbClr val="002856"/>
              </a:solidFill>
              <a:prstDash val="solid"/>
              <a:round/>
              <a:headEnd type="none" w="sm" len="sm"/>
              <a:tailEnd type="triangle" w="med" len="med"/>
            </a:ln>
          </p:spPr>
        </p:cxnSp>
      </p:grpSp>
      <p:grpSp>
        <p:nvGrpSpPr>
          <p:cNvPr id="359" name="Google Shape;359;p3"/>
          <p:cNvGrpSpPr/>
          <p:nvPr/>
        </p:nvGrpSpPr>
        <p:grpSpPr>
          <a:xfrm>
            <a:off x="7154105" y="2478558"/>
            <a:ext cx="1254862" cy="1711662"/>
            <a:chOff x="10560450" y="653095"/>
            <a:chExt cx="1480317" cy="2343937"/>
          </a:xfrm>
        </p:grpSpPr>
        <p:sp>
          <p:nvSpPr>
            <p:cNvPr id="360" name="Google Shape;360;p3"/>
            <p:cNvSpPr/>
            <p:nvPr/>
          </p:nvSpPr>
          <p:spPr>
            <a:xfrm>
              <a:off x="10560450" y="653095"/>
              <a:ext cx="1480317" cy="979237"/>
            </a:xfrm>
            <a:prstGeom prst="roundRect">
              <a:avLst>
                <a:gd name="adj" fmla="val 16667"/>
              </a:avLst>
            </a:prstGeom>
            <a:noFill/>
            <a:ln w="9525" cap="flat" cmpd="sng">
              <a:solidFill>
                <a:srgbClr val="002856"/>
              </a:solidFill>
              <a:prstDash val="solid"/>
              <a:round/>
              <a:headEnd type="none" w="sm" len="sm"/>
              <a:tailEnd type="none" w="sm" len="sm"/>
            </a:ln>
          </p:spPr>
          <p:txBody>
            <a:bodyPr spcFirstLastPara="1" wrap="square" lIns="0" tIns="45700" rIns="0" bIns="45700" anchor="t" anchorCtr="0">
              <a:spAutoFit/>
            </a:bodyPr>
            <a:lstStyle/>
            <a:p>
              <a:pPr marL="0" marR="0" lvl="0" indent="0" algn="ctr" rtl="0">
                <a:spcBef>
                  <a:spcPts val="0"/>
                </a:spcBef>
                <a:spcAft>
                  <a:spcPts val="0"/>
                </a:spcAft>
                <a:buNone/>
              </a:pPr>
              <a:r>
                <a:rPr lang="en-US" sz="1800" dirty="0">
                  <a:solidFill>
                    <a:srgbClr val="E81159"/>
                  </a:solidFill>
                  <a:latin typeface="Arial"/>
                  <a:ea typeface="Arial"/>
                  <a:cs typeface="Arial"/>
                  <a:sym typeface="Arial"/>
                </a:rPr>
                <a:t>Public Safety</a:t>
              </a:r>
              <a:endParaRPr lang="en-US" dirty="0"/>
            </a:p>
          </p:txBody>
        </p:sp>
        <p:cxnSp>
          <p:nvCxnSpPr>
            <p:cNvPr id="361" name="Google Shape;361;p3"/>
            <p:cNvCxnSpPr>
              <a:stCxn id="360" idx="2"/>
            </p:cNvCxnSpPr>
            <p:nvPr/>
          </p:nvCxnSpPr>
          <p:spPr>
            <a:xfrm flipH="1">
              <a:off x="11285308" y="1632332"/>
              <a:ext cx="15300" cy="1364700"/>
            </a:xfrm>
            <a:prstGeom prst="straightConnector1">
              <a:avLst/>
            </a:prstGeom>
            <a:noFill/>
            <a:ln w="19050" cap="flat" cmpd="sng">
              <a:solidFill>
                <a:srgbClr val="002856"/>
              </a:solidFill>
              <a:prstDash val="solid"/>
              <a:round/>
              <a:headEnd type="none" w="sm" len="sm"/>
              <a:tailEnd type="triangle" w="med" len="med"/>
            </a:ln>
          </p:spPr>
        </p:cxnSp>
      </p:grpSp>
      <p:grpSp>
        <p:nvGrpSpPr>
          <p:cNvPr id="362" name="Google Shape;362;p3"/>
          <p:cNvGrpSpPr/>
          <p:nvPr/>
        </p:nvGrpSpPr>
        <p:grpSpPr>
          <a:xfrm>
            <a:off x="8491837" y="560517"/>
            <a:ext cx="1553255" cy="1645940"/>
            <a:chOff x="10208446" y="653095"/>
            <a:chExt cx="1832321" cy="2253937"/>
          </a:xfrm>
        </p:grpSpPr>
        <p:sp>
          <p:nvSpPr>
            <p:cNvPr id="363" name="Google Shape;363;p3"/>
            <p:cNvSpPr/>
            <p:nvPr/>
          </p:nvSpPr>
          <p:spPr>
            <a:xfrm>
              <a:off x="10208446" y="653095"/>
              <a:ext cx="1832321" cy="979237"/>
            </a:xfrm>
            <a:prstGeom prst="roundRect">
              <a:avLst>
                <a:gd name="adj" fmla="val 16667"/>
              </a:avLst>
            </a:prstGeom>
            <a:noFill/>
            <a:ln w="9525" cap="flat" cmpd="sng">
              <a:solidFill>
                <a:srgbClr val="002856"/>
              </a:solidFill>
              <a:prstDash val="solid"/>
              <a:round/>
              <a:headEnd type="none" w="sm" len="sm"/>
              <a:tailEnd type="none" w="sm" len="sm"/>
            </a:ln>
          </p:spPr>
          <p:txBody>
            <a:bodyPr spcFirstLastPara="1" wrap="square" lIns="0" tIns="45700" rIns="0" bIns="45700" anchor="t" anchorCtr="0">
              <a:spAutoFit/>
            </a:bodyPr>
            <a:lstStyle/>
            <a:p>
              <a:pPr marL="0" marR="0" lvl="0" indent="0" algn="ctr" rtl="0">
                <a:spcBef>
                  <a:spcPts val="0"/>
                </a:spcBef>
                <a:spcAft>
                  <a:spcPts val="0"/>
                </a:spcAft>
                <a:buNone/>
              </a:pPr>
              <a:r>
                <a:rPr lang="en-US" sz="1800" dirty="0">
                  <a:solidFill>
                    <a:srgbClr val="E81159"/>
                  </a:solidFill>
                  <a:latin typeface="Arial"/>
                  <a:ea typeface="Arial"/>
                  <a:cs typeface="Arial"/>
                  <a:sym typeface="Arial"/>
                </a:rPr>
                <a:t>Infrastructure and Utilities</a:t>
              </a:r>
              <a:endParaRPr lang="en-US" dirty="0"/>
            </a:p>
          </p:txBody>
        </p:sp>
        <p:cxnSp>
          <p:nvCxnSpPr>
            <p:cNvPr id="364" name="Google Shape;364;p3"/>
            <p:cNvCxnSpPr>
              <a:stCxn id="363" idx="2"/>
            </p:cNvCxnSpPr>
            <p:nvPr/>
          </p:nvCxnSpPr>
          <p:spPr>
            <a:xfrm>
              <a:off x="11124607" y="1632332"/>
              <a:ext cx="0" cy="1274700"/>
            </a:xfrm>
            <a:prstGeom prst="straightConnector1">
              <a:avLst/>
            </a:prstGeom>
            <a:noFill/>
            <a:ln w="19050" cap="flat" cmpd="sng">
              <a:solidFill>
                <a:srgbClr val="002856"/>
              </a:solidFill>
              <a:prstDash val="solid"/>
              <a:round/>
              <a:headEnd type="none" w="sm" len="sm"/>
              <a:tailEnd type="triangle" w="med" len="med"/>
            </a:ln>
          </p:spPr>
        </p:cxnSp>
      </p:grpSp>
      <p:grpSp>
        <p:nvGrpSpPr>
          <p:cNvPr id="365" name="Google Shape;365;p3"/>
          <p:cNvGrpSpPr/>
          <p:nvPr/>
        </p:nvGrpSpPr>
        <p:grpSpPr>
          <a:xfrm>
            <a:off x="3852126" y="2078385"/>
            <a:ext cx="1254862" cy="1711683"/>
            <a:chOff x="10560450" y="653095"/>
            <a:chExt cx="1480317" cy="2343965"/>
          </a:xfrm>
        </p:grpSpPr>
        <p:sp>
          <p:nvSpPr>
            <p:cNvPr id="366" name="Google Shape;366;p3"/>
            <p:cNvSpPr/>
            <p:nvPr/>
          </p:nvSpPr>
          <p:spPr>
            <a:xfrm>
              <a:off x="10560450" y="653095"/>
              <a:ext cx="1480317" cy="559565"/>
            </a:xfrm>
            <a:prstGeom prst="roundRect">
              <a:avLst>
                <a:gd name="adj" fmla="val 16667"/>
              </a:avLst>
            </a:prstGeom>
            <a:noFill/>
            <a:ln w="9525" cap="flat" cmpd="sng">
              <a:solidFill>
                <a:srgbClr val="002856"/>
              </a:solidFill>
              <a:prstDash val="solid"/>
              <a:round/>
              <a:headEnd type="none" w="sm" len="sm"/>
              <a:tailEnd type="none" w="sm" len="sm"/>
            </a:ln>
          </p:spPr>
          <p:txBody>
            <a:bodyPr spcFirstLastPara="1" wrap="square" lIns="0" tIns="45700" rIns="0" bIns="45700" anchor="t" anchorCtr="0">
              <a:spAutoFit/>
            </a:bodyPr>
            <a:lstStyle/>
            <a:p>
              <a:pPr marL="0" marR="0" lvl="0" indent="0" algn="ctr" rtl="0">
                <a:spcBef>
                  <a:spcPts val="0"/>
                </a:spcBef>
                <a:spcAft>
                  <a:spcPts val="0"/>
                </a:spcAft>
                <a:buNone/>
              </a:pPr>
              <a:r>
                <a:rPr lang="en-US" sz="1800" dirty="0">
                  <a:solidFill>
                    <a:srgbClr val="E81159"/>
                  </a:solidFill>
                  <a:latin typeface="Arial"/>
                  <a:ea typeface="Arial"/>
                  <a:cs typeface="Arial"/>
                  <a:sym typeface="Arial"/>
                </a:rPr>
                <a:t>Economy</a:t>
              </a:r>
              <a:endParaRPr lang="en-US" dirty="0"/>
            </a:p>
          </p:txBody>
        </p:sp>
        <p:cxnSp>
          <p:nvCxnSpPr>
            <p:cNvPr id="367" name="Google Shape;367;p3"/>
            <p:cNvCxnSpPr>
              <a:stCxn id="366" idx="2"/>
            </p:cNvCxnSpPr>
            <p:nvPr/>
          </p:nvCxnSpPr>
          <p:spPr>
            <a:xfrm flipH="1">
              <a:off x="11285308" y="1212660"/>
              <a:ext cx="15300" cy="1784400"/>
            </a:xfrm>
            <a:prstGeom prst="straightConnector1">
              <a:avLst/>
            </a:prstGeom>
            <a:noFill/>
            <a:ln w="19050" cap="flat" cmpd="sng">
              <a:solidFill>
                <a:srgbClr val="002856"/>
              </a:solidFill>
              <a:prstDash val="solid"/>
              <a:round/>
              <a:headEnd type="none" w="sm" len="sm"/>
              <a:tailEnd type="triangle" w="med" len="med"/>
            </a:ln>
          </p:spPr>
        </p:cxnSp>
      </p:grpSp>
      <p:grpSp>
        <p:nvGrpSpPr>
          <p:cNvPr id="368" name="Google Shape;368;p3"/>
          <p:cNvGrpSpPr/>
          <p:nvPr/>
        </p:nvGrpSpPr>
        <p:grpSpPr>
          <a:xfrm>
            <a:off x="2425164" y="911193"/>
            <a:ext cx="1644533" cy="4155946"/>
            <a:chOff x="10560449" y="653095"/>
            <a:chExt cx="1939998" cy="2328441"/>
          </a:xfrm>
        </p:grpSpPr>
        <p:sp>
          <p:nvSpPr>
            <p:cNvPr id="369" name="Google Shape;369;p3"/>
            <p:cNvSpPr/>
            <p:nvPr/>
          </p:nvSpPr>
          <p:spPr>
            <a:xfrm>
              <a:off x="10560449" y="653095"/>
              <a:ext cx="1939998" cy="400641"/>
            </a:xfrm>
            <a:prstGeom prst="roundRect">
              <a:avLst>
                <a:gd name="adj" fmla="val 16667"/>
              </a:avLst>
            </a:prstGeom>
            <a:noFill/>
            <a:ln w="9525" cap="flat" cmpd="sng">
              <a:solidFill>
                <a:srgbClr val="002856"/>
              </a:solidFill>
              <a:prstDash val="solid"/>
              <a:round/>
              <a:headEnd type="none" w="sm" len="sm"/>
              <a:tailEnd type="none" w="sm" len="sm"/>
            </a:ln>
          </p:spPr>
          <p:txBody>
            <a:bodyPr spcFirstLastPara="1" wrap="square" lIns="0" tIns="45700" rIns="0" bIns="45700" anchor="t" anchorCtr="0">
              <a:spAutoFit/>
            </a:bodyPr>
            <a:lstStyle/>
            <a:p>
              <a:pPr marL="0" marR="0" lvl="0" indent="0" algn="ctr" rtl="0">
                <a:spcBef>
                  <a:spcPts val="0"/>
                </a:spcBef>
                <a:spcAft>
                  <a:spcPts val="0"/>
                </a:spcAft>
                <a:buNone/>
              </a:pPr>
              <a:r>
                <a:rPr lang="en-US" sz="1800" dirty="0">
                  <a:solidFill>
                    <a:srgbClr val="E81159"/>
                  </a:solidFill>
                  <a:latin typeface="Arial"/>
                  <a:ea typeface="Arial"/>
                  <a:cs typeface="Arial"/>
                  <a:sym typeface="Arial"/>
                </a:rPr>
                <a:t>Transportation and Mobility</a:t>
              </a:r>
              <a:endParaRPr lang="en-US" dirty="0"/>
            </a:p>
          </p:txBody>
        </p:sp>
        <p:cxnSp>
          <p:nvCxnSpPr>
            <p:cNvPr id="370" name="Google Shape;370;p3"/>
            <p:cNvCxnSpPr>
              <a:stCxn id="369" idx="2"/>
            </p:cNvCxnSpPr>
            <p:nvPr/>
          </p:nvCxnSpPr>
          <p:spPr>
            <a:xfrm flipH="1">
              <a:off x="11516048" y="1053736"/>
              <a:ext cx="14400" cy="1927800"/>
            </a:xfrm>
            <a:prstGeom prst="straightConnector1">
              <a:avLst/>
            </a:prstGeom>
            <a:noFill/>
            <a:ln w="19050" cap="flat" cmpd="sng">
              <a:solidFill>
                <a:srgbClr val="002856"/>
              </a:solidFill>
              <a:prstDash val="solid"/>
              <a:round/>
              <a:headEnd type="none" w="sm" len="sm"/>
              <a:tailEnd type="triangle" w="med" len="med"/>
            </a:ln>
          </p:spPr>
        </p:cxnSp>
      </p:grpSp>
      <p:grpSp>
        <p:nvGrpSpPr>
          <p:cNvPr id="371" name="Google Shape;371;p3"/>
          <p:cNvGrpSpPr/>
          <p:nvPr/>
        </p:nvGrpSpPr>
        <p:grpSpPr>
          <a:xfrm>
            <a:off x="5373890" y="1444372"/>
            <a:ext cx="1644533" cy="2878589"/>
            <a:chOff x="10560449" y="653095"/>
            <a:chExt cx="1939998" cy="2328543"/>
          </a:xfrm>
        </p:grpSpPr>
        <p:sp>
          <p:nvSpPr>
            <p:cNvPr id="372" name="Google Shape;372;p3"/>
            <p:cNvSpPr/>
            <p:nvPr/>
          </p:nvSpPr>
          <p:spPr>
            <a:xfrm>
              <a:off x="10560449" y="653095"/>
              <a:ext cx="1939998" cy="330543"/>
            </a:xfrm>
            <a:prstGeom prst="roundRect">
              <a:avLst>
                <a:gd name="adj" fmla="val 16667"/>
              </a:avLst>
            </a:prstGeom>
            <a:noFill/>
            <a:ln w="9525" cap="flat" cmpd="sng">
              <a:solidFill>
                <a:srgbClr val="002856"/>
              </a:solidFill>
              <a:prstDash val="solid"/>
              <a:round/>
              <a:headEnd type="none" w="sm" len="sm"/>
              <a:tailEnd type="none" w="sm" len="sm"/>
            </a:ln>
          </p:spPr>
          <p:txBody>
            <a:bodyPr spcFirstLastPara="1" wrap="square" lIns="0" tIns="45700" rIns="0" bIns="45700" anchor="t" anchorCtr="0">
              <a:spAutoFit/>
            </a:bodyPr>
            <a:lstStyle/>
            <a:p>
              <a:pPr marL="0" marR="0" lvl="0" indent="0" algn="ctr" rtl="0">
                <a:spcBef>
                  <a:spcPts val="0"/>
                </a:spcBef>
                <a:spcAft>
                  <a:spcPts val="0"/>
                </a:spcAft>
                <a:buNone/>
              </a:pPr>
              <a:r>
                <a:rPr lang="en-US" sz="1800" dirty="0">
                  <a:solidFill>
                    <a:srgbClr val="E81159"/>
                  </a:solidFill>
                  <a:latin typeface="Arial"/>
                  <a:ea typeface="Arial"/>
                  <a:cs typeface="Arial"/>
                  <a:sym typeface="Arial"/>
                </a:rPr>
                <a:t>Government</a:t>
              </a:r>
              <a:endParaRPr lang="en-US" dirty="0"/>
            </a:p>
          </p:txBody>
        </p:sp>
        <p:cxnSp>
          <p:nvCxnSpPr>
            <p:cNvPr id="373" name="Google Shape;373;p3"/>
            <p:cNvCxnSpPr>
              <a:stCxn id="372" idx="2"/>
            </p:cNvCxnSpPr>
            <p:nvPr/>
          </p:nvCxnSpPr>
          <p:spPr>
            <a:xfrm flipH="1">
              <a:off x="11516048" y="983638"/>
              <a:ext cx="14400" cy="1998000"/>
            </a:xfrm>
            <a:prstGeom prst="straightConnector1">
              <a:avLst/>
            </a:prstGeom>
            <a:noFill/>
            <a:ln w="19050" cap="flat" cmpd="sng">
              <a:solidFill>
                <a:srgbClr val="002856"/>
              </a:solidFill>
              <a:prstDash val="solid"/>
              <a:round/>
              <a:headEnd type="none" w="sm" len="sm"/>
              <a:tailEnd type="triangle" w="med" len="med"/>
            </a:ln>
          </p:spPr>
        </p:cxnSp>
      </p:grpSp>
      <p:grpSp>
        <p:nvGrpSpPr>
          <p:cNvPr id="374" name="Google Shape;374;p3"/>
          <p:cNvGrpSpPr/>
          <p:nvPr/>
        </p:nvGrpSpPr>
        <p:grpSpPr>
          <a:xfrm>
            <a:off x="1021575" y="2019995"/>
            <a:ext cx="1644533" cy="1904466"/>
            <a:chOff x="10560449" y="653095"/>
            <a:chExt cx="1939998" cy="2328349"/>
          </a:xfrm>
        </p:grpSpPr>
        <p:sp>
          <p:nvSpPr>
            <p:cNvPr id="375" name="Google Shape;375;p3"/>
            <p:cNvSpPr/>
            <p:nvPr/>
          </p:nvSpPr>
          <p:spPr>
            <a:xfrm>
              <a:off x="10560449" y="653095"/>
              <a:ext cx="1939998" cy="874249"/>
            </a:xfrm>
            <a:prstGeom prst="roundRect">
              <a:avLst>
                <a:gd name="adj" fmla="val 16667"/>
              </a:avLst>
            </a:prstGeom>
            <a:noFill/>
            <a:ln w="9525" cap="flat" cmpd="sng">
              <a:solidFill>
                <a:srgbClr val="002856"/>
              </a:solidFill>
              <a:prstDash val="solid"/>
              <a:round/>
              <a:headEnd type="none" w="sm" len="sm"/>
              <a:tailEnd type="none" w="sm" len="sm"/>
            </a:ln>
          </p:spPr>
          <p:txBody>
            <a:bodyPr spcFirstLastPara="1" wrap="square" lIns="0" tIns="45700" rIns="0" bIns="45700" anchor="t" anchorCtr="0">
              <a:spAutoFit/>
            </a:bodyPr>
            <a:lstStyle/>
            <a:p>
              <a:pPr marL="0" marR="0" lvl="0" indent="0" algn="ctr" rtl="0">
                <a:spcBef>
                  <a:spcPts val="0"/>
                </a:spcBef>
                <a:spcAft>
                  <a:spcPts val="0"/>
                </a:spcAft>
                <a:buNone/>
              </a:pPr>
              <a:r>
                <a:rPr lang="en-US" sz="1800" dirty="0">
                  <a:solidFill>
                    <a:srgbClr val="E81159"/>
                  </a:solidFill>
                  <a:latin typeface="Arial"/>
                  <a:ea typeface="Arial"/>
                  <a:cs typeface="Arial"/>
                  <a:sym typeface="Arial"/>
                </a:rPr>
                <a:t>Human Services</a:t>
              </a:r>
              <a:endParaRPr lang="en-US" dirty="0"/>
            </a:p>
          </p:txBody>
        </p:sp>
        <p:cxnSp>
          <p:nvCxnSpPr>
            <p:cNvPr id="376" name="Google Shape;376;p3"/>
            <p:cNvCxnSpPr>
              <a:stCxn id="375" idx="2"/>
            </p:cNvCxnSpPr>
            <p:nvPr/>
          </p:nvCxnSpPr>
          <p:spPr>
            <a:xfrm flipH="1">
              <a:off x="11516048" y="1527344"/>
              <a:ext cx="14400" cy="1454100"/>
            </a:xfrm>
            <a:prstGeom prst="straightConnector1">
              <a:avLst/>
            </a:prstGeom>
            <a:noFill/>
            <a:ln w="19050" cap="flat" cmpd="sng">
              <a:solidFill>
                <a:srgbClr val="002856"/>
              </a:solidFill>
              <a:prstDash val="solid"/>
              <a:round/>
              <a:headEnd type="none" w="sm" len="sm"/>
              <a:tailEnd type="triangle" w="med" len="med"/>
            </a:ln>
          </p:spPr>
        </p:cxn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098" name="Google Shape;1098;p31"/>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Predictive Infrastructure Risk Management</a:t>
            </a:r>
          </a:p>
        </p:txBody>
      </p:sp>
      <p:graphicFrame>
        <p:nvGraphicFramePr>
          <p:cNvPr id="1099" name="Google Shape;1099;p31"/>
          <p:cNvGraphicFramePr/>
          <p:nvPr>
            <p:extLst>
              <p:ext uri="{D42A27DB-BD31-4B8C-83A1-F6EECF244321}">
                <p14:modId xmlns:p14="http://schemas.microsoft.com/office/powerpoint/2010/main" val="1761132151"/>
              </p:ext>
            </p:extLst>
          </p:nvPr>
        </p:nvGraphicFramePr>
        <p:xfrm>
          <a:off x="2759826" y="979701"/>
          <a:ext cx="8128050" cy="1321750"/>
        </p:xfrm>
        <a:graphic>
          <a:graphicData uri="http://schemas.openxmlformats.org/drawingml/2006/table">
            <a:tbl>
              <a:tblPr firstRow="1" bandRow="1">
                <a:noFill/>
              </a:tblPr>
              <a:tblGrid>
                <a:gridCol w="1354675">
                  <a:extLst>
                    <a:ext uri="{9D8B030D-6E8A-4147-A177-3AD203B41FA5}">
                      <a16:colId xmlns:a16="http://schemas.microsoft.com/office/drawing/2014/main" xmlns="" val="20000"/>
                    </a:ext>
                  </a:extLst>
                </a:gridCol>
                <a:gridCol w="1354675">
                  <a:extLst>
                    <a:ext uri="{9D8B030D-6E8A-4147-A177-3AD203B41FA5}">
                      <a16:colId xmlns:a16="http://schemas.microsoft.com/office/drawing/2014/main" xmlns="" val="20001"/>
                    </a:ext>
                  </a:extLst>
                </a:gridCol>
                <a:gridCol w="1354675">
                  <a:extLst>
                    <a:ext uri="{9D8B030D-6E8A-4147-A177-3AD203B41FA5}">
                      <a16:colId xmlns:a16="http://schemas.microsoft.com/office/drawing/2014/main" xmlns="" val="20002"/>
                    </a:ext>
                  </a:extLst>
                </a:gridCol>
                <a:gridCol w="1354675">
                  <a:extLst>
                    <a:ext uri="{9D8B030D-6E8A-4147-A177-3AD203B41FA5}">
                      <a16:colId xmlns:a16="http://schemas.microsoft.com/office/drawing/2014/main" xmlns="" val="20003"/>
                    </a:ext>
                  </a:extLst>
                </a:gridCol>
                <a:gridCol w="1354675">
                  <a:extLst>
                    <a:ext uri="{9D8B030D-6E8A-4147-A177-3AD203B41FA5}">
                      <a16:colId xmlns:a16="http://schemas.microsoft.com/office/drawing/2014/main" xmlns="" val="20004"/>
                    </a:ext>
                  </a:extLst>
                </a:gridCol>
                <a:gridCol w="1354675">
                  <a:extLst>
                    <a:ext uri="{9D8B030D-6E8A-4147-A177-3AD203B41FA5}">
                      <a16:colId xmlns:a16="http://schemas.microsoft.com/office/drawing/2014/main" xmlns="" val="20005"/>
                    </a:ext>
                  </a:extLst>
                </a:gridCol>
              </a:tblGrid>
              <a:tr h="408850">
                <a:tc gridSpan="3">
                  <a:txBody>
                    <a:bodyPr/>
                    <a:lstStyle/>
                    <a:p>
                      <a:pPr marL="0" marR="0" lvl="0" indent="0" algn="ctr" rtl="0">
                        <a:spcBef>
                          <a:spcPts val="0"/>
                        </a:spcBef>
                        <a:spcAft>
                          <a:spcPts val="0"/>
                        </a:spcAft>
                        <a:buNone/>
                      </a:pPr>
                      <a:r>
                        <a:rPr lang="en-US" sz="1800" b="1" dirty="0">
                          <a:solidFill>
                            <a:schemeClr val="bg1"/>
                          </a:solidFill>
                        </a:rPr>
                        <a:t>Business Value</a:t>
                      </a:r>
                      <a:endParaRPr b="1" dirty="0">
                        <a:solidFill>
                          <a:schemeClr val="bg1"/>
                        </a:solidFill>
                      </a:endParaRPr>
                    </a:p>
                  </a:txBody>
                  <a:tcPr marL="91450" marR="91450" marT="45725" marB="45725">
                    <a:lnR w="12700" cap="flat" cmpd="sng">
                      <a:solidFill>
                        <a:schemeClr val="dk1"/>
                      </a:solidFill>
                      <a:prstDash val="solid"/>
                      <a:round/>
                      <a:headEnd type="none" w="sm" len="sm"/>
                      <a:tailEnd type="none" w="sm" len="sm"/>
                    </a:lnR>
                    <a:solidFill>
                      <a:srgbClr val="002060"/>
                    </a:solidFill>
                  </a:tcPr>
                </a:tc>
                <a:tc hMerge="1">
                  <a:txBody>
                    <a:bodyPr/>
                    <a:lstStyle/>
                    <a:p>
                      <a:endParaRPr lang="en-US"/>
                    </a:p>
                  </a:txBody>
                  <a:tcPr/>
                </a:tc>
                <a:tc hMerge="1">
                  <a:txBody>
                    <a:bodyPr/>
                    <a:lstStyle/>
                    <a:p>
                      <a:endParaRPr lang="en-US"/>
                    </a:p>
                  </a:txBody>
                  <a:tcPr/>
                </a:tc>
                <a:tc gridSpan="3">
                  <a:txBody>
                    <a:bodyPr/>
                    <a:lstStyle/>
                    <a:p>
                      <a:pPr marL="0" marR="0" lvl="0" indent="0" algn="ctr" rtl="0">
                        <a:spcBef>
                          <a:spcPts val="0"/>
                        </a:spcBef>
                        <a:spcAft>
                          <a:spcPts val="0"/>
                        </a:spcAft>
                        <a:buNone/>
                      </a:pPr>
                      <a:r>
                        <a:rPr lang="en-US" sz="1800" b="1" dirty="0">
                          <a:solidFill>
                            <a:schemeClr val="bg1"/>
                          </a:solidFill>
                        </a:rPr>
                        <a:t>Feasibility</a:t>
                      </a:r>
                      <a:endParaRPr b="1" dirty="0">
                        <a:solidFill>
                          <a:schemeClr val="bg1"/>
                        </a:solidFill>
                      </a:endParaRPr>
                    </a:p>
                  </a:txBody>
                  <a:tcPr marL="91450" marR="91450" marT="45725" marB="45725">
                    <a:lnL w="12700" cap="flat" cmpd="sng">
                      <a:solidFill>
                        <a:schemeClr val="dk1"/>
                      </a:solidFill>
                      <a:prstDash val="solid"/>
                      <a:round/>
                      <a:headEnd type="none" w="sm" len="sm"/>
                      <a:tailEnd type="none" w="sm" len="sm"/>
                    </a:lnL>
                    <a:solidFill>
                      <a:srgbClr val="00206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504050">
                <a:tc>
                  <a:txBody>
                    <a:bodyPr/>
                    <a:lstStyle/>
                    <a:p>
                      <a:pPr marL="0" marR="0" lvl="0" indent="0" algn="ctr" rtl="0">
                        <a:spcBef>
                          <a:spcPts val="0"/>
                        </a:spcBef>
                        <a:spcAft>
                          <a:spcPts val="0"/>
                        </a:spcAft>
                        <a:buNone/>
                      </a:pPr>
                      <a:r>
                        <a:rPr lang="en-US" sz="1200" b="0" dirty="0"/>
                        <a:t>Finance Optimization</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User Attractiveness</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Business Competitiveness</a:t>
                      </a:r>
                      <a:endParaRPr dirty="0"/>
                    </a:p>
                  </a:txBody>
                  <a:tcPr marL="91450" marR="91450" marT="45725" marB="45725" anchor="ctr">
                    <a:lnR w="12700" cap="flat" cmpd="sng">
                      <a:solidFill>
                        <a:schemeClr val="dk1"/>
                      </a:solidFill>
                      <a:prstDash val="solid"/>
                      <a:round/>
                      <a:headEnd type="none" w="sm" len="sm"/>
                      <a:tailEnd type="none" w="sm" len="sm"/>
                    </a:lnR>
                    <a:solidFill>
                      <a:schemeClr val="tx2">
                        <a:lumMod val="85000"/>
                      </a:schemeClr>
                    </a:solidFill>
                  </a:tcPr>
                </a:tc>
                <a:tc>
                  <a:txBody>
                    <a:bodyPr/>
                    <a:lstStyle/>
                    <a:p>
                      <a:pPr marL="0" marR="0" lvl="0" indent="0" algn="ctr" rtl="0">
                        <a:spcBef>
                          <a:spcPts val="0"/>
                        </a:spcBef>
                        <a:spcAft>
                          <a:spcPts val="0"/>
                        </a:spcAft>
                        <a:buNone/>
                      </a:pPr>
                      <a:r>
                        <a:rPr lang="en-US" sz="1200" b="0" dirty="0"/>
                        <a:t>Technical Feasibility</a:t>
                      </a:r>
                      <a:endParaRPr dirty="0"/>
                    </a:p>
                  </a:txBody>
                  <a:tcPr marL="91450" marR="91450" marT="45725" marB="45725" anchor="ctr">
                    <a:lnL w="12700" cap="flat" cmpd="sng">
                      <a:solidFill>
                        <a:schemeClr val="dk1"/>
                      </a:solidFill>
                      <a:prstDash val="solid"/>
                      <a:round/>
                      <a:headEnd type="none" w="sm" len="sm"/>
                      <a:tailEnd type="none" w="sm" len="sm"/>
                    </a:lnL>
                    <a:solidFill>
                      <a:schemeClr val="tx2">
                        <a:lumMod val="85000"/>
                      </a:schemeClr>
                    </a:solidFill>
                  </a:tcPr>
                </a:tc>
                <a:tc>
                  <a:txBody>
                    <a:bodyPr/>
                    <a:lstStyle/>
                    <a:p>
                      <a:pPr marL="0" marR="0" lvl="0" indent="0" algn="ctr" rtl="0">
                        <a:spcBef>
                          <a:spcPts val="0"/>
                        </a:spcBef>
                        <a:spcAft>
                          <a:spcPts val="0"/>
                        </a:spcAft>
                        <a:buNone/>
                      </a:pPr>
                      <a:r>
                        <a:rPr lang="en-US" sz="1200" b="0" dirty="0"/>
                        <a:t>Internal Readiness</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External Readiness</a:t>
                      </a:r>
                      <a:endParaRPr dirty="0"/>
                    </a:p>
                  </a:txBody>
                  <a:tcPr marL="91450" marR="91450" marT="45725" marB="45725" anchor="ctr">
                    <a:solidFill>
                      <a:schemeClr val="tx2">
                        <a:lumMod val="85000"/>
                      </a:schemeClr>
                    </a:solidFill>
                  </a:tcPr>
                </a:tc>
                <a:extLst>
                  <a:ext uri="{0D108BD9-81ED-4DB2-BD59-A6C34878D82A}">
                    <a16:rowId xmlns:a16="http://schemas.microsoft.com/office/drawing/2014/main" xmlns="" val="10001"/>
                  </a:ext>
                </a:extLst>
              </a:tr>
              <a:tr h="408850">
                <a:tc>
                  <a:txBody>
                    <a:bodyPr/>
                    <a:lstStyle/>
                    <a:p>
                      <a:pPr marL="0" marR="0" lvl="0" indent="0" algn="ctr" rtl="0">
                        <a:spcBef>
                          <a:spcPts val="0"/>
                        </a:spcBef>
                        <a:spcAft>
                          <a:spcPts val="0"/>
                        </a:spcAft>
                        <a:buNone/>
                      </a:pPr>
                      <a:r>
                        <a:rPr lang="en-US" sz="24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4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400" b="0" dirty="0">
                          <a:solidFill>
                            <a:srgbClr val="003366"/>
                          </a:solidFill>
                          <a:latin typeface="Arial"/>
                          <a:ea typeface="Arial"/>
                          <a:cs typeface="Arial"/>
                          <a:sym typeface="Arial"/>
                        </a:rPr>
                        <a:t>◕</a:t>
                      </a:r>
                      <a:endParaRPr dirty="0"/>
                    </a:p>
                  </a:txBody>
                  <a:tcPr marL="28575" marR="28575" marT="19050" marB="19050" anchor="ctr">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sz="2400" b="0" dirty="0">
                          <a:solidFill>
                            <a:srgbClr val="003366"/>
                          </a:solidFill>
                          <a:latin typeface="Arial"/>
                          <a:ea typeface="Arial"/>
                          <a:cs typeface="Arial"/>
                          <a:sym typeface="Arial"/>
                        </a:rPr>
                        <a:t>◑</a:t>
                      </a:r>
                      <a:endParaRPr dirty="0"/>
                    </a:p>
                  </a:txBody>
                  <a:tcPr marL="28575" marR="28575" marT="19050" marB="19050" anchor="ctr">
                    <a:lnL w="12700" cap="flat" cmpd="sng">
                      <a:solidFill>
                        <a:schemeClr val="dk1"/>
                      </a:solidFill>
                      <a:prstDash val="solid"/>
                      <a:round/>
                      <a:headEnd type="none" w="sm" len="sm"/>
                      <a:tailEnd type="none" w="sm" len="sm"/>
                    </a:lnL>
                  </a:tcPr>
                </a:tc>
                <a:tc>
                  <a:txBody>
                    <a:bodyPr/>
                    <a:lstStyle/>
                    <a:p>
                      <a:pPr marL="0" marR="0" lvl="0" indent="0" algn="ctr" rtl="0">
                        <a:spcBef>
                          <a:spcPts val="0"/>
                        </a:spcBef>
                        <a:spcAft>
                          <a:spcPts val="0"/>
                        </a:spcAft>
                        <a:buNone/>
                      </a:pPr>
                      <a:r>
                        <a:rPr lang="en-US" sz="24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400" b="0" dirty="0">
                          <a:solidFill>
                            <a:srgbClr val="003366"/>
                          </a:solidFill>
                          <a:latin typeface="Arial"/>
                          <a:ea typeface="Arial"/>
                          <a:cs typeface="Arial"/>
                          <a:sym typeface="Arial"/>
                        </a:rPr>
                        <a:t>◕</a:t>
                      </a:r>
                      <a:endParaRPr dirty="0"/>
                    </a:p>
                  </a:txBody>
                  <a:tcPr marL="28575" marR="28575" marT="19050" marB="19050" anchor="ctr"/>
                </a:tc>
                <a:extLst>
                  <a:ext uri="{0D108BD9-81ED-4DB2-BD59-A6C34878D82A}">
                    <a16:rowId xmlns:a16="http://schemas.microsoft.com/office/drawing/2014/main" xmlns="" val="10002"/>
                  </a:ext>
                </a:extLst>
              </a:tr>
            </a:tbl>
          </a:graphicData>
        </a:graphic>
      </p:graphicFrame>
      <p:graphicFrame>
        <p:nvGraphicFramePr>
          <p:cNvPr id="1100" name="Google Shape;1100;p31"/>
          <p:cNvGraphicFramePr/>
          <p:nvPr>
            <p:extLst>
              <p:ext uri="{D42A27DB-BD31-4B8C-83A1-F6EECF244321}">
                <p14:modId xmlns:p14="http://schemas.microsoft.com/office/powerpoint/2010/main" val="2364488657"/>
              </p:ext>
            </p:extLst>
          </p:nvPr>
        </p:nvGraphicFramePr>
        <p:xfrm>
          <a:off x="457200" y="979702"/>
          <a:ext cx="2302625" cy="3237200"/>
        </p:xfrm>
        <a:graphic>
          <a:graphicData uri="http://schemas.openxmlformats.org/drawingml/2006/table">
            <a:tbl>
              <a:tblPr firstRow="1" bandRow="1">
                <a:noFill/>
              </a:tblPr>
              <a:tblGrid>
                <a:gridCol w="2302625">
                  <a:extLst>
                    <a:ext uri="{9D8B030D-6E8A-4147-A177-3AD203B41FA5}">
                      <a16:colId xmlns:a16="http://schemas.microsoft.com/office/drawing/2014/main" xmlns="" val="20000"/>
                    </a:ext>
                  </a:extLst>
                </a:gridCol>
              </a:tblGrid>
              <a:tr h="3237200">
                <a:tc>
                  <a:txBody>
                    <a:bodyPr/>
                    <a:lstStyle/>
                    <a:p>
                      <a:pPr marL="0" marR="0" lvl="0" indent="0" algn="l" rtl="0">
                        <a:spcBef>
                          <a:spcPts val="0"/>
                        </a:spcBef>
                        <a:spcAft>
                          <a:spcPts val="0"/>
                        </a:spcAft>
                        <a:buNone/>
                      </a:pPr>
                      <a:r>
                        <a:rPr lang="en-US" sz="1800" b="1" dirty="0">
                          <a:solidFill>
                            <a:schemeClr val="bg1"/>
                          </a:solidFill>
                        </a:rPr>
                        <a:t>Predictive Infrastructure Risk Management</a:t>
                      </a:r>
                      <a:endParaRPr b="1" dirty="0">
                        <a:solidFill>
                          <a:schemeClr val="bg1"/>
                        </a:solidFill>
                      </a:endParaRPr>
                    </a:p>
                    <a:p>
                      <a:pPr marL="0" marR="0" lvl="0" indent="0" algn="l" rtl="0">
                        <a:spcBef>
                          <a:spcPts val="0"/>
                        </a:spcBef>
                        <a:spcAft>
                          <a:spcPts val="0"/>
                        </a:spcAft>
                        <a:buNone/>
                      </a:pPr>
                      <a:endParaRPr sz="1400" dirty="0">
                        <a:solidFill>
                          <a:schemeClr val="bg1"/>
                        </a:solidFill>
                      </a:endParaRPr>
                    </a:p>
                    <a:p>
                      <a:pPr marL="0" marR="0" lvl="0" indent="0" algn="l" rtl="0">
                        <a:spcBef>
                          <a:spcPts val="0"/>
                        </a:spcBef>
                        <a:spcAft>
                          <a:spcPts val="0"/>
                        </a:spcAft>
                        <a:buNone/>
                      </a:pPr>
                      <a:r>
                        <a:rPr lang="en-US" sz="1100" b="0" dirty="0">
                          <a:solidFill>
                            <a:schemeClr val="bg1"/>
                          </a:solidFill>
                        </a:rPr>
                        <a:t>Describes the use of condition-based monitoring via video and other data to allow for predictive and risk maintenance of urban infrastructure, utility grids, rainwater runoff and storm drains, water pipes, sewage, and bioswales. This not only reduces costs and risks, but also has the potential to connect to other assets using the infrastructure.</a:t>
                      </a:r>
                      <a:endParaRPr dirty="0">
                        <a:solidFill>
                          <a:schemeClr val="bg1"/>
                        </a:solidFill>
                      </a:endParaRPr>
                    </a:p>
                  </a:txBody>
                  <a:tcPr marL="91450" marR="91450" marT="45725" marB="45725">
                    <a:solidFill>
                      <a:srgbClr val="002060"/>
                    </a:solidFill>
                  </a:tcPr>
                </a:tc>
                <a:extLst>
                  <a:ext uri="{0D108BD9-81ED-4DB2-BD59-A6C34878D82A}">
                    <a16:rowId xmlns:a16="http://schemas.microsoft.com/office/drawing/2014/main" xmlns="" val="10000"/>
                  </a:ext>
                </a:extLst>
              </a:tr>
            </a:tbl>
          </a:graphicData>
        </a:graphic>
      </p:graphicFrame>
      <p:sp>
        <p:nvSpPr>
          <p:cNvPr id="1101" name="Google Shape;1101;p31"/>
          <p:cNvSpPr/>
          <p:nvPr/>
        </p:nvSpPr>
        <p:spPr>
          <a:xfrm>
            <a:off x="3031374" y="2507893"/>
            <a:ext cx="3618807"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Mitigation of infrastructure maintenance failures resulting from multiple factors </a:t>
            </a:r>
            <a:r>
              <a:rPr lang="en-US" sz="1800" dirty="0">
                <a:solidFill>
                  <a:schemeClr val="dk1"/>
                </a:solidFill>
                <a:latin typeface="Arial" panose="020B0604020202020204" pitchFamily="34" charset="0"/>
                <a:cs typeface="Arial" panose="020B0604020202020204" pitchFamily="34" charset="0"/>
                <a:sym typeface="Arial"/>
              </a:rPr>
              <a:t>—</a:t>
            </a:r>
            <a:r>
              <a:rPr lang="en-US" sz="1800" dirty="0">
                <a:solidFill>
                  <a:schemeClr val="dk1"/>
                </a:solidFill>
                <a:latin typeface="Arial"/>
                <a:ea typeface="Arial"/>
                <a:cs typeface="Arial"/>
                <a:sym typeface="Arial"/>
              </a:rPr>
              <a:t> use, environmental conditions, wear and tear, etc. </a:t>
            </a:r>
            <a:endParaRPr lang="en-US" dirty="0"/>
          </a:p>
        </p:txBody>
      </p:sp>
      <p:sp>
        <p:nvSpPr>
          <p:cNvPr id="1102" name="Google Shape;1102;p31"/>
          <p:cNvSpPr/>
          <p:nvPr/>
        </p:nvSpPr>
        <p:spPr>
          <a:xfrm>
            <a:off x="7148944" y="2460394"/>
            <a:ext cx="3618807"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Requires interconnectivity between heterogenous systems, interoperability, data connectivity, business process continuity across disparate systems. </a:t>
            </a:r>
            <a:endParaRPr lang="en-US" dirty="0"/>
          </a:p>
        </p:txBody>
      </p:sp>
      <p:graphicFrame>
        <p:nvGraphicFramePr>
          <p:cNvPr id="1103" name="Google Shape;1103;p31"/>
          <p:cNvGraphicFramePr/>
          <p:nvPr>
            <p:extLst>
              <p:ext uri="{D42A27DB-BD31-4B8C-83A1-F6EECF244321}">
                <p14:modId xmlns:p14="http://schemas.microsoft.com/office/powerpoint/2010/main" val="4215531685"/>
              </p:ext>
            </p:extLst>
          </p:nvPr>
        </p:nvGraphicFramePr>
        <p:xfrm>
          <a:off x="2759826" y="4258741"/>
          <a:ext cx="8128050" cy="797580"/>
        </p:xfrm>
        <a:graphic>
          <a:graphicData uri="http://schemas.openxmlformats.org/drawingml/2006/table">
            <a:tbl>
              <a:tblPr firstRow="1" bandRow="1">
                <a:noFill/>
              </a:tblPr>
              <a:tblGrid>
                <a:gridCol w="1354675">
                  <a:extLst>
                    <a:ext uri="{9D8B030D-6E8A-4147-A177-3AD203B41FA5}">
                      <a16:colId xmlns:a16="http://schemas.microsoft.com/office/drawing/2014/main" xmlns="" val="20000"/>
                    </a:ext>
                  </a:extLst>
                </a:gridCol>
                <a:gridCol w="1354675">
                  <a:extLst>
                    <a:ext uri="{9D8B030D-6E8A-4147-A177-3AD203B41FA5}">
                      <a16:colId xmlns:a16="http://schemas.microsoft.com/office/drawing/2014/main" xmlns="" val="20001"/>
                    </a:ext>
                  </a:extLst>
                </a:gridCol>
                <a:gridCol w="1354675">
                  <a:extLst>
                    <a:ext uri="{9D8B030D-6E8A-4147-A177-3AD203B41FA5}">
                      <a16:colId xmlns:a16="http://schemas.microsoft.com/office/drawing/2014/main" xmlns="" val="20002"/>
                    </a:ext>
                  </a:extLst>
                </a:gridCol>
                <a:gridCol w="1354675">
                  <a:extLst>
                    <a:ext uri="{9D8B030D-6E8A-4147-A177-3AD203B41FA5}">
                      <a16:colId xmlns:a16="http://schemas.microsoft.com/office/drawing/2014/main" xmlns="" val="20003"/>
                    </a:ext>
                  </a:extLst>
                </a:gridCol>
                <a:gridCol w="1354675">
                  <a:extLst>
                    <a:ext uri="{9D8B030D-6E8A-4147-A177-3AD203B41FA5}">
                      <a16:colId xmlns:a16="http://schemas.microsoft.com/office/drawing/2014/main" xmlns="" val="20004"/>
                    </a:ext>
                  </a:extLst>
                </a:gridCol>
                <a:gridCol w="1354675">
                  <a:extLst>
                    <a:ext uri="{9D8B030D-6E8A-4147-A177-3AD203B41FA5}">
                      <a16:colId xmlns:a16="http://schemas.microsoft.com/office/drawing/2014/main" xmlns="" val="20005"/>
                    </a:ext>
                  </a:extLst>
                </a:gridCol>
              </a:tblGrid>
              <a:tr h="370850">
                <a:tc>
                  <a:txBody>
                    <a:bodyPr/>
                    <a:lstStyle/>
                    <a:p>
                      <a:pPr marL="0" marR="0" lvl="0" indent="0" algn="ctr" rtl="0">
                        <a:spcBef>
                          <a:spcPts val="0"/>
                        </a:spcBef>
                        <a:spcAft>
                          <a:spcPts val="0"/>
                        </a:spcAft>
                        <a:buNone/>
                      </a:pPr>
                      <a:r>
                        <a:rPr lang="en-US" sz="1100" dirty="0">
                          <a:solidFill>
                            <a:schemeClr val="bg1"/>
                          </a:solidFill>
                        </a:rPr>
                        <a:t>Environment Protection</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Public Safety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Infrastructure Utility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Economy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Transportation and Mobility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Government and Human Services</a:t>
                      </a:r>
                      <a:endParaRPr dirty="0">
                        <a:solidFill>
                          <a:schemeClr val="bg1"/>
                        </a:solidFill>
                      </a:endParaRPr>
                    </a:p>
                  </a:txBody>
                  <a:tcPr marL="91450" marR="91450" marT="45725" marB="45725" anchor="ctr">
                    <a:solidFill>
                      <a:srgbClr val="002060"/>
                    </a:solidFill>
                  </a:tcPr>
                </a:tc>
                <a:extLst>
                  <a:ext uri="{0D108BD9-81ED-4DB2-BD59-A6C34878D82A}">
                    <a16:rowId xmlns:a16="http://schemas.microsoft.com/office/drawing/2014/main" xmlns="" val="10000"/>
                  </a:ext>
                </a:extLst>
              </a:tr>
              <a:tr h="370850">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extLst>
                  <a:ext uri="{0D108BD9-81ED-4DB2-BD59-A6C34878D82A}">
                    <a16:rowId xmlns:a16="http://schemas.microsoft.com/office/drawing/2014/main" xmlns="" val="10001"/>
                  </a:ext>
                </a:extLst>
              </a:tr>
            </a:tbl>
          </a:graphicData>
        </a:graphic>
      </p:graphicFrame>
      <p:sp>
        <p:nvSpPr>
          <p:cNvPr id="1104" name="Google Shape;1104;p31"/>
          <p:cNvSpPr txBox="1"/>
          <p:nvPr/>
        </p:nvSpPr>
        <p:spPr>
          <a:xfrm>
            <a:off x="783767" y="4472855"/>
            <a:ext cx="1649491" cy="369291"/>
          </a:xfrm>
          <a:prstGeom prst="rect">
            <a:avLst/>
          </a:prstGeom>
          <a:noFill/>
          <a:ln>
            <a:noFill/>
          </a:ln>
        </p:spPr>
        <p:txBody>
          <a:bodyPr spcFirstLastPara="1" wrap="square" lIns="0" tIns="45700" rIns="0"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Contributions</a:t>
            </a:r>
          </a:p>
        </p:txBody>
      </p:sp>
      <p:graphicFrame>
        <p:nvGraphicFramePr>
          <p:cNvPr id="1105" name="Google Shape;1105;p31"/>
          <p:cNvGraphicFramePr/>
          <p:nvPr>
            <p:extLst>
              <p:ext uri="{D42A27DB-BD31-4B8C-83A1-F6EECF244321}">
                <p14:modId xmlns:p14="http://schemas.microsoft.com/office/powerpoint/2010/main" val="3651830438"/>
              </p:ext>
            </p:extLst>
          </p:nvPr>
        </p:nvGraphicFramePr>
        <p:xfrm>
          <a:off x="457200" y="5377320"/>
          <a:ext cx="10430650" cy="640090"/>
        </p:xfrm>
        <a:graphic>
          <a:graphicData uri="http://schemas.openxmlformats.org/drawingml/2006/table">
            <a:tbl>
              <a:tblPr firstRow="1" bandRow="1">
                <a:noFill/>
              </a:tblPr>
              <a:tblGrid>
                <a:gridCol w="2310950">
                  <a:extLst>
                    <a:ext uri="{9D8B030D-6E8A-4147-A177-3AD203B41FA5}">
                      <a16:colId xmlns:a16="http://schemas.microsoft.com/office/drawing/2014/main" xmlns="" val="20000"/>
                    </a:ext>
                  </a:extLst>
                </a:gridCol>
                <a:gridCol w="8119700">
                  <a:extLst>
                    <a:ext uri="{9D8B030D-6E8A-4147-A177-3AD203B41FA5}">
                      <a16:colId xmlns:a16="http://schemas.microsoft.com/office/drawing/2014/main" xmlns="" val="20001"/>
                    </a:ext>
                  </a:extLst>
                </a:gridCol>
              </a:tblGrid>
              <a:tr h="370850">
                <a:tc>
                  <a:txBody>
                    <a:bodyPr/>
                    <a:lstStyle/>
                    <a:p>
                      <a:pPr marL="0" marR="0" lvl="0" indent="0" algn="l" rtl="0">
                        <a:spcBef>
                          <a:spcPts val="0"/>
                        </a:spcBef>
                        <a:spcAft>
                          <a:spcPts val="0"/>
                        </a:spcAft>
                        <a:buNone/>
                      </a:pPr>
                      <a:r>
                        <a:rPr lang="en-US" sz="1800" b="1" dirty="0"/>
                        <a:t>Successful Case Studies</a:t>
                      </a:r>
                      <a:endParaRPr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dirty="0"/>
                        <a:t>New York City, U.S.</a:t>
                      </a:r>
                      <a:endParaRPr dirty="0"/>
                    </a:p>
                    <a:p>
                      <a:pPr marL="0" marR="0" lvl="0" indent="0" algn="l" rtl="0">
                        <a:lnSpc>
                          <a:spcPct val="100000"/>
                        </a:lnSpc>
                        <a:spcBef>
                          <a:spcPts val="0"/>
                        </a:spcBef>
                        <a:spcAft>
                          <a:spcPts val="0"/>
                        </a:spcAft>
                        <a:buClr>
                          <a:schemeClr val="dk1"/>
                        </a:buClr>
                        <a:buSzPts val="1800"/>
                        <a:buFont typeface="Arial"/>
                        <a:buNone/>
                      </a:pPr>
                      <a:r>
                        <a:rPr lang="en-US" sz="1800" dirty="0"/>
                        <a:t>Darmstadt, Germany**</a:t>
                      </a:r>
                      <a:endParaRPr dirty="0"/>
                    </a:p>
                  </a:txBody>
                  <a:tcPr marL="91450" marR="91450" marT="45725" marB="45725"/>
                </a:tc>
                <a:extLst>
                  <a:ext uri="{0D108BD9-81ED-4DB2-BD59-A6C34878D82A}">
                    <a16:rowId xmlns:a16="http://schemas.microsoft.com/office/drawing/2014/main" xmlns="" val="10000"/>
                  </a:ext>
                </a:extLst>
              </a:tr>
            </a:tbl>
          </a:graphicData>
        </a:graphic>
      </p:graphicFrame>
      <p:sp>
        <p:nvSpPr>
          <p:cNvPr id="10" name="Arrow: Right 9">
            <a:extLst>
              <a:ext uri="{FF2B5EF4-FFF2-40B4-BE49-F238E27FC236}">
                <a16:creationId xmlns:a16="http://schemas.microsoft.com/office/drawing/2014/main" xmlns="" id="{84BF1F30-62D6-4F27-9B1C-4CC4B195DAE4}"/>
              </a:ext>
            </a:extLst>
          </p:cNvPr>
          <p:cNvSpPr/>
          <p:nvPr/>
        </p:nvSpPr>
        <p:spPr>
          <a:xfrm>
            <a:off x="2222092" y="4593727"/>
            <a:ext cx="386628" cy="158349"/>
          </a:xfrm>
          <a:prstGeom prst="righ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09"/>
        <p:cNvGrpSpPr/>
        <p:nvPr/>
      </p:nvGrpSpPr>
      <p:grpSpPr>
        <a:xfrm>
          <a:off x="0" y="0"/>
          <a:ext cx="0" cy="0"/>
          <a:chOff x="0" y="0"/>
          <a:chExt cx="0" cy="0"/>
        </a:xfrm>
      </p:grpSpPr>
      <p:sp>
        <p:nvSpPr>
          <p:cNvPr id="1110" name="Google Shape;1110;p32"/>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Microgrid Resource Management</a:t>
            </a:r>
          </a:p>
        </p:txBody>
      </p:sp>
      <p:graphicFrame>
        <p:nvGraphicFramePr>
          <p:cNvPr id="1111" name="Google Shape;1111;p32"/>
          <p:cNvGraphicFramePr/>
          <p:nvPr>
            <p:extLst>
              <p:ext uri="{D42A27DB-BD31-4B8C-83A1-F6EECF244321}">
                <p14:modId xmlns:p14="http://schemas.microsoft.com/office/powerpoint/2010/main" val="2806097362"/>
              </p:ext>
            </p:extLst>
          </p:nvPr>
        </p:nvGraphicFramePr>
        <p:xfrm>
          <a:off x="2759826" y="979701"/>
          <a:ext cx="8128050" cy="1321750"/>
        </p:xfrm>
        <a:graphic>
          <a:graphicData uri="http://schemas.openxmlformats.org/drawingml/2006/table">
            <a:tbl>
              <a:tblPr firstRow="1" bandRow="1">
                <a:noFill/>
              </a:tblPr>
              <a:tblGrid>
                <a:gridCol w="1354675">
                  <a:extLst>
                    <a:ext uri="{9D8B030D-6E8A-4147-A177-3AD203B41FA5}">
                      <a16:colId xmlns:a16="http://schemas.microsoft.com/office/drawing/2014/main" xmlns="" val="20000"/>
                    </a:ext>
                  </a:extLst>
                </a:gridCol>
                <a:gridCol w="1354675">
                  <a:extLst>
                    <a:ext uri="{9D8B030D-6E8A-4147-A177-3AD203B41FA5}">
                      <a16:colId xmlns:a16="http://schemas.microsoft.com/office/drawing/2014/main" xmlns="" val="20001"/>
                    </a:ext>
                  </a:extLst>
                </a:gridCol>
                <a:gridCol w="1354675">
                  <a:extLst>
                    <a:ext uri="{9D8B030D-6E8A-4147-A177-3AD203B41FA5}">
                      <a16:colId xmlns:a16="http://schemas.microsoft.com/office/drawing/2014/main" xmlns="" val="20002"/>
                    </a:ext>
                  </a:extLst>
                </a:gridCol>
                <a:gridCol w="1354675">
                  <a:extLst>
                    <a:ext uri="{9D8B030D-6E8A-4147-A177-3AD203B41FA5}">
                      <a16:colId xmlns:a16="http://schemas.microsoft.com/office/drawing/2014/main" xmlns="" val="20003"/>
                    </a:ext>
                  </a:extLst>
                </a:gridCol>
                <a:gridCol w="1354675">
                  <a:extLst>
                    <a:ext uri="{9D8B030D-6E8A-4147-A177-3AD203B41FA5}">
                      <a16:colId xmlns:a16="http://schemas.microsoft.com/office/drawing/2014/main" xmlns="" val="20004"/>
                    </a:ext>
                  </a:extLst>
                </a:gridCol>
                <a:gridCol w="1354675">
                  <a:extLst>
                    <a:ext uri="{9D8B030D-6E8A-4147-A177-3AD203B41FA5}">
                      <a16:colId xmlns:a16="http://schemas.microsoft.com/office/drawing/2014/main" xmlns="" val="20005"/>
                    </a:ext>
                  </a:extLst>
                </a:gridCol>
              </a:tblGrid>
              <a:tr h="408850">
                <a:tc gridSpan="3">
                  <a:txBody>
                    <a:bodyPr/>
                    <a:lstStyle/>
                    <a:p>
                      <a:pPr marL="0" marR="0" lvl="0" indent="0" algn="ctr" rtl="0">
                        <a:spcBef>
                          <a:spcPts val="0"/>
                        </a:spcBef>
                        <a:spcAft>
                          <a:spcPts val="0"/>
                        </a:spcAft>
                        <a:buNone/>
                      </a:pPr>
                      <a:r>
                        <a:rPr lang="en-US" sz="1800" b="1" dirty="0">
                          <a:solidFill>
                            <a:schemeClr val="bg1"/>
                          </a:solidFill>
                        </a:rPr>
                        <a:t>Business Value</a:t>
                      </a:r>
                      <a:endParaRPr b="1" dirty="0">
                        <a:solidFill>
                          <a:schemeClr val="bg1"/>
                        </a:solidFill>
                      </a:endParaRPr>
                    </a:p>
                  </a:txBody>
                  <a:tcPr marL="91450" marR="91450" marT="45725" marB="45725">
                    <a:lnR w="12700" cap="flat" cmpd="sng">
                      <a:solidFill>
                        <a:schemeClr val="dk1"/>
                      </a:solidFill>
                      <a:prstDash val="solid"/>
                      <a:round/>
                      <a:headEnd type="none" w="sm" len="sm"/>
                      <a:tailEnd type="none" w="sm" len="sm"/>
                    </a:lnR>
                    <a:solidFill>
                      <a:srgbClr val="002060"/>
                    </a:solidFill>
                  </a:tcPr>
                </a:tc>
                <a:tc hMerge="1">
                  <a:txBody>
                    <a:bodyPr/>
                    <a:lstStyle/>
                    <a:p>
                      <a:endParaRPr lang="en-US"/>
                    </a:p>
                  </a:txBody>
                  <a:tcPr/>
                </a:tc>
                <a:tc hMerge="1">
                  <a:txBody>
                    <a:bodyPr/>
                    <a:lstStyle/>
                    <a:p>
                      <a:endParaRPr lang="en-US"/>
                    </a:p>
                  </a:txBody>
                  <a:tcPr/>
                </a:tc>
                <a:tc gridSpan="3">
                  <a:txBody>
                    <a:bodyPr/>
                    <a:lstStyle/>
                    <a:p>
                      <a:pPr marL="0" marR="0" lvl="0" indent="0" algn="ctr" rtl="0">
                        <a:spcBef>
                          <a:spcPts val="0"/>
                        </a:spcBef>
                        <a:spcAft>
                          <a:spcPts val="0"/>
                        </a:spcAft>
                        <a:buNone/>
                      </a:pPr>
                      <a:r>
                        <a:rPr lang="en-US" sz="1800" b="1" dirty="0">
                          <a:solidFill>
                            <a:schemeClr val="bg1"/>
                          </a:solidFill>
                        </a:rPr>
                        <a:t>Feasibility</a:t>
                      </a:r>
                      <a:endParaRPr b="1" dirty="0">
                        <a:solidFill>
                          <a:schemeClr val="bg1"/>
                        </a:solidFill>
                      </a:endParaRPr>
                    </a:p>
                  </a:txBody>
                  <a:tcPr marL="91450" marR="91450" marT="45725" marB="45725">
                    <a:lnL w="12700" cap="flat" cmpd="sng">
                      <a:solidFill>
                        <a:schemeClr val="dk1"/>
                      </a:solidFill>
                      <a:prstDash val="solid"/>
                      <a:round/>
                      <a:headEnd type="none" w="sm" len="sm"/>
                      <a:tailEnd type="none" w="sm" len="sm"/>
                    </a:lnL>
                    <a:solidFill>
                      <a:srgbClr val="00206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504050">
                <a:tc>
                  <a:txBody>
                    <a:bodyPr/>
                    <a:lstStyle/>
                    <a:p>
                      <a:pPr marL="0" marR="0" lvl="0" indent="0" algn="ctr" rtl="0">
                        <a:spcBef>
                          <a:spcPts val="0"/>
                        </a:spcBef>
                        <a:spcAft>
                          <a:spcPts val="0"/>
                        </a:spcAft>
                        <a:buNone/>
                      </a:pPr>
                      <a:r>
                        <a:rPr lang="en-US" sz="1200" b="0" dirty="0"/>
                        <a:t>Finance Optimization</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User Attractiveness</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Business Competitiveness</a:t>
                      </a:r>
                      <a:endParaRPr dirty="0"/>
                    </a:p>
                  </a:txBody>
                  <a:tcPr marL="91450" marR="91450" marT="45725" marB="45725" anchor="ctr">
                    <a:lnR w="12700" cap="flat" cmpd="sng">
                      <a:solidFill>
                        <a:schemeClr val="dk1"/>
                      </a:solidFill>
                      <a:prstDash val="solid"/>
                      <a:round/>
                      <a:headEnd type="none" w="sm" len="sm"/>
                      <a:tailEnd type="none" w="sm" len="sm"/>
                    </a:lnR>
                    <a:solidFill>
                      <a:schemeClr val="tx2">
                        <a:lumMod val="85000"/>
                      </a:schemeClr>
                    </a:solidFill>
                  </a:tcPr>
                </a:tc>
                <a:tc>
                  <a:txBody>
                    <a:bodyPr/>
                    <a:lstStyle/>
                    <a:p>
                      <a:pPr marL="0" marR="0" lvl="0" indent="0" algn="ctr" rtl="0">
                        <a:spcBef>
                          <a:spcPts val="0"/>
                        </a:spcBef>
                        <a:spcAft>
                          <a:spcPts val="0"/>
                        </a:spcAft>
                        <a:buNone/>
                      </a:pPr>
                      <a:r>
                        <a:rPr lang="en-US" sz="1200" b="0" dirty="0"/>
                        <a:t>Technical Feasibility</a:t>
                      </a:r>
                      <a:endParaRPr dirty="0"/>
                    </a:p>
                  </a:txBody>
                  <a:tcPr marL="91450" marR="91450" marT="45725" marB="45725" anchor="ctr">
                    <a:lnL w="12700" cap="flat" cmpd="sng">
                      <a:solidFill>
                        <a:schemeClr val="dk1"/>
                      </a:solidFill>
                      <a:prstDash val="solid"/>
                      <a:round/>
                      <a:headEnd type="none" w="sm" len="sm"/>
                      <a:tailEnd type="none" w="sm" len="sm"/>
                    </a:lnL>
                    <a:solidFill>
                      <a:schemeClr val="tx2">
                        <a:lumMod val="85000"/>
                      </a:schemeClr>
                    </a:solidFill>
                  </a:tcPr>
                </a:tc>
                <a:tc>
                  <a:txBody>
                    <a:bodyPr/>
                    <a:lstStyle/>
                    <a:p>
                      <a:pPr marL="0" marR="0" lvl="0" indent="0" algn="ctr" rtl="0">
                        <a:spcBef>
                          <a:spcPts val="0"/>
                        </a:spcBef>
                        <a:spcAft>
                          <a:spcPts val="0"/>
                        </a:spcAft>
                        <a:buNone/>
                      </a:pPr>
                      <a:r>
                        <a:rPr lang="en-US" sz="1200" b="0" dirty="0"/>
                        <a:t>Internal Readiness</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External Readiness</a:t>
                      </a:r>
                      <a:endParaRPr dirty="0"/>
                    </a:p>
                  </a:txBody>
                  <a:tcPr marL="91450" marR="91450" marT="45725" marB="45725" anchor="ctr">
                    <a:solidFill>
                      <a:schemeClr val="tx2">
                        <a:lumMod val="85000"/>
                      </a:schemeClr>
                    </a:solidFill>
                  </a:tcPr>
                </a:tc>
                <a:extLst>
                  <a:ext uri="{0D108BD9-81ED-4DB2-BD59-A6C34878D82A}">
                    <a16:rowId xmlns:a16="http://schemas.microsoft.com/office/drawing/2014/main" xmlns="" val="10001"/>
                  </a:ext>
                </a:extLst>
              </a:tr>
              <a:tr h="408850">
                <a:tc>
                  <a:txBody>
                    <a:bodyPr/>
                    <a:lstStyle/>
                    <a:p>
                      <a:pPr marL="0" marR="0" lvl="0" indent="0" algn="ctr" rtl="0">
                        <a:spcBef>
                          <a:spcPts val="0"/>
                        </a:spcBef>
                        <a:spcAft>
                          <a:spcPts val="0"/>
                        </a:spcAft>
                        <a:buNone/>
                      </a:pPr>
                      <a:r>
                        <a:rPr lang="en-US" sz="24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4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400" b="0" dirty="0">
                          <a:solidFill>
                            <a:srgbClr val="003366"/>
                          </a:solidFill>
                          <a:latin typeface="Arial"/>
                          <a:ea typeface="Arial"/>
                          <a:cs typeface="Arial"/>
                          <a:sym typeface="Arial"/>
                        </a:rPr>
                        <a:t>◑</a:t>
                      </a:r>
                      <a:endParaRPr dirty="0"/>
                    </a:p>
                  </a:txBody>
                  <a:tcPr marL="28575" marR="28575" marT="19050" marB="19050" anchor="ctr">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sz="2400" b="0" dirty="0">
                          <a:solidFill>
                            <a:srgbClr val="003366"/>
                          </a:solidFill>
                          <a:latin typeface="Arial"/>
                          <a:ea typeface="Arial"/>
                          <a:cs typeface="Arial"/>
                          <a:sym typeface="Arial"/>
                        </a:rPr>
                        <a:t>◕</a:t>
                      </a:r>
                      <a:endParaRPr dirty="0"/>
                    </a:p>
                  </a:txBody>
                  <a:tcPr marL="28575" marR="28575" marT="19050" marB="19050" anchor="ctr">
                    <a:lnL w="12700" cap="flat" cmpd="sng">
                      <a:solidFill>
                        <a:schemeClr val="dk1"/>
                      </a:solidFill>
                      <a:prstDash val="solid"/>
                      <a:round/>
                      <a:headEnd type="none" w="sm" len="sm"/>
                      <a:tailEnd type="none" w="sm" len="sm"/>
                    </a:lnL>
                  </a:tcPr>
                </a:tc>
                <a:tc>
                  <a:txBody>
                    <a:bodyPr/>
                    <a:lstStyle/>
                    <a:p>
                      <a:pPr marL="0" marR="0" lvl="0" indent="0" algn="ctr" rtl="0">
                        <a:spcBef>
                          <a:spcPts val="0"/>
                        </a:spcBef>
                        <a:spcAft>
                          <a:spcPts val="0"/>
                        </a:spcAft>
                        <a:buNone/>
                      </a:pPr>
                      <a:r>
                        <a:rPr lang="en-US" sz="24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400" b="0" dirty="0">
                          <a:solidFill>
                            <a:srgbClr val="003366"/>
                          </a:solidFill>
                          <a:latin typeface="Arial"/>
                          <a:ea typeface="Arial"/>
                          <a:cs typeface="Arial"/>
                          <a:sym typeface="Arial"/>
                        </a:rPr>
                        <a:t>◔</a:t>
                      </a:r>
                      <a:endParaRPr dirty="0"/>
                    </a:p>
                  </a:txBody>
                  <a:tcPr marL="28575" marR="28575" marT="19050" marB="19050" anchor="ctr"/>
                </a:tc>
                <a:extLst>
                  <a:ext uri="{0D108BD9-81ED-4DB2-BD59-A6C34878D82A}">
                    <a16:rowId xmlns:a16="http://schemas.microsoft.com/office/drawing/2014/main" xmlns="" val="10002"/>
                  </a:ext>
                </a:extLst>
              </a:tr>
            </a:tbl>
          </a:graphicData>
        </a:graphic>
      </p:graphicFrame>
      <p:graphicFrame>
        <p:nvGraphicFramePr>
          <p:cNvPr id="1112" name="Google Shape;1112;p32"/>
          <p:cNvGraphicFramePr/>
          <p:nvPr>
            <p:extLst>
              <p:ext uri="{D42A27DB-BD31-4B8C-83A1-F6EECF244321}">
                <p14:modId xmlns:p14="http://schemas.microsoft.com/office/powerpoint/2010/main" val="871790797"/>
              </p:ext>
            </p:extLst>
          </p:nvPr>
        </p:nvGraphicFramePr>
        <p:xfrm>
          <a:off x="457200" y="979702"/>
          <a:ext cx="2302625" cy="3237200"/>
        </p:xfrm>
        <a:graphic>
          <a:graphicData uri="http://schemas.openxmlformats.org/drawingml/2006/table">
            <a:tbl>
              <a:tblPr firstRow="1" bandRow="1">
                <a:noFill/>
              </a:tblPr>
              <a:tblGrid>
                <a:gridCol w="2302625">
                  <a:extLst>
                    <a:ext uri="{9D8B030D-6E8A-4147-A177-3AD203B41FA5}">
                      <a16:colId xmlns:a16="http://schemas.microsoft.com/office/drawing/2014/main" xmlns="" val="20000"/>
                    </a:ext>
                  </a:extLst>
                </a:gridCol>
              </a:tblGrid>
              <a:tr h="3237200">
                <a:tc>
                  <a:txBody>
                    <a:bodyPr/>
                    <a:lstStyle/>
                    <a:p>
                      <a:pPr marL="0" marR="0" lvl="0" indent="0" algn="l" rtl="0">
                        <a:spcBef>
                          <a:spcPts val="0"/>
                        </a:spcBef>
                        <a:spcAft>
                          <a:spcPts val="0"/>
                        </a:spcAft>
                        <a:buNone/>
                      </a:pPr>
                      <a:r>
                        <a:rPr lang="en-US" sz="1800" b="1" dirty="0">
                          <a:solidFill>
                            <a:schemeClr val="bg1"/>
                          </a:solidFill>
                        </a:rPr>
                        <a:t>Microgrid Resource Management</a:t>
                      </a:r>
                      <a:endParaRPr b="1" dirty="0">
                        <a:solidFill>
                          <a:schemeClr val="bg1"/>
                        </a:solidFill>
                      </a:endParaRPr>
                    </a:p>
                    <a:p>
                      <a:pPr marL="0" marR="0" lvl="0" indent="0" algn="l" rtl="0">
                        <a:spcBef>
                          <a:spcPts val="0"/>
                        </a:spcBef>
                        <a:spcAft>
                          <a:spcPts val="0"/>
                        </a:spcAft>
                        <a:buNone/>
                      </a:pPr>
                      <a:endParaRPr sz="1400" dirty="0">
                        <a:solidFill>
                          <a:schemeClr val="bg1"/>
                        </a:solidFill>
                      </a:endParaRPr>
                    </a:p>
                    <a:p>
                      <a:pPr marL="0" marR="0" lvl="0" indent="0" algn="l" rtl="0">
                        <a:spcBef>
                          <a:spcPts val="0"/>
                        </a:spcBef>
                        <a:spcAft>
                          <a:spcPts val="0"/>
                        </a:spcAft>
                        <a:buNone/>
                      </a:pPr>
                      <a:r>
                        <a:rPr lang="en-US" sz="1200" b="0" dirty="0">
                          <a:solidFill>
                            <a:schemeClr val="bg1"/>
                          </a:solidFill>
                        </a:rPr>
                        <a:t>Aggregates data from intelligent resource generation and management by buildings, district heating, waste to energy, solar and photovoltaic, rainwater harvesting, and brown water recycling. It contributes to next-generation utilities, renewable resource management and green buildings.</a:t>
                      </a:r>
                      <a:endParaRPr dirty="0">
                        <a:solidFill>
                          <a:schemeClr val="bg1"/>
                        </a:solidFill>
                      </a:endParaRPr>
                    </a:p>
                  </a:txBody>
                  <a:tcPr marL="91450" marR="91450" marT="45725" marB="45725">
                    <a:solidFill>
                      <a:srgbClr val="002060"/>
                    </a:solidFill>
                  </a:tcPr>
                </a:tc>
                <a:extLst>
                  <a:ext uri="{0D108BD9-81ED-4DB2-BD59-A6C34878D82A}">
                    <a16:rowId xmlns:a16="http://schemas.microsoft.com/office/drawing/2014/main" xmlns="" val="10000"/>
                  </a:ext>
                </a:extLst>
              </a:tr>
            </a:tbl>
          </a:graphicData>
        </a:graphic>
      </p:graphicFrame>
      <p:sp>
        <p:nvSpPr>
          <p:cNvPr id="1113" name="Google Shape;1113;p32"/>
          <p:cNvSpPr/>
          <p:nvPr/>
        </p:nvSpPr>
        <p:spPr>
          <a:xfrm>
            <a:off x="3031374" y="2520513"/>
            <a:ext cx="3618807"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Sustainability generation and improving quality of life, on-site resource management, carbon trade between buildings, EV exchange </a:t>
            </a:r>
            <a:endParaRPr lang="en-US" dirty="0"/>
          </a:p>
        </p:txBody>
      </p:sp>
      <p:sp>
        <p:nvSpPr>
          <p:cNvPr id="1114" name="Google Shape;1114;p32"/>
          <p:cNvSpPr/>
          <p:nvPr/>
        </p:nvSpPr>
        <p:spPr>
          <a:xfrm>
            <a:off x="7057504" y="2467980"/>
            <a:ext cx="3618807"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Data, infrastructure, policy exchange required but maturity of stakeholders and cross-pollination/collaboration is key to success. </a:t>
            </a:r>
            <a:endParaRPr lang="en-US" dirty="0"/>
          </a:p>
        </p:txBody>
      </p:sp>
      <p:graphicFrame>
        <p:nvGraphicFramePr>
          <p:cNvPr id="1115" name="Google Shape;1115;p32"/>
          <p:cNvGraphicFramePr/>
          <p:nvPr>
            <p:extLst>
              <p:ext uri="{D42A27DB-BD31-4B8C-83A1-F6EECF244321}">
                <p14:modId xmlns:p14="http://schemas.microsoft.com/office/powerpoint/2010/main" val="782211691"/>
              </p:ext>
            </p:extLst>
          </p:nvPr>
        </p:nvGraphicFramePr>
        <p:xfrm>
          <a:off x="2759826" y="4258741"/>
          <a:ext cx="8128050" cy="797580"/>
        </p:xfrm>
        <a:graphic>
          <a:graphicData uri="http://schemas.openxmlformats.org/drawingml/2006/table">
            <a:tbl>
              <a:tblPr firstRow="1" bandRow="1">
                <a:noFill/>
              </a:tblPr>
              <a:tblGrid>
                <a:gridCol w="1354675">
                  <a:extLst>
                    <a:ext uri="{9D8B030D-6E8A-4147-A177-3AD203B41FA5}">
                      <a16:colId xmlns:a16="http://schemas.microsoft.com/office/drawing/2014/main" xmlns="" val="20000"/>
                    </a:ext>
                  </a:extLst>
                </a:gridCol>
                <a:gridCol w="1354675">
                  <a:extLst>
                    <a:ext uri="{9D8B030D-6E8A-4147-A177-3AD203B41FA5}">
                      <a16:colId xmlns:a16="http://schemas.microsoft.com/office/drawing/2014/main" xmlns="" val="20001"/>
                    </a:ext>
                  </a:extLst>
                </a:gridCol>
                <a:gridCol w="1354675">
                  <a:extLst>
                    <a:ext uri="{9D8B030D-6E8A-4147-A177-3AD203B41FA5}">
                      <a16:colId xmlns:a16="http://schemas.microsoft.com/office/drawing/2014/main" xmlns="" val="20002"/>
                    </a:ext>
                  </a:extLst>
                </a:gridCol>
                <a:gridCol w="1354675">
                  <a:extLst>
                    <a:ext uri="{9D8B030D-6E8A-4147-A177-3AD203B41FA5}">
                      <a16:colId xmlns:a16="http://schemas.microsoft.com/office/drawing/2014/main" xmlns="" val="20003"/>
                    </a:ext>
                  </a:extLst>
                </a:gridCol>
                <a:gridCol w="1354675">
                  <a:extLst>
                    <a:ext uri="{9D8B030D-6E8A-4147-A177-3AD203B41FA5}">
                      <a16:colId xmlns:a16="http://schemas.microsoft.com/office/drawing/2014/main" xmlns="" val="20004"/>
                    </a:ext>
                  </a:extLst>
                </a:gridCol>
                <a:gridCol w="1354675">
                  <a:extLst>
                    <a:ext uri="{9D8B030D-6E8A-4147-A177-3AD203B41FA5}">
                      <a16:colId xmlns:a16="http://schemas.microsoft.com/office/drawing/2014/main" xmlns="" val="20005"/>
                    </a:ext>
                  </a:extLst>
                </a:gridCol>
              </a:tblGrid>
              <a:tr h="370850">
                <a:tc>
                  <a:txBody>
                    <a:bodyPr/>
                    <a:lstStyle/>
                    <a:p>
                      <a:pPr marL="0" marR="0" lvl="0" indent="0" algn="ctr" rtl="0">
                        <a:spcBef>
                          <a:spcPts val="0"/>
                        </a:spcBef>
                        <a:spcAft>
                          <a:spcPts val="0"/>
                        </a:spcAft>
                        <a:buNone/>
                      </a:pPr>
                      <a:r>
                        <a:rPr lang="en-US" sz="1100" dirty="0">
                          <a:solidFill>
                            <a:schemeClr val="bg1"/>
                          </a:solidFill>
                        </a:rPr>
                        <a:t>Environment Protection</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Public Safety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Infrastructure Utility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Economy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Transportation and Mobility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Government and Human Services</a:t>
                      </a:r>
                      <a:endParaRPr dirty="0">
                        <a:solidFill>
                          <a:schemeClr val="bg1"/>
                        </a:solidFill>
                      </a:endParaRPr>
                    </a:p>
                  </a:txBody>
                  <a:tcPr marL="91450" marR="91450" marT="45725" marB="45725" anchor="ctr">
                    <a:solidFill>
                      <a:srgbClr val="002060"/>
                    </a:solidFill>
                  </a:tcPr>
                </a:tc>
                <a:extLst>
                  <a:ext uri="{0D108BD9-81ED-4DB2-BD59-A6C34878D82A}">
                    <a16:rowId xmlns:a16="http://schemas.microsoft.com/office/drawing/2014/main" xmlns="" val="10000"/>
                  </a:ext>
                </a:extLst>
              </a:tr>
              <a:tr h="370850">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extLst>
                  <a:ext uri="{0D108BD9-81ED-4DB2-BD59-A6C34878D82A}">
                    <a16:rowId xmlns:a16="http://schemas.microsoft.com/office/drawing/2014/main" xmlns="" val="10001"/>
                  </a:ext>
                </a:extLst>
              </a:tr>
            </a:tbl>
          </a:graphicData>
        </a:graphic>
      </p:graphicFrame>
      <p:sp>
        <p:nvSpPr>
          <p:cNvPr id="1116" name="Google Shape;1116;p32"/>
          <p:cNvSpPr txBox="1"/>
          <p:nvPr/>
        </p:nvSpPr>
        <p:spPr>
          <a:xfrm>
            <a:off x="783767" y="4472855"/>
            <a:ext cx="1649491" cy="369291"/>
          </a:xfrm>
          <a:prstGeom prst="rect">
            <a:avLst/>
          </a:prstGeom>
          <a:noFill/>
          <a:ln>
            <a:noFill/>
          </a:ln>
        </p:spPr>
        <p:txBody>
          <a:bodyPr spcFirstLastPara="1" wrap="square" lIns="0" tIns="45700" rIns="0"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Contributions</a:t>
            </a:r>
          </a:p>
        </p:txBody>
      </p:sp>
      <p:graphicFrame>
        <p:nvGraphicFramePr>
          <p:cNvPr id="1117" name="Google Shape;1117;p32"/>
          <p:cNvGraphicFramePr/>
          <p:nvPr>
            <p:extLst>
              <p:ext uri="{D42A27DB-BD31-4B8C-83A1-F6EECF244321}">
                <p14:modId xmlns:p14="http://schemas.microsoft.com/office/powerpoint/2010/main" val="1968825516"/>
              </p:ext>
            </p:extLst>
          </p:nvPr>
        </p:nvGraphicFramePr>
        <p:xfrm>
          <a:off x="457200" y="5377320"/>
          <a:ext cx="10430650" cy="640090"/>
        </p:xfrm>
        <a:graphic>
          <a:graphicData uri="http://schemas.openxmlformats.org/drawingml/2006/table">
            <a:tbl>
              <a:tblPr firstRow="1" bandRow="1">
                <a:noFill/>
              </a:tblPr>
              <a:tblGrid>
                <a:gridCol w="2310950">
                  <a:extLst>
                    <a:ext uri="{9D8B030D-6E8A-4147-A177-3AD203B41FA5}">
                      <a16:colId xmlns:a16="http://schemas.microsoft.com/office/drawing/2014/main" xmlns="" val="20000"/>
                    </a:ext>
                  </a:extLst>
                </a:gridCol>
                <a:gridCol w="8119700">
                  <a:extLst>
                    <a:ext uri="{9D8B030D-6E8A-4147-A177-3AD203B41FA5}">
                      <a16:colId xmlns:a16="http://schemas.microsoft.com/office/drawing/2014/main" xmlns="" val="20001"/>
                    </a:ext>
                  </a:extLst>
                </a:gridCol>
              </a:tblGrid>
              <a:tr h="370850">
                <a:tc>
                  <a:txBody>
                    <a:bodyPr/>
                    <a:lstStyle/>
                    <a:p>
                      <a:pPr marL="0" marR="0" lvl="0" indent="0" algn="l" rtl="0">
                        <a:spcBef>
                          <a:spcPts val="0"/>
                        </a:spcBef>
                        <a:spcAft>
                          <a:spcPts val="0"/>
                        </a:spcAft>
                        <a:buNone/>
                      </a:pPr>
                      <a:r>
                        <a:rPr lang="en-US" sz="1800" b="1" dirty="0"/>
                        <a:t>Successful Case Studies</a:t>
                      </a:r>
                      <a:endParaRPr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dirty="0"/>
                        <a:t>Woven City, Japan; Amaravati, Andhra Pradesh, India; Jeju Island, South Korea</a:t>
                      </a:r>
                      <a:endParaRPr dirty="0"/>
                    </a:p>
                  </a:txBody>
                  <a:tcPr marL="91450" marR="91450" marT="45725" marB="45725"/>
                </a:tc>
                <a:extLst>
                  <a:ext uri="{0D108BD9-81ED-4DB2-BD59-A6C34878D82A}">
                    <a16:rowId xmlns:a16="http://schemas.microsoft.com/office/drawing/2014/main" xmlns="" val="10000"/>
                  </a:ext>
                </a:extLst>
              </a:tr>
            </a:tbl>
          </a:graphicData>
        </a:graphic>
      </p:graphicFrame>
      <p:sp>
        <p:nvSpPr>
          <p:cNvPr id="10" name="Arrow: Right 9">
            <a:extLst>
              <a:ext uri="{FF2B5EF4-FFF2-40B4-BE49-F238E27FC236}">
                <a16:creationId xmlns:a16="http://schemas.microsoft.com/office/drawing/2014/main" xmlns="" id="{85CF2758-027D-444B-AC45-BF8999632447}"/>
              </a:ext>
            </a:extLst>
          </p:cNvPr>
          <p:cNvSpPr/>
          <p:nvPr/>
        </p:nvSpPr>
        <p:spPr>
          <a:xfrm>
            <a:off x="2222092" y="4593727"/>
            <a:ext cx="386628" cy="158349"/>
          </a:xfrm>
          <a:prstGeom prst="righ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2" name="Google Shape;1122;p33"/>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Landmark Management</a:t>
            </a:r>
          </a:p>
        </p:txBody>
      </p:sp>
      <p:graphicFrame>
        <p:nvGraphicFramePr>
          <p:cNvPr id="1123" name="Google Shape;1123;p33"/>
          <p:cNvGraphicFramePr/>
          <p:nvPr>
            <p:extLst>
              <p:ext uri="{D42A27DB-BD31-4B8C-83A1-F6EECF244321}">
                <p14:modId xmlns:p14="http://schemas.microsoft.com/office/powerpoint/2010/main" val="3471397757"/>
              </p:ext>
            </p:extLst>
          </p:nvPr>
        </p:nvGraphicFramePr>
        <p:xfrm>
          <a:off x="2759826" y="979701"/>
          <a:ext cx="8128050" cy="1321750"/>
        </p:xfrm>
        <a:graphic>
          <a:graphicData uri="http://schemas.openxmlformats.org/drawingml/2006/table">
            <a:tbl>
              <a:tblPr firstRow="1" bandRow="1">
                <a:noFill/>
              </a:tblPr>
              <a:tblGrid>
                <a:gridCol w="1354675">
                  <a:extLst>
                    <a:ext uri="{9D8B030D-6E8A-4147-A177-3AD203B41FA5}">
                      <a16:colId xmlns:a16="http://schemas.microsoft.com/office/drawing/2014/main" xmlns="" val="20000"/>
                    </a:ext>
                  </a:extLst>
                </a:gridCol>
                <a:gridCol w="1354675">
                  <a:extLst>
                    <a:ext uri="{9D8B030D-6E8A-4147-A177-3AD203B41FA5}">
                      <a16:colId xmlns:a16="http://schemas.microsoft.com/office/drawing/2014/main" xmlns="" val="20001"/>
                    </a:ext>
                  </a:extLst>
                </a:gridCol>
                <a:gridCol w="1354675">
                  <a:extLst>
                    <a:ext uri="{9D8B030D-6E8A-4147-A177-3AD203B41FA5}">
                      <a16:colId xmlns:a16="http://schemas.microsoft.com/office/drawing/2014/main" xmlns="" val="20002"/>
                    </a:ext>
                  </a:extLst>
                </a:gridCol>
                <a:gridCol w="1354675">
                  <a:extLst>
                    <a:ext uri="{9D8B030D-6E8A-4147-A177-3AD203B41FA5}">
                      <a16:colId xmlns:a16="http://schemas.microsoft.com/office/drawing/2014/main" xmlns="" val="20003"/>
                    </a:ext>
                  </a:extLst>
                </a:gridCol>
                <a:gridCol w="1354675">
                  <a:extLst>
                    <a:ext uri="{9D8B030D-6E8A-4147-A177-3AD203B41FA5}">
                      <a16:colId xmlns:a16="http://schemas.microsoft.com/office/drawing/2014/main" xmlns="" val="20004"/>
                    </a:ext>
                  </a:extLst>
                </a:gridCol>
                <a:gridCol w="1354675">
                  <a:extLst>
                    <a:ext uri="{9D8B030D-6E8A-4147-A177-3AD203B41FA5}">
                      <a16:colId xmlns:a16="http://schemas.microsoft.com/office/drawing/2014/main" xmlns="" val="20005"/>
                    </a:ext>
                  </a:extLst>
                </a:gridCol>
              </a:tblGrid>
              <a:tr h="408850">
                <a:tc gridSpan="3">
                  <a:txBody>
                    <a:bodyPr/>
                    <a:lstStyle/>
                    <a:p>
                      <a:pPr marL="0" marR="0" lvl="0" indent="0" algn="ctr" rtl="0">
                        <a:spcBef>
                          <a:spcPts val="0"/>
                        </a:spcBef>
                        <a:spcAft>
                          <a:spcPts val="0"/>
                        </a:spcAft>
                        <a:buNone/>
                      </a:pPr>
                      <a:r>
                        <a:rPr lang="en-US" sz="1800" b="1" dirty="0">
                          <a:solidFill>
                            <a:schemeClr val="bg1"/>
                          </a:solidFill>
                        </a:rPr>
                        <a:t>Business Value</a:t>
                      </a:r>
                      <a:endParaRPr b="1" dirty="0">
                        <a:solidFill>
                          <a:schemeClr val="bg1"/>
                        </a:solidFill>
                      </a:endParaRPr>
                    </a:p>
                  </a:txBody>
                  <a:tcPr marL="91450" marR="91450" marT="45725" marB="45725">
                    <a:lnR w="12700" cap="flat" cmpd="sng">
                      <a:solidFill>
                        <a:schemeClr val="dk1"/>
                      </a:solidFill>
                      <a:prstDash val="solid"/>
                      <a:round/>
                      <a:headEnd type="none" w="sm" len="sm"/>
                      <a:tailEnd type="none" w="sm" len="sm"/>
                    </a:lnR>
                    <a:solidFill>
                      <a:srgbClr val="002060"/>
                    </a:solidFill>
                  </a:tcPr>
                </a:tc>
                <a:tc hMerge="1">
                  <a:txBody>
                    <a:bodyPr/>
                    <a:lstStyle/>
                    <a:p>
                      <a:endParaRPr lang="en-US"/>
                    </a:p>
                  </a:txBody>
                  <a:tcPr/>
                </a:tc>
                <a:tc hMerge="1">
                  <a:txBody>
                    <a:bodyPr/>
                    <a:lstStyle/>
                    <a:p>
                      <a:endParaRPr lang="en-US"/>
                    </a:p>
                  </a:txBody>
                  <a:tcPr/>
                </a:tc>
                <a:tc gridSpan="3">
                  <a:txBody>
                    <a:bodyPr/>
                    <a:lstStyle/>
                    <a:p>
                      <a:pPr marL="0" marR="0" lvl="0" indent="0" algn="ctr" rtl="0">
                        <a:spcBef>
                          <a:spcPts val="0"/>
                        </a:spcBef>
                        <a:spcAft>
                          <a:spcPts val="0"/>
                        </a:spcAft>
                        <a:buNone/>
                      </a:pPr>
                      <a:r>
                        <a:rPr lang="en-US" sz="1800" b="1" dirty="0">
                          <a:solidFill>
                            <a:schemeClr val="bg1"/>
                          </a:solidFill>
                        </a:rPr>
                        <a:t>Feasibility</a:t>
                      </a:r>
                      <a:endParaRPr b="1" dirty="0">
                        <a:solidFill>
                          <a:schemeClr val="bg1"/>
                        </a:solidFill>
                      </a:endParaRPr>
                    </a:p>
                  </a:txBody>
                  <a:tcPr marL="91450" marR="91450" marT="45725" marB="45725">
                    <a:lnL w="12700" cap="flat" cmpd="sng">
                      <a:solidFill>
                        <a:schemeClr val="dk1"/>
                      </a:solidFill>
                      <a:prstDash val="solid"/>
                      <a:round/>
                      <a:headEnd type="none" w="sm" len="sm"/>
                      <a:tailEnd type="none" w="sm" len="sm"/>
                    </a:lnL>
                    <a:solidFill>
                      <a:srgbClr val="00206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504050">
                <a:tc>
                  <a:txBody>
                    <a:bodyPr/>
                    <a:lstStyle/>
                    <a:p>
                      <a:pPr marL="0" marR="0" lvl="0" indent="0" algn="ctr" rtl="0">
                        <a:spcBef>
                          <a:spcPts val="0"/>
                        </a:spcBef>
                        <a:spcAft>
                          <a:spcPts val="0"/>
                        </a:spcAft>
                        <a:buNone/>
                      </a:pPr>
                      <a:r>
                        <a:rPr lang="en-US" sz="1200" b="0" dirty="0"/>
                        <a:t>Finance Optimization</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User Attractiveness</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Business Competitiveness</a:t>
                      </a:r>
                      <a:endParaRPr dirty="0"/>
                    </a:p>
                  </a:txBody>
                  <a:tcPr marL="91450" marR="91450" marT="45725" marB="45725" anchor="ctr">
                    <a:lnR w="12700" cap="flat" cmpd="sng">
                      <a:solidFill>
                        <a:schemeClr val="dk1"/>
                      </a:solidFill>
                      <a:prstDash val="solid"/>
                      <a:round/>
                      <a:headEnd type="none" w="sm" len="sm"/>
                      <a:tailEnd type="none" w="sm" len="sm"/>
                    </a:lnR>
                    <a:solidFill>
                      <a:schemeClr val="tx2">
                        <a:lumMod val="85000"/>
                      </a:schemeClr>
                    </a:solidFill>
                  </a:tcPr>
                </a:tc>
                <a:tc>
                  <a:txBody>
                    <a:bodyPr/>
                    <a:lstStyle/>
                    <a:p>
                      <a:pPr marL="0" marR="0" lvl="0" indent="0" algn="ctr" rtl="0">
                        <a:spcBef>
                          <a:spcPts val="0"/>
                        </a:spcBef>
                        <a:spcAft>
                          <a:spcPts val="0"/>
                        </a:spcAft>
                        <a:buNone/>
                      </a:pPr>
                      <a:r>
                        <a:rPr lang="en-US" sz="1200" b="0" dirty="0"/>
                        <a:t>Technical Feasibility</a:t>
                      </a:r>
                      <a:endParaRPr dirty="0"/>
                    </a:p>
                  </a:txBody>
                  <a:tcPr marL="91450" marR="91450" marT="45725" marB="45725" anchor="ctr">
                    <a:lnL w="12700" cap="flat" cmpd="sng">
                      <a:solidFill>
                        <a:schemeClr val="dk1"/>
                      </a:solidFill>
                      <a:prstDash val="solid"/>
                      <a:round/>
                      <a:headEnd type="none" w="sm" len="sm"/>
                      <a:tailEnd type="none" w="sm" len="sm"/>
                    </a:lnL>
                    <a:solidFill>
                      <a:schemeClr val="tx2">
                        <a:lumMod val="85000"/>
                      </a:schemeClr>
                    </a:solidFill>
                  </a:tcPr>
                </a:tc>
                <a:tc>
                  <a:txBody>
                    <a:bodyPr/>
                    <a:lstStyle/>
                    <a:p>
                      <a:pPr marL="0" marR="0" lvl="0" indent="0" algn="ctr" rtl="0">
                        <a:spcBef>
                          <a:spcPts val="0"/>
                        </a:spcBef>
                        <a:spcAft>
                          <a:spcPts val="0"/>
                        </a:spcAft>
                        <a:buNone/>
                      </a:pPr>
                      <a:r>
                        <a:rPr lang="en-US" sz="1200" b="0" dirty="0"/>
                        <a:t>Internal Readiness</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External Readiness</a:t>
                      </a:r>
                      <a:endParaRPr dirty="0"/>
                    </a:p>
                  </a:txBody>
                  <a:tcPr marL="91450" marR="91450" marT="45725" marB="45725" anchor="ctr">
                    <a:solidFill>
                      <a:schemeClr val="tx2">
                        <a:lumMod val="85000"/>
                      </a:schemeClr>
                    </a:solidFill>
                  </a:tcPr>
                </a:tc>
                <a:extLst>
                  <a:ext uri="{0D108BD9-81ED-4DB2-BD59-A6C34878D82A}">
                    <a16:rowId xmlns:a16="http://schemas.microsoft.com/office/drawing/2014/main" xmlns="" val="10001"/>
                  </a:ext>
                </a:extLst>
              </a:tr>
              <a:tr h="408850">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lnL w="12700" cap="flat" cmpd="sng">
                      <a:solidFill>
                        <a:schemeClr val="dk1"/>
                      </a:solidFill>
                      <a:prstDash val="solid"/>
                      <a:round/>
                      <a:headEnd type="none" w="sm" len="sm"/>
                      <a:tailEnd type="none" w="sm" len="sm"/>
                    </a:lnL>
                  </a:tcP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tc>
                <a:extLst>
                  <a:ext uri="{0D108BD9-81ED-4DB2-BD59-A6C34878D82A}">
                    <a16:rowId xmlns:a16="http://schemas.microsoft.com/office/drawing/2014/main" xmlns="" val="10002"/>
                  </a:ext>
                </a:extLst>
              </a:tr>
            </a:tbl>
          </a:graphicData>
        </a:graphic>
      </p:graphicFrame>
      <p:graphicFrame>
        <p:nvGraphicFramePr>
          <p:cNvPr id="1124" name="Google Shape;1124;p33"/>
          <p:cNvGraphicFramePr/>
          <p:nvPr>
            <p:extLst>
              <p:ext uri="{D42A27DB-BD31-4B8C-83A1-F6EECF244321}">
                <p14:modId xmlns:p14="http://schemas.microsoft.com/office/powerpoint/2010/main" val="3694530347"/>
              </p:ext>
            </p:extLst>
          </p:nvPr>
        </p:nvGraphicFramePr>
        <p:xfrm>
          <a:off x="457200" y="979702"/>
          <a:ext cx="2302625" cy="3237200"/>
        </p:xfrm>
        <a:graphic>
          <a:graphicData uri="http://schemas.openxmlformats.org/drawingml/2006/table">
            <a:tbl>
              <a:tblPr firstRow="1" bandRow="1">
                <a:noFill/>
              </a:tblPr>
              <a:tblGrid>
                <a:gridCol w="2302625">
                  <a:extLst>
                    <a:ext uri="{9D8B030D-6E8A-4147-A177-3AD203B41FA5}">
                      <a16:colId xmlns:a16="http://schemas.microsoft.com/office/drawing/2014/main" xmlns="" val="20000"/>
                    </a:ext>
                  </a:extLst>
                </a:gridCol>
              </a:tblGrid>
              <a:tr h="3237200">
                <a:tc>
                  <a:txBody>
                    <a:bodyPr/>
                    <a:lstStyle/>
                    <a:p>
                      <a:pPr marL="0" marR="0" lvl="0" indent="0" algn="l" rtl="0">
                        <a:spcBef>
                          <a:spcPts val="0"/>
                        </a:spcBef>
                        <a:spcAft>
                          <a:spcPts val="0"/>
                        </a:spcAft>
                        <a:buNone/>
                      </a:pPr>
                      <a:r>
                        <a:rPr lang="en-US" sz="1800" b="1" dirty="0">
                          <a:solidFill>
                            <a:schemeClr val="bg1"/>
                          </a:solidFill>
                        </a:rPr>
                        <a:t>Landmark Management</a:t>
                      </a:r>
                      <a:endParaRPr b="1" dirty="0">
                        <a:solidFill>
                          <a:schemeClr val="bg1"/>
                        </a:solidFill>
                      </a:endParaRPr>
                    </a:p>
                    <a:p>
                      <a:pPr marL="0" marR="0" lvl="0" indent="0" algn="l" rtl="0">
                        <a:spcBef>
                          <a:spcPts val="0"/>
                        </a:spcBef>
                        <a:spcAft>
                          <a:spcPts val="0"/>
                        </a:spcAft>
                        <a:buNone/>
                      </a:pPr>
                      <a:endParaRPr sz="1400" dirty="0">
                        <a:solidFill>
                          <a:schemeClr val="bg1"/>
                        </a:solidFill>
                      </a:endParaRPr>
                    </a:p>
                    <a:p>
                      <a:pPr marL="0" marR="0" lvl="0" indent="0" algn="l" rtl="0">
                        <a:spcBef>
                          <a:spcPts val="0"/>
                        </a:spcBef>
                        <a:spcAft>
                          <a:spcPts val="0"/>
                        </a:spcAft>
                        <a:buNone/>
                      </a:pPr>
                      <a:r>
                        <a:rPr lang="en-US" sz="1200" b="0" dirty="0">
                          <a:solidFill>
                            <a:schemeClr val="bg1"/>
                          </a:solidFill>
                        </a:rPr>
                        <a:t>Based on circumstantial information and events, this will support maintenance, care and advertisement for historical monuments; preventing cars from parking too close, destruction from tourists and visitors, and environmental damage; ensuring value for tourism and culture.</a:t>
                      </a:r>
                      <a:endParaRPr dirty="0">
                        <a:solidFill>
                          <a:schemeClr val="bg1"/>
                        </a:solidFill>
                      </a:endParaRPr>
                    </a:p>
                  </a:txBody>
                  <a:tcPr marL="91450" marR="91450" marT="45725" marB="45725">
                    <a:solidFill>
                      <a:srgbClr val="002060"/>
                    </a:solidFill>
                  </a:tcPr>
                </a:tc>
                <a:extLst>
                  <a:ext uri="{0D108BD9-81ED-4DB2-BD59-A6C34878D82A}">
                    <a16:rowId xmlns:a16="http://schemas.microsoft.com/office/drawing/2014/main" xmlns="" val="10000"/>
                  </a:ext>
                </a:extLst>
              </a:tr>
            </a:tbl>
          </a:graphicData>
        </a:graphic>
      </p:graphicFrame>
      <p:sp>
        <p:nvSpPr>
          <p:cNvPr id="1125" name="Google Shape;1125;p33"/>
          <p:cNvSpPr/>
          <p:nvPr/>
        </p:nvSpPr>
        <p:spPr>
          <a:xfrm>
            <a:off x="2942337" y="2382014"/>
            <a:ext cx="3881490"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Monitoring and protection of heritage sites and venues (in general), ensuring resilience to environmental and man-made exposures (poor air quality), tackling </a:t>
            </a:r>
            <a:r>
              <a:rPr lang="en-US" sz="1800" dirty="0" err="1">
                <a:solidFill>
                  <a:schemeClr val="dk1"/>
                </a:solidFill>
                <a:latin typeface="Arial"/>
                <a:ea typeface="Arial"/>
                <a:cs typeface="Arial"/>
                <a:sym typeface="Arial"/>
              </a:rPr>
              <a:t>overtourism</a:t>
            </a:r>
            <a:r>
              <a:rPr lang="en-US" sz="1800" dirty="0">
                <a:solidFill>
                  <a:schemeClr val="dk1"/>
                </a:solidFill>
                <a:latin typeface="Arial"/>
                <a:ea typeface="Arial"/>
                <a:cs typeface="Arial"/>
                <a:sym typeface="Arial"/>
              </a:rPr>
              <a:t>, energy management.</a:t>
            </a:r>
            <a:endParaRPr lang="en-US" dirty="0"/>
          </a:p>
        </p:txBody>
      </p:sp>
      <p:sp>
        <p:nvSpPr>
          <p:cNvPr id="1126" name="Google Shape;1126;p33"/>
          <p:cNvSpPr/>
          <p:nvPr/>
        </p:nvSpPr>
        <p:spPr>
          <a:xfrm>
            <a:off x="7121512" y="2382014"/>
            <a:ext cx="3618807"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Requires analytics across a wide variety of sensor inputs, connecting resource management to maintenance tasks. </a:t>
            </a:r>
            <a:endParaRPr lang="en-US" dirty="0"/>
          </a:p>
        </p:txBody>
      </p:sp>
      <p:graphicFrame>
        <p:nvGraphicFramePr>
          <p:cNvPr id="1127" name="Google Shape;1127;p33"/>
          <p:cNvGraphicFramePr/>
          <p:nvPr>
            <p:extLst>
              <p:ext uri="{D42A27DB-BD31-4B8C-83A1-F6EECF244321}">
                <p14:modId xmlns:p14="http://schemas.microsoft.com/office/powerpoint/2010/main" val="2775277009"/>
              </p:ext>
            </p:extLst>
          </p:nvPr>
        </p:nvGraphicFramePr>
        <p:xfrm>
          <a:off x="2759826" y="4258741"/>
          <a:ext cx="8128050" cy="797580"/>
        </p:xfrm>
        <a:graphic>
          <a:graphicData uri="http://schemas.openxmlformats.org/drawingml/2006/table">
            <a:tbl>
              <a:tblPr firstRow="1" bandRow="1">
                <a:noFill/>
              </a:tblPr>
              <a:tblGrid>
                <a:gridCol w="1354675">
                  <a:extLst>
                    <a:ext uri="{9D8B030D-6E8A-4147-A177-3AD203B41FA5}">
                      <a16:colId xmlns:a16="http://schemas.microsoft.com/office/drawing/2014/main" xmlns="" val="20000"/>
                    </a:ext>
                  </a:extLst>
                </a:gridCol>
                <a:gridCol w="1354675">
                  <a:extLst>
                    <a:ext uri="{9D8B030D-6E8A-4147-A177-3AD203B41FA5}">
                      <a16:colId xmlns:a16="http://schemas.microsoft.com/office/drawing/2014/main" xmlns="" val="20001"/>
                    </a:ext>
                  </a:extLst>
                </a:gridCol>
                <a:gridCol w="1354675">
                  <a:extLst>
                    <a:ext uri="{9D8B030D-6E8A-4147-A177-3AD203B41FA5}">
                      <a16:colId xmlns:a16="http://schemas.microsoft.com/office/drawing/2014/main" xmlns="" val="20002"/>
                    </a:ext>
                  </a:extLst>
                </a:gridCol>
                <a:gridCol w="1354675">
                  <a:extLst>
                    <a:ext uri="{9D8B030D-6E8A-4147-A177-3AD203B41FA5}">
                      <a16:colId xmlns:a16="http://schemas.microsoft.com/office/drawing/2014/main" xmlns="" val="20003"/>
                    </a:ext>
                  </a:extLst>
                </a:gridCol>
                <a:gridCol w="1354675">
                  <a:extLst>
                    <a:ext uri="{9D8B030D-6E8A-4147-A177-3AD203B41FA5}">
                      <a16:colId xmlns:a16="http://schemas.microsoft.com/office/drawing/2014/main" xmlns="" val="20004"/>
                    </a:ext>
                  </a:extLst>
                </a:gridCol>
                <a:gridCol w="1354675">
                  <a:extLst>
                    <a:ext uri="{9D8B030D-6E8A-4147-A177-3AD203B41FA5}">
                      <a16:colId xmlns:a16="http://schemas.microsoft.com/office/drawing/2014/main" xmlns="" val="20005"/>
                    </a:ext>
                  </a:extLst>
                </a:gridCol>
              </a:tblGrid>
              <a:tr h="370850">
                <a:tc>
                  <a:txBody>
                    <a:bodyPr/>
                    <a:lstStyle/>
                    <a:p>
                      <a:pPr marL="0" marR="0" lvl="0" indent="0" algn="ctr" rtl="0">
                        <a:spcBef>
                          <a:spcPts val="0"/>
                        </a:spcBef>
                        <a:spcAft>
                          <a:spcPts val="0"/>
                        </a:spcAft>
                        <a:buNone/>
                      </a:pPr>
                      <a:r>
                        <a:rPr lang="en-US" sz="1100" dirty="0">
                          <a:solidFill>
                            <a:schemeClr val="bg1"/>
                          </a:solidFill>
                        </a:rPr>
                        <a:t>Environment Protection</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Public Safety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Infrastructure Utility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Economy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Transportation and Mobility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Government and Human Services</a:t>
                      </a:r>
                      <a:endParaRPr dirty="0">
                        <a:solidFill>
                          <a:schemeClr val="bg1"/>
                        </a:solidFill>
                      </a:endParaRPr>
                    </a:p>
                  </a:txBody>
                  <a:tcPr marL="91450" marR="91450" marT="45725" marB="45725" anchor="ctr">
                    <a:solidFill>
                      <a:srgbClr val="002060"/>
                    </a:solidFill>
                  </a:tcPr>
                </a:tc>
                <a:extLst>
                  <a:ext uri="{0D108BD9-81ED-4DB2-BD59-A6C34878D82A}">
                    <a16:rowId xmlns:a16="http://schemas.microsoft.com/office/drawing/2014/main" xmlns="" val="10000"/>
                  </a:ext>
                </a:extLst>
              </a:tr>
              <a:tr h="370850">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extLst>
                  <a:ext uri="{0D108BD9-81ED-4DB2-BD59-A6C34878D82A}">
                    <a16:rowId xmlns:a16="http://schemas.microsoft.com/office/drawing/2014/main" xmlns="" val="10001"/>
                  </a:ext>
                </a:extLst>
              </a:tr>
            </a:tbl>
          </a:graphicData>
        </a:graphic>
      </p:graphicFrame>
      <p:sp>
        <p:nvSpPr>
          <p:cNvPr id="1128" name="Google Shape;1128;p33"/>
          <p:cNvSpPr txBox="1"/>
          <p:nvPr/>
        </p:nvSpPr>
        <p:spPr>
          <a:xfrm>
            <a:off x="783767" y="4472855"/>
            <a:ext cx="1649491" cy="369291"/>
          </a:xfrm>
          <a:prstGeom prst="rect">
            <a:avLst/>
          </a:prstGeom>
          <a:noFill/>
          <a:ln>
            <a:noFill/>
          </a:ln>
        </p:spPr>
        <p:txBody>
          <a:bodyPr spcFirstLastPara="1" wrap="square" lIns="0" tIns="45700" rIns="0"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Contributions</a:t>
            </a:r>
          </a:p>
        </p:txBody>
      </p:sp>
      <p:graphicFrame>
        <p:nvGraphicFramePr>
          <p:cNvPr id="1129" name="Google Shape;1129;p33"/>
          <p:cNvGraphicFramePr/>
          <p:nvPr>
            <p:extLst>
              <p:ext uri="{D42A27DB-BD31-4B8C-83A1-F6EECF244321}">
                <p14:modId xmlns:p14="http://schemas.microsoft.com/office/powerpoint/2010/main" val="1326433249"/>
              </p:ext>
            </p:extLst>
          </p:nvPr>
        </p:nvGraphicFramePr>
        <p:xfrm>
          <a:off x="457200" y="5377320"/>
          <a:ext cx="10430650" cy="640090"/>
        </p:xfrm>
        <a:graphic>
          <a:graphicData uri="http://schemas.openxmlformats.org/drawingml/2006/table">
            <a:tbl>
              <a:tblPr firstRow="1" bandRow="1">
                <a:noFill/>
              </a:tblPr>
              <a:tblGrid>
                <a:gridCol w="2310950">
                  <a:extLst>
                    <a:ext uri="{9D8B030D-6E8A-4147-A177-3AD203B41FA5}">
                      <a16:colId xmlns:a16="http://schemas.microsoft.com/office/drawing/2014/main" xmlns="" val="20000"/>
                    </a:ext>
                  </a:extLst>
                </a:gridCol>
                <a:gridCol w="8119700">
                  <a:extLst>
                    <a:ext uri="{9D8B030D-6E8A-4147-A177-3AD203B41FA5}">
                      <a16:colId xmlns:a16="http://schemas.microsoft.com/office/drawing/2014/main" xmlns="" val="20001"/>
                    </a:ext>
                  </a:extLst>
                </a:gridCol>
              </a:tblGrid>
              <a:tr h="370850">
                <a:tc>
                  <a:txBody>
                    <a:bodyPr/>
                    <a:lstStyle/>
                    <a:p>
                      <a:pPr marL="0" marR="0" lvl="0" indent="0" algn="l" rtl="0">
                        <a:spcBef>
                          <a:spcPts val="0"/>
                        </a:spcBef>
                        <a:spcAft>
                          <a:spcPts val="0"/>
                        </a:spcAft>
                        <a:buNone/>
                      </a:pPr>
                      <a:r>
                        <a:rPr lang="en-US" sz="1800" b="1" dirty="0"/>
                        <a:t>Successful Case Studies</a:t>
                      </a:r>
                      <a:endParaRPr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dirty="0"/>
                        <a:t>Malaga, Spain</a:t>
                      </a:r>
                      <a:endParaRPr dirty="0"/>
                    </a:p>
                    <a:p>
                      <a:pPr marL="0" marR="0" lvl="0" indent="0" algn="l" rtl="0">
                        <a:lnSpc>
                          <a:spcPct val="100000"/>
                        </a:lnSpc>
                        <a:spcBef>
                          <a:spcPts val="0"/>
                        </a:spcBef>
                        <a:spcAft>
                          <a:spcPts val="0"/>
                        </a:spcAft>
                        <a:buClr>
                          <a:schemeClr val="dk1"/>
                        </a:buClr>
                        <a:buSzPts val="1800"/>
                        <a:buFont typeface="Arial"/>
                        <a:buNone/>
                      </a:pPr>
                      <a:r>
                        <a:rPr lang="en-US" sz="1800" dirty="0"/>
                        <a:t>Arlington State Parks, U.S.</a:t>
                      </a:r>
                      <a:endParaRPr sz="1800" dirty="0"/>
                    </a:p>
                  </a:txBody>
                  <a:tcPr marL="91450" marR="91450" marT="45725" marB="45725"/>
                </a:tc>
                <a:extLst>
                  <a:ext uri="{0D108BD9-81ED-4DB2-BD59-A6C34878D82A}">
                    <a16:rowId xmlns:a16="http://schemas.microsoft.com/office/drawing/2014/main" xmlns="" val="10000"/>
                  </a:ext>
                </a:extLst>
              </a:tr>
            </a:tbl>
          </a:graphicData>
        </a:graphic>
      </p:graphicFrame>
      <p:sp>
        <p:nvSpPr>
          <p:cNvPr id="10" name="Arrow: Right 9">
            <a:extLst>
              <a:ext uri="{FF2B5EF4-FFF2-40B4-BE49-F238E27FC236}">
                <a16:creationId xmlns:a16="http://schemas.microsoft.com/office/drawing/2014/main" xmlns="" id="{C07A678B-3A0E-458A-AA2C-B9265E47B5E1}"/>
              </a:ext>
            </a:extLst>
          </p:cNvPr>
          <p:cNvSpPr/>
          <p:nvPr/>
        </p:nvSpPr>
        <p:spPr>
          <a:xfrm>
            <a:off x="2222092" y="4593727"/>
            <a:ext cx="386628" cy="158349"/>
          </a:xfrm>
          <a:prstGeom prst="righ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27"/>
          <p:cNvSpPr txBox="1">
            <a:spLocks noGrp="1"/>
          </p:cNvSpPr>
          <p:nvPr>
            <p:ph type="title"/>
          </p:nvPr>
        </p:nvSpPr>
        <p:spPr>
          <a:xfrm>
            <a:off x="2055247" y="1527176"/>
            <a:ext cx="4906765" cy="2937249"/>
          </a:xfrm>
          <a:prstGeom prst="rect">
            <a:avLst/>
          </a:prstGeom>
          <a:noFill/>
          <a:ln>
            <a:noFill/>
          </a:ln>
        </p:spPr>
        <p:txBody>
          <a:bodyPr spcFirstLastPara="1" wrap="square" lIns="0" tIns="0" rIns="0" bIns="0" anchor="ctr" anchorCtr="0">
            <a:noAutofit/>
          </a:bodyPr>
          <a:lstStyle/>
          <a:p>
            <a:pPr lvl="0">
              <a:buSzPts val="4800"/>
            </a:pPr>
            <a:r>
              <a:rPr lang="en-US" sz="4800" dirty="0"/>
              <a:t>Environment</a:t>
            </a:r>
            <a:endParaRPr lang="en-US" dirty="0"/>
          </a:p>
        </p:txBody>
      </p:sp>
    </p:spTree>
    <p:extLst>
      <p:ext uri="{BB962C8B-B14F-4D97-AF65-F5344CB8AC3E}">
        <p14:creationId xmlns:p14="http://schemas.microsoft.com/office/powerpoint/2010/main" val="3765437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pic>
        <p:nvPicPr>
          <p:cNvPr id="1139" name="Google Shape;1139;p35" descr="Buildings - Building Background Png Grey | Transparent PNG Download #776707  - Vippng"/>
          <p:cNvPicPr preferRelativeResize="0"/>
          <p:nvPr/>
        </p:nvPicPr>
        <p:blipFill rotWithShape="1">
          <a:blip r:embed="rId3">
            <a:alphaModFix/>
          </a:blip>
          <a:srcRect l="6141" t="11676" r="6274" b="10060"/>
          <a:stretch/>
        </p:blipFill>
        <p:spPr>
          <a:xfrm>
            <a:off x="178497" y="1529546"/>
            <a:ext cx="11835003" cy="3483032"/>
          </a:xfrm>
          <a:prstGeom prst="rect">
            <a:avLst/>
          </a:prstGeom>
          <a:noFill/>
          <a:ln>
            <a:noFill/>
          </a:ln>
        </p:spPr>
      </p:pic>
      <p:pic>
        <p:nvPicPr>
          <p:cNvPr id="1140" name="Google Shape;1140;p35" descr="Building, commercial building, construction, housing society, office block,  real estate icon - Download on Iconfinder"/>
          <p:cNvPicPr preferRelativeResize="0"/>
          <p:nvPr/>
        </p:nvPicPr>
        <p:blipFill rotWithShape="1">
          <a:blip r:embed="rId4">
            <a:alphaModFix/>
          </a:blip>
          <a:srcRect/>
          <a:stretch/>
        </p:blipFill>
        <p:spPr>
          <a:xfrm>
            <a:off x="2734681" y="4347378"/>
            <a:ext cx="588856" cy="588856"/>
          </a:xfrm>
          <a:prstGeom prst="rect">
            <a:avLst/>
          </a:prstGeom>
          <a:noFill/>
          <a:ln>
            <a:noFill/>
          </a:ln>
        </p:spPr>
      </p:pic>
      <p:pic>
        <p:nvPicPr>
          <p:cNvPr id="1141" name="Google Shape;1141;p35" descr="Electricity grid png 3 » PNG Image"/>
          <p:cNvPicPr preferRelativeResize="0"/>
          <p:nvPr/>
        </p:nvPicPr>
        <p:blipFill rotWithShape="1">
          <a:blip r:embed="rId5">
            <a:alphaModFix/>
          </a:blip>
          <a:srcRect/>
          <a:stretch/>
        </p:blipFill>
        <p:spPr>
          <a:xfrm>
            <a:off x="186615" y="3217110"/>
            <a:ext cx="1052613" cy="1726285"/>
          </a:xfrm>
          <a:prstGeom prst="rect">
            <a:avLst/>
          </a:prstGeom>
          <a:noFill/>
          <a:ln>
            <a:noFill/>
          </a:ln>
        </p:spPr>
      </p:pic>
      <p:pic>
        <p:nvPicPr>
          <p:cNvPr id="1142" name="Google Shape;1142;p35" descr="Download Industry Smoke Power Plant Comments - Icon Manufacturing Power  Plant PNG Image with No Background - PNGkey.com"/>
          <p:cNvPicPr preferRelativeResize="0"/>
          <p:nvPr/>
        </p:nvPicPr>
        <p:blipFill rotWithShape="1">
          <a:blip r:embed="rId6">
            <a:alphaModFix/>
          </a:blip>
          <a:srcRect/>
          <a:stretch/>
        </p:blipFill>
        <p:spPr>
          <a:xfrm>
            <a:off x="739348" y="4057341"/>
            <a:ext cx="818911" cy="885752"/>
          </a:xfrm>
          <a:prstGeom prst="rect">
            <a:avLst/>
          </a:prstGeom>
          <a:noFill/>
          <a:ln>
            <a:noFill/>
          </a:ln>
        </p:spPr>
      </p:pic>
      <p:pic>
        <p:nvPicPr>
          <p:cNvPr id="1143" name="Google Shape;1143;p35" descr="Building, center, clinic, conditioning, hospital, medical, rehabilitation  icon - Download on Iconfinder"/>
          <p:cNvPicPr preferRelativeResize="0"/>
          <p:nvPr/>
        </p:nvPicPr>
        <p:blipFill rotWithShape="1">
          <a:blip r:embed="rId7">
            <a:alphaModFix/>
          </a:blip>
          <a:srcRect/>
          <a:stretch/>
        </p:blipFill>
        <p:spPr>
          <a:xfrm>
            <a:off x="1572847" y="3844637"/>
            <a:ext cx="1151316" cy="1151316"/>
          </a:xfrm>
          <a:prstGeom prst="rect">
            <a:avLst/>
          </a:prstGeom>
          <a:noFill/>
          <a:ln>
            <a:noFill/>
          </a:ln>
        </p:spPr>
      </p:pic>
      <p:sp>
        <p:nvSpPr>
          <p:cNvPr id="1144" name="Google Shape;1144;p35"/>
          <p:cNvSpPr/>
          <p:nvPr/>
        </p:nvSpPr>
        <p:spPr>
          <a:xfrm>
            <a:off x="178497" y="5652657"/>
            <a:ext cx="11835003" cy="40732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145" name="Google Shape;1145;p35"/>
          <p:cNvSpPr/>
          <p:nvPr/>
        </p:nvSpPr>
        <p:spPr>
          <a:xfrm>
            <a:off x="178497" y="4946075"/>
            <a:ext cx="11835003" cy="706582"/>
          </a:xfrm>
          <a:prstGeom prst="rect">
            <a:avLst/>
          </a:prstGeom>
          <a:solidFill>
            <a:srgbClr val="D0DEE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pic>
        <p:nvPicPr>
          <p:cNvPr id="1146" name="Google Shape;1146;p35" descr="Mini Truck Icons - Download Free Vector Icons | Noun Project"/>
          <p:cNvPicPr preferRelativeResize="0"/>
          <p:nvPr/>
        </p:nvPicPr>
        <p:blipFill rotWithShape="1">
          <a:blip r:embed="rId8">
            <a:alphaModFix/>
          </a:blip>
          <a:srcRect/>
          <a:stretch/>
        </p:blipFill>
        <p:spPr>
          <a:xfrm>
            <a:off x="10284576" y="4848063"/>
            <a:ext cx="1154776" cy="1154776"/>
          </a:xfrm>
          <a:prstGeom prst="rect">
            <a:avLst/>
          </a:prstGeom>
          <a:noFill/>
          <a:ln>
            <a:noFill/>
          </a:ln>
        </p:spPr>
      </p:pic>
      <p:pic>
        <p:nvPicPr>
          <p:cNvPr id="1147" name="Google Shape;1147;p35" descr="Vehicle Icon Car Sedan PNG Transparent Background, Free Download #4257 -  FreeIconsPNG"/>
          <p:cNvPicPr preferRelativeResize="0"/>
          <p:nvPr/>
        </p:nvPicPr>
        <p:blipFill rotWithShape="1">
          <a:blip r:embed="rId9">
            <a:alphaModFix/>
          </a:blip>
          <a:srcRect/>
          <a:stretch/>
        </p:blipFill>
        <p:spPr>
          <a:xfrm>
            <a:off x="680657" y="5166398"/>
            <a:ext cx="1036615" cy="621564"/>
          </a:xfrm>
          <a:prstGeom prst="rect">
            <a:avLst/>
          </a:prstGeom>
          <a:noFill/>
          <a:ln>
            <a:noFill/>
          </a:ln>
        </p:spPr>
      </p:pic>
      <p:pic>
        <p:nvPicPr>
          <p:cNvPr id="1148" name="Google Shape;1148;p35"/>
          <p:cNvPicPr preferRelativeResize="0"/>
          <p:nvPr/>
        </p:nvPicPr>
        <p:blipFill rotWithShape="1">
          <a:blip r:embed="rId10">
            <a:alphaModFix/>
          </a:blip>
          <a:srcRect/>
          <a:stretch/>
        </p:blipFill>
        <p:spPr>
          <a:xfrm>
            <a:off x="8329348" y="5216761"/>
            <a:ext cx="490456" cy="490456"/>
          </a:xfrm>
          <a:prstGeom prst="rect">
            <a:avLst/>
          </a:prstGeom>
          <a:noFill/>
          <a:ln>
            <a:noFill/>
          </a:ln>
        </p:spPr>
      </p:pic>
      <p:pic>
        <p:nvPicPr>
          <p:cNvPr id="1149" name="Google Shape;1149;p35" descr="Free Icon | Traffic police"/>
          <p:cNvPicPr preferRelativeResize="0"/>
          <p:nvPr/>
        </p:nvPicPr>
        <p:blipFill rotWithShape="1">
          <a:blip r:embed="rId11">
            <a:alphaModFix/>
          </a:blip>
          <a:srcRect/>
          <a:stretch/>
        </p:blipFill>
        <p:spPr>
          <a:xfrm>
            <a:off x="5240567" y="5004269"/>
            <a:ext cx="407324" cy="407324"/>
          </a:xfrm>
          <a:prstGeom prst="rect">
            <a:avLst/>
          </a:prstGeom>
          <a:noFill/>
          <a:ln>
            <a:noFill/>
          </a:ln>
        </p:spPr>
      </p:pic>
      <p:pic>
        <p:nvPicPr>
          <p:cNvPr id="1150" name="Google Shape;1150;p35" descr="Building, office, police station icon - Download on Iconfinder"/>
          <p:cNvPicPr preferRelativeResize="0"/>
          <p:nvPr/>
        </p:nvPicPr>
        <p:blipFill rotWithShape="1">
          <a:blip r:embed="rId12">
            <a:alphaModFix/>
          </a:blip>
          <a:srcRect/>
          <a:stretch/>
        </p:blipFill>
        <p:spPr>
          <a:xfrm>
            <a:off x="7356310" y="4085686"/>
            <a:ext cx="965807" cy="965807"/>
          </a:xfrm>
          <a:prstGeom prst="rect">
            <a:avLst/>
          </a:prstGeom>
          <a:noFill/>
          <a:ln>
            <a:noFill/>
          </a:ln>
        </p:spPr>
      </p:pic>
      <p:pic>
        <p:nvPicPr>
          <p:cNvPr id="1151" name="Google Shape;1151;p35" descr="Download Tall Building Silhouette At Getdrawings Png Transparent -  Skyscraper Clipart PNG Image with No Background - PNGkey.com"/>
          <p:cNvPicPr preferRelativeResize="0"/>
          <p:nvPr/>
        </p:nvPicPr>
        <p:blipFill rotWithShape="1">
          <a:blip r:embed="rId13">
            <a:alphaModFix/>
          </a:blip>
          <a:srcRect r="38743"/>
          <a:stretch/>
        </p:blipFill>
        <p:spPr>
          <a:xfrm>
            <a:off x="8178502" y="2369132"/>
            <a:ext cx="2349197" cy="2576948"/>
          </a:xfrm>
          <a:prstGeom prst="rect">
            <a:avLst/>
          </a:prstGeom>
          <a:noFill/>
          <a:ln>
            <a:noFill/>
          </a:ln>
        </p:spPr>
      </p:pic>
      <p:pic>
        <p:nvPicPr>
          <p:cNvPr id="1152" name="Google Shape;1152;p35" descr="Street light PNG images free download"/>
          <p:cNvPicPr preferRelativeResize="0"/>
          <p:nvPr/>
        </p:nvPicPr>
        <p:blipFill rotWithShape="1">
          <a:blip r:embed="rId14">
            <a:alphaModFix/>
          </a:blip>
          <a:srcRect/>
          <a:stretch/>
        </p:blipFill>
        <p:spPr>
          <a:xfrm>
            <a:off x="3212451" y="4703535"/>
            <a:ext cx="484134" cy="484134"/>
          </a:xfrm>
          <a:prstGeom prst="rect">
            <a:avLst/>
          </a:prstGeom>
          <a:noFill/>
          <a:ln>
            <a:noFill/>
          </a:ln>
        </p:spPr>
      </p:pic>
      <p:pic>
        <p:nvPicPr>
          <p:cNvPr id="1153" name="Google Shape;1153;p35" descr="Street light PNG images free download"/>
          <p:cNvPicPr preferRelativeResize="0"/>
          <p:nvPr/>
        </p:nvPicPr>
        <p:blipFill rotWithShape="1">
          <a:blip r:embed="rId14">
            <a:alphaModFix/>
          </a:blip>
          <a:srcRect/>
          <a:stretch/>
        </p:blipFill>
        <p:spPr>
          <a:xfrm>
            <a:off x="1807397" y="4703659"/>
            <a:ext cx="489238" cy="489238"/>
          </a:xfrm>
          <a:prstGeom prst="rect">
            <a:avLst/>
          </a:prstGeom>
          <a:noFill/>
          <a:ln>
            <a:noFill/>
          </a:ln>
        </p:spPr>
      </p:pic>
      <p:pic>
        <p:nvPicPr>
          <p:cNvPr id="1154" name="Google Shape;1154;p35" descr="Street light PNG images free download"/>
          <p:cNvPicPr preferRelativeResize="0"/>
          <p:nvPr/>
        </p:nvPicPr>
        <p:blipFill rotWithShape="1">
          <a:blip r:embed="rId14">
            <a:alphaModFix/>
          </a:blip>
          <a:srcRect/>
          <a:stretch/>
        </p:blipFill>
        <p:spPr>
          <a:xfrm>
            <a:off x="2509924" y="4701456"/>
            <a:ext cx="489238" cy="489238"/>
          </a:xfrm>
          <a:prstGeom prst="rect">
            <a:avLst/>
          </a:prstGeom>
          <a:noFill/>
          <a:ln>
            <a:noFill/>
          </a:ln>
        </p:spPr>
      </p:pic>
      <p:pic>
        <p:nvPicPr>
          <p:cNvPr id="1155" name="Google Shape;1155;p35" descr="Street light PNG images free download"/>
          <p:cNvPicPr preferRelativeResize="0"/>
          <p:nvPr/>
        </p:nvPicPr>
        <p:blipFill rotWithShape="1">
          <a:blip r:embed="rId14">
            <a:alphaModFix/>
          </a:blip>
          <a:srcRect/>
          <a:stretch/>
        </p:blipFill>
        <p:spPr>
          <a:xfrm>
            <a:off x="4709064" y="4706430"/>
            <a:ext cx="484134" cy="484134"/>
          </a:xfrm>
          <a:prstGeom prst="rect">
            <a:avLst/>
          </a:prstGeom>
          <a:noFill/>
          <a:ln>
            <a:noFill/>
          </a:ln>
        </p:spPr>
      </p:pic>
      <p:pic>
        <p:nvPicPr>
          <p:cNvPr id="1156" name="Google Shape;1156;p35" descr="Street light PNG images free download"/>
          <p:cNvPicPr preferRelativeResize="0"/>
          <p:nvPr/>
        </p:nvPicPr>
        <p:blipFill rotWithShape="1">
          <a:blip r:embed="rId14">
            <a:alphaModFix/>
          </a:blip>
          <a:srcRect/>
          <a:stretch/>
        </p:blipFill>
        <p:spPr>
          <a:xfrm>
            <a:off x="7699523" y="4710341"/>
            <a:ext cx="484134" cy="484134"/>
          </a:xfrm>
          <a:prstGeom prst="rect">
            <a:avLst/>
          </a:prstGeom>
          <a:noFill/>
          <a:ln>
            <a:noFill/>
          </a:ln>
        </p:spPr>
      </p:pic>
      <p:pic>
        <p:nvPicPr>
          <p:cNvPr id="1157" name="Google Shape;1157;p35" descr="Street light PNG images free download"/>
          <p:cNvPicPr preferRelativeResize="0"/>
          <p:nvPr/>
        </p:nvPicPr>
        <p:blipFill rotWithShape="1">
          <a:blip r:embed="rId14">
            <a:alphaModFix/>
          </a:blip>
          <a:srcRect/>
          <a:stretch/>
        </p:blipFill>
        <p:spPr>
          <a:xfrm>
            <a:off x="8401271" y="4709553"/>
            <a:ext cx="484134" cy="484134"/>
          </a:xfrm>
          <a:prstGeom prst="rect">
            <a:avLst/>
          </a:prstGeom>
          <a:noFill/>
          <a:ln>
            <a:noFill/>
          </a:ln>
        </p:spPr>
      </p:pic>
      <p:sp>
        <p:nvSpPr>
          <p:cNvPr id="1158" name="Google Shape;1158;p35"/>
          <p:cNvSpPr/>
          <p:nvPr/>
        </p:nvSpPr>
        <p:spPr>
          <a:xfrm>
            <a:off x="5201511" y="5432060"/>
            <a:ext cx="407324" cy="83103"/>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pic>
        <p:nvPicPr>
          <p:cNvPr id="1159" name="Google Shape;1159;p35" descr="Street light PNG images free download"/>
          <p:cNvPicPr preferRelativeResize="0"/>
          <p:nvPr/>
        </p:nvPicPr>
        <p:blipFill rotWithShape="1">
          <a:blip r:embed="rId14">
            <a:alphaModFix/>
          </a:blip>
          <a:srcRect/>
          <a:stretch/>
        </p:blipFill>
        <p:spPr>
          <a:xfrm>
            <a:off x="9095676" y="4701328"/>
            <a:ext cx="484134" cy="484134"/>
          </a:xfrm>
          <a:prstGeom prst="rect">
            <a:avLst/>
          </a:prstGeom>
          <a:noFill/>
          <a:ln>
            <a:noFill/>
          </a:ln>
        </p:spPr>
      </p:pic>
      <p:pic>
        <p:nvPicPr>
          <p:cNvPr id="1160" name="Google Shape;1160;p35" descr="Street light PNG images free download"/>
          <p:cNvPicPr preferRelativeResize="0"/>
          <p:nvPr/>
        </p:nvPicPr>
        <p:blipFill rotWithShape="1">
          <a:blip r:embed="rId14">
            <a:alphaModFix/>
          </a:blip>
          <a:srcRect/>
          <a:stretch/>
        </p:blipFill>
        <p:spPr>
          <a:xfrm>
            <a:off x="9890541" y="4705011"/>
            <a:ext cx="484134" cy="484134"/>
          </a:xfrm>
          <a:prstGeom prst="rect">
            <a:avLst/>
          </a:prstGeom>
          <a:noFill/>
          <a:ln>
            <a:noFill/>
          </a:ln>
        </p:spPr>
      </p:pic>
      <p:pic>
        <p:nvPicPr>
          <p:cNvPr id="1161" name="Google Shape;1161;p35" descr="Street light PNG images free download"/>
          <p:cNvPicPr preferRelativeResize="0"/>
          <p:nvPr/>
        </p:nvPicPr>
        <p:blipFill rotWithShape="1">
          <a:blip r:embed="rId14">
            <a:alphaModFix/>
          </a:blip>
          <a:srcRect/>
          <a:stretch/>
        </p:blipFill>
        <p:spPr>
          <a:xfrm>
            <a:off x="10592289" y="4704223"/>
            <a:ext cx="484134" cy="484134"/>
          </a:xfrm>
          <a:prstGeom prst="rect">
            <a:avLst/>
          </a:prstGeom>
          <a:noFill/>
          <a:ln>
            <a:noFill/>
          </a:ln>
        </p:spPr>
      </p:pic>
      <p:pic>
        <p:nvPicPr>
          <p:cNvPr id="1162" name="Google Shape;1162;p35" descr="Street light PNG images free download"/>
          <p:cNvPicPr preferRelativeResize="0"/>
          <p:nvPr/>
        </p:nvPicPr>
        <p:blipFill rotWithShape="1">
          <a:blip r:embed="rId14">
            <a:alphaModFix/>
          </a:blip>
          <a:srcRect/>
          <a:stretch/>
        </p:blipFill>
        <p:spPr>
          <a:xfrm>
            <a:off x="274480" y="4717574"/>
            <a:ext cx="489238" cy="489238"/>
          </a:xfrm>
          <a:prstGeom prst="rect">
            <a:avLst/>
          </a:prstGeom>
          <a:noFill/>
          <a:ln>
            <a:noFill/>
          </a:ln>
        </p:spPr>
      </p:pic>
      <p:pic>
        <p:nvPicPr>
          <p:cNvPr id="1163" name="Google Shape;1163;p35" descr="Street light PNG images free download"/>
          <p:cNvPicPr preferRelativeResize="0"/>
          <p:nvPr/>
        </p:nvPicPr>
        <p:blipFill rotWithShape="1">
          <a:blip r:embed="rId14">
            <a:alphaModFix/>
          </a:blip>
          <a:srcRect/>
          <a:stretch/>
        </p:blipFill>
        <p:spPr>
          <a:xfrm>
            <a:off x="977007" y="4715371"/>
            <a:ext cx="489238" cy="489238"/>
          </a:xfrm>
          <a:prstGeom prst="rect">
            <a:avLst/>
          </a:prstGeom>
          <a:noFill/>
          <a:ln>
            <a:noFill/>
          </a:ln>
        </p:spPr>
      </p:pic>
      <p:pic>
        <p:nvPicPr>
          <p:cNvPr id="1164" name="Google Shape;1164;p35" descr="Cloud Png Icon #156732 - Free Icons Library"/>
          <p:cNvPicPr preferRelativeResize="0"/>
          <p:nvPr/>
        </p:nvPicPr>
        <p:blipFill rotWithShape="1">
          <a:blip r:embed="rId15">
            <a:alphaModFix/>
          </a:blip>
          <a:srcRect/>
          <a:stretch/>
        </p:blipFill>
        <p:spPr>
          <a:xfrm>
            <a:off x="6385197" y="1999721"/>
            <a:ext cx="727171" cy="458563"/>
          </a:xfrm>
          <a:prstGeom prst="rect">
            <a:avLst/>
          </a:prstGeom>
          <a:noFill/>
          <a:ln>
            <a:noFill/>
          </a:ln>
        </p:spPr>
      </p:pic>
      <p:pic>
        <p:nvPicPr>
          <p:cNvPr id="1165" name="Google Shape;1165;p35" descr="Cloud Png Icon #156732 - Free Icons Library"/>
          <p:cNvPicPr preferRelativeResize="0"/>
          <p:nvPr/>
        </p:nvPicPr>
        <p:blipFill rotWithShape="1">
          <a:blip r:embed="rId15">
            <a:alphaModFix/>
          </a:blip>
          <a:srcRect/>
          <a:stretch/>
        </p:blipFill>
        <p:spPr>
          <a:xfrm>
            <a:off x="2999162" y="2019995"/>
            <a:ext cx="727171" cy="458563"/>
          </a:xfrm>
          <a:prstGeom prst="rect">
            <a:avLst/>
          </a:prstGeom>
          <a:noFill/>
          <a:ln>
            <a:noFill/>
          </a:ln>
        </p:spPr>
      </p:pic>
      <p:pic>
        <p:nvPicPr>
          <p:cNvPr id="1166" name="Google Shape;1166;p35" descr="National Martyrs Memorial Jatiya Sriti Shoudho Bangladesh Svg Png Icon Free  Download (#42400) - OnlineWebFonts.COM"/>
          <p:cNvPicPr preferRelativeResize="0"/>
          <p:nvPr/>
        </p:nvPicPr>
        <p:blipFill rotWithShape="1">
          <a:blip r:embed="rId16">
            <a:alphaModFix/>
          </a:blip>
          <a:srcRect/>
          <a:stretch/>
        </p:blipFill>
        <p:spPr>
          <a:xfrm>
            <a:off x="5079196" y="4355328"/>
            <a:ext cx="519408" cy="573139"/>
          </a:xfrm>
          <a:prstGeom prst="rect">
            <a:avLst/>
          </a:prstGeom>
          <a:noFill/>
          <a:ln>
            <a:noFill/>
          </a:ln>
        </p:spPr>
      </p:pic>
      <p:pic>
        <p:nvPicPr>
          <p:cNvPr id="1167" name="Google Shape;1167;p35" descr="Cloud Png Icon #156732 - Free Icons Library"/>
          <p:cNvPicPr preferRelativeResize="0"/>
          <p:nvPr/>
        </p:nvPicPr>
        <p:blipFill rotWithShape="1">
          <a:blip r:embed="rId15">
            <a:alphaModFix/>
          </a:blip>
          <a:srcRect/>
          <a:stretch/>
        </p:blipFill>
        <p:spPr>
          <a:xfrm>
            <a:off x="10284576" y="1497691"/>
            <a:ext cx="942704" cy="594481"/>
          </a:xfrm>
          <a:prstGeom prst="rect">
            <a:avLst/>
          </a:prstGeom>
          <a:noFill/>
          <a:ln>
            <a:noFill/>
          </a:ln>
        </p:spPr>
      </p:pic>
      <p:pic>
        <p:nvPicPr>
          <p:cNvPr id="1168" name="Google Shape;1168;p35" descr="Mother walking with three babies free vector icons designed by Freepik |  Free icons, Vector icon design, Black n white images"/>
          <p:cNvPicPr preferRelativeResize="0"/>
          <p:nvPr/>
        </p:nvPicPr>
        <p:blipFill rotWithShape="1">
          <a:blip r:embed="rId17">
            <a:alphaModFix/>
          </a:blip>
          <a:srcRect/>
          <a:stretch/>
        </p:blipFill>
        <p:spPr>
          <a:xfrm>
            <a:off x="2080597" y="4570068"/>
            <a:ext cx="566730" cy="566730"/>
          </a:xfrm>
          <a:prstGeom prst="rect">
            <a:avLst/>
          </a:prstGeom>
          <a:noFill/>
          <a:ln>
            <a:noFill/>
          </a:ln>
        </p:spPr>
      </p:pic>
      <p:pic>
        <p:nvPicPr>
          <p:cNvPr id="1169" name="Google Shape;1169;p35" descr="600+ Free Walking &amp; Silhouette Vectors - Pixabay"/>
          <p:cNvPicPr preferRelativeResize="0"/>
          <p:nvPr/>
        </p:nvPicPr>
        <p:blipFill rotWithShape="1">
          <a:blip r:embed="rId18">
            <a:alphaModFix/>
          </a:blip>
          <a:srcRect/>
          <a:stretch/>
        </p:blipFill>
        <p:spPr>
          <a:xfrm>
            <a:off x="9565978" y="4832427"/>
            <a:ext cx="437761" cy="349387"/>
          </a:xfrm>
          <a:prstGeom prst="rect">
            <a:avLst/>
          </a:prstGeom>
          <a:noFill/>
          <a:ln>
            <a:noFill/>
          </a:ln>
        </p:spPr>
      </p:pic>
      <p:pic>
        <p:nvPicPr>
          <p:cNvPr id="1170" name="Google Shape;1170;p35" descr="people, worker, male, job, Occupation, walking, Cart, Man, Carrying,  Pushing icon"/>
          <p:cNvPicPr preferRelativeResize="0"/>
          <p:nvPr/>
        </p:nvPicPr>
        <p:blipFill rotWithShape="1">
          <a:blip r:embed="rId19">
            <a:alphaModFix/>
          </a:blip>
          <a:srcRect/>
          <a:stretch/>
        </p:blipFill>
        <p:spPr>
          <a:xfrm>
            <a:off x="764949" y="4832427"/>
            <a:ext cx="272026" cy="272026"/>
          </a:xfrm>
          <a:prstGeom prst="rect">
            <a:avLst/>
          </a:prstGeom>
          <a:noFill/>
          <a:ln>
            <a:noFill/>
          </a:ln>
        </p:spPr>
      </p:pic>
      <p:pic>
        <p:nvPicPr>
          <p:cNvPr id="1171" name="Google Shape;1171;p35" descr="White House Scalable Vector Graphics Icon - White House PNG Photos png  download - 512*512 - Free Transparent White House png Download. - Clip Art  Library"/>
          <p:cNvPicPr preferRelativeResize="0"/>
          <p:nvPr/>
        </p:nvPicPr>
        <p:blipFill rotWithShape="1">
          <a:blip r:embed="rId20">
            <a:alphaModFix/>
          </a:blip>
          <a:srcRect/>
          <a:stretch/>
        </p:blipFill>
        <p:spPr>
          <a:xfrm>
            <a:off x="5634877" y="3223098"/>
            <a:ext cx="1844040" cy="1844040"/>
          </a:xfrm>
          <a:prstGeom prst="rect">
            <a:avLst/>
          </a:prstGeom>
          <a:noFill/>
          <a:ln>
            <a:noFill/>
          </a:ln>
        </p:spPr>
      </p:pic>
      <p:pic>
        <p:nvPicPr>
          <p:cNvPr id="1172" name="Google Shape;1172;p35" descr="Protest Vector SVG Icon - PNG Repo Free PNG Icons"/>
          <p:cNvPicPr preferRelativeResize="0"/>
          <p:nvPr/>
        </p:nvPicPr>
        <p:blipFill rotWithShape="1">
          <a:blip r:embed="rId21">
            <a:alphaModFix/>
          </a:blip>
          <a:srcRect/>
          <a:stretch/>
        </p:blipFill>
        <p:spPr>
          <a:xfrm>
            <a:off x="7264676" y="4652098"/>
            <a:ext cx="484134" cy="484134"/>
          </a:xfrm>
          <a:prstGeom prst="rect">
            <a:avLst/>
          </a:prstGeom>
          <a:noFill/>
          <a:ln>
            <a:noFill/>
          </a:ln>
        </p:spPr>
      </p:pic>
      <p:pic>
        <p:nvPicPr>
          <p:cNvPr id="1173" name="Google Shape;1173;p35" descr="Protest Vector SVG Icon - PNG Repo Free PNG Icons"/>
          <p:cNvPicPr preferRelativeResize="0"/>
          <p:nvPr/>
        </p:nvPicPr>
        <p:blipFill rotWithShape="1">
          <a:blip r:embed="rId21">
            <a:alphaModFix/>
          </a:blip>
          <a:srcRect/>
          <a:stretch/>
        </p:blipFill>
        <p:spPr>
          <a:xfrm>
            <a:off x="6643908" y="4681016"/>
            <a:ext cx="484134" cy="484134"/>
          </a:xfrm>
          <a:prstGeom prst="rect">
            <a:avLst/>
          </a:prstGeom>
          <a:noFill/>
          <a:ln>
            <a:noFill/>
          </a:ln>
        </p:spPr>
      </p:pic>
      <p:pic>
        <p:nvPicPr>
          <p:cNvPr id="1174" name="Google Shape;1174;p35" descr="Protest Vector SVG Icon - PNG Repo Free PNG Icons"/>
          <p:cNvPicPr preferRelativeResize="0"/>
          <p:nvPr/>
        </p:nvPicPr>
        <p:blipFill rotWithShape="1">
          <a:blip r:embed="rId21">
            <a:alphaModFix/>
          </a:blip>
          <a:srcRect/>
          <a:stretch/>
        </p:blipFill>
        <p:spPr>
          <a:xfrm>
            <a:off x="5864868" y="4701026"/>
            <a:ext cx="484134" cy="484134"/>
          </a:xfrm>
          <a:prstGeom prst="rect">
            <a:avLst/>
          </a:prstGeom>
          <a:noFill/>
          <a:ln>
            <a:noFill/>
          </a:ln>
        </p:spPr>
      </p:pic>
      <p:pic>
        <p:nvPicPr>
          <p:cNvPr id="1175" name="Google Shape;1175;p35" descr="Street light PNG images free download"/>
          <p:cNvPicPr preferRelativeResize="0"/>
          <p:nvPr/>
        </p:nvPicPr>
        <p:blipFill rotWithShape="1">
          <a:blip r:embed="rId14">
            <a:alphaModFix/>
          </a:blip>
          <a:srcRect/>
          <a:stretch/>
        </p:blipFill>
        <p:spPr>
          <a:xfrm>
            <a:off x="5499604" y="4706782"/>
            <a:ext cx="489238" cy="489238"/>
          </a:xfrm>
          <a:prstGeom prst="rect">
            <a:avLst/>
          </a:prstGeom>
          <a:noFill/>
          <a:ln>
            <a:noFill/>
          </a:ln>
        </p:spPr>
      </p:pic>
      <p:pic>
        <p:nvPicPr>
          <p:cNvPr id="1176" name="Google Shape;1176;p35" descr="Street light PNG images free download"/>
          <p:cNvPicPr preferRelativeResize="0"/>
          <p:nvPr/>
        </p:nvPicPr>
        <p:blipFill rotWithShape="1">
          <a:blip r:embed="rId14">
            <a:alphaModFix/>
          </a:blip>
          <a:srcRect/>
          <a:stretch/>
        </p:blipFill>
        <p:spPr>
          <a:xfrm>
            <a:off x="6202131" y="4704579"/>
            <a:ext cx="489238" cy="489238"/>
          </a:xfrm>
          <a:prstGeom prst="rect">
            <a:avLst/>
          </a:prstGeom>
          <a:noFill/>
          <a:ln>
            <a:noFill/>
          </a:ln>
        </p:spPr>
      </p:pic>
      <p:pic>
        <p:nvPicPr>
          <p:cNvPr id="1177" name="Google Shape;1177;p35" descr="Street light PNG images free download"/>
          <p:cNvPicPr preferRelativeResize="0"/>
          <p:nvPr/>
        </p:nvPicPr>
        <p:blipFill rotWithShape="1">
          <a:blip r:embed="rId22">
            <a:alphaModFix/>
          </a:blip>
          <a:srcRect/>
          <a:stretch/>
        </p:blipFill>
        <p:spPr>
          <a:xfrm>
            <a:off x="6904658" y="4706658"/>
            <a:ext cx="484134" cy="484134"/>
          </a:xfrm>
          <a:prstGeom prst="rect">
            <a:avLst/>
          </a:prstGeom>
          <a:noFill/>
          <a:ln>
            <a:noFill/>
          </a:ln>
        </p:spPr>
      </p:pic>
      <p:pic>
        <p:nvPicPr>
          <p:cNvPr id="1178" name="Google Shape;1178;p35" descr="Free Icon | Solar panel"/>
          <p:cNvPicPr preferRelativeResize="0"/>
          <p:nvPr/>
        </p:nvPicPr>
        <p:blipFill rotWithShape="1">
          <a:blip r:embed="rId23">
            <a:alphaModFix/>
          </a:blip>
          <a:srcRect/>
          <a:stretch/>
        </p:blipFill>
        <p:spPr>
          <a:xfrm>
            <a:off x="8249770" y="3516813"/>
            <a:ext cx="484134" cy="484134"/>
          </a:xfrm>
          <a:prstGeom prst="rect">
            <a:avLst/>
          </a:prstGeom>
          <a:noFill/>
          <a:ln>
            <a:noFill/>
          </a:ln>
        </p:spPr>
      </p:pic>
      <p:pic>
        <p:nvPicPr>
          <p:cNvPr id="1179" name="Google Shape;1179;p35" descr="Free Icon | Solar panel"/>
          <p:cNvPicPr preferRelativeResize="0"/>
          <p:nvPr/>
        </p:nvPicPr>
        <p:blipFill rotWithShape="1">
          <a:blip r:embed="rId23">
            <a:alphaModFix/>
          </a:blip>
          <a:srcRect/>
          <a:stretch/>
        </p:blipFill>
        <p:spPr>
          <a:xfrm>
            <a:off x="1906438" y="3502682"/>
            <a:ext cx="484134" cy="484134"/>
          </a:xfrm>
          <a:prstGeom prst="rect">
            <a:avLst/>
          </a:prstGeom>
          <a:noFill/>
          <a:ln>
            <a:noFill/>
          </a:ln>
        </p:spPr>
      </p:pic>
      <p:pic>
        <p:nvPicPr>
          <p:cNvPr id="1180" name="Google Shape;1180;p35" descr="Free Icon | Solar panel"/>
          <p:cNvPicPr preferRelativeResize="0"/>
          <p:nvPr/>
        </p:nvPicPr>
        <p:blipFill rotWithShape="1">
          <a:blip r:embed="rId23">
            <a:alphaModFix/>
          </a:blip>
          <a:srcRect/>
          <a:stretch/>
        </p:blipFill>
        <p:spPr>
          <a:xfrm>
            <a:off x="5530316" y="4122123"/>
            <a:ext cx="484134" cy="484134"/>
          </a:xfrm>
          <a:prstGeom prst="rect">
            <a:avLst/>
          </a:prstGeom>
          <a:noFill/>
          <a:ln>
            <a:noFill/>
          </a:ln>
        </p:spPr>
      </p:pic>
      <p:pic>
        <p:nvPicPr>
          <p:cNvPr id="1181" name="Google Shape;1181;p35" descr="Free Icon | Solar panel"/>
          <p:cNvPicPr preferRelativeResize="0"/>
          <p:nvPr/>
        </p:nvPicPr>
        <p:blipFill rotWithShape="1">
          <a:blip r:embed="rId23">
            <a:alphaModFix/>
          </a:blip>
          <a:srcRect/>
          <a:stretch/>
        </p:blipFill>
        <p:spPr>
          <a:xfrm>
            <a:off x="7067723" y="4140706"/>
            <a:ext cx="484134" cy="484134"/>
          </a:xfrm>
          <a:prstGeom prst="rect">
            <a:avLst/>
          </a:prstGeom>
          <a:noFill/>
          <a:ln>
            <a:noFill/>
          </a:ln>
        </p:spPr>
      </p:pic>
      <p:pic>
        <p:nvPicPr>
          <p:cNvPr id="1182" name="Google Shape;1182;p35" descr="Free Icon | Solar panel"/>
          <p:cNvPicPr preferRelativeResize="0"/>
          <p:nvPr/>
        </p:nvPicPr>
        <p:blipFill rotWithShape="1">
          <a:blip r:embed="rId23">
            <a:alphaModFix/>
          </a:blip>
          <a:srcRect/>
          <a:stretch/>
        </p:blipFill>
        <p:spPr>
          <a:xfrm>
            <a:off x="9882735" y="2206514"/>
            <a:ext cx="484134" cy="484134"/>
          </a:xfrm>
          <a:prstGeom prst="rect">
            <a:avLst/>
          </a:prstGeom>
          <a:noFill/>
          <a:ln>
            <a:noFill/>
          </a:ln>
        </p:spPr>
      </p:pic>
      <p:pic>
        <p:nvPicPr>
          <p:cNvPr id="1183" name="Google Shape;1183;p35" descr="Free Icon | Solar panel"/>
          <p:cNvPicPr preferRelativeResize="0"/>
          <p:nvPr/>
        </p:nvPicPr>
        <p:blipFill rotWithShape="1">
          <a:blip r:embed="rId23">
            <a:alphaModFix/>
          </a:blip>
          <a:srcRect/>
          <a:stretch/>
        </p:blipFill>
        <p:spPr>
          <a:xfrm>
            <a:off x="8863654" y="2199896"/>
            <a:ext cx="484134" cy="484134"/>
          </a:xfrm>
          <a:prstGeom prst="rect">
            <a:avLst/>
          </a:prstGeom>
          <a:noFill/>
          <a:ln>
            <a:noFill/>
          </a:ln>
        </p:spPr>
      </p:pic>
      <p:pic>
        <p:nvPicPr>
          <p:cNvPr id="1184" name="Google Shape;1184;p35" descr="Wind Turbine Icon Png #211772 - Free Icons Library"/>
          <p:cNvPicPr preferRelativeResize="0"/>
          <p:nvPr/>
        </p:nvPicPr>
        <p:blipFill rotWithShape="1">
          <a:blip r:embed="rId24">
            <a:alphaModFix/>
          </a:blip>
          <a:srcRect l="20389" r="21124"/>
          <a:stretch/>
        </p:blipFill>
        <p:spPr>
          <a:xfrm>
            <a:off x="10848077" y="3132354"/>
            <a:ext cx="874678" cy="1495506"/>
          </a:xfrm>
          <a:prstGeom prst="rect">
            <a:avLst/>
          </a:prstGeom>
          <a:noFill/>
          <a:ln>
            <a:noFill/>
          </a:ln>
        </p:spPr>
      </p:pic>
      <p:grpSp>
        <p:nvGrpSpPr>
          <p:cNvPr id="1185" name="Google Shape;1185;p35"/>
          <p:cNvGrpSpPr/>
          <p:nvPr/>
        </p:nvGrpSpPr>
        <p:grpSpPr>
          <a:xfrm>
            <a:off x="6386443" y="5120644"/>
            <a:ext cx="316401" cy="497213"/>
            <a:chOff x="3940711" y="4260611"/>
            <a:chExt cx="316401" cy="497213"/>
          </a:xfrm>
        </p:grpSpPr>
        <p:pic>
          <p:nvPicPr>
            <p:cNvPr id="1186" name="Google Shape;1186;p35" descr="Camera Shot Cam Photo Registration Speed Svg Png Icon Free Download  (#566112) - OnlineWebFonts.COM"/>
            <p:cNvPicPr preferRelativeResize="0"/>
            <p:nvPr/>
          </p:nvPicPr>
          <p:blipFill rotWithShape="1">
            <a:blip r:embed="rId25">
              <a:alphaModFix/>
            </a:blip>
            <a:srcRect/>
            <a:stretch/>
          </p:blipFill>
          <p:spPr>
            <a:xfrm flipH="1">
              <a:off x="3940711" y="4260611"/>
              <a:ext cx="316401" cy="317020"/>
            </a:xfrm>
            <a:prstGeom prst="rect">
              <a:avLst/>
            </a:prstGeom>
            <a:noFill/>
            <a:ln>
              <a:noFill/>
            </a:ln>
          </p:spPr>
        </p:pic>
        <p:cxnSp>
          <p:nvCxnSpPr>
            <p:cNvPr id="1187" name="Google Shape;1187;p35"/>
            <p:cNvCxnSpPr/>
            <p:nvPr/>
          </p:nvCxnSpPr>
          <p:spPr>
            <a:xfrm>
              <a:off x="4098911" y="4570197"/>
              <a:ext cx="0" cy="179229"/>
            </a:xfrm>
            <a:prstGeom prst="straightConnector1">
              <a:avLst/>
            </a:prstGeom>
            <a:noFill/>
            <a:ln w="28575" cap="flat" cmpd="sng">
              <a:solidFill>
                <a:schemeClr val="accent4"/>
              </a:solidFill>
              <a:prstDash val="solid"/>
              <a:miter lim="800000"/>
              <a:headEnd type="none" w="sm" len="sm"/>
              <a:tailEnd type="none" w="sm" len="sm"/>
            </a:ln>
          </p:spPr>
        </p:cxnSp>
        <p:cxnSp>
          <p:nvCxnSpPr>
            <p:cNvPr id="1188" name="Google Shape;1188;p35"/>
            <p:cNvCxnSpPr/>
            <p:nvPr/>
          </p:nvCxnSpPr>
          <p:spPr>
            <a:xfrm>
              <a:off x="4024313" y="4757824"/>
              <a:ext cx="145256" cy="0"/>
            </a:xfrm>
            <a:prstGeom prst="straightConnector1">
              <a:avLst/>
            </a:prstGeom>
            <a:noFill/>
            <a:ln w="28575" cap="flat" cmpd="sng">
              <a:solidFill>
                <a:schemeClr val="accent4"/>
              </a:solidFill>
              <a:prstDash val="solid"/>
              <a:miter lim="800000"/>
              <a:headEnd type="none" w="sm" len="sm"/>
              <a:tailEnd type="none" w="sm" len="sm"/>
            </a:ln>
          </p:spPr>
        </p:cxnSp>
      </p:grpSp>
      <p:grpSp>
        <p:nvGrpSpPr>
          <p:cNvPr id="1189" name="Google Shape;1189;p35"/>
          <p:cNvGrpSpPr/>
          <p:nvPr/>
        </p:nvGrpSpPr>
        <p:grpSpPr>
          <a:xfrm>
            <a:off x="190449" y="5146640"/>
            <a:ext cx="316401" cy="497213"/>
            <a:chOff x="3940711" y="4260611"/>
            <a:chExt cx="316401" cy="497213"/>
          </a:xfrm>
        </p:grpSpPr>
        <p:pic>
          <p:nvPicPr>
            <p:cNvPr id="1190" name="Google Shape;1190;p35" descr="Camera Shot Cam Photo Registration Speed Svg Png Icon Free Download  (#566112) - OnlineWebFonts.COM"/>
            <p:cNvPicPr preferRelativeResize="0"/>
            <p:nvPr/>
          </p:nvPicPr>
          <p:blipFill rotWithShape="1">
            <a:blip r:embed="rId25">
              <a:alphaModFix/>
            </a:blip>
            <a:srcRect/>
            <a:stretch/>
          </p:blipFill>
          <p:spPr>
            <a:xfrm flipH="1">
              <a:off x="3940711" y="4260611"/>
              <a:ext cx="316401" cy="317020"/>
            </a:xfrm>
            <a:prstGeom prst="rect">
              <a:avLst/>
            </a:prstGeom>
            <a:noFill/>
            <a:ln>
              <a:noFill/>
            </a:ln>
          </p:spPr>
        </p:pic>
        <p:cxnSp>
          <p:nvCxnSpPr>
            <p:cNvPr id="1191" name="Google Shape;1191;p35"/>
            <p:cNvCxnSpPr/>
            <p:nvPr/>
          </p:nvCxnSpPr>
          <p:spPr>
            <a:xfrm>
              <a:off x="4098911" y="4570197"/>
              <a:ext cx="0" cy="179229"/>
            </a:xfrm>
            <a:prstGeom prst="straightConnector1">
              <a:avLst/>
            </a:prstGeom>
            <a:noFill/>
            <a:ln w="28575" cap="flat" cmpd="sng">
              <a:solidFill>
                <a:schemeClr val="accent4"/>
              </a:solidFill>
              <a:prstDash val="solid"/>
              <a:miter lim="800000"/>
              <a:headEnd type="none" w="sm" len="sm"/>
              <a:tailEnd type="none" w="sm" len="sm"/>
            </a:ln>
          </p:spPr>
        </p:cxnSp>
        <p:cxnSp>
          <p:nvCxnSpPr>
            <p:cNvPr id="1192" name="Google Shape;1192;p35"/>
            <p:cNvCxnSpPr/>
            <p:nvPr/>
          </p:nvCxnSpPr>
          <p:spPr>
            <a:xfrm>
              <a:off x="4024313" y="4757824"/>
              <a:ext cx="145256" cy="0"/>
            </a:xfrm>
            <a:prstGeom prst="straightConnector1">
              <a:avLst/>
            </a:prstGeom>
            <a:noFill/>
            <a:ln w="28575" cap="flat" cmpd="sng">
              <a:solidFill>
                <a:schemeClr val="accent4"/>
              </a:solidFill>
              <a:prstDash val="solid"/>
              <a:miter lim="800000"/>
              <a:headEnd type="none" w="sm" len="sm"/>
              <a:tailEnd type="none" w="sm" len="sm"/>
            </a:ln>
          </p:spPr>
        </p:cxnSp>
      </p:grpSp>
      <p:grpSp>
        <p:nvGrpSpPr>
          <p:cNvPr id="1193" name="Google Shape;1193;p35"/>
          <p:cNvGrpSpPr/>
          <p:nvPr/>
        </p:nvGrpSpPr>
        <p:grpSpPr>
          <a:xfrm>
            <a:off x="11724366" y="5120644"/>
            <a:ext cx="316401" cy="497213"/>
            <a:chOff x="3940711" y="4260611"/>
            <a:chExt cx="316401" cy="497213"/>
          </a:xfrm>
        </p:grpSpPr>
        <p:pic>
          <p:nvPicPr>
            <p:cNvPr id="1194" name="Google Shape;1194;p35" descr="Camera Shot Cam Photo Registration Speed Svg Png Icon Free Download  (#566112) - OnlineWebFonts.COM"/>
            <p:cNvPicPr preferRelativeResize="0"/>
            <p:nvPr/>
          </p:nvPicPr>
          <p:blipFill rotWithShape="1">
            <a:blip r:embed="rId25">
              <a:alphaModFix/>
            </a:blip>
            <a:srcRect/>
            <a:stretch/>
          </p:blipFill>
          <p:spPr>
            <a:xfrm flipH="1">
              <a:off x="3940711" y="4260611"/>
              <a:ext cx="316401" cy="317020"/>
            </a:xfrm>
            <a:prstGeom prst="rect">
              <a:avLst/>
            </a:prstGeom>
            <a:noFill/>
            <a:ln>
              <a:noFill/>
            </a:ln>
          </p:spPr>
        </p:pic>
        <p:cxnSp>
          <p:nvCxnSpPr>
            <p:cNvPr id="1195" name="Google Shape;1195;p35"/>
            <p:cNvCxnSpPr/>
            <p:nvPr/>
          </p:nvCxnSpPr>
          <p:spPr>
            <a:xfrm>
              <a:off x="4098911" y="4570197"/>
              <a:ext cx="0" cy="179229"/>
            </a:xfrm>
            <a:prstGeom prst="straightConnector1">
              <a:avLst/>
            </a:prstGeom>
            <a:noFill/>
            <a:ln w="28575" cap="flat" cmpd="sng">
              <a:solidFill>
                <a:schemeClr val="accent4"/>
              </a:solidFill>
              <a:prstDash val="solid"/>
              <a:miter lim="800000"/>
              <a:headEnd type="none" w="sm" len="sm"/>
              <a:tailEnd type="none" w="sm" len="sm"/>
            </a:ln>
          </p:spPr>
        </p:cxnSp>
        <p:cxnSp>
          <p:nvCxnSpPr>
            <p:cNvPr id="1196" name="Google Shape;1196;p35"/>
            <p:cNvCxnSpPr/>
            <p:nvPr/>
          </p:nvCxnSpPr>
          <p:spPr>
            <a:xfrm>
              <a:off x="4024313" y="4757824"/>
              <a:ext cx="145256" cy="0"/>
            </a:xfrm>
            <a:prstGeom prst="straightConnector1">
              <a:avLst/>
            </a:prstGeom>
            <a:noFill/>
            <a:ln w="28575" cap="flat" cmpd="sng">
              <a:solidFill>
                <a:schemeClr val="accent4"/>
              </a:solidFill>
              <a:prstDash val="solid"/>
              <a:miter lim="800000"/>
              <a:headEnd type="none" w="sm" len="sm"/>
              <a:tailEnd type="none" w="sm" len="sm"/>
            </a:ln>
          </p:spPr>
        </p:cxnSp>
      </p:grpSp>
      <p:pic>
        <p:nvPicPr>
          <p:cNvPr id="1197" name="Google Shape;1197;p35" descr="Building, commercial building, construction, housing society, office block,  real estate icon - Download on Iconfinder"/>
          <p:cNvPicPr preferRelativeResize="0"/>
          <p:nvPr/>
        </p:nvPicPr>
        <p:blipFill rotWithShape="1">
          <a:blip r:embed="rId4">
            <a:alphaModFix/>
          </a:blip>
          <a:srcRect r="50293"/>
          <a:stretch/>
        </p:blipFill>
        <p:spPr>
          <a:xfrm>
            <a:off x="3340343" y="3842346"/>
            <a:ext cx="549418" cy="1105327"/>
          </a:xfrm>
          <a:prstGeom prst="rect">
            <a:avLst/>
          </a:prstGeom>
          <a:noFill/>
          <a:ln>
            <a:noFill/>
          </a:ln>
        </p:spPr>
      </p:pic>
      <p:pic>
        <p:nvPicPr>
          <p:cNvPr id="1198" name="Google Shape;1198;p35" descr="Get The Latest - Public Park Icon Png | Full Size PNG Download | SeekPNG"/>
          <p:cNvPicPr preferRelativeResize="0"/>
          <p:nvPr/>
        </p:nvPicPr>
        <p:blipFill rotWithShape="1">
          <a:blip r:embed="rId26">
            <a:alphaModFix/>
          </a:blip>
          <a:srcRect/>
          <a:stretch/>
        </p:blipFill>
        <p:spPr>
          <a:xfrm>
            <a:off x="10524270" y="3888911"/>
            <a:ext cx="1503818" cy="1029460"/>
          </a:xfrm>
          <a:prstGeom prst="rect">
            <a:avLst/>
          </a:prstGeom>
          <a:noFill/>
          <a:ln>
            <a:noFill/>
          </a:ln>
        </p:spPr>
      </p:pic>
      <p:pic>
        <p:nvPicPr>
          <p:cNvPr id="1199" name="Google Shape;1199;p35" descr="Free Icon | Security camera"/>
          <p:cNvPicPr preferRelativeResize="0"/>
          <p:nvPr/>
        </p:nvPicPr>
        <p:blipFill rotWithShape="1">
          <a:blip r:embed="rId27">
            <a:alphaModFix/>
          </a:blip>
          <a:srcRect/>
          <a:stretch/>
        </p:blipFill>
        <p:spPr>
          <a:xfrm>
            <a:off x="3852792" y="3899147"/>
            <a:ext cx="216909" cy="216909"/>
          </a:xfrm>
          <a:prstGeom prst="rect">
            <a:avLst/>
          </a:prstGeom>
          <a:noFill/>
          <a:ln>
            <a:noFill/>
          </a:ln>
        </p:spPr>
      </p:pic>
      <p:pic>
        <p:nvPicPr>
          <p:cNvPr id="1200" name="Google Shape;1200;p35" descr="Free Icon | Security camera"/>
          <p:cNvPicPr preferRelativeResize="0"/>
          <p:nvPr/>
        </p:nvPicPr>
        <p:blipFill rotWithShape="1">
          <a:blip r:embed="rId27">
            <a:alphaModFix/>
          </a:blip>
          <a:srcRect/>
          <a:stretch/>
        </p:blipFill>
        <p:spPr>
          <a:xfrm flipH="1">
            <a:off x="2515025" y="4347738"/>
            <a:ext cx="219656" cy="219656"/>
          </a:xfrm>
          <a:prstGeom prst="rect">
            <a:avLst/>
          </a:prstGeom>
          <a:noFill/>
          <a:ln>
            <a:noFill/>
          </a:ln>
        </p:spPr>
      </p:pic>
      <p:pic>
        <p:nvPicPr>
          <p:cNvPr id="1201" name="Google Shape;1201;p35" descr="Free Icon | Security camera"/>
          <p:cNvPicPr preferRelativeResize="0"/>
          <p:nvPr/>
        </p:nvPicPr>
        <p:blipFill rotWithShape="1">
          <a:blip r:embed="rId27">
            <a:alphaModFix/>
          </a:blip>
          <a:srcRect/>
          <a:stretch/>
        </p:blipFill>
        <p:spPr>
          <a:xfrm flipH="1">
            <a:off x="7959706" y="4010903"/>
            <a:ext cx="219656" cy="219656"/>
          </a:xfrm>
          <a:prstGeom prst="rect">
            <a:avLst/>
          </a:prstGeom>
          <a:noFill/>
          <a:ln>
            <a:noFill/>
          </a:ln>
        </p:spPr>
      </p:pic>
      <p:pic>
        <p:nvPicPr>
          <p:cNvPr id="1202" name="Google Shape;1202;p35" descr="Free Icon | Security camera"/>
          <p:cNvPicPr preferRelativeResize="0"/>
          <p:nvPr/>
        </p:nvPicPr>
        <p:blipFill rotWithShape="1">
          <a:blip r:embed="rId27">
            <a:alphaModFix/>
          </a:blip>
          <a:srcRect/>
          <a:stretch/>
        </p:blipFill>
        <p:spPr>
          <a:xfrm flipH="1">
            <a:off x="8915011" y="4154085"/>
            <a:ext cx="219656" cy="219656"/>
          </a:xfrm>
          <a:prstGeom prst="rect">
            <a:avLst/>
          </a:prstGeom>
          <a:noFill/>
          <a:ln>
            <a:noFill/>
          </a:ln>
        </p:spPr>
      </p:pic>
      <p:pic>
        <p:nvPicPr>
          <p:cNvPr id="1203" name="Google Shape;1203;p35" descr="Free Icon | Security camera"/>
          <p:cNvPicPr preferRelativeResize="0"/>
          <p:nvPr/>
        </p:nvPicPr>
        <p:blipFill rotWithShape="1">
          <a:blip r:embed="rId27">
            <a:alphaModFix/>
          </a:blip>
          <a:srcRect/>
          <a:stretch/>
        </p:blipFill>
        <p:spPr>
          <a:xfrm flipH="1">
            <a:off x="9727561" y="4338705"/>
            <a:ext cx="219656" cy="219656"/>
          </a:xfrm>
          <a:prstGeom prst="rect">
            <a:avLst/>
          </a:prstGeom>
          <a:noFill/>
          <a:ln>
            <a:noFill/>
          </a:ln>
        </p:spPr>
      </p:pic>
      <p:pic>
        <p:nvPicPr>
          <p:cNvPr id="1204" name="Google Shape;1204;p35" descr="Free Icon | Security camera"/>
          <p:cNvPicPr preferRelativeResize="0"/>
          <p:nvPr/>
        </p:nvPicPr>
        <p:blipFill rotWithShape="1">
          <a:blip r:embed="rId27">
            <a:alphaModFix/>
          </a:blip>
          <a:srcRect/>
          <a:stretch/>
        </p:blipFill>
        <p:spPr>
          <a:xfrm>
            <a:off x="10374675" y="4339949"/>
            <a:ext cx="219656" cy="219656"/>
          </a:xfrm>
          <a:prstGeom prst="rect">
            <a:avLst/>
          </a:prstGeom>
          <a:noFill/>
          <a:ln>
            <a:noFill/>
          </a:ln>
        </p:spPr>
      </p:pic>
      <p:pic>
        <p:nvPicPr>
          <p:cNvPr id="1205" name="Google Shape;1205;p35" descr="Free Icon | Security camera"/>
          <p:cNvPicPr preferRelativeResize="0"/>
          <p:nvPr/>
        </p:nvPicPr>
        <p:blipFill rotWithShape="1">
          <a:blip r:embed="rId27">
            <a:alphaModFix/>
          </a:blip>
          <a:srcRect/>
          <a:stretch/>
        </p:blipFill>
        <p:spPr>
          <a:xfrm>
            <a:off x="1532415" y="4420295"/>
            <a:ext cx="219656" cy="219656"/>
          </a:xfrm>
          <a:prstGeom prst="rect">
            <a:avLst/>
          </a:prstGeom>
          <a:noFill/>
          <a:ln>
            <a:noFill/>
          </a:ln>
        </p:spPr>
      </p:pic>
      <p:pic>
        <p:nvPicPr>
          <p:cNvPr id="1206" name="Google Shape;1206;p35" descr="Free Icon | Security camera"/>
          <p:cNvPicPr preferRelativeResize="0"/>
          <p:nvPr/>
        </p:nvPicPr>
        <p:blipFill rotWithShape="1">
          <a:blip r:embed="rId27">
            <a:alphaModFix/>
          </a:blip>
          <a:srcRect/>
          <a:stretch/>
        </p:blipFill>
        <p:spPr>
          <a:xfrm>
            <a:off x="7471582" y="4434076"/>
            <a:ext cx="216909" cy="216909"/>
          </a:xfrm>
          <a:prstGeom prst="rect">
            <a:avLst/>
          </a:prstGeom>
          <a:noFill/>
          <a:ln>
            <a:noFill/>
          </a:ln>
        </p:spPr>
      </p:pic>
      <p:pic>
        <p:nvPicPr>
          <p:cNvPr id="1207" name="Google Shape;1207;p35" descr="Free Icon | Security camera"/>
          <p:cNvPicPr preferRelativeResize="0"/>
          <p:nvPr/>
        </p:nvPicPr>
        <p:blipFill rotWithShape="1">
          <a:blip r:embed="rId27">
            <a:alphaModFix/>
          </a:blip>
          <a:srcRect/>
          <a:stretch/>
        </p:blipFill>
        <p:spPr>
          <a:xfrm flipH="1">
            <a:off x="5409108" y="4396835"/>
            <a:ext cx="219656" cy="219656"/>
          </a:xfrm>
          <a:prstGeom prst="rect">
            <a:avLst/>
          </a:prstGeom>
          <a:noFill/>
          <a:ln>
            <a:noFill/>
          </a:ln>
        </p:spPr>
      </p:pic>
      <p:pic>
        <p:nvPicPr>
          <p:cNvPr id="1208" name="Google Shape;1208;p35" descr="Free Passenger Bus Icon of Glyph style - Available in SVG, PNG, EPS, AI &amp;  Icon fonts"/>
          <p:cNvPicPr preferRelativeResize="0"/>
          <p:nvPr/>
        </p:nvPicPr>
        <p:blipFill rotWithShape="1">
          <a:blip r:embed="rId28">
            <a:alphaModFix/>
          </a:blip>
          <a:srcRect t="34786" b="35470"/>
          <a:stretch/>
        </p:blipFill>
        <p:spPr>
          <a:xfrm>
            <a:off x="2017520" y="5097654"/>
            <a:ext cx="1866043" cy="555003"/>
          </a:xfrm>
          <a:prstGeom prst="rect">
            <a:avLst/>
          </a:prstGeom>
          <a:noFill/>
          <a:ln>
            <a:noFill/>
          </a:ln>
        </p:spPr>
      </p:pic>
      <p:pic>
        <p:nvPicPr>
          <p:cNvPr id="1209" name="Google Shape;1209;p35" descr="Airplane Png Icon #240456 - Free Icons Library"/>
          <p:cNvPicPr preferRelativeResize="0"/>
          <p:nvPr/>
        </p:nvPicPr>
        <p:blipFill rotWithShape="1">
          <a:blip r:embed="rId29">
            <a:alphaModFix/>
          </a:blip>
          <a:srcRect b="23254"/>
          <a:stretch/>
        </p:blipFill>
        <p:spPr>
          <a:xfrm>
            <a:off x="7700124" y="1444372"/>
            <a:ext cx="1163880" cy="701840"/>
          </a:xfrm>
          <a:prstGeom prst="rect">
            <a:avLst/>
          </a:prstGeom>
          <a:noFill/>
          <a:ln>
            <a:noFill/>
          </a:ln>
        </p:spPr>
      </p:pic>
      <p:pic>
        <p:nvPicPr>
          <p:cNvPr id="1210" name="Google Shape;1210;p35" descr="Bank, banking, building, finance icon - Download on Iconfinder"/>
          <p:cNvPicPr preferRelativeResize="0"/>
          <p:nvPr/>
        </p:nvPicPr>
        <p:blipFill rotWithShape="1">
          <a:blip r:embed="rId30">
            <a:alphaModFix/>
          </a:blip>
          <a:srcRect/>
          <a:stretch/>
        </p:blipFill>
        <p:spPr>
          <a:xfrm>
            <a:off x="3852126" y="3721308"/>
            <a:ext cx="1285764" cy="1285764"/>
          </a:xfrm>
          <a:prstGeom prst="rect">
            <a:avLst/>
          </a:prstGeom>
          <a:noFill/>
          <a:ln>
            <a:noFill/>
          </a:ln>
        </p:spPr>
      </p:pic>
      <p:pic>
        <p:nvPicPr>
          <p:cNvPr id="1211" name="Google Shape;1211;p35" descr="Police badge PNG"/>
          <p:cNvPicPr preferRelativeResize="0"/>
          <p:nvPr/>
        </p:nvPicPr>
        <p:blipFill rotWithShape="1">
          <a:blip r:embed="rId31">
            <a:alphaModFix/>
          </a:blip>
          <a:srcRect/>
          <a:stretch/>
        </p:blipFill>
        <p:spPr>
          <a:xfrm>
            <a:off x="7731913" y="4229109"/>
            <a:ext cx="216910" cy="252438"/>
          </a:xfrm>
          <a:prstGeom prst="rect">
            <a:avLst/>
          </a:prstGeom>
          <a:noFill/>
          <a:ln>
            <a:noFill/>
          </a:ln>
        </p:spPr>
      </p:pic>
      <p:sp>
        <p:nvSpPr>
          <p:cNvPr id="1212" name="Google Shape;1212;p35"/>
          <p:cNvSpPr txBox="1"/>
          <p:nvPr/>
        </p:nvSpPr>
        <p:spPr>
          <a:xfrm>
            <a:off x="2509688" y="382899"/>
            <a:ext cx="1627698" cy="1200329"/>
          </a:xfrm>
          <a:prstGeom prst="rect">
            <a:avLst/>
          </a:prstGeom>
          <a:noFill/>
          <a:ln>
            <a:noFill/>
          </a:ln>
        </p:spPr>
        <p:txBody>
          <a:bodyPr spcFirstLastPara="1" wrap="square" lIns="0" tIns="45700" rIns="0" bIns="45700" anchor="t" anchorCtr="0">
            <a:spAutoFit/>
          </a:bodyPr>
          <a:lstStyle/>
          <a:p>
            <a:pPr marL="0" marR="0" lvl="0" indent="0" algn="ctr" rtl="0">
              <a:spcBef>
                <a:spcPts val="0"/>
              </a:spcBef>
              <a:spcAft>
                <a:spcPts val="0"/>
              </a:spcAft>
              <a:buNone/>
            </a:pPr>
            <a:r>
              <a:rPr lang="en-US" sz="1800" b="1" dirty="0">
                <a:solidFill>
                  <a:srgbClr val="E81159"/>
                </a:solidFill>
                <a:latin typeface="Arial"/>
                <a:ea typeface="Arial"/>
                <a:cs typeface="Arial"/>
                <a:sym typeface="Arial"/>
              </a:rPr>
              <a:t>Weather and Environment Scenario Planning</a:t>
            </a:r>
            <a:endParaRPr lang="en-US" dirty="0"/>
          </a:p>
        </p:txBody>
      </p:sp>
      <p:sp>
        <p:nvSpPr>
          <p:cNvPr id="1213" name="Google Shape;1213;p35"/>
          <p:cNvSpPr txBox="1"/>
          <p:nvPr/>
        </p:nvSpPr>
        <p:spPr>
          <a:xfrm>
            <a:off x="10537165" y="2229002"/>
            <a:ext cx="1627698" cy="646331"/>
          </a:xfrm>
          <a:prstGeom prst="rect">
            <a:avLst/>
          </a:prstGeom>
          <a:noFill/>
          <a:ln>
            <a:noFill/>
          </a:ln>
        </p:spPr>
        <p:txBody>
          <a:bodyPr spcFirstLastPara="1" wrap="square" lIns="0" tIns="45700" rIns="0" bIns="45700" anchor="t" anchorCtr="0">
            <a:spAutoFit/>
          </a:bodyPr>
          <a:lstStyle/>
          <a:p>
            <a:pPr marL="0" marR="0" lvl="0" indent="0" algn="ctr" rtl="0">
              <a:spcBef>
                <a:spcPts val="0"/>
              </a:spcBef>
              <a:spcAft>
                <a:spcPts val="0"/>
              </a:spcAft>
              <a:buNone/>
            </a:pPr>
            <a:r>
              <a:rPr lang="en-US" sz="1800" b="1" dirty="0">
                <a:solidFill>
                  <a:srgbClr val="E81159"/>
                </a:solidFill>
                <a:latin typeface="Arial"/>
                <a:ea typeface="Arial"/>
                <a:cs typeface="Arial"/>
                <a:sym typeface="Arial"/>
              </a:rPr>
              <a:t>Greenspace Management</a:t>
            </a:r>
            <a:endParaRPr lang="en-US" dirty="0"/>
          </a:p>
        </p:txBody>
      </p:sp>
      <p:sp>
        <p:nvSpPr>
          <p:cNvPr id="1214" name="Google Shape;1214;p35"/>
          <p:cNvSpPr txBox="1"/>
          <p:nvPr/>
        </p:nvSpPr>
        <p:spPr>
          <a:xfrm>
            <a:off x="273033" y="2240662"/>
            <a:ext cx="1627698" cy="923330"/>
          </a:xfrm>
          <a:prstGeom prst="rect">
            <a:avLst/>
          </a:prstGeom>
          <a:noFill/>
          <a:ln>
            <a:noFill/>
          </a:ln>
        </p:spPr>
        <p:txBody>
          <a:bodyPr spcFirstLastPara="1" wrap="square" lIns="0" tIns="45700" rIns="0" bIns="45700" anchor="t" anchorCtr="0">
            <a:spAutoFit/>
          </a:bodyPr>
          <a:lstStyle/>
          <a:p>
            <a:pPr marL="0" marR="0" lvl="0" indent="0" algn="ctr" rtl="0">
              <a:spcBef>
                <a:spcPts val="0"/>
              </a:spcBef>
              <a:spcAft>
                <a:spcPts val="0"/>
              </a:spcAft>
              <a:buNone/>
            </a:pPr>
            <a:r>
              <a:rPr lang="en-US" sz="1800" b="1" dirty="0">
                <a:solidFill>
                  <a:srgbClr val="E81159"/>
                </a:solidFill>
                <a:latin typeface="Arial"/>
                <a:ea typeface="Arial"/>
                <a:cs typeface="Arial"/>
                <a:sym typeface="Arial"/>
              </a:rPr>
              <a:t>Pollutions and Emissions Management</a:t>
            </a:r>
            <a:endParaRPr lang="en-US" dirty="0"/>
          </a:p>
        </p:txBody>
      </p:sp>
      <p:cxnSp>
        <p:nvCxnSpPr>
          <p:cNvPr id="1215" name="Google Shape;1215;p35"/>
          <p:cNvCxnSpPr/>
          <p:nvPr/>
        </p:nvCxnSpPr>
        <p:spPr>
          <a:xfrm flipH="1">
            <a:off x="1073008" y="3163992"/>
            <a:ext cx="13875" cy="818807"/>
          </a:xfrm>
          <a:prstGeom prst="straightConnector1">
            <a:avLst/>
          </a:prstGeom>
          <a:noFill/>
          <a:ln w="12700" cap="flat" cmpd="sng">
            <a:solidFill>
              <a:srgbClr val="6F7878"/>
            </a:solidFill>
            <a:prstDash val="solid"/>
            <a:round/>
            <a:headEnd type="none" w="sm" len="sm"/>
            <a:tailEnd type="none" w="sm" len="sm"/>
          </a:ln>
        </p:spPr>
      </p:cxnSp>
      <p:cxnSp>
        <p:nvCxnSpPr>
          <p:cNvPr id="1216" name="Google Shape;1216;p35"/>
          <p:cNvCxnSpPr/>
          <p:nvPr/>
        </p:nvCxnSpPr>
        <p:spPr>
          <a:xfrm flipH="1">
            <a:off x="3355726" y="1561586"/>
            <a:ext cx="1" cy="403849"/>
          </a:xfrm>
          <a:prstGeom prst="straightConnector1">
            <a:avLst/>
          </a:prstGeom>
          <a:noFill/>
          <a:ln w="12700" cap="flat" cmpd="sng">
            <a:solidFill>
              <a:srgbClr val="6F7878"/>
            </a:solidFill>
            <a:prstDash val="solid"/>
            <a:round/>
            <a:headEnd type="none" w="sm" len="sm"/>
            <a:tailEnd type="none" w="sm" len="sm"/>
          </a:ln>
        </p:spPr>
      </p:cxnSp>
      <p:cxnSp>
        <p:nvCxnSpPr>
          <p:cNvPr id="1217" name="Google Shape;1217;p35"/>
          <p:cNvCxnSpPr/>
          <p:nvPr/>
        </p:nvCxnSpPr>
        <p:spPr>
          <a:xfrm flipH="1">
            <a:off x="11439352" y="2868727"/>
            <a:ext cx="1" cy="912118"/>
          </a:xfrm>
          <a:prstGeom prst="straightConnector1">
            <a:avLst/>
          </a:prstGeom>
          <a:noFill/>
          <a:ln w="12700" cap="flat" cmpd="sng">
            <a:solidFill>
              <a:srgbClr val="6F7878"/>
            </a:solidFill>
            <a:prstDash val="solid"/>
            <a:round/>
            <a:headEnd type="none" w="sm" len="sm"/>
            <a:tailEnd type="none" w="sm" len="sm"/>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21"/>
        <p:cNvGrpSpPr/>
        <p:nvPr/>
      </p:nvGrpSpPr>
      <p:grpSpPr>
        <a:xfrm>
          <a:off x="0" y="0"/>
          <a:ext cx="0" cy="0"/>
          <a:chOff x="0" y="0"/>
          <a:chExt cx="0" cy="0"/>
        </a:xfrm>
      </p:grpSpPr>
      <p:sp>
        <p:nvSpPr>
          <p:cNvPr id="1222" name="Google Shape;1222;p36"/>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Weather and Environment Scenario Planning</a:t>
            </a:r>
          </a:p>
        </p:txBody>
      </p:sp>
      <p:graphicFrame>
        <p:nvGraphicFramePr>
          <p:cNvPr id="1223" name="Google Shape;1223;p36"/>
          <p:cNvGraphicFramePr/>
          <p:nvPr>
            <p:extLst>
              <p:ext uri="{D42A27DB-BD31-4B8C-83A1-F6EECF244321}">
                <p14:modId xmlns:p14="http://schemas.microsoft.com/office/powerpoint/2010/main" val="2758220888"/>
              </p:ext>
            </p:extLst>
          </p:nvPr>
        </p:nvGraphicFramePr>
        <p:xfrm>
          <a:off x="2759826" y="979701"/>
          <a:ext cx="8128050" cy="1321750"/>
        </p:xfrm>
        <a:graphic>
          <a:graphicData uri="http://schemas.openxmlformats.org/drawingml/2006/table">
            <a:tbl>
              <a:tblPr firstRow="1" bandRow="1">
                <a:noFill/>
              </a:tblPr>
              <a:tblGrid>
                <a:gridCol w="1354675">
                  <a:extLst>
                    <a:ext uri="{9D8B030D-6E8A-4147-A177-3AD203B41FA5}">
                      <a16:colId xmlns:a16="http://schemas.microsoft.com/office/drawing/2014/main" xmlns="" val="20000"/>
                    </a:ext>
                  </a:extLst>
                </a:gridCol>
                <a:gridCol w="1354675">
                  <a:extLst>
                    <a:ext uri="{9D8B030D-6E8A-4147-A177-3AD203B41FA5}">
                      <a16:colId xmlns:a16="http://schemas.microsoft.com/office/drawing/2014/main" xmlns="" val="20001"/>
                    </a:ext>
                  </a:extLst>
                </a:gridCol>
                <a:gridCol w="1354675">
                  <a:extLst>
                    <a:ext uri="{9D8B030D-6E8A-4147-A177-3AD203B41FA5}">
                      <a16:colId xmlns:a16="http://schemas.microsoft.com/office/drawing/2014/main" xmlns="" val="20002"/>
                    </a:ext>
                  </a:extLst>
                </a:gridCol>
                <a:gridCol w="1354675">
                  <a:extLst>
                    <a:ext uri="{9D8B030D-6E8A-4147-A177-3AD203B41FA5}">
                      <a16:colId xmlns:a16="http://schemas.microsoft.com/office/drawing/2014/main" xmlns="" val="20003"/>
                    </a:ext>
                  </a:extLst>
                </a:gridCol>
                <a:gridCol w="1354675">
                  <a:extLst>
                    <a:ext uri="{9D8B030D-6E8A-4147-A177-3AD203B41FA5}">
                      <a16:colId xmlns:a16="http://schemas.microsoft.com/office/drawing/2014/main" xmlns="" val="20004"/>
                    </a:ext>
                  </a:extLst>
                </a:gridCol>
                <a:gridCol w="1354675">
                  <a:extLst>
                    <a:ext uri="{9D8B030D-6E8A-4147-A177-3AD203B41FA5}">
                      <a16:colId xmlns:a16="http://schemas.microsoft.com/office/drawing/2014/main" xmlns="" val="20005"/>
                    </a:ext>
                  </a:extLst>
                </a:gridCol>
              </a:tblGrid>
              <a:tr h="408850">
                <a:tc gridSpan="3">
                  <a:txBody>
                    <a:bodyPr/>
                    <a:lstStyle/>
                    <a:p>
                      <a:pPr marL="0" marR="0" lvl="0" indent="0" algn="ctr" rtl="0">
                        <a:spcBef>
                          <a:spcPts val="0"/>
                        </a:spcBef>
                        <a:spcAft>
                          <a:spcPts val="0"/>
                        </a:spcAft>
                        <a:buNone/>
                      </a:pPr>
                      <a:r>
                        <a:rPr lang="en-US" sz="1800" b="1" dirty="0">
                          <a:solidFill>
                            <a:schemeClr val="bg1"/>
                          </a:solidFill>
                        </a:rPr>
                        <a:t>Business Value</a:t>
                      </a:r>
                      <a:endParaRPr b="1" dirty="0">
                        <a:solidFill>
                          <a:schemeClr val="bg1"/>
                        </a:solidFill>
                      </a:endParaRPr>
                    </a:p>
                  </a:txBody>
                  <a:tcPr marL="91450" marR="91450" marT="45725" marB="45725">
                    <a:lnR w="12700" cap="flat" cmpd="sng">
                      <a:solidFill>
                        <a:schemeClr val="dk1"/>
                      </a:solidFill>
                      <a:prstDash val="solid"/>
                      <a:round/>
                      <a:headEnd type="none" w="sm" len="sm"/>
                      <a:tailEnd type="none" w="sm" len="sm"/>
                    </a:lnR>
                    <a:solidFill>
                      <a:srgbClr val="002060"/>
                    </a:solidFill>
                  </a:tcPr>
                </a:tc>
                <a:tc hMerge="1">
                  <a:txBody>
                    <a:bodyPr/>
                    <a:lstStyle/>
                    <a:p>
                      <a:endParaRPr lang="en-US"/>
                    </a:p>
                  </a:txBody>
                  <a:tcPr/>
                </a:tc>
                <a:tc hMerge="1">
                  <a:txBody>
                    <a:bodyPr/>
                    <a:lstStyle/>
                    <a:p>
                      <a:endParaRPr lang="en-US"/>
                    </a:p>
                  </a:txBody>
                  <a:tcPr/>
                </a:tc>
                <a:tc gridSpan="3">
                  <a:txBody>
                    <a:bodyPr/>
                    <a:lstStyle/>
                    <a:p>
                      <a:pPr marL="0" marR="0" lvl="0" indent="0" algn="ctr" rtl="0">
                        <a:spcBef>
                          <a:spcPts val="0"/>
                        </a:spcBef>
                        <a:spcAft>
                          <a:spcPts val="0"/>
                        </a:spcAft>
                        <a:buNone/>
                      </a:pPr>
                      <a:r>
                        <a:rPr lang="en-US" sz="1800" b="1" dirty="0">
                          <a:solidFill>
                            <a:schemeClr val="bg1"/>
                          </a:solidFill>
                        </a:rPr>
                        <a:t>Feasibility</a:t>
                      </a:r>
                      <a:endParaRPr b="1" dirty="0">
                        <a:solidFill>
                          <a:schemeClr val="bg1"/>
                        </a:solidFill>
                      </a:endParaRPr>
                    </a:p>
                  </a:txBody>
                  <a:tcPr marL="91450" marR="91450" marT="45725" marB="45725">
                    <a:lnL w="12700" cap="flat" cmpd="sng">
                      <a:solidFill>
                        <a:schemeClr val="dk1"/>
                      </a:solidFill>
                      <a:prstDash val="solid"/>
                      <a:round/>
                      <a:headEnd type="none" w="sm" len="sm"/>
                      <a:tailEnd type="none" w="sm" len="sm"/>
                    </a:lnL>
                    <a:solidFill>
                      <a:srgbClr val="00206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504050">
                <a:tc>
                  <a:txBody>
                    <a:bodyPr/>
                    <a:lstStyle/>
                    <a:p>
                      <a:pPr marL="0" marR="0" lvl="0" indent="0" algn="ctr" rtl="0">
                        <a:spcBef>
                          <a:spcPts val="0"/>
                        </a:spcBef>
                        <a:spcAft>
                          <a:spcPts val="0"/>
                        </a:spcAft>
                        <a:buNone/>
                      </a:pPr>
                      <a:r>
                        <a:rPr lang="en-US" sz="1200" b="0" dirty="0"/>
                        <a:t>Finance Optimization</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User Attractiveness</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Business Competitiveness</a:t>
                      </a:r>
                      <a:endParaRPr dirty="0"/>
                    </a:p>
                  </a:txBody>
                  <a:tcPr marL="91450" marR="91450" marT="45725" marB="45725" anchor="ctr">
                    <a:lnR w="12700" cap="flat" cmpd="sng">
                      <a:solidFill>
                        <a:schemeClr val="dk1"/>
                      </a:solidFill>
                      <a:prstDash val="solid"/>
                      <a:round/>
                      <a:headEnd type="none" w="sm" len="sm"/>
                      <a:tailEnd type="none" w="sm" len="sm"/>
                    </a:lnR>
                    <a:solidFill>
                      <a:schemeClr val="tx2">
                        <a:lumMod val="85000"/>
                      </a:schemeClr>
                    </a:solidFill>
                  </a:tcPr>
                </a:tc>
                <a:tc>
                  <a:txBody>
                    <a:bodyPr/>
                    <a:lstStyle/>
                    <a:p>
                      <a:pPr marL="0" marR="0" lvl="0" indent="0" algn="ctr" rtl="0">
                        <a:spcBef>
                          <a:spcPts val="0"/>
                        </a:spcBef>
                        <a:spcAft>
                          <a:spcPts val="0"/>
                        </a:spcAft>
                        <a:buNone/>
                      </a:pPr>
                      <a:r>
                        <a:rPr lang="en-US" sz="1200" b="0" dirty="0"/>
                        <a:t>Technical Feasibility</a:t>
                      </a:r>
                      <a:endParaRPr dirty="0"/>
                    </a:p>
                  </a:txBody>
                  <a:tcPr marL="91450" marR="91450" marT="45725" marB="45725" anchor="ctr">
                    <a:lnL w="12700" cap="flat" cmpd="sng">
                      <a:solidFill>
                        <a:schemeClr val="dk1"/>
                      </a:solidFill>
                      <a:prstDash val="solid"/>
                      <a:round/>
                      <a:headEnd type="none" w="sm" len="sm"/>
                      <a:tailEnd type="none" w="sm" len="sm"/>
                    </a:lnL>
                    <a:solidFill>
                      <a:schemeClr val="tx2">
                        <a:lumMod val="85000"/>
                      </a:schemeClr>
                    </a:solidFill>
                  </a:tcPr>
                </a:tc>
                <a:tc>
                  <a:txBody>
                    <a:bodyPr/>
                    <a:lstStyle/>
                    <a:p>
                      <a:pPr marL="0" marR="0" lvl="0" indent="0" algn="ctr" rtl="0">
                        <a:spcBef>
                          <a:spcPts val="0"/>
                        </a:spcBef>
                        <a:spcAft>
                          <a:spcPts val="0"/>
                        </a:spcAft>
                        <a:buNone/>
                      </a:pPr>
                      <a:r>
                        <a:rPr lang="en-US" sz="1200" b="0" dirty="0"/>
                        <a:t>Internal Readiness</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External Readiness</a:t>
                      </a:r>
                      <a:endParaRPr dirty="0"/>
                    </a:p>
                  </a:txBody>
                  <a:tcPr marL="91450" marR="91450" marT="45725" marB="45725" anchor="ctr">
                    <a:solidFill>
                      <a:schemeClr val="tx2">
                        <a:lumMod val="85000"/>
                      </a:schemeClr>
                    </a:solidFill>
                  </a:tcPr>
                </a:tc>
                <a:extLst>
                  <a:ext uri="{0D108BD9-81ED-4DB2-BD59-A6C34878D82A}">
                    <a16:rowId xmlns:a16="http://schemas.microsoft.com/office/drawing/2014/main" xmlns="" val="10001"/>
                  </a:ext>
                </a:extLst>
              </a:tr>
              <a:tr h="408850">
                <a:tc>
                  <a:txBody>
                    <a:bodyPr/>
                    <a:lstStyle/>
                    <a:p>
                      <a:pPr marL="0" marR="0" lvl="0" indent="0" algn="ctr" rtl="0">
                        <a:spcBef>
                          <a:spcPts val="0"/>
                        </a:spcBef>
                        <a:spcAft>
                          <a:spcPts val="0"/>
                        </a:spcAft>
                        <a:buNone/>
                      </a:pPr>
                      <a:r>
                        <a:rPr lang="en-US" sz="24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4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400" b="0" dirty="0">
                          <a:solidFill>
                            <a:srgbClr val="003366"/>
                          </a:solidFill>
                          <a:latin typeface="Arial"/>
                          <a:ea typeface="Arial"/>
                          <a:cs typeface="Arial"/>
                          <a:sym typeface="Arial"/>
                        </a:rPr>
                        <a:t>◕</a:t>
                      </a:r>
                      <a:endParaRPr dirty="0"/>
                    </a:p>
                  </a:txBody>
                  <a:tcPr marL="28575" marR="28575" marT="19050" marB="19050" anchor="ctr">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sz="2400" b="0" dirty="0">
                          <a:solidFill>
                            <a:srgbClr val="003366"/>
                          </a:solidFill>
                          <a:latin typeface="Arial"/>
                          <a:ea typeface="Arial"/>
                          <a:cs typeface="Arial"/>
                          <a:sym typeface="Arial"/>
                        </a:rPr>
                        <a:t>◕</a:t>
                      </a:r>
                      <a:endParaRPr dirty="0"/>
                    </a:p>
                  </a:txBody>
                  <a:tcPr marL="28575" marR="28575" marT="19050" marB="19050" anchor="ctr">
                    <a:lnL w="12700" cap="flat" cmpd="sng">
                      <a:solidFill>
                        <a:schemeClr val="dk1"/>
                      </a:solidFill>
                      <a:prstDash val="solid"/>
                      <a:round/>
                      <a:headEnd type="none" w="sm" len="sm"/>
                      <a:tailEnd type="none" w="sm" len="sm"/>
                    </a:lnL>
                  </a:tcPr>
                </a:tc>
                <a:tc>
                  <a:txBody>
                    <a:bodyPr/>
                    <a:lstStyle/>
                    <a:p>
                      <a:pPr marL="0" marR="0" lvl="0" indent="0" algn="ctr" rtl="0">
                        <a:spcBef>
                          <a:spcPts val="0"/>
                        </a:spcBef>
                        <a:spcAft>
                          <a:spcPts val="0"/>
                        </a:spcAft>
                        <a:buNone/>
                      </a:pPr>
                      <a:r>
                        <a:rPr lang="en-US" sz="24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400" b="0" dirty="0">
                          <a:solidFill>
                            <a:srgbClr val="003366"/>
                          </a:solidFill>
                          <a:latin typeface="Arial"/>
                          <a:ea typeface="Arial"/>
                          <a:cs typeface="Arial"/>
                          <a:sym typeface="Arial"/>
                        </a:rPr>
                        <a:t>◕</a:t>
                      </a:r>
                      <a:endParaRPr dirty="0"/>
                    </a:p>
                  </a:txBody>
                  <a:tcPr marL="28575" marR="28575" marT="19050" marB="19050" anchor="ctr"/>
                </a:tc>
                <a:extLst>
                  <a:ext uri="{0D108BD9-81ED-4DB2-BD59-A6C34878D82A}">
                    <a16:rowId xmlns:a16="http://schemas.microsoft.com/office/drawing/2014/main" xmlns="" val="10002"/>
                  </a:ext>
                </a:extLst>
              </a:tr>
            </a:tbl>
          </a:graphicData>
        </a:graphic>
      </p:graphicFrame>
      <p:graphicFrame>
        <p:nvGraphicFramePr>
          <p:cNvPr id="1224" name="Google Shape;1224;p36"/>
          <p:cNvGraphicFramePr/>
          <p:nvPr>
            <p:extLst>
              <p:ext uri="{D42A27DB-BD31-4B8C-83A1-F6EECF244321}">
                <p14:modId xmlns:p14="http://schemas.microsoft.com/office/powerpoint/2010/main" val="2925834898"/>
              </p:ext>
            </p:extLst>
          </p:nvPr>
        </p:nvGraphicFramePr>
        <p:xfrm>
          <a:off x="457200" y="979702"/>
          <a:ext cx="2302625" cy="3237200"/>
        </p:xfrm>
        <a:graphic>
          <a:graphicData uri="http://schemas.openxmlformats.org/drawingml/2006/table">
            <a:tbl>
              <a:tblPr firstRow="1" bandRow="1">
                <a:noFill/>
              </a:tblPr>
              <a:tblGrid>
                <a:gridCol w="2302625">
                  <a:extLst>
                    <a:ext uri="{9D8B030D-6E8A-4147-A177-3AD203B41FA5}">
                      <a16:colId xmlns:a16="http://schemas.microsoft.com/office/drawing/2014/main" xmlns="" val="20000"/>
                    </a:ext>
                  </a:extLst>
                </a:gridCol>
              </a:tblGrid>
              <a:tr h="3237200">
                <a:tc>
                  <a:txBody>
                    <a:bodyPr/>
                    <a:lstStyle/>
                    <a:p>
                      <a:pPr marL="0" marR="0" lvl="0" indent="0" algn="l" rtl="0">
                        <a:spcBef>
                          <a:spcPts val="0"/>
                        </a:spcBef>
                        <a:spcAft>
                          <a:spcPts val="0"/>
                        </a:spcAft>
                        <a:buNone/>
                      </a:pPr>
                      <a:r>
                        <a:rPr lang="en-US" sz="1800" b="1" dirty="0">
                          <a:solidFill>
                            <a:schemeClr val="bg1"/>
                          </a:solidFill>
                        </a:rPr>
                        <a:t>Weather and Environment Scenario Planning</a:t>
                      </a:r>
                      <a:endParaRPr b="1" dirty="0">
                        <a:solidFill>
                          <a:schemeClr val="bg1"/>
                        </a:solidFill>
                      </a:endParaRPr>
                    </a:p>
                    <a:p>
                      <a:pPr marL="0" marR="0" lvl="0" indent="0" algn="l" rtl="0">
                        <a:spcBef>
                          <a:spcPts val="0"/>
                        </a:spcBef>
                        <a:spcAft>
                          <a:spcPts val="0"/>
                        </a:spcAft>
                        <a:buNone/>
                      </a:pPr>
                      <a:endParaRPr sz="1400" dirty="0">
                        <a:solidFill>
                          <a:schemeClr val="bg1"/>
                        </a:solidFill>
                      </a:endParaRPr>
                    </a:p>
                    <a:p>
                      <a:pPr marL="0" marR="0" lvl="0" indent="0" algn="l" rtl="0">
                        <a:spcBef>
                          <a:spcPts val="0"/>
                        </a:spcBef>
                        <a:spcAft>
                          <a:spcPts val="0"/>
                        </a:spcAft>
                        <a:buNone/>
                      </a:pPr>
                      <a:r>
                        <a:rPr lang="en-US" sz="1200" b="0" dirty="0">
                          <a:solidFill>
                            <a:schemeClr val="bg1"/>
                          </a:solidFill>
                        </a:rPr>
                        <a:t>Support of climate change parameters driving scenarios for circular cities, climate change mitigation and adaptation, and patterns for strategic urban planning, connecting pollution, sustainability and emissions together.</a:t>
                      </a:r>
                      <a:endParaRPr dirty="0">
                        <a:solidFill>
                          <a:schemeClr val="bg1"/>
                        </a:solidFill>
                      </a:endParaRPr>
                    </a:p>
                  </a:txBody>
                  <a:tcPr marL="91450" marR="91450" marT="45725" marB="45725">
                    <a:solidFill>
                      <a:srgbClr val="002060"/>
                    </a:solidFill>
                  </a:tcPr>
                </a:tc>
                <a:extLst>
                  <a:ext uri="{0D108BD9-81ED-4DB2-BD59-A6C34878D82A}">
                    <a16:rowId xmlns:a16="http://schemas.microsoft.com/office/drawing/2014/main" xmlns="" val="10000"/>
                  </a:ext>
                </a:extLst>
              </a:tr>
            </a:tbl>
          </a:graphicData>
        </a:graphic>
      </p:graphicFrame>
      <p:sp>
        <p:nvSpPr>
          <p:cNvPr id="1225" name="Google Shape;1225;p36"/>
          <p:cNvSpPr/>
          <p:nvPr/>
        </p:nvSpPr>
        <p:spPr>
          <a:xfrm>
            <a:off x="3012324" y="2552727"/>
            <a:ext cx="3618807" cy="16003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dirty="0">
                <a:solidFill>
                  <a:schemeClr val="dk1"/>
                </a:solidFill>
                <a:latin typeface="Arial"/>
                <a:ea typeface="Arial"/>
                <a:cs typeface="Arial"/>
                <a:sym typeface="Arial"/>
              </a:rPr>
              <a:t>Links performance efficiency for public works and identifies vulnerabilities. Develops advisory for logistics, mobility, and utility preparedness and responsiveness regarding weather and environment changes. Boosts economy indirectly. </a:t>
            </a:r>
            <a:endParaRPr lang="en-US" dirty="0"/>
          </a:p>
        </p:txBody>
      </p:sp>
      <p:sp>
        <p:nvSpPr>
          <p:cNvPr id="1226" name="Google Shape;1226;p36"/>
          <p:cNvSpPr/>
          <p:nvPr/>
        </p:nvSpPr>
        <p:spPr>
          <a:xfrm>
            <a:off x="6883629" y="2497794"/>
            <a:ext cx="3618807" cy="16004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dirty="0">
                <a:solidFill>
                  <a:schemeClr val="dk1"/>
                </a:solidFill>
                <a:latin typeface="Arial"/>
                <a:ea typeface="Arial"/>
                <a:cs typeface="Arial"/>
                <a:sym typeface="Arial"/>
              </a:rPr>
              <a:t>Standardized data, easily available </a:t>
            </a:r>
            <a:r>
              <a:rPr lang="en-US" sz="1400" dirty="0">
                <a:solidFill>
                  <a:schemeClr val="dk1"/>
                </a:solidFill>
                <a:latin typeface="Arial" panose="020B0604020202020204" pitchFamily="34" charset="0"/>
                <a:cs typeface="Arial" panose="020B0604020202020204" pitchFamily="34" charset="0"/>
                <a:sym typeface="Arial"/>
              </a:rPr>
              <a:t>—</a:t>
            </a:r>
            <a:r>
              <a:rPr lang="en-US" sz="1400" dirty="0">
                <a:solidFill>
                  <a:schemeClr val="dk1"/>
                </a:solidFill>
                <a:latin typeface="Arial"/>
                <a:ea typeface="Arial"/>
                <a:cs typeface="Arial"/>
                <a:sym typeface="Arial"/>
              </a:rPr>
              <a:t> can be done on small, medium or large scale </a:t>
            </a:r>
            <a:r>
              <a:rPr lang="en-US" sz="1400" dirty="0">
                <a:solidFill>
                  <a:schemeClr val="dk1"/>
                </a:solidFill>
                <a:latin typeface="Arial" panose="020B0604020202020204" pitchFamily="34" charset="0"/>
                <a:cs typeface="Arial" panose="020B0604020202020204" pitchFamily="34" charset="0"/>
                <a:sym typeface="Arial"/>
              </a:rPr>
              <a:t>—</a:t>
            </a:r>
            <a:r>
              <a:rPr lang="en-US" sz="1400" dirty="0">
                <a:solidFill>
                  <a:schemeClr val="dk1"/>
                </a:solidFill>
                <a:latin typeface="Arial"/>
                <a:ea typeface="Arial"/>
                <a:cs typeface="Arial"/>
                <a:sym typeface="Arial"/>
              </a:rPr>
              <a:t> therefore flexible in implementation. Also improves operations of neighboring use cases (transportation, environment protection, economy, mobility, power and utility esp. grid management etc.)</a:t>
            </a:r>
            <a:endParaRPr lang="en-US" dirty="0"/>
          </a:p>
        </p:txBody>
      </p:sp>
      <p:graphicFrame>
        <p:nvGraphicFramePr>
          <p:cNvPr id="1227" name="Google Shape;1227;p36"/>
          <p:cNvGraphicFramePr/>
          <p:nvPr>
            <p:extLst>
              <p:ext uri="{D42A27DB-BD31-4B8C-83A1-F6EECF244321}">
                <p14:modId xmlns:p14="http://schemas.microsoft.com/office/powerpoint/2010/main" val="3512588679"/>
              </p:ext>
            </p:extLst>
          </p:nvPr>
        </p:nvGraphicFramePr>
        <p:xfrm>
          <a:off x="2759826" y="4258741"/>
          <a:ext cx="8128050" cy="797580"/>
        </p:xfrm>
        <a:graphic>
          <a:graphicData uri="http://schemas.openxmlformats.org/drawingml/2006/table">
            <a:tbl>
              <a:tblPr firstRow="1" bandRow="1">
                <a:noFill/>
              </a:tblPr>
              <a:tblGrid>
                <a:gridCol w="1354675">
                  <a:extLst>
                    <a:ext uri="{9D8B030D-6E8A-4147-A177-3AD203B41FA5}">
                      <a16:colId xmlns:a16="http://schemas.microsoft.com/office/drawing/2014/main" xmlns="" val="20000"/>
                    </a:ext>
                  </a:extLst>
                </a:gridCol>
                <a:gridCol w="1354675">
                  <a:extLst>
                    <a:ext uri="{9D8B030D-6E8A-4147-A177-3AD203B41FA5}">
                      <a16:colId xmlns:a16="http://schemas.microsoft.com/office/drawing/2014/main" xmlns="" val="20001"/>
                    </a:ext>
                  </a:extLst>
                </a:gridCol>
                <a:gridCol w="1354675">
                  <a:extLst>
                    <a:ext uri="{9D8B030D-6E8A-4147-A177-3AD203B41FA5}">
                      <a16:colId xmlns:a16="http://schemas.microsoft.com/office/drawing/2014/main" xmlns="" val="20002"/>
                    </a:ext>
                  </a:extLst>
                </a:gridCol>
                <a:gridCol w="1354675">
                  <a:extLst>
                    <a:ext uri="{9D8B030D-6E8A-4147-A177-3AD203B41FA5}">
                      <a16:colId xmlns:a16="http://schemas.microsoft.com/office/drawing/2014/main" xmlns="" val="20003"/>
                    </a:ext>
                  </a:extLst>
                </a:gridCol>
                <a:gridCol w="1354675">
                  <a:extLst>
                    <a:ext uri="{9D8B030D-6E8A-4147-A177-3AD203B41FA5}">
                      <a16:colId xmlns:a16="http://schemas.microsoft.com/office/drawing/2014/main" xmlns="" val="20004"/>
                    </a:ext>
                  </a:extLst>
                </a:gridCol>
                <a:gridCol w="1354675">
                  <a:extLst>
                    <a:ext uri="{9D8B030D-6E8A-4147-A177-3AD203B41FA5}">
                      <a16:colId xmlns:a16="http://schemas.microsoft.com/office/drawing/2014/main" xmlns="" val="20005"/>
                    </a:ext>
                  </a:extLst>
                </a:gridCol>
              </a:tblGrid>
              <a:tr h="370850">
                <a:tc>
                  <a:txBody>
                    <a:bodyPr/>
                    <a:lstStyle/>
                    <a:p>
                      <a:pPr marL="0" marR="0" lvl="0" indent="0" algn="ctr" rtl="0">
                        <a:spcBef>
                          <a:spcPts val="0"/>
                        </a:spcBef>
                        <a:spcAft>
                          <a:spcPts val="0"/>
                        </a:spcAft>
                        <a:buNone/>
                      </a:pPr>
                      <a:r>
                        <a:rPr lang="en-US" sz="1100" dirty="0">
                          <a:solidFill>
                            <a:schemeClr val="bg1"/>
                          </a:solidFill>
                        </a:rPr>
                        <a:t>Environment Protection</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Public Safety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Infrastructure Utility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Economy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Transportation and Mobility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Government and Human Services</a:t>
                      </a:r>
                      <a:endParaRPr dirty="0">
                        <a:solidFill>
                          <a:schemeClr val="bg1"/>
                        </a:solidFill>
                      </a:endParaRPr>
                    </a:p>
                  </a:txBody>
                  <a:tcPr marL="91450" marR="91450" marT="45725" marB="45725" anchor="ctr">
                    <a:solidFill>
                      <a:srgbClr val="002060"/>
                    </a:solidFill>
                  </a:tcPr>
                </a:tc>
                <a:extLst>
                  <a:ext uri="{0D108BD9-81ED-4DB2-BD59-A6C34878D82A}">
                    <a16:rowId xmlns:a16="http://schemas.microsoft.com/office/drawing/2014/main" xmlns="" val="10000"/>
                  </a:ext>
                </a:extLst>
              </a:tr>
              <a:tr h="370850">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extLst>
                  <a:ext uri="{0D108BD9-81ED-4DB2-BD59-A6C34878D82A}">
                    <a16:rowId xmlns:a16="http://schemas.microsoft.com/office/drawing/2014/main" xmlns="" val="10001"/>
                  </a:ext>
                </a:extLst>
              </a:tr>
            </a:tbl>
          </a:graphicData>
        </a:graphic>
      </p:graphicFrame>
      <p:sp>
        <p:nvSpPr>
          <p:cNvPr id="1228" name="Google Shape;1228;p36"/>
          <p:cNvSpPr txBox="1"/>
          <p:nvPr/>
        </p:nvSpPr>
        <p:spPr>
          <a:xfrm>
            <a:off x="783767" y="4472855"/>
            <a:ext cx="1649491" cy="369291"/>
          </a:xfrm>
          <a:prstGeom prst="rect">
            <a:avLst/>
          </a:prstGeom>
          <a:noFill/>
          <a:ln>
            <a:noFill/>
          </a:ln>
        </p:spPr>
        <p:txBody>
          <a:bodyPr spcFirstLastPara="1" wrap="square" lIns="0" tIns="45700" rIns="0"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Contributions</a:t>
            </a:r>
          </a:p>
        </p:txBody>
      </p:sp>
      <p:graphicFrame>
        <p:nvGraphicFramePr>
          <p:cNvPr id="1229" name="Google Shape;1229;p36"/>
          <p:cNvGraphicFramePr/>
          <p:nvPr/>
        </p:nvGraphicFramePr>
        <p:xfrm>
          <a:off x="457200" y="5377320"/>
          <a:ext cx="10430650" cy="640090"/>
        </p:xfrm>
        <a:graphic>
          <a:graphicData uri="http://schemas.openxmlformats.org/drawingml/2006/table">
            <a:tbl>
              <a:tblPr firstRow="1" bandRow="1">
                <a:noFill/>
              </a:tblPr>
              <a:tblGrid>
                <a:gridCol w="2310950">
                  <a:extLst>
                    <a:ext uri="{9D8B030D-6E8A-4147-A177-3AD203B41FA5}">
                      <a16:colId xmlns:a16="http://schemas.microsoft.com/office/drawing/2014/main" xmlns="" val="20000"/>
                    </a:ext>
                  </a:extLst>
                </a:gridCol>
                <a:gridCol w="8119700">
                  <a:extLst>
                    <a:ext uri="{9D8B030D-6E8A-4147-A177-3AD203B41FA5}">
                      <a16:colId xmlns:a16="http://schemas.microsoft.com/office/drawing/2014/main" xmlns="" val="20001"/>
                    </a:ext>
                  </a:extLst>
                </a:gridCol>
              </a:tblGrid>
              <a:tr h="370850">
                <a:tc>
                  <a:txBody>
                    <a:bodyPr/>
                    <a:lstStyle/>
                    <a:p>
                      <a:pPr marL="0" marR="0" lvl="0" indent="0" algn="l" rtl="0">
                        <a:spcBef>
                          <a:spcPts val="0"/>
                        </a:spcBef>
                        <a:spcAft>
                          <a:spcPts val="0"/>
                        </a:spcAft>
                        <a:buNone/>
                      </a:pPr>
                      <a:r>
                        <a:rPr lang="en-US" sz="1800" b="1" dirty="0"/>
                        <a:t>Successful Case Studies</a:t>
                      </a:r>
                      <a:endParaRPr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dirty="0"/>
                        <a:t>Regional Victoria, Wayanad (Kerala, India) and Shizuku (Japan)</a:t>
                      </a:r>
                      <a:endParaRPr dirty="0"/>
                    </a:p>
                  </a:txBody>
                  <a:tcPr marL="91450" marR="91450" marT="45725" marB="45725"/>
                </a:tc>
                <a:extLst>
                  <a:ext uri="{0D108BD9-81ED-4DB2-BD59-A6C34878D82A}">
                    <a16:rowId xmlns:a16="http://schemas.microsoft.com/office/drawing/2014/main" xmlns="" val="10000"/>
                  </a:ext>
                </a:extLst>
              </a:tr>
            </a:tbl>
          </a:graphicData>
        </a:graphic>
      </p:graphicFrame>
      <p:sp>
        <p:nvSpPr>
          <p:cNvPr id="10" name="Arrow: Right 9">
            <a:extLst>
              <a:ext uri="{FF2B5EF4-FFF2-40B4-BE49-F238E27FC236}">
                <a16:creationId xmlns:a16="http://schemas.microsoft.com/office/drawing/2014/main" xmlns="" id="{F9FB1617-B162-4EAD-987D-71E64DE4C404}"/>
              </a:ext>
            </a:extLst>
          </p:cNvPr>
          <p:cNvSpPr/>
          <p:nvPr/>
        </p:nvSpPr>
        <p:spPr>
          <a:xfrm>
            <a:off x="2222092" y="4593727"/>
            <a:ext cx="386628" cy="158349"/>
          </a:xfrm>
          <a:prstGeom prst="righ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33"/>
        <p:cNvGrpSpPr/>
        <p:nvPr/>
      </p:nvGrpSpPr>
      <p:grpSpPr>
        <a:xfrm>
          <a:off x="0" y="0"/>
          <a:ext cx="0" cy="0"/>
          <a:chOff x="0" y="0"/>
          <a:chExt cx="0" cy="0"/>
        </a:xfrm>
      </p:grpSpPr>
      <p:sp>
        <p:nvSpPr>
          <p:cNvPr id="1234" name="Google Shape;1234;p37"/>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Pollutions and Emissions Management</a:t>
            </a:r>
          </a:p>
        </p:txBody>
      </p:sp>
      <p:graphicFrame>
        <p:nvGraphicFramePr>
          <p:cNvPr id="1235" name="Google Shape;1235;p37"/>
          <p:cNvGraphicFramePr/>
          <p:nvPr>
            <p:extLst>
              <p:ext uri="{D42A27DB-BD31-4B8C-83A1-F6EECF244321}">
                <p14:modId xmlns:p14="http://schemas.microsoft.com/office/powerpoint/2010/main" val="2536791763"/>
              </p:ext>
            </p:extLst>
          </p:nvPr>
        </p:nvGraphicFramePr>
        <p:xfrm>
          <a:off x="2759826" y="979701"/>
          <a:ext cx="8128050" cy="1321750"/>
        </p:xfrm>
        <a:graphic>
          <a:graphicData uri="http://schemas.openxmlformats.org/drawingml/2006/table">
            <a:tbl>
              <a:tblPr firstRow="1" bandRow="1">
                <a:noFill/>
              </a:tblPr>
              <a:tblGrid>
                <a:gridCol w="1354675">
                  <a:extLst>
                    <a:ext uri="{9D8B030D-6E8A-4147-A177-3AD203B41FA5}">
                      <a16:colId xmlns:a16="http://schemas.microsoft.com/office/drawing/2014/main" xmlns="" val="20000"/>
                    </a:ext>
                  </a:extLst>
                </a:gridCol>
                <a:gridCol w="1354675">
                  <a:extLst>
                    <a:ext uri="{9D8B030D-6E8A-4147-A177-3AD203B41FA5}">
                      <a16:colId xmlns:a16="http://schemas.microsoft.com/office/drawing/2014/main" xmlns="" val="20001"/>
                    </a:ext>
                  </a:extLst>
                </a:gridCol>
                <a:gridCol w="1354675">
                  <a:extLst>
                    <a:ext uri="{9D8B030D-6E8A-4147-A177-3AD203B41FA5}">
                      <a16:colId xmlns:a16="http://schemas.microsoft.com/office/drawing/2014/main" xmlns="" val="20002"/>
                    </a:ext>
                  </a:extLst>
                </a:gridCol>
                <a:gridCol w="1354675">
                  <a:extLst>
                    <a:ext uri="{9D8B030D-6E8A-4147-A177-3AD203B41FA5}">
                      <a16:colId xmlns:a16="http://schemas.microsoft.com/office/drawing/2014/main" xmlns="" val="20003"/>
                    </a:ext>
                  </a:extLst>
                </a:gridCol>
                <a:gridCol w="1354675">
                  <a:extLst>
                    <a:ext uri="{9D8B030D-6E8A-4147-A177-3AD203B41FA5}">
                      <a16:colId xmlns:a16="http://schemas.microsoft.com/office/drawing/2014/main" xmlns="" val="20004"/>
                    </a:ext>
                  </a:extLst>
                </a:gridCol>
                <a:gridCol w="1354675">
                  <a:extLst>
                    <a:ext uri="{9D8B030D-6E8A-4147-A177-3AD203B41FA5}">
                      <a16:colId xmlns:a16="http://schemas.microsoft.com/office/drawing/2014/main" xmlns="" val="20005"/>
                    </a:ext>
                  </a:extLst>
                </a:gridCol>
              </a:tblGrid>
              <a:tr h="408850">
                <a:tc gridSpan="3">
                  <a:txBody>
                    <a:bodyPr/>
                    <a:lstStyle/>
                    <a:p>
                      <a:pPr marL="0" marR="0" lvl="0" indent="0" algn="ctr" rtl="0">
                        <a:spcBef>
                          <a:spcPts val="0"/>
                        </a:spcBef>
                        <a:spcAft>
                          <a:spcPts val="0"/>
                        </a:spcAft>
                        <a:buNone/>
                      </a:pPr>
                      <a:r>
                        <a:rPr lang="en-US" sz="1800" b="1" dirty="0">
                          <a:solidFill>
                            <a:schemeClr val="bg1"/>
                          </a:solidFill>
                        </a:rPr>
                        <a:t>Business Value</a:t>
                      </a:r>
                      <a:endParaRPr b="1" dirty="0">
                        <a:solidFill>
                          <a:schemeClr val="bg1"/>
                        </a:solidFill>
                      </a:endParaRPr>
                    </a:p>
                  </a:txBody>
                  <a:tcPr marL="91450" marR="91450" marT="45725" marB="45725">
                    <a:lnR w="12700" cap="flat" cmpd="sng">
                      <a:solidFill>
                        <a:schemeClr val="dk1"/>
                      </a:solidFill>
                      <a:prstDash val="solid"/>
                      <a:round/>
                      <a:headEnd type="none" w="sm" len="sm"/>
                      <a:tailEnd type="none" w="sm" len="sm"/>
                    </a:lnR>
                    <a:solidFill>
                      <a:srgbClr val="002060"/>
                    </a:solidFill>
                  </a:tcPr>
                </a:tc>
                <a:tc hMerge="1">
                  <a:txBody>
                    <a:bodyPr/>
                    <a:lstStyle/>
                    <a:p>
                      <a:endParaRPr lang="en-US"/>
                    </a:p>
                  </a:txBody>
                  <a:tcPr/>
                </a:tc>
                <a:tc hMerge="1">
                  <a:txBody>
                    <a:bodyPr/>
                    <a:lstStyle/>
                    <a:p>
                      <a:endParaRPr lang="en-US"/>
                    </a:p>
                  </a:txBody>
                  <a:tcPr/>
                </a:tc>
                <a:tc gridSpan="3">
                  <a:txBody>
                    <a:bodyPr/>
                    <a:lstStyle/>
                    <a:p>
                      <a:pPr marL="0" marR="0" lvl="0" indent="0" algn="ctr" rtl="0">
                        <a:spcBef>
                          <a:spcPts val="0"/>
                        </a:spcBef>
                        <a:spcAft>
                          <a:spcPts val="0"/>
                        </a:spcAft>
                        <a:buNone/>
                      </a:pPr>
                      <a:r>
                        <a:rPr lang="en-US" sz="1800" b="1" dirty="0">
                          <a:solidFill>
                            <a:schemeClr val="bg1"/>
                          </a:solidFill>
                        </a:rPr>
                        <a:t>Feasibility</a:t>
                      </a:r>
                      <a:endParaRPr b="1" dirty="0">
                        <a:solidFill>
                          <a:schemeClr val="bg1"/>
                        </a:solidFill>
                      </a:endParaRPr>
                    </a:p>
                  </a:txBody>
                  <a:tcPr marL="91450" marR="91450" marT="45725" marB="45725">
                    <a:lnL w="12700" cap="flat" cmpd="sng">
                      <a:solidFill>
                        <a:schemeClr val="dk1"/>
                      </a:solidFill>
                      <a:prstDash val="solid"/>
                      <a:round/>
                      <a:headEnd type="none" w="sm" len="sm"/>
                      <a:tailEnd type="none" w="sm" len="sm"/>
                    </a:lnL>
                    <a:solidFill>
                      <a:srgbClr val="00206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504050">
                <a:tc>
                  <a:txBody>
                    <a:bodyPr/>
                    <a:lstStyle/>
                    <a:p>
                      <a:pPr marL="0" marR="0" lvl="0" indent="0" algn="ctr" rtl="0">
                        <a:spcBef>
                          <a:spcPts val="0"/>
                        </a:spcBef>
                        <a:spcAft>
                          <a:spcPts val="0"/>
                        </a:spcAft>
                        <a:buNone/>
                      </a:pPr>
                      <a:r>
                        <a:rPr lang="en-US" sz="1200" b="0" dirty="0"/>
                        <a:t>Finance Optimization</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User Attractiveness</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Business Competitiveness</a:t>
                      </a:r>
                      <a:endParaRPr dirty="0"/>
                    </a:p>
                  </a:txBody>
                  <a:tcPr marL="91450" marR="91450" marT="45725" marB="45725" anchor="ctr">
                    <a:lnR w="12700" cap="flat" cmpd="sng">
                      <a:solidFill>
                        <a:schemeClr val="dk1"/>
                      </a:solidFill>
                      <a:prstDash val="solid"/>
                      <a:round/>
                      <a:headEnd type="none" w="sm" len="sm"/>
                      <a:tailEnd type="none" w="sm" len="sm"/>
                    </a:lnR>
                    <a:solidFill>
                      <a:schemeClr val="tx2">
                        <a:lumMod val="85000"/>
                      </a:schemeClr>
                    </a:solidFill>
                  </a:tcPr>
                </a:tc>
                <a:tc>
                  <a:txBody>
                    <a:bodyPr/>
                    <a:lstStyle/>
                    <a:p>
                      <a:pPr marL="0" marR="0" lvl="0" indent="0" algn="ctr" rtl="0">
                        <a:spcBef>
                          <a:spcPts val="0"/>
                        </a:spcBef>
                        <a:spcAft>
                          <a:spcPts val="0"/>
                        </a:spcAft>
                        <a:buNone/>
                      </a:pPr>
                      <a:r>
                        <a:rPr lang="en-US" sz="1200" b="0" dirty="0"/>
                        <a:t>Technical Feasibility</a:t>
                      </a:r>
                      <a:endParaRPr dirty="0"/>
                    </a:p>
                  </a:txBody>
                  <a:tcPr marL="91450" marR="91450" marT="45725" marB="45725" anchor="ctr">
                    <a:lnL w="12700" cap="flat" cmpd="sng">
                      <a:solidFill>
                        <a:schemeClr val="dk1"/>
                      </a:solidFill>
                      <a:prstDash val="solid"/>
                      <a:round/>
                      <a:headEnd type="none" w="sm" len="sm"/>
                      <a:tailEnd type="none" w="sm" len="sm"/>
                    </a:lnL>
                    <a:solidFill>
                      <a:schemeClr val="tx2">
                        <a:lumMod val="85000"/>
                      </a:schemeClr>
                    </a:solidFill>
                  </a:tcPr>
                </a:tc>
                <a:tc>
                  <a:txBody>
                    <a:bodyPr/>
                    <a:lstStyle/>
                    <a:p>
                      <a:pPr marL="0" marR="0" lvl="0" indent="0" algn="ctr" rtl="0">
                        <a:spcBef>
                          <a:spcPts val="0"/>
                        </a:spcBef>
                        <a:spcAft>
                          <a:spcPts val="0"/>
                        </a:spcAft>
                        <a:buNone/>
                      </a:pPr>
                      <a:r>
                        <a:rPr lang="en-US" sz="1200" b="0" dirty="0"/>
                        <a:t>Internal Readiness</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External Readiness</a:t>
                      </a:r>
                      <a:endParaRPr dirty="0"/>
                    </a:p>
                  </a:txBody>
                  <a:tcPr marL="91450" marR="91450" marT="45725" marB="45725" anchor="ctr">
                    <a:solidFill>
                      <a:schemeClr val="tx2">
                        <a:lumMod val="85000"/>
                      </a:schemeClr>
                    </a:solidFill>
                  </a:tcPr>
                </a:tc>
                <a:extLst>
                  <a:ext uri="{0D108BD9-81ED-4DB2-BD59-A6C34878D82A}">
                    <a16:rowId xmlns:a16="http://schemas.microsoft.com/office/drawing/2014/main" xmlns="" val="10001"/>
                  </a:ext>
                </a:extLst>
              </a:tr>
              <a:tr h="408850">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lnL w="12700" cap="flat" cmpd="sng">
                      <a:solidFill>
                        <a:schemeClr val="dk1"/>
                      </a:solidFill>
                      <a:prstDash val="solid"/>
                      <a:round/>
                      <a:headEnd type="none" w="sm" len="sm"/>
                      <a:tailEnd type="none" w="sm" len="sm"/>
                    </a:lnL>
                  </a:tcP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tc>
                <a:extLst>
                  <a:ext uri="{0D108BD9-81ED-4DB2-BD59-A6C34878D82A}">
                    <a16:rowId xmlns:a16="http://schemas.microsoft.com/office/drawing/2014/main" xmlns="" val="10002"/>
                  </a:ext>
                </a:extLst>
              </a:tr>
            </a:tbl>
          </a:graphicData>
        </a:graphic>
      </p:graphicFrame>
      <p:graphicFrame>
        <p:nvGraphicFramePr>
          <p:cNvPr id="1236" name="Google Shape;1236;p37"/>
          <p:cNvGraphicFramePr/>
          <p:nvPr>
            <p:extLst>
              <p:ext uri="{D42A27DB-BD31-4B8C-83A1-F6EECF244321}">
                <p14:modId xmlns:p14="http://schemas.microsoft.com/office/powerpoint/2010/main" val="1493811217"/>
              </p:ext>
            </p:extLst>
          </p:nvPr>
        </p:nvGraphicFramePr>
        <p:xfrm>
          <a:off x="457200" y="979702"/>
          <a:ext cx="2302625" cy="3237200"/>
        </p:xfrm>
        <a:graphic>
          <a:graphicData uri="http://schemas.openxmlformats.org/drawingml/2006/table">
            <a:tbl>
              <a:tblPr firstRow="1" bandRow="1">
                <a:noFill/>
              </a:tblPr>
              <a:tblGrid>
                <a:gridCol w="2302625">
                  <a:extLst>
                    <a:ext uri="{9D8B030D-6E8A-4147-A177-3AD203B41FA5}">
                      <a16:colId xmlns:a16="http://schemas.microsoft.com/office/drawing/2014/main" xmlns="" val="20000"/>
                    </a:ext>
                  </a:extLst>
                </a:gridCol>
              </a:tblGrid>
              <a:tr h="3237200">
                <a:tc>
                  <a:txBody>
                    <a:bodyPr/>
                    <a:lstStyle/>
                    <a:p>
                      <a:pPr marL="0" marR="0" lvl="0" indent="0" algn="l" rtl="0">
                        <a:spcBef>
                          <a:spcPts val="0"/>
                        </a:spcBef>
                        <a:spcAft>
                          <a:spcPts val="0"/>
                        </a:spcAft>
                        <a:buNone/>
                      </a:pPr>
                      <a:r>
                        <a:rPr lang="en-US" sz="1800" b="1" dirty="0">
                          <a:solidFill>
                            <a:schemeClr val="bg1"/>
                          </a:solidFill>
                        </a:rPr>
                        <a:t>Pollutions and Emissions Management</a:t>
                      </a:r>
                      <a:endParaRPr b="1" dirty="0">
                        <a:solidFill>
                          <a:schemeClr val="bg1"/>
                        </a:solidFill>
                      </a:endParaRPr>
                    </a:p>
                    <a:p>
                      <a:pPr marL="0" marR="0" lvl="0" indent="0" algn="l" rtl="0">
                        <a:spcBef>
                          <a:spcPts val="0"/>
                        </a:spcBef>
                        <a:spcAft>
                          <a:spcPts val="0"/>
                        </a:spcAft>
                        <a:buNone/>
                      </a:pPr>
                      <a:endParaRPr lang="en-US" sz="1400" b="0" i="0" dirty="0">
                        <a:solidFill>
                          <a:schemeClr val="bg1"/>
                        </a:solidFill>
                        <a:latin typeface="Arial"/>
                        <a:ea typeface="Arial"/>
                        <a:cs typeface="Arial"/>
                        <a:sym typeface="Arial"/>
                      </a:endParaRPr>
                    </a:p>
                    <a:p>
                      <a:pPr marL="0" marR="0" lvl="0" indent="0" algn="l" rtl="0">
                        <a:spcBef>
                          <a:spcPts val="0"/>
                        </a:spcBef>
                        <a:spcAft>
                          <a:spcPts val="0"/>
                        </a:spcAft>
                        <a:buNone/>
                      </a:pPr>
                      <a:r>
                        <a:rPr lang="en-US" sz="1400" b="0" i="0" dirty="0">
                          <a:solidFill>
                            <a:schemeClr val="bg1"/>
                          </a:solidFill>
                          <a:latin typeface="Arial"/>
                          <a:ea typeface="Arial"/>
                          <a:cs typeface="Arial"/>
                          <a:sym typeface="Arial"/>
                        </a:rPr>
                        <a:t>Pollutions and emissions management based on targets and KPIs with decision making on citizen notification, mobility restriction.</a:t>
                      </a:r>
                      <a:endParaRPr sz="1100" dirty="0">
                        <a:solidFill>
                          <a:schemeClr val="bg1"/>
                        </a:solidFill>
                      </a:endParaRPr>
                    </a:p>
                  </a:txBody>
                  <a:tcPr marL="91450" marR="91450" marT="45725" marB="45725">
                    <a:solidFill>
                      <a:srgbClr val="002060"/>
                    </a:solidFill>
                  </a:tcPr>
                </a:tc>
                <a:extLst>
                  <a:ext uri="{0D108BD9-81ED-4DB2-BD59-A6C34878D82A}">
                    <a16:rowId xmlns:a16="http://schemas.microsoft.com/office/drawing/2014/main" xmlns="" val="10000"/>
                  </a:ext>
                </a:extLst>
              </a:tr>
            </a:tbl>
          </a:graphicData>
        </a:graphic>
      </p:graphicFrame>
      <p:sp>
        <p:nvSpPr>
          <p:cNvPr id="1237" name="Google Shape;1237;p37"/>
          <p:cNvSpPr/>
          <p:nvPr/>
        </p:nvSpPr>
        <p:spPr>
          <a:xfrm>
            <a:off x="3031374" y="2601310"/>
            <a:ext cx="3618807"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Arial"/>
                <a:ea typeface="Arial"/>
                <a:cs typeface="Arial"/>
                <a:sym typeface="Arial"/>
              </a:rPr>
              <a:t>Reduction of emission intensity </a:t>
            </a:r>
            <a:r>
              <a:rPr lang="en-US" sz="1600" dirty="0">
                <a:solidFill>
                  <a:schemeClr val="dk1"/>
                </a:solidFill>
                <a:latin typeface="Arial" panose="020B0604020202020204" pitchFamily="34" charset="0"/>
                <a:cs typeface="Arial" panose="020B0604020202020204" pitchFamily="34" charset="0"/>
                <a:sym typeface="Arial"/>
              </a:rPr>
              <a:t>—</a:t>
            </a:r>
            <a:r>
              <a:rPr lang="en-US" sz="1600" dirty="0">
                <a:solidFill>
                  <a:schemeClr val="dk1"/>
                </a:solidFill>
                <a:latin typeface="Arial"/>
                <a:ea typeface="Arial"/>
                <a:cs typeface="Arial"/>
                <a:sym typeface="Arial"/>
              </a:rPr>
              <a:t> carbon efficiency, better quality of life, improves life expectancy. Forces businesses to be more responsible and improve </a:t>
            </a:r>
            <a:r>
              <a:rPr lang="en-US" sz="1600" dirty="0" err="1">
                <a:solidFill>
                  <a:schemeClr val="dk1"/>
                </a:solidFill>
                <a:latin typeface="Arial"/>
                <a:ea typeface="Arial"/>
                <a:cs typeface="Arial"/>
                <a:sym typeface="Arial"/>
              </a:rPr>
              <a:t>ESG</a:t>
            </a:r>
            <a:r>
              <a:rPr lang="en-US" sz="1600" dirty="0">
                <a:solidFill>
                  <a:schemeClr val="dk1"/>
                </a:solidFill>
                <a:latin typeface="Arial"/>
                <a:ea typeface="Arial"/>
                <a:cs typeface="Arial"/>
                <a:sym typeface="Arial"/>
              </a:rPr>
              <a:t> reports.</a:t>
            </a:r>
            <a:endParaRPr lang="en-US" dirty="0"/>
          </a:p>
        </p:txBody>
      </p:sp>
      <p:sp>
        <p:nvSpPr>
          <p:cNvPr id="1238" name="Google Shape;1238;p37"/>
          <p:cNvSpPr/>
          <p:nvPr/>
        </p:nvSpPr>
        <p:spPr>
          <a:xfrm>
            <a:off x="6921729" y="2528572"/>
            <a:ext cx="3618807"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Arial"/>
                <a:ea typeface="Arial"/>
                <a:cs typeface="Arial"/>
                <a:sym typeface="Arial"/>
              </a:rPr>
              <a:t>High cost related to business process changes. Common agreement between tech and environment responsibility is high. High data availability to perform root cause analysis and make policy changes. </a:t>
            </a:r>
            <a:endParaRPr lang="en-US" dirty="0"/>
          </a:p>
        </p:txBody>
      </p:sp>
      <p:graphicFrame>
        <p:nvGraphicFramePr>
          <p:cNvPr id="1239" name="Google Shape;1239;p37"/>
          <p:cNvGraphicFramePr/>
          <p:nvPr>
            <p:extLst>
              <p:ext uri="{D42A27DB-BD31-4B8C-83A1-F6EECF244321}">
                <p14:modId xmlns:p14="http://schemas.microsoft.com/office/powerpoint/2010/main" val="796511056"/>
              </p:ext>
            </p:extLst>
          </p:nvPr>
        </p:nvGraphicFramePr>
        <p:xfrm>
          <a:off x="2759826" y="4258741"/>
          <a:ext cx="8128050" cy="797580"/>
        </p:xfrm>
        <a:graphic>
          <a:graphicData uri="http://schemas.openxmlformats.org/drawingml/2006/table">
            <a:tbl>
              <a:tblPr firstRow="1" bandRow="1">
                <a:noFill/>
              </a:tblPr>
              <a:tblGrid>
                <a:gridCol w="1354675">
                  <a:extLst>
                    <a:ext uri="{9D8B030D-6E8A-4147-A177-3AD203B41FA5}">
                      <a16:colId xmlns:a16="http://schemas.microsoft.com/office/drawing/2014/main" xmlns="" val="20000"/>
                    </a:ext>
                  </a:extLst>
                </a:gridCol>
                <a:gridCol w="1354675">
                  <a:extLst>
                    <a:ext uri="{9D8B030D-6E8A-4147-A177-3AD203B41FA5}">
                      <a16:colId xmlns:a16="http://schemas.microsoft.com/office/drawing/2014/main" xmlns="" val="20001"/>
                    </a:ext>
                  </a:extLst>
                </a:gridCol>
                <a:gridCol w="1354675">
                  <a:extLst>
                    <a:ext uri="{9D8B030D-6E8A-4147-A177-3AD203B41FA5}">
                      <a16:colId xmlns:a16="http://schemas.microsoft.com/office/drawing/2014/main" xmlns="" val="20002"/>
                    </a:ext>
                  </a:extLst>
                </a:gridCol>
                <a:gridCol w="1354675">
                  <a:extLst>
                    <a:ext uri="{9D8B030D-6E8A-4147-A177-3AD203B41FA5}">
                      <a16:colId xmlns:a16="http://schemas.microsoft.com/office/drawing/2014/main" xmlns="" val="20003"/>
                    </a:ext>
                  </a:extLst>
                </a:gridCol>
                <a:gridCol w="1354675">
                  <a:extLst>
                    <a:ext uri="{9D8B030D-6E8A-4147-A177-3AD203B41FA5}">
                      <a16:colId xmlns:a16="http://schemas.microsoft.com/office/drawing/2014/main" xmlns="" val="20004"/>
                    </a:ext>
                  </a:extLst>
                </a:gridCol>
                <a:gridCol w="1354675">
                  <a:extLst>
                    <a:ext uri="{9D8B030D-6E8A-4147-A177-3AD203B41FA5}">
                      <a16:colId xmlns:a16="http://schemas.microsoft.com/office/drawing/2014/main" xmlns="" val="20005"/>
                    </a:ext>
                  </a:extLst>
                </a:gridCol>
              </a:tblGrid>
              <a:tr h="370850">
                <a:tc>
                  <a:txBody>
                    <a:bodyPr/>
                    <a:lstStyle/>
                    <a:p>
                      <a:pPr marL="0" marR="0" lvl="0" indent="0" algn="ctr" rtl="0">
                        <a:spcBef>
                          <a:spcPts val="0"/>
                        </a:spcBef>
                        <a:spcAft>
                          <a:spcPts val="0"/>
                        </a:spcAft>
                        <a:buNone/>
                      </a:pPr>
                      <a:r>
                        <a:rPr lang="en-US" sz="1100" dirty="0">
                          <a:solidFill>
                            <a:schemeClr val="bg1"/>
                          </a:solidFill>
                        </a:rPr>
                        <a:t>Environment Protection</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Public Safety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Infrastructure Utility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Economy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Transportation and Mobility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Government and Human Services</a:t>
                      </a:r>
                      <a:endParaRPr dirty="0">
                        <a:solidFill>
                          <a:schemeClr val="bg1"/>
                        </a:solidFill>
                      </a:endParaRPr>
                    </a:p>
                  </a:txBody>
                  <a:tcPr marL="91450" marR="91450" marT="45725" marB="45725" anchor="ctr">
                    <a:solidFill>
                      <a:srgbClr val="002060"/>
                    </a:solidFill>
                  </a:tcPr>
                </a:tc>
                <a:extLst>
                  <a:ext uri="{0D108BD9-81ED-4DB2-BD59-A6C34878D82A}">
                    <a16:rowId xmlns:a16="http://schemas.microsoft.com/office/drawing/2014/main" xmlns="" val="10000"/>
                  </a:ext>
                </a:extLst>
              </a:tr>
              <a:tr h="370850">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extLst>
                  <a:ext uri="{0D108BD9-81ED-4DB2-BD59-A6C34878D82A}">
                    <a16:rowId xmlns:a16="http://schemas.microsoft.com/office/drawing/2014/main" xmlns="" val="10001"/>
                  </a:ext>
                </a:extLst>
              </a:tr>
            </a:tbl>
          </a:graphicData>
        </a:graphic>
      </p:graphicFrame>
      <p:sp>
        <p:nvSpPr>
          <p:cNvPr id="1240" name="Google Shape;1240;p37"/>
          <p:cNvSpPr txBox="1"/>
          <p:nvPr/>
        </p:nvSpPr>
        <p:spPr>
          <a:xfrm>
            <a:off x="783767" y="4472855"/>
            <a:ext cx="1649491" cy="369291"/>
          </a:xfrm>
          <a:prstGeom prst="rect">
            <a:avLst/>
          </a:prstGeom>
          <a:noFill/>
          <a:ln>
            <a:noFill/>
          </a:ln>
        </p:spPr>
        <p:txBody>
          <a:bodyPr spcFirstLastPara="1" wrap="square" lIns="0" tIns="45700" rIns="0"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Contributions</a:t>
            </a:r>
          </a:p>
        </p:txBody>
      </p:sp>
      <p:graphicFrame>
        <p:nvGraphicFramePr>
          <p:cNvPr id="1241" name="Google Shape;1241;p37"/>
          <p:cNvGraphicFramePr/>
          <p:nvPr/>
        </p:nvGraphicFramePr>
        <p:xfrm>
          <a:off x="457200" y="5377320"/>
          <a:ext cx="10430650" cy="640090"/>
        </p:xfrm>
        <a:graphic>
          <a:graphicData uri="http://schemas.openxmlformats.org/drawingml/2006/table">
            <a:tbl>
              <a:tblPr firstRow="1" bandRow="1">
                <a:noFill/>
              </a:tblPr>
              <a:tblGrid>
                <a:gridCol w="2310950">
                  <a:extLst>
                    <a:ext uri="{9D8B030D-6E8A-4147-A177-3AD203B41FA5}">
                      <a16:colId xmlns:a16="http://schemas.microsoft.com/office/drawing/2014/main" xmlns="" val="20000"/>
                    </a:ext>
                  </a:extLst>
                </a:gridCol>
                <a:gridCol w="8119700">
                  <a:extLst>
                    <a:ext uri="{9D8B030D-6E8A-4147-A177-3AD203B41FA5}">
                      <a16:colId xmlns:a16="http://schemas.microsoft.com/office/drawing/2014/main" xmlns="" val="20001"/>
                    </a:ext>
                  </a:extLst>
                </a:gridCol>
              </a:tblGrid>
              <a:tr h="370850">
                <a:tc>
                  <a:txBody>
                    <a:bodyPr/>
                    <a:lstStyle/>
                    <a:p>
                      <a:pPr marL="0" marR="0" lvl="0" indent="0" algn="l" rtl="0">
                        <a:spcBef>
                          <a:spcPts val="0"/>
                        </a:spcBef>
                        <a:spcAft>
                          <a:spcPts val="0"/>
                        </a:spcAft>
                        <a:buNone/>
                      </a:pPr>
                      <a:r>
                        <a:rPr lang="en-US" sz="1800" b="1" dirty="0"/>
                        <a:t>Successful Case Studies</a:t>
                      </a:r>
                      <a:endParaRPr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dirty="0"/>
                        <a:t>Singapore, Malaysia</a:t>
                      </a:r>
                      <a:endParaRPr dirty="0"/>
                    </a:p>
                  </a:txBody>
                  <a:tcPr marL="91450" marR="91450" marT="45725" marB="45725"/>
                </a:tc>
                <a:extLst>
                  <a:ext uri="{0D108BD9-81ED-4DB2-BD59-A6C34878D82A}">
                    <a16:rowId xmlns:a16="http://schemas.microsoft.com/office/drawing/2014/main" xmlns="" val="10000"/>
                  </a:ext>
                </a:extLst>
              </a:tr>
            </a:tbl>
          </a:graphicData>
        </a:graphic>
      </p:graphicFrame>
      <p:sp>
        <p:nvSpPr>
          <p:cNvPr id="10" name="Arrow: Right 9">
            <a:extLst>
              <a:ext uri="{FF2B5EF4-FFF2-40B4-BE49-F238E27FC236}">
                <a16:creationId xmlns:a16="http://schemas.microsoft.com/office/drawing/2014/main" xmlns="" id="{9E3E5EBF-3772-410F-AA81-6E8EEE1A10EF}"/>
              </a:ext>
            </a:extLst>
          </p:cNvPr>
          <p:cNvSpPr/>
          <p:nvPr/>
        </p:nvSpPr>
        <p:spPr>
          <a:xfrm>
            <a:off x="2222092" y="4593727"/>
            <a:ext cx="386628" cy="158349"/>
          </a:xfrm>
          <a:prstGeom prst="righ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45"/>
        <p:cNvGrpSpPr/>
        <p:nvPr/>
      </p:nvGrpSpPr>
      <p:grpSpPr>
        <a:xfrm>
          <a:off x="0" y="0"/>
          <a:ext cx="0" cy="0"/>
          <a:chOff x="0" y="0"/>
          <a:chExt cx="0" cy="0"/>
        </a:xfrm>
      </p:grpSpPr>
      <p:sp>
        <p:nvSpPr>
          <p:cNvPr id="1246" name="Google Shape;1246;p38"/>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Greenspace Management</a:t>
            </a:r>
          </a:p>
        </p:txBody>
      </p:sp>
      <p:graphicFrame>
        <p:nvGraphicFramePr>
          <p:cNvPr id="1247" name="Google Shape;1247;p38"/>
          <p:cNvGraphicFramePr/>
          <p:nvPr>
            <p:extLst>
              <p:ext uri="{D42A27DB-BD31-4B8C-83A1-F6EECF244321}">
                <p14:modId xmlns:p14="http://schemas.microsoft.com/office/powerpoint/2010/main" val="460698298"/>
              </p:ext>
            </p:extLst>
          </p:nvPr>
        </p:nvGraphicFramePr>
        <p:xfrm>
          <a:off x="2759826" y="979701"/>
          <a:ext cx="8128050" cy="1321750"/>
        </p:xfrm>
        <a:graphic>
          <a:graphicData uri="http://schemas.openxmlformats.org/drawingml/2006/table">
            <a:tbl>
              <a:tblPr firstRow="1" bandRow="1">
                <a:noFill/>
              </a:tblPr>
              <a:tblGrid>
                <a:gridCol w="1354675">
                  <a:extLst>
                    <a:ext uri="{9D8B030D-6E8A-4147-A177-3AD203B41FA5}">
                      <a16:colId xmlns:a16="http://schemas.microsoft.com/office/drawing/2014/main" xmlns="" val="20000"/>
                    </a:ext>
                  </a:extLst>
                </a:gridCol>
                <a:gridCol w="1354675">
                  <a:extLst>
                    <a:ext uri="{9D8B030D-6E8A-4147-A177-3AD203B41FA5}">
                      <a16:colId xmlns:a16="http://schemas.microsoft.com/office/drawing/2014/main" xmlns="" val="20001"/>
                    </a:ext>
                  </a:extLst>
                </a:gridCol>
                <a:gridCol w="1354675">
                  <a:extLst>
                    <a:ext uri="{9D8B030D-6E8A-4147-A177-3AD203B41FA5}">
                      <a16:colId xmlns:a16="http://schemas.microsoft.com/office/drawing/2014/main" xmlns="" val="20002"/>
                    </a:ext>
                  </a:extLst>
                </a:gridCol>
                <a:gridCol w="1354675">
                  <a:extLst>
                    <a:ext uri="{9D8B030D-6E8A-4147-A177-3AD203B41FA5}">
                      <a16:colId xmlns:a16="http://schemas.microsoft.com/office/drawing/2014/main" xmlns="" val="20003"/>
                    </a:ext>
                  </a:extLst>
                </a:gridCol>
                <a:gridCol w="1354675">
                  <a:extLst>
                    <a:ext uri="{9D8B030D-6E8A-4147-A177-3AD203B41FA5}">
                      <a16:colId xmlns:a16="http://schemas.microsoft.com/office/drawing/2014/main" xmlns="" val="20004"/>
                    </a:ext>
                  </a:extLst>
                </a:gridCol>
                <a:gridCol w="1354675">
                  <a:extLst>
                    <a:ext uri="{9D8B030D-6E8A-4147-A177-3AD203B41FA5}">
                      <a16:colId xmlns:a16="http://schemas.microsoft.com/office/drawing/2014/main" xmlns="" val="20005"/>
                    </a:ext>
                  </a:extLst>
                </a:gridCol>
              </a:tblGrid>
              <a:tr h="408850">
                <a:tc gridSpan="3">
                  <a:txBody>
                    <a:bodyPr/>
                    <a:lstStyle/>
                    <a:p>
                      <a:pPr marL="0" marR="0" lvl="0" indent="0" algn="ctr" rtl="0">
                        <a:spcBef>
                          <a:spcPts val="0"/>
                        </a:spcBef>
                        <a:spcAft>
                          <a:spcPts val="0"/>
                        </a:spcAft>
                        <a:buNone/>
                      </a:pPr>
                      <a:r>
                        <a:rPr lang="en-US" sz="1800" b="1" dirty="0">
                          <a:solidFill>
                            <a:schemeClr val="bg1"/>
                          </a:solidFill>
                        </a:rPr>
                        <a:t>Business Value</a:t>
                      </a:r>
                      <a:endParaRPr b="1" dirty="0">
                        <a:solidFill>
                          <a:schemeClr val="bg1"/>
                        </a:solidFill>
                      </a:endParaRPr>
                    </a:p>
                  </a:txBody>
                  <a:tcPr marL="91450" marR="91450" marT="45725" marB="45725">
                    <a:lnR w="12700" cap="flat" cmpd="sng">
                      <a:solidFill>
                        <a:schemeClr val="dk1"/>
                      </a:solidFill>
                      <a:prstDash val="solid"/>
                      <a:round/>
                      <a:headEnd type="none" w="sm" len="sm"/>
                      <a:tailEnd type="none" w="sm" len="sm"/>
                    </a:lnR>
                    <a:solidFill>
                      <a:srgbClr val="002060"/>
                    </a:solidFill>
                  </a:tcPr>
                </a:tc>
                <a:tc hMerge="1">
                  <a:txBody>
                    <a:bodyPr/>
                    <a:lstStyle/>
                    <a:p>
                      <a:endParaRPr lang="en-US"/>
                    </a:p>
                  </a:txBody>
                  <a:tcPr/>
                </a:tc>
                <a:tc hMerge="1">
                  <a:txBody>
                    <a:bodyPr/>
                    <a:lstStyle/>
                    <a:p>
                      <a:endParaRPr lang="en-US"/>
                    </a:p>
                  </a:txBody>
                  <a:tcPr/>
                </a:tc>
                <a:tc gridSpan="3">
                  <a:txBody>
                    <a:bodyPr/>
                    <a:lstStyle/>
                    <a:p>
                      <a:pPr marL="0" marR="0" lvl="0" indent="0" algn="ctr" rtl="0">
                        <a:spcBef>
                          <a:spcPts val="0"/>
                        </a:spcBef>
                        <a:spcAft>
                          <a:spcPts val="0"/>
                        </a:spcAft>
                        <a:buNone/>
                      </a:pPr>
                      <a:r>
                        <a:rPr lang="en-US" sz="1800" b="1" dirty="0">
                          <a:solidFill>
                            <a:schemeClr val="bg1"/>
                          </a:solidFill>
                        </a:rPr>
                        <a:t>Feasibility</a:t>
                      </a:r>
                      <a:endParaRPr b="1" dirty="0">
                        <a:solidFill>
                          <a:schemeClr val="bg1"/>
                        </a:solidFill>
                      </a:endParaRPr>
                    </a:p>
                  </a:txBody>
                  <a:tcPr marL="91450" marR="91450" marT="45725" marB="45725">
                    <a:lnL w="12700" cap="flat" cmpd="sng">
                      <a:solidFill>
                        <a:schemeClr val="dk1"/>
                      </a:solidFill>
                      <a:prstDash val="solid"/>
                      <a:round/>
                      <a:headEnd type="none" w="sm" len="sm"/>
                      <a:tailEnd type="none" w="sm" len="sm"/>
                    </a:lnL>
                    <a:solidFill>
                      <a:srgbClr val="00206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504050">
                <a:tc>
                  <a:txBody>
                    <a:bodyPr/>
                    <a:lstStyle/>
                    <a:p>
                      <a:pPr marL="0" marR="0" lvl="0" indent="0" algn="ctr" rtl="0">
                        <a:spcBef>
                          <a:spcPts val="0"/>
                        </a:spcBef>
                        <a:spcAft>
                          <a:spcPts val="0"/>
                        </a:spcAft>
                        <a:buNone/>
                      </a:pPr>
                      <a:r>
                        <a:rPr lang="en-US" sz="1200" b="0" dirty="0"/>
                        <a:t>Finance Optimization</a:t>
                      </a:r>
                      <a:endParaRPr dirty="0"/>
                    </a:p>
                  </a:txBody>
                  <a:tcPr marL="91450" marR="91450" marT="45725" marB="45725" anchor="ctr">
                    <a:solidFill>
                      <a:schemeClr val="tx2">
                        <a:lumMod val="75000"/>
                      </a:schemeClr>
                    </a:solidFill>
                  </a:tcPr>
                </a:tc>
                <a:tc>
                  <a:txBody>
                    <a:bodyPr/>
                    <a:lstStyle/>
                    <a:p>
                      <a:pPr marL="0" marR="0" lvl="0" indent="0" algn="ctr" rtl="0">
                        <a:spcBef>
                          <a:spcPts val="0"/>
                        </a:spcBef>
                        <a:spcAft>
                          <a:spcPts val="0"/>
                        </a:spcAft>
                        <a:buNone/>
                      </a:pPr>
                      <a:r>
                        <a:rPr lang="en-US" sz="1200" b="0" dirty="0"/>
                        <a:t>User Attractiveness</a:t>
                      </a:r>
                      <a:endParaRPr dirty="0"/>
                    </a:p>
                  </a:txBody>
                  <a:tcPr marL="91450" marR="91450" marT="45725" marB="45725" anchor="ctr">
                    <a:solidFill>
                      <a:schemeClr val="tx2">
                        <a:lumMod val="75000"/>
                      </a:schemeClr>
                    </a:solidFill>
                  </a:tcPr>
                </a:tc>
                <a:tc>
                  <a:txBody>
                    <a:bodyPr/>
                    <a:lstStyle/>
                    <a:p>
                      <a:pPr marL="0" marR="0" lvl="0" indent="0" algn="ctr" rtl="0">
                        <a:spcBef>
                          <a:spcPts val="0"/>
                        </a:spcBef>
                        <a:spcAft>
                          <a:spcPts val="0"/>
                        </a:spcAft>
                        <a:buNone/>
                      </a:pPr>
                      <a:r>
                        <a:rPr lang="en-US" sz="1200" b="0" dirty="0"/>
                        <a:t>Business Competitiveness</a:t>
                      </a:r>
                      <a:endParaRPr dirty="0"/>
                    </a:p>
                  </a:txBody>
                  <a:tcPr marL="91450" marR="91450" marT="45725" marB="45725" anchor="ctr">
                    <a:lnR w="12700" cap="flat" cmpd="sng">
                      <a:solidFill>
                        <a:schemeClr val="dk1"/>
                      </a:solidFill>
                      <a:prstDash val="solid"/>
                      <a:round/>
                      <a:headEnd type="none" w="sm" len="sm"/>
                      <a:tailEnd type="none" w="sm" len="sm"/>
                    </a:lnR>
                    <a:solidFill>
                      <a:schemeClr val="tx2">
                        <a:lumMod val="75000"/>
                      </a:schemeClr>
                    </a:solidFill>
                  </a:tcPr>
                </a:tc>
                <a:tc>
                  <a:txBody>
                    <a:bodyPr/>
                    <a:lstStyle/>
                    <a:p>
                      <a:pPr marL="0" marR="0" lvl="0" indent="0" algn="ctr" rtl="0">
                        <a:spcBef>
                          <a:spcPts val="0"/>
                        </a:spcBef>
                        <a:spcAft>
                          <a:spcPts val="0"/>
                        </a:spcAft>
                        <a:buNone/>
                      </a:pPr>
                      <a:r>
                        <a:rPr lang="en-US" sz="1200" b="0" dirty="0"/>
                        <a:t>Technical Feasibility</a:t>
                      </a:r>
                      <a:endParaRPr dirty="0"/>
                    </a:p>
                  </a:txBody>
                  <a:tcPr marL="91450" marR="91450" marT="45725" marB="45725" anchor="ctr">
                    <a:lnL w="12700" cap="flat" cmpd="sng">
                      <a:solidFill>
                        <a:schemeClr val="dk1"/>
                      </a:solidFill>
                      <a:prstDash val="solid"/>
                      <a:round/>
                      <a:headEnd type="none" w="sm" len="sm"/>
                      <a:tailEnd type="none" w="sm" len="sm"/>
                    </a:lnL>
                    <a:solidFill>
                      <a:schemeClr val="tx2">
                        <a:lumMod val="75000"/>
                      </a:schemeClr>
                    </a:solidFill>
                  </a:tcPr>
                </a:tc>
                <a:tc>
                  <a:txBody>
                    <a:bodyPr/>
                    <a:lstStyle/>
                    <a:p>
                      <a:pPr marL="0" marR="0" lvl="0" indent="0" algn="ctr" rtl="0">
                        <a:spcBef>
                          <a:spcPts val="0"/>
                        </a:spcBef>
                        <a:spcAft>
                          <a:spcPts val="0"/>
                        </a:spcAft>
                        <a:buNone/>
                      </a:pPr>
                      <a:r>
                        <a:rPr lang="en-US" sz="1200" b="0" dirty="0"/>
                        <a:t>Internal Readiness</a:t>
                      </a:r>
                      <a:endParaRPr dirty="0"/>
                    </a:p>
                  </a:txBody>
                  <a:tcPr marL="91450" marR="91450" marT="45725" marB="45725" anchor="ctr">
                    <a:solidFill>
                      <a:schemeClr val="tx2">
                        <a:lumMod val="75000"/>
                      </a:schemeClr>
                    </a:solidFill>
                  </a:tcPr>
                </a:tc>
                <a:tc>
                  <a:txBody>
                    <a:bodyPr/>
                    <a:lstStyle/>
                    <a:p>
                      <a:pPr marL="0" marR="0" lvl="0" indent="0" algn="ctr" rtl="0">
                        <a:spcBef>
                          <a:spcPts val="0"/>
                        </a:spcBef>
                        <a:spcAft>
                          <a:spcPts val="0"/>
                        </a:spcAft>
                        <a:buNone/>
                      </a:pPr>
                      <a:r>
                        <a:rPr lang="en-US" sz="1200" b="0" dirty="0"/>
                        <a:t>External Readiness</a:t>
                      </a:r>
                      <a:endParaRPr dirty="0"/>
                    </a:p>
                  </a:txBody>
                  <a:tcPr marL="91450" marR="91450" marT="45725" marB="45725" anchor="ctr">
                    <a:solidFill>
                      <a:schemeClr val="tx2">
                        <a:lumMod val="75000"/>
                      </a:schemeClr>
                    </a:solidFill>
                  </a:tcPr>
                </a:tc>
                <a:extLst>
                  <a:ext uri="{0D108BD9-81ED-4DB2-BD59-A6C34878D82A}">
                    <a16:rowId xmlns:a16="http://schemas.microsoft.com/office/drawing/2014/main" xmlns="" val="10001"/>
                  </a:ext>
                </a:extLst>
              </a:tr>
              <a:tr h="408850">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lnL w="12700" cap="flat" cmpd="sng">
                      <a:solidFill>
                        <a:schemeClr val="dk1"/>
                      </a:solidFill>
                      <a:prstDash val="solid"/>
                      <a:round/>
                      <a:headEnd type="none" w="sm" len="sm"/>
                      <a:tailEnd type="none" w="sm" len="sm"/>
                    </a:lnL>
                  </a:tcP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000" b="0" dirty="0">
                          <a:solidFill>
                            <a:srgbClr val="003366"/>
                          </a:solidFill>
                          <a:latin typeface="Arial"/>
                          <a:ea typeface="Arial"/>
                          <a:cs typeface="Arial"/>
                          <a:sym typeface="Arial"/>
                        </a:rPr>
                        <a:t>◑</a:t>
                      </a:r>
                      <a:endParaRPr dirty="0"/>
                    </a:p>
                  </a:txBody>
                  <a:tcPr marL="28575" marR="28575" marT="19050" marB="19050" anchor="ctr"/>
                </a:tc>
                <a:extLst>
                  <a:ext uri="{0D108BD9-81ED-4DB2-BD59-A6C34878D82A}">
                    <a16:rowId xmlns:a16="http://schemas.microsoft.com/office/drawing/2014/main" xmlns="" val="10002"/>
                  </a:ext>
                </a:extLst>
              </a:tr>
            </a:tbl>
          </a:graphicData>
        </a:graphic>
      </p:graphicFrame>
      <p:graphicFrame>
        <p:nvGraphicFramePr>
          <p:cNvPr id="1248" name="Google Shape;1248;p38"/>
          <p:cNvGraphicFramePr/>
          <p:nvPr>
            <p:extLst>
              <p:ext uri="{D42A27DB-BD31-4B8C-83A1-F6EECF244321}">
                <p14:modId xmlns:p14="http://schemas.microsoft.com/office/powerpoint/2010/main" val="1556634165"/>
              </p:ext>
            </p:extLst>
          </p:nvPr>
        </p:nvGraphicFramePr>
        <p:xfrm>
          <a:off x="457200" y="979702"/>
          <a:ext cx="2302625" cy="3237200"/>
        </p:xfrm>
        <a:graphic>
          <a:graphicData uri="http://schemas.openxmlformats.org/drawingml/2006/table">
            <a:tbl>
              <a:tblPr firstRow="1" bandRow="1">
                <a:noFill/>
              </a:tblPr>
              <a:tblGrid>
                <a:gridCol w="2302625">
                  <a:extLst>
                    <a:ext uri="{9D8B030D-6E8A-4147-A177-3AD203B41FA5}">
                      <a16:colId xmlns:a16="http://schemas.microsoft.com/office/drawing/2014/main" xmlns="" val="20000"/>
                    </a:ext>
                  </a:extLst>
                </a:gridCol>
              </a:tblGrid>
              <a:tr h="3237200">
                <a:tc>
                  <a:txBody>
                    <a:bodyPr/>
                    <a:lstStyle/>
                    <a:p>
                      <a:pPr marL="0" marR="0" lvl="0" indent="0" algn="l" rtl="0">
                        <a:spcBef>
                          <a:spcPts val="0"/>
                        </a:spcBef>
                        <a:spcAft>
                          <a:spcPts val="0"/>
                        </a:spcAft>
                        <a:buNone/>
                      </a:pPr>
                      <a:r>
                        <a:rPr lang="en-US" sz="1800" b="1" dirty="0">
                          <a:solidFill>
                            <a:schemeClr val="bg1"/>
                          </a:solidFill>
                        </a:rPr>
                        <a:t>Greenspace Management</a:t>
                      </a:r>
                      <a:endParaRPr b="1" dirty="0">
                        <a:solidFill>
                          <a:schemeClr val="bg1"/>
                        </a:solidFill>
                      </a:endParaRPr>
                    </a:p>
                    <a:p>
                      <a:pPr marL="0" marR="0" lvl="0" indent="0" algn="l" rtl="0">
                        <a:spcBef>
                          <a:spcPts val="0"/>
                        </a:spcBef>
                        <a:spcAft>
                          <a:spcPts val="0"/>
                        </a:spcAft>
                        <a:buNone/>
                      </a:pPr>
                      <a:endParaRPr sz="1400" dirty="0">
                        <a:solidFill>
                          <a:schemeClr val="bg1"/>
                        </a:solidFill>
                      </a:endParaRPr>
                    </a:p>
                    <a:p>
                      <a:pPr marL="0" marR="0" lvl="0" indent="0" algn="l" rtl="0">
                        <a:spcBef>
                          <a:spcPts val="0"/>
                        </a:spcBef>
                        <a:spcAft>
                          <a:spcPts val="0"/>
                        </a:spcAft>
                        <a:buNone/>
                      </a:pPr>
                      <a:r>
                        <a:rPr lang="en-US" sz="1200" b="0" dirty="0">
                          <a:solidFill>
                            <a:schemeClr val="bg1"/>
                          </a:solidFill>
                        </a:rPr>
                        <a:t>Autonomous green space monitoring and maintenance for irrigation, tree trimming, lawn mowing and growth predictions (Singapore, Montreal). It contributes to sustainability and green goals of the city, as well as efficiency in space management.</a:t>
                      </a:r>
                      <a:endParaRPr dirty="0">
                        <a:solidFill>
                          <a:schemeClr val="bg1"/>
                        </a:solidFill>
                      </a:endParaRPr>
                    </a:p>
                  </a:txBody>
                  <a:tcPr marL="91450" marR="91450" marT="45725" marB="45725">
                    <a:solidFill>
                      <a:srgbClr val="002060"/>
                    </a:solidFill>
                  </a:tcPr>
                </a:tc>
                <a:extLst>
                  <a:ext uri="{0D108BD9-81ED-4DB2-BD59-A6C34878D82A}">
                    <a16:rowId xmlns:a16="http://schemas.microsoft.com/office/drawing/2014/main" xmlns="" val="10000"/>
                  </a:ext>
                </a:extLst>
              </a:tr>
            </a:tbl>
          </a:graphicData>
        </a:graphic>
      </p:graphicFrame>
      <p:sp>
        <p:nvSpPr>
          <p:cNvPr id="1249" name="Google Shape;1249;p38"/>
          <p:cNvSpPr/>
          <p:nvPr/>
        </p:nvSpPr>
        <p:spPr>
          <a:xfrm>
            <a:off x="3031374" y="2597457"/>
            <a:ext cx="3618807"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Arial"/>
                <a:ea typeface="Arial"/>
                <a:cs typeface="Arial"/>
                <a:sym typeface="Arial"/>
              </a:rPr>
              <a:t>Optimizes roads and space, leading to climate resilience. Improves city ambience and attractiveness </a:t>
            </a:r>
            <a:r>
              <a:rPr lang="en-US" sz="1600" dirty="0">
                <a:solidFill>
                  <a:schemeClr val="dk1"/>
                </a:solidFill>
                <a:latin typeface="Arial" panose="020B0604020202020204" pitchFamily="34" charset="0"/>
                <a:cs typeface="Arial" panose="020B0604020202020204" pitchFamily="34" charset="0"/>
                <a:sym typeface="Arial"/>
              </a:rPr>
              <a:t>—</a:t>
            </a:r>
            <a:r>
              <a:rPr lang="en-US" sz="1600" dirty="0">
                <a:solidFill>
                  <a:schemeClr val="dk1"/>
                </a:solidFill>
                <a:latin typeface="Arial"/>
                <a:ea typeface="Arial"/>
                <a:cs typeface="Arial"/>
                <a:sym typeface="Arial"/>
              </a:rPr>
              <a:t> tourism and retail. Boosts economy indirectly.</a:t>
            </a:r>
            <a:endParaRPr lang="en-US" dirty="0"/>
          </a:p>
        </p:txBody>
      </p:sp>
      <p:sp>
        <p:nvSpPr>
          <p:cNvPr id="1250" name="Google Shape;1250;p38"/>
          <p:cNvSpPr/>
          <p:nvPr/>
        </p:nvSpPr>
        <p:spPr>
          <a:xfrm>
            <a:off x="7110844" y="2597457"/>
            <a:ext cx="3618807"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Arial"/>
                <a:ea typeface="Arial"/>
                <a:cs typeface="Arial"/>
                <a:sym typeface="Arial"/>
              </a:rPr>
              <a:t>Technology requires interconnectivity, connecting IoT information to user- specific data. Monitoring data is usually available, stakeholder alignment is a bit challenging. </a:t>
            </a:r>
            <a:endParaRPr lang="en-US" dirty="0"/>
          </a:p>
        </p:txBody>
      </p:sp>
      <p:graphicFrame>
        <p:nvGraphicFramePr>
          <p:cNvPr id="1251" name="Google Shape;1251;p38"/>
          <p:cNvGraphicFramePr/>
          <p:nvPr>
            <p:extLst>
              <p:ext uri="{D42A27DB-BD31-4B8C-83A1-F6EECF244321}">
                <p14:modId xmlns:p14="http://schemas.microsoft.com/office/powerpoint/2010/main" val="4082101165"/>
              </p:ext>
            </p:extLst>
          </p:nvPr>
        </p:nvGraphicFramePr>
        <p:xfrm>
          <a:off x="2759826" y="4258741"/>
          <a:ext cx="8128050" cy="797580"/>
        </p:xfrm>
        <a:graphic>
          <a:graphicData uri="http://schemas.openxmlformats.org/drawingml/2006/table">
            <a:tbl>
              <a:tblPr firstRow="1" bandRow="1">
                <a:noFill/>
              </a:tblPr>
              <a:tblGrid>
                <a:gridCol w="1354675">
                  <a:extLst>
                    <a:ext uri="{9D8B030D-6E8A-4147-A177-3AD203B41FA5}">
                      <a16:colId xmlns:a16="http://schemas.microsoft.com/office/drawing/2014/main" xmlns="" val="20000"/>
                    </a:ext>
                  </a:extLst>
                </a:gridCol>
                <a:gridCol w="1354675">
                  <a:extLst>
                    <a:ext uri="{9D8B030D-6E8A-4147-A177-3AD203B41FA5}">
                      <a16:colId xmlns:a16="http://schemas.microsoft.com/office/drawing/2014/main" xmlns="" val="20001"/>
                    </a:ext>
                  </a:extLst>
                </a:gridCol>
                <a:gridCol w="1354675">
                  <a:extLst>
                    <a:ext uri="{9D8B030D-6E8A-4147-A177-3AD203B41FA5}">
                      <a16:colId xmlns:a16="http://schemas.microsoft.com/office/drawing/2014/main" xmlns="" val="20002"/>
                    </a:ext>
                  </a:extLst>
                </a:gridCol>
                <a:gridCol w="1354675">
                  <a:extLst>
                    <a:ext uri="{9D8B030D-6E8A-4147-A177-3AD203B41FA5}">
                      <a16:colId xmlns:a16="http://schemas.microsoft.com/office/drawing/2014/main" xmlns="" val="20003"/>
                    </a:ext>
                  </a:extLst>
                </a:gridCol>
                <a:gridCol w="1354675">
                  <a:extLst>
                    <a:ext uri="{9D8B030D-6E8A-4147-A177-3AD203B41FA5}">
                      <a16:colId xmlns:a16="http://schemas.microsoft.com/office/drawing/2014/main" xmlns="" val="20004"/>
                    </a:ext>
                  </a:extLst>
                </a:gridCol>
                <a:gridCol w="1354675">
                  <a:extLst>
                    <a:ext uri="{9D8B030D-6E8A-4147-A177-3AD203B41FA5}">
                      <a16:colId xmlns:a16="http://schemas.microsoft.com/office/drawing/2014/main" xmlns="" val="20005"/>
                    </a:ext>
                  </a:extLst>
                </a:gridCol>
              </a:tblGrid>
              <a:tr h="370850">
                <a:tc>
                  <a:txBody>
                    <a:bodyPr/>
                    <a:lstStyle/>
                    <a:p>
                      <a:pPr marL="0" marR="0" lvl="0" indent="0" algn="ctr" rtl="0">
                        <a:spcBef>
                          <a:spcPts val="0"/>
                        </a:spcBef>
                        <a:spcAft>
                          <a:spcPts val="0"/>
                        </a:spcAft>
                        <a:buNone/>
                      </a:pPr>
                      <a:r>
                        <a:rPr lang="en-US" sz="1100" dirty="0">
                          <a:solidFill>
                            <a:schemeClr val="bg1"/>
                          </a:solidFill>
                        </a:rPr>
                        <a:t>Environment Protection</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Public Safety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Infrastructure Utility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Economy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Transportation and Mobility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Government and Human Services</a:t>
                      </a:r>
                      <a:endParaRPr dirty="0">
                        <a:solidFill>
                          <a:schemeClr val="bg1"/>
                        </a:solidFill>
                      </a:endParaRPr>
                    </a:p>
                  </a:txBody>
                  <a:tcPr marL="91450" marR="91450" marT="45725" marB="45725" anchor="ctr">
                    <a:solidFill>
                      <a:srgbClr val="002060"/>
                    </a:solidFill>
                  </a:tcPr>
                </a:tc>
                <a:extLst>
                  <a:ext uri="{0D108BD9-81ED-4DB2-BD59-A6C34878D82A}">
                    <a16:rowId xmlns:a16="http://schemas.microsoft.com/office/drawing/2014/main" xmlns="" val="10000"/>
                  </a:ext>
                </a:extLst>
              </a:tr>
              <a:tr h="370850">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extLst>
                  <a:ext uri="{0D108BD9-81ED-4DB2-BD59-A6C34878D82A}">
                    <a16:rowId xmlns:a16="http://schemas.microsoft.com/office/drawing/2014/main" xmlns="" val="10001"/>
                  </a:ext>
                </a:extLst>
              </a:tr>
            </a:tbl>
          </a:graphicData>
        </a:graphic>
      </p:graphicFrame>
      <p:sp>
        <p:nvSpPr>
          <p:cNvPr id="1252" name="Google Shape;1252;p38"/>
          <p:cNvSpPr txBox="1"/>
          <p:nvPr/>
        </p:nvSpPr>
        <p:spPr>
          <a:xfrm>
            <a:off x="783767" y="4472855"/>
            <a:ext cx="1649491" cy="369291"/>
          </a:xfrm>
          <a:prstGeom prst="rect">
            <a:avLst/>
          </a:prstGeom>
          <a:noFill/>
          <a:ln>
            <a:noFill/>
          </a:ln>
        </p:spPr>
        <p:txBody>
          <a:bodyPr spcFirstLastPara="1" wrap="square" lIns="0" tIns="45700" rIns="0"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Contributions</a:t>
            </a:r>
          </a:p>
        </p:txBody>
      </p:sp>
      <p:graphicFrame>
        <p:nvGraphicFramePr>
          <p:cNvPr id="1253" name="Google Shape;1253;p38"/>
          <p:cNvGraphicFramePr/>
          <p:nvPr>
            <p:extLst>
              <p:ext uri="{D42A27DB-BD31-4B8C-83A1-F6EECF244321}">
                <p14:modId xmlns:p14="http://schemas.microsoft.com/office/powerpoint/2010/main" val="4179893336"/>
              </p:ext>
            </p:extLst>
          </p:nvPr>
        </p:nvGraphicFramePr>
        <p:xfrm>
          <a:off x="457200" y="5377320"/>
          <a:ext cx="10430650" cy="640090"/>
        </p:xfrm>
        <a:graphic>
          <a:graphicData uri="http://schemas.openxmlformats.org/drawingml/2006/table">
            <a:tbl>
              <a:tblPr firstRow="1" bandRow="1">
                <a:noFill/>
              </a:tblPr>
              <a:tblGrid>
                <a:gridCol w="2310950">
                  <a:extLst>
                    <a:ext uri="{9D8B030D-6E8A-4147-A177-3AD203B41FA5}">
                      <a16:colId xmlns:a16="http://schemas.microsoft.com/office/drawing/2014/main" xmlns="" val="20000"/>
                    </a:ext>
                  </a:extLst>
                </a:gridCol>
                <a:gridCol w="8119700">
                  <a:extLst>
                    <a:ext uri="{9D8B030D-6E8A-4147-A177-3AD203B41FA5}">
                      <a16:colId xmlns:a16="http://schemas.microsoft.com/office/drawing/2014/main" xmlns="" val="20001"/>
                    </a:ext>
                  </a:extLst>
                </a:gridCol>
              </a:tblGrid>
              <a:tr h="370850">
                <a:tc>
                  <a:txBody>
                    <a:bodyPr/>
                    <a:lstStyle/>
                    <a:p>
                      <a:pPr marL="0" marR="0" lvl="0" indent="0" algn="l" rtl="0">
                        <a:spcBef>
                          <a:spcPts val="0"/>
                        </a:spcBef>
                        <a:spcAft>
                          <a:spcPts val="0"/>
                        </a:spcAft>
                        <a:buNone/>
                      </a:pPr>
                      <a:r>
                        <a:rPr lang="en-US" sz="1800" b="1" dirty="0"/>
                        <a:t>Successful Case Studies</a:t>
                      </a:r>
                      <a:endParaRPr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dirty="0"/>
                        <a:t>Amsterdam, Herrenberg</a:t>
                      </a:r>
                      <a:endParaRPr dirty="0"/>
                    </a:p>
                  </a:txBody>
                  <a:tcPr marL="91450" marR="91450" marT="45725" marB="45725"/>
                </a:tc>
                <a:extLst>
                  <a:ext uri="{0D108BD9-81ED-4DB2-BD59-A6C34878D82A}">
                    <a16:rowId xmlns:a16="http://schemas.microsoft.com/office/drawing/2014/main" xmlns="" val="10000"/>
                  </a:ext>
                </a:extLst>
              </a:tr>
            </a:tbl>
          </a:graphicData>
        </a:graphic>
      </p:graphicFrame>
      <p:sp>
        <p:nvSpPr>
          <p:cNvPr id="10" name="Arrow: Right 9">
            <a:extLst>
              <a:ext uri="{FF2B5EF4-FFF2-40B4-BE49-F238E27FC236}">
                <a16:creationId xmlns:a16="http://schemas.microsoft.com/office/drawing/2014/main" xmlns="" id="{6F956BD6-9AD9-4EDA-BAD1-974805C77BE8}"/>
              </a:ext>
            </a:extLst>
          </p:cNvPr>
          <p:cNvSpPr/>
          <p:nvPr/>
        </p:nvSpPr>
        <p:spPr>
          <a:xfrm>
            <a:off x="2222092" y="4593727"/>
            <a:ext cx="386628" cy="158349"/>
          </a:xfrm>
          <a:prstGeom prst="righ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57"/>
        <p:cNvGrpSpPr/>
        <p:nvPr/>
      </p:nvGrpSpPr>
      <p:grpSpPr>
        <a:xfrm>
          <a:off x="0" y="0"/>
          <a:ext cx="0" cy="0"/>
          <a:chOff x="0" y="0"/>
          <a:chExt cx="0" cy="0"/>
        </a:xfrm>
      </p:grpSpPr>
      <p:sp>
        <p:nvSpPr>
          <p:cNvPr id="1258" name="Google Shape;1258;p39"/>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Recommended Reading</a:t>
            </a:r>
          </a:p>
        </p:txBody>
      </p:sp>
      <p:sp>
        <p:nvSpPr>
          <p:cNvPr id="1259" name="Google Shape;1259;p39"/>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p>
            <a:pPr marL="246063" lvl="0" indent="-246063" algn="l" rtl="0">
              <a:lnSpc>
                <a:spcPct val="100000"/>
              </a:lnSpc>
              <a:spcBef>
                <a:spcPts val="0"/>
              </a:spcBef>
              <a:spcAft>
                <a:spcPts val="0"/>
              </a:spcAft>
              <a:buClr>
                <a:schemeClr val="dk1"/>
              </a:buClr>
              <a:buSzPts val="2400"/>
              <a:buChar char="•"/>
            </a:pPr>
            <a:r>
              <a:rPr lang="en-US" u="sng" dirty="0">
                <a:solidFill>
                  <a:schemeClr val="hlink"/>
                </a:solidFill>
                <a:hlinkClick r:id="rId3"/>
              </a:rPr>
              <a:t>Infographic: Artificial Intelligence Use-Case Prism for Smart Cities</a:t>
            </a:r>
            <a:endParaRPr lang="en-US" dirty="0"/>
          </a:p>
          <a:p>
            <a:pPr marL="246063" lvl="0" indent="-246063" algn="l" rtl="0">
              <a:lnSpc>
                <a:spcPct val="100000"/>
              </a:lnSpc>
              <a:spcBef>
                <a:spcPts val="1200"/>
              </a:spcBef>
              <a:spcAft>
                <a:spcPts val="0"/>
              </a:spcAft>
              <a:buClr>
                <a:schemeClr val="dk1"/>
              </a:buClr>
              <a:buSzPts val="2400"/>
              <a:buChar char="•"/>
            </a:pPr>
            <a:r>
              <a:rPr lang="en-US" u="sng" dirty="0">
                <a:solidFill>
                  <a:schemeClr val="hlink"/>
                </a:solidFill>
                <a:hlinkClick r:id="rId4"/>
              </a:rPr>
              <a:t>Market Trends: 5 Smart City IoT Deployment Trends to Drive Innovation Opportunities</a:t>
            </a:r>
            <a:endParaRPr lang="en-US" dirty="0"/>
          </a:p>
          <a:p>
            <a:pPr marL="246063" lvl="0" indent="-246063" algn="l" rtl="0">
              <a:lnSpc>
                <a:spcPct val="100000"/>
              </a:lnSpc>
              <a:spcBef>
                <a:spcPts val="1200"/>
              </a:spcBef>
              <a:spcAft>
                <a:spcPts val="0"/>
              </a:spcAft>
              <a:buClr>
                <a:schemeClr val="dk1"/>
              </a:buClr>
              <a:buSzPts val="2400"/>
              <a:buChar char="•"/>
            </a:pPr>
            <a:r>
              <a:rPr lang="en-US" u="sng" dirty="0">
                <a:solidFill>
                  <a:schemeClr val="hlink"/>
                </a:solidFill>
                <a:hlinkClick r:id="rId5"/>
              </a:rPr>
              <a:t>Survey Analysis: AI on the Edge Demonstrates Practical Value in IoT Projects</a:t>
            </a:r>
            <a:endParaRPr lang="en-US" dirty="0"/>
          </a:p>
          <a:p>
            <a:pPr marL="246063" lvl="0" indent="-246063" algn="l" rtl="0">
              <a:lnSpc>
                <a:spcPct val="100000"/>
              </a:lnSpc>
              <a:spcBef>
                <a:spcPts val="1200"/>
              </a:spcBef>
              <a:spcAft>
                <a:spcPts val="0"/>
              </a:spcAft>
              <a:buClr>
                <a:schemeClr val="dk1"/>
              </a:buClr>
              <a:buSzPts val="2400"/>
              <a:buChar char="•"/>
            </a:pPr>
            <a:r>
              <a:rPr lang="en-US" u="sng" dirty="0">
                <a:solidFill>
                  <a:schemeClr val="hlink"/>
                </a:solidFill>
                <a:hlinkClick r:id="rId6"/>
              </a:rPr>
              <a:t>Uncovering Artificial Intelligence Business Opportunities in Over 20 Industries and Business Domains</a:t>
            </a:r>
            <a:endParaRPr lang="en-US" dirty="0"/>
          </a:p>
          <a:p>
            <a:pPr marL="246063" lvl="0" indent="-246063" algn="l" rtl="0">
              <a:lnSpc>
                <a:spcPct val="100000"/>
              </a:lnSpc>
              <a:spcBef>
                <a:spcPts val="1200"/>
              </a:spcBef>
              <a:spcAft>
                <a:spcPts val="0"/>
              </a:spcAft>
              <a:buClr>
                <a:schemeClr val="dk1"/>
              </a:buClr>
              <a:buSzPts val="2400"/>
              <a:buChar char="•"/>
            </a:pPr>
            <a:r>
              <a:rPr lang="en-US" u="sng" dirty="0">
                <a:solidFill>
                  <a:schemeClr val="hlink"/>
                </a:solidFill>
                <a:hlinkClick r:id="rId7"/>
              </a:rPr>
              <a:t>From Smart City to Intelligent Urban Ecosystem — Unlocking Data Value Is the Key to Cities’ Industrial Partnerships</a:t>
            </a:r>
            <a:endParaRPr lang="en-US" dirty="0"/>
          </a:p>
          <a:p>
            <a:pPr marL="246063" lvl="0" indent="-246063" algn="l" rtl="0">
              <a:lnSpc>
                <a:spcPct val="100000"/>
              </a:lnSpc>
              <a:spcBef>
                <a:spcPts val="1200"/>
              </a:spcBef>
              <a:spcAft>
                <a:spcPts val="0"/>
              </a:spcAft>
              <a:buClr>
                <a:schemeClr val="dk1"/>
              </a:buClr>
              <a:buSzPts val="2400"/>
              <a:buChar char="•"/>
            </a:pPr>
            <a:r>
              <a:rPr lang="en-US" u="sng" dirty="0">
                <a:solidFill>
                  <a:schemeClr val="hlink"/>
                </a:solidFill>
                <a:hlinkClick r:id="rId8"/>
              </a:rPr>
              <a:t>Turning Smart Cities Into Intelligent Urban Ecosystems</a:t>
            </a:r>
            <a:endParaRPr lang="en-US" dirty="0"/>
          </a:p>
          <a:p>
            <a:pPr marL="246063" lvl="0" indent="-93663" algn="l" rtl="0">
              <a:lnSpc>
                <a:spcPct val="100000"/>
              </a:lnSpc>
              <a:spcBef>
                <a:spcPts val="1200"/>
              </a:spcBef>
              <a:spcAft>
                <a:spcPts val="0"/>
              </a:spcAft>
              <a:buClr>
                <a:schemeClr val="dk1"/>
              </a:buClr>
              <a:buSzPts val="2400"/>
              <a:buNone/>
            </a:pPr>
            <a:endParaRPr dirty="0"/>
          </a:p>
          <a:p>
            <a:pPr marL="246063" lvl="0" indent="-93663" algn="l" rtl="0">
              <a:lnSpc>
                <a:spcPct val="90000"/>
              </a:lnSpc>
              <a:spcBef>
                <a:spcPts val="1200"/>
              </a:spcBef>
              <a:spcAft>
                <a:spcPts val="0"/>
              </a:spcAft>
              <a:buClr>
                <a:schemeClr val="dk1"/>
              </a:buClr>
              <a:buSzPts val="2400"/>
              <a:buNone/>
            </a:pP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70"/>
        <p:cNvGrpSpPr/>
        <p:nvPr/>
      </p:nvGrpSpPr>
      <p:grpSpPr>
        <a:xfrm>
          <a:off x="0" y="0"/>
          <a:ext cx="0" cy="0"/>
          <a:chOff x="0" y="0"/>
          <a:chExt cx="0" cy="0"/>
        </a:xfrm>
      </p:grpSpPr>
      <p:sp>
        <p:nvSpPr>
          <p:cNvPr id="1271" name="Google Shape;1271;p41"/>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lt2"/>
              </a:buClr>
              <a:buSzPts val="3200"/>
              <a:buFont typeface="Arial Black"/>
              <a:buNone/>
            </a:pPr>
            <a:r>
              <a:rPr lang="en-US" dirty="0"/>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4"/>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Dimensions</a:t>
            </a:r>
          </a:p>
        </p:txBody>
      </p:sp>
      <p:graphicFrame>
        <p:nvGraphicFramePr>
          <p:cNvPr id="382" name="Google Shape;382;p4"/>
          <p:cNvGraphicFramePr/>
          <p:nvPr>
            <p:extLst>
              <p:ext uri="{D42A27DB-BD31-4B8C-83A1-F6EECF244321}">
                <p14:modId xmlns:p14="http://schemas.microsoft.com/office/powerpoint/2010/main" val="14746283"/>
              </p:ext>
            </p:extLst>
          </p:nvPr>
        </p:nvGraphicFramePr>
        <p:xfrm>
          <a:off x="1245582" y="944815"/>
          <a:ext cx="9697800" cy="4093750"/>
        </p:xfrm>
        <a:graphic>
          <a:graphicData uri="http://schemas.openxmlformats.org/drawingml/2006/table">
            <a:tbl>
              <a:tblPr firstRow="1" bandRow="1">
                <a:noFill/>
              </a:tblPr>
              <a:tblGrid>
                <a:gridCol w="1616300">
                  <a:extLst>
                    <a:ext uri="{9D8B030D-6E8A-4147-A177-3AD203B41FA5}">
                      <a16:colId xmlns:a16="http://schemas.microsoft.com/office/drawing/2014/main" xmlns="" val="20000"/>
                    </a:ext>
                  </a:extLst>
                </a:gridCol>
                <a:gridCol w="1616300">
                  <a:extLst>
                    <a:ext uri="{9D8B030D-6E8A-4147-A177-3AD203B41FA5}">
                      <a16:colId xmlns:a16="http://schemas.microsoft.com/office/drawing/2014/main" xmlns="" val="20001"/>
                    </a:ext>
                  </a:extLst>
                </a:gridCol>
                <a:gridCol w="1616300">
                  <a:extLst>
                    <a:ext uri="{9D8B030D-6E8A-4147-A177-3AD203B41FA5}">
                      <a16:colId xmlns:a16="http://schemas.microsoft.com/office/drawing/2014/main" xmlns="" val="20002"/>
                    </a:ext>
                  </a:extLst>
                </a:gridCol>
                <a:gridCol w="1616300">
                  <a:extLst>
                    <a:ext uri="{9D8B030D-6E8A-4147-A177-3AD203B41FA5}">
                      <a16:colId xmlns:a16="http://schemas.microsoft.com/office/drawing/2014/main" xmlns="" val="20003"/>
                    </a:ext>
                  </a:extLst>
                </a:gridCol>
                <a:gridCol w="1616300">
                  <a:extLst>
                    <a:ext uri="{9D8B030D-6E8A-4147-A177-3AD203B41FA5}">
                      <a16:colId xmlns:a16="http://schemas.microsoft.com/office/drawing/2014/main" xmlns="" val="20004"/>
                    </a:ext>
                  </a:extLst>
                </a:gridCol>
                <a:gridCol w="1616300">
                  <a:extLst>
                    <a:ext uri="{9D8B030D-6E8A-4147-A177-3AD203B41FA5}">
                      <a16:colId xmlns:a16="http://schemas.microsoft.com/office/drawing/2014/main" xmlns="" val="20005"/>
                    </a:ext>
                  </a:extLst>
                </a:gridCol>
              </a:tblGrid>
              <a:tr h="563900">
                <a:tc gridSpan="3">
                  <a:txBody>
                    <a:bodyPr/>
                    <a:lstStyle/>
                    <a:p>
                      <a:pPr marL="0" marR="0" lvl="0" indent="0" algn="ctr" rtl="0">
                        <a:spcBef>
                          <a:spcPts val="0"/>
                        </a:spcBef>
                        <a:spcAft>
                          <a:spcPts val="0"/>
                        </a:spcAft>
                        <a:buNone/>
                      </a:pPr>
                      <a:r>
                        <a:rPr lang="en-US" sz="1800" b="1" u="none" strike="noStrike" cap="none" dirty="0">
                          <a:solidFill>
                            <a:schemeClr val="bg1"/>
                          </a:solidFill>
                        </a:rPr>
                        <a:t>Business Value</a:t>
                      </a:r>
                      <a:endParaRPr b="1" dirty="0">
                        <a:solidFill>
                          <a:schemeClr val="bg1"/>
                        </a:solidFill>
                      </a:endParaRPr>
                    </a:p>
                  </a:txBody>
                  <a:tcPr marL="91450" marR="91450" marT="45725" marB="45725" anchor="ctr">
                    <a:lnR w="12700" cap="flat" cmpd="sng">
                      <a:solidFill>
                        <a:schemeClr val="dk1"/>
                      </a:solidFill>
                      <a:prstDash val="solid"/>
                      <a:round/>
                      <a:headEnd type="none" w="sm" len="sm"/>
                      <a:tailEnd type="none" w="sm" len="sm"/>
                    </a:lnR>
                    <a:solidFill>
                      <a:srgbClr val="002060"/>
                    </a:solidFill>
                  </a:tcPr>
                </a:tc>
                <a:tc hMerge="1">
                  <a:txBody>
                    <a:bodyPr/>
                    <a:lstStyle/>
                    <a:p>
                      <a:endParaRPr lang="en-US"/>
                    </a:p>
                  </a:txBody>
                  <a:tcPr/>
                </a:tc>
                <a:tc hMerge="1">
                  <a:txBody>
                    <a:bodyPr/>
                    <a:lstStyle/>
                    <a:p>
                      <a:endParaRPr lang="en-US"/>
                    </a:p>
                  </a:txBody>
                  <a:tcPr/>
                </a:tc>
                <a:tc gridSpan="3">
                  <a:txBody>
                    <a:bodyPr/>
                    <a:lstStyle/>
                    <a:p>
                      <a:pPr marL="0" marR="0" lvl="0" indent="0" algn="ctr" rtl="0">
                        <a:spcBef>
                          <a:spcPts val="0"/>
                        </a:spcBef>
                        <a:spcAft>
                          <a:spcPts val="0"/>
                        </a:spcAft>
                        <a:buNone/>
                      </a:pPr>
                      <a:r>
                        <a:rPr lang="en-US" sz="1800" b="1" u="none" strike="noStrike" cap="none" dirty="0">
                          <a:solidFill>
                            <a:schemeClr val="bg1"/>
                          </a:solidFill>
                        </a:rPr>
                        <a:t>Feasibility</a:t>
                      </a:r>
                      <a:endParaRPr b="1" dirty="0">
                        <a:solidFill>
                          <a:schemeClr val="bg1"/>
                        </a:solidFill>
                      </a:endParaRPr>
                    </a:p>
                  </a:txBody>
                  <a:tcPr marL="91450" marR="91450" marT="45725" marB="45725" anchor="ctr">
                    <a:lnL w="12700" cap="flat" cmpd="sng">
                      <a:solidFill>
                        <a:schemeClr val="dk1"/>
                      </a:solidFill>
                      <a:prstDash val="solid"/>
                      <a:round/>
                      <a:headEnd type="none" w="sm" len="sm"/>
                      <a:tailEnd type="none" w="sm" len="sm"/>
                    </a:lnL>
                    <a:solidFill>
                      <a:srgbClr val="00206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695200">
                <a:tc>
                  <a:txBody>
                    <a:bodyPr/>
                    <a:lstStyle/>
                    <a:p>
                      <a:pPr marL="0" marR="0" lvl="0" indent="0" algn="ctr" rtl="0">
                        <a:spcBef>
                          <a:spcPts val="0"/>
                        </a:spcBef>
                        <a:spcAft>
                          <a:spcPts val="0"/>
                        </a:spcAft>
                        <a:buNone/>
                      </a:pPr>
                      <a:r>
                        <a:rPr lang="en-US" sz="1400" b="1" u="none" strike="noStrike" cap="none" dirty="0"/>
                        <a:t>Finance Optimization</a:t>
                      </a:r>
                      <a:endParaRPr dirty="0"/>
                    </a:p>
                  </a:txBody>
                  <a:tcPr marL="91450" marR="91450" marT="45725" marB="45725" anchor="ctr">
                    <a:solidFill>
                      <a:schemeClr val="accent3"/>
                    </a:solidFill>
                  </a:tcPr>
                </a:tc>
                <a:tc>
                  <a:txBody>
                    <a:bodyPr/>
                    <a:lstStyle/>
                    <a:p>
                      <a:pPr marL="0" marR="0" lvl="0" indent="0" algn="ctr" rtl="0">
                        <a:spcBef>
                          <a:spcPts val="0"/>
                        </a:spcBef>
                        <a:spcAft>
                          <a:spcPts val="0"/>
                        </a:spcAft>
                        <a:buNone/>
                      </a:pPr>
                      <a:r>
                        <a:rPr lang="en-US" sz="1400" b="1" u="none" strike="noStrike" cap="none" dirty="0"/>
                        <a:t>User Attractiveness</a:t>
                      </a:r>
                      <a:endParaRPr dirty="0"/>
                    </a:p>
                  </a:txBody>
                  <a:tcPr marL="91450" marR="91450" marT="45725" marB="45725" anchor="ctr">
                    <a:solidFill>
                      <a:schemeClr val="accent3"/>
                    </a:solidFill>
                  </a:tcPr>
                </a:tc>
                <a:tc>
                  <a:txBody>
                    <a:bodyPr/>
                    <a:lstStyle/>
                    <a:p>
                      <a:pPr marL="0" marR="0" lvl="0" indent="0" algn="ctr" rtl="0">
                        <a:spcBef>
                          <a:spcPts val="0"/>
                        </a:spcBef>
                        <a:spcAft>
                          <a:spcPts val="0"/>
                        </a:spcAft>
                        <a:buNone/>
                      </a:pPr>
                      <a:r>
                        <a:rPr lang="en-US" sz="1400" b="1" u="none" strike="noStrike" cap="none" dirty="0"/>
                        <a:t>Business Competitiveness</a:t>
                      </a:r>
                      <a:endParaRPr dirty="0"/>
                    </a:p>
                  </a:txBody>
                  <a:tcPr marL="91450" marR="91450" marT="45725" marB="45725" anchor="ctr">
                    <a:lnR w="12700" cap="flat" cmpd="sng">
                      <a:solidFill>
                        <a:schemeClr val="dk1"/>
                      </a:solidFill>
                      <a:prstDash val="solid"/>
                      <a:round/>
                      <a:headEnd type="none" w="sm" len="sm"/>
                      <a:tailEnd type="none" w="sm" len="sm"/>
                    </a:lnR>
                    <a:solidFill>
                      <a:schemeClr val="accent3"/>
                    </a:solidFill>
                  </a:tcPr>
                </a:tc>
                <a:tc>
                  <a:txBody>
                    <a:bodyPr/>
                    <a:lstStyle/>
                    <a:p>
                      <a:pPr marL="0" marR="0" lvl="0" indent="0" algn="ctr" rtl="0">
                        <a:spcBef>
                          <a:spcPts val="0"/>
                        </a:spcBef>
                        <a:spcAft>
                          <a:spcPts val="0"/>
                        </a:spcAft>
                        <a:buNone/>
                      </a:pPr>
                      <a:r>
                        <a:rPr lang="en-US" sz="1400" b="1" u="none" strike="noStrike" cap="none" dirty="0"/>
                        <a:t>Technical Feasibility</a:t>
                      </a:r>
                      <a:endParaRPr dirty="0"/>
                    </a:p>
                  </a:txBody>
                  <a:tcPr marL="91450" marR="91450" marT="45725" marB="45725" anchor="ctr">
                    <a:lnL w="12700" cap="flat" cmpd="sng">
                      <a:solidFill>
                        <a:schemeClr val="dk1"/>
                      </a:solidFill>
                      <a:prstDash val="solid"/>
                      <a:round/>
                      <a:headEnd type="none" w="sm" len="sm"/>
                      <a:tailEnd type="none" w="sm" len="sm"/>
                    </a:lnL>
                    <a:solidFill>
                      <a:schemeClr val="accent3"/>
                    </a:solidFill>
                  </a:tcPr>
                </a:tc>
                <a:tc>
                  <a:txBody>
                    <a:bodyPr/>
                    <a:lstStyle/>
                    <a:p>
                      <a:pPr marL="0" marR="0" lvl="0" indent="0" algn="ctr" rtl="0">
                        <a:spcBef>
                          <a:spcPts val="0"/>
                        </a:spcBef>
                        <a:spcAft>
                          <a:spcPts val="0"/>
                        </a:spcAft>
                        <a:buNone/>
                      </a:pPr>
                      <a:r>
                        <a:rPr lang="en-US" sz="1400" b="1" u="none" strike="noStrike" cap="none" dirty="0"/>
                        <a:t>Internal Readiness</a:t>
                      </a:r>
                      <a:endParaRPr dirty="0"/>
                    </a:p>
                  </a:txBody>
                  <a:tcPr marL="91450" marR="91450" marT="45725" marB="45725" anchor="ctr">
                    <a:solidFill>
                      <a:schemeClr val="accent3"/>
                    </a:solidFill>
                  </a:tcPr>
                </a:tc>
                <a:tc>
                  <a:txBody>
                    <a:bodyPr/>
                    <a:lstStyle/>
                    <a:p>
                      <a:pPr marL="0" marR="0" lvl="0" indent="0" algn="ctr" rtl="0">
                        <a:spcBef>
                          <a:spcPts val="0"/>
                        </a:spcBef>
                        <a:spcAft>
                          <a:spcPts val="0"/>
                        </a:spcAft>
                        <a:buNone/>
                      </a:pPr>
                      <a:r>
                        <a:rPr lang="en-US" sz="1400" b="1" u="none" strike="noStrike" cap="none" dirty="0"/>
                        <a:t>External Readiness</a:t>
                      </a:r>
                      <a:endParaRPr dirty="0"/>
                    </a:p>
                  </a:txBody>
                  <a:tcPr marL="91450" marR="91450" marT="45725" marB="45725" anchor="ctr">
                    <a:solidFill>
                      <a:schemeClr val="accent3"/>
                    </a:solidFill>
                  </a:tcPr>
                </a:tc>
                <a:extLst>
                  <a:ext uri="{0D108BD9-81ED-4DB2-BD59-A6C34878D82A}">
                    <a16:rowId xmlns:a16="http://schemas.microsoft.com/office/drawing/2014/main" xmlns="" val="10001"/>
                  </a:ext>
                </a:extLst>
              </a:tr>
              <a:tr h="2696225">
                <a:tc>
                  <a:txBody>
                    <a:bodyPr/>
                    <a:lstStyle/>
                    <a:p>
                      <a:pPr marL="171450" marR="0" lvl="0" indent="-171450" algn="l" rtl="0">
                        <a:spcBef>
                          <a:spcPts val="0"/>
                        </a:spcBef>
                        <a:spcAft>
                          <a:spcPts val="0"/>
                        </a:spcAft>
                        <a:buClr>
                          <a:schemeClr val="dk1"/>
                        </a:buClr>
                        <a:buSzPts val="1200"/>
                        <a:buFont typeface="Arial"/>
                        <a:buChar char="•"/>
                      </a:pPr>
                      <a:r>
                        <a:rPr lang="en-US" sz="1200" b="0" u="none" strike="noStrike" cap="none" dirty="0"/>
                        <a:t>Cost Optimization</a:t>
                      </a:r>
                      <a:endParaRPr dirty="0"/>
                    </a:p>
                    <a:p>
                      <a:pPr marL="171450" marR="0" lvl="0" indent="-171450" algn="l" rtl="0">
                        <a:spcBef>
                          <a:spcPts val="0"/>
                        </a:spcBef>
                        <a:spcAft>
                          <a:spcPts val="0"/>
                        </a:spcAft>
                        <a:buClr>
                          <a:schemeClr val="dk1"/>
                        </a:buClr>
                        <a:buSzPts val="1200"/>
                        <a:buFont typeface="Arial"/>
                        <a:buChar char="•"/>
                      </a:pPr>
                      <a:r>
                        <a:rPr lang="en-US" sz="1200" b="0" u="none" strike="noStrike" cap="none" dirty="0"/>
                        <a:t>Data Monetization</a:t>
                      </a:r>
                      <a:endParaRPr dirty="0"/>
                    </a:p>
                    <a:p>
                      <a:pPr marL="171450" marR="0" lvl="0" indent="-171450" algn="l" rtl="0">
                        <a:spcBef>
                          <a:spcPts val="0"/>
                        </a:spcBef>
                        <a:spcAft>
                          <a:spcPts val="0"/>
                        </a:spcAft>
                        <a:buClr>
                          <a:schemeClr val="dk1"/>
                        </a:buClr>
                        <a:buSzPts val="1200"/>
                        <a:buFont typeface="Arial"/>
                        <a:buChar char="•"/>
                      </a:pPr>
                      <a:r>
                        <a:rPr lang="en-US" sz="1200" b="0" u="none" strike="noStrike" cap="none" dirty="0"/>
                        <a:t>Cost Efficiency</a:t>
                      </a:r>
                      <a:endParaRPr dirty="0"/>
                    </a:p>
                    <a:p>
                      <a:pPr marL="171450" marR="0" lvl="0" indent="-171450" algn="l" rtl="0">
                        <a:spcBef>
                          <a:spcPts val="0"/>
                        </a:spcBef>
                        <a:spcAft>
                          <a:spcPts val="0"/>
                        </a:spcAft>
                        <a:buClr>
                          <a:schemeClr val="dk1"/>
                        </a:buClr>
                        <a:buSzPts val="1200"/>
                        <a:buFont typeface="Arial"/>
                        <a:buChar char="•"/>
                      </a:pPr>
                      <a:r>
                        <a:rPr lang="en-US" sz="1200" b="0" u="none" strike="noStrike" cap="none" dirty="0"/>
                        <a:t>Revenue Generation</a:t>
                      </a:r>
                      <a:endParaRPr dirty="0"/>
                    </a:p>
                    <a:p>
                      <a:pPr marL="171450" marR="0" lvl="0" indent="-171450" algn="l" rtl="0">
                        <a:spcBef>
                          <a:spcPts val="0"/>
                        </a:spcBef>
                        <a:spcAft>
                          <a:spcPts val="0"/>
                        </a:spcAft>
                        <a:buClr>
                          <a:schemeClr val="dk1"/>
                        </a:buClr>
                        <a:buSzPts val="1200"/>
                        <a:buFont typeface="Arial"/>
                        <a:buChar char="•"/>
                      </a:pPr>
                      <a:r>
                        <a:rPr lang="en-US" sz="1200" b="0" u="none" strike="noStrike" cap="none" dirty="0"/>
                        <a:t>Asset Protection </a:t>
                      </a:r>
                      <a:endParaRPr dirty="0"/>
                    </a:p>
                    <a:p>
                      <a:pPr marL="171450" marR="0" lvl="0" indent="-171450" algn="l" rtl="0">
                        <a:spcBef>
                          <a:spcPts val="0"/>
                        </a:spcBef>
                        <a:spcAft>
                          <a:spcPts val="0"/>
                        </a:spcAft>
                        <a:buClr>
                          <a:schemeClr val="dk1"/>
                        </a:buClr>
                        <a:buSzPts val="1200"/>
                        <a:buFont typeface="Arial"/>
                        <a:buChar char="•"/>
                      </a:pPr>
                      <a:r>
                        <a:rPr lang="en-US" sz="1200" b="0" u="none" strike="noStrike" cap="none" dirty="0"/>
                        <a:t>Access to Funds and funding models</a:t>
                      </a:r>
                      <a:endParaRPr dirty="0"/>
                    </a:p>
                    <a:p>
                      <a:pPr marL="171450" marR="0" lvl="0" indent="-171450" algn="l" rtl="0">
                        <a:spcBef>
                          <a:spcPts val="0"/>
                        </a:spcBef>
                        <a:spcAft>
                          <a:spcPts val="0"/>
                        </a:spcAft>
                        <a:buClr>
                          <a:schemeClr val="dk1"/>
                        </a:buClr>
                        <a:buSzPts val="1200"/>
                        <a:buFont typeface="Arial"/>
                        <a:buChar char="•"/>
                      </a:pPr>
                      <a:r>
                        <a:rPr lang="en-US" sz="1200" b="0" u="none" strike="noStrike" cap="none" dirty="0"/>
                        <a:t>Portfolio and project prioritization &amp; management</a:t>
                      </a:r>
                      <a:endParaRPr dirty="0"/>
                    </a:p>
                    <a:p>
                      <a:pPr marL="171450" marR="0" lvl="0" indent="-171450" algn="l" rtl="0">
                        <a:spcBef>
                          <a:spcPts val="0"/>
                        </a:spcBef>
                        <a:spcAft>
                          <a:spcPts val="0"/>
                        </a:spcAft>
                        <a:buClr>
                          <a:schemeClr val="dk1"/>
                        </a:buClr>
                        <a:buSzPts val="1200"/>
                        <a:buFont typeface="Arial"/>
                        <a:buChar char="•"/>
                      </a:pPr>
                      <a:r>
                        <a:rPr lang="en-US" sz="1200" b="0" u="none" strike="noStrike" cap="none" dirty="0"/>
                        <a:t>KPI development </a:t>
                      </a:r>
                      <a:endParaRPr dirty="0"/>
                    </a:p>
                  </a:txBody>
                  <a:tcPr marL="91450" marR="91450" marT="45725" marB="45725" anchor="ctr"/>
                </a:tc>
                <a:tc>
                  <a:txBody>
                    <a:bodyPr/>
                    <a:lstStyle/>
                    <a:p>
                      <a:pPr marL="171450" marR="0" lvl="0" indent="-171450" algn="l" rtl="0">
                        <a:spcBef>
                          <a:spcPts val="0"/>
                        </a:spcBef>
                        <a:spcAft>
                          <a:spcPts val="0"/>
                        </a:spcAft>
                        <a:buClr>
                          <a:schemeClr val="dk1"/>
                        </a:buClr>
                        <a:buSzPts val="1200"/>
                        <a:buFont typeface="Arial"/>
                        <a:buChar char="•"/>
                      </a:pPr>
                      <a:r>
                        <a:rPr lang="en-US" sz="1200" b="0" u="none" strike="noStrike" cap="none" dirty="0">
                          <a:solidFill>
                            <a:schemeClr val="dk1"/>
                          </a:solidFill>
                          <a:latin typeface="Arial"/>
                          <a:ea typeface="Arial"/>
                          <a:cs typeface="Arial"/>
                          <a:sym typeface="Arial"/>
                        </a:rPr>
                        <a:t>Social Sustainability</a:t>
                      </a:r>
                      <a:endParaRPr dirty="0"/>
                    </a:p>
                    <a:p>
                      <a:pPr marL="171450" marR="0" lvl="0" indent="-171450" algn="l" rtl="0">
                        <a:spcBef>
                          <a:spcPts val="0"/>
                        </a:spcBef>
                        <a:spcAft>
                          <a:spcPts val="0"/>
                        </a:spcAft>
                        <a:buClr>
                          <a:schemeClr val="dk1"/>
                        </a:buClr>
                        <a:buSzPts val="1200"/>
                        <a:buFont typeface="Arial"/>
                        <a:buChar char="•"/>
                      </a:pPr>
                      <a:r>
                        <a:rPr lang="en-US" sz="1200" b="0" u="none" strike="noStrike" cap="none" dirty="0">
                          <a:solidFill>
                            <a:schemeClr val="dk1"/>
                          </a:solidFill>
                          <a:latin typeface="Arial"/>
                          <a:ea typeface="Arial"/>
                          <a:cs typeface="Arial"/>
                          <a:sym typeface="Arial"/>
                        </a:rPr>
                        <a:t>Demographic Sustainability </a:t>
                      </a:r>
                      <a:endParaRPr dirty="0"/>
                    </a:p>
                    <a:p>
                      <a:pPr marL="171450" marR="0" lvl="0" indent="-171450" algn="l" rtl="0">
                        <a:spcBef>
                          <a:spcPts val="0"/>
                        </a:spcBef>
                        <a:spcAft>
                          <a:spcPts val="0"/>
                        </a:spcAft>
                        <a:buClr>
                          <a:schemeClr val="dk1"/>
                        </a:buClr>
                        <a:buSzPts val="1200"/>
                        <a:buFont typeface="Arial"/>
                        <a:buChar char="•"/>
                      </a:pPr>
                      <a:r>
                        <a:rPr lang="en-US" sz="1200" b="0" u="none" strike="noStrike" cap="none" dirty="0">
                          <a:solidFill>
                            <a:schemeClr val="dk1"/>
                          </a:solidFill>
                          <a:latin typeface="Arial"/>
                          <a:ea typeface="Arial"/>
                          <a:cs typeface="Arial"/>
                          <a:sym typeface="Arial"/>
                        </a:rPr>
                        <a:t>Inclusion </a:t>
                      </a:r>
                      <a:endParaRPr dirty="0"/>
                    </a:p>
                    <a:p>
                      <a:pPr marL="171450" marR="0" lvl="0" indent="-171450" algn="l" rtl="0">
                        <a:spcBef>
                          <a:spcPts val="0"/>
                        </a:spcBef>
                        <a:spcAft>
                          <a:spcPts val="0"/>
                        </a:spcAft>
                        <a:buClr>
                          <a:schemeClr val="dk1"/>
                        </a:buClr>
                        <a:buSzPts val="1200"/>
                        <a:buFont typeface="Arial"/>
                        <a:buChar char="•"/>
                      </a:pPr>
                      <a:r>
                        <a:rPr lang="en-US" sz="1200" b="0" u="none" strike="noStrike" cap="none" dirty="0">
                          <a:solidFill>
                            <a:schemeClr val="dk1"/>
                          </a:solidFill>
                          <a:latin typeface="Arial"/>
                          <a:ea typeface="Arial"/>
                          <a:cs typeface="Arial"/>
                          <a:sym typeface="Arial"/>
                        </a:rPr>
                        <a:t>Personalization</a:t>
                      </a:r>
                      <a:endParaRPr dirty="0"/>
                    </a:p>
                    <a:p>
                      <a:pPr marL="171450" marR="0" lvl="0" indent="-171450" algn="l" rtl="0">
                        <a:spcBef>
                          <a:spcPts val="0"/>
                        </a:spcBef>
                        <a:spcAft>
                          <a:spcPts val="0"/>
                        </a:spcAft>
                        <a:buClr>
                          <a:schemeClr val="dk1"/>
                        </a:buClr>
                        <a:buSzPts val="1200"/>
                        <a:buFont typeface="Arial"/>
                        <a:buChar char="•"/>
                      </a:pPr>
                      <a:r>
                        <a:rPr lang="en-US" sz="1200" b="0" u="none" strike="noStrike" cap="none" dirty="0">
                          <a:solidFill>
                            <a:schemeClr val="dk1"/>
                          </a:solidFill>
                          <a:latin typeface="Arial"/>
                          <a:ea typeface="Arial"/>
                          <a:cs typeface="Arial"/>
                          <a:sym typeface="Arial"/>
                        </a:rPr>
                        <a:t>Health &amp; Sustenance</a:t>
                      </a:r>
                      <a:endParaRPr dirty="0"/>
                    </a:p>
                    <a:p>
                      <a:pPr marL="171450" marR="0" lvl="0" indent="-171450" algn="l" rtl="0">
                        <a:spcBef>
                          <a:spcPts val="0"/>
                        </a:spcBef>
                        <a:spcAft>
                          <a:spcPts val="0"/>
                        </a:spcAft>
                        <a:buClr>
                          <a:schemeClr val="dk1"/>
                        </a:buClr>
                        <a:buSzPts val="1200"/>
                        <a:buFont typeface="Arial"/>
                        <a:buChar char="•"/>
                      </a:pPr>
                      <a:r>
                        <a:rPr lang="en-US" sz="1200" b="0" u="none" strike="noStrike" cap="none" dirty="0">
                          <a:solidFill>
                            <a:schemeClr val="dk1"/>
                          </a:solidFill>
                          <a:latin typeface="Arial"/>
                          <a:ea typeface="Arial"/>
                          <a:cs typeface="Arial"/>
                          <a:sym typeface="Arial"/>
                        </a:rPr>
                        <a:t>Tourism Promotion (ambience)</a:t>
                      </a:r>
                      <a:endParaRPr dirty="0"/>
                    </a:p>
                    <a:p>
                      <a:pPr marL="171450" marR="0" lvl="0" indent="-171450" algn="l" rtl="0">
                        <a:spcBef>
                          <a:spcPts val="0"/>
                        </a:spcBef>
                        <a:spcAft>
                          <a:spcPts val="0"/>
                        </a:spcAft>
                        <a:buClr>
                          <a:schemeClr val="dk1"/>
                        </a:buClr>
                        <a:buSzPts val="1200"/>
                        <a:buFont typeface="Arial"/>
                        <a:buChar char="•"/>
                      </a:pPr>
                      <a:r>
                        <a:rPr lang="en-US" sz="1200" b="0" u="none" strike="noStrike" cap="none" dirty="0">
                          <a:solidFill>
                            <a:schemeClr val="dk1"/>
                          </a:solidFill>
                          <a:latin typeface="Arial"/>
                          <a:ea typeface="Arial"/>
                          <a:cs typeface="Arial"/>
                          <a:sym typeface="Arial"/>
                        </a:rPr>
                        <a:t>Differentiation</a:t>
                      </a:r>
                      <a:endParaRPr dirty="0"/>
                    </a:p>
                  </a:txBody>
                  <a:tcPr marL="91450" marR="91450" marT="45725" marB="45725" anchor="ctr"/>
                </a:tc>
                <a:tc>
                  <a:txBody>
                    <a:bodyPr/>
                    <a:lstStyle/>
                    <a:p>
                      <a:pPr marL="171450" marR="0" lvl="0" indent="-171450" algn="l" rtl="0">
                        <a:spcBef>
                          <a:spcPts val="0"/>
                        </a:spcBef>
                        <a:spcAft>
                          <a:spcPts val="0"/>
                        </a:spcAft>
                        <a:buClr>
                          <a:schemeClr val="dk1"/>
                        </a:buClr>
                        <a:buSzPts val="1200"/>
                        <a:buFont typeface="Arial"/>
                        <a:buChar char="•"/>
                      </a:pPr>
                      <a:r>
                        <a:rPr lang="en-US" sz="1200" b="0" u="none" strike="noStrike" cap="none" dirty="0">
                          <a:solidFill>
                            <a:schemeClr val="dk1"/>
                          </a:solidFill>
                          <a:latin typeface="Arial"/>
                          <a:ea typeface="Arial"/>
                          <a:cs typeface="Arial"/>
                          <a:sym typeface="Arial"/>
                        </a:rPr>
                        <a:t>Innovation </a:t>
                      </a:r>
                      <a:endParaRPr dirty="0"/>
                    </a:p>
                    <a:p>
                      <a:pPr marL="171450" marR="0" lvl="0" indent="-171450" algn="l" rtl="0">
                        <a:spcBef>
                          <a:spcPts val="0"/>
                        </a:spcBef>
                        <a:spcAft>
                          <a:spcPts val="0"/>
                        </a:spcAft>
                        <a:buClr>
                          <a:schemeClr val="dk1"/>
                        </a:buClr>
                        <a:buSzPts val="1200"/>
                        <a:buFont typeface="Arial"/>
                        <a:buChar char="•"/>
                      </a:pPr>
                      <a:r>
                        <a:rPr lang="en-US" sz="1200" b="0" u="none" strike="noStrike" cap="none" dirty="0">
                          <a:solidFill>
                            <a:schemeClr val="dk1"/>
                          </a:solidFill>
                          <a:latin typeface="Arial"/>
                          <a:ea typeface="Arial"/>
                          <a:cs typeface="Arial"/>
                          <a:sym typeface="Arial"/>
                        </a:rPr>
                        <a:t>Differentiation </a:t>
                      </a:r>
                      <a:endParaRPr dirty="0"/>
                    </a:p>
                    <a:p>
                      <a:pPr marL="171450" marR="0" lvl="0" indent="-171450" algn="l" rtl="0">
                        <a:spcBef>
                          <a:spcPts val="0"/>
                        </a:spcBef>
                        <a:spcAft>
                          <a:spcPts val="0"/>
                        </a:spcAft>
                        <a:buClr>
                          <a:schemeClr val="dk1"/>
                        </a:buClr>
                        <a:buSzPts val="1200"/>
                        <a:buFont typeface="Arial"/>
                        <a:buChar char="•"/>
                      </a:pPr>
                      <a:r>
                        <a:rPr lang="en-US" sz="1200" b="0" u="none" strike="noStrike" cap="none" dirty="0">
                          <a:solidFill>
                            <a:schemeClr val="dk1"/>
                          </a:solidFill>
                          <a:latin typeface="Arial"/>
                          <a:ea typeface="Arial"/>
                          <a:cs typeface="Arial"/>
                          <a:sym typeface="Arial"/>
                        </a:rPr>
                        <a:t>Stability </a:t>
                      </a:r>
                      <a:endParaRPr dirty="0"/>
                    </a:p>
                    <a:p>
                      <a:pPr marL="171450" marR="0" lvl="0" indent="-171450" algn="l" rtl="0">
                        <a:spcBef>
                          <a:spcPts val="0"/>
                        </a:spcBef>
                        <a:spcAft>
                          <a:spcPts val="0"/>
                        </a:spcAft>
                        <a:buClr>
                          <a:schemeClr val="dk1"/>
                        </a:buClr>
                        <a:buSzPts val="1200"/>
                        <a:buFont typeface="Arial"/>
                        <a:buChar char="•"/>
                      </a:pPr>
                      <a:r>
                        <a:rPr lang="en-US" sz="1200" b="0" u="none" strike="noStrike" cap="none" dirty="0">
                          <a:solidFill>
                            <a:schemeClr val="dk1"/>
                          </a:solidFill>
                          <a:latin typeface="Arial"/>
                          <a:ea typeface="Arial"/>
                          <a:cs typeface="Arial"/>
                          <a:sym typeface="Arial"/>
                        </a:rPr>
                        <a:t>Ease of doing business </a:t>
                      </a:r>
                      <a:endParaRPr dirty="0"/>
                    </a:p>
                    <a:p>
                      <a:pPr marL="171450" marR="0" lvl="0" indent="-171450" algn="l" rtl="0">
                        <a:spcBef>
                          <a:spcPts val="0"/>
                        </a:spcBef>
                        <a:spcAft>
                          <a:spcPts val="0"/>
                        </a:spcAft>
                        <a:buClr>
                          <a:schemeClr val="dk1"/>
                        </a:buClr>
                        <a:buSzPts val="1200"/>
                        <a:buFont typeface="Arial"/>
                        <a:buChar char="•"/>
                      </a:pPr>
                      <a:r>
                        <a:rPr lang="en-US" sz="1200" b="0" u="none" strike="noStrike" cap="none" dirty="0">
                          <a:solidFill>
                            <a:schemeClr val="dk1"/>
                          </a:solidFill>
                          <a:latin typeface="Arial"/>
                          <a:ea typeface="Arial"/>
                          <a:cs typeface="Arial"/>
                          <a:sym typeface="Arial"/>
                        </a:rPr>
                        <a:t>Ecosystem </a:t>
                      </a:r>
                      <a:endParaRPr dirty="0"/>
                    </a:p>
                    <a:p>
                      <a:pPr marL="171450" marR="0" lvl="0" indent="-171450" algn="l" rtl="0">
                        <a:spcBef>
                          <a:spcPts val="0"/>
                        </a:spcBef>
                        <a:spcAft>
                          <a:spcPts val="0"/>
                        </a:spcAft>
                        <a:buClr>
                          <a:schemeClr val="dk1"/>
                        </a:buClr>
                        <a:buSzPts val="1200"/>
                        <a:buFont typeface="Arial"/>
                        <a:buChar char="•"/>
                      </a:pPr>
                      <a:r>
                        <a:rPr lang="en-US" sz="1200" b="0" u="none" strike="noStrike" cap="none" dirty="0">
                          <a:solidFill>
                            <a:schemeClr val="dk1"/>
                          </a:solidFill>
                          <a:latin typeface="Arial"/>
                          <a:ea typeface="Arial"/>
                          <a:cs typeface="Arial"/>
                          <a:sym typeface="Arial"/>
                        </a:rPr>
                        <a:t>Peer Network</a:t>
                      </a:r>
                      <a:endParaRPr dirty="0"/>
                    </a:p>
                    <a:p>
                      <a:pPr marL="171450" marR="0" lvl="0" indent="-171450" algn="l" rtl="0">
                        <a:spcBef>
                          <a:spcPts val="0"/>
                        </a:spcBef>
                        <a:spcAft>
                          <a:spcPts val="0"/>
                        </a:spcAft>
                        <a:buClr>
                          <a:schemeClr val="dk1"/>
                        </a:buClr>
                        <a:buSzPts val="1200"/>
                        <a:buFont typeface="Arial"/>
                        <a:buChar char="•"/>
                      </a:pPr>
                      <a:r>
                        <a:rPr lang="en-US" sz="1200" b="0" u="none" strike="noStrike" cap="none" dirty="0">
                          <a:solidFill>
                            <a:schemeClr val="dk1"/>
                          </a:solidFill>
                          <a:latin typeface="Arial"/>
                          <a:ea typeface="Arial"/>
                          <a:cs typeface="Arial"/>
                          <a:sym typeface="Arial"/>
                        </a:rPr>
                        <a:t>Transparency</a:t>
                      </a:r>
                      <a:endParaRPr dirty="0"/>
                    </a:p>
                    <a:p>
                      <a:pPr marL="171450" marR="0" lvl="0" indent="-171450" algn="l" rtl="0">
                        <a:spcBef>
                          <a:spcPts val="0"/>
                        </a:spcBef>
                        <a:spcAft>
                          <a:spcPts val="0"/>
                        </a:spcAft>
                        <a:buClr>
                          <a:schemeClr val="dk1"/>
                        </a:buClr>
                        <a:buSzPts val="1200"/>
                        <a:buFont typeface="Arial"/>
                        <a:buChar char="•"/>
                      </a:pPr>
                      <a:r>
                        <a:rPr lang="en-US" sz="1200" b="0" u="none" strike="noStrike" cap="none" dirty="0">
                          <a:solidFill>
                            <a:schemeClr val="dk1"/>
                          </a:solidFill>
                          <a:latin typeface="Arial"/>
                          <a:ea typeface="Arial"/>
                          <a:cs typeface="Arial"/>
                          <a:sym typeface="Arial"/>
                        </a:rPr>
                        <a:t>Governance </a:t>
                      </a:r>
                      <a:endParaRPr dirty="0"/>
                    </a:p>
                    <a:p>
                      <a:pPr marL="171450" marR="0" lvl="0" indent="-171450" algn="l" rtl="0">
                        <a:spcBef>
                          <a:spcPts val="0"/>
                        </a:spcBef>
                        <a:spcAft>
                          <a:spcPts val="0"/>
                        </a:spcAft>
                        <a:buClr>
                          <a:schemeClr val="dk1"/>
                        </a:buClr>
                        <a:buSzPts val="1200"/>
                        <a:buFont typeface="Arial"/>
                        <a:buChar char="•"/>
                      </a:pPr>
                      <a:r>
                        <a:rPr lang="en-US" sz="1200" b="0" u="none" strike="noStrike" cap="none" dirty="0">
                          <a:solidFill>
                            <a:schemeClr val="dk1"/>
                          </a:solidFill>
                          <a:latin typeface="Arial"/>
                          <a:ea typeface="Arial"/>
                          <a:cs typeface="Arial"/>
                          <a:sym typeface="Arial"/>
                        </a:rPr>
                        <a:t>Arbitrage</a:t>
                      </a:r>
                      <a:endParaRPr dirty="0"/>
                    </a:p>
                    <a:p>
                      <a:pPr marL="171450" marR="0" lvl="0" indent="-171450" algn="l" rtl="0">
                        <a:spcBef>
                          <a:spcPts val="0"/>
                        </a:spcBef>
                        <a:spcAft>
                          <a:spcPts val="0"/>
                        </a:spcAft>
                        <a:buClr>
                          <a:schemeClr val="dk1"/>
                        </a:buClr>
                        <a:buSzPts val="1200"/>
                        <a:buFont typeface="Arial"/>
                        <a:buChar char="•"/>
                      </a:pPr>
                      <a:r>
                        <a:rPr lang="en-US" sz="1200" b="0" u="none" strike="noStrike" cap="none" dirty="0">
                          <a:solidFill>
                            <a:schemeClr val="dk1"/>
                          </a:solidFill>
                          <a:latin typeface="Arial"/>
                          <a:ea typeface="Arial"/>
                          <a:cs typeface="Arial"/>
                          <a:sym typeface="Arial"/>
                        </a:rPr>
                        <a:t>Sourcing, Contracting &amp; Partnerships</a:t>
                      </a:r>
                      <a:endParaRPr dirty="0"/>
                    </a:p>
                  </a:txBody>
                  <a:tcPr marL="91450" marR="91450" marT="45725" marB="45725" anchor="ctr">
                    <a:lnR w="12700" cap="flat" cmpd="sng">
                      <a:solidFill>
                        <a:schemeClr val="dk1"/>
                      </a:solidFill>
                      <a:prstDash val="solid"/>
                      <a:round/>
                      <a:headEnd type="none" w="sm" len="sm"/>
                      <a:tailEnd type="none" w="sm" len="sm"/>
                    </a:lnR>
                  </a:tcPr>
                </a:tc>
                <a:tc>
                  <a:txBody>
                    <a:bodyPr/>
                    <a:lstStyle/>
                    <a:p>
                      <a:pPr marL="171450" marR="0" lvl="0" indent="-171450" algn="l" rtl="0">
                        <a:lnSpc>
                          <a:spcPct val="100000"/>
                        </a:lnSpc>
                        <a:spcBef>
                          <a:spcPts val="0"/>
                        </a:spcBef>
                        <a:spcAft>
                          <a:spcPts val="0"/>
                        </a:spcAft>
                        <a:buClr>
                          <a:schemeClr val="dk1"/>
                        </a:buClr>
                        <a:buSzPts val="1200"/>
                        <a:buFont typeface="Arial"/>
                        <a:buChar char="•"/>
                      </a:pPr>
                      <a:r>
                        <a:rPr lang="en-US" sz="1200" b="0" u="none" strike="noStrike" cap="none" dirty="0">
                          <a:solidFill>
                            <a:schemeClr val="dk1"/>
                          </a:solidFill>
                          <a:latin typeface="Arial"/>
                          <a:ea typeface="Arial"/>
                          <a:cs typeface="Arial"/>
                          <a:sym typeface="Arial"/>
                        </a:rPr>
                        <a:t>Data Availability</a:t>
                      </a:r>
                      <a:endParaRPr dirty="0"/>
                    </a:p>
                    <a:p>
                      <a:pPr marL="171450" marR="0" lvl="0" indent="-171450" algn="l" rtl="0">
                        <a:lnSpc>
                          <a:spcPct val="100000"/>
                        </a:lnSpc>
                        <a:spcBef>
                          <a:spcPts val="0"/>
                        </a:spcBef>
                        <a:spcAft>
                          <a:spcPts val="0"/>
                        </a:spcAft>
                        <a:buClr>
                          <a:schemeClr val="dk1"/>
                        </a:buClr>
                        <a:buSzPts val="1200"/>
                        <a:buFont typeface="Arial"/>
                        <a:buChar char="•"/>
                      </a:pPr>
                      <a:r>
                        <a:rPr lang="en-US" sz="1200" b="0" u="none" strike="noStrike" cap="none" dirty="0">
                          <a:solidFill>
                            <a:schemeClr val="dk1"/>
                          </a:solidFill>
                          <a:latin typeface="Arial"/>
                          <a:ea typeface="Arial"/>
                          <a:cs typeface="Arial"/>
                          <a:sym typeface="Arial"/>
                        </a:rPr>
                        <a:t>End-to-end Protection &amp; Privacy</a:t>
                      </a:r>
                      <a:endParaRPr dirty="0"/>
                    </a:p>
                    <a:p>
                      <a:pPr marL="171450" marR="0" lvl="0" indent="-171450" algn="l" rtl="0">
                        <a:spcBef>
                          <a:spcPts val="0"/>
                        </a:spcBef>
                        <a:spcAft>
                          <a:spcPts val="0"/>
                        </a:spcAft>
                        <a:buClr>
                          <a:schemeClr val="dk1"/>
                        </a:buClr>
                        <a:buSzPts val="1200"/>
                        <a:buFont typeface="Arial"/>
                        <a:buChar char="•"/>
                      </a:pPr>
                      <a:r>
                        <a:rPr lang="en-US" sz="1200" b="0" u="none" strike="noStrike" cap="none" dirty="0">
                          <a:solidFill>
                            <a:schemeClr val="dk1"/>
                          </a:solidFill>
                          <a:latin typeface="Arial"/>
                          <a:ea typeface="Arial"/>
                          <a:cs typeface="Arial"/>
                          <a:sym typeface="Arial"/>
                        </a:rPr>
                        <a:t>Physical Infrastructure</a:t>
                      </a:r>
                      <a:endParaRPr dirty="0"/>
                    </a:p>
                    <a:p>
                      <a:pPr marL="171450" marR="0" lvl="0" indent="-171450" algn="l" rtl="0">
                        <a:spcBef>
                          <a:spcPts val="0"/>
                        </a:spcBef>
                        <a:spcAft>
                          <a:spcPts val="0"/>
                        </a:spcAft>
                        <a:buClr>
                          <a:schemeClr val="dk1"/>
                        </a:buClr>
                        <a:buSzPts val="1200"/>
                        <a:buFont typeface="Arial"/>
                        <a:buChar char="•"/>
                      </a:pPr>
                      <a:r>
                        <a:rPr lang="en-US" sz="1200" b="0" u="none" strike="noStrike" cap="none" dirty="0">
                          <a:solidFill>
                            <a:schemeClr val="dk1"/>
                          </a:solidFill>
                          <a:latin typeface="Arial"/>
                          <a:ea typeface="Arial"/>
                          <a:cs typeface="Arial"/>
                          <a:sym typeface="Arial"/>
                        </a:rPr>
                        <a:t>Compute Infrastructure</a:t>
                      </a:r>
                      <a:endParaRPr dirty="0"/>
                    </a:p>
                    <a:p>
                      <a:pPr marL="171450" marR="0" lvl="0" indent="-171450" algn="l" rtl="0">
                        <a:spcBef>
                          <a:spcPts val="0"/>
                        </a:spcBef>
                        <a:spcAft>
                          <a:spcPts val="0"/>
                        </a:spcAft>
                        <a:buClr>
                          <a:schemeClr val="dk1"/>
                        </a:buClr>
                        <a:buSzPts val="1200"/>
                        <a:buFont typeface="Arial"/>
                        <a:buChar char="•"/>
                      </a:pPr>
                      <a:r>
                        <a:rPr lang="en-US" sz="1200" b="0" u="none" strike="noStrike" cap="none" dirty="0">
                          <a:solidFill>
                            <a:schemeClr val="dk1"/>
                          </a:solidFill>
                          <a:latin typeface="Arial"/>
                          <a:ea typeface="Arial"/>
                          <a:cs typeface="Arial"/>
                          <a:sym typeface="Arial"/>
                        </a:rPr>
                        <a:t>Utility</a:t>
                      </a:r>
                      <a:endParaRPr dirty="0"/>
                    </a:p>
                    <a:p>
                      <a:pPr marL="171450" marR="0" lvl="0" indent="-171450" algn="l" rtl="0">
                        <a:spcBef>
                          <a:spcPts val="0"/>
                        </a:spcBef>
                        <a:spcAft>
                          <a:spcPts val="0"/>
                        </a:spcAft>
                        <a:buClr>
                          <a:schemeClr val="dk1"/>
                        </a:buClr>
                        <a:buSzPts val="1200"/>
                        <a:buFont typeface="Arial"/>
                        <a:buChar char="•"/>
                      </a:pPr>
                      <a:r>
                        <a:rPr lang="en-US" sz="1200" b="0" u="none" strike="noStrike" cap="none" dirty="0">
                          <a:solidFill>
                            <a:schemeClr val="dk1"/>
                          </a:solidFill>
                          <a:latin typeface="Arial"/>
                          <a:ea typeface="Arial"/>
                          <a:cs typeface="Arial"/>
                          <a:sym typeface="Arial"/>
                        </a:rPr>
                        <a:t>Interoperability and standardization</a:t>
                      </a:r>
                      <a:endParaRPr dirty="0"/>
                    </a:p>
                    <a:p>
                      <a:pPr marL="171450" marR="0" lvl="0" indent="-171450" algn="l" rtl="0">
                        <a:spcBef>
                          <a:spcPts val="0"/>
                        </a:spcBef>
                        <a:spcAft>
                          <a:spcPts val="0"/>
                        </a:spcAft>
                        <a:buClr>
                          <a:schemeClr val="dk1"/>
                        </a:buClr>
                        <a:buSzPts val="1200"/>
                        <a:buFont typeface="Arial"/>
                        <a:buChar char="•"/>
                      </a:pPr>
                      <a:r>
                        <a:rPr lang="en-US" sz="1200" b="0" u="none" strike="noStrike" cap="none" dirty="0">
                          <a:solidFill>
                            <a:schemeClr val="dk1"/>
                          </a:solidFill>
                          <a:latin typeface="Arial"/>
                          <a:ea typeface="Arial"/>
                          <a:cs typeface="Arial"/>
                          <a:sym typeface="Arial"/>
                        </a:rPr>
                        <a:t>Reproducibility</a:t>
                      </a:r>
                      <a:endParaRPr dirty="0"/>
                    </a:p>
                    <a:p>
                      <a:pPr marL="171450" marR="0" lvl="0" indent="-171450" algn="l" rtl="0">
                        <a:spcBef>
                          <a:spcPts val="0"/>
                        </a:spcBef>
                        <a:spcAft>
                          <a:spcPts val="0"/>
                        </a:spcAft>
                        <a:buClr>
                          <a:schemeClr val="dk1"/>
                        </a:buClr>
                        <a:buSzPts val="1200"/>
                        <a:buFont typeface="Arial"/>
                        <a:buChar char="•"/>
                      </a:pPr>
                      <a:r>
                        <a:rPr lang="en-US" sz="1200" b="0" u="none" strike="noStrike" cap="none" dirty="0">
                          <a:solidFill>
                            <a:schemeClr val="dk1"/>
                          </a:solidFill>
                          <a:latin typeface="Arial"/>
                          <a:ea typeface="Arial"/>
                          <a:cs typeface="Arial"/>
                          <a:sym typeface="Arial"/>
                        </a:rPr>
                        <a:t>Analytics/AI &amp; ML availability </a:t>
                      </a:r>
                      <a:endParaRPr dirty="0"/>
                    </a:p>
                  </a:txBody>
                  <a:tcPr marL="91450" marR="91450" marT="45725" marB="45725" anchor="ctr">
                    <a:lnL w="12700" cap="flat" cmpd="sng">
                      <a:solidFill>
                        <a:schemeClr val="dk1"/>
                      </a:solidFill>
                      <a:prstDash val="solid"/>
                      <a:round/>
                      <a:headEnd type="none" w="sm" len="sm"/>
                      <a:tailEnd type="none" w="sm" len="sm"/>
                    </a:lnL>
                  </a:tcPr>
                </a:tc>
                <a:tc>
                  <a:txBody>
                    <a:bodyPr/>
                    <a:lstStyle/>
                    <a:p>
                      <a:pPr marL="171450" marR="0" lvl="0" indent="-171450" algn="l" rtl="0">
                        <a:spcBef>
                          <a:spcPts val="0"/>
                        </a:spcBef>
                        <a:spcAft>
                          <a:spcPts val="0"/>
                        </a:spcAft>
                        <a:buClr>
                          <a:schemeClr val="dk1"/>
                        </a:buClr>
                        <a:buSzPts val="1200"/>
                        <a:buFont typeface="Arial"/>
                        <a:buChar char="•"/>
                      </a:pPr>
                      <a:r>
                        <a:rPr lang="en-US" sz="1200" b="0" u="none" strike="noStrike" cap="none" dirty="0">
                          <a:solidFill>
                            <a:schemeClr val="dk1"/>
                          </a:solidFill>
                          <a:latin typeface="Arial"/>
                          <a:ea typeface="Arial"/>
                          <a:cs typeface="Arial"/>
                          <a:sym typeface="Arial"/>
                        </a:rPr>
                        <a:t>Skills and Talent Availability </a:t>
                      </a:r>
                      <a:endParaRPr dirty="0"/>
                    </a:p>
                    <a:p>
                      <a:pPr marL="171450" marR="0" lvl="0" indent="-171450" algn="l" rtl="0">
                        <a:spcBef>
                          <a:spcPts val="0"/>
                        </a:spcBef>
                        <a:spcAft>
                          <a:spcPts val="0"/>
                        </a:spcAft>
                        <a:buClr>
                          <a:schemeClr val="dk1"/>
                        </a:buClr>
                        <a:buSzPts val="1200"/>
                        <a:buFont typeface="Arial"/>
                        <a:buChar char="•"/>
                      </a:pPr>
                      <a:r>
                        <a:rPr lang="en-US" sz="1200" b="0" u="none" strike="noStrike" cap="none" dirty="0">
                          <a:solidFill>
                            <a:schemeClr val="dk1"/>
                          </a:solidFill>
                          <a:latin typeface="Arial"/>
                          <a:ea typeface="Arial"/>
                          <a:cs typeface="Arial"/>
                          <a:sym typeface="Arial"/>
                        </a:rPr>
                        <a:t>Culture</a:t>
                      </a:r>
                      <a:endParaRPr dirty="0"/>
                    </a:p>
                    <a:p>
                      <a:pPr marL="171450" marR="0" lvl="0" indent="-171450" algn="l" rtl="0">
                        <a:spcBef>
                          <a:spcPts val="0"/>
                        </a:spcBef>
                        <a:spcAft>
                          <a:spcPts val="0"/>
                        </a:spcAft>
                        <a:buClr>
                          <a:schemeClr val="dk1"/>
                        </a:buClr>
                        <a:buSzPts val="1200"/>
                        <a:buFont typeface="Arial"/>
                        <a:buChar char="•"/>
                      </a:pPr>
                      <a:r>
                        <a:rPr lang="en-US" sz="1200" b="0" u="none" strike="noStrike" cap="none" dirty="0">
                          <a:solidFill>
                            <a:schemeClr val="dk1"/>
                          </a:solidFill>
                          <a:latin typeface="Arial"/>
                          <a:ea typeface="Arial"/>
                          <a:cs typeface="Arial"/>
                          <a:sym typeface="Arial"/>
                        </a:rPr>
                        <a:t>Leadership </a:t>
                      </a:r>
                      <a:endParaRPr dirty="0"/>
                    </a:p>
                    <a:p>
                      <a:pPr marL="171450" marR="0" lvl="0" indent="-171450" algn="l" rtl="0">
                        <a:spcBef>
                          <a:spcPts val="0"/>
                        </a:spcBef>
                        <a:spcAft>
                          <a:spcPts val="0"/>
                        </a:spcAft>
                        <a:buClr>
                          <a:schemeClr val="dk1"/>
                        </a:buClr>
                        <a:buSzPts val="1200"/>
                        <a:buFont typeface="Arial"/>
                        <a:buChar char="•"/>
                      </a:pPr>
                      <a:r>
                        <a:rPr lang="en-US" sz="1200" b="0" u="none" strike="noStrike" cap="none" dirty="0">
                          <a:solidFill>
                            <a:schemeClr val="dk1"/>
                          </a:solidFill>
                          <a:latin typeface="Arial"/>
                          <a:ea typeface="Arial"/>
                          <a:cs typeface="Arial"/>
                          <a:sym typeface="Arial"/>
                        </a:rPr>
                        <a:t>Transparency </a:t>
                      </a:r>
                      <a:endParaRPr dirty="0"/>
                    </a:p>
                    <a:p>
                      <a:pPr marL="171450" marR="0" lvl="0" indent="-171450" algn="l" rtl="0">
                        <a:spcBef>
                          <a:spcPts val="0"/>
                        </a:spcBef>
                        <a:spcAft>
                          <a:spcPts val="0"/>
                        </a:spcAft>
                        <a:buClr>
                          <a:schemeClr val="dk1"/>
                        </a:buClr>
                        <a:buSzPts val="1200"/>
                        <a:buFont typeface="Arial"/>
                        <a:buChar char="•"/>
                      </a:pPr>
                      <a:r>
                        <a:rPr lang="en-US" sz="1200" b="0" u="none" strike="noStrike" cap="none" dirty="0">
                          <a:solidFill>
                            <a:schemeClr val="dk1"/>
                          </a:solidFill>
                          <a:latin typeface="Arial"/>
                          <a:ea typeface="Arial"/>
                          <a:cs typeface="Arial"/>
                          <a:sym typeface="Arial"/>
                        </a:rPr>
                        <a:t>Accountability </a:t>
                      </a:r>
                      <a:endParaRPr dirty="0"/>
                    </a:p>
                    <a:p>
                      <a:pPr marL="171450" marR="0" lvl="0" indent="-171450" algn="l" rtl="0">
                        <a:spcBef>
                          <a:spcPts val="0"/>
                        </a:spcBef>
                        <a:spcAft>
                          <a:spcPts val="0"/>
                        </a:spcAft>
                        <a:buClr>
                          <a:schemeClr val="dk1"/>
                        </a:buClr>
                        <a:buSzPts val="1200"/>
                        <a:buFont typeface="Arial"/>
                        <a:buChar char="•"/>
                      </a:pPr>
                      <a:r>
                        <a:rPr lang="en-US" sz="1200" b="0" u="none" strike="noStrike" cap="none" dirty="0">
                          <a:solidFill>
                            <a:schemeClr val="dk1"/>
                          </a:solidFill>
                          <a:latin typeface="Arial"/>
                          <a:ea typeface="Arial"/>
                          <a:cs typeface="Arial"/>
                          <a:sym typeface="Arial"/>
                        </a:rPr>
                        <a:t>Change Management </a:t>
                      </a:r>
                      <a:endParaRPr dirty="0"/>
                    </a:p>
                    <a:p>
                      <a:pPr marL="171450" marR="0" lvl="0" indent="-171450" algn="l" rtl="0">
                        <a:spcBef>
                          <a:spcPts val="0"/>
                        </a:spcBef>
                        <a:spcAft>
                          <a:spcPts val="0"/>
                        </a:spcAft>
                        <a:buClr>
                          <a:schemeClr val="dk1"/>
                        </a:buClr>
                        <a:buSzPts val="1200"/>
                        <a:buFont typeface="Arial"/>
                        <a:buChar char="•"/>
                      </a:pPr>
                      <a:r>
                        <a:rPr lang="en-US" sz="1200" b="0" u="none" strike="noStrike" cap="none" dirty="0">
                          <a:solidFill>
                            <a:schemeClr val="dk1"/>
                          </a:solidFill>
                          <a:latin typeface="Arial"/>
                          <a:ea typeface="Arial"/>
                          <a:cs typeface="Arial"/>
                          <a:sym typeface="Arial"/>
                        </a:rPr>
                        <a:t>Buy-in</a:t>
                      </a:r>
                      <a:endParaRPr dirty="0"/>
                    </a:p>
                    <a:p>
                      <a:pPr marL="171450" marR="0" lvl="0" indent="-171450" algn="l" rtl="0">
                        <a:spcBef>
                          <a:spcPts val="0"/>
                        </a:spcBef>
                        <a:spcAft>
                          <a:spcPts val="0"/>
                        </a:spcAft>
                        <a:buClr>
                          <a:schemeClr val="dk1"/>
                        </a:buClr>
                        <a:buSzPts val="1200"/>
                        <a:buFont typeface="Arial"/>
                        <a:buChar char="•"/>
                      </a:pPr>
                      <a:r>
                        <a:rPr lang="en-US" sz="1200" b="0" u="none" strike="noStrike" cap="none" dirty="0">
                          <a:solidFill>
                            <a:schemeClr val="dk1"/>
                          </a:solidFill>
                          <a:latin typeface="Arial"/>
                          <a:ea typeface="Arial"/>
                          <a:cs typeface="Arial"/>
                          <a:sym typeface="Arial"/>
                        </a:rPr>
                        <a:t>Compliance</a:t>
                      </a:r>
                      <a:endParaRPr dirty="0"/>
                    </a:p>
                    <a:p>
                      <a:pPr marL="171450" marR="0" lvl="0" indent="-171450" algn="l" rtl="0">
                        <a:spcBef>
                          <a:spcPts val="0"/>
                        </a:spcBef>
                        <a:spcAft>
                          <a:spcPts val="0"/>
                        </a:spcAft>
                        <a:buClr>
                          <a:schemeClr val="dk1"/>
                        </a:buClr>
                        <a:buSzPts val="1200"/>
                        <a:buFont typeface="Arial"/>
                        <a:buChar char="•"/>
                      </a:pPr>
                      <a:r>
                        <a:rPr lang="en-US" sz="1200" b="0" u="none" strike="noStrike" cap="none" dirty="0">
                          <a:solidFill>
                            <a:schemeClr val="dk1"/>
                          </a:solidFill>
                          <a:latin typeface="Arial"/>
                          <a:ea typeface="Arial"/>
                          <a:cs typeface="Arial"/>
                          <a:sym typeface="Arial"/>
                        </a:rPr>
                        <a:t>Price &amp; Value benchmarking </a:t>
                      </a:r>
                      <a:endParaRPr dirty="0"/>
                    </a:p>
                  </a:txBody>
                  <a:tcPr marL="91450" marR="91450" marT="45725" marB="45725" anchor="ctr"/>
                </a:tc>
                <a:tc>
                  <a:txBody>
                    <a:bodyPr/>
                    <a:lstStyle/>
                    <a:p>
                      <a:pPr marL="171450" marR="0" lvl="0" indent="-171450" algn="l" rtl="0">
                        <a:spcBef>
                          <a:spcPts val="0"/>
                        </a:spcBef>
                        <a:spcAft>
                          <a:spcPts val="0"/>
                        </a:spcAft>
                        <a:buClr>
                          <a:schemeClr val="dk1"/>
                        </a:buClr>
                        <a:buSzPts val="1200"/>
                        <a:buFont typeface="Arial"/>
                        <a:buChar char="•"/>
                      </a:pPr>
                      <a:r>
                        <a:rPr lang="en-US" sz="1200" b="0" u="none" strike="noStrike" cap="none" dirty="0">
                          <a:solidFill>
                            <a:schemeClr val="dk1"/>
                          </a:solidFill>
                          <a:latin typeface="Arial"/>
                          <a:ea typeface="Arial"/>
                          <a:cs typeface="Arial"/>
                          <a:sym typeface="Arial"/>
                        </a:rPr>
                        <a:t>Regulation compliance </a:t>
                      </a:r>
                      <a:endParaRPr dirty="0"/>
                    </a:p>
                    <a:p>
                      <a:pPr marL="171450" marR="0" lvl="0" indent="-171450" algn="l" rtl="0">
                        <a:spcBef>
                          <a:spcPts val="0"/>
                        </a:spcBef>
                        <a:spcAft>
                          <a:spcPts val="0"/>
                        </a:spcAft>
                        <a:buClr>
                          <a:schemeClr val="dk1"/>
                        </a:buClr>
                        <a:buSzPts val="1200"/>
                        <a:buFont typeface="Arial"/>
                        <a:buChar char="•"/>
                      </a:pPr>
                      <a:r>
                        <a:rPr lang="en-US" sz="1200" b="0" u="none" strike="noStrike" cap="none" dirty="0">
                          <a:solidFill>
                            <a:schemeClr val="dk1"/>
                          </a:solidFill>
                          <a:latin typeface="Arial"/>
                          <a:ea typeface="Arial"/>
                          <a:cs typeface="Arial"/>
                          <a:sym typeface="Arial"/>
                        </a:rPr>
                        <a:t>Ecosystem dependencies </a:t>
                      </a:r>
                      <a:endParaRPr dirty="0"/>
                    </a:p>
                    <a:p>
                      <a:pPr marL="171450" marR="0" lvl="0" indent="-171450" algn="l" rtl="0">
                        <a:spcBef>
                          <a:spcPts val="0"/>
                        </a:spcBef>
                        <a:spcAft>
                          <a:spcPts val="0"/>
                        </a:spcAft>
                        <a:buClr>
                          <a:schemeClr val="dk1"/>
                        </a:buClr>
                        <a:buSzPts val="1200"/>
                        <a:buFont typeface="Arial"/>
                        <a:buChar char="•"/>
                      </a:pPr>
                      <a:r>
                        <a:rPr lang="en-US" sz="1200" b="0" u="none" strike="noStrike" cap="none" dirty="0">
                          <a:solidFill>
                            <a:schemeClr val="dk1"/>
                          </a:solidFill>
                          <a:latin typeface="Arial"/>
                          <a:ea typeface="Arial"/>
                          <a:cs typeface="Arial"/>
                          <a:sym typeface="Arial"/>
                        </a:rPr>
                        <a:t>Data sharing</a:t>
                      </a:r>
                      <a:endParaRPr dirty="0"/>
                    </a:p>
                    <a:p>
                      <a:pPr marL="171450" marR="0" lvl="0" indent="-171450" algn="l" rtl="0">
                        <a:spcBef>
                          <a:spcPts val="0"/>
                        </a:spcBef>
                        <a:spcAft>
                          <a:spcPts val="0"/>
                        </a:spcAft>
                        <a:buClr>
                          <a:schemeClr val="dk1"/>
                        </a:buClr>
                        <a:buSzPts val="1200"/>
                        <a:buFont typeface="Arial"/>
                        <a:buChar char="•"/>
                      </a:pPr>
                      <a:r>
                        <a:rPr lang="en-US" sz="1200" b="0" u="none" strike="noStrike" cap="none" dirty="0">
                          <a:solidFill>
                            <a:schemeClr val="dk1"/>
                          </a:solidFill>
                          <a:latin typeface="Arial"/>
                          <a:ea typeface="Arial"/>
                          <a:cs typeface="Arial"/>
                          <a:sym typeface="Arial"/>
                        </a:rPr>
                        <a:t>Risk hedging </a:t>
                      </a:r>
                      <a:endParaRPr dirty="0"/>
                    </a:p>
                    <a:p>
                      <a:pPr marL="171450" marR="0" lvl="0" indent="-171450" algn="l" rtl="0">
                        <a:spcBef>
                          <a:spcPts val="0"/>
                        </a:spcBef>
                        <a:spcAft>
                          <a:spcPts val="0"/>
                        </a:spcAft>
                        <a:buClr>
                          <a:schemeClr val="dk1"/>
                        </a:buClr>
                        <a:buSzPts val="1200"/>
                        <a:buFont typeface="Arial"/>
                        <a:buChar char="•"/>
                      </a:pPr>
                      <a:r>
                        <a:rPr lang="en-US" sz="1200" b="0" u="none" strike="noStrike" cap="none" dirty="0">
                          <a:solidFill>
                            <a:schemeClr val="dk1"/>
                          </a:solidFill>
                          <a:latin typeface="Arial"/>
                          <a:ea typeface="Arial"/>
                          <a:cs typeface="Arial"/>
                          <a:sym typeface="Arial"/>
                        </a:rPr>
                        <a:t>External party support </a:t>
                      </a:r>
                      <a:endParaRPr dirty="0"/>
                    </a:p>
                    <a:p>
                      <a:pPr marL="171450" marR="0" lvl="0" indent="-171450" algn="l" rtl="0">
                        <a:spcBef>
                          <a:spcPts val="0"/>
                        </a:spcBef>
                        <a:spcAft>
                          <a:spcPts val="0"/>
                        </a:spcAft>
                        <a:buClr>
                          <a:schemeClr val="dk1"/>
                        </a:buClr>
                        <a:buSzPts val="1200"/>
                        <a:buFont typeface="Arial"/>
                        <a:buChar char="•"/>
                      </a:pPr>
                      <a:r>
                        <a:rPr lang="en-US" sz="1200" b="0" u="none" strike="noStrike" cap="none" dirty="0">
                          <a:solidFill>
                            <a:schemeClr val="dk1"/>
                          </a:solidFill>
                          <a:latin typeface="Arial"/>
                          <a:ea typeface="Arial"/>
                          <a:cs typeface="Arial"/>
                          <a:sym typeface="Arial"/>
                        </a:rPr>
                        <a:t>Connection agnostic </a:t>
                      </a:r>
                      <a:endParaRPr dirty="0"/>
                    </a:p>
                    <a:p>
                      <a:pPr marL="171450" marR="0" lvl="0" indent="-171450" algn="l" rtl="0">
                        <a:spcBef>
                          <a:spcPts val="0"/>
                        </a:spcBef>
                        <a:spcAft>
                          <a:spcPts val="0"/>
                        </a:spcAft>
                        <a:buClr>
                          <a:schemeClr val="dk1"/>
                        </a:buClr>
                        <a:buSzPts val="1200"/>
                        <a:buFont typeface="Arial"/>
                        <a:buChar char="•"/>
                      </a:pPr>
                      <a:r>
                        <a:rPr lang="en-US" sz="1200" b="0" u="none" strike="noStrike" cap="none" dirty="0">
                          <a:solidFill>
                            <a:schemeClr val="dk1"/>
                          </a:solidFill>
                          <a:latin typeface="Arial"/>
                          <a:ea typeface="Arial"/>
                          <a:cs typeface="Arial"/>
                          <a:sym typeface="Arial"/>
                        </a:rPr>
                        <a:t>Transaction transparency </a:t>
                      </a:r>
                      <a:endParaRPr dirty="0"/>
                    </a:p>
                  </a:txBody>
                  <a:tcPr marL="91450" marR="91450" marT="45725" marB="45725" anchor="ctr"/>
                </a:tc>
                <a:extLst>
                  <a:ext uri="{0D108BD9-81ED-4DB2-BD59-A6C34878D82A}">
                    <a16:rowId xmlns:a16="http://schemas.microsoft.com/office/drawing/2014/main" xmlns="" val="10002"/>
                  </a:ext>
                </a:extLst>
              </a:tr>
            </a:tbl>
          </a:graphicData>
        </a:graphic>
      </p:graphicFrame>
      <p:sp>
        <p:nvSpPr>
          <p:cNvPr id="383" name="Google Shape;383;p4"/>
          <p:cNvSpPr txBox="1"/>
          <p:nvPr/>
        </p:nvSpPr>
        <p:spPr>
          <a:xfrm>
            <a:off x="1753986" y="5170187"/>
            <a:ext cx="8321421" cy="923330"/>
          </a:xfrm>
          <a:prstGeom prst="rect">
            <a:avLst/>
          </a:prstGeom>
          <a:noFill/>
          <a:ln>
            <a:noFill/>
          </a:ln>
        </p:spPr>
        <p:txBody>
          <a:bodyPr spcFirstLastPara="1" wrap="square" lIns="0" tIns="45700" rIns="0"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Note: Use cases represent a selection of</a:t>
            </a:r>
            <a:r>
              <a:rPr lang="en-US" sz="1800" dirty="0">
                <a:solidFill>
                  <a:schemeClr val="dk1"/>
                </a:solidFill>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 cities</a:t>
            </a:r>
            <a:r>
              <a:rPr lang="en-US" sz="1800" dirty="0">
                <a:solidFill>
                  <a:schemeClr val="dk1"/>
                </a:solidFill>
                <a:latin typeface="Arial"/>
                <a:ea typeface="Arial"/>
                <a:cs typeface="Arial"/>
                <a:sym typeface="Arial"/>
              </a:rPr>
              <a:t>/organizations that apply AI to build smart cities and application </a:t>
            </a:r>
            <a:r>
              <a:rPr lang="en-US" sz="1800" dirty="0">
                <a:solidFill>
                  <a:schemeClr val="dk1"/>
                </a:solidFill>
                <a:latin typeface="Arial" panose="020B0604020202020204" pitchFamily="34" charset="0"/>
                <a:cs typeface="Arial" panose="020B0604020202020204" pitchFamily="34" charset="0"/>
                <a:sym typeface="Arial"/>
              </a:rPr>
              <a:t>— </a:t>
            </a:r>
            <a:r>
              <a:rPr lang="en-US" sz="1800" dirty="0">
                <a:solidFill>
                  <a:schemeClr val="dk1"/>
                </a:solidFill>
                <a:latin typeface="Arial"/>
                <a:ea typeface="Arial"/>
                <a:cs typeface="Arial"/>
                <a:sym typeface="Arial"/>
              </a:rPr>
              <a:t>this is not an exhaustive list. We will continuously build this research on an ongoing basis.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27"/>
          <p:cNvSpPr txBox="1">
            <a:spLocks noGrp="1"/>
          </p:cNvSpPr>
          <p:nvPr>
            <p:ph type="title"/>
          </p:nvPr>
        </p:nvSpPr>
        <p:spPr>
          <a:xfrm>
            <a:off x="2055247" y="1527176"/>
            <a:ext cx="4906765" cy="2937249"/>
          </a:xfrm>
          <a:prstGeom prst="rect">
            <a:avLst/>
          </a:prstGeom>
          <a:noFill/>
          <a:ln>
            <a:noFill/>
          </a:ln>
        </p:spPr>
        <p:txBody>
          <a:bodyPr spcFirstLastPara="1" wrap="square" lIns="0" tIns="0" rIns="0" bIns="0" anchor="ctr" anchorCtr="0">
            <a:noAutofit/>
          </a:bodyPr>
          <a:lstStyle/>
          <a:p>
            <a:pPr lvl="0">
              <a:buSzPts val="4800"/>
            </a:pPr>
            <a:r>
              <a:rPr lang="en-US" sz="4800" dirty="0"/>
              <a:t>Human Services</a:t>
            </a:r>
            <a:endParaRPr lang="en-US" dirty="0"/>
          </a:p>
        </p:txBody>
      </p:sp>
    </p:spTree>
    <p:extLst>
      <p:ext uri="{BB962C8B-B14F-4D97-AF65-F5344CB8AC3E}">
        <p14:creationId xmlns:p14="http://schemas.microsoft.com/office/powerpoint/2010/main" val="3054761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pic>
        <p:nvPicPr>
          <p:cNvPr id="471" name="Google Shape;471;p7" descr="Buildings - Building Background Png Grey | Transparent PNG Download #776707  - Vippng"/>
          <p:cNvPicPr preferRelativeResize="0"/>
          <p:nvPr/>
        </p:nvPicPr>
        <p:blipFill rotWithShape="1">
          <a:blip r:embed="rId3">
            <a:alphaModFix/>
          </a:blip>
          <a:srcRect l="6141" t="11676" r="6274" b="10060"/>
          <a:stretch/>
        </p:blipFill>
        <p:spPr>
          <a:xfrm>
            <a:off x="178497" y="1529546"/>
            <a:ext cx="11835003" cy="3483032"/>
          </a:xfrm>
          <a:prstGeom prst="rect">
            <a:avLst/>
          </a:prstGeom>
          <a:noFill/>
          <a:ln>
            <a:noFill/>
          </a:ln>
        </p:spPr>
      </p:pic>
      <p:pic>
        <p:nvPicPr>
          <p:cNvPr id="472" name="Google Shape;472;p7" descr="Building, commercial building, construction, housing society, office block,  real estate icon - Download on Iconfinder"/>
          <p:cNvPicPr preferRelativeResize="0"/>
          <p:nvPr/>
        </p:nvPicPr>
        <p:blipFill rotWithShape="1">
          <a:blip r:embed="rId4">
            <a:alphaModFix/>
          </a:blip>
          <a:srcRect/>
          <a:stretch/>
        </p:blipFill>
        <p:spPr>
          <a:xfrm>
            <a:off x="2734681" y="4347378"/>
            <a:ext cx="588856" cy="588856"/>
          </a:xfrm>
          <a:prstGeom prst="rect">
            <a:avLst/>
          </a:prstGeom>
          <a:noFill/>
          <a:ln>
            <a:noFill/>
          </a:ln>
        </p:spPr>
      </p:pic>
      <p:pic>
        <p:nvPicPr>
          <p:cNvPr id="473" name="Google Shape;473;p7" descr="Electricity grid png 3 » PNG Image"/>
          <p:cNvPicPr preferRelativeResize="0"/>
          <p:nvPr/>
        </p:nvPicPr>
        <p:blipFill rotWithShape="1">
          <a:blip r:embed="rId5">
            <a:alphaModFix/>
          </a:blip>
          <a:srcRect/>
          <a:stretch/>
        </p:blipFill>
        <p:spPr>
          <a:xfrm>
            <a:off x="186615" y="3217110"/>
            <a:ext cx="1052613" cy="1726285"/>
          </a:xfrm>
          <a:prstGeom prst="rect">
            <a:avLst/>
          </a:prstGeom>
          <a:noFill/>
          <a:ln>
            <a:noFill/>
          </a:ln>
        </p:spPr>
      </p:pic>
      <p:pic>
        <p:nvPicPr>
          <p:cNvPr id="474" name="Google Shape;474;p7" descr="Download Industry Smoke Power Plant Comments - Icon Manufacturing Power  Plant PNG Image with No Background - PNGkey.com"/>
          <p:cNvPicPr preferRelativeResize="0"/>
          <p:nvPr/>
        </p:nvPicPr>
        <p:blipFill rotWithShape="1">
          <a:blip r:embed="rId6">
            <a:alphaModFix/>
          </a:blip>
          <a:srcRect/>
          <a:stretch/>
        </p:blipFill>
        <p:spPr>
          <a:xfrm>
            <a:off x="739348" y="4057341"/>
            <a:ext cx="818911" cy="885752"/>
          </a:xfrm>
          <a:prstGeom prst="rect">
            <a:avLst/>
          </a:prstGeom>
          <a:noFill/>
          <a:ln>
            <a:noFill/>
          </a:ln>
        </p:spPr>
      </p:pic>
      <p:pic>
        <p:nvPicPr>
          <p:cNvPr id="475" name="Google Shape;475;p7" descr="Building, center, clinic, conditioning, hospital, medical, rehabilitation  icon - Download on Iconfinder"/>
          <p:cNvPicPr preferRelativeResize="0"/>
          <p:nvPr/>
        </p:nvPicPr>
        <p:blipFill rotWithShape="1">
          <a:blip r:embed="rId7">
            <a:alphaModFix/>
          </a:blip>
          <a:srcRect/>
          <a:stretch/>
        </p:blipFill>
        <p:spPr>
          <a:xfrm>
            <a:off x="1572847" y="3844637"/>
            <a:ext cx="1151316" cy="1151316"/>
          </a:xfrm>
          <a:prstGeom prst="rect">
            <a:avLst/>
          </a:prstGeom>
          <a:noFill/>
          <a:ln>
            <a:noFill/>
          </a:ln>
        </p:spPr>
      </p:pic>
      <p:sp>
        <p:nvSpPr>
          <p:cNvPr id="476" name="Google Shape;476;p7"/>
          <p:cNvSpPr/>
          <p:nvPr/>
        </p:nvSpPr>
        <p:spPr>
          <a:xfrm>
            <a:off x="178497" y="5652657"/>
            <a:ext cx="11835003" cy="40732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477" name="Google Shape;477;p7"/>
          <p:cNvSpPr/>
          <p:nvPr/>
        </p:nvSpPr>
        <p:spPr>
          <a:xfrm>
            <a:off x="178497" y="4946075"/>
            <a:ext cx="11835003" cy="706582"/>
          </a:xfrm>
          <a:prstGeom prst="rect">
            <a:avLst/>
          </a:prstGeom>
          <a:solidFill>
            <a:srgbClr val="D0DEE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pic>
        <p:nvPicPr>
          <p:cNvPr id="478" name="Google Shape;478;p7" descr="Mini Truck Icons - Download Free Vector Icons | Noun Project"/>
          <p:cNvPicPr preferRelativeResize="0"/>
          <p:nvPr/>
        </p:nvPicPr>
        <p:blipFill rotWithShape="1">
          <a:blip r:embed="rId8">
            <a:alphaModFix/>
          </a:blip>
          <a:srcRect/>
          <a:stretch/>
        </p:blipFill>
        <p:spPr>
          <a:xfrm>
            <a:off x="10284576" y="4848063"/>
            <a:ext cx="1154776" cy="1154776"/>
          </a:xfrm>
          <a:prstGeom prst="rect">
            <a:avLst/>
          </a:prstGeom>
          <a:noFill/>
          <a:ln>
            <a:noFill/>
          </a:ln>
        </p:spPr>
      </p:pic>
      <p:pic>
        <p:nvPicPr>
          <p:cNvPr id="479" name="Google Shape;479;p7" descr="Vehicle Icon Car Sedan PNG Transparent Background, Free Download #4257 -  FreeIconsPNG"/>
          <p:cNvPicPr preferRelativeResize="0"/>
          <p:nvPr/>
        </p:nvPicPr>
        <p:blipFill rotWithShape="1">
          <a:blip r:embed="rId9">
            <a:alphaModFix/>
          </a:blip>
          <a:srcRect/>
          <a:stretch/>
        </p:blipFill>
        <p:spPr>
          <a:xfrm>
            <a:off x="680657" y="5166398"/>
            <a:ext cx="1036615" cy="621564"/>
          </a:xfrm>
          <a:prstGeom prst="rect">
            <a:avLst/>
          </a:prstGeom>
          <a:noFill/>
          <a:ln>
            <a:noFill/>
          </a:ln>
        </p:spPr>
      </p:pic>
      <p:pic>
        <p:nvPicPr>
          <p:cNvPr id="480" name="Google Shape;480;p7"/>
          <p:cNvPicPr preferRelativeResize="0"/>
          <p:nvPr/>
        </p:nvPicPr>
        <p:blipFill rotWithShape="1">
          <a:blip r:embed="rId10">
            <a:alphaModFix/>
          </a:blip>
          <a:srcRect/>
          <a:stretch/>
        </p:blipFill>
        <p:spPr>
          <a:xfrm>
            <a:off x="8329348" y="5216761"/>
            <a:ext cx="490456" cy="490456"/>
          </a:xfrm>
          <a:prstGeom prst="rect">
            <a:avLst/>
          </a:prstGeom>
          <a:noFill/>
          <a:ln>
            <a:noFill/>
          </a:ln>
        </p:spPr>
      </p:pic>
      <p:pic>
        <p:nvPicPr>
          <p:cNvPr id="481" name="Google Shape;481;p7" descr="Free Icon | Traffic police"/>
          <p:cNvPicPr preferRelativeResize="0"/>
          <p:nvPr/>
        </p:nvPicPr>
        <p:blipFill rotWithShape="1">
          <a:blip r:embed="rId11">
            <a:alphaModFix/>
          </a:blip>
          <a:srcRect/>
          <a:stretch/>
        </p:blipFill>
        <p:spPr>
          <a:xfrm>
            <a:off x="5240567" y="5004269"/>
            <a:ext cx="407324" cy="407324"/>
          </a:xfrm>
          <a:prstGeom prst="rect">
            <a:avLst/>
          </a:prstGeom>
          <a:noFill/>
          <a:ln>
            <a:noFill/>
          </a:ln>
        </p:spPr>
      </p:pic>
      <p:pic>
        <p:nvPicPr>
          <p:cNvPr id="482" name="Google Shape;482;p7" descr="Building, office, police station icon - Download on Iconfinder"/>
          <p:cNvPicPr preferRelativeResize="0"/>
          <p:nvPr/>
        </p:nvPicPr>
        <p:blipFill rotWithShape="1">
          <a:blip r:embed="rId12">
            <a:alphaModFix/>
          </a:blip>
          <a:srcRect/>
          <a:stretch/>
        </p:blipFill>
        <p:spPr>
          <a:xfrm>
            <a:off x="7356310" y="4085686"/>
            <a:ext cx="965807" cy="965807"/>
          </a:xfrm>
          <a:prstGeom prst="rect">
            <a:avLst/>
          </a:prstGeom>
          <a:noFill/>
          <a:ln>
            <a:noFill/>
          </a:ln>
        </p:spPr>
      </p:pic>
      <p:pic>
        <p:nvPicPr>
          <p:cNvPr id="483" name="Google Shape;483;p7" descr="Download Tall Building Silhouette At Getdrawings Png Transparent -  Skyscraper Clipart PNG Image with No Background - PNGkey.com"/>
          <p:cNvPicPr preferRelativeResize="0"/>
          <p:nvPr/>
        </p:nvPicPr>
        <p:blipFill rotWithShape="1">
          <a:blip r:embed="rId13">
            <a:alphaModFix/>
          </a:blip>
          <a:srcRect r="38743"/>
          <a:stretch/>
        </p:blipFill>
        <p:spPr>
          <a:xfrm>
            <a:off x="8178502" y="2369132"/>
            <a:ext cx="2349197" cy="2576948"/>
          </a:xfrm>
          <a:prstGeom prst="rect">
            <a:avLst/>
          </a:prstGeom>
          <a:noFill/>
          <a:ln>
            <a:noFill/>
          </a:ln>
        </p:spPr>
      </p:pic>
      <p:pic>
        <p:nvPicPr>
          <p:cNvPr id="484" name="Google Shape;484;p7" descr="Street light PNG images free download"/>
          <p:cNvPicPr preferRelativeResize="0"/>
          <p:nvPr/>
        </p:nvPicPr>
        <p:blipFill rotWithShape="1">
          <a:blip r:embed="rId14">
            <a:alphaModFix/>
          </a:blip>
          <a:srcRect/>
          <a:stretch/>
        </p:blipFill>
        <p:spPr>
          <a:xfrm>
            <a:off x="3212451" y="4703535"/>
            <a:ext cx="484134" cy="484134"/>
          </a:xfrm>
          <a:prstGeom prst="rect">
            <a:avLst/>
          </a:prstGeom>
          <a:noFill/>
          <a:ln>
            <a:noFill/>
          </a:ln>
        </p:spPr>
      </p:pic>
      <p:pic>
        <p:nvPicPr>
          <p:cNvPr id="485" name="Google Shape;485;p7" descr="Street light PNG images free download"/>
          <p:cNvPicPr preferRelativeResize="0"/>
          <p:nvPr/>
        </p:nvPicPr>
        <p:blipFill rotWithShape="1">
          <a:blip r:embed="rId14">
            <a:alphaModFix/>
          </a:blip>
          <a:srcRect/>
          <a:stretch/>
        </p:blipFill>
        <p:spPr>
          <a:xfrm>
            <a:off x="1807397" y="4703659"/>
            <a:ext cx="489238" cy="489238"/>
          </a:xfrm>
          <a:prstGeom prst="rect">
            <a:avLst/>
          </a:prstGeom>
          <a:noFill/>
          <a:ln>
            <a:noFill/>
          </a:ln>
        </p:spPr>
      </p:pic>
      <p:pic>
        <p:nvPicPr>
          <p:cNvPr id="486" name="Google Shape;486;p7" descr="Street light PNG images free download"/>
          <p:cNvPicPr preferRelativeResize="0"/>
          <p:nvPr/>
        </p:nvPicPr>
        <p:blipFill rotWithShape="1">
          <a:blip r:embed="rId14">
            <a:alphaModFix/>
          </a:blip>
          <a:srcRect/>
          <a:stretch/>
        </p:blipFill>
        <p:spPr>
          <a:xfrm>
            <a:off x="2509924" y="4701456"/>
            <a:ext cx="489238" cy="489238"/>
          </a:xfrm>
          <a:prstGeom prst="rect">
            <a:avLst/>
          </a:prstGeom>
          <a:noFill/>
          <a:ln>
            <a:noFill/>
          </a:ln>
        </p:spPr>
      </p:pic>
      <p:pic>
        <p:nvPicPr>
          <p:cNvPr id="487" name="Google Shape;487;p7" descr="Street light PNG images free download"/>
          <p:cNvPicPr preferRelativeResize="0"/>
          <p:nvPr/>
        </p:nvPicPr>
        <p:blipFill rotWithShape="1">
          <a:blip r:embed="rId15">
            <a:alphaModFix/>
          </a:blip>
          <a:srcRect/>
          <a:stretch/>
        </p:blipFill>
        <p:spPr>
          <a:xfrm>
            <a:off x="4709064" y="4706430"/>
            <a:ext cx="484134" cy="484134"/>
          </a:xfrm>
          <a:prstGeom prst="rect">
            <a:avLst/>
          </a:prstGeom>
          <a:noFill/>
          <a:ln>
            <a:noFill/>
          </a:ln>
        </p:spPr>
      </p:pic>
      <p:pic>
        <p:nvPicPr>
          <p:cNvPr id="488" name="Google Shape;488;p7" descr="Street light PNG images free download"/>
          <p:cNvPicPr preferRelativeResize="0"/>
          <p:nvPr/>
        </p:nvPicPr>
        <p:blipFill rotWithShape="1">
          <a:blip r:embed="rId15">
            <a:alphaModFix/>
          </a:blip>
          <a:srcRect/>
          <a:stretch/>
        </p:blipFill>
        <p:spPr>
          <a:xfrm>
            <a:off x="7699523" y="4710341"/>
            <a:ext cx="484134" cy="484134"/>
          </a:xfrm>
          <a:prstGeom prst="rect">
            <a:avLst/>
          </a:prstGeom>
          <a:noFill/>
          <a:ln>
            <a:noFill/>
          </a:ln>
        </p:spPr>
      </p:pic>
      <p:pic>
        <p:nvPicPr>
          <p:cNvPr id="489" name="Google Shape;489;p7" descr="Street light PNG images free download"/>
          <p:cNvPicPr preferRelativeResize="0"/>
          <p:nvPr/>
        </p:nvPicPr>
        <p:blipFill rotWithShape="1">
          <a:blip r:embed="rId15">
            <a:alphaModFix/>
          </a:blip>
          <a:srcRect/>
          <a:stretch/>
        </p:blipFill>
        <p:spPr>
          <a:xfrm>
            <a:off x="8401271" y="4709553"/>
            <a:ext cx="484134" cy="484134"/>
          </a:xfrm>
          <a:prstGeom prst="rect">
            <a:avLst/>
          </a:prstGeom>
          <a:noFill/>
          <a:ln>
            <a:noFill/>
          </a:ln>
        </p:spPr>
      </p:pic>
      <p:sp>
        <p:nvSpPr>
          <p:cNvPr id="490" name="Google Shape;490;p7"/>
          <p:cNvSpPr/>
          <p:nvPr/>
        </p:nvSpPr>
        <p:spPr>
          <a:xfrm>
            <a:off x="5201511" y="5432060"/>
            <a:ext cx="407324" cy="83103"/>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pic>
        <p:nvPicPr>
          <p:cNvPr id="491" name="Google Shape;491;p7" descr="Street light PNG images free download"/>
          <p:cNvPicPr preferRelativeResize="0"/>
          <p:nvPr/>
        </p:nvPicPr>
        <p:blipFill rotWithShape="1">
          <a:blip r:embed="rId15">
            <a:alphaModFix/>
          </a:blip>
          <a:srcRect/>
          <a:stretch/>
        </p:blipFill>
        <p:spPr>
          <a:xfrm>
            <a:off x="9095676" y="4701328"/>
            <a:ext cx="484134" cy="484134"/>
          </a:xfrm>
          <a:prstGeom prst="rect">
            <a:avLst/>
          </a:prstGeom>
          <a:noFill/>
          <a:ln>
            <a:noFill/>
          </a:ln>
        </p:spPr>
      </p:pic>
      <p:pic>
        <p:nvPicPr>
          <p:cNvPr id="492" name="Google Shape;492;p7" descr="Street light PNG images free download"/>
          <p:cNvPicPr preferRelativeResize="0"/>
          <p:nvPr/>
        </p:nvPicPr>
        <p:blipFill rotWithShape="1">
          <a:blip r:embed="rId15">
            <a:alphaModFix/>
          </a:blip>
          <a:srcRect/>
          <a:stretch/>
        </p:blipFill>
        <p:spPr>
          <a:xfrm>
            <a:off x="9890541" y="4705011"/>
            <a:ext cx="484134" cy="484134"/>
          </a:xfrm>
          <a:prstGeom prst="rect">
            <a:avLst/>
          </a:prstGeom>
          <a:noFill/>
          <a:ln>
            <a:noFill/>
          </a:ln>
        </p:spPr>
      </p:pic>
      <p:pic>
        <p:nvPicPr>
          <p:cNvPr id="493" name="Google Shape;493;p7" descr="Street light PNG images free download"/>
          <p:cNvPicPr preferRelativeResize="0"/>
          <p:nvPr/>
        </p:nvPicPr>
        <p:blipFill rotWithShape="1">
          <a:blip r:embed="rId15">
            <a:alphaModFix/>
          </a:blip>
          <a:srcRect/>
          <a:stretch/>
        </p:blipFill>
        <p:spPr>
          <a:xfrm>
            <a:off x="10592289" y="4704223"/>
            <a:ext cx="484134" cy="484134"/>
          </a:xfrm>
          <a:prstGeom prst="rect">
            <a:avLst/>
          </a:prstGeom>
          <a:noFill/>
          <a:ln>
            <a:noFill/>
          </a:ln>
        </p:spPr>
      </p:pic>
      <p:pic>
        <p:nvPicPr>
          <p:cNvPr id="494" name="Google Shape;494;p7" descr="Street light PNG images free download"/>
          <p:cNvPicPr preferRelativeResize="0"/>
          <p:nvPr/>
        </p:nvPicPr>
        <p:blipFill rotWithShape="1">
          <a:blip r:embed="rId15">
            <a:alphaModFix/>
          </a:blip>
          <a:srcRect/>
          <a:stretch/>
        </p:blipFill>
        <p:spPr>
          <a:xfrm>
            <a:off x="274480" y="4717574"/>
            <a:ext cx="489238" cy="489238"/>
          </a:xfrm>
          <a:prstGeom prst="rect">
            <a:avLst/>
          </a:prstGeom>
          <a:noFill/>
          <a:ln>
            <a:noFill/>
          </a:ln>
        </p:spPr>
      </p:pic>
      <p:pic>
        <p:nvPicPr>
          <p:cNvPr id="495" name="Google Shape;495;p7" descr="Street light PNG images free download"/>
          <p:cNvPicPr preferRelativeResize="0"/>
          <p:nvPr/>
        </p:nvPicPr>
        <p:blipFill rotWithShape="1">
          <a:blip r:embed="rId15">
            <a:alphaModFix/>
          </a:blip>
          <a:srcRect/>
          <a:stretch/>
        </p:blipFill>
        <p:spPr>
          <a:xfrm>
            <a:off x="977007" y="4715371"/>
            <a:ext cx="489238" cy="489238"/>
          </a:xfrm>
          <a:prstGeom prst="rect">
            <a:avLst/>
          </a:prstGeom>
          <a:noFill/>
          <a:ln>
            <a:noFill/>
          </a:ln>
        </p:spPr>
      </p:pic>
      <p:pic>
        <p:nvPicPr>
          <p:cNvPr id="496" name="Google Shape;496;p7" descr="Cloud Png Icon #156732 - Free Icons Library"/>
          <p:cNvPicPr preferRelativeResize="0"/>
          <p:nvPr/>
        </p:nvPicPr>
        <p:blipFill rotWithShape="1">
          <a:blip r:embed="rId16">
            <a:alphaModFix/>
          </a:blip>
          <a:srcRect/>
          <a:stretch/>
        </p:blipFill>
        <p:spPr>
          <a:xfrm>
            <a:off x="6385197" y="1999721"/>
            <a:ext cx="727171" cy="458563"/>
          </a:xfrm>
          <a:prstGeom prst="rect">
            <a:avLst/>
          </a:prstGeom>
          <a:noFill/>
          <a:ln>
            <a:noFill/>
          </a:ln>
        </p:spPr>
      </p:pic>
      <p:pic>
        <p:nvPicPr>
          <p:cNvPr id="497" name="Google Shape;497;p7" descr="Cloud Png Icon #156732 - Free Icons Library"/>
          <p:cNvPicPr preferRelativeResize="0"/>
          <p:nvPr/>
        </p:nvPicPr>
        <p:blipFill rotWithShape="1">
          <a:blip r:embed="rId16">
            <a:alphaModFix/>
          </a:blip>
          <a:srcRect/>
          <a:stretch/>
        </p:blipFill>
        <p:spPr>
          <a:xfrm>
            <a:off x="2999162" y="2019995"/>
            <a:ext cx="727171" cy="458563"/>
          </a:xfrm>
          <a:prstGeom prst="rect">
            <a:avLst/>
          </a:prstGeom>
          <a:noFill/>
          <a:ln>
            <a:noFill/>
          </a:ln>
        </p:spPr>
      </p:pic>
      <p:pic>
        <p:nvPicPr>
          <p:cNvPr id="498" name="Google Shape;498;p7" descr="National Martyrs Memorial Jatiya Sriti Shoudho Bangladesh Svg Png Icon Free  Download (#42400) - OnlineWebFonts.COM"/>
          <p:cNvPicPr preferRelativeResize="0"/>
          <p:nvPr/>
        </p:nvPicPr>
        <p:blipFill rotWithShape="1">
          <a:blip r:embed="rId17">
            <a:alphaModFix/>
          </a:blip>
          <a:srcRect/>
          <a:stretch/>
        </p:blipFill>
        <p:spPr>
          <a:xfrm>
            <a:off x="5079196" y="4355328"/>
            <a:ext cx="519408" cy="573139"/>
          </a:xfrm>
          <a:prstGeom prst="rect">
            <a:avLst/>
          </a:prstGeom>
          <a:noFill/>
          <a:ln>
            <a:noFill/>
          </a:ln>
        </p:spPr>
      </p:pic>
      <p:pic>
        <p:nvPicPr>
          <p:cNvPr id="499" name="Google Shape;499;p7" descr="Cloud Png Icon #156732 - Free Icons Library"/>
          <p:cNvPicPr preferRelativeResize="0"/>
          <p:nvPr/>
        </p:nvPicPr>
        <p:blipFill rotWithShape="1">
          <a:blip r:embed="rId16">
            <a:alphaModFix/>
          </a:blip>
          <a:srcRect/>
          <a:stretch/>
        </p:blipFill>
        <p:spPr>
          <a:xfrm>
            <a:off x="10284576" y="1497691"/>
            <a:ext cx="942704" cy="594481"/>
          </a:xfrm>
          <a:prstGeom prst="rect">
            <a:avLst/>
          </a:prstGeom>
          <a:noFill/>
          <a:ln>
            <a:noFill/>
          </a:ln>
        </p:spPr>
      </p:pic>
      <p:pic>
        <p:nvPicPr>
          <p:cNvPr id="500" name="Google Shape;500;p7" descr="Mother walking with three babies free vector icons designed by Freepik |  Free icons, Vector icon design, Black n white images"/>
          <p:cNvPicPr preferRelativeResize="0"/>
          <p:nvPr/>
        </p:nvPicPr>
        <p:blipFill rotWithShape="1">
          <a:blip r:embed="rId18">
            <a:alphaModFix/>
          </a:blip>
          <a:srcRect/>
          <a:stretch/>
        </p:blipFill>
        <p:spPr>
          <a:xfrm>
            <a:off x="2080597" y="4570068"/>
            <a:ext cx="566730" cy="566730"/>
          </a:xfrm>
          <a:prstGeom prst="rect">
            <a:avLst/>
          </a:prstGeom>
          <a:noFill/>
          <a:ln>
            <a:noFill/>
          </a:ln>
        </p:spPr>
      </p:pic>
      <p:pic>
        <p:nvPicPr>
          <p:cNvPr id="501" name="Google Shape;501;p7" descr="600+ Free Walking &amp; Silhouette Vectors - Pixabay"/>
          <p:cNvPicPr preferRelativeResize="0"/>
          <p:nvPr/>
        </p:nvPicPr>
        <p:blipFill rotWithShape="1">
          <a:blip r:embed="rId19">
            <a:alphaModFix/>
          </a:blip>
          <a:srcRect/>
          <a:stretch/>
        </p:blipFill>
        <p:spPr>
          <a:xfrm>
            <a:off x="9565978" y="4832427"/>
            <a:ext cx="437761" cy="349387"/>
          </a:xfrm>
          <a:prstGeom prst="rect">
            <a:avLst/>
          </a:prstGeom>
          <a:noFill/>
          <a:ln>
            <a:noFill/>
          </a:ln>
        </p:spPr>
      </p:pic>
      <p:pic>
        <p:nvPicPr>
          <p:cNvPr id="502" name="Google Shape;502;p7" descr="people, worker, male, job, Occupation, walking, Cart, Man, Carrying,  Pushing icon"/>
          <p:cNvPicPr preferRelativeResize="0"/>
          <p:nvPr/>
        </p:nvPicPr>
        <p:blipFill rotWithShape="1">
          <a:blip r:embed="rId20">
            <a:alphaModFix/>
          </a:blip>
          <a:srcRect/>
          <a:stretch/>
        </p:blipFill>
        <p:spPr>
          <a:xfrm>
            <a:off x="764949" y="4832427"/>
            <a:ext cx="272026" cy="272026"/>
          </a:xfrm>
          <a:prstGeom prst="rect">
            <a:avLst/>
          </a:prstGeom>
          <a:noFill/>
          <a:ln>
            <a:noFill/>
          </a:ln>
        </p:spPr>
      </p:pic>
      <p:pic>
        <p:nvPicPr>
          <p:cNvPr id="503" name="Google Shape;503;p7" descr="White House Scalable Vector Graphics Icon - White House PNG Photos png  download - 512*512 - Free Transparent White House png Download. - Clip Art  Library"/>
          <p:cNvPicPr preferRelativeResize="0"/>
          <p:nvPr/>
        </p:nvPicPr>
        <p:blipFill rotWithShape="1">
          <a:blip r:embed="rId21">
            <a:alphaModFix/>
          </a:blip>
          <a:srcRect/>
          <a:stretch/>
        </p:blipFill>
        <p:spPr>
          <a:xfrm>
            <a:off x="5634877" y="3223098"/>
            <a:ext cx="1844040" cy="1844040"/>
          </a:xfrm>
          <a:prstGeom prst="rect">
            <a:avLst/>
          </a:prstGeom>
          <a:noFill/>
          <a:ln>
            <a:noFill/>
          </a:ln>
        </p:spPr>
      </p:pic>
      <p:pic>
        <p:nvPicPr>
          <p:cNvPr id="504" name="Google Shape;504;p7" descr="Protest Vector SVG Icon - PNG Repo Free PNG Icons"/>
          <p:cNvPicPr preferRelativeResize="0"/>
          <p:nvPr/>
        </p:nvPicPr>
        <p:blipFill rotWithShape="1">
          <a:blip r:embed="rId22">
            <a:alphaModFix/>
          </a:blip>
          <a:srcRect/>
          <a:stretch/>
        </p:blipFill>
        <p:spPr>
          <a:xfrm>
            <a:off x="7264676" y="4652098"/>
            <a:ext cx="484134" cy="484134"/>
          </a:xfrm>
          <a:prstGeom prst="rect">
            <a:avLst/>
          </a:prstGeom>
          <a:noFill/>
          <a:ln>
            <a:noFill/>
          </a:ln>
        </p:spPr>
      </p:pic>
      <p:pic>
        <p:nvPicPr>
          <p:cNvPr id="505" name="Google Shape;505;p7" descr="Protest Vector SVG Icon - PNG Repo Free PNG Icons"/>
          <p:cNvPicPr preferRelativeResize="0"/>
          <p:nvPr/>
        </p:nvPicPr>
        <p:blipFill rotWithShape="1">
          <a:blip r:embed="rId22">
            <a:alphaModFix/>
          </a:blip>
          <a:srcRect/>
          <a:stretch/>
        </p:blipFill>
        <p:spPr>
          <a:xfrm>
            <a:off x="6643908" y="4681016"/>
            <a:ext cx="484134" cy="484134"/>
          </a:xfrm>
          <a:prstGeom prst="rect">
            <a:avLst/>
          </a:prstGeom>
          <a:noFill/>
          <a:ln>
            <a:noFill/>
          </a:ln>
        </p:spPr>
      </p:pic>
      <p:pic>
        <p:nvPicPr>
          <p:cNvPr id="506" name="Google Shape;506;p7" descr="Protest Vector SVG Icon - PNG Repo Free PNG Icons"/>
          <p:cNvPicPr preferRelativeResize="0"/>
          <p:nvPr/>
        </p:nvPicPr>
        <p:blipFill rotWithShape="1">
          <a:blip r:embed="rId22">
            <a:alphaModFix/>
          </a:blip>
          <a:srcRect/>
          <a:stretch/>
        </p:blipFill>
        <p:spPr>
          <a:xfrm>
            <a:off x="5864868" y="4701026"/>
            <a:ext cx="484134" cy="484134"/>
          </a:xfrm>
          <a:prstGeom prst="rect">
            <a:avLst/>
          </a:prstGeom>
          <a:noFill/>
          <a:ln>
            <a:noFill/>
          </a:ln>
        </p:spPr>
      </p:pic>
      <p:pic>
        <p:nvPicPr>
          <p:cNvPr id="507" name="Google Shape;507;p7" descr="Street light PNG images free download"/>
          <p:cNvPicPr preferRelativeResize="0"/>
          <p:nvPr/>
        </p:nvPicPr>
        <p:blipFill rotWithShape="1">
          <a:blip r:embed="rId15">
            <a:alphaModFix/>
          </a:blip>
          <a:srcRect/>
          <a:stretch/>
        </p:blipFill>
        <p:spPr>
          <a:xfrm>
            <a:off x="5499604" y="4706782"/>
            <a:ext cx="489238" cy="489238"/>
          </a:xfrm>
          <a:prstGeom prst="rect">
            <a:avLst/>
          </a:prstGeom>
          <a:noFill/>
          <a:ln>
            <a:noFill/>
          </a:ln>
        </p:spPr>
      </p:pic>
      <p:pic>
        <p:nvPicPr>
          <p:cNvPr id="508" name="Google Shape;508;p7" descr="Street light PNG images free download"/>
          <p:cNvPicPr preferRelativeResize="0"/>
          <p:nvPr/>
        </p:nvPicPr>
        <p:blipFill rotWithShape="1">
          <a:blip r:embed="rId23">
            <a:alphaModFix/>
          </a:blip>
          <a:srcRect/>
          <a:stretch/>
        </p:blipFill>
        <p:spPr>
          <a:xfrm>
            <a:off x="6202131" y="4704579"/>
            <a:ext cx="489238" cy="489238"/>
          </a:xfrm>
          <a:prstGeom prst="rect">
            <a:avLst/>
          </a:prstGeom>
          <a:noFill/>
          <a:ln>
            <a:noFill/>
          </a:ln>
        </p:spPr>
      </p:pic>
      <p:pic>
        <p:nvPicPr>
          <p:cNvPr id="509" name="Google Shape;509;p7" descr="Street light PNG images free download"/>
          <p:cNvPicPr preferRelativeResize="0"/>
          <p:nvPr/>
        </p:nvPicPr>
        <p:blipFill rotWithShape="1">
          <a:blip r:embed="rId23">
            <a:alphaModFix/>
          </a:blip>
          <a:srcRect/>
          <a:stretch/>
        </p:blipFill>
        <p:spPr>
          <a:xfrm>
            <a:off x="6904658" y="4706658"/>
            <a:ext cx="484134" cy="484134"/>
          </a:xfrm>
          <a:prstGeom prst="rect">
            <a:avLst/>
          </a:prstGeom>
          <a:noFill/>
          <a:ln>
            <a:noFill/>
          </a:ln>
        </p:spPr>
      </p:pic>
      <p:pic>
        <p:nvPicPr>
          <p:cNvPr id="510" name="Google Shape;510;p7" descr="Free Icon | Solar panel"/>
          <p:cNvPicPr preferRelativeResize="0"/>
          <p:nvPr/>
        </p:nvPicPr>
        <p:blipFill rotWithShape="1">
          <a:blip r:embed="rId24">
            <a:alphaModFix/>
          </a:blip>
          <a:srcRect/>
          <a:stretch/>
        </p:blipFill>
        <p:spPr>
          <a:xfrm>
            <a:off x="8249770" y="3516813"/>
            <a:ext cx="484134" cy="484134"/>
          </a:xfrm>
          <a:prstGeom prst="rect">
            <a:avLst/>
          </a:prstGeom>
          <a:noFill/>
          <a:ln>
            <a:noFill/>
          </a:ln>
        </p:spPr>
      </p:pic>
      <p:pic>
        <p:nvPicPr>
          <p:cNvPr id="511" name="Google Shape;511;p7" descr="Free Icon | Solar panel"/>
          <p:cNvPicPr preferRelativeResize="0"/>
          <p:nvPr/>
        </p:nvPicPr>
        <p:blipFill rotWithShape="1">
          <a:blip r:embed="rId25">
            <a:alphaModFix/>
          </a:blip>
          <a:srcRect/>
          <a:stretch/>
        </p:blipFill>
        <p:spPr>
          <a:xfrm>
            <a:off x="1906438" y="3502682"/>
            <a:ext cx="484134" cy="484134"/>
          </a:xfrm>
          <a:prstGeom prst="rect">
            <a:avLst/>
          </a:prstGeom>
          <a:noFill/>
          <a:ln>
            <a:noFill/>
          </a:ln>
        </p:spPr>
      </p:pic>
      <p:pic>
        <p:nvPicPr>
          <p:cNvPr id="512" name="Google Shape;512;p7" descr="Free Icon | Solar panel"/>
          <p:cNvPicPr preferRelativeResize="0"/>
          <p:nvPr/>
        </p:nvPicPr>
        <p:blipFill rotWithShape="1">
          <a:blip r:embed="rId24">
            <a:alphaModFix/>
          </a:blip>
          <a:srcRect/>
          <a:stretch/>
        </p:blipFill>
        <p:spPr>
          <a:xfrm>
            <a:off x="5530316" y="4122123"/>
            <a:ext cx="484134" cy="484134"/>
          </a:xfrm>
          <a:prstGeom prst="rect">
            <a:avLst/>
          </a:prstGeom>
          <a:noFill/>
          <a:ln>
            <a:noFill/>
          </a:ln>
        </p:spPr>
      </p:pic>
      <p:pic>
        <p:nvPicPr>
          <p:cNvPr id="513" name="Google Shape;513;p7" descr="Free Icon | Solar panel"/>
          <p:cNvPicPr preferRelativeResize="0"/>
          <p:nvPr/>
        </p:nvPicPr>
        <p:blipFill rotWithShape="1">
          <a:blip r:embed="rId24">
            <a:alphaModFix/>
          </a:blip>
          <a:srcRect/>
          <a:stretch/>
        </p:blipFill>
        <p:spPr>
          <a:xfrm>
            <a:off x="7067723" y="4140706"/>
            <a:ext cx="484134" cy="484134"/>
          </a:xfrm>
          <a:prstGeom prst="rect">
            <a:avLst/>
          </a:prstGeom>
          <a:noFill/>
          <a:ln>
            <a:noFill/>
          </a:ln>
        </p:spPr>
      </p:pic>
      <p:pic>
        <p:nvPicPr>
          <p:cNvPr id="514" name="Google Shape;514;p7" descr="Free Icon | Solar panel"/>
          <p:cNvPicPr preferRelativeResize="0"/>
          <p:nvPr/>
        </p:nvPicPr>
        <p:blipFill rotWithShape="1">
          <a:blip r:embed="rId24">
            <a:alphaModFix/>
          </a:blip>
          <a:srcRect/>
          <a:stretch/>
        </p:blipFill>
        <p:spPr>
          <a:xfrm>
            <a:off x="9882735" y="2206514"/>
            <a:ext cx="484134" cy="484134"/>
          </a:xfrm>
          <a:prstGeom prst="rect">
            <a:avLst/>
          </a:prstGeom>
          <a:noFill/>
          <a:ln>
            <a:noFill/>
          </a:ln>
        </p:spPr>
      </p:pic>
      <p:pic>
        <p:nvPicPr>
          <p:cNvPr id="515" name="Google Shape;515;p7" descr="Free Icon | Solar panel"/>
          <p:cNvPicPr preferRelativeResize="0"/>
          <p:nvPr/>
        </p:nvPicPr>
        <p:blipFill rotWithShape="1">
          <a:blip r:embed="rId24">
            <a:alphaModFix/>
          </a:blip>
          <a:srcRect/>
          <a:stretch/>
        </p:blipFill>
        <p:spPr>
          <a:xfrm>
            <a:off x="8863654" y="2199896"/>
            <a:ext cx="484134" cy="484134"/>
          </a:xfrm>
          <a:prstGeom prst="rect">
            <a:avLst/>
          </a:prstGeom>
          <a:noFill/>
          <a:ln>
            <a:noFill/>
          </a:ln>
        </p:spPr>
      </p:pic>
      <p:pic>
        <p:nvPicPr>
          <p:cNvPr id="516" name="Google Shape;516;p7" descr="Wind Turbine Icon Png #211772 - Free Icons Library"/>
          <p:cNvPicPr preferRelativeResize="0"/>
          <p:nvPr/>
        </p:nvPicPr>
        <p:blipFill rotWithShape="1">
          <a:blip r:embed="rId26">
            <a:alphaModFix/>
          </a:blip>
          <a:srcRect l="20389" r="21124"/>
          <a:stretch/>
        </p:blipFill>
        <p:spPr>
          <a:xfrm>
            <a:off x="10848077" y="3132354"/>
            <a:ext cx="874678" cy="1495506"/>
          </a:xfrm>
          <a:prstGeom prst="rect">
            <a:avLst/>
          </a:prstGeom>
          <a:noFill/>
          <a:ln>
            <a:noFill/>
          </a:ln>
        </p:spPr>
      </p:pic>
      <p:grpSp>
        <p:nvGrpSpPr>
          <p:cNvPr id="517" name="Google Shape;517;p7"/>
          <p:cNvGrpSpPr/>
          <p:nvPr/>
        </p:nvGrpSpPr>
        <p:grpSpPr>
          <a:xfrm>
            <a:off x="6386443" y="5120644"/>
            <a:ext cx="316401" cy="497213"/>
            <a:chOff x="3940711" y="4260611"/>
            <a:chExt cx="316401" cy="497213"/>
          </a:xfrm>
        </p:grpSpPr>
        <p:pic>
          <p:nvPicPr>
            <p:cNvPr id="518" name="Google Shape;518;p7" descr="Camera Shot Cam Photo Registration Speed Svg Png Icon Free Download  (#566112) - OnlineWebFonts.COM"/>
            <p:cNvPicPr preferRelativeResize="0"/>
            <p:nvPr/>
          </p:nvPicPr>
          <p:blipFill rotWithShape="1">
            <a:blip r:embed="rId27">
              <a:alphaModFix/>
            </a:blip>
            <a:srcRect/>
            <a:stretch/>
          </p:blipFill>
          <p:spPr>
            <a:xfrm flipH="1">
              <a:off x="3940711" y="4260611"/>
              <a:ext cx="316401" cy="317020"/>
            </a:xfrm>
            <a:prstGeom prst="rect">
              <a:avLst/>
            </a:prstGeom>
            <a:noFill/>
            <a:ln>
              <a:noFill/>
            </a:ln>
          </p:spPr>
        </p:pic>
        <p:cxnSp>
          <p:nvCxnSpPr>
            <p:cNvPr id="519" name="Google Shape;519;p7"/>
            <p:cNvCxnSpPr/>
            <p:nvPr/>
          </p:nvCxnSpPr>
          <p:spPr>
            <a:xfrm>
              <a:off x="4098911" y="4570197"/>
              <a:ext cx="0" cy="179229"/>
            </a:xfrm>
            <a:prstGeom prst="straightConnector1">
              <a:avLst/>
            </a:prstGeom>
            <a:noFill/>
            <a:ln w="28575" cap="flat" cmpd="sng">
              <a:solidFill>
                <a:schemeClr val="accent4"/>
              </a:solidFill>
              <a:prstDash val="solid"/>
              <a:miter lim="800000"/>
              <a:headEnd type="none" w="sm" len="sm"/>
              <a:tailEnd type="none" w="sm" len="sm"/>
            </a:ln>
          </p:spPr>
        </p:cxnSp>
        <p:cxnSp>
          <p:nvCxnSpPr>
            <p:cNvPr id="520" name="Google Shape;520;p7"/>
            <p:cNvCxnSpPr/>
            <p:nvPr/>
          </p:nvCxnSpPr>
          <p:spPr>
            <a:xfrm>
              <a:off x="4024313" y="4757824"/>
              <a:ext cx="145256" cy="0"/>
            </a:xfrm>
            <a:prstGeom prst="straightConnector1">
              <a:avLst/>
            </a:prstGeom>
            <a:noFill/>
            <a:ln w="28575" cap="flat" cmpd="sng">
              <a:solidFill>
                <a:schemeClr val="accent4"/>
              </a:solidFill>
              <a:prstDash val="solid"/>
              <a:miter lim="800000"/>
              <a:headEnd type="none" w="sm" len="sm"/>
              <a:tailEnd type="none" w="sm" len="sm"/>
            </a:ln>
          </p:spPr>
        </p:cxnSp>
      </p:grpSp>
      <p:grpSp>
        <p:nvGrpSpPr>
          <p:cNvPr id="521" name="Google Shape;521;p7"/>
          <p:cNvGrpSpPr/>
          <p:nvPr/>
        </p:nvGrpSpPr>
        <p:grpSpPr>
          <a:xfrm>
            <a:off x="190449" y="5146640"/>
            <a:ext cx="316401" cy="497213"/>
            <a:chOff x="3940711" y="4260611"/>
            <a:chExt cx="316401" cy="497213"/>
          </a:xfrm>
        </p:grpSpPr>
        <p:pic>
          <p:nvPicPr>
            <p:cNvPr id="522" name="Google Shape;522;p7" descr="Camera Shot Cam Photo Registration Speed Svg Png Icon Free Download  (#566112) - OnlineWebFonts.COM"/>
            <p:cNvPicPr preferRelativeResize="0"/>
            <p:nvPr/>
          </p:nvPicPr>
          <p:blipFill rotWithShape="1">
            <a:blip r:embed="rId27">
              <a:alphaModFix/>
            </a:blip>
            <a:srcRect/>
            <a:stretch/>
          </p:blipFill>
          <p:spPr>
            <a:xfrm flipH="1">
              <a:off x="3940711" y="4260611"/>
              <a:ext cx="316401" cy="317020"/>
            </a:xfrm>
            <a:prstGeom prst="rect">
              <a:avLst/>
            </a:prstGeom>
            <a:noFill/>
            <a:ln>
              <a:noFill/>
            </a:ln>
          </p:spPr>
        </p:pic>
        <p:cxnSp>
          <p:nvCxnSpPr>
            <p:cNvPr id="523" name="Google Shape;523;p7"/>
            <p:cNvCxnSpPr/>
            <p:nvPr/>
          </p:nvCxnSpPr>
          <p:spPr>
            <a:xfrm>
              <a:off x="4098911" y="4570197"/>
              <a:ext cx="0" cy="179229"/>
            </a:xfrm>
            <a:prstGeom prst="straightConnector1">
              <a:avLst/>
            </a:prstGeom>
            <a:noFill/>
            <a:ln w="28575" cap="flat" cmpd="sng">
              <a:solidFill>
                <a:schemeClr val="accent4"/>
              </a:solidFill>
              <a:prstDash val="solid"/>
              <a:miter lim="800000"/>
              <a:headEnd type="none" w="sm" len="sm"/>
              <a:tailEnd type="none" w="sm" len="sm"/>
            </a:ln>
          </p:spPr>
        </p:cxnSp>
        <p:cxnSp>
          <p:nvCxnSpPr>
            <p:cNvPr id="524" name="Google Shape;524;p7"/>
            <p:cNvCxnSpPr/>
            <p:nvPr/>
          </p:nvCxnSpPr>
          <p:spPr>
            <a:xfrm>
              <a:off x="4024313" y="4757824"/>
              <a:ext cx="145256" cy="0"/>
            </a:xfrm>
            <a:prstGeom prst="straightConnector1">
              <a:avLst/>
            </a:prstGeom>
            <a:noFill/>
            <a:ln w="28575" cap="flat" cmpd="sng">
              <a:solidFill>
                <a:schemeClr val="accent4"/>
              </a:solidFill>
              <a:prstDash val="solid"/>
              <a:miter lim="800000"/>
              <a:headEnd type="none" w="sm" len="sm"/>
              <a:tailEnd type="none" w="sm" len="sm"/>
            </a:ln>
          </p:spPr>
        </p:cxnSp>
      </p:grpSp>
      <p:grpSp>
        <p:nvGrpSpPr>
          <p:cNvPr id="525" name="Google Shape;525;p7"/>
          <p:cNvGrpSpPr/>
          <p:nvPr/>
        </p:nvGrpSpPr>
        <p:grpSpPr>
          <a:xfrm>
            <a:off x="11724366" y="5120644"/>
            <a:ext cx="316401" cy="497213"/>
            <a:chOff x="3940711" y="4260611"/>
            <a:chExt cx="316401" cy="497213"/>
          </a:xfrm>
        </p:grpSpPr>
        <p:pic>
          <p:nvPicPr>
            <p:cNvPr id="526" name="Google Shape;526;p7" descr="Camera Shot Cam Photo Registration Speed Svg Png Icon Free Download  (#566112) - OnlineWebFonts.COM"/>
            <p:cNvPicPr preferRelativeResize="0"/>
            <p:nvPr/>
          </p:nvPicPr>
          <p:blipFill rotWithShape="1">
            <a:blip r:embed="rId27">
              <a:alphaModFix/>
            </a:blip>
            <a:srcRect/>
            <a:stretch/>
          </p:blipFill>
          <p:spPr>
            <a:xfrm flipH="1">
              <a:off x="3940711" y="4260611"/>
              <a:ext cx="316401" cy="317020"/>
            </a:xfrm>
            <a:prstGeom prst="rect">
              <a:avLst/>
            </a:prstGeom>
            <a:noFill/>
            <a:ln>
              <a:noFill/>
            </a:ln>
          </p:spPr>
        </p:pic>
        <p:cxnSp>
          <p:nvCxnSpPr>
            <p:cNvPr id="527" name="Google Shape;527;p7"/>
            <p:cNvCxnSpPr/>
            <p:nvPr/>
          </p:nvCxnSpPr>
          <p:spPr>
            <a:xfrm>
              <a:off x="4098911" y="4570197"/>
              <a:ext cx="0" cy="179229"/>
            </a:xfrm>
            <a:prstGeom prst="straightConnector1">
              <a:avLst/>
            </a:prstGeom>
            <a:noFill/>
            <a:ln w="28575" cap="flat" cmpd="sng">
              <a:solidFill>
                <a:schemeClr val="accent4"/>
              </a:solidFill>
              <a:prstDash val="solid"/>
              <a:miter lim="800000"/>
              <a:headEnd type="none" w="sm" len="sm"/>
              <a:tailEnd type="none" w="sm" len="sm"/>
            </a:ln>
          </p:spPr>
        </p:cxnSp>
        <p:cxnSp>
          <p:nvCxnSpPr>
            <p:cNvPr id="528" name="Google Shape;528;p7"/>
            <p:cNvCxnSpPr/>
            <p:nvPr/>
          </p:nvCxnSpPr>
          <p:spPr>
            <a:xfrm>
              <a:off x="4024313" y="4757824"/>
              <a:ext cx="145256" cy="0"/>
            </a:xfrm>
            <a:prstGeom prst="straightConnector1">
              <a:avLst/>
            </a:prstGeom>
            <a:noFill/>
            <a:ln w="28575" cap="flat" cmpd="sng">
              <a:solidFill>
                <a:schemeClr val="accent4"/>
              </a:solidFill>
              <a:prstDash val="solid"/>
              <a:miter lim="800000"/>
              <a:headEnd type="none" w="sm" len="sm"/>
              <a:tailEnd type="none" w="sm" len="sm"/>
            </a:ln>
          </p:spPr>
        </p:cxnSp>
      </p:grpSp>
      <p:pic>
        <p:nvPicPr>
          <p:cNvPr id="529" name="Google Shape;529;p7" descr="Building, commercial building, construction, housing society, office block,  real estate icon - Download on Iconfinder"/>
          <p:cNvPicPr preferRelativeResize="0"/>
          <p:nvPr/>
        </p:nvPicPr>
        <p:blipFill rotWithShape="1">
          <a:blip r:embed="rId4">
            <a:alphaModFix/>
          </a:blip>
          <a:srcRect r="50293"/>
          <a:stretch/>
        </p:blipFill>
        <p:spPr>
          <a:xfrm>
            <a:off x="3340343" y="3842346"/>
            <a:ext cx="549418" cy="1105327"/>
          </a:xfrm>
          <a:prstGeom prst="rect">
            <a:avLst/>
          </a:prstGeom>
          <a:noFill/>
          <a:ln>
            <a:noFill/>
          </a:ln>
        </p:spPr>
      </p:pic>
      <p:pic>
        <p:nvPicPr>
          <p:cNvPr id="530" name="Google Shape;530;p7" descr="Get The Latest - Public Park Icon Png | Full Size PNG Download | SeekPNG"/>
          <p:cNvPicPr preferRelativeResize="0"/>
          <p:nvPr/>
        </p:nvPicPr>
        <p:blipFill rotWithShape="1">
          <a:blip r:embed="rId28">
            <a:alphaModFix/>
          </a:blip>
          <a:srcRect/>
          <a:stretch/>
        </p:blipFill>
        <p:spPr>
          <a:xfrm>
            <a:off x="10524270" y="3888911"/>
            <a:ext cx="1503818" cy="1029460"/>
          </a:xfrm>
          <a:prstGeom prst="rect">
            <a:avLst/>
          </a:prstGeom>
          <a:noFill/>
          <a:ln>
            <a:noFill/>
          </a:ln>
        </p:spPr>
      </p:pic>
      <p:pic>
        <p:nvPicPr>
          <p:cNvPr id="531" name="Google Shape;531;p7" descr="Free Icon | Security camera"/>
          <p:cNvPicPr preferRelativeResize="0"/>
          <p:nvPr/>
        </p:nvPicPr>
        <p:blipFill rotWithShape="1">
          <a:blip r:embed="rId29">
            <a:alphaModFix/>
          </a:blip>
          <a:srcRect/>
          <a:stretch/>
        </p:blipFill>
        <p:spPr>
          <a:xfrm>
            <a:off x="3852792" y="3899147"/>
            <a:ext cx="216909" cy="216909"/>
          </a:xfrm>
          <a:prstGeom prst="rect">
            <a:avLst/>
          </a:prstGeom>
          <a:noFill/>
          <a:ln>
            <a:noFill/>
          </a:ln>
        </p:spPr>
      </p:pic>
      <p:pic>
        <p:nvPicPr>
          <p:cNvPr id="532" name="Google Shape;532;p7" descr="Free Icon | Security camera"/>
          <p:cNvPicPr preferRelativeResize="0"/>
          <p:nvPr/>
        </p:nvPicPr>
        <p:blipFill rotWithShape="1">
          <a:blip r:embed="rId29">
            <a:alphaModFix/>
          </a:blip>
          <a:srcRect/>
          <a:stretch/>
        </p:blipFill>
        <p:spPr>
          <a:xfrm flipH="1">
            <a:off x="2515025" y="4347738"/>
            <a:ext cx="219656" cy="219656"/>
          </a:xfrm>
          <a:prstGeom prst="rect">
            <a:avLst/>
          </a:prstGeom>
          <a:noFill/>
          <a:ln>
            <a:noFill/>
          </a:ln>
        </p:spPr>
      </p:pic>
      <p:pic>
        <p:nvPicPr>
          <p:cNvPr id="533" name="Google Shape;533;p7" descr="Free Icon | Security camera"/>
          <p:cNvPicPr preferRelativeResize="0"/>
          <p:nvPr/>
        </p:nvPicPr>
        <p:blipFill rotWithShape="1">
          <a:blip r:embed="rId30">
            <a:alphaModFix/>
          </a:blip>
          <a:srcRect/>
          <a:stretch/>
        </p:blipFill>
        <p:spPr>
          <a:xfrm flipH="1">
            <a:off x="7959706" y="4010903"/>
            <a:ext cx="219656" cy="219656"/>
          </a:xfrm>
          <a:prstGeom prst="rect">
            <a:avLst/>
          </a:prstGeom>
          <a:noFill/>
          <a:ln>
            <a:noFill/>
          </a:ln>
        </p:spPr>
      </p:pic>
      <p:pic>
        <p:nvPicPr>
          <p:cNvPr id="534" name="Google Shape;534;p7" descr="Free Icon | Security camera"/>
          <p:cNvPicPr preferRelativeResize="0"/>
          <p:nvPr/>
        </p:nvPicPr>
        <p:blipFill rotWithShape="1">
          <a:blip r:embed="rId30">
            <a:alphaModFix/>
          </a:blip>
          <a:srcRect/>
          <a:stretch/>
        </p:blipFill>
        <p:spPr>
          <a:xfrm flipH="1">
            <a:off x="8915011" y="4154085"/>
            <a:ext cx="219656" cy="219656"/>
          </a:xfrm>
          <a:prstGeom prst="rect">
            <a:avLst/>
          </a:prstGeom>
          <a:noFill/>
          <a:ln>
            <a:noFill/>
          </a:ln>
        </p:spPr>
      </p:pic>
      <p:pic>
        <p:nvPicPr>
          <p:cNvPr id="535" name="Google Shape;535;p7" descr="Free Icon | Security camera"/>
          <p:cNvPicPr preferRelativeResize="0"/>
          <p:nvPr/>
        </p:nvPicPr>
        <p:blipFill rotWithShape="1">
          <a:blip r:embed="rId30">
            <a:alphaModFix/>
          </a:blip>
          <a:srcRect/>
          <a:stretch/>
        </p:blipFill>
        <p:spPr>
          <a:xfrm flipH="1">
            <a:off x="9727561" y="4338705"/>
            <a:ext cx="219656" cy="219656"/>
          </a:xfrm>
          <a:prstGeom prst="rect">
            <a:avLst/>
          </a:prstGeom>
          <a:noFill/>
          <a:ln>
            <a:noFill/>
          </a:ln>
        </p:spPr>
      </p:pic>
      <p:pic>
        <p:nvPicPr>
          <p:cNvPr id="536" name="Google Shape;536;p7" descr="Free Icon | Security camera"/>
          <p:cNvPicPr preferRelativeResize="0"/>
          <p:nvPr/>
        </p:nvPicPr>
        <p:blipFill rotWithShape="1">
          <a:blip r:embed="rId30">
            <a:alphaModFix/>
          </a:blip>
          <a:srcRect/>
          <a:stretch/>
        </p:blipFill>
        <p:spPr>
          <a:xfrm>
            <a:off x="10374675" y="4339949"/>
            <a:ext cx="219656" cy="219656"/>
          </a:xfrm>
          <a:prstGeom prst="rect">
            <a:avLst/>
          </a:prstGeom>
          <a:noFill/>
          <a:ln>
            <a:noFill/>
          </a:ln>
        </p:spPr>
      </p:pic>
      <p:pic>
        <p:nvPicPr>
          <p:cNvPr id="537" name="Google Shape;537;p7" descr="Free Icon | Security camera"/>
          <p:cNvPicPr preferRelativeResize="0"/>
          <p:nvPr/>
        </p:nvPicPr>
        <p:blipFill rotWithShape="1">
          <a:blip r:embed="rId29">
            <a:alphaModFix/>
          </a:blip>
          <a:srcRect/>
          <a:stretch/>
        </p:blipFill>
        <p:spPr>
          <a:xfrm>
            <a:off x="1532415" y="4420295"/>
            <a:ext cx="219656" cy="219656"/>
          </a:xfrm>
          <a:prstGeom prst="rect">
            <a:avLst/>
          </a:prstGeom>
          <a:noFill/>
          <a:ln>
            <a:noFill/>
          </a:ln>
        </p:spPr>
      </p:pic>
      <p:pic>
        <p:nvPicPr>
          <p:cNvPr id="538" name="Google Shape;538;p7" descr="Free Icon | Security camera"/>
          <p:cNvPicPr preferRelativeResize="0"/>
          <p:nvPr/>
        </p:nvPicPr>
        <p:blipFill rotWithShape="1">
          <a:blip r:embed="rId30">
            <a:alphaModFix/>
          </a:blip>
          <a:srcRect/>
          <a:stretch/>
        </p:blipFill>
        <p:spPr>
          <a:xfrm>
            <a:off x="7471582" y="4434076"/>
            <a:ext cx="216909" cy="216909"/>
          </a:xfrm>
          <a:prstGeom prst="rect">
            <a:avLst/>
          </a:prstGeom>
          <a:noFill/>
          <a:ln>
            <a:noFill/>
          </a:ln>
        </p:spPr>
      </p:pic>
      <p:pic>
        <p:nvPicPr>
          <p:cNvPr id="539" name="Google Shape;539;p7" descr="Free Icon | Security camera"/>
          <p:cNvPicPr preferRelativeResize="0"/>
          <p:nvPr/>
        </p:nvPicPr>
        <p:blipFill rotWithShape="1">
          <a:blip r:embed="rId30">
            <a:alphaModFix/>
          </a:blip>
          <a:srcRect/>
          <a:stretch/>
        </p:blipFill>
        <p:spPr>
          <a:xfrm flipH="1">
            <a:off x="5409108" y="4396835"/>
            <a:ext cx="219656" cy="219656"/>
          </a:xfrm>
          <a:prstGeom prst="rect">
            <a:avLst/>
          </a:prstGeom>
          <a:noFill/>
          <a:ln>
            <a:noFill/>
          </a:ln>
        </p:spPr>
      </p:pic>
      <p:pic>
        <p:nvPicPr>
          <p:cNvPr id="540" name="Google Shape;540;p7" descr="Free Passenger Bus Icon of Glyph style - Available in SVG, PNG, EPS, AI &amp;  Icon fonts"/>
          <p:cNvPicPr preferRelativeResize="0"/>
          <p:nvPr/>
        </p:nvPicPr>
        <p:blipFill rotWithShape="1">
          <a:blip r:embed="rId31">
            <a:alphaModFix/>
          </a:blip>
          <a:srcRect t="34786" b="35470"/>
          <a:stretch/>
        </p:blipFill>
        <p:spPr>
          <a:xfrm>
            <a:off x="2017520" y="5097654"/>
            <a:ext cx="1866043" cy="555003"/>
          </a:xfrm>
          <a:prstGeom prst="rect">
            <a:avLst/>
          </a:prstGeom>
          <a:noFill/>
          <a:ln>
            <a:noFill/>
          </a:ln>
        </p:spPr>
      </p:pic>
      <p:pic>
        <p:nvPicPr>
          <p:cNvPr id="541" name="Google Shape;541;p7" descr="Airplane Png Icon #240456 - Free Icons Library"/>
          <p:cNvPicPr preferRelativeResize="0"/>
          <p:nvPr/>
        </p:nvPicPr>
        <p:blipFill rotWithShape="1">
          <a:blip r:embed="rId32">
            <a:alphaModFix/>
          </a:blip>
          <a:srcRect b="23254"/>
          <a:stretch/>
        </p:blipFill>
        <p:spPr>
          <a:xfrm>
            <a:off x="7700124" y="1444372"/>
            <a:ext cx="1163880" cy="701840"/>
          </a:xfrm>
          <a:prstGeom prst="rect">
            <a:avLst/>
          </a:prstGeom>
          <a:noFill/>
          <a:ln>
            <a:noFill/>
          </a:ln>
        </p:spPr>
      </p:pic>
      <p:pic>
        <p:nvPicPr>
          <p:cNvPr id="542" name="Google Shape;542;p7" descr="Bank, banking, building, finance icon - Download on Iconfinder"/>
          <p:cNvPicPr preferRelativeResize="0"/>
          <p:nvPr/>
        </p:nvPicPr>
        <p:blipFill rotWithShape="1">
          <a:blip r:embed="rId33">
            <a:alphaModFix/>
          </a:blip>
          <a:srcRect/>
          <a:stretch/>
        </p:blipFill>
        <p:spPr>
          <a:xfrm>
            <a:off x="3852126" y="3721308"/>
            <a:ext cx="1285764" cy="1285764"/>
          </a:xfrm>
          <a:prstGeom prst="rect">
            <a:avLst/>
          </a:prstGeom>
          <a:noFill/>
          <a:ln>
            <a:noFill/>
          </a:ln>
        </p:spPr>
      </p:pic>
      <p:pic>
        <p:nvPicPr>
          <p:cNvPr id="543" name="Google Shape;543;p7" descr="Police badge PNG"/>
          <p:cNvPicPr preferRelativeResize="0"/>
          <p:nvPr/>
        </p:nvPicPr>
        <p:blipFill rotWithShape="1">
          <a:blip r:embed="rId34">
            <a:alphaModFix/>
          </a:blip>
          <a:srcRect/>
          <a:stretch/>
        </p:blipFill>
        <p:spPr>
          <a:xfrm>
            <a:off x="7731913" y="4229109"/>
            <a:ext cx="216910" cy="252438"/>
          </a:xfrm>
          <a:prstGeom prst="rect">
            <a:avLst/>
          </a:prstGeom>
          <a:noFill/>
          <a:ln>
            <a:noFill/>
          </a:ln>
        </p:spPr>
      </p:pic>
      <p:sp>
        <p:nvSpPr>
          <p:cNvPr id="544" name="Google Shape;544;p7"/>
          <p:cNvSpPr txBox="1"/>
          <p:nvPr/>
        </p:nvSpPr>
        <p:spPr>
          <a:xfrm>
            <a:off x="113352" y="2019995"/>
            <a:ext cx="1702736" cy="923330"/>
          </a:xfrm>
          <a:prstGeom prst="rect">
            <a:avLst/>
          </a:prstGeom>
          <a:noFill/>
          <a:ln>
            <a:noFill/>
          </a:ln>
        </p:spPr>
        <p:txBody>
          <a:bodyPr spcFirstLastPara="1" wrap="square" lIns="0" tIns="45700" rIns="0" bIns="45700" anchor="t" anchorCtr="0">
            <a:spAutoFit/>
          </a:bodyPr>
          <a:lstStyle/>
          <a:p>
            <a:pPr marL="0" marR="0" lvl="0" indent="0" algn="ctr" rtl="0">
              <a:spcBef>
                <a:spcPts val="0"/>
              </a:spcBef>
              <a:spcAft>
                <a:spcPts val="0"/>
              </a:spcAft>
              <a:buNone/>
            </a:pPr>
            <a:r>
              <a:rPr lang="en-US" sz="1800" b="1" dirty="0">
                <a:solidFill>
                  <a:srgbClr val="E81159"/>
                </a:solidFill>
                <a:latin typeface="Arial"/>
                <a:ea typeface="Arial"/>
                <a:cs typeface="Arial"/>
                <a:sym typeface="Arial"/>
              </a:rPr>
              <a:t>Disease Control Epidemiology</a:t>
            </a:r>
            <a:endParaRPr lang="en-US" dirty="0"/>
          </a:p>
        </p:txBody>
      </p:sp>
      <p:cxnSp>
        <p:nvCxnSpPr>
          <p:cNvPr id="545" name="Google Shape;545;p7"/>
          <p:cNvCxnSpPr/>
          <p:nvPr/>
        </p:nvCxnSpPr>
        <p:spPr>
          <a:xfrm>
            <a:off x="1532415" y="2478558"/>
            <a:ext cx="485105" cy="0"/>
          </a:xfrm>
          <a:prstGeom prst="straightConnector1">
            <a:avLst/>
          </a:prstGeom>
          <a:noFill/>
          <a:ln w="12700" cap="flat" cmpd="sng">
            <a:solidFill>
              <a:srgbClr val="6F7878"/>
            </a:solidFill>
            <a:prstDash val="solid"/>
            <a:round/>
            <a:headEnd type="none" w="sm" len="sm"/>
            <a:tailEnd type="none" w="sm" len="sm"/>
          </a:ln>
        </p:spPr>
      </p:cxnSp>
      <p:cxnSp>
        <p:nvCxnSpPr>
          <p:cNvPr id="546" name="Google Shape;546;p7"/>
          <p:cNvCxnSpPr/>
          <p:nvPr/>
        </p:nvCxnSpPr>
        <p:spPr>
          <a:xfrm rot="10800000">
            <a:off x="2005765" y="2481413"/>
            <a:ext cx="0" cy="982354"/>
          </a:xfrm>
          <a:prstGeom prst="straightConnector1">
            <a:avLst/>
          </a:prstGeom>
          <a:noFill/>
          <a:ln w="12700" cap="flat" cmpd="sng">
            <a:solidFill>
              <a:srgbClr val="6F7878"/>
            </a:solidFill>
            <a:prstDash val="solid"/>
            <a:round/>
            <a:headEnd type="none" w="sm" len="sm"/>
            <a:tailEnd type="none" w="sm" len="sm"/>
          </a:ln>
        </p:spPr>
      </p:cxnSp>
      <p:sp>
        <p:nvSpPr>
          <p:cNvPr id="547" name="Google Shape;547;p7"/>
          <p:cNvSpPr txBox="1"/>
          <p:nvPr/>
        </p:nvSpPr>
        <p:spPr>
          <a:xfrm>
            <a:off x="4126615" y="2728377"/>
            <a:ext cx="1702736" cy="923330"/>
          </a:xfrm>
          <a:prstGeom prst="rect">
            <a:avLst/>
          </a:prstGeom>
          <a:noFill/>
          <a:ln>
            <a:noFill/>
          </a:ln>
        </p:spPr>
        <p:txBody>
          <a:bodyPr spcFirstLastPara="1" wrap="square" lIns="0" tIns="45700" rIns="0" bIns="45700" anchor="t" anchorCtr="0">
            <a:spAutoFit/>
          </a:bodyPr>
          <a:lstStyle/>
          <a:p>
            <a:pPr marL="0" marR="0" lvl="0" indent="0" algn="ctr" rtl="0">
              <a:spcBef>
                <a:spcPts val="0"/>
              </a:spcBef>
              <a:spcAft>
                <a:spcPts val="0"/>
              </a:spcAft>
              <a:buNone/>
            </a:pPr>
            <a:r>
              <a:rPr lang="en-US" sz="1800" b="1" dirty="0">
                <a:solidFill>
                  <a:srgbClr val="E81159"/>
                </a:solidFill>
                <a:latin typeface="Arial"/>
                <a:ea typeface="Arial"/>
                <a:cs typeface="Arial"/>
                <a:sym typeface="Arial"/>
              </a:rPr>
              <a:t>Circular City Waste Classifications</a:t>
            </a:r>
            <a:endParaRPr lang="en-US" dirty="0"/>
          </a:p>
        </p:txBody>
      </p:sp>
      <p:cxnSp>
        <p:nvCxnSpPr>
          <p:cNvPr id="548" name="Google Shape;548;p7"/>
          <p:cNvCxnSpPr/>
          <p:nvPr/>
        </p:nvCxnSpPr>
        <p:spPr>
          <a:xfrm>
            <a:off x="3343947" y="3202491"/>
            <a:ext cx="982731" cy="0"/>
          </a:xfrm>
          <a:prstGeom prst="straightConnector1">
            <a:avLst/>
          </a:prstGeom>
          <a:noFill/>
          <a:ln w="12700" cap="flat" cmpd="sng">
            <a:solidFill>
              <a:srgbClr val="6F7878"/>
            </a:solidFill>
            <a:prstDash val="solid"/>
            <a:round/>
            <a:headEnd type="none" w="sm" len="sm"/>
            <a:tailEnd type="none" w="sm" len="sm"/>
          </a:ln>
        </p:spPr>
      </p:cxnSp>
      <p:cxnSp>
        <p:nvCxnSpPr>
          <p:cNvPr id="549" name="Google Shape;549;p7"/>
          <p:cNvCxnSpPr/>
          <p:nvPr/>
        </p:nvCxnSpPr>
        <p:spPr>
          <a:xfrm rot="10800000">
            <a:off x="3343947" y="3202491"/>
            <a:ext cx="0" cy="754418"/>
          </a:xfrm>
          <a:prstGeom prst="straightConnector1">
            <a:avLst/>
          </a:prstGeom>
          <a:noFill/>
          <a:ln w="12700" cap="flat" cmpd="sng">
            <a:solidFill>
              <a:srgbClr val="6F7878"/>
            </a:solidFill>
            <a:prstDash val="solid"/>
            <a:round/>
            <a:headEnd type="none" w="sm" len="sm"/>
            <a:tailEnd type="none" w="sm" len="sm"/>
          </a:ln>
        </p:spPr>
      </p:cxnSp>
      <p:sp>
        <p:nvSpPr>
          <p:cNvPr id="550" name="Google Shape;550;p7"/>
          <p:cNvSpPr txBox="1"/>
          <p:nvPr/>
        </p:nvSpPr>
        <p:spPr>
          <a:xfrm>
            <a:off x="6642245" y="2565471"/>
            <a:ext cx="1959449" cy="646331"/>
          </a:xfrm>
          <a:prstGeom prst="rect">
            <a:avLst/>
          </a:prstGeom>
          <a:noFill/>
          <a:ln>
            <a:noFill/>
          </a:ln>
        </p:spPr>
        <p:txBody>
          <a:bodyPr spcFirstLastPara="1" wrap="square" lIns="0" tIns="45700" rIns="0" bIns="45700" anchor="t" anchorCtr="0">
            <a:spAutoFit/>
          </a:bodyPr>
          <a:lstStyle/>
          <a:p>
            <a:pPr marL="0" marR="0" lvl="0" indent="0" algn="ctr" rtl="0">
              <a:spcBef>
                <a:spcPts val="0"/>
              </a:spcBef>
              <a:spcAft>
                <a:spcPts val="0"/>
              </a:spcAft>
              <a:buNone/>
            </a:pPr>
            <a:r>
              <a:rPr lang="en-US" sz="1800" b="1" dirty="0">
                <a:solidFill>
                  <a:srgbClr val="E81159"/>
                </a:solidFill>
                <a:latin typeface="Arial"/>
                <a:ea typeface="Arial"/>
                <a:cs typeface="Arial"/>
                <a:sym typeface="Arial"/>
              </a:rPr>
              <a:t>Social Welfare Crisis Predictions</a:t>
            </a:r>
            <a:endParaRPr lang="en-US" dirty="0"/>
          </a:p>
        </p:txBody>
      </p:sp>
      <p:cxnSp>
        <p:nvCxnSpPr>
          <p:cNvPr id="551" name="Google Shape;551;p7"/>
          <p:cNvCxnSpPr>
            <a:stCxn id="513" idx="2"/>
          </p:cNvCxnSpPr>
          <p:nvPr/>
        </p:nvCxnSpPr>
        <p:spPr>
          <a:xfrm rot="10800000">
            <a:off x="7309790" y="3189040"/>
            <a:ext cx="0" cy="1435800"/>
          </a:xfrm>
          <a:prstGeom prst="straightConnector1">
            <a:avLst/>
          </a:prstGeom>
          <a:noFill/>
          <a:ln w="12700" cap="flat" cmpd="sng">
            <a:solidFill>
              <a:srgbClr val="6F7878"/>
            </a:solidFill>
            <a:prstDash val="solid"/>
            <a:round/>
            <a:headEnd type="none" w="sm" len="sm"/>
            <a:tailEnd type="none" w="sm" len="sm"/>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8"/>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Disease Control Epidemiology</a:t>
            </a:r>
          </a:p>
        </p:txBody>
      </p:sp>
      <p:graphicFrame>
        <p:nvGraphicFramePr>
          <p:cNvPr id="557" name="Google Shape;557;p8"/>
          <p:cNvGraphicFramePr/>
          <p:nvPr>
            <p:extLst>
              <p:ext uri="{D42A27DB-BD31-4B8C-83A1-F6EECF244321}">
                <p14:modId xmlns:p14="http://schemas.microsoft.com/office/powerpoint/2010/main" val="4105312391"/>
              </p:ext>
            </p:extLst>
          </p:nvPr>
        </p:nvGraphicFramePr>
        <p:xfrm>
          <a:off x="2759826" y="979701"/>
          <a:ext cx="8128050" cy="1377720"/>
        </p:xfrm>
        <a:graphic>
          <a:graphicData uri="http://schemas.openxmlformats.org/drawingml/2006/table">
            <a:tbl>
              <a:tblPr firstRow="1" bandRow="1">
                <a:noFill/>
              </a:tblPr>
              <a:tblGrid>
                <a:gridCol w="1354675">
                  <a:extLst>
                    <a:ext uri="{9D8B030D-6E8A-4147-A177-3AD203B41FA5}">
                      <a16:colId xmlns:a16="http://schemas.microsoft.com/office/drawing/2014/main" xmlns="" val="20000"/>
                    </a:ext>
                  </a:extLst>
                </a:gridCol>
                <a:gridCol w="1354675">
                  <a:extLst>
                    <a:ext uri="{9D8B030D-6E8A-4147-A177-3AD203B41FA5}">
                      <a16:colId xmlns:a16="http://schemas.microsoft.com/office/drawing/2014/main" xmlns="" val="20001"/>
                    </a:ext>
                  </a:extLst>
                </a:gridCol>
                <a:gridCol w="1354675">
                  <a:extLst>
                    <a:ext uri="{9D8B030D-6E8A-4147-A177-3AD203B41FA5}">
                      <a16:colId xmlns:a16="http://schemas.microsoft.com/office/drawing/2014/main" xmlns="" val="20002"/>
                    </a:ext>
                  </a:extLst>
                </a:gridCol>
                <a:gridCol w="1354675">
                  <a:extLst>
                    <a:ext uri="{9D8B030D-6E8A-4147-A177-3AD203B41FA5}">
                      <a16:colId xmlns:a16="http://schemas.microsoft.com/office/drawing/2014/main" xmlns="" val="20003"/>
                    </a:ext>
                  </a:extLst>
                </a:gridCol>
                <a:gridCol w="1354675">
                  <a:extLst>
                    <a:ext uri="{9D8B030D-6E8A-4147-A177-3AD203B41FA5}">
                      <a16:colId xmlns:a16="http://schemas.microsoft.com/office/drawing/2014/main" xmlns="" val="20004"/>
                    </a:ext>
                  </a:extLst>
                </a:gridCol>
                <a:gridCol w="1354675">
                  <a:extLst>
                    <a:ext uri="{9D8B030D-6E8A-4147-A177-3AD203B41FA5}">
                      <a16:colId xmlns:a16="http://schemas.microsoft.com/office/drawing/2014/main" xmlns="" val="20005"/>
                    </a:ext>
                  </a:extLst>
                </a:gridCol>
              </a:tblGrid>
              <a:tr h="408850">
                <a:tc gridSpan="3">
                  <a:txBody>
                    <a:bodyPr/>
                    <a:lstStyle/>
                    <a:p>
                      <a:pPr marL="0" marR="0" lvl="0" indent="0" algn="ctr" rtl="0">
                        <a:spcBef>
                          <a:spcPts val="0"/>
                        </a:spcBef>
                        <a:spcAft>
                          <a:spcPts val="0"/>
                        </a:spcAft>
                        <a:buNone/>
                      </a:pPr>
                      <a:r>
                        <a:rPr lang="en-US" sz="1800" b="1" u="none" strike="noStrike" cap="none" dirty="0">
                          <a:solidFill>
                            <a:schemeClr val="bg1"/>
                          </a:solidFill>
                        </a:rPr>
                        <a:t>Business Value</a:t>
                      </a:r>
                      <a:endParaRPr b="1" dirty="0">
                        <a:solidFill>
                          <a:schemeClr val="bg1"/>
                        </a:solidFill>
                      </a:endParaRPr>
                    </a:p>
                  </a:txBody>
                  <a:tcPr marL="91450" marR="91450" marT="45725" marB="45725">
                    <a:lnR w="12700" cap="flat" cmpd="sng">
                      <a:solidFill>
                        <a:schemeClr val="dk1"/>
                      </a:solidFill>
                      <a:prstDash val="solid"/>
                      <a:round/>
                      <a:headEnd type="none" w="sm" len="sm"/>
                      <a:tailEnd type="none" w="sm" len="sm"/>
                    </a:lnR>
                    <a:solidFill>
                      <a:schemeClr val="accent1"/>
                    </a:solidFill>
                  </a:tcPr>
                </a:tc>
                <a:tc hMerge="1">
                  <a:txBody>
                    <a:bodyPr/>
                    <a:lstStyle/>
                    <a:p>
                      <a:endParaRPr lang="en-US"/>
                    </a:p>
                  </a:txBody>
                  <a:tcPr/>
                </a:tc>
                <a:tc hMerge="1">
                  <a:txBody>
                    <a:bodyPr/>
                    <a:lstStyle/>
                    <a:p>
                      <a:endParaRPr lang="en-US"/>
                    </a:p>
                  </a:txBody>
                  <a:tcPr/>
                </a:tc>
                <a:tc gridSpan="3">
                  <a:txBody>
                    <a:bodyPr/>
                    <a:lstStyle/>
                    <a:p>
                      <a:pPr marL="0" marR="0" lvl="0" indent="0" algn="ctr" rtl="0">
                        <a:spcBef>
                          <a:spcPts val="0"/>
                        </a:spcBef>
                        <a:spcAft>
                          <a:spcPts val="0"/>
                        </a:spcAft>
                        <a:buNone/>
                      </a:pPr>
                      <a:r>
                        <a:rPr lang="en-US" sz="1800" b="1" u="none" strike="noStrike" cap="none" dirty="0">
                          <a:solidFill>
                            <a:schemeClr val="bg1"/>
                          </a:solidFill>
                        </a:rPr>
                        <a:t>Feasibility</a:t>
                      </a:r>
                      <a:endParaRPr b="1" dirty="0">
                        <a:solidFill>
                          <a:schemeClr val="bg1"/>
                        </a:solidFill>
                      </a:endParaRPr>
                    </a:p>
                  </a:txBody>
                  <a:tcPr marL="91450" marR="91450" marT="45725" marB="45725">
                    <a:lnL w="12700" cap="flat" cmpd="sng">
                      <a:solidFill>
                        <a:schemeClr val="dk1"/>
                      </a:solidFill>
                      <a:prstDash val="solid"/>
                      <a:round/>
                      <a:headEnd type="none" w="sm" len="sm"/>
                      <a:tailEnd type="none" w="sm" len="sm"/>
                    </a:lnL>
                    <a:solidFill>
                      <a:schemeClr val="accen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504050">
                <a:tc>
                  <a:txBody>
                    <a:bodyPr/>
                    <a:lstStyle/>
                    <a:p>
                      <a:pPr marL="0" marR="0" lvl="0" indent="0" algn="ctr" rtl="0">
                        <a:spcBef>
                          <a:spcPts val="0"/>
                        </a:spcBef>
                        <a:spcAft>
                          <a:spcPts val="0"/>
                        </a:spcAft>
                        <a:buNone/>
                      </a:pPr>
                      <a:r>
                        <a:rPr lang="en-US" sz="1200" b="0" u="none" strike="noStrike" cap="none" dirty="0"/>
                        <a:t>Finance Optimization</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u="none" strike="noStrike" cap="none" dirty="0"/>
                        <a:t>User Attractiveness</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u="none" strike="noStrike" cap="none" dirty="0"/>
                        <a:t>Business Competitiveness</a:t>
                      </a:r>
                      <a:endParaRPr dirty="0"/>
                    </a:p>
                  </a:txBody>
                  <a:tcPr marL="91450" marR="91450" marT="45725" marB="45725" anchor="ctr">
                    <a:lnR w="12700" cap="flat" cmpd="sng">
                      <a:solidFill>
                        <a:schemeClr val="dk1"/>
                      </a:solidFill>
                      <a:prstDash val="solid"/>
                      <a:round/>
                      <a:headEnd type="none" w="sm" len="sm"/>
                      <a:tailEnd type="none" w="sm" len="sm"/>
                    </a:lnR>
                    <a:solidFill>
                      <a:schemeClr val="tx2">
                        <a:lumMod val="85000"/>
                      </a:schemeClr>
                    </a:solidFill>
                  </a:tcPr>
                </a:tc>
                <a:tc>
                  <a:txBody>
                    <a:bodyPr/>
                    <a:lstStyle/>
                    <a:p>
                      <a:pPr marL="0" marR="0" lvl="0" indent="0" algn="ctr" rtl="0">
                        <a:spcBef>
                          <a:spcPts val="0"/>
                        </a:spcBef>
                        <a:spcAft>
                          <a:spcPts val="0"/>
                        </a:spcAft>
                        <a:buNone/>
                      </a:pPr>
                      <a:r>
                        <a:rPr lang="en-US" sz="1200" b="0" u="none" strike="noStrike" cap="none" dirty="0"/>
                        <a:t>Technical Feasibility</a:t>
                      </a:r>
                      <a:endParaRPr dirty="0"/>
                    </a:p>
                  </a:txBody>
                  <a:tcPr marL="91450" marR="91450" marT="45725" marB="45725" anchor="ctr">
                    <a:lnL w="12700" cap="flat" cmpd="sng">
                      <a:solidFill>
                        <a:schemeClr val="dk1"/>
                      </a:solidFill>
                      <a:prstDash val="solid"/>
                      <a:round/>
                      <a:headEnd type="none" w="sm" len="sm"/>
                      <a:tailEnd type="none" w="sm" len="sm"/>
                    </a:lnL>
                    <a:solidFill>
                      <a:schemeClr val="tx2">
                        <a:lumMod val="85000"/>
                      </a:schemeClr>
                    </a:solidFill>
                  </a:tcPr>
                </a:tc>
                <a:tc>
                  <a:txBody>
                    <a:bodyPr/>
                    <a:lstStyle/>
                    <a:p>
                      <a:pPr marL="0" marR="0" lvl="0" indent="0" algn="ctr" rtl="0">
                        <a:spcBef>
                          <a:spcPts val="0"/>
                        </a:spcBef>
                        <a:spcAft>
                          <a:spcPts val="0"/>
                        </a:spcAft>
                        <a:buNone/>
                      </a:pPr>
                      <a:r>
                        <a:rPr lang="en-US" sz="1200" b="0" u="none" strike="noStrike" cap="none" dirty="0"/>
                        <a:t>Internal Readiness</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u="none" strike="noStrike" cap="none" dirty="0"/>
                        <a:t>External Readiness</a:t>
                      </a:r>
                      <a:endParaRPr dirty="0"/>
                    </a:p>
                  </a:txBody>
                  <a:tcPr marL="91450" marR="91450" marT="45725" marB="45725" anchor="ctr">
                    <a:solidFill>
                      <a:schemeClr val="tx2">
                        <a:lumMod val="85000"/>
                      </a:schemeClr>
                    </a:solidFill>
                  </a:tcPr>
                </a:tc>
                <a:extLst>
                  <a:ext uri="{0D108BD9-81ED-4DB2-BD59-A6C34878D82A}">
                    <a16:rowId xmlns:a16="http://schemas.microsoft.com/office/drawing/2014/main" xmlns="" val="10001"/>
                  </a:ext>
                </a:extLst>
              </a:tr>
              <a:tr h="408850">
                <a:tc>
                  <a:txBody>
                    <a:bodyPr/>
                    <a:lstStyle/>
                    <a:p>
                      <a:pPr marL="0" marR="0" lvl="0" indent="0" algn="ctr" rtl="0">
                        <a:spcBef>
                          <a:spcPts val="0"/>
                        </a:spcBef>
                        <a:spcAft>
                          <a:spcPts val="0"/>
                        </a:spcAft>
                        <a:buNone/>
                      </a:pPr>
                      <a:r>
                        <a:rPr lang="en-US" sz="2800" b="0" u="none" strike="noStrike" cap="none"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800" b="0" u="none" strike="noStrike" cap="none"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800" b="0" u="none" strike="noStrike" cap="none" dirty="0">
                          <a:solidFill>
                            <a:srgbClr val="003366"/>
                          </a:solidFill>
                          <a:latin typeface="Arial"/>
                          <a:ea typeface="Arial"/>
                          <a:cs typeface="Arial"/>
                          <a:sym typeface="Arial"/>
                        </a:rPr>
                        <a:t>◑</a:t>
                      </a:r>
                      <a:endParaRPr dirty="0"/>
                    </a:p>
                  </a:txBody>
                  <a:tcPr marL="28575" marR="28575" marT="19050" marB="19050" anchor="ctr">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sz="2800" b="0" u="none" strike="noStrike" cap="none" dirty="0">
                          <a:solidFill>
                            <a:srgbClr val="003366"/>
                          </a:solidFill>
                          <a:latin typeface="Arial"/>
                          <a:ea typeface="Arial"/>
                          <a:cs typeface="Arial"/>
                          <a:sym typeface="Arial"/>
                        </a:rPr>
                        <a:t>◔</a:t>
                      </a:r>
                      <a:endParaRPr dirty="0"/>
                    </a:p>
                  </a:txBody>
                  <a:tcPr marL="28575" marR="28575" marT="19050" marB="19050" anchor="ctr">
                    <a:lnL w="12700" cap="flat" cmpd="sng">
                      <a:solidFill>
                        <a:schemeClr val="dk1"/>
                      </a:solidFill>
                      <a:prstDash val="solid"/>
                      <a:round/>
                      <a:headEnd type="none" w="sm" len="sm"/>
                      <a:tailEnd type="none" w="sm" len="sm"/>
                    </a:lnL>
                  </a:tcPr>
                </a:tc>
                <a:tc>
                  <a:txBody>
                    <a:bodyPr/>
                    <a:lstStyle/>
                    <a:p>
                      <a:pPr marL="0" marR="0" lvl="0" indent="0" algn="ctr" rtl="0">
                        <a:spcBef>
                          <a:spcPts val="0"/>
                        </a:spcBef>
                        <a:spcAft>
                          <a:spcPts val="0"/>
                        </a:spcAft>
                        <a:buNone/>
                      </a:pPr>
                      <a:r>
                        <a:rPr lang="en-US" sz="2800" b="0" u="none" strike="noStrike" cap="none"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800" b="0" u="none" strike="noStrike" cap="none" dirty="0">
                          <a:solidFill>
                            <a:srgbClr val="003366"/>
                          </a:solidFill>
                          <a:latin typeface="Arial"/>
                          <a:ea typeface="Arial"/>
                          <a:cs typeface="Arial"/>
                          <a:sym typeface="Arial"/>
                        </a:rPr>
                        <a:t>◑</a:t>
                      </a:r>
                      <a:endParaRPr dirty="0"/>
                    </a:p>
                  </a:txBody>
                  <a:tcPr marL="28575" marR="28575" marT="19050" marB="19050" anchor="ctr"/>
                </a:tc>
                <a:extLst>
                  <a:ext uri="{0D108BD9-81ED-4DB2-BD59-A6C34878D82A}">
                    <a16:rowId xmlns:a16="http://schemas.microsoft.com/office/drawing/2014/main" xmlns="" val="10002"/>
                  </a:ext>
                </a:extLst>
              </a:tr>
            </a:tbl>
          </a:graphicData>
        </a:graphic>
      </p:graphicFrame>
      <p:graphicFrame>
        <p:nvGraphicFramePr>
          <p:cNvPr id="558" name="Google Shape;558;p8"/>
          <p:cNvGraphicFramePr/>
          <p:nvPr>
            <p:extLst>
              <p:ext uri="{D42A27DB-BD31-4B8C-83A1-F6EECF244321}">
                <p14:modId xmlns:p14="http://schemas.microsoft.com/office/powerpoint/2010/main" val="2431450879"/>
              </p:ext>
            </p:extLst>
          </p:nvPr>
        </p:nvGraphicFramePr>
        <p:xfrm>
          <a:off x="457200" y="979702"/>
          <a:ext cx="2302625" cy="3237200"/>
        </p:xfrm>
        <a:graphic>
          <a:graphicData uri="http://schemas.openxmlformats.org/drawingml/2006/table">
            <a:tbl>
              <a:tblPr firstRow="1" bandRow="1">
                <a:noFill/>
              </a:tblPr>
              <a:tblGrid>
                <a:gridCol w="2302625">
                  <a:extLst>
                    <a:ext uri="{9D8B030D-6E8A-4147-A177-3AD203B41FA5}">
                      <a16:colId xmlns:a16="http://schemas.microsoft.com/office/drawing/2014/main" xmlns="" val="20000"/>
                    </a:ext>
                  </a:extLst>
                </a:gridCol>
              </a:tblGrid>
              <a:tr h="3237200">
                <a:tc>
                  <a:txBody>
                    <a:bodyPr/>
                    <a:lstStyle/>
                    <a:p>
                      <a:pPr marL="0" marR="0" lvl="0" indent="0" algn="l" rtl="0">
                        <a:spcBef>
                          <a:spcPts val="0"/>
                        </a:spcBef>
                        <a:spcAft>
                          <a:spcPts val="0"/>
                        </a:spcAft>
                        <a:buNone/>
                      </a:pPr>
                      <a:r>
                        <a:rPr lang="en-US" sz="1800" b="1" u="none" strike="noStrike" cap="none" dirty="0">
                          <a:solidFill>
                            <a:schemeClr val="bg1"/>
                          </a:solidFill>
                        </a:rPr>
                        <a:t>Disease Control Epidemiology</a:t>
                      </a:r>
                      <a:endParaRPr b="1" dirty="0">
                        <a:solidFill>
                          <a:schemeClr val="bg1"/>
                        </a:solidFill>
                      </a:endParaRPr>
                    </a:p>
                    <a:p>
                      <a:pPr marL="0" marR="0" lvl="0" indent="0" algn="l" rtl="0">
                        <a:spcBef>
                          <a:spcPts val="0"/>
                        </a:spcBef>
                        <a:spcAft>
                          <a:spcPts val="0"/>
                        </a:spcAft>
                        <a:buNone/>
                      </a:pPr>
                      <a:endParaRPr sz="1800" dirty="0"/>
                    </a:p>
                    <a:p>
                      <a:pPr marL="0" marR="0" lvl="0" indent="0" algn="l" rtl="0">
                        <a:spcBef>
                          <a:spcPts val="0"/>
                        </a:spcBef>
                        <a:spcAft>
                          <a:spcPts val="0"/>
                        </a:spcAft>
                        <a:buNone/>
                      </a:pPr>
                      <a:r>
                        <a:rPr lang="en-US" sz="1400" b="0" i="0" dirty="0">
                          <a:solidFill>
                            <a:schemeClr val="lt1"/>
                          </a:solidFill>
                          <a:latin typeface="Arial"/>
                          <a:ea typeface="Arial"/>
                          <a:cs typeface="Arial"/>
                          <a:sym typeface="Arial"/>
                        </a:rPr>
                        <a:t>Data learnings from different health and environmental data repositories to predict health threats, such as dengue fever, applying infection curves, especially in emerging economies.</a:t>
                      </a:r>
                      <a:endParaRPr sz="1400" dirty="0"/>
                    </a:p>
                  </a:txBody>
                  <a:tcPr marL="91450" marR="91450" marT="45725" marB="45725">
                    <a:solidFill>
                      <a:schemeClr val="accent1"/>
                    </a:solidFill>
                  </a:tcPr>
                </a:tc>
                <a:extLst>
                  <a:ext uri="{0D108BD9-81ED-4DB2-BD59-A6C34878D82A}">
                    <a16:rowId xmlns:a16="http://schemas.microsoft.com/office/drawing/2014/main" xmlns="" val="10000"/>
                  </a:ext>
                </a:extLst>
              </a:tr>
            </a:tbl>
          </a:graphicData>
        </a:graphic>
      </p:graphicFrame>
      <p:sp>
        <p:nvSpPr>
          <p:cNvPr id="559" name="Google Shape;559;p8"/>
          <p:cNvSpPr/>
          <p:nvPr/>
        </p:nvSpPr>
        <p:spPr>
          <a:xfrm>
            <a:off x="3040082" y="2523951"/>
            <a:ext cx="3618807"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Directly impacts health and wel</a:t>
            </a:r>
            <a:r>
              <a:rPr lang="en-US" sz="1800" dirty="0">
                <a:solidFill>
                  <a:schemeClr val="dk1"/>
                </a:solidFill>
              </a:rPr>
              <a:t>l-</a:t>
            </a:r>
            <a:r>
              <a:rPr lang="en-US" sz="1800" dirty="0">
                <a:solidFill>
                  <a:schemeClr val="dk1"/>
                </a:solidFill>
                <a:latin typeface="Arial"/>
                <a:ea typeface="Arial"/>
                <a:cs typeface="Arial"/>
                <a:sym typeface="Arial"/>
              </a:rPr>
              <a:t> being of individuals, indirectly contributing to economy, public safety and environmental protection.</a:t>
            </a:r>
            <a:endParaRPr lang="en-US" dirty="0"/>
          </a:p>
        </p:txBody>
      </p:sp>
      <p:sp>
        <p:nvSpPr>
          <p:cNvPr id="560" name="Google Shape;560;p8"/>
          <p:cNvSpPr/>
          <p:nvPr/>
        </p:nvSpPr>
        <p:spPr>
          <a:xfrm>
            <a:off x="7131527" y="2523951"/>
            <a:ext cx="3618807"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Application of AI and ML is complicated because of data silos owned by different stakeholders contributing to governance and privacy issues.</a:t>
            </a:r>
            <a:endParaRPr lang="en-US" dirty="0"/>
          </a:p>
        </p:txBody>
      </p:sp>
      <p:graphicFrame>
        <p:nvGraphicFramePr>
          <p:cNvPr id="561" name="Google Shape;561;p8"/>
          <p:cNvGraphicFramePr/>
          <p:nvPr>
            <p:extLst>
              <p:ext uri="{D42A27DB-BD31-4B8C-83A1-F6EECF244321}">
                <p14:modId xmlns:p14="http://schemas.microsoft.com/office/powerpoint/2010/main" val="3445355915"/>
              </p:ext>
            </p:extLst>
          </p:nvPr>
        </p:nvGraphicFramePr>
        <p:xfrm>
          <a:off x="2759826" y="4258741"/>
          <a:ext cx="8128050" cy="797580"/>
        </p:xfrm>
        <a:graphic>
          <a:graphicData uri="http://schemas.openxmlformats.org/drawingml/2006/table">
            <a:tbl>
              <a:tblPr firstRow="1" bandRow="1">
                <a:noFill/>
              </a:tblPr>
              <a:tblGrid>
                <a:gridCol w="1354675">
                  <a:extLst>
                    <a:ext uri="{9D8B030D-6E8A-4147-A177-3AD203B41FA5}">
                      <a16:colId xmlns:a16="http://schemas.microsoft.com/office/drawing/2014/main" xmlns="" val="20000"/>
                    </a:ext>
                  </a:extLst>
                </a:gridCol>
                <a:gridCol w="1354675">
                  <a:extLst>
                    <a:ext uri="{9D8B030D-6E8A-4147-A177-3AD203B41FA5}">
                      <a16:colId xmlns:a16="http://schemas.microsoft.com/office/drawing/2014/main" xmlns="" val="20001"/>
                    </a:ext>
                  </a:extLst>
                </a:gridCol>
                <a:gridCol w="1354675">
                  <a:extLst>
                    <a:ext uri="{9D8B030D-6E8A-4147-A177-3AD203B41FA5}">
                      <a16:colId xmlns:a16="http://schemas.microsoft.com/office/drawing/2014/main" xmlns="" val="20002"/>
                    </a:ext>
                  </a:extLst>
                </a:gridCol>
                <a:gridCol w="1354675">
                  <a:extLst>
                    <a:ext uri="{9D8B030D-6E8A-4147-A177-3AD203B41FA5}">
                      <a16:colId xmlns:a16="http://schemas.microsoft.com/office/drawing/2014/main" xmlns="" val="20003"/>
                    </a:ext>
                  </a:extLst>
                </a:gridCol>
                <a:gridCol w="1354675">
                  <a:extLst>
                    <a:ext uri="{9D8B030D-6E8A-4147-A177-3AD203B41FA5}">
                      <a16:colId xmlns:a16="http://schemas.microsoft.com/office/drawing/2014/main" xmlns="" val="20004"/>
                    </a:ext>
                  </a:extLst>
                </a:gridCol>
                <a:gridCol w="1354675">
                  <a:extLst>
                    <a:ext uri="{9D8B030D-6E8A-4147-A177-3AD203B41FA5}">
                      <a16:colId xmlns:a16="http://schemas.microsoft.com/office/drawing/2014/main" xmlns="" val="20005"/>
                    </a:ext>
                  </a:extLst>
                </a:gridCol>
              </a:tblGrid>
              <a:tr h="370850">
                <a:tc>
                  <a:txBody>
                    <a:bodyPr/>
                    <a:lstStyle/>
                    <a:p>
                      <a:pPr marL="0" marR="0" lvl="0" indent="0" algn="ctr" rtl="0">
                        <a:spcBef>
                          <a:spcPts val="0"/>
                        </a:spcBef>
                        <a:spcAft>
                          <a:spcPts val="0"/>
                        </a:spcAft>
                        <a:buNone/>
                      </a:pPr>
                      <a:r>
                        <a:rPr lang="en-US" sz="1100" dirty="0">
                          <a:solidFill>
                            <a:schemeClr val="bg1"/>
                          </a:solidFill>
                        </a:rPr>
                        <a:t>Environment Protection</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Public Safety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Infrastructure Utility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Economy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Transportation and Mobility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Government and Human Services</a:t>
                      </a:r>
                      <a:endParaRPr dirty="0">
                        <a:solidFill>
                          <a:schemeClr val="bg1"/>
                        </a:solidFill>
                      </a:endParaRPr>
                    </a:p>
                  </a:txBody>
                  <a:tcPr marL="91450" marR="91450" marT="45725" marB="45725" anchor="ctr">
                    <a:solidFill>
                      <a:srgbClr val="002060"/>
                    </a:solidFill>
                  </a:tcPr>
                </a:tc>
                <a:extLst>
                  <a:ext uri="{0D108BD9-81ED-4DB2-BD59-A6C34878D82A}">
                    <a16:rowId xmlns:a16="http://schemas.microsoft.com/office/drawing/2014/main" xmlns="" val="10000"/>
                  </a:ext>
                </a:extLst>
              </a:tr>
              <a:tr h="370850">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noFill/>
                  </a:tcP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noFill/>
                  </a:tcP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noFill/>
                  </a:tcP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noFill/>
                  </a:tcP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noFill/>
                  </a:tcP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noFill/>
                  </a:tcPr>
                </a:tc>
                <a:extLst>
                  <a:ext uri="{0D108BD9-81ED-4DB2-BD59-A6C34878D82A}">
                    <a16:rowId xmlns:a16="http://schemas.microsoft.com/office/drawing/2014/main" xmlns="" val="10001"/>
                  </a:ext>
                </a:extLst>
              </a:tr>
            </a:tbl>
          </a:graphicData>
        </a:graphic>
      </p:graphicFrame>
      <p:sp>
        <p:nvSpPr>
          <p:cNvPr id="562" name="Google Shape;562;p8"/>
          <p:cNvSpPr txBox="1"/>
          <p:nvPr/>
        </p:nvSpPr>
        <p:spPr>
          <a:xfrm>
            <a:off x="783767" y="4472855"/>
            <a:ext cx="1649491" cy="369291"/>
          </a:xfrm>
          <a:prstGeom prst="rect">
            <a:avLst/>
          </a:prstGeom>
          <a:noFill/>
          <a:ln>
            <a:noFill/>
          </a:ln>
        </p:spPr>
        <p:txBody>
          <a:bodyPr spcFirstLastPara="1" wrap="square" lIns="0" tIns="45700" rIns="0"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Contributions</a:t>
            </a:r>
          </a:p>
        </p:txBody>
      </p:sp>
      <p:graphicFrame>
        <p:nvGraphicFramePr>
          <p:cNvPr id="563" name="Google Shape;563;p8"/>
          <p:cNvGraphicFramePr/>
          <p:nvPr>
            <p:extLst>
              <p:ext uri="{D42A27DB-BD31-4B8C-83A1-F6EECF244321}">
                <p14:modId xmlns:p14="http://schemas.microsoft.com/office/powerpoint/2010/main" val="3904257546"/>
              </p:ext>
            </p:extLst>
          </p:nvPr>
        </p:nvGraphicFramePr>
        <p:xfrm>
          <a:off x="457200" y="5377320"/>
          <a:ext cx="10430650" cy="640090"/>
        </p:xfrm>
        <a:graphic>
          <a:graphicData uri="http://schemas.openxmlformats.org/drawingml/2006/table">
            <a:tbl>
              <a:tblPr firstRow="1" bandRow="1">
                <a:noFill/>
              </a:tblPr>
              <a:tblGrid>
                <a:gridCol w="2310950">
                  <a:extLst>
                    <a:ext uri="{9D8B030D-6E8A-4147-A177-3AD203B41FA5}">
                      <a16:colId xmlns:a16="http://schemas.microsoft.com/office/drawing/2014/main" xmlns="" val="20000"/>
                    </a:ext>
                  </a:extLst>
                </a:gridCol>
                <a:gridCol w="8119700">
                  <a:extLst>
                    <a:ext uri="{9D8B030D-6E8A-4147-A177-3AD203B41FA5}">
                      <a16:colId xmlns:a16="http://schemas.microsoft.com/office/drawing/2014/main" xmlns="" val="20001"/>
                    </a:ext>
                  </a:extLst>
                </a:gridCol>
              </a:tblGrid>
              <a:tr h="370850">
                <a:tc>
                  <a:txBody>
                    <a:bodyPr/>
                    <a:lstStyle/>
                    <a:p>
                      <a:pPr marL="0" marR="0" lvl="0" indent="0" algn="l" rtl="0">
                        <a:spcBef>
                          <a:spcPts val="0"/>
                        </a:spcBef>
                        <a:spcAft>
                          <a:spcPts val="0"/>
                        </a:spcAft>
                        <a:buNone/>
                      </a:pPr>
                      <a:r>
                        <a:rPr lang="en-US" sz="1800" b="1" dirty="0"/>
                        <a:t>Successful Case Studies</a:t>
                      </a:r>
                      <a:endParaRPr sz="1800" b="1"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dirty="0"/>
                        <a:t>Vizag, (Vishakhapatnam) India¹: Dengue Fever</a:t>
                      </a:r>
                      <a:endParaRPr dirty="0"/>
                    </a:p>
                    <a:p>
                      <a:pPr marL="0" marR="0" lvl="0" indent="0" algn="l" rtl="0">
                        <a:lnSpc>
                          <a:spcPct val="100000"/>
                        </a:lnSpc>
                        <a:spcBef>
                          <a:spcPts val="0"/>
                        </a:spcBef>
                        <a:spcAft>
                          <a:spcPts val="0"/>
                        </a:spcAft>
                        <a:buClr>
                          <a:schemeClr val="dk1"/>
                        </a:buClr>
                        <a:buSzPts val="1800"/>
                        <a:buFont typeface="Arial"/>
                        <a:buNone/>
                      </a:pPr>
                      <a:r>
                        <a:rPr lang="en-US" sz="1800" dirty="0"/>
                        <a:t>Virginia Beach, U.S.: COVID-19 contaminations</a:t>
                      </a:r>
                      <a:endParaRPr dirty="0"/>
                    </a:p>
                  </a:txBody>
                  <a:tcPr marL="91450" marR="91450" marT="45725" marB="45725"/>
                </a:tc>
                <a:extLst>
                  <a:ext uri="{0D108BD9-81ED-4DB2-BD59-A6C34878D82A}">
                    <a16:rowId xmlns:a16="http://schemas.microsoft.com/office/drawing/2014/main" xmlns="" val="10000"/>
                  </a:ext>
                </a:extLst>
              </a:tr>
            </a:tbl>
          </a:graphicData>
        </a:graphic>
      </p:graphicFrame>
      <p:sp>
        <p:nvSpPr>
          <p:cNvPr id="2" name="Arrow: Right 1">
            <a:extLst>
              <a:ext uri="{FF2B5EF4-FFF2-40B4-BE49-F238E27FC236}">
                <a16:creationId xmlns:a16="http://schemas.microsoft.com/office/drawing/2014/main" xmlns="" id="{EF6EEACC-B777-4348-89BE-987E8E039ECC}"/>
              </a:ext>
            </a:extLst>
          </p:cNvPr>
          <p:cNvSpPr/>
          <p:nvPr/>
        </p:nvSpPr>
        <p:spPr>
          <a:xfrm>
            <a:off x="2222092" y="4593727"/>
            <a:ext cx="386628" cy="158349"/>
          </a:xfrm>
          <a:prstGeom prst="righ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9"/>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Circular City Waste Classifications</a:t>
            </a:r>
          </a:p>
        </p:txBody>
      </p:sp>
      <p:graphicFrame>
        <p:nvGraphicFramePr>
          <p:cNvPr id="569" name="Google Shape;569;p9"/>
          <p:cNvGraphicFramePr/>
          <p:nvPr>
            <p:extLst>
              <p:ext uri="{D42A27DB-BD31-4B8C-83A1-F6EECF244321}">
                <p14:modId xmlns:p14="http://schemas.microsoft.com/office/powerpoint/2010/main" val="31573596"/>
              </p:ext>
            </p:extLst>
          </p:nvPr>
        </p:nvGraphicFramePr>
        <p:xfrm>
          <a:off x="2759826" y="979701"/>
          <a:ext cx="8128050" cy="1321750"/>
        </p:xfrm>
        <a:graphic>
          <a:graphicData uri="http://schemas.openxmlformats.org/drawingml/2006/table">
            <a:tbl>
              <a:tblPr firstRow="1" bandRow="1">
                <a:noFill/>
              </a:tblPr>
              <a:tblGrid>
                <a:gridCol w="1354675">
                  <a:extLst>
                    <a:ext uri="{9D8B030D-6E8A-4147-A177-3AD203B41FA5}">
                      <a16:colId xmlns:a16="http://schemas.microsoft.com/office/drawing/2014/main" xmlns="" val="20000"/>
                    </a:ext>
                  </a:extLst>
                </a:gridCol>
                <a:gridCol w="1354675">
                  <a:extLst>
                    <a:ext uri="{9D8B030D-6E8A-4147-A177-3AD203B41FA5}">
                      <a16:colId xmlns:a16="http://schemas.microsoft.com/office/drawing/2014/main" xmlns="" val="20001"/>
                    </a:ext>
                  </a:extLst>
                </a:gridCol>
                <a:gridCol w="1354675">
                  <a:extLst>
                    <a:ext uri="{9D8B030D-6E8A-4147-A177-3AD203B41FA5}">
                      <a16:colId xmlns:a16="http://schemas.microsoft.com/office/drawing/2014/main" xmlns="" val="20002"/>
                    </a:ext>
                  </a:extLst>
                </a:gridCol>
                <a:gridCol w="1354675">
                  <a:extLst>
                    <a:ext uri="{9D8B030D-6E8A-4147-A177-3AD203B41FA5}">
                      <a16:colId xmlns:a16="http://schemas.microsoft.com/office/drawing/2014/main" xmlns="" val="20003"/>
                    </a:ext>
                  </a:extLst>
                </a:gridCol>
                <a:gridCol w="1354675">
                  <a:extLst>
                    <a:ext uri="{9D8B030D-6E8A-4147-A177-3AD203B41FA5}">
                      <a16:colId xmlns:a16="http://schemas.microsoft.com/office/drawing/2014/main" xmlns="" val="20004"/>
                    </a:ext>
                  </a:extLst>
                </a:gridCol>
                <a:gridCol w="1354675">
                  <a:extLst>
                    <a:ext uri="{9D8B030D-6E8A-4147-A177-3AD203B41FA5}">
                      <a16:colId xmlns:a16="http://schemas.microsoft.com/office/drawing/2014/main" xmlns="" val="20005"/>
                    </a:ext>
                  </a:extLst>
                </a:gridCol>
              </a:tblGrid>
              <a:tr h="408850">
                <a:tc gridSpan="3">
                  <a:txBody>
                    <a:bodyPr/>
                    <a:lstStyle/>
                    <a:p>
                      <a:pPr marL="0" marR="0" lvl="0" indent="0" algn="ctr" rtl="0">
                        <a:spcBef>
                          <a:spcPts val="0"/>
                        </a:spcBef>
                        <a:spcAft>
                          <a:spcPts val="0"/>
                        </a:spcAft>
                        <a:buNone/>
                      </a:pPr>
                      <a:r>
                        <a:rPr lang="en-US" sz="1800" b="1" dirty="0">
                          <a:solidFill>
                            <a:schemeClr val="bg1"/>
                          </a:solidFill>
                        </a:rPr>
                        <a:t>Business Value</a:t>
                      </a:r>
                      <a:endParaRPr b="1" dirty="0">
                        <a:solidFill>
                          <a:schemeClr val="bg1"/>
                        </a:solidFill>
                      </a:endParaRPr>
                    </a:p>
                  </a:txBody>
                  <a:tcPr marL="91450" marR="91450" marT="45725" marB="45725">
                    <a:lnR w="12700" cap="flat" cmpd="sng">
                      <a:solidFill>
                        <a:schemeClr val="dk1"/>
                      </a:solidFill>
                      <a:prstDash val="solid"/>
                      <a:round/>
                      <a:headEnd type="none" w="sm" len="sm"/>
                      <a:tailEnd type="none" w="sm" len="sm"/>
                    </a:lnR>
                    <a:solidFill>
                      <a:srgbClr val="002060"/>
                    </a:solidFill>
                  </a:tcPr>
                </a:tc>
                <a:tc hMerge="1">
                  <a:txBody>
                    <a:bodyPr/>
                    <a:lstStyle/>
                    <a:p>
                      <a:endParaRPr lang="en-US"/>
                    </a:p>
                  </a:txBody>
                  <a:tcPr/>
                </a:tc>
                <a:tc hMerge="1">
                  <a:txBody>
                    <a:bodyPr/>
                    <a:lstStyle/>
                    <a:p>
                      <a:endParaRPr lang="en-US"/>
                    </a:p>
                  </a:txBody>
                  <a:tcPr/>
                </a:tc>
                <a:tc gridSpan="3">
                  <a:txBody>
                    <a:bodyPr/>
                    <a:lstStyle/>
                    <a:p>
                      <a:pPr marL="0" marR="0" lvl="0" indent="0" algn="ctr" rtl="0">
                        <a:spcBef>
                          <a:spcPts val="0"/>
                        </a:spcBef>
                        <a:spcAft>
                          <a:spcPts val="0"/>
                        </a:spcAft>
                        <a:buNone/>
                      </a:pPr>
                      <a:r>
                        <a:rPr lang="en-US" sz="1800" b="1" dirty="0">
                          <a:solidFill>
                            <a:schemeClr val="bg1"/>
                          </a:solidFill>
                        </a:rPr>
                        <a:t>Feasibility</a:t>
                      </a:r>
                      <a:endParaRPr b="1" dirty="0">
                        <a:solidFill>
                          <a:schemeClr val="bg1"/>
                        </a:solidFill>
                      </a:endParaRPr>
                    </a:p>
                  </a:txBody>
                  <a:tcPr marL="91450" marR="91450" marT="45725" marB="45725">
                    <a:lnL w="12700" cap="flat" cmpd="sng">
                      <a:solidFill>
                        <a:schemeClr val="dk1"/>
                      </a:solidFill>
                      <a:prstDash val="solid"/>
                      <a:round/>
                      <a:headEnd type="none" w="sm" len="sm"/>
                      <a:tailEnd type="none" w="sm" len="sm"/>
                    </a:lnL>
                    <a:solidFill>
                      <a:srgbClr val="00206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504050">
                <a:tc>
                  <a:txBody>
                    <a:bodyPr/>
                    <a:lstStyle/>
                    <a:p>
                      <a:pPr marL="0" marR="0" lvl="0" indent="0" algn="ctr" rtl="0">
                        <a:spcBef>
                          <a:spcPts val="0"/>
                        </a:spcBef>
                        <a:spcAft>
                          <a:spcPts val="0"/>
                        </a:spcAft>
                        <a:buNone/>
                      </a:pPr>
                      <a:r>
                        <a:rPr lang="en-US" sz="1200" b="0" dirty="0"/>
                        <a:t>Finance Optimization</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User Attractiveness</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Business Competitiveness</a:t>
                      </a:r>
                      <a:endParaRPr dirty="0"/>
                    </a:p>
                  </a:txBody>
                  <a:tcPr marL="91450" marR="91450" marT="45725" marB="45725" anchor="ctr">
                    <a:lnR w="12700" cap="flat" cmpd="sng">
                      <a:solidFill>
                        <a:schemeClr val="dk1"/>
                      </a:solidFill>
                      <a:prstDash val="solid"/>
                      <a:round/>
                      <a:headEnd type="none" w="sm" len="sm"/>
                      <a:tailEnd type="none" w="sm" len="sm"/>
                    </a:lnR>
                    <a:solidFill>
                      <a:schemeClr val="tx2">
                        <a:lumMod val="85000"/>
                      </a:schemeClr>
                    </a:solidFill>
                  </a:tcPr>
                </a:tc>
                <a:tc>
                  <a:txBody>
                    <a:bodyPr/>
                    <a:lstStyle/>
                    <a:p>
                      <a:pPr marL="0" marR="0" lvl="0" indent="0" algn="ctr" rtl="0">
                        <a:spcBef>
                          <a:spcPts val="0"/>
                        </a:spcBef>
                        <a:spcAft>
                          <a:spcPts val="0"/>
                        </a:spcAft>
                        <a:buNone/>
                      </a:pPr>
                      <a:r>
                        <a:rPr lang="en-US" sz="1200" b="0" dirty="0"/>
                        <a:t>Technical Feasibility</a:t>
                      </a:r>
                      <a:endParaRPr dirty="0"/>
                    </a:p>
                  </a:txBody>
                  <a:tcPr marL="91450" marR="91450" marT="45725" marB="45725" anchor="ctr">
                    <a:lnL w="12700" cap="flat" cmpd="sng">
                      <a:solidFill>
                        <a:schemeClr val="dk1"/>
                      </a:solidFill>
                      <a:prstDash val="solid"/>
                      <a:round/>
                      <a:headEnd type="none" w="sm" len="sm"/>
                      <a:tailEnd type="none" w="sm" len="sm"/>
                    </a:lnL>
                    <a:solidFill>
                      <a:schemeClr val="tx2">
                        <a:lumMod val="85000"/>
                      </a:schemeClr>
                    </a:solidFill>
                  </a:tcPr>
                </a:tc>
                <a:tc>
                  <a:txBody>
                    <a:bodyPr/>
                    <a:lstStyle/>
                    <a:p>
                      <a:pPr marL="0" marR="0" lvl="0" indent="0" algn="ctr" rtl="0">
                        <a:spcBef>
                          <a:spcPts val="0"/>
                        </a:spcBef>
                        <a:spcAft>
                          <a:spcPts val="0"/>
                        </a:spcAft>
                        <a:buNone/>
                      </a:pPr>
                      <a:r>
                        <a:rPr lang="en-US" sz="1200" b="0" dirty="0"/>
                        <a:t>Internal Readiness</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External Readiness</a:t>
                      </a:r>
                      <a:endParaRPr dirty="0"/>
                    </a:p>
                  </a:txBody>
                  <a:tcPr marL="91450" marR="91450" marT="45725" marB="45725" anchor="ctr">
                    <a:solidFill>
                      <a:schemeClr val="tx2">
                        <a:lumMod val="85000"/>
                      </a:schemeClr>
                    </a:solidFill>
                  </a:tcPr>
                </a:tc>
                <a:extLst>
                  <a:ext uri="{0D108BD9-81ED-4DB2-BD59-A6C34878D82A}">
                    <a16:rowId xmlns:a16="http://schemas.microsoft.com/office/drawing/2014/main" xmlns="" val="10001"/>
                  </a:ext>
                </a:extLst>
              </a:tr>
              <a:tr h="408850">
                <a:tc>
                  <a:txBody>
                    <a:bodyPr/>
                    <a:lstStyle/>
                    <a:p>
                      <a:pPr marL="0" marR="0" lvl="0" indent="0" algn="ctr" rtl="0">
                        <a:spcBef>
                          <a:spcPts val="0"/>
                        </a:spcBef>
                        <a:spcAft>
                          <a:spcPts val="0"/>
                        </a:spcAft>
                        <a:buNone/>
                      </a:pPr>
                      <a:r>
                        <a:rPr lang="en-US" sz="24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4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400" b="0" dirty="0">
                          <a:solidFill>
                            <a:srgbClr val="003366"/>
                          </a:solidFill>
                          <a:latin typeface="Arial"/>
                          <a:ea typeface="Arial"/>
                          <a:cs typeface="Arial"/>
                          <a:sym typeface="Arial"/>
                        </a:rPr>
                        <a:t>◑</a:t>
                      </a:r>
                      <a:endParaRPr dirty="0"/>
                    </a:p>
                  </a:txBody>
                  <a:tcPr marL="28575" marR="28575" marT="19050" marB="19050" anchor="ctr">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sz="2400" b="0" dirty="0">
                          <a:solidFill>
                            <a:srgbClr val="003366"/>
                          </a:solidFill>
                          <a:latin typeface="Arial"/>
                          <a:ea typeface="Arial"/>
                          <a:cs typeface="Arial"/>
                          <a:sym typeface="Arial"/>
                        </a:rPr>
                        <a:t>◑</a:t>
                      </a:r>
                      <a:endParaRPr dirty="0"/>
                    </a:p>
                  </a:txBody>
                  <a:tcPr marL="28575" marR="28575" marT="19050" marB="19050" anchor="ctr">
                    <a:lnL w="12700" cap="flat" cmpd="sng">
                      <a:solidFill>
                        <a:schemeClr val="dk1"/>
                      </a:solidFill>
                      <a:prstDash val="solid"/>
                      <a:round/>
                      <a:headEnd type="none" w="sm" len="sm"/>
                      <a:tailEnd type="none" w="sm" len="sm"/>
                    </a:lnL>
                  </a:tcPr>
                </a:tc>
                <a:tc>
                  <a:txBody>
                    <a:bodyPr/>
                    <a:lstStyle/>
                    <a:p>
                      <a:pPr marL="0" marR="0" lvl="0" indent="0" algn="ctr" rtl="0">
                        <a:spcBef>
                          <a:spcPts val="0"/>
                        </a:spcBef>
                        <a:spcAft>
                          <a:spcPts val="0"/>
                        </a:spcAft>
                        <a:buNone/>
                      </a:pPr>
                      <a:r>
                        <a:rPr lang="en-US" sz="24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400" b="0" dirty="0">
                          <a:solidFill>
                            <a:srgbClr val="003366"/>
                          </a:solidFill>
                          <a:latin typeface="Arial"/>
                          <a:ea typeface="Arial"/>
                          <a:cs typeface="Arial"/>
                          <a:sym typeface="Arial"/>
                        </a:rPr>
                        <a:t>◑</a:t>
                      </a:r>
                      <a:endParaRPr dirty="0"/>
                    </a:p>
                  </a:txBody>
                  <a:tcPr marL="28575" marR="28575" marT="19050" marB="19050" anchor="ctr"/>
                </a:tc>
                <a:extLst>
                  <a:ext uri="{0D108BD9-81ED-4DB2-BD59-A6C34878D82A}">
                    <a16:rowId xmlns:a16="http://schemas.microsoft.com/office/drawing/2014/main" xmlns="" val="10002"/>
                  </a:ext>
                </a:extLst>
              </a:tr>
            </a:tbl>
          </a:graphicData>
        </a:graphic>
      </p:graphicFrame>
      <p:graphicFrame>
        <p:nvGraphicFramePr>
          <p:cNvPr id="570" name="Google Shape;570;p9"/>
          <p:cNvGraphicFramePr/>
          <p:nvPr>
            <p:extLst>
              <p:ext uri="{D42A27DB-BD31-4B8C-83A1-F6EECF244321}">
                <p14:modId xmlns:p14="http://schemas.microsoft.com/office/powerpoint/2010/main" val="4059655822"/>
              </p:ext>
            </p:extLst>
          </p:nvPr>
        </p:nvGraphicFramePr>
        <p:xfrm>
          <a:off x="457200" y="979702"/>
          <a:ext cx="2302625" cy="3237200"/>
        </p:xfrm>
        <a:graphic>
          <a:graphicData uri="http://schemas.openxmlformats.org/drawingml/2006/table">
            <a:tbl>
              <a:tblPr firstRow="1" bandRow="1">
                <a:noFill/>
              </a:tblPr>
              <a:tblGrid>
                <a:gridCol w="2302625">
                  <a:extLst>
                    <a:ext uri="{9D8B030D-6E8A-4147-A177-3AD203B41FA5}">
                      <a16:colId xmlns:a16="http://schemas.microsoft.com/office/drawing/2014/main" xmlns="" val="20000"/>
                    </a:ext>
                  </a:extLst>
                </a:gridCol>
              </a:tblGrid>
              <a:tr h="3237200">
                <a:tc>
                  <a:txBody>
                    <a:bodyPr/>
                    <a:lstStyle/>
                    <a:p>
                      <a:pPr marL="0" marR="0" lvl="0" indent="0" algn="l" rtl="0">
                        <a:spcBef>
                          <a:spcPts val="0"/>
                        </a:spcBef>
                        <a:spcAft>
                          <a:spcPts val="0"/>
                        </a:spcAft>
                        <a:buNone/>
                      </a:pPr>
                      <a:r>
                        <a:rPr lang="en-US" sz="1800" b="1" dirty="0">
                          <a:solidFill>
                            <a:schemeClr val="bg1"/>
                          </a:solidFill>
                        </a:rPr>
                        <a:t>Circular City Waste Classifications</a:t>
                      </a:r>
                      <a:endParaRPr b="1" dirty="0">
                        <a:solidFill>
                          <a:schemeClr val="bg1"/>
                        </a:solidFill>
                      </a:endParaRPr>
                    </a:p>
                    <a:p>
                      <a:pPr marL="0" marR="0" lvl="0" indent="0" algn="l" rtl="0">
                        <a:spcBef>
                          <a:spcPts val="0"/>
                        </a:spcBef>
                        <a:spcAft>
                          <a:spcPts val="0"/>
                        </a:spcAft>
                        <a:buNone/>
                      </a:pPr>
                      <a:endParaRPr sz="1400" dirty="0">
                        <a:solidFill>
                          <a:schemeClr val="bg1"/>
                        </a:solidFill>
                      </a:endParaRPr>
                    </a:p>
                    <a:p>
                      <a:pPr marL="0" marR="0" lvl="0" indent="0" algn="l" rtl="0">
                        <a:spcBef>
                          <a:spcPts val="0"/>
                        </a:spcBef>
                        <a:spcAft>
                          <a:spcPts val="0"/>
                        </a:spcAft>
                        <a:buNone/>
                      </a:pPr>
                      <a:r>
                        <a:rPr lang="en-US" sz="1400" b="0" dirty="0">
                          <a:solidFill>
                            <a:schemeClr val="bg1"/>
                          </a:solidFill>
                        </a:rPr>
                        <a:t>Beyond predictive analytics, waste weighing, analytics on bin safety, food waste and recyclable materials (for example,  Sidewalk Labs).</a:t>
                      </a:r>
                      <a:endParaRPr dirty="0">
                        <a:solidFill>
                          <a:schemeClr val="bg1"/>
                        </a:solidFill>
                      </a:endParaRPr>
                    </a:p>
                  </a:txBody>
                  <a:tcPr marL="91450" marR="91450" marT="45725" marB="45725">
                    <a:solidFill>
                      <a:srgbClr val="002060"/>
                    </a:solidFill>
                  </a:tcPr>
                </a:tc>
                <a:extLst>
                  <a:ext uri="{0D108BD9-81ED-4DB2-BD59-A6C34878D82A}">
                    <a16:rowId xmlns:a16="http://schemas.microsoft.com/office/drawing/2014/main" xmlns="" val="10000"/>
                  </a:ext>
                </a:extLst>
              </a:tr>
            </a:tbl>
          </a:graphicData>
        </a:graphic>
      </p:graphicFrame>
      <p:sp>
        <p:nvSpPr>
          <p:cNvPr id="571" name="Google Shape;571;p9"/>
          <p:cNvSpPr/>
          <p:nvPr/>
        </p:nvSpPr>
        <p:spPr>
          <a:xfrm>
            <a:off x="2984240" y="2460394"/>
            <a:ext cx="3618807"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Cities striving to achieve sustainability and circular economy goals in residential and industrial areas, find value of streamlining waste processing.</a:t>
            </a:r>
            <a:endParaRPr lang="en-US" dirty="0"/>
          </a:p>
        </p:txBody>
      </p:sp>
      <p:sp>
        <p:nvSpPr>
          <p:cNvPr id="572" name="Google Shape;572;p9"/>
          <p:cNvSpPr/>
          <p:nvPr/>
        </p:nvSpPr>
        <p:spPr>
          <a:xfrm>
            <a:off x="6969835" y="2454362"/>
            <a:ext cx="3618807"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Lack of governance, concrete standards to define success, and coordination toward circularity is challenging. </a:t>
            </a:r>
            <a:endParaRPr lang="en-US" dirty="0"/>
          </a:p>
        </p:txBody>
      </p:sp>
      <p:graphicFrame>
        <p:nvGraphicFramePr>
          <p:cNvPr id="573" name="Google Shape;573;p9"/>
          <p:cNvGraphicFramePr/>
          <p:nvPr>
            <p:extLst>
              <p:ext uri="{D42A27DB-BD31-4B8C-83A1-F6EECF244321}">
                <p14:modId xmlns:p14="http://schemas.microsoft.com/office/powerpoint/2010/main" val="3582448947"/>
              </p:ext>
            </p:extLst>
          </p:nvPr>
        </p:nvGraphicFramePr>
        <p:xfrm>
          <a:off x="2759826" y="4258741"/>
          <a:ext cx="8128050" cy="797580"/>
        </p:xfrm>
        <a:graphic>
          <a:graphicData uri="http://schemas.openxmlformats.org/drawingml/2006/table">
            <a:tbl>
              <a:tblPr firstRow="1" bandRow="1">
                <a:noFill/>
              </a:tblPr>
              <a:tblGrid>
                <a:gridCol w="1354675">
                  <a:extLst>
                    <a:ext uri="{9D8B030D-6E8A-4147-A177-3AD203B41FA5}">
                      <a16:colId xmlns:a16="http://schemas.microsoft.com/office/drawing/2014/main" xmlns="" val="20000"/>
                    </a:ext>
                  </a:extLst>
                </a:gridCol>
                <a:gridCol w="1354675">
                  <a:extLst>
                    <a:ext uri="{9D8B030D-6E8A-4147-A177-3AD203B41FA5}">
                      <a16:colId xmlns:a16="http://schemas.microsoft.com/office/drawing/2014/main" xmlns="" val="20001"/>
                    </a:ext>
                  </a:extLst>
                </a:gridCol>
                <a:gridCol w="1354675">
                  <a:extLst>
                    <a:ext uri="{9D8B030D-6E8A-4147-A177-3AD203B41FA5}">
                      <a16:colId xmlns:a16="http://schemas.microsoft.com/office/drawing/2014/main" xmlns="" val="20002"/>
                    </a:ext>
                  </a:extLst>
                </a:gridCol>
                <a:gridCol w="1354675">
                  <a:extLst>
                    <a:ext uri="{9D8B030D-6E8A-4147-A177-3AD203B41FA5}">
                      <a16:colId xmlns:a16="http://schemas.microsoft.com/office/drawing/2014/main" xmlns="" val="20003"/>
                    </a:ext>
                  </a:extLst>
                </a:gridCol>
                <a:gridCol w="1354675">
                  <a:extLst>
                    <a:ext uri="{9D8B030D-6E8A-4147-A177-3AD203B41FA5}">
                      <a16:colId xmlns:a16="http://schemas.microsoft.com/office/drawing/2014/main" xmlns="" val="20004"/>
                    </a:ext>
                  </a:extLst>
                </a:gridCol>
                <a:gridCol w="1354675">
                  <a:extLst>
                    <a:ext uri="{9D8B030D-6E8A-4147-A177-3AD203B41FA5}">
                      <a16:colId xmlns:a16="http://schemas.microsoft.com/office/drawing/2014/main" xmlns="" val="20005"/>
                    </a:ext>
                  </a:extLst>
                </a:gridCol>
              </a:tblGrid>
              <a:tr h="370850">
                <a:tc>
                  <a:txBody>
                    <a:bodyPr/>
                    <a:lstStyle/>
                    <a:p>
                      <a:pPr marL="0" marR="0" lvl="0" indent="0" algn="ctr" rtl="0">
                        <a:spcBef>
                          <a:spcPts val="0"/>
                        </a:spcBef>
                        <a:spcAft>
                          <a:spcPts val="0"/>
                        </a:spcAft>
                        <a:buNone/>
                      </a:pPr>
                      <a:r>
                        <a:rPr lang="en-US" sz="1100" dirty="0">
                          <a:solidFill>
                            <a:schemeClr val="bg1"/>
                          </a:solidFill>
                        </a:rPr>
                        <a:t>Environment Protection</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Public Safety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Infrastructure Utility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Economy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Transportation and Mobility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Government and Human Services</a:t>
                      </a:r>
                      <a:endParaRPr dirty="0">
                        <a:solidFill>
                          <a:schemeClr val="bg1"/>
                        </a:solidFill>
                      </a:endParaRPr>
                    </a:p>
                  </a:txBody>
                  <a:tcPr marL="91450" marR="91450" marT="45725" marB="45725" anchor="ctr">
                    <a:solidFill>
                      <a:srgbClr val="002060"/>
                    </a:solidFill>
                  </a:tcPr>
                </a:tc>
                <a:extLst>
                  <a:ext uri="{0D108BD9-81ED-4DB2-BD59-A6C34878D82A}">
                    <a16:rowId xmlns:a16="http://schemas.microsoft.com/office/drawing/2014/main" xmlns="" val="10000"/>
                  </a:ext>
                </a:extLst>
              </a:tr>
              <a:tr h="370850">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noFill/>
                  </a:tcP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noFill/>
                  </a:tcP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noFill/>
                  </a:tcP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noFill/>
                  </a:tcP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noFill/>
                  </a:tcP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noFill/>
                  </a:tcPr>
                </a:tc>
                <a:extLst>
                  <a:ext uri="{0D108BD9-81ED-4DB2-BD59-A6C34878D82A}">
                    <a16:rowId xmlns:a16="http://schemas.microsoft.com/office/drawing/2014/main" xmlns="" val="10001"/>
                  </a:ext>
                </a:extLst>
              </a:tr>
            </a:tbl>
          </a:graphicData>
        </a:graphic>
      </p:graphicFrame>
      <p:sp>
        <p:nvSpPr>
          <p:cNvPr id="574" name="Google Shape;574;p9"/>
          <p:cNvSpPr txBox="1"/>
          <p:nvPr/>
        </p:nvSpPr>
        <p:spPr>
          <a:xfrm>
            <a:off x="783767" y="4472855"/>
            <a:ext cx="1649491" cy="369291"/>
          </a:xfrm>
          <a:prstGeom prst="rect">
            <a:avLst/>
          </a:prstGeom>
          <a:noFill/>
          <a:ln>
            <a:noFill/>
          </a:ln>
        </p:spPr>
        <p:txBody>
          <a:bodyPr spcFirstLastPara="1" wrap="square" lIns="0" tIns="45700" rIns="0"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Contributions</a:t>
            </a:r>
          </a:p>
        </p:txBody>
      </p:sp>
      <p:graphicFrame>
        <p:nvGraphicFramePr>
          <p:cNvPr id="575" name="Google Shape;575;p9"/>
          <p:cNvGraphicFramePr/>
          <p:nvPr/>
        </p:nvGraphicFramePr>
        <p:xfrm>
          <a:off x="457200" y="5377320"/>
          <a:ext cx="10430650" cy="640090"/>
        </p:xfrm>
        <a:graphic>
          <a:graphicData uri="http://schemas.openxmlformats.org/drawingml/2006/table">
            <a:tbl>
              <a:tblPr firstRow="1" bandRow="1">
                <a:noFill/>
              </a:tblPr>
              <a:tblGrid>
                <a:gridCol w="2310950">
                  <a:extLst>
                    <a:ext uri="{9D8B030D-6E8A-4147-A177-3AD203B41FA5}">
                      <a16:colId xmlns:a16="http://schemas.microsoft.com/office/drawing/2014/main" xmlns="" val="20000"/>
                    </a:ext>
                  </a:extLst>
                </a:gridCol>
                <a:gridCol w="8119700">
                  <a:extLst>
                    <a:ext uri="{9D8B030D-6E8A-4147-A177-3AD203B41FA5}">
                      <a16:colId xmlns:a16="http://schemas.microsoft.com/office/drawing/2014/main" xmlns="" val="20001"/>
                    </a:ext>
                  </a:extLst>
                </a:gridCol>
              </a:tblGrid>
              <a:tr h="370850">
                <a:tc>
                  <a:txBody>
                    <a:bodyPr/>
                    <a:lstStyle/>
                    <a:p>
                      <a:pPr marL="0" marR="0" lvl="0" indent="0" algn="l" rtl="0">
                        <a:spcBef>
                          <a:spcPts val="0"/>
                        </a:spcBef>
                        <a:spcAft>
                          <a:spcPts val="0"/>
                        </a:spcAft>
                        <a:buNone/>
                      </a:pPr>
                      <a:r>
                        <a:rPr lang="en-US" sz="1800" b="1" dirty="0"/>
                        <a:t>Successful Case Studies</a:t>
                      </a:r>
                      <a:endParaRPr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dirty="0">
                          <a:solidFill>
                            <a:schemeClr val="hlink"/>
                          </a:solidFill>
                          <a:hlinkClick r:id="rId3"/>
                        </a:rPr>
                        <a:t>Amsterdam City Doughnut (Model)</a:t>
                      </a:r>
                      <a:endParaRPr sz="1800" dirty="0"/>
                    </a:p>
                    <a:p>
                      <a:pPr marL="0" marR="0" lvl="0" indent="0" algn="l" rtl="0">
                        <a:lnSpc>
                          <a:spcPct val="100000"/>
                        </a:lnSpc>
                        <a:spcBef>
                          <a:spcPts val="0"/>
                        </a:spcBef>
                        <a:spcAft>
                          <a:spcPts val="0"/>
                        </a:spcAft>
                        <a:buClr>
                          <a:schemeClr val="dk1"/>
                        </a:buClr>
                        <a:buSzPts val="1800"/>
                        <a:buFont typeface="Arial"/>
                        <a:buNone/>
                      </a:pPr>
                      <a:r>
                        <a:rPr lang="en-US" sz="1800" u="sng" dirty="0">
                          <a:solidFill>
                            <a:schemeClr val="hlink"/>
                          </a:solidFill>
                          <a:hlinkClick r:id="rId4"/>
                        </a:rPr>
                        <a:t>Kyoto, Japan</a:t>
                      </a:r>
                      <a:endParaRPr sz="1800" dirty="0"/>
                    </a:p>
                  </a:txBody>
                  <a:tcPr marL="91450" marR="91450" marT="45725" marB="45725"/>
                </a:tc>
                <a:extLst>
                  <a:ext uri="{0D108BD9-81ED-4DB2-BD59-A6C34878D82A}">
                    <a16:rowId xmlns:a16="http://schemas.microsoft.com/office/drawing/2014/main" xmlns="" val="10000"/>
                  </a:ext>
                </a:extLst>
              </a:tr>
            </a:tbl>
          </a:graphicData>
        </a:graphic>
      </p:graphicFrame>
      <p:sp>
        <p:nvSpPr>
          <p:cNvPr id="10" name="Arrow: Right 9">
            <a:extLst>
              <a:ext uri="{FF2B5EF4-FFF2-40B4-BE49-F238E27FC236}">
                <a16:creationId xmlns:a16="http://schemas.microsoft.com/office/drawing/2014/main" xmlns="" id="{E83A6D6C-A113-4446-9926-14E47C9A978C}"/>
              </a:ext>
            </a:extLst>
          </p:cNvPr>
          <p:cNvSpPr/>
          <p:nvPr/>
        </p:nvSpPr>
        <p:spPr>
          <a:xfrm>
            <a:off x="2222092" y="4593727"/>
            <a:ext cx="386628" cy="158349"/>
          </a:xfrm>
          <a:prstGeom prst="righ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10"/>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Social Welfare Crisis Predictions</a:t>
            </a:r>
          </a:p>
        </p:txBody>
      </p:sp>
      <p:graphicFrame>
        <p:nvGraphicFramePr>
          <p:cNvPr id="581" name="Google Shape;581;p10"/>
          <p:cNvGraphicFramePr/>
          <p:nvPr>
            <p:extLst>
              <p:ext uri="{D42A27DB-BD31-4B8C-83A1-F6EECF244321}">
                <p14:modId xmlns:p14="http://schemas.microsoft.com/office/powerpoint/2010/main" val="3270494392"/>
              </p:ext>
            </p:extLst>
          </p:nvPr>
        </p:nvGraphicFramePr>
        <p:xfrm>
          <a:off x="2759826" y="979701"/>
          <a:ext cx="8128050" cy="1321750"/>
        </p:xfrm>
        <a:graphic>
          <a:graphicData uri="http://schemas.openxmlformats.org/drawingml/2006/table">
            <a:tbl>
              <a:tblPr firstRow="1" bandRow="1">
                <a:noFill/>
              </a:tblPr>
              <a:tblGrid>
                <a:gridCol w="1354675">
                  <a:extLst>
                    <a:ext uri="{9D8B030D-6E8A-4147-A177-3AD203B41FA5}">
                      <a16:colId xmlns:a16="http://schemas.microsoft.com/office/drawing/2014/main" xmlns="" val="20000"/>
                    </a:ext>
                  </a:extLst>
                </a:gridCol>
                <a:gridCol w="1354675">
                  <a:extLst>
                    <a:ext uri="{9D8B030D-6E8A-4147-A177-3AD203B41FA5}">
                      <a16:colId xmlns:a16="http://schemas.microsoft.com/office/drawing/2014/main" xmlns="" val="20001"/>
                    </a:ext>
                  </a:extLst>
                </a:gridCol>
                <a:gridCol w="1354675">
                  <a:extLst>
                    <a:ext uri="{9D8B030D-6E8A-4147-A177-3AD203B41FA5}">
                      <a16:colId xmlns:a16="http://schemas.microsoft.com/office/drawing/2014/main" xmlns="" val="20002"/>
                    </a:ext>
                  </a:extLst>
                </a:gridCol>
                <a:gridCol w="1354675">
                  <a:extLst>
                    <a:ext uri="{9D8B030D-6E8A-4147-A177-3AD203B41FA5}">
                      <a16:colId xmlns:a16="http://schemas.microsoft.com/office/drawing/2014/main" xmlns="" val="20003"/>
                    </a:ext>
                  </a:extLst>
                </a:gridCol>
                <a:gridCol w="1354675">
                  <a:extLst>
                    <a:ext uri="{9D8B030D-6E8A-4147-A177-3AD203B41FA5}">
                      <a16:colId xmlns:a16="http://schemas.microsoft.com/office/drawing/2014/main" xmlns="" val="20004"/>
                    </a:ext>
                  </a:extLst>
                </a:gridCol>
                <a:gridCol w="1354675">
                  <a:extLst>
                    <a:ext uri="{9D8B030D-6E8A-4147-A177-3AD203B41FA5}">
                      <a16:colId xmlns:a16="http://schemas.microsoft.com/office/drawing/2014/main" xmlns="" val="20005"/>
                    </a:ext>
                  </a:extLst>
                </a:gridCol>
              </a:tblGrid>
              <a:tr h="408850">
                <a:tc gridSpan="3">
                  <a:txBody>
                    <a:bodyPr/>
                    <a:lstStyle/>
                    <a:p>
                      <a:pPr marL="0" marR="0" lvl="0" indent="0" algn="ctr" rtl="0">
                        <a:spcBef>
                          <a:spcPts val="0"/>
                        </a:spcBef>
                        <a:spcAft>
                          <a:spcPts val="0"/>
                        </a:spcAft>
                        <a:buNone/>
                      </a:pPr>
                      <a:r>
                        <a:rPr lang="en-US" sz="1800" b="1" dirty="0">
                          <a:solidFill>
                            <a:schemeClr val="bg1"/>
                          </a:solidFill>
                        </a:rPr>
                        <a:t>Business Value</a:t>
                      </a:r>
                      <a:endParaRPr b="1" dirty="0">
                        <a:solidFill>
                          <a:schemeClr val="bg1"/>
                        </a:solidFill>
                      </a:endParaRPr>
                    </a:p>
                  </a:txBody>
                  <a:tcPr marL="91450" marR="91450" marT="45725" marB="45725">
                    <a:lnR w="12700" cap="flat" cmpd="sng">
                      <a:solidFill>
                        <a:schemeClr val="dk1"/>
                      </a:solidFill>
                      <a:prstDash val="solid"/>
                      <a:round/>
                      <a:headEnd type="none" w="sm" len="sm"/>
                      <a:tailEnd type="none" w="sm" len="sm"/>
                    </a:lnR>
                    <a:solidFill>
                      <a:srgbClr val="002060"/>
                    </a:solidFill>
                  </a:tcPr>
                </a:tc>
                <a:tc hMerge="1">
                  <a:txBody>
                    <a:bodyPr/>
                    <a:lstStyle/>
                    <a:p>
                      <a:endParaRPr lang="en-US"/>
                    </a:p>
                  </a:txBody>
                  <a:tcPr/>
                </a:tc>
                <a:tc hMerge="1">
                  <a:txBody>
                    <a:bodyPr/>
                    <a:lstStyle/>
                    <a:p>
                      <a:endParaRPr lang="en-US"/>
                    </a:p>
                  </a:txBody>
                  <a:tcPr/>
                </a:tc>
                <a:tc gridSpan="3">
                  <a:txBody>
                    <a:bodyPr/>
                    <a:lstStyle/>
                    <a:p>
                      <a:pPr marL="0" marR="0" lvl="0" indent="0" algn="ctr" rtl="0">
                        <a:spcBef>
                          <a:spcPts val="0"/>
                        </a:spcBef>
                        <a:spcAft>
                          <a:spcPts val="0"/>
                        </a:spcAft>
                        <a:buNone/>
                      </a:pPr>
                      <a:r>
                        <a:rPr lang="en-US" sz="1800" b="1" dirty="0">
                          <a:solidFill>
                            <a:schemeClr val="bg1"/>
                          </a:solidFill>
                        </a:rPr>
                        <a:t>Feasibility</a:t>
                      </a:r>
                      <a:endParaRPr b="1" dirty="0">
                        <a:solidFill>
                          <a:schemeClr val="bg1"/>
                        </a:solidFill>
                      </a:endParaRPr>
                    </a:p>
                  </a:txBody>
                  <a:tcPr marL="91450" marR="91450" marT="45725" marB="45725">
                    <a:lnL w="12700" cap="flat" cmpd="sng">
                      <a:solidFill>
                        <a:schemeClr val="dk1"/>
                      </a:solidFill>
                      <a:prstDash val="solid"/>
                      <a:round/>
                      <a:headEnd type="none" w="sm" len="sm"/>
                      <a:tailEnd type="none" w="sm" len="sm"/>
                    </a:lnL>
                    <a:solidFill>
                      <a:srgbClr val="00206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504050">
                <a:tc>
                  <a:txBody>
                    <a:bodyPr/>
                    <a:lstStyle/>
                    <a:p>
                      <a:pPr marL="0" marR="0" lvl="0" indent="0" algn="ctr" rtl="0">
                        <a:spcBef>
                          <a:spcPts val="0"/>
                        </a:spcBef>
                        <a:spcAft>
                          <a:spcPts val="0"/>
                        </a:spcAft>
                        <a:buNone/>
                      </a:pPr>
                      <a:r>
                        <a:rPr lang="en-US" sz="1200" b="0" dirty="0"/>
                        <a:t>Finance Optimization</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User Attractiveness</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Business Competitiveness</a:t>
                      </a:r>
                      <a:endParaRPr dirty="0"/>
                    </a:p>
                  </a:txBody>
                  <a:tcPr marL="91450" marR="91450" marT="45725" marB="45725" anchor="ctr">
                    <a:lnR w="12700" cap="flat" cmpd="sng">
                      <a:solidFill>
                        <a:schemeClr val="dk1"/>
                      </a:solidFill>
                      <a:prstDash val="solid"/>
                      <a:round/>
                      <a:headEnd type="none" w="sm" len="sm"/>
                      <a:tailEnd type="none" w="sm" len="sm"/>
                    </a:lnR>
                    <a:solidFill>
                      <a:schemeClr val="tx2">
                        <a:lumMod val="85000"/>
                      </a:schemeClr>
                    </a:solidFill>
                  </a:tcPr>
                </a:tc>
                <a:tc>
                  <a:txBody>
                    <a:bodyPr/>
                    <a:lstStyle/>
                    <a:p>
                      <a:pPr marL="0" marR="0" lvl="0" indent="0" algn="ctr" rtl="0">
                        <a:spcBef>
                          <a:spcPts val="0"/>
                        </a:spcBef>
                        <a:spcAft>
                          <a:spcPts val="0"/>
                        </a:spcAft>
                        <a:buNone/>
                      </a:pPr>
                      <a:r>
                        <a:rPr lang="en-US" sz="1200" b="0" dirty="0"/>
                        <a:t>Technical Feasibility</a:t>
                      </a:r>
                      <a:endParaRPr dirty="0"/>
                    </a:p>
                  </a:txBody>
                  <a:tcPr marL="91450" marR="91450" marT="45725" marB="45725" anchor="ctr">
                    <a:lnL w="12700" cap="flat" cmpd="sng">
                      <a:solidFill>
                        <a:schemeClr val="dk1"/>
                      </a:solidFill>
                      <a:prstDash val="solid"/>
                      <a:round/>
                      <a:headEnd type="none" w="sm" len="sm"/>
                      <a:tailEnd type="none" w="sm" len="sm"/>
                    </a:lnL>
                    <a:solidFill>
                      <a:schemeClr val="tx2">
                        <a:lumMod val="85000"/>
                      </a:schemeClr>
                    </a:solidFill>
                  </a:tcPr>
                </a:tc>
                <a:tc>
                  <a:txBody>
                    <a:bodyPr/>
                    <a:lstStyle/>
                    <a:p>
                      <a:pPr marL="0" marR="0" lvl="0" indent="0" algn="ctr" rtl="0">
                        <a:spcBef>
                          <a:spcPts val="0"/>
                        </a:spcBef>
                        <a:spcAft>
                          <a:spcPts val="0"/>
                        </a:spcAft>
                        <a:buNone/>
                      </a:pPr>
                      <a:r>
                        <a:rPr lang="en-US" sz="1200" b="0" dirty="0"/>
                        <a:t>Internal Readiness</a:t>
                      </a:r>
                      <a:endParaRPr dirty="0"/>
                    </a:p>
                  </a:txBody>
                  <a:tcPr marL="91450" marR="91450" marT="45725" marB="45725" anchor="ctr">
                    <a:solidFill>
                      <a:schemeClr val="tx2">
                        <a:lumMod val="85000"/>
                      </a:schemeClr>
                    </a:solidFill>
                  </a:tcPr>
                </a:tc>
                <a:tc>
                  <a:txBody>
                    <a:bodyPr/>
                    <a:lstStyle/>
                    <a:p>
                      <a:pPr marL="0" marR="0" lvl="0" indent="0" algn="ctr" rtl="0">
                        <a:spcBef>
                          <a:spcPts val="0"/>
                        </a:spcBef>
                        <a:spcAft>
                          <a:spcPts val="0"/>
                        </a:spcAft>
                        <a:buNone/>
                      </a:pPr>
                      <a:r>
                        <a:rPr lang="en-US" sz="1200" b="0" dirty="0"/>
                        <a:t>External Readiness</a:t>
                      </a:r>
                      <a:endParaRPr dirty="0"/>
                    </a:p>
                  </a:txBody>
                  <a:tcPr marL="91450" marR="91450" marT="45725" marB="45725" anchor="ctr">
                    <a:solidFill>
                      <a:schemeClr val="tx2">
                        <a:lumMod val="85000"/>
                      </a:schemeClr>
                    </a:solidFill>
                  </a:tcPr>
                </a:tc>
                <a:extLst>
                  <a:ext uri="{0D108BD9-81ED-4DB2-BD59-A6C34878D82A}">
                    <a16:rowId xmlns:a16="http://schemas.microsoft.com/office/drawing/2014/main" xmlns="" val="10001"/>
                  </a:ext>
                </a:extLst>
              </a:tr>
              <a:tr h="408850">
                <a:tc>
                  <a:txBody>
                    <a:bodyPr/>
                    <a:lstStyle/>
                    <a:p>
                      <a:pPr marL="0" marR="0" lvl="0" indent="0" algn="ctr" rtl="0">
                        <a:spcBef>
                          <a:spcPts val="0"/>
                        </a:spcBef>
                        <a:spcAft>
                          <a:spcPts val="0"/>
                        </a:spcAft>
                        <a:buNone/>
                      </a:pPr>
                      <a:r>
                        <a:rPr lang="en-US" sz="24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4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400" b="0" dirty="0">
                          <a:solidFill>
                            <a:srgbClr val="003366"/>
                          </a:solidFill>
                          <a:latin typeface="Arial"/>
                          <a:ea typeface="Arial"/>
                          <a:cs typeface="Arial"/>
                          <a:sym typeface="Arial"/>
                        </a:rPr>
                        <a:t>◕</a:t>
                      </a:r>
                      <a:endParaRPr dirty="0"/>
                    </a:p>
                  </a:txBody>
                  <a:tcPr marL="28575" marR="28575" marT="19050" marB="19050" anchor="ctr">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sz="2400" b="0" dirty="0">
                          <a:solidFill>
                            <a:srgbClr val="003366"/>
                          </a:solidFill>
                          <a:latin typeface="Arial"/>
                          <a:ea typeface="Arial"/>
                          <a:cs typeface="Arial"/>
                          <a:sym typeface="Arial"/>
                        </a:rPr>
                        <a:t>◔</a:t>
                      </a:r>
                      <a:endParaRPr dirty="0"/>
                    </a:p>
                  </a:txBody>
                  <a:tcPr marL="28575" marR="28575" marT="19050" marB="19050" anchor="ctr">
                    <a:lnL w="12700" cap="flat" cmpd="sng">
                      <a:solidFill>
                        <a:schemeClr val="dk1"/>
                      </a:solidFill>
                      <a:prstDash val="solid"/>
                      <a:round/>
                      <a:headEnd type="none" w="sm" len="sm"/>
                      <a:tailEnd type="none" w="sm" len="sm"/>
                    </a:lnL>
                  </a:tcPr>
                </a:tc>
                <a:tc>
                  <a:txBody>
                    <a:bodyPr/>
                    <a:lstStyle/>
                    <a:p>
                      <a:pPr marL="0" marR="0" lvl="0" indent="0" algn="ctr" rtl="0">
                        <a:spcBef>
                          <a:spcPts val="0"/>
                        </a:spcBef>
                        <a:spcAft>
                          <a:spcPts val="0"/>
                        </a:spcAft>
                        <a:buNone/>
                      </a:pPr>
                      <a:r>
                        <a:rPr lang="en-US" sz="2400" b="0" dirty="0">
                          <a:solidFill>
                            <a:srgbClr val="003366"/>
                          </a:solidFill>
                          <a:latin typeface="Arial"/>
                          <a:ea typeface="Arial"/>
                          <a:cs typeface="Arial"/>
                          <a:sym typeface="Arial"/>
                        </a:rPr>
                        <a:t>◕</a:t>
                      </a:r>
                      <a:endParaRPr dirty="0"/>
                    </a:p>
                  </a:txBody>
                  <a:tcPr marL="28575" marR="28575" marT="19050" marB="19050" anchor="ctr"/>
                </a:tc>
                <a:tc>
                  <a:txBody>
                    <a:bodyPr/>
                    <a:lstStyle/>
                    <a:p>
                      <a:pPr marL="0" marR="0" lvl="0" indent="0" algn="ctr" rtl="0">
                        <a:spcBef>
                          <a:spcPts val="0"/>
                        </a:spcBef>
                        <a:spcAft>
                          <a:spcPts val="0"/>
                        </a:spcAft>
                        <a:buNone/>
                      </a:pPr>
                      <a:r>
                        <a:rPr lang="en-US" sz="2400" b="0" dirty="0">
                          <a:solidFill>
                            <a:srgbClr val="003366"/>
                          </a:solidFill>
                          <a:latin typeface="Arial"/>
                          <a:ea typeface="Arial"/>
                          <a:cs typeface="Arial"/>
                          <a:sym typeface="Arial"/>
                        </a:rPr>
                        <a:t>◔</a:t>
                      </a:r>
                      <a:endParaRPr dirty="0"/>
                    </a:p>
                  </a:txBody>
                  <a:tcPr marL="28575" marR="28575" marT="19050" marB="19050" anchor="ctr"/>
                </a:tc>
                <a:extLst>
                  <a:ext uri="{0D108BD9-81ED-4DB2-BD59-A6C34878D82A}">
                    <a16:rowId xmlns:a16="http://schemas.microsoft.com/office/drawing/2014/main" xmlns="" val="10002"/>
                  </a:ext>
                </a:extLst>
              </a:tr>
            </a:tbl>
          </a:graphicData>
        </a:graphic>
      </p:graphicFrame>
      <p:graphicFrame>
        <p:nvGraphicFramePr>
          <p:cNvPr id="582" name="Google Shape;582;p10"/>
          <p:cNvGraphicFramePr/>
          <p:nvPr>
            <p:extLst>
              <p:ext uri="{D42A27DB-BD31-4B8C-83A1-F6EECF244321}">
                <p14:modId xmlns:p14="http://schemas.microsoft.com/office/powerpoint/2010/main" val="1200237521"/>
              </p:ext>
            </p:extLst>
          </p:nvPr>
        </p:nvGraphicFramePr>
        <p:xfrm>
          <a:off x="457200" y="979702"/>
          <a:ext cx="2302625" cy="3237200"/>
        </p:xfrm>
        <a:graphic>
          <a:graphicData uri="http://schemas.openxmlformats.org/drawingml/2006/table">
            <a:tbl>
              <a:tblPr firstRow="1" bandRow="1">
                <a:noFill/>
              </a:tblPr>
              <a:tblGrid>
                <a:gridCol w="2302625">
                  <a:extLst>
                    <a:ext uri="{9D8B030D-6E8A-4147-A177-3AD203B41FA5}">
                      <a16:colId xmlns:a16="http://schemas.microsoft.com/office/drawing/2014/main" xmlns="" val="20000"/>
                    </a:ext>
                  </a:extLst>
                </a:gridCol>
              </a:tblGrid>
              <a:tr h="3237200">
                <a:tc>
                  <a:txBody>
                    <a:bodyPr/>
                    <a:lstStyle/>
                    <a:p>
                      <a:pPr marL="0" marR="0" lvl="0" indent="0" algn="l" rtl="0">
                        <a:spcBef>
                          <a:spcPts val="0"/>
                        </a:spcBef>
                        <a:spcAft>
                          <a:spcPts val="0"/>
                        </a:spcAft>
                        <a:buNone/>
                      </a:pPr>
                      <a:r>
                        <a:rPr lang="en-US" sz="1800" b="1" dirty="0">
                          <a:solidFill>
                            <a:schemeClr val="bg1"/>
                          </a:solidFill>
                        </a:rPr>
                        <a:t>Social Welfare Crisis Predictions</a:t>
                      </a:r>
                      <a:endParaRPr b="1" dirty="0">
                        <a:solidFill>
                          <a:schemeClr val="bg1"/>
                        </a:solidFill>
                      </a:endParaRPr>
                    </a:p>
                    <a:p>
                      <a:pPr marL="0" marR="0" lvl="0" indent="0" algn="l" rtl="0">
                        <a:spcBef>
                          <a:spcPts val="0"/>
                        </a:spcBef>
                        <a:spcAft>
                          <a:spcPts val="0"/>
                        </a:spcAft>
                        <a:buNone/>
                      </a:pPr>
                      <a:endParaRPr sz="1800" dirty="0">
                        <a:solidFill>
                          <a:schemeClr val="bg1"/>
                        </a:solidFill>
                      </a:endParaRPr>
                    </a:p>
                    <a:p>
                      <a:pPr marL="0" marR="0" lvl="0" indent="0" algn="l" rtl="0">
                        <a:spcBef>
                          <a:spcPts val="0"/>
                        </a:spcBef>
                        <a:spcAft>
                          <a:spcPts val="0"/>
                        </a:spcAft>
                        <a:buNone/>
                      </a:pPr>
                      <a:r>
                        <a:rPr lang="en-US" sz="1400" b="0" dirty="0">
                          <a:solidFill>
                            <a:schemeClr val="bg1"/>
                          </a:solidFill>
                        </a:rPr>
                        <a:t>Supporting families and individuals during day-to-day vulnerabilities by cross-assessing tax and social records. While highly personalized data is utilized, this use case protects socially vulnerable communities.</a:t>
                      </a:r>
                      <a:endParaRPr dirty="0">
                        <a:solidFill>
                          <a:schemeClr val="bg1"/>
                        </a:solidFill>
                      </a:endParaRPr>
                    </a:p>
                  </a:txBody>
                  <a:tcPr marL="91450" marR="91450" marT="45725" marB="45725">
                    <a:solidFill>
                      <a:srgbClr val="002060"/>
                    </a:solidFill>
                  </a:tcPr>
                </a:tc>
                <a:extLst>
                  <a:ext uri="{0D108BD9-81ED-4DB2-BD59-A6C34878D82A}">
                    <a16:rowId xmlns:a16="http://schemas.microsoft.com/office/drawing/2014/main" xmlns="" val="10000"/>
                  </a:ext>
                </a:extLst>
              </a:tr>
            </a:tbl>
          </a:graphicData>
        </a:graphic>
      </p:graphicFrame>
      <p:sp>
        <p:nvSpPr>
          <p:cNvPr id="583" name="Google Shape;583;p10"/>
          <p:cNvSpPr/>
          <p:nvPr/>
        </p:nvSpPr>
        <p:spPr>
          <a:xfrm>
            <a:off x="3031906" y="2597457"/>
            <a:ext cx="3618807"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Arial"/>
                <a:ea typeface="Arial"/>
                <a:cs typeface="Arial"/>
                <a:sym typeface="Arial"/>
              </a:rPr>
              <a:t>Allows insight into equity and inequity (economic, environmental, etc.) in certain demographics using food bank information, rental assistance, charity, NGO data, school attendance etc.</a:t>
            </a:r>
            <a:endParaRPr lang="en-US" dirty="0"/>
          </a:p>
        </p:txBody>
      </p:sp>
      <p:sp>
        <p:nvSpPr>
          <p:cNvPr id="584" name="Google Shape;584;p10"/>
          <p:cNvSpPr/>
          <p:nvPr/>
        </p:nvSpPr>
        <p:spPr>
          <a:xfrm>
            <a:off x="7016967" y="2597456"/>
            <a:ext cx="3618807"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Arial"/>
                <a:ea typeface="Arial"/>
                <a:cs typeface="Arial"/>
                <a:sym typeface="Arial"/>
              </a:rPr>
              <a:t>Data unavailability, data privacy and data sharing challenges, perception issues. External stakeholders and lobbyists contribute to external impediments. </a:t>
            </a:r>
            <a:endParaRPr lang="en-US" dirty="0"/>
          </a:p>
        </p:txBody>
      </p:sp>
      <p:graphicFrame>
        <p:nvGraphicFramePr>
          <p:cNvPr id="585" name="Google Shape;585;p10"/>
          <p:cNvGraphicFramePr/>
          <p:nvPr>
            <p:extLst>
              <p:ext uri="{D42A27DB-BD31-4B8C-83A1-F6EECF244321}">
                <p14:modId xmlns:p14="http://schemas.microsoft.com/office/powerpoint/2010/main" val="1737562219"/>
              </p:ext>
            </p:extLst>
          </p:nvPr>
        </p:nvGraphicFramePr>
        <p:xfrm>
          <a:off x="2759826" y="4258741"/>
          <a:ext cx="8128050" cy="797580"/>
        </p:xfrm>
        <a:graphic>
          <a:graphicData uri="http://schemas.openxmlformats.org/drawingml/2006/table">
            <a:tbl>
              <a:tblPr firstRow="1" bandRow="1">
                <a:noFill/>
              </a:tblPr>
              <a:tblGrid>
                <a:gridCol w="1354675">
                  <a:extLst>
                    <a:ext uri="{9D8B030D-6E8A-4147-A177-3AD203B41FA5}">
                      <a16:colId xmlns:a16="http://schemas.microsoft.com/office/drawing/2014/main" xmlns="" val="20000"/>
                    </a:ext>
                  </a:extLst>
                </a:gridCol>
                <a:gridCol w="1354675">
                  <a:extLst>
                    <a:ext uri="{9D8B030D-6E8A-4147-A177-3AD203B41FA5}">
                      <a16:colId xmlns:a16="http://schemas.microsoft.com/office/drawing/2014/main" xmlns="" val="20001"/>
                    </a:ext>
                  </a:extLst>
                </a:gridCol>
                <a:gridCol w="1354675">
                  <a:extLst>
                    <a:ext uri="{9D8B030D-6E8A-4147-A177-3AD203B41FA5}">
                      <a16:colId xmlns:a16="http://schemas.microsoft.com/office/drawing/2014/main" xmlns="" val="20002"/>
                    </a:ext>
                  </a:extLst>
                </a:gridCol>
                <a:gridCol w="1354675">
                  <a:extLst>
                    <a:ext uri="{9D8B030D-6E8A-4147-A177-3AD203B41FA5}">
                      <a16:colId xmlns:a16="http://schemas.microsoft.com/office/drawing/2014/main" xmlns="" val="20003"/>
                    </a:ext>
                  </a:extLst>
                </a:gridCol>
                <a:gridCol w="1354675">
                  <a:extLst>
                    <a:ext uri="{9D8B030D-6E8A-4147-A177-3AD203B41FA5}">
                      <a16:colId xmlns:a16="http://schemas.microsoft.com/office/drawing/2014/main" xmlns="" val="20004"/>
                    </a:ext>
                  </a:extLst>
                </a:gridCol>
                <a:gridCol w="1354675">
                  <a:extLst>
                    <a:ext uri="{9D8B030D-6E8A-4147-A177-3AD203B41FA5}">
                      <a16:colId xmlns:a16="http://schemas.microsoft.com/office/drawing/2014/main" xmlns="" val="20005"/>
                    </a:ext>
                  </a:extLst>
                </a:gridCol>
              </a:tblGrid>
              <a:tr h="370850">
                <a:tc>
                  <a:txBody>
                    <a:bodyPr/>
                    <a:lstStyle/>
                    <a:p>
                      <a:pPr marL="0" marR="0" lvl="0" indent="0" algn="ctr" rtl="0">
                        <a:spcBef>
                          <a:spcPts val="0"/>
                        </a:spcBef>
                        <a:spcAft>
                          <a:spcPts val="0"/>
                        </a:spcAft>
                        <a:buNone/>
                      </a:pPr>
                      <a:r>
                        <a:rPr lang="en-US" sz="1100" dirty="0">
                          <a:solidFill>
                            <a:schemeClr val="bg1"/>
                          </a:solidFill>
                        </a:rPr>
                        <a:t>Environment Protection</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Public Safety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Infrastructure Utility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Economy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Transportation and Mobility</a:t>
                      </a:r>
                      <a:endParaRPr dirty="0">
                        <a:solidFill>
                          <a:schemeClr val="bg1"/>
                        </a:solidFill>
                      </a:endParaRPr>
                    </a:p>
                  </a:txBody>
                  <a:tcPr marL="91450" marR="91450" marT="45725" marB="45725" anchor="ctr">
                    <a:solidFill>
                      <a:srgbClr val="002060"/>
                    </a:solidFill>
                  </a:tcPr>
                </a:tc>
                <a:tc>
                  <a:txBody>
                    <a:bodyPr/>
                    <a:lstStyle/>
                    <a:p>
                      <a:pPr marL="0" marR="0" lvl="0" indent="0" algn="ctr" rtl="0">
                        <a:spcBef>
                          <a:spcPts val="0"/>
                        </a:spcBef>
                        <a:spcAft>
                          <a:spcPts val="0"/>
                        </a:spcAft>
                        <a:buNone/>
                      </a:pPr>
                      <a:r>
                        <a:rPr lang="en-US" sz="1100" dirty="0">
                          <a:solidFill>
                            <a:schemeClr val="bg1"/>
                          </a:solidFill>
                        </a:rPr>
                        <a:t>Government and Human Services</a:t>
                      </a:r>
                      <a:endParaRPr dirty="0">
                        <a:solidFill>
                          <a:schemeClr val="bg1"/>
                        </a:solidFill>
                      </a:endParaRPr>
                    </a:p>
                  </a:txBody>
                  <a:tcPr marL="91450" marR="91450" marT="45725" marB="45725" anchor="ctr">
                    <a:solidFill>
                      <a:srgbClr val="002060"/>
                    </a:solidFill>
                  </a:tcPr>
                </a:tc>
                <a:extLst>
                  <a:ext uri="{0D108BD9-81ED-4DB2-BD59-A6C34878D82A}">
                    <a16:rowId xmlns:a16="http://schemas.microsoft.com/office/drawing/2014/main" xmlns="" val="10000"/>
                  </a:ext>
                </a:extLst>
              </a:tr>
              <a:tr h="370850">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tc>
                  <a:txBody>
                    <a:bodyPr/>
                    <a:lstStyle/>
                    <a:p>
                      <a:pPr marL="0" marR="0" lvl="0" indent="0" algn="ctr" rtl="0">
                        <a:spcBef>
                          <a:spcPts val="0"/>
                        </a:spcBef>
                        <a:spcAft>
                          <a:spcPts val="0"/>
                        </a:spcAft>
                        <a:buNone/>
                      </a:pPr>
                      <a:r>
                        <a:rPr lang="en-US" sz="1800" dirty="0">
                          <a:solidFill>
                            <a:srgbClr val="003366"/>
                          </a:solidFill>
                        </a:rPr>
                        <a:t>⬤</a:t>
                      </a:r>
                      <a:endParaRPr dirty="0"/>
                    </a:p>
                  </a:txBody>
                  <a:tcPr marL="28575" marR="28575" marT="19050" marB="19050" anchor="ctr"/>
                </a:tc>
                <a:extLst>
                  <a:ext uri="{0D108BD9-81ED-4DB2-BD59-A6C34878D82A}">
                    <a16:rowId xmlns:a16="http://schemas.microsoft.com/office/drawing/2014/main" xmlns="" val="10001"/>
                  </a:ext>
                </a:extLst>
              </a:tr>
            </a:tbl>
          </a:graphicData>
        </a:graphic>
      </p:graphicFrame>
      <p:sp>
        <p:nvSpPr>
          <p:cNvPr id="586" name="Google Shape;586;p10"/>
          <p:cNvSpPr txBox="1"/>
          <p:nvPr/>
        </p:nvSpPr>
        <p:spPr>
          <a:xfrm>
            <a:off x="783767" y="4472855"/>
            <a:ext cx="1649491" cy="369291"/>
          </a:xfrm>
          <a:prstGeom prst="rect">
            <a:avLst/>
          </a:prstGeom>
          <a:noFill/>
          <a:ln>
            <a:noFill/>
          </a:ln>
        </p:spPr>
        <p:txBody>
          <a:bodyPr spcFirstLastPara="1" wrap="square" lIns="0" tIns="45700" rIns="0"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Contributions</a:t>
            </a:r>
          </a:p>
        </p:txBody>
      </p:sp>
      <p:graphicFrame>
        <p:nvGraphicFramePr>
          <p:cNvPr id="587" name="Google Shape;587;p10"/>
          <p:cNvGraphicFramePr/>
          <p:nvPr>
            <p:extLst>
              <p:ext uri="{D42A27DB-BD31-4B8C-83A1-F6EECF244321}">
                <p14:modId xmlns:p14="http://schemas.microsoft.com/office/powerpoint/2010/main" val="4014717873"/>
              </p:ext>
            </p:extLst>
          </p:nvPr>
        </p:nvGraphicFramePr>
        <p:xfrm>
          <a:off x="457200" y="5377320"/>
          <a:ext cx="10430650" cy="640090"/>
        </p:xfrm>
        <a:graphic>
          <a:graphicData uri="http://schemas.openxmlformats.org/drawingml/2006/table">
            <a:tbl>
              <a:tblPr firstRow="1" bandRow="1">
                <a:noFill/>
              </a:tblPr>
              <a:tblGrid>
                <a:gridCol w="2310950">
                  <a:extLst>
                    <a:ext uri="{9D8B030D-6E8A-4147-A177-3AD203B41FA5}">
                      <a16:colId xmlns:a16="http://schemas.microsoft.com/office/drawing/2014/main" xmlns="" val="20000"/>
                    </a:ext>
                  </a:extLst>
                </a:gridCol>
                <a:gridCol w="8119700">
                  <a:extLst>
                    <a:ext uri="{9D8B030D-6E8A-4147-A177-3AD203B41FA5}">
                      <a16:colId xmlns:a16="http://schemas.microsoft.com/office/drawing/2014/main" xmlns="" val="20001"/>
                    </a:ext>
                  </a:extLst>
                </a:gridCol>
              </a:tblGrid>
              <a:tr h="370850">
                <a:tc>
                  <a:txBody>
                    <a:bodyPr/>
                    <a:lstStyle/>
                    <a:p>
                      <a:pPr marL="0" marR="0" lvl="0" indent="0" algn="l" rtl="0">
                        <a:spcBef>
                          <a:spcPts val="0"/>
                        </a:spcBef>
                        <a:spcAft>
                          <a:spcPts val="0"/>
                        </a:spcAft>
                        <a:buNone/>
                      </a:pPr>
                      <a:r>
                        <a:rPr lang="en-US" sz="1800" b="1" dirty="0"/>
                        <a:t>Successful Case Studies</a:t>
                      </a:r>
                      <a:endParaRPr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dirty="0">
                          <a:solidFill>
                            <a:schemeClr val="hlink"/>
                          </a:solidFill>
                          <a:hlinkClick r:id="rId3"/>
                        </a:rPr>
                        <a:t>Smart Start, New Zealand</a:t>
                      </a:r>
                      <a:endParaRPr sz="1800" dirty="0"/>
                    </a:p>
                    <a:p>
                      <a:pPr marL="0" marR="0" lvl="0" indent="0" algn="l" rtl="0">
                        <a:lnSpc>
                          <a:spcPct val="100000"/>
                        </a:lnSpc>
                        <a:spcBef>
                          <a:spcPts val="0"/>
                        </a:spcBef>
                        <a:spcAft>
                          <a:spcPts val="0"/>
                        </a:spcAft>
                        <a:buClr>
                          <a:schemeClr val="dk1"/>
                        </a:buClr>
                        <a:buSzPts val="1800"/>
                        <a:buFont typeface="Arial"/>
                        <a:buNone/>
                      </a:pPr>
                      <a:r>
                        <a:rPr lang="en-US" sz="1800" u="sng" dirty="0">
                          <a:solidFill>
                            <a:schemeClr val="hlink"/>
                          </a:solidFill>
                          <a:hlinkClick r:id="rId4"/>
                        </a:rPr>
                        <a:t>CONCOR, India</a:t>
                      </a:r>
                      <a:r>
                        <a:rPr lang="en-US" sz="1800" dirty="0"/>
                        <a:t>, </a:t>
                      </a:r>
                      <a:r>
                        <a:rPr lang="en-US" sz="1800" u="sng" dirty="0">
                          <a:solidFill>
                            <a:schemeClr val="hlink"/>
                          </a:solidFill>
                          <a:hlinkClick r:id="rId5"/>
                        </a:rPr>
                        <a:t>CAMBA</a:t>
                      </a:r>
                      <a:endParaRPr sz="1800" dirty="0"/>
                    </a:p>
                  </a:txBody>
                  <a:tcPr marL="91450" marR="91450" marT="45725" marB="45725"/>
                </a:tc>
                <a:extLst>
                  <a:ext uri="{0D108BD9-81ED-4DB2-BD59-A6C34878D82A}">
                    <a16:rowId xmlns:a16="http://schemas.microsoft.com/office/drawing/2014/main" xmlns="" val="10000"/>
                  </a:ext>
                </a:extLst>
              </a:tr>
            </a:tbl>
          </a:graphicData>
        </a:graphic>
      </p:graphicFrame>
      <p:sp>
        <p:nvSpPr>
          <p:cNvPr id="10" name="Arrow: Right 9">
            <a:extLst>
              <a:ext uri="{FF2B5EF4-FFF2-40B4-BE49-F238E27FC236}">
                <a16:creationId xmlns:a16="http://schemas.microsoft.com/office/drawing/2014/main" xmlns="" id="{1A2F10B0-06E7-426F-AD74-FA818BCA6C64}"/>
              </a:ext>
            </a:extLst>
          </p:cNvPr>
          <p:cNvSpPr/>
          <p:nvPr/>
        </p:nvSpPr>
        <p:spPr>
          <a:xfrm>
            <a:off x="2222092" y="4593727"/>
            <a:ext cx="386628" cy="158349"/>
          </a:xfrm>
          <a:prstGeom prst="righ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White bkgrnd master">
  <a:themeElements>
    <a:clrScheme name="Gartner White Bkgrnd">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ue bkgrnd master">
  <a:themeElements>
    <a:clrScheme name="Gartner Blue Bkgrnd">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FFFFFF"/>
      </a:hlink>
      <a:folHlink>
        <a:srgbClr val="4C8E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4129</Words>
  <Application>Microsoft Office PowerPoint</Application>
  <PresentationFormat>Widescreen</PresentationFormat>
  <Paragraphs>892</Paragraphs>
  <Slides>39</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Noto Sans Symbols</vt:lpstr>
      <vt:lpstr>Arial Black</vt:lpstr>
      <vt:lpstr>Arial</vt:lpstr>
      <vt:lpstr>White bkgrnd master</vt:lpstr>
      <vt:lpstr>PowerPoint Presentation</vt:lpstr>
      <vt:lpstr>A Quick Refresher</vt:lpstr>
      <vt:lpstr>Now in Perspective</vt:lpstr>
      <vt:lpstr>Dimensions</vt:lpstr>
      <vt:lpstr>Human Services</vt:lpstr>
      <vt:lpstr>PowerPoint Presentation</vt:lpstr>
      <vt:lpstr>Disease Control Epidemiology</vt:lpstr>
      <vt:lpstr>Circular City Waste Classifications</vt:lpstr>
      <vt:lpstr>Social Welfare Crisis Predictions</vt:lpstr>
      <vt:lpstr>Transportation and Mobility</vt:lpstr>
      <vt:lpstr>PowerPoint Presentation</vt:lpstr>
      <vt:lpstr>Traffic Pattern Prediction</vt:lpstr>
      <vt:lpstr>Predictive Mobility Services</vt:lpstr>
      <vt:lpstr>Smart Dynamic Parking</vt:lpstr>
      <vt:lpstr>Economy</vt:lpstr>
      <vt:lpstr>PowerPoint Presentation</vt:lpstr>
      <vt:lpstr>Social Credit Prediction (OECD)</vt:lpstr>
      <vt:lpstr>Social Credit Prediction (China)</vt:lpstr>
      <vt:lpstr>Smart Lampposts</vt:lpstr>
      <vt:lpstr>Predictive Urban Asset Management</vt:lpstr>
      <vt:lpstr>Sentiment Analysis for Customer Engagement</vt:lpstr>
      <vt:lpstr>Government and Public Safety</vt:lpstr>
      <vt:lpstr>PowerPoint Presentation</vt:lpstr>
      <vt:lpstr>License Plate Recognition</vt:lpstr>
      <vt:lpstr>Proactive Public Safety and Law Enforcement </vt:lpstr>
      <vt:lpstr>Video Analytics on Crowd Movement </vt:lpstr>
      <vt:lpstr>Predictive Policing </vt:lpstr>
      <vt:lpstr>Infrastructure and Utilities</vt:lpstr>
      <vt:lpstr>PowerPoint Presentation</vt:lpstr>
      <vt:lpstr>Predictive Infrastructure Risk Management</vt:lpstr>
      <vt:lpstr>Microgrid Resource Management</vt:lpstr>
      <vt:lpstr>Landmark Management</vt:lpstr>
      <vt:lpstr>Environment</vt:lpstr>
      <vt:lpstr>PowerPoint Presentation</vt:lpstr>
      <vt:lpstr>Weather and Environment Scenario Planning</vt:lpstr>
      <vt:lpstr>Pollutions and Emissions Management</vt:lpstr>
      <vt:lpstr>Greenspace Management</vt:lpstr>
      <vt:lpstr>Recommended Reading</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2021-07-06T21:31:13Z</dcterms:created>
  <dcterms:modified xsi:type="dcterms:W3CDTF">2021-07-06T21:31:15Z</dcterms:modified>
</cp:coreProperties>
</file>