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23"/>
  </p:notesMasterIdLst>
  <p:handoutMasterIdLst>
    <p:handoutMasterId r:id="rId24"/>
  </p:handoutMasterIdLst>
  <p:sldIdLst>
    <p:sldId id="1009" r:id="rId5"/>
    <p:sldId id="12497" r:id="rId6"/>
    <p:sldId id="12498" r:id="rId7"/>
    <p:sldId id="12499" r:id="rId8"/>
    <p:sldId id="12500" r:id="rId9"/>
    <p:sldId id="12501" r:id="rId10"/>
    <p:sldId id="12502" r:id="rId11"/>
    <p:sldId id="12503" r:id="rId12"/>
    <p:sldId id="12504" r:id="rId13"/>
    <p:sldId id="12505" r:id="rId14"/>
    <p:sldId id="12510" r:id="rId15"/>
    <p:sldId id="12506" r:id="rId16"/>
    <p:sldId id="12507" r:id="rId17"/>
    <p:sldId id="12508" r:id="rId18"/>
    <p:sldId id="12509" r:id="rId19"/>
    <p:sldId id="12511" r:id="rId20"/>
    <p:sldId id="12512" r:id="rId21"/>
    <p:sldId id="1251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17061E-7B68-BF87-B70A-9F99151F583A}" name="O'Byrne,Louis" initials="O" userId="S::Louis.OByrne@gartner.com::e10dc26a-d797-470e-9e17-0d692e520bed" providerId="AD"/>
  <p188:author id="{30461120-C08B-4277-19AE-E52823042DC4}" name="Resnick,Marty" initials="R" userId="S::marty.resnick@gartner.com::797b140c-c55c-48ce-9f8f-2c9e9cfe50e5" providerId="AD"/>
  <p188:author id="{83727231-F96B-B646-25C1-200A344D5C21}" name="Norris,Zachary" initials="N" userId="S::zachary.norris@gartner.com::19bdf864-0474-49f1-bb6c-80dc2f77b3f8" providerId="AD"/>
  <p188:author id="{91E92054-F3A9-D3B1-84C6-FF8CF19AEE50}" name="Mhatre,Akshay" initials="M" userId="S::Akshay.Mhatre@gartner.com::7df8bf9d-f25f-4b9c-9389-2fd04e746d5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2" autoAdjust="0"/>
    <p:restoredTop sz="79893" autoAdjust="0"/>
  </p:normalViewPr>
  <p:slideViewPr>
    <p:cSldViewPr snapToGrid="0">
      <p:cViewPr varScale="1">
        <p:scale>
          <a:sx n="40" d="100"/>
          <a:sy n="40" d="100"/>
        </p:scale>
        <p:origin x="1044"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707602339181287"/>
          <c:y val="0.14526315789473684"/>
          <c:w val="0.51169590643274854"/>
          <c:h val="0.73684210526315785"/>
        </c:manualLayout>
      </c:layout>
      <c:doughnutChart>
        <c:varyColors val="1"/>
        <c:ser>
          <c:idx val="0"/>
          <c:order val="0"/>
          <c:tx>
            <c:strRef>
              <c:f>Sheet1!$B$1</c:f>
              <c:strCache>
                <c:ptCount val="1"/>
                <c:pt idx="0">
                  <c:v>Column2</c:v>
                </c:pt>
              </c:strCache>
            </c:strRef>
          </c:tx>
          <c:spPr>
            <a:solidFill>
              <a:srgbClr val="002856"/>
            </a:solidFill>
            <a:ln w="12700">
              <a:solidFill>
                <a:srgbClr val="FFFFFF"/>
              </a:solidFill>
            </a:ln>
          </c:spPr>
          <c:dPt>
            <c:idx val="0"/>
            <c:bubble3D val="0"/>
            <c:extLst xmlns:c16r2="http://schemas.microsoft.com/office/drawing/2015/06/chart">
              <c:ext xmlns:c16="http://schemas.microsoft.com/office/drawing/2014/chart" uri="{C3380CC4-5D6E-409C-BE32-E72D297353CC}">
                <c16:uniqueId val="{00000000-B705-F348-8648-58C2F1F4BDA7}"/>
              </c:ext>
            </c:extLst>
          </c:dPt>
          <c:dPt>
            <c:idx val="1"/>
            <c:bubble3D val="0"/>
            <c:spPr>
              <a:solidFill>
                <a:srgbClr val="D3D3D3"/>
              </a:solidFill>
              <a:ln w="12700">
                <a:solidFill>
                  <a:srgbClr val="FFFFFF"/>
                </a:solidFill>
              </a:ln>
            </c:spPr>
            <c:extLst xmlns:c16r2="http://schemas.microsoft.com/office/drawing/2015/06/chart">
              <c:ext xmlns:c16="http://schemas.microsoft.com/office/drawing/2014/chart" uri="{C3380CC4-5D6E-409C-BE32-E72D297353CC}">
                <c16:uniqueId val="{00000001-B705-F348-8648-58C2F1F4BDA7}"/>
              </c:ext>
            </c:extLst>
          </c:dPt>
          <c:dLbls>
            <c:delete val="1"/>
          </c:dLbls>
          <c:cat>
            <c:numRef>
              <c:f>Sheet1!$A$2:$A$3</c:f>
              <c:numCache>
                <c:formatCode>General</c:formatCode>
                <c:ptCount val="2"/>
              </c:numCache>
            </c:numRef>
          </c:cat>
          <c:val>
            <c:numRef>
              <c:f>Sheet1!$B$2:$B$3</c:f>
              <c:numCache>
                <c:formatCode>0%</c:formatCode>
                <c:ptCount val="2"/>
                <c:pt idx="0">
                  <c:v>0.89</c:v>
                </c:pt>
                <c:pt idx="1">
                  <c:v>0.11</c:v>
                </c:pt>
              </c:numCache>
            </c:numRef>
          </c:val>
          <c:extLst xmlns:c16r2="http://schemas.microsoft.com/office/drawing/2015/06/chart">
            <c:ext xmlns:c16="http://schemas.microsoft.com/office/drawing/2014/chart" uri="{C3380CC4-5D6E-409C-BE32-E72D297353CC}">
              <c16:uniqueId val="{00000004-B705-F348-8648-58C2F1F4BDA7}"/>
            </c:ext>
          </c:extLst>
        </c:ser>
        <c:dLbls>
          <c:showLegendKey val="0"/>
          <c:showVal val="0"/>
          <c:showCatName val="0"/>
          <c:showSerName val="0"/>
          <c:showPercent val="1"/>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707602339181287"/>
          <c:y val="0.14526315789473684"/>
          <c:w val="0.51169590643274854"/>
          <c:h val="0.73684210526315785"/>
        </c:manualLayout>
      </c:layout>
      <c:doughnutChart>
        <c:varyColors val="1"/>
        <c:ser>
          <c:idx val="0"/>
          <c:order val="0"/>
          <c:tx>
            <c:strRef>
              <c:f>Sheet1!$B$1</c:f>
              <c:strCache>
                <c:ptCount val="1"/>
                <c:pt idx="0">
                  <c:v>Column2</c:v>
                </c:pt>
              </c:strCache>
            </c:strRef>
          </c:tx>
          <c:spPr>
            <a:solidFill>
              <a:srgbClr val="002856"/>
            </a:solidFill>
            <a:ln w="12700">
              <a:solidFill>
                <a:srgbClr val="FFFFFF"/>
              </a:solidFill>
            </a:ln>
          </c:spPr>
          <c:dPt>
            <c:idx val="0"/>
            <c:bubble3D val="0"/>
            <c:extLst xmlns:c16r2="http://schemas.microsoft.com/office/drawing/2015/06/chart">
              <c:ext xmlns:c16="http://schemas.microsoft.com/office/drawing/2014/chart" uri="{C3380CC4-5D6E-409C-BE32-E72D297353CC}">
                <c16:uniqueId val="{00000000-B705-F348-8648-58C2F1F4BDA7}"/>
              </c:ext>
            </c:extLst>
          </c:dPt>
          <c:dPt>
            <c:idx val="1"/>
            <c:bubble3D val="0"/>
            <c:spPr>
              <a:solidFill>
                <a:srgbClr val="D3D3D3"/>
              </a:solidFill>
              <a:ln w="12700">
                <a:solidFill>
                  <a:srgbClr val="FFFFFF"/>
                </a:solidFill>
              </a:ln>
            </c:spPr>
            <c:extLst xmlns:c16r2="http://schemas.microsoft.com/office/drawing/2015/06/chart">
              <c:ext xmlns:c16="http://schemas.microsoft.com/office/drawing/2014/chart" uri="{C3380CC4-5D6E-409C-BE32-E72D297353CC}">
                <c16:uniqueId val="{00000001-B705-F348-8648-58C2F1F4BDA7}"/>
              </c:ext>
            </c:extLst>
          </c:dPt>
          <c:dLbls>
            <c:delete val="1"/>
          </c:dLbls>
          <c:cat>
            <c:numRef>
              <c:f>Sheet1!$A$2:$A$3</c:f>
              <c:numCache>
                <c:formatCode>General</c:formatCode>
                <c:ptCount val="2"/>
              </c:numCache>
            </c:numRef>
          </c:cat>
          <c:val>
            <c:numRef>
              <c:f>Sheet1!$B$2:$B$3</c:f>
              <c:numCache>
                <c:formatCode>0%</c:formatCode>
                <c:ptCount val="2"/>
                <c:pt idx="0">
                  <c:v>0.69</c:v>
                </c:pt>
                <c:pt idx="1">
                  <c:v>0.31</c:v>
                </c:pt>
              </c:numCache>
            </c:numRef>
          </c:val>
          <c:extLst xmlns:c16r2="http://schemas.microsoft.com/office/drawing/2015/06/chart">
            <c:ext xmlns:c16="http://schemas.microsoft.com/office/drawing/2014/chart" uri="{C3380CC4-5D6E-409C-BE32-E72D297353CC}">
              <c16:uniqueId val="{00000004-B705-F348-8648-58C2F1F4BDA7}"/>
            </c:ext>
          </c:extLst>
        </c:ser>
        <c:dLbls>
          <c:showLegendKey val="0"/>
          <c:showVal val="0"/>
          <c:showCatName val="0"/>
          <c:showSerName val="0"/>
          <c:showPercent val="1"/>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39950985721478638"/>
          <c:y val="8.4210526315789472E-3"/>
          <c:w val="0.56889166386773071"/>
          <c:h val="0.8939209699065942"/>
        </c:manualLayout>
      </c:layout>
      <c:barChart>
        <c:barDir val="bar"/>
        <c:grouping val="clustered"/>
        <c:varyColors val="0"/>
        <c:ser>
          <c:idx val="0"/>
          <c:order val="0"/>
          <c:tx>
            <c:strRef>
              <c:f>Sheet1!$B$1</c:f>
              <c:strCache>
                <c:ptCount val="1"/>
                <c:pt idx="0">
                  <c:v>Sum of Top 3</c:v>
                </c:pt>
              </c:strCache>
            </c:strRef>
          </c:tx>
          <c:spPr>
            <a:solidFill>
              <a:srgbClr val="002856"/>
            </a:solidFill>
          </c:spPr>
          <c:invertIfNegative val="0"/>
          <c:dLbls>
            <c:spPr>
              <a:noFill/>
              <a:ln>
                <a:noFill/>
              </a:ln>
              <a:effectLst/>
            </c:spPr>
            <c:txPr>
              <a:bodyPr wrap="square" lIns="38100" tIns="19050" rIns="38100" bIns="19050" anchor="ctr">
                <a:spAutoFit/>
              </a:bodyPr>
              <a:lstStyle/>
              <a:p>
                <a:pPr>
                  <a:defRPr sz="1600" b="1">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002856"/>
                      </a:solidFill>
                    </a:ln>
                  </c:spPr>
                </c15:leaderLines>
              </c:ext>
            </c:extLst>
          </c:dLbls>
          <c:cat>
            <c:strRef>
              <c:f>Sheet1!$A$2:$A$9</c:f>
              <c:strCache>
                <c:ptCount val="8"/>
                <c:pt idx="0">
                  <c:v>Access to/raising capital</c:v>
                </c:pt>
                <c:pt idx="1">
                  <c:v>Retaining talent</c:v>
                </c:pt>
                <c:pt idx="2">
                  <c:v>Geographical market expansion</c:v>
                </c:pt>
                <c:pt idx="3">
                  <c:v>Customer satisfaction (CSAT)</c:v>
                </c:pt>
                <c:pt idx="4">
                  <c:v>Identifying new opportunities</c:v>
                </c:pt>
                <c:pt idx="5">
                  <c:v>Operational efficiency/optimization</c:v>
                </c:pt>
                <c:pt idx="6">
                  <c:v>Revenue growth</c:v>
                </c:pt>
                <c:pt idx="7">
                  <c:v>Acquiring new customers</c:v>
                </c:pt>
              </c:strCache>
            </c:strRef>
          </c:cat>
          <c:val>
            <c:numRef>
              <c:f>Sheet1!$B$2:$B$9</c:f>
              <c:numCache>
                <c:formatCode>0%</c:formatCode>
                <c:ptCount val="8"/>
                <c:pt idx="0">
                  <c:v>7.857142857142857E-2</c:v>
                </c:pt>
                <c:pt idx="1">
                  <c:v>8.2142857142857129E-2</c:v>
                </c:pt>
                <c:pt idx="2">
                  <c:v>8.2142857142857129E-2</c:v>
                </c:pt>
                <c:pt idx="3">
                  <c:v>8.9285714285714288E-2</c:v>
                </c:pt>
                <c:pt idx="4">
                  <c:v>9.285714285714286E-2</c:v>
                </c:pt>
                <c:pt idx="5">
                  <c:v>0.13214285714285715</c:v>
                </c:pt>
                <c:pt idx="6">
                  <c:v>0.20714285714285716</c:v>
                </c:pt>
                <c:pt idx="7">
                  <c:v>0.23214285714285715</c:v>
                </c:pt>
              </c:numCache>
            </c:numRef>
          </c:val>
          <c:extLst xmlns:c16r2="http://schemas.microsoft.com/office/drawing/2015/06/chart">
            <c:ext xmlns:c16="http://schemas.microsoft.com/office/drawing/2014/chart" uri="{C3380CC4-5D6E-409C-BE32-E72D297353CC}">
              <c16:uniqueId val="{00000000-F48B-4B48-AF51-9A1A3BDC1B23}"/>
            </c:ext>
          </c:extLst>
        </c:ser>
        <c:dLbls>
          <c:showLegendKey val="0"/>
          <c:showVal val="0"/>
          <c:showCatName val="0"/>
          <c:showSerName val="0"/>
          <c:showPercent val="0"/>
          <c:showBubbleSize val="0"/>
        </c:dLbls>
        <c:gapWidth val="20"/>
        <c:axId val="267798360"/>
        <c:axId val="267799536"/>
      </c:barChart>
      <c:barChart>
        <c:barDir val="bar"/>
        <c:grouping val="clustered"/>
        <c:varyColors val="0"/>
        <c:ser>
          <c:idx val="1"/>
          <c:order val="1"/>
          <c:tx>
            <c:strRef>
              <c:f>Sheet1!$C$1</c:f>
              <c:strCache>
                <c:ptCount val="1"/>
                <c:pt idx="0">
                  <c:v>1st choice</c:v>
                </c:pt>
              </c:strCache>
            </c:strRef>
          </c:tx>
          <c:spPr>
            <a:solidFill>
              <a:srgbClr val="009AD7"/>
            </a:solidFill>
          </c:spPr>
          <c:invertIfNegative val="0"/>
          <c:dLbls>
            <c:spPr>
              <a:noFill/>
              <a:ln>
                <a:noFill/>
              </a:ln>
              <a:effectLst/>
            </c:spPr>
            <c:txPr>
              <a:bodyPr wrap="square" lIns="38100" tIns="19050" rIns="38100" bIns="19050" anchor="ctr">
                <a:spAutoFit/>
              </a:bodyPr>
              <a:lstStyle/>
              <a:p>
                <a:pPr>
                  <a:defRPr sz="1600" b="1">
                    <a:solidFill>
                      <a:schemeClr val="bg1"/>
                    </a:solidFill>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009AD7"/>
                      </a:solidFill>
                    </a:ln>
                  </c:spPr>
                </c15:leaderLines>
              </c:ext>
            </c:extLst>
          </c:dLbls>
          <c:cat>
            <c:strRef>
              <c:f>Sheet1!$A$2:$A$9</c:f>
              <c:strCache>
                <c:ptCount val="8"/>
                <c:pt idx="0">
                  <c:v>Access to/raising capital</c:v>
                </c:pt>
                <c:pt idx="1">
                  <c:v>Retaining talent</c:v>
                </c:pt>
                <c:pt idx="2">
                  <c:v>Geographical market expansion</c:v>
                </c:pt>
                <c:pt idx="3">
                  <c:v>Customer satisfaction (CSAT)</c:v>
                </c:pt>
                <c:pt idx="4">
                  <c:v>Identifying new opportunities</c:v>
                </c:pt>
                <c:pt idx="5">
                  <c:v>Operational efficiency/optimization</c:v>
                </c:pt>
                <c:pt idx="6">
                  <c:v>Revenue growth</c:v>
                </c:pt>
                <c:pt idx="7">
                  <c:v>Acquiring new customers</c:v>
                </c:pt>
              </c:strCache>
            </c:strRef>
          </c:cat>
          <c:val>
            <c:numRef>
              <c:f>Sheet1!$C$2:$C$9</c:f>
              <c:numCache>
                <c:formatCode>0%</c:formatCode>
                <c:ptCount val="8"/>
                <c:pt idx="0">
                  <c:v>1.785714285714286E-2</c:v>
                </c:pt>
                <c:pt idx="1">
                  <c:v>2.1428571428571429E-2</c:v>
                </c:pt>
                <c:pt idx="2">
                  <c:v>2.5000000000000001E-2</c:v>
                </c:pt>
                <c:pt idx="3">
                  <c:v>4.642857142857143E-2</c:v>
                </c:pt>
                <c:pt idx="4">
                  <c:v>2.8571428571428571E-2</c:v>
                </c:pt>
                <c:pt idx="5">
                  <c:v>3.2142857142857147E-2</c:v>
                </c:pt>
                <c:pt idx="6">
                  <c:v>8.5714285714285715E-2</c:v>
                </c:pt>
                <c:pt idx="7">
                  <c:v>9.285714285714286E-2</c:v>
                </c:pt>
              </c:numCache>
            </c:numRef>
          </c:val>
          <c:extLst xmlns:c16r2="http://schemas.microsoft.com/office/drawing/2015/06/chart">
            <c:ext xmlns:c16="http://schemas.microsoft.com/office/drawing/2014/chart" uri="{C3380CC4-5D6E-409C-BE32-E72D297353CC}">
              <c16:uniqueId val="{00000001-F48B-4B48-AF51-9A1A3BDC1B23}"/>
            </c:ext>
          </c:extLst>
        </c:ser>
        <c:dLbls>
          <c:showLegendKey val="0"/>
          <c:showVal val="0"/>
          <c:showCatName val="0"/>
          <c:showSerName val="0"/>
          <c:showPercent val="0"/>
          <c:showBubbleSize val="0"/>
        </c:dLbls>
        <c:gapWidth val="80"/>
        <c:axId val="267799928"/>
        <c:axId val="267800712"/>
      </c:barChart>
      <c:catAx>
        <c:axId val="267798360"/>
        <c:scaling>
          <c:orientation val="minMax"/>
        </c:scaling>
        <c:delete val="0"/>
        <c:axPos val="l"/>
        <c:numFmt formatCode="General" sourceLinked="1"/>
        <c:majorTickMark val="none"/>
        <c:minorTickMark val="none"/>
        <c:tickLblPos val="nextTo"/>
        <c:spPr>
          <a:noFill/>
          <a:ln w="12700" cap="flat" cmpd="sng" algn="ctr">
            <a:solidFill>
              <a:srgbClr val="6F7878"/>
            </a:solidFill>
            <a:prstDash val="solid"/>
            <a:round/>
          </a:ln>
          <a:effectLst/>
        </c:spPr>
        <c:txPr>
          <a:bodyPr/>
          <a:lstStyle/>
          <a:p>
            <a:pPr>
              <a:defRPr sz="1600">
                <a:latin typeface="+mn-lt"/>
              </a:defRPr>
            </a:pPr>
            <a:endParaRPr lang="en-US"/>
          </a:p>
        </c:txPr>
        <c:crossAx val="267799536"/>
        <c:crosses val="autoZero"/>
        <c:auto val="1"/>
        <c:lblAlgn val="ctr"/>
        <c:lblOffset val="100"/>
        <c:noMultiLvlLbl val="0"/>
      </c:catAx>
      <c:valAx>
        <c:axId val="267799536"/>
        <c:scaling>
          <c:orientation val="minMax"/>
          <c:max val="0.30000000000000004"/>
          <c:min val="0"/>
        </c:scaling>
        <c:delete val="0"/>
        <c:axPos val="b"/>
        <c:numFmt formatCode="0%" sourceLinked="1"/>
        <c:majorTickMark val="none"/>
        <c:minorTickMark val="none"/>
        <c:tickLblPos val="nextTo"/>
        <c:spPr>
          <a:noFill/>
          <a:ln w="12700" cap="flat" cmpd="sng" algn="ctr">
            <a:solidFill>
              <a:srgbClr val="6F7878"/>
            </a:solidFill>
            <a:prstDash val="solid"/>
            <a:round/>
          </a:ln>
          <a:effectLst/>
        </c:spPr>
        <c:crossAx val="267798360"/>
        <c:crosses val="autoZero"/>
        <c:crossBetween val="between"/>
        <c:majorUnit val="0.15000000000000002"/>
      </c:valAx>
      <c:valAx>
        <c:axId val="267800712"/>
        <c:scaling>
          <c:orientation val="minMax"/>
        </c:scaling>
        <c:delete val="1"/>
        <c:axPos val="t"/>
        <c:numFmt formatCode="0%" sourceLinked="1"/>
        <c:majorTickMark val="out"/>
        <c:minorTickMark val="none"/>
        <c:tickLblPos val="nextTo"/>
        <c:crossAx val="267799928"/>
        <c:crosses val="max"/>
        <c:crossBetween val="between"/>
      </c:valAx>
      <c:catAx>
        <c:axId val="267799928"/>
        <c:scaling>
          <c:orientation val="minMax"/>
        </c:scaling>
        <c:delete val="1"/>
        <c:axPos val="l"/>
        <c:numFmt formatCode="General" sourceLinked="1"/>
        <c:majorTickMark val="out"/>
        <c:minorTickMark val="none"/>
        <c:tickLblPos val="nextTo"/>
        <c:crossAx val="267800712"/>
        <c:crosses val="autoZero"/>
        <c:auto val="1"/>
        <c:lblAlgn val="ctr"/>
        <c:lblOffset val="100"/>
        <c:noMultiLvlLbl val="0"/>
      </c:catAx>
      <c:spPr>
        <a:noFill/>
        <a:ln w="25400"/>
        <a:extLst>
          <a:ext uri="{909E8E84-426E-40DD-AFC4-6F175D3DCCD1}">
            <a14:hiddenFill xmlns:a14="http://schemas.microsoft.com/office/drawing/2010/main">
              <a:noFill/>
            </a14:hiddenFill>
          </a:ext>
        </a:extLst>
      </c:spPr>
    </c:plotArea>
    <c:legend>
      <c:legendPos val="r"/>
      <c:layout>
        <c:manualLayout>
          <c:xMode val="edge"/>
          <c:yMode val="edge"/>
          <c:x val="0.82929401825371907"/>
          <c:y val="0.41275681876614961"/>
          <c:w val="0.17070598174628096"/>
          <c:h val="0.17448636246770072"/>
        </c:manualLayout>
      </c:layout>
      <c:overlay val="0"/>
    </c:legend>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707602339181287"/>
          <c:y val="0.14526315789473684"/>
          <c:w val="0.51169590643274854"/>
          <c:h val="0.73684210526315785"/>
        </c:manualLayout>
      </c:layout>
      <c:doughnutChart>
        <c:varyColors val="1"/>
        <c:ser>
          <c:idx val="0"/>
          <c:order val="0"/>
          <c:tx>
            <c:strRef>
              <c:f>Sheet1!$B$1</c:f>
              <c:strCache>
                <c:ptCount val="1"/>
                <c:pt idx="0">
                  <c:v>Column2</c:v>
                </c:pt>
              </c:strCache>
            </c:strRef>
          </c:tx>
          <c:spPr>
            <a:solidFill>
              <a:srgbClr val="002856"/>
            </a:solidFill>
            <a:ln w="12700">
              <a:solidFill>
                <a:srgbClr val="FFFFFF"/>
              </a:solidFill>
            </a:ln>
          </c:spPr>
          <c:dPt>
            <c:idx val="0"/>
            <c:bubble3D val="0"/>
            <c:extLst xmlns:c16r2="http://schemas.microsoft.com/office/drawing/2015/06/chart">
              <c:ext xmlns:c16="http://schemas.microsoft.com/office/drawing/2014/chart" uri="{C3380CC4-5D6E-409C-BE32-E72D297353CC}">
                <c16:uniqueId val="{00000001-75B4-4046-A869-48D7F11460B2}"/>
              </c:ext>
            </c:extLst>
          </c:dPt>
          <c:dPt>
            <c:idx val="1"/>
            <c:bubble3D val="0"/>
            <c:extLst xmlns:c16r2="http://schemas.microsoft.com/office/drawing/2015/06/chart">
              <c:ext xmlns:c16="http://schemas.microsoft.com/office/drawing/2014/chart" uri="{C3380CC4-5D6E-409C-BE32-E72D297353CC}">
                <c16:uniqueId val="{00000002-75B4-4046-A869-48D7F11460B2}"/>
              </c:ext>
            </c:extLst>
          </c:dPt>
          <c:dPt>
            <c:idx val="2"/>
            <c:bubble3D val="0"/>
            <c:extLst xmlns:c16r2="http://schemas.microsoft.com/office/drawing/2015/06/chart">
              <c:ext xmlns:c16="http://schemas.microsoft.com/office/drawing/2014/chart" uri="{C3380CC4-5D6E-409C-BE32-E72D297353CC}">
                <c16:uniqueId val="{00000004-75B4-4046-A869-48D7F11460B2}"/>
              </c:ext>
            </c:extLst>
          </c:dPt>
          <c:dPt>
            <c:idx val="3"/>
            <c:bubble3D val="0"/>
            <c:extLst xmlns:c16r2="http://schemas.microsoft.com/office/drawing/2015/06/chart">
              <c:ext xmlns:c16="http://schemas.microsoft.com/office/drawing/2014/chart" uri="{C3380CC4-5D6E-409C-BE32-E72D297353CC}">
                <c16:uniqueId val="{00000006-75B4-4046-A869-48D7F11460B2}"/>
              </c:ext>
            </c:extLst>
          </c:dPt>
          <c:dLbls>
            <c:delete val="1"/>
          </c:dLbls>
          <c:cat>
            <c:numRef>
              <c:f>Sheet1!$A$2:$A$5</c:f>
              <c:numCache>
                <c:formatCode>General</c:formatCode>
                <c:ptCount val="4"/>
              </c:numCache>
            </c:numRef>
          </c:cat>
          <c:val>
            <c:numRef>
              <c:f>Sheet1!$B$2:$B$5</c:f>
              <c:numCache>
                <c:formatCode>0%</c:formatCode>
                <c:ptCount val="4"/>
                <c:pt idx="0">
                  <c:v>0.49</c:v>
                </c:pt>
                <c:pt idx="1">
                  <c:v>0.41</c:v>
                </c:pt>
                <c:pt idx="2">
                  <c:v>0.04</c:v>
                </c:pt>
                <c:pt idx="3">
                  <c:v>0.06</c:v>
                </c:pt>
              </c:numCache>
            </c:numRef>
          </c:val>
          <c:extLst xmlns:c16r2="http://schemas.microsoft.com/office/drawing/2015/06/chart">
            <c:ext xmlns:c16="http://schemas.microsoft.com/office/drawing/2014/chart" uri="{C3380CC4-5D6E-409C-BE32-E72D297353CC}">
              <c16:uniqueId val="{00000007-75B4-4046-A869-48D7F11460B2}"/>
            </c:ext>
          </c:extLst>
        </c:ser>
        <c:dLbls>
          <c:showLegendKey val="0"/>
          <c:showVal val="0"/>
          <c:showCatName val="0"/>
          <c:showSerName val="0"/>
          <c:showPercent val="1"/>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8/13/2021</a:t>
            </a:fld>
            <a:endParaRPr lang="en-US" dirty="0"/>
          </a:p>
        </p:txBody>
      </p:sp>
      <p:sp>
        <p:nvSpPr>
          <p:cNvPr id="4" name="Footer Placeholder 3">
            <a:extLst>
              <a:ext uri="{FF2B5EF4-FFF2-40B4-BE49-F238E27FC236}">
                <a16:creationId xmlns:a16="http://schemas.microsoft.com/office/drawing/2014/main" xmlns=""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xmlns=""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4" name="TextBox 3">
            <a:extLst>
              <a:ext uri="{FF2B5EF4-FFF2-40B4-BE49-F238E27FC236}">
                <a16:creationId xmlns:a16="http://schemas.microsoft.com/office/drawing/2014/main" xmlns="" id="{2DCDDD80-EA9B-4CAB-A8BB-A70361B20458}"/>
              </a:ext>
            </a:extLst>
          </p:cNvPr>
          <p:cNvSpPr txBox="1"/>
          <p:nvPr/>
        </p:nvSpPr>
        <p:spPr>
          <a:xfrm>
            <a:off x="246888" y="8980301"/>
            <a:ext cx="4547720"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p>
        </p:txBody>
      </p:sp>
      <p:sp>
        <p:nvSpPr>
          <p:cNvPr id="6" name="Text Box 86">
            <a:extLst>
              <a:ext uri="{FF2B5EF4-FFF2-40B4-BE49-F238E27FC236}">
                <a16:creationId xmlns:a16="http://schemas.microsoft.com/office/drawing/2014/main" xmlns="" id="{7C52E1A1-89C1-448D-9A45-C2FACD982C9C}"/>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Leadership Vision for 202N: [Role]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p:cSld>
    <p:spTree>
      <p:nvGrpSpPr>
        <p:cNvPr id="1" name="Shape 27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CAF81D4-3D26-4C17-80C8-0467778FF4F6}"/>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F3F469BB-9656-4376-BBB5-AB3F8FB648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70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As a technology innovation leader, CTO or CIO, you must stay up to date with emerging technologies to determine their impact on your industry and the opportunities they present for your organization. Technology innovation leaders can use the Hype Cycle for Emerging Technologies as a starting point to:</a:t>
            </a:r>
          </a:p>
          <a:p>
            <a:pPr marL="342900" lvl="0" indent="-342900">
              <a:spcBef>
                <a:spcPts val="1200"/>
              </a:spcBef>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Understand the technologies to watch during the five- to 10-year planning horizon.</a:t>
            </a:r>
          </a:p>
          <a:p>
            <a:pPr marL="342900" lvl="0" indent="-342900">
              <a:spcBef>
                <a:spcPts val="1200"/>
              </a:spcBef>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Explore potential opportunities.</a:t>
            </a:r>
          </a:p>
          <a:p>
            <a:pPr marL="342900" lvl="0" indent="-342900">
              <a:spcBef>
                <a:spcPts val="1200"/>
              </a:spcBef>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Plan to exploit these technologies as they become commercially viable.</a:t>
            </a:r>
          </a:p>
          <a:p>
            <a:pPr>
              <a:spcBef>
                <a:spcPts val="1200"/>
              </a:spcBef>
              <a:spcAft>
                <a:spcPts val="1200"/>
              </a:spcAft>
            </a:pPr>
            <a:r>
              <a:rPr lang="en-US" sz="1200" dirty="0">
                <a:effectLst/>
                <a:latin typeface="+mn-lt"/>
                <a:ea typeface="Times New Roman" panose="02020603050405020304" pitchFamily="18" charset="0"/>
              </a:rPr>
              <a:t/>
            </a:r>
            <a:br>
              <a:rPr lang="en-US" sz="1200" dirty="0">
                <a:effectLst/>
                <a:latin typeface="+mn-lt"/>
                <a:ea typeface="Times New Roman" panose="02020603050405020304" pitchFamily="18" charset="0"/>
              </a:rPr>
            </a:br>
            <a:r>
              <a:rPr lang="en-US" sz="1200" dirty="0">
                <a:effectLst/>
                <a:latin typeface="+mn-lt"/>
                <a:ea typeface="Times New Roman" panose="02020603050405020304" pitchFamily="18" charset="0"/>
              </a:rPr>
              <a:t>Gartner’s research on top strategic technology trends aims to identify trends that have a high potential for impact on people, businesses, industries and IT markets. These trends create potential business threats and disruptions, but also offer the opportunity to disrupt competitors and drive competitive advantage.</a:t>
            </a:r>
          </a:p>
          <a:p>
            <a:endParaRPr lang="en-US" sz="1200" dirty="0">
              <a:latin typeface="+mn-lt"/>
            </a:endParaRPr>
          </a:p>
        </p:txBody>
      </p:sp>
    </p:spTree>
    <p:extLst>
      <p:ext uri="{BB962C8B-B14F-4D97-AF65-F5344CB8AC3E}">
        <p14:creationId xmlns:p14="http://schemas.microsoft.com/office/powerpoint/2010/main" val="1627901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There are three components to combinatorial innovation that technology innovation leaders, including CTOs should incorporate into their process for evaluating emerging technology trends:</a:t>
            </a:r>
          </a:p>
          <a:p>
            <a:pPr marL="342900" lvl="0" indent="-342900">
              <a:spcBef>
                <a:spcPts val="1200"/>
              </a:spcBef>
              <a:spcAft>
                <a:spcPts val="1200"/>
              </a:spcAft>
              <a:buFont typeface="+mj-lt"/>
              <a:buAutoNum type="arabicPeriod"/>
            </a:pPr>
            <a:r>
              <a:rPr lang="en-US" sz="1200" b="1" dirty="0">
                <a:effectLst/>
                <a:latin typeface="+mn-lt"/>
                <a:ea typeface="Times New Roman" panose="02020603050405020304" pitchFamily="18" charset="0"/>
              </a:rPr>
              <a:t>Combine —</a:t>
            </a:r>
            <a:r>
              <a:rPr lang="en-US" sz="1200" dirty="0">
                <a:effectLst/>
                <a:latin typeface="+mn-lt"/>
                <a:ea typeface="Times New Roman" panose="02020603050405020304" pitchFamily="18" charset="0"/>
              </a:rPr>
              <a:t> Focus business innovation projects and proof of concept efforts by looking at different emerging technologies and trends that can be combined for maximum value. Do this rather than looking at each effort as an experiment to test one emerging technology within a given business process or context.</a:t>
            </a:r>
          </a:p>
          <a:p>
            <a:pPr marL="342900" lvl="0" indent="-342900">
              <a:spcBef>
                <a:spcPts val="1200"/>
              </a:spcBef>
              <a:spcAft>
                <a:spcPts val="1200"/>
              </a:spcAft>
              <a:buFont typeface="+mj-lt"/>
              <a:buAutoNum type="arabicPeriod"/>
            </a:pPr>
            <a:r>
              <a:rPr lang="en-US" sz="1200" b="1" dirty="0">
                <a:effectLst/>
                <a:latin typeface="+mn-lt"/>
                <a:ea typeface="Times New Roman" panose="02020603050405020304" pitchFamily="18" charset="0"/>
              </a:rPr>
              <a:t>Cluster —</a:t>
            </a:r>
            <a:r>
              <a:rPr lang="en-US" sz="1200" dirty="0">
                <a:effectLst/>
                <a:latin typeface="+mn-lt"/>
                <a:ea typeface="Times New Roman" panose="02020603050405020304" pitchFamily="18" charset="0"/>
              </a:rPr>
              <a:t> Invest in technology research that identifies how clusters of emerging technology components provide unique or higher business value that cannot be achieved when they are used by themselves.</a:t>
            </a:r>
          </a:p>
          <a:p>
            <a:pPr marL="342900" lvl="0" indent="-342900">
              <a:spcBef>
                <a:spcPts val="1200"/>
              </a:spcBef>
              <a:spcAft>
                <a:spcPts val="1200"/>
              </a:spcAft>
              <a:buFont typeface="+mj-lt"/>
              <a:buAutoNum type="arabicPeriod"/>
            </a:pPr>
            <a:r>
              <a:rPr lang="en-US" sz="1200" b="1" dirty="0">
                <a:effectLst/>
                <a:latin typeface="+mn-lt"/>
                <a:ea typeface="Times New Roman" panose="02020603050405020304" pitchFamily="18" charset="0"/>
              </a:rPr>
              <a:t>Complement</a:t>
            </a:r>
            <a:r>
              <a:rPr lang="en-US" sz="1200" dirty="0">
                <a:effectLst/>
                <a:latin typeface="+mn-lt"/>
                <a:ea typeface="Times New Roman" panose="02020603050405020304" pitchFamily="18" charset="0"/>
              </a:rPr>
              <a:t> </a:t>
            </a:r>
            <a:r>
              <a:rPr lang="en-US" sz="1200" b="1" dirty="0">
                <a:effectLst/>
                <a:latin typeface="+mn-lt"/>
                <a:ea typeface="Times New Roman" panose="02020603050405020304" pitchFamily="18" charset="0"/>
              </a:rPr>
              <a:t>—</a:t>
            </a:r>
            <a:r>
              <a:rPr lang="en-US" sz="1200" dirty="0">
                <a:effectLst/>
                <a:latin typeface="+mn-lt"/>
                <a:ea typeface="Times New Roman" panose="02020603050405020304" pitchFamily="18" charset="0"/>
              </a:rPr>
              <a:t> To uncover new business opportunities, encourage initiatives that identify secondary areas and technologies that will be impacted by specific emerging technologies.</a:t>
            </a:r>
          </a:p>
          <a:p>
            <a:pPr>
              <a:spcAft>
                <a:spcPts val="600"/>
              </a:spcAft>
            </a:pPr>
            <a:endParaRPr lang="en-US" sz="1200" dirty="0">
              <a:solidFill>
                <a:srgbClr val="424242"/>
              </a:solidFill>
              <a:effectLst/>
              <a:latin typeface="+mn-lt"/>
              <a:ea typeface="Times New Roman" panose="02020603050405020304" pitchFamily="18" charset="0"/>
            </a:endParaRPr>
          </a:p>
          <a:p>
            <a:pPr>
              <a:spcAft>
                <a:spcPts val="600"/>
              </a:spcAft>
            </a:pPr>
            <a:r>
              <a:rPr lang="en-US" sz="1200" dirty="0">
                <a:solidFill>
                  <a:srgbClr val="424242"/>
                </a:solidFill>
                <a:effectLst/>
                <a:latin typeface="+mn-lt"/>
                <a:ea typeface="Times New Roman" panose="02020603050405020304" pitchFamily="18" charset="0"/>
              </a:rPr>
              <a:t>Combinatorial innovation explores and exploits how multiple technologies and nontechnology events interact to create disruptions, drive trends or enable innovative opportunities to generate business value. These technologies are not only digital (for example, CRISPR, nanotechnologies and material science), and the trends are not only technological (including political, economic and social trends — see </a:t>
            </a:r>
            <a:r>
              <a:rPr lang="en-US" sz="1200" dirty="0">
                <a:solidFill>
                  <a:srgbClr val="000000"/>
                </a:solidFill>
                <a:effectLst/>
                <a:latin typeface="+mn-lt"/>
                <a:ea typeface="Times New Roman" panose="02020603050405020304" pitchFamily="18" charset="0"/>
              </a:rPr>
              <a:t>A Tapestry [TPESTRE] of Trends for Strategic Planning — </a:t>
            </a:r>
            <a:r>
              <a:rPr lang="en-US" sz="1200" dirty="0">
                <a:solidFill>
                  <a:srgbClr val="424242"/>
                </a:solidFill>
                <a:effectLst/>
                <a:latin typeface="+mn-lt"/>
                <a:ea typeface="Times New Roman" panose="02020603050405020304" pitchFamily="18" charset="0"/>
              </a:rPr>
              <a:t>G00742004).</a:t>
            </a:r>
            <a:endParaRPr lang="en-US" sz="1200" dirty="0">
              <a:effectLst/>
              <a:latin typeface="+mn-lt"/>
              <a:ea typeface="Times New Roman" panose="02020603050405020304" pitchFamily="18" charset="0"/>
            </a:endParaRPr>
          </a:p>
          <a:p>
            <a:endParaRPr lang="en-US" sz="1200" dirty="0">
              <a:latin typeface="+mn-lt"/>
            </a:endParaRPr>
          </a:p>
        </p:txBody>
      </p:sp>
    </p:spTree>
    <p:extLst>
      <p:ext uri="{BB962C8B-B14F-4D97-AF65-F5344CB8AC3E}">
        <p14:creationId xmlns:p14="http://schemas.microsoft.com/office/powerpoint/2010/main" val="73382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149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Organizations must strive to become future-fit. Future-fit organizations actively prepare for and respond to disruptions, and anticipate change. Technology innovation leaders should promote the use of technological, political, economic, social/cultural, trust/ethics, regulatory/legal, and environmental (TPESTRE) factors and analysis to identify relevant accelerators and inhibitors (Gartner refers to this as a “tapestry”).</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A recent Gartner survey on trendspotting</a:t>
            </a:r>
            <a:r>
              <a:rPr lang="en-US" sz="1200" baseline="30000" dirty="0">
                <a:effectLst/>
                <a:latin typeface="+mn-lt"/>
                <a:ea typeface="Times New Roman" panose="02020603050405020304" pitchFamily="18" charset="0"/>
              </a:rPr>
              <a:t> </a:t>
            </a:r>
            <a:r>
              <a:rPr lang="en-US" sz="1200" dirty="0">
                <a:effectLst/>
                <a:latin typeface="+mn-lt"/>
                <a:ea typeface="Times New Roman" panose="02020603050405020304" pitchFamily="18" charset="0"/>
              </a:rPr>
              <a:t>found that only 38% of organizations performing trendspotting have a defined, or formal, process. Most use an ad hoc approach. This leads to a disjointed effort that risks not taking full advantage of the positive impact that a formal trendspotting approach will have on overall strategic planning.</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CTOs and technical innovation leaders need to identify which technology trends they should follow by creating a trendspotting initiative to determine which trends will significantly affect their organization. This research provides a method to help organizations build a list of technology trends that they should track. It is based on three criteria: </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The potential impact of a trend.</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The degree of maturity of a particular trend.</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The market dynamics surrounding each trend. </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Organizations can then assess organizational readiness and whether the relevant trends present an opportunity to innovate or a competitive threat to mitigate.</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A Tapestry (TPESTRE) of Trends for Strategic Planning — G00742004</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Getting Started With Trendspotting — G00745136</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Use a Trendspotting Method to Identify the Technology Trends You Need to Track — G00372734</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Inventing the Future With Continuous Foresight — G00466739</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Gartner’s 2021 Trendspotting Survey was conducted online from 8 February through 24 February with 154 members of the Gartner Research Circle — a Gartner-managed panel of IT and business leaders. The purpose of this study was to understand how organizations are operating and measuring the success of trendspotting. Respondents were screened to be aware of trends being tracked in their organizations and doing some level of trendspotting.</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survey was developed collaboratively by a team of Gartner analysts, and was reviewed, tested and administered by Gartner’s Research Data and Analytics team.</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results of this study are representative of the respondent base and not necessarily the market as a whole.</a:t>
            </a:r>
          </a:p>
          <a:p>
            <a:endParaRPr lang="en-US" sz="1200" dirty="0">
              <a:latin typeface="+mn-lt"/>
            </a:endParaRPr>
          </a:p>
        </p:txBody>
      </p:sp>
    </p:spTree>
    <p:extLst>
      <p:ext uri="{BB962C8B-B14F-4D97-AF65-F5344CB8AC3E}">
        <p14:creationId xmlns:p14="http://schemas.microsoft.com/office/powerpoint/2010/main" val="2701877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DPM is a management approach — a different way of working. Once product management is established (product managers and teams), the team develops the vision, strategy and planning for their products over the defined life cycle. Then they execute actions to manage the products in four distinct phases of effort.</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CIO’s Essential Guide: Digital Product Management — G00390832</a:t>
            </a:r>
          </a:p>
          <a:p>
            <a:endParaRPr lang="en-US" sz="1200" dirty="0">
              <a:latin typeface="+mn-lt"/>
            </a:endParaRPr>
          </a:p>
        </p:txBody>
      </p:sp>
    </p:spTree>
    <p:extLst>
      <p:ext uri="{BB962C8B-B14F-4D97-AF65-F5344CB8AC3E}">
        <p14:creationId xmlns:p14="http://schemas.microsoft.com/office/powerpoint/2010/main" val="237032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There are a variety of ways to move through the innovation process. Organizations that have not had a heavy focus on innovation often have loose and informal processes, but more formal and structured methodologies gain traction as organizations increase their interest in and focus on innovation. </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There is no single approach that is ideal for all organizations in all situations. Organizations need to consider their innovation goals and innovation maturity as outlined in the Gartner innovation framework (see Jump-Start Your Innovation Journey With a Customizable Innovation Framework — G00369323) and consider the right path based on the nature and scope of the innovation goal.</a:t>
            </a:r>
          </a:p>
          <a:p>
            <a:pPr>
              <a:spcBef>
                <a:spcPts val="1200"/>
              </a:spcBef>
              <a:spcAft>
                <a:spcPts val="1200"/>
              </a:spcAft>
            </a:pPr>
            <a:r>
              <a:rPr lang="en-US" sz="1200" dirty="0">
                <a:effectLst/>
                <a:latin typeface="+mn-lt"/>
                <a:ea typeface="Times New Roman" panose="02020603050405020304" pitchFamily="18" charset="0"/>
              </a:rPr>
              <a:t>  </a:t>
            </a:r>
          </a:p>
          <a:p>
            <a:pPr>
              <a:spcBef>
                <a:spcPts val="1200"/>
              </a:spcBef>
              <a:spcAft>
                <a:spcPts val="1200"/>
              </a:spcAft>
            </a:pPr>
            <a:r>
              <a:rPr lang="en-US" sz="1200" dirty="0">
                <a:effectLst/>
                <a:latin typeface="+mn-lt"/>
                <a:ea typeface="Times New Roman" panose="02020603050405020304" pitchFamily="18" charset="0"/>
              </a:rPr>
              <a:t>Jobs to be done (JTBD) is an approach that was popularized by Clayton Christensen and has been built into formalized methodologies and tools by a variety of vendors. It is a highly prescriptive approach that starts with an understanding of the job that the customer is trying to get done and the metrics that the customer uses to evaluate products that deliver a solution to this job. By focusing on what customers want to accomplish and knowing how customers measure value, organizations can focus R&amp;D, product development, and marketing efforts to systematically deliver this customer value. </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Currently, JTBD is mostly used in marketing and product development groups within the business to explore customer needs.  However, it can be applied to a wide variety of innovation needs and is being considered by IT-led innovation teams as a goal-oriented methodology to drive internally focused innovation projects.</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Hype Cycle for Innovation Management Techniques, 2021 — G00748297</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Executing on Innovation: Design the Process From Idea to Value — G00367587</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General Manager Insight: Expand Your Concept of Use Cases to Be Truly Customer-Centric — G00721535</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Quick Answer: How Can Jobs-to-Be-Done Methods Improve EA Business Value? — G00750956</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Know Your Customers’ “Jobs to Be Done,” HBR, available at: https://hbr.org/2016/09/know-your-customers-jobs-to-be-done</a:t>
            </a:r>
          </a:p>
          <a:p>
            <a:endParaRPr lang="en-US" sz="1200" dirty="0">
              <a:latin typeface="+mn-lt"/>
            </a:endParaRPr>
          </a:p>
        </p:txBody>
      </p:sp>
    </p:spTree>
    <p:extLst>
      <p:ext uri="{BB962C8B-B14F-4D97-AF65-F5344CB8AC3E}">
        <p14:creationId xmlns:p14="http://schemas.microsoft.com/office/powerpoint/2010/main" val="3729532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To sum up the key opportunities for technology innovation leaders:</a:t>
            </a:r>
          </a:p>
          <a:p>
            <a:pPr marL="342900" lvl="0" indent="-342900">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Redirect resources by utilizing jobs-to-be-done.</a:t>
            </a:r>
          </a:p>
          <a:p>
            <a:pPr marL="342900" lvl="0" indent="-342900">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Unleash digital channels by adopting a disciplined digital product management approach.</a:t>
            </a:r>
          </a:p>
          <a:p>
            <a:pPr marL="342900" lvl="0" indent="-342900">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Reach beyond technology to actively sense and respond to disruptions and anticipate change.</a:t>
            </a:r>
          </a:p>
          <a:p>
            <a:endParaRPr lang="en-US" sz="1200" dirty="0">
              <a:latin typeface="+mn-lt"/>
            </a:endParaRPr>
          </a:p>
        </p:txBody>
      </p:sp>
    </p:spTree>
    <p:extLst>
      <p:ext uri="{BB962C8B-B14F-4D97-AF65-F5344CB8AC3E}">
        <p14:creationId xmlns:p14="http://schemas.microsoft.com/office/powerpoint/2010/main" val="2702498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p:cSld>
    <p:spTree>
      <p:nvGrpSpPr>
        <p:cNvPr id="1" name="Shape 42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E95678F-8718-4795-968C-8C67171087F2}"/>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75CF9EAC-26DB-4ECF-A178-2D6FE1652D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151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2371" y="3134805"/>
            <a:ext cx="6373258" cy="5502055"/>
          </a:xfrm>
        </p:spPr>
        <p:txBody>
          <a:bodyPr vert="horz" lIns="0" tIns="0" rIns="0" bIns="0" rtlCol="0"/>
          <a:lstStyle/>
          <a:p>
            <a:endParaRPr lang="en-US" dirty="0"/>
          </a:p>
        </p:txBody>
      </p:sp>
      <p:sp>
        <p:nvSpPr>
          <p:cNvPr id="4" name="Slide Image Placeholder 3"/>
          <p:cNvSpPr>
            <a:spLocks noGrp="1" noRot="1" noChangeAspect="1"/>
          </p:cNvSpPr>
          <p:nvPr>
            <p:ph type="sldImg"/>
          </p:nvPr>
        </p:nvSpPr>
        <p:spPr>
          <a:xfrm>
            <a:off x="1333500" y="658813"/>
            <a:ext cx="4191000" cy="2357437"/>
          </a:xfrm>
          <a:noFill/>
          <a:ln w="12700">
            <a:solidFill>
              <a:prstClr val="black"/>
            </a:solidFill>
          </a:ln>
        </p:spPr>
      </p:sp>
    </p:spTree>
    <p:extLst>
      <p:ext uri="{BB962C8B-B14F-4D97-AF65-F5344CB8AC3E}">
        <p14:creationId xmlns:p14="http://schemas.microsoft.com/office/powerpoint/2010/main" val="125798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Gartner’s 2021 CIO Survey uncovered specific areas where digitalization of customers will occur. The survey asked about five aspects of digital engagement, and, in general, all will increase. The use of digital channels to reach customers and citizens increased in 2020 and will increase more in 2021 — and so will the rate of introduction of new digital products and services. Note that top performing organizations are even more aggressive in both areas than is typical. Nine-out-of-10 of the top performers are pursuing new digital channels, and almost three-quarters are introducing digital products faster. Organizations that have increased their use of digital channels to reach customers or citizens are 3.5 times more likely to be a top performer than to be a trailing performer.</a:t>
            </a:r>
            <a:r>
              <a:rPr lang="en-US" sz="1200" baseline="30000" dirty="0">
                <a:effectLst/>
                <a:latin typeface="+mn-lt"/>
                <a:ea typeface="Times New Roman" panose="02020603050405020304" pitchFamily="18" charset="0"/>
              </a:rPr>
              <a:t>1</a:t>
            </a:r>
            <a:r>
              <a:rPr lang="en-US" sz="1200" dirty="0">
                <a:effectLst/>
                <a:latin typeface="+mn-lt"/>
                <a:ea typeface="Times New Roman" panose="02020603050405020304" pitchFamily="18" charset="0"/>
              </a:rPr>
              <a:t> Top performers have gone all in on digital business — developing the capabilities to allow them to do it.</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2021 Gartner CIO Survey was conducted online from 14 July through 14 August 2020 among Gartner Executive Programs members and other CIOs. Qualified respondents are each the most senior IT leader (CIO) for their overall organization or a part of their organization (for example, a business unit or region). The total sample is 1,877, with representation from all geographies and industry sectors (public and private).</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survey was developed collaboratively by a team of Gartner analysts, and was reviewed, tested and administered by Gartner’s Research Data and Analytics team. Results do not represent “global” findings or the market as a whole, but reflect sentiment of the respondents and companies surveyed.</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For more information, see The 2021 CIO Agenda: Seize This Opportunity for Digital Business Acceleration — G00734780</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baseline="30000" dirty="0">
                <a:effectLst/>
                <a:latin typeface="+mn-lt"/>
                <a:ea typeface="Times New Roman" panose="02020603050405020304" pitchFamily="18" charset="0"/>
              </a:rPr>
              <a:t>1</a:t>
            </a:r>
            <a:r>
              <a:rPr lang="en-US" sz="1200" dirty="0">
                <a:effectLst/>
                <a:latin typeface="+mn-lt"/>
                <a:ea typeface="Times New Roman" panose="02020603050405020304" pitchFamily="18" charset="0"/>
              </a:rPr>
              <a:t> Results of the driver analysis were arrived at by using logistic regression. Results are interpreted as “odds of success” — as in, the probability of achieving success in terms of an “odds ratio” because of the impact of predictor variables. The odds ratio represents the impact of predictors’ on effectiveness rating of “failure” versus “success.” For the purpose of this analysis, the dependent variable was the “top-typical-trailing” classification, and it was transformed into a two-level variable, with top as the success criteria. All predictor variables shown have a significant impact at a 95% confidence interval and were also transformed into a two-level variable. </a:t>
            </a:r>
          </a:p>
          <a:p>
            <a:pPr>
              <a:spcBef>
                <a:spcPts val="1200"/>
              </a:spcBef>
              <a:spcAft>
                <a:spcPts val="1200"/>
              </a:spcAft>
            </a:pPr>
            <a:endParaRPr lang="en-US" sz="1200" i="1" dirty="0">
              <a:effectLst/>
              <a:latin typeface="+mn-lt"/>
              <a:ea typeface="Times New Roman" panose="02020603050405020304" pitchFamily="18" charset="0"/>
            </a:endParaRPr>
          </a:p>
          <a:p>
            <a:pPr>
              <a:spcBef>
                <a:spcPts val="1200"/>
              </a:spcBef>
              <a:spcAft>
                <a:spcPts val="1200"/>
              </a:spcAft>
            </a:pPr>
            <a:r>
              <a:rPr lang="en-US" sz="1200" i="1" dirty="0">
                <a:effectLst/>
                <a:latin typeface="+mn-lt"/>
                <a:ea typeface="Times New Roman" panose="02020603050405020304" pitchFamily="18" charset="0"/>
              </a:rPr>
              <a:t>Disclaimer: </a:t>
            </a:r>
            <a:r>
              <a:rPr lang="en-US" sz="1200" dirty="0">
                <a:effectLst/>
                <a:latin typeface="+mn-lt"/>
                <a:ea typeface="Times New Roman" panose="02020603050405020304" pitchFamily="18" charset="0"/>
              </a:rPr>
              <a:t>The results for any predictor variable should not be read individually, but rather as being included in a group of actions/initiatives that result in success. Other variables, which have not been explored in the survey, may also have an impact.</a:t>
            </a:r>
          </a:p>
          <a:p>
            <a:endParaRPr lang="en-US" sz="1200" dirty="0">
              <a:latin typeface="+mn-lt"/>
            </a:endParaRPr>
          </a:p>
        </p:txBody>
      </p:sp>
    </p:spTree>
    <p:extLst>
      <p:ext uri="{BB962C8B-B14F-4D97-AF65-F5344CB8AC3E}">
        <p14:creationId xmlns:p14="http://schemas.microsoft.com/office/powerpoint/2010/main" val="92483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962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956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lgn="l"/>
            <a:r>
              <a:rPr lang="en-US" b="0" i="0" dirty="0">
                <a:solidFill>
                  <a:srgbClr val="424242"/>
                </a:solidFill>
                <a:effectLst/>
                <a:latin typeface="+mn-lt"/>
              </a:rPr>
              <a:t>Gartner’s Third Annual Tech CEO Survey, 2021 — Results presented are based on Gartner’s annual survey to stay current on Tech CEOs’ mission-critical priorities to prioritize and steer research for the Tech CEO research agenda.</a:t>
            </a:r>
          </a:p>
          <a:p>
            <a:pPr algn="l"/>
            <a:endParaRPr lang="en-US" b="0" i="0" dirty="0">
              <a:solidFill>
                <a:srgbClr val="424242"/>
              </a:solidFill>
              <a:effectLst/>
              <a:latin typeface="+mn-lt"/>
            </a:endParaRPr>
          </a:p>
          <a:p>
            <a:pPr algn="l"/>
            <a:r>
              <a:rPr lang="en-US" b="0" i="0" dirty="0">
                <a:solidFill>
                  <a:srgbClr val="424242"/>
                </a:solidFill>
                <a:effectLst/>
                <a:latin typeface="+mn-lt"/>
              </a:rPr>
              <a:t>The primary research was conducted online between November and December 2020 among 280 respondents in North America (U.S., Canada), Western Europe (Italy, France, Germany, Spain, U.K.) and Asia/Pacific (Australia, India, New Zealand, Singapore) and Latin America (Brazil).</a:t>
            </a:r>
          </a:p>
          <a:p>
            <a:pPr algn="l"/>
            <a:endParaRPr lang="en-US" b="0" i="0" dirty="0">
              <a:solidFill>
                <a:srgbClr val="424242"/>
              </a:solidFill>
              <a:effectLst/>
              <a:latin typeface="+mn-lt"/>
            </a:endParaRPr>
          </a:p>
          <a:p>
            <a:pPr algn="l"/>
            <a:r>
              <a:rPr lang="en-US" b="0" i="0" dirty="0">
                <a:solidFill>
                  <a:srgbClr val="424242"/>
                </a:solidFill>
                <a:effectLst/>
                <a:latin typeface="+mn-lt"/>
              </a:rPr>
              <a:t>Eligible organizations operate in the high-tech industry (i.e., applications/software, cloud, business and technology services, communications services, hardware, IT services and semiconductors), with anticipated annual revenue for FY 2020 of up to $250 million USD or equivalent, including companies in the pre-revenue stage. All organizations focus on businesses and government/non-profits as their primary customers (including, B2B, B2B2C, B2B2B, government/non-profit, etc.).</a:t>
            </a:r>
          </a:p>
          <a:p>
            <a:pPr algn="l"/>
            <a:endParaRPr lang="en-US" b="0" i="0" dirty="0">
              <a:solidFill>
                <a:srgbClr val="424242"/>
              </a:solidFill>
              <a:effectLst/>
              <a:latin typeface="+mn-lt"/>
            </a:endParaRPr>
          </a:p>
          <a:p>
            <a:pPr algn="l"/>
            <a:r>
              <a:rPr lang="en-US" b="0" i="0" dirty="0">
                <a:solidFill>
                  <a:srgbClr val="424242"/>
                </a:solidFill>
                <a:effectLst/>
                <a:latin typeface="+mn-lt"/>
              </a:rPr>
              <a:t>Qualified respondents from these organizations have the title of CEO/Managing Director, Owner or COO/C-level Executive of operations or equivalent.</a:t>
            </a:r>
          </a:p>
          <a:p>
            <a:pPr algn="l"/>
            <a:endParaRPr lang="en-US" b="0" i="0" dirty="0">
              <a:solidFill>
                <a:srgbClr val="424242"/>
              </a:solidFill>
              <a:effectLst/>
              <a:latin typeface="+mn-lt"/>
            </a:endParaRPr>
          </a:p>
          <a:p>
            <a:pPr algn="l"/>
            <a:r>
              <a:rPr lang="en-US" b="0" i="0" dirty="0">
                <a:solidFill>
                  <a:srgbClr val="424242"/>
                </a:solidFill>
                <a:effectLst/>
                <a:latin typeface="+mn-lt"/>
              </a:rPr>
              <a:t>The survey was developed collaboratively by a team of Gartner analysts who follow these markets and was reviewed, tested and administered by Gartner’s Research Data Analytics team.</a:t>
            </a:r>
          </a:p>
          <a:p>
            <a:pPr algn="l"/>
            <a:endParaRPr lang="en-US" b="0" i="0" dirty="0">
              <a:solidFill>
                <a:srgbClr val="424242"/>
              </a:solidFill>
              <a:effectLst/>
              <a:latin typeface="+mn-lt"/>
            </a:endParaRPr>
          </a:p>
          <a:p>
            <a:pPr algn="l"/>
            <a:r>
              <a:rPr lang="en-US" b="0" i="0" dirty="0">
                <a:solidFill>
                  <a:srgbClr val="424242"/>
                </a:solidFill>
                <a:effectLst/>
                <a:latin typeface="+mn-lt"/>
              </a:rPr>
              <a:t>Disclaimer: Results of this study do not represent “Global” findings or the market as a whole, but are a simple average of results for the targeted countries, industries and company size segments covered in this survey.</a:t>
            </a:r>
          </a:p>
          <a:p>
            <a:pPr>
              <a:spcBef>
                <a:spcPts val="1200"/>
              </a:spcBef>
              <a:spcAft>
                <a:spcPts val="1200"/>
              </a:spcAft>
            </a:pPr>
            <a:endParaRPr lang="en-US" sz="1200" i="0" dirty="0">
              <a:effectLst/>
              <a:latin typeface="+mn-lt"/>
              <a:ea typeface="Times New Roman" panose="02020603050405020304" pitchFamily="18" charset="0"/>
            </a:endParaRPr>
          </a:p>
          <a:p>
            <a:pPr>
              <a:spcBef>
                <a:spcPts val="1200"/>
              </a:spcBef>
              <a:spcAft>
                <a:spcPts val="1200"/>
              </a:spcAft>
            </a:pPr>
            <a:r>
              <a:rPr lang="en-US" sz="1200" i="0" dirty="0">
                <a:effectLst/>
                <a:latin typeface="+mn-lt"/>
                <a:ea typeface="Times New Roman" panose="02020603050405020304" pitchFamily="18" charset="0"/>
              </a:rPr>
              <a:t>For more information, see Gartner Annual Tech CEO Survey</a:t>
            </a:r>
            <a:r>
              <a:rPr lang="en-US" sz="1200" dirty="0">
                <a:effectLst/>
                <a:latin typeface="+mn-lt"/>
                <a:ea typeface="Times New Roman" panose="02020603050405020304" pitchFamily="18" charset="0"/>
              </a:rPr>
              <a:t>, 2021: Transitioning From the Pandemic — G00742324</a:t>
            </a:r>
          </a:p>
          <a:p>
            <a:endParaRPr lang="en-US" sz="1200" dirty="0">
              <a:latin typeface="+mn-lt"/>
            </a:endParaRPr>
          </a:p>
        </p:txBody>
      </p:sp>
    </p:spTree>
    <p:extLst>
      <p:ext uri="{BB962C8B-B14F-4D97-AF65-F5344CB8AC3E}">
        <p14:creationId xmlns:p14="http://schemas.microsoft.com/office/powerpoint/2010/main" val="28710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Most organizations will have multiple innovation projects at various stages — from ideation, through proof of concept and development, to delivery and operationalizing the innovation.</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Technology Innovation leaders can then filter ideas into quadrants (with each representing a different set of goals, risk thresholds and evaluation metrics):</a:t>
            </a:r>
          </a:p>
          <a:p>
            <a:pPr marL="342900" lvl="0" indent="-342900">
              <a:spcBef>
                <a:spcPts val="1200"/>
              </a:spcBef>
              <a:spcAft>
                <a:spcPts val="1200"/>
              </a:spcAft>
              <a:buFont typeface="Symbol" panose="05050102010706020507" pitchFamily="18" charset="2"/>
              <a:buChar char=""/>
            </a:pPr>
            <a:r>
              <a:rPr lang="en-US" sz="1200" b="1" dirty="0">
                <a:effectLst/>
                <a:latin typeface="+mn-lt"/>
                <a:ea typeface="Times New Roman" panose="02020603050405020304" pitchFamily="18" charset="0"/>
              </a:rPr>
              <a:t>Optimize —</a:t>
            </a:r>
            <a:r>
              <a:rPr lang="en-US" sz="1200" dirty="0">
                <a:effectLst/>
                <a:latin typeface="+mn-lt"/>
                <a:ea typeface="Times New Roman" panose="02020603050405020304" pitchFamily="18" charset="0"/>
              </a:rPr>
              <a:t> Making incremental changes to existing business elements is the least risky approach. Existing activities and skills are minimally disrupted and more easily changed. The impact on customers that comes with making a change to a product or service is likewise minimal. These initiatives are typically focused on driving improvements in efficiency or marginal improvements in customer and employee satisfaction. These initiatives are generally part of normal day-to-day operations. Organizations should target a 0% failure rate.</a:t>
            </a:r>
          </a:p>
          <a:p>
            <a:pPr marL="342900" lvl="0" indent="-342900">
              <a:spcBef>
                <a:spcPts val="1200"/>
              </a:spcBef>
              <a:spcAft>
                <a:spcPts val="1200"/>
              </a:spcAft>
              <a:buFont typeface="Symbol" panose="05050102010706020507" pitchFamily="18" charset="2"/>
              <a:buChar char=""/>
            </a:pPr>
            <a:r>
              <a:rPr lang="en-US" sz="1200" b="1" dirty="0">
                <a:effectLst/>
                <a:latin typeface="+mn-lt"/>
                <a:ea typeface="Times New Roman" panose="02020603050405020304" pitchFamily="18" charset="0"/>
              </a:rPr>
              <a:t>Extend</a:t>
            </a:r>
            <a:r>
              <a:rPr lang="en-US" sz="1200" dirty="0">
                <a:effectLst/>
                <a:latin typeface="+mn-lt"/>
                <a:ea typeface="Times New Roman" panose="02020603050405020304" pitchFamily="18" charset="0"/>
              </a:rPr>
              <a:t> </a:t>
            </a:r>
            <a:r>
              <a:rPr lang="en-US" sz="1200" b="1" dirty="0">
                <a:effectLst/>
                <a:latin typeface="+mn-lt"/>
                <a:ea typeface="Times New Roman" panose="02020603050405020304" pitchFamily="18" charset="0"/>
              </a:rPr>
              <a:t>—</a:t>
            </a:r>
            <a:r>
              <a:rPr lang="en-US" sz="1200" dirty="0">
                <a:effectLst/>
                <a:latin typeface="+mn-lt"/>
                <a:ea typeface="Times New Roman" panose="02020603050405020304" pitchFamily="18" charset="0"/>
              </a:rPr>
              <a:t> Incremental additions to business activities with new business elements have minimal-to-modest risk. This does not typically change existing business activity, but adds value or drives greater efficiency. A classic example is product and service extensions to existing offerings. These initiatives may have some failures or require adjustments as the innovation is delivered.</a:t>
            </a:r>
          </a:p>
          <a:p>
            <a:pPr marL="342900" lvl="0" indent="-342900">
              <a:spcBef>
                <a:spcPts val="1200"/>
              </a:spcBef>
              <a:spcAft>
                <a:spcPts val="1200"/>
              </a:spcAft>
              <a:buFont typeface="Symbol" panose="05050102010706020507" pitchFamily="18" charset="2"/>
              <a:buChar char=""/>
            </a:pPr>
            <a:r>
              <a:rPr lang="en-US" sz="1200" b="1" dirty="0">
                <a:effectLst/>
                <a:latin typeface="+mn-lt"/>
                <a:ea typeface="Times New Roman" panose="02020603050405020304" pitchFamily="18" charset="0"/>
              </a:rPr>
              <a:t>Transform</a:t>
            </a:r>
            <a:r>
              <a:rPr lang="en-US" sz="1200" dirty="0">
                <a:effectLst/>
                <a:latin typeface="+mn-lt"/>
                <a:ea typeface="Times New Roman" panose="02020603050405020304" pitchFamily="18" charset="0"/>
              </a:rPr>
              <a:t> </a:t>
            </a:r>
            <a:r>
              <a:rPr lang="en-US" sz="1200" b="1" dirty="0">
                <a:effectLst/>
                <a:latin typeface="+mn-lt"/>
                <a:ea typeface="Times New Roman" panose="02020603050405020304" pitchFamily="18" charset="0"/>
              </a:rPr>
              <a:t>—</a:t>
            </a:r>
            <a:r>
              <a:rPr lang="en-US" sz="1200" dirty="0">
                <a:effectLst/>
                <a:latin typeface="+mn-lt"/>
                <a:ea typeface="Times New Roman" panose="02020603050405020304" pitchFamily="18" charset="0"/>
              </a:rPr>
              <a:t> Radical changes to business elements often have moderate-to-high risk. Transformation often has organizational implications for staffing, management and training requirements. These initiatives may have some failures or require adjustments as the innovation is delivered to market.</a:t>
            </a:r>
          </a:p>
          <a:p>
            <a:pPr marL="342900" lvl="0" indent="-342900">
              <a:spcBef>
                <a:spcPts val="1200"/>
              </a:spcBef>
              <a:spcAft>
                <a:spcPts val="1200"/>
              </a:spcAft>
              <a:buFont typeface="Symbol" panose="05050102010706020507" pitchFamily="18" charset="2"/>
              <a:buChar char=""/>
            </a:pPr>
            <a:r>
              <a:rPr lang="en-US" sz="1200" b="1" dirty="0">
                <a:effectLst/>
                <a:latin typeface="+mn-lt"/>
                <a:ea typeface="Times New Roman" panose="02020603050405020304" pitchFamily="18" charset="0"/>
              </a:rPr>
              <a:t>Disrupt</a:t>
            </a:r>
            <a:r>
              <a:rPr lang="en-US" sz="1200" dirty="0">
                <a:effectLst/>
                <a:latin typeface="+mn-lt"/>
                <a:ea typeface="Times New Roman" panose="02020603050405020304" pitchFamily="18" charset="0"/>
              </a:rPr>
              <a:t> </a:t>
            </a:r>
            <a:r>
              <a:rPr lang="en-US" sz="1200" b="1" dirty="0">
                <a:effectLst/>
                <a:latin typeface="+mn-lt"/>
                <a:ea typeface="Times New Roman" panose="02020603050405020304" pitchFamily="18" charset="0"/>
              </a:rPr>
              <a:t>—</a:t>
            </a:r>
            <a:r>
              <a:rPr lang="en-US" sz="1200" dirty="0">
                <a:effectLst/>
                <a:latin typeface="+mn-lt"/>
                <a:ea typeface="Times New Roman" panose="02020603050405020304" pitchFamily="18" charset="0"/>
              </a:rPr>
              <a:t> Radical change to the business model with new business elements is the most risky approach. One of the big challenges is that there is less historical data to consider when evaluating business outcomes. Executives should expect some failures and must determine an acceptable rate. The organization should ensure any initiatives in this category go through a “fast failure” process during the development stage, and a postmortem review process to ensure that the company learns from any failures.</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r>
              <a:rPr lang="en-US" sz="1200" dirty="0">
                <a:effectLst/>
                <a:latin typeface="+mn-lt"/>
                <a:ea typeface="Times New Roman" panose="02020603050405020304" pitchFamily="18" charset="0"/>
              </a:rPr>
              <a:t>The 2021 Gartner CIO Survey was conducted online from 14 July through 14 August 2020 among Gartner Executive Programs members and other CIOs. </a:t>
            </a:r>
          </a:p>
          <a:p>
            <a:endParaRPr lang="en-US" sz="1200" dirty="0">
              <a:latin typeface="+mn-lt"/>
            </a:endParaRPr>
          </a:p>
        </p:txBody>
      </p:sp>
    </p:spTree>
    <p:extLst>
      <p:ext uri="{BB962C8B-B14F-4D97-AF65-F5344CB8AC3E}">
        <p14:creationId xmlns:p14="http://schemas.microsoft.com/office/powerpoint/2010/main" val="4110649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Our third trend is the “democratization” of digital capabilities. As Gartner research has shown, there has been a steady, and growing, shift in the delivery of digital capabilities — moving out of the IT organization into the business. This is coupled with an increase in strategic IT investment, also being driven by the business. This ranges from the simple — where a business group funds and runs a digital capability — through to product management approaches being driven from the business and by the business. This is often referred to as the democratization of digital capabilities.</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Along with this shift into the business, there has also been a significant shift of digital capabilities to outside service providers. Outsourcing, “as-a-service” and the shift to cloud have all moved digital services outside the IT organization.</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This is a challenge for traditional approaches to enterprise architecture, which assume a simple business-IT relationship, and a unified IT organization. Enterprise architecture must now reshape itself to function in this democratized world, and moreover to facilitate this democratized world.</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Presentation: Democratized Technology Delivery: The CIO’s New Opportunity to Boost the Value of IT — G00754237</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Design and Build the New Digital Foundations — G00733391</a:t>
            </a:r>
          </a:p>
          <a:p>
            <a:pPr>
              <a:spcBef>
                <a:spcPts val="1200"/>
              </a:spcBef>
              <a:spcAft>
                <a:spcPts val="1200"/>
              </a:spcAft>
            </a:pPr>
            <a:endParaRPr lang="en-US" sz="1200" dirty="0">
              <a:effectLst/>
              <a:latin typeface="+mn-lt"/>
              <a:ea typeface="Times New Roman" panose="02020603050405020304" pitchFamily="18" charset="0"/>
            </a:endParaRPr>
          </a:p>
          <a:p>
            <a:pPr marL="0" marR="0" lvl="0" indent="0" algn="l" defTabSz="914400" rtl="0" eaLnBrk="1" fontAlgn="auto" latinLnBrk="0" hangingPunct="1">
              <a:lnSpc>
                <a:spcPct val="90000"/>
              </a:lnSpc>
              <a:spcBef>
                <a:spcPts val="1200"/>
              </a:spcBef>
              <a:spcAft>
                <a:spcPts val="1200"/>
              </a:spcAft>
              <a:buClrTx/>
              <a:buSzTx/>
              <a:buFontTx/>
              <a:buNone/>
              <a:tabLst/>
              <a:defRPr/>
            </a:pPr>
            <a:r>
              <a:rPr lang="en-US" sz="1200" dirty="0">
                <a:effectLst/>
                <a:latin typeface="+mn-lt"/>
                <a:ea typeface="Times New Roman" panose="02020603050405020304" pitchFamily="18" charset="0"/>
              </a:rPr>
              <a:t>The 2020 Gartner Digital Friction Survey was conducted via an online survey platform from January through March 2020, with a total of approximately 4,500 employees who used technology in their daily work. </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2021 Gartner Reimagining Technology Work Survey — Gartner surveyed almost 11,848 employees — across functions, levels, industries and geographies — to assess the analytic and technology activities in their jobs and the reasons for performing those activities. This helped us assess the prevalence of what we call business technologists: Employees who report outside of IT and create technology or analytics capabilities for internal or external business use.</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Disclaimer: Results of this study do not represent global findings or the market as a whole, but reflect sentiment of the respondents and companies surveyed. </a:t>
            </a:r>
          </a:p>
        </p:txBody>
      </p:sp>
    </p:spTree>
    <p:extLst>
      <p:ext uri="{BB962C8B-B14F-4D97-AF65-F5344CB8AC3E}">
        <p14:creationId xmlns:p14="http://schemas.microsoft.com/office/powerpoint/2010/main" val="224413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8316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Three types of internal products seem the most prevalent:</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Technology — Specialized applications, technologies and digital platforms.</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End-to-End Services — IT services offered enterprisewide and IT services aligned to specific capabilities.</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Capabilities — Business-led digital product management (DPM) to deliver strategic capabilities.</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CIO’s Essential Guide: Digital Product Management — G00390832</a:t>
            </a:r>
          </a:p>
          <a:p>
            <a:endParaRPr lang="en-US" sz="1200" dirty="0">
              <a:latin typeface="+mn-lt"/>
            </a:endParaRPr>
          </a:p>
        </p:txBody>
      </p:sp>
    </p:spTree>
    <p:extLst>
      <p:ext uri="{BB962C8B-B14F-4D97-AF65-F5344CB8AC3E}">
        <p14:creationId xmlns:p14="http://schemas.microsoft.com/office/powerpoint/2010/main" val="4083773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782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500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xmlns=""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xmlns=""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6.png"/><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751788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2" r:id="rId1"/>
    <p:sldLayoutId id="2147483929"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8" r:id="rId16"/>
    <p:sldLayoutId id="2147483949" r:id="rId17"/>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7691A022-4AA8-4AE4-97E5-9A634D272F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11" r:id="rId5"/>
    <p:sldLayoutId id="2147483899" r:id="rId6"/>
    <p:sldLayoutId id="2147483906" r:id="rId7"/>
    <p:sldLayoutId id="2147483907"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8EFC24DA-563F-4E0A-8B89-C124930D7DC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20" r:id="rId5"/>
    <p:sldLayoutId id="2147483921" r:id="rId6"/>
    <p:sldLayoutId id="2147483922" r:id="rId7"/>
    <p:sldLayoutId id="2147483923"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9.svg"/><Relationship Id="rId17" Type="http://schemas.openxmlformats.org/officeDocument/2006/relationships/image" Target="../media/image22.emf"/><Relationship Id="rId2" Type="http://schemas.openxmlformats.org/officeDocument/2006/relationships/notesSlide" Target="../notesSlides/notesSlide13.xml"/><Relationship Id="rId16" Type="http://schemas.openxmlformats.org/officeDocument/2006/relationships/image" Target="../media/image33.svg"/><Relationship Id="rId1" Type="http://schemas.openxmlformats.org/officeDocument/2006/relationships/slideLayout" Target="../slideLayouts/slideLayout4.xml"/><Relationship Id="rId6" Type="http://schemas.openxmlformats.org/officeDocument/2006/relationships/image" Target="../media/image23.svg"/><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18.png"/><Relationship Id="rId14" Type="http://schemas.openxmlformats.org/officeDocument/2006/relationships/image" Target="../media/image31.svg"/></Relationships>
</file>

<file path=ppt/slides/_rels/slide1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8.svg"/><Relationship Id="rId5" Type="http://schemas.openxmlformats.org/officeDocument/2006/relationships/image" Target="../media/image24.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hyperlink" Target="https://www.gartner.com/document/4002929" TargetMode="External"/><Relationship Id="rId3" Type="http://schemas.openxmlformats.org/officeDocument/2006/relationships/hyperlink" Target="https://www.gartner.com/document/3956590" TargetMode="External"/><Relationship Id="rId7" Type="http://schemas.openxmlformats.org/officeDocument/2006/relationships/hyperlink" Target="https://www.gartner.com/document/3996975"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hyperlink" Target="https://www.gartner.com/document/3979330" TargetMode="External"/><Relationship Id="rId5" Type="http://schemas.openxmlformats.org/officeDocument/2006/relationships/hyperlink" Target="https://www.gartner.com/document/4002674" TargetMode="External"/><Relationship Id="rId10" Type="http://schemas.openxmlformats.org/officeDocument/2006/relationships/hyperlink" Target="https://www.gartner.com/document/4004391" TargetMode="External"/><Relationship Id="rId4" Type="http://schemas.openxmlformats.org/officeDocument/2006/relationships/hyperlink" Target="https://www.gartner.com/document/4000751" TargetMode="External"/><Relationship Id="rId9" Type="http://schemas.openxmlformats.org/officeDocument/2006/relationships/hyperlink" Target="https://www.gartner.com/document/code/738944"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chart" Target="../charts/chart1.xm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0.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
          <p:cNvSpPr txBox="1">
            <a:spLocks noGrp="1"/>
          </p:cNvSpPr>
          <p:nvPr>
            <p:ph type="ctrTitle"/>
          </p:nvPr>
        </p:nvSpPr>
        <p:spPr>
          <a:xfrm>
            <a:off x="2167128" y="1371600"/>
            <a:ext cx="4544568" cy="3291839"/>
          </a:xfrm>
        </p:spPr>
        <p:txBody>
          <a:bodyPr/>
          <a:lstStyle/>
          <a:p>
            <a:pPr lvl="0"/>
            <a:r>
              <a:rPr lang="en-US" sz="2000" b="1" kern="0" dirty="0">
                <a:solidFill>
                  <a:srgbClr val="FFFFFF"/>
                </a:solidFill>
                <a:latin typeface="Arial"/>
                <a:ea typeface="Arial"/>
                <a:cs typeface="Arial"/>
                <a:sym typeface="Arial"/>
              </a:rPr>
              <a:t>Leadership Vision for 2022</a:t>
            </a:r>
            <a:br>
              <a:rPr lang="en-US" sz="2000" b="1" kern="0" dirty="0">
                <a:solidFill>
                  <a:srgbClr val="FFFFFF"/>
                </a:solidFill>
                <a:latin typeface="Arial"/>
                <a:ea typeface="Arial"/>
                <a:cs typeface="Arial"/>
                <a:sym typeface="Arial"/>
              </a:rPr>
            </a:br>
            <a:r>
              <a:rPr lang="en-US" sz="2000" kern="0" dirty="0">
                <a:solidFill>
                  <a:srgbClr val="FFFFFF"/>
                </a:solidFill>
                <a:latin typeface="Arial Black"/>
                <a:cs typeface="Arial Black"/>
                <a:sym typeface="Arial Black"/>
              </a:rPr>
              <a:t/>
            </a:r>
            <a:br>
              <a:rPr lang="en-US" sz="2000" kern="0" dirty="0">
                <a:solidFill>
                  <a:srgbClr val="FFFFFF"/>
                </a:solidFill>
                <a:latin typeface="Arial Black"/>
                <a:cs typeface="Arial Black"/>
                <a:sym typeface="Arial Black"/>
              </a:rPr>
            </a:br>
            <a:r>
              <a:rPr lang="en-US" kern="0" dirty="0">
                <a:solidFill>
                  <a:srgbClr val="FFFFFF"/>
                </a:solidFill>
                <a:latin typeface="Arial Black"/>
                <a:cs typeface="Arial Black"/>
                <a:sym typeface="Arial Black"/>
              </a:rPr>
              <a:t>Technology Innovation</a:t>
            </a:r>
            <a:br>
              <a:rPr lang="en-US" kern="0" dirty="0">
                <a:solidFill>
                  <a:srgbClr val="FFFFFF"/>
                </a:solidFill>
                <a:latin typeface="Arial Black"/>
                <a:cs typeface="Arial Black"/>
                <a:sym typeface="Arial Black"/>
              </a:rPr>
            </a:br>
            <a:r>
              <a:rPr lang="en-US" sz="2000" kern="0" dirty="0">
                <a:solidFill>
                  <a:srgbClr val="FFFFFF"/>
                </a:solidFill>
                <a:latin typeface="+mn-lt"/>
                <a:cs typeface="Arial Black"/>
                <a:sym typeface="Arial Black"/>
              </a:rPr>
              <a:t/>
            </a:r>
            <a:br>
              <a:rPr lang="en-US" sz="2000" kern="0" dirty="0">
                <a:solidFill>
                  <a:srgbClr val="FFFFFF"/>
                </a:solidFill>
                <a:latin typeface="+mn-lt"/>
                <a:cs typeface="Arial Black"/>
                <a:sym typeface="Arial Black"/>
              </a:rPr>
            </a:br>
            <a:r>
              <a:rPr lang="en-US" sz="2000" kern="0" dirty="0">
                <a:solidFill>
                  <a:srgbClr val="FFFFFF"/>
                </a:solidFill>
                <a:latin typeface="+mn-lt"/>
                <a:cs typeface="Arial Black"/>
                <a:sym typeface="Arial Black"/>
              </a:rPr>
              <a:t>August 2021</a:t>
            </a:r>
            <a:endParaRPr lang="en-US" sz="2000" dirty="0">
              <a:latin typeface="+mn-lt"/>
            </a:endParaRPr>
          </a:p>
        </p:txBody>
      </p:sp>
    </p:spTree>
    <p:extLst>
      <p:ext uri="{BB962C8B-B14F-4D97-AF65-F5344CB8AC3E}">
        <p14:creationId xmlns:p14="http://schemas.microsoft.com/office/powerpoint/2010/main" val="282652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xmlns="" id="{2D2995F6-6102-422F-AA75-E400EF1EA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26" y="1970747"/>
            <a:ext cx="5867761" cy="3992828"/>
          </a:xfrm>
          <a:prstGeom prst="rect">
            <a:avLst/>
          </a:prstGeom>
        </p:spPr>
      </p:pic>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Priority No. 2: Assess Digital Scaling Potential of “Game-Changing” Technologies</a:t>
            </a:r>
          </a:p>
        </p:txBody>
      </p:sp>
      <p:sp>
        <p:nvSpPr>
          <p:cNvPr id="18" name="Text Box 91">
            <a:extLst>
              <a:ext uri="{FF2B5EF4-FFF2-40B4-BE49-F238E27FC236}">
                <a16:creationId xmlns:a16="http://schemas.microsoft.com/office/drawing/2014/main" xmlns="" id="{9F6E8D6D-30F8-4F43-A498-9A8458F61F20}"/>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19" name="TextBox 18">
            <a:extLst>
              <a:ext uri="{FF2B5EF4-FFF2-40B4-BE49-F238E27FC236}">
                <a16:creationId xmlns:a16="http://schemas.microsoft.com/office/drawing/2014/main" xmlns="" id="{05B9D7BB-C6CD-B74B-93BD-DA987C5C7512}"/>
              </a:ext>
            </a:extLst>
          </p:cNvPr>
          <p:cNvSpPr txBox="1"/>
          <p:nvPr/>
        </p:nvSpPr>
        <p:spPr>
          <a:xfrm>
            <a:off x="454025" y="1259410"/>
            <a:ext cx="5567743" cy="430887"/>
          </a:xfrm>
          <a:prstGeom prst="rect">
            <a:avLst/>
          </a:prstGeom>
          <a:noFill/>
        </p:spPr>
        <p:txBody>
          <a:bodyPr wrap="none" lIns="0" rIns="0" rtlCol="0">
            <a:spAutoFit/>
          </a:bodyPr>
          <a:lstStyle/>
          <a:p>
            <a:pPr algn="l">
              <a:spcBef>
                <a:spcPts val="600"/>
              </a:spcBef>
            </a:pPr>
            <a:r>
              <a:rPr lang="en-US" sz="2200" dirty="0"/>
              <a:t>2021 Hype Cycle for Emerging Technologies</a:t>
            </a:r>
          </a:p>
        </p:txBody>
      </p:sp>
      <p:sp>
        <p:nvSpPr>
          <p:cNvPr id="24" name="TextBox 23">
            <a:extLst>
              <a:ext uri="{FF2B5EF4-FFF2-40B4-BE49-F238E27FC236}">
                <a16:creationId xmlns:a16="http://schemas.microsoft.com/office/drawing/2014/main" xmlns="" id="{ADEC770B-FC3B-2A48-B515-24AE6572197F}"/>
              </a:ext>
            </a:extLst>
          </p:cNvPr>
          <p:cNvSpPr txBox="1"/>
          <p:nvPr/>
        </p:nvSpPr>
        <p:spPr>
          <a:xfrm>
            <a:off x="6381610" y="1970748"/>
            <a:ext cx="1732521" cy="738664"/>
          </a:xfrm>
          <a:prstGeom prst="rect">
            <a:avLst/>
          </a:prstGeom>
          <a:noFill/>
        </p:spPr>
        <p:txBody>
          <a:bodyPr wrap="square" lIns="0" rIns="0" rtlCol="0">
            <a:spAutoFit/>
          </a:bodyPr>
          <a:lstStyle/>
          <a:p>
            <a:pPr algn="ctr">
              <a:spcBef>
                <a:spcPts val="600"/>
              </a:spcBef>
            </a:pPr>
            <a:r>
              <a:rPr lang="en-US" sz="1400" b="1" dirty="0"/>
              <a:t>Emerging</a:t>
            </a:r>
            <a:r>
              <a:rPr lang="en-US" sz="1400" dirty="0"/>
              <a:t/>
            </a:r>
            <a:br>
              <a:rPr lang="en-US" sz="1400" dirty="0"/>
            </a:br>
            <a:r>
              <a:rPr lang="en-US" sz="1400" dirty="0"/>
              <a:t>(Exploratory and</a:t>
            </a:r>
            <a:br>
              <a:rPr lang="en-US" sz="1400" dirty="0"/>
            </a:br>
            <a:r>
              <a:rPr lang="en-US" sz="1400" dirty="0"/>
              <a:t>High Uncertainty)</a:t>
            </a:r>
          </a:p>
        </p:txBody>
      </p:sp>
      <p:sp>
        <p:nvSpPr>
          <p:cNvPr id="30" name="Freeform 29">
            <a:extLst>
              <a:ext uri="{FF2B5EF4-FFF2-40B4-BE49-F238E27FC236}">
                <a16:creationId xmlns:a16="http://schemas.microsoft.com/office/drawing/2014/main" xmlns="" id="{D8EF80E9-F185-C548-8FC7-C20262761336}"/>
              </a:ext>
            </a:extLst>
          </p:cNvPr>
          <p:cNvSpPr/>
          <p:nvPr/>
        </p:nvSpPr>
        <p:spPr>
          <a:xfrm flipH="1" flipV="1">
            <a:off x="6351760" y="1971302"/>
            <a:ext cx="5443932" cy="3465023"/>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12700" cap="sq">
            <a:solidFill>
              <a:srgbClr val="6F7878"/>
            </a:solidFill>
            <a:prstDash val="solid"/>
            <a:headEnd type="triangle" w="lg" len="med"/>
            <a:tailEnd type="triangle" w="lg" len="med"/>
            <a:extLst>
              <a:ext uri="{C807C97D-BFC1-408E-A445-0C87EB9F89A2}">
                <ask:lineSketchStyleProps xmlns:ask="http://schemas.microsoft.com/office/drawing/2018/sketchyshapes" xmlns="">
                  <ask:type>
                    <ask:lineSketchNone/>
                  </ask:type>
                </ask:lineSketchStyleProps>
              </a:ext>
            </a:extLst>
          </a:ln>
        </p:spPr>
      </p:sp>
      <p:sp>
        <p:nvSpPr>
          <p:cNvPr id="31" name="TextBox 30">
            <a:extLst>
              <a:ext uri="{FF2B5EF4-FFF2-40B4-BE49-F238E27FC236}">
                <a16:creationId xmlns:a16="http://schemas.microsoft.com/office/drawing/2014/main" xmlns="" id="{72E06CDC-7CF7-9845-B893-4D92EBEEF8D2}"/>
              </a:ext>
            </a:extLst>
          </p:cNvPr>
          <p:cNvSpPr txBox="1"/>
          <p:nvPr/>
        </p:nvSpPr>
        <p:spPr>
          <a:xfrm rot="16200000">
            <a:off x="5294623" y="3528326"/>
            <a:ext cx="1775721" cy="307777"/>
          </a:xfrm>
          <a:prstGeom prst="rect">
            <a:avLst/>
          </a:prstGeom>
          <a:noFill/>
        </p:spPr>
        <p:txBody>
          <a:bodyPr wrap="square" lIns="0" rIns="0" rtlCol="0">
            <a:spAutoFit/>
          </a:bodyPr>
          <a:lstStyle/>
          <a:p>
            <a:pPr algn="ctr">
              <a:spcBef>
                <a:spcPts val="600"/>
              </a:spcBef>
            </a:pPr>
            <a:r>
              <a:rPr lang="en-US" sz="1400" dirty="0"/>
              <a:t>Market Penetration</a:t>
            </a:r>
          </a:p>
        </p:txBody>
      </p:sp>
      <p:sp>
        <p:nvSpPr>
          <p:cNvPr id="33" name="TextBox 32">
            <a:extLst>
              <a:ext uri="{FF2B5EF4-FFF2-40B4-BE49-F238E27FC236}">
                <a16:creationId xmlns:a16="http://schemas.microsoft.com/office/drawing/2014/main" xmlns="" id="{93D6D8BB-972A-FF47-9C56-6CDB206C7E5A}"/>
              </a:ext>
            </a:extLst>
          </p:cNvPr>
          <p:cNvSpPr txBox="1"/>
          <p:nvPr/>
        </p:nvSpPr>
        <p:spPr>
          <a:xfrm>
            <a:off x="8207466" y="5446256"/>
            <a:ext cx="1732520" cy="307777"/>
          </a:xfrm>
          <a:prstGeom prst="rect">
            <a:avLst/>
          </a:prstGeom>
          <a:noFill/>
        </p:spPr>
        <p:txBody>
          <a:bodyPr wrap="square" lIns="0" rIns="0" rtlCol="0">
            <a:spAutoFit/>
          </a:bodyPr>
          <a:lstStyle/>
          <a:p>
            <a:pPr algn="ctr">
              <a:spcBef>
                <a:spcPts val="600"/>
              </a:spcBef>
            </a:pPr>
            <a:r>
              <a:rPr lang="en-US" sz="1400" dirty="0"/>
              <a:t>Time</a:t>
            </a:r>
          </a:p>
        </p:txBody>
      </p:sp>
      <p:sp>
        <p:nvSpPr>
          <p:cNvPr id="37" name="TextBox 36">
            <a:extLst>
              <a:ext uri="{FF2B5EF4-FFF2-40B4-BE49-F238E27FC236}">
                <a16:creationId xmlns:a16="http://schemas.microsoft.com/office/drawing/2014/main" xmlns="" id="{FB930830-682A-9C4B-B5E0-D1F7A4F6C635}"/>
              </a:ext>
            </a:extLst>
          </p:cNvPr>
          <p:cNvSpPr txBox="1"/>
          <p:nvPr/>
        </p:nvSpPr>
        <p:spPr>
          <a:xfrm>
            <a:off x="8173832" y="1970748"/>
            <a:ext cx="1732521" cy="738664"/>
          </a:xfrm>
          <a:prstGeom prst="rect">
            <a:avLst/>
          </a:prstGeom>
          <a:noFill/>
        </p:spPr>
        <p:txBody>
          <a:bodyPr wrap="square" lIns="0" rIns="0" rtlCol="0">
            <a:spAutoFit/>
          </a:bodyPr>
          <a:lstStyle/>
          <a:p>
            <a:pPr algn="ctr">
              <a:spcBef>
                <a:spcPts val="600"/>
              </a:spcBef>
            </a:pPr>
            <a:r>
              <a:rPr lang="en-US" sz="1400" b="1" dirty="0"/>
              <a:t>Growth</a:t>
            </a:r>
            <a:r>
              <a:rPr lang="en-US" sz="1400" dirty="0"/>
              <a:t/>
            </a:r>
            <a:br>
              <a:rPr lang="en-US" sz="1400" dirty="0"/>
            </a:br>
            <a:r>
              <a:rPr lang="en-US" sz="1400" dirty="0"/>
              <a:t>(Evolving and</a:t>
            </a:r>
            <a:br>
              <a:rPr lang="en-US" sz="1400" dirty="0"/>
            </a:br>
            <a:r>
              <a:rPr lang="en-US" sz="1400" dirty="0"/>
              <a:t>Medium Uncertainty)</a:t>
            </a:r>
          </a:p>
        </p:txBody>
      </p:sp>
      <p:sp>
        <p:nvSpPr>
          <p:cNvPr id="38" name="TextBox 37">
            <a:extLst>
              <a:ext uri="{FF2B5EF4-FFF2-40B4-BE49-F238E27FC236}">
                <a16:creationId xmlns:a16="http://schemas.microsoft.com/office/drawing/2014/main" xmlns="" id="{E4866278-56C4-6D4D-AE8B-213749AEB05E}"/>
              </a:ext>
            </a:extLst>
          </p:cNvPr>
          <p:cNvSpPr txBox="1"/>
          <p:nvPr/>
        </p:nvSpPr>
        <p:spPr>
          <a:xfrm>
            <a:off x="9966054" y="1970748"/>
            <a:ext cx="1732521" cy="738664"/>
          </a:xfrm>
          <a:prstGeom prst="rect">
            <a:avLst/>
          </a:prstGeom>
          <a:noFill/>
        </p:spPr>
        <p:txBody>
          <a:bodyPr wrap="square" lIns="0" rIns="0" rtlCol="0">
            <a:spAutoFit/>
          </a:bodyPr>
          <a:lstStyle/>
          <a:p>
            <a:pPr algn="ctr">
              <a:spcBef>
                <a:spcPts val="600"/>
              </a:spcBef>
            </a:pPr>
            <a:r>
              <a:rPr lang="en-US" sz="1400" b="1" dirty="0"/>
              <a:t>Mainstream</a:t>
            </a:r>
            <a:r>
              <a:rPr lang="en-US" sz="1400" dirty="0"/>
              <a:t/>
            </a:r>
            <a:br>
              <a:rPr lang="en-US" sz="1400" dirty="0"/>
            </a:br>
            <a:r>
              <a:rPr lang="en-US" sz="1400" dirty="0"/>
              <a:t>(Established and</a:t>
            </a:r>
            <a:br>
              <a:rPr lang="en-US" sz="1400" dirty="0"/>
            </a:br>
            <a:r>
              <a:rPr lang="en-US" sz="1400" dirty="0"/>
              <a:t>Low Uncertainty)</a:t>
            </a:r>
          </a:p>
        </p:txBody>
      </p:sp>
      <p:cxnSp>
        <p:nvCxnSpPr>
          <p:cNvPr id="40" name="Straight Connector 39">
            <a:extLst>
              <a:ext uri="{FF2B5EF4-FFF2-40B4-BE49-F238E27FC236}">
                <a16:creationId xmlns:a16="http://schemas.microsoft.com/office/drawing/2014/main" xmlns="" id="{41978423-B718-0544-BF42-DED9EAD25D32}"/>
              </a:ext>
            </a:extLst>
          </p:cNvPr>
          <p:cNvCxnSpPr>
            <a:cxnSpLocks/>
          </p:cNvCxnSpPr>
          <p:nvPr/>
        </p:nvCxnSpPr>
        <p:spPr>
          <a:xfrm>
            <a:off x="9936205" y="1970748"/>
            <a:ext cx="0" cy="3465577"/>
          </a:xfrm>
          <a:prstGeom prst="line">
            <a:avLst/>
          </a:prstGeom>
          <a:noFill/>
          <a:ln w="12700" cap="flat" cmpd="sng">
            <a:solidFill>
              <a:srgbClr val="D3D3D3"/>
            </a:solidFill>
            <a:prstDash val="solid"/>
            <a:round/>
            <a:headEnd type="none" w="lg" len="med"/>
            <a:tailEnd type="none" w="lg" len="med"/>
          </a:ln>
        </p:spPr>
      </p:cxnSp>
      <p:cxnSp>
        <p:nvCxnSpPr>
          <p:cNvPr id="44" name="Straight Connector 43">
            <a:extLst>
              <a:ext uri="{FF2B5EF4-FFF2-40B4-BE49-F238E27FC236}">
                <a16:creationId xmlns:a16="http://schemas.microsoft.com/office/drawing/2014/main" xmlns="" id="{474C64E2-DCE1-9848-93A1-859C2DC86173}"/>
              </a:ext>
            </a:extLst>
          </p:cNvPr>
          <p:cNvCxnSpPr>
            <a:cxnSpLocks/>
          </p:cNvCxnSpPr>
          <p:nvPr/>
        </p:nvCxnSpPr>
        <p:spPr>
          <a:xfrm>
            <a:off x="8143983" y="1970748"/>
            <a:ext cx="0" cy="3465577"/>
          </a:xfrm>
          <a:prstGeom prst="line">
            <a:avLst/>
          </a:prstGeom>
          <a:noFill/>
          <a:ln w="12700" cap="flat" cmpd="sng">
            <a:solidFill>
              <a:srgbClr val="D3D3D3"/>
            </a:solidFill>
            <a:prstDash val="solid"/>
            <a:round/>
            <a:headEnd type="none" w="lg" len="med"/>
            <a:tailEnd type="none" w="lg" len="med"/>
          </a:ln>
        </p:spPr>
      </p:cxnSp>
      <p:pic>
        <p:nvPicPr>
          <p:cNvPr id="53" name="Picture 52">
            <a:extLst>
              <a:ext uri="{FF2B5EF4-FFF2-40B4-BE49-F238E27FC236}">
                <a16:creationId xmlns:a16="http://schemas.microsoft.com/office/drawing/2014/main" xmlns="" id="{6D7B46A4-BF73-4143-8F86-D084B6756D37}"/>
              </a:ext>
            </a:extLst>
          </p:cNvPr>
          <p:cNvPicPr>
            <a:picLocks noChangeAspect="1"/>
          </p:cNvPicPr>
          <p:nvPr/>
        </p:nvPicPr>
        <p:blipFill>
          <a:blip r:embed="rId4"/>
          <a:stretch>
            <a:fillRect/>
          </a:stretch>
        </p:blipFill>
        <p:spPr>
          <a:xfrm>
            <a:off x="6351760" y="3046189"/>
            <a:ext cx="5384800" cy="2197100"/>
          </a:xfrm>
          <a:prstGeom prst="rect">
            <a:avLst/>
          </a:prstGeom>
        </p:spPr>
      </p:pic>
      <p:sp>
        <p:nvSpPr>
          <p:cNvPr id="54" name="Oval 53">
            <a:extLst>
              <a:ext uri="{FF2B5EF4-FFF2-40B4-BE49-F238E27FC236}">
                <a16:creationId xmlns:a16="http://schemas.microsoft.com/office/drawing/2014/main" xmlns="" id="{EB4E62FD-A96A-4C4C-937F-16BADA96C76C}"/>
              </a:ext>
            </a:extLst>
          </p:cNvPr>
          <p:cNvSpPr/>
          <p:nvPr/>
        </p:nvSpPr>
        <p:spPr>
          <a:xfrm rot="19334193">
            <a:off x="7710597" y="3732194"/>
            <a:ext cx="2658989" cy="602868"/>
          </a:xfrm>
          <a:prstGeom prst="ellipse">
            <a:avLst/>
          </a:prstGeom>
          <a:noFill/>
          <a:ln w="25400">
            <a:solidFill>
              <a:srgbClr val="FF540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 name="Group 58">
            <a:extLst>
              <a:ext uri="{FF2B5EF4-FFF2-40B4-BE49-F238E27FC236}">
                <a16:creationId xmlns:a16="http://schemas.microsoft.com/office/drawing/2014/main" xmlns="" id="{3B3E61F2-9D93-B64E-AD01-FECF7B583D9B}"/>
              </a:ext>
            </a:extLst>
          </p:cNvPr>
          <p:cNvGrpSpPr/>
          <p:nvPr/>
        </p:nvGrpSpPr>
        <p:grpSpPr>
          <a:xfrm>
            <a:off x="9530443" y="4022742"/>
            <a:ext cx="1813449" cy="923299"/>
            <a:chOff x="9530443" y="4022742"/>
            <a:chExt cx="1813449" cy="923299"/>
          </a:xfrm>
        </p:grpSpPr>
        <p:cxnSp>
          <p:nvCxnSpPr>
            <p:cNvPr id="56" name="Google Shape;365;p7">
              <a:extLst>
                <a:ext uri="{FF2B5EF4-FFF2-40B4-BE49-F238E27FC236}">
                  <a16:creationId xmlns:a16="http://schemas.microsoft.com/office/drawing/2014/main" xmlns="" id="{FC0E5BAA-195A-4741-BE01-B28B3A3D2BD2}"/>
                </a:ext>
              </a:extLst>
            </p:cNvPr>
            <p:cNvCxnSpPr>
              <a:cxnSpLocks/>
            </p:cNvCxnSpPr>
            <p:nvPr/>
          </p:nvCxnSpPr>
          <p:spPr>
            <a:xfrm flipH="1">
              <a:off x="9530443" y="4236802"/>
              <a:ext cx="568025" cy="0"/>
            </a:xfrm>
            <a:prstGeom prst="straightConnector1">
              <a:avLst/>
            </a:prstGeom>
            <a:noFill/>
            <a:ln w="25400" cap="flat" cmpd="sng">
              <a:solidFill>
                <a:srgbClr val="FF540A"/>
              </a:solidFill>
              <a:prstDash val="solid"/>
              <a:round/>
              <a:headEnd type="none" w="sm" len="sm"/>
              <a:tailEnd type="triangle" w="lg" len="med"/>
            </a:ln>
          </p:spPr>
        </p:cxnSp>
        <p:sp>
          <p:nvSpPr>
            <p:cNvPr id="57" name="Google Shape;366;p7">
              <a:extLst>
                <a:ext uri="{FF2B5EF4-FFF2-40B4-BE49-F238E27FC236}">
                  <a16:creationId xmlns:a16="http://schemas.microsoft.com/office/drawing/2014/main" xmlns="" id="{D5627D54-A101-0745-A16D-F631418EE491}"/>
                </a:ext>
              </a:extLst>
            </p:cNvPr>
            <p:cNvSpPr/>
            <p:nvPr/>
          </p:nvSpPr>
          <p:spPr>
            <a:xfrm>
              <a:off x="10100780" y="4022742"/>
              <a:ext cx="1243112" cy="92329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Strategic Technology Trends</a:t>
              </a:r>
            </a:p>
          </p:txBody>
        </p:sp>
      </p:grpSp>
    </p:spTree>
    <p:extLst>
      <p:ext uri="{BB962C8B-B14F-4D97-AF65-F5344CB8AC3E}">
        <p14:creationId xmlns:p14="http://schemas.microsoft.com/office/powerpoint/2010/main" val="458869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Priority No. 3: Assess Digital Scaling Potential of “Game Changing” Technologies</a:t>
            </a:r>
          </a:p>
        </p:txBody>
      </p:sp>
      <p:sp>
        <p:nvSpPr>
          <p:cNvPr id="3" name="Text Box 91">
            <a:extLst>
              <a:ext uri="{FF2B5EF4-FFF2-40B4-BE49-F238E27FC236}">
                <a16:creationId xmlns:a16="http://schemas.microsoft.com/office/drawing/2014/main" xmlns="" id="{7898FA84-855B-8E4E-9E26-77A0E50488DE}"/>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76" name="TextBox 75">
            <a:extLst>
              <a:ext uri="{FF2B5EF4-FFF2-40B4-BE49-F238E27FC236}">
                <a16:creationId xmlns:a16="http://schemas.microsoft.com/office/drawing/2014/main" xmlns="" id="{EC49C82A-55FE-0140-B1E4-8045C98537D5}"/>
              </a:ext>
            </a:extLst>
          </p:cNvPr>
          <p:cNvSpPr txBox="1"/>
          <p:nvPr/>
        </p:nvSpPr>
        <p:spPr>
          <a:xfrm>
            <a:off x="454025" y="1259410"/>
            <a:ext cx="3124253" cy="430887"/>
          </a:xfrm>
          <a:prstGeom prst="rect">
            <a:avLst/>
          </a:prstGeom>
          <a:noFill/>
        </p:spPr>
        <p:txBody>
          <a:bodyPr wrap="none" lIns="0" rIns="0" rtlCol="0">
            <a:spAutoFit/>
          </a:bodyPr>
          <a:lstStyle/>
          <a:p>
            <a:pPr algn="l">
              <a:spcBef>
                <a:spcPts val="600"/>
              </a:spcBef>
            </a:pPr>
            <a:r>
              <a:rPr lang="en-US" sz="2200" dirty="0"/>
              <a:t>Combinatorial Innovation</a:t>
            </a:r>
          </a:p>
        </p:txBody>
      </p:sp>
      <p:sp>
        <p:nvSpPr>
          <p:cNvPr id="84" name="Google Shape;366;p7">
            <a:extLst>
              <a:ext uri="{FF2B5EF4-FFF2-40B4-BE49-F238E27FC236}">
                <a16:creationId xmlns:a16="http://schemas.microsoft.com/office/drawing/2014/main" xmlns="" id="{58CF5252-4727-674A-B689-8EBA425FBCAE}"/>
              </a:ext>
            </a:extLst>
          </p:cNvPr>
          <p:cNvSpPr/>
          <p:nvPr/>
        </p:nvSpPr>
        <p:spPr>
          <a:xfrm>
            <a:off x="5686743" y="4840967"/>
            <a:ext cx="5268878" cy="92329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Succes</a:t>
            </a:r>
            <a:r>
              <a:rPr lang="en-US" sz="1600" dirty="0">
                <a:solidFill>
                  <a:srgbClr val="000000"/>
                </a:solidFill>
                <a:latin typeface="Arial"/>
                <a:ea typeface="Arial"/>
                <a:cs typeface="Arial"/>
                <a:sym typeface="Arial"/>
              </a:rPr>
              <a:t>s is increased by </a:t>
            </a:r>
            <a:r>
              <a:rPr lang="en-US" sz="1600" b="1" dirty="0">
                <a:solidFill>
                  <a:srgbClr val="000000"/>
                </a:solidFill>
                <a:latin typeface="Arial"/>
                <a:ea typeface="Arial"/>
                <a:cs typeface="Arial"/>
                <a:sym typeface="Arial"/>
              </a:rPr>
              <a:t>breaking silos and partnering with busines technologists</a:t>
            </a:r>
            <a:r>
              <a:rPr lang="en-US" sz="1600" dirty="0">
                <a:solidFill>
                  <a:srgbClr val="000000"/>
                </a:solidFill>
                <a:latin typeface="Arial"/>
                <a:ea typeface="Arial"/>
                <a:cs typeface="Arial"/>
                <a:sym typeface="Arial"/>
              </a:rPr>
              <a:t>, using fusion teams for enterprise-level use cases.</a:t>
            </a:r>
            <a:endParaRPr lang="en-US" sz="1600" b="1" i="0" u="none" strike="noStrike" cap="none" dirty="0">
              <a:solidFill>
                <a:srgbClr val="000000"/>
              </a:solidFill>
              <a:latin typeface="Arial"/>
              <a:ea typeface="Arial"/>
              <a:cs typeface="Arial"/>
              <a:sym typeface="Arial"/>
            </a:endParaRPr>
          </a:p>
        </p:txBody>
      </p:sp>
      <p:pic>
        <p:nvPicPr>
          <p:cNvPr id="15" name="Picture 14" descr="Chart, shape&#10;&#10;Description automatically generated">
            <a:extLst>
              <a:ext uri="{FF2B5EF4-FFF2-40B4-BE49-F238E27FC236}">
                <a16:creationId xmlns:a16="http://schemas.microsoft.com/office/drawing/2014/main" xmlns="" id="{E7FE0CD4-5698-3F49-B2C3-DEF5CDF77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380" y="1881512"/>
            <a:ext cx="3314700" cy="3302000"/>
          </a:xfrm>
          <a:prstGeom prst="rect">
            <a:avLst/>
          </a:prstGeom>
        </p:spPr>
      </p:pic>
      <p:sp>
        <p:nvSpPr>
          <p:cNvPr id="78" name="Rectangle 77">
            <a:extLst>
              <a:ext uri="{FF2B5EF4-FFF2-40B4-BE49-F238E27FC236}">
                <a16:creationId xmlns:a16="http://schemas.microsoft.com/office/drawing/2014/main" xmlns="" id="{7093DC7C-8D14-4642-A35C-8832C755CEC3}"/>
              </a:ext>
            </a:extLst>
          </p:cNvPr>
          <p:cNvSpPr/>
          <p:nvPr/>
        </p:nvSpPr>
        <p:spPr>
          <a:xfrm>
            <a:off x="5686743" y="1881512"/>
            <a:ext cx="5268878" cy="278244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a:extLst>
              <a:ext uri="{FF2B5EF4-FFF2-40B4-BE49-F238E27FC236}">
                <a16:creationId xmlns:a16="http://schemas.microsoft.com/office/drawing/2014/main" xmlns="" id="{9B8C2394-04FE-8146-B488-E992F5BF3F6E}"/>
              </a:ext>
            </a:extLst>
          </p:cNvPr>
          <p:cNvSpPr/>
          <p:nvPr/>
        </p:nvSpPr>
        <p:spPr>
          <a:xfrm>
            <a:off x="5686743" y="1895971"/>
            <a:ext cx="5268878" cy="419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xmlns="" id="{AACC1BA3-C497-424F-98FC-48A5F6929C84}"/>
              </a:ext>
            </a:extLst>
          </p:cNvPr>
          <p:cNvSpPr txBox="1"/>
          <p:nvPr/>
        </p:nvSpPr>
        <p:spPr>
          <a:xfrm>
            <a:off x="1789969" y="3117013"/>
            <a:ext cx="22075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Combinatorial Innovation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kern="0" dirty="0">
                <a:solidFill>
                  <a:srgbClr val="000000"/>
                </a:solidFill>
                <a:latin typeface="Arial"/>
                <a:cs typeface="Arial"/>
                <a:sym typeface="Arial"/>
              </a:rPr>
              <a:t>M</a:t>
            </a:r>
            <a:r>
              <a:rPr kumimoji="0" lang="en-US" sz="1600" b="1" i="0" u="none" strike="noStrike" kern="0" cap="none" spc="0" normalizeH="0" baseline="0" noProof="0" dirty="0">
                <a:ln>
                  <a:noFill/>
                </a:ln>
                <a:solidFill>
                  <a:srgbClr val="000000"/>
                </a:solidFill>
                <a:effectLst/>
                <a:uLnTx/>
                <a:uFillTx/>
                <a:latin typeface="Arial"/>
                <a:cs typeface="Arial"/>
                <a:sym typeface="Arial"/>
              </a:rPr>
              <a:t>ethod</a:t>
            </a:r>
          </a:p>
        </p:txBody>
      </p:sp>
      <p:grpSp>
        <p:nvGrpSpPr>
          <p:cNvPr id="83" name="Group 82">
            <a:extLst>
              <a:ext uri="{FF2B5EF4-FFF2-40B4-BE49-F238E27FC236}">
                <a16:creationId xmlns:a16="http://schemas.microsoft.com/office/drawing/2014/main" xmlns="" id="{88F7000E-FFF3-4642-8256-0403C607CD4E}"/>
              </a:ext>
            </a:extLst>
          </p:cNvPr>
          <p:cNvGrpSpPr/>
          <p:nvPr/>
        </p:nvGrpSpPr>
        <p:grpSpPr>
          <a:xfrm>
            <a:off x="6341310" y="2827222"/>
            <a:ext cx="1755466" cy="1645559"/>
            <a:chOff x="6138347" y="2592151"/>
            <a:chExt cx="2106676" cy="1974780"/>
          </a:xfrm>
        </p:grpSpPr>
        <p:sp>
          <p:nvSpPr>
            <p:cNvPr id="65" name="Freeform 64">
              <a:extLst>
                <a:ext uri="{FF2B5EF4-FFF2-40B4-BE49-F238E27FC236}">
                  <a16:creationId xmlns:a16="http://schemas.microsoft.com/office/drawing/2014/main" xmlns="" id="{AD2DEDF1-D3AA-6B47-918A-4E225A821061}"/>
                </a:ext>
              </a:extLst>
            </p:cNvPr>
            <p:cNvSpPr/>
            <p:nvPr/>
          </p:nvSpPr>
          <p:spPr>
            <a:xfrm>
              <a:off x="7078551" y="2831519"/>
              <a:ext cx="226268" cy="582003"/>
            </a:xfrm>
            <a:custGeom>
              <a:avLst/>
              <a:gdLst>
                <a:gd name="connsiteX0" fmla="*/ 132900 w 265800"/>
                <a:gd name="connsiteY0" fmla="*/ 0 h 683687"/>
                <a:gd name="connsiteX1" fmla="*/ 148790 w 265800"/>
                <a:gd name="connsiteY1" fmla="*/ 19148 h 683687"/>
                <a:gd name="connsiteX2" fmla="*/ 265800 w 265800"/>
                <a:gd name="connsiteY2" fmla="*/ 400016 h 683687"/>
                <a:gd name="connsiteX3" fmla="*/ 211959 w 265800"/>
                <a:gd name="connsiteY3" fmla="*/ 665172 h 683687"/>
                <a:gd name="connsiteX4" fmla="*/ 201852 w 265800"/>
                <a:gd name="connsiteY4" fmla="*/ 683687 h 683687"/>
                <a:gd name="connsiteX5" fmla="*/ 127191 w 265800"/>
                <a:gd name="connsiteY5" fmla="*/ 676203 h 683687"/>
                <a:gd name="connsiteX6" fmla="*/ 63356 w 265800"/>
                <a:gd name="connsiteY6" fmla="*/ 682601 h 683687"/>
                <a:gd name="connsiteX7" fmla="*/ 53841 w 265800"/>
                <a:gd name="connsiteY7" fmla="*/ 665172 h 683687"/>
                <a:gd name="connsiteX8" fmla="*/ 0 w 265800"/>
                <a:gd name="connsiteY8" fmla="*/ 400016 h 683687"/>
                <a:gd name="connsiteX9" fmla="*/ 117010 w 265800"/>
                <a:gd name="connsiteY9" fmla="*/ 19148 h 683687"/>
                <a:gd name="connsiteX10" fmla="*/ 132900 w 265800"/>
                <a:gd name="connsiteY10" fmla="*/ 0 h 68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800" h="683687">
                  <a:moveTo>
                    <a:pt x="132900" y="0"/>
                  </a:moveTo>
                  <a:lnTo>
                    <a:pt x="148790" y="19148"/>
                  </a:lnTo>
                  <a:cubicBezTo>
                    <a:pt x="222664" y="127869"/>
                    <a:pt x="265800" y="258934"/>
                    <a:pt x="265800" y="400016"/>
                  </a:cubicBezTo>
                  <a:cubicBezTo>
                    <a:pt x="265800" y="494071"/>
                    <a:pt x="246629" y="583673"/>
                    <a:pt x="211959" y="665172"/>
                  </a:cubicBezTo>
                  <a:lnTo>
                    <a:pt x="201852" y="683687"/>
                  </a:lnTo>
                  <a:lnTo>
                    <a:pt x="127191" y="676203"/>
                  </a:lnTo>
                  <a:lnTo>
                    <a:pt x="63356" y="682601"/>
                  </a:lnTo>
                  <a:lnTo>
                    <a:pt x="53841" y="665172"/>
                  </a:lnTo>
                  <a:cubicBezTo>
                    <a:pt x="19172" y="583673"/>
                    <a:pt x="0" y="494071"/>
                    <a:pt x="0" y="400016"/>
                  </a:cubicBezTo>
                  <a:cubicBezTo>
                    <a:pt x="0" y="258934"/>
                    <a:pt x="43136" y="127869"/>
                    <a:pt x="117010" y="19148"/>
                  </a:cubicBezTo>
                  <a:lnTo>
                    <a:pt x="132900" y="0"/>
                  </a:ln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4" name="Freeform 63">
              <a:extLst>
                <a:ext uri="{FF2B5EF4-FFF2-40B4-BE49-F238E27FC236}">
                  <a16:creationId xmlns:a16="http://schemas.microsoft.com/office/drawing/2014/main" xmlns="" id="{658E7502-017F-314B-946B-0F441B294310}"/>
                </a:ext>
              </a:extLst>
            </p:cNvPr>
            <p:cNvSpPr/>
            <p:nvPr/>
          </p:nvSpPr>
          <p:spPr>
            <a:xfrm>
              <a:off x="6658028" y="3412598"/>
              <a:ext cx="533658" cy="339333"/>
            </a:xfrm>
            <a:custGeom>
              <a:avLst/>
              <a:gdLst>
                <a:gd name="connsiteX0" fmla="*/ 557351 w 626895"/>
                <a:gd name="connsiteY0" fmla="*/ 0 h 398619"/>
                <a:gd name="connsiteX1" fmla="*/ 611005 w 626895"/>
                <a:gd name="connsiteY1" fmla="*/ 98283 h 398619"/>
                <a:gd name="connsiteX2" fmla="*/ 626895 w 626895"/>
                <a:gd name="connsiteY2" fmla="*/ 117431 h 398619"/>
                <a:gd name="connsiteX3" fmla="*/ 559124 w 626895"/>
                <a:gd name="connsiteY3" fmla="*/ 199099 h 398619"/>
                <a:gd name="connsiteX4" fmla="*/ 74660 w 626895"/>
                <a:gd name="connsiteY4" fmla="*/ 398619 h 398619"/>
                <a:gd name="connsiteX5" fmla="*/ 0 w 626895"/>
                <a:gd name="connsiteY5" fmla="*/ 391136 h 398619"/>
                <a:gd name="connsiteX6" fmla="*/ 53061 w 626895"/>
                <a:gd name="connsiteY6" fmla="*/ 293938 h 398619"/>
                <a:gd name="connsiteX7" fmla="*/ 483107 w 626895"/>
                <a:gd name="connsiteY7" fmla="*/ 7442 h 398619"/>
                <a:gd name="connsiteX8" fmla="*/ 557351 w 626895"/>
                <a:gd name="connsiteY8" fmla="*/ 0 h 39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895" h="398619">
                  <a:moveTo>
                    <a:pt x="557351" y="0"/>
                  </a:moveTo>
                  <a:lnTo>
                    <a:pt x="611005" y="98283"/>
                  </a:lnTo>
                  <a:lnTo>
                    <a:pt x="626895" y="117431"/>
                  </a:lnTo>
                  <a:lnTo>
                    <a:pt x="559124" y="199099"/>
                  </a:lnTo>
                  <a:cubicBezTo>
                    <a:pt x="435139" y="322373"/>
                    <a:pt x="263855" y="398619"/>
                    <a:pt x="74660" y="398619"/>
                  </a:cubicBezTo>
                  <a:lnTo>
                    <a:pt x="0" y="391136"/>
                  </a:lnTo>
                  <a:lnTo>
                    <a:pt x="53061" y="293938"/>
                  </a:lnTo>
                  <a:cubicBezTo>
                    <a:pt x="151560" y="148977"/>
                    <a:pt x="304705" y="43739"/>
                    <a:pt x="483107" y="7442"/>
                  </a:cubicBezTo>
                  <a:lnTo>
                    <a:pt x="557351" y="0"/>
                  </a:ln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3" name="Freeform 62">
              <a:extLst>
                <a:ext uri="{FF2B5EF4-FFF2-40B4-BE49-F238E27FC236}">
                  <a16:creationId xmlns:a16="http://schemas.microsoft.com/office/drawing/2014/main" xmlns="" id="{60CCC76F-9A45-C348-B35B-B7BA16CD5254}"/>
                </a:ext>
              </a:extLst>
            </p:cNvPr>
            <p:cNvSpPr/>
            <p:nvPr/>
          </p:nvSpPr>
          <p:spPr>
            <a:xfrm>
              <a:off x="7191685" y="3413523"/>
              <a:ext cx="524443" cy="338409"/>
            </a:xfrm>
            <a:custGeom>
              <a:avLst/>
              <a:gdLst>
                <a:gd name="connsiteX0" fmla="*/ 68952 w 616070"/>
                <a:gd name="connsiteY0" fmla="*/ 0 h 397533"/>
                <a:gd name="connsiteX1" fmla="*/ 132370 w 616070"/>
                <a:gd name="connsiteY1" fmla="*/ 6356 h 397533"/>
                <a:gd name="connsiteX2" fmla="*/ 562416 w 616070"/>
                <a:gd name="connsiteY2" fmla="*/ 292852 h 397533"/>
                <a:gd name="connsiteX3" fmla="*/ 616070 w 616070"/>
                <a:gd name="connsiteY3" fmla="*/ 391135 h 397533"/>
                <a:gd name="connsiteX4" fmla="*/ 552235 w 616070"/>
                <a:gd name="connsiteY4" fmla="*/ 397533 h 397533"/>
                <a:gd name="connsiteX5" fmla="*/ 67771 w 616070"/>
                <a:gd name="connsiteY5" fmla="*/ 198013 h 397533"/>
                <a:gd name="connsiteX6" fmla="*/ 0 w 616070"/>
                <a:gd name="connsiteY6" fmla="*/ 116345 h 397533"/>
                <a:gd name="connsiteX7" fmla="*/ 15890 w 616070"/>
                <a:gd name="connsiteY7" fmla="*/ 97197 h 397533"/>
                <a:gd name="connsiteX8" fmla="*/ 68952 w 616070"/>
                <a:gd name="connsiteY8" fmla="*/ 0 h 39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070" h="397533">
                  <a:moveTo>
                    <a:pt x="68952" y="0"/>
                  </a:moveTo>
                  <a:lnTo>
                    <a:pt x="132370" y="6356"/>
                  </a:lnTo>
                  <a:cubicBezTo>
                    <a:pt x="310773" y="42653"/>
                    <a:pt x="463917" y="147891"/>
                    <a:pt x="562416" y="292852"/>
                  </a:cubicBezTo>
                  <a:lnTo>
                    <a:pt x="616070" y="391135"/>
                  </a:lnTo>
                  <a:lnTo>
                    <a:pt x="552235" y="397533"/>
                  </a:lnTo>
                  <a:cubicBezTo>
                    <a:pt x="363040" y="397533"/>
                    <a:pt x="191756" y="321287"/>
                    <a:pt x="67771" y="198013"/>
                  </a:cubicBezTo>
                  <a:lnTo>
                    <a:pt x="0" y="116345"/>
                  </a:lnTo>
                  <a:lnTo>
                    <a:pt x="15890" y="97197"/>
                  </a:lnTo>
                  <a:lnTo>
                    <a:pt x="68952" y="0"/>
                  </a:ln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2" name="Freeform 61">
              <a:extLst>
                <a:ext uri="{FF2B5EF4-FFF2-40B4-BE49-F238E27FC236}">
                  <a16:creationId xmlns:a16="http://schemas.microsoft.com/office/drawing/2014/main" xmlns="" id="{0AF4BEC4-9C05-C440-B328-DC996C603EEC}"/>
                </a:ext>
              </a:extLst>
            </p:cNvPr>
            <p:cNvSpPr/>
            <p:nvPr/>
          </p:nvSpPr>
          <p:spPr>
            <a:xfrm>
              <a:off x="6138347" y="2592152"/>
              <a:ext cx="1053338" cy="1153409"/>
            </a:xfrm>
            <a:custGeom>
              <a:avLst/>
              <a:gdLst>
                <a:gd name="connsiteX0" fmla="*/ 685135 w 1237370"/>
                <a:gd name="connsiteY0" fmla="*/ 0 h 1354925"/>
                <a:gd name="connsiteX1" fmla="*/ 1169599 w 1237370"/>
                <a:gd name="connsiteY1" fmla="*/ 199520 h 1354925"/>
                <a:gd name="connsiteX2" fmla="*/ 1237370 w 1237370"/>
                <a:gd name="connsiteY2" fmla="*/ 281188 h 1354925"/>
                <a:gd name="connsiteX3" fmla="*/ 1221480 w 1237370"/>
                <a:gd name="connsiteY3" fmla="*/ 300336 h 1354925"/>
                <a:gd name="connsiteX4" fmla="*/ 1104470 w 1237370"/>
                <a:gd name="connsiteY4" fmla="*/ 681204 h 1354925"/>
                <a:gd name="connsiteX5" fmla="*/ 1158311 w 1237370"/>
                <a:gd name="connsiteY5" fmla="*/ 946360 h 1354925"/>
                <a:gd name="connsiteX6" fmla="*/ 1167826 w 1237370"/>
                <a:gd name="connsiteY6" fmla="*/ 963789 h 1354925"/>
                <a:gd name="connsiteX7" fmla="*/ 1093582 w 1237370"/>
                <a:gd name="connsiteY7" fmla="*/ 971231 h 1354925"/>
                <a:gd name="connsiteX8" fmla="*/ 663536 w 1237370"/>
                <a:gd name="connsiteY8" fmla="*/ 1257727 h 1354925"/>
                <a:gd name="connsiteX9" fmla="*/ 610475 w 1237370"/>
                <a:gd name="connsiteY9" fmla="*/ 1354925 h 1354925"/>
                <a:gd name="connsiteX10" fmla="*/ 547056 w 1237370"/>
                <a:gd name="connsiteY10" fmla="*/ 1348568 h 1354925"/>
                <a:gd name="connsiteX11" fmla="*/ 0 w 1237370"/>
                <a:gd name="connsiteY11" fmla="*/ 681204 h 1354925"/>
                <a:gd name="connsiteX12" fmla="*/ 685135 w 1237370"/>
                <a:gd name="connsiteY12" fmla="*/ 0 h 135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7370" h="1354925">
                  <a:moveTo>
                    <a:pt x="685135" y="0"/>
                  </a:moveTo>
                  <a:cubicBezTo>
                    <a:pt x="874330" y="0"/>
                    <a:pt x="1045614" y="76246"/>
                    <a:pt x="1169599" y="199520"/>
                  </a:cubicBezTo>
                  <a:lnTo>
                    <a:pt x="1237370" y="281188"/>
                  </a:lnTo>
                  <a:lnTo>
                    <a:pt x="1221480" y="300336"/>
                  </a:lnTo>
                  <a:cubicBezTo>
                    <a:pt x="1147606" y="409057"/>
                    <a:pt x="1104470" y="540122"/>
                    <a:pt x="1104470" y="681204"/>
                  </a:cubicBezTo>
                  <a:cubicBezTo>
                    <a:pt x="1104470" y="775259"/>
                    <a:pt x="1123642" y="864861"/>
                    <a:pt x="1158311" y="946360"/>
                  </a:cubicBezTo>
                  <a:lnTo>
                    <a:pt x="1167826" y="963789"/>
                  </a:lnTo>
                  <a:lnTo>
                    <a:pt x="1093582" y="971231"/>
                  </a:lnTo>
                  <a:cubicBezTo>
                    <a:pt x="915180" y="1007528"/>
                    <a:pt x="762035" y="1112766"/>
                    <a:pt x="663536" y="1257727"/>
                  </a:cubicBezTo>
                  <a:lnTo>
                    <a:pt x="610475" y="1354925"/>
                  </a:lnTo>
                  <a:lnTo>
                    <a:pt x="547056" y="1348568"/>
                  </a:lnTo>
                  <a:cubicBezTo>
                    <a:pt x="234851" y="1285049"/>
                    <a:pt x="0" y="1010396"/>
                    <a:pt x="0" y="681204"/>
                  </a:cubicBezTo>
                  <a:cubicBezTo>
                    <a:pt x="0" y="304985"/>
                    <a:pt x="306745" y="0"/>
                    <a:pt x="685135" y="0"/>
                  </a:cubicBez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1" name="Freeform 60">
              <a:extLst>
                <a:ext uri="{FF2B5EF4-FFF2-40B4-BE49-F238E27FC236}">
                  <a16:creationId xmlns:a16="http://schemas.microsoft.com/office/drawing/2014/main" xmlns="" id="{450610F8-A72E-8744-85A1-DEBF68A09384}"/>
                </a:ext>
              </a:extLst>
            </p:cNvPr>
            <p:cNvSpPr/>
            <p:nvPr/>
          </p:nvSpPr>
          <p:spPr>
            <a:xfrm>
              <a:off x="7191685" y="2592151"/>
              <a:ext cx="1053338" cy="1154333"/>
            </a:xfrm>
            <a:custGeom>
              <a:avLst/>
              <a:gdLst>
                <a:gd name="connsiteX0" fmla="*/ 552235 w 1237370"/>
                <a:gd name="connsiteY0" fmla="*/ 0 h 1356010"/>
                <a:gd name="connsiteX1" fmla="*/ 1237370 w 1237370"/>
                <a:gd name="connsiteY1" fmla="*/ 681204 h 1356010"/>
                <a:gd name="connsiteX2" fmla="*/ 690314 w 1237370"/>
                <a:gd name="connsiteY2" fmla="*/ 1348568 h 1356010"/>
                <a:gd name="connsiteX3" fmla="*/ 616070 w 1237370"/>
                <a:gd name="connsiteY3" fmla="*/ 1356010 h 1356010"/>
                <a:gd name="connsiteX4" fmla="*/ 562416 w 1237370"/>
                <a:gd name="connsiteY4" fmla="*/ 1257727 h 1356010"/>
                <a:gd name="connsiteX5" fmla="*/ 132370 w 1237370"/>
                <a:gd name="connsiteY5" fmla="*/ 971231 h 1356010"/>
                <a:gd name="connsiteX6" fmla="*/ 68952 w 1237370"/>
                <a:gd name="connsiteY6" fmla="*/ 964875 h 1356010"/>
                <a:gd name="connsiteX7" fmla="*/ 79059 w 1237370"/>
                <a:gd name="connsiteY7" fmla="*/ 946360 h 1356010"/>
                <a:gd name="connsiteX8" fmla="*/ 132900 w 1237370"/>
                <a:gd name="connsiteY8" fmla="*/ 681204 h 1356010"/>
                <a:gd name="connsiteX9" fmla="*/ 15890 w 1237370"/>
                <a:gd name="connsiteY9" fmla="*/ 300336 h 1356010"/>
                <a:gd name="connsiteX10" fmla="*/ 0 w 1237370"/>
                <a:gd name="connsiteY10" fmla="*/ 281188 h 1356010"/>
                <a:gd name="connsiteX11" fmla="*/ 67771 w 1237370"/>
                <a:gd name="connsiteY11" fmla="*/ 199520 h 1356010"/>
                <a:gd name="connsiteX12" fmla="*/ 552235 w 1237370"/>
                <a:gd name="connsiteY12" fmla="*/ 0 h 1356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7370" h="1356010">
                  <a:moveTo>
                    <a:pt x="552235" y="0"/>
                  </a:moveTo>
                  <a:cubicBezTo>
                    <a:pt x="930625" y="0"/>
                    <a:pt x="1237370" y="304985"/>
                    <a:pt x="1237370" y="681204"/>
                  </a:cubicBezTo>
                  <a:cubicBezTo>
                    <a:pt x="1237370" y="1010396"/>
                    <a:pt x="1002519" y="1285049"/>
                    <a:pt x="690314" y="1348568"/>
                  </a:cubicBezTo>
                  <a:lnTo>
                    <a:pt x="616070" y="1356010"/>
                  </a:lnTo>
                  <a:lnTo>
                    <a:pt x="562416" y="1257727"/>
                  </a:lnTo>
                  <a:cubicBezTo>
                    <a:pt x="463917" y="1112766"/>
                    <a:pt x="310773" y="1007528"/>
                    <a:pt x="132370" y="971231"/>
                  </a:cubicBezTo>
                  <a:lnTo>
                    <a:pt x="68952" y="964875"/>
                  </a:lnTo>
                  <a:lnTo>
                    <a:pt x="79059" y="946360"/>
                  </a:lnTo>
                  <a:cubicBezTo>
                    <a:pt x="113729" y="864861"/>
                    <a:pt x="132900" y="775259"/>
                    <a:pt x="132900" y="681204"/>
                  </a:cubicBezTo>
                  <a:cubicBezTo>
                    <a:pt x="132900" y="540122"/>
                    <a:pt x="89764" y="409057"/>
                    <a:pt x="15890" y="300336"/>
                  </a:cubicBezTo>
                  <a:lnTo>
                    <a:pt x="0" y="281188"/>
                  </a:lnTo>
                  <a:lnTo>
                    <a:pt x="67771" y="199520"/>
                  </a:lnTo>
                  <a:cubicBezTo>
                    <a:pt x="191756" y="76246"/>
                    <a:pt x="363040" y="0"/>
                    <a:pt x="552235" y="0"/>
                  </a:cubicBez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0" name="Freeform 59">
              <a:extLst>
                <a:ext uri="{FF2B5EF4-FFF2-40B4-BE49-F238E27FC236}">
                  <a16:creationId xmlns:a16="http://schemas.microsoft.com/office/drawing/2014/main" xmlns="" id="{7E16DF59-6A4D-1B49-B336-D4AA2F335239}"/>
                </a:ext>
              </a:extLst>
            </p:cNvPr>
            <p:cNvSpPr/>
            <p:nvPr/>
          </p:nvSpPr>
          <p:spPr>
            <a:xfrm>
              <a:off x="7132484" y="3407152"/>
              <a:ext cx="117898" cy="105412"/>
            </a:xfrm>
            <a:custGeom>
              <a:avLst/>
              <a:gdLst>
                <a:gd name="connsiteX0" fmla="*/ 63835 w 138496"/>
                <a:gd name="connsiteY0" fmla="*/ 0 h 123829"/>
                <a:gd name="connsiteX1" fmla="*/ 138496 w 138496"/>
                <a:gd name="connsiteY1" fmla="*/ 7484 h 123829"/>
                <a:gd name="connsiteX2" fmla="*/ 85434 w 138496"/>
                <a:gd name="connsiteY2" fmla="*/ 104681 h 123829"/>
                <a:gd name="connsiteX3" fmla="*/ 69544 w 138496"/>
                <a:gd name="connsiteY3" fmla="*/ 123829 h 123829"/>
                <a:gd name="connsiteX4" fmla="*/ 53654 w 138496"/>
                <a:gd name="connsiteY4" fmla="*/ 104681 h 123829"/>
                <a:gd name="connsiteX5" fmla="*/ 0 w 138496"/>
                <a:gd name="connsiteY5" fmla="*/ 6398 h 123829"/>
                <a:gd name="connsiteX6" fmla="*/ 63835 w 138496"/>
                <a:gd name="connsiteY6" fmla="*/ 0 h 12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96" h="123829">
                  <a:moveTo>
                    <a:pt x="63835" y="0"/>
                  </a:moveTo>
                  <a:lnTo>
                    <a:pt x="138496" y="7484"/>
                  </a:lnTo>
                  <a:lnTo>
                    <a:pt x="85434" y="104681"/>
                  </a:lnTo>
                  <a:lnTo>
                    <a:pt x="69544" y="123829"/>
                  </a:lnTo>
                  <a:lnTo>
                    <a:pt x="53654" y="104681"/>
                  </a:lnTo>
                  <a:lnTo>
                    <a:pt x="0" y="6398"/>
                  </a:lnTo>
                  <a:lnTo>
                    <a:pt x="63835" y="0"/>
                  </a:ln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9" name="Freeform 58">
              <a:extLst>
                <a:ext uri="{FF2B5EF4-FFF2-40B4-BE49-F238E27FC236}">
                  <a16:creationId xmlns:a16="http://schemas.microsoft.com/office/drawing/2014/main" xmlns="" id="{E586AD42-DEA9-6444-8A58-6BFFA8697CEE}"/>
                </a:ext>
              </a:extLst>
            </p:cNvPr>
            <p:cNvSpPr/>
            <p:nvPr/>
          </p:nvSpPr>
          <p:spPr>
            <a:xfrm>
              <a:off x="6603589" y="3512564"/>
              <a:ext cx="1166472" cy="1054367"/>
            </a:xfrm>
            <a:custGeom>
              <a:avLst/>
              <a:gdLst>
                <a:gd name="connsiteX0" fmla="*/ 690844 w 1370270"/>
                <a:gd name="connsiteY0" fmla="*/ 0 h 1238579"/>
                <a:gd name="connsiteX1" fmla="*/ 758615 w 1370270"/>
                <a:gd name="connsiteY1" fmla="*/ 81668 h 1238579"/>
                <a:gd name="connsiteX2" fmla="*/ 1243079 w 1370270"/>
                <a:gd name="connsiteY2" fmla="*/ 281188 h 1238579"/>
                <a:gd name="connsiteX3" fmla="*/ 1306914 w 1370270"/>
                <a:gd name="connsiteY3" fmla="*/ 274790 h 1238579"/>
                <a:gd name="connsiteX4" fmla="*/ 1316429 w 1370270"/>
                <a:gd name="connsiteY4" fmla="*/ 292219 h 1238579"/>
                <a:gd name="connsiteX5" fmla="*/ 1370270 w 1370270"/>
                <a:gd name="connsiteY5" fmla="*/ 557375 h 1238579"/>
                <a:gd name="connsiteX6" fmla="*/ 685135 w 1370270"/>
                <a:gd name="connsiteY6" fmla="*/ 1238579 h 1238579"/>
                <a:gd name="connsiteX7" fmla="*/ 0 w 1370270"/>
                <a:gd name="connsiteY7" fmla="*/ 557375 h 1238579"/>
                <a:gd name="connsiteX8" fmla="*/ 53841 w 1370270"/>
                <a:gd name="connsiteY8" fmla="*/ 292219 h 1238579"/>
                <a:gd name="connsiteX9" fmla="*/ 63949 w 1370270"/>
                <a:gd name="connsiteY9" fmla="*/ 273705 h 1238579"/>
                <a:gd name="connsiteX10" fmla="*/ 138609 w 1370270"/>
                <a:gd name="connsiteY10" fmla="*/ 281188 h 1238579"/>
                <a:gd name="connsiteX11" fmla="*/ 623073 w 1370270"/>
                <a:gd name="connsiteY11" fmla="*/ 81668 h 1238579"/>
                <a:gd name="connsiteX12" fmla="*/ 690844 w 1370270"/>
                <a:gd name="connsiteY12" fmla="*/ 0 h 123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0270" h="1238579">
                  <a:moveTo>
                    <a:pt x="690844" y="0"/>
                  </a:moveTo>
                  <a:lnTo>
                    <a:pt x="758615" y="81668"/>
                  </a:lnTo>
                  <a:cubicBezTo>
                    <a:pt x="882600" y="204942"/>
                    <a:pt x="1053884" y="281188"/>
                    <a:pt x="1243079" y="281188"/>
                  </a:cubicBezTo>
                  <a:lnTo>
                    <a:pt x="1306914" y="274790"/>
                  </a:lnTo>
                  <a:lnTo>
                    <a:pt x="1316429" y="292219"/>
                  </a:lnTo>
                  <a:cubicBezTo>
                    <a:pt x="1351099" y="373718"/>
                    <a:pt x="1370270" y="463320"/>
                    <a:pt x="1370270" y="557375"/>
                  </a:cubicBezTo>
                  <a:cubicBezTo>
                    <a:pt x="1370270" y="933594"/>
                    <a:pt x="1063525" y="1238579"/>
                    <a:pt x="685135" y="1238579"/>
                  </a:cubicBezTo>
                  <a:cubicBezTo>
                    <a:pt x="306745" y="1238579"/>
                    <a:pt x="0" y="933594"/>
                    <a:pt x="0" y="557375"/>
                  </a:cubicBezTo>
                  <a:cubicBezTo>
                    <a:pt x="0" y="463320"/>
                    <a:pt x="19172" y="373718"/>
                    <a:pt x="53841" y="292219"/>
                  </a:cubicBezTo>
                  <a:lnTo>
                    <a:pt x="63949" y="273705"/>
                  </a:lnTo>
                  <a:lnTo>
                    <a:pt x="138609" y="281188"/>
                  </a:lnTo>
                  <a:cubicBezTo>
                    <a:pt x="327804" y="281188"/>
                    <a:pt x="499088" y="204942"/>
                    <a:pt x="623073" y="81668"/>
                  </a:cubicBezTo>
                  <a:lnTo>
                    <a:pt x="690844" y="0"/>
                  </a:ln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9" name="TextBox 68">
              <a:extLst>
                <a:ext uri="{FF2B5EF4-FFF2-40B4-BE49-F238E27FC236}">
                  <a16:creationId xmlns:a16="http://schemas.microsoft.com/office/drawing/2014/main" xmlns="" id="{07F8FE92-C8BB-7B40-B32C-BED0E7FA39CC}"/>
                </a:ext>
              </a:extLst>
            </p:cNvPr>
            <p:cNvSpPr txBox="1"/>
            <p:nvPr/>
          </p:nvSpPr>
          <p:spPr>
            <a:xfrm>
              <a:off x="6228429" y="2973829"/>
              <a:ext cx="812111" cy="406287"/>
            </a:xfrm>
            <a:prstGeom prst="rect">
              <a:avLst/>
            </a:prstGeom>
            <a:noFill/>
          </p:spPr>
          <p:txBody>
            <a:bodyPr wrap="square" lIns="0" rIns="0" rtlCol="0">
              <a:spAutoFit/>
            </a:bodyPr>
            <a:lstStyle/>
            <a:p>
              <a:pPr algn="ctr">
                <a:spcBef>
                  <a:spcPts val="600"/>
                </a:spcBef>
              </a:pPr>
              <a:r>
                <a:rPr lang="en-US" sz="1600" dirty="0">
                  <a:solidFill>
                    <a:schemeClr val="bg1"/>
                  </a:solidFill>
                </a:rPr>
                <a:t>Tech A</a:t>
              </a:r>
            </a:p>
          </p:txBody>
        </p:sp>
        <p:sp>
          <p:nvSpPr>
            <p:cNvPr id="70" name="TextBox 69">
              <a:extLst>
                <a:ext uri="{FF2B5EF4-FFF2-40B4-BE49-F238E27FC236}">
                  <a16:creationId xmlns:a16="http://schemas.microsoft.com/office/drawing/2014/main" xmlns="" id="{024423EE-9BDB-5D48-A172-FECA9947F742}"/>
                </a:ext>
              </a:extLst>
            </p:cNvPr>
            <p:cNvSpPr txBox="1"/>
            <p:nvPr/>
          </p:nvSpPr>
          <p:spPr>
            <a:xfrm>
              <a:off x="7353375" y="2973639"/>
              <a:ext cx="807018" cy="406287"/>
            </a:xfrm>
            <a:prstGeom prst="rect">
              <a:avLst/>
            </a:prstGeom>
            <a:noFill/>
          </p:spPr>
          <p:txBody>
            <a:bodyPr wrap="square" lIns="0" rIns="0" rtlCol="0">
              <a:spAutoFit/>
            </a:bodyPr>
            <a:lstStyle/>
            <a:p>
              <a:pPr algn="ctr">
                <a:spcBef>
                  <a:spcPts val="600"/>
                </a:spcBef>
              </a:pPr>
              <a:r>
                <a:rPr lang="en-US" sz="1600" dirty="0">
                  <a:solidFill>
                    <a:schemeClr val="bg1"/>
                  </a:solidFill>
                </a:rPr>
                <a:t>Tech B</a:t>
              </a:r>
            </a:p>
          </p:txBody>
        </p:sp>
        <p:sp>
          <p:nvSpPr>
            <p:cNvPr id="71" name="TextBox 70">
              <a:extLst>
                <a:ext uri="{FF2B5EF4-FFF2-40B4-BE49-F238E27FC236}">
                  <a16:creationId xmlns:a16="http://schemas.microsoft.com/office/drawing/2014/main" xmlns="" id="{32412B96-CF69-E440-8EC8-BD1FFE88FF60}"/>
                </a:ext>
              </a:extLst>
            </p:cNvPr>
            <p:cNvSpPr txBox="1"/>
            <p:nvPr/>
          </p:nvSpPr>
          <p:spPr>
            <a:xfrm>
              <a:off x="6765088" y="3815003"/>
              <a:ext cx="843476" cy="406287"/>
            </a:xfrm>
            <a:prstGeom prst="rect">
              <a:avLst/>
            </a:prstGeom>
            <a:noFill/>
          </p:spPr>
          <p:txBody>
            <a:bodyPr wrap="square" lIns="0" rIns="0" rtlCol="0">
              <a:spAutoFit/>
            </a:bodyPr>
            <a:lstStyle/>
            <a:p>
              <a:pPr algn="ctr">
                <a:spcBef>
                  <a:spcPts val="600"/>
                </a:spcBef>
              </a:pPr>
              <a:r>
                <a:rPr lang="en-US" sz="1600" dirty="0">
                  <a:solidFill>
                    <a:schemeClr val="bg1"/>
                  </a:solidFill>
                </a:rPr>
                <a:t>Tech C</a:t>
              </a:r>
            </a:p>
          </p:txBody>
        </p:sp>
      </p:grpSp>
      <p:grpSp>
        <p:nvGrpSpPr>
          <p:cNvPr id="82" name="Group 81">
            <a:extLst>
              <a:ext uri="{FF2B5EF4-FFF2-40B4-BE49-F238E27FC236}">
                <a16:creationId xmlns:a16="http://schemas.microsoft.com/office/drawing/2014/main" xmlns="" id="{8891EEB5-01CE-E14A-B715-5A271818AA41}"/>
              </a:ext>
            </a:extLst>
          </p:cNvPr>
          <p:cNvGrpSpPr/>
          <p:nvPr/>
        </p:nvGrpSpPr>
        <p:grpSpPr>
          <a:xfrm>
            <a:off x="8731990" y="2827222"/>
            <a:ext cx="1359686" cy="1645557"/>
            <a:chOff x="8582803" y="2592152"/>
            <a:chExt cx="1631714" cy="1974778"/>
          </a:xfrm>
        </p:grpSpPr>
        <p:sp>
          <p:nvSpPr>
            <p:cNvPr id="68" name="Freeform 67">
              <a:extLst>
                <a:ext uri="{FF2B5EF4-FFF2-40B4-BE49-F238E27FC236}">
                  <a16:creationId xmlns:a16="http://schemas.microsoft.com/office/drawing/2014/main" xmlns="" id="{8C215866-60D7-B94B-A431-F559A068648C}"/>
                </a:ext>
              </a:extLst>
            </p:cNvPr>
            <p:cNvSpPr/>
            <p:nvPr/>
          </p:nvSpPr>
          <p:spPr>
            <a:xfrm>
              <a:off x="9102482" y="3407152"/>
              <a:ext cx="592356" cy="344779"/>
            </a:xfrm>
            <a:custGeom>
              <a:avLst/>
              <a:gdLst>
                <a:gd name="connsiteX0" fmla="*/ 621187 w 695848"/>
                <a:gd name="connsiteY0" fmla="*/ 0 h 405017"/>
                <a:gd name="connsiteX1" fmla="*/ 695848 w 695848"/>
                <a:gd name="connsiteY1" fmla="*/ 7484 h 405017"/>
                <a:gd name="connsiteX2" fmla="*/ 642786 w 695848"/>
                <a:gd name="connsiteY2" fmla="*/ 104681 h 405017"/>
                <a:gd name="connsiteX3" fmla="*/ 74661 w 695848"/>
                <a:gd name="connsiteY3" fmla="*/ 405017 h 405017"/>
                <a:gd name="connsiteX4" fmla="*/ 0 w 695848"/>
                <a:gd name="connsiteY4" fmla="*/ 397534 h 405017"/>
                <a:gd name="connsiteX5" fmla="*/ 53062 w 695848"/>
                <a:gd name="connsiteY5" fmla="*/ 300336 h 405017"/>
                <a:gd name="connsiteX6" fmla="*/ 621187 w 695848"/>
                <a:gd name="connsiteY6" fmla="*/ 0 h 40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848" h="405017">
                  <a:moveTo>
                    <a:pt x="621187" y="0"/>
                  </a:moveTo>
                  <a:lnTo>
                    <a:pt x="695848" y="7484"/>
                  </a:lnTo>
                  <a:lnTo>
                    <a:pt x="642786" y="104681"/>
                  </a:lnTo>
                  <a:cubicBezTo>
                    <a:pt x="519662" y="285882"/>
                    <a:pt x="311155" y="405017"/>
                    <a:pt x="74661" y="405017"/>
                  </a:cubicBezTo>
                  <a:lnTo>
                    <a:pt x="0" y="397534"/>
                  </a:lnTo>
                  <a:lnTo>
                    <a:pt x="53062" y="300336"/>
                  </a:lnTo>
                  <a:cubicBezTo>
                    <a:pt x="176186" y="119135"/>
                    <a:pt x="384693" y="0"/>
                    <a:pt x="621187" y="0"/>
                  </a:cubicBez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7" name="Freeform 66">
              <a:extLst>
                <a:ext uri="{FF2B5EF4-FFF2-40B4-BE49-F238E27FC236}">
                  <a16:creationId xmlns:a16="http://schemas.microsoft.com/office/drawing/2014/main" xmlns="" id="{8D00587B-2926-9247-9F3F-7EE301A6C441}"/>
                </a:ext>
              </a:extLst>
            </p:cNvPr>
            <p:cNvSpPr/>
            <p:nvPr/>
          </p:nvSpPr>
          <p:spPr>
            <a:xfrm>
              <a:off x="8582803" y="2592152"/>
              <a:ext cx="1166472" cy="1153409"/>
            </a:xfrm>
            <a:custGeom>
              <a:avLst/>
              <a:gdLst>
                <a:gd name="connsiteX0" fmla="*/ 685135 w 1370270"/>
                <a:gd name="connsiteY0" fmla="*/ 0 h 1354925"/>
                <a:gd name="connsiteX1" fmla="*/ 1370270 w 1370270"/>
                <a:gd name="connsiteY1" fmla="*/ 681204 h 1354925"/>
                <a:gd name="connsiteX2" fmla="*/ 1316429 w 1370270"/>
                <a:gd name="connsiteY2" fmla="*/ 946360 h 1354925"/>
                <a:gd name="connsiteX3" fmla="*/ 1306322 w 1370270"/>
                <a:gd name="connsiteY3" fmla="*/ 964875 h 1354925"/>
                <a:gd name="connsiteX4" fmla="*/ 1231661 w 1370270"/>
                <a:gd name="connsiteY4" fmla="*/ 957391 h 1354925"/>
                <a:gd name="connsiteX5" fmla="*/ 663536 w 1370270"/>
                <a:gd name="connsiteY5" fmla="*/ 1257727 h 1354925"/>
                <a:gd name="connsiteX6" fmla="*/ 610474 w 1370270"/>
                <a:gd name="connsiteY6" fmla="*/ 1354925 h 1354925"/>
                <a:gd name="connsiteX7" fmla="*/ 547056 w 1370270"/>
                <a:gd name="connsiteY7" fmla="*/ 1348568 h 1354925"/>
                <a:gd name="connsiteX8" fmla="*/ 0 w 1370270"/>
                <a:gd name="connsiteY8" fmla="*/ 681204 h 1354925"/>
                <a:gd name="connsiteX9" fmla="*/ 685135 w 1370270"/>
                <a:gd name="connsiteY9" fmla="*/ 0 h 135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0270" h="1354925">
                  <a:moveTo>
                    <a:pt x="685135" y="0"/>
                  </a:moveTo>
                  <a:cubicBezTo>
                    <a:pt x="1063525" y="0"/>
                    <a:pt x="1370270" y="304985"/>
                    <a:pt x="1370270" y="681204"/>
                  </a:cubicBezTo>
                  <a:cubicBezTo>
                    <a:pt x="1370270" y="775259"/>
                    <a:pt x="1351098" y="864861"/>
                    <a:pt x="1316429" y="946360"/>
                  </a:cubicBezTo>
                  <a:lnTo>
                    <a:pt x="1306322" y="964875"/>
                  </a:lnTo>
                  <a:lnTo>
                    <a:pt x="1231661" y="957391"/>
                  </a:lnTo>
                  <a:cubicBezTo>
                    <a:pt x="995167" y="957391"/>
                    <a:pt x="786660" y="1076526"/>
                    <a:pt x="663536" y="1257727"/>
                  </a:cubicBezTo>
                  <a:lnTo>
                    <a:pt x="610474" y="1354925"/>
                  </a:lnTo>
                  <a:lnTo>
                    <a:pt x="547056" y="1348568"/>
                  </a:lnTo>
                  <a:cubicBezTo>
                    <a:pt x="234852" y="1285049"/>
                    <a:pt x="0" y="1010396"/>
                    <a:pt x="0" y="681204"/>
                  </a:cubicBezTo>
                  <a:cubicBezTo>
                    <a:pt x="0" y="304985"/>
                    <a:pt x="306745" y="0"/>
                    <a:pt x="685135" y="0"/>
                  </a:cubicBez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6" name="Freeform 65">
              <a:extLst>
                <a:ext uri="{FF2B5EF4-FFF2-40B4-BE49-F238E27FC236}">
                  <a16:creationId xmlns:a16="http://schemas.microsoft.com/office/drawing/2014/main" xmlns="" id="{09231C7E-2C5B-FB4C-A215-38BA687BF289}"/>
                </a:ext>
              </a:extLst>
            </p:cNvPr>
            <p:cNvSpPr/>
            <p:nvPr/>
          </p:nvSpPr>
          <p:spPr>
            <a:xfrm>
              <a:off x="9048045" y="3413522"/>
              <a:ext cx="1166472" cy="1153408"/>
            </a:xfrm>
            <a:custGeom>
              <a:avLst/>
              <a:gdLst>
                <a:gd name="connsiteX0" fmla="*/ 759796 w 1370270"/>
                <a:gd name="connsiteY0" fmla="*/ 0 h 1354924"/>
                <a:gd name="connsiteX1" fmla="*/ 823214 w 1370270"/>
                <a:gd name="connsiteY1" fmla="*/ 6356 h 1354924"/>
                <a:gd name="connsiteX2" fmla="*/ 1370270 w 1370270"/>
                <a:gd name="connsiteY2" fmla="*/ 673720 h 1354924"/>
                <a:gd name="connsiteX3" fmla="*/ 685135 w 1370270"/>
                <a:gd name="connsiteY3" fmla="*/ 1354924 h 1354924"/>
                <a:gd name="connsiteX4" fmla="*/ 0 w 1370270"/>
                <a:gd name="connsiteY4" fmla="*/ 673720 h 1354924"/>
                <a:gd name="connsiteX5" fmla="*/ 53841 w 1370270"/>
                <a:gd name="connsiteY5" fmla="*/ 408564 h 1354924"/>
                <a:gd name="connsiteX6" fmla="*/ 63948 w 1370270"/>
                <a:gd name="connsiteY6" fmla="*/ 390050 h 1354924"/>
                <a:gd name="connsiteX7" fmla="*/ 138609 w 1370270"/>
                <a:gd name="connsiteY7" fmla="*/ 397533 h 1354924"/>
                <a:gd name="connsiteX8" fmla="*/ 706734 w 1370270"/>
                <a:gd name="connsiteY8" fmla="*/ 97197 h 1354924"/>
                <a:gd name="connsiteX9" fmla="*/ 759796 w 1370270"/>
                <a:gd name="connsiteY9" fmla="*/ 0 h 135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0270" h="1354924">
                  <a:moveTo>
                    <a:pt x="759796" y="0"/>
                  </a:moveTo>
                  <a:lnTo>
                    <a:pt x="823214" y="6356"/>
                  </a:lnTo>
                  <a:cubicBezTo>
                    <a:pt x="1135418" y="69875"/>
                    <a:pt x="1370270" y="344529"/>
                    <a:pt x="1370270" y="673720"/>
                  </a:cubicBezTo>
                  <a:cubicBezTo>
                    <a:pt x="1370270" y="1049939"/>
                    <a:pt x="1063525" y="1354924"/>
                    <a:pt x="685135" y="1354924"/>
                  </a:cubicBezTo>
                  <a:cubicBezTo>
                    <a:pt x="306745" y="1354924"/>
                    <a:pt x="0" y="1049939"/>
                    <a:pt x="0" y="673720"/>
                  </a:cubicBezTo>
                  <a:cubicBezTo>
                    <a:pt x="0" y="579665"/>
                    <a:pt x="19172" y="490063"/>
                    <a:pt x="53841" y="408564"/>
                  </a:cubicBezTo>
                  <a:lnTo>
                    <a:pt x="63948" y="390050"/>
                  </a:lnTo>
                  <a:lnTo>
                    <a:pt x="138609" y="397533"/>
                  </a:lnTo>
                  <a:cubicBezTo>
                    <a:pt x="375103" y="397533"/>
                    <a:pt x="583610" y="278398"/>
                    <a:pt x="706734" y="97197"/>
                  </a:cubicBezTo>
                  <a:lnTo>
                    <a:pt x="759796" y="0"/>
                  </a:ln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72" name="TextBox 71">
              <a:extLst>
                <a:ext uri="{FF2B5EF4-FFF2-40B4-BE49-F238E27FC236}">
                  <a16:creationId xmlns:a16="http://schemas.microsoft.com/office/drawing/2014/main" xmlns="" id="{6040BC57-88C0-0748-9BB7-195927A969FA}"/>
                </a:ext>
              </a:extLst>
            </p:cNvPr>
            <p:cNvSpPr txBox="1"/>
            <p:nvPr/>
          </p:nvSpPr>
          <p:spPr>
            <a:xfrm>
              <a:off x="8759881" y="2973640"/>
              <a:ext cx="812316" cy="406287"/>
            </a:xfrm>
            <a:prstGeom prst="rect">
              <a:avLst/>
            </a:prstGeom>
            <a:noFill/>
          </p:spPr>
          <p:txBody>
            <a:bodyPr wrap="square" lIns="0" rIns="0" rtlCol="0">
              <a:spAutoFit/>
            </a:bodyPr>
            <a:lstStyle/>
            <a:p>
              <a:pPr algn="ctr">
                <a:spcBef>
                  <a:spcPts val="600"/>
                </a:spcBef>
              </a:pPr>
              <a:r>
                <a:rPr lang="en-US" sz="1600" dirty="0">
                  <a:solidFill>
                    <a:schemeClr val="bg1"/>
                  </a:solidFill>
                </a:rPr>
                <a:t>Tech A</a:t>
              </a:r>
            </a:p>
          </p:txBody>
        </p:sp>
        <p:sp>
          <p:nvSpPr>
            <p:cNvPr id="73" name="TextBox 72">
              <a:extLst>
                <a:ext uri="{FF2B5EF4-FFF2-40B4-BE49-F238E27FC236}">
                  <a16:creationId xmlns:a16="http://schemas.microsoft.com/office/drawing/2014/main" xmlns="" id="{09DA820B-DECF-F14F-A484-60D65622225A}"/>
                </a:ext>
              </a:extLst>
            </p:cNvPr>
            <p:cNvSpPr txBox="1"/>
            <p:nvPr/>
          </p:nvSpPr>
          <p:spPr>
            <a:xfrm>
              <a:off x="9190148" y="3809328"/>
              <a:ext cx="882265" cy="406287"/>
            </a:xfrm>
            <a:prstGeom prst="rect">
              <a:avLst/>
            </a:prstGeom>
            <a:noFill/>
          </p:spPr>
          <p:txBody>
            <a:bodyPr wrap="square" lIns="0" rIns="0" rtlCol="0">
              <a:spAutoFit/>
            </a:bodyPr>
            <a:lstStyle/>
            <a:p>
              <a:pPr algn="ctr">
                <a:spcBef>
                  <a:spcPts val="600"/>
                </a:spcBef>
              </a:pPr>
              <a:r>
                <a:rPr lang="en-US" sz="1600" dirty="0">
                  <a:solidFill>
                    <a:schemeClr val="bg1"/>
                  </a:solidFill>
                </a:rPr>
                <a:t>Tech B</a:t>
              </a:r>
            </a:p>
          </p:txBody>
        </p:sp>
      </p:grpSp>
      <p:sp>
        <p:nvSpPr>
          <p:cNvPr id="74" name="TextBox 73">
            <a:extLst>
              <a:ext uri="{FF2B5EF4-FFF2-40B4-BE49-F238E27FC236}">
                <a16:creationId xmlns:a16="http://schemas.microsoft.com/office/drawing/2014/main" xmlns="" id="{5F40E22D-9A0B-6B49-8B35-E2D42EAD4C5E}"/>
              </a:ext>
            </a:extLst>
          </p:cNvPr>
          <p:cNvSpPr txBox="1"/>
          <p:nvPr/>
        </p:nvSpPr>
        <p:spPr>
          <a:xfrm>
            <a:off x="6687044" y="2408798"/>
            <a:ext cx="1070807" cy="338554"/>
          </a:xfrm>
          <a:prstGeom prst="rect">
            <a:avLst/>
          </a:prstGeom>
          <a:noFill/>
        </p:spPr>
        <p:txBody>
          <a:bodyPr wrap="none" lIns="0" rIns="0" rtlCol="0">
            <a:spAutoFit/>
          </a:bodyPr>
          <a:lstStyle/>
          <a:p>
            <a:pPr algn="ctr">
              <a:spcBef>
                <a:spcPts val="600"/>
              </a:spcBef>
            </a:pPr>
            <a:r>
              <a:rPr lang="en-US" sz="1600" dirty="0"/>
              <a:t>Use Case 1</a:t>
            </a:r>
          </a:p>
        </p:txBody>
      </p:sp>
      <p:sp>
        <p:nvSpPr>
          <p:cNvPr id="75" name="TextBox 74">
            <a:extLst>
              <a:ext uri="{FF2B5EF4-FFF2-40B4-BE49-F238E27FC236}">
                <a16:creationId xmlns:a16="http://schemas.microsoft.com/office/drawing/2014/main" xmlns="" id="{D09FD8A7-7AB4-FF48-9DE4-5267EAA393D2}"/>
              </a:ext>
            </a:extLst>
          </p:cNvPr>
          <p:cNvSpPr txBox="1"/>
          <p:nvPr/>
        </p:nvSpPr>
        <p:spPr>
          <a:xfrm>
            <a:off x="8867839" y="2405018"/>
            <a:ext cx="1070807" cy="338554"/>
          </a:xfrm>
          <a:prstGeom prst="rect">
            <a:avLst/>
          </a:prstGeom>
          <a:noFill/>
        </p:spPr>
        <p:txBody>
          <a:bodyPr wrap="none" lIns="0" rIns="0" rtlCol="0">
            <a:spAutoFit/>
          </a:bodyPr>
          <a:lstStyle/>
          <a:p>
            <a:pPr algn="ctr">
              <a:spcBef>
                <a:spcPts val="600"/>
              </a:spcBef>
            </a:pPr>
            <a:r>
              <a:rPr lang="en-US" sz="1600" dirty="0"/>
              <a:t>Use Case 2</a:t>
            </a:r>
          </a:p>
        </p:txBody>
      </p:sp>
      <p:sp>
        <p:nvSpPr>
          <p:cNvPr id="77" name="TextBox 76">
            <a:extLst>
              <a:ext uri="{FF2B5EF4-FFF2-40B4-BE49-F238E27FC236}">
                <a16:creationId xmlns:a16="http://schemas.microsoft.com/office/drawing/2014/main" xmlns="" id="{13C664FF-2CD6-DB42-8F26-DA0E9908A49A}"/>
              </a:ext>
            </a:extLst>
          </p:cNvPr>
          <p:cNvSpPr txBox="1"/>
          <p:nvPr/>
        </p:nvSpPr>
        <p:spPr>
          <a:xfrm>
            <a:off x="7203889" y="1937312"/>
            <a:ext cx="2234587" cy="338554"/>
          </a:xfrm>
          <a:prstGeom prst="rect">
            <a:avLst/>
          </a:prstGeom>
          <a:noFill/>
        </p:spPr>
        <p:txBody>
          <a:bodyPr wrap="none" lIns="0" rIns="0" rtlCol="0">
            <a:spAutoFit/>
          </a:bodyPr>
          <a:lstStyle/>
          <a:p>
            <a:pPr algn="ctr">
              <a:spcBef>
                <a:spcPts val="600"/>
              </a:spcBef>
            </a:pPr>
            <a:r>
              <a:rPr lang="en-US" sz="1600" b="1" dirty="0">
                <a:solidFill>
                  <a:schemeClr val="bg1"/>
                </a:solidFill>
              </a:rPr>
              <a:t>Innovation Partnership</a:t>
            </a:r>
          </a:p>
        </p:txBody>
      </p:sp>
      <p:sp>
        <p:nvSpPr>
          <p:cNvPr id="85" name="Freeform 84">
            <a:extLst>
              <a:ext uri="{FF2B5EF4-FFF2-40B4-BE49-F238E27FC236}">
                <a16:creationId xmlns:a16="http://schemas.microsoft.com/office/drawing/2014/main" xmlns="" id="{A36E3533-7E90-B745-883C-A714600F30B7}"/>
              </a:ext>
            </a:extLst>
          </p:cNvPr>
          <p:cNvSpPr/>
          <p:nvPr/>
        </p:nvSpPr>
        <p:spPr>
          <a:xfrm>
            <a:off x="4964250" y="3232034"/>
            <a:ext cx="304038" cy="608076"/>
          </a:xfrm>
          <a:custGeom>
            <a:avLst/>
            <a:gdLst/>
            <a:ahLst/>
            <a:cxnLst/>
            <a:rect l="l" t="t" r="r" b="b"/>
            <a:pathLst>
              <a:path w="304038" h="608076">
                <a:moveTo>
                  <a:pt x="304038" y="304038"/>
                </a:moveTo>
                <a:lnTo>
                  <a:pt x="0" y="0"/>
                </a:lnTo>
                <a:lnTo>
                  <a:pt x="0" y="608076"/>
                </a:lnTo>
                <a:close/>
              </a:path>
            </a:pathLst>
          </a:custGeom>
          <a:solidFill>
            <a:srgbClr val="002856"/>
          </a:solidFill>
        </p:spPr>
      </p:sp>
    </p:spTree>
    <p:extLst>
      <p:ext uri="{BB962C8B-B14F-4D97-AF65-F5344CB8AC3E}">
        <p14:creationId xmlns:p14="http://schemas.microsoft.com/office/powerpoint/2010/main" val="284292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5;p4">
            <a:extLst>
              <a:ext uri="{FF2B5EF4-FFF2-40B4-BE49-F238E27FC236}">
                <a16:creationId xmlns:a16="http://schemas.microsoft.com/office/drawing/2014/main" xmlns="" id="{2FE61BB9-2129-AC48-98A8-BF4BE15E65DF}"/>
              </a:ext>
            </a:extLst>
          </p:cNvPr>
          <p:cNvSpPr/>
          <p:nvPr/>
        </p:nvSpPr>
        <p:spPr>
          <a:xfrm>
            <a:off x="409074" y="2577385"/>
            <a:ext cx="11322678"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Issues</a:t>
            </a:r>
          </a:p>
        </p:txBody>
      </p:sp>
      <p:sp>
        <p:nvSpPr>
          <p:cNvPr id="3" name="TextBox 2">
            <a:extLst>
              <a:ext uri="{FF2B5EF4-FFF2-40B4-BE49-F238E27FC236}">
                <a16:creationId xmlns:a16="http://schemas.microsoft.com/office/drawing/2014/main" xmlns="" id="{7CAA7320-0C04-D641-BC4E-08A18A23C821}"/>
              </a:ext>
            </a:extLst>
          </p:cNvPr>
          <p:cNvSpPr txBox="1"/>
          <p:nvPr/>
        </p:nvSpPr>
        <p:spPr>
          <a:xfrm>
            <a:off x="457201" y="1459230"/>
            <a:ext cx="11274552" cy="1969770"/>
          </a:xfrm>
          <a:prstGeom prst="rect">
            <a:avLst/>
          </a:prstGeom>
          <a:noFill/>
        </p:spPr>
        <p:txBody>
          <a:bodyPr wrap="square" lIns="0" rIns="0" rtlCol="0">
            <a:spAutoFit/>
          </a:bodyPr>
          <a:lstStyle/>
          <a:p>
            <a:pPr marL="457200" lvl="0" indent="-457200">
              <a:lnSpc>
                <a:spcPct val="150000"/>
              </a:lnSpc>
              <a:buFont typeface="+mj-lt"/>
              <a:buAutoNum type="arabicPeriod"/>
            </a:pPr>
            <a:r>
              <a:rPr lang="en-US" sz="2200" dirty="0">
                <a:solidFill>
                  <a:srgbClr val="6F7878"/>
                </a:solidFill>
              </a:rPr>
              <a:t>What are the major trends affecting technology innovation leaders?</a:t>
            </a:r>
          </a:p>
          <a:p>
            <a:pPr marL="457200" indent="-457200">
              <a:lnSpc>
                <a:spcPct val="150000"/>
              </a:lnSpc>
              <a:buFont typeface="+mj-lt"/>
              <a:buAutoNum type="arabicPeriod"/>
            </a:pPr>
            <a:r>
              <a:rPr lang="en-US" sz="2200" dirty="0">
                <a:solidFill>
                  <a:srgbClr val="6F7878"/>
                </a:solidFill>
              </a:rPr>
              <a:t>What are the top priorities for technology innovation leaders?</a:t>
            </a:r>
          </a:p>
          <a:p>
            <a:pPr marL="457200" lvl="0" indent="-457200">
              <a:lnSpc>
                <a:spcPct val="150000"/>
              </a:lnSpc>
              <a:buFont typeface="+mj-lt"/>
              <a:buAutoNum type="arabicPeriod"/>
            </a:pPr>
            <a:r>
              <a:rPr lang="en-US" sz="2200" dirty="0">
                <a:solidFill>
                  <a:schemeClr val="bg1"/>
                </a:solidFill>
              </a:rPr>
              <a:t>What actions should the technology innovation leader take now to be successful?</a:t>
            </a:r>
          </a:p>
          <a:p>
            <a:pPr algn="l">
              <a:spcBef>
                <a:spcPts val="600"/>
              </a:spcBef>
            </a:pPr>
            <a:endParaRPr lang="en-US" dirty="0"/>
          </a:p>
        </p:txBody>
      </p:sp>
    </p:spTree>
    <p:extLst>
      <p:ext uri="{BB962C8B-B14F-4D97-AF65-F5344CB8AC3E}">
        <p14:creationId xmlns:p14="http://schemas.microsoft.com/office/powerpoint/2010/main" val="2792904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Connector 94">
            <a:extLst>
              <a:ext uri="{FF2B5EF4-FFF2-40B4-BE49-F238E27FC236}">
                <a16:creationId xmlns:a16="http://schemas.microsoft.com/office/drawing/2014/main" xmlns="" id="{18FD8E00-C1D9-D047-B492-2B712E9CA43F}"/>
              </a:ext>
            </a:extLst>
          </p:cNvPr>
          <p:cNvCxnSpPr>
            <a:cxnSpLocks/>
          </p:cNvCxnSpPr>
          <p:nvPr/>
        </p:nvCxnSpPr>
        <p:spPr>
          <a:xfrm>
            <a:off x="6086729" y="4991183"/>
            <a:ext cx="0" cy="721035"/>
          </a:xfrm>
          <a:prstGeom prst="line">
            <a:avLst/>
          </a:prstGeom>
          <a:noFill/>
          <a:ln w="25400" cap="flat" cmpd="sng">
            <a:solidFill>
              <a:srgbClr val="002856"/>
            </a:solidFill>
            <a:prstDash val="solid"/>
            <a:round/>
            <a:headEnd type="none" w="lg" len="med"/>
            <a:tailEnd type="triangle" w="lg" len="med"/>
          </a:ln>
        </p:spPr>
      </p:cxn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a:xfrm>
            <a:off x="391926" y="408199"/>
            <a:ext cx="11376212" cy="451231"/>
          </a:xfrm>
        </p:spPr>
        <p:txBody>
          <a:bodyPr/>
          <a:lstStyle/>
          <a:p>
            <a:r>
              <a:rPr lang="en-US" dirty="0"/>
              <a:t>Action No. 1: Reach Beyond Technology to Actively Sense and Respond to Trends and Disruptions</a:t>
            </a:r>
          </a:p>
        </p:txBody>
      </p:sp>
      <p:sp>
        <p:nvSpPr>
          <p:cNvPr id="5" name="Text Box 91">
            <a:extLst>
              <a:ext uri="{FF2B5EF4-FFF2-40B4-BE49-F238E27FC236}">
                <a16:creationId xmlns:a16="http://schemas.microsoft.com/office/drawing/2014/main" xmlns="" id="{E84F0CAE-F249-614A-BDE6-665FB125D3CA}"/>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6" name="TextBox 5">
            <a:extLst>
              <a:ext uri="{FF2B5EF4-FFF2-40B4-BE49-F238E27FC236}">
                <a16:creationId xmlns:a16="http://schemas.microsoft.com/office/drawing/2014/main" xmlns="" id="{DE7BD2C5-435D-7A42-AB97-4ED06F2A4421}"/>
              </a:ext>
            </a:extLst>
          </p:cNvPr>
          <p:cNvSpPr txBox="1"/>
          <p:nvPr/>
        </p:nvSpPr>
        <p:spPr>
          <a:xfrm>
            <a:off x="454025" y="1259410"/>
            <a:ext cx="6916830" cy="430887"/>
          </a:xfrm>
          <a:prstGeom prst="rect">
            <a:avLst/>
          </a:prstGeom>
          <a:noFill/>
        </p:spPr>
        <p:txBody>
          <a:bodyPr wrap="none" lIns="0" rIns="0" rtlCol="0">
            <a:spAutoFit/>
          </a:bodyPr>
          <a:lstStyle/>
          <a:p>
            <a:pPr algn="l">
              <a:spcBef>
                <a:spcPts val="600"/>
              </a:spcBef>
            </a:pPr>
            <a:r>
              <a:rPr lang="en-US" sz="2200" dirty="0"/>
              <a:t>A Tapestry (TPESTRE) of Trends for Strategic Planning</a:t>
            </a:r>
          </a:p>
        </p:txBody>
      </p:sp>
      <p:sp>
        <p:nvSpPr>
          <p:cNvPr id="26" name="Rectangle 25">
            <a:extLst>
              <a:ext uri="{FF2B5EF4-FFF2-40B4-BE49-F238E27FC236}">
                <a16:creationId xmlns:a16="http://schemas.microsoft.com/office/drawing/2014/main" xmlns="" id="{3E4B25FD-0FF4-EB47-A585-730DF74E98C0}"/>
              </a:ext>
            </a:extLst>
          </p:cNvPr>
          <p:cNvSpPr/>
          <p:nvPr/>
        </p:nvSpPr>
        <p:spPr>
          <a:xfrm>
            <a:off x="454025"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a:extLst>
              <a:ext uri="{FF2B5EF4-FFF2-40B4-BE49-F238E27FC236}">
                <a16:creationId xmlns:a16="http://schemas.microsoft.com/office/drawing/2014/main" xmlns="" id="{C55D4B41-CC42-3C4B-B5C9-26A6D9703B36}"/>
              </a:ext>
            </a:extLst>
          </p:cNvPr>
          <p:cNvSpPr/>
          <p:nvPr/>
        </p:nvSpPr>
        <p:spPr>
          <a:xfrm>
            <a:off x="2063369"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xmlns="" id="{A827DB80-AB1F-7F4E-8C07-97305C52FB75}"/>
              </a:ext>
            </a:extLst>
          </p:cNvPr>
          <p:cNvSpPr/>
          <p:nvPr/>
        </p:nvSpPr>
        <p:spPr>
          <a:xfrm>
            <a:off x="3672713"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a:extLst>
              <a:ext uri="{FF2B5EF4-FFF2-40B4-BE49-F238E27FC236}">
                <a16:creationId xmlns:a16="http://schemas.microsoft.com/office/drawing/2014/main" xmlns="" id="{57D4B0D4-24C1-EC48-8041-818F4652A920}"/>
              </a:ext>
            </a:extLst>
          </p:cNvPr>
          <p:cNvSpPr/>
          <p:nvPr/>
        </p:nvSpPr>
        <p:spPr>
          <a:xfrm>
            <a:off x="5282057"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a:extLst>
              <a:ext uri="{FF2B5EF4-FFF2-40B4-BE49-F238E27FC236}">
                <a16:creationId xmlns:a16="http://schemas.microsoft.com/office/drawing/2014/main" xmlns="" id="{B4693A8C-C4B8-214B-82B2-C8B056E84EAF}"/>
              </a:ext>
            </a:extLst>
          </p:cNvPr>
          <p:cNvSpPr/>
          <p:nvPr/>
        </p:nvSpPr>
        <p:spPr>
          <a:xfrm>
            <a:off x="6891401"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ectangle 30">
            <a:extLst>
              <a:ext uri="{FF2B5EF4-FFF2-40B4-BE49-F238E27FC236}">
                <a16:creationId xmlns:a16="http://schemas.microsoft.com/office/drawing/2014/main" xmlns="" id="{234AE840-234E-EF47-B331-A6792DB1C121}"/>
              </a:ext>
            </a:extLst>
          </p:cNvPr>
          <p:cNvSpPr/>
          <p:nvPr/>
        </p:nvSpPr>
        <p:spPr>
          <a:xfrm>
            <a:off x="8500745"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a:extLst>
              <a:ext uri="{FF2B5EF4-FFF2-40B4-BE49-F238E27FC236}">
                <a16:creationId xmlns:a16="http://schemas.microsoft.com/office/drawing/2014/main" xmlns="" id="{FFB29A61-2D2B-AB46-8D7B-6E49AB8990A2}"/>
              </a:ext>
            </a:extLst>
          </p:cNvPr>
          <p:cNvSpPr/>
          <p:nvPr/>
        </p:nvSpPr>
        <p:spPr>
          <a:xfrm>
            <a:off x="10110089"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Graphic 7">
            <a:extLst>
              <a:ext uri="{FF2B5EF4-FFF2-40B4-BE49-F238E27FC236}">
                <a16:creationId xmlns:a16="http://schemas.microsoft.com/office/drawing/2014/main" xmlns="" id="{1C5344B1-49DC-D745-8CA1-6EAB19374A1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52581" y="1882990"/>
            <a:ext cx="410792" cy="319505"/>
          </a:xfrm>
          <a:prstGeom prst="rect">
            <a:avLst/>
          </a:prstGeom>
        </p:spPr>
      </p:pic>
      <p:pic>
        <p:nvPicPr>
          <p:cNvPr id="10" name="Graphic 9">
            <a:extLst>
              <a:ext uri="{FF2B5EF4-FFF2-40B4-BE49-F238E27FC236}">
                <a16:creationId xmlns:a16="http://schemas.microsoft.com/office/drawing/2014/main" xmlns="" id="{6F46827F-AA6D-074A-BE21-CCF6E2D880D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490437" y="1888073"/>
            <a:ext cx="410792" cy="319505"/>
          </a:xfrm>
          <a:prstGeom prst="rect">
            <a:avLst/>
          </a:prstGeom>
        </p:spPr>
      </p:pic>
      <p:pic>
        <p:nvPicPr>
          <p:cNvPr id="12" name="Graphic 11">
            <a:extLst>
              <a:ext uri="{FF2B5EF4-FFF2-40B4-BE49-F238E27FC236}">
                <a16:creationId xmlns:a16="http://schemas.microsoft.com/office/drawing/2014/main" xmlns="" id="{4C5422B1-5B1B-4D42-93D0-04A815F799D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880973" y="1888073"/>
            <a:ext cx="410792" cy="319505"/>
          </a:xfrm>
          <a:prstGeom prst="rect">
            <a:avLst/>
          </a:prstGeom>
        </p:spPr>
      </p:pic>
      <p:pic>
        <p:nvPicPr>
          <p:cNvPr id="14" name="Graphic 13">
            <a:extLst>
              <a:ext uri="{FF2B5EF4-FFF2-40B4-BE49-F238E27FC236}">
                <a16:creationId xmlns:a16="http://schemas.microsoft.com/office/drawing/2014/main" xmlns="" id="{4437799D-C74C-F24C-A24C-214FE135DCE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271509" y="1888073"/>
            <a:ext cx="410792" cy="319505"/>
          </a:xfrm>
          <a:prstGeom prst="rect">
            <a:avLst/>
          </a:prstGeom>
        </p:spPr>
      </p:pic>
      <p:pic>
        <p:nvPicPr>
          <p:cNvPr id="16" name="Graphic 15">
            <a:extLst>
              <a:ext uri="{FF2B5EF4-FFF2-40B4-BE49-F238E27FC236}">
                <a16:creationId xmlns:a16="http://schemas.microsoft.com/office/drawing/2014/main" xmlns="" id="{BEBECF23-76AD-6A40-8C09-7E12313B4CE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0709365" y="1888073"/>
            <a:ext cx="410792" cy="319505"/>
          </a:xfrm>
          <a:prstGeom prst="rect">
            <a:avLst/>
          </a:prstGeom>
        </p:spPr>
      </p:pic>
      <p:pic>
        <p:nvPicPr>
          <p:cNvPr id="18" name="Graphic 17">
            <a:extLst>
              <a:ext uri="{FF2B5EF4-FFF2-40B4-BE49-F238E27FC236}">
                <a16:creationId xmlns:a16="http://schemas.microsoft.com/office/drawing/2014/main" xmlns="" id="{6BA502CB-FD48-2F40-B93C-B7DF3AD015AB}"/>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9099901" y="1888073"/>
            <a:ext cx="410792" cy="319505"/>
          </a:xfrm>
          <a:prstGeom prst="rect">
            <a:avLst/>
          </a:prstGeom>
        </p:spPr>
      </p:pic>
      <p:pic>
        <p:nvPicPr>
          <p:cNvPr id="20" name="Graphic 19">
            <a:extLst>
              <a:ext uri="{FF2B5EF4-FFF2-40B4-BE49-F238E27FC236}">
                <a16:creationId xmlns:a16="http://schemas.microsoft.com/office/drawing/2014/main" xmlns="" id="{6E6499E0-8C27-094E-98D5-891BA3ABA42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2662045" y="1888073"/>
            <a:ext cx="410792" cy="319505"/>
          </a:xfrm>
          <a:prstGeom prst="rect">
            <a:avLst/>
          </a:prstGeom>
        </p:spPr>
      </p:pic>
      <p:sp>
        <p:nvSpPr>
          <p:cNvPr id="21" name="TextBox 20">
            <a:extLst>
              <a:ext uri="{FF2B5EF4-FFF2-40B4-BE49-F238E27FC236}">
                <a16:creationId xmlns:a16="http://schemas.microsoft.com/office/drawing/2014/main" xmlns="" id="{805E6B0C-E0DD-3442-BA48-85A63C39DFA4}"/>
              </a:ext>
            </a:extLst>
          </p:cNvPr>
          <p:cNvSpPr txBox="1"/>
          <p:nvPr/>
        </p:nvSpPr>
        <p:spPr>
          <a:xfrm>
            <a:off x="794420" y="2208554"/>
            <a:ext cx="927113" cy="276999"/>
          </a:xfrm>
          <a:prstGeom prst="rect">
            <a:avLst/>
          </a:prstGeom>
          <a:noFill/>
        </p:spPr>
        <p:txBody>
          <a:bodyPr wrap="none" lIns="0" rIns="0" rtlCol="0">
            <a:spAutoFit/>
          </a:bodyPr>
          <a:lstStyle/>
          <a:p>
            <a:pPr algn="ctr">
              <a:spcBef>
                <a:spcPts val="600"/>
              </a:spcBef>
            </a:pPr>
            <a:r>
              <a:rPr lang="en-US" sz="1200" dirty="0">
                <a:solidFill>
                  <a:schemeClr val="bg1"/>
                </a:solidFill>
              </a:rPr>
              <a:t>Technological</a:t>
            </a:r>
          </a:p>
        </p:txBody>
      </p:sp>
      <p:sp>
        <p:nvSpPr>
          <p:cNvPr id="41" name="TextBox 40">
            <a:extLst>
              <a:ext uri="{FF2B5EF4-FFF2-40B4-BE49-F238E27FC236}">
                <a16:creationId xmlns:a16="http://schemas.microsoft.com/office/drawing/2014/main" xmlns="" id="{39E81460-2C75-A74A-8850-C4B0FCC4E8CD}"/>
              </a:ext>
            </a:extLst>
          </p:cNvPr>
          <p:cNvSpPr txBox="1"/>
          <p:nvPr/>
        </p:nvSpPr>
        <p:spPr>
          <a:xfrm>
            <a:off x="2603746" y="2208554"/>
            <a:ext cx="527388" cy="276999"/>
          </a:xfrm>
          <a:prstGeom prst="rect">
            <a:avLst/>
          </a:prstGeom>
          <a:noFill/>
        </p:spPr>
        <p:txBody>
          <a:bodyPr wrap="none" lIns="0" rIns="0" rtlCol="0">
            <a:spAutoFit/>
          </a:bodyPr>
          <a:lstStyle/>
          <a:p>
            <a:pPr algn="ctr">
              <a:spcBef>
                <a:spcPts val="600"/>
              </a:spcBef>
            </a:pPr>
            <a:r>
              <a:rPr lang="en-US" sz="1200" dirty="0">
                <a:solidFill>
                  <a:schemeClr val="bg1"/>
                </a:solidFill>
              </a:rPr>
              <a:t>Political</a:t>
            </a:r>
          </a:p>
        </p:txBody>
      </p:sp>
      <p:sp>
        <p:nvSpPr>
          <p:cNvPr id="42" name="TextBox 41">
            <a:extLst>
              <a:ext uri="{FF2B5EF4-FFF2-40B4-BE49-F238E27FC236}">
                <a16:creationId xmlns:a16="http://schemas.microsoft.com/office/drawing/2014/main" xmlns="" id="{A2284B5C-EAF4-FD4F-AC5B-40F02761D8D8}"/>
              </a:ext>
            </a:extLst>
          </p:cNvPr>
          <p:cNvSpPr txBox="1"/>
          <p:nvPr/>
        </p:nvSpPr>
        <p:spPr>
          <a:xfrm>
            <a:off x="4140036" y="2208554"/>
            <a:ext cx="673261" cy="276999"/>
          </a:xfrm>
          <a:prstGeom prst="rect">
            <a:avLst/>
          </a:prstGeom>
          <a:noFill/>
        </p:spPr>
        <p:txBody>
          <a:bodyPr wrap="none" lIns="0" rIns="0" rtlCol="0">
            <a:spAutoFit/>
          </a:bodyPr>
          <a:lstStyle/>
          <a:p>
            <a:pPr algn="ctr">
              <a:spcBef>
                <a:spcPts val="600"/>
              </a:spcBef>
            </a:pPr>
            <a:r>
              <a:rPr lang="en-US" sz="1200" dirty="0">
                <a:solidFill>
                  <a:schemeClr val="bg1"/>
                </a:solidFill>
              </a:rPr>
              <a:t>Economic</a:t>
            </a:r>
          </a:p>
        </p:txBody>
      </p:sp>
      <p:sp>
        <p:nvSpPr>
          <p:cNvPr id="43" name="TextBox 42">
            <a:extLst>
              <a:ext uri="{FF2B5EF4-FFF2-40B4-BE49-F238E27FC236}">
                <a16:creationId xmlns:a16="http://schemas.microsoft.com/office/drawing/2014/main" xmlns="" id="{05432822-FB24-3A43-B3F2-4D9316DD615A}"/>
              </a:ext>
            </a:extLst>
          </p:cNvPr>
          <p:cNvSpPr txBox="1"/>
          <p:nvPr/>
        </p:nvSpPr>
        <p:spPr>
          <a:xfrm>
            <a:off x="5586307" y="2208554"/>
            <a:ext cx="987450" cy="276999"/>
          </a:xfrm>
          <a:prstGeom prst="rect">
            <a:avLst/>
          </a:prstGeom>
          <a:noFill/>
        </p:spPr>
        <p:txBody>
          <a:bodyPr wrap="none" lIns="0" rIns="0" rtlCol="0">
            <a:spAutoFit/>
          </a:bodyPr>
          <a:lstStyle/>
          <a:p>
            <a:pPr algn="ctr">
              <a:spcBef>
                <a:spcPts val="600"/>
              </a:spcBef>
            </a:pPr>
            <a:r>
              <a:rPr lang="en-US" sz="1200" dirty="0">
                <a:solidFill>
                  <a:schemeClr val="bg1"/>
                </a:solidFill>
              </a:rPr>
              <a:t>Social/Cultural</a:t>
            </a:r>
          </a:p>
        </p:txBody>
      </p:sp>
      <p:sp>
        <p:nvSpPr>
          <p:cNvPr id="44" name="TextBox 43">
            <a:extLst>
              <a:ext uri="{FF2B5EF4-FFF2-40B4-BE49-F238E27FC236}">
                <a16:creationId xmlns:a16="http://schemas.microsoft.com/office/drawing/2014/main" xmlns="" id="{8F1CCD04-9B0E-4747-BD34-5F46FA74153F}"/>
              </a:ext>
            </a:extLst>
          </p:cNvPr>
          <p:cNvSpPr txBox="1"/>
          <p:nvPr/>
        </p:nvSpPr>
        <p:spPr>
          <a:xfrm>
            <a:off x="7292567" y="2208554"/>
            <a:ext cx="807017" cy="276999"/>
          </a:xfrm>
          <a:prstGeom prst="rect">
            <a:avLst/>
          </a:prstGeom>
          <a:noFill/>
        </p:spPr>
        <p:txBody>
          <a:bodyPr wrap="none" lIns="0" rIns="0" rtlCol="0">
            <a:spAutoFit/>
          </a:bodyPr>
          <a:lstStyle/>
          <a:p>
            <a:pPr algn="ctr">
              <a:spcBef>
                <a:spcPts val="600"/>
              </a:spcBef>
            </a:pPr>
            <a:r>
              <a:rPr lang="en-US" sz="1200" dirty="0">
                <a:solidFill>
                  <a:schemeClr val="bg1"/>
                </a:solidFill>
              </a:rPr>
              <a:t>Trust/Ethics</a:t>
            </a:r>
          </a:p>
        </p:txBody>
      </p:sp>
      <p:sp>
        <p:nvSpPr>
          <p:cNvPr id="45" name="TextBox 44">
            <a:extLst>
              <a:ext uri="{FF2B5EF4-FFF2-40B4-BE49-F238E27FC236}">
                <a16:creationId xmlns:a16="http://schemas.microsoft.com/office/drawing/2014/main" xmlns="" id="{4DD41A53-7698-7B40-9071-361FA8B08244}"/>
              </a:ext>
            </a:extLst>
          </p:cNvPr>
          <p:cNvSpPr txBox="1"/>
          <p:nvPr/>
        </p:nvSpPr>
        <p:spPr>
          <a:xfrm>
            <a:off x="8726737" y="2208554"/>
            <a:ext cx="1157369" cy="276999"/>
          </a:xfrm>
          <a:prstGeom prst="rect">
            <a:avLst/>
          </a:prstGeom>
          <a:noFill/>
        </p:spPr>
        <p:txBody>
          <a:bodyPr wrap="none" lIns="0" rIns="0" rtlCol="0">
            <a:spAutoFit/>
          </a:bodyPr>
          <a:lstStyle/>
          <a:p>
            <a:pPr algn="ctr">
              <a:spcBef>
                <a:spcPts val="600"/>
              </a:spcBef>
            </a:pPr>
            <a:r>
              <a:rPr lang="en-US" sz="1200" dirty="0">
                <a:solidFill>
                  <a:schemeClr val="bg1"/>
                </a:solidFill>
              </a:rPr>
              <a:t>Regulatory/Legal</a:t>
            </a:r>
          </a:p>
        </p:txBody>
      </p:sp>
      <p:sp>
        <p:nvSpPr>
          <p:cNvPr id="46" name="TextBox 45">
            <a:extLst>
              <a:ext uri="{FF2B5EF4-FFF2-40B4-BE49-F238E27FC236}">
                <a16:creationId xmlns:a16="http://schemas.microsoft.com/office/drawing/2014/main" xmlns="" id="{E9444333-8C56-0047-9F6E-B3BED4A1AD0C}"/>
              </a:ext>
            </a:extLst>
          </p:cNvPr>
          <p:cNvSpPr txBox="1"/>
          <p:nvPr/>
        </p:nvSpPr>
        <p:spPr>
          <a:xfrm>
            <a:off x="10425045" y="2208554"/>
            <a:ext cx="979435" cy="276999"/>
          </a:xfrm>
          <a:prstGeom prst="rect">
            <a:avLst/>
          </a:prstGeom>
          <a:noFill/>
        </p:spPr>
        <p:txBody>
          <a:bodyPr wrap="none" lIns="0" rIns="0" rtlCol="0">
            <a:spAutoFit/>
          </a:bodyPr>
          <a:lstStyle/>
          <a:p>
            <a:pPr algn="ctr">
              <a:spcBef>
                <a:spcPts val="600"/>
              </a:spcBef>
            </a:pPr>
            <a:r>
              <a:rPr lang="en-US" sz="1200" dirty="0">
                <a:solidFill>
                  <a:schemeClr val="bg1"/>
                </a:solidFill>
              </a:rPr>
              <a:t>Environmental</a:t>
            </a:r>
          </a:p>
        </p:txBody>
      </p:sp>
      <p:pic>
        <p:nvPicPr>
          <p:cNvPr id="48" name="Picture 47">
            <a:extLst>
              <a:ext uri="{FF2B5EF4-FFF2-40B4-BE49-F238E27FC236}">
                <a16:creationId xmlns:a16="http://schemas.microsoft.com/office/drawing/2014/main" xmlns="" id="{B07EDD49-1E01-EE41-B75F-D4950CF2B6C1}"/>
              </a:ext>
            </a:extLst>
          </p:cNvPr>
          <p:cNvPicPr>
            <a:picLocks noChangeAspect="1"/>
          </p:cNvPicPr>
          <p:nvPr/>
        </p:nvPicPr>
        <p:blipFill>
          <a:blip r:embed="rId17"/>
          <a:stretch>
            <a:fillRect/>
          </a:stretch>
        </p:blipFill>
        <p:spPr>
          <a:xfrm>
            <a:off x="1989633" y="1789450"/>
            <a:ext cx="139700" cy="711200"/>
          </a:xfrm>
          <a:prstGeom prst="rect">
            <a:avLst/>
          </a:prstGeom>
        </p:spPr>
      </p:pic>
      <p:pic>
        <p:nvPicPr>
          <p:cNvPr id="50" name="Picture 49">
            <a:extLst>
              <a:ext uri="{FF2B5EF4-FFF2-40B4-BE49-F238E27FC236}">
                <a16:creationId xmlns:a16="http://schemas.microsoft.com/office/drawing/2014/main" xmlns="" id="{69D91189-97EC-EA40-980E-F189C5486CAB}"/>
              </a:ext>
            </a:extLst>
          </p:cNvPr>
          <p:cNvPicPr>
            <a:picLocks noChangeAspect="1"/>
          </p:cNvPicPr>
          <p:nvPr/>
        </p:nvPicPr>
        <p:blipFill>
          <a:blip r:embed="rId17"/>
          <a:stretch>
            <a:fillRect/>
          </a:stretch>
        </p:blipFill>
        <p:spPr>
          <a:xfrm>
            <a:off x="3607773" y="1782224"/>
            <a:ext cx="139700" cy="711200"/>
          </a:xfrm>
          <a:prstGeom prst="rect">
            <a:avLst/>
          </a:prstGeom>
        </p:spPr>
      </p:pic>
      <p:pic>
        <p:nvPicPr>
          <p:cNvPr id="52" name="Picture 51">
            <a:extLst>
              <a:ext uri="{FF2B5EF4-FFF2-40B4-BE49-F238E27FC236}">
                <a16:creationId xmlns:a16="http://schemas.microsoft.com/office/drawing/2014/main" xmlns="" id="{A22F7830-DF63-9E41-85EE-5A9F0DE96329}"/>
              </a:ext>
            </a:extLst>
          </p:cNvPr>
          <p:cNvPicPr>
            <a:picLocks noChangeAspect="1"/>
          </p:cNvPicPr>
          <p:nvPr/>
        </p:nvPicPr>
        <p:blipFill>
          <a:blip r:embed="rId17"/>
          <a:stretch>
            <a:fillRect/>
          </a:stretch>
        </p:blipFill>
        <p:spPr>
          <a:xfrm>
            <a:off x="5212953" y="1782224"/>
            <a:ext cx="139700" cy="711200"/>
          </a:xfrm>
          <a:prstGeom prst="rect">
            <a:avLst/>
          </a:prstGeom>
        </p:spPr>
      </p:pic>
      <p:pic>
        <p:nvPicPr>
          <p:cNvPr id="53" name="Picture 52">
            <a:extLst>
              <a:ext uri="{FF2B5EF4-FFF2-40B4-BE49-F238E27FC236}">
                <a16:creationId xmlns:a16="http://schemas.microsoft.com/office/drawing/2014/main" xmlns="" id="{1D23DDF2-01AA-AC4F-8397-B0DD8A8C1E09}"/>
              </a:ext>
            </a:extLst>
          </p:cNvPr>
          <p:cNvPicPr>
            <a:picLocks noChangeAspect="1"/>
          </p:cNvPicPr>
          <p:nvPr/>
        </p:nvPicPr>
        <p:blipFill>
          <a:blip r:embed="rId17"/>
          <a:stretch>
            <a:fillRect/>
          </a:stretch>
        </p:blipFill>
        <p:spPr>
          <a:xfrm>
            <a:off x="6824628" y="1782224"/>
            <a:ext cx="139700" cy="711200"/>
          </a:xfrm>
          <a:prstGeom prst="rect">
            <a:avLst/>
          </a:prstGeom>
        </p:spPr>
      </p:pic>
      <p:pic>
        <p:nvPicPr>
          <p:cNvPr id="54" name="Picture 53">
            <a:extLst>
              <a:ext uri="{FF2B5EF4-FFF2-40B4-BE49-F238E27FC236}">
                <a16:creationId xmlns:a16="http://schemas.microsoft.com/office/drawing/2014/main" xmlns="" id="{CF460845-E213-6E43-9497-689F9253FF72}"/>
              </a:ext>
            </a:extLst>
          </p:cNvPr>
          <p:cNvPicPr>
            <a:picLocks noChangeAspect="1"/>
          </p:cNvPicPr>
          <p:nvPr/>
        </p:nvPicPr>
        <p:blipFill>
          <a:blip r:embed="rId17"/>
          <a:stretch>
            <a:fillRect/>
          </a:stretch>
        </p:blipFill>
        <p:spPr>
          <a:xfrm>
            <a:off x="8427338" y="1782224"/>
            <a:ext cx="139700" cy="711200"/>
          </a:xfrm>
          <a:prstGeom prst="rect">
            <a:avLst/>
          </a:prstGeom>
        </p:spPr>
      </p:pic>
      <p:pic>
        <p:nvPicPr>
          <p:cNvPr id="55" name="Picture 54">
            <a:extLst>
              <a:ext uri="{FF2B5EF4-FFF2-40B4-BE49-F238E27FC236}">
                <a16:creationId xmlns:a16="http://schemas.microsoft.com/office/drawing/2014/main" xmlns="" id="{72C94FD8-ADF9-BD42-8164-9796D7D0961D}"/>
              </a:ext>
            </a:extLst>
          </p:cNvPr>
          <p:cNvPicPr>
            <a:picLocks noChangeAspect="1"/>
          </p:cNvPicPr>
          <p:nvPr/>
        </p:nvPicPr>
        <p:blipFill>
          <a:blip r:embed="rId17"/>
          <a:stretch>
            <a:fillRect/>
          </a:stretch>
        </p:blipFill>
        <p:spPr>
          <a:xfrm>
            <a:off x="10040119" y="1782224"/>
            <a:ext cx="139700" cy="711200"/>
          </a:xfrm>
          <a:prstGeom prst="rect">
            <a:avLst/>
          </a:prstGeom>
        </p:spPr>
      </p:pic>
      <p:grpSp>
        <p:nvGrpSpPr>
          <p:cNvPr id="56" name="Group 55">
            <a:extLst>
              <a:ext uri="{FF2B5EF4-FFF2-40B4-BE49-F238E27FC236}">
                <a16:creationId xmlns:a16="http://schemas.microsoft.com/office/drawing/2014/main" xmlns="" id="{0E09F40F-FAA4-9A4B-968E-7BE0CF039361}"/>
              </a:ext>
            </a:extLst>
          </p:cNvPr>
          <p:cNvGrpSpPr/>
          <p:nvPr/>
        </p:nvGrpSpPr>
        <p:grpSpPr>
          <a:xfrm>
            <a:off x="4522437" y="2691745"/>
            <a:ext cx="3143493" cy="2663411"/>
            <a:chOff x="4922679" y="4063343"/>
            <a:chExt cx="2345055" cy="1986914"/>
          </a:xfrm>
        </p:grpSpPr>
        <p:sp>
          <p:nvSpPr>
            <p:cNvPr id="57" name="object 2">
              <a:extLst>
                <a:ext uri="{FF2B5EF4-FFF2-40B4-BE49-F238E27FC236}">
                  <a16:creationId xmlns:a16="http://schemas.microsoft.com/office/drawing/2014/main" xmlns="" id="{C88DA01D-7CA6-F247-8453-CE991B5C15A6}"/>
                </a:ext>
              </a:extLst>
            </p:cNvPr>
            <p:cNvSpPr/>
            <p:nvPr/>
          </p:nvSpPr>
          <p:spPr>
            <a:xfrm>
              <a:off x="4922679" y="4063343"/>
              <a:ext cx="2345055" cy="1986914"/>
            </a:xfrm>
            <a:custGeom>
              <a:avLst/>
              <a:gdLst/>
              <a:ahLst/>
              <a:cxnLst/>
              <a:rect l="l" t="t" r="r" b="b"/>
              <a:pathLst>
                <a:path w="2345054" h="1986914">
                  <a:moveTo>
                    <a:pt x="1172248" y="0"/>
                  </a:moveTo>
                  <a:lnTo>
                    <a:pt x="1098112" y="448"/>
                  </a:lnTo>
                  <a:lnTo>
                    <a:pt x="1025202" y="1777"/>
                  </a:lnTo>
                  <a:lnTo>
                    <a:pt x="953655" y="3959"/>
                  </a:lnTo>
                  <a:lnTo>
                    <a:pt x="883608" y="6967"/>
                  </a:lnTo>
                  <a:lnTo>
                    <a:pt x="815198" y="10776"/>
                  </a:lnTo>
                  <a:lnTo>
                    <a:pt x="748562" y="15357"/>
                  </a:lnTo>
                  <a:lnTo>
                    <a:pt x="683839" y="20684"/>
                  </a:lnTo>
                  <a:lnTo>
                    <a:pt x="621165" y="26731"/>
                  </a:lnTo>
                  <a:lnTo>
                    <a:pt x="560678" y="33471"/>
                  </a:lnTo>
                  <a:lnTo>
                    <a:pt x="502514" y="40877"/>
                  </a:lnTo>
                  <a:lnTo>
                    <a:pt x="446812" y="48922"/>
                  </a:lnTo>
                  <a:lnTo>
                    <a:pt x="393709" y="57580"/>
                  </a:lnTo>
                  <a:lnTo>
                    <a:pt x="343341" y="66824"/>
                  </a:lnTo>
                  <a:lnTo>
                    <a:pt x="295846" y="76627"/>
                  </a:lnTo>
                  <a:lnTo>
                    <a:pt x="251362" y="86962"/>
                  </a:lnTo>
                  <a:lnTo>
                    <a:pt x="210026" y="97804"/>
                  </a:lnTo>
                  <a:lnTo>
                    <a:pt x="171974" y="109124"/>
                  </a:lnTo>
                  <a:lnTo>
                    <a:pt x="106276" y="133095"/>
                  </a:lnTo>
                  <a:lnTo>
                    <a:pt x="55367" y="158662"/>
                  </a:lnTo>
                  <a:lnTo>
                    <a:pt x="20344" y="185610"/>
                  </a:lnTo>
                  <a:lnTo>
                    <a:pt x="0" y="228155"/>
                  </a:lnTo>
                  <a:lnTo>
                    <a:pt x="0" y="437045"/>
                  </a:lnTo>
                  <a:lnTo>
                    <a:pt x="11252" y="476275"/>
                  </a:lnTo>
                  <a:lnTo>
                    <a:pt x="936713" y="1540751"/>
                  </a:lnTo>
                  <a:lnTo>
                    <a:pt x="936713" y="1967725"/>
                  </a:lnTo>
                  <a:lnTo>
                    <a:pt x="936116" y="1977072"/>
                  </a:lnTo>
                  <a:lnTo>
                    <a:pt x="944816" y="1986686"/>
                  </a:lnTo>
                  <a:lnTo>
                    <a:pt x="953198" y="1981453"/>
                  </a:lnTo>
                  <a:lnTo>
                    <a:pt x="1390777" y="1771002"/>
                  </a:lnTo>
                  <a:lnTo>
                    <a:pt x="1400289" y="1765109"/>
                  </a:lnTo>
                  <a:lnTo>
                    <a:pt x="1408379" y="1748218"/>
                  </a:lnTo>
                  <a:lnTo>
                    <a:pt x="1409573" y="1746351"/>
                  </a:lnTo>
                  <a:lnTo>
                    <a:pt x="1409573" y="1538693"/>
                  </a:lnTo>
                  <a:lnTo>
                    <a:pt x="2333231" y="476275"/>
                  </a:lnTo>
                  <a:lnTo>
                    <a:pt x="2344496" y="439610"/>
                  </a:lnTo>
                  <a:lnTo>
                    <a:pt x="2344496" y="228155"/>
                  </a:lnTo>
                  <a:lnTo>
                    <a:pt x="2342189" y="213726"/>
                  </a:lnTo>
                  <a:lnTo>
                    <a:pt x="2308694" y="171976"/>
                  </a:lnTo>
                  <a:lnTo>
                    <a:pt x="2265589" y="145692"/>
                  </a:lnTo>
                  <a:lnTo>
                    <a:pt x="2207147" y="120897"/>
                  </a:lnTo>
                  <a:lnTo>
                    <a:pt x="2134466" y="97804"/>
                  </a:lnTo>
                  <a:lnTo>
                    <a:pt x="2093129" y="86962"/>
                  </a:lnTo>
                  <a:lnTo>
                    <a:pt x="2048645" y="76627"/>
                  </a:lnTo>
                  <a:lnTo>
                    <a:pt x="2001150" y="66824"/>
                  </a:lnTo>
                  <a:lnTo>
                    <a:pt x="1950781" y="57580"/>
                  </a:lnTo>
                  <a:lnTo>
                    <a:pt x="1897678" y="48922"/>
                  </a:lnTo>
                  <a:lnTo>
                    <a:pt x="1841975" y="40877"/>
                  </a:lnTo>
                  <a:lnTo>
                    <a:pt x="1783812" y="33471"/>
                  </a:lnTo>
                  <a:lnTo>
                    <a:pt x="1723324" y="26731"/>
                  </a:lnTo>
                  <a:lnTo>
                    <a:pt x="1660650" y="20684"/>
                  </a:lnTo>
                  <a:lnTo>
                    <a:pt x="1595928" y="15357"/>
                  </a:lnTo>
                  <a:lnTo>
                    <a:pt x="1529293" y="10776"/>
                  </a:lnTo>
                  <a:lnTo>
                    <a:pt x="1460883" y="6967"/>
                  </a:lnTo>
                  <a:lnTo>
                    <a:pt x="1390837" y="3959"/>
                  </a:lnTo>
                  <a:lnTo>
                    <a:pt x="1319291" y="1777"/>
                  </a:lnTo>
                  <a:lnTo>
                    <a:pt x="1246382" y="448"/>
                  </a:lnTo>
                  <a:lnTo>
                    <a:pt x="1172248" y="0"/>
                  </a:lnTo>
                  <a:close/>
                </a:path>
              </a:pathLst>
            </a:custGeom>
            <a:solidFill>
              <a:srgbClr val="D3D3D3"/>
            </a:solidFill>
          </p:spPr>
          <p:txBody>
            <a:bodyPr wrap="square" lIns="0" tIns="0" rIns="0" bIns="0" rtlCol="0"/>
            <a:lstStyle/>
            <a:p>
              <a:endParaRPr sz="1200" dirty="0"/>
            </a:p>
          </p:txBody>
        </p:sp>
        <p:sp>
          <p:nvSpPr>
            <p:cNvPr id="58" name="object 3">
              <a:extLst>
                <a:ext uri="{FF2B5EF4-FFF2-40B4-BE49-F238E27FC236}">
                  <a16:creationId xmlns:a16="http://schemas.microsoft.com/office/drawing/2014/main" xmlns="" id="{7DB3B9C6-AA36-0241-A870-F86B717B2D82}"/>
                </a:ext>
              </a:extLst>
            </p:cNvPr>
            <p:cNvSpPr/>
            <p:nvPr/>
          </p:nvSpPr>
          <p:spPr>
            <a:xfrm>
              <a:off x="5041114" y="4146518"/>
              <a:ext cx="2108200" cy="373380"/>
            </a:xfrm>
            <a:custGeom>
              <a:avLst/>
              <a:gdLst/>
              <a:ahLst/>
              <a:cxnLst/>
              <a:rect l="l" t="t" r="r" b="b"/>
              <a:pathLst>
                <a:path w="2108200" h="373379">
                  <a:moveTo>
                    <a:pt x="1053807" y="0"/>
                  </a:moveTo>
                  <a:lnTo>
                    <a:pt x="978549" y="436"/>
                  </a:lnTo>
                  <a:lnTo>
                    <a:pt x="904718" y="1729"/>
                  </a:lnTo>
                  <a:lnTo>
                    <a:pt x="832494" y="3854"/>
                  </a:lnTo>
                  <a:lnTo>
                    <a:pt x="762055" y="6786"/>
                  </a:lnTo>
                  <a:lnTo>
                    <a:pt x="693579" y="10500"/>
                  </a:lnTo>
                  <a:lnTo>
                    <a:pt x="627244" y="14972"/>
                  </a:lnTo>
                  <a:lnTo>
                    <a:pt x="563230" y="20176"/>
                  </a:lnTo>
                  <a:lnTo>
                    <a:pt x="501713" y="26087"/>
                  </a:lnTo>
                  <a:lnTo>
                    <a:pt x="442873" y="32682"/>
                  </a:lnTo>
                  <a:lnTo>
                    <a:pt x="386888" y="39935"/>
                  </a:lnTo>
                  <a:lnTo>
                    <a:pt x="333935" y="47821"/>
                  </a:lnTo>
                  <a:lnTo>
                    <a:pt x="284195" y="56315"/>
                  </a:lnTo>
                  <a:lnTo>
                    <a:pt x="237843" y="65393"/>
                  </a:lnTo>
                  <a:lnTo>
                    <a:pt x="195060" y="75030"/>
                  </a:lnTo>
                  <a:lnTo>
                    <a:pt x="156024" y="85201"/>
                  </a:lnTo>
                  <a:lnTo>
                    <a:pt x="89903" y="107046"/>
                  </a:lnTo>
                  <a:lnTo>
                    <a:pt x="40908" y="130729"/>
                  </a:lnTo>
                  <a:lnTo>
                    <a:pt x="10464" y="156052"/>
                  </a:lnTo>
                  <a:lnTo>
                    <a:pt x="0" y="182816"/>
                  </a:lnTo>
                  <a:lnTo>
                    <a:pt x="2645" y="196409"/>
                  </a:lnTo>
                  <a:lnTo>
                    <a:pt x="40908" y="235510"/>
                  </a:lnTo>
                  <a:lnTo>
                    <a:pt x="89903" y="259858"/>
                  </a:lnTo>
                  <a:lnTo>
                    <a:pt x="156024" y="282529"/>
                  </a:lnTo>
                  <a:lnTo>
                    <a:pt x="195060" y="293156"/>
                  </a:lnTo>
                  <a:lnTo>
                    <a:pt x="237843" y="303267"/>
                  </a:lnTo>
                  <a:lnTo>
                    <a:pt x="284195" y="312830"/>
                  </a:lnTo>
                  <a:lnTo>
                    <a:pt x="333935" y="321813"/>
                  </a:lnTo>
                  <a:lnTo>
                    <a:pt x="386888" y="330184"/>
                  </a:lnTo>
                  <a:lnTo>
                    <a:pt x="442873" y="337911"/>
                  </a:lnTo>
                  <a:lnTo>
                    <a:pt x="501713" y="344961"/>
                  </a:lnTo>
                  <a:lnTo>
                    <a:pt x="563230" y="351302"/>
                  </a:lnTo>
                  <a:lnTo>
                    <a:pt x="627244" y="356902"/>
                  </a:lnTo>
                  <a:lnTo>
                    <a:pt x="693579" y="361729"/>
                  </a:lnTo>
                  <a:lnTo>
                    <a:pt x="762055" y="365750"/>
                  </a:lnTo>
                  <a:lnTo>
                    <a:pt x="832494" y="368934"/>
                  </a:lnTo>
                  <a:lnTo>
                    <a:pt x="904718" y="371248"/>
                  </a:lnTo>
                  <a:lnTo>
                    <a:pt x="978549" y="372660"/>
                  </a:lnTo>
                  <a:lnTo>
                    <a:pt x="1053807" y="373138"/>
                  </a:lnTo>
                  <a:lnTo>
                    <a:pt x="1129066" y="372660"/>
                  </a:lnTo>
                  <a:lnTo>
                    <a:pt x="1202897" y="371248"/>
                  </a:lnTo>
                  <a:lnTo>
                    <a:pt x="1275121" y="368934"/>
                  </a:lnTo>
                  <a:lnTo>
                    <a:pt x="1345560" y="365750"/>
                  </a:lnTo>
                  <a:lnTo>
                    <a:pt x="1414036" y="361729"/>
                  </a:lnTo>
                  <a:lnTo>
                    <a:pt x="1480370" y="356902"/>
                  </a:lnTo>
                  <a:lnTo>
                    <a:pt x="1544385" y="351302"/>
                  </a:lnTo>
                  <a:lnTo>
                    <a:pt x="1605902" y="344961"/>
                  </a:lnTo>
                  <a:lnTo>
                    <a:pt x="1664742" y="337911"/>
                  </a:lnTo>
                  <a:lnTo>
                    <a:pt x="1720727" y="330184"/>
                  </a:lnTo>
                  <a:lnTo>
                    <a:pt x="1773679" y="321813"/>
                  </a:lnTo>
                  <a:lnTo>
                    <a:pt x="1823420" y="312830"/>
                  </a:lnTo>
                  <a:lnTo>
                    <a:pt x="1869771" y="303267"/>
                  </a:lnTo>
                  <a:lnTo>
                    <a:pt x="1912554" y="293156"/>
                  </a:lnTo>
                  <a:lnTo>
                    <a:pt x="1951591" y="282529"/>
                  </a:lnTo>
                  <a:lnTo>
                    <a:pt x="2017712" y="259858"/>
                  </a:lnTo>
                  <a:lnTo>
                    <a:pt x="2066707" y="235510"/>
                  </a:lnTo>
                  <a:lnTo>
                    <a:pt x="2097150" y="209743"/>
                  </a:lnTo>
                  <a:lnTo>
                    <a:pt x="2107615" y="182816"/>
                  </a:lnTo>
                  <a:lnTo>
                    <a:pt x="2104969" y="169266"/>
                  </a:lnTo>
                  <a:lnTo>
                    <a:pt x="2066707" y="130729"/>
                  </a:lnTo>
                  <a:lnTo>
                    <a:pt x="2017712" y="107046"/>
                  </a:lnTo>
                  <a:lnTo>
                    <a:pt x="1951591" y="85201"/>
                  </a:lnTo>
                  <a:lnTo>
                    <a:pt x="1912554" y="75030"/>
                  </a:lnTo>
                  <a:lnTo>
                    <a:pt x="1869771" y="65393"/>
                  </a:lnTo>
                  <a:lnTo>
                    <a:pt x="1823420" y="56315"/>
                  </a:lnTo>
                  <a:lnTo>
                    <a:pt x="1773679" y="47821"/>
                  </a:lnTo>
                  <a:lnTo>
                    <a:pt x="1720727" y="39935"/>
                  </a:lnTo>
                  <a:lnTo>
                    <a:pt x="1664742" y="32682"/>
                  </a:lnTo>
                  <a:lnTo>
                    <a:pt x="1605902" y="26087"/>
                  </a:lnTo>
                  <a:lnTo>
                    <a:pt x="1544385" y="20176"/>
                  </a:lnTo>
                  <a:lnTo>
                    <a:pt x="1480370" y="14972"/>
                  </a:lnTo>
                  <a:lnTo>
                    <a:pt x="1414036" y="10500"/>
                  </a:lnTo>
                  <a:lnTo>
                    <a:pt x="1345560" y="6786"/>
                  </a:lnTo>
                  <a:lnTo>
                    <a:pt x="1275121" y="3854"/>
                  </a:lnTo>
                  <a:lnTo>
                    <a:pt x="1202897" y="1729"/>
                  </a:lnTo>
                  <a:lnTo>
                    <a:pt x="1129066" y="436"/>
                  </a:lnTo>
                  <a:lnTo>
                    <a:pt x="1053807" y="0"/>
                  </a:lnTo>
                  <a:close/>
                </a:path>
              </a:pathLst>
            </a:custGeom>
            <a:solidFill>
              <a:srgbClr val="FFFFFF"/>
            </a:solidFill>
          </p:spPr>
          <p:txBody>
            <a:bodyPr wrap="square" lIns="0" tIns="0" rIns="0" bIns="0" rtlCol="0"/>
            <a:lstStyle/>
            <a:p>
              <a:endParaRPr sz="1200" dirty="0"/>
            </a:p>
          </p:txBody>
        </p:sp>
      </p:grpSp>
      <p:sp>
        <p:nvSpPr>
          <p:cNvPr id="68" name="Rectangle 4">
            <a:extLst>
              <a:ext uri="{FF2B5EF4-FFF2-40B4-BE49-F238E27FC236}">
                <a16:creationId xmlns:a16="http://schemas.microsoft.com/office/drawing/2014/main" xmlns="" id="{63B2F467-BD70-1949-9F38-74F50F66FE2A}"/>
              </a:ext>
            </a:extLst>
          </p:cNvPr>
          <p:cNvSpPr/>
          <p:nvPr/>
        </p:nvSpPr>
        <p:spPr>
          <a:xfrm rot="10800000">
            <a:off x="1262542" y="2473175"/>
            <a:ext cx="9657093" cy="276999"/>
          </a:xfrm>
          <a:custGeom>
            <a:avLst/>
            <a:gdLst>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07306"/>
              <a:gd name="connsiteX1" fmla="*/ 2971588 w 2971588"/>
              <a:gd name="connsiteY1" fmla="*/ 0 h 1107306"/>
              <a:gd name="connsiteX2" fmla="*/ 2971588 w 2971588"/>
              <a:gd name="connsiteY2" fmla="*/ 1107306 h 1107306"/>
              <a:gd name="connsiteX3" fmla="*/ 1580287 w 2971588"/>
              <a:gd name="connsiteY3" fmla="*/ 1107306 h 1107306"/>
              <a:gd name="connsiteX4" fmla="*/ 0 w 2971588"/>
              <a:gd name="connsiteY4" fmla="*/ 1107306 h 1107306"/>
              <a:gd name="connsiteX5" fmla="*/ 0 w 2971588"/>
              <a:gd name="connsiteY5" fmla="*/ 0 h 1107306"/>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19663"/>
              <a:gd name="connsiteX1" fmla="*/ 2971588 w 2971588"/>
              <a:gd name="connsiteY1" fmla="*/ 0 h 1119663"/>
              <a:gd name="connsiteX2" fmla="*/ 2971588 w 2971588"/>
              <a:gd name="connsiteY2" fmla="*/ 1107306 h 1119663"/>
              <a:gd name="connsiteX3" fmla="*/ 1419649 w 2971588"/>
              <a:gd name="connsiteY3" fmla="*/ 1119663 h 1119663"/>
              <a:gd name="connsiteX4" fmla="*/ 0 w 2971588"/>
              <a:gd name="connsiteY4" fmla="*/ 1107306 h 1119663"/>
              <a:gd name="connsiteX5" fmla="*/ 0 w 2971588"/>
              <a:gd name="connsiteY5" fmla="*/ 0 h 1119663"/>
              <a:gd name="connsiteX0" fmla="*/ 1419649 w 2971588"/>
              <a:gd name="connsiteY0" fmla="*/ 1119663 h 1211103"/>
              <a:gd name="connsiteX1" fmla="*/ 0 w 2971588"/>
              <a:gd name="connsiteY1" fmla="*/ 1107306 h 1211103"/>
              <a:gd name="connsiteX2" fmla="*/ 0 w 2971588"/>
              <a:gd name="connsiteY2" fmla="*/ 0 h 1211103"/>
              <a:gd name="connsiteX3" fmla="*/ 2971588 w 2971588"/>
              <a:gd name="connsiteY3" fmla="*/ 0 h 1211103"/>
              <a:gd name="connsiteX4" fmla="*/ 2971588 w 2971588"/>
              <a:gd name="connsiteY4" fmla="*/ 1107306 h 1211103"/>
              <a:gd name="connsiteX5" fmla="*/ 1511089 w 2971588"/>
              <a:gd name="connsiteY5" fmla="*/ 1211103 h 1211103"/>
              <a:gd name="connsiteX0" fmla="*/ 1419649 w 2971588"/>
              <a:gd name="connsiteY0" fmla="*/ 1119663 h 1119663"/>
              <a:gd name="connsiteX1" fmla="*/ 0 w 2971588"/>
              <a:gd name="connsiteY1" fmla="*/ 1107306 h 1119663"/>
              <a:gd name="connsiteX2" fmla="*/ 0 w 2971588"/>
              <a:gd name="connsiteY2" fmla="*/ 0 h 1119663"/>
              <a:gd name="connsiteX3" fmla="*/ 2971588 w 2971588"/>
              <a:gd name="connsiteY3" fmla="*/ 0 h 1119663"/>
              <a:gd name="connsiteX4" fmla="*/ 2971588 w 2971588"/>
              <a:gd name="connsiteY4" fmla="*/ 1107306 h 1119663"/>
              <a:gd name="connsiteX0" fmla="*/ 0 w 2971588"/>
              <a:gd name="connsiteY0" fmla="*/ 1107306 h 1107306"/>
              <a:gd name="connsiteX1" fmla="*/ 0 w 2971588"/>
              <a:gd name="connsiteY1" fmla="*/ 0 h 1107306"/>
              <a:gd name="connsiteX2" fmla="*/ 2971588 w 2971588"/>
              <a:gd name="connsiteY2" fmla="*/ 0 h 1107306"/>
              <a:gd name="connsiteX3" fmla="*/ 2971588 w 2971588"/>
              <a:gd name="connsiteY3" fmla="*/ 1107306 h 1107306"/>
            </a:gdLst>
            <a:ahLst/>
            <a:cxnLst>
              <a:cxn ang="0">
                <a:pos x="connsiteX0" y="connsiteY0"/>
              </a:cxn>
              <a:cxn ang="0">
                <a:pos x="connsiteX1" y="connsiteY1"/>
              </a:cxn>
              <a:cxn ang="0">
                <a:pos x="connsiteX2" y="connsiteY2"/>
              </a:cxn>
              <a:cxn ang="0">
                <a:pos x="connsiteX3" y="connsiteY3"/>
              </a:cxn>
            </a:cxnLst>
            <a:rect l="l" t="t" r="r" b="b"/>
            <a:pathLst>
              <a:path w="2971588" h="1107306">
                <a:moveTo>
                  <a:pt x="0" y="1107306"/>
                </a:moveTo>
                <a:lnTo>
                  <a:pt x="0" y="0"/>
                </a:lnTo>
                <a:lnTo>
                  <a:pt x="2971588" y="0"/>
                </a:lnTo>
                <a:lnTo>
                  <a:pt x="2971588" y="1107306"/>
                </a:lnTo>
              </a:path>
            </a:pathLst>
          </a:custGeom>
          <a:noFill/>
          <a:ln w="25400">
            <a:solidFill>
              <a:srgbClr val="002856"/>
            </a:solidFill>
            <a:headEnd type="none" w="lg" len="med"/>
            <a:tailEnd type="non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70" name="Straight Connector 69">
            <a:extLst>
              <a:ext uri="{FF2B5EF4-FFF2-40B4-BE49-F238E27FC236}">
                <a16:creationId xmlns:a16="http://schemas.microsoft.com/office/drawing/2014/main" xmlns="" id="{3A5A0F06-41FA-BE40-838B-3EDBF54DFFF3}"/>
              </a:ext>
            </a:extLst>
          </p:cNvPr>
          <p:cNvCxnSpPr>
            <a:stCxn id="41" idx="2"/>
          </p:cNvCxnSpPr>
          <p:nvPr/>
        </p:nvCxnSpPr>
        <p:spPr>
          <a:xfrm flipH="1">
            <a:off x="2865474" y="2485553"/>
            <a:ext cx="1966" cy="264622"/>
          </a:xfrm>
          <a:prstGeom prst="line">
            <a:avLst/>
          </a:prstGeom>
          <a:noFill/>
          <a:ln w="25400" cap="flat" cmpd="sng">
            <a:solidFill>
              <a:srgbClr val="002856"/>
            </a:solidFill>
            <a:prstDash val="solid"/>
            <a:round/>
            <a:headEnd type="none" w="lg" len="med"/>
            <a:tailEnd type="none" w="lg" len="med"/>
          </a:ln>
        </p:spPr>
      </p:cxnSp>
      <p:cxnSp>
        <p:nvCxnSpPr>
          <p:cNvPr id="71" name="Straight Connector 70">
            <a:extLst>
              <a:ext uri="{FF2B5EF4-FFF2-40B4-BE49-F238E27FC236}">
                <a16:creationId xmlns:a16="http://schemas.microsoft.com/office/drawing/2014/main" xmlns="" id="{0D962359-336E-6445-A530-0FDF7AEAF328}"/>
              </a:ext>
            </a:extLst>
          </p:cNvPr>
          <p:cNvCxnSpPr/>
          <p:nvPr/>
        </p:nvCxnSpPr>
        <p:spPr>
          <a:xfrm flipH="1">
            <a:off x="4470372" y="2485553"/>
            <a:ext cx="1966" cy="264622"/>
          </a:xfrm>
          <a:prstGeom prst="line">
            <a:avLst/>
          </a:prstGeom>
          <a:noFill/>
          <a:ln w="25400" cap="flat" cmpd="sng">
            <a:solidFill>
              <a:srgbClr val="002856"/>
            </a:solidFill>
            <a:prstDash val="solid"/>
            <a:round/>
            <a:headEnd type="none" w="lg" len="med"/>
            <a:tailEnd type="none" w="lg" len="med"/>
          </a:ln>
        </p:spPr>
      </p:cxnSp>
      <p:cxnSp>
        <p:nvCxnSpPr>
          <p:cNvPr id="72" name="Straight Connector 71">
            <a:extLst>
              <a:ext uri="{FF2B5EF4-FFF2-40B4-BE49-F238E27FC236}">
                <a16:creationId xmlns:a16="http://schemas.microsoft.com/office/drawing/2014/main" xmlns="" id="{F3F74091-ACD9-0247-8A2B-0A16234381EE}"/>
              </a:ext>
            </a:extLst>
          </p:cNvPr>
          <p:cNvCxnSpPr>
            <a:cxnSpLocks/>
          </p:cNvCxnSpPr>
          <p:nvPr/>
        </p:nvCxnSpPr>
        <p:spPr>
          <a:xfrm>
            <a:off x="6086729" y="2485553"/>
            <a:ext cx="0" cy="721035"/>
          </a:xfrm>
          <a:prstGeom prst="line">
            <a:avLst/>
          </a:prstGeom>
          <a:noFill/>
          <a:ln w="25400" cap="flat" cmpd="sng">
            <a:solidFill>
              <a:srgbClr val="002856"/>
            </a:solidFill>
            <a:prstDash val="solid"/>
            <a:round/>
            <a:headEnd type="none" w="lg" len="med"/>
            <a:tailEnd type="triangle" w="lg" len="med"/>
          </a:ln>
        </p:spPr>
      </p:cxnSp>
      <p:cxnSp>
        <p:nvCxnSpPr>
          <p:cNvPr id="73" name="Straight Connector 72">
            <a:extLst>
              <a:ext uri="{FF2B5EF4-FFF2-40B4-BE49-F238E27FC236}">
                <a16:creationId xmlns:a16="http://schemas.microsoft.com/office/drawing/2014/main" xmlns="" id="{095735CA-2694-5F41-B021-B8186FC02999}"/>
              </a:ext>
            </a:extLst>
          </p:cNvPr>
          <p:cNvCxnSpPr/>
          <p:nvPr/>
        </p:nvCxnSpPr>
        <p:spPr>
          <a:xfrm flipH="1">
            <a:off x="7687522" y="2485553"/>
            <a:ext cx="1966" cy="264622"/>
          </a:xfrm>
          <a:prstGeom prst="line">
            <a:avLst/>
          </a:prstGeom>
          <a:noFill/>
          <a:ln w="25400" cap="flat" cmpd="sng">
            <a:solidFill>
              <a:srgbClr val="002856"/>
            </a:solidFill>
            <a:prstDash val="solid"/>
            <a:round/>
            <a:headEnd type="none" w="lg" len="med"/>
            <a:tailEnd type="none" w="lg" len="med"/>
          </a:ln>
        </p:spPr>
      </p:cxnSp>
      <p:cxnSp>
        <p:nvCxnSpPr>
          <p:cNvPr id="74" name="Straight Connector 73">
            <a:extLst>
              <a:ext uri="{FF2B5EF4-FFF2-40B4-BE49-F238E27FC236}">
                <a16:creationId xmlns:a16="http://schemas.microsoft.com/office/drawing/2014/main" xmlns="" id="{124D220E-1E3E-624A-8CB8-BF417CED7430}"/>
              </a:ext>
            </a:extLst>
          </p:cNvPr>
          <p:cNvCxnSpPr/>
          <p:nvPr/>
        </p:nvCxnSpPr>
        <p:spPr>
          <a:xfrm flipH="1">
            <a:off x="9303578" y="2485553"/>
            <a:ext cx="1966" cy="264622"/>
          </a:xfrm>
          <a:prstGeom prst="line">
            <a:avLst/>
          </a:prstGeom>
          <a:noFill/>
          <a:ln w="25400" cap="flat" cmpd="sng">
            <a:solidFill>
              <a:srgbClr val="002856"/>
            </a:solidFill>
            <a:prstDash val="solid"/>
            <a:round/>
            <a:headEnd type="none" w="lg" len="med"/>
            <a:tailEnd type="none" w="lg" len="med"/>
          </a:ln>
        </p:spPr>
      </p:cxnSp>
      <p:sp>
        <p:nvSpPr>
          <p:cNvPr id="76" name="TextBox 75">
            <a:extLst>
              <a:ext uri="{FF2B5EF4-FFF2-40B4-BE49-F238E27FC236}">
                <a16:creationId xmlns:a16="http://schemas.microsoft.com/office/drawing/2014/main" xmlns="" id="{B9BD90AC-478E-AC43-90A7-4B6A28311832}"/>
              </a:ext>
            </a:extLst>
          </p:cNvPr>
          <p:cNvSpPr txBox="1"/>
          <p:nvPr/>
        </p:nvSpPr>
        <p:spPr>
          <a:xfrm>
            <a:off x="5855897" y="3353659"/>
            <a:ext cx="461665" cy="276999"/>
          </a:xfrm>
          <a:prstGeom prst="rect">
            <a:avLst/>
          </a:prstGeom>
          <a:noFill/>
        </p:spPr>
        <p:txBody>
          <a:bodyPr wrap="none" lIns="0" rIns="0" rtlCol="0">
            <a:spAutoFit/>
          </a:bodyPr>
          <a:lstStyle/>
          <a:p>
            <a:pPr algn="ctr">
              <a:spcBef>
                <a:spcPts val="600"/>
              </a:spcBef>
            </a:pPr>
            <a:r>
              <a:rPr lang="en-US" sz="1200" dirty="0"/>
              <a:t>Impact</a:t>
            </a:r>
          </a:p>
        </p:txBody>
      </p:sp>
      <p:sp>
        <p:nvSpPr>
          <p:cNvPr id="77" name="TextBox 76">
            <a:extLst>
              <a:ext uri="{FF2B5EF4-FFF2-40B4-BE49-F238E27FC236}">
                <a16:creationId xmlns:a16="http://schemas.microsoft.com/office/drawing/2014/main" xmlns="" id="{B8E95892-7277-B34B-B509-B60FC0B2F9E7}"/>
              </a:ext>
            </a:extLst>
          </p:cNvPr>
          <p:cNvSpPr txBox="1"/>
          <p:nvPr/>
        </p:nvSpPr>
        <p:spPr>
          <a:xfrm>
            <a:off x="5813417" y="3716817"/>
            <a:ext cx="546625" cy="276999"/>
          </a:xfrm>
          <a:prstGeom prst="rect">
            <a:avLst/>
          </a:prstGeom>
          <a:noFill/>
        </p:spPr>
        <p:txBody>
          <a:bodyPr wrap="none" lIns="0" rIns="0" rtlCol="0">
            <a:spAutoFit/>
          </a:bodyPr>
          <a:lstStyle/>
          <a:p>
            <a:pPr algn="ctr">
              <a:spcBef>
                <a:spcPts val="600"/>
              </a:spcBef>
            </a:pPr>
            <a:r>
              <a:rPr lang="en-US" sz="1200" dirty="0"/>
              <a:t>Maturity</a:t>
            </a:r>
          </a:p>
        </p:txBody>
      </p:sp>
      <p:sp>
        <p:nvSpPr>
          <p:cNvPr id="78" name="TextBox 77">
            <a:extLst>
              <a:ext uri="{FF2B5EF4-FFF2-40B4-BE49-F238E27FC236}">
                <a16:creationId xmlns:a16="http://schemas.microsoft.com/office/drawing/2014/main" xmlns="" id="{DC345D44-4068-8D4A-AB46-08CAF6046B3A}"/>
              </a:ext>
            </a:extLst>
          </p:cNvPr>
          <p:cNvSpPr txBox="1"/>
          <p:nvPr/>
        </p:nvSpPr>
        <p:spPr>
          <a:xfrm>
            <a:off x="5750099" y="4073367"/>
            <a:ext cx="673261" cy="276999"/>
          </a:xfrm>
          <a:prstGeom prst="rect">
            <a:avLst/>
          </a:prstGeom>
          <a:noFill/>
        </p:spPr>
        <p:txBody>
          <a:bodyPr wrap="none" lIns="0" rIns="0" rtlCol="0">
            <a:spAutoFit/>
          </a:bodyPr>
          <a:lstStyle/>
          <a:p>
            <a:pPr algn="ctr">
              <a:spcBef>
                <a:spcPts val="600"/>
              </a:spcBef>
            </a:pPr>
            <a:r>
              <a:rPr lang="en-US" sz="1200" dirty="0"/>
              <a:t>Dynamics</a:t>
            </a:r>
          </a:p>
        </p:txBody>
      </p:sp>
      <p:sp>
        <p:nvSpPr>
          <p:cNvPr id="79" name="TextBox 78">
            <a:extLst>
              <a:ext uri="{FF2B5EF4-FFF2-40B4-BE49-F238E27FC236}">
                <a16:creationId xmlns:a16="http://schemas.microsoft.com/office/drawing/2014/main" xmlns="" id="{9C3A161E-459F-4F42-BEAF-4A5709897370}"/>
              </a:ext>
            </a:extLst>
          </p:cNvPr>
          <p:cNvSpPr txBox="1"/>
          <p:nvPr/>
        </p:nvSpPr>
        <p:spPr>
          <a:xfrm>
            <a:off x="5725252" y="4435423"/>
            <a:ext cx="722955" cy="276999"/>
          </a:xfrm>
          <a:prstGeom prst="rect">
            <a:avLst/>
          </a:prstGeom>
          <a:noFill/>
        </p:spPr>
        <p:txBody>
          <a:bodyPr wrap="none" lIns="0" rIns="0" rtlCol="0">
            <a:spAutoFit/>
          </a:bodyPr>
          <a:lstStyle/>
          <a:p>
            <a:pPr algn="ctr">
              <a:spcBef>
                <a:spcPts val="600"/>
              </a:spcBef>
            </a:pPr>
            <a:r>
              <a:rPr lang="en-US" sz="1200" dirty="0"/>
              <a:t>Readiness</a:t>
            </a:r>
          </a:p>
        </p:txBody>
      </p:sp>
      <p:cxnSp>
        <p:nvCxnSpPr>
          <p:cNvPr id="81" name="Straight Connector 80">
            <a:extLst>
              <a:ext uri="{FF2B5EF4-FFF2-40B4-BE49-F238E27FC236}">
                <a16:creationId xmlns:a16="http://schemas.microsoft.com/office/drawing/2014/main" xmlns="" id="{8FDB62FF-9D56-F94D-A4F9-4732A68E6D3A}"/>
              </a:ext>
            </a:extLst>
          </p:cNvPr>
          <p:cNvCxnSpPr>
            <a:cxnSpLocks/>
          </p:cNvCxnSpPr>
          <p:nvPr/>
        </p:nvCxnSpPr>
        <p:spPr>
          <a:xfrm>
            <a:off x="4601816" y="3668782"/>
            <a:ext cx="2984734" cy="0"/>
          </a:xfrm>
          <a:prstGeom prst="line">
            <a:avLst/>
          </a:prstGeom>
          <a:noFill/>
          <a:ln w="12700" cap="flat" cmpd="sng">
            <a:solidFill>
              <a:schemeClr val="bg1"/>
            </a:solidFill>
            <a:prstDash val="solid"/>
            <a:round/>
            <a:headEnd type="none" w="lg" len="med"/>
            <a:tailEnd type="none" w="lg" len="med"/>
          </a:ln>
        </p:spPr>
      </p:cxnSp>
      <p:cxnSp>
        <p:nvCxnSpPr>
          <p:cNvPr id="83" name="Straight Connector 82">
            <a:extLst>
              <a:ext uri="{FF2B5EF4-FFF2-40B4-BE49-F238E27FC236}">
                <a16:creationId xmlns:a16="http://schemas.microsoft.com/office/drawing/2014/main" xmlns="" id="{17EBFD96-F685-FD4F-B487-90BAC6208FFB}"/>
              </a:ext>
            </a:extLst>
          </p:cNvPr>
          <p:cNvCxnSpPr>
            <a:cxnSpLocks/>
          </p:cNvCxnSpPr>
          <p:nvPr/>
        </p:nvCxnSpPr>
        <p:spPr>
          <a:xfrm>
            <a:off x="4601816" y="4030838"/>
            <a:ext cx="2984734" cy="0"/>
          </a:xfrm>
          <a:prstGeom prst="line">
            <a:avLst/>
          </a:prstGeom>
          <a:noFill/>
          <a:ln w="12700" cap="flat" cmpd="sng">
            <a:solidFill>
              <a:schemeClr val="bg1"/>
            </a:solidFill>
            <a:prstDash val="solid"/>
            <a:round/>
            <a:headEnd type="none" w="lg" len="med"/>
            <a:tailEnd type="none" w="lg" len="med"/>
          </a:ln>
        </p:spPr>
      </p:cxnSp>
      <p:cxnSp>
        <p:nvCxnSpPr>
          <p:cNvPr id="84" name="Straight Connector 83">
            <a:extLst>
              <a:ext uri="{FF2B5EF4-FFF2-40B4-BE49-F238E27FC236}">
                <a16:creationId xmlns:a16="http://schemas.microsoft.com/office/drawing/2014/main" xmlns="" id="{6A59EBC1-64C2-614D-B335-9F63DE9A7235}"/>
              </a:ext>
            </a:extLst>
          </p:cNvPr>
          <p:cNvCxnSpPr>
            <a:cxnSpLocks/>
          </p:cNvCxnSpPr>
          <p:nvPr/>
        </p:nvCxnSpPr>
        <p:spPr>
          <a:xfrm>
            <a:off x="4601816" y="4392894"/>
            <a:ext cx="2984734" cy="0"/>
          </a:xfrm>
          <a:prstGeom prst="line">
            <a:avLst/>
          </a:prstGeom>
          <a:noFill/>
          <a:ln w="12700" cap="flat" cmpd="sng">
            <a:solidFill>
              <a:schemeClr val="bg1"/>
            </a:solidFill>
            <a:prstDash val="solid"/>
            <a:round/>
            <a:headEnd type="none" w="lg" len="med"/>
            <a:tailEnd type="none" w="lg" len="med"/>
          </a:ln>
        </p:spPr>
      </p:cxnSp>
      <p:grpSp>
        <p:nvGrpSpPr>
          <p:cNvPr id="93" name="Group 92">
            <a:extLst>
              <a:ext uri="{FF2B5EF4-FFF2-40B4-BE49-F238E27FC236}">
                <a16:creationId xmlns:a16="http://schemas.microsoft.com/office/drawing/2014/main" xmlns="" id="{49E2E77C-18F1-334C-8FB5-F750C9FD7984}"/>
              </a:ext>
            </a:extLst>
          </p:cNvPr>
          <p:cNvGrpSpPr/>
          <p:nvPr/>
        </p:nvGrpSpPr>
        <p:grpSpPr>
          <a:xfrm>
            <a:off x="3565528" y="5766845"/>
            <a:ext cx="5057310" cy="400571"/>
            <a:chOff x="3286092" y="5766845"/>
            <a:chExt cx="5057310" cy="400571"/>
          </a:xfrm>
        </p:grpSpPr>
        <p:sp>
          <p:nvSpPr>
            <p:cNvPr id="87" name="Rectangle 86">
              <a:extLst>
                <a:ext uri="{FF2B5EF4-FFF2-40B4-BE49-F238E27FC236}">
                  <a16:creationId xmlns:a16="http://schemas.microsoft.com/office/drawing/2014/main" xmlns="" id="{D1BECD39-0BE4-5A44-BD71-CB360BC8F217}"/>
                </a:ext>
              </a:extLst>
            </p:cNvPr>
            <p:cNvSpPr/>
            <p:nvPr/>
          </p:nvSpPr>
          <p:spPr>
            <a:xfrm>
              <a:off x="3286092" y="5766845"/>
              <a:ext cx="1609344" cy="40057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TextBox 87">
              <a:extLst>
                <a:ext uri="{FF2B5EF4-FFF2-40B4-BE49-F238E27FC236}">
                  <a16:creationId xmlns:a16="http://schemas.microsoft.com/office/drawing/2014/main" xmlns="" id="{2614C381-CA09-564F-B9E4-4B4ACF68B46D}"/>
                </a:ext>
              </a:extLst>
            </p:cNvPr>
            <p:cNvSpPr txBox="1"/>
            <p:nvPr/>
          </p:nvSpPr>
          <p:spPr>
            <a:xfrm>
              <a:off x="3803909" y="5828630"/>
              <a:ext cx="572273" cy="276999"/>
            </a:xfrm>
            <a:prstGeom prst="rect">
              <a:avLst/>
            </a:prstGeom>
            <a:noFill/>
          </p:spPr>
          <p:txBody>
            <a:bodyPr wrap="none" lIns="0" rIns="0" rtlCol="0">
              <a:spAutoFit/>
            </a:bodyPr>
            <a:lstStyle/>
            <a:p>
              <a:pPr algn="ctr">
                <a:spcBef>
                  <a:spcPts val="600"/>
                </a:spcBef>
              </a:pPr>
              <a:r>
                <a:rPr lang="en-US" sz="1200" dirty="0"/>
                <a:t>Strategy</a:t>
              </a:r>
            </a:p>
          </p:txBody>
        </p:sp>
        <p:sp>
          <p:nvSpPr>
            <p:cNvPr id="89" name="Rectangle 88">
              <a:extLst>
                <a:ext uri="{FF2B5EF4-FFF2-40B4-BE49-F238E27FC236}">
                  <a16:creationId xmlns:a16="http://schemas.microsoft.com/office/drawing/2014/main" xmlns="" id="{AF0C46B4-364E-9B45-B1AC-773F82746F52}"/>
                </a:ext>
              </a:extLst>
            </p:cNvPr>
            <p:cNvSpPr/>
            <p:nvPr/>
          </p:nvSpPr>
          <p:spPr>
            <a:xfrm>
              <a:off x="5010075" y="5766845"/>
              <a:ext cx="1609344" cy="40057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TextBox 89">
              <a:extLst>
                <a:ext uri="{FF2B5EF4-FFF2-40B4-BE49-F238E27FC236}">
                  <a16:creationId xmlns:a16="http://schemas.microsoft.com/office/drawing/2014/main" xmlns="" id="{3CD1A616-1F0F-F346-A54B-72F52430A677}"/>
                </a:ext>
              </a:extLst>
            </p:cNvPr>
            <p:cNvSpPr txBox="1"/>
            <p:nvPr/>
          </p:nvSpPr>
          <p:spPr>
            <a:xfrm>
              <a:off x="5285840" y="5828630"/>
              <a:ext cx="1056379" cy="276999"/>
            </a:xfrm>
            <a:prstGeom prst="rect">
              <a:avLst/>
            </a:prstGeom>
            <a:noFill/>
          </p:spPr>
          <p:txBody>
            <a:bodyPr wrap="none" lIns="0" rIns="0" rtlCol="0">
              <a:spAutoFit/>
            </a:bodyPr>
            <a:lstStyle/>
            <a:p>
              <a:pPr algn="ctr">
                <a:spcBef>
                  <a:spcPts val="600"/>
                </a:spcBef>
              </a:pPr>
              <a:r>
                <a:rPr lang="en-US" sz="1200" dirty="0"/>
                <a:t>Innovation Plan</a:t>
              </a:r>
            </a:p>
          </p:txBody>
        </p:sp>
        <p:sp>
          <p:nvSpPr>
            <p:cNvPr id="91" name="Rectangle 90">
              <a:extLst>
                <a:ext uri="{FF2B5EF4-FFF2-40B4-BE49-F238E27FC236}">
                  <a16:creationId xmlns:a16="http://schemas.microsoft.com/office/drawing/2014/main" xmlns="" id="{33EB0431-2EF7-9247-BF5D-6FC0330AB1E9}"/>
                </a:ext>
              </a:extLst>
            </p:cNvPr>
            <p:cNvSpPr/>
            <p:nvPr/>
          </p:nvSpPr>
          <p:spPr>
            <a:xfrm>
              <a:off x="6734058" y="5766845"/>
              <a:ext cx="1609344" cy="40057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TextBox 91">
              <a:extLst>
                <a:ext uri="{FF2B5EF4-FFF2-40B4-BE49-F238E27FC236}">
                  <a16:creationId xmlns:a16="http://schemas.microsoft.com/office/drawing/2014/main" xmlns="" id="{EC0FFCDE-1C78-1142-A3BA-654A74B39715}"/>
                </a:ext>
              </a:extLst>
            </p:cNvPr>
            <p:cNvSpPr txBox="1"/>
            <p:nvPr/>
          </p:nvSpPr>
          <p:spPr>
            <a:xfrm>
              <a:off x="7206191" y="5828630"/>
              <a:ext cx="663643" cy="276999"/>
            </a:xfrm>
            <a:prstGeom prst="rect">
              <a:avLst/>
            </a:prstGeom>
            <a:noFill/>
          </p:spPr>
          <p:txBody>
            <a:bodyPr wrap="none" lIns="0" rIns="0" rtlCol="0">
              <a:spAutoFit/>
            </a:bodyPr>
            <a:lstStyle/>
            <a:p>
              <a:pPr algn="ctr">
                <a:spcBef>
                  <a:spcPts val="600"/>
                </a:spcBef>
              </a:pPr>
              <a:r>
                <a:rPr lang="en-US" sz="1200" dirty="0"/>
                <a:t>Roadmap</a:t>
              </a:r>
            </a:p>
          </p:txBody>
        </p:sp>
      </p:grpSp>
      <p:sp>
        <p:nvSpPr>
          <p:cNvPr id="94" name="Rectangle 4">
            <a:extLst>
              <a:ext uri="{FF2B5EF4-FFF2-40B4-BE49-F238E27FC236}">
                <a16:creationId xmlns:a16="http://schemas.microsoft.com/office/drawing/2014/main" xmlns="" id="{B282D40D-138D-F64C-A2DD-8D2DDAC7AE1E}"/>
              </a:ext>
            </a:extLst>
          </p:cNvPr>
          <p:cNvSpPr/>
          <p:nvPr/>
        </p:nvSpPr>
        <p:spPr>
          <a:xfrm rot="10800000" flipV="1">
            <a:off x="4371235" y="5491760"/>
            <a:ext cx="3445300" cy="225452"/>
          </a:xfrm>
          <a:custGeom>
            <a:avLst/>
            <a:gdLst>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07306"/>
              <a:gd name="connsiteX1" fmla="*/ 2971588 w 2971588"/>
              <a:gd name="connsiteY1" fmla="*/ 0 h 1107306"/>
              <a:gd name="connsiteX2" fmla="*/ 2971588 w 2971588"/>
              <a:gd name="connsiteY2" fmla="*/ 1107306 h 1107306"/>
              <a:gd name="connsiteX3" fmla="*/ 1580287 w 2971588"/>
              <a:gd name="connsiteY3" fmla="*/ 1107306 h 1107306"/>
              <a:gd name="connsiteX4" fmla="*/ 0 w 2971588"/>
              <a:gd name="connsiteY4" fmla="*/ 1107306 h 1107306"/>
              <a:gd name="connsiteX5" fmla="*/ 0 w 2971588"/>
              <a:gd name="connsiteY5" fmla="*/ 0 h 1107306"/>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19663"/>
              <a:gd name="connsiteX1" fmla="*/ 2971588 w 2971588"/>
              <a:gd name="connsiteY1" fmla="*/ 0 h 1119663"/>
              <a:gd name="connsiteX2" fmla="*/ 2971588 w 2971588"/>
              <a:gd name="connsiteY2" fmla="*/ 1107306 h 1119663"/>
              <a:gd name="connsiteX3" fmla="*/ 1419649 w 2971588"/>
              <a:gd name="connsiteY3" fmla="*/ 1119663 h 1119663"/>
              <a:gd name="connsiteX4" fmla="*/ 0 w 2971588"/>
              <a:gd name="connsiteY4" fmla="*/ 1107306 h 1119663"/>
              <a:gd name="connsiteX5" fmla="*/ 0 w 2971588"/>
              <a:gd name="connsiteY5" fmla="*/ 0 h 1119663"/>
              <a:gd name="connsiteX0" fmla="*/ 1419649 w 2971588"/>
              <a:gd name="connsiteY0" fmla="*/ 1119663 h 1211103"/>
              <a:gd name="connsiteX1" fmla="*/ 0 w 2971588"/>
              <a:gd name="connsiteY1" fmla="*/ 1107306 h 1211103"/>
              <a:gd name="connsiteX2" fmla="*/ 0 w 2971588"/>
              <a:gd name="connsiteY2" fmla="*/ 0 h 1211103"/>
              <a:gd name="connsiteX3" fmla="*/ 2971588 w 2971588"/>
              <a:gd name="connsiteY3" fmla="*/ 0 h 1211103"/>
              <a:gd name="connsiteX4" fmla="*/ 2971588 w 2971588"/>
              <a:gd name="connsiteY4" fmla="*/ 1107306 h 1211103"/>
              <a:gd name="connsiteX5" fmla="*/ 1511089 w 2971588"/>
              <a:gd name="connsiteY5" fmla="*/ 1211103 h 1211103"/>
              <a:gd name="connsiteX0" fmla="*/ 1419649 w 2971588"/>
              <a:gd name="connsiteY0" fmla="*/ 1119663 h 1119663"/>
              <a:gd name="connsiteX1" fmla="*/ 0 w 2971588"/>
              <a:gd name="connsiteY1" fmla="*/ 1107306 h 1119663"/>
              <a:gd name="connsiteX2" fmla="*/ 0 w 2971588"/>
              <a:gd name="connsiteY2" fmla="*/ 0 h 1119663"/>
              <a:gd name="connsiteX3" fmla="*/ 2971588 w 2971588"/>
              <a:gd name="connsiteY3" fmla="*/ 0 h 1119663"/>
              <a:gd name="connsiteX4" fmla="*/ 2971588 w 2971588"/>
              <a:gd name="connsiteY4" fmla="*/ 1107306 h 1119663"/>
              <a:gd name="connsiteX0" fmla="*/ 0 w 2971588"/>
              <a:gd name="connsiteY0" fmla="*/ 1107306 h 1107306"/>
              <a:gd name="connsiteX1" fmla="*/ 0 w 2971588"/>
              <a:gd name="connsiteY1" fmla="*/ 0 h 1107306"/>
              <a:gd name="connsiteX2" fmla="*/ 2971588 w 2971588"/>
              <a:gd name="connsiteY2" fmla="*/ 0 h 1107306"/>
              <a:gd name="connsiteX3" fmla="*/ 2971588 w 2971588"/>
              <a:gd name="connsiteY3" fmla="*/ 1107306 h 1107306"/>
            </a:gdLst>
            <a:ahLst/>
            <a:cxnLst>
              <a:cxn ang="0">
                <a:pos x="connsiteX0" y="connsiteY0"/>
              </a:cxn>
              <a:cxn ang="0">
                <a:pos x="connsiteX1" y="connsiteY1"/>
              </a:cxn>
              <a:cxn ang="0">
                <a:pos x="connsiteX2" y="connsiteY2"/>
              </a:cxn>
              <a:cxn ang="0">
                <a:pos x="connsiteX3" y="connsiteY3"/>
              </a:cxn>
            </a:cxnLst>
            <a:rect l="l" t="t" r="r" b="b"/>
            <a:pathLst>
              <a:path w="2971588" h="1107306">
                <a:moveTo>
                  <a:pt x="0" y="1107306"/>
                </a:moveTo>
                <a:lnTo>
                  <a:pt x="0" y="0"/>
                </a:lnTo>
                <a:lnTo>
                  <a:pt x="2971588" y="0"/>
                </a:lnTo>
                <a:lnTo>
                  <a:pt x="2971588" y="1107306"/>
                </a:lnTo>
              </a:path>
            </a:pathLst>
          </a:custGeom>
          <a:noFill/>
          <a:ln w="25400">
            <a:solidFill>
              <a:srgbClr val="002856"/>
            </a:solidFill>
            <a:headEnd type="triangle" w="lg"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47393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Action No. 2: Unleash Digital Channels by Adopting a Digital Product Management Approach</a:t>
            </a:r>
          </a:p>
        </p:txBody>
      </p:sp>
      <p:sp>
        <p:nvSpPr>
          <p:cNvPr id="26" name="TextBox 25">
            <a:extLst>
              <a:ext uri="{FF2B5EF4-FFF2-40B4-BE49-F238E27FC236}">
                <a16:creationId xmlns:a16="http://schemas.microsoft.com/office/drawing/2014/main" xmlns="" id="{109270E7-55AA-A444-9EAB-00E4F8B3FBF2}"/>
              </a:ext>
            </a:extLst>
          </p:cNvPr>
          <p:cNvSpPr txBox="1"/>
          <p:nvPr/>
        </p:nvSpPr>
        <p:spPr>
          <a:xfrm>
            <a:off x="454025" y="1259410"/>
            <a:ext cx="4835106" cy="430887"/>
          </a:xfrm>
          <a:prstGeom prst="rect">
            <a:avLst/>
          </a:prstGeom>
          <a:noFill/>
        </p:spPr>
        <p:txBody>
          <a:bodyPr wrap="none" lIns="0" rIns="0" rtlCol="0">
            <a:spAutoFit/>
          </a:bodyPr>
          <a:lstStyle/>
          <a:p>
            <a:pPr algn="l">
              <a:spcBef>
                <a:spcPts val="600"/>
              </a:spcBef>
            </a:pPr>
            <a:r>
              <a:rPr lang="en-US" sz="2200" dirty="0"/>
              <a:t>Digital Product Management Approach</a:t>
            </a:r>
          </a:p>
        </p:txBody>
      </p:sp>
      <p:grpSp>
        <p:nvGrpSpPr>
          <p:cNvPr id="64" name="Group 63">
            <a:extLst>
              <a:ext uri="{FF2B5EF4-FFF2-40B4-BE49-F238E27FC236}">
                <a16:creationId xmlns:a16="http://schemas.microsoft.com/office/drawing/2014/main" xmlns="" id="{7C9C8478-1635-8B42-B198-E09A80AECC70}"/>
              </a:ext>
            </a:extLst>
          </p:cNvPr>
          <p:cNvGrpSpPr/>
          <p:nvPr/>
        </p:nvGrpSpPr>
        <p:grpSpPr>
          <a:xfrm>
            <a:off x="1948016" y="1773509"/>
            <a:ext cx="4397453" cy="4402432"/>
            <a:chOff x="3516460" y="1773509"/>
            <a:chExt cx="4397453" cy="4402432"/>
          </a:xfrm>
        </p:grpSpPr>
        <p:sp>
          <p:nvSpPr>
            <p:cNvPr id="5" name="Oval 4">
              <a:extLst>
                <a:ext uri="{FF2B5EF4-FFF2-40B4-BE49-F238E27FC236}">
                  <a16:creationId xmlns:a16="http://schemas.microsoft.com/office/drawing/2014/main" xmlns="" id="{809B80A3-1726-0848-93F1-DE14063D38A9}"/>
                </a:ext>
              </a:extLst>
            </p:cNvPr>
            <p:cNvSpPr/>
            <p:nvPr/>
          </p:nvSpPr>
          <p:spPr>
            <a:xfrm>
              <a:off x="3516460" y="1773509"/>
              <a:ext cx="4397453" cy="4397455"/>
            </a:xfrm>
            <a:prstGeom prst="ellipse">
              <a:avLst/>
            </a:prstGeom>
            <a:solidFill>
              <a:srgbClr val="002856"/>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Oval 5">
              <a:extLst>
                <a:ext uri="{FF2B5EF4-FFF2-40B4-BE49-F238E27FC236}">
                  <a16:creationId xmlns:a16="http://schemas.microsoft.com/office/drawing/2014/main" xmlns="" id="{7D3AF092-57B0-614D-9B3B-F8E55D0C22AF}"/>
                </a:ext>
              </a:extLst>
            </p:cNvPr>
            <p:cNvSpPr/>
            <p:nvPr/>
          </p:nvSpPr>
          <p:spPr>
            <a:xfrm>
              <a:off x="4066142" y="2875361"/>
              <a:ext cx="3298089" cy="3298091"/>
            </a:xfrm>
            <a:prstGeom prst="ellipse">
              <a:avLst/>
            </a:prstGeom>
            <a:solidFill>
              <a:srgbClr val="6A80A3"/>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Oval 6">
              <a:extLst>
                <a:ext uri="{FF2B5EF4-FFF2-40B4-BE49-F238E27FC236}">
                  <a16:creationId xmlns:a16="http://schemas.microsoft.com/office/drawing/2014/main" xmlns="" id="{0CC05DBD-6E75-094F-8084-9BDE76FD1D37}"/>
                </a:ext>
              </a:extLst>
            </p:cNvPr>
            <p:cNvSpPr/>
            <p:nvPr/>
          </p:nvSpPr>
          <p:spPr>
            <a:xfrm>
              <a:off x="4478402" y="3702372"/>
              <a:ext cx="2473569" cy="2473569"/>
            </a:xfrm>
            <a:prstGeom prst="ellipse">
              <a:avLst/>
            </a:prstGeom>
            <a:solidFill>
              <a:srgbClr val="A1B3C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TextBox 8">
              <a:extLst>
                <a:ext uri="{FF2B5EF4-FFF2-40B4-BE49-F238E27FC236}">
                  <a16:creationId xmlns:a16="http://schemas.microsoft.com/office/drawing/2014/main" xmlns="" id="{6C3BA068-424A-8F46-BCC2-D14CFBB7E741}"/>
                </a:ext>
              </a:extLst>
            </p:cNvPr>
            <p:cNvSpPr txBox="1"/>
            <p:nvPr/>
          </p:nvSpPr>
          <p:spPr>
            <a:xfrm>
              <a:off x="4859984" y="2136061"/>
              <a:ext cx="1710404" cy="523220"/>
            </a:xfrm>
            <a:prstGeom prst="rect">
              <a:avLst/>
            </a:prstGeom>
            <a:noFill/>
          </p:spPr>
          <p:txBody>
            <a:bodyPr wrap="none" lIns="0" rIns="0" rtlCol="0">
              <a:spAutoFit/>
            </a:bodyPr>
            <a:lstStyle/>
            <a:p>
              <a:pPr algn="ctr">
                <a:spcBef>
                  <a:spcPts val="600"/>
                </a:spcBef>
              </a:pPr>
              <a:r>
                <a:rPr lang="en-US" sz="1400" dirty="0">
                  <a:solidFill>
                    <a:schemeClr val="bg1"/>
                  </a:solidFill>
                </a:rPr>
                <a:t>Product Management</a:t>
              </a:r>
              <a:br>
                <a:rPr lang="en-US" sz="1400" dirty="0">
                  <a:solidFill>
                    <a:schemeClr val="bg1"/>
                  </a:solidFill>
                </a:rPr>
              </a:br>
              <a:r>
                <a:rPr lang="en-US" sz="1400" dirty="0">
                  <a:solidFill>
                    <a:schemeClr val="bg1"/>
                  </a:solidFill>
                </a:rPr>
                <a:t>Leadership</a:t>
              </a:r>
            </a:p>
          </p:txBody>
        </p:sp>
        <p:sp>
          <p:nvSpPr>
            <p:cNvPr id="10" name="TextBox 9">
              <a:extLst>
                <a:ext uri="{FF2B5EF4-FFF2-40B4-BE49-F238E27FC236}">
                  <a16:creationId xmlns:a16="http://schemas.microsoft.com/office/drawing/2014/main" xmlns="" id="{AAE8B1E1-7813-CD42-B906-94D741749140}"/>
                </a:ext>
              </a:extLst>
            </p:cNvPr>
            <p:cNvSpPr txBox="1"/>
            <p:nvPr/>
          </p:nvSpPr>
          <p:spPr>
            <a:xfrm>
              <a:off x="4834341" y="3094280"/>
              <a:ext cx="1761701" cy="523220"/>
            </a:xfrm>
            <a:prstGeom prst="rect">
              <a:avLst/>
            </a:prstGeom>
            <a:noFill/>
          </p:spPr>
          <p:txBody>
            <a:bodyPr wrap="none" lIns="0" rIns="0" rtlCol="0">
              <a:spAutoFit/>
            </a:bodyPr>
            <a:lstStyle/>
            <a:p>
              <a:pPr algn="ctr">
                <a:spcBef>
                  <a:spcPts val="600"/>
                </a:spcBef>
              </a:pPr>
              <a:r>
                <a:rPr lang="en-US" sz="1400" dirty="0">
                  <a:solidFill>
                    <a:schemeClr val="bg1"/>
                  </a:solidFill>
                </a:rPr>
                <a:t>Product Vision,</a:t>
              </a:r>
              <a:br>
                <a:rPr lang="en-US" sz="1400" dirty="0">
                  <a:solidFill>
                    <a:schemeClr val="bg1"/>
                  </a:solidFill>
                </a:rPr>
              </a:br>
              <a:r>
                <a:rPr lang="en-US" sz="1400" dirty="0">
                  <a:solidFill>
                    <a:schemeClr val="bg1"/>
                  </a:solidFill>
                </a:rPr>
                <a:t>Strategy and Planning</a:t>
              </a:r>
            </a:p>
          </p:txBody>
        </p:sp>
        <p:sp>
          <p:nvSpPr>
            <p:cNvPr id="11" name="TextBox 10">
              <a:extLst>
                <a:ext uri="{FF2B5EF4-FFF2-40B4-BE49-F238E27FC236}">
                  <a16:creationId xmlns:a16="http://schemas.microsoft.com/office/drawing/2014/main" xmlns="" id="{AAB9FF52-EE61-1142-A926-FA209303D773}"/>
                </a:ext>
              </a:extLst>
            </p:cNvPr>
            <p:cNvSpPr txBox="1"/>
            <p:nvPr/>
          </p:nvSpPr>
          <p:spPr>
            <a:xfrm>
              <a:off x="5193415" y="4737989"/>
              <a:ext cx="1043555" cy="523220"/>
            </a:xfrm>
            <a:prstGeom prst="rect">
              <a:avLst/>
            </a:prstGeom>
            <a:noFill/>
          </p:spPr>
          <p:txBody>
            <a:bodyPr wrap="none" lIns="0" rIns="0" rtlCol="0">
              <a:spAutoFit/>
            </a:bodyPr>
            <a:lstStyle/>
            <a:p>
              <a:pPr algn="ctr">
                <a:spcBef>
                  <a:spcPts val="600"/>
                </a:spcBef>
              </a:pPr>
              <a:r>
                <a:rPr lang="en-US" sz="1400" dirty="0"/>
                <a:t>Life Cycle</a:t>
              </a:r>
              <a:br>
                <a:rPr lang="en-US" sz="1400" dirty="0"/>
              </a:br>
              <a:r>
                <a:rPr lang="en-US" sz="1400" dirty="0"/>
                <a:t>Management</a:t>
              </a:r>
            </a:p>
          </p:txBody>
        </p:sp>
        <p:grpSp>
          <p:nvGrpSpPr>
            <p:cNvPr id="17" name="Group 16">
              <a:extLst>
                <a:ext uri="{FF2B5EF4-FFF2-40B4-BE49-F238E27FC236}">
                  <a16:creationId xmlns:a16="http://schemas.microsoft.com/office/drawing/2014/main" xmlns="" id="{FFE583B3-4AF7-594B-9107-80FA506F4CA5}"/>
                </a:ext>
              </a:extLst>
            </p:cNvPr>
            <p:cNvGrpSpPr/>
            <p:nvPr/>
          </p:nvGrpSpPr>
          <p:grpSpPr>
            <a:xfrm>
              <a:off x="4882016" y="4165605"/>
              <a:ext cx="1666339" cy="1667987"/>
              <a:chOff x="4108707" y="2169210"/>
              <a:chExt cx="1482477" cy="1483943"/>
            </a:xfrm>
          </p:grpSpPr>
          <p:sp>
            <p:nvSpPr>
              <p:cNvPr id="18" name="Freeform 17">
                <a:extLst>
                  <a:ext uri="{FF2B5EF4-FFF2-40B4-BE49-F238E27FC236}">
                    <a16:creationId xmlns:a16="http://schemas.microsoft.com/office/drawing/2014/main" xmlns="" id="{36181552-B639-B748-8ED2-3B192DF6BAE5}"/>
                  </a:ext>
                </a:extLst>
              </p:cNvPr>
              <p:cNvSpPr/>
              <p:nvPr/>
            </p:nvSpPr>
            <p:spPr>
              <a:xfrm>
                <a:off x="4116026" y="2169210"/>
                <a:ext cx="733920" cy="626466"/>
              </a:xfrm>
              <a:custGeom>
                <a:avLst/>
                <a:gdLst/>
                <a:ahLst/>
                <a:cxnLst/>
                <a:rect l="l" t="t" r="r" b="b"/>
                <a:pathLst>
                  <a:path w="733920" h="626466">
                    <a:moveTo>
                      <a:pt x="733920" y="0"/>
                    </a:moveTo>
                    <a:lnTo>
                      <a:pt x="710578" y="0"/>
                    </a:lnTo>
                    <a:lnTo>
                      <a:pt x="663994" y="2934"/>
                    </a:lnTo>
                    <a:lnTo>
                      <a:pt x="617677" y="8776"/>
                    </a:lnTo>
                    <a:lnTo>
                      <a:pt x="571830" y="17526"/>
                    </a:lnTo>
                    <a:lnTo>
                      <a:pt x="526606" y="29134"/>
                    </a:lnTo>
                    <a:lnTo>
                      <a:pt x="482219" y="43561"/>
                    </a:lnTo>
                    <a:lnTo>
                      <a:pt x="438810" y="60744"/>
                    </a:lnTo>
                    <a:lnTo>
                      <a:pt x="396570" y="80620"/>
                    </a:lnTo>
                    <a:lnTo>
                      <a:pt x="355664" y="103111"/>
                    </a:lnTo>
                    <a:lnTo>
                      <a:pt x="316255" y="128131"/>
                    </a:lnTo>
                    <a:lnTo>
                      <a:pt x="278486" y="155563"/>
                    </a:lnTo>
                    <a:lnTo>
                      <a:pt x="242519" y="185319"/>
                    </a:lnTo>
                    <a:lnTo>
                      <a:pt x="208496" y="217272"/>
                    </a:lnTo>
                    <a:lnTo>
                      <a:pt x="176530" y="251308"/>
                    </a:lnTo>
                    <a:lnTo>
                      <a:pt x="146774" y="287274"/>
                    </a:lnTo>
                    <a:lnTo>
                      <a:pt x="119342" y="325031"/>
                    </a:lnTo>
                    <a:lnTo>
                      <a:pt x="94323" y="364452"/>
                    </a:lnTo>
                    <a:lnTo>
                      <a:pt x="71844" y="405359"/>
                    </a:lnTo>
                    <a:lnTo>
                      <a:pt x="51969" y="447599"/>
                    </a:lnTo>
                    <a:lnTo>
                      <a:pt x="34773" y="490995"/>
                    </a:lnTo>
                    <a:lnTo>
                      <a:pt x="20358" y="535394"/>
                    </a:lnTo>
                    <a:lnTo>
                      <a:pt x="8750" y="580606"/>
                    </a:lnTo>
                    <a:lnTo>
                      <a:pt x="0" y="626466"/>
                    </a:lnTo>
                  </a:path>
                </a:pathLst>
              </a:custGeom>
              <a:noFill/>
              <a:ln w="25400" cap="sq">
                <a:solidFill>
                  <a:srgbClr val="002856"/>
                </a:solidFill>
                <a:headEnd type="triangle" w="lg" len="med"/>
              </a:ln>
            </p:spPr>
            <p:txBody>
              <a:bodyPr/>
              <a:lstStyle/>
              <a:p>
                <a:endParaRPr lang="en-US" dirty="0"/>
              </a:p>
            </p:txBody>
          </p:sp>
          <p:sp>
            <p:nvSpPr>
              <p:cNvPr id="19" name="Freeform 18">
                <a:extLst>
                  <a:ext uri="{FF2B5EF4-FFF2-40B4-BE49-F238E27FC236}">
                    <a16:creationId xmlns:a16="http://schemas.microsoft.com/office/drawing/2014/main" xmlns="" id="{0BBC4EBC-30B8-AD4D-939A-27AB5923C482}"/>
                  </a:ext>
                </a:extLst>
              </p:cNvPr>
              <p:cNvSpPr/>
              <p:nvPr/>
            </p:nvSpPr>
            <p:spPr>
              <a:xfrm>
                <a:off x="4896581" y="3028161"/>
                <a:ext cx="687286" cy="624992"/>
              </a:xfrm>
              <a:custGeom>
                <a:avLst/>
                <a:gdLst/>
                <a:ahLst/>
                <a:cxnLst/>
                <a:rect l="l" t="t" r="r" b="b"/>
                <a:pathLst>
                  <a:path w="687286" h="624992">
                    <a:moveTo>
                      <a:pt x="0" y="624992"/>
                    </a:moveTo>
                    <a:lnTo>
                      <a:pt x="23292" y="623532"/>
                    </a:lnTo>
                    <a:lnTo>
                      <a:pt x="69608" y="617677"/>
                    </a:lnTo>
                    <a:lnTo>
                      <a:pt x="115455" y="608926"/>
                    </a:lnTo>
                    <a:lnTo>
                      <a:pt x="160680" y="597319"/>
                    </a:lnTo>
                    <a:lnTo>
                      <a:pt x="205067" y="582892"/>
                    </a:lnTo>
                    <a:lnTo>
                      <a:pt x="248475" y="565709"/>
                    </a:lnTo>
                    <a:lnTo>
                      <a:pt x="290716" y="545833"/>
                    </a:lnTo>
                    <a:lnTo>
                      <a:pt x="331622" y="523341"/>
                    </a:lnTo>
                    <a:lnTo>
                      <a:pt x="371030" y="498335"/>
                    </a:lnTo>
                    <a:lnTo>
                      <a:pt x="408800" y="470890"/>
                    </a:lnTo>
                    <a:lnTo>
                      <a:pt x="444766" y="441134"/>
                    </a:lnTo>
                    <a:lnTo>
                      <a:pt x="478790" y="409181"/>
                    </a:lnTo>
                    <a:lnTo>
                      <a:pt x="510756" y="375158"/>
                    </a:lnTo>
                    <a:lnTo>
                      <a:pt x="540512" y="339191"/>
                    </a:lnTo>
                    <a:lnTo>
                      <a:pt x="567944" y="301422"/>
                    </a:lnTo>
                    <a:lnTo>
                      <a:pt x="592963" y="262013"/>
                    </a:lnTo>
                    <a:lnTo>
                      <a:pt x="615442" y="221107"/>
                    </a:lnTo>
                    <a:lnTo>
                      <a:pt x="635317" y="178867"/>
                    </a:lnTo>
                    <a:lnTo>
                      <a:pt x="652500" y="135458"/>
                    </a:lnTo>
                    <a:lnTo>
                      <a:pt x="666927" y="91059"/>
                    </a:lnTo>
                    <a:lnTo>
                      <a:pt x="678535" y="45847"/>
                    </a:lnTo>
                    <a:lnTo>
                      <a:pt x="687286" y="0"/>
                    </a:lnTo>
                  </a:path>
                </a:pathLst>
              </a:custGeom>
              <a:noFill/>
              <a:ln w="25400" cap="sq">
                <a:solidFill>
                  <a:srgbClr val="002856"/>
                </a:solidFill>
                <a:headEnd type="triangle" w="lg" len="med"/>
              </a:ln>
            </p:spPr>
            <p:txBody>
              <a:bodyPr/>
              <a:lstStyle/>
              <a:p>
                <a:endParaRPr lang="en-US" dirty="0"/>
              </a:p>
            </p:txBody>
          </p:sp>
          <p:sp>
            <p:nvSpPr>
              <p:cNvPr id="20" name="Freeform 19">
                <a:extLst>
                  <a:ext uri="{FF2B5EF4-FFF2-40B4-BE49-F238E27FC236}">
                    <a16:creationId xmlns:a16="http://schemas.microsoft.com/office/drawing/2014/main" xmlns="" id="{24C8FE3E-A78B-4347-AFA0-0A0C41C56658}"/>
                  </a:ext>
                </a:extLst>
              </p:cNvPr>
              <p:cNvSpPr/>
              <p:nvPr/>
            </p:nvSpPr>
            <p:spPr>
              <a:xfrm>
                <a:off x="5012039" y="2186744"/>
                <a:ext cx="579145" cy="678536"/>
              </a:xfrm>
              <a:custGeom>
                <a:avLst/>
                <a:gdLst/>
                <a:ahLst/>
                <a:cxnLst/>
                <a:rect l="l" t="t" r="r" b="b"/>
                <a:pathLst>
                  <a:path w="579145" h="678536">
                    <a:moveTo>
                      <a:pt x="579145" y="678535"/>
                    </a:moveTo>
                    <a:lnTo>
                      <a:pt x="577685" y="655243"/>
                    </a:lnTo>
                    <a:lnTo>
                      <a:pt x="571830" y="608927"/>
                    </a:lnTo>
                    <a:lnTo>
                      <a:pt x="563080" y="563080"/>
                    </a:lnTo>
                    <a:lnTo>
                      <a:pt x="551472" y="517855"/>
                    </a:lnTo>
                    <a:lnTo>
                      <a:pt x="537045" y="473469"/>
                    </a:lnTo>
                    <a:lnTo>
                      <a:pt x="519862" y="430060"/>
                    </a:lnTo>
                    <a:lnTo>
                      <a:pt x="499986" y="387820"/>
                    </a:lnTo>
                    <a:lnTo>
                      <a:pt x="477495" y="346913"/>
                    </a:lnTo>
                    <a:lnTo>
                      <a:pt x="452488" y="307505"/>
                    </a:lnTo>
                    <a:lnTo>
                      <a:pt x="425044" y="269735"/>
                    </a:lnTo>
                    <a:lnTo>
                      <a:pt x="395288" y="233769"/>
                    </a:lnTo>
                    <a:lnTo>
                      <a:pt x="363334" y="199745"/>
                    </a:lnTo>
                    <a:lnTo>
                      <a:pt x="329311" y="167779"/>
                    </a:lnTo>
                    <a:lnTo>
                      <a:pt x="293345" y="138024"/>
                    </a:lnTo>
                    <a:lnTo>
                      <a:pt x="255575" y="110591"/>
                    </a:lnTo>
                    <a:lnTo>
                      <a:pt x="216167" y="85572"/>
                    </a:lnTo>
                    <a:lnTo>
                      <a:pt x="175260" y="63094"/>
                    </a:lnTo>
                    <a:lnTo>
                      <a:pt x="133020" y="43218"/>
                    </a:lnTo>
                    <a:lnTo>
                      <a:pt x="89611" y="26035"/>
                    </a:lnTo>
                    <a:lnTo>
                      <a:pt x="45212" y="11608"/>
                    </a:lnTo>
                    <a:lnTo>
                      <a:pt x="0" y="0"/>
                    </a:lnTo>
                  </a:path>
                </a:pathLst>
              </a:custGeom>
              <a:noFill/>
              <a:ln w="25400" cap="sq">
                <a:solidFill>
                  <a:srgbClr val="002856"/>
                </a:solidFill>
                <a:headEnd type="triangle" w="lg" len="med"/>
              </a:ln>
            </p:spPr>
            <p:txBody>
              <a:bodyPr/>
              <a:lstStyle/>
              <a:p>
                <a:endParaRPr lang="en-US" dirty="0"/>
              </a:p>
            </p:txBody>
          </p:sp>
          <p:sp>
            <p:nvSpPr>
              <p:cNvPr id="21" name="Freeform 20">
                <a:extLst>
                  <a:ext uri="{FF2B5EF4-FFF2-40B4-BE49-F238E27FC236}">
                    <a16:creationId xmlns:a16="http://schemas.microsoft.com/office/drawing/2014/main" xmlns="" id="{C750EDDE-75EC-A446-BC46-46074F37520F}"/>
                  </a:ext>
                </a:extLst>
              </p:cNvPr>
              <p:cNvSpPr/>
              <p:nvPr/>
            </p:nvSpPr>
            <p:spPr>
              <a:xfrm>
                <a:off x="4108707" y="2958549"/>
                <a:ext cx="624992" cy="687286"/>
              </a:xfrm>
              <a:custGeom>
                <a:avLst/>
                <a:gdLst/>
                <a:ahLst/>
                <a:cxnLst/>
                <a:rect l="l" t="t" r="r" b="b"/>
                <a:pathLst>
                  <a:path w="624992" h="687286">
                    <a:moveTo>
                      <a:pt x="0" y="0"/>
                    </a:moveTo>
                    <a:lnTo>
                      <a:pt x="1461" y="23292"/>
                    </a:lnTo>
                    <a:lnTo>
                      <a:pt x="7315" y="69609"/>
                    </a:lnTo>
                    <a:lnTo>
                      <a:pt x="16066" y="115456"/>
                    </a:lnTo>
                    <a:lnTo>
                      <a:pt x="27673" y="160681"/>
                    </a:lnTo>
                    <a:lnTo>
                      <a:pt x="42101" y="205067"/>
                    </a:lnTo>
                    <a:lnTo>
                      <a:pt x="59284" y="248476"/>
                    </a:lnTo>
                    <a:lnTo>
                      <a:pt x="79159" y="290716"/>
                    </a:lnTo>
                    <a:lnTo>
                      <a:pt x="101651" y="331623"/>
                    </a:lnTo>
                    <a:lnTo>
                      <a:pt x="126657" y="371031"/>
                    </a:lnTo>
                    <a:lnTo>
                      <a:pt x="154102" y="408801"/>
                    </a:lnTo>
                    <a:lnTo>
                      <a:pt x="183858" y="444767"/>
                    </a:lnTo>
                    <a:lnTo>
                      <a:pt x="215811" y="478790"/>
                    </a:lnTo>
                    <a:lnTo>
                      <a:pt x="249835" y="510756"/>
                    </a:lnTo>
                    <a:lnTo>
                      <a:pt x="285801" y="540512"/>
                    </a:lnTo>
                    <a:lnTo>
                      <a:pt x="323571" y="567944"/>
                    </a:lnTo>
                    <a:lnTo>
                      <a:pt x="362979" y="592963"/>
                    </a:lnTo>
                    <a:lnTo>
                      <a:pt x="403886" y="615442"/>
                    </a:lnTo>
                    <a:lnTo>
                      <a:pt x="446126" y="635318"/>
                    </a:lnTo>
                    <a:lnTo>
                      <a:pt x="489534" y="652501"/>
                    </a:lnTo>
                    <a:lnTo>
                      <a:pt x="533934" y="666928"/>
                    </a:lnTo>
                    <a:lnTo>
                      <a:pt x="579146" y="678536"/>
                    </a:lnTo>
                    <a:lnTo>
                      <a:pt x="624993" y="687286"/>
                    </a:lnTo>
                  </a:path>
                </a:pathLst>
              </a:custGeom>
              <a:noFill/>
              <a:ln w="25400" cap="sq">
                <a:solidFill>
                  <a:srgbClr val="002856"/>
                </a:solidFill>
                <a:headEnd type="triangle" w="lg" len="med"/>
              </a:ln>
            </p:spPr>
            <p:txBody>
              <a:bodyPr/>
              <a:lstStyle/>
              <a:p>
                <a:endParaRPr lang="en-US" dirty="0"/>
              </a:p>
            </p:txBody>
          </p:sp>
        </p:grpSp>
        <p:sp>
          <p:nvSpPr>
            <p:cNvPr id="28" name="Google Shape;303;p7">
              <a:extLst>
                <a:ext uri="{FF2B5EF4-FFF2-40B4-BE49-F238E27FC236}">
                  <a16:creationId xmlns:a16="http://schemas.microsoft.com/office/drawing/2014/main" xmlns="" id="{3372C5FC-B0C4-A74B-A869-AFF17E91BAA6}"/>
                </a:ext>
              </a:extLst>
            </p:cNvPr>
            <p:cNvSpPr/>
            <p:nvPr/>
          </p:nvSpPr>
          <p:spPr>
            <a:xfrm flipH="1">
              <a:off x="5759563" y="4042518"/>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1</a:t>
              </a:r>
              <a:endParaRPr lang="en-US" sz="1400" dirty="0"/>
            </a:p>
          </p:txBody>
        </p:sp>
        <p:sp>
          <p:nvSpPr>
            <p:cNvPr id="32" name="Google Shape;303;p7">
              <a:extLst>
                <a:ext uri="{FF2B5EF4-FFF2-40B4-BE49-F238E27FC236}">
                  <a16:creationId xmlns:a16="http://schemas.microsoft.com/office/drawing/2014/main" xmlns="" id="{F1FCC949-E49A-7A46-BBBB-760A7DA0ABE3}"/>
                </a:ext>
              </a:extLst>
            </p:cNvPr>
            <p:cNvSpPr/>
            <p:nvPr/>
          </p:nvSpPr>
          <p:spPr>
            <a:xfrm flipH="1">
              <a:off x="6384667" y="4988290"/>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2</a:t>
              </a:r>
              <a:endParaRPr lang="en-US" sz="1400" dirty="0"/>
            </a:p>
          </p:txBody>
        </p:sp>
        <p:sp>
          <p:nvSpPr>
            <p:cNvPr id="33" name="Google Shape;303;p7">
              <a:extLst>
                <a:ext uri="{FF2B5EF4-FFF2-40B4-BE49-F238E27FC236}">
                  <a16:creationId xmlns:a16="http://schemas.microsoft.com/office/drawing/2014/main" xmlns="" id="{E192AF82-D113-C844-9891-0A63B83C8739}"/>
                </a:ext>
              </a:extLst>
            </p:cNvPr>
            <p:cNvSpPr/>
            <p:nvPr/>
          </p:nvSpPr>
          <p:spPr>
            <a:xfrm flipH="1">
              <a:off x="5457589" y="5681508"/>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3</a:t>
              </a:r>
              <a:endParaRPr lang="en-US" sz="1400" dirty="0"/>
            </a:p>
          </p:txBody>
        </p:sp>
        <p:sp>
          <p:nvSpPr>
            <p:cNvPr id="34" name="Google Shape;303;p7">
              <a:extLst>
                <a:ext uri="{FF2B5EF4-FFF2-40B4-BE49-F238E27FC236}">
                  <a16:creationId xmlns:a16="http://schemas.microsoft.com/office/drawing/2014/main" xmlns="" id="{8B23A11D-9B8A-9D41-B5E5-61448D3B6F7F}"/>
                </a:ext>
              </a:extLst>
            </p:cNvPr>
            <p:cNvSpPr/>
            <p:nvPr/>
          </p:nvSpPr>
          <p:spPr>
            <a:xfrm flipH="1">
              <a:off x="4738553" y="4734847"/>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4</a:t>
              </a:r>
              <a:endParaRPr lang="en-US" sz="1400" dirty="0"/>
            </a:p>
          </p:txBody>
        </p:sp>
      </p:grpSp>
      <p:grpSp>
        <p:nvGrpSpPr>
          <p:cNvPr id="63" name="Group 62">
            <a:extLst>
              <a:ext uri="{FF2B5EF4-FFF2-40B4-BE49-F238E27FC236}">
                <a16:creationId xmlns:a16="http://schemas.microsoft.com/office/drawing/2014/main" xmlns="" id="{1141E3A3-F9AD-1749-A27C-C49C05EE9B08}"/>
              </a:ext>
            </a:extLst>
          </p:cNvPr>
          <p:cNvGrpSpPr/>
          <p:nvPr/>
        </p:nvGrpSpPr>
        <p:grpSpPr>
          <a:xfrm>
            <a:off x="6804947" y="2350020"/>
            <a:ext cx="3439038" cy="3244432"/>
            <a:chOff x="8051732" y="2573547"/>
            <a:chExt cx="3439038" cy="3244432"/>
          </a:xfrm>
        </p:grpSpPr>
        <p:grpSp>
          <p:nvGrpSpPr>
            <p:cNvPr id="61" name="Group 60">
              <a:extLst>
                <a:ext uri="{FF2B5EF4-FFF2-40B4-BE49-F238E27FC236}">
                  <a16:creationId xmlns:a16="http://schemas.microsoft.com/office/drawing/2014/main" xmlns="" id="{B596941F-0A3B-E94D-9536-3FDD29309711}"/>
                </a:ext>
              </a:extLst>
            </p:cNvPr>
            <p:cNvGrpSpPr/>
            <p:nvPr/>
          </p:nvGrpSpPr>
          <p:grpSpPr>
            <a:xfrm>
              <a:off x="8051732" y="5086459"/>
              <a:ext cx="3439038" cy="731520"/>
              <a:chOff x="8696328" y="4802711"/>
              <a:chExt cx="3439038" cy="731520"/>
            </a:xfrm>
          </p:grpSpPr>
          <p:sp>
            <p:nvSpPr>
              <p:cNvPr id="53" name="Rectangle 52">
                <a:extLst>
                  <a:ext uri="{FF2B5EF4-FFF2-40B4-BE49-F238E27FC236}">
                    <a16:creationId xmlns:a16="http://schemas.microsoft.com/office/drawing/2014/main" xmlns="" id="{4AA09957-CA36-6541-A621-0E99B59AFEF7}"/>
                  </a:ext>
                </a:extLst>
              </p:cNvPr>
              <p:cNvSpPr/>
              <p:nvPr/>
            </p:nvSpPr>
            <p:spPr>
              <a:xfrm>
                <a:off x="8850280" y="4802711"/>
                <a:ext cx="3285086" cy="7315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Google Shape;303;p7">
                <a:extLst>
                  <a:ext uri="{FF2B5EF4-FFF2-40B4-BE49-F238E27FC236}">
                    <a16:creationId xmlns:a16="http://schemas.microsoft.com/office/drawing/2014/main" xmlns="" id="{B40E510C-19E1-724A-802A-1D7080A03FE7}"/>
                  </a:ext>
                </a:extLst>
              </p:cNvPr>
              <p:cNvSpPr/>
              <p:nvPr/>
            </p:nvSpPr>
            <p:spPr>
              <a:xfrm flipH="1">
                <a:off x="8696328" y="5030652"/>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4</a:t>
                </a:r>
                <a:endParaRPr lang="en-US" sz="1400" dirty="0"/>
              </a:p>
            </p:txBody>
          </p:sp>
          <p:pic>
            <p:nvPicPr>
              <p:cNvPr id="42" name="Graphic 41">
                <a:extLst>
                  <a:ext uri="{FF2B5EF4-FFF2-40B4-BE49-F238E27FC236}">
                    <a16:creationId xmlns:a16="http://schemas.microsoft.com/office/drawing/2014/main" xmlns="" id="{AE491308-2E89-4C46-8091-3CC2E6C430D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052381" y="4961222"/>
                <a:ext cx="532926" cy="414498"/>
              </a:xfrm>
              <a:prstGeom prst="rect">
                <a:avLst/>
              </a:prstGeom>
            </p:spPr>
          </p:pic>
          <p:sp>
            <p:nvSpPr>
              <p:cNvPr id="47" name="TextBox 46">
                <a:extLst>
                  <a:ext uri="{FF2B5EF4-FFF2-40B4-BE49-F238E27FC236}">
                    <a16:creationId xmlns:a16="http://schemas.microsoft.com/office/drawing/2014/main" xmlns="" id="{899DD46E-2D56-E044-B9FB-5997C3F6AAFC}"/>
                  </a:ext>
                </a:extLst>
              </p:cNvPr>
              <p:cNvSpPr txBox="1"/>
              <p:nvPr/>
            </p:nvSpPr>
            <p:spPr>
              <a:xfrm>
                <a:off x="9665722" y="5014583"/>
                <a:ext cx="2327560" cy="307777"/>
              </a:xfrm>
              <a:prstGeom prst="rect">
                <a:avLst/>
              </a:prstGeom>
              <a:noFill/>
            </p:spPr>
            <p:txBody>
              <a:bodyPr wrap="none" lIns="0" rIns="0" rtlCol="0">
                <a:spAutoFit/>
              </a:bodyPr>
              <a:lstStyle/>
              <a:p>
                <a:pPr>
                  <a:spcBef>
                    <a:spcPts val="600"/>
                  </a:spcBef>
                </a:pPr>
                <a:r>
                  <a:rPr lang="en-US" sz="1400" dirty="0"/>
                  <a:t>Retirement and Replacement</a:t>
                </a:r>
              </a:p>
            </p:txBody>
          </p:sp>
        </p:grpSp>
        <p:grpSp>
          <p:nvGrpSpPr>
            <p:cNvPr id="60" name="Group 59">
              <a:extLst>
                <a:ext uri="{FF2B5EF4-FFF2-40B4-BE49-F238E27FC236}">
                  <a16:creationId xmlns:a16="http://schemas.microsoft.com/office/drawing/2014/main" xmlns="" id="{231DCFCF-FF2B-BE41-B7FB-A5276259263B}"/>
                </a:ext>
              </a:extLst>
            </p:cNvPr>
            <p:cNvGrpSpPr/>
            <p:nvPr/>
          </p:nvGrpSpPr>
          <p:grpSpPr>
            <a:xfrm>
              <a:off x="8051732" y="4253318"/>
              <a:ext cx="3439038" cy="731520"/>
              <a:chOff x="8696328" y="3969570"/>
              <a:chExt cx="3439038" cy="731520"/>
            </a:xfrm>
          </p:grpSpPr>
          <p:sp>
            <p:nvSpPr>
              <p:cNvPr id="51" name="Rectangle 50">
                <a:extLst>
                  <a:ext uri="{FF2B5EF4-FFF2-40B4-BE49-F238E27FC236}">
                    <a16:creationId xmlns:a16="http://schemas.microsoft.com/office/drawing/2014/main" xmlns="" id="{731829AB-FCCC-F347-B6DD-970831D36C64}"/>
                  </a:ext>
                </a:extLst>
              </p:cNvPr>
              <p:cNvSpPr/>
              <p:nvPr/>
            </p:nvSpPr>
            <p:spPr>
              <a:xfrm>
                <a:off x="8850280" y="3969570"/>
                <a:ext cx="3285086" cy="7315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Google Shape;303;p7">
                <a:extLst>
                  <a:ext uri="{FF2B5EF4-FFF2-40B4-BE49-F238E27FC236}">
                    <a16:creationId xmlns:a16="http://schemas.microsoft.com/office/drawing/2014/main" xmlns="" id="{1AA5B838-2F10-774A-B0E2-E059BAB98245}"/>
                  </a:ext>
                </a:extLst>
              </p:cNvPr>
              <p:cNvSpPr/>
              <p:nvPr/>
            </p:nvSpPr>
            <p:spPr>
              <a:xfrm flipH="1">
                <a:off x="8696328" y="4197511"/>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3</a:t>
                </a:r>
                <a:endParaRPr lang="en-US" sz="1400" dirty="0"/>
              </a:p>
            </p:txBody>
          </p:sp>
          <p:pic>
            <p:nvPicPr>
              <p:cNvPr id="46" name="Graphic 45">
                <a:extLst>
                  <a:ext uri="{FF2B5EF4-FFF2-40B4-BE49-F238E27FC236}">
                    <a16:creationId xmlns:a16="http://schemas.microsoft.com/office/drawing/2014/main" xmlns="" id="{15195D44-A0FD-F843-B8E4-E14CD558B18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052381" y="4128081"/>
                <a:ext cx="532926" cy="414498"/>
              </a:xfrm>
              <a:prstGeom prst="rect">
                <a:avLst/>
              </a:prstGeom>
            </p:spPr>
          </p:pic>
          <p:sp>
            <p:nvSpPr>
              <p:cNvPr id="55" name="TextBox 54">
                <a:extLst>
                  <a:ext uri="{FF2B5EF4-FFF2-40B4-BE49-F238E27FC236}">
                    <a16:creationId xmlns:a16="http://schemas.microsoft.com/office/drawing/2014/main" xmlns="" id="{C07B1A8A-B1B0-D84C-B97C-838206658F5A}"/>
                  </a:ext>
                </a:extLst>
              </p:cNvPr>
              <p:cNvSpPr txBox="1"/>
              <p:nvPr/>
            </p:nvSpPr>
            <p:spPr>
              <a:xfrm>
                <a:off x="9665722" y="4176188"/>
                <a:ext cx="2199320" cy="307777"/>
              </a:xfrm>
              <a:prstGeom prst="rect">
                <a:avLst/>
              </a:prstGeom>
              <a:noFill/>
            </p:spPr>
            <p:txBody>
              <a:bodyPr wrap="none" lIns="0" rIns="0" rtlCol="0">
                <a:spAutoFit/>
              </a:bodyPr>
              <a:lstStyle/>
              <a:p>
                <a:pPr>
                  <a:spcBef>
                    <a:spcPts val="600"/>
                  </a:spcBef>
                </a:pPr>
                <a:r>
                  <a:rPr lang="en-US" sz="1400" dirty="0"/>
                  <a:t>Maintenance and Utilization</a:t>
                </a:r>
              </a:p>
            </p:txBody>
          </p:sp>
        </p:grpSp>
        <p:grpSp>
          <p:nvGrpSpPr>
            <p:cNvPr id="59" name="Group 58">
              <a:extLst>
                <a:ext uri="{FF2B5EF4-FFF2-40B4-BE49-F238E27FC236}">
                  <a16:creationId xmlns:a16="http://schemas.microsoft.com/office/drawing/2014/main" xmlns="" id="{08F01317-45BF-4E40-9621-265CAD1F1F0C}"/>
                </a:ext>
              </a:extLst>
            </p:cNvPr>
            <p:cNvGrpSpPr/>
            <p:nvPr/>
          </p:nvGrpSpPr>
          <p:grpSpPr>
            <a:xfrm>
              <a:off x="8051732" y="3415852"/>
              <a:ext cx="3439038" cy="731520"/>
              <a:chOff x="8696328" y="3132104"/>
              <a:chExt cx="3439038" cy="731520"/>
            </a:xfrm>
          </p:grpSpPr>
          <p:sp>
            <p:nvSpPr>
              <p:cNvPr id="49" name="Rectangle 48">
                <a:extLst>
                  <a:ext uri="{FF2B5EF4-FFF2-40B4-BE49-F238E27FC236}">
                    <a16:creationId xmlns:a16="http://schemas.microsoft.com/office/drawing/2014/main" xmlns="" id="{F16A3DC1-15BD-9A49-96B7-C8DF4E6B2699}"/>
                  </a:ext>
                </a:extLst>
              </p:cNvPr>
              <p:cNvSpPr/>
              <p:nvPr/>
            </p:nvSpPr>
            <p:spPr>
              <a:xfrm>
                <a:off x="8850280" y="3132104"/>
                <a:ext cx="3285086" cy="7315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Google Shape;303;p7">
                <a:extLst>
                  <a:ext uri="{FF2B5EF4-FFF2-40B4-BE49-F238E27FC236}">
                    <a16:creationId xmlns:a16="http://schemas.microsoft.com/office/drawing/2014/main" xmlns="" id="{239FCDE0-B1EE-794A-86F9-4B87AA542B95}"/>
                  </a:ext>
                </a:extLst>
              </p:cNvPr>
              <p:cNvSpPr/>
              <p:nvPr/>
            </p:nvSpPr>
            <p:spPr>
              <a:xfrm flipH="1">
                <a:off x="8696328" y="3360045"/>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2</a:t>
                </a:r>
                <a:endParaRPr lang="en-US" sz="1400" dirty="0"/>
              </a:p>
            </p:txBody>
          </p:sp>
          <p:pic>
            <p:nvPicPr>
              <p:cNvPr id="44" name="Graphic 43">
                <a:extLst>
                  <a:ext uri="{FF2B5EF4-FFF2-40B4-BE49-F238E27FC236}">
                    <a16:creationId xmlns:a16="http://schemas.microsoft.com/office/drawing/2014/main" xmlns="" id="{E7B10762-EC94-6948-89C1-E42A3EA7A68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052381" y="3290615"/>
                <a:ext cx="532926" cy="414498"/>
              </a:xfrm>
              <a:prstGeom prst="rect">
                <a:avLst/>
              </a:prstGeom>
            </p:spPr>
          </p:pic>
          <p:sp>
            <p:nvSpPr>
              <p:cNvPr id="56" name="TextBox 55">
                <a:extLst>
                  <a:ext uri="{FF2B5EF4-FFF2-40B4-BE49-F238E27FC236}">
                    <a16:creationId xmlns:a16="http://schemas.microsoft.com/office/drawing/2014/main" xmlns="" id="{A2447AFA-C71A-6C4D-86F5-2E6762261F22}"/>
                  </a:ext>
                </a:extLst>
              </p:cNvPr>
              <p:cNvSpPr txBox="1"/>
              <p:nvPr/>
            </p:nvSpPr>
            <p:spPr>
              <a:xfrm>
                <a:off x="9665722" y="3343975"/>
                <a:ext cx="2099934" cy="307777"/>
              </a:xfrm>
              <a:prstGeom prst="rect">
                <a:avLst/>
              </a:prstGeom>
              <a:noFill/>
            </p:spPr>
            <p:txBody>
              <a:bodyPr wrap="none" lIns="0" rIns="0" rtlCol="0">
                <a:spAutoFit/>
              </a:bodyPr>
              <a:lstStyle/>
              <a:p>
                <a:pPr>
                  <a:spcBef>
                    <a:spcPts val="600"/>
                  </a:spcBef>
                </a:pPr>
                <a:r>
                  <a:rPr lang="en-US" sz="1400" dirty="0"/>
                  <a:t>Adoption and Optimization</a:t>
                </a:r>
              </a:p>
            </p:txBody>
          </p:sp>
        </p:grpSp>
        <p:grpSp>
          <p:nvGrpSpPr>
            <p:cNvPr id="58" name="Group 57">
              <a:extLst>
                <a:ext uri="{FF2B5EF4-FFF2-40B4-BE49-F238E27FC236}">
                  <a16:creationId xmlns:a16="http://schemas.microsoft.com/office/drawing/2014/main" xmlns="" id="{1B2364EF-8B47-F04F-BCA7-E7395F1ADF6B}"/>
                </a:ext>
              </a:extLst>
            </p:cNvPr>
            <p:cNvGrpSpPr/>
            <p:nvPr/>
          </p:nvGrpSpPr>
          <p:grpSpPr>
            <a:xfrm>
              <a:off x="8051732" y="2573547"/>
              <a:ext cx="3439038" cy="731520"/>
              <a:chOff x="8696328" y="2289799"/>
              <a:chExt cx="3439038" cy="731520"/>
            </a:xfrm>
          </p:grpSpPr>
          <p:sp>
            <p:nvSpPr>
              <p:cNvPr id="48" name="Rectangle 47">
                <a:extLst>
                  <a:ext uri="{FF2B5EF4-FFF2-40B4-BE49-F238E27FC236}">
                    <a16:creationId xmlns:a16="http://schemas.microsoft.com/office/drawing/2014/main" xmlns="" id="{39ACB5D6-52C9-2044-9FC2-B3969D479877}"/>
                  </a:ext>
                </a:extLst>
              </p:cNvPr>
              <p:cNvSpPr/>
              <p:nvPr/>
            </p:nvSpPr>
            <p:spPr>
              <a:xfrm>
                <a:off x="8850280" y="2289799"/>
                <a:ext cx="3285086" cy="7315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Google Shape;303;p7">
                <a:extLst>
                  <a:ext uri="{FF2B5EF4-FFF2-40B4-BE49-F238E27FC236}">
                    <a16:creationId xmlns:a16="http://schemas.microsoft.com/office/drawing/2014/main" xmlns="" id="{519B523F-8A6F-7449-975F-0379EDBEC567}"/>
                  </a:ext>
                </a:extLst>
              </p:cNvPr>
              <p:cNvSpPr/>
              <p:nvPr/>
            </p:nvSpPr>
            <p:spPr>
              <a:xfrm flipH="1">
                <a:off x="8696328" y="2517740"/>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1</a:t>
                </a:r>
                <a:endParaRPr lang="en-US" sz="1400" dirty="0"/>
              </a:p>
            </p:txBody>
          </p:sp>
          <p:pic>
            <p:nvPicPr>
              <p:cNvPr id="40" name="Graphic 39">
                <a:extLst>
                  <a:ext uri="{FF2B5EF4-FFF2-40B4-BE49-F238E27FC236}">
                    <a16:creationId xmlns:a16="http://schemas.microsoft.com/office/drawing/2014/main" xmlns="" id="{E4647129-EB4C-A44C-9775-42EDF422B66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052381" y="2448310"/>
                <a:ext cx="532926" cy="414498"/>
              </a:xfrm>
              <a:prstGeom prst="rect">
                <a:avLst/>
              </a:prstGeom>
            </p:spPr>
          </p:pic>
          <p:sp>
            <p:nvSpPr>
              <p:cNvPr id="57" name="TextBox 56">
                <a:extLst>
                  <a:ext uri="{FF2B5EF4-FFF2-40B4-BE49-F238E27FC236}">
                    <a16:creationId xmlns:a16="http://schemas.microsoft.com/office/drawing/2014/main" xmlns="" id="{0AAC9A76-ED61-2347-B783-CB091850E3DF}"/>
                  </a:ext>
                </a:extLst>
              </p:cNvPr>
              <p:cNvSpPr txBox="1"/>
              <p:nvPr/>
            </p:nvSpPr>
            <p:spPr>
              <a:xfrm>
                <a:off x="9665722" y="2497588"/>
                <a:ext cx="2010166" cy="307777"/>
              </a:xfrm>
              <a:prstGeom prst="rect">
                <a:avLst/>
              </a:prstGeom>
              <a:noFill/>
            </p:spPr>
            <p:txBody>
              <a:bodyPr wrap="none" lIns="0" rIns="0" rtlCol="0">
                <a:spAutoFit/>
              </a:bodyPr>
              <a:lstStyle/>
              <a:p>
                <a:pPr>
                  <a:spcBef>
                    <a:spcPts val="600"/>
                  </a:spcBef>
                </a:pPr>
                <a:r>
                  <a:rPr lang="en-US" sz="1400" dirty="0"/>
                  <a:t>Design and Development</a:t>
                </a:r>
              </a:p>
            </p:txBody>
          </p:sp>
        </p:grpSp>
      </p:grpSp>
      <p:sp>
        <p:nvSpPr>
          <p:cNvPr id="62" name="Text Box 91">
            <a:extLst>
              <a:ext uri="{FF2B5EF4-FFF2-40B4-BE49-F238E27FC236}">
                <a16:creationId xmlns:a16="http://schemas.microsoft.com/office/drawing/2014/main" xmlns="" id="{BE1B0163-8607-674C-B5A0-B513E1AB9705}"/>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2553060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D7802406-C07F-3245-BFAA-43FAB07CC965}"/>
              </a:ext>
            </a:extLst>
          </p:cNvPr>
          <p:cNvSpPr/>
          <p:nvPr/>
        </p:nvSpPr>
        <p:spPr>
          <a:xfrm>
            <a:off x="457200" y="2728382"/>
            <a:ext cx="1466175" cy="2009723"/>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TextBox 29">
            <a:extLst>
              <a:ext uri="{FF2B5EF4-FFF2-40B4-BE49-F238E27FC236}">
                <a16:creationId xmlns:a16="http://schemas.microsoft.com/office/drawing/2014/main" xmlns="" id="{E68AE0C4-A8AA-0947-92B5-133753E4E1BC}"/>
              </a:ext>
            </a:extLst>
          </p:cNvPr>
          <p:cNvSpPr txBox="1"/>
          <p:nvPr/>
        </p:nvSpPr>
        <p:spPr>
          <a:xfrm>
            <a:off x="586766" y="2783957"/>
            <a:ext cx="1210267" cy="646331"/>
          </a:xfrm>
          <a:prstGeom prst="rect">
            <a:avLst/>
          </a:prstGeom>
          <a:noFill/>
        </p:spPr>
        <p:txBody>
          <a:bodyPr wrap="none" lIns="0" rIns="0" rtlCol="0">
            <a:spAutoFit/>
          </a:bodyPr>
          <a:lstStyle/>
          <a:p>
            <a:pPr algn="ctr">
              <a:spcBef>
                <a:spcPts val="600"/>
              </a:spcBef>
            </a:pPr>
            <a:r>
              <a:rPr lang="en-US" sz="1200" dirty="0"/>
              <a:t>Identify the</a:t>
            </a:r>
            <a:br>
              <a:rPr lang="en-US" sz="1200" dirty="0"/>
            </a:br>
            <a:r>
              <a:rPr lang="en-US" sz="1200" dirty="0"/>
              <a:t>“job-to-be-done”</a:t>
            </a:r>
            <a:br>
              <a:rPr lang="en-US" sz="1200" dirty="0"/>
            </a:br>
            <a:r>
              <a:rPr lang="en-US" sz="1200" dirty="0"/>
              <a:t>and the customer</a:t>
            </a:r>
          </a:p>
        </p:txBody>
      </p:sp>
      <p:sp>
        <p:nvSpPr>
          <p:cNvPr id="39" name="Rectangle 38">
            <a:extLst>
              <a:ext uri="{FF2B5EF4-FFF2-40B4-BE49-F238E27FC236}">
                <a16:creationId xmlns:a16="http://schemas.microsoft.com/office/drawing/2014/main" xmlns="" id="{4BD78DDD-890A-6644-973A-653B41440AFE}"/>
              </a:ext>
            </a:extLst>
          </p:cNvPr>
          <p:cNvSpPr/>
          <p:nvPr/>
        </p:nvSpPr>
        <p:spPr>
          <a:xfrm>
            <a:off x="2418875" y="2728382"/>
            <a:ext cx="1466175" cy="2009724"/>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a:extLst>
              <a:ext uri="{FF2B5EF4-FFF2-40B4-BE49-F238E27FC236}">
                <a16:creationId xmlns:a16="http://schemas.microsoft.com/office/drawing/2014/main" xmlns="" id="{C9987C43-8302-844B-860C-DAB3D9997685}"/>
              </a:ext>
            </a:extLst>
          </p:cNvPr>
          <p:cNvSpPr/>
          <p:nvPr/>
        </p:nvSpPr>
        <p:spPr>
          <a:xfrm>
            <a:off x="4380550" y="2728383"/>
            <a:ext cx="1466175" cy="2009724"/>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TextBox 50">
            <a:extLst>
              <a:ext uri="{FF2B5EF4-FFF2-40B4-BE49-F238E27FC236}">
                <a16:creationId xmlns:a16="http://schemas.microsoft.com/office/drawing/2014/main" xmlns="" id="{FDABB9B4-C7D8-D94E-BB34-0145274F9B74}"/>
              </a:ext>
            </a:extLst>
          </p:cNvPr>
          <p:cNvSpPr txBox="1"/>
          <p:nvPr/>
        </p:nvSpPr>
        <p:spPr>
          <a:xfrm>
            <a:off x="4672266" y="2783957"/>
            <a:ext cx="894476" cy="461665"/>
          </a:xfrm>
          <a:prstGeom prst="rect">
            <a:avLst/>
          </a:prstGeom>
          <a:noFill/>
        </p:spPr>
        <p:txBody>
          <a:bodyPr wrap="none" lIns="0" rIns="0" rtlCol="0">
            <a:spAutoFit/>
          </a:bodyPr>
          <a:lstStyle/>
          <a:p>
            <a:pPr algn="ctr">
              <a:spcBef>
                <a:spcPts val="600"/>
              </a:spcBef>
            </a:pPr>
            <a:r>
              <a:rPr lang="en-US" sz="1200" dirty="0"/>
              <a:t>Pinpoint your</a:t>
            </a:r>
            <a:br>
              <a:rPr lang="en-US" sz="1200" dirty="0"/>
            </a:br>
            <a:r>
              <a:rPr lang="en-US" sz="1200" dirty="0"/>
              <a:t>use case</a:t>
            </a:r>
          </a:p>
        </p:txBody>
      </p:sp>
      <p:sp>
        <p:nvSpPr>
          <p:cNvPr id="41" name="Rectangle 40">
            <a:extLst>
              <a:ext uri="{FF2B5EF4-FFF2-40B4-BE49-F238E27FC236}">
                <a16:creationId xmlns:a16="http://schemas.microsoft.com/office/drawing/2014/main" xmlns="" id="{F53FB5A6-2CFB-0247-A730-78C5D6B2AEEA}"/>
              </a:ext>
            </a:extLst>
          </p:cNvPr>
          <p:cNvSpPr/>
          <p:nvPr/>
        </p:nvSpPr>
        <p:spPr>
          <a:xfrm>
            <a:off x="6342225" y="2728383"/>
            <a:ext cx="1466175" cy="2374520"/>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TextBox 51">
            <a:extLst>
              <a:ext uri="{FF2B5EF4-FFF2-40B4-BE49-F238E27FC236}">
                <a16:creationId xmlns:a16="http://schemas.microsoft.com/office/drawing/2014/main" xmlns="" id="{58F51D01-2FFA-514E-A181-63FE01BED6E1}"/>
              </a:ext>
            </a:extLst>
          </p:cNvPr>
          <p:cNvSpPr txBox="1"/>
          <p:nvPr/>
        </p:nvSpPr>
        <p:spPr>
          <a:xfrm>
            <a:off x="6704220" y="2783957"/>
            <a:ext cx="742191" cy="461665"/>
          </a:xfrm>
          <a:prstGeom prst="rect">
            <a:avLst/>
          </a:prstGeom>
          <a:noFill/>
        </p:spPr>
        <p:txBody>
          <a:bodyPr wrap="none" lIns="0" rIns="0" rtlCol="0">
            <a:spAutoFit/>
          </a:bodyPr>
          <a:lstStyle/>
          <a:p>
            <a:pPr algn="ctr">
              <a:spcBef>
                <a:spcPts val="600"/>
              </a:spcBef>
            </a:pPr>
            <a:r>
              <a:rPr lang="en-US" sz="1200" dirty="0"/>
              <a:t>Recognize</a:t>
            </a:r>
            <a:br>
              <a:rPr lang="en-US" sz="1200" dirty="0"/>
            </a:br>
            <a:r>
              <a:rPr lang="en-US" sz="1200" dirty="0"/>
              <a:t>solution fit</a:t>
            </a:r>
          </a:p>
        </p:txBody>
      </p:sp>
      <p:sp>
        <p:nvSpPr>
          <p:cNvPr id="43" name="Rectangle 42">
            <a:extLst>
              <a:ext uri="{FF2B5EF4-FFF2-40B4-BE49-F238E27FC236}">
                <a16:creationId xmlns:a16="http://schemas.microsoft.com/office/drawing/2014/main" xmlns="" id="{B399FD80-9380-6945-937A-6B6A2ADE20F6}"/>
              </a:ext>
            </a:extLst>
          </p:cNvPr>
          <p:cNvSpPr/>
          <p:nvPr/>
        </p:nvSpPr>
        <p:spPr>
          <a:xfrm>
            <a:off x="8303900" y="2728383"/>
            <a:ext cx="1466175" cy="2374520"/>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TextBox 52">
            <a:extLst>
              <a:ext uri="{FF2B5EF4-FFF2-40B4-BE49-F238E27FC236}">
                <a16:creationId xmlns:a16="http://schemas.microsoft.com/office/drawing/2014/main" xmlns="" id="{D636E858-30C3-554E-A048-B7A30CCC6C87}"/>
              </a:ext>
            </a:extLst>
          </p:cNvPr>
          <p:cNvSpPr txBox="1"/>
          <p:nvPr/>
        </p:nvSpPr>
        <p:spPr>
          <a:xfrm>
            <a:off x="8493299" y="2783957"/>
            <a:ext cx="1085233" cy="461665"/>
          </a:xfrm>
          <a:prstGeom prst="rect">
            <a:avLst/>
          </a:prstGeom>
          <a:noFill/>
        </p:spPr>
        <p:txBody>
          <a:bodyPr wrap="none" lIns="0" rIns="0" rtlCol="0">
            <a:spAutoFit/>
          </a:bodyPr>
          <a:lstStyle/>
          <a:p>
            <a:pPr algn="ctr">
              <a:spcBef>
                <a:spcPts val="600"/>
              </a:spcBef>
            </a:pPr>
            <a:r>
              <a:rPr lang="en-US" sz="1200" dirty="0"/>
              <a:t>Identify strategy</a:t>
            </a:r>
            <a:br>
              <a:rPr lang="en-US" sz="1200" dirty="0"/>
            </a:br>
            <a:r>
              <a:rPr lang="en-US" sz="1200" dirty="0"/>
              <a:t>to fill gaps</a:t>
            </a:r>
          </a:p>
        </p:txBody>
      </p:sp>
      <p:sp>
        <p:nvSpPr>
          <p:cNvPr id="44" name="Rectangle 43">
            <a:extLst>
              <a:ext uri="{FF2B5EF4-FFF2-40B4-BE49-F238E27FC236}">
                <a16:creationId xmlns:a16="http://schemas.microsoft.com/office/drawing/2014/main" xmlns="" id="{D05DCA4C-3A2E-3241-9490-0911437F0CEF}"/>
              </a:ext>
            </a:extLst>
          </p:cNvPr>
          <p:cNvSpPr/>
          <p:nvPr/>
        </p:nvSpPr>
        <p:spPr>
          <a:xfrm>
            <a:off x="10265577" y="2728383"/>
            <a:ext cx="1466175" cy="2374520"/>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TextBox 53">
            <a:extLst>
              <a:ext uri="{FF2B5EF4-FFF2-40B4-BE49-F238E27FC236}">
                <a16:creationId xmlns:a16="http://schemas.microsoft.com/office/drawing/2014/main" xmlns="" id="{393EB7D4-7833-0D41-BAED-6AF6BB63F387}"/>
              </a:ext>
            </a:extLst>
          </p:cNvPr>
          <p:cNvSpPr txBox="1"/>
          <p:nvPr/>
        </p:nvSpPr>
        <p:spPr>
          <a:xfrm>
            <a:off x="10425582" y="2783957"/>
            <a:ext cx="1142942" cy="646331"/>
          </a:xfrm>
          <a:prstGeom prst="rect">
            <a:avLst/>
          </a:prstGeom>
          <a:noFill/>
        </p:spPr>
        <p:txBody>
          <a:bodyPr wrap="none" lIns="0" rIns="0" rtlCol="0">
            <a:spAutoFit/>
          </a:bodyPr>
          <a:lstStyle/>
          <a:p>
            <a:pPr algn="ctr">
              <a:spcBef>
                <a:spcPts val="600"/>
              </a:spcBef>
            </a:pPr>
            <a:r>
              <a:rPr lang="en-US" sz="1200" dirty="0"/>
              <a:t>Communication:</a:t>
            </a:r>
            <a:br>
              <a:rPr lang="en-US" sz="1200" dirty="0"/>
            </a:br>
            <a:r>
              <a:rPr lang="en-US" sz="1200" dirty="0"/>
              <a:t>market and “sell”</a:t>
            </a:r>
            <a:br>
              <a:rPr lang="en-US" sz="1200" dirty="0"/>
            </a:br>
            <a:r>
              <a:rPr lang="en-US" sz="1200" dirty="0"/>
              <a:t>your solution</a:t>
            </a: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Action No. 3: Redirect Resources by Utilizing</a:t>
            </a:r>
            <a:br>
              <a:rPr lang="en-US" dirty="0"/>
            </a:br>
            <a:r>
              <a:rPr lang="en-US" dirty="0"/>
              <a:t>Jobs-to-be-Done</a:t>
            </a:r>
          </a:p>
        </p:txBody>
      </p:sp>
      <p:grpSp>
        <p:nvGrpSpPr>
          <p:cNvPr id="31" name="Group 30">
            <a:extLst>
              <a:ext uri="{FF2B5EF4-FFF2-40B4-BE49-F238E27FC236}">
                <a16:creationId xmlns:a16="http://schemas.microsoft.com/office/drawing/2014/main" xmlns="" id="{1F851244-DAA2-6141-B894-9C6D30FAE8E6}"/>
              </a:ext>
            </a:extLst>
          </p:cNvPr>
          <p:cNvGrpSpPr/>
          <p:nvPr/>
        </p:nvGrpSpPr>
        <p:grpSpPr>
          <a:xfrm>
            <a:off x="506100" y="4018390"/>
            <a:ext cx="1371600" cy="676551"/>
            <a:chOff x="457200" y="2071935"/>
            <a:chExt cx="1371600" cy="676551"/>
          </a:xfrm>
        </p:grpSpPr>
        <p:sp>
          <p:nvSpPr>
            <p:cNvPr id="3" name="Rectangle 2">
              <a:extLst>
                <a:ext uri="{FF2B5EF4-FFF2-40B4-BE49-F238E27FC236}">
                  <a16:creationId xmlns:a16="http://schemas.microsoft.com/office/drawing/2014/main" xmlns="" id="{69ED0A86-595F-724A-9DAB-528E78178B08}"/>
                </a:ext>
              </a:extLst>
            </p:cNvPr>
            <p:cNvSpPr/>
            <p:nvPr/>
          </p:nvSpPr>
          <p:spPr>
            <a:xfrm>
              <a:off x="457200"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xmlns="" id="{D58A4B88-9F40-D04F-9567-B719B0AA9545}"/>
                </a:ext>
              </a:extLst>
            </p:cNvPr>
            <p:cNvSpPr txBox="1"/>
            <p:nvPr/>
          </p:nvSpPr>
          <p:spPr>
            <a:xfrm>
              <a:off x="636452" y="2086298"/>
              <a:ext cx="1013099" cy="646331"/>
            </a:xfrm>
            <a:prstGeom prst="rect">
              <a:avLst/>
            </a:prstGeom>
            <a:noFill/>
          </p:spPr>
          <p:txBody>
            <a:bodyPr wrap="none" lIns="0" rIns="0" rtlCol="0">
              <a:spAutoFit/>
            </a:bodyPr>
            <a:lstStyle/>
            <a:p>
              <a:pPr algn="ctr">
                <a:spcBef>
                  <a:spcPts val="600"/>
                </a:spcBef>
              </a:pPr>
              <a:r>
                <a:rPr lang="en-US" sz="1200" dirty="0">
                  <a:solidFill>
                    <a:schemeClr val="bg1"/>
                  </a:solidFill>
                </a:rPr>
                <a:t>Identify the job</a:t>
              </a:r>
              <a:br>
                <a:rPr lang="en-US" sz="1200" dirty="0">
                  <a:solidFill>
                    <a:schemeClr val="bg1"/>
                  </a:solidFill>
                </a:rPr>
              </a:br>
              <a:r>
                <a:rPr lang="en-US" sz="1200" dirty="0">
                  <a:solidFill>
                    <a:schemeClr val="bg1"/>
                  </a:solidFill>
                </a:rPr>
                <a:t>and the people</a:t>
              </a:r>
              <a:br>
                <a:rPr lang="en-US" sz="1200" dirty="0">
                  <a:solidFill>
                    <a:schemeClr val="bg1"/>
                  </a:solidFill>
                </a:rPr>
              </a:br>
              <a:r>
                <a:rPr lang="en-US" sz="1200" dirty="0">
                  <a:solidFill>
                    <a:schemeClr val="bg1"/>
                  </a:solidFill>
                </a:rPr>
                <a:t>involved</a:t>
              </a:r>
            </a:p>
          </p:txBody>
        </p:sp>
      </p:grpSp>
      <p:grpSp>
        <p:nvGrpSpPr>
          <p:cNvPr id="24" name="Group 23">
            <a:extLst>
              <a:ext uri="{FF2B5EF4-FFF2-40B4-BE49-F238E27FC236}">
                <a16:creationId xmlns:a16="http://schemas.microsoft.com/office/drawing/2014/main" xmlns="" id="{8E1A9B93-26DA-6D46-93E9-FAD8E7BF2935}"/>
              </a:ext>
            </a:extLst>
          </p:cNvPr>
          <p:cNvGrpSpPr/>
          <p:nvPr/>
        </p:nvGrpSpPr>
        <p:grpSpPr>
          <a:xfrm>
            <a:off x="2466162" y="4019139"/>
            <a:ext cx="1371600" cy="676551"/>
            <a:chOff x="1958296" y="2071935"/>
            <a:chExt cx="1371600" cy="676551"/>
          </a:xfrm>
        </p:grpSpPr>
        <p:sp>
          <p:nvSpPr>
            <p:cNvPr id="5" name="Rectangle 4">
              <a:extLst>
                <a:ext uri="{FF2B5EF4-FFF2-40B4-BE49-F238E27FC236}">
                  <a16:creationId xmlns:a16="http://schemas.microsoft.com/office/drawing/2014/main" xmlns="" id="{0C777E87-3CCB-9A4C-B178-4AFF07865D5C}"/>
                </a:ext>
              </a:extLst>
            </p:cNvPr>
            <p:cNvSpPr/>
            <p:nvPr/>
          </p:nvSpPr>
          <p:spPr>
            <a:xfrm>
              <a:off x="1958296"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xmlns="" id="{B2FFE403-2313-984A-8A64-BF45B949060B}"/>
                </a:ext>
              </a:extLst>
            </p:cNvPr>
            <p:cNvSpPr txBox="1"/>
            <p:nvPr/>
          </p:nvSpPr>
          <p:spPr>
            <a:xfrm>
              <a:off x="2196863" y="2178630"/>
              <a:ext cx="894476" cy="461665"/>
            </a:xfrm>
            <a:prstGeom prst="rect">
              <a:avLst/>
            </a:prstGeom>
            <a:noFill/>
          </p:spPr>
          <p:txBody>
            <a:bodyPr wrap="none" lIns="0" rIns="0" rtlCol="0">
              <a:spAutoFit/>
            </a:bodyPr>
            <a:lstStyle/>
            <a:p>
              <a:pPr algn="ctr">
                <a:spcBef>
                  <a:spcPts val="600"/>
                </a:spcBef>
              </a:pPr>
              <a:r>
                <a:rPr lang="en-US" sz="1200" dirty="0">
                  <a:solidFill>
                    <a:schemeClr val="bg1"/>
                  </a:solidFill>
                </a:rPr>
                <a:t>Analyze “job”</a:t>
              </a:r>
              <a:br>
                <a:rPr lang="en-US" sz="1200" dirty="0">
                  <a:solidFill>
                    <a:schemeClr val="bg1"/>
                  </a:solidFill>
                </a:rPr>
              </a:br>
              <a:r>
                <a:rPr lang="en-US" sz="1200" dirty="0">
                  <a:solidFill>
                    <a:schemeClr val="bg1"/>
                  </a:solidFill>
                </a:rPr>
                <a:t>execution</a:t>
              </a:r>
            </a:p>
          </p:txBody>
        </p:sp>
      </p:grpSp>
      <p:sp>
        <p:nvSpPr>
          <p:cNvPr id="35" name="TextBox 34">
            <a:extLst>
              <a:ext uri="{FF2B5EF4-FFF2-40B4-BE49-F238E27FC236}">
                <a16:creationId xmlns:a16="http://schemas.microsoft.com/office/drawing/2014/main" xmlns="" id="{4C13087C-341F-1746-A176-26B5E3956552}"/>
              </a:ext>
            </a:extLst>
          </p:cNvPr>
          <p:cNvSpPr txBox="1"/>
          <p:nvPr/>
        </p:nvSpPr>
        <p:spPr>
          <a:xfrm>
            <a:off x="2571951" y="2783957"/>
            <a:ext cx="1162178" cy="1015663"/>
          </a:xfrm>
          <a:prstGeom prst="rect">
            <a:avLst/>
          </a:prstGeom>
          <a:noFill/>
        </p:spPr>
        <p:txBody>
          <a:bodyPr wrap="none" lIns="0" rIns="0" rtlCol="0">
            <a:spAutoFit/>
          </a:bodyPr>
          <a:lstStyle/>
          <a:p>
            <a:pPr algn="ctr">
              <a:spcBef>
                <a:spcPts val="600"/>
              </a:spcBef>
            </a:pPr>
            <a:r>
              <a:rPr lang="en-US" sz="1200" dirty="0"/>
              <a:t>Identify the tools,</a:t>
            </a:r>
            <a:br>
              <a:rPr lang="en-US" sz="1200" dirty="0"/>
            </a:br>
            <a:r>
              <a:rPr lang="en-US" sz="1200" dirty="0"/>
              <a:t>processes and</a:t>
            </a:r>
            <a:br>
              <a:rPr lang="en-US" sz="1200" dirty="0"/>
            </a:br>
            <a:r>
              <a:rPr lang="en-US" sz="1200" dirty="0"/>
              <a:t>capabilities</a:t>
            </a:r>
            <a:br>
              <a:rPr lang="en-US" sz="1200" dirty="0"/>
            </a:br>
            <a:r>
              <a:rPr lang="en-US" sz="1200" dirty="0"/>
              <a:t>required to</a:t>
            </a:r>
            <a:br>
              <a:rPr lang="en-US" sz="1200" dirty="0"/>
            </a:br>
            <a:r>
              <a:rPr lang="en-US" sz="1200" dirty="0"/>
              <a:t>execute</a:t>
            </a:r>
          </a:p>
        </p:txBody>
      </p:sp>
      <p:grpSp>
        <p:nvGrpSpPr>
          <p:cNvPr id="25" name="Group 24">
            <a:extLst>
              <a:ext uri="{FF2B5EF4-FFF2-40B4-BE49-F238E27FC236}">
                <a16:creationId xmlns:a16="http://schemas.microsoft.com/office/drawing/2014/main" xmlns="" id="{F7F9A4CA-DCF3-FE46-9846-DAFF5BD9231E}"/>
              </a:ext>
            </a:extLst>
          </p:cNvPr>
          <p:cNvGrpSpPr/>
          <p:nvPr/>
        </p:nvGrpSpPr>
        <p:grpSpPr>
          <a:xfrm>
            <a:off x="4428376" y="4019888"/>
            <a:ext cx="1371600" cy="676551"/>
            <a:chOff x="3506962" y="2071935"/>
            <a:chExt cx="1371600" cy="676551"/>
          </a:xfrm>
        </p:grpSpPr>
        <p:sp>
          <p:nvSpPr>
            <p:cNvPr id="7" name="Rectangle 6">
              <a:extLst>
                <a:ext uri="{FF2B5EF4-FFF2-40B4-BE49-F238E27FC236}">
                  <a16:creationId xmlns:a16="http://schemas.microsoft.com/office/drawing/2014/main" xmlns="" id="{79E70D39-9C1A-4F4C-B99A-7E62CBCE5F47}"/>
                </a:ext>
              </a:extLst>
            </p:cNvPr>
            <p:cNvSpPr/>
            <p:nvPr/>
          </p:nvSpPr>
          <p:spPr>
            <a:xfrm>
              <a:off x="3506962"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xmlns="" id="{E9D82012-B5B8-4249-A9BF-39525DE4A69A}"/>
                </a:ext>
              </a:extLst>
            </p:cNvPr>
            <p:cNvSpPr txBox="1"/>
            <p:nvPr/>
          </p:nvSpPr>
          <p:spPr>
            <a:xfrm>
              <a:off x="3813655" y="2178630"/>
              <a:ext cx="758221" cy="461665"/>
            </a:xfrm>
            <a:prstGeom prst="rect">
              <a:avLst/>
            </a:prstGeom>
            <a:noFill/>
          </p:spPr>
          <p:txBody>
            <a:bodyPr wrap="none" lIns="0" rIns="0" rtlCol="0">
              <a:spAutoFit/>
            </a:bodyPr>
            <a:lstStyle/>
            <a:p>
              <a:pPr algn="ctr">
                <a:spcBef>
                  <a:spcPts val="600"/>
                </a:spcBef>
              </a:pPr>
              <a:r>
                <a:rPr lang="en-US" sz="1200" dirty="0">
                  <a:solidFill>
                    <a:schemeClr val="bg1"/>
                  </a:solidFill>
                </a:rPr>
                <a:t>Uncover</a:t>
              </a:r>
              <a:br>
                <a:rPr lang="en-US" sz="1200" dirty="0">
                  <a:solidFill>
                    <a:schemeClr val="bg1"/>
                  </a:solidFill>
                </a:rPr>
              </a:br>
              <a:r>
                <a:rPr lang="en-US" sz="1200" dirty="0">
                  <a:solidFill>
                    <a:schemeClr val="bg1"/>
                  </a:solidFill>
                </a:rPr>
                <a:t>opportunity</a:t>
              </a:r>
            </a:p>
          </p:txBody>
        </p:sp>
      </p:grpSp>
      <p:grpSp>
        <p:nvGrpSpPr>
          <p:cNvPr id="26" name="Group 25">
            <a:extLst>
              <a:ext uri="{FF2B5EF4-FFF2-40B4-BE49-F238E27FC236}">
                <a16:creationId xmlns:a16="http://schemas.microsoft.com/office/drawing/2014/main" xmlns="" id="{E8ACDE12-5A67-9044-A798-7E35DEF3C9C8}"/>
              </a:ext>
            </a:extLst>
          </p:cNvPr>
          <p:cNvGrpSpPr/>
          <p:nvPr/>
        </p:nvGrpSpPr>
        <p:grpSpPr>
          <a:xfrm>
            <a:off x="6389514" y="3656850"/>
            <a:ext cx="1371600" cy="676551"/>
            <a:chOff x="5092627" y="2071935"/>
            <a:chExt cx="1371600" cy="676551"/>
          </a:xfrm>
        </p:grpSpPr>
        <p:sp>
          <p:nvSpPr>
            <p:cNvPr id="9" name="Rectangle 8">
              <a:extLst>
                <a:ext uri="{FF2B5EF4-FFF2-40B4-BE49-F238E27FC236}">
                  <a16:creationId xmlns:a16="http://schemas.microsoft.com/office/drawing/2014/main" xmlns="" id="{4CBE9354-65A4-E34D-ABA6-99C02799B503}"/>
                </a:ext>
              </a:extLst>
            </p:cNvPr>
            <p:cNvSpPr/>
            <p:nvPr/>
          </p:nvSpPr>
          <p:spPr>
            <a:xfrm>
              <a:off x="5092627"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xmlns="" id="{9BC74163-D6F8-BC48-9E29-027DDDDDBE47}"/>
                </a:ext>
              </a:extLst>
            </p:cNvPr>
            <p:cNvSpPr txBox="1"/>
            <p:nvPr/>
          </p:nvSpPr>
          <p:spPr>
            <a:xfrm>
              <a:off x="5194135" y="2258899"/>
              <a:ext cx="1168590" cy="276999"/>
            </a:xfrm>
            <a:prstGeom prst="rect">
              <a:avLst/>
            </a:prstGeom>
            <a:noFill/>
          </p:spPr>
          <p:txBody>
            <a:bodyPr wrap="none" lIns="0" rIns="0" rtlCol="0">
              <a:spAutoFit/>
            </a:bodyPr>
            <a:lstStyle/>
            <a:p>
              <a:pPr algn="ctr">
                <a:spcBef>
                  <a:spcPts val="600"/>
                </a:spcBef>
              </a:pPr>
              <a:r>
                <a:rPr lang="en-US" sz="1200" dirty="0">
                  <a:solidFill>
                    <a:schemeClr val="bg1"/>
                  </a:solidFill>
                </a:rPr>
                <a:t>Optimize existing</a:t>
              </a:r>
            </a:p>
          </p:txBody>
        </p:sp>
      </p:grpSp>
      <p:grpSp>
        <p:nvGrpSpPr>
          <p:cNvPr id="27" name="Group 26">
            <a:extLst>
              <a:ext uri="{FF2B5EF4-FFF2-40B4-BE49-F238E27FC236}">
                <a16:creationId xmlns:a16="http://schemas.microsoft.com/office/drawing/2014/main" xmlns="" id="{FD9BF642-3578-924E-AA5A-1A6E6B7D244B}"/>
              </a:ext>
            </a:extLst>
          </p:cNvPr>
          <p:cNvGrpSpPr/>
          <p:nvPr/>
        </p:nvGrpSpPr>
        <p:grpSpPr>
          <a:xfrm>
            <a:off x="6389514" y="4382925"/>
            <a:ext cx="1371600" cy="676551"/>
            <a:chOff x="6572580" y="2071935"/>
            <a:chExt cx="1371600" cy="676551"/>
          </a:xfrm>
        </p:grpSpPr>
        <p:sp>
          <p:nvSpPr>
            <p:cNvPr id="11" name="Rectangle 10">
              <a:extLst>
                <a:ext uri="{FF2B5EF4-FFF2-40B4-BE49-F238E27FC236}">
                  <a16:creationId xmlns:a16="http://schemas.microsoft.com/office/drawing/2014/main" xmlns="" id="{414EF01A-F347-E448-AE36-4040C9AAE1A8}"/>
                </a:ext>
              </a:extLst>
            </p:cNvPr>
            <p:cNvSpPr/>
            <p:nvPr/>
          </p:nvSpPr>
          <p:spPr>
            <a:xfrm>
              <a:off x="6572580"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xmlns="" id="{A97F97B7-9224-3D4B-8AF9-CA97EF2ADD93}"/>
                </a:ext>
              </a:extLst>
            </p:cNvPr>
            <p:cNvSpPr txBox="1"/>
            <p:nvPr/>
          </p:nvSpPr>
          <p:spPr>
            <a:xfrm>
              <a:off x="6866450" y="2258899"/>
              <a:ext cx="783869" cy="276999"/>
            </a:xfrm>
            <a:prstGeom prst="rect">
              <a:avLst/>
            </a:prstGeom>
            <a:noFill/>
          </p:spPr>
          <p:txBody>
            <a:bodyPr wrap="none" lIns="0" rIns="0" rtlCol="0">
              <a:spAutoFit/>
            </a:bodyPr>
            <a:lstStyle/>
            <a:p>
              <a:pPr algn="ctr">
                <a:spcBef>
                  <a:spcPts val="600"/>
                </a:spcBef>
              </a:pPr>
              <a:r>
                <a:rPr lang="en-US" sz="1200" dirty="0">
                  <a:solidFill>
                    <a:schemeClr val="bg1"/>
                  </a:solidFill>
                </a:rPr>
                <a:t>Create new</a:t>
              </a:r>
            </a:p>
          </p:txBody>
        </p:sp>
      </p:grpSp>
      <p:grpSp>
        <p:nvGrpSpPr>
          <p:cNvPr id="28" name="Group 27">
            <a:extLst>
              <a:ext uri="{FF2B5EF4-FFF2-40B4-BE49-F238E27FC236}">
                <a16:creationId xmlns:a16="http://schemas.microsoft.com/office/drawing/2014/main" xmlns="" id="{00617C48-05BC-A841-9790-5B704BE6AE61}"/>
              </a:ext>
            </a:extLst>
          </p:cNvPr>
          <p:cNvGrpSpPr/>
          <p:nvPr/>
        </p:nvGrpSpPr>
        <p:grpSpPr>
          <a:xfrm>
            <a:off x="8350114" y="4382924"/>
            <a:ext cx="1371600" cy="676551"/>
            <a:chOff x="8094819" y="2071935"/>
            <a:chExt cx="1371600" cy="676551"/>
          </a:xfrm>
        </p:grpSpPr>
        <p:sp>
          <p:nvSpPr>
            <p:cNvPr id="13" name="Rectangle 12">
              <a:extLst>
                <a:ext uri="{FF2B5EF4-FFF2-40B4-BE49-F238E27FC236}">
                  <a16:creationId xmlns:a16="http://schemas.microsoft.com/office/drawing/2014/main" xmlns="" id="{C3C1D616-8C9B-8D48-B889-4C5F0F69A3F5}"/>
                </a:ext>
              </a:extLst>
            </p:cNvPr>
            <p:cNvSpPr/>
            <p:nvPr/>
          </p:nvSpPr>
          <p:spPr>
            <a:xfrm>
              <a:off x="8094819"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xmlns="" id="{01D4DFA5-C03B-9E41-AAF3-B90AD420F0A6}"/>
                </a:ext>
              </a:extLst>
            </p:cNvPr>
            <p:cNvSpPr txBox="1"/>
            <p:nvPr/>
          </p:nvSpPr>
          <p:spPr>
            <a:xfrm>
              <a:off x="8308539" y="2166565"/>
              <a:ext cx="944169" cy="461665"/>
            </a:xfrm>
            <a:prstGeom prst="rect">
              <a:avLst/>
            </a:prstGeom>
            <a:noFill/>
          </p:spPr>
          <p:txBody>
            <a:bodyPr wrap="none" lIns="0" rIns="0" rtlCol="0">
              <a:spAutoFit/>
            </a:bodyPr>
            <a:lstStyle/>
            <a:p>
              <a:pPr algn="ctr">
                <a:spcBef>
                  <a:spcPts val="600"/>
                </a:spcBef>
              </a:pPr>
              <a:r>
                <a:rPr lang="en-US" sz="1200" dirty="0">
                  <a:solidFill>
                    <a:schemeClr val="bg1"/>
                  </a:solidFill>
                </a:rPr>
                <a:t>Combinatorial</a:t>
              </a:r>
              <a:br>
                <a:rPr lang="en-US" sz="1200" dirty="0">
                  <a:solidFill>
                    <a:schemeClr val="bg1"/>
                  </a:solidFill>
                </a:rPr>
              </a:br>
              <a:r>
                <a:rPr lang="en-US" sz="1200" dirty="0">
                  <a:solidFill>
                    <a:schemeClr val="bg1"/>
                  </a:solidFill>
                </a:rPr>
                <a:t>innovation</a:t>
              </a:r>
            </a:p>
          </p:txBody>
        </p:sp>
      </p:grpSp>
      <p:sp>
        <p:nvSpPr>
          <p:cNvPr id="67" name="Rectangle 4">
            <a:extLst>
              <a:ext uri="{FF2B5EF4-FFF2-40B4-BE49-F238E27FC236}">
                <a16:creationId xmlns:a16="http://schemas.microsoft.com/office/drawing/2014/main" xmlns="" id="{36B435BA-F1DF-4241-A797-DD6973074678}"/>
              </a:ext>
            </a:extLst>
          </p:cNvPr>
          <p:cNvSpPr/>
          <p:nvPr/>
        </p:nvSpPr>
        <p:spPr>
          <a:xfrm rot="16200000">
            <a:off x="5785156" y="4245980"/>
            <a:ext cx="726065" cy="224350"/>
          </a:xfrm>
          <a:custGeom>
            <a:avLst/>
            <a:gdLst>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07306"/>
              <a:gd name="connsiteX1" fmla="*/ 2971588 w 2971588"/>
              <a:gd name="connsiteY1" fmla="*/ 0 h 1107306"/>
              <a:gd name="connsiteX2" fmla="*/ 2971588 w 2971588"/>
              <a:gd name="connsiteY2" fmla="*/ 1107306 h 1107306"/>
              <a:gd name="connsiteX3" fmla="*/ 1580287 w 2971588"/>
              <a:gd name="connsiteY3" fmla="*/ 1107306 h 1107306"/>
              <a:gd name="connsiteX4" fmla="*/ 0 w 2971588"/>
              <a:gd name="connsiteY4" fmla="*/ 1107306 h 1107306"/>
              <a:gd name="connsiteX5" fmla="*/ 0 w 2971588"/>
              <a:gd name="connsiteY5" fmla="*/ 0 h 1107306"/>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19663"/>
              <a:gd name="connsiteX1" fmla="*/ 2971588 w 2971588"/>
              <a:gd name="connsiteY1" fmla="*/ 0 h 1119663"/>
              <a:gd name="connsiteX2" fmla="*/ 2971588 w 2971588"/>
              <a:gd name="connsiteY2" fmla="*/ 1107306 h 1119663"/>
              <a:gd name="connsiteX3" fmla="*/ 1419649 w 2971588"/>
              <a:gd name="connsiteY3" fmla="*/ 1119663 h 1119663"/>
              <a:gd name="connsiteX4" fmla="*/ 0 w 2971588"/>
              <a:gd name="connsiteY4" fmla="*/ 1107306 h 1119663"/>
              <a:gd name="connsiteX5" fmla="*/ 0 w 2971588"/>
              <a:gd name="connsiteY5" fmla="*/ 0 h 1119663"/>
              <a:gd name="connsiteX0" fmla="*/ 1419649 w 2971588"/>
              <a:gd name="connsiteY0" fmla="*/ 1119663 h 1211103"/>
              <a:gd name="connsiteX1" fmla="*/ 0 w 2971588"/>
              <a:gd name="connsiteY1" fmla="*/ 1107306 h 1211103"/>
              <a:gd name="connsiteX2" fmla="*/ 0 w 2971588"/>
              <a:gd name="connsiteY2" fmla="*/ 0 h 1211103"/>
              <a:gd name="connsiteX3" fmla="*/ 2971588 w 2971588"/>
              <a:gd name="connsiteY3" fmla="*/ 0 h 1211103"/>
              <a:gd name="connsiteX4" fmla="*/ 2971588 w 2971588"/>
              <a:gd name="connsiteY4" fmla="*/ 1107306 h 1211103"/>
              <a:gd name="connsiteX5" fmla="*/ 1511089 w 2971588"/>
              <a:gd name="connsiteY5" fmla="*/ 1211103 h 1211103"/>
              <a:gd name="connsiteX0" fmla="*/ 1419649 w 2971588"/>
              <a:gd name="connsiteY0" fmla="*/ 1119663 h 1119663"/>
              <a:gd name="connsiteX1" fmla="*/ 0 w 2971588"/>
              <a:gd name="connsiteY1" fmla="*/ 1107306 h 1119663"/>
              <a:gd name="connsiteX2" fmla="*/ 0 w 2971588"/>
              <a:gd name="connsiteY2" fmla="*/ 0 h 1119663"/>
              <a:gd name="connsiteX3" fmla="*/ 2971588 w 2971588"/>
              <a:gd name="connsiteY3" fmla="*/ 0 h 1119663"/>
              <a:gd name="connsiteX4" fmla="*/ 2971588 w 2971588"/>
              <a:gd name="connsiteY4" fmla="*/ 1107306 h 1119663"/>
              <a:gd name="connsiteX0" fmla="*/ 0 w 2971588"/>
              <a:gd name="connsiteY0" fmla="*/ 1107306 h 1107306"/>
              <a:gd name="connsiteX1" fmla="*/ 0 w 2971588"/>
              <a:gd name="connsiteY1" fmla="*/ 0 h 1107306"/>
              <a:gd name="connsiteX2" fmla="*/ 2971588 w 2971588"/>
              <a:gd name="connsiteY2" fmla="*/ 0 h 1107306"/>
              <a:gd name="connsiteX3" fmla="*/ 2971588 w 2971588"/>
              <a:gd name="connsiteY3" fmla="*/ 1107306 h 1107306"/>
            </a:gdLst>
            <a:ahLst/>
            <a:cxnLst>
              <a:cxn ang="0">
                <a:pos x="connsiteX0" y="connsiteY0"/>
              </a:cxn>
              <a:cxn ang="0">
                <a:pos x="connsiteX1" y="connsiteY1"/>
              </a:cxn>
              <a:cxn ang="0">
                <a:pos x="connsiteX2" y="connsiteY2"/>
              </a:cxn>
              <a:cxn ang="0">
                <a:pos x="connsiteX3" y="connsiteY3"/>
              </a:cxn>
            </a:cxnLst>
            <a:rect l="l" t="t" r="r" b="b"/>
            <a:pathLst>
              <a:path w="2971588" h="1107306">
                <a:moveTo>
                  <a:pt x="0" y="1107306"/>
                </a:moveTo>
                <a:lnTo>
                  <a:pt x="0" y="0"/>
                </a:lnTo>
                <a:lnTo>
                  <a:pt x="2971588" y="0"/>
                </a:lnTo>
                <a:lnTo>
                  <a:pt x="2971588" y="1107306"/>
                </a:lnTo>
              </a:path>
            </a:pathLst>
          </a:custGeom>
          <a:noFill/>
          <a:ln w="25400">
            <a:solidFill>
              <a:srgbClr val="002856"/>
            </a:solidFill>
            <a:headEnd type="triangle" w="lg"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68" name="Straight Arrow Connector 67">
            <a:extLst>
              <a:ext uri="{FF2B5EF4-FFF2-40B4-BE49-F238E27FC236}">
                <a16:creationId xmlns:a16="http://schemas.microsoft.com/office/drawing/2014/main" xmlns="" id="{06826E9C-8AA1-F04C-A1F1-AEDFBD79E3BB}"/>
              </a:ext>
            </a:extLst>
          </p:cNvPr>
          <p:cNvCxnSpPr>
            <a:cxnSpLocks/>
          </p:cNvCxnSpPr>
          <p:nvPr/>
        </p:nvCxnSpPr>
        <p:spPr>
          <a:xfrm>
            <a:off x="1877700" y="4359446"/>
            <a:ext cx="460386" cy="0"/>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4A055BFC-B309-E648-A7B0-5CC36FE73AF2}"/>
              </a:ext>
            </a:extLst>
          </p:cNvPr>
          <p:cNvCxnSpPr>
            <a:cxnSpLocks/>
            <a:stCxn id="5" idx="3"/>
          </p:cNvCxnSpPr>
          <p:nvPr/>
        </p:nvCxnSpPr>
        <p:spPr>
          <a:xfrm>
            <a:off x="3837762" y="4357415"/>
            <a:ext cx="461462" cy="2031"/>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EEA5B941-4516-8E4F-9524-DE3D0468977D}"/>
              </a:ext>
            </a:extLst>
          </p:cNvPr>
          <p:cNvCxnSpPr>
            <a:cxnSpLocks/>
          </p:cNvCxnSpPr>
          <p:nvPr/>
        </p:nvCxnSpPr>
        <p:spPr>
          <a:xfrm>
            <a:off x="5799976" y="4358163"/>
            <a:ext cx="236037" cy="0"/>
          </a:xfrm>
          <a:prstGeom prst="straightConnector1">
            <a:avLst/>
          </a:prstGeom>
          <a:ln w="25400">
            <a:solidFill>
              <a:srgbClr val="002856"/>
            </a:solidFill>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A18E7281-E3B1-5843-8984-3F0EE69CF055}"/>
              </a:ext>
            </a:extLst>
          </p:cNvPr>
          <p:cNvCxnSpPr>
            <a:cxnSpLocks/>
          </p:cNvCxnSpPr>
          <p:nvPr/>
        </p:nvCxnSpPr>
        <p:spPr>
          <a:xfrm>
            <a:off x="7761114" y="3995125"/>
            <a:ext cx="2423746" cy="0"/>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B3042828-F4CD-834A-AABD-5FF1AEB747B2}"/>
              </a:ext>
            </a:extLst>
          </p:cNvPr>
          <p:cNvCxnSpPr>
            <a:cxnSpLocks/>
          </p:cNvCxnSpPr>
          <p:nvPr/>
        </p:nvCxnSpPr>
        <p:spPr>
          <a:xfrm>
            <a:off x="7761114" y="4721200"/>
            <a:ext cx="460386" cy="0"/>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225F4454-BE93-5945-9A06-C8C529BA0704}"/>
              </a:ext>
            </a:extLst>
          </p:cNvPr>
          <p:cNvCxnSpPr>
            <a:cxnSpLocks/>
          </p:cNvCxnSpPr>
          <p:nvPr/>
        </p:nvCxnSpPr>
        <p:spPr>
          <a:xfrm>
            <a:off x="9721714" y="4721200"/>
            <a:ext cx="460386" cy="0"/>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sp>
        <p:nvSpPr>
          <p:cNvPr id="86" name="Freeform 85">
            <a:extLst>
              <a:ext uri="{FF2B5EF4-FFF2-40B4-BE49-F238E27FC236}">
                <a16:creationId xmlns:a16="http://schemas.microsoft.com/office/drawing/2014/main" xmlns="" id="{855D523E-598E-1B49-91CC-FA6374E73ED1}"/>
              </a:ext>
            </a:extLst>
          </p:cNvPr>
          <p:cNvSpPr/>
          <p:nvPr/>
        </p:nvSpPr>
        <p:spPr>
          <a:xfrm rot="16200000" flipH="1" flipV="1">
            <a:off x="8846692" y="3536424"/>
            <a:ext cx="747062" cy="3552655"/>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25400" cap="sq">
            <a:solidFill>
              <a:srgbClr val="002856"/>
            </a:solidFill>
            <a:prstDash val="solid"/>
            <a:headEnd type="none" w="lg" len="med"/>
            <a:tailEnd type="none" w="lg" len="med"/>
            <a:extLst>
              <a:ext uri="{C807C97D-BFC1-408E-A445-0C87EB9F89A2}">
                <ask:lineSketchStyleProps xmlns:ask="http://schemas.microsoft.com/office/drawing/2018/sketchyshapes" xmlns="">
                  <ask:type>
                    <ask:lineSketchNone/>
                  </ask:type>
                </ask:lineSketchStyleProps>
              </a:ext>
            </a:extLst>
          </a:ln>
        </p:spPr>
      </p:sp>
      <p:sp>
        <p:nvSpPr>
          <p:cNvPr id="87" name="Freeform 86">
            <a:extLst>
              <a:ext uri="{FF2B5EF4-FFF2-40B4-BE49-F238E27FC236}">
                <a16:creationId xmlns:a16="http://schemas.microsoft.com/office/drawing/2014/main" xmlns="" id="{677273E0-47BC-2C43-9905-7391F092C4EB}"/>
              </a:ext>
            </a:extLst>
          </p:cNvPr>
          <p:cNvSpPr/>
          <p:nvPr/>
        </p:nvSpPr>
        <p:spPr>
          <a:xfrm flipH="1" flipV="1">
            <a:off x="1190284" y="4817974"/>
            <a:ext cx="3552655" cy="862580"/>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25400" cap="sq">
            <a:solidFill>
              <a:srgbClr val="002856"/>
            </a:solidFill>
            <a:prstDash val="solid"/>
            <a:headEnd type="none" w="lg" len="med"/>
            <a:tailEnd type="triangle" w="lg" len="med"/>
            <a:extLst>
              <a:ext uri="{C807C97D-BFC1-408E-A445-0C87EB9F89A2}">
                <ask:lineSketchStyleProps xmlns:ask="http://schemas.microsoft.com/office/drawing/2018/sketchyshapes" xmlns="">
                  <ask:type>
                    <ask:lineSketchNone/>
                  </ask:type>
                </ask:lineSketchStyleProps>
              </a:ext>
            </a:extLst>
          </a:ln>
        </p:spPr>
      </p:sp>
      <p:sp>
        <p:nvSpPr>
          <p:cNvPr id="91" name="Text Box 91">
            <a:extLst>
              <a:ext uri="{FF2B5EF4-FFF2-40B4-BE49-F238E27FC236}">
                <a16:creationId xmlns:a16="http://schemas.microsoft.com/office/drawing/2014/main" xmlns="" id="{C5E9DFF7-5FEB-D947-B73C-3F7A87CC901D}"/>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94" name="TextBox 93">
            <a:extLst>
              <a:ext uri="{FF2B5EF4-FFF2-40B4-BE49-F238E27FC236}">
                <a16:creationId xmlns:a16="http://schemas.microsoft.com/office/drawing/2014/main" xmlns="" id="{8E1F2861-E78D-CB42-9A86-27A5EBDB1919}"/>
              </a:ext>
            </a:extLst>
          </p:cNvPr>
          <p:cNvSpPr txBox="1"/>
          <p:nvPr/>
        </p:nvSpPr>
        <p:spPr>
          <a:xfrm>
            <a:off x="454025" y="1259410"/>
            <a:ext cx="3768660" cy="430887"/>
          </a:xfrm>
          <a:prstGeom prst="rect">
            <a:avLst/>
          </a:prstGeom>
          <a:noFill/>
        </p:spPr>
        <p:txBody>
          <a:bodyPr wrap="none" lIns="0" rIns="0" rtlCol="0">
            <a:spAutoFit/>
          </a:bodyPr>
          <a:lstStyle/>
          <a:p>
            <a:pPr algn="l">
              <a:spcBef>
                <a:spcPts val="600"/>
              </a:spcBef>
            </a:pPr>
            <a:r>
              <a:rPr lang="en-US" sz="2200" dirty="0"/>
              <a:t>The Jobs-to-be-Done Process</a:t>
            </a:r>
          </a:p>
        </p:txBody>
      </p:sp>
      <p:grpSp>
        <p:nvGrpSpPr>
          <p:cNvPr id="84" name="Group 83">
            <a:extLst>
              <a:ext uri="{FF2B5EF4-FFF2-40B4-BE49-F238E27FC236}">
                <a16:creationId xmlns:a16="http://schemas.microsoft.com/office/drawing/2014/main" xmlns="" id="{36E58991-54E3-E24F-8DD0-2EFFB690B43E}"/>
              </a:ext>
            </a:extLst>
          </p:cNvPr>
          <p:cNvGrpSpPr/>
          <p:nvPr/>
        </p:nvGrpSpPr>
        <p:grpSpPr>
          <a:xfrm>
            <a:off x="4742942" y="5353061"/>
            <a:ext cx="2706116" cy="676551"/>
            <a:chOff x="3329897" y="4722532"/>
            <a:chExt cx="2706116" cy="676551"/>
          </a:xfrm>
          <a:solidFill>
            <a:srgbClr val="002856"/>
          </a:solidFill>
        </p:grpSpPr>
        <p:sp>
          <p:nvSpPr>
            <p:cNvPr id="20" name="Rectangle 19">
              <a:extLst>
                <a:ext uri="{FF2B5EF4-FFF2-40B4-BE49-F238E27FC236}">
                  <a16:creationId xmlns:a16="http://schemas.microsoft.com/office/drawing/2014/main" xmlns="" id="{97F30379-46C4-574C-836A-515CA275C3C1}"/>
                </a:ext>
              </a:extLst>
            </p:cNvPr>
            <p:cNvSpPr/>
            <p:nvPr/>
          </p:nvSpPr>
          <p:spPr>
            <a:xfrm>
              <a:off x="3329897" y="4722532"/>
              <a:ext cx="2706116"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xmlns="" id="{139BB56D-A7D2-8048-A65D-6F5C12786FDA}"/>
                </a:ext>
              </a:extLst>
            </p:cNvPr>
            <p:cNvSpPr txBox="1"/>
            <p:nvPr/>
          </p:nvSpPr>
          <p:spPr>
            <a:xfrm>
              <a:off x="3489231" y="4919828"/>
              <a:ext cx="2387449" cy="276999"/>
            </a:xfrm>
            <a:prstGeom prst="rect">
              <a:avLst/>
            </a:prstGeom>
            <a:noFill/>
            <a:ln>
              <a:noFill/>
            </a:ln>
          </p:spPr>
          <p:txBody>
            <a:bodyPr wrap="none" lIns="0" rIns="0" rtlCol="0">
              <a:spAutoFit/>
            </a:bodyPr>
            <a:lstStyle/>
            <a:p>
              <a:pPr algn="ctr">
                <a:spcBef>
                  <a:spcPts val="600"/>
                </a:spcBef>
              </a:pPr>
              <a:r>
                <a:rPr lang="en-US" sz="1200" dirty="0">
                  <a:solidFill>
                    <a:schemeClr val="bg1"/>
                  </a:solidFill>
                </a:rPr>
                <a:t>Test solution and continually iterate</a:t>
              </a:r>
            </a:p>
          </p:txBody>
        </p:sp>
      </p:grpSp>
      <p:grpSp>
        <p:nvGrpSpPr>
          <p:cNvPr id="29" name="Group 28">
            <a:extLst>
              <a:ext uri="{FF2B5EF4-FFF2-40B4-BE49-F238E27FC236}">
                <a16:creationId xmlns:a16="http://schemas.microsoft.com/office/drawing/2014/main" xmlns="" id="{A8CD32D6-C2EC-4E4C-A54D-C7332B72AB90}"/>
              </a:ext>
            </a:extLst>
          </p:cNvPr>
          <p:cNvGrpSpPr/>
          <p:nvPr/>
        </p:nvGrpSpPr>
        <p:grpSpPr>
          <a:xfrm>
            <a:off x="10311252" y="3656850"/>
            <a:ext cx="1371600" cy="676551"/>
            <a:chOff x="10360152" y="2071935"/>
            <a:chExt cx="1371600" cy="676551"/>
          </a:xfrm>
          <a:solidFill>
            <a:srgbClr val="002856"/>
          </a:solidFill>
        </p:grpSpPr>
        <p:sp>
          <p:nvSpPr>
            <p:cNvPr id="15" name="Rectangle 14">
              <a:extLst>
                <a:ext uri="{FF2B5EF4-FFF2-40B4-BE49-F238E27FC236}">
                  <a16:creationId xmlns:a16="http://schemas.microsoft.com/office/drawing/2014/main" xmlns="" id="{950D4CAC-3B74-1041-BCCB-F3AFC5A89CD2}"/>
                </a:ext>
              </a:extLst>
            </p:cNvPr>
            <p:cNvSpPr/>
            <p:nvPr/>
          </p:nvSpPr>
          <p:spPr>
            <a:xfrm>
              <a:off x="10360152" y="2071935"/>
              <a:ext cx="1371600" cy="676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xmlns="" id="{F07E8335-3991-F540-8048-9CA5F7D36A32}"/>
                </a:ext>
              </a:extLst>
            </p:cNvPr>
            <p:cNvSpPr txBox="1"/>
            <p:nvPr/>
          </p:nvSpPr>
          <p:spPr>
            <a:xfrm>
              <a:off x="10769433" y="2253613"/>
              <a:ext cx="553037" cy="276999"/>
            </a:xfrm>
            <a:prstGeom prst="rect">
              <a:avLst/>
            </a:prstGeom>
            <a:grpFill/>
          </p:spPr>
          <p:txBody>
            <a:bodyPr wrap="none" lIns="0" rIns="0" rtlCol="0">
              <a:spAutoFit/>
            </a:bodyPr>
            <a:lstStyle/>
            <a:p>
              <a:pPr algn="ctr">
                <a:spcBef>
                  <a:spcPts val="600"/>
                </a:spcBef>
              </a:pPr>
              <a:r>
                <a:rPr lang="en-US" sz="1200" dirty="0">
                  <a:solidFill>
                    <a:schemeClr val="bg1"/>
                  </a:solidFill>
                </a:rPr>
                <a:t>Solution</a:t>
              </a:r>
            </a:p>
          </p:txBody>
        </p:sp>
      </p:grpSp>
      <p:grpSp>
        <p:nvGrpSpPr>
          <p:cNvPr id="48" name="Group 47">
            <a:extLst>
              <a:ext uri="{FF2B5EF4-FFF2-40B4-BE49-F238E27FC236}">
                <a16:creationId xmlns:a16="http://schemas.microsoft.com/office/drawing/2014/main" xmlns="" id="{2EB871D3-4402-3E44-8FBD-590C42E2B493}"/>
              </a:ext>
            </a:extLst>
          </p:cNvPr>
          <p:cNvGrpSpPr/>
          <p:nvPr/>
        </p:nvGrpSpPr>
        <p:grpSpPr>
          <a:xfrm>
            <a:off x="10311252" y="4382925"/>
            <a:ext cx="1371600" cy="676551"/>
            <a:chOff x="10360152" y="2071935"/>
            <a:chExt cx="1371600" cy="676551"/>
          </a:xfrm>
          <a:solidFill>
            <a:srgbClr val="002856"/>
          </a:solidFill>
        </p:grpSpPr>
        <p:sp>
          <p:nvSpPr>
            <p:cNvPr id="49" name="Rectangle 48">
              <a:extLst>
                <a:ext uri="{FF2B5EF4-FFF2-40B4-BE49-F238E27FC236}">
                  <a16:creationId xmlns:a16="http://schemas.microsoft.com/office/drawing/2014/main" xmlns="" id="{4544C1D6-4C3B-B848-9508-F0426C50B76B}"/>
                </a:ext>
              </a:extLst>
            </p:cNvPr>
            <p:cNvSpPr/>
            <p:nvPr/>
          </p:nvSpPr>
          <p:spPr>
            <a:xfrm>
              <a:off x="10360152" y="2071935"/>
              <a:ext cx="1371600" cy="676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TextBox 49">
              <a:extLst>
                <a:ext uri="{FF2B5EF4-FFF2-40B4-BE49-F238E27FC236}">
                  <a16:creationId xmlns:a16="http://schemas.microsoft.com/office/drawing/2014/main" xmlns="" id="{AB578D3C-8553-5840-9629-E8858A6AC2E1}"/>
                </a:ext>
              </a:extLst>
            </p:cNvPr>
            <p:cNvSpPr txBox="1"/>
            <p:nvPr/>
          </p:nvSpPr>
          <p:spPr>
            <a:xfrm>
              <a:off x="10769433" y="2253613"/>
              <a:ext cx="553037" cy="276999"/>
            </a:xfrm>
            <a:prstGeom prst="rect">
              <a:avLst/>
            </a:prstGeom>
            <a:grpFill/>
          </p:spPr>
          <p:txBody>
            <a:bodyPr wrap="none" lIns="0" rIns="0" rtlCol="0">
              <a:spAutoFit/>
            </a:bodyPr>
            <a:lstStyle/>
            <a:p>
              <a:pPr algn="ctr">
                <a:spcBef>
                  <a:spcPts val="600"/>
                </a:spcBef>
              </a:pPr>
              <a:r>
                <a:rPr lang="en-US" sz="1200" dirty="0">
                  <a:solidFill>
                    <a:schemeClr val="bg1"/>
                  </a:solidFill>
                </a:rPr>
                <a:t>Solution</a:t>
              </a:r>
            </a:p>
          </p:txBody>
        </p:sp>
      </p:grpSp>
      <p:sp>
        <p:nvSpPr>
          <p:cNvPr id="95" name="Freeform 94">
            <a:extLst>
              <a:ext uri="{FF2B5EF4-FFF2-40B4-BE49-F238E27FC236}">
                <a16:creationId xmlns:a16="http://schemas.microsoft.com/office/drawing/2014/main" xmlns="" id="{A908B120-2ADE-8E4F-A3D7-AA3037836FC8}"/>
              </a:ext>
            </a:extLst>
          </p:cNvPr>
          <p:cNvSpPr/>
          <p:nvPr/>
        </p:nvSpPr>
        <p:spPr>
          <a:xfrm rot="16200000" flipV="1">
            <a:off x="8957244" y="624332"/>
            <a:ext cx="525958" cy="3552655"/>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25400" cap="sq">
            <a:solidFill>
              <a:srgbClr val="FF540A"/>
            </a:solidFill>
            <a:prstDash val="solid"/>
            <a:headEnd type="triangle" w="lg" len="med"/>
            <a:tailEnd type="none" w="lg" len="med"/>
            <a:extLst>
              <a:ext uri="{C807C97D-BFC1-408E-A445-0C87EB9F89A2}">
                <ask:lineSketchStyleProps xmlns:ask="http://schemas.microsoft.com/office/drawing/2018/sketchyshapes" xmlns="">
                  <ask:type>
                    <ask:lineSketchNone/>
                  </ask:type>
                </ask:lineSketchStyleProps>
              </a:ext>
            </a:extLst>
          </a:ln>
        </p:spPr>
      </p:sp>
      <p:sp>
        <p:nvSpPr>
          <p:cNvPr id="96" name="Freeform 95">
            <a:extLst>
              <a:ext uri="{FF2B5EF4-FFF2-40B4-BE49-F238E27FC236}">
                <a16:creationId xmlns:a16="http://schemas.microsoft.com/office/drawing/2014/main" xmlns="" id="{8FDBE1F5-9981-FD42-A487-3DCB924FDDD5}"/>
              </a:ext>
            </a:extLst>
          </p:cNvPr>
          <p:cNvSpPr/>
          <p:nvPr/>
        </p:nvSpPr>
        <p:spPr>
          <a:xfrm flipH="1">
            <a:off x="1190283" y="2131951"/>
            <a:ext cx="3552655" cy="531687"/>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25400" cap="sq">
            <a:solidFill>
              <a:srgbClr val="FF540A"/>
            </a:solidFill>
            <a:prstDash val="solid"/>
            <a:headEnd type="none" w="lg" len="med"/>
            <a:tailEnd type="triangle" w="lg" len="med"/>
            <a:extLst>
              <a:ext uri="{C807C97D-BFC1-408E-A445-0C87EB9F89A2}">
                <ask:lineSketchStyleProps xmlns:ask="http://schemas.microsoft.com/office/drawing/2018/sketchyshapes" xmlns="">
                  <ask:type>
                    <ask:lineSketchNone/>
                  </ask:type>
                </ask:lineSketchStyleProps>
              </a:ext>
            </a:extLst>
          </a:ln>
        </p:spPr>
      </p:sp>
      <p:grpSp>
        <p:nvGrpSpPr>
          <p:cNvPr id="85" name="Group 84">
            <a:extLst>
              <a:ext uri="{FF2B5EF4-FFF2-40B4-BE49-F238E27FC236}">
                <a16:creationId xmlns:a16="http://schemas.microsoft.com/office/drawing/2014/main" xmlns="" id="{BE4CE4D9-9B38-0B4C-93E1-7AB064E3F902}"/>
              </a:ext>
            </a:extLst>
          </p:cNvPr>
          <p:cNvGrpSpPr/>
          <p:nvPr/>
        </p:nvGrpSpPr>
        <p:grpSpPr>
          <a:xfrm>
            <a:off x="3648367" y="1799929"/>
            <a:ext cx="4573133" cy="676551"/>
            <a:chOff x="3329896" y="4117075"/>
            <a:chExt cx="4573133" cy="676551"/>
          </a:xfrm>
        </p:grpSpPr>
        <p:sp>
          <p:nvSpPr>
            <p:cNvPr id="18" name="Rectangle 17">
              <a:extLst>
                <a:ext uri="{FF2B5EF4-FFF2-40B4-BE49-F238E27FC236}">
                  <a16:creationId xmlns:a16="http://schemas.microsoft.com/office/drawing/2014/main" xmlns="" id="{FE48E130-0DFB-8346-969C-075D93933B0E}"/>
                </a:ext>
              </a:extLst>
            </p:cNvPr>
            <p:cNvSpPr/>
            <p:nvPr/>
          </p:nvSpPr>
          <p:spPr>
            <a:xfrm>
              <a:off x="3329896" y="4117075"/>
              <a:ext cx="4573133" cy="676551"/>
            </a:xfrm>
            <a:prstGeom prst="rect">
              <a:avLst/>
            </a:prstGeom>
            <a:solidFill>
              <a:schemeClr val="bg1"/>
            </a:solid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xmlns="" id="{7B515927-58CE-C347-B711-53B41425F255}"/>
                </a:ext>
              </a:extLst>
            </p:cNvPr>
            <p:cNvSpPr txBox="1"/>
            <p:nvPr/>
          </p:nvSpPr>
          <p:spPr>
            <a:xfrm>
              <a:off x="3360489" y="4224517"/>
              <a:ext cx="4510851" cy="461665"/>
            </a:xfrm>
            <a:prstGeom prst="rect">
              <a:avLst/>
            </a:prstGeom>
            <a:noFill/>
          </p:spPr>
          <p:txBody>
            <a:bodyPr wrap="none" lIns="0" rIns="0" rtlCol="0">
              <a:spAutoFit/>
            </a:bodyPr>
            <a:lstStyle/>
            <a:p>
              <a:pPr algn="ctr">
                <a:spcBef>
                  <a:spcPts val="600"/>
                </a:spcBef>
              </a:pPr>
              <a:r>
                <a:rPr lang="en-US" sz="1200" dirty="0"/>
                <a:t>Identify the business outcome that the job-to-be-done will positively</a:t>
              </a:r>
              <a:br>
                <a:rPr lang="en-US" sz="1200" dirty="0"/>
              </a:br>
              <a:r>
                <a:rPr lang="en-US" sz="1200" dirty="0"/>
                <a:t>impact, to influence stakeholders outside the target customer</a:t>
              </a:r>
            </a:p>
          </p:txBody>
        </p:sp>
      </p:grpSp>
      <p:cxnSp>
        <p:nvCxnSpPr>
          <p:cNvPr id="98" name="Straight Connector 97">
            <a:extLst>
              <a:ext uri="{FF2B5EF4-FFF2-40B4-BE49-F238E27FC236}">
                <a16:creationId xmlns:a16="http://schemas.microsoft.com/office/drawing/2014/main" xmlns="" id="{46D4E242-8E77-A941-9509-DA7667CBF420}"/>
              </a:ext>
            </a:extLst>
          </p:cNvPr>
          <p:cNvCxnSpPr>
            <a:cxnSpLocks/>
            <a:stCxn id="49" idx="0"/>
            <a:endCxn id="15" idx="2"/>
          </p:cNvCxnSpPr>
          <p:nvPr/>
        </p:nvCxnSpPr>
        <p:spPr>
          <a:xfrm flipV="1">
            <a:off x="10997052" y="4333401"/>
            <a:ext cx="0" cy="49524"/>
          </a:xfrm>
          <a:prstGeom prst="line">
            <a:avLst/>
          </a:prstGeom>
          <a:noFill/>
          <a:ln w="25400" cap="flat" cmpd="sng">
            <a:solidFill>
              <a:srgbClr val="002856"/>
            </a:solidFill>
            <a:prstDash val="solid"/>
            <a:round/>
            <a:headEnd type="none" w="lg" len="med"/>
            <a:tailEnd type="none" w="lg" len="med"/>
          </a:ln>
        </p:spPr>
      </p:cxnSp>
    </p:spTree>
    <p:extLst>
      <p:ext uri="{BB962C8B-B14F-4D97-AF65-F5344CB8AC3E}">
        <p14:creationId xmlns:p14="http://schemas.microsoft.com/office/powerpoint/2010/main" val="3086108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Opportunities for Technology Innovation Leaders in 2022</a:t>
            </a:r>
          </a:p>
        </p:txBody>
      </p:sp>
      <p:sp>
        <p:nvSpPr>
          <p:cNvPr id="91" name="Text Box 91">
            <a:extLst>
              <a:ext uri="{FF2B5EF4-FFF2-40B4-BE49-F238E27FC236}">
                <a16:creationId xmlns:a16="http://schemas.microsoft.com/office/drawing/2014/main" xmlns="" id="{C5E9DFF7-5FEB-D947-B73C-3F7A87CC901D}"/>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56" name="TextBox 55">
            <a:extLst>
              <a:ext uri="{FF2B5EF4-FFF2-40B4-BE49-F238E27FC236}">
                <a16:creationId xmlns:a16="http://schemas.microsoft.com/office/drawing/2014/main" xmlns="" id="{8AC04FEE-B5A4-6F44-84E1-494EB691A504}"/>
              </a:ext>
            </a:extLst>
          </p:cNvPr>
          <p:cNvSpPr txBox="1"/>
          <p:nvPr/>
        </p:nvSpPr>
        <p:spPr>
          <a:xfrm>
            <a:off x="454025" y="1202296"/>
            <a:ext cx="6229719" cy="430887"/>
          </a:xfrm>
          <a:prstGeom prst="rect">
            <a:avLst/>
          </a:prstGeom>
          <a:noFill/>
        </p:spPr>
        <p:txBody>
          <a:bodyPr wrap="none" lIns="0" rIns="0" rtlCol="0">
            <a:spAutoFit/>
          </a:bodyPr>
          <a:lstStyle/>
          <a:p>
            <a:pPr algn="l">
              <a:spcBef>
                <a:spcPts val="600"/>
              </a:spcBef>
            </a:pPr>
            <a:r>
              <a:rPr lang="en-US" sz="2200" dirty="0"/>
              <a:t>Enable Organizational Adaptability and Resilience</a:t>
            </a:r>
          </a:p>
        </p:txBody>
      </p:sp>
      <p:sp>
        <p:nvSpPr>
          <p:cNvPr id="62" name="Pentagon 61">
            <a:extLst>
              <a:ext uri="{FF2B5EF4-FFF2-40B4-BE49-F238E27FC236}">
                <a16:creationId xmlns:a16="http://schemas.microsoft.com/office/drawing/2014/main" xmlns="" id="{B4F20E8B-6F29-CE41-813E-E30D414FD8F9}"/>
              </a:ext>
            </a:extLst>
          </p:cNvPr>
          <p:cNvSpPr/>
          <p:nvPr/>
        </p:nvSpPr>
        <p:spPr>
          <a:xfrm>
            <a:off x="466150" y="2241739"/>
            <a:ext cx="3886200" cy="1187261"/>
          </a:xfrm>
          <a:prstGeom prst="homePlate">
            <a:avLst>
              <a:gd name="adj" fmla="val 34718"/>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Chevron 62">
            <a:extLst>
              <a:ext uri="{FF2B5EF4-FFF2-40B4-BE49-F238E27FC236}">
                <a16:creationId xmlns:a16="http://schemas.microsoft.com/office/drawing/2014/main" xmlns="" id="{8EFAA39F-2CA7-DE4D-9630-7C78DCBB6641}"/>
              </a:ext>
            </a:extLst>
          </p:cNvPr>
          <p:cNvSpPr/>
          <p:nvPr/>
        </p:nvSpPr>
        <p:spPr>
          <a:xfrm>
            <a:off x="4152901" y="2241739"/>
            <a:ext cx="3886200" cy="1187261"/>
          </a:xfrm>
          <a:prstGeom prst="chevron">
            <a:avLst>
              <a:gd name="adj" fmla="val 34431"/>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endParaRPr>
          </a:p>
        </p:txBody>
      </p:sp>
      <p:sp>
        <p:nvSpPr>
          <p:cNvPr id="64" name="Chevron 63">
            <a:extLst>
              <a:ext uri="{FF2B5EF4-FFF2-40B4-BE49-F238E27FC236}">
                <a16:creationId xmlns:a16="http://schemas.microsoft.com/office/drawing/2014/main" xmlns="" id="{473A0693-8B9D-3A40-AB5E-1139B49F2181}"/>
              </a:ext>
            </a:extLst>
          </p:cNvPr>
          <p:cNvSpPr/>
          <p:nvPr/>
        </p:nvSpPr>
        <p:spPr>
          <a:xfrm>
            <a:off x="7839652" y="2241739"/>
            <a:ext cx="3886200" cy="1187261"/>
          </a:xfrm>
          <a:prstGeom prst="chevron">
            <a:avLst>
              <a:gd name="adj" fmla="val 34431"/>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endParaRPr>
          </a:p>
        </p:txBody>
      </p:sp>
      <p:sp>
        <p:nvSpPr>
          <p:cNvPr id="17" name="TextBox 16">
            <a:extLst>
              <a:ext uri="{FF2B5EF4-FFF2-40B4-BE49-F238E27FC236}">
                <a16:creationId xmlns:a16="http://schemas.microsoft.com/office/drawing/2014/main" xmlns="" id="{73345726-3F77-7940-914A-3DB53094A906}"/>
              </a:ext>
            </a:extLst>
          </p:cNvPr>
          <p:cNvSpPr txBox="1"/>
          <p:nvPr/>
        </p:nvSpPr>
        <p:spPr>
          <a:xfrm>
            <a:off x="1947585" y="2650703"/>
            <a:ext cx="923330" cy="369332"/>
          </a:xfrm>
          <a:prstGeom prst="rect">
            <a:avLst/>
          </a:prstGeom>
          <a:noFill/>
        </p:spPr>
        <p:txBody>
          <a:bodyPr wrap="none" lIns="0" rIns="0" rtlCol="0">
            <a:spAutoFit/>
          </a:bodyPr>
          <a:lstStyle/>
          <a:p>
            <a:pPr algn="ctr">
              <a:spcBef>
                <a:spcPts val="600"/>
              </a:spcBef>
            </a:pPr>
            <a:r>
              <a:rPr lang="en-US" b="1" dirty="0">
                <a:solidFill>
                  <a:schemeClr val="bg1"/>
                </a:solidFill>
              </a:rPr>
              <a:t>Redirect</a:t>
            </a:r>
          </a:p>
        </p:txBody>
      </p:sp>
      <p:sp>
        <p:nvSpPr>
          <p:cNvPr id="66" name="TextBox 65">
            <a:extLst>
              <a:ext uri="{FF2B5EF4-FFF2-40B4-BE49-F238E27FC236}">
                <a16:creationId xmlns:a16="http://schemas.microsoft.com/office/drawing/2014/main" xmlns="" id="{5B3A0F07-28AA-1343-AC4A-0C7708CF875D}"/>
              </a:ext>
            </a:extLst>
          </p:cNvPr>
          <p:cNvSpPr txBox="1"/>
          <p:nvPr/>
        </p:nvSpPr>
        <p:spPr>
          <a:xfrm>
            <a:off x="5647161" y="2650703"/>
            <a:ext cx="897682" cy="369332"/>
          </a:xfrm>
          <a:prstGeom prst="rect">
            <a:avLst/>
          </a:prstGeom>
          <a:noFill/>
        </p:spPr>
        <p:txBody>
          <a:bodyPr wrap="none" lIns="0" rIns="0" rtlCol="0">
            <a:spAutoFit/>
          </a:bodyPr>
          <a:lstStyle/>
          <a:p>
            <a:pPr algn="ctr">
              <a:spcBef>
                <a:spcPts val="600"/>
              </a:spcBef>
            </a:pPr>
            <a:r>
              <a:rPr lang="en-US" b="1" dirty="0">
                <a:solidFill>
                  <a:schemeClr val="bg1"/>
                </a:solidFill>
              </a:rPr>
              <a:t>Unleash</a:t>
            </a:r>
          </a:p>
        </p:txBody>
      </p:sp>
      <p:sp>
        <p:nvSpPr>
          <p:cNvPr id="69" name="TextBox 68">
            <a:extLst>
              <a:ext uri="{FF2B5EF4-FFF2-40B4-BE49-F238E27FC236}">
                <a16:creationId xmlns:a16="http://schemas.microsoft.com/office/drawing/2014/main" xmlns="" id="{63BF4085-1743-2A4B-99C7-74B46EBC0E0D}"/>
              </a:ext>
            </a:extLst>
          </p:cNvPr>
          <p:cNvSpPr txBox="1"/>
          <p:nvPr/>
        </p:nvSpPr>
        <p:spPr>
          <a:xfrm>
            <a:off x="8981253" y="2650703"/>
            <a:ext cx="1603003" cy="369332"/>
          </a:xfrm>
          <a:prstGeom prst="rect">
            <a:avLst/>
          </a:prstGeom>
          <a:noFill/>
        </p:spPr>
        <p:txBody>
          <a:bodyPr wrap="none" lIns="0" rIns="0" rtlCol="0">
            <a:spAutoFit/>
          </a:bodyPr>
          <a:lstStyle/>
          <a:p>
            <a:pPr algn="ctr">
              <a:spcBef>
                <a:spcPts val="600"/>
              </a:spcBef>
            </a:pPr>
            <a:r>
              <a:rPr lang="en-US" b="1" dirty="0">
                <a:solidFill>
                  <a:schemeClr val="bg1"/>
                </a:solidFill>
              </a:rPr>
              <a:t>Reach Beyond</a:t>
            </a:r>
          </a:p>
        </p:txBody>
      </p:sp>
      <p:sp>
        <p:nvSpPr>
          <p:cNvPr id="70" name="TextBox 69">
            <a:extLst>
              <a:ext uri="{FF2B5EF4-FFF2-40B4-BE49-F238E27FC236}">
                <a16:creationId xmlns:a16="http://schemas.microsoft.com/office/drawing/2014/main" xmlns="" id="{A3FC6B5F-CEA6-C049-AD33-C2A6013F9115}"/>
              </a:ext>
            </a:extLst>
          </p:cNvPr>
          <p:cNvSpPr txBox="1"/>
          <p:nvPr/>
        </p:nvSpPr>
        <p:spPr>
          <a:xfrm>
            <a:off x="1065946" y="3552404"/>
            <a:ext cx="2686608" cy="1200329"/>
          </a:xfrm>
          <a:prstGeom prst="rect">
            <a:avLst/>
          </a:prstGeom>
          <a:noFill/>
        </p:spPr>
        <p:txBody>
          <a:bodyPr wrap="square" lIns="0" rIns="0" rtlCol="0">
            <a:spAutoFit/>
          </a:bodyPr>
          <a:lstStyle/>
          <a:p>
            <a:pPr algn="ctr">
              <a:spcBef>
                <a:spcPts val="600"/>
              </a:spcBef>
            </a:pPr>
            <a:r>
              <a:rPr lang="en-US" dirty="0"/>
              <a:t>Redirect resources by utilizing jobs-to-be-done and accelerating combinatorial innovation.</a:t>
            </a:r>
          </a:p>
        </p:txBody>
      </p:sp>
      <p:sp>
        <p:nvSpPr>
          <p:cNvPr id="71" name="TextBox 70">
            <a:extLst>
              <a:ext uri="{FF2B5EF4-FFF2-40B4-BE49-F238E27FC236}">
                <a16:creationId xmlns:a16="http://schemas.microsoft.com/office/drawing/2014/main" xmlns="" id="{52B83C9B-82DD-B146-B58C-0090B0E2D4D7}"/>
              </a:ext>
            </a:extLst>
          </p:cNvPr>
          <p:cNvSpPr txBox="1"/>
          <p:nvPr/>
        </p:nvSpPr>
        <p:spPr>
          <a:xfrm>
            <a:off x="4751172" y="3552404"/>
            <a:ext cx="2686608" cy="1200329"/>
          </a:xfrm>
          <a:prstGeom prst="rect">
            <a:avLst/>
          </a:prstGeom>
          <a:noFill/>
        </p:spPr>
        <p:txBody>
          <a:bodyPr wrap="square" lIns="0" rIns="0" rtlCol="0">
            <a:spAutoFit/>
          </a:bodyPr>
          <a:lstStyle/>
          <a:p>
            <a:pPr algn="ctr">
              <a:spcBef>
                <a:spcPts val="600"/>
              </a:spcBef>
            </a:pPr>
            <a:r>
              <a:rPr lang="en-US" dirty="0"/>
              <a:t>Unleash digital channels by adopting a disciplined digital product management approach.</a:t>
            </a:r>
          </a:p>
        </p:txBody>
      </p:sp>
      <p:sp>
        <p:nvSpPr>
          <p:cNvPr id="72" name="TextBox 71">
            <a:extLst>
              <a:ext uri="{FF2B5EF4-FFF2-40B4-BE49-F238E27FC236}">
                <a16:creationId xmlns:a16="http://schemas.microsoft.com/office/drawing/2014/main" xmlns="" id="{8FA9AAD6-4E3B-CF4E-9676-D01D329A579E}"/>
              </a:ext>
            </a:extLst>
          </p:cNvPr>
          <p:cNvSpPr txBox="1"/>
          <p:nvPr/>
        </p:nvSpPr>
        <p:spPr>
          <a:xfrm>
            <a:off x="8436398" y="3552404"/>
            <a:ext cx="2686607" cy="1200329"/>
          </a:xfrm>
          <a:prstGeom prst="rect">
            <a:avLst/>
          </a:prstGeom>
          <a:noFill/>
        </p:spPr>
        <p:txBody>
          <a:bodyPr wrap="square" lIns="0" rIns="0" rtlCol="0">
            <a:spAutoFit/>
          </a:bodyPr>
          <a:lstStyle/>
          <a:p>
            <a:pPr algn="ctr">
              <a:spcBef>
                <a:spcPts val="600"/>
              </a:spcBef>
            </a:pPr>
            <a:r>
              <a:rPr lang="en-US" dirty="0"/>
              <a:t>Reach beyond technology by actively sensing and responding to trends</a:t>
            </a:r>
            <a:br>
              <a:rPr lang="en-US" dirty="0"/>
            </a:br>
            <a:r>
              <a:rPr lang="en-US" dirty="0"/>
              <a:t>and disruptions.</a:t>
            </a:r>
          </a:p>
        </p:txBody>
      </p:sp>
    </p:spTree>
    <p:extLst>
      <p:ext uri="{BB962C8B-B14F-4D97-AF65-F5344CB8AC3E}">
        <p14:creationId xmlns:p14="http://schemas.microsoft.com/office/powerpoint/2010/main" val="3782057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p:txBody>
          <a:bodyPr/>
          <a:lstStyle/>
          <a:p>
            <a:pPr lvl="0"/>
            <a:r>
              <a:rPr lang="en-US" dirty="0"/>
              <a:t>Recommended Actions</a:t>
            </a:r>
          </a:p>
        </p:txBody>
      </p:sp>
      <p:sp>
        <p:nvSpPr>
          <p:cNvPr id="6" name="Google Shape;432;p13">
            <a:extLst>
              <a:ext uri="{FF2B5EF4-FFF2-40B4-BE49-F238E27FC236}">
                <a16:creationId xmlns:a16="http://schemas.microsoft.com/office/drawing/2014/main" xmlns="" id="{6469D703-8E40-2A47-9019-E6BAE9B7B604}"/>
              </a:ext>
            </a:extLst>
          </p:cNvPr>
          <p:cNvSpPr txBox="1">
            <a:spLocks/>
          </p:cNvSpPr>
          <p:nvPr/>
        </p:nvSpPr>
        <p:spPr>
          <a:xfrm>
            <a:off x="457200" y="1314421"/>
            <a:ext cx="11274552" cy="3085387"/>
          </a:xfrm>
          <a:prstGeom prst="rect">
            <a:avLst/>
          </a:prstGeom>
        </p:spPr>
        <p:txBody>
          <a:bodyPr vert="horz" lIns="0" tIns="0" rIns="0" bIns="0" rtlCol="0">
            <a:noAutofit/>
          </a:bodyPr>
          <a:lstStyle>
            <a:lvl1pPr marL="457200" indent="-457200" algn="l" defTabSz="914400" rtl="0" eaLnBrk="1" latinLnBrk="0" hangingPunct="1">
              <a:lnSpc>
                <a:spcPct val="90000"/>
              </a:lnSpc>
              <a:spcBef>
                <a:spcPts val="1200"/>
              </a:spcBef>
              <a:spcAft>
                <a:spcPts val="0"/>
              </a:spcAft>
              <a:buSzPct val="130000"/>
              <a:buFontTx/>
              <a:buBlip>
                <a:blip r:embed="rId3">
                  <a:extLst>
                    <a:ext uri="{96DAC541-7B7A-43D3-8B79-37D633B846F1}">
                      <asvg:svgBlip xmlns:asvg="http://schemas.microsoft.com/office/drawing/2016/SVG/main" xmlns="" r:embed="rId4"/>
                    </a:ext>
                  </a:extLst>
                </a:blip>
              </a:buBlip>
              <a:defRPr sz="2400" kern="1200">
                <a:solidFill>
                  <a:schemeClr val="tx1"/>
                </a:solidFill>
                <a:latin typeface="+mn-lt"/>
                <a:ea typeface="+mn-ea"/>
                <a:cs typeface="+mn-cs"/>
              </a:defRPr>
            </a:lvl1pPr>
            <a:lvl2pPr marL="950976"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389888"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883664"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322576"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Harness the expertise and ingenuity of all employees by democratizing technology delivery.</a:t>
            </a:r>
          </a:p>
          <a:p>
            <a:pPr>
              <a:lnSpc>
                <a:spcPct val="100000"/>
              </a:lnSpc>
            </a:pPr>
            <a:r>
              <a:rPr lang="en-US" sz="2000" dirty="0"/>
              <a:t>Apply combinatorial innovation to identify new opportunities.</a:t>
            </a:r>
          </a:p>
          <a:p>
            <a:pPr>
              <a:lnSpc>
                <a:spcPct val="100000"/>
              </a:lnSpc>
            </a:pPr>
            <a:r>
              <a:rPr lang="en-US" sz="2000" dirty="0"/>
              <a:t>Partner with business technologists, using fusion teams for enterprise-level use cases.</a:t>
            </a:r>
          </a:p>
          <a:p>
            <a:pPr>
              <a:lnSpc>
                <a:spcPct val="100000"/>
              </a:lnSpc>
            </a:pPr>
            <a:r>
              <a:rPr lang="en-US" sz="2000" dirty="0"/>
              <a:t>Redirect resources by utilizing jobs-to-be-done.</a:t>
            </a:r>
          </a:p>
          <a:p>
            <a:pPr>
              <a:lnSpc>
                <a:spcPct val="100000"/>
              </a:lnSpc>
            </a:pPr>
            <a:r>
              <a:rPr lang="en-US" sz="2000" dirty="0"/>
              <a:t>Unleash digital channels by adopting a disciplined digital product management approach.</a:t>
            </a:r>
          </a:p>
          <a:p>
            <a:pPr>
              <a:lnSpc>
                <a:spcPct val="100000"/>
              </a:lnSpc>
            </a:pPr>
            <a:r>
              <a:rPr lang="en-US" sz="2000" dirty="0"/>
              <a:t>Reach beyond technology to actively sense and respond to disruptions and anticipate change.</a:t>
            </a:r>
          </a:p>
        </p:txBody>
      </p:sp>
    </p:spTree>
    <p:extLst>
      <p:ext uri="{BB962C8B-B14F-4D97-AF65-F5344CB8AC3E}">
        <p14:creationId xmlns:p14="http://schemas.microsoft.com/office/powerpoint/2010/main" val="382683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Recommended Gartner Research</a:t>
            </a:r>
          </a:p>
        </p:txBody>
      </p:sp>
      <p:sp>
        <p:nvSpPr>
          <p:cNvPr id="4" name="Text Box 91">
            <a:extLst>
              <a:ext uri="{FF2B5EF4-FFF2-40B4-BE49-F238E27FC236}">
                <a16:creationId xmlns:a16="http://schemas.microsoft.com/office/drawing/2014/main" xmlns="" id="{C41280EB-C1B4-4B0D-AD32-86E9AA4EA58E}"/>
              </a:ext>
            </a:extLst>
          </p:cNvPr>
          <p:cNvSpPr txBox="1">
            <a:spLocks noChangeAspect="1" noChangeArrowheads="1"/>
          </p:cNvSpPr>
          <p:nvPr/>
        </p:nvSpPr>
        <p:spPr bwMode="gray">
          <a:xfrm>
            <a:off x="457200" y="6073777"/>
            <a:ext cx="6229673" cy="150811"/>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For information, please contact your Gartner representative.</a:t>
            </a:r>
          </a:p>
        </p:txBody>
      </p:sp>
      <p:sp>
        <p:nvSpPr>
          <p:cNvPr id="12" name="Text Placeholder 2">
            <a:extLst>
              <a:ext uri="{FF2B5EF4-FFF2-40B4-BE49-F238E27FC236}">
                <a16:creationId xmlns:a16="http://schemas.microsoft.com/office/drawing/2014/main" xmlns="" id="{527D0DEB-B659-444E-A9FF-952A50E4F969}"/>
              </a:ext>
            </a:extLst>
          </p:cNvPr>
          <p:cNvSpPr>
            <a:spLocks noGrp="1"/>
          </p:cNvSpPr>
          <p:nvPr>
            <p:ph type="body" sz="quarter" idx="10"/>
          </p:nvPr>
        </p:nvSpPr>
        <p:spPr>
          <a:xfrm>
            <a:off x="455739" y="1314421"/>
            <a:ext cx="11276013" cy="3347082"/>
          </a:xfrm>
        </p:spPr>
        <p:txBody>
          <a:bodyPr vert="horz" lIns="0" tIns="0" rIns="0" bIns="0" rtlCol="0" anchor="t">
            <a:noAutofit/>
          </a:bodyPr>
          <a:lstStyle/>
          <a:p>
            <a:pPr>
              <a:spcBef>
                <a:spcPts val="0"/>
              </a:spcBef>
              <a:spcAft>
                <a:spcPts val="600"/>
              </a:spcAft>
            </a:pPr>
            <a:r>
              <a:rPr lang="en-US" sz="2000" dirty="0">
                <a:hlinkClick r:id="rId3"/>
              </a:rPr>
              <a:t>Seize the Technology Advantage With Combinatorial Digital Innovation</a:t>
            </a:r>
            <a:endParaRPr lang="en-US" sz="2000" dirty="0"/>
          </a:p>
          <a:p>
            <a:pPr>
              <a:spcBef>
                <a:spcPts val="0"/>
              </a:spcBef>
              <a:spcAft>
                <a:spcPts val="600"/>
              </a:spcAft>
            </a:pPr>
            <a:r>
              <a:rPr lang="en-US" sz="2000" dirty="0">
                <a:hlinkClick r:id="rId4"/>
              </a:rPr>
              <a:t>A Tapestry (TPESTRE) of Trends for Strategic Planning</a:t>
            </a:r>
            <a:endParaRPr lang="en-US" sz="2000" dirty="0"/>
          </a:p>
          <a:p>
            <a:pPr>
              <a:spcBef>
                <a:spcPts val="0"/>
              </a:spcBef>
              <a:spcAft>
                <a:spcPts val="600"/>
              </a:spcAft>
            </a:pPr>
            <a:r>
              <a:rPr lang="en-US" sz="2000" dirty="0">
                <a:hlinkClick r:id="rId5"/>
              </a:rPr>
              <a:t>Quick Answer: How Can Jobs-to-Be-Done Methods Improve EA Business Value?</a:t>
            </a:r>
            <a:endParaRPr lang="en-US" sz="2000" dirty="0"/>
          </a:p>
          <a:p>
            <a:pPr>
              <a:spcBef>
                <a:spcPts val="0"/>
              </a:spcBef>
              <a:spcAft>
                <a:spcPts val="600"/>
              </a:spcAft>
            </a:pPr>
            <a:r>
              <a:rPr lang="en-US" sz="2000" dirty="0">
                <a:hlinkClick r:id="rId6"/>
              </a:rPr>
              <a:t>Leveraging Digital Product Management for Digital Business Transformation and Optimization</a:t>
            </a:r>
            <a:endParaRPr lang="en-US" sz="2000" dirty="0"/>
          </a:p>
          <a:p>
            <a:pPr>
              <a:spcBef>
                <a:spcPts val="0"/>
              </a:spcBef>
              <a:spcAft>
                <a:spcPts val="600"/>
              </a:spcAft>
            </a:pPr>
            <a:r>
              <a:rPr lang="en-US" sz="2000" dirty="0">
                <a:hlinkClick r:id="rId7"/>
              </a:rPr>
              <a:t>Getting Started With Trendspotting</a:t>
            </a:r>
            <a:endParaRPr lang="en-US" sz="2000" dirty="0"/>
          </a:p>
          <a:p>
            <a:pPr>
              <a:spcBef>
                <a:spcPts val="0"/>
              </a:spcBef>
              <a:spcAft>
                <a:spcPts val="600"/>
              </a:spcAft>
            </a:pPr>
            <a:r>
              <a:rPr lang="en-US" sz="2000" dirty="0">
                <a:hlinkClick r:id="rId8"/>
              </a:rPr>
              <a:t>Presentation: Democratized Technology Delivery: The CIO’s New Opportunity to Boost the Value of IT</a:t>
            </a:r>
            <a:endParaRPr lang="en-US" sz="2000" dirty="0"/>
          </a:p>
          <a:p>
            <a:pPr>
              <a:spcBef>
                <a:spcPts val="0"/>
              </a:spcBef>
              <a:spcAft>
                <a:spcPts val="600"/>
              </a:spcAft>
            </a:pPr>
            <a:r>
              <a:rPr lang="en-US" sz="2000" dirty="0">
                <a:hlinkClick r:id="rId9"/>
              </a:rPr>
              <a:t>IT Score for CTO </a:t>
            </a:r>
            <a:endParaRPr lang="en-US" sz="2000" dirty="0"/>
          </a:p>
          <a:p>
            <a:pPr>
              <a:spcBef>
                <a:spcPts val="0"/>
              </a:spcBef>
              <a:spcAft>
                <a:spcPts val="600"/>
              </a:spcAft>
            </a:pPr>
            <a:r>
              <a:rPr lang="en-US" sz="2000" dirty="0">
                <a:hlinkClick r:id="rId10"/>
              </a:rPr>
              <a:t>Quick Answer: How to Use Combinatorial Innovation to Identify Opportunities From Trends and Emerging Technologies</a:t>
            </a:r>
            <a:endParaRPr lang="en-US" sz="2000" dirty="0"/>
          </a:p>
          <a:p>
            <a:pPr>
              <a:spcBef>
                <a:spcPts val="0"/>
              </a:spcBef>
              <a:spcAft>
                <a:spcPts val="600"/>
              </a:spcAft>
            </a:pPr>
            <a:endParaRPr lang="en-US" sz="2000" dirty="0"/>
          </a:p>
        </p:txBody>
      </p:sp>
    </p:spTree>
    <p:extLst>
      <p:ext uri="{BB962C8B-B14F-4D97-AF65-F5344CB8AC3E}">
        <p14:creationId xmlns:p14="http://schemas.microsoft.com/office/powerpoint/2010/main" val="11343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Web">
            <a:extLst>
              <a:ext uri="{FF2B5EF4-FFF2-40B4-BE49-F238E27FC236}">
                <a16:creationId xmlns:a16="http://schemas.microsoft.com/office/drawing/2014/main" xmlns="" id="{0DE5637B-E700-1342-B020-2BD907477154}"/>
              </a:ext>
            </a:extLst>
          </p:cNvPr>
          <p:cNvGraphicFramePr/>
          <p:nvPr>
            <p:extLst>
              <p:ext uri="{D42A27DB-BD31-4B8C-83A1-F6EECF244321}">
                <p14:modId xmlns:p14="http://schemas.microsoft.com/office/powerpoint/2010/main" val="1722250832"/>
              </p:ext>
            </p:extLst>
          </p:nvPr>
        </p:nvGraphicFramePr>
        <p:xfrm>
          <a:off x="1079072" y="1371612"/>
          <a:ext cx="5675821" cy="34982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Web">
            <a:extLst>
              <a:ext uri="{FF2B5EF4-FFF2-40B4-BE49-F238E27FC236}">
                <a16:creationId xmlns:a16="http://schemas.microsoft.com/office/drawing/2014/main" xmlns="" id="{E2F1FAD2-D965-A043-AACF-60F565DD5BA6}"/>
              </a:ext>
            </a:extLst>
          </p:cNvPr>
          <p:cNvGraphicFramePr/>
          <p:nvPr>
            <p:extLst>
              <p:ext uri="{D42A27DB-BD31-4B8C-83A1-F6EECF244321}">
                <p14:modId xmlns:p14="http://schemas.microsoft.com/office/powerpoint/2010/main" val="2309487947"/>
              </p:ext>
            </p:extLst>
          </p:nvPr>
        </p:nvGraphicFramePr>
        <p:xfrm>
          <a:off x="5437107" y="1371611"/>
          <a:ext cx="5675821" cy="3498239"/>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CIOs Expect Accelerated and Significant Focus on Digital Channels in 2022</a:t>
            </a:r>
          </a:p>
        </p:txBody>
      </p:sp>
      <p:sp>
        <p:nvSpPr>
          <p:cNvPr id="3" name="Text Box 91">
            <a:extLst>
              <a:ext uri="{FF2B5EF4-FFF2-40B4-BE49-F238E27FC236}">
                <a16:creationId xmlns:a16="http://schemas.microsoft.com/office/drawing/2014/main" xmlns="" id="{81757B24-C317-2245-B2C2-72CE2E4475A0}"/>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Gartner’s 2021 CIO Survey </a:t>
            </a:r>
          </a:p>
        </p:txBody>
      </p:sp>
      <p:sp>
        <p:nvSpPr>
          <p:cNvPr id="4" name="TextBox 3">
            <a:extLst>
              <a:ext uri="{FF2B5EF4-FFF2-40B4-BE49-F238E27FC236}">
                <a16:creationId xmlns:a16="http://schemas.microsoft.com/office/drawing/2014/main" xmlns="" id="{5B0F31B7-14FF-8F42-88BF-AF8AAD094397}"/>
              </a:ext>
            </a:extLst>
          </p:cNvPr>
          <p:cNvSpPr txBox="1"/>
          <p:nvPr/>
        </p:nvSpPr>
        <p:spPr>
          <a:xfrm>
            <a:off x="2310990" y="4551165"/>
            <a:ext cx="3211986" cy="1200329"/>
          </a:xfrm>
          <a:prstGeom prst="rect">
            <a:avLst/>
          </a:prstGeom>
          <a:noFill/>
        </p:spPr>
        <p:txBody>
          <a:bodyPr wrap="square" lIns="0" rIns="0" rtlCol="0">
            <a:spAutoFit/>
          </a:bodyPr>
          <a:lstStyle/>
          <a:p>
            <a:pPr algn="ctr">
              <a:spcBef>
                <a:spcPts val="600"/>
              </a:spcBef>
            </a:pPr>
            <a:r>
              <a:rPr lang="en-US" dirty="0"/>
              <a:t>83% of CIOs expect an increase in digital channels</a:t>
            </a:r>
            <a:br>
              <a:rPr lang="en-US" dirty="0"/>
            </a:br>
            <a:r>
              <a:rPr lang="en-US" b="1" dirty="0"/>
              <a:t>to reach customers</a:t>
            </a:r>
            <a:br>
              <a:rPr lang="en-US" b="1" dirty="0"/>
            </a:br>
            <a:r>
              <a:rPr lang="en-US" b="1" dirty="0"/>
              <a:t>and citizens</a:t>
            </a:r>
          </a:p>
        </p:txBody>
      </p:sp>
      <p:sp>
        <p:nvSpPr>
          <p:cNvPr id="5" name="TextBox 4">
            <a:extLst>
              <a:ext uri="{FF2B5EF4-FFF2-40B4-BE49-F238E27FC236}">
                <a16:creationId xmlns:a16="http://schemas.microsoft.com/office/drawing/2014/main" xmlns="" id="{B93EA941-B9A8-9240-9406-23E619218F4F}"/>
              </a:ext>
            </a:extLst>
          </p:cNvPr>
          <p:cNvSpPr txBox="1"/>
          <p:nvPr/>
        </p:nvSpPr>
        <p:spPr>
          <a:xfrm>
            <a:off x="6897362" y="4551165"/>
            <a:ext cx="2755311" cy="1477328"/>
          </a:xfrm>
          <a:prstGeom prst="rect">
            <a:avLst/>
          </a:prstGeom>
          <a:noFill/>
        </p:spPr>
        <p:txBody>
          <a:bodyPr wrap="square" lIns="0" rIns="0" rtlCol="0">
            <a:spAutoFit/>
          </a:bodyPr>
          <a:lstStyle/>
          <a:p>
            <a:pPr algn="ctr">
              <a:spcBef>
                <a:spcPts val="600"/>
              </a:spcBef>
            </a:pPr>
            <a:r>
              <a:rPr lang="en-US" dirty="0"/>
              <a:t>69% of CIOs expect an increase in </a:t>
            </a:r>
            <a:r>
              <a:rPr lang="en-US" b="1" dirty="0"/>
              <a:t>delivering</a:t>
            </a:r>
            <a:r>
              <a:rPr lang="en-US" dirty="0"/>
              <a:t> </a:t>
            </a:r>
            <a:r>
              <a:rPr lang="en-US" b="1" dirty="0"/>
              <a:t>new products and services</a:t>
            </a:r>
            <a:r>
              <a:rPr lang="en-US" dirty="0"/>
              <a:t> across</a:t>
            </a:r>
            <a:br>
              <a:rPr lang="en-US" dirty="0"/>
            </a:br>
            <a:r>
              <a:rPr lang="en-US" dirty="0"/>
              <a:t>digital channels</a:t>
            </a:r>
            <a:endParaRPr lang="en-US" b="1" dirty="0"/>
          </a:p>
        </p:txBody>
      </p:sp>
      <p:pic>
        <p:nvPicPr>
          <p:cNvPr id="17" name="Graphic 16">
            <a:extLst>
              <a:ext uri="{FF2B5EF4-FFF2-40B4-BE49-F238E27FC236}">
                <a16:creationId xmlns:a16="http://schemas.microsoft.com/office/drawing/2014/main" xmlns="" id="{E1660E8C-4218-5546-B655-9664652DAAC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774120" y="2835545"/>
            <a:ext cx="1001793" cy="779172"/>
          </a:xfrm>
          <a:prstGeom prst="rect">
            <a:avLst/>
          </a:prstGeom>
        </p:spPr>
      </p:pic>
      <p:pic>
        <p:nvPicPr>
          <p:cNvPr id="19" name="Graphic 18">
            <a:extLst>
              <a:ext uri="{FF2B5EF4-FFF2-40B4-BE49-F238E27FC236}">
                <a16:creationId xmlns:a16="http://schemas.microsoft.com/office/drawing/2014/main" xmlns="" id="{CCE9C7AA-9014-3D4E-8BFA-F0FDD347B1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452236" y="2758577"/>
            <a:ext cx="1001793" cy="779172"/>
          </a:xfrm>
          <a:prstGeom prst="rect">
            <a:avLst/>
          </a:prstGeom>
        </p:spPr>
      </p:pic>
    </p:spTree>
    <p:extLst>
      <p:ext uri="{BB962C8B-B14F-4D97-AF65-F5344CB8AC3E}">
        <p14:creationId xmlns:p14="http://schemas.microsoft.com/office/powerpoint/2010/main" val="233425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Issues</a:t>
            </a:r>
          </a:p>
        </p:txBody>
      </p:sp>
      <p:sp>
        <p:nvSpPr>
          <p:cNvPr id="3" name="TextBox 2">
            <a:extLst>
              <a:ext uri="{FF2B5EF4-FFF2-40B4-BE49-F238E27FC236}">
                <a16:creationId xmlns:a16="http://schemas.microsoft.com/office/drawing/2014/main" xmlns="" id="{7CAA7320-0C04-D641-BC4E-08A18A23C821}"/>
              </a:ext>
            </a:extLst>
          </p:cNvPr>
          <p:cNvSpPr txBox="1"/>
          <p:nvPr/>
        </p:nvSpPr>
        <p:spPr>
          <a:xfrm>
            <a:off x="457201" y="1459230"/>
            <a:ext cx="11274552" cy="1969770"/>
          </a:xfrm>
          <a:prstGeom prst="rect">
            <a:avLst/>
          </a:prstGeom>
          <a:noFill/>
        </p:spPr>
        <p:txBody>
          <a:bodyPr wrap="square" lIns="0" rIns="0" rtlCol="0">
            <a:spAutoFit/>
          </a:bodyPr>
          <a:lstStyle/>
          <a:p>
            <a:pPr marL="457200" lvl="0" indent="-457200">
              <a:lnSpc>
                <a:spcPct val="150000"/>
              </a:lnSpc>
              <a:buFont typeface="+mj-lt"/>
              <a:buAutoNum type="arabicPeriod"/>
            </a:pPr>
            <a:r>
              <a:rPr lang="en-US" sz="2200" dirty="0">
                <a:solidFill>
                  <a:srgbClr val="000000"/>
                </a:solidFill>
              </a:rPr>
              <a:t>What are the major trends affecting technology innovation leaders?</a:t>
            </a:r>
          </a:p>
          <a:p>
            <a:pPr marL="457200" indent="-457200">
              <a:lnSpc>
                <a:spcPct val="150000"/>
              </a:lnSpc>
              <a:buFont typeface="+mj-lt"/>
              <a:buAutoNum type="arabicPeriod"/>
            </a:pPr>
            <a:r>
              <a:rPr lang="en-US" sz="2200" dirty="0">
                <a:solidFill>
                  <a:srgbClr val="000000"/>
                </a:solidFill>
              </a:rPr>
              <a:t>What are the top priorities for technology innovation leaders?</a:t>
            </a:r>
          </a:p>
          <a:p>
            <a:pPr marL="457200" lvl="0" indent="-457200">
              <a:lnSpc>
                <a:spcPct val="150000"/>
              </a:lnSpc>
              <a:buFont typeface="+mj-lt"/>
              <a:buAutoNum type="arabicPeriod"/>
            </a:pPr>
            <a:r>
              <a:rPr lang="en-US" sz="2200" dirty="0">
                <a:solidFill>
                  <a:srgbClr val="000000"/>
                </a:solidFill>
              </a:rPr>
              <a:t>What actions should the technology innovation leader take now to be successful?</a:t>
            </a:r>
          </a:p>
          <a:p>
            <a:pPr algn="l">
              <a:spcBef>
                <a:spcPts val="600"/>
              </a:spcBef>
            </a:pPr>
            <a:endParaRPr lang="en-US" dirty="0"/>
          </a:p>
        </p:txBody>
      </p:sp>
    </p:spTree>
    <p:extLst>
      <p:ext uri="{BB962C8B-B14F-4D97-AF65-F5344CB8AC3E}">
        <p14:creationId xmlns:p14="http://schemas.microsoft.com/office/powerpoint/2010/main" val="4205594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5;p4">
            <a:extLst>
              <a:ext uri="{FF2B5EF4-FFF2-40B4-BE49-F238E27FC236}">
                <a16:creationId xmlns:a16="http://schemas.microsoft.com/office/drawing/2014/main" xmlns="" id="{2FE61BB9-2129-AC48-98A8-BF4BE15E65DF}"/>
              </a:ext>
            </a:extLst>
          </p:cNvPr>
          <p:cNvSpPr/>
          <p:nvPr/>
        </p:nvSpPr>
        <p:spPr>
          <a:xfrm>
            <a:off x="409074" y="1557275"/>
            <a:ext cx="11322678"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Issues</a:t>
            </a:r>
          </a:p>
        </p:txBody>
      </p:sp>
      <p:sp>
        <p:nvSpPr>
          <p:cNvPr id="3" name="TextBox 2">
            <a:extLst>
              <a:ext uri="{FF2B5EF4-FFF2-40B4-BE49-F238E27FC236}">
                <a16:creationId xmlns:a16="http://schemas.microsoft.com/office/drawing/2014/main" xmlns="" id="{7CAA7320-0C04-D641-BC4E-08A18A23C821}"/>
              </a:ext>
            </a:extLst>
          </p:cNvPr>
          <p:cNvSpPr txBox="1"/>
          <p:nvPr/>
        </p:nvSpPr>
        <p:spPr>
          <a:xfrm>
            <a:off x="457201" y="1459230"/>
            <a:ext cx="11274552" cy="1969770"/>
          </a:xfrm>
          <a:prstGeom prst="rect">
            <a:avLst/>
          </a:prstGeom>
          <a:noFill/>
        </p:spPr>
        <p:txBody>
          <a:bodyPr wrap="square" lIns="0" rIns="0" rtlCol="0">
            <a:spAutoFit/>
          </a:bodyPr>
          <a:lstStyle/>
          <a:p>
            <a:pPr marL="457200" lvl="0" indent="-457200">
              <a:lnSpc>
                <a:spcPct val="150000"/>
              </a:lnSpc>
              <a:buFont typeface="+mj-lt"/>
              <a:buAutoNum type="arabicPeriod"/>
            </a:pPr>
            <a:r>
              <a:rPr lang="en-US" sz="2200" dirty="0">
                <a:solidFill>
                  <a:schemeClr val="bg1"/>
                </a:solidFill>
              </a:rPr>
              <a:t>What are the major trends affecting technology innovation leaders?</a:t>
            </a:r>
          </a:p>
          <a:p>
            <a:pPr marL="457200" indent="-457200">
              <a:lnSpc>
                <a:spcPct val="150000"/>
              </a:lnSpc>
              <a:buFont typeface="+mj-lt"/>
              <a:buAutoNum type="arabicPeriod"/>
            </a:pPr>
            <a:r>
              <a:rPr lang="en-US" sz="2200" dirty="0">
                <a:solidFill>
                  <a:srgbClr val="6F7878"/>
                </a:solidFill>
              </a:rPr>
              <a:t>What are the top priorities for technology innovation leaders?</a:t>
            </a:r>
          </a:p>
          <a:p>
            <a:pPr marL="457200" lvl="0" indent="-457200">
              <a:lnSpc>
                <a:spcPct val="150000"/>
              </a:lnSpc>
              <a:buFont typeface="+mj-lt"/>
              <a:buAutoNum type="arabicPeriod"/>
            </a:pPr>
            <a:r>
              <a:rPr lang="en-US" sz="2200" dirty="0">
                <a:solidFill>
                  <a:srgbClr val="6F7878"/>
                </a:solidFill>
              </a:rPr>
              <a:t>What actions should the technology innovation leader take now to be successful?</a:t>
            </a:r>
          </a:p>
          <a:p>
            <a:pPr algn="l">
              <a:spcBef>
                <a:spcPts val="600"/>
              </a:spcBef>
            </a:pPr>
            <a:endParaRPr lang="en-US" dirty="0"/>
          </a:p>
        </p:txBody>
      </p:sp>
    </p:spTree>
    <p:extLst>
      <p:ext uri="{BB962C8B-B14F-4D97-AF65-F5344CB8AC3E}">
        <p14:creationId xmlns:p14="http://schemas.microsoft.com/office/powerpoint/2010/main" val="3301804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Trend No. 1: Digital Is the New Normal — CEOs to Increasingly Focus on Scaling</a:t>
            </a:r>
          </a:p>
        </p:txBody>
      </p:sp>
      <p:sp>
        <p:nvSpPr>
          <p:cNvPr id="11" name="Text Box 91">
            <a:extLst>
              <a:ext uri="{FF2B5EF4-FFF2-40B4-BE49-F238E27FC236}">
                <a16:creationId xmlns:a16="http://schemas.microsoft.com/office/drawing/2014/main" xmlns="" id="{3BA8E801-E845-CA41-8D01-50813A9B917D}"/>
              </a:ext>
            </a:extLst>
          </p:cNvPr>
          <p:cNvSpPr txBox="1">
            <a:spLocks noChangeAspect="1" noChangeArrowheads="1"/>
          </p:cNvSpPr>
          <p:nvPr/>
        </p:nvSpPr>
        <p:spPr bwMode="gray">
          <a:xfrm>
            <a:off x="457200" y="5532688"/>
            <a:ext cx="11274552" cy="643253"/>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600" dirty="0">
                <a:solidFill>
                  <a:schemeClr val="tx1"/>
                </a:solidFill>
              </a:rPr>
              <a:t>n = 280 respondents</a:t>
            </a:r>
            <a:endParaRPr lang="en-US" sz="1200" dirty="0">
              <a:solidFill>
                <a:srgbClr val="6F7878"/>
              </a:solidFill>
            </a:endParaRPr>
          </a:p>
          <a:p>
            <a:r>
              <a:rPr lang="en-US" sz="1200" dirty="0">
                <a:solidFill>
                  <a:srgbClr val="6F7878"/>
                </a:solidFill>
              </a:rPr>
              <a:t>Q: Which initiatives would you say are the most important overall to the success of your organization?</a:t>
            </a:r>
          </a:p>
          <a:p>
            <a:pPr lvl="0"/>
            <a:r>
              <a:rPr lang="en-US" sz="1200" dirty="0">
                <a:solidFill>
                  <a:srgbClr val="6F7878"/>
                </a:solidFill>
              </a:rPr>
              <a:t>Source: Gartner’s Third Annual Tech CEO Survey 2021</a:t>
            </a:r>
          </a:p>
        </p:txBody>
      </p:sp>
      <p:sp>
        <p:nvSpPr>
          <p:cNvPr id="13" name="TextBox 12">
            <a:extLst>
              <a:ext uri="{FF2B5EF4-FFF2-40B4-BE49-F238E27FC236}">
                <a16:creationId xmlns:a16="http://schemas.microsoft.com/office/drawing/2014/main" xmlns="" id="{D0CA25D7-F22B-F844-B8BD-18EC02FBA54D}"/>
              </a:ext>
            </a:extLst>
          </p:cNvPr>
          <p:cNvSpPr txBox="1"/>
          <p:nvPr/>
        </p:nvSpPr>
        <p:spPr>
          <a:xfrm>
            <a:off x="454025" y="1259410"/>
            <a:ext cx="9014455" cy="430887"/>
          </a:xfrm>
          <a:prstGeom prst="rect">
            <a:avLst/>
          </a:prstGeom>
          <a:noFill/>
        </p:spPr>
        <p:txBody>
          <a:bodyPr wrap="none" lIns="0" rIns="0" rtlCol="0">
            <a:spAutoFit/>
          </a:bodyPr>
          <a:lstStyle/>
          <a:p>
            <a:pPr algn="l">
              <a:spcBef>
                <a:spcPts val="600"/>
              </a:spcBef>
            </a:pPr>
            <a:r>
              <a:rPr lang="en-US" sz="2200" dirty="0"/>
              <a:t>CEOs’ Most Important Initiatives for the Overall Success of Organization</a:t>
            </a:r>
          </a:p>
        </p:txBody>
      </p:sp>
      <p:graphicFrame>
        <p:nvGraphicFramePr>
          <p:cNvPr id="14" name="Chart Web">
            <a:extLst>
              <a:ext uri="{FF2B5EF4-FFF2-40B4-BE49-F238E27FC236}">
                <a16:creationId xmlns:a16="http://schemas.microsoft.com/office/drawing/2014/main" xmlns="" id="{308A69C2-6D56-0443-BD12-208E1661C569}"/>
              </a:ext>
            </a:extLst>
          </p:cNvPr>
          <p:cNvGraphicFramePr/>
          <p:nvPr>
            <p:extLst>
              <p:ext uri="{D42A27DB-BD31-4B8C-83A1-F6EECF244321}">
                <p14:modId xmlns:p14="http://schemas.microsoft.com/office/powerpoint/2010/main" val="417290325"/>
              </p:ext>
            </p:extLst>
          </p:nvPr>
        </p:nvGraphicFramePr>
        <p:xfrm>
          <a:off x="454025" y="1888672"/>
          <a:ext cx="8232295" cy="3570514"/>
        </p:xfrm>
        <a:graphic>
          <a:graphicData uri="http://schemas.openxmlformats.org/drawingml/2006/chart">
            <c:chart xmlns:c="http://schemas.openxmlformats.org/drawingml/2006/chart" xmlns:r="http://schemas.openxmlformats.org/officeDocument/2006/relationships" r:id="rId3"/>
          </a:graphicData>
        </a:graphic>
      </p:graphicFrame>
      <p:sp>
        <p:nvSpPr>
          <p:cNvPr id="17" name="Google Shape;366;p7">
            <a:extLst>
              <a:ext uri="{FF2B5EF4-FFF2-40B4-BE49-F238E27FC236}">
                <a16:creationId xmlns:a16="http://schemas.microsoft.com/office/drawing/2014/main" xmlns="" id="{D9479392-4473-6148-BB75-16A1C12A0C3E}"/>
              </a:ext>
            </a:extLst>
          </p:cNvPr>
          <p:cNvSpPr/>
          <p:nvPr/>
        </p:nvSpPr>
        <p:spPr>
          <a:xfrm>
            <a:off x="9069715" y="2967350"/>
            <a:ext cx="2662037" cy="92329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Digital scaling is required </a:t>
            </a:r>
            <a:r>
              <a:rPr lang="en-US" sz="1600" b="0" i="0" u="none" strike="noStrike" cap="none" dirty="0">
                <a:solidFill>
                  <a:srgbClr val="000000"/>
                </a:solidFill>
                <a:latin typeface="Arial"/>
                <a:ea typeface="Arial"/>
                <a:cs typeface="Arial"/>
                <a:sym typeface="Arial"/>
              </a:rPr>
              <a:t>to gain access to new markets and customers.</a:t>
            </a:r>
          </a:p>
        </p:txBody>
      </p:sp>
    </p:spTree>
    <p:extLst>
      <p:ext uri="{BB962C8B-B14F-4D97-AF65-F5344CB8AC3E}">
        <p14:creationId xmlns:p14="http://schemas.microsoft.com/office/powerpoint/2010/main" val="944234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Trend No. 2: Funding of Digital Innovation</a:t>
            </a:r>
            <a:br>
              <a:rPr lang="en-US" dirty="0"/>
            </a:br>
            <a:r>
              <a:rPr lang="en-US" dirty="0"/>
              <a:t>Will Increase</a:t>
            </a:r>
          </a:p>
        </p:txBody>
      </p:sp>
      <p:sp>
        <p:nvSpPr>
          <p:cNvPr id="3" name="Text Box 91">
            <a:extLst>
              <a:ext uri="{FF2B5EF4-FFF2-40B4-BE49-F238E27FC236}">
                <a16:creationId xmlns:a16="http://schemas.microsoft.com/office/drawing/2014/main" xmlns="" id="{767AAE85-980B-7E42-BB41-BE2D948ECF63}"/>
              </a:ext>
            </a:extLst>
          </p:cNvPr>
          <p:cNvSpPr txBox="1">
            <a:spLocks noChangeAspect="1" noChangeArrowheads="1"/>
          </p:cNvSpPr>
          <p:nvPr/>
        </p:nvSpPr>
        <p:spPr bwMode="gray">
          <a:xfrm>
            <a:off x="457200" y="5717354"/>
            <a:ext cx="11274552" cy="458587"/>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endParaRPr lang="en-US" sz="1600" dirty="0">
              <a:solidFill>
                <a:schemeClr val="tx1"/>
              </a:solidFill>
            </a:endParaRPr>
          </a:p>
          <a:p>
            <a:pPr lvl="0"/>
            <a:r>
              <a:rPr lang="en-US" sz="1200" dirty="0">
                <a:solidFill>
                  <a:srgbClr val="6F7878"/>
                </a:solidFill>
              </a:rPr>
              <a:t>Source: The 2021 Gartner CIO Survey </a:t>
            </a:r>
          </a:p>
        </p:txBody>
      </p:sp>
      <p:sp>
        <p:nvSpPr>
          <p:cNvPr id="4" name="Google Shape;366;p7">
            <a:extLst>
              <a:ext uri="{FF2B5EF4-FFF2-40B4-BE49-F238E27FC236}">
                <a16:creationId xmlns:a16="http://schemas.microsoft.com/office/drawing/2014/main" xmlns="" id="{3CA9DF01-0ECB-5541-B727-6D951B810B00}"/>
              </a:ext>
            </a:extLst>
          </p:cNvPr>
          <p:cNvSpPr/>
          <p:nvPr/>
        </p:nvSpPr>
        <p:spPr>
          <a:xfrm>
            <a:off x="9081965" y="2844239"/>
            <a:ext cx="1896277" cy="1169521"/>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56% of CIOs state that </a:t>
            </a:r>
            <a:r>
              <a:rPr lang="en-US" sz="1600" b="1" i="0" u="none" strike="noStrike" cap="none" dirty="0">
                <a:solidFill>
                  <a:srgbClr val="000000"/>
                </a:solidFill>
                <a:latin typeface="Arial"/>
                <a:ea typeface="Arial"/>
                <a:cs typeface="Arial"/>
                <a:sym typeface="Arial"/>
              </a:rPr>
              <a:t>funding of digital innovation will increase.</a:t>
            </a:r>
          </a:p>
        </p:txBody>
      </p:sp>
      <p:sp>
        <p:nvSpPr>
          <p:cNvPr id="13" name="TextBox 12">
            <a:extLst>
              <a:ext uri="{FF2B5EF4-FFF2-40B4-BE49-F238E27FC236}">
                <a16:creationId xmlns:a16="http://schemas.microsoft.com/office/drawing/2014/main" xmlns="" id="{95FEA7C5-5F31-D441-A3ED-8A0D57EA9CD2}"/>
              </a:ext>
            </a:extLst>
          </p:cNvPr>
          <p:cNvSpPr txBox="1"/>
          <p:nvPr/>
        </p:nvSpPr>
        <p:spPr>
          <a:xfrm>
            <a:off x="454025" y="1259410"/>
            <a:ext cx="3279744" cy="430887"/>
          </a:xfrm>
          <a:prstGeom prst="rect">
            <a:avLst/>
          </a:prstGeom>
          <a:noFill/>
        </p:spPr>
        <p:txBody>
          <a:bodyPr wrap="none" lIns="0" rIns="0" rtlCol="0">
            <a:spAutoFit/>
          </a:bodyPr>
          <a:lstStyle/>
          <a:p>
            <a:pPr algn="l">
              <a:spcBef>
                <a:spcPts val="600"/>
              </a:spcBef>
            </a:pPr>
            <a:r>
              <a:rPr lang="en-US" sz="2200" dirty="0"/>
              <a:t>Digital Innovation Portfolio</a:t>
            </a:r>
          </a:p>
        </p:txBody>
      </p:sp>
      <p:grpSp>
        <p:nvGrpSpPr>
          <p:cNvPr id="34" name="Group 33">
            <a:extLst>
              <a:ext uri="{FF2B5EF4-FFF2-40B4-BE49-F238E27FC236}">
                <a16:creationId xmlns:a16="http://schemas.microsoft.com/office/drawing/2014/main" xmlns="" id="{D796F107-E95C-E14D-AB23-5FBA371A934E}"/>
              </a:ext>
            </a:extLst>
          </p:cNvPr>
          <p:cNvGrpSpPr/>
          <p:nvPr/>
        </p:nvGrpSpPr>
        <p:grpSpPr>
          <a:xfrm>
            <a:off x="3375657" y="1845330"/>
            <a:ext cx="5440687" cy="3818701"/>
            <a:chOff x="4050752" y="1967604"/>
            <a:chExt cx="5440687" cy="3818701"/>
          </a:xfrm>
        </p:grpSpPr>
        <p:sp>
          <p:nvSpPr>
            <p:cNvPr id="8" name="Rectangle 7">
              <a:extLst>
                <a:ext uri="{FF2B5EF4-FFF2-40B4-BE49-F238E27FC236}">
                  <a16:creationId xmlns:a16="http://schemas.microsoft.com/office/drawing/2014/main" xmlns="" id="{7C115B86-DB47-6D42-BB43-BB30B29AEC45}"/>
                </a:ext>
              </a:extLst>
            </p:cNvPr>
            <p:cNvSpPr/>
            <p:nvPr/>
          </p:nvSpPr>
          <p:spPr>
            <a:xfrm>
              <a:off x="6771099" y="3703824"/>
              <a:ext cx="2720336" cy="173252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ectangle 30">
              <a:extLst>
                <a:ext uri="{FF2B5EF4-FFF2-40B4-BE49-F238E27FC236}">
                  <a16:creationId xmlns:a16="http://schemas.microsoft.com/office/drawing/2014/main" xmlns="" id="{8E5D250D-64DC-B049-B394-A0597F54E069}"/>
                </a:ext>
              </a:extLst>
            </p:cNvPr>
            <p:cNvSpPr/>
            <p:nvPr/>
          </p:nvSpPr>
          <p:spPr>
            <a:xfrm>
              <a:off x="4050752" y="3703824"/>
              <a:ext cx="2720336" cy="173252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a:extLst>
                <a:ext uri="{FF2B5EF4-FFF2-40B4-BE49-F238E27FC236}">
                  <a16:creationId xmlns:a16="http://schemas.microsoft.com/office/drawing/2014/main" xmlns="" id="{CA30C99E-39E2-2C4C-A653-2DAF0A6B27C4}"/>
                </a:ext>
              </a:extLst>
            </p:cNvPr>
            <p:cNvSpPr/>
            <p:nvPr/>
          </p:nvSpPr>
          <p:spPr>
            <a:xfrm>
              <a:off x="4050752" y="1967604"/>
              <a:ext cx="2720336" cy="173252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a:extLst>
                <a:ext uri="{FF2B5EF4-FFF2-40B4-BE49-F238E27FC236}">
                  <a16:creationId xmlns:a16="http://schemas.microsoft.com/office/drawing/2014/main" xmlns="" id="{B242ADCB-4F11-9F44-9AEA-6F4C249705C8}"/>
                </a:ext>
              </a:extLst>
            </p:cNvPr>
            <p:cNvSpPr/>
            <p:nvPr/>
          </p:nvSpPr>
          <p:spPr>
            <a:xfrm>
              <a:off x="6771099" y="1967604"/>
              <a:ext cx="2720336" cy="173252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xmlns="" id="{F312D0B5-3052-834C-A2F6-A0E2BC7248D6}"/>
                </a:ext>
              </a:extLst>
            </p:cNvPr>
            <p:cNvSpPr txBox="1"/>
            <p:nvPr/>
          </p:nvSpPr>
          <p:spPr>
            <a:xfrm>
              <a:off x="4544660" y="2673940"/>
              <a:ext cx="1732521" cy="338554"/>
            </a:xfrm>
            <a:prstGeom prst="rect">
              <a:avLst/>
            </a:prstGeom>
            <a:noFill/>
          </p:spPr>
          <p:txBody>
            <a:bodyPr wrap="square" lIns="0" rIns="0" rtlCol="0">
              <a:spAutoFit/>
            </a:bodyPr>
            <a:lstStyle/>
            <a:p>
              <a:pPr algn="ctr">
                <a:spcBef>
                  <a:spcPts val="600"/>
                </a:spcBef>
              </a:pPr>
              <a:r>
                <a:rPr lang="en-US" sz="1600" dirty="0"/>
                <a:t>Transform</a:t>
              </a:r>
            </a:p>
          </p:txBody>
        </p:sp>
        <p:sp>
          <p:nvSpPr>
            <p:cNvPr id="10" name="TextBox 9">
              <a:extLst>
                <a:ext uri="{FF2B5EF4-FFF2-40B4-BE49-F238E27FC236}">
                  <a16:creationId xmlns:a16="http://schemas.microsoft.com/office/drawing/2014/main" xmlns="" id="{1DA4911F-1394-A34A-AF38-83BC7C621B36}"/>
                </a:ext>
              </a:extLst>
            </p:cNvPr>
            <p:cNvSpPr txBox="1"/>
            <p:nvPr/>
          </p:nvSpPr>
          <p:spPr>
            <a:xfrm>
              <a:off x="7264989" y="2668286"/>
              <a:ext cx="1732521" cy="338554"/>
            </a:xfrm>
            <a:prstGeom prst="rect">
              <a:avLst/>
            </a:prstGeom>
            <a:noFill/>
          </p:spPr>
          <p:txBody>
            <a:bodyPr wrap="square" lIns="0" rIns="0" rtlCol="0">
              <a:spAutoFit/>
            </a:bodyPr>
            <a:lstStyle/>
            <a:p>
              <a:pPr algn="ctr">
                <a:spcBef>
                  <a:spcPts val="600"/>
                </a:spcBef>
              </a:pPr>
              <a:r>
                <a:rPr lang="en-US" sz="1600" dirty="0"/>
                <a:t>Disrupt</a:t>
              </a:r>
            </a:p>
          </p:txBody>
        </p:sp>
        <p:sp>
          <p:nvSpPr>
            <p:cNvPr id="11" name="TextBox 10">
              <a:extLst>
                <a:ext uri="{FF2B5EF4-FFF2-40B4-BE49-F238E27FC236}">
                  <a16:creationId xmlns:a16="http://schemas.microsoft.com/office/drawing/2014/main" xmlns="" id="{5C6403B9-9C8A-E644-A1A1-451566434C13}"/>
                </a:ext>
              </a:extLst>
            </p:cNvPr>
            <p:cNvSpPr txBox="1"/>
            <p:nvPr/>
          </p:nvSpPr>
          <p:spPr>
            <a:xfrm>
              <a:off x="7264995" y="4400807"/>
              <a:ext cx="1732521" cy="338554"/>
            </a:xfrm>
            <a:prstGeom prst="rect">
              <a:avLst/>
            </a:prstGeom>
            <a:noFill/>
          </p:spPr>
          <p:txBody>
            <a:bodyPr wrap="square" lIns="0" rIns="0" rtlCol="0">
              <a:spAutoFit/>
            </a:bodyPr>
            <a:lstStyle/>
            <a:p>
              <a:pPr algn="ctr">
                <a:spcBef>
                  <a:spcPts val="600"/>
                </a:spcBef>
              </a:pPr>
              <a:r>
                <a:rPr lang="en-US" sz="1600" dirty="0"/>
                <a:t>Extend</a:t>
              </a:r>
            </a:p>
          </p:txBody>
        </p:sp>
        <p:sp>
          <p:nvSpPr>
            <p:cNvPr id="12" name="TextBox 11">
              <a:extLst>
                <a:ext uri="{FF2B5EF4-FFF2-40B4-BE49-F238E27FC236}">
                  <a16:creationId xmlns:a16="http://schemas.microsoft.com/office/drawing/2014/main" xmlns="" id="{A2D9463A-22ED-B341-95CA-3779DDC3ACE4}"/>
                </a:ext>
              </a:extLst>
            </p:cNvPr>
            <p:cNvSpPr txBox="1"/>
            <p:nvPr/>
          </p:nvSpPr>
          <p:spPr>
            <a:xfrm>
              <a:off x="4544660" y="4400807"/>
              <a:ext cx="1732520" cy="338554"/>
            </a:xfrm>
            <a:prstGeom prst="rect">
              <a:avLst/>
            </a:prstGeom>
            <a:noFill/>
          </p:spPr>
          <p:txBody>
            <a:bodyPr wrap="square" lIns="0" rIns="0" rtlCol="0">
              <a:spAutoFit/>
            </a:bodyPr>
            <a:lstStyle/>
            <a:p>
              <a:pPr algn="ctr">
                <a:spcBef>
                  <a:spcPts val="600"/>
                </a:spcBef>
              </a:pPr>
              <a:r>
                <a:rPr lang="en-US" sz="1600" dirty="0"/>
                <a:t>Optimize</a:t>
              </a:r>
            </a:p>
          </p:txBody>
        </p:sp>
        <p:cxnSp>
          <p:nvCxnSpPr>
            <p:cNvPr id="16" name="Straight Connector 15">
              <a:extLst>
                <a:ext uri="{FF2B5EF4-FFF2-40B4-BE49-F238E27FC236}">
                  <a16:creationId xmlns:a16="http://schemas.microsoft.com/office/drawing/2014/main" xmlns="" id="{FB126C15-0488-9F4B-8101-45F078ACE8D1}"/>
                </a:ext>
              </a:extLst>
            </p:cNvPr>
            <p:cNvCxnSpPr>
              <a:cxnSpLocks/>
            </p:cNvCxnSpPr>
            <p:nvPr/>
          </p:nvCxnSpPr>
          <p:spPr>
            <a:xfrm flipV="1">
              <a:off x="6771099" y="1971561"/>
              <a:ext cx="0" cy="3465042"/>
            </a:xfrm>
            <a:prstGeom prst="line">
              <a:avLst/>
            </a:prstGeom>
            <a:noFill/>
            <a:ln w="12700" cap="flat" cmpd="sng">
              <a:solidFill>
                <a:srgbClr val="6F7878"/>
              </a:solidFill>
              <a:prstDash val="solid"/>
              <a:round/>
              <a:headEnd type="none" w="lg" len="med"/>
              <a:tailEnd type="none" w="lg" len="med"/>
            </a:ln>
          </p:spPr>
        </p:cxnSp>
        <p:cxnSp>
          <p:nvCxnSpPr>
            <p:cNvPr id="19" name="Straight Connector 18">
              <a:extLst>
                <a:ext uri="{FF2B5EF4-FFF2-40B4-BE49-F238E27FC236}">
                  <a16:creationId xmlns:a16="http://schemas.microsoft.com/office/drawing/2014/main" xmlns="" id="{E1D0746B-F99A-5349-8AC7-64A43C79FD93}"/>
                </a:ext>
              </a:extLst>
            </p:cNvPr>
            <p:cNvCxnSpPr>
              <a:cxnSpLocks/>
            </p:cNvCxnSpPr>
            <p:nvPr/>
          </p:nvCxnSpPr>
          <p:spPr>
            <a:xfrm>
              <a:off x="4050760" y="3703824"/>
              <a:ext cx="5440679" cy="0"/>
            </a:xfrm>
            <a:prstGeom prst="line">
              <a:avLst/>
            </a:prstGeom>
            <a:noFill/>
            <a:ln w="12700" cap="flat" cmpd="sng">
              <a:solidFill>
                <a:srgbClr val="6F7878"/>
              </a:solidFill>
              <a:prstDash val="solid"/>
              <a:round/>
              <a:headEnd type="none" w="lg" len="med"/>
              <a:tailEnd type="none" w="lg" len="med"/>
            </a:ln>
          </p:spPr>
        </p:cxnSp>
        <p:sp>
          <p:nvSpPr>
            <p:cNvPr id="22" name="Freeform 21">
              <a:extLst>
                <a:ext uri="{FF2B5EF4-FFF2-40B4-BE49-F238E27FC236}">
                  <a16:creationId xmlns:a16="http://schemas.microsoft.com/office/drawing/2014/main" xmlns="" id="{24585641-4268-4144-B42C-2069776B0CC7}"/>
                </a:ext>
              </a:extLst>
            </p:cNvPr>
            <p:cNvSpPr/>
            <p:nvPr/>
          </p:nvSpPr>
          <p:spPr>
            <a:xfrm flipH="1" flipV="1">
              <a:off x="4050759" y="1971294"/>
              <a:ext cx="5440680" cy="3465576"/>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12700" cap="sq">
              <a:solidFill>
                <a:srgbClr val="6F7878"/>
              </a:solidFill>
              <a:prstDash val="solid"/>
              <a:headEnd type="triangle" w="lg" len="med"/>
              <a:tailEnd type="triangle" w="lg" len="med"/>
              <a:extLst>
                <a:ext uri="{C807C97D-BFC1-408E-A445-0C87EB9F89A2}">
                  <ask:lineSketchStyleProps xmlns:ask="http://schemas.microsoft.com/office/drawing/2018/sketchyshapes" xmlns="">
                    <ask:type>
                      <ask:lineSketchNone/>
                    </ask:type>
                  </ask:lineSketchStyleProps>
                </a:ext>
              </a:extLst>
            </a:ln>
          </p:spPr>
          <p:txBody>
            <a:bodyPr/>
            <a:lstStyle/>
            <a:p>
              <a:endParaRPr lang="en-US" dirty="0"/>
            </a:p>
          </p:txBody>
        </p:sp>
        <p:sp>
          <p:nvSpPr>
            <p:cNvPr id="25" name="TextBox 24">
              <a:extLst>
                <a:ext uri="{FF2B5EF4-FFF2-40B4-BE49-F238E27FC236}">
                  <a16:creationId xmlns:a16="http://schemas.microsoft.com/office/drawing/2014/main" xmlns="" id="{E373653C-CF23-9F4B-BC5D-44ECE6E1A4F0}"/>
                </a:ext>
              </a:extLst>
            </p:cNvPr>
            <p:cNvSpPr txBox="1"/>
            <p:nvPr/>
          </p:nvSpPr>
          <p:spPr>
            <a:xfrm>
              <a:off x="4544659" y="5447751"/>
              <a:ext cx="1732521" cy="338554"/>
            </a:xfrm>
            <a:prstGeom prst="rect">
              <a:avLst/>
            </a:prstGeom>
            <a:noFill/>
          </p:spPr>
          <p:txBody>
            <a:bodyPr wrap="square" lIns="0" rIns="0" rtlCol="0">
              <a:spAutoFit/>
            </a:bodyPr>
            <a:lstStyle/>
            <a:p>
              <a:pPr algn="ctr">
                <a:spcBef>
                  <a:spcPts val="600"/>
                </a:spcBef>
              </a:pPr>
              <a:r>
                <a:rPr lang="en-US" sz="1600" dirty="0"/>
                <a:t>Existing</a:t>
              </a:r>
            </a:p>
          </p:txBody>
        </p:sp>
        <p:sp>
          <p:nvSpPr>
            <p:cNvPr id="26" name="TextBox 25">
              <a:extLst>
                <a:ext uri="{FF2B5EF4-FFF2-40B4-BE49-F238E27FC236}">
                  <a16:creationId xmlns:a16="http://schemas.microsoft.com/office/drawing/2014/main" xmlns="" id="{4C07CDC4-B6D4-6849-A2F8-2C0779E14365}"/>
                </a:ext>
              </a:extLst>
            </p:cNvPr>
            <p:cNvSpPr txBox="1"/>
            <p:nvPr/>
          </p:nvSpPr>
          <p:spPr>
            <a:xfrm>
              <a:off x="7264988" y="5444267"/>
              <a:ext cx="1732521" cy="338554"/>
            </a:xfrm>
            <a:prstGeom prst="rect">
              <a:avLst/>
            </a:prstGeom>
            <a:noFill/>
          </p:spPr>
          <p:txBody>
            <a:bodyPr wrap="square" lIns="0" rIns="0" rtlCol="0">
              <a:spAutoFit/>
            </a:bodyPr>
            <a:lstStyle/>
            <a:p>
              <a:pPr algn="ctr">
                <a:spcBef>
                  <a:spcPts val="600"/>
                </a:spcBef>
              </a:pPr>
              <a:r>
                <a:rPr lang="en-US" sz="1600" dirty="0"/>
                <a:t>New</a:t>
              </a:r>
            </a:p>
          </p:txBody>
        </p:sp>
      </p:grpSp>
      <p:sp>
        <p:nvSpPr>
          <p:cNvPr id="28" name="TextBox 27">
            <a:extLst>
              <a:ext uri="{FF2B5EF4-FFF2-40B4-BE49-F238E27FC236}">
                <a16:creationId xmlns:a16="http://schemas.microsoft.com/office/drawing/2014/main" xmlns="" id="{EB58D280-48CC-4541-8C96-0A9168FF3C6F}"/>
              </a:ext>
            </a:extLst>
          </p:cNvPr>
          <p:cNvSpPr txBox="1"/>
          <p:nvPr/>
        </p:nvSpPr>
        <p:spPr>
          <a:xfrm>
            <a:off x="1529016" y="4278533"/>
            <a:ext cx="1732520" cy="338554"/>
          </a:xfrm>
          <a:prstGeom prst="rect">
            <a:avLst/>
          </a:prstGeom>
          <a:noFill/>
        </p:spPr>
        <p:txBody>
          <a:bodyPr wrap="square" lIns="0" rIns="0" rtlCol="0">
            <a:spAutoFit/>
          </a:bodyPr>
          <a:lstStyle/>
          <a:p>
            <a:pPr algn="r">
              <a:spcBef>
                <a:spcPts val="600"/>
              </a:spcBef>
            </a:pPr>
            <a:r>
              <a:rPr lang="en-US" sz="1600" dirty="0"/>
              <a:t>Incremental</a:t>
            </a:r>
          </a:p>
        </p:txBody>
      </p:sp>
      <p:sp>
        <p:nvSpPr>
          <p:cNvPr id="29" name="TextBox 28">
            <a:extLst>
              <a:ext uri="{FF2B5EF4-FFF2-40B4-BE49-F238E27FC236}">
                <a16:creationId xmlns:a16="http://schemas.microsoft.com/office/drawing/2014/main" xmlns="" id="{52BA03BD-9AC6-B54B-8D92-093B9138B40B}"/>
              </a:ext>
            </a:extLst>
          </p:cNvPr>
          <p:cNvSpPr txBox="1"/>
          <p:nvPr/>
        </p:nvSpPr>
        <p:spPr>
          <a:xfrm>
            <a:off x="1529016" y="2546012"/>
            <a:ext cx="1732520" cy="338554"/>
          </a:xfrm>
          <a:prstGeom prst="rect">
            <a:avLst/>
          </a:prstGeom>
          <a:noFill/>
        </p:spPr>
        <p:txBody>
          <a:bodyPr wrap="square" lIns="0" rIns="0" rtlCol="0">
            <a:spAutoFit/>
          </a:bodyPr>
          <a:lstStyle/>
          <a:p>
            <a:pPr algn="r">
              <a:spcBef>
                <a:spcPts val="600"/>
              </a:spcBef>
            </a:pPr>
            <a:r>
              <a:rPr lang="en-US" sz="1600" dirty="0"/>
              <a:t>Radical</a:t>
            </a:r>
          </a:p>
        </p:txBody>
      </p:sp>
    </p:spTree>
    <p:extLst>
      <p:ext uri="{BB962C8B-B14F-4D97-AF65-F5344CB8AC3E}">
        <p14:creationId xmlns:p14="http://schemas.microsoft.com/office/powerpoint/2010/main" val="1099685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Trend No. 3: Technology Work is Democratizing Rapidly</a:t>
            </a:r>
          </a:p>
        </p:txBody>
      </p:sp>
      <p:sp>
        <p:nvSpPr>
          <p:cNvPr id="4" name="Text Box 91">
            <a:extLst>
              <a:ext uri="{FF2B5EF4-FFF2-40B4-BE49-F238E27FC236}">
                <a16:creationId xmlns:a16="http://schemas.microsoft.com/office/drawing/2014/main" xmlns="" id="{F8D73DD9-775A-1A46-A20F-758DBDA903C1}"/>
              </a:ext>
            </a:extLst>
          </p:cNvPr>
          <p:cNvSpPr txBox="1">
            <a:spLocks noChangeAspect="1" noChangeArrowheads="1"/>
          </p:cNvSpPr>
          <p:nvPr/>
        </p:nvSpPr>
        <p:spPr bwMode="gray">
          <a:xfrm>
            <a:off x="457200" y="4917135"/>
            <a:ext cx="11274552" cy="125880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endParaRPr lang="en-US" sz="1600" dirty="0">
              <a:solidFill>
                <a:schemeClr val="tx1"/>
              </a:solidFill>
            </a:endParaRPr>
          </a:p>
          <a:p>
            <a:pPr lvl="0"/>
            <a:r>
              <a:rPr lang="en-US" sz="1600" dirty="0">
                <a:solidFill>
                  <a:schemeClr val="tx1"/>
                </a:solidFill>
              </a:rPr>
              <a:t>n = 11,848 employees across the entire workforce</a:t>
            </a:r>
            <a:endParaRPr lang="en-US" sz="1200" dirty="0">
              <a:solidFill>
                <a:srgbClr val="6F7878"/>
              </a:solidFill>
            </a:endParaRPr>
          </a:p>
          <a:p>
            <a:pPr lvl="0"/>
            <a:r>
              <a:rPr lang="en-US" sz="1200" dirty="0">
                <a:solidFill>
                  <a:srgbClr val="6F7878"/>
                </a:solidFill>
              </a:rPr>
              <a:t>Source: 2021 Gartner Reimagining Technology Work Survey combined with the 2020 Gartner Digital Friction Survey</a:t>
            </a:r>
          </a:p>
          <a:p>
            <a:pPr lvl="0"/>
            <a:r>
              <a:rPr lang="en-US" sz="1200" baseline="30000" dirty="0">
                <a:solidFill>
                  <a:srgbClr val="6F7878"/>
                </a:solidFill>
              </a:rPr>
              <a:t>a</a:t>
            </a:r>
            <a:r>
              <a:rPr lang="en-US" sz="1200" dirty="0">
                <a:solidFill>
                  <a:srgbClr val="6F7878"/>
                </a:solidFill>
              </a:rPr>
              <a:t> Business unit IT staff reporting into divisional or business unit (BU) CIOs.</a:t>
            </a:r>
          </a:p>
          <a:p>
            <a:pPr lvl="0"/>
            <a:r>
              <a:rPr lang="en-US" sz="1200" baseline="30000" dirty="0">
                <a:solidFill>
                  <a:srgbClr val="6F7878"/>
                </a:solidFill>
              </a:rPr>
              <a:t>b</a:t>
            </a:r>
            <a:r>
              <a:rPr lang="en-US" sz="1200" dirty="0">
                <a:solidFill>
                  <a:srgbClr val="6F7878"/>
                </a:solidFill>
              </a:rPr>
              <a:t> Gartner defines business technologists as employees who report outside of IT departments and create technology or analytics capabilities for work.</a:t>
            </a:r>
          </a:p>
          <a:p>
            <a:pPr lvl="0"/>
            <a:r>
              <a:rPr lang="en-US" sz="1200" dirty="0">
                <a:solidFill>
                  <a:srgbClr val="6F7878"/>
                </a:solidFill>
              </a:rPr>
              <a:t>Note: By CIO we mean the senior most IT executive, but actual titles may vary.</a:t>
            </a:r>
          </a:p>
        </p:txBody>
      </p:sp>
      <p:graphicFrame>
        <p:nvGraphicFramePr>
          <p:cNvPr id="6" name="Chart Web">
            <a:extLst>
              <a:ext uri="{FF2B5EF4-FFF2-40B4-BE49-F238E27FC236}">
                <a16:creationId xmlns:a16="http://schemas.microsoft.com/office/drawing/2014/main" xmlns="" id="{7AFF85AD-9BF7-FE42-9BFF-D5F2067059ED}"/>
              </a:ext>
            </a:extLst>
          </p:cNvPr>
          <p:cNvGraphicFramePr/>
          <p:nvPr>
            <p:extLst>
              <p:ext uri="{D42A27DB-BD31-4B8C-83A1-F6EECF244321}">
                <p14:modId xmlns:p14="http://schemas.microsoft.com/office/powerpoint/2010/main" val="3125431502"/>
              </p:ext>
            </p:extLst>
          </p:nvPr>
        </p:nvGraphicFramePr>
        <p:xfrm>
          <a:off x="3256565" y="1746916"/>
          <a:ext cx="5675821" cy="349823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xmlns="" id="{4EEABAD6-671B-1E45-87C9-613E4AED3AF7}"/>
              </a:ext>
            </a:extLst>
          </p:cNvPr>
          <p:cNvSpPr txBox="1"/>
          <p:nvPr/>
        </p:nvSpPr>
        <p:spPr>
          <a:xfrm>
            <a:off x="3787347" y="2025003"/>
            <a:ext cx="888064" cy="1077218"/>
          </a:xfrm>
          <a:prstGeom prst="rect">
            <a:avLst/>
          </a:prstGeom>
          <a:noFill/>
        </p:spPr>
        <p:txBody>
          <a:bodyPr wrap="none" lIns="0" rIns="0" rtlCol="0">
            <a:spAutoFit/>
          </a:bodyPr>
          <a:lstStyle/>
          <a:p>
            <a:pPr algn="r">
              <a:spcBef>
                <a:spcPts val="600"/>
              </a:spcBef>
            </a:pPr>
            <a:r>
              <a:rPr lang="en-US" sz="1600" b="1" dirty="0"/>
              <a:t>4%</a:t>
            </a:r>
            <a:r>
              <a:rPr lang="en-US" sz="1600" dirty="0"/>
              <a:t/>
            </a:r>
            <a:br>
              <a:rPr lang="en-US" sz="1600" dirty="0"/>
            </a:br>
            <a:r>
              <a:rPr lang="en-US" sz="1600" dirty="0"/>
              <a:t>IT Staff</a:t>
            </a:r>
            <a:br>
              <a:rPr lang="en-US" sz="1600" dirty="0"/>
            </a:br>
            <a:r>
              <a:rPr lang="en-US" sz="1600" dirty="0"/>
              <a:t>Reporting</a:t>
            </a:r>
            <a:br>
              <a:rPr lang="en-US" sz="1600" dirty="0"/>
            </a:br>
            <a:r>
              <a:rPr lang="en-US" sz="1600" dirty="0"/>
              <a:t>to CIO</a:t>
            </a:r>
          </a:p>
        </p:txBody>
      </p:sp>
      <p:sp>
        <p:nvSpPr>
          <p:cNvPr id="8" name="TextBox 7">
            <a:extLst>
              <a:ext uri="{FF2B5EF4-FFF2-40B4-BE49-F238E27FC236}">
                <a16:creationId xmlns:a16="http://schemas.microsoft.com/office/drawing/2014/main" xmlns="" id="{2B2575E3-9249-394A-95C2-C94672B7CA66}"/>
              </a:ext>
            </a:extLst>
          </p:cNvPr>
          <p:cNvSpPr txBox="1"/>
          <p:nvPr/>
        </p:nvSpPr>
        <p:spPr>
          <a:xfrm>
            <a:off x="6213108" y="1345034"/>
            <a:ext cx="1191608" cy="830997"/>
          </a:xfrm>
          <a:prstGeom prst="rect">
            <a:avLst/>
          </a:prstGeom>
          <a:noFill/>
        </p:spPr>
        <p:txBody>
          <a:bodyPr wrap="none" lIns="0" rIns="0" rtlCol="0">
            <a:spAutoFit/>
          </a:bodyPr>
          <a:lstStyle/>
          <a:p>
            <a:pPr>
              <a:spcBef>
                <a:spcPts val="600"/>
              </a:spcBef>
            </a:pPr>
            <a:r>
              <a:rPr lang="en-US" sz="1600" b="1" dirty="0"/>
              <a:t>6%</a:t>
            </a:r>
            <a:r>
              <a:rPr lang="en-US" sz="1600" dirty="0"/>
              <a:t/>
            </a:r>
            <a:br>
              <a:rPr lang="en-US" sz="1600" dirty="0"/>
            </a:br>
            <a:r>
              <a:rPr lang="en-US" sz="1600" dirty="0"/>
              <a:t>Business</a:t>
            </a:r>
            <a:br>
              <a:rPr lang="en-US" sz="1600" dirty="0"/>
            </a:br>
            <a:r>
              <a:rPr lang="en-US" sz="1600" dirty="0"/>
              <a:t>Unit IT Staff</a:t>
            </a:r>
            <a:r>
              <a:rPr lang="en-US" sz="1600" baseline="30000" dirty="0"/>
              <a:t>a</a:t>
            </a:r>
          </a:p>
        </p:txBody>
      </p:sp>
      <p:sp>
        <p:nvSpPr>
          <p:cNvPr id="9" name="TextBox 8">
            <a:extLst>
              <a:ext uri="{FF2B5EF4-FFF2-40B4-BE49-F238E27FC236}">
                <a16:creationId xmlns:a16="http://schemas.microsoft.com/office/drawing/2014/main" xmlns="" id="{DAEA2F77-C6FA-D944-83CB-7B5306C83FEB}"/>
              </a:ext>
            </a:extLst>
          </p:cNvPr>
          <p:cNvSpPr txBox="1"/>
          <p:nvPr/>
        </p:nvSpPr>
        <p:spPr>
          <a:xfrm>
            <a:off x="7589742" y="3102210"/>
            <a:ext cx="1098058" cy="830997"/>
          </a:xfrm>
          <a:prstGeom prst="rect">
            <a:avLst/>
          </a:prstGeom>
          <a:noFill/>
        </p:spPr>
        <p:txBody>
          <a:bodyPr wrap="none" lIns="0" rIns="0" rtlCol="0">
            <a:spAutoFit/>
          </a:bodyPr>
          <a:lstStyle/>
          <a:p>
            <a:pPr>
              <a:spcBef>
                <a:spcPts val="600"/>
              </a:spcBef>
            </a:pPr>
            <a:r>
              <a:rPr lang="en-US" sz="1600" b="1" dirty="0"/>
              <a:t>49%</a:t>
            </a:r>
            <a:r>
              <a:rPr lang="en-US" sz="1600" dirty="0"/>
              <a:t/>
            </a:r>
            <a:br>
              <a:rPr lang="en-US" sz="1600" dirty="0"/>
            </a:br>
            <a:r>
              <a:rPr lang="en-US" sz="1600" dirty="0"/>
              <a:t>Technology</a:t>
            </a:r>
            <a:br>
              <a:rPr lang="en-US" sz="1600" dirty="0"/>
            </a:br>
            <a:r>
              <a:rPr lang="en-US" sz="1600" dirty="0"/>
              <a:t>“End Users”</a:t>
            </a:r>
          </a:p>
        </p:txBody>
      </p:sp>
      <p:sp>
        <p:nvSpPr>
          <p:cNvPr id="10" name="TextBox 9">
            <a:extLst>
              <a:ext uri="{FF2B5EF4-FFF2-40B4-BE49-F238E27FC236}">
                <a16:creationId xmlns:a16="http://schemas.microsoft.com/office/drawing/2014/main" xmlns="" id="{532E8374-76F2-CF4A-BB6F-365E8C95E267}"/>
              </a:ext>
            </a:extLst>
          </p:cNvPr>
          <p:cNvSpPr txBox="1"/>
          <p:nvPr/>
        </p:nvSpPr>
        <p:spPr>
          <a:xfrm>
            <a:off x="3321193" y="3814397"/>
            <a:ext cx="1354218" cy="830997"/>
          </a:xfrm>
          <a:prstGeom prst="rect">
            <a:avLst/>
          </a:prstGeom>
          <a:noFill/>
        </p:spPr>
        <p:txBody>
          <a:bodyPr wrap="none" lIns="0" rIns="0" rtlCol="0">
            <a:spAutoFit/>
          </a:bodyPr>
          <a:lstStyle/>
          <a:p>
            <a:pPr algn="r">
              <a:spcBef>
                <a:spcPts val="600"/>
              </a:spcBef>
            </a:pPr>
            <a:r>
              <a:rPr lang="en-US" sz="1600" b="1" dirty="0"/>
              <a:t>41%</a:t>
            </a:r>
            <a:r>
              <a:rPr lang="en-US" sz="1600" dirty="0"/>
              <a:t/>
            </a:r>
            <a:br>
              <a:rPr lang="en-US" sz="1600" dirty="0"/>
            </a:br>
            <a:r>
              <a:rPr lang="en-US" sz="1600" dirty="0"/>
              <a:t>Business</a:t>
            </a:r>
            <a:br>
              <a:rPr lang="en-US" sz="1600" dirty="0"/>
            </a:br>
            <a:r>
              <a:rPr lang="en-US" sz="1600" dirty="0"/>
              <a:t>Technologists</a:t>
            </a:r>
            <a:r>
              <a:rPr lang="en-US" sz="1600" baseline="30000" dirty="0"/>
              <a:t>b</a:t>
            </a:r>
          </a:p>
        </p:txBody>
      </p:sp>
      <p:sp>
        <p:nvSpPr>
          <p:cNvPr id="12" name="TextBox 11">
            <a:extLst>
              <a:ext uri="{FF2B5EF4-FFF2-40B4-BE49-F238E27FC236}">
                <a16:creationId xmlns:a16="http://schemas.microsoft.com/office/drawing/2014/main" xmlns="" id="{FA4BA190-1F92-DD41-BAD9-473B07143795}"/>
              </a:ext>
            </a:extLst>
          </p:cNvPr>
          <p:cNvSpPr txBox="1"/>
          <p:nvPr/>
        </p:nvSpPr>
        <p:spPr>
          <a:xfrm>
            <a:off x="454025" y="1259410"/>
            <a:ext cx="3783087" cy="430887"/>
          </a:xfrm>
          <a:prstGeom prst="rect">
            <a:avLst/>
          </a:prstGeom>
          <a:noFill/>
        </p:spPr>
        <p:txBody>
          <a:bodyPr wrap="none" lIns="0" rIns="0" rtlCol="0">
            <a:spAutoFit/>
          </a:bodyPr>
          <a:lstStyle/>
          <a:p>
            <a:pPr algn="l">
              <a:spcBef>
                <a:spcPts val="600"/>
              </a:spcBef>
            </a:pPr>
            <a:r>
              <a:rPr lang="en-US" sz="2200" dirty="0"/>
              <a:t>Where do technologists work?</a:t>
            </a:r>
          </a:p>
        </p:txBody>
      </p:sp>
      <p:sp>
        <p:nvSpPr>
          <p:cNvPr id="11" name="Freeform 10">
            <a:extLst>
              <a:ext uri="{FF2B5EF4-FFF2-40B4-BE49-F238E27FC236}">
                <a16:creationId xmlns:a16="http://schemas.microsoft.com/office/drawing/2014/main" xmlns="" id="{52650F87-B50B-A54D-9511-19A16EEEF5AA}"/>
              </a:ext>
            </a:extLst>
          </p:cNvPr>
          <p:cNvSpPr/>
          <p:nvPr/>
        </p:nvSpPr>
        <p:spPr>
          <a:xfrm rot="16200000">
            <a:off x="5581440" y="1825948"/>
            <a:ext cx="830998" cy="198120"/>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12700" cap="sq">
            <a:solidFill>
              <a:srgbClr val="002856"/>
            </a:solidFill>
            <a:prstDash val="solid"/>
            <a:headEnd type="none" w="lg" len="med"/>
            <a:tailEnd type="none" w="lg" len="med"/>
            <a:extLst>
              <a:ext uri="{C807C97D-BFC1-408E-A445-0C87EB9F89A2}">
                <ask:lineSketchStyleProps xmlns:ask="http://schemas.microsoft.com/office/drawing/2018/sketchyshapes" xmlns="">
                  <ask:type>
                    <ask:lineSketchNone/>
                  </ask:type>
                </ask:lineSketchStyleProps>
              </a:ext>
            </a:extLst>
          </a:ln>
        </p:spPr>
      </p:sp>
      <p:sp>
        <p:nvSpPr>
          <p:cNvPr id="13" name="Freeform 12">
            <a:extLst>
              <a:ext uri="{FF2B5EF4-FFF2-40B4-BE49-F238E27FC236}">
                <a16:creationId xmlns:a16="http://schemas.microsoft.com/office/drawing/2014/main" xmlns="" id="{69F58FF4-B699-3146-983B-273AEB85827A}"/>
              </a:ext>
            </a:extLst>
          </p:cNvPr>
          <p:cNvSpPr/>
          <p:nvPr/>
        </p:nvSpPr>
        <p:spPr>
          <a:xfrm rot="16200000" flipV="1">
            <a:off x="4988110" y="1979377"/>
            <a:ext cx="319924" cy="713231"/>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12700" cap="sq">
            <a:solidFill>
              <a:srgbClr val="002856"/>
            </a:solidFill>
            <a:prstDash val="solid"/>
            <a:headEnd type="none" w="lg" len="med"/>
            <a:tailEnd type="none" w="lg" len="med"/>
            <a:extLst>
              <a:ext uri="{C807C97D-BFC1-408E-A445-0C87EB9F89A2}">
                <ask:lineSketchStyleProps xmlns:ask="http://schemas.microsoft.com/office/drawing/2018/sketchyshapes" xmlns="">
                  <ask:type>
                    <ask:lineSketchNone/>
                  </ask:type>
                </ask:lineSketchStyleProps>
              </a:ext>
            </a:extLst>
          </a:ln>
        </p:spPr>
      </p:sp>
    </p:spTree>
    <p:extLst>
      <p:ext uri="{BB962C8B-B14F-4D97-AF65-F5344CB8AC3E}">
        <p14:creationId xmlns:p14="http://schemas.microsoft.com/office/powerpoint/2010/main" val="842639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5;p4">
            <a:extLst>
              <a:ext uri="{FF2B5EF4-FFF2-40B4-BE49-F238E27FC236}">
                <a16:creationId xmlns:a16="http://schemas.microsoft.com/office/drawing/2014/main" xmlns="" id="{2FE61BB9-2129-AC48-98A8-BF4BE15E65DF}"/>
              </a:ext>
            </a:extLst>
          </p:cNvPr>
          <p:cNvSpPr/>
          <p:nvPr/>
        </p:nvSpPr>
        <p:spPr>
          <a:xfrm>
            <a:off x="409074" y="2069972"/>
            <a:ext cx="11322678"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Issues</a:t>
            </a:r>
          </a:p>
        </p:txBody>
      </p:sp>
      <p:sp>
        <p:nvSpPr>
          <p:cNvPr id="3" name="TextBox 2">
            <a:extLst>
              <a:ext uri="{FF2B5EF4-FFF2-40B4-BE49-F238E27FC236}">
                <a16:creationId xmlns:a16="http://schemas.microsoft.com/office/drawing/2014/main" xmlns="" id="{7CAA7320-0C04-D641-BC4E-08A18A23C821}"/>
              </a:ext>
            </a:extLst>
          </p:cNvPr>
          <p:cNvSpPr txBox="1"/>
          <p:nvPr/>
        </p:nvSpPr>
        <p:spPr>
          <a:xfrm>
            <a:off x="457201" y="1459230"/>
            <a:ext cx="11274552" cy="1969770"/>
          </a:xfrm>
          <a:prstGeom prst="rect">
            <a:avLst/>
          </a:prstGeom>
          <a:noFill/>
        </p:spPr>
        <p:txBody>
          <a:bodyPr wrap="square" lIns="0" rIns="0" rtlCol="0">
            <a:spAutoFit/>
          </a:bodyPr>
          <a:lstStyle/>
          <a:p>
            <a:pPr marL="457200" lvl="0" indent="-457200">
              <a:lnSpc>
                <a:spcPct val="150000"/>
              </a:lnSpc>
              <a:buFont typeface="+mj-lt"/>
              <a:buAutoNum type="arabicPeriod"/>
            </a:pPr>
            <a:r>
              <a:rPr lang="en-US" sz="2200" dirty="0">
                <a:solidFill>
                  <a:srgbClr val="6F7878"/>
                </a:solidFill>
              </a:rPr>
              <a:t>What are the major trends affecting technology innovation leaders?</a:t>
            </a:r>
          </a:p>
          <a:p>
            <a:pPr marL="457200" indent="-457200">
              <a:lnSpc>
                <a:spcPct val="150000"/>
              </a:lnSpc>
              <a:buFont typeface="+mj-lt"/>
              <a:buAutoNum type="arabicPeriod"/>
            </a:pPr>
            <a:r>
              <a:rPr lang="en-US" sz="2200" dirty="0">
                <a:solidFill>
                  <a:schemeClr val="bg1"/>
                </a:solidFill>
              </a:rPr>
              <a:t>What are the top priorities for technology innovation leaders?</a:t>
            </a:r>
          </a:p>
          <a:p>
            <a:pPr marL="457200" lvl="0" indent="-457200">
              <a:lnSpc>
                <a:spcPct val="150000"/>
              </a:lnSpc>
              <a:buFont typeface="+mj-lt"/>
              <a:buAutoNum type="arabicPeriod"/>
            </a:pPr>
            <a:r>
              <a:rPr lang="en-US" sz="2200" dirty="0">
                <a:solidFill>
                  <a:srgbClr val="6F7878"/>
                </a:solidFill>
              </a:rPr>
              <a:t>What actions should the technology innovation leader take now to be successful?</a:t>
            </a:r>
          </a:p>
          <a:p>
            <a:pPr algn="l">
              <a:spcBef>
                <a:spcPts val="600"/>
              </a:spcBef>
            </a:pPr>
            <a:endParaRPr lang="en-US" dirty="0"/>
          </a:p>
        </p:txBody>
      </p:sp>
    </p:spTree>
    <p:extLst>
      <p:ext uri="{BB962C8B-B14F-4D97-AF65-F5344CB8AC3E}">
        <p14:creationId xmlns:p14="http://schemas.microsoft.com/office/powerpoint/2010/main" val="1447778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EB4A6494-16B5-3643-AFE0-3BFE98155EAC}"/>
              </a:ext>
            </a:extLst>
          </p:cNvPr>
          <p:cNvSpPr/>
          <p:nvPr/>
        </p:nvSpPr>
        <p:spPr>
          <a:xfrm>
            <a:off x="4333808" y="2928639"/>
            <a:ext cx="3521335" cy="292224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a:extLst>
              <a:ext uri="{FF2B5EF4-FFF2-40B4-BE49-F238E27FC236}">
                <a16:creationId xmlns:a16="http://schemas.microsoft.com/office/drawing/2014/main" xmlns="" id="{5CDCFAE0-A793-3C4D-952D-A3410BC86822}"/>
              </a:ext>
            </a:extLst>
          </p:cNvPr>
          <p:cNvSpPr/>
          <p:nvPr/>
        </p:nvSpPr>
        <p:spPr>
          <a:xfrm>
            <a:off x="8210416" y="2928639"/>
            <a:ext cx="3521335" cy="292224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a:extLst>
              <a:ext uri="{FF2B5EF4-FFF2-40B4-BE49-F238E27FC236}">
                <a16:creationId xmlns:a16="http://schemas.microsoft.com/office/drawing/2014/main" xmlns="" id="{107CAE64-23DA-DB4A-81E2-004DBF4A8252}"/>
              </a:ext>
            </a:extLst>
          </p:cNvPr>
          <p:cNvSpPr/>
          <p:nvPr/>
        </p:nvSpPr>
        <p:spPr>
          <a:xfrm>
            <a:off x="457199" y="2928639"/>
            <a:ext cx="3521335" cy="292224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Priority No. 1: Meet the Increased Demand for Digital Products and Services</a:t>
            </a:r>
          </a:p>
        </p:txBody>
      </p:sp>
      <p:sp>
        <p:nvSpPr>
          <p:cNvPr id="18" name="TextBox 17">
            <a:extLst>
              <a:ext uri="{FF2B5EF4-FFF2-40B4-BE49-F238E27FC236}">
                <a16:creationId xmlns:a16="http://schemas.microsoft.com/office/drawing/2014/main" xmlns="" id="{B2345F68-468A-AD48-BEDF-06DCEBD29742}"/>
              </a:ext>
            </a:extLst>
          </p:cNvPr>
          <p:cNvSpPr txBox="1"/>
          <p:nvPr/>
        </p:nvSpPr>
        <p:spPr>
          <a:xfrm>
            <a:off x="454025" y="1259410"/>
            <a:ext cx="5318764" cy="430887"/>
          </a:xfrm>
          <a:prstGeom prst="rect">
            <a:avLst/>
          </a:prstGeom>
          <a:noFill/>
        </p:spPr>
        <p:txBody>
          <a:bodyPr wrap="none" lIns="0" rIns="0" rtlCol="0">
            <a:spAutoFit/>
          </a:bodyPr>
          <a:lstStyle/>
          <a:p>
            <a:pPr algn="l">
              <a:spcBef>
                <a:spcPts val="600"/>
              </a:spcBef>
            </a:pPr>
            <a:r>
              <a:rPr lang="en-US" sz="2200" dirty="0"/>
              <a:t>Examples of Digital Products and Services</a:t>
            </a:r>
          </a:p>
        </p:txBody>
      </p:sp>
      <p:sp>
        <p:nvSpPr>
          <p:cNvPr id="19" name="Text Box 91">
            <a:extLst>
              <a:ext uri="{FF2B5EF4-FFF2-40B4-BE49-F238E27FC236}">
                <a16:creationId xmlns:a16="http://schemas.microsoft.com/office/drawing/2014/main" xmlns="" id="{8EBEABEA-B920-0D43-A839-CF61BDC9F642}"/>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24" name="Rectangle 23">
            <a:extLst>
              <a:ext uri="{FF2B5EF4-FFF2-40B4-BE49-F238E27FC236}">
                <a16:creationId xmlns:a16="http://schemas.microsoft.com/office/drawing/2014/main" xmlns="" id="{7D1650C0-01DA-4241-8EA2-31BEA91AB4CF}"/>
              </a:ext>
            </a:extLst>
          </p:cNvPr>
          <p:cNvSpPr/>
          <p:nvPr/>
        </p:nvSpPr>
        <p:spPr>
          <a:xfrm>
            <a:off x="8210417" y="1758463"/>
            <a:ext cx="3521335" cy="1170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a:extLst>
              <a:ext uri="{FF2B5EF4-FFF2-40B4-BE49-F238E27FC236}">
                <a16:creationId xmlns:a16="http://schemas.microsoft.com/office/drawing/2014/main" xmlns="" id="{226B3EFE-3396-494D-B329-F4C4C42F6810}"/>
              </a:ext>
            </a:extLst>
          </p:cNvPr>
          <p:cNvSpPr/>
          <p:nvPr/>
        </p:nvSpPr>
        <p:spPr>
          <a:xfrm>
            <a:off x="4333808" y="1758463"/>
            <a:ext cx="3521335" cy="1170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xmlns="" id="{B0F1C46A-8028-CB41-B167-87119247D5AB}"/>
              </a:ext>
            </a:extLst>
          </p:cNvPr>
          <p:cNvSpPr/>
          <p:nvPr/>
        </p:nvSpPr>
        <p:spPr>
          <a:xfrm>
            <a:off x="457199" y="1758463"/>
            <a:ext cx="3521335" cy="1170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xmlns="" id="{DB6FB1FB-9485-B944-AA1E-648BD44B4DAD}"/>
              </a:ext>
            </a:extLst>
          </p:cNvPr>
          <p:cNvSpPr txBox="1"/>
          <p:nvPr/>
        </p:nvSpPr>
        <p:spPr>
          <a:xfrm>
            <a:off x="584107" y="2992579"/>
            <a:ext cx="3258931" cy="2062103"/>
          </a:xfrm>
          <a:prstGeom prst="rect">
            <a:avLst/>
          </a:prstGeom>
          <a:noFill/>
        </p:spPr>
        <p:txBody>
          <a:bodyPr wrap="square" lIns="0" rIns="0" rtlCol="0">
            <a:spAutoFit/>
          </a:bodyPr>
          <a:lstStyle/>
          <a:p>
            <a:pPr marL="171450" indent="-171450" algn="l">
              <a:spcBef>
                <a:spcPts val="600"/>
              </a:spcBef>
              <a:buFont typeface="Arial" panose="020B0604020202020204" pitchFamily="34" charset="0"/>
              <a:buChar char="•"/>
            </a:pPr>
            <a:r>
              <a:rPr lang="en-US" sz="1400" dirty="0"/>
              <a:t>Specialized Applications</a:t>
            </a:r>
          </a:p>
          <a:p>
            <a:pPr marL="171450" indent="-171450" algn="l">
              <a:spcBef>
                <a:spcPts val="600"/>
              </a:spcBef>
              <a:buFont typeface="Arial" panose="020B0604020202020204" pitchFamily="34" charset="0"/>
              <a:buChar char="•"/>
            </a:pPr>
            <a:r>
              <a:rPr lang="en-US" sz="1400" dirty="0"/>
              <a:t>API Platforms</a:t>
            </a:r>
          </a:p>
          <a:p>
            <a:pPr marL="171450" indent="-171450" algn="l">
              <a:spcBef>
                <a:spcPts val="600"/>
              </a:spcBef>
              <a:buFont typeface="Arial" panose="020B0604020202020204" pitchFamily="34" charset="0"/>
              <a:buChar char="•"/>
            </a:pPr>
            <a:r>
              <a:rPr lang="en-US" sz="1400" dirty="0"/>
              <a:t>Data and Analytics</a:t>
            </a:r>
          </a:p>
          <a:p>
            <a:pPr marL="171450" indent="-171450" algn="l">
              <a:spcBef>
                <a:spcPts val="600"/>
              </a:spcBef>
              <a:buFont typeface="Arial" panose="020B0604020202020204" pitchFamily="34" charset="0"/>
              <a:buChar char="•"/>
            </a:pPr>
            <a:r>
              <a:rPr lang="en-US" sz="1400" dirty="0"/>
              <a:t>Artificial Intelligence Applications</a:t>
            </a:r>
          </a:p>
          <a:p>
            <a:pPr marL="171450" indent="-171450" algn="l">
              <a:spcBef>
                <a:spcPts val="600"/>
              </a:spcBef>
              <a:buFont typeface="Arial" panose="020B0604020202020204" pitchFamily="34" charset="0"/>
              <a:buChar char="•"/>
            </a:pPr>
            <a:r>
              <a:rPr lang="en-US" sz="1400" dirty="0"/>
              <a:t>Customer Portals</a:t>
            </a:r>
          </a:p>
          <a:p>
            <a:pPr marL="171450" indent="-171450" algn="l">
              <a:spcBef>
                <a:spcPts val="600"/>
              </a:spcBef>
              <a:buFont typeface="Arial" panose="020B0604020202020204" pitchFamily="34" charset="0"/>
              <a:buChar char="•"/>
            </a:pPr>
            <a:r>
              <a:rPr lang="en-US" sz="1400" dirty="0"/>
              <a:t>Supplier Portals</a:t>
            </a:r>
          </a:p>
          <a:p>
            <a:pPr marL="171450" indent="-171450" algn="l">
              <a:spcBef>
                <a:spcPts val="600"/>
              </a:spcBef>
              <a:buFont typeface="Arial" panose="020B0604020202020204" pitchFamily="34" charset="0"/>
              <a:buChar char="•"/>
            </a:pPr>
            <a:r>
              <a:rPr lang="en-US" sz="1400" dirty="0"/>
              <a:t>Operating Technology</a:t>
            </a:r>
          </a:p>
        </p:txBody>
      </p:sp>
      <p:sp>
        <p:nvSpPr>
          <p:cNvPr id="30" name="TextBox 29">
            <a:extLst>
              <a:ext uri="{FF2B5EF4-FFF2-40B4-BE49-F238E27FC236}">
                <a16:creationId xmlns:a16="http://schemas.microsoft.com/office/drawing/2014/main" xmlns="" id="{57613822-53CF-164F-9D18-6C9399BCF1BD}"/>
              </a:ext>
            </a:extLst>
          </p:cNvPr>
          <p:cNvSpPr txBox="1"/>
          <p:nvPr/>
        </p:nvSpPr>
        <p:spPr>
          <a:xfrm>
            <a:off x="4467650" y="2991777"/>
            <a:ext cx="3244003" cy="2785378"/>
          </a:xfrm>
          <a:prstGeom prst="rect">
            <a:avLst/>
          </a:prstGeom>
          <a:noFill/>
        </p:spPr>
        <p:txBody>
          <a:bodyPr wrap="square" lIns="0" rIns="0" rtlCol="0">
            <a:spAutoFit/>
          </a:bodyPr>
          <a:lstStyle/>
          <a:p>
            <a:pPr algn="l">
              <a:spcBef>
                <a:spcPts val="600"/>
              </a:spcBef>
            </a:pPr>
            <a:r>
              <a:rPr lang="en-US" sz="1400" b="1" dirty="0"/>
              <a:t>Enterprisewide</a:t>
            </a:r>
          </a:p>
          <a:p>
            <a:pPr marL="171450" indent="-171450" algn="l">
              <a:spcBef>
                <a:spcPts val="600"/>
              </a:spcBef>
              <a:buFont typeface="Arial" panose="020B0604020202020204" pitchFamily="34" charset="0"/>
              <a:buChar char="•"/>
            </a:pPr>
            <a:r>
              <a:rPr lang="en-US" sz="1400" dirty="0"/>
              <a:t>Integration Services</a:t>
            </a:r>
          </a:p>
          <a:p>
            <a:pPr marL="171450" indent="-171450" algn="l">
              <a:spcBef>
                <a:spcPts val="600"/>
              </a:spcBef>
              <a:buFont typeface="Arial" panose="020B0604020202020204" pitchFamily="34" charset="0"/>
              <a:buChar char="•"/>
            </a:pPr>
            <a:r>
              <a:rPr lang="en-US" sz="1400" dirty="0"/>
              <a:t>Workplace Services</a:t>
            </a:r>
          </a:p>
          <a:p>
            <a:pPr marL="171450" indent="-171450" algn="l">
              <a:spcBef>
                <a:spcPts val="600"/>
              </a:spcBef>
              <a:buFont typeface="Arial" panose="020B0604020202020204" pitchFamily="34" charset="0"/>
              <a:buChar char="•"/>
            </a:pPr>
            <a:r>
              <a:rPr lang="en-US" sz="1400" dirty="0"/>
              <a:t>Hosting Services</a:t>
            </a:r>
          </a:p>
          <a:p>
            <a:pPr marL="171450" indent="-171450" algn="l">
              <a:spcBef>
                <a:spcPts val="600"/>
              </a:spcBef>
              <a:buFont typeface="Arial" panose="020B0604020202020204" pitchFamily="34" charset="0"/>
              <a:buChar char="•"/>
            </a:pPr>
            <a:r>
              <a:rPr lang="en-US" sz="1400" dirty="0"/>
              <a:t>Cybersecurity</a:t>
            </a:r>
          </a:p>
          <a:p>
            <a:pPr algn="l">
              <a:spcBef>
                <a:spcPts val="600"/>
              </a:spcBef>
            </a:pPr>
            <a:r>
              <a:rPr lang="en-US" sz="1400" b="1" dirty="0"/>
              <a:t>Aligned to Capabilities</a:t>
            </a:r>
          </a:p>
          <a:p>
            <a:pPr marL="171450" indent="-171450" algn="l">
              <a:spcBef>
                <a:spcPts val="600"/>
              </a:spcBef>
              <a:buFont typeface="Arial" panose="020B0604020202020204" pitchFamily="34" charset="0"/>
              <a:buChar char="•"/>
            </a:pPr>
            <a:r>
              <a:rPr lang="en-US" sz="1400" dirty="0"/>
              <a:t>Front Office (Pricing, Management,</a:t>
            </a:r>
            <a:br>
              <a:rPr lang="en-US" sz="1400" dirty="0"/>
            </a:br>
            <a:r>
              <a:rPr lang="en-US" sz="1400" dirty="0"/>
              <a:t>CRM and Supply Chain)</a:t>
            </a:r>
          </a:p>
          <a:p>
            <a:pPr marL="171450" indent="-171450" algn="l">
              <a:spcBef>
                <a:spcPts val="600"/>
              </a:spcBef>
              <a:buFont typeface="Arial" panose="020B0604020202020204" pitchFamily="34" charset="0"/>
              <a:buChar char="•"/>
            </a:pPr>
            <a:r>
              <a:rPr lang="en-US" sz="1400" dirty="0"/>
              <a:t>Back Office (Talent, Management, and Financial Planning and Analysis)</a:t>
            </a:r>
          </a:p>
        </p:txBody>
      </p:sp>
      <p:sp>
        <p:nvSpPr>
          <p:cNvPr id="32" name="TextBox 31">
            <a:extLst>
              <a:ext uri="{FF2B5EF4-FFF2-40B4-BE49-F238E27FC236}">
                <a16:creationId xmlns:a16="http://schemas.microsoft.com/office/drawing/2014/main" xmlns="" id="{DDBDBEBE-FF49-BA44-B406-C5794333D0B4}"/>
              </a:ext>
            </a:extLst>
          </p:cNvPr>
          <p:cNvSpPr txBox="1"/>
          <p:nvPr/>
        </p:nvSpPr>
        <p:spPr>
          <a:xfrm>
            <a:off x="8350222" y="2987171"/>
            <a:ext cx="3257672" cy="892552"/>
          </a:xfrm>
          <a:prstGeom prst="rect">
            <a:avLst/>
          </a:prstGeom>
          <a:noFill/>
        </p:spPr>
        <p:txBody>
          <a:bodyPr wrap="square" lIns="0" rIns="0" rtlCol="0">
            <a:spAutoFit/>
          </a:bodyPr>
          <a:lstStyle/>
          <a:p>
            <a:pPr marL="171450" indent="-171450" algn="l">
              <a:spcBef>
                <a:spcPts val="600"/>
              </a:spcBef>
              <a:buFont typeface="Arial" panose="020B0604020202020204" pitchFamily="34" charset="0"/>
              <a:buChar char="•"/>
            </a:pPr>
            <a:r>
              <a:rPr lang="en-US" sz="1400" dirty="0"/>
              <a:t>Customer Engagement</a:t>
            </a:r>
          </a:p>
          <a:p>
            <a:pPr marL="171450" indent="-171450" algn="l">
              <a:spcBef>
                <a:spcPts val="600"/>
              </a:spcBef>
              <a:buFont typeface="Arial" panose="020B0604020202020204" pitchFamily="34" charset="0"/>
              <a:buChar char="•"/>
            </a:pPr>
            <a:r>
              <a:rPr lang="en-US" sz="1400" dirty="0"/>
              <a:t>Supply Chain</a:t>
            </a:r>
          </a:p>
          <a:p>
            <a:pPr marL="171450" indent="-171450" algn="l">
              <a:spcBef>
                <a:spcPts val="600"/>
              </a:spcBef>
              <a:buFont typeface="Arial" panose="020B0604020202020204" pitchFamily="34" charset="0"/>
              <a:buChar char="•"/>
            </a:pPr>
            <a:r>
              <a:rPr lang="en-US" sz="1400" dirty="0"/>
              <a:t>Digital Channels</a:t>
            </a:r>
          </a:p>
        </p:txBody>
      </p:sp>
      <p:sp>
        <p:nvSpPr>
          <p:cNvPr id="33" name="TextBox 32">
            <a:extLst>
              <a:ext uri="{FF2B5EF4-FFF2-40B4-BE49-F238E27FC236}">
                <a16:creationId xmlns:a16="http://schemas.microsoft.com/office/drawing/2014/main" xmlns="" id="{B3868EAD-83A2-7140-ADE4-2D8665503419}"/>
              </a:ext>
            </a:extLst>
          </p:cNvPr>
          <p:cNvSpPr txBox="1"/>
          <p:nvPr/>
        </p:nvSpPr>
        <p:spPr>
          <a:xfrm>
            <a:off x="5036493" y="2494427"/>
            <a:ext cx="2115964" cy="369332"/>
          </a:xfrm>
          <a:prstGeom prst="rect">
            <a:avLst/>
          </a:prstGeom>
          <a:noFill/>
        </p:spPr>
        <p:txBody>
          <a:bodyPr wrap="none" lIns="0" rIns="0" rtlCol="0">
            <a:spAutoFit/>
          </a:bodyPr>
          <a:lstStyle/>
          <a:p>
            <a:pPr algn="ctr">
              <a:spcBef>
                <a:spcPts val="600"/>
              </a:spcBef>
            </a:pPr>
            <a:r>
              <a:rPr lang="en-US" dirty="0">
                <a:solidFill>
                  <a:schemeClr val="bg1"/>
                </a:solidFill>
              </a:rPr>
              <a:t>End-to-End Services</a:t>
            </a:r>
          </a:p>
        </p:txBody>
      </p:sp>
      <p:sp>
        <p:nvSpPr>
          <p:cNvPr id="34" name="TextBox 33">
            <a:extLst>
              <a:ext uri="{FF2B5EF4-FFF2-40B4-BE49-F238E27FC236}">
                <a16:creationId xmlns:a16="http://schemas.microsoft.com/office/drawing/2014/main" xmlns="" id="{6A85F145-1CEE-B645-8515-32E53588EA0E}"/>
              </a:ext>
            </a:extLst>
          </p:cNvPr>
          <p:cNvSpPr txBox="1"/>
          <p:nvPr/>
        </p:nvSpPr>
        <p:spPr>
          <a:xfrm>
            <a:off x="1634341" y="2494427"/>
            <a:ext cx="1167051" cy="369332"/>
          </a:xfrm>
          <a:prstGeom prst="rect">
            <a:avLst/>
          </a:prstGeom>
          <a:noFill/>
        </p:spPr>
        <p:txBody>
          <a:bodyPr wrap="none" lIns="0" rIns="0" rtlCol="0">
            <a:spAutoFit/>
          </a:bodyPr>
          <a:lstStyle/>
          <a:p>
            <a:pPr algn="ctr">
              <a:spcBef>
                <a:spcPts val="600"/>
              </a:spcBef>
            </a:pPr>
            <a:r>
              <a:rPr lang="en-US" dirty="0">
                <a:solidFill>
                  <a:schemeClr val="bg1"/>
                </a:solidFill>
              </a:rPr>
              <a:t>Technology</a:t>
            </a:r>
          </a:p>
        </p:txBody>
      </p:sp>
      <p:sp>
        <p:nvSpPr>
          <p:cNvPr id="35" name="TextBox 34">
            <a:extLst>
              <a:ext uri="{FF2B5EF4-FFF2-40B4-BE49-F238E27FC236}">
                <a16:creationId xmlns:a16="http://schemas.microsoft.com/office/drawing/2014/main" xmlns="" id="{88D125A2-A5FE-9F44-93AE-C35C136A4468}"/>
              </a:ext>
            </a:extLst>
          </p:cNvPr>
          <p:cNvSpPr txBox="1"/>
          <p:nvPr/>
        </p:nvSpPr>
        <p:spPr>
          <a:xfrm>
            <a:off x="9374767" y="2494427"/>
            <a:ext cx="1192635" cy="369332"/>
          </a:xfrm>
          <a:prstGeom prst="rect">
            <a:avLst/>
          </a:prstGeom>
          <a:noFill/>
        </p:spPr>
        <p:txBody>
          <a:bodyPr wrap="none" lIns="0" rIns="0" rtlCol="0">
            <a:spAutoFit/>
          </a:bodyPr>
          <a:lstStyle/>
          <a:p>
            <a:pPr algn="ctr">
              <a:spcBef>
                <a:spcPts val="600"/>
              </a:spcBef>
            </a:pPr>
            <a:r>
              <a:rPr lang="en-US" dirty="0">
                <a:solidFill>
                  <a:schemeClr val="bg1"/>
                </a:solidFill>
              </a:rPr>
              <a:t>Capabilities</a:t>
            </a:r>
          </a:p>
        </p:txBody>
      </p:sp>
      <p:pic>
        <p:nvPicPr>
          <p:cNvPr id="37" name="Graphic 36">
            <a:extLst>
              <a:ext uri="{FF2B5EF4-FFF2-40B4-BE49-F238E27FC236}">
                <a16:creationId xmlns:a16="http://schemas.microsoft.com/office/drawing/2014/main" xmlns="" id="{377E5B9A-2CE3-724E-81FC-1260A4A2F6E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51575" y="1904864"/>
            <a:ext cx="685800" cy="533400"/>
          </a:xfrm>
          <a:prstGeom prst="rect">
            <a:avLst/>
          </a:prstGeom>
        </p:spPr>
      </p:pic>
      <p:pic>
        <p:nvPicPr>
          <p:cNvPr id="39" name="Graphic 38">
            <a:extLst>
              <a:ext uri="{FF2B5EF4-FFF2-40B4-BE49-F238E27FC236}">
                <a16:creationId xmlns:a16="http://schemas.microsoft.com/office/drawing/2014/main" xmlns="" id="{62D1BCCA-500B-5E43-A124-27019E949CC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628184" y="1910348"/>
            <a:ext cx="685800" cy="533400"/>
          </a:xfrm>
          <a:prstGeom prst="rect">
            <a:avLst/>
          </a:prstGeom>
        </p:spPr>
      </p:pic>
      <p:pic>
        <p:nvPicPr>
          <p:cNvPr id="41" name="Graphic 40">
            <a:extLst>
              <a:ext uri="{FF2B5EF4-FFF2-40B4-BE49-F238E27FC236}">
                <a16:creationId xmlns:a16="http://schemas.microsoft.com/office/drawing/2014/main" xmlns="" id="{4C3AD5FE-96C9-DF48-AA27-F9DADFDB208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874966" y="1904864"/>
            <a:ext cx="685800" cy="533400"/>
          </a:xfrm>
          <a:prstGeom prst="rect">
            <a:avLst/>
          </a:prstGeom>
        </p:spPr>
      </p:pic>
    </p:spTree>
    <p:extLst>
      <p:ext uri="{BB962C8B-B14F-4D97-AF65-F5344CB8AC3E}">
        <p14:creationId xmlns:p14="http://schemas.microsoft.com/office/powerpoint/2010/main" val="972937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022B8118-EAF7-344A-B6FE-CA01867ED140}"/>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846305B4-A15C-074F-AA6F-6D645B6AA7FF}"/>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07F92D77-B139-4648-8C26-89D1F6335DB7}"/>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47183CB6-302E-784D-A26C-4EF80925D1E7}"/>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 bkgrnd master</Template>
  <TotalTime>0</TotalTime>
  <Words>1895</Words>
  <Application>Microsoft Office PowerPoint</Application>
  <PresentationFormat>Widescreen</PresentationFormat>
  <Paragraphs>300</Paragraphs>
  <Slides>18</Slides>
  <Notes>18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Arial Black</vt:lpstr>
      <vt:lpstr>Symbol</vt:lpstr>
      <vt:lpstr>Times New Roman</vt:lpstr>
      <vt:lpstr>White bkgrnd master</vt:lpstr>
      <vt:lpstr>Blue bkgrnd master</vt:lpstr>
      <vt:lpstr>White bk accent color options</vt:lpstr>
      <vt:lpstr>Blue bk accent color options</vt:lpstr>
      <vt:lpstr>Leadership Vision for 2022  Technology Innovation  August 2021</vt:lpstr>
      <vt:lpstr>CIOs Expect Accelerated and Significant Focus on Digital Channels in 2022</vt:lpstr>
      <vt:lpstr>Key Issues</vt:lpstr>
      <vt:lpstr>Key Issues</vt:lpstr>
      <vt:lpstr>Trend No. 1: Digital Is the New Normal — CEOs to Increasingly Focus on Scaling</vt:lpstr>
      <vt:lpstr>Trend No. 2: Funding of Digital Innovation Will Increase</vt:lpstr>
      <vt:lpstr>Trend No. 3: Technology Work is Democratizing Rapidly</vt:lpstr>
      <vt:lpstr>Key Issues</vt:lpstr>
      <vt:lpstr>Priority No. 1: Meet the Increased Demand for Digital Products and Services</vt:lpstr>
      <vt:lpstr>Priority No. 2: Assess Digital Scaling Potential of “Game-Changing” Technologies</vt:lpstr>
      <vt:lpstr>Priority No. 3: Assess Digital Scaling Potential of “Game Changing” Technologies</vt:lpstr>
      <vt:lpstr>Key Issues</vt:lpstr>
      <vt:lpstr>Action No. 1: Reach Beyond Technology to Actively Sense and Respond to Trends and Disruptions</vt:lpstr>
      <vt:lpstr>Action No. 2: Unleash Digital Channels by Adopting a Digital Product Management Approach</vt:lpstr>
      <vt:lpstr>Action No. 3: Redirect Resources by Utilizing Jobs-to-be-Done</vt:lpstr>
      <vt:lpstr>Key Opportunities for Technology Innovation Leaders in 2022</vt:lpstr>
      <vt:lpstr>Recommended Actions</vt:lpstr>
      <vt:lpstr>Recommended Gartner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2021-08-13T07:16:00Z</dcterms:created>
  <dcterms:modified xsi:type="dcterms:W3CDTF">2021-08-13T07:16:01Z</dcterms:modified>
</cp:coreProperties>
</file>