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1" r:id="rId1"/>
    <p:sldMasterId id="2147483869" r:id="rId2"/>
    <p:sldMasterId id="2147483886" r:id="rId3"/>
    <p:sldMasterId id="2147483913" r:id="rId4"/>
  </p:sldMasterIdLst>
  <p:notesMasterIdLst>
    <p:notesMasterId r:id="rId21"/>
  </p:notesMasterIdLst>
  <p:handoutMasterIdLst>
    <p:handoutMasterId r:id="rId22"/>
  </p:handoutMasterIdLst>
  <p:sldIdLst>
    <p:sldId id="256" r:id="rId5"/>
    <p:sldId id="1009" r:id="rId6"/>
    <p:sldId id="1010" r:id="rId7"/>
    <p:sldId id="1011" r:id="rId8"/>
    <p:sldId id="1012" r:id="rId9"/>
    <p:sldId id="1013" r:id="rId10"/>
    <p:sldId id="1014" r:id="rId11"/>
    <p:sldId id="1015" r:id="rId12"/>
    <p:sldId id="1016" r:id="rId13"/>
    <p:sldId id="1017" r:id="rId14"/>
    <p:sldId id="1018" r:id="rId15"/>
    <p:sldId id="1024" r:id="rId16"/>
    <p:sldId id="1021" r:id="rId17"/>
    <p:sldId id="1020" r:id="rId18"/>
    <p:sldId id="1019" r:id="rId19"/>
    <p:sldId id="102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4E01F01-2F51-7EE6-16F4-3BCFE0CA2710}" name="Pant,Aditi" initials="P" userId="S::Aditi.Pant@gartner.com::3088903a-5e2d-4988-bd07-4fc0ba5b11f7" providerId="AD"/>
  <p188:author id="{C5B7407C-9D59-47BA-099C-D38392CF57EE}" name="Mullery,Alicia K" initials="MK" userId="S::Alicia.Mullery@gartner.com::32cdd202-61cb-4fcb-9464-e0bac2dd96e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79893" autoAdjust="0"/>
  </p:normalViewPr>
  <p:slideViewPr>
    <p:cSldViewPr snapToGrid="0">
      <p:cViewPr varScale="1">
        <p:scale>
          <a:sx n="40" d="100"/>
          <a:sy n="40" d="100"/>
        </p:scale>
        <p:origin x="1002" y="4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75" d="100"/>
          <a:sy n="75" d="100"/>
        </p:scale>
        <p:origin x="3390"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8/16/2021</a:t>
            </a:fld>
            <a:endParaRPr lang="en-US" dirty="0"/>
          </a:p>
        </p:txBody>
      </p:sp>
      <p:sp>
        <p:nvSpPr>
          <p:cNvPr id="4" name="Footer Placeholder 3">
            <a:extLst>
              <a:ext uri="{FF2B5EF4-FFF2-40B4-BE49-F238E27FC236}">
                <a16:creationId xmlns:a16="http://schemas.microsoft.com/office/drawing/2014/main" xmlns=""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xmlns=""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10" name="TextBox 9">
            <a:extLst>
              <a:ext uri="{FF2B5EF4-FFF2-40B4-BE49-F238E27FC236}">
                <a16:creationId xmlns:a16="http://schemas.microsoft.com/office/drawing/2014/main" xmlns=""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11" name="TextBox 10">
            <a:extLst>
              <a:ext uri="{FF2B5EF4-FFF2-40B4-BE49-F238E27FC236}">
                <a16:creationId xmlns:a16="http://schemas.microsoft.com/office/drawing/2014/main" xmlns=""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23" name="TextBox 22">
            <a:extLst>
              <a:ext uri="{FF2B5EF4-FFF2-40B4-BE49-F238E27FC236}">
                <a16:creationId xmlns:a16="http://schemas.microsoft.com/office/drawing/2014/main" xmlns=""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2021 Gartner, Inc. and/or its affiliates. All rights reserved. Gartner is a registered trademark of Gartner, Inc. or its affiliates.</a:t>
            </a:r>
            <a:br>
              <a:rPr lang="en-US" sz="600" dirty="0"/>
            </a:br>
            <a:r>
              <a:rPr lang="en-US" sz="600" b="1" dirty="0"/>
              <a:t>INTERNAL — FOR INTERNAL USE ONLY or RESTRICTED [CHOOSE ONE — DELETE AS APPROPRIATE]</a:t>
            </a:r>
            <a:r>
              <a:rPr lang="en-US" sz="600" dirty="0"/>
              <a:t> | Version X.X | Last updated [insert date format: DD Month YYYY]</a:t>
            </a:r>
          </a:p>
        </p:txBody>
      </p:sp>
      <p:sp>
        <p:nvSpPr>
          <p:cNvPr id="26" name="TextBox 25">
            <a:extLst>
              <a:ext uri="{FF2B5EF4-FFF2-40B4-BE49-F238E27FC236}">
                <a16:creationId xmlns:a16="http://schemas.microsoft.com/office/drawing/2014/main" xmlns=""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dirty="0">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6888" y="3134806"/>
            <a:ext cx="6373368" cy="5698298"/>
          </a:xfrm>
        </p:spPr>
        <p:txBody>
          <a:bodyPr vert="horz" lIns="0" tIns="0" rIns="0" bIns="0" rtlCol="0"/>
          <a:lstStyle/>
          <a:p>
            <a:endParaRPr lang="en-US" dirty="0"/>
          </a:p>
        </p:txBody>
      </p:sp>
      <p:sp>
        <p:nvSpPr>
          <p:cNvPr id="4" name="Rectangle 103">
            <a:extLst>
              <a:ext uri="{FF2B5EF4-FFF2-40B4-BE49-F238E27FC236}">
                <a16:creationId xmlns:a16="http://schemas.microsoft.com/office/drawing/2014/main" xmlns=""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4104669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b="1" dirty="0"/>
              <a:t>Take a few</a:t>
            </a:r>
            <a:r>
              <a:rPr lang="en-US" b="1" baseline="0" dirty="0"/>
              <a:t> minutes to reflect on this slide. </a:t>
            </a:r>
          </a:p>
          <a:p>
            <a:endParaRPr lang="en-US" b="1" baseline="0" dirty="0"/>
          </a:p>
          <a:p>
            <a:r>
              <a:rPr lang="en-US" b="1" dirty="0"/>
              <a:t>Reflect on how significantly</a:t>
            </a:r>
            <a:r>
              <a:rPr lang="en-US" b="1" baseline="0" dirty="0"/>
              <a:t> you updated your elevator pitches. Share it with your peers (other PMO leaders, members of your team). Finish the exercise by considering who your target audience was, where you would use this elevator pitch, and how you would change the pitch if you were talking to finance/your CEO/business partner/your team.</a:t>
            </a:r>
            <a:endParaRPr lang="en-US" b="1" dirty="0"/>
          </a:p>
          <a:p>
            <a:endParaRPr lang="en-US" dirty="0"/>
          </a:p>
          <a:p>
            <a:endParaRPr lang="en-US" dirty="0"/>
          </a:p>
        </p:txBody>
      </p:sp>
    </p:spTree>
    <p:extLst>
      <p:ext uri="{BB962C8B-B14F-4D97-AF65-F5344CB8AC3E}">
        <p14:creationId xmlns:p14="http://schemas.microsoft.com/office/powerpoint/2010/main" val="1967326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340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b="1" dirty="0"/>
              <a:t>Visit Gartner.com to download the full “PMO Charter Template” tool.</a:t>
            </a:r>
          </a:p>
        </p:txBody>
      </p:sp>
    </p:spTree>
    <p:extLst>
      <p:ext uri="{BB962C8B-B14F-4D97-AF65-F5344CB8AC3E}">
        <p14:creationId xmlns:p14="http://schemas.microsoft.com/office/powerpoint/2010/main" val="344335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3653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b="1" dirty="0"/>
              <a:t>To read more about this storytelling structure, visit Gartner.com and search with the title “</a:t>
            </a:r>
            <a:r>
              <a:rPr lang="en-US" b="1" i="0" dirty="0">
                <a:solidFill>
                  <a:srgbClr val="212121"/>
                </a:solidFill>
                <a:effectLst/>
                <a:latin typeface="Gartner sans"/>
              </a:rPr>
              <a:t>Selling Digital Transformation: A CIO’s Guide to Crafting Better Stories”.</a:t>
            </a:r>
          </a:p>
        </p:txBody>
      </p:sp>
    </p:spTree>
    <p:extLst>
      <p:ext uri="{BB962C8B-B14F-4D97-AF65-F5344CB8AC3E}">
        <p14:creationId xmlns:p14="http://schemas.microsoft.com/office/powerpoint/2010/main" val="402941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1" dirty="0"/>
              <a:t>You will find additional directions and scripting advice in this section throughout</a:t>
            </a:r>
            <a:r>
              <a:rPr lang="en-US" b="1" baseline="0" dirty="0"/>
              <a:t> the document. Please be sure to remove this text as you build your exercise materials.</a:t>
            </a:r>
            <a:endParaRPr lang="en-US" b="1" dirty="0"/>
          </a:p>
        </p:txBody>
      </p:sp>
    </p:spTree>
    <p:extLst>
      <p:ext uri="{BB962C8B-B14F-4D97-AF65-F5344CB8AC3E}">
        <p14:creationId xmlns:p14="http://schemas.microsoft.com/office/powerpoint/2010/main" val="2877582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200" b="1" kern="1200" dirty="0">
                <a:solidFill>
                  <a:schemeClr val="tx1"/>
                </a:solidFill>
                <a:effectLst/>
                <a:latin typeface="+mn-lt"/>
                <a:ea typeface="+mn-ea"/>
                <a:cs typeface="+mn-cs"/>
              </a:rPr>
              <a:t>This is just one possible structure of an elevator pitch on the page.  Elevator pitches come in a variety of formats – it’s important to adapt the structure to the specific situation. Review</a:t>
            </a:r>
            <a:r>
              <a:rPr lang="en-US" sz="1200" b="1" kern="1200" baseline="0" dirty="0">
                <a:solidFill>
                  <a:schemeClr val="tx1"/>
                </a:solidFill>
                <a:effectLst/>
                <a:latin typeface="+mn-lt"/>
                <a:ea typeface="+mn-ea"/>
                <a:cs typeface="+mn-cs"/>
              </a:rPr>
              <a:t> the key success factors, and make sure your elevator pitch has a selling/influencing tone.</a:t>
            </a:r>
            <a:endParaRPr lang="en-US" b="1" dirty="0"/>
          </a:p>
          <a:p>
            <a:endParaRPr lang="en-US" dirty="0"/>
          </a:p>
        </p:txBody>
      </p:sp>
    </p:spTree>
    <p:extLst>
      <p:ext uri="{BB962C8B-B14F-4D97-AF65-F5344CB8AC3E}">
        <p14:creationId xmlns:p14="http://schemas.microsoft.com/office/powerpoint/2010/main" val="3525818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b="1" dirty="0"/>
              <a:t>Use these real</a:t>
            </a:r>
            <a:r>
              <a:rPr lang="en-US" b="1" baseline="0" dirty="0"/>
              <a:t>-life examples from PMO leaders above to gather inspiration for your own elevator pitch, noting how they use analogies to convey the value they provide to the enterprise.</a:t>
            </a:r>
            <a:endParaRPr lang="en-US" b="1" dirty="0"/>
          </a:p>
          <a:p>
            <a:endParaRPr lang="en-US" dirty="0"/>
          </a:p>
        </p:txBody>
      </p:sp>
    </p:spTree>
    <p:extLst>
      <p:ext uri="{BB962C8B-B14F-4D97-AF65-F5344CB8AC3E}">
        <p14:creationId xmlns:p14="http://schemas.microsoft.com/office/powerpoint/2010/main" val="2435529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Spend some time reflecting and brainstorming some of the ideas for your elevator pitch. Take about 10 minutes to reflect on the questions on this page. Think about the new roles your PMO needs to play and the activities you’d like to take on,</a:t>
            </a:r>
            <a:r>
              <a:rPr lang="en-US" sz="1200" b="1" kern="1200" baseline="0" dirty="0">
                <a:solidFill>
                  <a:schemeClr val="tx1"/>
                </a:solidFill>
                <a:effectLst/>
                <a:latin typeface="+mn-lt"/>
                <a:ea typeface="+mn-ea"/>
                <a:cs typeface="+mn-cs"/>
              </a:rPr>
              <a:t> reflecting on recent conversations you’ve had with your team and other PMO leaders on how your organization is shifting to provide value</a:t>
            </a:r>
            <a:r>
              <a:rPr lang="en-US" sz="1200" b="1" kern="1200" dirty="0">
                <a:solidFill>
                  <a:schemeClr val="tx1"/>
                </a:solidFill>
                <a:effectLst/>
                <a:latin typeface="+mn-lt"/>
                <a:ea typeface="+mn-ea"/>
                <a:cs typeface="+mn-cs"/>
              </a:rPr>
              <a:t>. </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**View the appendix</a:t>
            </a:r>
            <a:r>
              <a:rPr lang="en-US" sz="1200" b="1" kern="1200" baseline="0" dirty="0">
                <a:solidFill>
                  <a:schemeClr val="tx1"/>
                </a:solidFill>
                <a:effectLst/>
                <a:latin typeface="+mn-lt"/>
                <a:ea typeface="+mn-ea"/>
                <a:cs typeface="+mn-cs"/>
              </a:rPr>
              <a:t> at the very end of this deck [slides 12 – 15] to help think about the complete spectrum of activities that the PMO provides to the organization. Use this set of activities to consider the value that the PMO contributes beyond delivery, which will help shape your answer to question 2 above.</a:t>
            </a:r>
            <a:endParaRPr lang="en-US" sz="1200" b="1" kern="1200" dirty="0">
              <a:solidFill>
                <a:schemeClr val="tx1"/>
              </a:solidFill>
              <a:effectLst/>
              <a:latin typeface="+mn-lt"/>
              <a:ea typeface="+mn-ea"/>
              <a:cs typeface="+mn-cs"/>
            </a:endParaRPr>
          </a:p>
          <a:p>
            <a:endParaRPr lang="en-US" sz="1200" b="1" dirty="0"/>
          </a:p>
        </p:txBody>
      </p:sp>
    </p:spTree>
    <p:extLst>
      <p:ext uri="{BB962C8B-B14F-4D97-AF65-F5344CB8AC3E}">
        <p14:creationId xmlns:p14="http://schemas.microsoft.com/office/powerpoint/2010/main" val="2030871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200" b="1" kern="1200" dirty="0">
                <a:solidFill>
                  <a:schemeClr val="tx1"/>
                </a:solidFill>
                <a:effectLst/>
                <a:latin typeface="+mn-lt"/>
                <a:ea typeface="+mn-ea"/>
                <a:cs typeface="+mn-cs"/>
              </a:rPr>
              <a:t>Spend time (10-15 minutes) drafting your elevator pitch. It shouldn’t be more than 2-3 sentences. If you’re struggling to write full sentences, just jot down some key words or phrases you might use</a:t>
            </a:r>
            <a:r>
              <a:rPr lang="en-US" sz="1200" b="1" kern="1200" baseline="0" dirty="0">
                <a:solidFill>
                  <a:schemeClr val="tx1"/>
                </a:solidFill>
                <a:effectLst/>
                <a:latin typeface="+mn-lt"/>
                <a:ea typeface="+mn-ea"/>
                <a:cs typeface="+mn-cs"/>
              </a:rPr>
              <a:t> to establish a foundation and the intended stakeholder audience for your pitch.</a:t>
            </a:r>
            <a:endParaRPr lang="en-US" sz="1200" b="1"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90000"/>
              </a:lnSpc>
              <a:spcBef>
                <a:spcPts val="0"/>
              </a:spcBef>
              <a:spcAft>
                <a:spcPts val="600"/>
              </a:spcAft>
              <a:buClrTx/>
              <a:buSzTx/>
              <a:buFontTx/>
              <a:buNone/>
              <a:tabLst/>
              <a:defRPr/>
            </a:pPr>
            <a:r>
              <a:rPr lang="en-US" sz="1200" b="1" dirty="0"/>
              <a:t>You can also leverage a storytelling structure to help make your pitch more </a:t>
            </a:r>
            <a:r>
              <a:rPr lang="en-US" sz="1200" b="1" dirty="0">
                <a:solidFill>
                  <a:srgbClr val="424242"/>
                </a:solidFill>
              </a:rPr>
              <a:t>compelling and engaging. We suggest using the simple structure of ‘three acts’ that storytellers often use. Details of the storytelling structure in the appendix [Slide 16]</a:t>
            </a:r>
            <a:endParaRPr lang="en-US" sz="1200" b="1" dirty="0"/>
          </a:p>
          <a:p>
            <a:endParaRPr lang="en-US" dirty="0"/>
          </a:p>
        </p:txBody>
      </p:sp>
    </p:spTree>
    <p:extLst>
      <p:ext uri="{BB962C8B-B14F-4D97-AF65-F5344CB8AC3E}">
        <p14:creationId xmlns:p14="http://schemas.microsoft.com/office/powerpoint/2010/main" val="1737802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200" b="1" kern="1200" dirty="0">
                <a:solidFill>
                  <a:schemeClr val="tx1"/>
                </a:solidFill>
                <a:effectLst/>
                <a:latin typeface="+mn-lt"/>
                <a:ea typeface="+mn-ea"/>
                <a:cs typeface="+mn-cs"/>
              </a:rPr>
              <a:t>Again, spend a</a:t>
            </a:r>
            <a:r>
              <a:rPr lang="en-US" sz="1200" b="1" kern="1200" baseline="0" dirty="0">
                <a:solidFill>
                  <a:schemeClr val="tx1"/>
                </a:solidFill>
                <a:effectLst/>
                <a:latin typeface="+mn-lt"/>
                <a:ea typeface="+mn-ea"/>
                <a:cs typeface="+mn-cs"/>
              </a:rPr>
              <a:t> bit of </a:t>
            </a:r>
            <a:r>
              <a:rPr lang="en-US" sz="1200" b="1" kern="1200" dirty="0">
                <a:solidFill>
                  <a:schemeClr val="tx1"/>
                </a:solidFill>
                <a:effectLst/>
                <a:latin typeface="+mn-lt"/>
                <a:ea typeface="+mn-ea"/>
                <a:cs typeface="+mn-cs"/>
              </a:rPr>
              <a:t>time (10-15 minutes) drafting another elevator pitch</a:t>
            </a:r>
            <a:r>
              <a:rPr lang="en-US" sz="1200" b="1" kern="1200" baseline="0" dirty="0">
                <a:solidFill>
                  <a:schemeClr val="tx1"/>
                </a:solidFill>
                <a:effectLst/>
                <a:latin typeface="+mn-lt"/>
                <a:ea typeface="+mn-ea"/>
                <a:cs typeface="+mn-cs"/>
              </a:rPr>
              <a:t> for a different target audience</a:t>
            </a:r>
            <a:r>
              <a:rPr lang="en-US" sz="1200" b="1" kern="1200" dirty="0">
                <a:solidFill>
                  <a:schemeClr val="tx1"/>
                </a:solidFill>
                <a:effectLst/>
                <a:latin typeface="+mn-lt"/>
                <a:ea typeface="+mn-ea"/>
                <a:cs typeface="+mn-cs"/>
              </a:rPr>
              <a:t>. It shouldn’t be more than 2-3 sentences. If you’re struggling to write full sentences, just jot down some key words or phrases you might use</a:t>
            </a:r>
            <a:r>
              <a:rPr lang="en-US" sz="1200" b="1" kern="1200" baseline="0" dirty="0">
                <a:solidFill>
                  <a:schemeClr val="tx1"/>
                </a:solidFill>
                <a:effectLst/>
                <a:latin typeface="+mn-lt"/>
                <a:ea typeface="+mn-ea"/>
                <a:cs typeface="+mn-cs"/>
              </a:rPr>
              <a:t> to establish a foundation and the intended stakeholder audience for your pitch.</a:t>
            </a:r>
            <a:endParaRPr lang="en-US" sz="1200" b="1"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4188723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b="1" dirty="0"/>
              <a:t>Practice your elevator pitch with your team in groups of 2-3 people.</a:t>
            </a:r>
            <a:r>
              <a:rPr lang="en-US" b="1" baseline="0" dirty="0"/>
              <a:t> Practice it</a:t>
            </a:r>
            <a:r>
              <a:rPr lang="en-US" b="1" dirty="0"/>
              <a:t> three times and describe how you see yourself</a:t>
            </a:r>
            <a:r>
              <a:rPr lang="en-US" b="1" baseline="0" dirty="0"/>
              <a:t> using it</a:t>
            </a:r>
            <a:r>
              <a:rPr lang="en-US" b="1" dirty="0"/>
              <a:t>.  </a:t>
            </a:r>
          </a:p>
          <a:p>
            <a:endParaRPr lang="en-US" b="1" dirty="0"/>
          </a:p>
          <a:p>
            <a:r>
              <a:rPr lang="en-US" b="1" dirty="0"/>
              <a:t>For the first practice pitch, limit yourself to 2 minutes.  Repeat your practice pitch a second time, but limit yourself to 1 minute.  Practice your pitch a third time, and limit yourself to 30 seconds.</a:t>
            </a:r>
            <a:r>
              <a:rPr lang="en-US" b="1" baseline="0" dirty="0"/>
              <a:t> </a:t>
            </a:r>
            <a:r>
              <a:rPr lang="en-US" b="1" dirty="0"/>
              <a:t>When making an elevator pitch, we need to be flexible, because we might not have the speaking time that we anticipated during our practice sessions.  By rehearsing under multiple time restrictions, we can learn to adapt to the situational context.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n-lt"/>
                <a:ea typeface="+mn-ea"/>
                <a:cs typeface="+mn-cs"/>
              </a:rPr>
              <a:t>This tactic will help you focus on the concision of your pitch. L</a:t>
            </a:r>
            <a:r>
              <a:rPr lang="en-US" sz="1200" b="1" kern="1200" dirty="0">
                <a:solidFill>
                  <a:schemeClr val="tx1"/>
                </a:solidFill>
                <a:effectLst/>
                <a:latin typeface="+mn-lt"/>
                <a:ea typeface="+mn-ea"/>
                <a:cs typeface="+mn-cs"/>
              </a:rPr>
              <a:t>isten carefully to what you hear from your peers –</a:t>
            </a:r>
            <a:r>
              <a:rPr lang="en-US" sz="1200" b="1" kern="1200" baseline="0" dirty="0">
                <a:solidFill>
                  <a:schemeClr val="tx1"/>
                </a:solidFill>
                <a:effectLst/>
                <a:latin typeface="+mn-lt"/>
                <a:ea typeface="+mn-ea"/>
                <a:cs typeface="+mn-cs"/>
              </a:rPr>
              <a:t> revise </a:t>
            </a:r>
            <a:r>
              <a:rPr lang="en-US" sz="1200" b="1" kern="1200" dirty="0">
                <a:solidFill>
                  <a:schemeClr val="tx1"/>
                </a:solidFill>
                <a:effectLst/>
                <a:latin typeface="+mn-lt"/>
                <a:ea typeface="+mn-ea"/>
                <a:cs typeface="+mn-cs"/>
              </a:rPr>
              <a:t>your pitch based on feedback or inspiration you get from your group discussion. Go</a:t>
            </a:r>
            <a:r>
              <a:rPr lang="en-US" sz="1200" b="1" kern="1200" baseline="0" dirty="0">
                <a:solidFill>
                  <a:schemeClr val="tx1"/>
                </a:solidFill>
                <a:effectLst/>
                <a:latin typeface="+mn-lt"/>
                <a:ea typeface="+mn-ea"/>
                <a:cs typeface="+mn-cs"/>
              </a:rPr>
              <a:t> over the reflection questions to prompt your discussion.</a:t>
            </a:r>
            <a:r>
              <a:rPr lang="en-US" sz="1200" b="1" kern="1200" dirty="0">
                <a:solidFill>
                  <a:schemeClr val="tx1"/>
                </a:solidFill>
                <a:effectLst/>
                <a:latin typeface="+mn-lt"/>
                <a:ea typeface="+mn-ea"/>
                <a:cs typeface="+mn-cs"/>
              </a:rPr>
              <a:t> </a:t>
            </a:r>
          </a:p>
          <a:p>
            <a:endParaRPr lang="en-US" dirty="0"/>
          </a:p>
          <a:p>
            <a:endParaRPr lang="en-US" dirty="0"/>
          </a:p>
        </p:txBody>
      </p:sp>
    </p:spTree>
    <p:extLst>
      <p:ext uri="{BB962C8B-B14F-4D97-AF65-F5344CB8AC3E}">
        <p14:creationId xmlns:p14="http://schemas.microsoft.com/office/powerpoint/2010/main" val="672996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b="1" dirty="0"/>
              <a:t>Review these PMO analogies for inspiration on a memorable comparison</a:t>
            </a:r>
            <a:r>
              <a:rPr lang="en-US" b="1" baseline="0" dirty="0"/>
              <a:t> </a:t>
            </a:r>
            <a:r>
              <a:rPr lang="en-US" b="1" dirty="0"/>
              <a:t>that you feel describe</a:t>
            </a:r>
            <a:r>
              <a:rPr lang="en-US" b="1" baseline="0" dirty="0"/>
              <a:t>s your PMOs’ mandate well to your target audience.</a:t>
            </a:r>
            <a:endParaRPr lang="en-US" b="1" dirty="0"/>
          </a:p>
          <a:p>
            <a:endParaRPr lang="en-US" dirty="0"/>
          </a:p>
        </p:txBody>
      </p:sp>
    </p:spTree>
    <p:extLst>
      <p:ext uri="{BB962C8B-B14F-4D97-AF65-F5344CB8AC3E}">
        <p14:creationId xmlns:p14="http://schemas.microsoft.com/office/powerpoint/2010/main" val="2745644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xmlns=""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xmlns=""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3" name="Text Placeholder 2">
            <a:extLst>
              <a:ext uri="{FF2B5EF4-FFF2-40B4-BE49-F238E27FC236}">
                <a16:creationId xmlns:a16="http://schemas.microsoft.com/office/drawing/2014/main" xmlns=""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4" name="Text Placeholder 2">
            <a:extLst>
              <a:ext uri="{FF2B5EF4-FFF2-40B4-BE49-F238E27FC236}">
                <a16:creationId xmlns:a16="http://schemas.microsoft.com/office/drawing/2014/main" xmlns=""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3274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heme" Target="../theme/theme3.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image" Target="../media/image4.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theme" Target="../theme/theme4.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xmlns="" id="{7691A022-4AA8-4AE4-97E5-9A634D272F0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xmlns="" id="{8EFC24DA-563F-4E0A-8B89-C124930D7DCD}"/>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3E7B705-E8FD-4837-9D53-2B873FFB1A35}"/>
              </a:ext>
            </a:extLst>
          </p:cNvPr>
          <p:cNvSpPr>
            <a:spLocks noGrp="1"/>
          </p:cNvSpPr>
          <p:nvPr>
            <p:ph type="ctrTitle"/>
          </p:nvPr>
        </p:nvSpPr>
        <p:spPr/>
        <p:txBody>
          <a:bodyPr/>
          <a:lstStyle/>
          <a:p>
            <a:r>
              <a:rPr lang="en-US" b="1" dirty="0">
                <a:latin typeface="Arial Black" panose="020B0604020202020204" pitchFamily="34" charset="0"/>
                <a:cs typeface="Arial Black" panose="020B0604020202020204" pitchFamily="34" charset="0"/>
              </a:rPr>
              <a:t>Build an Elevator Pitch for Your Evolved PMO</a:t>
            </a:r>
            <a:endParaRPr lang="en-US" dirty="0"/>
          </a:p>
        </p:txBody>
      </p:sp>
    </p:spTree>
    <p:extLst>
      <p:ext uri="{BB962C8B-B14F-4D97-AF65-F5344CB8AC3E}">
        <p14:creationId xmlns:p14="http://schemas.microsoft.com/office/powerpoint/2010/main" val="3567511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92B99C-AB6A-40BD-91EF-2B2005B3E2B3}"/>
              </a:ext>
            </a:extLst>
          </p:cNvPr>
          <p:cNvSpPr>
            <a:spLocks noGrp="1"/>
          </p:cNvSpPr>
          <p:nvPr>
            <p:ph type="title"/>
          </p:nvPr>
        </p:nvSpPr>
        <p:spPr/>
        <p:txBody>
          <a:bodyPr/>
          <a:lstStyle/>
          <a:p>
            <a:r>
              <a:rPr lang="en-US" sz="2400" dirty="0"/>
              <a:t>FINAL STEP: UPDATE YOUR ELEVATOR PITCH </a:t>
            </a:r>
            <a:r>
              <a:rPr lang="en-US" sz="2400" b="1" dirty="0">
                <a:solidFill>
                  <a:srgbClr val="000000"/>
                </a:solidFill>
                <a:latin typeface="Arial Black (Headings)"/>
              </a:rPr>
              <a:t/>
            </a:r>
            <a:br>
              <a:rPr lang="en-US" sz="2400" b="1" dirty="0">
                <a:solidFill>
                  <a:srgbClr val="000000"/>
                </a:solidFill>
                <a:latin typeface="Arial Black (Headings)"/>
              </a:rPr>
            </a:br>
            <a:endParaRPr lang="en-US" sz="2400" dirty="0">
              <a:latin typeface="Arial Black (Headings)"/>
            </a:endParaRPr>
          </a:p>
        </p:txBody>
      </p:sp>
      <p:sp>
        <p:nvSpPr>
          <p:cNvPr id="4" name="Freeform 4">
            <a:extLst>
              <a:ext uri="{FF2B5EF4-FFF2-40B4-BE49-F238E27FC236}">
                <a16:creationId xmlns:a16="http://schemas.microsoft.com/office/drawing/2014/main" xmlns="" id="{3DE2ECAB-3F6D-4635-B740-4DABCE7C94E6}"/>
              </a:ext>
            </a:extLst>
          </p:cNvPr>
          <p:cNvSpPr/>
          <p:nvPr/>
        </p:nvSpPr>
        <p:spPr>
          <a:xfrm>
            <a:off x="2628900" y="0"/>
            <a:ext cx="4419600" cy="109220"/>
          </a:xfrm>
          <a:custGeom>
            <a:avLst/>
            <a:gdLst/>
            <a:ahLst/>
            <a:cxnLst/>
            <a:rect l="l" t="t" r="r" b="b"/>
            <a:pathLst>
              <a:path w="4419600" h="109220">
                <a:moveTo>
                  <a:pt x="0" y="0"/>
                </a:moveTo>
                <a:lnTo>
                  <a:pt x="0" y="109220"/>
                </a:lnTo>
                <a:lnTo>
                  <a:pt x="4419600" y="109220"/>
                </a:lnTo>
                <a:lnTo>
                  <a:pt x="4419600" y="0"/>
                </a:lnTo>
                <a:close/>
              </a:path>
            </a:pathLst>
          </a:custGeom>
          <a:solidFill>
            <a:srgbClr val="FFFFFF"/>
          </a:solidFill>
        </p:spPr>
      </p:sp>
      <p:sp>
        <p:nvSpPr>
          <p:cNvPr id="5" name="TextBox 4">
            <a:extLst>
              <a:ext uri="{FF2B5EF4-FFF2-40B4-BE49-F238E27FC236}">
                <a16:creationId xmlns:a16="http://schemas.microsoft.com/office/drawing/2014/main" xmlns="" id="{1B5EEB4A-0CDF-451B-BB2E-4B7E9301DC86}"/>
              </a:ext>
            </a:extLst>
          </p:cNvPr>
          <p:cNvSpPr txBox="1"/>
          <p:nvPr/>
        </p:nvSpPr>
        <p:spPr>
          <a:xfrm>
            <a:off x="373807" y="89659"/>
            <a:ext cx="6388100" cy="304800"/>
          </a:xfrm>
          <a:prstGeom prst="rect">
            <a:avLst/>
          </a:prstGeom>
        </p:spPr>
        <p:txBody>
          <a:bodyPr wrap="none" lIns="0" tIns="0" rIns="0" bIns="0" anchor="t"/>
          <a:lstStyle/>
          <a:p>
            <a:endParaRPr lang="en-US" sz="2000" b="1" dirty="0">
              <a:solidFill>
                <a:srgbClr val="000000"/>
              </a:solidFill>
              <a:latin typeface="Arial"/>
            </a:endParaRPr>
          </a:p>
        </p:txBody>
      </p:sp>
      <p:sp>
        <p:nvSpPr>
          <p:cNvPr id="6" name="Freeform 7">
            <a:extLst>
              <a:ext uri="{FF2B5EF4-FFF2-40B4-BE49-F238E27FC236}">
                <a16:creationId xmlns:a16="http://schemas.microsoft.com/office/drawing/2014/main" xmlns="" id="{35703730-53BA-4278-8E3D-1E5600DA787E}"/>
              </a:ext>
            </a:extLst>
          </p:cNvPr>
          <p:cNvSpPr/>
          <p:nvPr/>
        </p:nvSpPr>
        <p:spPr>
          <a:xfrm>
            <a:off x="457200" y="846468"/>
            <a:ext cx="11163300" cy="362598"/>
          </a:xfrm>
          <a:custGeom>
            <a:avLst/>
            <a:gdLst/>
            <a:ahLst/>
            <a:cxnLst/>
            <a:rect l="l" t="t" r="r" b="b"/>
            <a:pathLst>
              <a:path w="7086600" h="340360">
                <a:moveTo>
                  <a:pt x="0" y="340360"/>
                </a:moveTo>
                <a:lnTo>
                  <a:pt x="7086600" y="340360"/>
                </a:lnTo>
                <a:lnTo>
                  <a:pt x="7086600" y="0"/>
                </a:lnTo>
                <a:lnTo>
                  <a:pt x="0" y="0"/>
                </a:lnTo>
                <a:close/>
              </a:path>
            </a:pathLst>
          </a:custGeom>
          <a:solidFill>
            <a:srgbClr val="E3DFDA"/>
          </a:solidFill>
        </p:spPr>
      </p:sp>
      <p:sp>
        <p:nvSpPr>
          <p:cNvPr id="7" name="TextBox 6">
            <a:extLst>
              <a:ext uri="{FF2B5EF4-FFF2-40B4-BE49-F238E27FC236}">
                <a16:creationId xmlns:a16="http://schemas.microsoft.com/office/drawing/2014/main" xmlns="" id="{2EF9A77E-F756-4D85-9B5C-64847F720AFD}"/>
              </a:ext>
            </a:extLst>
          </p:cNvPr>
          <p:cNvSpPr txBox="1"/>
          <p:nvPr/>
        </p:nvSpPr>
        <p:spPr>
          <a:xfrm>
            <a:off x="571500" y="932823"/>
            <a:ext cx="5340202" cy="175608"/>
          </a:xfrm>
          <a:prstGeom prst="rect">
            <a:avLst/>
          </a:prstGeom>
        </p:spPr>
        <p:txBody>
          <a:bodyPr lIns="0" tIns="0" rIns="0" bIns="0" anchor="t"/>
          <a:lstStyle/>
          <a:p>
            <a:pPr marL="0" indent="0" algn="l"/>
            <a:r>
              <a:rPr lang="en-US" sz="1300" b="1" dirty="0">
                <a:solidFill>
                  <a:srgbClr val="000000"/>
                </a:solidFill>
                <a:latin typeface="Arial"/>
              </a:rPr>
              <a:t>Instructions:</a:t>
            </a:r>
            <a:r>
              <a:rPr lang="en-US" sz="1300" dirty="0">
                <a:solidFill>
                  <a:srgbClr val="000000"/>
                </a:solidFill>
                <a:latin typeface="Arial"/>
              </a:rPr>
              <a:t> Update your elevator pitch in the space below.</a:t>
            </a:r>
          </a:p>
        </p:txBody>
      </p:sp>
      <p:sp>
        <p:nvSpPr>
          <p:cNvPr id="8" name="TextBox 7">
            <a:extLst>
              <a:ext uri="{FF2B5EF4-FFF2-40B4-BE49-F238E27FC236}">
                <a16:creationId xmlns:a16="http://schemas.microsoft.com/office/drawing/2014/main" xmlns="" id="{591280DB-BEF1-4E97-AEAD-A388EBED2545}"/>
              </a:ext>
            </a:extLst>
          </p:cNvPr>
          <p:cNvSpPr txBox="1"/>
          <p:nvPr/>
        </p:nvSpPr>
        <p:spPr>
          <a:xfrm>
            <a:off x="459600" y="1907573"/>
            <a:ext cx="1828800" cy="177800"/>
          </a:xfrm>
          <a:prstGeom prst="rect">
            <a:avLst/>
          </a:prstGeom>
        </p:spPr>
        <p:txBody>
          <a:bodyPr wrap="none" lIns="0" tIns="0" rIns="0" bIns="0" anchor="t"/>
          <a:lstStyle/>
          <a:p>
            <a:r>
              <a:rPr lang="en-US" sz="1100" b="1" dirty="0">
                <a:solidFill>
                  <a:srgbClr val="000000"/>
                </a:solidFill>
                <a:latin typeface="Arial"/>
              </a:rPr>
              <a:t>Updated Elevator Pitch</a:t>
            </a:r>
          </a:p>
        </p:txBody>
      </p:sp>
      <p:sp>
        <p:nvSpPr>
          <p:cNvPr id="10" name="TextBox 9">
            <a:extLst>
              <a:ext uri="{FF2B5EF4-FFF2-40B4-BE49-F238E27FC236}">
                <a16:creationId xmlns:a16="http://schemas.microsoft.com/office/drawing/2014/main" xmlns="" id="{3E6F1614-A058-479A-B131-0D46973E9285}"/>
              </a:ext>
            </a:extLst>
          </p:cNvPr>
          <p:cNvSpPr txBox="1"/>
          <p:nvPr/>
        </p:nvSpPr>
        <p:spPr>
          <a:xfrm>
            <a:off x="457518" y="4039684"/>
            <a:ext cx="5636958" cy="239820"/>
          </a:xfrm>
          <a:prstGeom prst="rect">
            <a:avLst/>
          </a:prstGeom>
        </p:spPr>
        <p:txBody>
          <a:bodyPr wrap="none" lIns="0" tIns="0" rIns="0" bIns="0" anchor="t"/>
          <a:lstStyle/>
          <a:p>
            <a:r>
              <a:rPr lang="en-US" sz="1100" b="1" dirty="0">
                <a:solidFill>
                  <a:srgbClr val="000000"/>
                </a:solidFill>
              </a:rPr>
              <a:t>Updated Elevator Pitch</a:t>
            </a:r>
          </a:p>
          <a:p>
            <a:endParaRPr lang="en-US" sz="1100" b="1" dirty="0">
              <a:solidFill>
                <a:srgbClr val="000000"/>
              </a:solidFill>
            </a:endParaRPr>
          </a:p>
          <a:p>
            <a:r>
              <a:rPr lang="en-US" sz="1100" b="1" dirty="0">
                <a:solidFill>
                  <a:srgbClr val="000000"/>
                </a:solidFill>
              </a:rPr>
              <a:t>_________________________________________________________________________________________________________________________________________</a:t>
            </a:r>
          </a:p>
          <a:p>
            <a:endParaRPr lang="en-US" sz="1100" b="1" dirty="0">
              <a:solidFill>
                <a:srgbClr val="000000"/>
              </a:solidFill>
            </a:endParaRPr>
          </a:p>
          <a:p>
            <a:endParaRPr lang="en-US" sz="1100" b="1" dirty="0">
              <a:solidFill>
                <a:srgbClr val="000000"/>
              </a:solidFill>
            </a:endParaRPr>
          </a:p>
          <a:p>
            <a:r>
              <a:rPr lang="en-US" sz="1100" b="1" dirty="0">
                <a:solidFill>
                  <a:srgbClr val="000000"/>
                </a:solidFill>
              </a:rPr>
              <a:t>_________________________________________________________________________________________________________________________________________</a:t>
            </a:r>
          </a:p>
          <a:p>
            <a:endParaRPr lang="en-US" sz="1100" b="1" dirty="0">
              <a:solidFill>
                <a:srgbClr val="000000"/>
              </a:solidFill>
            </a:endParaRPr>
          </a:p>
          <a:p>
            <a:endParaRPr lang="en-US" sz="1100" b="1" dirty="0">
              <a:solidFill>
                <a:srgbClr val="000000"/>
              </a:solidFill>
            </a:endParaRPr>
          </a:p>
          <a:p>
            <a:r>
              <a:rPr lang="en-US" sz="1100" b="1" dirty="0">
                <a:solidFill>
                  <a:srgbClr val="000000"/>
                </a:solidFill>
              </a:rPr>
              <a:t>_________________________________________________________________________________________________________________________________________</a:t>
            </a:r>
          </a:p>
          <a:p>
            <a:endParaRPr lang="en-US" sz="1100" b="1" dirty="0">
              <a:solidFill>
                <a:srgbClr val="000000"/>
              </a:solidFill>
            </a:endParaRPr>
          </a:p>
          <a:p>
            <a:endParaRPr lang="en-US" sz="1100" b="1" dirty="0">
              <a:solidFill>
                <a:srgbClr val="000000"/>
              </a:solidFill>
            </a:endParaRPr>
          </a:p>
          <a:p>
            <a:r>
              <a:rPr lang="en-US" sz="1100" b="1" dirty="0">
                <a:solidFill>
                  <a:srgbClr val="000000"/>
                </a:solidFill>
              </a:rPr>
              <a:t>_________________________________________________________________________________________________________________________________________</a:t>
            </a:r>
          </a:p>
          <a:p>
            <a:endParaRPr lang="en-US" sz="1100" b="1" dirty="0">
              <a:solidFill>
                <a:srgbClr val="000000"/>
              </a:solidFill>
            </a:endParaRPr>
          </a:p>
        </p:txBody>
      </p:sp>
      <p:sp>
        <p:nvSpPr>
          <p:cNvPr id="11" name="TextBox 10">
            <a:extLst>
              <a:ext uri="{FF2B5EF4-FFF2-40B4-BE49-F238E27FC236}">
                <a16:creationId xmlns:a16="http://schemas.microsoft.com/office/drawing/2014/main" xmlns="" id="{FCE49992-D366-487D-96FB-32963B4B1EEB}"/>
              </a:ext>
            </a:extLst>
          </p:cNvPr>
          <p:cNvSpPr txBox="1"/>
          <p:nvPr/>
        </p:nvSpPr>
        <p:spPr>
          <a:xfrm>
            <a:off x="457200" y="48259"/>
            <a:ext cx="2070100" cy="190500"/>
          </a:xfrm>
          <a:prstGeom prst="rect">
            <a:avLst/>
          </a:prstGeom>
        </p:spPr>
        <p:txBody>
          <a:bodyPr wrap="none" lIns="0" tIns="0" rIns="0" bIns="0" anchor="t"/>
          <a:lstStyle/>
          <a:p>
            <a:r>
              <a:rPr lang="en-US" sz="1200" b="1" dirty="0">
                <a:solidFill>
                  <a:srgbClr val="FFFFFF"/>
                </a:solidFill>
                <a:latin typeface="Arial"/>
              </a:rPr>
              <a:t>IMPLEMENTATION TOOL</a:t>
            </a:r>
          </a:p>
        </p:txBody>
      </p:sp>
      <p:sp>
        <p:nvSpPr>
          <p:cNvPr id="12" name="TextBox 11">
            <a:extLst>
              <a:ext uri="{FF2B5EF4-FFF2-40B4-BE49-F238E27FC236}">
                <a16:creationId xmlns:a16="http://schemas.microsoft.com/office/drawing/2014/main" xmlns="" id="{90E566E8-BFBE-4837-9B0E-5B0B29BED0D7}"/>
              </a:ext>
            </a:extLst>
          </p:cNvPr>
          <p:cNvSpPr txBox="1"/>
          <p:nvPr/>
        </p:nvSpPr>
        <p:spPr>
          <a:xfrm>
            <a:off x="457200" y="1315713"/>
            <a:ext cx="1308100" cy="177800"/>
          </a:xfrm>
          <a:prstGeom prst="rect">
            <a:avLst/>
          </a:prstGeom>
        </p:spPr>
        <p:txBody>
          <a:bodyPr wrap="none" lIns="0" tIns="0" rIns="0" bIns="0" anchor="t"/>
          <a:lstStyle/>
          <a:p>
            <a:r>
              <a:rPr lang="en-US" sz="1100" b="1" dirty="0">
                <a:solidFill>
                  <a:srgbClr val="000000"/>
                </a:solidFill>
                <a:latin typeface="Arial"/>
              </a:rPr>
              <a:t>Target Audience</a:t>
            </a:r>
          </a:p>
        </p:txBody>
      </p:sp>
      <p:sp>
        <p:nvSpPr>
          <p:cNvPr id="14" name="TextBox 13">
            <a:extLst>
              <a:ext uri="{FF2B5EF4-FFF2-40B4-BE49-F238E27FC236}">
                <a16:creationId xmlns:a16="http://schemas.microsoft.com/office/drawing/2014/main" xmlns="" id="{52E527EE-53B9-40E1-AF2A-109C5B833C03}"/>
              </a:ext>
            </a:extLst>
          </p:cNvPr>
          <p:cNvSpPr txBox="1"/>
          <p:nvPr/>
        </p:nvSpPr>
        <p:spPr>
          <a:xfrm>
            <a:off x="457200" y="3324360"/>
            <a:ext cx="1308100" cy="177800"/>
          </a:xfrm>
          <a:prstGeom prst="rect">
            <a:avLst/>
          </a:prstGeom>
        </p:spPr>
        <p:txBody>
          <a:bodyPr wrap="none" lIns="0" tIns="0" rIns="0" bIns="0" anchor="t"/>
          <a:lstStyle/>
          <a:p>
            <a:r>
              <a:rPr lang="en-US" sz="1100" b="1" dirty="0">
                <a:solidFill>
                  <a:srgbClr val="000000"/>
                </a:solidFill>
              </a:rPr>
              <a:t>Target Audience</a:t>
            </a:r>
          </a:p>
          <a:p>
            <a:endParaRPr lang="en-US" sz="1100" b="1" dirty="0">
              <a:solidFill>
                <a:srgbClr val="000000"/>
              </a:solidFill>
            </a:endParaRPr>
          </a:p>
          <a:p>
            <a:r>
              <a:rPr lang="en-US" sz="1100" b="1" dirty="0">
                <a:solidFill>
                  <a:srgbClr val="000000"/>
                </a:solidFill>
              </a:rPr>
              <a:t>________________________________________________________________</a:t>
            </a:r>
          </a:p>
        </p:txBody>
      </p:sp>
      <p:sp>
        <p:nvSpPr>
          <p:cNvPr id="15" name="TextBox 14">
            <a:extLst>
              <a:ext uri="{FF2B5EF4-FFF2-40B4-BE49-F238E27FC236}">
                <a16:creationId xmlns:a16="http://schemas.microsoft.com/office/drawing/2014/main" xmlns="" id="{80DE1086-1455-4860-A36E-5212978C53FF}"/>
              </a:ext>
            </a:extLst>
          </p:cNvPr>
          <p:cNvSpPr txBox="1"/>
          <p:nvPr/>
        </p:nvSpPr>
        <p:spPr>
          <a:xfrm>
            <a:off x="526207" y="1618033"/>
            <a:ext cx="2451100" cy="165100"/>
          </a:xfrm>
          <a:prstGeom prst="rect">
            <a:avLst/>
          </a:prstGeom>
        </p:spPr>
        <p:txBody>
          <a:bodyPr wrap="none" lIns="0" tIns="0" rIns="0" bIns="0" anchor="t"/>
          <a:lstStyle/>
          <a:p>
            <a:r>
              <a:rPr lang="en-US" sz="1000" i="1" dirty="0">
                <a:solidFill>
                  <a:srgbClr val="000000"/>
                </a:solidFill>
                <a:latin typeface="Lucida Handwriting" panose="03010101010101010101" pitchFamily="66" charset="0"/>
                <a:cs typeface="Levenim MT" panose="02010502060101010101" pitchFamily="2" charset="-79"/>
              </a:rPr>
              <a:t>Example: Project Manager Community</a:t>
            </a:r>
          </a:p>
        </p:txBody>
      </p:sp>
      <p:sp>
        <p:nvSpPr>
          <p:cNvPr id="16" name="Freeform 18">
            <a:extLst>
              <a:ext uri="{FF2B5EF4-FFF2-40B4-BE49-F238E27FC236}">
                <a16:creationId xmlns:a16="http://schemas.microsoft.com/office/drawing/2014/main" xmlns="" id="{E88E1C74-2F8C-4E95-96A2-C9401E2D145A}"/>
              </a:ext>
            </a:extLst>
          </p:cNvPr>
          <p:cNvSpPr/>
          <p:nvPr/>
        </p:nvSpPr>
        <p:spPr>
          <a:xfrm>
            <a:off x="459537" y="1569707"/>
            <a:ext cx="2875382" cy="241998"/>
          </a:xfrm>
          <a:custGeom>
            <a:avLst/>
            <a:gdLst/>
            <a:ahLst/>
            <a:cxnLst/>
            <a:rect l="l" t="t" r="r" b="b"/>
            <a:pathLst>
              <a:path w="2875382" h="241998">
                <a:moveTo>
                  <a:pt x="0" y="241999"/>
                </a:moveTo>
                <a:lnTo>
                  <a:pt x="2875382" y="241999"/>
                </a:lnTo>
                <a:lnTo>
                  <a:pt x="2875382" y="0"/>
                </a:lnTo>
                <a:lnTo>
                  <a:pt x="0" y="0"/>
                </a:lnTo>
                <a:close/>
              </a:path>
            </a:pathLst>
          </a:custGeom>
          <a:noFill/>
          <a:ln w="19050" cap="sq">
            <a:solidFill>
              <a:srgbClr val="89898B"/>
            </a:solidFill>
          </a:ln>
        </p:spPr>
      </p:sp>
      <p:sp>
        <p:nvSpPr>
          <p:cNvPr id="17" name="TextBox 16">
            <a:extLst>
              <a:ext uri="{FF2B5EF4-FFF2-40B4-BE49-F238E27FC236}">
                <a16:creationId xmlns:a16="http://schemas.microsoft.com/office/drawing/2014/main" xmlns="" id="{B07BB40A-48D1-48AF-8B48-DE6DB0BDCFE1}"/>
              </a:ext>
            </a:extLst>
          </p:cNvPr>
          <p:cNvSpPr txBox="1"/>
          <p:nvPr/>
        </p:nvSpPr>
        <p:spPr>
          <a:xfrm>
            <a:off x="526207" y="2228048"/>
            <a:ext cx="5002526" cy="793836"/>
          </a:xfrm>
          <a:prstGeom prst="rect">
            <a:avLst/>
          </a:prstGeom>
        </p:spPr>
        <p:txBody>
          <a:bodyPr lIns="0" tIns="0" rIns="0" bIns="0" anchor="t"/>
          <a:lstStyle/>
          <a:p>
            <a:pPr marL="0" indent="0" algn="l">
              <a:lnSpc>
                <a:spcPts val="1300"/>
              </a:lnSpc>
            </a:pPr>
            <a:r>
              <a:rPr lang="en-US" sz="1000" i="1" dirty="0">
                <a:latin typeface="Lucida Handwriting" panose="03010101010101010101" pitchFamily="66" charset="0"/>
                <a:cs typeface="Levenim MT" panose="020B0604020202020204" pitchFamily="2" charset="-79"/>
              </a:rPr>
              <a:t>Our PMO creates PMs who can step into any scenario, team, or industry and figure out what success looks like. We do this by developing entrepreneurial and collaborative skills via experiences, not just in classroom. This helps them build relevant, long-lasting careers, and prepares them for future leadership roles.</a:t>
            </a:r>
          </a:p>
        </p:txBody>
      </p:sp>
      <p:sp>
        <p:nvSpPr>
          <p:cNvPr id="18" name="Freeform 20">
            <a:extLst>
              <a:ext uri="{FF2B5EF4-FFF2-40B4-BE49-F238E27FC236}">
                <a16:creationId xmlns:a16="http://schemas.microsoft.com/office/drawing/2014/main" xmlns="" id="{C106E5A1-D466-42D0-A5EC-BD828852F6B2}"/>
              </a:ext>
            </a:extLst>
          </p:cNvPr>
          <p:cNvSpPr/>
          <p:nvPr/>
        </p:nvSpPr>
        <p:spPr>
          <a:xfrm>
            <a:off x="459536" y="2149487"/>
            <a:ext cx="5144310" cy="976016"/>
          </a:xfrm>
          <a:custGeom>
            <a:avLst/>
            <a:gdLst/>
            <a:ahLst/>
            <a:cxnLst/>
            <a:rect l="l" t="t" r="r" b="b"/>
            <a:pathLst>
              <a:path w="7074738" h="572198">
                <a:moveTo>
                  <a:pt x="0" y="572198"/>
                </a:moveTo>
                <a:lnTo>
                  <a:pt x="7074738" y="572198"/>
                </a:lnTo>
                <a:lnTo>
                  <a:pt x="7074738" y="0"/>
                </a:lnTo>
                <a:lnTo>
                  <a:pt x="0" y="0"/>
                </a:lnTo>
                <a:close/>
              </a:path>
            </a:pathLst>
          </a:custGeom>
          <a:noFill/>
          <a:ln w="19050" cap="sq">
            <a:solidFill>
              <a:srgbClr val="89898B"/>
            </a:solidFill>
          </a:ln>
        </p:spPr>
      </p:sp>
      <p:sp>
        <p:nvSpPr>
          <p:cNvPr id="22" name="TextBox 21">
            <a:extLst>
              <a:ext uri="{FF2B5EF4-FFF2-40B4-BE49-F238E27FC236}">
                <a16:creationId xmlns:a16="http://schemas.microsoft.com/office/drawing/2014/main" xmlns="" id="{3F582D9F-D0F3-4DFD-9940-C43D2DD892E7}"/>
              </a:ext>
            </a:extLst>
          </p:cNvPr>
          <p:cNvSpPr txBox="1"/>
          <p:nvPr/>
        </p:nvSpPr>
        <p:spPr>
          <a:xfrm>
            <a:off x="6396850" y="1901261"/>
            <a:ext cx="1828800" cy="177800"/>
          </a:xfrm>
          <a:prstGeom prst="rect">
            <a:avLst/>
          </a:prstGeom>
        </p:spPr>
        <p:txBody>
          <a:bodyPr wrap="none" lIns="0" tIns="0" rIns="0" bIns="0" anchor="t"/>
          <a:lstStyle/>
          <a:p>
            <a:r>
              <a:rPr lang="en-US" sz="1100" b="1" dirty="0">
                <a:solidFill>
                  <a:srgbClr val="000000"/>
                </a:solidFill>
                <a:latin typeface="Arial"/>
              </a:rPr>
              <a:t>Updated Elevator Pitch</a:t>
            </a:r>
          </a:p>
        </p:txBody>
      </p:sp>
      <p:sp>
        <p:nvSpPr>
          <p:cNvPr id="23" name="TextBox 22">
            <a:extLst>
              <a:ext uri="{FF2B5EF4-FFF2-40B4-BE49-F238E27FC236}">
                <a16:creationId xmlns:a16="http://schemas.microsoft.com/office/drawing/2014/main" xmlns="" id="{59D7739C-43F6-4217-8E6D-2F8C1229A9FB}"/>
              </a:ext>
            </a:extLst>
          </p:cNvPr>
          <p:cNvSpPr txBox="1"/>
          <p:nvPr/>
        </p:nvSpPr>
        <p:spPr>
          <a:xfrm>
            <a:off x="6394450" y="1309401"/>
            <a:ext cx="1308100" cy="177800"/>
          </a:xfrm>
          <a:prstGeom prst="rect">
            <a:avLst/>
          </a:prstGeom>
        </p:spPr>
        <p:txBody>
          <a:bodyPr wrap="none" lIns="0" tIns="0" rIns="0" bIns="0" anchor="t"/>
          <a:lstStyle/>
          <a:p>
            <a:r>
              <a:rPr lang="en-US" sz="1100" b="1" dirty="0">
                <a:solidFill>
                  <a:srgbClr val="000000"/>
                </a:solidFill>
                <a:latin typeface="Arial"/>
              </a:rPr>
              <a:t>Target Audience</a:t>
            </a:r>
          </a:p>
        </p:txBody>
      </p:sp>
      <p:sp>
        <p:nvSpPr>
          <p:cNvPr id="24" name="TextBox 23">
            <a:extLst>
              <a:ext uri="{FF2B5EF4-FFF2-40B4-BE49-F238E27FC236}">
                <a16:creationId xmlns:a16="http://schemas.microsoft.com/office/drawing/2014/main" xmlns="" id="{4E92A9D3-BB9F-4624-9773-5A266BE4E978}"/>
              </a:ext>
            </a:extLst>
          </p:cNvPr>
          <p:cNvSpPr txBox="1"/>
          <p:nvPr/>
        </p:nvSpPr>
        <p:spPr>
          <a:xfrm>
            <a:off x="6463457" y="1611721"/>
            <a:ext cx="2451100" cy="165100"/>
          </a:xfrm>
          <a:prstGeom prst="rect">
            <a:avLst/>
          </a:prstGeom>
        </p:spPr>
        <p:txBody>
          <a:bodyPr wrap="none" lIns="0" tIns="0" rIns="0" bIns="0" anchor="t"/>
          <a:lstStyle/>
          <a:p>
            <a:r>
              <a:rPr lang="en-US" sz="1000" i="1" dirty="0">
                <a:solidFill>
                  <a:srgbClr val="000000"/>
                </a:solidFill>
                <a:latin typeface="Lucida Handwriting" panose="03010101010101010101" pitchFamily="66" charset="0"/>
                <a:cs typeface="Levenim MT" panose="02010502060101010101" pitchFamily="2" charset="-79"/>
              </a:rPr>
              <a:t>Example: C-suite</a:t>
            </a:r>
          </a:p>
        </p:txBody>
      </p:sp>
      <p:sp>
        <p:nvSpPr>
          <p:cNvPr id="25" name="Freeform 20">
            <a:extLst>
              <a:ext uri="{FF2B5EF4-FFF2-40B4-BE49-F238E27FC236}">
                <a16:creationId xmlns:a16="http://schemas.microsoft.com/office/drawing/2014/main" xmlns="" id="{92DAE0A8-3CF2-4BF4-89B3-00F989FDDA80}"/>
              </a:ext>
            </a:extLst>
          </p:cNvPr>
          <p:cNvSpPr/>
          <p:nvPr/>
        </p:nvSpPr>
        <p:spPr>
          <a:xfrm>
            <a:off x="6396786" y="2168575"/>
            <a:ext cx="5069197" cy="956927"/>
          </a:xfrm>
          <a:custGeom>
            <a:avLst/>
            <a:gdLst/>
            <a:ahLst/>
            <a:cxnLst/>
            <a:rect l="l" t="t" r="r" b="b"/>
            <a:pathLst>
              <a:path w="7074738" h="572198">
                <a:moveTo>
                  <a:pt x="0" y="572198"/>
                </a:moveTo>
                <a:lnTo>
                  <a:pt x="7074738" y="572198"/>
                </a:lnTo>
                <a:lnTo>
                  <a:pt x="7074738" y="0"/>
                </a:lnTo>
                <a:lnTo>
                  <a:pt x="0" y="0"/>
                </a:lnTo>
                <a:close/>
              </a:path>
            </a:pathLst>
          </a:custGeom>
          <a:noFill/>
          <a:ln w="19050" cap="sq">
            <a:solidFill>
              <a:srgbClr val="89898B"/>
            </a:solidFill>
          </a:ln>
        </p:spPr>
      </p:sp>
      <p:sp>
        <p:nvSpPr>
          <p:cNvPr id="26" name="Freeform 18">
            <a:extLst>
              <a:ext uri="{FF2B5EF4-FFF2-40B4-BE49-F238E27FC236}">
                <a16:creationId xmlns:a16="http://schemas.microsoft.com/office/drawing/2014/main" xmlns="" id="{BA7F32AF-885E-48CE-B1A5-C0A60B082C6B}"/>
              </a:ext>
            </a:extLst>
          </p:cNvPr>
          <p:cNvSpPr/>
          <p:nvPr/>
        </p:nvSpPr>
        <p:spPr>
          <a:xfrm>
            <a:off x="6428643" y="1579584"/>
            <a:ext cx="2875382" cy="241998"/>
          </a:xfrm>
          <a:custGeom>
            <a:avLst/>
            <a:gdLst/>
            <a:ahLst/>
            <a:cxnLst/>
            <a:rect l="l" t="t" r="r" b="b"/>
            <a:pathLst>
              <a:path w="2875382" h="241998">
                <a:moveTo>
                  <a:pt x="0" y="241999"/>
                </a:moveTo>
                <a:lnTo>
                  <a:pt x="2875382" y="241999"/>
                </a:lnTo>
                <a:lnTo>
                  <a:pt x="2875382" y="0"/>
                </a:lnTo>
                <a:lnTo>
                  <a:pt x="0" y="0"/>
                </a:lnTo>
                <a:close/>
              </a:path>
            </a:pathLst>
          </a:custGeom>
          <a:noFill/>
          <a:ln w="19050" cap="sq">
            <a:solidFill>
              <a:srgbClr val="89898B"/>
            </a:solidFill>
          </a:ln>
        </p:spPr>
      </p:sp>
      <p:sp>
        <p:nvSpPr>
          <p:cNvPr id="28" name="TextBox 27">
            <a:extLst>
              <a:ext uri="{FF2B5EF4-FFF2-40B4-BE49-F238E27FC236}">
                <a16:creationId xmlns:a16="http://schemas.microsoft.com/office/drawing/2014/main" xmlns="" id="{35F0E057-6B67-4EDB-810A-9016BD045766}"/>
              </a:ext>
            </a:extLst>
          </p:cNvPr>
          <p:cNvSpPr txBox="1"/>
          <p:nvPr/>
        </p:nvSpPr>
        <p:spPr>
          <a:xfrm>
            <a:off x="6455994" y="2253683"/>
            <a:ext cx="5034914" cy="698359"/>
          </a:xfrm>
          <a:prstGeom prst="rect">
            <a:avLst/>
          </a:prstGeom>
        </p:spPr>
        <p:txBody>
          <a:bodyPr lIns="0" tIns="0" rIns="0" bIns="0" anchor="t"/>
          <a:lstStyle/>
          <a:p>
            <a:pPr>
              <a:lnSpc>
                <a:spcPts val="1300"/>
              </a:lnSpc>
            </a:pPr>
            <a:r>
              <a:rPr lang="en-US" sz="1000" i="1" dirty="0">
                <a:solidFill>
                  <a:srgbClr val="000000"/>
                </a:solidFill>
                <a:latin typeface="Lucida Handwriting" panose="03010101010101010101" pitchFamily="66" charset="0"/>
                <a:cs typeface="Levenim MT" panose="02010502060101010101" pitchFamily="2" charset="-79"/>
              </a:rPr>
              <a:t>Our EPMO is the trusted thought partner of business leaders. We continuously work with teams to align their work portfolios to enterprise strategy. This includes defining and mapping business value, (re)prioritizing work to changing business priorities and enabling cultural change.</a:t>
            </a:r>
          </a:p>
          <a:p>
            <a:pPr marL="0" indent="0" algn="l">
              <a:lnSpc>
                <a:spcPts val="1300"/>
              </a:lnSpc>
            </a:pPr>
            <a:r>
              <a:rPr lang="en-US" sz="1000" i="1" dirty="0">
                <a:solidFill>
                  <a:srgbClr val="000000"/>
                </a:solidFill>
                <a:latin typeface="Lucida Handwriting" panose="03010101010101010101" pitchFamily="66" charset="0"/>
                <a:cs typeface="Levenim MT" panose="02010502060101010101" pitchFamily="2" charset="-79"/>
              </a:rPr>
              <a:t>.</a:t>
            </a:r>
          </a:p>
        </p:txBody>
      </p:sp>
    </p:spTree>
    <p:extLst>
      <p:ext uri="{BB962C8B-B14F-4D97-AF65-F5344CB8AC3E}">
        <p14:creationId xmlns:p14="http://schemas.microsoft.com/office/powerpoint/2010/main" val="2400520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032B594E-2C70-4677-A36E-B75F0D22E1FD}"/>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402470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7C622D-B3FE-4F07-80D7-1E8B6F4912E1}"/>
              </a:ext>
            </a:extLst>
          </p:cNvPr>
          <p:cNvSpPr>
            <a:spLocks noGrp="1"/>
          </p:cNvSpPr>
          <p:nvPr>
            <p:ph type="title"/>
          </p:nvPr>
        </p:nvSpPr>
        <p:spPr>
          <a:xfrm>
            <a:off x="619900" y="361950"/>
            <a:ext cx="11274552" cy="451231"/>
          </a:xfrm>
        </p:spPr>
        <p:txBody>
          <a:bodyPr/>
          <a:lstStyle/>
          <a:p>
            <a:r>
              <a:rPr lang="en-US" sz="2400" dirty="0"/>
              <a:t>PMO CHARTER ON A PAGE</a:t>
            </a:r>
          </a:p>
        </p:txBody>
      </p:sp>
      <p:sp>
        <p:nvSpPr>
          <p:cNvPr id="3" name="TextBox 2">
            <a:extLst>
              <a:ext uri="{FF2B5EF4-FFF2-40B4-BE49-F238E27FC236}">
                <a16:creationId xmlns:a16="http://schemas.microsoft.com/office/drawing/2014/main" xmlns="" id="{A5F1CD5F-9FED-48B3-8DBA-4A9AAABF3D9D}"/>
              </a:ext>
            </a:extLst>
          </p:cNvPr>
          <p:cNvSpPr txBox="1"/>
          <p:nvPr/>
        </p:nvSpPr>
        <p:spPr>
          <a:xfrm>
            <a:off x="559466" y="774681"/>
            <a:ext cx="11146220" cy="353943"/>
          </a:xfrm>
          <a:prstGeom prst="rect">
            <a:avLst/>
          </a:prstGeom>
          <a:noFill/>
        </p:spPr>
        <p:txBody>
          <a:bodyPr wrap="square" lIns="0" rIns="0" rtlCol="0">
            <a:spAutoFit/>
          </a:bodyPr>
          <a:lstStyle/>
          <a:p>
            <a:pPr algn="l">
              <a:spcBef>
                <a:spcPts val="600"/>
              </a:spcBef>
            </a:pPr>
            <a:r>
              <a:rPr lang="en-US" sz="1700" dirty="0"/>
              <a:t>An Effective PMO Charter Template to Showcase PMO Role, Mandate and Value</a:t>
            </a:r>
          </a:p>
        </p:txBody>
      </p:sp>
      <p:sp>
        <p:nvSpPr>
          <p:cNvPr id="6" name="TextBox 5">
            <a:extLst>
              <a:ext uri="{FF2B5EF4-FFF2-40B4-BE49-F238E27FC236}">
                <a16:creationId xmlns:a16="http://schemas.microsoft.com/office/drawing/2014/main" xmlns="" id="{0AD7469D-3A2B-4527-9833-C70F01B8EC6A}"/>
              </a:ext>
            </a:extLst>
          </p:cNvPr>
          <p:cNvSpPr txBox="1"/>
          <p:nvPr/>
        </p:nvSpPr>
        <p:spPr>
          <a:xfrm>
            <a:off x="482418" y="6655380"/>
            <a:ext cx="2645658" cy="216588"/>
          </a:xfrm>
          <a:prstGeom prst="rect">
            <a:avLst/>
          </a:prstGeom>
        </p:spPr>
        <p:txBody>
          <a:bodyPr lIns="0" tIns="0" rIns="0" bIns="0" anchor="t"/>
          <a:lstStyle/>
          <a:p>
            <a:pPr marL="0" indent="0"/>
            <a:r>
              <a:rPr lang="en-US" sz="800" dirty="0">
                <a:solidFill>
                  <a:srgbClr val="000000"/>
                </a:solidFill>
                <a:latin typeface="Arial"/>
              </a:rPr>
              <a:t>Source:Gartner</a:t>
            </a:r>
          </a:p>
        </p:txBody>
      </p:sp>
      <p:sp>
        <p:nvSpPr>
          <p:cNvPr id="39" name="Rectangle 38">
            <a:extLst>
              <a:ext uri="{FF2B5EF4-FFF2-40B4-BE49-F238E27FC236}">
                <a16:creationId xmlns:a16="http://schemas.microsoft.com/office/drawing/2014/main" xmlns="" id="{70B9BE2A-EB19-46E7-9705-E3F2F953382A}"/>
              </a:ext>
            </a:extLst>
          </p:cNvPr>
          <p:cNvSpPr/>
          <p:nvPr/>
        </p:nvSpPr>
        <p:spPr>
          <a:xfrm>
            <a:off x="482418" y="1308557"/>
            <a:ext cx="11167431" cy="465596"/>
          </a:xfrm>
          <a:prstGeom prst="rect">
            <a:avLst/>
          </a:prstGeom>
          <a:solidFill>
            <a:srgbClr val="E4D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100" dirty="0">
                <a:solidFill>
                  <a:schemeClr val="tx1"/>
                </a:solidFill>
                <a:latin typeface="Arial Black" panose="020B0A04020102020204" pitchFamily="34" charset="0"/>
              </a:rPr>
              <a:t>Mission</a:t>
            </a:r>
            <a:r>
              <a:rPr lang="en-US" sz="1050" dirty="0">
                <a:solidFill>
                  <a:schemeClr val="tx1"/>
                </a:solidFill>
              </a:rPr>
              <a:t>: </a:t>
            </a:r>
            <a:r>
              <a:rPr lang="en-US" sz="1050" b="1" dirty="0">
                <a:solidFill>
                  <a:schemeClr val="tx1"/>
                </a:solidFill>
              </a:rPr>
              <a:t>“</a:t>
            </a:r>
            <a:r>
              <a:rPr lang="en-US" sz="1050" b="1" i="1" dirty="0">
                <a:solidFill>
                  <a:schemeClr val="tx1"/>
                </a:solidFill>
              </a:rPr>
              <a:t>Improve organizational capabilities to manage and execute portfolios of initiatives, projects and programs to enhance organizational responsiveness.”</a:t>
            </a:r>
            <a:endParaRPr lang="en-US" sz="1050" b="1" dirty="0">
              <a:solidFill>
                <a:schemeClr val="tx1"/>
              </a:solidFill>
            </a:endParaRPr>
          </a:p>
          <a:p>
            <a:pPr algn="l"/>
            <a:r>
              <a:rPr lang="en-US" sz="1100" dirty="0">
                <a:solidFill>
                  <a:schemeClr val="tx1"/>
                </a:solidFill>
                <a:latin typeface="Arial Black" panose="020B0A04020102020204" pitchFamily="34" charset="0"/>
              </a:rPr>
              <a:t>Vision</a:t>
            </a:r>
            <a:r>
              <a:rPr lang="en-US" sz="1050" b="1" dirty="0">
                <a:solidFill>
                  <a:schemeClr val="tx1"/>
                </a:solidFill>
              </a:rPr>
              <a:t>: “</a:t>
            </a:r>
            <a:r>
              <a:rPr lang="en-US" sz="1050" b="1" i="1" dirty="0">
                <a:solidFill>
                  <a:schemeClr val="tx1"/>
                </a:solidFill>
              </a:rPr>
              <a:t>Make project and portfolio management capability a competitive advantage for the organization.”</a:t>
            </a:r>
          </a:p>
        </p:txBody>
      </p:sp>
      <p:sp>
        <p:nvSpPr>
          <p:cNvPr id="41" name="Rectangle 24">
            <a:extLst>
              <a:ext uri="{FF2B5EF4-FFF2-40B4-BE49-F238E27FC236}">
                <a16:creationId xmlns:a16="http://schemas.microsoft.com/office/drawing/2014/main" xmlns="" id="{DF777D6B-3BE1-4D0D-A69B-DB3C94E7E4F2}"/>
              </a:ext>
            </a:extLst>
          </p:cNvPr>
          <p:cNvSpPr>
            <a:spLocks noChangeArrowheads="1"/>
          </p:cNvSpPr>
          <p:nvPr/>
        </p:nvSpPr>
        <p:spPr bwMode="auto">
          <a:xfrm>
            <a:off x="6715841" y="3825053"/>
            <a:ext cx="3015454" cy="1838712"/>
          </a:xfrm>
          <a:prstGeom prst="rect">
            <a:avLst/>
          </a:prstGeom>
          <a:noFill/>
          <a:ln w="12700" algn="ctr">
            <a:solidFill>
              <a:schemeClr val="accent4">
                <a:lumMod val="75000"/>
              </a:schemeClr>
            </a:solidFill>
            <a:round/>
            <a:headEnd/>
            <a:tailEnd/>
          </a:ln>
        </p:spPr>
        <p:txBody>
          <a:bodyPr lIns="45720" tIns="45720" rIns="45720" bIns="45720" anchor="t"/>
          <a:lstStyle/>
          <a:p>
            <a:pPr marL="228600" indent="-228600" algn="ctr">
              <a:spcBef>
                <a:spcPct val="50000"/>
              </a:spcBef>
              <a:defRPr/>
            </a:pPr>
            <a:r>
              <a:rPr lang="en-US" sz="1100" b="1" dirty="0">
                <a:latin typeface="Arial"/>
              </a:rPr>
              <a:t>Key PMO Staff</a:t>
            </a:r>
          </a:p>
        </p:txBody>
      </p:sp>
      <p:sp>
        <p:nvSpPr>
          <p:cNvPr id="42" name="Rectangle 3">
            <a:extLst>
              <a:ext uri="{FF2B5EF4-FFF2-40B4-BE49-F238E27FC236}">
                <a16:creationId xmlns:a16="http://schemas.microsoft.com/office/drawing/2014/main" xmlns="" id="{A0D3445A-237E-4650-83CA-B7C8A3601B33}"/>
              </a:ext>
            </a:extLst>
          </p:cNvPr>
          <p:cNvSpPr txBox="1">
            <a:spLocks noChangeArrowheads="1"/>
          </p:cNvSpPr>
          <p:nvPr/>
        </p:nvSpPr>
        <p:spPr>
          <a:xfrm>
            <a:off x="6906240" y="4272512"/>
            <a:ext cx="3015454" cy="1026008"/>
          </a:xfrm>
          <a:prstGeom prst="rect">
            <a:avLst/>
          </a:prstGeom>
          <a:noFill/>
          <a:ln/>
        </p:spPr>
        <p:txBody>
          <a:bodyPr lIns="45720" tIns="0" rIns="45720" numCol="2"/>
          <a:lstStyle/>
          <a:p>
            <a:pPr marL="119063" indent="-119063">
              <a:spcBef>
                <a:spcPts val="300"/>
              </a:spcBef>
              <a:buFont typeface="Arial" panose="020B0604020202020204" pitchFamily="34" charset="0"/>
              <a:buChar char="•"/>
              <a:defRPr/>
            </a:pPr>
            <a:r>
              <a:rPr lang="en-US" sz="1000" kern="0" dirty="0">
                <a:solidFill>
                  <a:srgbClr val="000000"/>
                </a:solidFill>
                <a:latin typeface="Arial"/>
              </a:rPr>
              <a:t>PMO Head</a:t>
            </a:r>
          </a:p>
          <a:p>
            <a:pPr marL="119063" indent="-119063">
              <a:spcBef>
                <a:spcPts val="300"/>
              </a:spcBef>
              <a:buFont typeface="Arial" panose="020B0604020202020204" pitchFamily="34" charset="0"/>
              <a:buChar char="•"/>
              <a:defRPr/>
            </a:pPr>
            <a:r>
              <a:rPr lang="en-US" sz="1000" kern="0" dirty="0">
                <a:solidFill>
                  <a:srgbClr val="000000"/>
                </a:solidFill>
                <a:latin typeface="Arial"/>
              </a:rPr>
              <a:t>Methodology Director</a:t>
            </a:r>
          </a:p>
          <a:p>
            <a:pPr marL="119063" indent="-119063">
              <a:spcBef>
                <a:spcPts val="300"/>
              </a:spcBef>
              <a:buFont typeface="Arial" panose="020B0604020202020204" pitchFamily="34" charset="0"/>
              <a:buChar char="•"/>
              <a:defRPr/>
            </a:pPr>
            <a:r>
              <a:rPr lang="en-US" sz="1000" kern="0" dirty="0">
                <a:solidFill>
                  <a:srgbClr val="000000"/>
                </a:solidFill>
                <a:latin typeface="Arial"/>
              </a:rPr>
              <a:t>Resource Manager</a:t>
            </a:r>
          </a:p>
          <a:p>
            <a:pPr marL="119063" indent="-119063">
              <a:spcBef>
                <a:spcPts val="300"/>
              </a:spcBef>
              <a:buFont typeface="Arial" panose="020B0604020202020204" pitchFamily="34" charset="0"/>
              <a:buChar char="•"/>
              <a:defRPr/>
            </a:pPr>
            <a:r>
              <a:rPr lang="en-US" sz="1000" kern="0" dirty="0">
                <a:solidFill>
                  <a:srgbClr val="000000"/>
                </a:solidFill>
                <a:latin typeface="Arial"/>
              </a:rPr>
              <a:t>Service Manager</a:t>
            </a:r>
          </a:p>
          <a:p>
            <a:pPr marL="119063" indent="-119063">
              <a:spcBef>
                <a:spcPts val="300"/>
              </a:spcBef>
              <a:buFont typeface="Arial" panose="020B0604020202020204" pitchFamily="34" charset="0"/>
              <a:buChar char="•"/>
              <a:defRPr/>
            </a:pPr>
            <a:r>
              <a:rPr lang="en-US" sz="1000" dirty="0">
                <a:solidFill>
                  <a:srgbClr val="000000"/>
                </a:solidFill>
              </a:rPr>
              <a:t>PM L&amp;D Director</a:t>
            </a:r>
          </a:p>
          <a:p>
            <a:pPr marL="119063" indent="-119063">
              <a:spcBef>
                <a:spcPts val="300"/>
              </a:spcBef>
              <a:buFont typeface="Arial" panose="020B0604020202020204" pitchFamily="34" charset="0"/>
              <a:buChar char="•"/>
              <a:defRPr/>
            </a:pPr>
            <a:r>
              <a:rPr lang="en-US" sz="1000" kern="0" dirty="0">
                <a:solidFill>
                  <a:srgbClr val="000000"/>
                </a:solidFill>
                <a:latin typeface="Arial"/>
              </a:rPr>
              <a:t>Project Manager</a:t>
            </a:r>
          </a:p>
          <a:p>
            <a:pPr marL="119063" indent="-119063">
              <a:spcBef>
                <a:spcPts val="300"/>
              </a:spcBef>
              <a:buFont typeface="Arial" panose="020B0604020202020204" pitchFamily="34" charset="0"/>
              <a:buChar char="•"/>
              <a:defRPr/>
            </a:pPr>
            <a:r>
              <a:rPr lang="en-US" sz="1000" kern="0" dirty="0">
                <a:solidFill>
                  <a:srgbClr val="000000"/>
                </a:solidFill>
                <a:latin typeface="Arial"/>
              </a:rPr>
              <a:t>Program Manager</a:t>
            </a:r>
          </a:p>
          <a:p>
            <a:pPr marL="119063" indent="-119063">
              <a:spcBef>
                <a:spcPts val="300"/>
              </a:spcBef>
              <a:buFont typeface="Arial" panose="020B0604020202020204" pitchFamily="34" charset="0"/>
              <a:buChar char="•"/>
              <a:defRPr/>
            </a:pPr>
            <a:r>
              <a:rPr lang="en-US" sz="1000" kern="0" dirty="0">
                <a:solidFill>
                  <a:srgbClr val="000000"/>
                </a:solidFill>
                <a:latin typeface="Arial"/>
              </a:rPr>
              <a:t>Portfolio Manager</a:t>
            </a:r>
          </a:p>
          <a:p>
            <a:pPr marL="119063" indent="-119063">
              <a:spcBef>
                <a:spcPts val="300"/>
              </a:spcBef>
              <a:buFont typeface="Arial" panose="020B0604020202020204" pitchFamily="34" charset="0"/>
              <a:buChar char="•"/>
              <a:defRPr/>
            </a:pPr>
            <a:r>
              <a:rPr lang="en-US" sz="1000" kern="0" dirty="0">
                <a:solidFill>
                  <a:srgbClr val="000000"/>
                </a:solidFill>
                <a:latin typeface="Arial"/>
              </a:rPr>
              <a:t>Project Recovery Consultant</a:t>
            </a:r>
          </a:p>
          <a:p>
            <a:pPr>
              <a:spcBef>
                <a:spcPts val="300"/>
              </a:spcBef>
              <a:defRPr/>
            </a:pPr>
            <a:endParaRPr lang="en-GB" sz="1000" kern="0" dirty="0">
              <a:solidFill>
                <a:srgbClr val="000000"/>
              </a:solidFill>
              <a:latin typeface="Arial"/>
            </a:endParaRPr>
          </a:p>
        </p:txBody>
      </p:sp>
      <p:sp>
        <p:nvSpPr>
          <p:cNvPr id="43" name="Rectangle 3">
            <a:extLst>
              <a:ext uri="{FF2B5EF4-FFF2-40B4-BE49-F238E27FC236}">
                <a16:creationId xmlns:a16="http://schemas.microsoft.com/office/drawing/2014/main" xmlns="" id="{21B3BCD8-DF7A-4918-93FC-A7BE0BA3AE91}"/>
              </a:ext>
            </a:extLst>
          </p:cNvPr>
          <p:cNvSpPr txBox="1">
            <a:spLocks noChangeArrowheads="1"/>
          </p:cNvSpPr>
          <p:nvPr/>
        </p:nvSpPr>
        <p:spPr>
          <a:xfrm>
            <a:off x="2500606" y="4079400"/>
            <a:ext cx="3283561" cy="1700784"/>
          </a:xfrm>
          <a:prstGeom prst="rect">
            <a:avLst/>
          </a:prstGeom>
          <a:noFill/>
          <a:ln/>
        </p:spPr>
        <p:txBody>
          <a:bodyPr lIns="45720" tIns="0" rIns="45720"/>
          <a:lstStyle/>
          <a:p>
            <a:pPr marL="119063" indent="-119063">
              <a:spcBef>
                <a:spcPts val="300"/>
              </a:spcBef>
              <a:buFont typeface="Arial" panose="020B0604020202020204" pitchFamily="34" charset="0"/>
              <a:buChar char="•"/>
              <a:defRPr/>
            </a:pPr>
            <a:r>
              <a:rPr lang="en-US" sz="1000" kern="0" dirty="0">
                <a:solidFill>
                  <a:srgbClr val="000000"/>
                </a:solidFill>
                <a:latin typeface="Arial"/>
              </a:rPr>
              <a:t>PMO Executive Sponsor</a:t>
            </a:r>
          </a:p>
          <a:p>
            <a:pPr marL="119063" indent="-119063">
              <a:spcBef>
                <a:spcPts val="300"/>
              </a:spcBef>
              <a:buFont typeface="Arial" panose="020B0604020202020204" pitchFamily="34" charset="0"/>
              <a:buChar char="•"/>
              <a:defRPr/>
            </a:pPr>
            <a:r>
              <a:rPr lang="en-US" sz="1000" kern="0" dirty="0">
                <a:solidFill>
                  <a:srgbClr val="000000"/>
                </a:solidFill>
                <a:latin typeface="Arial"/>
              </a:rPr>
              <a:t>PMO Steering Committee</a:t>
            </a:r>
          </a:p>
          <a:p>
            <a:pPr marL="119063" indent="-119063">
              <a:spcBef>
                <a:spcPts val="300"/>
              </a:spcBef>
              <a:buFont typeface="Arial" panose="020B0604020202020204" pitchFamily="34" charset="0"/>
              <a:buChar char="•"/>
              <a:defRPr/>
            </a:pPr>
            <a:r>
              <a:rPr lang="en-US" sz="1000" kern="0" dirty="0">
                <a:solidFill>
                  <a:srgbClr val="000000"/>
                </a:solidFill>
                <a:latin typeface="Arial"/>
              </a:rPr>
              <a:t>Governance Partners (Risk, Audit, etc.)</a:t>
            </a:r>
          </a:p>
          <a:p>
            <a:pPr marL="119063" indent="-119063">
              <a:spcBef>
                <a:spcPts val="300"/>
              </a:spcBef>
              <a:buFont typeface="Arial" panose="020B0604020202020204" pitchFamily="34" charset="0"/>
              <a:buChar char="•"/>
              <a:defRPr/>
            </a:pPr>
            <a:r>
              <a:rPr lang="en-US" sz="1000" kern="0" dirty="0">
                <a:solidFill>
                  <a:srgbClr val="000000"/>
                </a:solidFill>
                <a:latin typeface="Arial"/>
              </a:rPr>
              <a:t>Functional Partners (Human Resource, Finance, etc.)</a:t>
            </a:r>
          </a:p>
          <a:p>
            <a:pPr marL="119063" indent="-119063">
              <a:spcBef>
                <a:spcPts val="300"/>
              </a:spcBef>
              <a:buFont typeface="Arial" panose="020B0604020202020204" pitchFamily="34" charset="0"/>
              <a:buChar char="•"/>
              <a:defRPr/>
            </a:pPr>
            <a:r>
              <a:rPr lang="en-US" sz="1000" kern="0" dirty="0">
                <a:solidFill>
                  <a:srgbClr val="000000"/>
                </a:solidFill>
                <a:latin typeface="Arial"/>
              </a:rPr>
              <a:t>Project/Program Sponsors</a:t>
            </a:r>
          </a:p>
          <a:p>
            <a:pPr marL="119063" indent="-119063">
              <a:spcBef>
                <a:spcPts val="300"/>
              </a:spcBef>
              <a:buFont typeface="Arial" panose="020B0604020202020204" pitchFamily="34" charset="0"/>
              <a:buChar char="•"/>
              <a:defRPr/>
            </a:pPr>
            <a:r>
              <a:rPr lang="en-US" sz="1000" kern="0" dirty="0">
                <a:solidFill>
                  <a:srgbClr val="000000"/>
                </a:solidFill>
                <a:latin typeface="Arial"/>
              </a:rPr>
              <a:t>Full-Time Project/Program Managers</a:t>
            </a:r>
          </a:p>
          <a:p>
            <a:pPr marL="119063" indent="-119063">
              <a:spcBef>
                <a:spcPts val="300"/>
              </a:spcBef>
              <a:buFont typeface="Arial" panose="020B0604020202020204" pitchFamily="34" charset="0"/>
              <a:buChar char="•"/>
              <a:defRPr/>
            </a:pPr>
            <a:r>
              <a:rPr lang="en-US" sz="1000" kern="0" dirty="0">
                <a:solidFill>
                  <a:srgbClr val="000000"/>
                </a:solidFill>
                <a:latin typeface="Arial"/>
              </a:rPr>
              <a:t>Project Delivery Resources</a:t>
            </a:r>
          </a:p>
          <a:p>
            <a:pPr marL="119063" indent="-119063">
              <a:spcBef>
                <a:spcPts val="300"/>
              </a:spcBef>
              <a:buFont typeface="Arial" panose="020B0604020202020204" pitchFamily="34" charset="0"/>
              <a:buChar char="•"/>
              <a:defRPr/>
            </a:pPr>
            <a:r>
              <a:rPr lang="en-US" sz="1000" kern="0" dirty="0">
                <a:solidFill>
                  <a:srgbClr val="000000"/>
                </a:solidFill>
                <a:latin typeface="Arial"/>
              </a:rPr>
              <a:t>Product Owner</a:t>
            </a:r>
          </a:p>
          <a:p>
            <a:pPr marL="119063" indent="-119063">
              <a:spcBef>
                <a:spcPts val="300"/>
              </a:spcBef>
              <a:buFont typeface="Arial" panose="020B0604020202020204" pitchFamily="34" charset="0"/>
              <a:buChar char="•"/>
              <a:defRPr/>
            </a:pPr>
            <a:r>
              <a:rPr lang="en-GB" sz="1000" kern="0" dirty="0">
                <a:solidFill>
                  <a:srgbClr val="000000"/>
                </a:solidFill>
              </a:rPr>
              <a:t>Product Line Manager</a:t>
            </a:r>
          </a:p>
          <a:p>
            <a:pPr marL="119063" indent="-119063">
              <a:spcBef>
                <a:spcPts val="300"/>
              </a:spcBef>
              <a:buFont typeface="Arial" panose="020B0604020202020204" pitchFamily="34" charset="0"/>
              <a:buChar char="•"/>
              <a:defRPr/>
            </a:pPr>
            <a:endParaRPr lang="en-US" sz="1000" kern="0" dirty="0">
              <a:solidFill>
                <a:srgbClr val="000000"/>
              </a:solidFill>
              <a:latin typeface="Arial"/>
            </a:endParaRPr>
          </a:p>
          <a:p>
            <a:pPr marL="119063" indent="-119063">
              <a:spcBef>
                <a:spcPts val="300"/>
              </a:spcBef>
              <a:buFont typeface="Arial" panose="020B0604020202020204" pitchFamily="34" charset="0"/>
              <a:buChar char="•"/>
              <a:defRPr/>
            </a:pPr>
            <a:r>
              <a:rPr lang="en-US" sz="1000" kern="0" dirty="0">
                <a:solidFill>
                  <a:srgbClr val="000000"/>
                </a:solidFill>
                <a:latin typeface="Arial"/>
              </a:rPr>
              <a:t>Other PMOs</a:t>
            </a:r>
          </a:p>
        </p:txBody>
      </p:sp>
      <p:grpSp>
        <p:nvGrpSpPr>
          <p:cNvPr id="44" name="Group 43">
            <a:extLst>
              <a:ext uri="{FF2B5EF4-FFF2-40B4-BE49-F238E27FC236}">
                <a16:creationId xmlns:a16="http://schemas.microsoft.com/office/drawing/2014/main" xmlns="" id="{6605B2D3-602E-43E2-946A-64974C0A5F95}"/>
              </a:ext>
            </a:extLst>
          </p:cNvPr>
          <p:cNvGrpSpPr/>
          <p:nvPr/>
        </p:nvGrpSpPr>
        <p:grpSpPr>
          <a:xfrm>
            <a:off x="408847" y="5857861"/>
            <a:ext cx="11597252" cy="728141"/>
            <a:chOff x="796048" y="5487312"/>
            <a:chExt cx="10404104" cy="728141"/>
          </a:xfrm>
        </p:grpSpPr>
        <p:sp>
          <p:nvSpPr>
            <p:cNvPr id="45" name="Rectangle 24">
              <a:extLst>
                <a:ext uri="{FF2B5EF4-FFF2-40B4-BE49-F238E27FC236}">
                  <a16:creationId xmlns:a16="http://schemas.microsoft.com/office/drawing/2014/main" xmlns="" id="{1117BD79-89F1-46E5-8925-C21C9B6F94C7}"/>
                </a:ext>
              </a:extLst>
            </p:cNvPr>
            <p:cNvSpPr>
              <a:spLocks noChangeArrowheads="1"/>
            </p:cNvSpPr>
            <p:nvPr/>
          </p:nvSpPr>
          <p:spPr bwMode="auto">
            <a:xfrm>
              <a:off x="796048" y="5487312"/>
              <a:ext cx="10404104" cy="728141"/>
            </a:xfrm>
            <a:prstGeom prst="rect">
              <a:avLst/>
            </a:prstGeom>
            <a:solidFill>
              <a:schemeClr val="accent3">
                <a:lumMod val="40000"/>
                <a:lumOff val="60000"/>
              </a:schemeClr>
            </a:solidFill>
            <a:ln w="9525" algn="ctr">
              <a:noFill/>
              <a:round/>
              <a:headEnd/>
              <a:tailEnd/>
            </a:ln>
          </p:spPr>
          <p:txBody>
            <a:bodyPr lIns="45720" tIns="45720" rIns="45720" bIns="45720" anchor="t"/>
            <a:lstStyle/>
            <a:p>
              <a:pPr marL="228600" indent="-228600" algn="ctr">
                <a:spcBef>
                  <a:spcPct val="50000"/>
                </a:spcBef>
                <a:defRPr/>
              </a:pPr>
              <a:r>
                <a:rPr lang="en-US" sz="1100" b="1" dirty="0">
                  <a:latin typeface="Arial"/>
                </a:rPr>
                <a:t>Key PMO Activities</a:t>
              </a:r>
            </a:p>
          </p:txBody>
        </p:sp>
        <p:grpSp>
          <p:nvGrpSpPr>
            <p:cNvPr id="46" name="Group 45">
              <a:extLst>
                <a:ext uri="{FF2B5EF4-FFF2-40B4-BE49-F238E27FC236}">
                  <a16:creationId xmlns:a16="http://schemas.microsoft.com/office/drawing/2014/main" xmlns="" id="{47509B39-C8BB-4A21-847B-F001D701187A}"/>
                </a:ext>
              </a:extLst>
            </p:cNvPr>
            <p:cNvGrpSpPr/>
            <p:nvPr/>
          </p:nvGrpSpPr>
          <p:grpSpPr>
            <a:xfrm>
              <a:off x="847555" y="5766760"/>
              <a:ext cx="10301091" cy="438913"/>
              <a:chOff x="2042505" y="5784343"/>
              <a:chExt cx="8984139" cy="438913"/>
            </a:xfrm>
            <a:solidFill>
              <a:schemeClr val="accent3"/>
            </a:solidFill>
          </p:grpSpPr>
          <p:sp>
            <p:nvSpPr>
              <p:cNvPr id="47" name="Rectangle 3">
                <a:extLst>
                  <a:ext uri="{FF2B5EF4-FFF2-40B4-BE49-F238E27FC236}">
                    <a16:creationId xmlns:a16="http://schemas.microsoft.com/office/drawing/2014/main" xmlns="" id="{DD90AE27-B1E3-4361-B166-6816E3632BF2}"/>
                  </a:ext>
                </a:extLst>
              </p:cNvPr>
              <p:cNvSpPr txBox="1">
                <a:spLocks noChangeArrowheads="1"/>
              </p:cNvSpPr>
              <p:nvPr/>
            </p:nvSpPr>
            <p:spPr>
              <a:xfrm>
                <a:off x="2042505" y="5784343"/>
                <a:ext cx="2687674" cy="438913"/>
              </a:xfrm>
              <a:prstGeom prst="rect">
                <a:avLst/>
              </a:prstGeom>
              <a:solidFill>
                <a:schemeClr val="accent3">
                  <a:lumMod val="40000"/>
                  <a:lumOff val="60000"/>
                </a:schemeClr>
              </a:solidFill>
              <a:ln/>
            </p:spPr>
            <p:txBody>
              <a:bodyPr lIns="45720" tIns="0" rIns="45720"/>
              <a:lstStyle/>
              <a:p>
                <a:pPr marL="119063" indent="-119063" fontAlgn="t">
                  <a:buFont typeface="Arial" panose="020B0604020202020204" pitchFamily="34" charset="0"/>
                  <a:buChar char="•"/>
                </a:pPr>
                <a:r>
                  <a:rPr lang="en-US" sz="900" dirty="0">
                    <a:solidFill>
                      <a:srgbClr val="000000"/>
                    </a:solidFill>
                  </a:rPr>
                  <a:t>Define a Stakeholder Management Approach</a:t>
                </a:r>
                <a:endParaRPr lang="en-US" sz="900" dirty="0"/>
              </a:p>
              <a:p>
                <a:pPr marL="119063" indent="-119063" fontAlgn="t">
                  <a:buFont typeface="Arial" panose="020B0604020202020204" pitchFamily="34" charset="0"/>
                  <a:buChar char="•"/>
                </a:pPr>
                <a:r>
                  <a:rPr lang="en-US" sz="900" dirty="0">
                    <a:solidFill>
                      <a:srgbClr val="000000"/>
                    </a:solidFill>
                  </a:rPr>
                  <a:t>Engage Project Sponsors</a:t>
                </a:r>
                <a:endParaRPr lang="en-US" sz="900" dirty="0"/>
              </a:p>
              <a:p>
                <a:pPr marL="119063" indent="-119063" fontAlgn="t">
                  <a:buFont typeface="Arial" panose="020B0604020202020204" pitchFamily="34" charset="0"/>
                  <a:buChar char="•"/>
                </a:pPr>
                <a:r>
                  <a:rPr lang="en-US" sz="900" dirty="0">
                    <a:solidFill>
                      <a:srgbClr val="000000"/>
                    </a:solidFill>
                  </a:rPr>
                  <a:t>Prepare Business Partners to Manage Projects</a:t>
                </a:r>
                <a:endParaRPr lang="en-US" sz="900" dirty="0"/>
              </a:p>
            </p:txBody>
          </p:sp>
          <p:sp>
            <p:nvSpPr>
              <p:cNvPr id="48" name="Rectangle 3">
                <a:extLst>
                  <a:ext uri="{FF2B5EF4-FFF2-40B4-BE49-F238E27FC236}">
                    <a16:creationId xmlns:a16="http://schemas.microsoft.com/office/drawing/2014/main" xmlns="" id="{5FC51158-35A1-4707-818B-A2264736E6FC}"/>
                  </a:ext>
                </a:extLst>
              </p:cNvPr>
              <p:cNvSpPr txBox="1">
                <a:spLocks noChangeArrowheads="1"/>
              </p:cNvSpPr>
              <p:nvPr/>
            </p:nvSpPr>
            <p:spPr>
              <a:xfrm>
                <a:off x="4426045" y="5784344"/>
                <a:ext cx="2631215" cy="438912"/>
              </a:xfrm>
              <a:prstGeom prst="rect">
                <a:avLst/>
              </a:prstGeom>
              <a:solidFill>
                <a:schemeClr val="accent3">
                  <a:lumMod val="40000"/>
                  <a:lumOff val="60000"/>
                </a:schemeClr>
              </a:solidFill>
              <a:ln/>
            </p:spPr>
            <p:txBody>
              <a:bodyPr lIns="45720" tIns="0" rIns="45720"/>
              <a:lstStyle/>
              <a:p>
                <a:pPr marL="119063" indent="-119063" fontAlgn="t">
                  <a:buFont typeface="Arial" panose="020B0604020202020204" pitchFamily="34" charset="0"/>
                  <a:buChar char="•"/>
                </a:pPr>
                <a:r>
                  <a:rPr lang="en-US" sz="900" dirty="0">
                    <a:solidFill>
                      <a:srgbClr val="000000"/>
                    </a:solidFill>
                  </a:rPr>
                  <a:t>Manage the Portfolio Prioritization Process</a:t>
                </a:r>
                <a:endParaRPr lang="en-US" sz="900" dirty="0"/>
              </a:p>
              <a:p>
                <a:pPr marL="119063" indent="-119063" fontAlgn="t">
                  <a:buFont typeface="Arial" panose="020B0604020202020204" pitchFamily="34" charset="0"/>
                  <a:buChar char="•"/>
                </a:pPr>
                <a:r>
                  <a:rPr lang="en-US" sz="900" dirty="0">
                    <a:solidFill>
                      <a:srgbClr val="000000"/>
                    </a:solidFill>
                  </a:rPr>
                  <a:t>Select and Report Portfolio Metrics</a:t>
                </a:r>
                <a:endParaRPr lang="en-US" sz="900" dirty="0"/>
              </a:p>
              <a:p>
                <a:pPr marL="119063" indent="-119063" fontAlgn="t">
                  <a:buFont typeface="Arial" panose="020B0604020202020204" pitchFamily="34" charset="0"/>
                  <a:buChar char="•"/>
                </a:pPr>
                <a:r>
                  <a:rPr lang="en-US" sz="900" dirty="0">
                    <a:solidFill>
                      <a:srgbClr val="000000"/>
                    </a:solidFill>
                  </a:rPr>
                  <a:t>Manage Change</a:t>
                </a:r>
                <a:endParaRPr lang="en-US" sz="900" dirty="0"/>
              </a:p>
            </p:txBody>
          </p:sp>
          <p:sp>
            <p:nvSpPr>
              <p:cNvPr id="49" name="Rectangle 3">
                <a:extLst>
                  <a:ext uri="{FF2B5EF4-FFF2-40B4-BE49-F238E27FC236}">
                    <a16:creationId xmlns:a16="http://schemas.microsoft.com/office/drawing/2014/main" xmlns="" id="{91BAFA16-99E1-4CFE-83C4-716F77DE07D5}"/>
                  </a:ext>
                </a:extLst>
              </p:cNvPr>
              <p:cNvSpPr txBox="1">
                <a:spLocks noChangeArrowheads="1"/>
              </p:cNvSpPr>
              <p:nvPr/>
            </p:nvSpPr>
            <p:spPr>
              <a:xfrm>
                <a:off x="6525118" y="5784344"/>
                <a:ext cx="2434696" cy="438912"/>
              </a:xfrm>
              <a:prstGeom prst="rect">
                <a:avLst/>
              </a:prstGeom>
              <a:solidFill>
                <a:schemeClr val="accent3">
                  <a:lumMod val="40000"/>
                  <a:lumOff val="60000"/>
                </a:schemeClr>
              </a:solidFill>
              <a:ln/>
            </p:spPr>
            <p:txBody>
              <a:bodyPr lIns="45720" tIns="0" rIns="45720"/>
              <a:lstStyle/>
              <a:p>
                <a:pPr marL="119063" indent="-119063">
                  <a:buFont typeface="Arial" panose="020B0604020202020204" pitchFamily="34" charset="0"/>
                  <a:buChar char="•"/>
                  <a:defRPr/>
                </a:pPr>
                <a:r>
                  <a:rPr lang="en-US" sz="900" kern="0" dirty="0">
                    <a:latin typeface="Arial"/>
                  </a:rPr>
                  <a:t>Define Project/Product Methodology</a:t>
                </a:r>
              </a:p>
              <a:p>
                <a:pPr marL="119063" indent="-119063">
                  <a:buFont typeface="Arial" panose="020B0604020202020204" pitchFamily="34" charset="0"/>
                  <a:buChar char="•"/>
                  <a:defRPr/>
                </a:pPr>
                <a:r>
                  <a:rPr lang="en-US" sz="900" kern="0" dirty="0">
                    <a:latin typeface="Arial"/>
                  </a:rPr>
                  <a:t>Improve Project/Product Methodology</a:t>
                </a:r>
              </a:p>
              <a:p>
                <a:pPr marL="119063" indent="-119063">
                  <a:buFont typeface="Arial" panose="020B0604020202020204" pitchFamily="34" charset="0"/>
                  <a:buChar char="•"/>
                  <a:defRPr/>
                </a:pPr>
                <a:r>
                  <a:rPr lang="en-US" sz="900" kern="0" dirty="0">
                    <a:latin typeface="Arial"/>
                  </a:rPr>
                  <a:t>Manage Process Adherence</a:t>
                </a:r>
              </a:p>
            </p:txBody>
          </p:sp>
          <p:sp>
            <p:nvSpPr>
              <p:cNvPr id="50" name="Rectangle 3">
                <a:extLst>
                  <a:ext uri="{FF2B5EF4-FFF2-40B4-BE49-F238E27FC236}">
                    <a16:creationId xmlns:a16="http://schemas.microsoft.com/office/drawing/2014/main" xmlns="" id="{96CC3C9F-D1C2-4E26-87FF-A18A9AF1D615}"/>
                  </a:ext>
                </a:extLst>
              </p:cNvPr>
              <p:cNvSpPr txBox="1">
                <a:spLocks noChangeArrowheads="1"/>
              </p:cNvSpPr>
              <p:nvPr/>
            </p:nvSpPr>
            <p:spPr>
              <a:xfrm>
                <a:off x="8591948" y="5784344"/>
                <a:ext cx="2434696" cy="438912"/>
              </a:xfrm>
              <a:prstGeom prst="rect">
                <a:avLst/>
              </a:prstGeom>
              <a:solidFill>
                <a:schemeClr val="accent3">
                  <a:lumMod val="40000"/>
                  <a:lumOff val="60000"/>
                </a:schemeClr>
              </a:solidFill>
              <a:ln/>
            </p:spPr>
            <p:txBody>
              <a:bodyPr lIns="45720" tIns="0" rIns="45720"/>
              <a:lstStyle/>
              <a:p>
                <a:pPr marL="119063" indent="-119063" fontAlgn="t">
                  <a:buFont typeface="Arial" panose="020B0604020202020204" pitchFamily="34" charset="0"/>
                  <a:buChar char="•"/>
                </a:pPr>
                <a:r>
                  <a:rPr lang="en-US" sz="900" dirty="0">
                    <a:solidFill>
                      <a:srgbClr val="000000"/>
                    </a:solidFill>
                  </a:rPr>
                  <a:t>Collect Proposals and Business Cases</a:t>
                </a:r>
                <a:endParaRPr lang="en-US" sz="900" kern="0" dirty="0">
                  <a:latin typeface="Arial"/>
                </a:endParaRPr>
              </a:p>
              <a:p>
                <a:pPr marL="119063" indent="-119063" fontAlgn="t">
                  <a:buFont typeface="Arial" panose="020B0604020202020204" pitchFamily="34" charset="0"/>
                  <a:buChar char="•"/>
                </a:pPr>
                <a:r>
                  <a:rPr lang="en-US" sz="900" dirty="0">
                    <a:solidFill>
                      <a:srgbClr val="000000"/>
                    </a:solidFill>
                  </a:rPr>
                  <a:t>Define Programs</a:t>
                </a:r>
                <a:endParaRPr lang="en-US" sz="900" kern="0" dirty="0">
                  <a:latin typeface="Arial"/>
                </a:endParaRPr>
              </a:p>
              <a:p>
                <a:pPr marL="119063" indent="-119063">
                  <a:buFont typeface="Arial" panose="020B0604020202020204" pitchFamily="34" charset="0"/>
                  <a:buChar char="•"/>
                  <a:defRPr/>
                </a:pPr>
                <a:r>
                  <a:rPr lang="en-US" sz="900" kern="0" dirty="0">
                    <a:latin typeface="Arial"/>
                  </a:rPr>
                  <a:t>Design a Risk Management Approach</a:t>
                </a:r>
              </a:p>
            </p:txBody>
          </p:sp>
        </p:grpSp>
      </p:grpSp>
      <p:sp>
        <p:nvSpPr>
          <p:cNvPr id="51" name="Rectangle 50">
            <a:extLst>
              <a:ext uri="{FF2B5EF4-FFF2-40B4-BE49-F238E27FC236}">
                <a16:creationId xmlns:a16="http://schemas.microsoft.com/office/drawing/2014/main" xmlns="" id="{A3B8F756-59E0-48D7-B68A-EBFCF51EC6CD}"/>
              </a:ext>
            </a:extLst>
          </p:cNvPr>
          <p:cNvSpPr/>
          <p:nvPr/>
        </p:nvSpPr>
        <p:spPr>
          <a:xfrm>
            <a:off x="482419" y="1855202"/>
            <a:ext cx="1778288" cy="1937673"/>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Guiding Principles</a:t>
            </a:r>
          </a:p>
        </p:txBody>
      </p:sp>
      <p:sp>
        <p:nvSpPr>
          <p:cNvPr id="52" name="Rectangle 3">
            <a:extLst>
              <a:ext uri="{FF2B5EF4-FFF2-40B4-BE49-F238E27FC236}">
                <a16:creationId xmlns:a16="http://schemas.microsoft.com/office/drawing/2014/main" xmlns="" id="{68EE3181-4A79-413A-9809-AE84E709D835}"/>
              </a:ext>
            </a:extLst>
          </p:cNvPr>
          <p:cNvSpPr txBox="1">
            <a:spLocks noChangeArrowheads="1"/>
          </p:cNvSpPr>
          <p:nvPr/>
        </p:nvSpPr>
        <p:spPr>
          <a:xfrm>
            <a:off x="571463" y="2088457"/>
            <a:ext cx="1600200" cy="1645920"/>
          </a:xfrm>
          <a:prstGeom prst="rect">
            <a:avLst/>
          </a:prstGeom>
          <a:solidFill>
            <a:schemeClr val="bg1"/>
          </a:solidFill>
          <a:ln/>
        </p:spPr>
        <p:txBody>
          <a:bodyPr lIns="45720" rIns="45720"/>
          <a:lstStyle/>
          <a:p>
            <a:pPr marL="166688" indent="-166688">
              <a:spcAft>
                <a:spcPts val="200"/>
              </a:spcAft>
              <a:buFont typeface="+mj-lt"/>
              <a:buAutoNum type="arabicPeriod"/>
              <a:defRPr/>
            </a:pPr>
            <a:r>
              <a:rPr lang="en-US" sz="900" b="1" kern="0" dirty="0">
                <a:solidFill>
                  <a:srgbClr val="000000"/>
                </a:solidFill>
                <a:cs typeface="Arial" pitchFamily="34" charset="0"/>
              </a:rPr>
              <a:t>Business Value</a:t>
            </a:r>
          </a:p>
          <a:p>
            <a:pPr marL="166688" indent="-166688">
              <a:spcAft>
                <a:spcPts val="200"/>
              </a:spcAft>
              <a:buFont typeface="+mj-lt"/>
              <a:buAutoNum type="arabicPeriod"/>
              <a:defRPr/>
            </a:pPr>
            <a:r>
              <a:rPr lang="en-US" sz="900" b="1" kern="0" dirty="0">
                <a:solidFill>
                  <a:srgbClr val="000000"/>
                </a:solidFill>
                <a:cs typeface="Arial" pitchFamily="34" charset="0"/>
              </a:rPr>
              <a:t>Judgment</a:t>
            </a:r>
          </a:p>
          <a:p>
            <a:pPr marL="166688" indent="-166688">
              <a:spcAft>
                <a:spcPts val="200"/>
              </a:spcAft>
              <a:buFont typeface="+mj-lt"/>
              <a:buAutoNum type="arabicPeriod"/>
              <a:defRPr/>
            </a:pPr>
            <a:r>
              <a:rPr lang="en-US" sz="900" b="1" kern="0" dirty="0">
                <a:solidFill>
                  <a:srgbClr val="000000"/>
                </a:solidFill>
                <a:cs typeface="Arial" pitchFamily="34" charset="0"/>
              </a:rPr>
              <a:t>Enterprise Perspective</a:t>
            </a:r>
          </a:p>
          <a:p>
            <a:pPr marL="166688" indent="-166688">
              <a:spcAft>
                <a:spcPts val="200"/>
              </a:spcAft>
              <a:buFont typeface="+mj-lt"/>
              <a:buAutoNum type="arabicPeriod"/>
              <a:defRPr/>
            </a:pPr>
            <a:r>
              <a:rPr lang="en-US" sz="900" b="1" kern="0" dirty="0">
                <a:solidFill>
                  <a:srgbClr val="000000"/>
                </a:solidFill>
                <a:cs typeface="Arial" pitchFamily="34" charset="0"/>
              </a:rPr>
              <a:t>Risk Management</a:t>
            </a:r>
          </a:p>
          <a:p>
            <a:pPr marL="166688" indent="-166688">
              <a:spcAft>
                <a:spcPts val="200"/>
              </a:spcAft>
              <a:buFont typeface="+mj-lt"/>
              <a:buAutoNum type="arabicPeriod"/>
              <a:defRPr/>
            </a:pPr>
            <a:r>
              <a:rPr lang="en-US" sz="900" b="1" kern="0" dirty="0">
                <a:solidFill>
                  <a:srgbClr val="000000"/>
                </a:solidFill>
                <a:cs typeface="Arial" pitchFamily="34" charset="0"/>
              </a:rPr>
              <a:t>Shared Accountability</a:t>
            </a:r>
          </a:p>
          <a:p>
            <a:pPr marL="166688" indent="-166688">
              <a:spcAft>
                <a:spcPts val="200"/>
              </a:spcAft>
              <a:buFont typeface="+mj-lt"/>
              <a:buAutoNum type="arabicPeriod"/>
              <a:defRPr/>
            </a:pPr>
            <a:r>
              <a:rPr lang="en-US" sz="900" b="1" kern="0" dirty="0">
                <a:solidFill>
                  <a:srgbClr val="000000"/>
                </a:solidFill>
                <a:cs typeface="Arial" pitchFamily="34" charset="0"/>
              </a:rPr>
              <a:t>Stakeholder Partnership</a:t>
            </a:r>
          </a:p>
          <a:p>
            <a:pPr marL="166688" indent="-166688">
              <a:spcAft>
                <a:spcPts val="200"/>
              </a:spcAft>
              <a:buFont typeface="+mj-lt"/>
              <a:buAutoNum type="arabicPeriod"/>
              <a:defRPr/>
            </a:pPr>
            <a:r>
              <a:rPr lang="en-US" sz="900" b="1" kern="0" dirty="0">
                <a:solidFill>
                  <a:srgbClr val="000000"/>
                </a:solidFill>
                <a:cs typeface="Arial" pitchFamily="34" charset="0"/>
              </a:rPr>
              <a:t>Proactivity</a:t>
            </a:r>
          </a:p>
          <a:p>
            <a:pPr marL="166688" indent="-166688">
              <a:spcAft>
                <a:spcPts val="200"/>
              </a:spcAft>
              <a:buFont typeface="+mj-lt"/>
              <a:buAutoNum type="arabicPeriod"/>
              <a:defRPr/>
            </a:pPr>
            <a:r>
              <a:rPr lang="en-US" sz="900" b="1" kern="0" dirty="0">
                <a:solidFill>
                  <a:srgbClr val="000000"/>
                </a:solidFill>
                <a:cs typeface="Arial" pitchFamily="34" charset="0"/>
              </a:rPr>
              <a:t>Time Management</a:t>
            </a:r>
          </a:p>
          <a:p>
            <a:pPr marL="166688" indent="-166688">
              <a:spcAft>
                <a:spcPts val="200"/>
              </a:spcAft>
              <a:buFont typeface="+mj-lt"/>
              <a:buAutoNum type="arabicPeriod"/>
              <a:defRPr/>
            </a:pPr>
            <a:r>
              <a:rPr lang="en-US" sz="900" b="1" kern="0" dirty="0">
                <a:solidFill>
                  <a:srgbClr val="000000"/>
                </a:solidFill>
                <a:cs typeface="Arial" pitchFamily="34" charset="0"/>
              </a:rPr>
              <a:t>Cost-Efficiency</a:t>
            </a:r>
          </a:p>
          <a:p>
            <a:pPr marL="166688" indent="-166688">
              <a:spcAft>
                <a:spcPts val="200"/>
              </a:spcAft>
              <a:buFont typeface="+mj-lt"/>
              <a:buAutoNum type="arabicPeriod"/>
              <a:defRPr/>
            </a:pPr>
            <a:r>
              <a:rPr lang="en-US" sz="900" b="1" kern="0" dirty="0">
                <a:solidFill>
                  <a:srgbClr val="000000"/>
                </a:solidFill>
                <a:cs typeface="Arial" pitchFamily="34" charset="0"/>
              </a:rPr>
              <a:t> Reuse</a:t>
            </a:r>
          </a:p>
        </p:txBody>
      </p:sp>
      <p:graphicFrame>
        <p:nvGraphicFramePr>
          <p:cNvPr id="53" name="Table 9">
            <a:extLst>
              <a:ext uri="{FF2B5EF4-FFF2-40B4-BE49-F238E27FC236}">
                <a16:creationId xmlns:a16="http://schemas.microsoft.com/office/drawing/2014/main" xmlns="" id="{ABF6E378-0006-4D89-8AB7-5539506990A4}"/>
              </a:ext>
            </a:extLst>
          </p:cNvPr>
          <p:cNvGraphicFramePr>
            <a:graphicFrameLocks noGrp="1"/>
          </p:cNvGraphicFramePr>
          <p:nvPr>
            <p:extLst>
              <p:ext uri="{D42A27DB-BD31-4B8C-83A1-F6EECF244321}">
                <p14:modId xmlns:p14="http://schemas.microsoft.com/office/powerpoint/2010/main" val="1425099831"/>
              </p:ext>
            </p:extLst>
          </p:nvPr>
        </p:nvGraphicFramePr>
        <p:xfrm>
          <a:off x="2506863" y="1852972"/>
          <a:ext cx="9142985" cy="1886222"/>
        </p:xfrm>
        <a:graphic>
          <a:graphicData uri="http://schemas.openxmlformats.org/drawingml/2006/table">
            <a:tbl>
              <a:tblPr firstRow="1" bandRow="1">
                <a:tableStyleId>{5C22544A-7EE6-4342-B048-85BDC9FD1C3A}</a:tableStyleId>
              </a:tblPr>
              <a:tblGrid>
                <a:gridCol w="2671232">
                  <a:extLst>
                    <a:ext uri="{9D8B030D-6E8A-4147-A177-3AD203B41FA5}">
                      <a16:colId xmlns:a16="http://schemas.microsoft.com/office/drawing/2014/main" xmlns="" val="690694155"/>
                    </a:ext>
                  </a:extLst>
                </a:gridCol>
                <a:gridCol w="6471753">
                  <a:extLst>
                    <a:ext uri="{9D8B030D-6E8A-4147-A177-3AD203B41FA5}">
                      <a16:colId xmlns:a16="http://schemas.microsoft.com/office/drawing/2014/main" xmlns="" val="1550956254"/>
                    </a:ext>
                  </a:extLst>
                </a:gridCol>
              </a:tblGrid>
              <a:tr h="238568">
                <a:tc>
                  <a:txBody>
                    <a:bodyPr/>
                    <a:lstStyle/>
                    <a:p>
                      <a:pPr algn="ctr"/>
                      <a:r>
                        <a:rPr lang="en-US" sz="900" dirty="0">
                          <a:solidFill>
                            <a:schemeClr val="bg1"/>
                          </a:solidFill>
                        </a:rPr>
                        <a:t>Objectives</a:t>
                      </a:r>
                    </a:p>
                  </a:txBody>
                  <a:tcPr/>
                </a:tc>
                <a:tc>
                  <a:txBody>
                    <a:bodyPr/>
                    <a:lstStyle/>
                    <a:p>
                      <a:pPr algn="ctr"/>
                      <a:r>
                        <a:rPr lang="en-US" sz="900" dirty="0">
                          <a:solidFill>
                            <a:schemeClr val="bg1"/>
                          </a:solidFill>
                        </a:rPr>
                        <a:t>Metrics</a:t>
                      </a:r>
                    </a:p>
                  </a:txBody>
                  <a:tcPr/>
                </a:tc>
                <a:extLst>
                  <a:ext uri="{0D108BD9-81ED-4DB2-BD59-A6C34878D82A}">
                    <a16:rowId xmlns:a16="http://schemas.microsoft.com/office/drawing/2014/main" xmlns="" val="3071048133"/>
                  </a:ext>
                </a:extLst>
              </a:tr>
              <a:tr h="3368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kern="0" dirty="0">
                          <a:solidFill>
                            <a:srgbClr val="000000"/>
                          </a:solidFill>
                          <a:cs typeface="Arial" pitchFamily="34" charset="0"/>
                        </a:rPr>
                        <a:t>Manage the Integrated Portfolio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mn-lt"/>
                        </a:rPr>
                        <a:t>Portfolio Health</a:t>
                      </a:r>
                      <a:r>
                        <a:rPr lang="en-US" sz="900" b="0" i="0" u="none" strike="noStrike" dirty="0">
                          <a:solidFill>
                            <a:schemeClr val="dk1"/>
                          </a:solidFill>
                          <a:effectLst/>
                          <a:latin typeface="+mn-lt"/>
                        </a:rPr>
                        <a:t>;</a:t>
                      </a:r>
                      <a:r>
                        <a:rPr lang="en-US" sz="900" b="0" i="0" u="none" strike="noStrike" baseline="0" dirty="0">
                          <a:solidFill>
                            <a:schemeClr val="dk1"/>
                          </a:solidFill>
                          <a:effectLst/>
                          <a:latin typeface="+mn-lt"/>
                        </a:rPr>
                        <a:t> </a:t>
                      </a:r>
                      <a:r>
                        <a:rPr lang="en-GB" sz="900" kern="0" dirty="0">
                          <a:latin typeface="+mn-lt"/>
                        </a:rPr>
                        <a:t>Business Case Approval Rate</a:t>
                      </a:r>
                      <a:r>
                        <a:rPr lang="en-US" sz="900" b="0" i="0" u="none" strike="noStrike" kern="1200" dirty="0">
                          <a:solidFill>
                            <a:srgbClr val="000000"/>
                          </a:solidFill>
                          <a:effectLst/>
                          <a:latin typeface="+mn-lt"/>
                        </a:rPr>
                        <a:t>;</a:t>
                      </a:r>
                      <a:r>
                        <a:rPr lang="en-US" sz="900" b="0" i="0" u="none" strike="noStrike" kern="1200" baseline="0" dirty="0">
                          <a:solidFill>
                            <a:srgbClr val="000000"/>
                          </a:solidFill>
                          <a:effectLst/>
                          <a:latin typeface="+mn-lt"/>
                        </a:rPr>
                        <a:t> </a:t>
                      </a:r>
                      <a:r>
                        <a:rPr lang="en-US" sz="900" kern="0" dirty="0">
                          <a:latin typeface="+mn-lt"/>
                        </a:rPr>
                        <a:t>Portfolio Change Load; </a:t>
                      </a:r>
                      <a:r>
                        <a:rPr lang="en-US" sz="900" b="0" i="0" u="none" strike="noStrike" dirty="0">
                          <a:solidFill>
                            <a:srgbClr val="000000"/>
                          </a:solidFill>
                          <a:effectLst/>
                          <a:latin typeface="+mn-lt"/>
                        </a:rPr>
                        <a:t>Resource Bottleneck Visibility;</a:t>
                      </a:r>
                      <a:r>
                        <a:rPr lang="en-US" sz="900" b="0" i="0" u="none" strike="noStrike" baseline="0" dirty="0">
                          <a:solidFill>
                            <a:srgbClr val="000000"/>
                          </a:solidFill>
                          <a:effectLst/>
                          <a:latin typeface="+mn-lt"/>
                        </a:rPr>
                        <a:t> High-Risk “Driver” Projects</a:t>
                      </a:r>
                    </a:p>
                  </a:txBody>
                  <a:tcPr/>
                </a:tc>
                <a:extLst>
                  <a:ext uri="{0D108BD9-81ED-4DB2-BD59-A6C34878D82A}">
                    <a16:rowId xmlns:a16="http://schemas.microsoft.com/office/drawing/2014/main" xmlns="" val="2980447942"/>
                  </a:ext>
                </a:extLst>
              </a:tr>
              <a:tr h="2303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kern="0" dirty="0">
                          <a:solidFill>
                            <a:srgbClr val="000000"/>
                          </a:solidFill>
                          <a:cs typeface="Arial" pitchFamily="34" charset="0"/>
                        </a:rPr>
                        <a:t>Manage Frameworks and Standards</a:t>
                      </a:r>
                    </a:p>
                  </a:txBody>
                  <a:tcPr/>
                </a:tc>
                <a:tc>
                  <a:txBody>
                    <a:bodyPr/>
                    <a:lstStyle/>
                    <a:p>
                      <a:r>
                        <a:rPr lang="en-US" sz="900" dirty="0"/>
                        <a:t>Methodology Flexibility;</a:t>
                      </a:r>
                      <a:r>
                        <a:rPr lang="en-US" sz="900" baseline="0" dirty="0"/>
                        <a:t> Compliance with Methodology Standards</a:t>
                      </a:r>
                    </a:p>
                  </a:txBody>
                  <a:tcPr/>
                </a:tc>
                <a:extLst>
                  <a:ext uri="{0D108BD9-81ED-4DB2-BD59-A6C34878D82A}">
                    <a16:rowId xmlns:a16="http://schemas.microsoft.com/office/drawing/2014/main" xmlns="" val="3364808661"/>
                  </a:ext>
                </a:extLst>
              </a:tr>
              <a:tr h="2105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kern="0" dirty="0">
                          <a:solidFill>
                            <a:srgbClr val="000000"/>
                          </a:solidFill>
                          <a:cs typeface="Arial" pitchFamily="34" charset="0"/>
                        </a:rPr>
                        <a:t>Deliver Projects/Initiatives</a:t>
                      </a:r>
                    </a:p>
                  </a:txBody>
                  <a:tcPr/>
                </a:tc>
                <a:tc>
                  <a:txBody>
                    <a:bodyPr/>
                    <a:lstStyle/>
                    <a:p>
                      <a:r>
                        <a:rPr lang="en-US" sz="900" dirty="0"/>
                        <a:t>On-Time, On-Budget, and On-Scope;</a:t>
                      </a:r>
                      <a:r>
                        <a:rPr lang="en-US" sz="900" baseline="0" dirty="0"/>
                        <a:t> Initial Estimate vs. Actual Time and Budget</a:t>
                      </a:r>
                      <a:endParaRPr lang="en-US" sz="900" dirty="0"/>
                    </a:p>
                  </a:txBody>
                  <a:tcPr/>
                </a:tc>
                <a:extLst>
                  <a:ext uri="{0D108BD9-81ED-4DB2-BD59-A6C34878D82A}">
                    <a16:rowId xmlns:a16="http://schemas.microsoft.com/office/drawing/2014/main" xmlns="" val="923342671"/>
                  </a:ext>
                </a:extLst>
              </a:tr>
              <a:tr h="2105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kern="0" dirty="0">
                          <a:solidFill>
                            <a:srgbClr val="000000"/>
                          </a:solidFill>
                          <a:cs typeface="Arial" pitchFamily="34" charset="0"/>
                        </a:rPr>
                        <a:t>Partner with Stakeholders</a:t>
                      </a:r>
                    </a:p>
                  </a:txBody>
                  <a:tcPr/>
                </a:tc>
                <a:tc>
                  <a:txBody>
                    <a:bodyPr/>
                    <a:lstStyle/>
                    <a:p>
                      <a:r>
                        <a:rPr lang="en-US" sz="900" dirty="0"/>
                        <a:t>Sponsor</a:t>
                      </a:r>
                      <a:r>
                        <a:rPr lang="en-US" sz="900" baseline="0" dirty="0"/>
                        <a:t> Satisfaction; Projects with Dedicated Sponsor, Sponsor Engagement</a:t>
                      </a:r>
                      <a:endParaRPr lang="en-US" sz="900" dirty="0"/>
                    </a:p>
                  </a:txBody>
                  <a:tcPr/>
                </a:tc>
                <a:extLst>
                  <a:ext uri="{0D108BD9-81ED-4DB2-BD59-A6C34878D82A}">
                    <a16:rowId xmlns:a16="http://schemas.microsoft.com/office/drawing/2014/main" xmlns="" val="570387008"/>
                  </a:ext>
                </a:extLst>
              </a:tr>
              <a:tr h="3368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1" kern="0" dirty="0">
                          <a:solidFill>
                            <a:srgbClr val="000000"/>
                          </a:solidFill>
                          <a:cs typeface="Arial" pitchFamily="34" charset="0"/>
                        </a:rPr>
                        <a:t>Enable Project/Product Management and Delivery Roles</a:t>
                      </a:r>
                    </a:p>
                  </a:txBody>
                  <a:tcPr/>
                </a:tc>
                <a:tc>
                  <a:txBody>
                    <a:bodyPr/>
                    <a:lstStyle/>
                    <a:p>
                      <a:r>
                        <a:rPr lang="en-US" sz="900" dirty="0"/>
                        <a:t>Prevalence of Entrepreneurial Teams; </a:t>
                      </a:r>
                      <a:r>
                        <a:rPr lang="en-US" sz="900" baseline="0" dirty="0"/>
                        <a:t>Team Stability; Resource Utilization</a:t>
                      </a:r>
                      <a:endParaRPr lang="en-US" sz="900" dirty="0"/>
                    </a:p>
                  </a:txBody>
                  <a:tcPr/>
                </a:tc>
                <a:extLst>
                  <a:ext uri="{0D108BD9-81ED-4DB2-BD59-A6C34878D82A}">
                    <a16:rowId xmlns:a16="http://schemas.microsoft.com/office/drawing/2014/main" xmlns="" val="3017883908"/>
                  </a:ext>
                </a:extLst>
              </a:tr>
              <a:tr h="2105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900" b="1" kern="0" dirty="0">
                          <a:solidFill>
                            <a:srgbClr val="000000"/>
                          </a:solidFill>
                          <a:cs typeface="Arial" pitchFamily="34" charset="0"/>
                        </a:rPr>
                        <a:t>Manage the PMO Function</a:t>
                      </a:r>
                    </a:p>
                  </a:txBody>
                  <a:tcPr/>
                </a:tc>
                <a:tc>
                  <a:txBody>
                    <a:bodyPr/>
                    <a:lstStyle/>
                    <a:p>
                      <a:r>
                        <a:rPr lang="en-US" sz="900" dirty="0"/>
                        <a:t>Total Cost</a:t>
                      </a:r>
                      <a:r>
                        <a:rPr lang="en-US" sz="900" baseline="0" dirty="0"/>
                        <a:t> of Portfolio Management; Estimated vs. Actual PMO spend</a:t>
                      </a:r>
                    </a:p>
                  </a:txBody>
                  <a:tcPr/>
                </a:tc>
                <a:extLst>
                  <a:ext uri="{0D108BD9-81ED-4DB2-BD59-A6C34878D82A}">
                    <a16:rowId xmlns:a16="http://schemas.microsoft.com/office/drawing/2014/main" xmlns="" val="1792643014"/>
                  </a:ext>
                </a:extLst>
              </a:tr>
            </a:tbl>
          </a:graphicData>
        </a:graphic>
      </p:graphicFrame>
      <p:sp>
        <p:nvSpPr>
          <p:cNvPr id="54" name="Rectangle 53">
            <a:extLst>
              <a:ext uri="{FF2B5EF4-FFF2-40B4-BE49-F238E27FC236}">
                <a16:creationId xmlns:a16="http://schemas.microsoft.com/office/drawing/2014/main" xmlns="" id="{654A0FD4-28B0-45EB-9394-0DEA53BDC008}"/>
              </a:ext>
            </a:extLst>
          </p:cNvPr>
          <p:cNvSpPr/>
          <p:nvPr/>
        </p:nvSpPr>
        <p:spPr>
          <a:xfrm>
            <a:off x="482419" y="1253398"/>
            <a:ext cx="11167431" cy="465596"/>
          </a:xfrm>
          <a:prstGeom prst="rect">
            <a:avLst/>
          </a:prstGeom>
          <a:solidFill>
            <a:srgbClr val="E4D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100" dirty="0">
                <a:solidFill>
                  <a:schemeClr val="tx1"/>
                </a:solidFill>
                <a:latin typeface="Arial Black" panose="020B0A04020102020204" pitchFamily="34" charset="0"/>
              </a:rPr>
              <a:t>Mission</a:t>
            </a:r>
            <a:r>
              <a:rPr lang="en-US" sz="1050" dirty="0">
                <a:solidFill>
                  <a:schemeClr val="tx1"/>
                </a:solidFill>
              </a:rPr>
              <a:t>: </a:t>
            </a:r>
            <a:r>
              <a:rPr lang="en-US" sz="1050" b="1" dirty="0">
                <a:solidFill>
                  <a:schemeClr val="tx1"/>
                </a:solidFill>
              </a:rPr>
              <a:t>“</a:t>
            </a:r>
            <a:r>
              <a:rPr lang="en-US" sz="1050" b="1" i="1" dirty="0">
                <a:solidFill>
                  <a:schemeClr val="tx1"/>
                </a:solidFill>
              </a:rPr>
              <a:t>Improve organizational capabilities to manage and execute portfolios of initiatives, projects and programs to enhance organizational responsiveness.”</a:t>
            </a:r>
            <a:endParaRPr lang="en-US" sz="1050" b="1" dirty="0">
              <a:solidFill>
                <a:schemeClr val="tx1"/>
              </a:solidFill>
            </a:endParaRPr>
          </a:p>
          <a:p>
            <a:pPr algn="l"/>
            <a:r>
              <a:rPr lang="en-US" sz="1100" dirty="0">
                <a:solidFill>
                  <a:schemeClr val="tx1"/>
                </a:solidFill>
                <a:latin typeface="Arial Black" panose="020B0A04020102020204" pitchFamily="34" charset="0"/>
              </a:rPr>
              <a:t>Vision</a:t>
            </a:r>
            <a:r>
              <a:rPr lang="en-US" sz="1050" b="1" dirty="0">
                <a:solidFill>
                  <a:schemeClr val="tx1"/>
                </a:solidFill>
              </a:rPr>
              <a:t>: “</a:t>
            </a:r>
            <a:r>
              <a:rPr lang="en-US" sz="1050" b="1" i="1" dirty="0">
                <a:solidFill>
                  <a:schemeClr val="tx1"/>
                </a:solidFill>
              </a:rPr>
              <a:t>Make project and portfolio management capability a competitive advantage for the organization.”</a:t>
            </a:r>
          </a:p>
        </p:txBody>
      </p:sp>
      <p:sp>
        <p:nvSpPr>
          <p:cNvPr id="55" name="Rectangle 24">
            <a:extLst>
              <a:ext uri="{FF2B5EF4-FFF2-40B4-BE49-F238E27FC236}">
                <a16:creationId xmlns:a16="http://schemas.microsoft.com/office/drawing/2014/main" xmlns="" id="{0E23E6F9-04C2-4915-8FC4-2ADFAE37A4A8}"/>
              </a:ext>
            </a:extLst>
          </p:cNvPr>
          <p:cNvSpPr>
            <a:spLocks noChangeArrowheads="1"/>
          </p:cNvSpPr>
          <p:nvPr/>
        </p:nvSpPr>
        <p:spPr bwMode="auto">
          <a:xfrm>
            <a:off x="2497199" y="3810464"/>
            <a:ext cx="3283560" cy="1980230"/>
          </a:xfrm>
          <a:prstGeom prst="rect">
            <a:avLst/>
          </a:prstGeom>
          <a:noFill/>
          <a:ln w="12700" algn="ctr">
            <a:solidFill>
              <a:schemeClr val="accent4">
                <a:lumMod val="75000"/>
              </a:schemeClr>
            </a:solidFill>
            <a:round/>
            <a:headEnd/>
            <a:tailEnd/>
          </a:ln>
        </p:spPr>
        <p:txBody>
          <a:bodyPr lIns="45720" tIns="45720" rIns="45720" bIns="45720" anchor="t"/>
          <a:lstStyle/>
          <a:p>
            <a:pPr marL="228600" indent="-228600" algn="ctr">
              <a:spcBef>
                <a:spcPct val="50000"/>
              </a:spcBef>
              <a:defRPr/>
            </a:pPr>
            <a:r>
              <a:rPr lang="en-US" sz="1100" b="1" dirty="0">
                <a:latin typeface="Arial"/>
              </a:rPr>
              <a:t>Key Stakeholders</a:t>
            </a:r>
          </a:p>
        </p:txBody>
      </p:sp>
    </p:spTree>
    <p:extLst>
      <p:ext uri="{BB962C8B-B14F-4D97-AF65-F5344CB8AC3E}">
        <p14:creationId xmlns:p14="http://schemas.microsoft.com/office/powerpoint/2010/main" val="3100584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BE586E-BDF4-4176-B58B-F091715C7042}"/>
              </a:ext>
            </a:extLst>
          </p:cNvPr>
          <p:cNvSpPr>
            <a:spLocks noGrp="1"/>
          </p:cNvSpPr>
          <p:nvPr>
            <p:ph type="title"/>
          </p:nvPr>
        </p:nvSpPr>
        <p:spPr>
          <a:xfrm>
            <a:off x="593834" y="298888"/>
            <a:ext cx="11274552" cy="451231"/>
          </a:xfrm>
        </p:spPr>
        <p:txBody>
          <a:bodyPr/>
          <a:lstStyle/>
          <a:p>
            <a:r>
              <a:rPr lang="en-US" sz="2400" dirty="0"/>
              <a:t>PM LEADERS MUST ENABLE CONSTANT CHANGE</a:t>
            </a:r>
          </a:p>
        </p:txBody>
      </p:sp>
      <p:sp>
        <p:nvSpPr>
          <p:cNvPr id="3" name="TextBox 2">
            <a:extLst>
              <a:ext uri="{FF2B5EF4-FFF2-40B4-BE49-F238E27FC236}">
                <a16:creationId xmlns:a16="http://schemas.microsoft.com/office/drawing/2014/main" xmlns="" id="{DB3601D4-EEE5-46F0-BD15-7F89B102E255}"/>
              </a:ext>
            </a:extLst>
          </p:cNvPr>
          <p:cNvSpPr txBox="1"/>
          <p:nvPr/>
        </p:nvSpPr>
        <p:spPr>
          <a:xfrm>
            <a:off x="578066" y="771142"/>
            <a:ext cx="11146220" cy="353943"/>
          </a:xfrm>
          <a:prstGeom prst="rect">
            <a:avLst/>
          </a:prstGeom>
          <a:noFill/>
        </p:spPr>
        <p:txBody>
          <a:bodyPr wrap="square" lIns="0" rIns="0" rtlCol="0">
            <a:spAutoFit/>
          </a:bodyPr>
          <a:lstStyle/>
          <a:p>
            <a:pPr algn="l">
              <a:spcBef>
                <a:spcPts val="600"/>
              </a:spcBef>
            </a:pPr>
            <a:r>
              <a:rPr lang="en-US" sz="1700" dirty="0"/>
              <a:t>Activities that PMOs, EPMOs and SROs are doing or planning to do at Digitally Mature Organizations </a:t>
            </a:r>
          </a:p>
        </p:txBody>
      </p:sp>
      <p:sp>
        <p:nvSpPr>
          <p:cNvPr id="4" name="TextBox 3">
            <a:extLst>
              <a:ext uri="{FF2B5EF4-FFF2-40B4-BE49-F238E27FC236}">
                <a16:creationId xmlns:a16="http://schemas.microsoft.com/office/drawing/2014/main" xmlns="" id="{ABA6F30C-221F-4FE1-B0B0-7D2D135C52E2}"/>
              </a:ext>
            </a:extLst>
          </p:cNvPr>
          <p:cNvSpPr txBox="1"/>
          <p:nvPr/>
        </p:nvSpPr>
        <p:spPr>
          <a:xfrm>
            <a:off x="7499277" y="6307549"/>
            <a:ext cx="3252802" cy="250878"/>
          </a:xfrm>
          <a:prstGeom prst="rect">
            <a:avLst/>
          </a:prstGeom>
        </p:spPr>
        <p:txBody>
          <a:bodyPr lIns="0" tIns="0" rIns="0" bIns="0" anchor="t"/>
          <a:lstStyle/>
          <a:p>
            <a:pPr marL="0" indent="0" algn="l"/>
            <a:r>
              <a:rPr lang="en-US" sz="800" dirty="0">
                <a:solidFill>
                  <a:srgbClr val="000000"/>
                </a:solidFill>
                <a:latin typeface="Arial"/>
              </a:rPr>
              <a:t>Source: PPM and ContinuousNext Study 2019</a:t>
            </a:r>
          </a:p>
        </p:txBody>
      </p:sp>
      <p:pic>
        <p:nvPicPr>
          <p:cNvPr id="6" name="Picture 5" descr="Table&#10;&#10;Description automatically generated with medium confidence">
            <a:extLst>
              <a:ext uri="{FF2B5EF4-FFF2-40B4-BE49-F238E27FC236}">
                <a16:creationId xmlns:a16="http://schemas.microsoft.com/office/drawing/2014/main" xmlns="" id="{578D43DC-61C1-4122-9544-2D181821922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566"/>
          <a:stretch/>
        </p:blipFill>
        <p:spPr>
          <a:xfrm>
            <a:off x="557046" y="1298125"/>
            <a:ext cx="9029343" cy="4945018"/>
          </a:xfrm>
          <a:prstGeom prst="rect">
            <a:avLst/>
          </a:prstGeom>
          <a:ln>
            <a:solidFill>
              <a:srgbClr val="D0DEEA"/>
            </a:solidFill>
          </a:ln>
        </p:spPr>
      </p:pic>
    </p:spTree>
    <p:extLst>
      <p:ext uri="{BB962C8B-B14F-4D97-AF65-F5344CB8AC3E}">
        <p14:creationId xmlns:p14="http://schemas.microsoft.com/office/powerpoint/2010/main" val="1919315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6D2A55-6237-46C6-ACA5-8AEB4744DA28}"/>
              </a:ext>
            </a:extLst>
          </p:cNvPr>
          <p:cNvSpPr>
            <a:spLocks noGrp="1"/>
          </p:cNvSpPr>
          <p:nvPr>
            <p:ph type="title"/>
          </p:nvPr>
        </p:nvSpPr>
        <p:spPr>
          <a:xfrm>
            <a:off x="841060" y="336914"/>
            <a:ext cx="11274552" cy="451231"/>
          </a:xfrm>
        </p:spPr>
        <p:txBody>
          <a:bodyPr/>
          <a:lstStyle/>
          <a:p>
            <a:r>
              <a:rPr lang="en-US" sz="2400" dirty="0"/>
              <a:t>RESHAPING THE PMO FOR THE DIGITAL ERA</a:t>
            </a:r>
            <a:br>
              <a:rPr lang="en-US" sz="2400" dirty="0"/>
            </a:br>
            <a:endParaRPr lang="en-US" sz="2400" dirty="0"/>
          </a:p>
        </p:txBody>
      </p:sp>
      <p:sp>
        <p:nvSpPr>
          <p:cNvPr id="3" name="TextBox 2">
            <a:extLst>
              <a:ext uri="{FF2B5EF4-FFF2-40B4-BE49-F238E27FC236}">
                <a16:creationId xmlns:a16="http://schemas.microsoft.com/office/drawing/2014/main" xmlns="" id="{3E5DB202-42E9-47F7-98AD-459425373C58}"/>
              </a:ext>
            </a:extLst>
          </p:cNvPr>
          <p:cNvSpPr txBox="1"/>
          <p:nvPr/>
        </p:nvSpPr>
        <p:spPr>
          <a:xfrm>
            <a:off x="841060" y="820194"/>
            <a:ext cx="8812924" cy="369332"/>
          </a:xfrm>
          <a:prstGeom prst="rect">
            <a:avLst/>
          </a:prstGeom>
          <a:noFill/>
        </p:spPr>
        <p:txBody>
          <a:bodyPr wrap="square" lIns="0" rIns="0" rtlCol="0">
            <a:spAutoFit/>
          </a:bodyPr>
          <a:lstStyle/>
          <a:p>
            <a:pPr marL="0" indent="0" algn="l">
              <a:spcBef>
                <a:spcPts val="1050"/>
              </a:spcBef>
            </a:pPr>
            <a:r>
              <a:rPr lang="en-US" sz="1800" dirty="0">
                <a:solidFill>
                  <a:srgbClr val="000000"/>
                </a:solidFill>
                <a:latin typeface="Arial"/>
              </a:rPr>
              <a:t>Activities of Increasing Significance for PMO Leaders in a Digital Context</a:t>
            </a:r>
          </a:p>
        </p:txBody>
      </p:sp>
      <p:sp>
        <p:nvSpPr>
          <p:cNvPr id="36" name="TextBox 35">
            <a:extLst>
              <a:ext uri="{FF2B5EF4-FFF2-40B4-BE49-F238E27FC236}">
                <a16:creationId xmlns:a16="http://schemas.microsoft.com/office/drawing/2014/main" xmlns="" id="{886C4DC9-590B-4AA7-AE57-73F8A74FEE22}"/>
              </a:ext>
            </a:extLst>
          </p:cNvPr>
          <p:cNvSpPr txBox="1"/>
          <p:nvPr/>
        </p:nvSpPr>
        <p:spPr>
          <a:xfrm>
            <a:off x="1829264" y="3093830"/>
            <a:ext cx="1168400" cy="609600"/>
          </a:xfrm>
          <a:prstGeom prst="rect">
            <a:avLst/>
          </a:prstGeom>
        </p:spPr>
        <p:txBody>
          <a:bodyPr lIns="0" tIns="0" rIns="0" bIns="0" anchor="t"/>
          <a:lstStyle/>
          <a:p>
            <a:pPr marL="0" indent="0" algn="ctr">
              <a:lnSpc>
                <a:spcPts val="1199"/>
              </a:lnSpc>
            </a:pPr>
            <a:r>
              <a:rPr lang="en-US" sz="900" dirty="0">
                <a:solidFill>
                  <a:srgbClr val="FEFFFE"/>
                </a:solidFill>
                <a:latin typeface="Arial"/>
              </a:rPr>
              <a:t>Coordinate solution delivery team </a:t>
            </a:r>
            <a:br>
              <a:rPr lang="en-US" sz="900" dirty="0">
                <a:solidFill>
                  <a:srgbClr val="FEFFFE"/>
                </a:solidFill>
                <a:latin typeface="Arial"/>
              </a:rPr>
            </a:br>
            <a:r>
              <a:rPr lang="en-US" sz="900" dirty="0">
                <a:solidFill>
                  <a:srgbClr val="FEFFFE"/>
                </a:solidFill>
                <a:latin typeface="Arial"/>
              </a:rPr>
              <a:t>workflows and </a:t>
            </a:r>
            <a:br>
              <a:rPr lang="en-US" sz="900" dirty="0">
                <a:solidFill>
                  <a:srgbClr val="FEFFFE"/>
                </a:solidFill>
                <a:latin typeface="Arial"/>
              </a:rPr>
            </a:br>
            <a:r>
              <a:rPr lang="en-US" sz="900" dirty="0">
                <a:solidFill>
                  <a:srgbClr val="FEFFFE"/>
                </a:solidFill>
                <a:latin typeface="Arial"/>
              </a:rPr>
              <a:t>dependencies.</a:t>
            </a:r>
          </a:p>
        </p:txBody>
      </p:sp>
      <p:sp>
        <p:nvSpPr>
          <p:cNvPr id="45" name="TextBox 44">
            <a:extLst>
              <a:ext uri="{FF2B5EF4-FFF2-40B4-BE49-F238E27FC236}">
                <a16:creationId xmlns:a16="http://schemas.microsoft.com/office/drawing/2014/main" xmlns="" id="{0259E5C0-6317-43FF-B998-626B94677408}"/>
              </a:ext>
            </a:extLst>
          </p:cNvPr>
          <p:cNvSpPr txBox="1"/>
          <p:nvPr/>
        </p:nvSpPr>
        <p:spPr>
          <a:xfrm>
            <a:off x="3547093" y="1971355"/>
            <a:ext cx="863600" cy="165100"/>
          </a:xfrm>
          <a:prstGeom prst="rect">
            <a:avLst/>
          </a:prstGeom>
        </p:spPr>
        <p:txBody>
          <a:bodyPr wrap="none" lIns="0" tIns="0" rIns="0" bIns="0" anchor="t"/>
          <a:lstStyle/>
          <a:p>
            <a:r>
              <a:rPr lang="en-US" sz="1000" b="1" dirty="0">
                <a:solidFill>
                  <a:srgbClr val="FEFFFE"/>
                </a:solidFill>
                <a:latin typeface="Arial"/>
              </a:rPr>
              <a:t>Investment </a:t>
            </a:r>
          </a:p>
        </p:txBody>
      </p:sp>
      <p:sp>
        <p:nvSpPr>
          <p:cNvPr id="46" name="TextBox 45">
            <a:extLst>
              <a:ext uri="{FF2B5EF4-FFF2-40B4-BE49-F238E27FC236}">
                <a16:creationId xmlns:a16="http://schemas.microsoft.com/office/drawing/2014/main" xmlns="" id="{889DCD9D-71DF-4B42-9384-3CC4EEDA8D85}"/>
              </a:ext>
            </a:extLst>
          </p:cNvPr>
          <p:cNvSpPr txBox="1"/>
          <p:nvPr/>
        </p:nvSpPr>
        <p:spPr>
          <a:xfrm>
            <a:off x="3641708" y="2136455"/>
            <a:ext cx="596900" cy="165100"/>
          </a:xfrm>
          <a:prstGeom prst="rect">
            <a:avLst/>
          </a:prstGeom>
        </p:spPr>
        <p:txBody>
          <a:bodyPr wrap="none" lIns="0" tIns="0" rIns="0" bIns="0" anchor="t"/>
          <a:lstStyle/>
          <a:p>
            <a:r>
              <a:rPr lang="en-US" sz="1000" b="1" spc="-25" dirty="0">
                <a:solidFill>
                  <a:srgbClr val="FEFFFE"/>
                </a:solidFill>
                <a:latin typeface="Arial"/>
              </a:rPr>
              <a:t>Steward</a:t>
            </a:r>
          </a:p>
        </p:txBody>
      </p:sp>
      <p:sp>
        <p:nvSpPr>
          <p:cNvPr id="52" name="TextBox 51">
            <a:extLst>
              <a:ext uri="{FF2B5EF4-FFF2-40B4-BE49-F238E27FC236}">
                <a16:creationId xmlns:a16="http://schemas.microsoft.com/office/drawing/2014/main" xmlns="" id="{5BC40B2D-D732-494F-B88B-CC58A20C3944}"/>
              </a:ext>
            </a:extLst>
          </p:cNvPr>
          <p:cNvSpPr txBox="1"/>
          <p:nvPr/>
        </p:nvSpPr>
        <p:spPr>
          <a:xfrm>
            <a:off x="3604150" y="3741059"/>
            <a:ext cx="673100" cy="165100"/>
          </a:xfrm>
          <a:prstGeom prst="rect">
            <a:avLst/>
          </a:prstGeom>
        </p:spPr>
        <p:txBody>
          <a:bodyPr wrap="none" lIns="0" tIns="0" rIns="0" bIns="0" anchor="t"/>
          <a:lstStyle/>
          <a:p>
            <a:r>
              <a:rPr lang="en-US" sz="1000" b="1" dirty="0">
                <a:solidFill>
                  <a:srgbClr val="FEFFFE"/>
                </a:solidFill>
                <a:latin typeface="Arial"/>
              </a:rPr>
              <a:t>Promoter</a:t>
            </a:r>
          </a:p>
        </p:txBody>
      </p:sp>
      <p:sp>
        <p:nvSpPr>
          <p:cNvPr id="53" name="TextBox 52">
            <a:extLst>
              <a:ext uri="{FF2B5EF4-FFF2-40B4-BE49-F238E27FC236}">
                <a16:creationId xmlns:a16="http://schemas.microsoft.com/office/drawing/2014/main" xmlns="" id="{D7AE525B-8292-41A5-8643-28A55C0E2A85}"/>
              </a:ext>
            </a:extLst>
          </p:cNvPr>
          <p:cNvSpPr txBox="1"/>
          <p:nvPr/>
        </p:nvSpPr>
        <p:spPr>
          <a:xfrm>
            <a:off x="3531126" y="3963308"/>
            <a:ext cx="787400" cy="609600"/>
          </a:xfrm>
          <a:prstGeom prst="rect">
            <a:avLst/>
          </a:prstGeom>
        </p:spPr>
        <p:txBody>
          <a:bodyPr lIns="0" tIns="0" rIns="0" bIns="0" anchor="t"/>
          <a:lstStyle/>
          <a:p>
            <a:pPr marL="0" indent="0" algn="ctr">
              <a:lnSpc>
                <a:spcPts val="1199"/>
              </a:lnSpc>
            </a:pPr>
            <a:r>
              <a:rPr lang="en-US" sz="900" dirty="0">
                <a:solidFill>
                  <a:srgbClr val="FEFFFE"/>
                </a:solidFill>
                <a:latin typeface="Arial"/>
              </a:rPr>
              <a:t>Advocate for and support enterprise change.</a:t>
            </a:r>
          </a:p>
        </p:txBody>
      </p:sp>
      <p:grpSp>
        <p:nvGrpSpPr>
          <p:cNvPr id="92" name="Group 91">
            <a:extLst>
              <a:ext uri="{FF2B5EF4-FFF2-40B4-BE49-F238E27FC236}">
                <a16:creationId xmlns:a16="http://schemas.microsoft.com/office/drawing/2014/main" xmlns="" id="{23B8111D-9CBC-4938-A733-644200AF9AA6}"/>
              </a:ext>
            </a:extLst>
          </p:cNvPr>
          <p:cNvGrpSpPr/>
          <p:nvPr/>
        </p:nvGrpSpPr>
        <p:grpSpPr>
          <a:xfrm>
            <a:off x="733949" y="1342796"/>
            <a:ext cx="9892011" cy="4898944"/>
            <a:chOff x="457200" y="1238250"/>
            <a:chExt cx="7086600" cy="4530963"/>
          </a:xfrm>
        </p:grpSpPr>
        <p:sp>
          <p:nvSpPr>
            <p:cNvPr id="93" name="Freeform 10">
              <a:extLst>
                <a:ext uri="{FF2B5EF4-FFF2-40B4-BE49-F238E27FC236}">
                  <a16:creationId xmlns:a16="http://schemas.microsoft.com/office/drawing/2014/main" xmlns="" id="{63AE3DAD-9C5E-4414-998F-44C4DE04C3DC}"/>
                </a:ext>
              </a:extLst>
            </p:cNvPr>
            <p:cNvSpPr/>
            <p:nvPr/>
          </p:nvSpPr>
          <p:spPr>
            <a:xfrm>
              <a:off x="457200" y="1808226"/>
              <a:ext cx="1717865" cy="495300"/>
            </a:xfrm>
            <a:custGeom>
              <a:avLst/>
              <a:gdLst/>
              <a:ahLst/>
              <a:cxnLst/>
              <a:rect l="l" t="t" r="r" b="b"/>
              <a:pathLst>
                <a:path w="1717865" h="495300">
                  <a:moveTo>
                    <a:pt x="0" y="495300"/>
                  </a:moveTo>
                  <a:lnTo>
                    <a:pt x="1717865" y="495300"/>
                  </a:lnTo>
                  <a:lnTo>
                    <a:pt x="1717865" y="0"/>
                  </a:lnTo>
                  <a:lnTo>
                    <a:pt x="0" y="0"/>
                  </a:lnTo>
                  <a:close/>
                </a:path>
              </a:pathLst>
            </a:custGeom>
            <a:solidFill>
              <a:srgbClr val="2A6DBA"/>
            </a:solidFill>
          </p:spPr>
        </p:sp>
        <p:sp>
          <p:nvSpPr>
            <p:cNvPr id="94" name="TextBox 93">
              <a:extLst>
                <a:ext uri="{FF2B5EF4-FFF2-40B4-BE49-F238E27FC236}">
                  <a16:creationId xmlns:a16="http://schemas.microsoft.com/office/drawing/2014/main" xmlns="" id="{55D231A2-A3F7-4AB6-A0EB-A8BEF8D2B0DA}"/>
                </a:ext>
              </a:extLst>
            </p:cNvPr>
            <p:cNvSpPr txBox="1"/>
            <p:nvPr/>
          </p:nvSpPr>
          <p:spPr>
            <a:xfrm>
              <a:off x="721525" y="1897122"/>
              <a:ext cx="1397000" cy="165100"/>
            </a:xfrm>
            <a:prstGeom prst="rect">
              <a:avLst/>
            </a:prstGeom>
          </p:spPr>
          <p:txBody>
            <a:bodyPr wrap="none" lIns="0" tIns="0" rIns="0" bIns="0" anchor="t"/>
            <a:lstStyle/>
            <a:p>
              <a:r>
                <a:rPr lang="en-US" sz="1200" b="1" dirty="0">
                  <a:solidFill>
                    <a:srgbClr val="FFFFFF"/>
                  </a:solidFill>
                  <a:latin typeface="Arial"/>
                </a:rPr>
                <a:t>Ensure Investment </a:t>
              </a:r>
            </a:p>
          </p:txBody>
        </p:sp>
        <p:sp>
          <p:nvSpPr>
            <p:cNvPr id="95" name="TextBox 94">
              <a:extLst>
                <a:ext uri="{FF2B5EF4-FFF2-40B4-BE49-F238E27FC236}">
                  <a16:creationId xmlns:a16="http://schemas.microsoft.com/office/drawing/2014/main" xmlns="" id="{DDCD3039-5524-4F7C-9129-43D01EEC486B}"/>
                </a:ext>
              </a:extLst>
            </p:cNvPr>
            <p:cNvSpPr txBox="1"/>
            <p:nvPr/>
          </p:nvSpPr>
          <p:spPr>
            <a:xfrm>
              <a:off x="979970" y="2062222"/>
              <a:ext cx="736600" cy="165100"/>
            </a:xfrm>
            <a:prstGeom prst="rect">
              <a:avLst/>
            </a:prstGeom>
          </p:spPr>
          <p:txBody>
            <a:bodyPr wrap="none" lIns="0" tIns="0" rIns="0" bIns="0" anchor="t"/>
            <a:lstStyle/>
            <a:p>
              <a:r>
                <a:rPr lang="en-US" sz="1200" b="1" dirty="0">
                  <a:solidFill>
                    <a:srgbClr val="FFFFFF"/>
                  </a:solidFill>
                  <a:latin typeface="Arial"/>
                </a:rPr>
                <a:t>Alignment</a:t>
              </a:r>
            </a:p>
          </p:txBody>
        </p:sp>
        <p:sp>
          <p:nvSpPr>
            <p:cNvPr id="96" name="Freeform 13">
              <a:extLst>
                <a:ext uri="{FF2B5EF4-FFF2-40B4-BE49-F238E27FC236}">
                  <a16:creationId xmlns:a16="http://schemas.microsoft.com/office/drawing/2014/main" xmlns="" id="{9DEC4BBD-9F63-442C-BD14-ED95764CF0AC}"/>
                </a:ext>
              </a:extLst>
            </p:cNvPr>
            <p:cNvSpPr/>
            <p:nvPr/>
          </p:nvSpPr>
          <p:spPr>
            <a:xfrm>
              <a:off x="2246782" y="1808226"/>
              <a:ext cx="1717865" cy="495300"/>
            </a:xfrm>
            <a:custGeom>
              <a:avLst/>
              <a:gdLst/>
              <a:ahLst/>
              <a:cxnLst/>
              <a:rect l="l" t="t" r="r" b="b"/>
              <a:pathLst>
                <a:path w="1717865" h="495300">
                  <a:moveTo>
                    <a:pt x="0" y="495300"/>
                  </a:moveTo>
                  <a:lnTo>
                    <a:pt x="1717866" y="495300"/>
                  </a:lnTo>
                  <a:lnTo>
                    <a:pt x="1717866" y="0"/>
                  </a:lnTo>
                  <a:lnTo>
                    <a:pt x="0" y="0"/>
                  </a:lnTo>
                  <a:close/>
                </a:path>
              </a:pathLst>
            </a:custGeom>
            <a:solidFill>
              <a:srgbClr val="2A6DBA"/>
            </a:solidFill>
          </p:spPr>
        </p:sp>
        <p:sp>
          <p:nvSpPr>
            <p:cNvPr id="97" name="TextBox 96">
              <a:extLst>
                <a:ext uri="{FF2B5EF4-FFF2-40B4-BE49-F238E27FC236}">
                  <a16:creationId xmlns:a16="http://schemas.microsoft.com/office/drawing/2014/main" xmlns="" id="{5A41F5E1-F0F6-4FF8-BD21-087E1451A901}"/>
                </a:ext>
              </a:extLst>
            </p:cNvPr>
            <p:cNvSpPr txBox="1"/>
            <p:nvPr/>
          </p:nvSpPr>
          <p:spPr>
            <a:xfrm>
              <a:off x="2460625" y="1897122"/>
              <a:ext cx="1473200" cy="165100"/>
            </a:xfrm>
            <a:prstGeom prst="rect">
              <a:avLst/>
            </a:prstGeom>
          </p:spPr>
          <p:txBody>
            <a:bodyPr wrap="none" lIns="0" tIns="0" rIns="0" bIns="0" anchor="t"/>
            <a:lstStyle/>
            <a:p>
              <a:r>
                <a:rPr lang="en-US" sz="1200" b="1" dirty="0">
                  <a:solidFill>
                    <a:srgbClr val="FFFFFF"/>
                  </a:solidFill>
                  <a:latin typeface="Arial"/>
                </a:rPr>
                <a:t>Develop and Enable </a:t>
              </a:r>
            </a:p>
          </p:txBody>
        </p:sp>
        <p:sp>
          <p:nvSpPr>
            <p:cNvPr id="98" name="TextBox 97">
              <a:extLst>
                <a:ext uri="{FF2B5EF4-FFF2-40B4-BE49-F238E27FC236}">
                  <a16:creationId xmlns:a16="http://schemas.microsoft.com/office/drawing/2014/main" xmlns="" id="{96057B57-354E-43FD-A8F4-8F40C7479553}"/>
                </a:ext>
              </a:extLst>
            </p:cNvPr>
            <p:cNvSpPr txBox="1"/>
            <p:nvPr/>
          </p:nvSpPr>
          <p:spPr>
            <a:xfrm>
              <a:off x="2676525" y="2062222"/>
              <a:ext cx="977900" cy="165100"/>
            </a:xfrm>
            <a:prstGeom prst="rect">
              <a:avLst/>
            </a:prstGeom>
          </p:spPr>
          <p:txBody>
            <a:bodyPr wrap="none" lIns="0" tIns="0" rIns="0" bIns="0" anchor="t"/>
            <a:lstStyle/>
            <a:p>
              <a:r>
                <a:rPr lang="en-US" sz="1200" b="1" dirty="0">
                  <a:solidFill>
                    <a:srgbClr val="FFFFFF"/>
                  </a:solidFill>
                  <a:latin typeface="Arial"/>
                </a:rPr>
                <a:t>Digital Talent</a:t>
              </a:r>
            </a:p>
          </p:txBody>
        </p:sp>
        <p:sp>
          <p:nvSpPr>
            <p:cNvPr id="99" name="Freeform 16">
              <a:extLst>
                <a:ext uri="{FF2B5EF4-FFF2-40B4-BE49-F238E27FC236}">
                  <a16:creationId xmlns:a16="http://schemas.microsoft.com/office/drawing/2014/main" xmlns="" id="{E72CCB57-9DE8-480C-9B75-EB0F330F7A31}"/>
                </a:ext>
              </a:extLst>
            </p:cNvPr>
            <p:cNvSpPr/>
            <p:nvPr/>
          </p:nvSpPr>
          <p:spPr>
            <a:xfrm>
              <a:off x="4036352" y="1808226"/>
              <a:ext cx="1717866" cy="495300"/>
            </a:xfrm>
            <a:custGeom>
              <a:avLst/>
              <a:gdLst/>
              <a:ahLst/>
              <a:cxnLst/>
              <a:rect l="l" t="t" r="r" b="b"/>
              <a:pathLst>
                <a:path w="1717866" h="495300">
                  <a:moveTo>
                    <a:pt x="0" y="495300"/>
                  </a:moveTo>
                  <a:lnTo>
                    <a:pt x="1717866" y="495300"/>
                  </a:lnTo>
                  <a:lnTo>
                    <a:pt x="1717866" y="0"/>
                  </a:lnTo>
                  <a:lnTo>
                    <a:pt x="0" y="0"/>
                  </a:lnTo>
                  <a:close/>
                </a:path>
              </a:pathLst>
            </a:custGeom>
            <a:solidFill>
              <a:srgbClr val="2A6DBA"/>
            </a:solidFill>
          </p:spPr>
        </p:sp>
        <p:sp>
          <p:nvSpPr>
            <p:cNvPr id="100" name="TextBox 99">
              <a:extLst>
                <a:ext uri="{FF2B5EF4-FFF2-40B4-BE49-F238E27FC236}">
                  <a16:creationId xmlns:a16="http://schemas.microsoft.com/office/drawing/2014/main" xmlns="" id="{5F199691-BE71-4CAE-88BE-4FE1ABE5E7C1}"/>
                </a:ext>
              </a:extLst>
            </p:cNvPr>
            <p:cNvSpPr txBox="1"/>
            <p:nvPr/>
          </p:nvSpPr>
          <p:spPr>
            <a:xfrm>
              <a:off x="4231087" y="1897122"/>
              <a:ext cx="1536700" cy="165100"/>
            </a:xfrm>
            <a:prstGeom prst="rect">
              <a:avLst/>
            </a:prstGeom>
          </p:spPr>
          <p:txBody>
            <a:bodyPr wrap="none" lIns="0" tIns="0" rIns="0" bIns="0" anchor="t"/>
            <a:lstStyle/>
            <a:p>
              <a:r>
                <a:rPr lang="en-US" sz="1200" b="1" dirty="0">
                  <a:solidFill>
                    <a:srgbClr val="FFFFFF"/>
                  </a:solidFill>
                  <a:latin typeface="Arial"/>
                </a:rPr>
                <a:t>Orchestrate Delivery </a:t>
              </a:r>
            </a:p>
          </p:txBody>
        </p:sp>
        <p:sp>
          <p:nvSpPr>
            <p:cNvPr id="101" name="TextBox 100">
              <a:extLst>
                <a:ext uri="{FF2B5EF4-FFF2-40B4-BE49-F238E27FC236}">
                  <a16:creationId xmlns:a16="http://schemas.microsoft.com/office/drawing/2014/main" xmlns="" id="{4E2A0911-41A2-4C4B-AED9-55DCECDE60AA}"/>
                </a:ext>
              </a:extLst>
            </p:cNvPr>
            <p:cNvSpPr txBox="1"/>
            <p:nvPr/>
          </p:nvSpPr>
          <p:spPr>
            <a:xfrm>
              <a:off x="4361897" y="2062222"/>
              <a:ext cx="1219200" cy="165100"/>
            </a:xfrm>
            <a:prstGeom prst="rect">
              <a:avLst/>
            </a:prstGeom>
          </p:spPr>
          <p:txBody>
            <a:bodyPr lIns="0" tIns="0" rIns="0" bIns="0" anchor="t"/>
            <a:lstStyle/>
            <a:p>
              <a:pPr marL="0" indent="0" algn="l"/>
              <a:r>
                <a:rPr lang="en-US" sz="1200" b="1" dirty="0">
                  <a:solidFill>
                    <a:srgbClr val="FFFFFF"/>
                  </a:solidFill>
                  <a:latin typeface="Arial"/>
                </a:rPr>
                <a:t>Team Workflows</a:t>
              </a:r>
            </a:p>
          </p:txBody>
        </p:sp>
        <p:sp>
          <p:nvSpPr>
            <p:cNvPr id="102" name="Freeform 19">
              <a:extLst>
                <a:ext uri="{FF2B5EF4-FFF2-40B4-BE49-F238E27FC236}">
                  <a16:creationId xmlns:a16="http://schemas.microsoft.com/office/drawing/2014/main" xmlns="" id="{ECC24384-F464-4314-B34F-1C5CD05F836E}"/>
                </a:ext>
              </a:extLst>
            </p:cNvPr>
            <p:cNvSpPr/>
            <p:nvPr/>
          </p:nvSpPr>
          <p:spPr>
            <a:xfrm>
              <a:off x="5825934" y="1808226"/>
              <a:ext cx="1717866" cy="495300"/>
            </a:xfrm>
            <a:custGeom>
              <a:avLst/>
              <a:gdLst/>
              <a:ahLst/>
              <a:cxnLst/>
              <a:rect l="l" t="t" r="r" b="b"/>
              <a:pathLst>
                <a:path w="1717866" h="495300">
                  <a:moveTo>
                    <a:pt x="0" y="495300"/>
                  </a:moveTo>
                  <a:lnTo>
                    <a:pt x="1717866" y="495300"/>
                  </a:lnTo>
                  <a:lnTo>
                    <a:pt x="1717866" y="0"/>
                  </a:lnTo>
                  <a:lnTo>
                    <a:pt x="0" y="0"/>
                  </a:lnTo>
                  <a:close/>
                </a:path>
              </a:pathLst>
            </a:custGeom>
            <a:solidFill>
              <a:srgbClr val="DBDCDE"/>
            </a:solidFill>
          </p:spPr>
        </p:sp>
        <p:sp>
          <p:nvSpPr>
            <p:cNvPr id="103" name="TextBox 102">
              <a:extLst>
                <a:ext uri="{FF2B5EF4-FFF2-40B4-BE49-F238E27FC236}">
                  <a16:creationId xmlns:a16="http://schemas.microsoft.com/office/drawing/2014/main" xmlns="" id="{F5666061-3ABD-4A34-843C-D8A222EAD29C}"/>
                </a:ext>
              </a:extLst>
            </p:cNvPr>
            <p:cNvSpPr txBox="1"/>
            <p:nvPr/>
          </p:nvSpPr>
          <p:spPr>
            <a:xfrm>
              <a:off x="6314542" y="1897122"/>
              <a:ext cx="914400" cy="165100"/>
            </a:xfrm>
            <a:prstGeom prst="rect">
              <a:avLst/>
            </a:prstGeom>
          </p:spPr>
          <p:txBody>
            <a:bodyPr wrap="none" lIns="0" tIns="0" rIns="0" bIns="0" anchor="t"/>
            <a:lstStyle/>
            <a:p>
              <a:r>
                <a:rPr lang="en-US" sz="1200" b="1" dirty="0">
                  <a:solidFill>
                    <a:srgbClr val="000000"/>
                  </a:solidFill>
                  <a:latin typeface="Arial"/>
                </a:rPr>
                <a:t>Govern and  </a:t>
              </a:r>
            </a:p>
          </p:txBody>
        </p:sp>
        <p:sp>
          <p:nvSpPr>
            <p:cNvPr id="104" name="TextBox 103">
              <a:extLst>
                <a:ext uri="{FF2B5EF4-FFF2-40B4-BE49-F238E27FC236}">
                  <a16:creationId xmlns:a16="http://schemas.microsoft.com/office/drawing/2014/main" xmlns="" id="{9607146D-10A6-4051-9FE3-8D4949FF17D0}"/>
                </a:ext>
              </a:extLst>
            </p:cNvPr>
            <p:cNvSpPr txBox="1"/>
            <p:nvPr/>
          </p:nvSpPr>
          <p:spPr>
            <a:xfrm>
              <a:off x="6174461" y="2062222"/>
              <a:ext cx="1143000" cy="165100"/>
            </a:xfrm>
            <a:prstGeom prst="rect">
              <a:avLst/>
            </a:prstGeom>
          </p:spPr>
          <p:txBody>
            <a:bodyPr wrap="none" lIns="0" tIns="0" rIns="0" bIns="0" anchor="t"/>
            <a:lstStyle/>
            <a:p>
              <a:r>
                <a:rPr lang="en-US" sz="1200" b="1" dirty="0">
                  <a:solidFill>
                    <a:srgbClr val="000000"/>
                  </a:solidFill>
                  <a:latin typeface="Arial"/>
                </a:rPr>
                <a:t>Deliver Projects</a:t>
              </a:r>
            </a:p>
          </p:txBody>
        </p:sp>
        <p:sp>
          <p:nvSpPr>
            <p:cNvPr id="105" name="Freeform 22">
              <a:extLst>
                <a:ext uri="{FF2B5EF4-FFF2-40B4-BE49-F238E27FC236}">
                  <a16:creationId xmlns:a16="http://schemas.microsoft.com/office/drawing/2014/main" xmlns="" id="{73E653AF-0423-4405-AAF9-6B7D26B11D57}"/>
                </a:ext>
              </a:extLst>
            </p:cNvPr>
            <p:cNvSpPr/>
            <p:nvPr/>
          </p:nvSpPr>
          <p:spPr>
            <a:xfrm>
              <a:off x="457200" y="1238250"/>
              <a:ext cx="7086600" cy="492239"/>
            </a:xfrm>
            <a:custGeom>
              <a:avLst/>
              <a:gdLst/>
              <a:ahLst/>
              <a:cxnLst/>
              <a:rect l="l" t="t" r="r" b="b"/>
              <a:pathLst>
                <a:path w="7086600" h="492239">
                  <a:moveTo>
                    <a:pt x="190487" y="492239"/>
                  </a:moveTo>
                  <a:lnTo>
                    <a:pt x="0" y="246113"/>
                  </a:lnTo>
                  <a:lnTo>
                    <a:pt x="190487" y="0"/>
                  </a:lnTo>
                  <a:lnTo>
                    <a:pt x="190487" y="105473"/>
                  </a:lnTo>
                  <a:lnTo>
                    <a:pt x="7086600" y="105473"/>
                  </a:lnTo>
                  <a:lnTo>
                    <a:pt x="7086600" y="386753"/>
                  </a:lnTo>
                  <a:lnTo>
                    <a:pt x="190487" y="386753"/>
                  </a:lnTo>
                  <a:lnTo>
                    <a:pt x="190487" y="492239"/>
                  </a:ln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p:spPr>
        </p:sp>
        <p:sp>
          <p:nvSpPr>
            <p:cNvPr id="106" name="TextBox 105">
              <a:extLst>
                <a:ext uri="{FF2B5EF4-FFF2-40B4-BE49-F238E27FC236}">
                  <a16:creationId xmlns:a16="http://schemas.microsoft.com/office/drawing/2014/main" xmlns="" id="{154AF9AA-61D8-416A-8D48-94F94D2D8AD4}"/>
                </a:ext>
              </a:extLst>
            </p:cNvPr>
            <p:cNvSpPr txBox="1"/>
            <p:nvPr/>
          </p:nvSpPr>
          <p:spPr>
            <a:xfrm>
              <a:off x="857583" y="1408166"/>
              <a:ext cx="1473200" cy="165100"/>
            </a:xfrm>
            <a:prstGeom prst="rect">
              <a:avLst/>
            </a:prstGeom>
          </p:spPr>
          <p:txBody>
            <a:bodyPr wrap="none" lIns="0" tIns="0" rIns="0" bIns="0" anchor="t"/>
            <a:lstStyle/>
            <a:p>
              <a:r>
                <a:rPr lang="en-US" sz="1200" b="1" dirty="0">
                  <a:solidFill>
                    <a:srgbClr val="FFFFFF"/>
                  </a:solidFill>
                  <a:latin typeface="Arial"/>
                </a:rPr>
                <a:t>Increasing Emphasis</a:t>
              </a:r>
            </a:p>
          </p:txBody>
        </p:sp>
        <p:sp>
          <p:nvSpPr>
            <p:cNvPr id="107" name="TextBox 106">
              <a:extLst>
                <a:ext uri="{FF2B5EF4-FFF2-40B4-BE49-F238E27FC236}">
                  <a16:creationId xmlns:a16="http://schemas.microsoft.com/office/drawing/2014/main" xmlns="" id="{3FD46985-CCAD-4D09-8174-F77FFDA95946}"/>
                </a:ext>
              </a:extLst>
            </p:cNvPr>
            <p:cNvSpPr txBox="1"/>
            <p:nvPr/>
          </p:nvSpPr>
          <p:spPr>
            <a:xfrm>
              <a:off x="571499" y="5654913"/>
              <a:ext cx="965200" cy="114300"/>
            </a:xfrm>
            <a:prstGeom prst="rect">
              <a:avLst/>
            </a:prstGeom>
          </p:spPr>
          <p:txBody>
            <a:bodyPr wrap="none" lIns="0" tIns="0" rIns="0" bIns="0" anchor="t"/>
            <a:lstStyle/>
            <a:p>
              <a:r>
                <a:rPr lang="en-US" sz="800" dirty="0">
                  <a:solidFill>
                    <a:srgbClr val="000000"/>
                  </a:solidFill>
                  <a:latin typeface="Arial"/>
                </a:rPr>
                <a:t>Source: CEB analysis.</a:t>
              </a:r>
            </a:p>
          </p:txBody>
        </p:sp>
        <p:sp>
          <p:nvSpPr>
            <p:cNvPr id="108" name="TextBox 107">
              <a:extLst>
                <a:ext uri="{FF2B5EF4-FFF2-40B4-BE49-F238E27FC236}">
                  <a16:creationId xmlns:a16="http://schemas.microsoft.com/office/drawing/2014/main" xmlns="" id="{CCC28616-846C-499F-942B-1C8B48337612}"/>
                </a:ext>
              </a:extLst>
            </p:cNvPr>
            <p:cNvSpPr txBox="1"/>
            <p:nvPr/>
          </p:nvSpPr>
          <p:spPr>
            <a:xfrm>
              <a:off x="650740" y="5350881"/>
              <a:ext cx="4792272" cy="280497"/>
            </a:xfrm>
            <a:prstGeom prst="rect">
              <a:avLst/>
            </a:prstGeom>
          </p:spPr>
          <p:txBody>
            <a:bodyPr lIns="0" tIns="0" rIns="0" bIns="0" anchor="t"/>
            <a:lstStyle/>
            <a:p>
              <a:pPr marL="37859" indent="-37859" algn="l">
                <a:lnSpc>
                  <a:spcPts val="1400"/>
                </a:lnSpc>
              </a:pPr>
              <a:r>
                <a:rPr lang="en-US" sz="1100" b="1" dirty="0">
                  <a:solidFill>
                    <a:srgbClr val="2A6DBA"/>
                  </a:solidFill>
                  <a:latin typeface="Arial"/>
                </a:rPr>
                <a:t>PMOs must increasingly focus on these activities  to enable their organizations’ digital ambitions.</a:t>
              </a:r>
            </a:p>
          </p:txBody>
        </p:sp>
        <p:sp>
          <p:nvSpPr>
            <p:cNvPr id="109" name="Freeform 26">
              <a:extLst>
                <a:ext uri="{FF2B5EF4-FFF2-40B4-BE49-F238E27FC236}">
                  <a16:creationId xmlns:a16="http://schemas.microsoft.com/office/drawing/2014/main" xmlns="" id="{6782B121-45E5-41C6-866C-AD9B9B54C8DE}"/>
                </a:ext>
              </a:extLst>
            </p:cNvPr>
            <p:cNvSpPr/>
            <p:nvPr/>
          </p:nvSpPr>
          <p:spPr>
            <a:xfrm>
              <a:off x="650740" y="5150226"/>
              <a:ext cx="5103478" cy="219256"/>
            </a:xfrm>
            <a:custGeom>
              <a:avLst/>
              <a:gdLst/>
              <a:ahLst/>
              <a:cxnLst/>
              <a:rect l="l" t="t" r="r" b="b"/>
              <a:pathLst>
                <a:path w="5277523" h="160020">
                  <a:moveTo>
                    <a:pt x="0" y="0"/>
                  </a:moveTo>
                  <a:lnTo>
                    <a:pt x="0" y="91440"/>
                  </a:lnTo>
                  <a:lnTo>
                    <a:pt x="2547100" y="91440"/>
                  </a:lnTo>
                  <a:lnTo>
                    <a:pt x="2638540" y="160020"/>
                  </a:lnTo>
                  <a:lnTo>
                    <a:pt x="2729980" y="91440"/>
                  </a:lnTo>
                  <a:lnTo>
                    <a:pt x="5277523" y="91440"/>
                  </a:lnTo>
                  <a:lnTo>
                    <a:pt x="5277523" y="0"/>
                  </a:lnTo>
                </a:path>
              </a:pathLst>
            </a:custGeom>
            <a:noFill/>
            <a:ln w="19050" cap="sq">
              <a:solidFill>
                <a:srgbClr val="89898B"/>
              </a:solidFill>
            </a:ln>
          </p:spPr>
          <p:txBody>
            <a:bodyPr/>
            <a:lstStyle/>
            <a:p>
              <a:endParaRPr lang="en-US" sz="1200" dirty="0"/>
            </a:p>
          </p:txBody>
        </p:sp>
        <p:sp>
          <p:nvSpPr>
            <p:cNvPr id="110" name="TextBox 109">
              <a:extLst>
                <a:ext uri="{FF2B5EF4-FFF2-40B4-BE49-F238E27FC236}">
                  <a16:creationId xmlns:a16="http://schemas.microsoft.com/office/drawing/2014/main" xmlns="" id="{5879F429-A423-4EFF-BD48-33BEF837F2E9}"/>
                </a:ext>
              </a:extLst>
            </p:cNvPr>
            <p:cNvSpPr txBox="1"/>
            <p:nvPr/>
          </p:nvSpPr>
          <p:spPr>
            <a:xfrm>
              <a:off x="571499" y="2354319"/>
              <a:ext cx="1498600" cy="5334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Facilitate operating model shifts (e.g., to product lines).</a:t>
              </a:r>
            </a:p>
          </p:txBody>
        </p:sp>
        <p:sp>
          <p:nvSpPr>
            <p:cNvPr id="111" name="TextBox 110">
              <a:extLst>
                <a:ext uri="{FF2B5EF4-FFF2-40B4-BE49-F238E27FC236}">
                  <a16:creationId xmlns:a16="http://schemas.microsoft.com/office/drawing/2014/main" xmlns="" id="{5700CDBF-31C4-4D75-9105-94A832D07D46}"/>
                </a:ext>
              </a:extLst>
            </p:cNvPr>
            <p:cNvSpPr txBox="1"/>
            <p:nvPr/>
          </p:nvSpPr>
          <p:spPr>
            <a:xfrm>
              <a:off x="571499" y="2906769"/>
              <a:ext cx="1409700" cy="5334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Steward enterprise- level capital </a:t>
              </a:r>
              <a:br>
                <a:rPr lang="en-US" sz="1200" dirty="0">
                  <a:solidFill>
                    <a:srgbClr val="000000"/>
                  </a:solidFill>
                  <a:latin typeface="Arial"/>
                </a:rPr>
              </a:br>
              <a:r>
                <a:rPr lang="en-US" sz="1200" dirty="0">
                  <a:solidFill>
                    <a:srgbClr val="000000"/>
                  </a:solidFill>
                  <a:latin typeface="Arial"/>
                </a:rPr>
                <a:t>allocation.</a:t>
              </a:r>
            </a:p>
          </p:txBody>
        </p:sp>
        <p:sp>
          <p:nvSpPr>
            <p:cNvPr id="112" name="TextBox 111">
              <a:extLst>
                <a:ext uri="{FF2B5EF4-FFF2-40B4-BE49-F238E27FC236}">
                  <a16:creationId xmlns:a16="http://schemas.microsoft.com/office/drawing/2014/main" xmlns="" id="{4AF7D179-94D5-45EA-8596-1D970A8D14E1}"/>
                </a:ext>
              </a:extLst>
            </p:cNvPr>
            <p:cNvSpPr txBox="1"/>
            <p:nvPr/>
          </p:nvSpPr>
          <p:spPr>
            <a:xfrm>
              <a:off x="571499" y="3459220"/>
              <a:ext cx="1130300" cy="5334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Align product roadmaps with strategic goals.</a:t>
              </a:r>
            </a:p>
          </p:txBody>
        </p:sp>
        <p:sp>
          <p:nvSpPr>
            <p:cNvPr id="113" name="TextBox 112">
              <a:extLst>
                <a:ext uri="{FF2B5EF4-FFF2-40B4-BE49-F238E27FC236}">
                  <a16:creationId xmlns:a16="http://schemas.microsoft.com/office/drawing/2014/main" xmlns="" id="{993510F2-EFFC-4830-BBBA-E64390D31801}"/>
                </a:ext>
              </a:extLst>
            </p:cNvPr>
            <p:cNvSpPr txBox="1"/>
            <p:nvPr/>
          </p:nvSpPr>
          <p:spPr>
            <a:xfrm>
              <a:off x="571499" y="4011670"/>
              <a:ext cx="1511300" cy="5334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Continuously </a:t>
              </a:r>
              <a:br>
                <a:rPr lang="en-US" sz="1200" dirty="0">
                  <a:solidFill>
                    <a:srgbClr val="000000"/>
                  </a:solidFill>
                  <a:latin typeface="Arial"/>
                </a:rPr>
              </a:br>
              <a:r>
                <a:rPr lang="en-US" sz="1200" dirty="0">
                  <a:solidFill>
                    <a:srgbClr val="000000"/>
                  </a:solidFill>
                  <a:latin typeface="Arial"/>
                </a:rPr>
                <a:t>improve product line performance.</a:t>
              </a:r>
            </a:p>
          </p:txBody>
        </p:sp>
        <p:sp>
          <p:nvSpPr>
            <p:cNvPr id="114" name="TextBox 113">
              <a:extLst>
                <a:ext uri="{FF2B5EF4-FFF2-40B4-BE49-F238E27FC236}">
                  <a16:creationId xmlns:a16="http://schemas.microsoft.com/office/drawing/2014/main" xmlns="" id="{0E5B5C3E-FC50-4ADB-ACCA-847D85B6F7F4}"/>
                </a:ext>
              </a:extLst>
            </p:cNvPr>
            <p:cNvSpPr txBox="1"/>
            <p:nvPr/>
          </p:nvSpPr>
          <p:spPr>
            <a:xfrm>
              <a:off x="571499" y="4564120"/>
              <a:ext cx="1092200" cy="5334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Facilitate </a:t>
              </a:r>
              <a:br>
                <a:rPr lang="en-US" sz="1200" dirty="0">
                  <a:solidFill>
                    <a:srgbClr val="000000"/>
                  </a:solidFill>
                  <a:latin typeface="Arial"/>
                </a:rPr>
              </a:br>
              <a:r>
                <a:rPr lang="en-US" sz="1200" dirty="0">
                  <a:solidFill>
                    <a:srgbClr val="000000"/>
                  </a:solidFill>
                  <a:latin typeface="Arial"/>
                </a:rPr>
                <a:t>cross-portfolio prioritization.</a:t>
              </a:r>
            </a:p>
          </p:txBody>
        </p:sp>
        <p:sp>
          <p:nvSpPr>
            <p:cNvPr id="115" name="TextBox 114">
              <a:extLst>
                <a:ext uri="{FF2B5EF4-FFF2-40B4-BE49-F238E27FC236}">
                  <a16:creationId xmlns:a16="http://schemas.microsoft.com/office/drawing/2014/main" xmlns="" id="{A736C58A-6A6A-4667-88D7-CE2A6825038C}"/>
                </a:ext>
              </a:extLst>
            </p:cNvPr>
            <p:cNvSpPr txBox="1"/>
            <p:nvPr/>
          </p:nvSpPr>
          <p:spPr>
            <a:xfrm>
              <a:off x="2361077" y="2354319"/>
              <a:ext cx="1257300" cy="3683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Develop PM staff digital skills.</a:t>
              </a:r>
            </a:p>
          </p:txBody>
        </p:sp>
        <p:sp>
          <p:nvSpPr>
            <p:cNvPr id="116" name="TextBox 115">
              <a:extLst>
                <a:ext uri="{FF2B5EF4-FFF2-40B4-BE49-F238E27FC236}">
                  <a16:creationId xmlns:a16="http://schemas.microsoft.com/office/drawing/2014/main" xmlns="" id="{7038EC7B-4E55-452E-8D57-DE1747B8C6B5}"/>
                </a:ext>
              </a:extLst>
            </p:cNvPr>
            <p:cNvSpPr txBox="1"/>
            <p:nvPr/>
          </p:nvSpPr>
          <p:spPr>
            <a:xfrm>
              <a:off x="2361077" y="2741669"/>
              <a:ext cx="1422400" cy="3683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Foster true product ownership.</a:t>
              </a:r>
            </a:p>
          </p:txBody>
        </p:sp>
        <p:sp>
          <p:nvSpPr>
            <p:cNvPr id="117" name="TextBox 116">
              <a:extLst>
                <a:ext uri="{FF2B5EF4-FFF2-40B4-BE49-F238E27FC236}">
                  <a16:creationId xmlns:a16="http://schemas.microsoft.com/office/drawing/2014/main" xmlns="" id="{456584E0-FB1C-43A8-A5BF-F1B985BCF097}"/>
                </a:ext>
              </a:extLst>
            </p:cNvPr>
            <p:cNvSpPr txBox="1"/>
            <p:nvPr/>
          </p:nvSpPr>
          <p:spPr>
            <a:xfrm>
              <a:off x="2361077" y="3129020"/>
              <a:ext cx="1371600" cy="3683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Support business- managed projects.</a:t>
              </a:r>
            </a:p>
          </p:txBody>
        </p:sp>
        <p:sp>
          <p:nvSpPr>
            <p:cNvPr id="118" name="TextBox 117">
              <a:extLst>
                <a:ext uri="{FF2B5EF4-FFF2-40B4-BE49-F238E27FC236}">
                  <a16:creationId xmlns:a16="http://schemas.microsoft.com/office/drawing/2014/main" xmlns="" id="{B4B651A5-442E-4750-9333-66AB21FD9B25}"/>
                </a:ext>
              </a:extLst>
            </p:cNvPr>
            <p:cNvSpPr txBox="1"/>
            <p:nvPr/>
          </p:nvSpPr>
          <p:spPr>
            <a:xfrm>
              <a:off x="2361077" y="3516370"/>
              <a:ext cx="1485900" cy="5334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Adapt project </a:t>
              </a:r>
              <a:br>
                <a:rPr lang="en-US" sz="1200" dirty="0">
                  <a:solidFill>
                    <a:srgbClr val="000000"/>
                  </a:solidFill>
                  <a:latin typeface="Arial"/>
                </a:rPr>
              </a:br>
              <a:r>
                <a:rPr lang="en-US" sz="1200" dirty="0">
                  <a:solidFill>
                    <a:srgbClr val="000000"/>
                  </a:solidFill>
                  <a:latin typeface="Arial"/>
                </a:rPr>
                <a:t>management career paths.</a:t>
              </a:r>
            </a:p>
          </p:txBody>
        </p:sp>
        <p:sp>
          <p:nvSpPr>
            <p:cNvPr id="119" name="TextBox 118">
              <a:extLst>
                <a:ext uri="{FF2B5EF4-FFF2-40B4-BE49-F238E27FC236}">
                  <a16:creationId xmlns:a16="http://schemas.microsoft.com/office/drawing/2014/main" xmlns="" id="{9517B7FE-7428-4FC5-AF9C-358F6CDEEDC0}"/>
                </a:ext>
              </a:extLst>
            </p:cNvPr>
            <p:cNvSpPr txBox="1"/>
            <p:nvPr/>
          </p:nvSpPr>
          <p:spPr>
            <a:xfrm>
              <a:off x="2361077" y="4068820"/>
              <a:ext cx="1524000" cy="5334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Build extended </a:t>
              </a:r>
              <a:br>
                <a:rPr lang="en-US" sz="1200" dirty="0">
                  <a:solidFill>
                    <a:srgbClr val="000000"/>
                  </a:solidFill>
                  <a:latin typeface="Arial"/>
                </a:rPr>
              </a:br>
              <a:r>
                <a:rPr lang="en-US" sz="1200" dirty="0">
                  <a:solidFill>
                    <a:srgbClr val="000000"/>
                  </a:solidFill>
                  <a:latin typeface="Arial"/>
                </a:rPr>
                <a:t>project management community.</a:t>
              </a:r>
            </a:p>
          </p:txBody>
        </p:sp>
        <p:sp>
          <p:nvSpPr>
            <p:cNvPr id="120" name="TextBox 119">
              <a:extLst>
                <a:ext uri="{FF2B5EF4-FFF2-40B4-BE49-F238E27FC236}">
                  <a16:creationId xmlns:a16="http://schemas.microsoft.com/office/drawing/2014/main" xmlns="" id="{C9FFE001-ECAA-46DB-9C4E-05344D935085}"/>
                </a:ext>
              </a:extLst>
            </p:cNvPr>
            <p:cNvSpPr txBox="1"/>
            <p:nvPr/>
          </p:nvSpPr>
          <p:spPr>
            <a:xfrm>
              <a:off x="4150657" y="2354319"/>
              <a:ext cx="1257300" cy="5334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Coordinate multi- methodology </a:t>
              </a:r>
              <a:br>
                <a:rPr lang="en-US" sz="1200" dirty="0">
                  <a:solidFill>
                    <a:srgbClr val="000000"/>
                  </a:solidFill>
                  <a:latin typeface="Arial"/>
                </a:rPr>
              </a:br>
              <a:r>
                <a:rPr lang="en-US" sz="1200" dirty="0">
                  <a:solidFill>
                    <a:srgbClr val="000000"/>
                  </a:solidFill>
                  <a:latin typeface="Arial"/>
                </a:rPr>
                <a:t>delivery.</a:t>
              </a:r>
            </a:p>
          </p:txBody>
        </p:sp>
        <p:sp>
          <p:nvSpPr>
            <p:cNvPr id="121" name="TextBox 120">
              <a:extLst>
                <a:ext uri="{FF2B5EF4-FFF2-40B4-BE49-F238E27FC236}">
                  <a16:creationId xmlns:a16="http://schemas.microsoft.com/office/drawing/2014/main" xmlns="" id="{456A3CCF-8687-4380-A608-D4A811BBD725}"/>
                </a:ext>
              </a:extLst>
            </p:cNvPr>
            <p:cNvSpPr txBox="1"/>
            <p:nvPr/>
          </p:nvSpPr>
          <p:spPr>
            <a:xfrm>
              <a:off x="4150657" y="2906769"/>
              <a:ext cx="1536700" cy="6985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Promote adoption  of new delivery </a:t>
              </a:r>
              <a:br>
                <a:rPr lang="en-US" sz="1200" dirty="0">
                  <a:solidFill>
                    <a:srgbClr val="000000"/>
                  </a:solidFill>
                  <a:latin typeface="Arial"/>
                </a:rPr>
              </a:br>
              <a:r>
                <a:rPr lang="en-US" sz="1200" dirty="0">
                  <a:solidFill>
                    <a:srgbClr val="000000"/>
                  </a:solidFill>
                  <a:latin typeface="Arial"/>
                </a:rPr>
                <a:t>practices (e.g., Agile, DevOps).</a:t>
              </a:r>
            </a:p>
          </p:txBody>
        </p:sp>
        <p:sp>
          <p:nvSpPr>
            <p:cNvPr id="122" name="TextBox 121">
              <a:extLst>
                <a:ext uri="{FF2B5EF4-FFF2-40B4-BE49-F238E27FC236}">
                  <a16:creationId xmlns:a16="http://schemas.microsoft.com/office/drawing/2014/main" xmlns="" id="{CF368013-08CD-4915-B703-AD4A2A465A7D}"/>
                </a:ext>
              </a:extLst>
            </p:cNvPr>
            <p:cNvSpPr txBox="1"/>
            <p:nvPr/>
          </p:nvSpPr>
          <p:spPr>
            <a:xfrm>
              <a:off x="4150657" y="3624320"/>
              <a:ext cx="1371600" cy="5334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Manage cross-</a:t>
              </a:r>
              <a:br>
                <a:rPr lang="en-US" sz="1200" dirty="0">
                  <a:solidFill>
                    <a:srgbClr val="000000"/>
                  </a:solidFill>
                  <a:latin typeface="Arial"/>
                </a:rPr>
              </a:br>
              <a:r>
                <a:rPr lang="en-US" sz="1200" dirty="0">
                  <a:solidFill>
                    <a:srgbClr val="000000"/>
                  </a:solidFill>
                  <a:latin typeface="Arial"/>
                </a:rPr>
                <a:t>team/product </a:t>
              </a:r>
              <a:br>
                <a:rPr lang="en-US" sz="1200" dirty="0">
                  <a:solidFill>
                    <a:srgbClr val="000000"/>
                  </a:solidFill>
                  <a:latin typeface="Arial"/>
                </a:rPr>
              </a:br>
              <a:r>
                <a:rPr lang="en-US" sz="1200" dirty="0">
                  <a:solidFill>
                    <a:srgbClr val="000000"/>
                  </a:solidFill>
                  <a:latin typeface="Arial"/>
                </a:rPr>
                <a:t>interdependencies.</a:t>
              </a:r>
            </a:p>
          </p:txBody>
        </p:sp>
        <p:sp>
          <p:nvSpPr>
            <p:cNvPr id="123" name="TextBox 122">
              <a:extLst>
                <a:ext uri="{FF2B5EF4-FFF2-40B4-BE49-F238E27FC236}">
                  <a16:creationId xmlns:a16="http://schemas.microsoft.com/office/drawing/2014/main" xmlns="" id="{DAA644D6-A81C-4CBE-8671-AFB05F562C80}"/>
                </a:ext>
              </a:extLst>
            </p:cNvPr>
            <p:cNvSpPr txBox="1"/>
            <p:nvPr/>
          </p:nvSpPr>
          <p:spPr>
            <a:xfrm>
              <a:off x="4150657" y="4176770"/>
              <a:ext cx="1447800" cy="5334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Enable effortless governance partner coordination.</a:t>
              </a:r>
            </a:p>
          </p:txBody>
        </p:sp>
        <p:sp>
          <p:nvSpPr>
            <p:cNvPr id="124" name="TextBox 123">
              <a:extLst>
                <a:ext uri="{FF2B5EF4-FFF2-40B4-BE49-F238E27FC236}">
                  <a16:creationId xmlns:a16="http://schemas.microsoft.com/office/drawing/2014/main" xmlns="" id="{549CD341-9ACF-44E8-BE4B-91F460D0911D}"/>
                </a:ext>
              </a:extLst>
            </p:cNvPr>
            <p:cNvSpPr txBox="1"/>
            <p:nvPr/>
          </p:nvSpPr>
          <p:spPr>
            <a:xfrm>
              <a:off x="4150657" y="4729220"/>
              <a:ext cx="1333500" cy="3683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Broker third-party relationships.</a:t>
              </a:r>
            </a:p>
          </p:txBody>
        </p:sp>
        <p:sp>
          <p:nvSpPr>
            <p:cNvPr id="125" name="TextBox 124">
              <a:extLst>
                <a:ext uri="{FF2B5EF4-FFF2-40B4-BE49-F238E27FC236}">
                  <a16:creationId xmlns:a16="http://schemas.microsoft.com/office/drawing/2014/main" xmlns="" id="{69840F1B-F682-4D8B-B4CC-B4A51A943665}"/>
                </a:ext>
              </a:extLst>
            </p:cNvPr>
            <p:cNvSpPr txBox="1"/>
            <p:nvPr/>
          </p:nvSpPr>
          <p:spPr>
            <a:xfrm>
              <a:off x="5940236" y="2392419"/>
              <a:ext cx="1244600" cy="165100"/>
            </a:xfrm>
            <a:prstGeom prst="rect">
              <a:avLst/>
            </a:prstGeom>
          </p:spPr>
          <p:txBody>
            <a:bodyPr lIns="0" tIns="0" rIns="0" bIns="0" anchor="t"/>
            <a:lstStyle/>
            <a:p>
              <a:pPr marL="114301" indent="-114301" algn="l">
                <a:buClr>
                  <a:srgbClr val="000000"/>
                </a:buClr>
                <a:buSzPts val="500"/>
                <a:buFont typeface="Arial Unicode MS"/>
                <a:buChar char="■"/>
              </a:pPr>
              <a:r>
                <a:rPr lang="en-US" sz="1200" dirty="0">
                  <a:solidFill>
                    <a:srgbClr val="000000"/>
                  </a:solidFill>
                  <a:latin typeface="Arial"/>
                </a:rPr>
                <a:t>Execute projects.</a:t>
              </a:r>
            </a:p>
          </p:txBody>
        </p:sp>
        <p:sp>
          <p:nvSpPr>
            <p:cNvPr id="126" name="TextBox 125">
              <a:extLst>
                <a:ext uri="{FF2B5EF4-FFF2-40B4-BE49-F238E27FC236}">
                  <a16:creationId xmlns:a16="http://schemas.microsoft.com/office/drawing/2014/main" xmlns="" id="{F48B9D60-B6A1-41D3-A0A9-738DB15AFBC5}"/>
                </a:ext>
              </a:extLst>
            </p:cNvPr>
            <p:cNvSpPr txBox="1"/>
            <p:nvPr/>
          </p:nvSpPr>
          <p:spPr>
            <a:xfrm>
              <a:off x="5940236" y="2576569"/>
              <a:ext cx="1511300" cy="5334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Define methodology  and enforce </a:t>
              </a:r>
              <a:br>
                <a:rPr lang="en-US" sz="1200" dirty="0">
                  <a:solidFill>
                    <a:srgbClr val="000000"/>
                  </a:solidFill>
                  <a:latin typeface="Arial"/>
                </a:rPr>
              </a:br>
              <a:r>
                <a:rPr lang="en-US" sz="1200" dirty="0">
                  <a:solidFill>
                    <a:srgbClr val="000000"/>
                  </a:solidFill>
                  <a:latin typeface="Arial"/>
                </a:rPr>
                <a:t>compliance.</a:t>
              </a:r>
            </a:p>
          </p:txBody>
        </p:sp>
        <p:sp>
          <p:nvSpPr>
            <p:cNvPr id="127" name="TextBox 126">
              <a:extLst>
                <a:ext uri="{FF2B5EF4-FFF2-40B4-BE49-F238E27FC236}">
                  <a16:creationId xmlns:a16="http://schemas.microsoft.com/office/drawing/2014/main" xmlns="" id="{D9EAD65C-DF74-44A9-8E8B-F54A5DC77DD8}"/>
                </a:ext>
              </a:extLst>
            </p:cNvPr>
            <p:cNvSpPr txBox="1"/>
            <p:nvPr/>
          </p:nvSpPr>
          <p:spPr>
            <a:xfrm>
              <a:off x="5940236" y="3129020"/>
              <a:ext cx="1447800" cy="5334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Enable project-level prioritization and  funding decisions.</a:t>
              </a:r>
            </a:p>
          </p:txBody>
        </p:sp>
        <p:sp>
          <p:nvSpPr>
            <p:cNvPr id="128" name="TextBox 127">
              <a:extLst>
                <a:ext uri="{FF2B5EF4-FFF2-40B4-BE49-F238E27FC236}">
                  <a16:creationId xmlns:a16="http://schemas.microsoft.com/office/drawing/2014/main" xmlns="" id="{F17C45C3-BDDD-496B-B02E-98767034189E}"/>
                </a:ext>
              </a:extLst>
            </p:cNvPr>
            <p:cNvSpPr txBox="1"/>
            <p:nvPr/>
          </p:nvSpPr>
          <p:spPr>
            <a:xfrm>
              <a:off x="5910519" y="3757670"/>
              <a:ext cx="1295400" cy="368300"/>
            </a:xfrm>
            <a:prstGeom prst="rect">
              <a:avLst/>
            </a:prstGeom>
          </p:spPr>
          <p:txBody>
            <a:bodyPr lIns="0" tIns="0" rIns="0" bIns="0" anchor="t"/>
            <a:lstStyle/>
            <a:p>
              <a:pPr marL="114301" indent="-114301" algn="just">
                <a:lnSpc>
                  <a:spcPts val="1300"/>
                </a:lnSpc>
                <a:buClr>
                  <a:srgbClr val="000000"/>
                </a:buClr>
                <a:buSzPts val="500"/>
                <a:buFont typeface="Arial Unicode MS"/>
                <a:buChar char="■"/>
              </a:pPr>
              <a:r>
                <a:rPr lang="en-US" sz="1200" dirty="0">
                  <a:solidFill>
                    <a:srgbClr val="000000"/>
                  </a:solidFill>
                  <a:latin typeface="Arial"/>
                </a:rPr>
                <a:t>Plan and allocate project resources.</a:t>
              </a:r>
            </a:p>
          </p:txBody>
        </p:sp>
        <p:sp>
          <p:nvSpPr>
            <p:cNvPr id="129" name="TextBox 128">
              <a:extLst>
                <a:ext uri="{FF2B5EF4-FFF2-40B4-BE49-F238E27FC236}">
                  <a16:creationId xmlns:a16="http://schemas.microsoft.com/office/drawing/2014/main" xmlns="" id="{5745A75A-2E15-451F-ABB8-428F811F528C}"/>
                </a:ext>
              </a:extLst>
            </p:cNvPr>
            <p:cNvSpPr txBox="1"/>
            <p:nvPr/>
          </p:nvSpPr>
          <p:spPr>
            <a:xfrm>
              <a:off x="5940236" y="4068820"/>
              <a:ext cx="1422400" cy="533400"/>
            </a:xfrm>
            <a:prstGeom prst="rect">
              <a:avLst/>
            </a:prstGeom>
          </p:spPr>
          <p:txBody>
            <a:bodyPr lIns="0" tIns="0" rIns="0" bIns="0" anchor="t"/>
            <a:lstStyle/>
            <a:p>
              <a:pPr marL="114301" indent="-114301" algn="l">
                <a:lnSpc>
                  <a:spcPts val="1300"/>
                </a:lnSpc>
                <a:buClr>
                  <a:srgbClr val="000000"/>
                </a:buClr>
                <a:buSzPts val="500"/>
                <a:buFont typeface="Arial Unicode MS"/>
                <a:buChar char="■"/>
              </a:pPr>
              <a:r>
                <a:rPr lang="en-US" sz="1200" dirty="0">
                  <a:solidFill>
                    <a:srgbClr val="000000"/>
                  </a:solidFill>
                  <a:latin typeface="Arial"/>
                </a:rPr>
                <a:t>Track project </a:t>
              </a:r>
              <a:br>
                <a:rPr lang="en-US" sz="1200" dirty="0">
                  <a:solidFill>
                    <a:srgbClr val="000000"/>
                  </a:solidFill>
                  <a:latin typeface="Arial"/>
                </a:rPr>
              </a:br>
              <a:r>
                <a:rPr lang="en-US" sz="1200" dirty="0">
                  <a:solidFill>
                    <a:srgbClr val="000000"/>
                  </a:solidFill>
                  <a:latin typeface="Arial"/>
                </a:rPr>
                <a:t>health and benefits realization.</a:t>
              </a:r>
            </a:p>
          </p:txBody>
        </p:sp>
      </p:grpSp>
    </p:spTree>
    <p:extLst>
      <p:ext uri="{BB962C8B-B14F-4D97-AF65-F5344CB8AC3E}">
        <p14:creationId xmlns:p14="http://schemas.microsoft.com/office/powerpoint/2010/main" val="35266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6D2A55-6237-46C6-ACA5-8AEB4744DA28}"/>
              </a:ext>
            </a:extLst>
          </p:cNvPr>
          <p:cNvSpPr>
            <a:spLocks noGrp="1"/>
          </p:cNvSpPr>
          <p:nvPr>
            <p:ph type="title"/>
          </p:nvPr>
        </p:nvSpPr>
        <p:spPr>
          <a:xfrm>
            <a:off x="906790" y="372221"/>
            <a:ext cx="11274552" cy="451231"/>
          </a:xfrm>
        </p:spPr>
        <p:txBody>
          <a:bodyPr/>
          <a:lstStyle/>
          <a:p>
            <a:r>
              <a:rPr lang="en-US" sz="2400" dirty="0"/>
              <a:t>PMOs MUST FLEX ACROSS MULTIPLE ROLES </a:t>
            </a:r>
          </a:p>
        </p:txBody>
      </p:sp>
      <p:sp>
        <p:nvSpPr>
          <p:cNvPr id="3" name="TextBox 2">
            <a:extLst>
              <a:ext uri="{FF2B5EF4-FFF2-40B4-BE49-F238E27FC236}">
                <a16:creationId xmlns:a16="http://schemas.microsoft.com/office/drawing/2014/main" xmlns="" id="{3E5DB202-42E9-47F7-98AD-459425373C58}"/>
              </a:ext>
            </a:extLst>
          </p:cNvPr>
          <p:cNvSpPr txBox="1"/>
          <p:nvPr/>
        </p:nvSpPr>
        <p:spPr>
          <a:xfrm>
            <a:off x="909084" y="894514"/>
            <a:ext cx="7178566" cy="369332"/>
          </a:xfrm>
          <a:prstGeom prst="rect">
            <a:avLst/>
          </a:prstGeom>
          <a:noFill/>
        </p:spPr>
        <p:txBody>
          <a:bodyPr wrap="square" lIns="0" rIns="0" rtlCol="0">
            <a:spAutoFit/>
          </a:bodyPr>
          <a:lstStyle/>
          <a:p>
            <a:pPr algn="l">
              <a:spcBef>
                <a:spcPts val="600"/>
              </a:spcBef>
            </a:pPr>
            <a:r>
              <a:rPr lang="en-US" dirty="0"/>
              <a:t>PMO Roles for the Digital Enterprise</a:t>
            </a:r>
          </a:p>
        </p:txBody>
      </p:sp>
      <p:sp>
        <p:nvSpPr>
          <p:cNvPr id="22" name="TextBox 21">
            <a:extLst>
              <a:ext uri="{FF2B5EF4-FFF2-40B4-BE49-F238E27FC236}">
                <a16:creationId xmlns:a16="http://schemas.microsoft.com/office/drawing/2014/main" xmlns="" id="{3E45AF42-1C95-4ADA-8932-F650AC80E983}"/>
              </a:ext>
            </a:extLst>
          </p:cNvPr>
          <p:cNvSpPr txBox="1"/>
          <p:nvPr/>
        </p:nvSpPr>
        <p:spPr>
          <a:xfrm>
            <a:off x="1139404" y="5806389"/>
            <a:ext cx="635000" cy="209337"/>
          </a:xfrm>
          <a:prstGeom prst="rect">
            <a:avLst/>
          </a:prstGeom>
        </p:spPr>
        <p:txBody>
          <a:bodyPr wrap="none" lIns="0" tIns="0" rIns="0" bIns="0" anchor="t"/>
          <a:lstStyle/>
          <a:p>
            <a:r>
              <a:rPr lang="en-US" sz="1200" dirty="0">
                <a:solidFill>
                  <a:srgbClr val="000000"/>
                </a:solidFill>
                <a:latin typeface="Arial"/>
              </a:rPr>
              <a:t>Execution</a:t>
            </a:r>
          </a:p>
        </p:txBody>
      </p:sp>
      <p:sp>
        <p:nvSpPr>
          <p:cNvPr id="27" name="TextBox 26">
            <a:extLst>
              <a:ext uri="{FF2B5EF4-FFF2-40B4-BE49-F238E27FC236}">
                <a16:creationId xmlns:a16="http://schemas.microsoft.com/office/drawing/2014/main" xmlns="" id="{F5990052-FB60-48AC-A87D-845C5CB135B0}"/>
              </a:ext>
            </a:extLst>
          </p:cNvPr>
          <p:cNvSpPr txBox="1"/>
          <p:nvPr/>
        </p:nvSpPr>
        <p:spPr>
          <a:xfrm>
            <a:off x="646538" y="6114975"/>
            <a:ext cx="1255836" cy="114300"/>
          </a:xfrm>
          <a:prstGeom prst="rect">
            <a:avLst/>
          </a:prstGeom>
        </p:spPr>
        <p:txBody>
          <a:bodyPr lIns="0" tIns="0" rIns="0" bIns="0" anchor="t"/>
          <a:lstStyle/>
          <a:p>
            <a:pPr marL="0" indent="0" algn="l"/>
            <a:r>
              <a:rPr lang="en-US" sz="800" dirty="0">
                <a:solidFill>
                  <a:srgbClr val="000000"/>
                </a:solidFill>
                <a:latin typeface="Arial"/>
              </a:rPr>
              <a:t>Source: Gartner</a:t>
            </a:r>
          </a:p>
        </p:txBody>
      </p:sp>
      <p:grpSp>
        <p:nvGrpSpPr>
          <p:cNvPr id="55" name="Group 54">
            <a:extLst>
              <a:ext uri="{FF2B5EF4-FFF2-40B4-BE49-F238E27FC236}">
                <a16:creationId xmlns:a16="http://schemas.microsoft.com/office/drawing/2014/main" xmlns="" id="{B723E67F-B4ED-4396-92B5-374FDE7B3231}"/>
              </a:ext>
            </a:extLst>
          </p:cNvPr>
          <p:cNvGrpSpPr/>
          <p:nvPr/>
        </p:nvGrpSpPr>
        <p:grpSpPr>
          <a:xfrm>
            <a:off x="996191" y="1340834"/>
            <a:ext cx="8739325" cy="4644137"/>
            <a:chOff x="704847" y="1423052"/>
            <a:chExt cx="6069360" cy="4341151"/>
          </a:xfrm>
        </p:grpSpPr>
        <p:sp>
          <p:nvSpPr>
            <p:cNvPr id="21" name="TextBox 20">
              <a:extLst>
                <a:ext uri="{FF2B5EF4-FFF2-40B4-BE49-F238E27FC236}">
                  <a16:creationId xmlns:a16="http://schemas.microsoft.com/office/drawing/2014/main" xmlns="" id="{9E736B5C-843D-4215-9C5B-2080F82F6530}"/>
                </a:ext>
              </a:extLst>
            </p:cNvPr>
            <p:cNvSpPr txBox="1"/>
            <p:nvPr/>
          </p:nvSpPr>
          <p:spPr>
            <a:xfrm>
              <a:off x="704847" y="1423052"/>
              <a:ext cx="774700" cy="165100"/>
            </a:xfrm>
            <a:prstGeom prst="rect">
              <a:avLst/>
            </a:prstGeom>
          </p:spPr>
          <p:txBody>
            <a:bodyPr wrap="none" lIns="0" tIns="0" rIns="0" bIns="0" anchor="t"/>
            <a:lstStyle/>
            <a:p>
              <a:r>
                <a:rPr lang="en-US" sz="1200" dirty="0">
                  <a:solidFill>
                    <a:srgbClr val="000000"/>
                  </a:solidFill>
                  <a:latin typeface="Arial"/>
                </a:rPr>
                <a:t>Enablement</a:t>
              </a:r>
            </a:p>
          </p:txBody>
        </p:sp>
        <p:grpSp>
          <p:nvGrpSpPr>
            <p:cNvPr id="23" name="Group 22">
              <a:extLst>
                <a:ext uri="{FF2B5EF4-FFF2-40B4-BE49-F238E27FC236}">
                  <a16:creationId xmlns:a16="http://schemas.microsoft.com/office/drawing/2014/main" xmlns="" id="{7BEA8EBA-A723-4190-A942-D11F9009B237}"/>
                </a:ext>
              </a:extLst>
            </p:cNvPr>
            <p:cNvGrpSpPr/>
            <p:nvPr/>
          </p:nvGrpSpPr>
          <p:grpSpPr>
            <a:xfrm>
              <a:off x="971169" y="1623230"/>
              <a:ext cx="107277" cy="3894037"/>
              <a:chOff x="750452" y="1413023"/>
              <a:chExt cx="107277" cy="3894037"/>
            </a:xfrm>
          </p:grpSpPr>
          <p:cxnSp>
            <p:nvCxnSpPr>
              <p:cNvPr id="24" name="Connector 10">
                <a:extLst>
                  <a:ext uri="{FF2B5EF4-FFF2-40B4-BE49-F238E27FC236}">
                    <a16:creationId xmlns:a16="http://schemas.microsoft.com/office/drawing/2014/main" xmlns="" id="{EDBBB882-85D6-4AD4-A461-DF153AEC4FD9}"/>
                  </a:ext>
                </a:extLst>
              </p:cNvPr>
              <p:cNvCxnSpPr>
                <a:cxnSpLocks/>
              </p:cNvCxnSpPr>
              <p:nvPr/>
            </p:nvCxnSpPr>
            <p:spPr>
              <a:xfrm flipH="1">
                <a:off x="804090" y="1413023"/>
                <a:ext cx="3" cy="3894037"/>
              </a:xfrm>
              <a:prstGeom prst="line">
                <a:avLst/>
              </a:prstGeom>
              <a:noFill/>
              <a:ln w="19050" cap="sq">
                <a:solidFill>
                  <a:srgbClr val="8A8A8C"/>
                </a:solidFill>
              </a:ln>
            </p:spPr>
          </p:cxnSp>
          <p:sp>
            <p:nvSpPr>
              <p:cNvPr id="25" name="Freeform 11">
                <a:extLst>
                  <a:ext uri="{FF2B5EF4-FFF2-40B4-BE49-F238E27FC236}">
                    <a16:creationId xmlns:a16="http://schemas.microsoft.com/office/drawing/2014/main" xmlns="" id="{7C20B74C-69B7-4C49-BAC5-44EAF979861E}"/>
                  </a:ext>
                </a:extLst>
              </p:cNvPr>
              <p:cNvSpPr/>
              <p:nvPr/>
            </p:nvSpPr>
            <p:spPr>
              <a:xfrm>
                <a:off x="750452" y="1413023"/>
                <a:ext cx="107277" cy="57696"/>
              </a:xfrm>
              <a:custGeom>
                <a:avLst/>
                <a:gdLst/>
                <a:ahLst/>
                <a:cxnLst/>
                <a:rect l="l" t="t" r="r" b="b"/>
                <a:pathLst>
                  <a:path w="107277" h="57696">
                    <a:moveTo>
                      <a:pt x="0" y="57697"/>
                    </a:moveTo>
                    <a:lnTo>
                      <a:pt x="53645" y="0"/>
                    </a:lnTo>
                    <a:lnTo>
                      <a:pt x="107277" y="57697"/>
                    </a:lnTo>
                  </a:path>
                </a:pathLst>
              </a:custGeom>
              <a:noFill/>
              <a:ln w="19050" cap="sq">
                <a:solidFill>
                  <a:srgbClr val="8A8A8C"/>
                </a:solidFill>
              </a:ln>
            </p:spPr>
          </p:sp>
          <p:sp>
            <p:nvSpPr>
              <p:cNvPr id="26" name="Freeform 12">
                <a:extLst>
                  <a:ext uri="{FF2B5EF4-FFF2-40B4-BE49-F238E27FC236}">
                    <a16:creationId xmlns:a16="http://schemas.microsoft.com/office/drawing/2014/main" xmlns="" id="{FC906200-EEBB-48A6-8A5E-8103D0B9B250}"/>
                  </a:ext>
                </a:extLst>
              </p:cNvPr>
              <p:cNvSpPr/>
              <p:nvPr/>
            </p:nvSpPr>
            <p:spPr>
              <a:xfrm>
                <a:off x="750452" y="5249364"/>
                <a:ext cx="107277" cy="57696"/>
              </a:xfrm>
              <a:custGeom>
                <a:avLst/>
                <a:gdLst/>
                <a:ahLst/>
                <a:cxnLst/>
                <a:rect l="l" t="t" r="r" b="b"/>
                <a:pathLst>
                  <a:path w="107277" h="57696">
                    <a:moveTo>
                      <a:pt x="107277" y="0"/>
                    </a:moveTo>
                    <a:lnTo>
                      <a:pt x="53632" y="57696"/>
                    </a:lnTo>
                    <a:lnTo>
                      <a:pt x="0" y="0"/>
                    </a:lnTo>
                  </a:path>
                </a:pathLst>
              </a:custGeom>
              <a:noFill/>
              <a:ln w="19050" cap="sq">
                <a:solidFill>
                  <a:srgbClr val="8A8A8C"/>
                </a:solidFill>
              </a:ln>
            </p:spPr>
          </p:sp>
        </p:grpSp>
        <p:sp>
          <p:nvSpPr>
            <p:cNvPr id="28" name="Freeform 11">
              <a:extLst>
                <a:ext uri="{FF2B5EF4-FFF2-40B4-BE49-F238E27FC236}">
                  <a16:creationId xmlns:a16="http://schemas.microsoft.com/office/drawing/2014/main" xmlns="" id="{95F6E02D-B8A5-4664-9253-02DA461F05C3}"/>
                </a:ext>
              </a:extLst>
            </p:cNvPr>
            <p:cNvSpPr/>
            <p:nvPr/>
          </p:nvSpPr>
          <p:spPr>
            <a:xfrm>
              <a:off x="4995728" y="4241972"/>
              <a:ext cx="1696148" cy="1517777"/>
            </a:xfrm>
            <a:custGeom>
              <a:avLst/>
              <a:gdLst/>
              <a:ahLst/>
              <a:cxnLst/>
              <a:rect l="l" t="t" r="r" b="b"/>
              <a:pathLst>
                <a:path w="1696148" h="1517777">
                  <a:moveTo>
                    <a:pt x="1272108" y="0"/>
                  </a:moveTo>
                  <a:lnTo>
                    <a:pt x="424040" y="0"/>
                  </a:lnTo>
                  <a:lnTo>
                    <a:pt x="0" y="758888"/>
                  </a:lnTo>
                  <a:lnTo>
                    <a:pt x="424040" y="1517777"/>
                  </a:lnTo>
                  <a:lnTo>
                    <a:pt x="1272108" y="1517777"/>
                  </a:lnTo>
                  <a:lnTo>
                    <a:pt x="1696148" y="758888"/>
                  </a:lnTo>
                  <a:close/>
                </a:path>
              </a:pathLst>
            </a:custGeom>
            <a:solidFill>
              <a:srgbClr val="DEC7BB"/>
            </a:solidFill>
          </p:spPr>
        </p:sp>
        <p:sp>
          <p:nvSpPr>
            <p:cNvPr id="29" name="Freeform 12">
              <a:extLst>
                <a:ext uri="{FF2B5EF4-FFF2-40B4-BE49-F238E27FC236}">
                  <a16:creationId xmlns:a16="http://schemas.microsoft.com/office/drawing/2014/main" xmlns="" id="{D857BC82-AB29-4604-95E5-85BD149B6D31}"/>
                </a:ext>
              </a:extLst>
            </p:cNvPr>
            <p:cNvSpPr/>
            <p:nvPr/>
          </p:nvSpPr>
          <p:spPr>
            <a:xfrm>
              <a:off x="4995728" y="4241972"/>
              <a:ext cx="1696148" cy="1517777"/>
            </a:xfrm>
            <a:custGeom>
              <a:avLst/>
              <a:gdLst/>
              <a:ahLst/>
              <a:cxnLst/>
              <a:rect l="l" t="t" r="r" b="b"/>
              <a:pathLst>
                <a:path w="1696148" h="1517777">
                  <a:moveTo>
                    <a:pt x="1272108" y="0"/>
                  </a:moveTo>
                  <a:lnTo>
                    <a:pt x="424040" y="0"/>
                  </a:lnTo>
                  <a:lnTo>
                    <a:pt x="0" y="758888"/>
                  </a:lnTo>
                  <a:lnTo>
                    <a:pt x="424040" y="1517777"/>
                  </a:lnTo>
                  <a:lnTo>
                    <a:pt x="1272108" y="1517777"/>
                  </a:lnTo>
                  <a:lnTo>
                    <a:pt x="1696148" y="758888"/>
                  </a:lnTo>
                  <a:lnTo>
                    <a:pt x="1272108" y="0"/>
                  </a:lnTo>
                  <a:close/>
                </a:path>
              </a:pathLst>
            </a:custGeom>
            <a:noFill/>
            <a:ln w="16497" cap="sq">
              <a:solidFill>
                <a:srgbClr val="DEC7BB"/>
              </a:solidFill>
            </a:ln>
          </p:spPr>
        </p:sp>
        <p:sp>
          <p:nvSpPr>
            <p:cNvPr id="30" name="TextBox 29">
              <a:extLst>
                <a:ext uri="{FF2B5EF4-FFF2-40B4-BE49-F238E27FC236}">
                  <a16:creationId xmlns:a16="http://schemas.microsoft.com/office/drawing/2014/main" xmlns="" id="{341FB76C-1206-47DD-93D3-7DCD5B120805}"/>
                </a:ext>
              </a:extLst>
            </p:cNvPr>
            <p:cNvSpPr txBox="1"/>
            <p:nvPr/>
          </p:nvSpPr>
          <p:spPr>
            <a:xfrm>
              <a:off x="5347305" y="4602172"/>
              <a:ext cx="1104900" cy="165100"/>
            </a:xfrm>
            <a:prstGeom prst="rect">
              <a:avLst/>
            </a:prstGeom>
          </p:spPr>
          <p:txBody>
            <a:bodyPr wrap="none" lIns="0" tIns="0" rIns="0" bIns="0" anchor="t"/>
            <a:lstStyle/>
            <a:p>
              <a:r>
                <a:rPr lang="en-US" sz="1200" b="1" dirty="0">
                  <a:latin typeface="Arial"/>
                </a:rPr>
                <a:t>Program Driver</a:t>
              </a:r>
            </a:p>
          </p:txBody>
        </p:sp>
        <p:sp>
          <p:nvSpPr>
            <p:cNvPr id="31" name="TextBox 30">
              <a:extLst>
                <a:ext uri="{FF2B5EF4-FFF2-40B4-BE49-F238E27FC236}">
                  <a16:creationId xmlns:a16="http://schemas.microsoft.com/office/drawing/2014/main" xmlns="" id="{97A81B6E-AF85-4653-A87D-C9FF6A7773FC}"/>
                </a:ext>
              </a:extLst>
            </p:cNvPr>
            <p:cNvSpPr txBox="1"/>
            <p:nvPr/>
          </p:nvSpPr>
          <p:spPr>
            <a:xfrm>
              <a:off x="5351807" y="4972445"/>
              <a:ext cx="1422400" cy="304800"/>
            </a:xfrm>
            <a:prstGeom prst="rect">
              <a:avLst/>
            </a:prstGeom>
          </p:spPr>
          <p:txBody>
            <a:bodyPr lIns="0" tIns="0" rIns="0" bIns="0" anchor="t"/>
            <a:lstStyle/>
            <a:p>
              <a:pPr marL="82410" indent="-82410">
                <a:lnSpc>
                  <a:spcPts val="1199"/>
                </a:lnSpc>
              </a:pPr>
              <a:r>
                <a:rPr lang="en-US" sz="1200" dirty="0">
                  <a:solidFill>
                    <a:srgbClr val="000000"/>
                  </a:solidFill>
                  <a:latin typeface="Arial"/>
                </a:rPr>
                <a:t>Execute large, strategic </a:t>
              </a:r>
            </a:p>
            <a:p>
              <a:pPr marL="82410" indent="-82410">
                <a:lnSpc>
                  <a:spcPts val="1199"/>
                </a:lnSpc>
              </a:pPr>
              <a:r>
                <a:rPr lang="en-US" sz="1200" dirty="0">
                  <a:solidFill>
                    <a:srgbClr val="000000"/>
                  </a:solidFill>
                  <a:latin typeface="Arial"/>
                </a:rPr>
                <a:t>and cross-enterprise  initiatives. </a:t>
              </a:r>
            </a:p>
            <a:p>
              <a:pPr marL="82410" indent="-82410">
                <a:lnSpc>
                  <a:spcPts val="1199"/>
                </a:lnSpc>
              </a:pPr>
              <a:endParaRPr lang="en-US" sz="1200" dirty="0">
                <a:solidFill>
                  <a:srgbClr val="000000"/>
                </a:solidFill>
                <a:latin typeface="Arial"/>
              </a:endParaRPr>
            </a:p>
          </p:txBody>
        </p:sp>
        <p:sp>
          <p:nvSpPr>
            <p:cNvPr id="33" name="Freeform 16">
              <a:extLst>
                <a:ext uri="{FF2B5EF4-FFF2-40B4-BE49-F238E27FC236}">
                  <a16:creationId xmlns:a16="http://schemas.microsoft.com/office/drawing/2014/main" xmlns="" id="{CEC48055-1AF4-4371-B662-54DA554B9F14}"/>
                </a:ext>
              </a:extLst>
            </p:cNvPr>
            <p:cNvSpPr/>
            <p:nvPr/>
          </p:nvSpPr>
          <p:spPr>
            <a:xfrm>
              <a:off x="1979163" y="2502326"/>
              <a:ext cx="1696148" cy="1517777"/>
            </a:xfrm>
            <a:custGeom>
              <a:avLst/>
              <a:gdLst/>
              <a:ahLst/>
              <a:cxnLst/>
              <a:rect l="l" t="t" r="r" b="b"/>
              <a:pathLst>
                <a:path w="1696148" h="1517777">
                  <a:moveTo>
                    <a:pt x="1272108" y="0"/>
                  </a:moveTo>
                  <a:lnTo>
                    <a:pt x="424040" y="0"/>
                  </a:lnTo>
                  <a:lnTo>
                    <a:pt x="0" y="758889"/>
                  </a:lnTo>
                  <a:lnTo>
                    <a:pt x="424040" y="1517777"/>
                  </a:lnTo>
                  <a:lnTo>
                    <a:pt x="1272108" y="1517777"/>
                  </a:lnTo>
                  <a:lnTo>
                    <a:pt x="1696148" y="758889"/>
                  </a:lnTo>
                  <a:close/>
                </a:path>
              </a:pathLst>
            </a:custGeom>
            <a:solidFill>
              <a:srgbClr val="2A6EBB"/>
            </a:solidFill>
          </p:spPr>
        </p:sp>
        <p:sp>
          <p:nvSpPr>
            <p:cNvPr id="34" name="Freeform 17">
              <a:extLst>
                <a:ext uri="{FF2B5EF4-FFF2-40B4-BE49-F238E27FC236}">
                  <a16:creationId xmlns:a16="http://schemas.microsoft.com/office/drawing/2014/main" xmlns="" id="{CA6B3618-C170-433F-B078-336143B51FA1}"/>
                </a:ext>
              </a:extLst>
            </p:cNvPr>
            <p:cNvSpPr/>
            <p:nvPr/>
          </p:nvSpPr>
          <p:spPr>
            <a:xfrm>
              <a:off x="1979163" y="2502326"/>
              <a:ext cx="1696148" cy="1517777"/>
            </a:xfrm>
            <a:custGeom>
              <a:avLst/>
              <a:gdLst/>
              <a:ahLst/>
              <a:cxnLst/>
              <a:rect l="l" t="t" r="r" b="b"/>
              <a:pathLst>
                <a:path w="1696148" h="1517777">
                  <a:moveTo>
                    <a:pt x="1272108" y="0"/>
                  </a:moveTo>
                  <a:lnTo>
                    <a:pt x="424040" y="0"/>
                  </a:lnTo>
                  <a:lnTo>
                    <a:pt x="0" y="758889"/>
                  </a:lnTo>
                  <a:lnTo>
                    <a:pt x="424040" y="1517777"/>
                  </a:lnTo>
                  <a:lnTo>
                    <a:pt x="1272108" y="1517777"/>
                  </a:lnTo>
                  <a:lnTo>
                    <a:pt x="1696148" y="758889"/>
                  </a:lnTo>
                  <a:lnTo>
                    <a:pt x="1272108" y="0"/>
                  </a:lnTo>
                  <a:close/>
                </a:path>
              </a:pathLst>
            </a:custGeom>
            <a:noFill/>
            <a:ln w="16497" cap="sq">
              <a:solidFill>
                <a:srgbClr val="2A6EBB"/>
              </a:solidFill>
            </a:ln>
          </p:spPr>
        </p:sp>
        <p:sp>
          <p:nvSpPr>
            <p:cNvPr id="35" name="TextBox 34">
              <a:extLst>
                <a:ext uri="{FF2B5EF4-FFF2-40B4-BE49-F238E27FC236}">
                  <a16:creationId xmlns:a16="http://schemas.microsoft.com/office/drawing/2014/main" xmlns="" id="{CA73A0AE-EB5A-4238-AB62-B2A324242411}"/>
                </a:ext>
              </a:extLst>
            </p:cNvPr>
            <p:cNvSpPr txBox="1"/>
            <p:nvPr/>
          </p:nvSpPr>
          <p:spPr>
            <a:xfrm>
              <a:off x="2406539" y="2785236"/>
              <a:ext cx="927100" cy="165100"/>
            </a:xfrm>
            <a:prstGeom prst="rect">
              <a:avLst/>
            </a:prstGeom>
          </p:spPr>
          <p:txBody>
            <a:bodyPr wrap="none" lIns="0" tIns="0" rIns="0" bIns="0" anchor="t"/>
            <a:lstStyle/>
            <a:p>
              <a:r>
                <a:rPr lang="en-US" sz="1200" b="1" dirty="0">
                  <a:solidFill>
                    <a:srgbClr val="FEFFFE"/>
                  </a:solidFill>
                  <a:latin typeface="Arial"/>
                </a:rPr>
                <a:t>Orchestrator</a:t>
              </a:r>
            </a:p>
          </p:txBody>
        </p:sp>
        <p:sp>
          <p:nvSpPr>
            <p:cNvPr id="36" name="TextBox 35">
              <a:extLst>
                <a:ext uri="{FF2B5EF4-FFF2-40B4-BE49-F238E27FC236}">
                  <a16:creationId xmlns:a16="http://schemas.microsoft.com/office/drawing/2014/main" xmlns="" id="{886C4DC9-590B-4AA7-AE57-73F8A74FEE22}"/>
                </a:ext>
              </a:extLst>
            </p:cNvPr>
            <p:cNvSpPr txBox="1"/>
            <p:nvPr/>
          </p:nvSpPr>
          <p:spPr>
            <a:xfrm>
              <a:off x="2371681" y="3120330"/>
              <a:ext cx="1062129" cy="647229"/>
            </a:xfrm>
            <a:prstGeom prst="rect">
              <a:avLst/>
            </a:prstGeom>
          </p:spPr>
          <p:txBody>
            <a:bodyPr lIns="0" tIns="0" rIns="0" bIns="0" anchor="t"/>
            <a:lstStyle/>
            <a:p>
              <a:pPr marL="0" indent="0">
                <a:lnSpc>
                  <a:spcPts val="1199"/>
                </a:lnSpc>
              </a:pPr>
              <a:r>
                <a:rPr lang="en-US" sz="1200" dirty="0">
                  <a:solidFill>
                    <a:srgbClr val="FEFFFE"/>
                  </a:solidFill>
                  <a:latin typeface="Arial"/>
                </a:rPr>
                <a:t>Coordinate solution delivery team workflows and dependencies.</a:t>
              </a:r>
            </a:p>
          </p:txBody>
        </p:sp>
        <p:sp>
          <p:nvSpPr>
            <p:cNvPr id="37" name="Freeform 20">
              <a:extLst>
                <a:ext uri="{FF2B5EF4-FFF2-40B4-BE49-F238E27FC236}">
                  <a16:creationId xmlns:a16="http://schemas.microsoft.com/office/drawing/2014/main" xmlns="" id="{5D9B1BC8-2DDE-49D5-9685-A36DFED6FF73}"/>
                </a:ext>
              </a:extLst>
            </p:cNvPr>
            <p:cNvSpPr/>
            <p:nvPr/>
          </p:nvSpPr>
          <p:spPr>
            <a:xfrm>
              <a:off x="4995728" y="2502326"/>
              <a:ext cx="1696148" cy="1517777"/>
            </a:xfrm>
            <a:custGeom>
              <a:avLst/>
              <a:gdLst/>
              <a:ahLst/>
              <a:cxnLst/>
              <a:rect l="l" t="t" r="r" b="b"/>
              <a:pathLst>
                <a:path w="1696148" h="1517777">
                  <a:moveTo>
                    <a:pt x="1272108" y="0"/>
                  </a:moveTo>
                  <a:lnTo>
                    <a:pt x="424040" y="0"/>
                  </a:lnTo>
                  <a:lnTo>
                    <a:pt x="0" y="758889"/>
                  </a:lnTo>
                  <a:lnTo>
                    <a:pt x="424040" y="1517777"/>
                  </a:lnTo>
                  <a:lnTo>
                    <a:pt x="1272108" y="1517777"/>
                  </a:lnTo>
                  <a:lnTo>
                    <a:pt x="1696148" y="758889"/>
                  </a:lnTo>
                  <a:close/>
                </a:path>
              </a:pathLst>
            </a:custGeom>
            <a:solidFill>
              <a:srgbClr val="BFD3EB"/>
            </a:solidFill>
          </p:spPr>
        </p:sp>
        <p:sp>
          <p:nvSpPr>
            <p:cNvPr id="38" name="Freeform 21">
              <a:extLst>
                <a:ext uri="{FF2B5EF4-FFF2-40B4-BE49-F238E27FC236}">
                  <a16:creationId xmlns:a16="http://schemas.microsoft.com/office/drawing/2014/main" xmlns="" id="{8C4B6E0F-C561-4F1C-A4F6-387F78D8FB3E}"/>
                </a:ext>
              </a:extLst>
            </p:cNvPr>
            <p:cNvSpPr/>
            <p:nvPr/>
          </p:nvSpPr>
          <p:spPr>
            <a:xfrm>
              <a:off x="4995728" y="2502326"/>
              <a:ext cx="1696148" cy="1517777"/>
            </a:xfrm>
            <a:custGeom>
              <a:avLst/>
              <a:gdLst/>
              <a:ahLst/>
              <a:cxnLst/>
              <a:rect l="l" t="t" r="r" b="b"/>
              <a:pathLst>
                <a:path w="1696148" h="1517777">
                  <a:moveTo>
                    <a:pt x="1272108" y="0"/>
                  </a:moveTo>
                  <a:lnTo>
                    <a:pt x="424040" y="0"/>
                  </a:lnTo>
                  <a:lnTo>
                    <a:pt x="0" y="758889"/>
                  </a:lnTo>
                  <a:lnTo>
                    <a:pt x="424040" y="1517777"/>
                  </a:lnTo>
                  <a:lnTo>
                    <a:pt x="1272108" y="1517777"/>
                  </a:lnTo>
                  <a:lnTo>
                    <a:pt x="1696148" y="758889"/>
                  </a:lnTo>
                  <a:lnTo>
                    <a:pt x="1272108" y="0"/>
                  </a:lnTo>
                  <a:close/>
                </a:path>
              </a:pathLst>
            </a:custGeom>
            <a:noFill/>
            <a:ln w="16497" cap="sq">
              <a:solidFill>
                <a:srgbClr val="BFD3EB"/>
              </a:solidFill>
            </a:ln>
          </p:spPr>
        </p:sp>
        <p:sp>
          <p:nvSpPr>
            <p:cNvPr id="39" name="TextBox 38">
              <a:extLst>
                <a:ext uri="{FF2B5EF4-FFF2-40B4-BE49-F238E27FC236}">
                  <a16:creationId xmlns:a16="http://schemas.microsoft.com/office/drawing/2014/main" xmlns="" id="{991482FC-9A3F-4796-AD1A-2888A21F765A}"/>
                </a:ext>
              </a:extLst>
            </p:cNvPr>
            <p:cNvSpPr txBox="1"/>
            <p:nvPr/>
          </p:nvSpPr>
          <p:spPr>
            <a:xfrm>
              <a:off x="5368683" y="2816464"/>
              <a:ext cx="1054100" cy="165100"/>
            </a:xfrm>
            <a:prstGeom prst="rect">
              <a:avLst/>
            </a:prstGeom>
          </p:spPr>
          <p:txBody>
            <a:bodyPr wrap="none" lIns="0" tIns="0" rIns="0" bIns="0" anchor="t"/>
            <a:lstStyle/>
            <a:p>
              <a:r>
                <a:rPr lang="en-US" sz="1200" b="1" dirty="0">
                  <a:latin typeface="Arial"/>
                </a:rPr>
                <a:t>Talent Enabler</a:t>
              </a:r>
            </a:p>
          </p:txBody>
        </p:sp>
        <p:sp>
          <p:nvSpPr>
            <p:cNvPr id="40" name="TextBox 39">
              <a:extLst>
                <a:ext uri="{FF2B5EF4-FFF2-40B4-BE49-F238E27FC236}">
                  <a16:creationId xmlns:a16="http://schemas.microsoft.com/office/drawing/2014/main" xmlns="" id="{8407B411-D4E8-4F50-9EBA-B2C41CB24354}"/>
                </a:ext>
              </a:extLst>
            </p:cNvPr>
            <p:cNvSpPr txBox="1"/>
            <p:nvPr/>
          </p:nvSpPr>
          <p:spPr>
            <a:xfrm>
              <a:off x="5381462" y="3175733"/>
              <a:ext cx="1168400" cy="609600"/>
            </a:xfrm>
            <a:prstGeom prst="rect">
              <a:avLst/>
            </a:prstGeom>
          </p:spPr>
          <p:txBody>
            <a:bodyPr lIns="0" tIns="0" rIns="0" bIns="0" anchor="t"/>
            <a:lstStyle/>
            <a:p>
              <a:pPr marL="0" indent="0">
                <a:lnSpc>
                  <a:spcPts val="1199"/>
                </a:lnSpc>
              </a:pPr>
              <a:r>
                <a:rPr lang="en-US" sz="1200" dirty="0">
                  <a:solidFill>
                    <a:srgbClr val="000000"/>
                  </a:solidFill>
                  <a:latin typeface="Arial"/>
                </a:rPr>
                <a:t>Develop talent and enable new roles in solutions delivery communities.</a:t>
              </a:r>
            </a:p>
          </p:txBody>
        </p:sp>
        <p:sp>
          <p:nvSpPr>
            <p:cNvPr id="41" name="Freeform 24">
              <a:extLst>
                <a:ext uri="{FF2B5EF4-FFF2-40B4-BE49-F238E27FC236}">
                  <a16:creationId xmlns:a16="http://schemas.microsoft.com/office/drawing/2014/main" xmlns="" id="{EA3F555B-DB3C-42D6-B764-24E9634C953F}"/>
                </a:ext>
              </a:extLst>
            </p:cNvPr>
            <p:cNvSpPr/>
            <p:nvPr/>
          </p:nvSpPr>
          <p:spPr>
            <a:xfrm>
              <a:off x="1975166" y="4246426"/>
              <a:ext cx="1696148" cy="1517777"/>
            </a:xfrm>
            <a:custGeom>
              <a:avLst/>
              <a:gdLst/>
              <a:ahLst/>
              <a:cxnLst/>
              <a:rect l="l" t="t" r="r" b="b"/>
              <a:pathLst>
                <a:path w="1696148" h="1517777">
                  <a:moveTo>
                    <a:pt x="1272108" y="0"/>
                  </a:moveTo>
                  <a:lnTo>
                    <a:pt x="424041" y="0"/>
                  </a:lnTo>
                  <a:lnTo>
                    <a:pt x="0" y="758888"/>
                  </a:lnTo>
                  <a:lnTo>
                    <a:pt x="424041" y="1517777"/>
                  </a:lnTo>
                  <a:lnTo>
                    <a:pt x="1272108" y="1517777"/>
                  </a:lnTo>
                  <a:lnTo>
                    <a:pt x="1696149" y="758888"/>
                  </a:lnTo>
                  <a:close/>
                </a:path>
              </a:pathLst>
            </a:custGeom>
            <a:solidFill>
              <a:srgbClr val="B37D60"/>
            </a:solidFill>
          </p:spPr>
        </p:sp>
        <p:sp>
          <p:nvSpPr>
            <p:cNvPr id="42" name="Freeform 25">
              <a:extLst>
                <a:ext uri="{FF2B5EF4-FFF2-40B4-BE49-F238E27FC236}">
                  <a16:creationId xmlns:a16="http://schemas.microsoft.com/office/drawing/2014/main" xmlns="" id="{E2AFB875-4D26-495A-B430-2D83CD23B8C9}"/>
                </a:ext>
              </a:extLst>
            </p:cNvPr>
            <p:cNvSpPr/>
            <p:nvPr/>
          </p:nvSpPr>
          <p:spPr>
            <a:xfrm>
              <a:off x="1975166" y="4246426"/>
              <a:ext cx="1696148" cy="1517777"/>
            </a:xfrm>
            <a:custGeom>
              <a:avLst/>
              <a:gdLst/>
              <a:ahLst/>
              <a:cxnLst/>
              <a:rect l="l" t="t" r="r" b="b"/>
              <a:pathLst>
                <a:path w="1696148" h="1517777">
                  <a:moveTo>
                    <a:pt x="1272108" y="0"/>
                  </a:moveTo>
                  <a:lnTo>
                    <a:pt x="424041" y="0"/>
                  </a:lnTo>
                  <a:lnTo>
                    <a:pt x="0" y="758888"/>
                  </a:lnTo>
                  <a:lnTo>
                    <a:pt x="424041" y="1517777"/>
                  </a:lnTo>
                  <a:lnTo>
                    <a:pt x="1272108" y="1517777"/>
                  </a:lnTo>
                  <a:lnTo>
                    <a:pt x="1696149" y="758888"/>
                  </a:lnTo>
                  <a:lnTo>
                    <a:pt x="1272108" y="0"/>
                  </a:lnTo>
                  <a:close/>
                </a:path>
              </a:pathLst>
            </a:custGeom>
            <a:noFill/>
            <a:ln w="25400" cap="sq">
              <a:solidFill>
                <a:srgbClr val="B37D60"/>
              </a:solidFill>
            </a:ln>
          </p:spPr>
        </p:sp>
        <p:sp>
          <p:nvSpPr>
            <p:cNvPr id="43" name="Freeform 26">
              <a:extLst>
                <a:ext uri="{FF2B5EF4-FFF2-40B4-BE49-F238E27FC236}">
                  <a16:creationId xmlns:a16="http://schemas.microsoft.com/office/drawing/2014/main" xmlns="" id="{5131B117-F66F-4BB2-BB73-42237A25073E}"/>
                </a:ext>
              </a:extLst>
            </p:cNvPr>
            <p:cNvSpPr/>
            <p:nvPr/>
          </p:nvSpPr>
          <p:spPr>
            <a:xfrm>
              <a:off x="3487446" y="1628393"/>
              <a:ext cx="1696148" cy="1517777"/>
            </a:xfrm>
            <a:custGeom>
              <a:avLst/>
              <a:gdLst/>
              <a:ahLst/>
              <a:cxnLst/>
              <a:rect l="l" t="t" r="r" b="b"/>
              <a:pathLst>
                <a:path w="1696148" h="1517777">
                  <a:moveTo>
                    <a:pt x="1272108" y="0"/>
                  </a:moveTo>
                  <a:lnTo>
                    <a:pt x="424040" y="0"/>
                  </a:lnTo>
                  <a:lnTo>
                    <a:pt x="0" y="758889"/>
                  </a:lnTo>
                  <a:lnTo>
                    <a:pt x="424040" y="1517777"/>
                  </a:lnTo>
                  <a:lnTo>
                    <a:pt x="1272108" y="1517777"/>
                  </a:lnTo>
                  <a:lnTo>
                    <a:pt x="1696148" y="758889"/>
                  </a:lnTo>
                  <a:close/>
                </a:path>
              </a:pathLst>
            </a:custGeom>
            <a:solidFill>
              <a:srgbClr val="7FA8D6"/>
            </a:solidFill>
          </p:spPr>
        </p:sp>
        <p:sp>
          <p:nvSpPr>
            <p:cNvPr id="44" name="Freeform 27">
              <a:extLst>
                <a:ext uri="{FF2B5EF4-FFF2-40B4-BE49-F238E27FC236}">
                  <a16:creationId xmlns:a16="http://schemas.microsoft.com/office/drawing/2014/main" xmlns="" id="{BF4BF76A-13B5-491B-A685-FDB19AA2BB22}"/>
                </a:ext>
              </a:extLst>
            </p:cNvPr>
            <p:cNvSpPr/>
            <p:nvPr/>
          </p:nvSpPr>
          <p:spPr>
            <a:xfrm>
              <a:off x="3487446" y="1628393"/>
              <a:ext cx="1696148" cy="1517777"/>
            </a:xfrm>
            <a:custGeom>
              <a:avLst/>
              <a:gdLst/>
              <a:ahLst/>
              <a:cxnLst/>
              <a:rect l="l" t="t" r="r" b="b"/>
              <a:pathLst>
                <a:path w="1696148" h="1517777">
                  <a:moveTo>
                    <a:pt x="1272108" y="0"/>
                  </a:moveTo>
                  <a:lnTo>
                    <a:pt x="424040" y="0"/>
                  </a:lnTo>
                  <a:lnTo>
                    <a:pt x="0" y="758889"/>
                  </a:lnTo>
                  <a:lnTo>
                    <a:pt x="424040" y="1517777"/>
                  </a:lnTo>
                  <a:lnTo>
                    <a:pt x="1272108" y="1517777"/>
                  </a:lnTo>
                  <a:lnTo>
                    <a:pt x="1696148" y="758889"/>
                  </a:lnTo>
                  <a:lnTo>
                    <a:pt x="1272108" y="0"/>
                  </a:lnTo>
                  <a:close/>
                </a:path>
              </a:pathLst>
            </a:custGeom>
            <a:noFill/>
            <a:ln w="16497" cap="sq">
              <a:solidFill>
                <a:srgbClr val="7FA8D6"/>
              </a:solidFill>
            </a:ln>
          </p:spPr>
        </p:sp>
        <p:sp>
          <p:nvSpPr>
            <p:cNvPr id="45" name="TextBox 44">
              <a:extLst>
                <a:ext uri="{FF2B5EF4-FFF2-40B4-BE49-F238E27FC236}">
                  <a16:creationId xmlns:a16="http://schemas.microsoft.com/office/drawing/2014/main" xmlns="" id="{0259E5C0-6317-43FF-B998-626B94677408}"/>
                </a:ext>
              </a:extLst>
            </p:cNvPr>
            <p:cNvSpPr txBox="1"/>
            <p:nvPr/>
          </p:nvSpPr>
          <p:spPr>
            <a:xfrm>
              <a:off x="3822514" y="1914461"/>
              <a:ext cx="1026009" cy="313495"/>
            </a:xfrm>
            <a:prstGeom prst="rect">
              <a:avLst/>
            </a:prstGeom>
          </p:spPr>
          <p:txBody>
            <a:bodyPr wrap="none" lIns="0" tIns="0" rIns="0" bIns="0" anchor="t"/>
            <a:lstStyle/>
            <a:p>
              <a:r>
                <a:rPr lang="en-US" sz="1200" b="1" dirty="0">
                  <a:solidFill>
                    <a:srgbClr val="FEFFFE"/>
                  </a:solidFill>
                  <a:latin typeface="Arial"/>
                </a:rPr>
                <a:t>Investment Steward</a:t>
              </a:r>
            </a:p>
            <a:p>
              <a:endParaRPr lang="en-US" sz="1200" b="1" dirty="0">
                <a:solidFill>
                  <a:srgbClr val="FEFFFE"/>
                </a:solidFill>
                <a:latin typeface="Arial"/>
              </a:endParaRPr>
            </a:p>
          </p:txBody>
        </p:sp>
        <p:sp>
          <p:nvSpPr>
            <p:cNvPr id="47" name="TextBox 46">
              <a:extLst>
                <a:ext uri="{FF2B5EF4-FFF2-40B4-BE49-F238E27FC236}">
                  <a16:creationId xmlns:a16="http://schemas.microsoft.com/office/drawing/2014/main" xmlns="" id="{5C1F78BF-4123-43FB-8485-D60FD635DF89}"/>
                </a:ext>
              </a:extLst>
            </p:cNvPr>
            <p:cNvSpPr txBox="1"/>
            <p:nvPr/>
          </p:nvSpPr>
          <p:spPr>
            <a:xfrm>
              <a:off x="3770814" y="2249889"/>
              <a:ext cx="1088935" cy="621689"/>
            </a:xfrm>
            <a:prstGeom prst="rect">
              <a:avLst/>
            </a:prstGeom>
          </p:spPr>
          <p:txBody>
            <a:bodyPr lIns="0" tIns="0" rIns="0" bIns="0" anchor="t"/>
            <a:lstStyle/>
            <a:p>
              <a:pPr marL="0" indent="36347">
                <a:lnSpc>
                  <a:spcPts val="1199"/>
                </a:lnSpc>
              </a:pPr>
              <a:r>
                <a:rPr lang="en-US" sz="1200" dirty="0">
                  <a:solidFill>
                    <a:srgbClr val="FEFFFE"/>
                  </a:solidFill>
                  <a:latin typeface="Arial"/>
                </a:rPr>
                <a:t>Update investment  allocation processes for a digital context.</a:t>
              </a:r>
            </a:p>
          </p:txBody>
        </p:sp>
        <p:grpSp>
          <p:nvGrpSpPr>
            <p:cNvPr id="48" name="Group 47">
              <a:extLst>
                <a:ext uri="{FF2B5EF4-FFF2-40B4-BE49-F238E27FC236}">
                  <a16:creationId xmlns:a16="http://schemas.microsoft.com/office/drawing/2014/main" xmlns="" id="{4507CD43-674B-40A3-90D2-C37C9153F94F}"/>
                </a:ext>
              </a:extLst>
            </p:cNvPr>
            <p:cNvGrpSpPr/>
            <p:nvPr/>
          </p:nvGrpSpPr>
          <p:grpSpPr>
            <a:xfrm>
              <a:off x="3490529" y="3371806"/>
              <a:ext cx="1696148" cy="1517777"/>
              <a:chOff x="3269812" y="3161599"/>
              <a:chExt cx="1696148" cy="1517777"/>
            </a:xfrm>
          </p:grpSpPr>
          <p:sp>
            <p:nvSpPr>
              <p:cNvPr id="49" name="Freeform 32">
                <a:extLst>
                  <a:ext uri="{FF2B5EF4-FFF2-40B4-BE49-F238E27FC236}">
                    <a16:creationId xmlns:a16="http://schemas.microsoft.com/office/drawing/2014/main" xmlns="" id="{0D5EABEE-5E92-46B8-9456-1EEFF1BF640A}"/>
                  </a:ext>
                </a:extLst>
              </p:cNvPr>
              <p:cNvSpPr/>
              <p:nvPr/>
            </p:nvSpPr>
            <p:spPr>
              <a:xfrm>
                <a:off x="3726661" y="4095468"/>
                <a:ext cx="12700" cy="12700"/>
              </a:xfrm>
              <a:custGeom>
                <a:avLst/>
                <a:gdLst/>
                <a:ahLst/>
                <a:cxnLst/>
                <a:rect l="l" t="t" r="r" b="b"/>
                <a:pathLst>
                  <a:path>
                    <a:moveTo>
                      <a:pt x="0" y="0"/>
                    </a:moveTo>
                  </a:path>
                </a:pathLst>
              </a:custGeom>
              <a:solidFill>
                <a:srgbClr val="FEFFFE"/>
              </a:solidFill>
            </p:spPr>
          </p:sp>
          <p:sp>
            <p:nvSpPr>
              <p:cNvPr id="50" name="Freeform 33">
                <a:extLst>
                  <a:ext uri="{FF2B5EF4-FFF2-40B4-BE49-F238E27FC236}">
                    <a16:creationId xmlns:a16="http://schemas.microsoft.com/office/drawing/2014/main" xmlns="" id="{89044A51-FB88-4526-9E95-DDAD38027520}"/>
                  </a:ext>
                </a:extLst>
              </p:cNvPr>
              <p:cNvSpPr/>
              <p:nvPr/>
            </p:nvSpPr>
            <p:spPr>
              <a:xfrm>
                <a:off x="3269812" y="3161599"/>
                <a:ext cx="1696148" cy="1517777"/>
              </a:xfrm>
              <a:custGeom>
                <a:avLst/>
                <a:gdLst/>
                <a:ahLst/>
                <a:cxnLst/>
                <a:rect l="l" t="t" r="r" b="b"/>
                <a:pathLst>
                  <a:path w="1696148" h="1517777">
                    <a:moveTo>
                      <a:pt x="1272108" y="0"/>
                    </a:moveTo>
                    <a:lnTo>
                      <a:pt x="424040" y="0"/>
                    </a:lnTo>
                    <a:lnTo>
                      <a:pt x="0" y="758888"/>
                    </a:lnTo>
                    <a:lnTo>
                      <a:pt x="424040" y="1517777"/>
                    </a:lnTo>
                    <a:lnTo>
                      <a:pt x="1272108" y="1517777"/>
                    </a:lnTo>
                    <a:lnTo>
                      <a:pt x="1696148" y="758888"/>
                    </a:lnTo>
                    <a:close/>
                  </a:path>
                </a:pathLst>
              </a:custGeom>
              <a:solidFill>
                <a:srgbClr val="92451C"/>
              </a:solidFill>
            </p:spPr>
          </p:sp>
          <p:sp>
            <p:nvSpPr>
              <p:cNvPr id="51" name="Freeform 34">
                <a:extLst>
                  <a:ext uri="{FF2B5EF4-FFF2-40B4-BE49-F238E27FC236}">
                    <a16:creationId xmlns:a16="http://schemas.microsoft.com/office/drawing/2014/main" xmlns="" id="{E5D5A1AD-B782-48B2-B9D4-4B3E5383F4A7}"/>
                  </a:ext>
                </a:extLst>
              </p:cNvPr>
              <p:cNvSpPr/>
              <p:nvPr/>
            </p:nvSpPr>
            <p:spPr>
              <a:xfrm>
                <a:off x="3269812" y="3161599"/>
                <a:ext cx="1696148" cy="1517777"/>
              </a:xfrm>
              <a:custGeom>
                <a:avLst/>
                <a:gdLst/>
                <a:ahLst/>
                <a:cxnLst/>
                <a:rect l="l" t="t" r="r" b="b"/>
                <a:pathLst>
                  <a:path w="1696148" h="1517777">
                    <a:moveTo>
                      <a:pt x="1272108" y="0"/>
                    </a:moveTo>
                    <a:lnTo>
                      <a:pt x="424040" y="0"/>
                    </a:lnTo>
                    <a:lnTo>
                      <a:pt x="0" y="758888"/>
                    </a:lnTo>
                    <a:lnTo>
                      <a:pt x="424040" y="1517777"/>
                    </a:lnTo>
                    <a:lnTo>
                      <a:pt x="1272108" y="1517777"/>
                    </a:lnTo>
                    <a:lnTo>
                      <a:pt x="1696148" y="758888"/>
                    </a:lnTo>
                    <a:lnTo>
                      <a:pt x="1272108" y="0"/>
                    </a:lnTo>
                    <a:close/>
                  </a:path>
                </a:pathLst>
              </a:custGeom>
              <a:noFill/>
              <a:ln w="16497" cap="sq">
                <a:solidFill>
                  <a:srgbClr val="92451C"/>
                </a:solidFill>
              </a:ln>
            </p:spPr>
          </p:sp>
        </p:grpSp>
        <p:sp>
          <p:nvSpPr>
            <p:cNvPr id="52" name="TextBox 51">
              <a:extLst>
                <a:ext uri="{FF2B5EF4-FFF2-40B4-BE49-F238E27FC236}">
                  <a16:creationId xmlns:a16="http://schemas.microsoft.com/office/drawing/2014/main" xmlns="" id="{5BC40B2D-D732-494F-B88B-CC58A20C3944}"/>
                </a:ext>
              </a:extLst>
            </p:cNvPr>
            <p:cNvSpPr txBox="1"/>
            <p:nvPr/>
          </p:nvSpPr>
          <p:spPr>
            <a:xfrm>
              <a:off x="3998969" y="3685009"/>
              <a:ext cx="673100" cy="165100"/>
            </a:xfrm>
            <a:prstGeom prst="rect">
              <a:avLst/>
            </a:prstGeom>
          </p:spPr>
          <p:txBody>
            <a:bodyPr wrap="none" lIns="0" tIns="0" rIns="0" bIns="0" anchor="t"/>
            <a:lstStyle/>
            <a:p>
              <a:r>
                <a:rPr lang="en-US" sz="1200" b="1" dirty="0">
                  <a:solidFill>
                    <a:srgbClr val="FEFFFE"/>
                  </a:solidFill>
                  <a:latin typeface="Arial"/>
                </a:rPr>
                <a:t>Promoter</a:t>
              </a:r>
            </a:p>
          </p:txBody>
        </p:sp>
        <p:sp>
          <p:nvSpPr>
            <p:cNvPr id="53" name="TextBox 52">
              <a:extLst>
                <a:ext uri="{FF2B5EF4-FFF2-40B4-BE49-F238E27FC236}">
                  <a16:creationId xmlns:a16="http://schemas.microsoft.com/office/drawing/2014/main" xmlns="" id="{D7AE525B-8292-41A5-8643-28A55C0E2A85}"/>
                </a:ext>
              </a:extLst>
            </p:cNvPr>
            <p:cNvSpPr txBox="1"/>
            <p:nvPr/>
          </p:nvSpPr>
          <p:spPr>
            <a:xfrm>
              <a:off x="3962048" y="3963308"/>
              <a:ext cx="855848" cy="609600"/>
            </a:xfrm>
            <a:prstGeom prst="rect">
              <a:avLst/>
            </a:prstGeom>
          </p:spPr>
          <p:txBody>
            <a:bodyPr lIns="0" tIns="0" rIns="0" bIns="0" anchor="t"/>
            <a:lstStyle/>
            <a:p>
              <a:pPr marL="0" indent="0">
                <a:lnSpc>
                  <a:spcPts val="1199"/>
                </a:lnSpc>
              </a:pPr>
              <a:r>
                <a:rPr lang="en-US" sz="1200" dirty="0">
                  <a:solidFill>
                    <a:srgbClr val="FEFFFE"/>
                  </a:solidFill>
                  <a:latin typeface="Arial"/>
                </a:rPr>
                <a:t>Advocate for and support enterprise change.</a:t>
              </a:r>
            </a:p>
          </p:txBody>
        </p:sp>
        <p:sp>
          <p:nvSpPr>
            <p:cNvPr id="54" name="TextBox 53">
              <a:extLst>
                <a:ext uri="{FF2B5EF4-FFF2-40B4-BE49-F238E27FC236}">
                  <a16:creationId xmlns:a16="http://schemas.microsoft.com/office/drawing/2014/main" xmlns="" id="{DCC8A762-2A14-4D3E-893F-13DF3D9DAF28}"/>
                </a:ext>
              </a:extLst>
            </p:cNvPr>
            <p:cNvSpPr txBox="1"/>
            <p:nvPr/>
          </p:nvSpPr>
          <p:spPr>
            <a:xfrm>
              <a:off x="2324456" y="4556928"/>
              <a:ext cx="1622922" cy="420688"/>
            </a:xfrm>
            <a:prstGeom prst="rect">
              <a:avLst/>
            </a:prstGeom>
          </p:spPr>
          <p:txBody>
            <a:bodyPr lIns="0" tIns="0" rIns="0" bIns="0" anchor="t"/>
            <a:lstStyle/>
            <a:p>
              <a:pPr indent="0"/>
              <a:r>
                <a:rPr lang="en-US" sz="1200" b="1" dirty="0">
                  <a:solidFill>
                    <a:srgbClr val="FEFFFE"/>
                  </a:solidFill>
                  <a:latin typeface="Arial"/>
                </a:rPr>
                <a:t>Service Provider</a:t>
              </a:r>
              <a:br>
                <a:rPr lang="en-US" sz="1200" b="1" dirty="0">
                  <a:solidFill>
                    <a:srgbClr val="FEFFFE"/>
                  </a:solidFill>
                  <a:latin typeface="Arial"/>
                </a:rPr>
              </a:br>
              <a:endParaRPr lang="en-US" sz="1100" dirty="0">
                <a:solidFill>
                  <a:srgbClr val="FEFFFE"/>
                </a:solidFill>
                <a:latin typeface="Arial"/>
              </a:endParaRPr>
            </a:p>
          </p:txBody>
        </p:sp>
      </p:grpSp>
      <p:sp>
        <p:nvSpPr>
          <p:cNvPr id="61" name="TextBox 60">
            <a:extLst>
              <a:ext uri="{FF2B5EF4-FFF2-40B4-BE49-F238E27FC236}">
                <a16:creationId xmlns:a16="http://schemas.microsoft.com/office/drawing/2014/main" xmlns="" id="{88DBBA7A-1C14-4FB2-893F-3044554F9333}"/>
              </a:ext>
            </a:extLst>
          </p:cNvPr>
          <p:cNvSpPr txBox="1"/>
          <p:nvPr/>
        </p:nvSpPr>
        <p:spPr>
          <a:xfrm>
            <a:off x="3221895" y="5009661"/>
            <a:ext cx="1703754" cy="707886"/>
          </a:xfrm>
          <a:prstGeom prst="rect">
            <a:avLst/>
          </a:prstGeom>
          <a:noFill/>
        </p:spPr>
        <p:txBody>
          <a:bodyPr wrap="square">
            <a:spAutoFit/>
          </a:bodyPr>
          <a:lstStyle/>
          <a:p>
            <a:pPr>
              <a:lnSpc>
                <a:spcPts val="1199"/>
              </a:lnSpc>
            </a:pPr>
            <a:r>
              <a:rPr lang="en-US" sz="1200" dirty="0">
                <a:solidFill>
                  <a:schemeClr val="bg1"/>
                </a:solidFill>
                <a:latin typeface="Arial"/>
              </a:rPr>
              <a:t>Support stakeholders with on-demand expertise and services.</a:t>
            </a:r>
          </a:p>
        </p:txBody>
      </p:sp>
    </p:spTree>
    <p:extLst>
      <p:ext uri="{BB962C8B-B14F-4D97-AF65-F5344CB8AC3E}">
        <p14:creationId xmlns:p14="http://schemas.microsoft.com/office/powerpoint/2010/main" val="25174563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00DA98-BB87-4C1D-9F53-05FD8CE8CA0B}"/>
              </a:ext>
            </a:extLst>
          </p:cNvPr>
          <p:cNvSpPr>
            <a:spLocks noGrp="1"/>
          </p:cNvSpPr>
          <p:nvPr>
            <p:ph type="title"/>
          </p:nvPr>
        </p:nvSpPr>
        <p:spPr>
          <a:xfrm>
            <a:off x="527624" y="260441"/>
            <a:ext cx="11274552" cy="451231"/>
          </a:xfrm>
        </p:spPr>
        <p:txBody>
          <a:bodyPr/>
          <a:lstStyle/>
          <a:p>
            <a:r>
              <a:rPr lang="en-US" sz="2400" dirty="0"/>
              <a:t>CRAFT A BETTER PITCH WITH STORYTELLING</a:t>
            </a:r>
            <a:r>
              <a:rPr lang="en-US" sz="2400" dirty="0">
                <a:latin typeface="Arial Black (Headings)"/>
              </a:rPr>
              <a:t/>
            </a:r>
            <a:br>
              <a:rPr lang="en-US" sz="2400" dirty="0">
                <a:latin typeface="Arial Black (Headings)"/>
              </a:rPr>
            </a:br>
            <a:endParaRPr lang="en-US" sz="2400" dirty="0"/>
          </a:p>
        </p:txBody>
      </p:sp>
      <p:sp>
        <p:nvSpPr>
          <p:cNvPr id="3" name="TextBox 2">
            <a:extLst>
              <a:ext uri="{FF2B5EF4-FFF2-40B4-BE49-F238E27FC236}">
                <a16:creationId xmlns:a16="http://schemas.microsoft.com/office/drawing/2014/main" xmlns="" id="{ED1ADE5A-DAED-4B50-B5CB-3AD6063A35E5}"/>
              </a:ext>
            </a:extLst>
          </p:cNvPr>
          <p:cNvSpPr txBox="1"/>
          <p:nvPr/>
        </p:nvSpPr>
        <p:spPr>
          <a:xfrm>
            <a:off x="527624" y="711672"/>
            <a:ext cx="11446204" cy="353943"/>
          </a:xfrm>
          <a:prstGeom prst="rect">
            <a:avLst/>
          </a:prstGeom>
          <a:noFill/>
        </p:spPr>
        <p:txBody>
          <a:bodyPr wrap="square" lIns="0" rIns="0" rtlCol="0">
            <a:spAutoFit/>
          </a:bodyPr>
          <a:lstStyle/>
          <a:p>
            <a:r>
              <a:rPr lang="en-US" sz="1700" dirty="0">
                <a:solidFill>
                  <a:srgbClr val="424242"/>
                </a:solidFill>
              </a:rPr>
              <a:t>Use the simple ‘Three Acts’ Storytelling Structure for a more Compelling Elevator Pitch</a:t>
            </a:r>
            <a:endParaRPr lang="en-US" sz="1700" dirty="0"/>
          </a:p>
        </p:txBody>
      </p:sp>
      <p:pic>
        <p:nvPicPr>
          <p:cNvPr id="5" name="Picture 4" descr="Diagram&#10;&#10;Description automatically generated">
            <a:extLst>
              <a:ext uri="{FF2B5EF4-FFF2-40B4-BE49-F238E27FC236}">
                <a16:creationId xmlns:a16="http://schemas.microsoft.com/office/drawing/2014/main" xmlns="" id="{16151917-DF54-400E-977E-0DA7772F7B1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527" r="2190" b="7102"/>
          <a:stretch/>
        </p:blipFill>
        <p:spPr>
          <a:xfrm>
            <a:off x="514585" y="1722459"/>
            <a:ext cx="7330374" cy="4225953"/>
          </a:xfrm>
          <a:prstGeom prst="rect">
            <a:avLst/>
          </a:prstGeom>
        </p:spPr>
      </p:pic>
      <p:sp>
        <p:nvSpPr>
          <p:cNvPr id="7" name="TextBox 6">
            <a:extLst>
              <a:ext uri="{FF2B5EF4-FFF2-40B4-BE49-F238E27FC236}">
                <a16:creationId xmlns:a16="http://schemas.microsoft.com/office/drawing/2014/main" xmlns="" id="{B2178450-3FF1-4C5B-AF0C-F308A64BB266}"/>
              </a:ext>
            </a:extLst>
          </p:cNvPr>
          <p:cNvSpPr txBox="1"/>
          <p:nvPr/>
        </p:nvSpPr>
        <p:spPr>
          <a:xfrm>
            <a:off x="8012229" y="2557987"/>
            <a:ext cx="3961599" cy="230832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buFont typeface="Wingdings" panose="05000000000000000000" pitchFamily="2" charset="2"/>
              <a:buChar char="§"/>
            </a:pPr>
            <a:endParaRPr lang="en-US" sz="1200" b="1" dirty="0">
              <a:solidFill>
                <a:srgbClr val="424242"/>
              </a:solidFill>
              <a:latin typeface="Arial (Body)"/>
            </a:endParaRPr>
          </a:p>
          <a:p>
            <a:pPr marL="285750" indent="-285750">
              <a:buFont typeface="Wingdings" panose="05000000000000000000" pitchFamily="2" charset="2"/>
              <a:buChar char="§"/>
            </a:pPr>
            <a:r>
              <a:rPr lang="en-US" sz="1200" b="1" dirty="0">
                <a:solidFill>
                  <a:srgbClr val="424242"/>
                </a:solidFill>
                <a:latin typeface="Arial (Body)"/>
              </a:rPr>
              <a:t>In Act 1,</a:t>
            </a:r>
            <a:r>
              <a:rPr lang="en-US" sz="1200" dirty="0">
                <a:solidFill>
                  <a:srgbClr val="424242"/>
                </a:solidFill>
                <a:latin typeface="Arial (Body)"/>
              </a:rPr>
              <a:t> the Setup, the hero of the story and the hero’s mission (i.e., goal, desire or objective) are introduced.</a:t>
            </a:r>
          </a:p>
          <a:p>
            <a:pPr marL="285750" indent="-285750">
              <a:buFont typeface="Wingdings" panose="05000000000000000000" pitchFamily="2" charset="2"/>
              <a:buChar char="§"/>
            </a:pPr>
            <a:endParaRPr lang="en-US" sz="1200" dirty="0">
              <a:solidFill>
                <a:srgbClr val="424242"/>
              </a:solidFill>
              <a:latin typeface="Arial (Body)"/>
            </a:endParaRPr>
          </a:p>
          <a:p>
            <a:pPr marL="285750" indent="-285750">
              <a:buFont typeface="Wingdings" panose="05000000000000000000" pitchFamily="2" charset="2"/>
              <a:buChar char="§"/>
            </a:pPr>
            <a:r>
              <a:rPr lang="en-US" sz="1200" b="1" dirty="0">
                <a:solidFill>
                  <a:srgbClr val="424242"/>
                </a:solidFill>
                <a:latin typeface="Arial (Body)"/>
              </a:rPr>
              <a:t>In Act 2</a:t>
            </a:r>
            <a:r>
              <a:rPr lang="en-US" sz="1200" dirty="0">
                <a:solidFill>
                  <a:srgbClr val="424242"/>
                </a:solidFill>
                <a:latin typeface="Arial (Body)"/>
              </a:rPr>
              <a:t>, the Confrontation, the stakes for the hero are raised through a series of obstacles that prevent the hero from completing the mission.</a:t>
            </a:r>
          </a:p>
          <a:p>
            <a:pPr marL="285750" indent="-285750">
              <a:buFont typeface="Wingdings" panose="05000000000000000000" pitchFamily="2" charset="2"/>
              <a:buChar char="§"/>
            </a:pPr>
            <a:endParaRPr lang="en-US" sz="1200" dirty="0">
              <a:solidFill>
                <a:srgbClr val="424242"/>
              </a:solidFill>
              <a:latin typeface="Arial (Body)"/>
            </a:endParaRPr>
          </a:p>
          <a:p>
            <a:pPr marL="285750" indent="-285750">
              <a:buFont typeface="Wingdings" panose="05000000000000000000" pitchFamily="2" charset="2"/>
              <a:buChar char="§"/>
            </a:pPr>
            <a:r>
              <a:rPr lang="en-US" sz="1200" b="1" dirty="0">
                <a:solidFill>
                  <a:srgbClr val="424242"/>
                </a:solidFill>
                <a:latin typeface="Arial (Body)"/>
              </a:rPr>
              <a:t>In Act 3,</a:t>
            </a:r>
            <a:r>
              <a:rPr lang="en-US" sz="1200" dirty="0">
                <a:solidFill>
                  <a:srgbClr val="424242"/>
                </a:solidFill>
                <a:latin typeface="Arial (Body)"/>
              </a:rPr>
              <a:t> the Resolution, the hero either finds a way to succeed at the mission or fails.</a:t>
            </a:r>
            <a:br>
              <a:rPr lang="en-US" sz="1200" dirty="0">
                <a:solidFill>
                  <a:srgbClr val="424242"/>
                </a:solidFill>
                <a:latin typeface="Arial (Body)"/>
              </a:rPr>
            </a:br>
            <a:endParaRPr lang="en-US" sz="1200" b="0" i="0" dirty="0">
              <a:solidFill>
                <a:srgbClr val="424242"/>
              </a:solidFill>
              <a:effectLst/>
              <a:latin typeface="Arial (Body)"/>
            </a:endParaRPr>
          </a:p>
        </p:txBody>
      </p:sp>
      <p:sp>
        <p:nvSpPr>
          <p:cNvPr id="9" name="TextBox 8">
            <a:extLst>
              <a:ext uri="{FF2B5EF4-FFF2-40B4-BE49-F238E27FC236}">
                <a16:creationId xmlns:a16="http://schemas.microsoft.com/office/drawing/2014/main" xmlns="" id="{ECE537E5-D597-4223-9FD7-437B6A639616}"/>
              </a:ext>
            </a:extLst>
          </p:cNvPr>
          <p:cNvSpPr txBox="1"/>
          <p:nvPr/>
        </p:nvSpPr>
        <p:spPr>
          <a:xfrm>
            <a:off x="6107028" y="6181968"/>
            <a:ext cx="2645658" cy="216588"/>
          </a:xfrm>
          <a:prstGeom prst="rect">
            <a:avLst/>
          </a:prstGeom>
        </p:spPr>
        <p:txBody>
          <a:bodyPr lIns="0" tIns="0" rIns="0" bIns="0" anchor="t"/>
          <a:lstStyle/>
          <a:p>
            <a:pPr marL="0" indent="0"/>
            <a:r>
              <a:rPr lang="en-US" sz="800" dirty="0">
                <a:solidFill>
                  <a:srgbClr val="000000"/>
                </a:solidFill>
                <a:latin typeface="Arial"/>
              </a:rPr>
              <a:t>Source: Gartner </a:t>
            </a:r>
          </a:p>
          <a:p>
            <a:pPr marL="0" indent="0"/>
            <a:r>
              <a:rPr lang="en-US" sz="800" dirty="0">
                <a:solidFill>
                  <a:srgbClr val="000000"/>
                </a:solidFill>
                <a:latin typeface="Arial"/>
              </a:rPr>
              <a:t>Read the full research on Gartner.com</a:t>
            </a:r>
          </a:p>
        </p:txBody>
      </p:sp>
      <p:sp>
        <p:nvSpPr>
          <p:cNvPr id="4" name="Rectangle 3">
            <a:extLst>
              <a:ext uri="{FF2B5EF4-FFF2-40B4-BE49-F238E27FC236}">
                <a16:creationId xmlns:a16="http://schemas.microsoft.com/office/drawing/2014/main" xmlns="" id="{718F34AE-CA82-4B35-8ED6-BFF42D8CF6D2}"/>
              </a:ext>
            </a:extLst>
          </p:cNvPr>
          <p:cNvSpPr/>
          <p:nvPr/>
        </p:nvSpPr>
        <p:spPr>
          <a:xfrm>
            <a:off x="218172" y="1510815"/>
            <a:ext cx="1824384" cy="22180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tangle 5">
            <a:extLst>
              <a:ext uri="{FF2B5EF4-FFF2-40B4-BE49-F238E27FC236}">
                <a16:creationId xmlns:a16="http://schemas.microsoft.com/office/drawing/2014/main" xmlns="" id="{A57E9F6B-7DA9-4498-B669-DBF064179417}"/>
              </a:ext>
            </a:extLst>
          </p:cNvPr>
          <p:cNvSpPr/>
          <p:nvPr/>
        </p:nvSpPr>
        <p:spPr>
          <a:xfrm>
            <a:off x="218172" y="3586348"/>
            <a:ext cx="470597" cy="23620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514406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220EB1E2-4DDF-4AF2-91DB-C1575C35E98B}"/>
              </a:ext>
            </a:extLst>
          </p:cNvPr>
          <p:cNvSpPr txBox="1"/>
          <p:nvPr/>
        </p:nvSpPr>
        <p:spPr>
          <a:xfrm>
            <a:off x="400048" y="838200"/>
            <a:ext cx="7334251" cy="301464"/>
          </a:xfrm>
          <a:prstGeom prst="rect">
            <a:avLst/>
          </a:prstGeom>
          <a:solidFill>
            <a:schemeClr val="bg1"/>
          </a:solidFill>
        </p:spPr>
        <p:txBody>
          <a:bodyPr wrap="square" rtlCol="0">
            <a:spAutoFit/>
          </a:bodyPr>
          <a:lstStyle/>
          <a:p>
            <a:endParaRPr lang="en-US" dirty="0"/>
          </a:p>
        </p:txBody>
      </p:sp>
      <p:grpSp>
        <p:nvGrpSpPr>
          <p:cNvPr id="15" name="Group 14">
            <a:extLst>
              <a:ext uri="{FF2B5EF4-FFF2-40B4-BE49-F238E27FC236}">
                <a16:creationId xmlns:a16="http://schemas.microsoft.com/office/drawing/2014/main" xmlns="" id="{0A18F06F-F824-4178-8B90-6A604500E57B}"/>
              </a:ext>
            </a:extLst>
          </p:cNvPr>
          <p:cNvGrpSpPr/>
          <p:nvPr/>
        </p:nvGrpSpPr>
        <p:grpSpPr>
          <a:xfrm>
            <a:off x="400048" y="798949"/>
            <a:ext cx="7178042" cy="1626550"/>
            <a:chOff x="413655" y="1184231"/>
            <a:chExt cx="8883421" cy="1303564"/>
          </a:xfrm>
        </p:grpSpPr>
        <p:sp>
          <p:nvSpPr>
            <p:cNvPr id="16" name="Content Placeholder 3">
              <a:extLst>
                <a:ext uri="{FF2B5EF4-FFF2-40B4-BE49-F238E27FC236}">
                  <a16:creationId xmlns:a16="http://schemas.microsoft.com/office/drawing/2014/main" xmlns="" id="{B116BE56-A112-4C44-AEFC-6CC115987231}"/>
                </a:ext>
              </a:extLst>
            </p:cNvPr>
            <p:cNvSpPr txBox="1">
              <a:spLocks/>
            </p:cNvSpPr>
            <p:nvPr/>
          </p:nvSpPr>
          <p:spPr bwMode="auto">
            <a:xfrm>
              <a:off x="457200" y="1184231"/>
              <a:ext cx="1821976" cy="348059"/>
            </a:xfrm>
            <a:prstGeom prst="rect">
              <a:avLst/>
            </a:prstGeom>
            <a:noFill/>
            <a:ln w="9525">
              <a:noFill/>
              <a:miter lim="800000"/>
              <a:headEnd/>
              <a:tailEnd/>
            </a:ln>
            <a:effectLst/>
          </p:spPr>
          <p:txBody>
            <a:bodyPr vert="horz" wrap="square" lIns="0" tIns="0" rIns="0" bIns="0" numCol="1" anchor="ctr" anchorCtr="0" compatLnSpc="1">
              <a:prstTxWarp prst="textNoShape">
                <a:avLst/>
              </a:prstTxWarp>
              <a:noAutofit/>
            </a:bodyPr>
            <a:lstStyle>
              <a:lvl1pPr marL="0" indent="0" algn="l" rtl="0" eaLnBrk="1" fontAlgn="base" hangingPunct="1">
                <a:lnSpc>
                  <a:spcPct val="110000"/>
                </a:lnSpc>
                <a:spcBef>
                  <a:spcPts val="700"/>
                </a:spcBef>
                <a:spcAft>
                  <a:spcPct val="0"/>
                </a:spcAft>
                <a:buClr>
                  <a:srgbClr val="4D4F53"/>
                </a:buClr>
                <a:buFont typeface="Wingdings" charset="2"/>
                <a:buNone/>
                <a:defRPr sz="20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4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4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r>
                <a:rPr lang="en-US" sz="1575" b="1" kern="0" dirty="0">
                  <a:solidFill>
                    <a:srgbClr val="0070C0"/>
                  </a:solidFill>
                </a:rPr>
                <a:t>Purpose</a:t>
              </a:r>
            </a:p>
          </p:txBody>
        </p:sp>
        <p:sp>
          <p:nvSpPr>
            <p:cNvPr id="17" name="Rectangle 16">
              <a:extLst>
                <a:ext uri="{FF2B5EF4-FFF2-40B4-BE49-F238E27FC236}">
                  <a16:creationId xmlns:a16="http://schemas.microsoft.com/office/drawing/2014/main" xmlns="" id="{614813F6-815F-4CB1-A95C-B343ECE745E8}"/>
                </a:ext>
              </a:extLst>
            </p:cNvPr>
            <p:cNvSpPr/>
            <p:nvPr/>
          </p:nvSpPr>
          <p:spPr bwMode="auto">
            <a:xfrm>
              <a:off x="413655" y="1492707"/>
              <a:ext cx="8883421" cy="995088"/>
            </a:xfrm>
            <a:prstGeom prst="rect">
              <a:avLst/>
            </a:prstGeom>
            <a:solidFill>
              <a:schemeClr val="bg1">
                <a:lumMod val="95000"/>
              </a:schemeClr>
            </a:solidFill>
            <a:ln w="127" cap="flat" cmpd="sng" algn="ctr">
              <a:noFill/>
              <a:prstDash val="solid"/>
              <a:round/>
              <a:headEnd type="none" w="med" len="med"/>
              <a:tailEnd type="none" w="med" len="med"/>
            </a:ln>
            <a:effectLst/>
          </p:spPr>
          <p:txBody>
            <a:bodyPr vert="horz" wrap="square" lIns="80010" tIns="40005" rIns="80010" bIns="40005" numCol="1" rtlCol="0" anchor="ctr" anchorCtr="0" compatLnSpc="1">
              <a:prstTxWarp prst="textNoShape">
                <a:avLst/>
              </a:prstTxWarp>
            </a:bodyPr>
            <a:lstStyle/>
            <a:p>
              <a:pPr>
                <a:spcAft>
                  <a:spcPts val="525"/>
                </a:spcAft>
              </a:pPr>
              <a:r>
                <a:rPr lang="en-US" sz="1400" kern="0" dirty="0">
                  <a:latin typeface="Arial"/>
                  <a:cs typeface="Arial"/>
                </a:rPr>
                <a:t>Using this tool, facilitate a discussion with your team and/or stakeholders to:</a:t>
              </a:r>
            </a:p>
            <a:p>
              <a:pPr marL="250031" indent="-250031">
                <a:spcAft>
                  <a:spcPts val="525"/>
                </a:spcAft>
                <a:buFontTx/>
                <a:buChar char="-"/>
              </a:pPr>
              <a:r>
                <a:rPr lang="en-US" sz="1400" kern="0" dirty="0">
                  <a:latin typeface="Arial"/>
                  <a:cs typeface="Arial"/>
                </a:rPr>
                <a:t>Create a compelling and concise description of the value of your function or group </a:t>
              </a:r>
              <a:br>
                <a:rPr lang="en-US" sz="1400" kern="0" dirty="0">
                  <a:latin typeface="Arial"/>
                  <a:cs typeface="Arial"/>
                </a:rPr>
              </a:br>
              <a:r>
                <a:rPr lang="en-US" sz="1400" kern="0" dirty="0">
                  <a:latin typeface="Arial"/>
                  <a:cs typeface="Arial"/>
                </a:rPr>
                <a:t>that can be covered in the time it takes to ride an elevator. </a:t>
              </a:r>
            </a:p>
          </p:txBody>
        </p:sp>
      </p:grpSp>
      <p:grpSp>
        <p:nvGrpSpPr>
          <p:cNvPr id="18" name="Group 17">
            <a:extLst>
              <a:ext uri="{FF2B5EF4-FFF2-40B4-BE49-F238E27FC236}">
                <a16:creationId xmlns:a16="http://schemas.microsoft.com/office/drawing/2014/main" xmlns="" id="{417E7002-CD12-4131-865C-6BFB05EA80A5}"/>
              </a:ext>
            </a:extLst>
          </p:cNvPr>
          <p:cNvGrpSpPr/>
          <p:nvPr/>
        </p:nvGrpSpPr>
        <p:grpSpPr>
          <a:xfrm>
            <a:off x="379029" y="4169655"/>
            <a:ext cx="8907180" cy="1999641"/>
            <a:chOff x="433177" y="3823279"/>
            <a:chExt cx="6727176" cy="1736965"/>
          </a:xfrm>
        </p:grpSpPr>
        <p:sp>
          <p:nvSpPr>
            <p:cNvPr id="19" name="Content Placeholder 3">
              <a:extLst>
                <a:ext uri="{FF2B5EF4-FFF2-40B4-BE49-F238E27FC236}">
                  <a16:creationId xmlns:a16="http://schemas.microsoft.com/office/drawing/2014/main" xmlns="" id="{188CA34F-D3E9-4DB5-9110-FA9232340221}"/>
                </a:ext>
              </a:extLst>
            </p:cNvPr>
            <p:cNvSpPr txBox="1">
              <a:spLocks/>
            </p:cNvSpPr>
            <p:nvPr/>
          </p:nvSpPr>
          <p:spPr bwMode="auto">
            <a:xfrm>
              <a:off x="433177" y="3823279"/>
              <a:ext cx="1821976" cy="348059"/>
            </a:xfrm>
            <a:prstGeom prst="rect">
              <a:avLst/>
            </a:prstGeom>
            <a:noFill/>
            <a:ln w="9525">
              <a:noFill/>
              <a:miter lim="800000"/>
              <a:headEnd/>
              <a:tailEnd/>
            </a:ln>
            <a:effectLst/>
          </p:spPr>
          <p:txBody>
            <a:bodyPr vert="horz" wrap="square" lIns="0" tIns="0" rIns="0" bIns="0" numCol="1" anchor="ctr" anchorCtr="0" compatLnSpc="1">
              <a:prstTxWarp prst="textNoShape">
                <a:avLst/>
              </a:prstTxWarp>
              <a:noAutofit/>
            </a:bodyPr>
            <a:lstStyle>
              <a:lvl1pPr marL="0" indent="0" algn="l" rtl="0" eaLnBrk="1" fontAlgn="base" hangingPunct="1">
                <a:lnSpc>
                  <a:spcPct val="110000"/>
                </a:lnSpc>
                <a:spcBef>
                  <a:spcPts val="700"/>
                </a:spcBef>
                <a:spcAft>
                  <a:spcPct val="0"/>
                </a:spcAft>
                <a:buClr>
                  <a:srgbClr val="4D4F53"/>
                </a:buClr>
                <a:buFont typeface="Wingdings" charset="2"/>
                <a:buNone/>
                <a:defRPr sz="20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4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4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r>
                <a:rPr lang="en-US" sz="1575" b="1" kern="0" dirty="0">
                  <a:solidFill>
                    <a:srgbClr val="0070C0"/>
                  </a:solidFill>
                </a:rPr>
                <a:t>Directions</a:t>
              </a:r>
            </a:p>
          </p:txBody>
        </p:sp>
        <p:sp>
          <p:nvSpPr>
            <p:cNvPr id="20" name="Rectangle 19">
              <a:extLst>
                <a:ext uri="{FF2B5EF4-FFF2-40B4-BE49-F238E27FC236}">
                  <a16:creationId xmlns:a16="http://schemas.microsoft.com/office/drawing/2014/main" xmlns="" id="{87232E9C-3A9C-428D-BDE0-3AFA1F53B4F5}"/>
                </a:ext>
              </a:extLst>
            </p:cNvPr>
            <p:cNvSpPr/>
            <p:nvPr/>
          </p:nvSpPr>
          <p:spPr bwMode="auto">
            <a:xfrm>
              <a:off x="433177" y="4135785"/>
              <a:ext cx="6727176" cy="1424459"/>
            </a:xfrm>
            <a:prstGeom prst="rect">
              <a:avLst/>
            </a:prstGeom>
            <a:solidFill>
              <a:schemeClr val="bg1">
                <a:lumMod val="95000"/>
              </a:schemeClr>
            </a:solidFill>
            <a:ln w="127" cap="flat" cmpd="sng" algn="ctr">
              <a:noFill/>
              <a:prstDash val="solid"/>
              <a:round/>
              <a:headEnd type="none" w="med" len="med"/>
              <a:tailEnd type="none" w="med" len="med"/>
            </a:ln>
            <a:effectLst/>
          </p:spPr>
          <p:txBody>
            <a:bodyPr vert="horz" wrap="square" lIns="80010" tIns="40005" rIns="80010" bIns="40005" numCol="1" rtlCol="0" anchor="ctr" anchorCtr="0" compatLnSpc="1">
              <a:prstTxWarp prst="textNoShape">
                <a:avLst/>
              </a:prstTxWarp>
            </a:bodyPr>
            <a:lstStyle/>
            <a:p>
              <a:pPr marL="250031" indent="-250031">
                <a:spcAft>
                  <a:spcPts val="525"/>
                </a:spcAft>
                <a:buFontTx/>
                <a:buChar char="-"/>
              </a:pPr>
              <a:r>
                <a:rPr lang="en-US" sz="1400" dirty="0">
                  <a:latin typeface="Arial" panose="020B0604020202020204" pitchFamily="34" charset="0"/>
                  <a:cs typeface="Arial" panose="020B0604020202020204" pitchFamily="34" charset="0"/>
                </a:rPr>
                <a:t>Use the next two slides to lay out the context and essential components of an elevator pitch. [slides 3-4]</a:t>
              </a:r>
            </a:p>
            <a:p>
              <a:pPr marL="250031" indent="-250031">
                <a:spcAft>
                  <a:spcPts val="525"/>
                </a:spcAft>
                <a:buFontTx/>
                <a:buChar char="-"/>
              </a:pPr>
              <a:r>
                <a:rPr lang="en-US" sz="1400" dirty="0">
                  <a:latin typeface="Arial" panose="020B0604020202020204" pitchFamily="34" charset="0"/>
                  <a:cs typeface="Arial" panose="020B0604020202020204" pitchFamily="34" charset="0"/>
                </a:rPr>
                <a:t>Work through Parts 1 - 3 as an individual or group exercise to arrive at an initial draft of your elevator pitch. [slides 5-8]</a:t>
              </a:r>
            </a:p>
            <a:p>
              <a:pPr marL="250031" indent="-250031">
                <a:spcAft>
                  <a:spcPts val="525"/>
                </a:spcAft>
                <a:buFontTx/>
                <a:buChar char="-"/>
              </a:pPr>
              <a:r>
                <a:rPr lang="en-US" sz="1400" dirty="0">
                  <a:latin typeface="Arial" panose="020B0604020202020204" pitchFamily="34" charset="0"/>
                  <a:cs typeface="Arial" panose="020B0604020202020204" pitchFamily="34" charset="0"/>
                </a:rPr>
                <a:t>View common analogies on how other PMO leaders describe their value proposition to draw inspiration for improving your pitch. [slide 9]</a:t>
              </a:r>
            </a:p>
            <a:p>
              <a:pPr marL="250031" indent="-250031">
                <a:spcAft>
                  <a:spcPts val="525"/>
                </a:spcAft>
                <a:buFontTx/>
                <a:buChar char="-"/>
              </a:pPr>
              <a:r>
                <a:rPr lang="en-US" sz="1400" dirty="0">
                  <a:latin typeface="Arial" panose="020B0604020202020204" pitchFamily="34" charset="0"/>
                  <a:cs typeface="Arial" panose="020B0604020202020204" pitchFamily="34" charset="0"/>
                </a:rPr>
                <a:t>Conclude the exercise with an updated elevator pitch for key target audiences. [slide 10]</a:t>
              </a:r>
              <a:endParaRPr lang="en-US" sz="1400" kern="0" dirty="0">
                <a:latin typeface="Arial" panose="020B0604020202020204" pitchFamily="34" charset="0"/>
                <a:cs typeface="Arial" panose="020B0604020202020204" pitchFamily="34" charset="0"/>
              </a:endParaRPr>
            </a:p>
          </p:txBody>
        </p:sp>
      </p:grpSp>
      <p:grpSp>
        <p:nvGrpSpPr>
          <p:cNvPr id="21" name="Group 20">
            <a:extLst>
              <a:ext uri="{FF2B5EF4-FFF2-40B4-BE49-F238E27FC236}">
                <a16:creationId xmlns:a16="http://schemas.microsoft.com/office/drawing/2014/main" xmlns="" id="{D2DFEC2F-942D-4FDB-90DF-3F94BF565506}"/>
              </a:ext>
            </a:extLst>
          </p:cNvPr>
          <p:cNvGrpSpPr/>
          <p:nvPr/>
        </p:nvGrpSpPr>
        <p:grpSpPr>
          <a:xfrm>
            <a:off x="361947" y="2192866"/>
            <a:ext cx="8907181" cy="2005928"/>
            <a:chOff x="424966" y="3305529"/>
            <a:chExt cx="9705714" cy="811239"/>
          </a:xfrm>
        </p:grpSpPr>
        <p:sp>
          <p:nvSpPr>
            <p:cNvPr id="22" name="Content Placeholder 3">
              <a:extLst>
                <a:ext uri="{FF2B5EF4-FFF2-40B4-BE49-F238E27FC236}">
                  <a16:creationId xmlns:a16="http://schemas.microsoft.com/office/drawing/2014/main" xmlns="" id="{A966AF78-3A2E-4FE9-A43C-C88A124BB039}"/>
                </a:ext>
              </a:extLst>
            </p:cNvPr>
            <p:cNvSpPr txBox="1">
              <a:spLocks/>
            </p:cNvSpPr>
            <p:nvPr/>
          </p:nvSpPr>
          <p:spPr bwMode="auto">
            <a:xfrm>
              <a:off x="504823" y="3305529"/>
              <a:ext cx="1821976" cy="348059"/>
            </a:xfrm>
            <a:prstGeom prst="rect">
              <a:avLst/>
            </a:prstGeom>
            <a:noFill/>
            <a:ln w="9525">
              <a:noFill/>
              <a:miter lim="800000"/>
              <a:headEnd/>
              <a:tailEnd/>
            </a:ln>
            <a:effectLst/>
          </p:spPr>
          <p:txBody>
            <a:bodyPr vert="horz" wrap="square" lIns="0" tIns="0" rIns="0" bIns="0" numCol="1" anchor="ctr" anchorCtr="0" compatLnSpc="1">
              <a:prstTxWarp prst="textNoShape">
                <a:avLst/>
              </a:prstTxWarp>
              <a:noAutofit/>
            </a:bodyPr>
            <a:lstStyle>
              <a:lvl1pPr marL="0" indent="0" algn="l" rtl="0" eaLnBrk="1" fontAlgn="base" hangingPunct="1">
                <a:lnSpc>
                  <a:spcPct val="110000"/>
                </a:lnSpc>
                <a:spcBef>
                  <a:spcPts val="700"/>
                </a:spcBef>
                <a:spcAft>
                  <a:spcPct val="0"/>
                </a:spcAft>
                <a:buClr>
                  <a:srgbClr val="4D4F53"/>
                </a:buClr>
                <a:buFont typeface="Wingdings" charset="2"/>
                <a:buNone/>
                <a:defRPr sz="20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4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4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r>
                <a:rPr lang="en-US" sz="1575" b="1" kern="0" dirty="0">
                  <a:solidFill>
                    <a:srgbClr val="0070C0"/>
                  </a:solidFill>
                </a:rPr>
                <a:t>Audience</a:t>
              </a:r>
            </a:p>
          </p:txBody>
        </p:sp>
        <p:sp>
          <p:nvSpPr>
            <p:cNvPr id="23" name="Rectangle 22">
              <a:extLst>
                <a:ext uri="{FF2B5EF4-FFF2-40B4-BE49-F238E27FC236}">
                  <a16:creationId xmlns:a16="http://schemas.microsoft.com/office/drawing/2014/main" xmlns="" id="{7E9F7247-BBEB-479F-A39B-43D7BAF912D8}"/>
                </a:ext>
              </a:extLst>
            </p:cNvPr>
            <p:cNvSpPr/>
            <p:nvPr/>
          </p:nvSpPr>
          <p:spPr bwMode="auto">
            <a:xfrm>
              <a:off x="424966" y="3536877"/>
              <a:ext cx="9705714" cy="579891"/>
            </a:xfrm>
            <a:prstGeom prst="rect">
              <a:avLst/>
            </a:prstGeom>
            <a:solidFill>
              <a:schemeClr val="bg1">
                <a:lumMod val="95000"/>
              </a:schemeClr>
            </a:solidFill>
            <a:ln w="127" cap="flat" cmpd="sng" algn="ctr">
              <a:noFill/>
              <a:prstDash val="solid"/>
              <a:round/>
              <a:headEnd type="none" w="med" len="med"/>
              <a:tailEnd type="none" w="med" len="med"/>
            </a:ln>
            <a:effectLst/>
          </p:spPr>
          <p:txBody>
            <a:bodyPr vert="horz" wrap="square" lIns="80010" tIns="40005" rIns="80010" bIns="40005" numCol="1" rtlCol="0" anchor="ctr" anchorCtr="0" compatLnSpc="1">
              <a:prstTxWarp prst="textNoShape">
                <a:avLst/>
              </a:prstTxWarp>
            </a:bodyPr>
            <a:lstStyle/>
            <a:p>
              <a:pPr marL="250031" indent="-250031">
                <a:spcAft>
                  <a:spcPts val="525"/>
                </a:spcAft>
                <a:buFontTx/>
                <a:buChar char="-"/>
              </a:pPr>
              <a:r>
                <a:rPr lang="en-US" sz="1400" kern="0" dirty="0">
                  <a:latin typeface="Arial" panose="020B0604020202020204" pitchFamily="34" charset="0"/>
                  <a:cs typeface="Arial" panose="020B0604020202020204" pitchFamily="34" charset="0"/>
                </a:rPr>
                <a:t>This tool is intended for use by PMO and EPMO leaders for structuring discussions around the changing mandate and value proposition of the PMO in the digital era.</a:t>
              </a:r>
            </a:p>
            <a:p>
              <a:pPr marL="250031" indent="-250031">
                <a:spcAft>
                  <a:spcPts val="525"/>
                </a:spcAft>
                <a:buFontTx/>
                <a:buChar char="-"/>
              </a:pPr>
              <a:r>
                <a:rPr lang="en-US" sz="1400" b="1" kern="0" dirty="0">
                  <a:latin typeface="Arial" panose="020B0604020202020204" pitchFamily="34" charset="0"/>
                  <a:cs typeface="Arial" panose="020B0604020202020204" pitchFamily="34" charset="0"/>
                </a:rPr>
                <a:t>Please note</a:t>
              </a:r>
              <a:r>
                <a:rPr lang="en-US" sz="1400" kern="0" dirty="0">
                  <a:latin typeface="Arial" panose="020B0604020202020204" pitchFamily="34" charset="0"/>
                  <a:cs typeface="Arial" panose="020B0604020202020204" pitchFamily="34" charset="0"/>
                </a:rPr>
                <a:t>: PMO in this tool is an umbrella term for a project, program and/or portfolio management group such as PMO, EPMO, SRO, VRO, DTO, etc. Leaders from all these groups can customize this deck to define and sell the overall value of their functions to different stakeholder groups.</a:t>
              </a:r>
            </a:p>
          </p:txBody>
        </p:sp>
      </p:grpSp>
      <p:sp>
        <p:nvSpPr>
          <p:cNvPr id="26" name="Title 1">
            <a:extLst>
              <a:ext uri="{FF2B5EF4-FFF2-40B4-BE49-F238E27FC236}">
                <a16:creationId xmlns:a16="http://schemas.microsoft.com/office/drawing/2014/main" xmlns="" id="{04B46602-84C5-461B-A20A-A29FBD8ED0A3}"/>
              </a:ext>
            </a:extLst>
          </p:cNvPr>
          <p:cNvSpPr>
            <a:spLocks noGrp="1"/>
          </p:cNvSpPr>
          <p:nvPr>
            <p:ph type="title"/>
          </p:nvPr>
        </p:nvSpPr>
        <p:spPr>
          <a:xfrm>
            <a:off x="361948" y="380655"/>
            <a:ext cx="11274552" cy="451231"/>
          </a:xfrm>
        </p:spPr>
        <p:txBody>
          <a:bodyPr/>
          <a:lstStyle/>
          <a:p>
            <a:r>
              <a:rPr lang="en-US" sz="2400" dirty="0"/>
              <a:t>INSTRUCTIONS</a:t>
            </a:r>
            <a:r>
              <a:rPr lang="en-US" sz="2400" b="1" dirty="0">
                <a:solidFill>
                  <a:srgbClr val="000000"/>
                </a:solidFill>
                <a:latin typeface="Arial"/>
              </a:rPr>
              <a:t/>
            </a:r>
            <a:br>
              <a:rPr lang="en-US" sz="2400" b="1" dirty="0">
                <a:solidFill>
                  <a:srgbClr val="000000"/>
                </a:solidFill>
                <a:latin typeface="Arial"/>
              </a:rPr>
            </a:br>
            <a:endParaRPr lang="en-US" sz="2400" dirty="0"/>
          </a:p>
        </p:txBody>
      </p:sp>
      <p:pic>
        <p:nvPicPr>
          <p:cNvPr id="24" name="Google Shape;1800;p273">
            <a:extLst>
              <a:ext uri="{FF2B5EF4-FFF2-40B4-BE49-F238E27FC236}">
                <a16:creationId xmlns:a16="http://schemas.microsoft.com/office/drawing/2014/main" xmlns="" id="{77F7684D-A8CE-4366-BC5F-124743ECE7F7}"/>
              </a:ext>
            </a:extLst>
          </p:cNvPr>
          <p:cNvPicPr preferRelativeResize="0"/>
          <p:nvPr/>
        </p:nvPicPr>
        <p:blipFill rotWithShape="1">
          <a:blip r:embed="rId3">
            <a:alphaModFix/>
          </a:blip>
          <a:srcRect b="22332"/>
          <a:stretch/>
        </p:blipFill>
        <p:spPr>
          <a:xfrm>
            <a:off x="7769485" y="133956"/>
            <a:ext cx="4090073" cy="2328579"/>
          </a:xfrm>
          <a:prstGeom prst="rect">
            <a:avLst/>
          </a:prstGeom>
          <a:noFill/>
          <a:ln>
            <a:noFill/>
          </a:ln>
        </p:spPr>
      </p:pic>
      <p:sp>
        <p:nvSpPr>
          <p:cNvPr id="25" name="TextBox 24">
            <a:extLst>
              <a:ext uri="{FF2B5EF4-FFF2-40B4-BE49-F238E27FC236}">
                <a16:creationId xmlns:a16="http://schemas.microsoft.com/office/drawing/2014/main" xmlns="" id="{71ABEFB5-DEDB-44D6-8CF2-F0491CE13209}"/>
              </a:ext>
            </a:extLst>
          </p:cNvPr>
          <p:cNvSpPr txBox="1"/>
          <p:nvPr/>
        </p:nvSpPr>
        <p:spPr>
          <a:xfrm>
            <a:off x="9496105" y="2741831"/>
            <a:ext cx="2412404" cy="1928220"/>
          </a:xfrm>
          <a:prstGeom prst="rect">
            <a:avLst/>
          </a:prstGeom>
          <a:noFill/>
          <a:ln w="25400">
            <a:solidFill>
              <a:srgbClr val="0070C0">
                <a:alpha val="52000"/>
              </a:srgbClr>
            </a:solidFill>
            <a:prstDash val="sysDot"/>
          </a:ln>
        </p:spPr>
        <p:txBody>
          <a:bodyPr wrap="square" lIns="45720" rIns="45720" rtlCol="0" anchor="ctr">
            <a:spAutoFit/>
          </a:bodyPr>
          <a:lstStyle/>
          <a:p>
            <a:pPr fontAlgn="base">
              <a:lnSpc>
                <a:spcPct val="110000"/>
              </a:lnSpc>
              <a:spcBef>
                <a:spcPts val="700"/>
              </a:spcBef>
              <a:spcAft>
                <a:spcPct val="0"/>
              </a:spcAft>
              <a:buClr>
                <a:srgbClr val="4D4F53"/>
              </a:buClr>
            </a:pPr>
            <a:r>
              <a:rPr lang="en-US" sz="1100" b="1" kern="0" dirty="0">
                <a:solidFill>
                  <a:srgbClr val="0070C0"/>
                </a:solidFill>
                <a:latin typeface="Arial"/>
                <a:cs typeface="Arial"/>
              </a:rPr>
              <a:t>Leadership Title Acronyms</a:t>
            </a:r>
            <a:r>
              <a:rPr lang="en-US" sz="1300" b="1" kern="0" dirty="0">
                <a:solidFill>
                  <a:srgbClr val="0070C0"/>
                </a:solidFill>
                <a:latin typeface="Arial"/>
                <a:cs typeface="Arial"/>
              </a:rPr>
              <a:t>:</a:t>
            </a:r>
          </a:p>
          <a:p>
            <a:pPr marL="171450" indent="-171450">
              <a:spcBef>
                <a:spcPts val="600"/>
              </a:spcBef>
              <a:buFont typeface="Arial" panose="020B0604020202020204" pitchFamily="34" charset="0"/>
              <a:buChar char="•"/>
            </a:pPr>
            <a:r>
              <a:rPr lang="en-US" sz="1000" dirty="0"/>
              <a:t>PMO: Project / Program / Portfolio Management Office</a:t>
            </a:r>
          </a:p>
          <a:p>
            <a:pPr marL="171450" indent="-171450">
              <a:spcBef>
                <a:spcPts val="600"/>
              </a:spcBef>
              <a:buFont typeface="Arial" panose="020B0604020202020204" pitchFamily="34" charset="0"/>
              <a:buChar char="•"/>
            </a:pPr>
            <a:r>
              <a:rPr lang="en-US" sz="1000" dirty="0"/>
              <a:t>EPMO: Enterprise Program and Portfolio Management Office</a:t>
            </a:r>
          </a:p>
          <a:p>
            <a:pPr marL="171450" indent="-171450">
              <a:spcBef>
                <a:spcPts val="600"/>
              </a:spcBef>
              <a:buFont typeface="Arial" panose="020B0604020202020204" pitchFamily="34" charset="0"/>
              <a:buChar char="•"/>
            </a:pPr>
            <a:r>
              <a:rPr lang="en-US" sz="1000" dirty="0"/>
              <a:t>DTO: Digital Transformation Office</a:t>
            </a:r>
          </a:p>
          <a:p>
            <a:pPr marL="171450" indent="-171450">
              <a:spcBef>
                <a:spcPts val="600"/>
              </a:spcBef>
              <a:buFont typeface="Arial" panose="020B0604020202020204" pitchFamily="34" charset="0"/>
              <a:buChar char="•"/>
            </a:pPr>
            <a:r>
              <a:rPr lang="en-US" sz="1000" dirty="0"/>
              <a:t>VRO: Value Realization Office</a:t>
            </a:r>
          </a:p>
          <a:p>
            <a:pPr marL="171450" indent="-171450">
              <a:spcBef>
                <a:spcPts val="600"/>
              </a:spcBef>
              <a:buFont typeface="Arial" panose="020B0604020202020204" pitchFamily="34" charset="0"/>
              <a:buChar char="•"/>
            </a:pPr>
            <a:r>
              <a:rPr lang="en-US" sz="1000" dirty="0"/>
              <a:t>SRO: Strategy Realization Office</a:t>
            </a:r>
            <a:br>
              <a:rPr lang="en-US" sz="1000" dirty="0"/>
            </a:br>
            <a:endParaRPr lang="en-US" sz="1000" dirty="0"/>
          </a:p>
        </p:txBody>
      </p:sp>
    </p:spTree>
    <p:extLst>
      <p:ext uri="{BB962C8B-B14F-4D97-AF65-F5344CB8AC3E}">
        <p14:creationId xmlns:p14="http://schemas.microsoft.com/office/powerpoint/2010/main" val="469964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6DC723-BB73-40A3-85F6-EE6234515152}"/>
              </a:ext>
            </a:extLst>
          </p:cNvPr>
          <p:cNvSpPr>
            <a:spLocks noGrp="1"/>
          </p:cNvSpPr>
          <p:nvPr>
            <p:ph type="title"/>
          </p:nvPr>
        </p:nvSpPr>
        <p:spPr>
          <a:xfrm>
            <a:off x="458724" y="372738"/>
            <a:ext cx="11274552" cy="451231"/>
          </a:xfrm>
        </p:spPr>
        <p:txBody>
          <a:bodyPr/>
          <a:lstStyle/>
          <a:p>
            <a:pPr marL="0" indent="0"/>
            <a:r>
              <a:rPr lang="en-US" sz="2400" dirty="0"/>
              <a:t>SETTING THE CONTEXT FOR A PMO ELEVATOR PITCH</a:t>
            </a:r>
            <a:r>
              <a:rPr lang="en-US" sz="2400" b="1" dirty="0">
                <a:solidFill>
                  <a:srgbClr val="000000"/>
                </a:solidFill>
                <a:latin typeface="Arial Black (Headings)"/>
              </a:rPr>
              <a:t/>
            </a:r>
            <a:br>
              <a:rPr lang="en-US" sz="2400" b="1" dirty="0">
                <a:solidFill>
                  <a:srgbClr val="000000"/>
                </a:solidFill>
                <a:latin typeface="Arial Black (Headings)"/>
              </a:rPr>
            </a:br>
            <a:r>
              <a:rPr lang="en-US" sz="2400" b="1" dirty="0">
                <a:solidFill>
                  <a:srgbClr val="000000"/>
                </a:solidFill>
                <a:latin typeface="Arial Black (Headings)"/>
              </a:rPr>
              <a:t>   </a:t>
            </a:r>
            <a:endParaRPr lang="en-US" sz="2400" dirty="0">
              <a:latin typeface="Arial Black (Headings)"/>
            </a:endParaRPr>
          </a:p>
        </p:txBody>
      </p:sp>
      <p:sp>
        <p:nvSpPr>
          <p:cNvPr id="5" name="Freeform 7">
            <a:extLst>
              <a:ext uri="{FF2B5EF4-FFF2-40B4-BE49-F238E27FC236}">
                <a16:creationId xmlns:a16="http://schemas.microsoft.com/office/drawing/2014/main" xmlns="" id="{8C48B258-937B-450F-BDFD-0B9865900D75}"/>
              </a:ext>
            </a:extLst>
          </p:cNvPr>
          <p:cNvSpPr/>
          <p:nvPr/>
        </p:nvSpPr>
        <p:spPr>
          <a:xfrm>
            <a:off x="2628900" y="0"/>
            <a:ext cx="4419600" cy="109220"/>
          </a:xfrm>
          <a:custGeom>
            <a:avLst/>
            <a:gdLst/>
            <a:ahLst/>
            <a:cxnLst/>
            <a:rect l="l" t="t" r="r" b="b"/>
            <a:pathLst>
              <a:path w="4419600" h="109220">
                <a:moveTo>
                  <a:pt x="0" y="0"/>
                </a:moveTo>
                <a:lnTo>
                  <a:pt x="0" y="109220"/>
                </a:lnTo>
                <a:lnTo>
                  <a:pt x="4419600" y="109220"/>
                </a:lnTo>
                <a:lnTo>
                  <a:pt x="4419600" y="0"/>
                </a:lnTo>
                <a:close/>
              </a:path>
            </a:pathLst>
          </a:custGeom>
          <a:solidFill>
            <a:srgbClr val="FFFFFF"/>
          </a:solidFill>
        </p:spPr>
      </p:sp>
      <p:sp>
        <p:nvSpPr>
          <p:cNvPr id="6" name="TextBox 5">
            <a:extLst>
              <a:ext uri="{FF2B5EF4-FFF2-40B4-BE49-F238E27FC236}">
                <a16:creationId xmlns:a16="http://schemas.microsoft.com/office/drawing/2014/main" xmlns="" id="{EE5D547A-D4EC-4507-8875-70DA71BACE9F}"/>
              </a:ext>
            </a:extLst>
          </p:cNvPr>
          <p:cNvSpPr txBox="1"/>
          <p:nvPr/>
        </p:nvSpPr>
        <p:spPr>
          <a:xfrm>
            <a:off x="6770918" y="843412"/>
            <a:ext cx="1384300" cy="190500"/>
          </a:xfrm>
          <a:prstGeom prst="rect">
            <a:avLst/>
          </a:prstGeom>
        </p:spPr>
        <p:txBody>
          <a:bodyPr wrap="none" lIns="0" tIns="0" rIns="0" bIns="0" anchor="t"/>
          <a:lstStyle/>
          <a:p>
            <a:r>
              <a:rPr lang="en-US" sz="1600" dirty="0">
                <a:solidFill>
                  <a:srgbClr val="000000"/>
                </a:solidFill>
              </a:rPr>
              <a:t>Sample Structure</a:t>
            </a:r>
          </a:p>
        </p:txBody>
      </p:sp>
      <p:sp>
        <p:nvSpPr>
          <p:cNvPr id="8" name="TextBox 7">
            <a:extLst>
              <a:ext uri="{FF2B5EF4-FFF2-40B4-BE49-F238E27FC236}">
                <a16:creationId xmlns:a16="http://schemas.microsoft.com/office/drawing/2014/main" xmlns="" id="{3BE895D5-359C-411D-A1EC-EEA621B8C354}"/>
              </a:ext>
            </a:extLst>
          </p:cNvPr>
          <p:cNvSpPr txBox="1"/>
          <p:nvPr/>
        </p:nvSpPr>
        <p:spPr>
          <a:xfrm>
            <a:off x="801071" y="2944828"/>
            <a:ext cx="2240327" cy="280407"/>
          </a:xfrm>
          <a:prstGeom prst="rect">
            <a:avLst/>
          </a:prstGeom>
        </p:spPr>
        <p:txBody>
          <a:bodyPr wrap="none" lIns="0" tIns="0" rIns="0" bIns="0" anchor="t"/>
          <a:lstStyle/>
          <a:p>
            <a:r>
              <a:rPr lang="en-US" b="1" u="sng" dirty="0">
                <a:solidFill>
                  <a:srgbClr val="000000"/>
                </a:solidFill>
                <a:latin typeface="Arial"/>
              </a:rPr>
              <a:t>Key Success Factors</a:t>
            </a:r>
          </a:p>
        </p:txBody>
      </p:sp>
      <p:grpSp>
        <p:nvGrpSpPr>
          <p:cNvPr id="41" name="Group 40">
            <a:extLst>
              <a:ext uri="{FF2B5EF4-FFF2-40B4-BE49-F238E27FC236}">
                <a16:creationId xmlns:a16="http://schemas.microsoft.com/office/drawing/2014/main" xmlns="" id="{102F4DD0-F5E9-4E21-A4C6-5EDD1FE4732D}"/>
              </a:ext>
            </a:extLst>
          </p:cNvPr>
          <p:cNvGrpSpPr/>
          <p:nvPr/>
        </p:nvGrpSpPr>
        <p:grpSpPr>
          <a:xfrm>
            <a:off x="801070" y="1286342"/>
            <a:ext cx="3885229" cy="1266033"/>
            <a:chOff x="457200" y="1256049"/>
            <a:chExt cx="3662855" cy="1416366"/>
          </a:xfrm>
        </p:grpSpPr>
        <p:sp>
          <p:nvSpPr>
            <p:cNvPr id="9" name="Freeform 12">
              <a:extLst>
                <a:ext uri="{FF2B5EF4-FFF2-40B4-BE49-F238E27FC236}">
                  <a16:creationId xmlns:a16="http://schemas.microsoft.com/office/drawing/2014/main" xmlns="" id="{8F02EFF6-88B3-48E6-9006-25876D9671B3}"/>
                </a:ext>
              </a:extLst>
            </p:cNvPr>
            <p:cNvSpPr/>
            <p:nvPr/>
          </p:nvSpPr>
          <p:spPr>
            <a:xfrm>
              <a:off x="457200" y="1256049"/>
              <a:ext cx="3662855" cy="1416366"/>
            </a:xfrm>
            <a:custGeom>
              <a:avLst/>
              <a:gdLst/>
              <a:ahLst/>
              <a:cxnLst/>
              <a:rect l="l" t="t" r="r" b="b"/>
              <a:pathLst>
                <a:path w="2819400" h="988060">
                  <a:moveTo>
                    <a:pt x="0" y="988060"/>
                  </a:moveTo>
                  <a:lnTo>
                    <a:pt x="2819400" y="988060"/>
                  </a:lnTo>
                  <a:lnTo>
                    <a:pt x="2819400" y="0"/>
                  </a:lnTo>
                  <a:lnTo>
                    <a:pt x="0" y="0"/>
                  </a:lnTo>
                  <a:close/>
                </a:path>
              </a:pathLst>
            </a:custGeom>
            <a:solidFill>
              <a:srgbClr val="BED2EB"/>
            </a:solidFill>
          </p:spPr>
          <p:txBody>
            <a:bodyPr/>
            <a:lstStyle/>
            <a:p>
              <a:endParaRPr lang="en-US" dirty="0"/>
            </a:p>
          </p:txBody>
        </p:sp>
        <p:sp>
          <p:nvSpPr>
            <p:cNvPr id="10" name="TextBox 9">
              <a:extLst>
                <a:ext uri="{FF2B5EF4-FFF2-40B4-BE49-F238E27FC236}">
                  <a16:creationId xmlns:a16="http://schemas.microsoft.com/office/drawing/2014/main" xmlns="" id="{6060D5DB-7B6E-483D-9FD6-99ED924AA109}"/>
                </a:ext>
              </a:extLst>
            </p:cNvPr>
            <p:cNvSpPr txBox="1"/>
            <p:nvPr/>
          </p:nvSpPr>
          <p:spPr>
            <a:xfrm>
              <a:off x="499384" y="1375042"/>
              <a:ext cx="3308468" cy="1053528"/>
            </a:xfrm>
            <a:prstGeom prst="rect">
              <a:avLst/>
            </a:prstGeom>
          </p:spPr>
          <p:txBody>
            <a:bodyPr lIns="0" tIns="0" rIns="0" bIns="0" anchor="t"/>
            <a:lstStyle/>
            <a:p>
              <a:pPr marL="0" indent="0" algn="ctr">
                <a:lnSpc>
                  <a:spcPct val="150000"/>
                </a:lnSpc>
              </a:pPr>
              <a:r>
                <a:rPr lang="en-US" sz="1500" dirty="0">
                  <a:solidFill>
                    <a:srgbClr val="000000"/>
                  </a:solidFill>
                  <a:latin typeface="Arial"/>
                </a:rPr>
                <a:t>A clear, simple message that communicates the value of your function in a memorable way. </a:t>
              </a:r>
            </a:p>
          </p:txBody>
        </p:sp>
      </p:grpSp>
      <p:sp>
        <p:nvSpPr>
          <p:cNvPr id="15" name="TextBox 14">
            <a:extLst>
              <a:ext uri="{FF2B5EF4-FFF2-40B4-BE49-F238E27FC236}">
                <a16:creationId xmlns:a16="http://schemas.microsoft.com/office/drawing/2014/main" xmlns="" id="{3E7B8461-C380-41D6-8DF3-4E770C612035}"/>
              </a:ext>
            </a:extLst>
          </p:cNvPr>
          <p:cNvSpPr txBox="1"/>
          <p:nvPr/>
        </p:nvSpPr>
        <p:spPr>
          <a:xfrm>
            <a:off x="6931062" y="1286944"/>
            <a:ext cx="3495200" cy="1265431"/>
          </a:xfrm>
          <a:prstGeom prst="rect">
            <a:avLst/>
          </a:prstGeom>
        </p:spPr>
        <p:txBody>
          <a:bodyPr lIns="0" tIns="0" rIns="0" bIns="0" anchor="t"/>
          <a:lstStyle/>
          <a:p>
            <a:pPr marL="0" indent="0" algn="l">
              <a:lnSpc>
                <a:spcPct val="150000"/>
              </a:lnSpc>
            </a:pPr>
            <a:r>
              <a:rPr lang="en-US" sz="1500" b="1" dirty="0">
                <a:solidFill>
                  <a:srgbClr val="000000"/>
                </a:solidFill>
                <a:latin typeface="Arial"/>
              </a:rPr>
              <a:t>Our PMO focuses on </a:t>
            </a:r>
            <a:r>
              <a:rPr lang="en-US" sz="1500" b="1" dirty="0">
                <a:solidFill>
                  <a:srgbClr val="0070C0"/>
                </a:solidFill>
                <a:latin typeface="Arial"/>
              </a:rPr>
              <a:t>[x activities] </a:t>
            </a:r>
            <a:r>
              <a:rPr lang="en-US" sz="1500" b="1" dirty="0">
                <a:solidFill>
                  <a:srgbClr val="000000"/>
                </a:solidFill>
                <a:latin typeface="Arial"/>
              </a:rPr>
              <a:t>for </a:t>
            </a:r>
          </a:p>
          <a:p>
            <a:pPr marL="0" indent="0" algn="l">
              <a:lnSpc>
                <a:spcPct val="150000"/>
              </a:lnSpc>
            </a:pPr>
            <a:r>
              <a:rPr lang="en-US" sz="1500" b="1" dirty="0">
                <a:solidFill>
                  <a:srgbClr val="0070C0"/>
                </a:solidFill>
                <a:latin typeface="Arial"/>
              </a:rPr>
              <a:t>[y target group]</a:t>
            </a:r>
            <a:r>
              <a:rPr lang="en-US" sz="1500" b="1" dirty="0">
                <a:solidFill>
                  <a:srgbClr val="000000"/>
                </a:solidFill>
                <a:latin typeface="Arial"/>
              </a:rPr>
              <a:t> to deliver </a:t>
            </a:r>
            <a:br>
              <a:rPr lang="en-US" sz="1500" b="1" dirty="0">
                <a:solidFill>
                  <a:srgbClr val="000000"/>
                </a:solidFill>
                <a:latin typeface="Arial"/>
              </a:rPr>
            </a:br>
            <a:r>
              <a:rPr lang="en-US" sz="1500" b="1" dirty="0">
                <a:solidFill>
                  <a:srgbClr val="2A6DBA"/>
                </a:solidFill>
                <a:latin typeface="Arial"/>
              </a:rPr>
              <a:t>[z value] </a:t>
            </a:r>
            <a:r>
              <a:rPr lang="en-US" sz="1500" b="1" dirty="0">
                <a:latin typeface="Arial"/>
              </a:rPr>
              <a:t>to the organization. </a:t>
            </a:r>
          </a:p>
        </p:txBody>
      </p:sp>
      <p:sp>
        <p:nvSpPr>
          <p:cNvPr id="16" name="Freeform 16">
            <a:extLst>
              <a:ext uri="{FF2B5EF4-FFF2-40B4-BE49-F238E27FC236}">
                <a16:creationId xmlns:a16="http://schemas.microsoft.com/office/drawing/2014/main" xmlns="" id="{C5BDE00A-6869-40E3-92FF-277DBF73FCC8}"/>
              </a:ext>
            </a:extLst>
          </p:cNvPr>
          <p:cNvSpPr/>
          <p:nvPr/>
        </p:nvSpPr>
        <p:spPr>
          <a:xfrm>
            <a:off x="6770918" y="1201750"/>
            <a:ext cx="3655344" cy="1350625"/>
          </a:xfrm>
          <a:custGeom>
            <a:avLst/>
            <a:gdLst/>
            <a:ahLst/>
            <a:cxnLst/>
            <a:rect l="l" t="t" r="r" b="b"/>
            <a:pathLst>
              <a:path w="2809875" h="988060">
                <a:moveTo>
                  <a:pt x="0" y="988060"/>
                </a:moveTo>
                <a:lnTo>
                  <a:pt x="2809875" y="988060"/>
                </a:lnTo>
                <a:lnTo>
                  <a:pt x="2809875" y="0"/>
                </a:lnTo>
                <a:lnTo>
                  <a:pt x="0" y="0"/>
                </a:lnTo>
                <a:close/>
              </a:path>
            </a:pathLst>
          </a:custGeom>
          <a:noFill/>
          <a:ln w="19050" cap="sq">
            <a:solidFill>
              <a:srgbClr val="BED2EB"/>
            </a:solidFill>
          </a:ln>
        </p:spPr>
      </p:sp>
      <p:sp>
        <p:nvSpPr>
          <p:cNvPr id="45" name="TextBox 44">
            <a:extLst>
              <a:ext uri="{FF2B5EF4-FFF2-40B4-BE49-F238E27FC236}">
                <a16:creationId xmlns:a16="http://schemas.microsoft.com/office/drawing/2014/main" xmlns="" id="{DC5B32EB-FB2B-42A2-BD0C-FECADA131B7B}"/>
              </a:ext>
            </a:extLst>
          </p:cNvPr>
          <p:cNvSpPr txBox="1"/>
          <p:nvPr/>
        </p:nvSpPr>
        <p:spPr>
          <a:xfrm>
            <a:off x="587704" y="3376719"/>
            <a:ext cx="9838558" cy="3108543"/>
          </a:xfrm>
          <a:prstGeom prst="rect">
            <a:avLst/>
          </a:prstGeom>
          <a:noFill/>
        </p:spPr>
        <p:txBody>
          <a:bodyPr wrap="square" lIns="0" rIns="0" numCol="1" rtlCol="0">
            <a:spAutoFit/>
          </a:bodyPr>
          <a:lstStyle/>
          <a:p>
            <a:pPr marL="285750" indent="-285750">
              <a:buClr>
                <a:srgbClr val="0070C0"/>
              </a:buClr>
              <a:buFont typeface="Wingdings" panose="05000000000000000000" pitchFamily="2" charset="2"/>
              <a:buChar char="ü"/>
            </a:pPr>
            <a:r>
              <a:rPr lang="en-US" sz="1400" b="1" dirty="0"/>
              <a:t>Simple and Straightforward: </a:t>
            </a:r>
            <a:r>
              <a:rPr lang="en-US" sz="1400" dirty="0"/>
              <a:t>Keep it clear, concise, and easy to understand; avoid jargon and niche industry terms.</a:t>
            </a:r>
          </a:p>
          <a:p>
            <a:pPr marL="285750" indent="-285750">
              <a:buClr>
                <a:srgbClr val="0070C0"/>
              </a:buClr>
              <a:buFont typeface="Wingdings" panose="05000000000000000000" pitchFamily="2" charset="2"/>
              <a:buChar char="ü"/>
            </a:pPr>
            <a:endParaRPr lang="en-US" sz="1400" dirty="0"/>
          </a:p>
          <a:p>
            <a:pPr marL="285750" indent="-285750">
              <a:buClr>
                <a:srgbClr val="0070C0"/>
              </a:buClr>
              <a:buFont typeface="Wingdings" panose="05000000000000000000" pitchFamily="2" charset="2"/>
              <a:buChar char="ü"/>
            </a:pPr>
            <a:r>
              <a:rPr lang="en-US" sz="1400" b="1" dirty="0"/>
              <a:t>Audience-Oriented:</a:t>
            </a:r>
            <a:r>
              <a:rPr lang="en-US" sz="1400" dirty="0"/>
              <a:t> Focus on what your target audience cares about; reflect their priorities, not yours. </a:t>
            </a:r>
          </a:p>
          <a:p>
            <a:pPr marL="285750" indent="-285750">
              <a:buClr>
                <a:srgbClr val="0070C0"/>
              </a:buClr>
              <a:buFont typeface="Wingdings" panose="05000000000000000000" pitchFamily="2" charset="2"/>
              <a:buChar char="ü"/>
            </a:pPr>
            <a:endParaRPr lang="en-US" sz="1400" dirty="0"/>
          </a:p>
          <a:p>
            <a:pPr marL="285750" indent="-285750">
              <a:buClr>
                <a:srgbClr val="0070C0"/>
              </a:buClr>
              <a:buFont typeface="Wingdings" panose="05000000000000000000" pitchFamily="2" charset="2"/>
              <a:buChar char="ü"/>
            </a:pPr>
            <a:r>
              <a:rPr lang="en-US" sz="1400" b="1" dirty="0"/>
              <a:t>Memorable: </a:t>
            </a:r>
            <a:r>
              <a:rPr lang="en-US" sz="1400" dirty="0"/>
              <a:t>Be creative; analogies can be a memorable way to communicate your value.</a:t>
            </a:r>
          </a:p>
          <a:p>
            <a:pPr marL="285750" indent="-285750">
              <a:buClr>
                <a:srgbClr val="0070C0"/>
              </a:buClr>
              <a:buFont typeface="Wingdings" panose="05000000000000000000" pitchFamily="2" charset="2"/>
              <a:buChar char="ü"/>
            </a:pPr>
            <a:endParaRPr lang="en-US" sz="1400" dirty="0"/>
          </a:p>
          <a:p>
            <a:pPr marL="285750" indent="-285750">
              <a:buClr>
                <a:srgbClr val="0070C0"/>
              </a:buClr>
              <a:buFont typeface="Wingdings" panose="05000000000000000000" pitchFamily="2" charset="2"/>
              <a:buChar char="ü"/>
            </a:pPr>
            <a:r>
              <a:rPr lang="en-US" sz="1400" b="1" dirty="0"/>
              <a:t>Strategic:</a:t>
            </a:r>
            <a:r>
              <a:rPr lang="en-US" sz="1400" dirty="0"/>
              <a:t> Connect to key enterprise priorities; avoid anchoring on tactical words like tools or methodology. </a:t>
            </a:r>
          </a:p>
          <a:p>
            <a:pPr marL="285750" indent="-285750">
              <a:buClr>
                <a:srgbClr val="0070C0"/>
              </a:buClr>
              <a:buFont typeface="Wingdings" panose="05000000000000000000" pitchFamily="2" charset="2"/>
              <a:buChar char="ü"/>
            </a:pPr>
            <a:endParaRPr lang="en-US" sz="1400" b="1" dirty="0"/>
          </a:p>
          <a:p>
            <a:pPr marL="285750" indent="-285750">
              <a:buClr>
                <a:srgbClr val="0070C0"/>
              </a:buClr>
              <a:buFont typeface="Wingdings" panose="05000000000000000000" pitchFamily="2" charset="2"/>
              <a:buChar char="ü"/>
            </a:pPr>
            <a:r>
              <a:rPr lang="en-US" sz="1400" b="1" dirty="0"/>
              <a:t>Clearly Positioned:</a:t>
            </a:r>
            <a:r>
              <a:rPr lang="en-US" sz="1400" dirty="0"/>
              <a:t> Define your current activities, capabilities or services with a clear message about the overall posture or identity (e.g., talent enabler, strategic portfolio advisor or orchestrator) </a:t>
            </a:r>
          </a:p>
          <a:p>
            <a:pPr marL="285750" indent="-285750">
              <a:buClr>
                <a:srgbClr val="0070C0"/>
              </a:buClr>
              <a:buFont typeface="Wingdings" panose="05000000000000000000" pitchFamily="2" charset="2"/>
              <a:buChar char="ü"/>
            </a:pPr>
            <a:endParaRPr lang="en-US" sz="1400" dirty="0"/>
          </a:p>
          <a:p>
            <a:pPr marL="285750" indent="-285750">
              <a:buClr>
                <a:srgbClr val="0070C0"/>
              </a:buClr>
              <a:buFont typeface="Wingdings" panose="05000000000000000000" pitchFamily="2" charset="2"/>
              <a:buChar char="ü"/>
            </a:pPr>
            <a:r>
              <a:rPr lang="en-US" sz="1400" b="1" dirty="0"/>
              <a:t>Brief: </a:t>
            </a:r>
            <a:r>
              <a:rPr lang="en-US" sz="1400" dirty="0"/>
              <a:t>The recommended time period for an elevator pitch is 30 seconds or less.</a:t>
            </a:r>
            <a:endParaRPr lang="en-US" sz="1400" b="1" dirty="0"/>
          </a:p>
          <a:p>
            <a:pPr>
              <a:buClr>
                <a:srgbClr val="0070C0"/>
              </a:buClr>
            </a:pPr>
            <a:endParaRPr lang="en-US" sz="1400" dirty="0"/>
          </a:p>
          <a:p>
            <a:pPr marL="285750" indent="-285750">
              <a:buFont typeface="Wingdings" panose="05000000000000000000" pitchFamily="2" charset="2"/>
              <a:buChar char="ü"/>
            </a:pPr>
            <a:endParaRPr lang="en-US" sz="1400" dirty="0"/>
          </a:p>
        </p:txBody>
      </p:sp>
      <p:sp>
        <p:nvSpPr>
          <p:cNvPr id="22" name="TextBox 21">
            <a:extLst>
              <a:ext uri="{FF2B5EF4-FFF2-40B4-BE49-F238E27FC236}">
                <a16:creationId xmlns:a16="http://schemas.microsoft.com/office/drawing/2014/main" xmlns="" id="{33FE70A4-689A-4F41-994B-D23DF95E2686}"/>
              </a:ext>
            </a:extLst>
          </p:cNvPr>
          <p:cNvSpPr txBox="1"/>
          <p:nvPr/>
        </p:nvSpPr>
        <p:spPr>
          <a:xfrm>
            <a:off x="814994" y="923068"/>
            <a:ext cx="1384300" cy="190500"/>
          </a:xfrm>
          <a:prstGeom prst="rect">
            <a:avLst/>
          </a:prstGeom>
        </p:spPr>
        <p:txBody>
          <a:bodyPr wrap="none" lIns="0" tIns="0" rIns="0" bIns="0" anchor="t"/>
          <a:lstStyle/>
          <a:p>
            <a:r>
              <a:rPr lang="en-US" sz="1600" dirty="0">
                <a:solidFill>
                  <a:srgbClr val="000000"/>
                </a:solidFill>
              </a:rPr>
              <a:t>Definition of an Elevator Pitch</a:t>
            </a:r>
            <a:endParaRPr lang="en-US" sz="1600" dirty="0">
              <a:solidFill>
                <a:srgbClr val="000000"/>
              </a:solidFill>
              <a:latin typeface="Arial"/>
            </a:endParaRPr>
          </a:p>
        </p:txBody>
      </p:sp>
    </p:spTree>
    <p:extLst>
      <p:ext uri="{BB962C8B-B14F-4D97-AF65-F5344CB8AC3E}">
        <p14:creationId xmlns:p14="http://schemas.microsoft.com/office/powerpoint/2010/main" val="2791469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7">
            <a:extLst>
              <a:ext uri="{FF2B5EF4-FFF2-40B4-BE49-F238E27FC236}">
                <a16:creationId xmlns:a16="http://schemas.microsoft.com/office/drawing/2014/main" xmlns="" id="{0A182F82-4D79-4E91-9A61-4D6566290C46}"/>
              </a:ext>
            </a:extLst>
          </p:cNvPr>
          <p:cNvSpPr/>
          <p:nvPr/>
        </p:nvSpPr>
        <p:spPr>
          <a:xfrm>
            <a:off x="4508363" y="3997058"/>
            <a:ext cx="2727479" cy="2002749"/>
          </a:xfrm>
          <a:custGeom>
            <a:avLst/>
            <a:gdLst/>
            <a:ahLst/>
            <a:cxnLst/>
            <a:rect l="l" t="t" r="r" b="b"/>
            <a:pathLst>
              <a:path w="7086600" h="1280160">
                <a:moveTo>
                  <a:pt x="0" y="1280160"/>
                </a:moveTo>
                <a:lnTo>
                  <a:pt x="7086600" y="1280160"/>
                </a:lnTo>
                <a:lnTo>
                  <a:pt x="7086600" y="0"/>
                </a:lnTo>
                <a:lnTo>
                  <a:pt x="0" y="0"/>
                </a:lnTo>
                <a:close/>
              </a:path>
            </a:pathLst>
          </a:custGeom>
          <a:solidFill>
            <a:srgbClr val="E3DFDA"/>
          </a:solidFill>
        </p:spPr>
      </p:sp>
      <p:sp>
        <p:nvSpPr>
          <p:cNvPr id="2" name="Title 1">
            <a:extLst>
              <a:ext uri="{FF2B5EF4-FFF2-40B4-BE49-F238E27FC236}">
                <a16:creationId xmlns:a16="http://schemas.microsoft.com/office/drawing/2014/main" xmlns="" id="{F8283425-2A98-47C1-92F8-1CE4D427336C}"/>
              </a:ext>
            </a:extLst>
          </p:cNvPr>
          <p:cNvSpPr>
            <a:spLocks noGrp="1"/>
          </p:cNvSpPr>
          <p:nvPr>
            <p:ph type="title"/>
          </p:nvPr>
        </p:nvSpPr>
        <p:spPr/>
        <p:txBody>
          <a:bodyPr/>
          <a:lstStyle/>
          <a:p>
            <a:r>
              <a:rPr lang="en-US" sz="2400" dirty="0"/>
              <a:t>EXAMPLES OF A PMO ELEVATOR PITCH</a:t>
            </a:r>
          </a:p>
        </p:txBody>
      </p:sp>
      <p:sp>
        <p:nvSpPr>
          <p:cNvPr id="12" name="TextBox 11">
            <a:extLst>
              <a:ext uri="{FF2B5EF4-FFF2-40B4-BE49-F238E27FC236}">
                <a16:creationId xmlns:a16="http://schemas.microsoft.com/office/drawing/2014/main" xmlns="" id="{8006A941-58DC-4DBD-A8C7-0A11AA16F4CF}"/>
              </a:ext>
            </a:extLst>
          </p:cNvPr>
          <p:cNvSpPr txBox="1"/>
          <p:nvPr/>
        </p:nvSpPr>
        <p:spPr>
          <a:xfrm>
            <a:off x="457200" y="902572"/>
            <a:ext cx="7518400" cy="635000"/>
          </a:xfrm>
          <a:prstGeom prst="rect">
            <a:avLst/>
          </a:prstGeom>
        </p:spPr>
        <p:txBody>
          <a:bodyPr lIns="0" tIns="0" rIns="0" bIns="0" anchor="t"/>
          <a:lstStyle/>
          <a:p>
            <a:pPr marL="0" indent="0" algn="l"/>
            <a:endParaRPr lang="en-US" sz="1200" dirty="0">
              <a:solidFill>
                <a:srgbClr val="000000"/>
              </a:solidFill>
              <a:latin typeface="Arial"/>
            </a:endParaRPr>
          </a:p>
        </p:txBody>
      </p:sp>
      <p:sp>
        <p:nvSpPr>
          <p:cNvPr id="16" name="Freeform 7">
            <a:extLst>
              <a:ext uri="{FF2B5EF4-FFF2-40B4-BE49-F238E27FC236}">
                <a16:creationId xmlns:a16="http://schemas.microsoft.com/office/drawing/2014/main" xmlns="" id="{3F28CB21-8669-4F94-A9FC-8B6788E4A650}"/>
              </a:ext>
            </a:extLst>
          </p:cNvPr>
          <p:cNvSpPr/>
          <p:nvPr/>
        </p:nvSpPr>
        <p:spPr>
          <a:xfrm>
            <a:off x="4536546" y="1704179"/>
            <a:ext cx="2727479" cy="2002749"/>
          </a:xfrm>
          <a:custGeom>
            <a:avLst/>
            <a:gdLst/>
            <a:ahLst/>
            <a:cxnLst/>
            <a:rect l="l" t="t" r="r" b="b"/>
            <a:pathLst>
              <a:path w="7086600" h="1280160">
                <a:moveTo>
                  <a:pt x="0" y="1280160"/>
                </a:moveTo>
                <a:lnTo>
                  <a:pt x="7086600" y="1280160"/>
                </a:lnTo>
                <a:lnTo>
                  <a:pt x="7086600" y="0"/>
                </a:lnTo>
                <a:lnTo>
                  <a:pt x="0" y="0"/>
                </a:lnTo>
                <a:close/>
              </a:path>
            </a:pathLst>
          </a:custGeom>
          <a:solidFill>
            <a:srgbClr val="E3DFDA"/>
          </a:solidFill>
        </p:spPr>
      </p:sp>
      <p:sp>
        <p:nvSpPr>
          <p:cNvPr id="17" name="Title 1">
            <a:extLst>
              <a:ext uri="{FF2B5EF4-FFF2-40B4-BE49-F238E27FC236}">
                <a16:creationId xmlns:a16="http://schemas.microsoft.com/office/drawing/2014/main" xmlns="" id="{065AEE82-0EB2-471D-AFB6-6AA908B6D697}"/>
              </a:ext>
            </a:extLst>
          </p:cNvPr>
          <p:cNvSpPr txBox="1">
            <a:spLocks/>
          </p:cNvSpPr>
          <p:nvPr/>
        </p:nvSpPr>
        <p:spPr>
          <a:xfrm>
            <a:off x="4702595" y="1895000"/>
            <a:ext cx="2489412" cy="162110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b="1" dirty="0">
                <a:latin typeface="Arial" panose="020B0604020202020204" pitchFamily="34" charset="0"/>
                <a:cs typeface="Arial" panose="020B0604020202020204" pitchFamily="34" charset="0"/>
              </a:rPr>
              <a:t>“Our EPMO is the 'referee or official on the field,' </a:t>
            </a:r>
            <a:r>
              <a:rPr lang="en-US" sz="1400" dirty="0">
                <a:latin typeface="Arial" panose="020B0604020202020204" pitchFamily="34" charset="0"/>
                <a:cs typeface="Arial" panose="020B0604020202020204" pitchFamily="34" charset="0"/>
              </a:rPr>
              <a:t>responsible for 'throwing the flag' early enough. We need to give early warnings of risk or liability to guide our business partners to success."</a:t>
            </a:r>
          </a:p>
        </p:txBody>
      </p:sp>
      <p:sp>
        <p:nvSpPr>
          <p:cNvPr id="21" name="TextBox 20">
            <a:extLst>
              <a:ext uri="{FF2B5EF4-FFF2-40B4-BE49-F238E27FC236}">
                <a16:creationId xmlns:a16="http://schemas.microsoft.com/office/drawing/2014/main" xmlns="" id="{37D7EDC5-032A-48AF-88E1-FDDA5AB38413}"/>
              </a:ext>
            </a:extLst>
          </p:cNvPr>
          <p:cNvSpPr txBox="1"/>
          <p:nvPr/>
        </p:nvSpPr>
        <p:spPr>
          <a:xfrm>
            <a:off x="457200" y="1061545"/>
            <a:ext cx="9842938" cy="369332"/>
          </a:xfrm>
          <a:prstGeom prst="rect">
            <a:avLst/>
          </a:prstGeom>
          <a:noFill/>
        </p:spPr>
        <p:txBody>
          <a:bodyPr wrap="square" lIns="0" rIns="0" rtlCol="0">
            <a:spAutoFit/>
          </a:bodyPr>
          <a:lstStyle/>
          <a:p>
            <a:pPr>
              <a:spcBef>
                <a:spcPts val="600"/>
              </a:spcBef>
            </a:pPr>
            <a:r>
              <a:rPr lang="en-US" dirty="0"/>
              <a:t>How PMO Leaders Describe the Value Proposition of their Function</a:t>
            </a:r>
          </a:p>
        </p:txBody>
      </p:sp>
      <p:sp>
        <p:nvSpPr>
          <p:cNvPr id="33" name="Title 1">
            <a:extLst>
              <a:ext uri="{FF2B5EF4-FFF2-40B4-BE49-F238E27FC236}">
                <a16:creationId xmlns:a16="http://schemas.microsoft.com/office/drawing/2014/main" xmlns="" id="{9E591B01-BC89-44C3-A39C-A3225F9AF287}"/>
              </a:ext>
            </a:extLst>
          </p:cNvPr>
          <p:cNvSpPr txBox="1">
            <a:spLocks/>
          </p:cNvSpPr>
          <p:nvPr/>
        </p:nvSpPr>
        <p:spPr>
          <a:xfrm>
            <a:off x="4680562" y="4126244"/>
            <a:ext cx="2489412" cy="17653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a:latin typeface="Arial" panose="020B0604020202020204" pitchFamily="34" charset="0"/>
                <a:cs typeface="Arial" panose="020B0604020202020204" pitchFamily="34" charset="0"/>
              </a:rPr>
              <a:t>“While our PMO forms the execution layer, </a:t>
            </a:r>
            <a:r>
              <a:rPr lang="en-US" sz="1400" b="1" dirty="0">
                <a:latin typeface="Arial" panose="020B0604020202020204" pitchFamily="34" charset="0"/>
                <a:cs typeface="Arial" panose="020B0604020202020204" pitchFamily="34" charset="0"/>
              </a:rPr>
              <a:t>EPMO is the strategic layer that provides enterprise-view </a:t>
            </a:r>
            <a:r>
              <a:rPr lang="en-US" sz="1400" dirty="0">
                <a:latin typeface="Arial" panose="020B0604020202020204" pitchFamily="34" charset="0"/>
                <a:cs typeface="Arial" panose="020B0604020202020204" pitchFamily="34" charset="0"/>
              </a:rPr>
              <a:t>of all the strategic initiatives within portfolios. We are the trusted thought partners for all verticals.” </a:t>
            </a:r>
          </a:p>
        </p:txBody>
      </p:sp>
      <p:grpSp>
        <p:nvGrpSpPr>
          <p:cNvPr id="5" name="Group 4">
            <a:extLst>
              <a:ext uri="{FF2B5EF4-FFF2-40B4-BE49-F238E27FC236}">
                <a16:creationId xmlns:a16="http://schemas.microsoft.com/office/drawing/2014/main" xmlns="" id="{3A87A173-50CB-4B91-B82E-EA888D235986}"/>
              </a:ext>
            </a:extLst>
          </p:cNvPr>
          <p:cNvGrpSpPr/>
          <p:nvPr/>
        </p:nvGrpSpPr>
        <p:grpSpPr>
          <a:xfrm>
            <a:off x="8297468" y="1694324"/>
            <a:ext cx="2756360" cy="4305484"/>
            <a:chOff x="8483736" y="1694324"/>
            <a:chExt cx="2756360" cy="4305484"/>
          </a:xfrm>
        </p:grpSpPr>
        <p:sp>
          <p:nvSpPr>
            <p:cNvPr id="26" name="Freeform 7">
              <a:extLst>
                <a:ext uri="{FF2B5EF4-FFF2-40B4-BE49-F238E27FC236}">
                  <a16:creationId xmlns:a16="http://schemas.microsoft.com/office/drawing/2014/main" xmlns="" id="{18F58D95-01A3-42F4-B85D-90C4AE864721}"/>
                </a:ext>
              </a:extLst>
            </p:cNvPr>
            <p:cNvSpPr/>
            <p:nvPr/>
          </p:nvSpPr>
          <p:spPr>
            <a:xfrm>
              <a:off x="8483736" y="3997059"/>
              <a:ext cx="2727479" cy="2002749"/>
            </a:xfrm>
            <a:custGeom>
              <a:avLst/>
              <a:gdLst/>
              <a:ahLst/>
              <a:cxnLst/>
              <a:rect l="l" t="t" r="r" b="b"/>
              <a:pathLst>
                <a:path w="7086600" h="1280160">
                  <a:moveTo>
                    <a:pt x="0" y="1280160"/>
                  </a:moveTo>
                  <a:lnTo>
                    <a:pt x="7086600" y="1280160"/>
                  </a:lnTo>
                  <a:lnTo>
                    <a:pt x="7086600" y="0"/>
                  </a:lnTo>
                  <a:lnTo>
                    <a:pt x="0" y="0"/>
                  </a:lnTo>
                  <a:close/>
                </a:path>
              </a:pathLst>
            </a:custGeom>
            <a:solidFill>
              <a:srgbClr val="E3DFDA"/>
            </a:solidFill>
          </p:spPr>
        </p:sp>
        <p:sp>
          <p:nvSpPr>
            <p:cNvPr id="25" name="Freeform 7">
              <a:extLst>
                <a:ext uri="{FF2B5EF4-FFF2-40B4-BE49-F238E27FC236}">
                  <a16:creationId xmlns:a16="http://schemas.microsoft.com/office/drawing/2014/main" xmlns="" id="{1A423AA8-285E-4C57-99D4-3A53E91EFDEF}"/>
                </a:ext>
              </a:extLst>
            </p:cNvPr>
            <p:cNvSpPr/>
            <p:nvPr/>
          </p:nvSpPr>
          <p:spPr>
            <a:xfrm>
              <a:off x="8483737" y="1694324"/>
              <a:ext cx="2727479" cy="2002749"/>
            </a:xfrm>
            <a:custGeom>
              <a:avLst/>
              <a:gdLst/>
              <a:ahLst/>
              <a:cxnLst/>
              <a:rect l="l" t="t" r="r" b="b"/>
              <a:pathLst>
                <a:path w="7086600" h="1280160">
                  <a:moveTo>
                    <a:pt x="0" y="1280160"/>
                  </a:moveTo>
                  <a:lnTo>
                    <a:pt x="7086600" y="1280160"/>
                  </a:lnTo>
                  <a:lnTo>
                    <a:pt x="7086600" y="0"/>
                  </a:lnTo>
                  <a:lnTo>
                    <a:pt x="0" y="0"/>
                  </a:lnTo>
                  <a:close/>
                </a:path>
              </a:pathLst>
            </a:custGeom>
            <a:solidFill>
              <a:srgbClr val="E3DFDA"/>
            </a:solidFill>
          </p:spPr>
        </p:sp>
        <p:sp>
          <p:nvSpPr>
            <p:cNvPr id="20" name="Title 1">
              <a:extLst>
                <a:ext uri="{FF2B5EF4-FFF2-40B4-BE49-F238E27FC236}">
                  <a16:creationId xmlns:a16="http://schemas.microsoft.com/office/drawing/2014/main" xmlns="" id="{32E2A0C7-CD6F-4F5B-850F-E433D02882FE}"/>
                </a:ext>
              </a:extLst>
            </p:cNvPr>
            <p:cNvSpPr txBox="1">
              <a:spLocks/>
            </p:cNvSpPr>
            <p:nvPr/>
          </p:nvSpPr>
          <p:spPr>
            <a:xfrm>
              <a:off x="8512770" y="1902238"/>
              <a:ext cx="2727326"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a:latin typeface="Arial" panose="020B0604020202020204" pitchFamily="34" charset="0"/>
                  <a:cs typeface="Arial" panose="020B0604020202020204" pitchFamily="34" charset="0"/>
                </a:rPr>
                <a:t>“We tried to launch SAFe and it failed, because the business was not educated on it. </a:t>
              </a:r>
              <a:r>
                <a:rPr lang="en-US" sz="1400" b="1" dirty="0">
                  <a:latin typeface="Arial" panose="020B0604020202020204" pitchFamily="34" charset="0"/>
                  <a:cs typeface="Arial" panose="020B0604020202020204" pitchFamily="34" charset="0"/>
                </a:rPr>
                <a:t>The DTO is the grease that oils the wheels for digital initiatives</a:t>
              </a:r>
              <a:r>
                <a:rPr lang="en-US" sz="1400" dirty="0">
                  <a:latin typeface="Arial" panose="020B0604020202020204" pitchFamily="34" charset="0"/>
                  <a:cs typeface="Arial" panose="020B0604020202020204" pitchFamily="34" charset="0"/>
                </a:rPr>
                <a:t> -- such as the shift to agile or product lines -- through coaching and oversight.”</a:t>
              </a:r>
            </a:p>
          </p:txBody>
        </p:sp>
        <p:sp>
          <p:nvSpPr>
            <p:cNvPr id="36" name="Title 1">
              <a:extLst>
                <a:ext uri="{FF2B5EF4-FFF2-40B4-BE49-F238E27FC236}">
                  <a16:creationId xmlns:a16="http://schemas.microsoft.com/office/drawing/2014/main" xmlns="" id="{525B362B-F5DA-4BE6-BEB5-78B7650BEA6E}"/>
                </a:ext>
              </a:extLst>
            </p:cNvPr>
            <p:cNvSpPr txBox="1">
              <a:spLocks/>
            </p:cNvSpPr>
            <p:nvPr/>
          </p:nvSpPr>
          <p:spPr>
            <a:xfrm>
              <a:off x="8526918" y="4021884"/>
              <a:ext cx="2641119" cy="186250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b="1" dirty="0">
                  <a:latin typeface="Arial" panose="020B0604020202020204" pitchFamily="34" charset="0"/>
                  <a:cs typeface="Arial" panose="020B0604020202020204" pitchFamily="34" charset="0"/>
                </a:rPr>
                <a:t>“Our VRO is like a fitness tracker</a:t>
              </a:r>
              <a:r>
                <a:rPr lang="en-US" sz="1400" dirty="0">
                  <a:latin typeface="Arial" panose="020B0604020202020204" pitchFamily="34" charset="0"/>
                  <a:cs typeface="Arial" panose="020B0604020202020204" pitchFamily="34" charset="0"/>
                </a:rPr>
                <a:t>. We don't execute the steps for you, but we make it easy for squads and teams to take the right steps in realizing the strategic goals.”</a:t>
              </a:r>
            </a:p>
          </p:txBody>
        </p:sp>
      </p:grpSp>
      <p:grpSp>
        <p:nvGrpSpPr>
          <p:cNvPr id="4" name="Group 3">
            <a:extLst>
              <a:ext uri="{FF2B5EF4-FFF2-40B4-BE49-F238E27FC236}">
                <a16:creationId xmlns:a16="http://schemas.microsoft.com/office/drawing/2014/main" xmlns="" id="{9123CC9C-88FC-4847-8F38-95F20728879B}"/>
              </a:ext>
            </a:extLst>
          </p:cNvPr>
          <p:cNvGrpSpPr/>
          <p:nvPr/>
        </p:nvGrpSpPr>
        <p:grpSpPr>
          <a:xfrm>
            <a:off x="674047" y="1750304"/>
            <a:ext cx="2812376" cy="4281793"/>
            <a:chOff x="487778" y="1750304"/>
            <a:chExt cx="2812376" cy="4281793"/>
          </a:xfrm>
        </p:grpSpPr>
        <p:sp>
          <p:nvSpPr>
            <p:cNvPr id="29" name="Freeform 7">
              <a:extLst>
                <a:ext uri="{FF2B5EF4-FFF2-40B4-BE49-F238E27FC236}">
                  <a16:creationId xmlns:a16="http://schemas.microsoft.com/office/drawing/2014/main" xmlns="" id="{675683C2-0CA1-4495-BD90-47E9A0C79D53}"/>
                </a:ext>
              </a:extLst>
            </p:cNvPr>
            <p:cNvSpPr/>
            <p:nvPr/>
          </p:nvSpPr>
          <p:spPr>
            <a:xfrm>
              <a:off x="487778" y="4029348"/>
              <a:ext cx="2727479" cy="2002749"/>
            </a:xfrm>
            <a:custGeom>
              <a:avLst/>
              <a:gdLst/>
              <a:ahLst/>
              <a:cxnLst/>
              <a:rect l="l" t="t" r="r" b="b"/>
              <a:pathLst>
                <a:path w="7086600" h="1280160">
                  <a:moveTo>
                    <a:pt x="0" y="1280160"/>
                  </a:moveTo>
                  <a:lnTo>
                    <a:pt x="7086600" y="1280160"/>
                  </a:lnTo>
                  <a:lnTo>
                    <a:pt x="7086600" y="0"/>
                  </a:lnTo>
                  <a:lnTo>
                    <a:pt x="0" y="0"/>
                  </a:lnTo>
                  <a:close/>
                </a:path>
              </a:pathLst>
            </a:custGeom>
            <a:solidFill>
              <a:srgbClr val="E3DFDA"/>
            </a:solidFill>
          </p:spPr>
        </p:sp>
        <p:sp>
          <p:nvSpPr>
            <p:cNvPr id="28" name="Freeform 7">
              <a:extLst>
                <a:ext uri="{FF2B5EF4-FFF2-40B4-BE49-F238E27FC236}">
                  <a16:creationId xmlns:a16="http://schemas.microsoft.com/office/drawing/2014/main" xmlns="" id="{AADE4874-8186-4271-B538-0EEB2999A054}"/>
                </a:ext>
              </a:extLst>
            </p:cNvPr>
            <p:cNvSpPr/>
            <p:nvPr/>
          </p:nvSpPr>
          <p:spPr>
            <a:xfrm>
              <a:off x="519072" y="1750304"/>
              <a:ext cx="2727479" cy="2002749"/>
            </a:xfrm>
            <a:custGeom>
              <a:avLst/>
              <a:gdLst/>
              <a:ahLst/>
              <a:cxnLst/>
              <a:rect l="l" t="t" r="r" b="b"/>
              <a:pathLst>
                <a:path w="7086600" h="1280160">
                  <a:moveTo>
                    <a:pt x="0" y="1280160"/>
                  </a:moveTo>
                  <a:lnTo>
                    <a:pt x="7086600" y="1280160"/>
                  </a:lnTo>
                  <a:lnTo>
                    <a:pt x="7086600" y="0"/>
                  </a:lnTo>
                  <a:lnTo>
                    <a:pt x="0" y="0"/>
                  </a:lnTo>
                  <a:close/>
                </a:path>
              </a:pathLst>
            </a:custGeom>
            <a:solidFill>
              <a:srgbClr val="E3DFDA"/>
            </a:solidFill>
          </p:spPr>
        </p:sp>
        <p:sp>
          <p:nvSpPr>
            <p:cNvPr id="19" name="Title 1">
              <a:extLst>
                <a:ext uri="{FF2B5EF4-FFF2-40B4-BE49-F238E27FC236}">
                  <a16:creationId xmlns:a16="http://schemas.microsoft.com/office/drawing/2014/main" xmlns="" id="{059BC716-9213-4EE9-8DED-100261943140}"/>
                </a:ext>
              </a:extLst>
            </p:cNvPr>
            <p:cNvSpPr txBox="1">
              <a:spLocks/>
            </p:cNvSpPr>
            <p:nvPr/>
          </p:nvSpPr>
          <p:spPr>
            <a:xfrm>
              <a:off x="631800" y="1892572"/>
              <a:ext cx="2668354" cy="174956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a:latin typeface="Arial" panose="020B0604020202020204" pitchFamily="34" charset="0"/>
                  <a:cs typeface="Arial" panose="020B0604020202020204" pitchFamily="34" charset="0"/>
                </a:rPr>
                <a:t>“Our PMO recently shifted focus to provide more upfront support to set the project up for success. </a:t>
              </a:r>
              <a:r>
                <a:rPr lang="en-US" sz="1400" b="1" dirty="0">
                  <a:latin typeface="Arial" panose="020B0604020202020204" pitchFamily="34" charset="0"/>
                  <a:cs typeface="Arial" panose="020B0604020202020204" pitchFamily="34" charset="0"/>
                </a:rPr>
                <a:t>The PMO’s role is like a flu shot. We inoculate projects</a:t>
              </a:r>
              <a:r>
                <a:rPr lang="en-US" sz="1400" dirty="0">
                  <a:latin typeface="Arial" panose="020B0604020202020204" pitchFamily="34" charset="0"/>
                  <a:cs typeface="Arial" panose="020B0604020202020204" pitchFamily="34" charset="0"/>
                </a:rPr>
                <a:t> to prevent problems from happening later on.” </a:t>
              </a:r>
            </a:p>
          </p:txBody>
        </p:sp>
        <p:sp>
          <p:nvSpPr>
            <p:cNvPr id="40" name="Title 1">
              <a:extLst>
                <a:ext uri="{FF2B5EF4-FFF2-40B4-BE49-F238E27FC236}">
                  <a16:creationId xmlns:a16="http://schemas.microsoft.com/office/drawing/2014/main" xmlns="" id="{558453B3-2ED3-48B5-8125-BCF824B8AC05}"/>
                </a:ext>
              </a:extLst>
            </p:cNvPr>
            <p:cNvSpPr txBox="1">
              <a:spLocks/>
            </p:cNvSpPr>
            <p:nvPr/>
          </p:nvSpPr>
          <p:spPr>
            <a:xfrm>
              <a:off x="596661" y="4063486"/>
              <a:ext cx="2509714" cy="184941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b="1" dirty="0">
                  <a:latin typeface="Arial" panose="020B0604020202020204" pitchFamily="34" charset="0"/>
                  <a:cs typeface="Arial" panose="020B0604020202020204" pitchFamily="34" charset="0"/>
                </a:rPr>
                <a:t>“Our DTO is the bridge that connects strategy with delivery</a:t>
              </a:r>
              <a:r>
                <a:rPr lang="en-US" sz="1400" dirty="0">
                  <a:latin typeface="Arial" panose="020B0604020202020204" pitchFamily="34" charset="0"/>
                  <a:cs typeface="Arial" panose="020B0604020202020204" pitchFamily="34" charset="0"/>
                </a:rPr>
                <a:t>. We enable a digital mindset by educating stakeholders on ‘what, why, how and when’ of digital initiatives.”</a:t>
              </a:r>
            </a:p>
          </p:txBody>
        </p:sp>
      </p:grpSp>
    </p:spTree>
    <p:extLst>
      <p:ext uri="{BB962C8B-B14F-4D97-AF65-F5344CB8AC3E}">
        <p14:creationId xmlns:p14="http://schemas.microsoft.com/office/powerpoint/2010/main" val="1769945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0060B-3126-44EE-ACD2-B109010F2E60}"/>
              </a:ext>
            </a:extLst>
          </p:cNvPr>
          <p:cNvSpPr>
            <a:spLocks noGrp="1"/>
          </p:cNvSpPr>
          <p:nvPr>
            <p:ph type="title"/>
          </p:nvPr>
        </p:nvSpPr>
        <p:spPr>
          <a:xfrm>
            <a:off x="404473" y="302757"/>
            <a:ext cx="11274552" cy="451231"/>
          </a:xfrm>
        </p:spPr>
        <p:txBody>
          <a:bodyPr/>
          <a:lstStyle/>
          <a:p>
            <a:r>
              <a:rPr lang="en-US" sz="2400" dirty="0"/>
              <a:t>PART 1: PREPARE FOR YOUR ELEVATOR PITCH</a:t>
            </a:r>
            <a:r>
              <a:rPr lang="en-US" sz="2400" b="1" dirty="0">
                <a:solidFill>
                  <a:srgbClr val="000000"/>
                </a:solidFill>
                <a:latin typeface="Arial Black (Headings)"/>
              </a:rPr>
              <a:t/>
            </a:r>
            <a:br>
              <a:rPr lang="en-US" sz="2400" b="1" dirty="0">
                <a:solidFill>
                  <a:srgbClr val="000000"/>
                </a:solidFill>
                <a:latin typeface="Arial Black (Headings)"/>
              </a:rPr>
            </a:br>
            <a:endParaRPr lang="en-US" sz="2400" dirty="0">
              <a:latin typeface="Arial Black (Headings)"/>
            </a:endParaRPr>
          </a:p>
        </p:txBody>
      </p:sp>
      <p:sp>
        <p:nvSpPr>
          <p:cNvPr id="6" name="Freeform 10">
            <a:extLst>
              <a:ext uri="{FF2B5EF4-FFF2-40B4-BE49-F238E27FC236}">
                <a16:creationId xmlns:a16="http://schemas.microsoft.com/office/drawing/2014/main" xmlns="" id="{1C50AD4A-1CD1-40EC-9FEE-CB8051CE82D3}"/>
              </a:ext>
            </a:extLst>
          </p:cNvPr>
          <p:cNvSpPr/>
          <p:nvPr/>
        </p:nvSpPr>
        <p:spPr>
          <a:xfrm>
            <a:off x="406840" y="833060"/>
            <a:ext cx="10860252" cy="1203955"/>
          </a:xfrm>
          <a:custGeom>
            <a:avLst/>
            <a:gdLst/>
            <a:ahLst/>
            <a:cxnLst/>
            <a:rect l="l" t="t" r="r" b="b"/>
            <a:pathLst>
              <a:path w="7086600" h="1280160">
                <a:moveTo>
                  <a:pt x="0" y="1280160"/>
                </a:moveTo>
                <a:lnTo>
                  <a:pt x="7086600" y="1280160"/>
                </a:lnTo>
                <a:lnTo>
                  <a:pt x="7086600" y="0"/>
                </a:lnTo>
                <a:lnTo>
                  <a:pt x="0" y="0"/>
                </a:lnTo>
                <a:close/>
              </a:path>
            </a:pathLst>
          </a:custGeom>
          <a:solidFill>
            <a:srgbClr val="E3DFDA"/>
          </a:solidFill>
        </p:spPr>
        <p:txBody>
          <a:bodyPr/>
          <a:lstStyle/>
          <a:p>
            <a:endParaRPr lang="en-US" dirty="0"/>
          </a:p>
        </p:txBody>
      </p:sp>
      <p:sp>
        <p:nvSpPr>
          <p:cNvPr id="7" name="TextBox 6">
            <a:extLst>
              <a:ext uri="{FF2B5EF4-FFF2-40B4-BE49-F238E27FC236}">
                <a16:creationId xmlns:a16="http://schemas.microsoft.com/office/drawing/2014/main" xmlns="" id="{EAFA64F2-F408-4088-A911-95FD2912A428}"/>
              </a:ext>
            </a:extLst>
          </p:cNvPr>
          <p:cNvSpPr txBox="1"/>
          <p:nvPr/>
        </p:nvSpPr>
        <p:spPr>
          <a:xfrm>
            <a:off x="560989" y="964847"/>
            <a:ext cx="10939535" cy="482741"/>
          </a:xfrm>
          <a:prstGeom prst="rect">
            <a:avLst/>
          </a:prstGeom>
        </p:spPr>
        <p:txBody>
          <a:bodyPr lIns="0" tIns="0" rIns="0" bIns="0" anchor="t"/>
          <a:lstStyle/>
          <a:p>
            <a:pPr marL="0" indent="0" algn="l">
              <a:lnSpc>
                <a:spcPts val="1400"/>
              </a:lnSpc>
            </a:pPr>
            <a:r>
              <a:rPr lang="en-US" sz="1400" b="1" dirty="0">
                <a:solidFill>
                  <a:srgbClr val="000000"/>
                </a:solidFill>
                <a:latin typeface="Arial"/>
              </a:rPr>
              <a:t>Instructions:</a:t>
            </a:r>
            <a:r>
              <a:rPr lang="en-US" sz="1400" dirty="0">
                <a:solidFill>
                  <a:srgbClr val="000000"/>
                </a:solidFill>
                <a:latin typeface="Arial"/>
              </a:rPr>
              <a:t> In this exercise, you will be creating an elevator pitch for your PMO’s new mandate in response to digitalization across the organization. As a first step:</a:t>
            </a:r>
          </a:p>
          <a:p>
            <a:pPr marL="0" indent="0" algn="l">
              <a:lnSpc>
                <a:spcPts val="1400"/>
              </a:lnSpc>
            </a:pPr>
            <a:endParaRPr lang="en-US" sz="1400" dirty="0">
              <a:solidFill>
                <a:srgbClr val="000000"/>
              </a:solidFill>
              <a:latin typeface="Arial"/>
            </a:endParaRPr>
          </a:p>
        </p:txBody>
      </p:sp>
      <p:sp>
        <p:nvSpPr>
          <p:cNvPr id="8" name="TextBox 7">
            <a:extLst>
              <a:ext uri="{FF2B5EF4-FFF2-40B4-BE49-F238E27FC236}">
                <a16:creationId xmlns:a16="http://schemas.microsoft.com/office/drawing/2014/main" xmlns="" id="{C48D7319-EB18-4E30-B019-F5E64B10FE84}"/>
              </a:ext>
            </a:extLst>
          </p:cNvPr>
          <p:cNvSpPr txBox="1"/>
          <p:nvPr/>
        </p:nvSpPr>
        <p:spPr>
          <a:xfrm>
            <a:off x="571499" y="1442496"/>
            <a:ext cx="3913874" cy="212095"/>
          </a:xfrm>
          <a:prstGeom prst="rect">
            <a:avLst/>
          </a:prstGeom>
        </p:spPr>
        <p:txBody>
          <a:bodyPr lIns="0" tIns="0" rIns="0" bIns="0" anchor="t"/>
          <a:lstStyle/>
          <a:p>
            <a:pPr marL="114301" indent="-114301" algn="l">
              <a:buClr>
                <a:srgbClr val="000000"/>
              </a:buClr>
              <a:buSzPts val="500"/>
              <a:buFont typeface="Arial Unicode MS"/>
              <a:buChar char="■"/>
            </a:pPr>
            <a:r>
              <a:rPr lang="en-US" sz="1400" dirty="0">
                <a:solidFill>
                  <a:srgbClr val="000000"/>
                </a:solidFill>
                <a:latin typeface="Arial"/>
              </a:rPr>
              <a:t>Reflect on the questions below</a:t>
            </a:r>
          </a:p>
        </p:txBody>
      </p:sp>
      <p:sp>
        <p:nvSpPr>
          <p:cNvPr id="9" name="TextBox 8">
            <a:extLst>
              <a:ext uri="{FF2B5EF4-FFF2-40B4-BE49-F238E27FC236}">
                <a16:creationId xmlns:a16="http://schemas.microsoft.com/office/drawing/2014/main" xmlns="" id="{90BA938B-080F-417F-A536-518F74F657A8}"/>
              </a:ext>
            </a:extLst>
          </p:cNvPr>
          <p:cNvSpPr txBox="1"/>
          <p:nvPr/>
        </p:nvSpPr>
        <p:spPr>
          <a:xfrm>
            <a:off x="560989" y="1722251"/>
            <a:ext cx="3632200" cy="177800"/>
          </a:xfrm>
          <a:prstGeom prst="rect">
            <a:avLst/>
          </a:prstGeom>
        </p:spPr>
        <p:txBody>
          <a:bodyPr lIns="0" tIns="0" rIns="0" bIns="0" anchor="t"/>
          <a:lstStyle/>
          <a:p>
            <a:pPr marL="114301" indent="-114301" algn="l">
              <a:buClr>
                <a:srgbClr val="000000"/>
              </a:buClr>
              <a:buSzPts val="500"/>
              <a:buFont typeface="Arial Unicode MS"/>
              <a:buChar char="■"/>
            </a:pPr>
            <a:r>
              <a:rPr lang="en-US" sz="1400" dirty="0">
                <a:solidFill>
                  <a:srgbClr val="000000"/>
                </a:solidFill>
                <a:latin typeface="Arial"/>
              </a:rPr>
              <a:t>Write down bullet points to focus your ideas </a:t>
            </a:r>
          </a:p>
        </p:txBody>
      </p:sp>
      <p:sp>
        <p:nvSpPr>
          <p:cNvPr id="10" name="TextBox 9">
            <a:extLst>
              <a:ext uri="{FF2B5EF4-FFF2-40B4-BE49-F238E27FC236}">
                <a16:creationId xmlns:a16="http://schemas.microsoft.com/office/drawing/2014/main" xmlns="" id="{E04F5F4D-61DF-462E-B43A-04DA58A8AC5F}"/>
              </a:ext>
            </a:extLst>
          </p:cNvPr>
          <p:cNvSpPr txBox="1"/>
          <p:nvPr/>
        </p:nvSpPr>
        <p:spPr>
          <a:xfrm>
            <a:off x="571499" y="2104341"/>
            <a:ext cx="6642100" cy="177800"/>
          </a:xfrm>
          <a:prstGeom prst="rect">
            <a:avLst/>
          </a:prstGeom>
        </p:spPr>
        <p:txBody>
          <a:bodyPr lIns="0" tIns="0" rIns="0" bIns="0" anchor="t"/>
          <a:lstStyle/>
          <a:p>
            <a:pPr algn="l">
              <a:buClr>
                <a:srgbClr val="000000"/>
              </a:buClr>
              <a:buSzPts val="500"/>
            </a:pPr>
            <a:endParaRPr lang="en-US" sz="1100" dirty="0">
              <a:solidFill>
                <a:srgbClr val="000000"/>
              </a:solidFill>
              <a:latin typeface="Arial"/>
            </a:endParaRPr>
          </a:p>
        </p:txBody>
      </p:sp>
      <p:sp>
        <p:nvSpPr>
          <p:cNvPr id="11" name="TextBox 10">
            <a:extLst>
              <a:ext uri="{FF2B5EF4-FFF2-40B4-BE49-F238E27FC236}">
                <a16:creationId xmlns:a16="http://schemas.microsoft.com/office/drawing/2014/main" xmlns="" id="{0DB17C29-E776-4E75-ADF6-63184CBFE2ED}"/>
              </a:ext>
            </a:extLst>
          </p:cNvPr>
          <p:cNvSpPr txBox="1"/>
          <p:nvPr/>
        </p:nvSpPr>
        <p:spPr>
          <a:xfrm>
            <a:off x="417349" y="2252088"/>
            <a:ext cx="11564854" cy="968004"/>
          </a:xfrm>
          <a:prstGeom prst="rect">
            <a:avLst/>
          </a:prstGeom>
        </p:spPr>
        <p:txBody>
          <a:bodyPr lIns="0" tIns="0" rIns="0" bIns="0" anchor="t"/>
          <a:lstStyle/>
          <a:p>
            <a:pPr marL="141376" indent="-141376" algn="l">
              <a:buClr>
                <a:srgbClr val="000000"/>
              </a:buClr>
              <a:buSzPts val="1100"/>
              <a:buFont typeface="Arial"/>
              <a:buAutoNum type="arabicPeriod"/>
            </a:pPr>
            <a:r>
              <a:rPr lang="en-US" sz="1400" dirty="0">
                <a:solidFill>
                  <a:srgbClr val="000000"/>
                </a:solidFill>
                <a:latin typeface="Arial"/>
              </a:rPr>
              <a:t>Who is the target audience for your elevator pitch? Why did you choose this particular audience?</a:t>
            </a:r>
            <a:br>
              <a:rPr lang="en-US" sz="1400" dirty="0">
                <a:solidFill>
                  <a:srgbClr val="000000"/>
                </a:solidFill>
                <a:latin typeface="Arial"/>
              </a:rPr>
            </a:br>
            <a:endParaRPr lang="en-US" sz="1400" b="1" dirty="0">
              <a:solidFill>
                <a:srgbClr val="000000"/>
              </a:solidFill>
              <a:latin typeface="Arial"/>
            </a:endParaRPr>
          </a:p>
          <a:p>
            <a:r>
              <a:rPr lang="en-US" sz="1400" b="1" dirty="0">
                <a:solidFill>
                  <a:srgbClr val="000000"/>
                </a:solidFill>
              </a:rPr>
              <a:t>______________________________________________________________________________________________________________</a:t>
            </a:r>
            <a:endParaRPr lang="en-US" sz="1400" b="1" dirty="0">
              <a:solidFill>
                <a:srgbClr val="000000"/>
              </a:solidFill>
              <a:latin typeface="Arial"/>
            </a:endParaRPr>
          </a:p>
          <a:p>
            <a:endParaRPr lang="en-US" sz="1400" b="1" dirty="0">
              <a:solidFill>
                <a:srgbClr val="000000"/>
              </a:solidFill>
              <a:latin typeface="Arial"/>
            </a:endParaRPr>
          </a:p>
          <a:p>
            <a:r>
              <a:rPr lang="en-US" sz="1400" b="1" dirty="0">
                <a:solidFill>
                  <a:srgbClr val="000000"/>
                </a:solidFill>
              </a:rPr>
              <a:t>______________________________________________________________________________________________________________</a:t>
            </a:r>
            <a:endParaRPr lang="en-US" sz="1400" b="1" dirty="0">
              <a:solidFill>
                <a:srgbClr val="000000"/>
              </a:solidFill>
              <a:latin typeface="Arial"/>
            </a:endParaRPr>
          </a:p>
          <a:p>
            <a:endParaRPr lang="en-US" sz="1400" b="1" dirty="0">
              <a:solidFill>
                <a:srgbClr val="000000"/>
              </a:solidFill>
              <a:latin typeface="Arial"/>
            </a:endParaRPr>
          </a:p>
          <a:p>
            <a:endParaRPr lang="en-US" sz="1400" b="1" dirty="0">
              <a:solidFill>
                <a:srgbClr val="000000"/>
              </a:solidFill>
              <a:latin typeface="Arial"/>
            </a:endParaRPr>
          </a:p>
          <a:p>
            <a:pPr algn="l">
              <a:buClr>
                <a:srgbClr val="000000"/>
              </a:buClr>
              <a:buSzPts val="1100"/>
            </a:pPr>
            <a:endParaRPr lang="en-US" sz="1400" dirty="0">
              <a:solidFill>
                <a:srgbClr val="000000"/>
              </a:solidFill>
              <a:latin typeface="Arial"/>
            </a:endParaRPr>
          </a:p>
        </p:txBody>
      </p:sp>
      <p:sp>
        <p:nvSpPr>
          <p:cNvPr id="12" name="TextBox 11">
            <a:extLst>
              <a:ext uri="{FF2B5EF4-FFF2-40B4-BE49-F238E27FC236}">
                <a16:creationId xmlns:a16="http://schemas.microsoft.com/office/drawing/2014/main" xmlns="" id="{FC71B021-8FB0-4B08-ABEC-1297DBEA7B3C}"/>
              </a:ext>
            </a:extLst>
          </p:cNvPr>
          <p:cNvSpPr txBox="1"/>
          <p:nvPr/>
        </p:nvSpPr>
        <p:spPr>
          <a:xfrm>
            <a:off x="417349" y="3516141"/>
            <a:ext cx="13857791" cy="280853"/>
          </a:xfrm>
          <a:prstGeom prst="rect">
            <a:avLst/>
          </a:prstGeom>
        </p:spPr>
        <p:txBody>
          <a:bodyPr lIns="0" tIns="0" rIns="0" bIns="0" anchor="t"/>
          <a:lstStyle/>
          <a:p>
            <a:pPr marL="171412" indent="-171412" algn="l">
              <a:buClr>
                <a:srgbClr val="000000"/>
              </a:buClr>
              <a:buSzPts val="1100"/>
              <a:buFont typeface="Arial"/>
              <a:buAutoNum type="arabicPeriod" startAt="2"/>
            </a:pPr>
            <a:r>
              <a:rPr lang="en-US" sz="1400" dirty="0">
                <a:solidFill>
                  <a:srgbClr val="000000"/>
                </a:solidFill>
                <a:latin typeface="Arial"/>
              </a:rPr>
              <a:t>How will the PMO provide value to the organization in the digital era?</a:t>
            </a:r>
            <a:r>
              <a:rPr lang="en-US" sz="1400" b="1" dirty="0">
                <a:solidFill>
                  <a:srgbClr val="000000"/>
                </a:solidFill>
                <a:latin typeface="Arial"/>
              </a:rPr>
              <a:t>**</a:t>
            </a:r>
          </a:p>
          <a:p>
            <a:endParaRPr lang="en-US" sz="1400" b="1" dirty="0">
              <a:solidFill>
                <a:srgbClr val="000000"/>
              </a:solidFill>
            </a:endParaRPr>
          </a:p>
          <a:p>
            <a:r>
              <a:rPr lang="en-US" sz="1400" b="1" dirty="0">
                <a:solidFill>
                  <a:srgbClr val="000000"/>
                </a:solidFill>
              </a:rPr>
              <a:t>____________________________________________________________________________________________________________</a:t>
            </a:r>
            <a:endParaRPr lang="en-US" sz="1400" b="1" dirty="0">
              <a:solidFill>
                <a:srgbClr val="000000"/>
              </a:solidFill>
              <a:latin typeface="Arial"/>
            </a:endParaRPr>
          </a:p>
          <a:p>
            <a:endParaRPr lang="en-US" sz="1400" b="1" dirty="0">
              <a:solidFill>
                <a:srgbClr val="000000"/>
              </a:solidFill>
              <a:latin typeface="Arial"/>
            </a:endParaRPr>
          </a:p>
          <a:p>
            <a:r>
              <a:rPr lang="en-US" sz="1400" b="1" dirty="0">
                <a:solidFill>
                  <a:srgbClr val="000000"/>
                </a:solidFill>
              </a:rPr>
              <a:t>____________________________________________________________________________________________________________</a:t>
            </a:r>
            <a:endParaRPr lang="en-US" sz="1400" b="1" dirty="0">
              <a:solidFill>
                <a:srgbClr val="000000"/>
              </a:solidFill>
              <a:latin typeface="Arial"/>
            </a:endParaRPr>
          </a:p>
        </p:txBody>
      </p:sp>
      <p:sp>
        <p:nvSpPr>
          <p:cNvPr id="13" name="TextBox 12">
            <a:extLst>
              <a:ext uri="{FF2B5EF4-FFF2-40B4-BE49-F238E27FC236}">
                <a16:creationId xmlns:a16="http://schemas.microsoft.com/office/drawing/2014/main" xmlns="" id="{F0019772-A376-4530-BA12-5D0A1662A046}"/>
              </a:ext>
            </a:extLst>
          </p:cNvPr>
          <p:cNvSpPr txBox="1"/>
          <p:nvPr/>
        </p:nvSpPr>
        <p:spPr>
          <a:xfrm>
            <a:off x="404473" y="4715663"/>
            <a:ext cx="15342207" cy="1092564"/>
          </a:xfrm>
          <a:prstGeom prst="rect">
            <a:avLst/>
          </a:prstGeom>
        </p:spPr>
        <p:txBody>
          <a:bodyPr lIns="0" tIns="0" rIns="0" bIns="0" anchor="t"/>
          <a:lstStyle/>
          <a:p>
            <a:pPr marL="171412" indent="-171412" algn="l">
              <a:buClr>
                <a:srgbClr val="000000"/>
              </a:buClr>
              <a:buSzPts val="1100"/>
              <a:buFont typeface="Arial"/>
              <a:buAutoNum type="arabicPeriod" startAt="3"/>
            </a:pPr>
            <a:r>
              <a:rPr lang="en-US" sz="1400" dirty="0">
                <a:solidFill>
                  <a:srgbClr val="000000"/>
                </a:solidFill>
                <a:latin typeface="Arial"/>
              </a:rPr>
              <a:t>What do we want our PMO to be known for?</a:t>
            </a:r>
          </a:p>
          <a:p>
            <a:pPr marL="171412" indent="-171412" algn="l">
              <a:buClr>
                <a:srgbClr val="000000"/>
              </a:buClr>
              <a:buSzPts val="1100"/>
              <a:buFont typeface="Arial"/>
              <a:buAutoNum type="arabicPeriod" startAt="3"/>
            </a:pPr>
            <a:endParaRPr lang="en-US" sz="1400" dirty="0">
              <a:solidFill>
                <a:srgbClr val="000000"/>
              </a:solidFill>
              <a:latin typeface="Arial"/>
            </a:endParaRPr>
          </a:p>
          <a:p>
            <a:r>
              <a:rPr lang="en-US" sz="1400" b="1" dirty="0">
                <a:solidFill>
                  <a:srgbClr val="000000"/>
                </a:solidFill>
                <a:latin typeface="Arial"/>
              </a:rPr>
              <a:t>_____________________________________________________________________________________</a:t>
            </a:r>
            <a:r>
              <a:rPr lang="en-US" sz="1400" b="1" dirty="0">
                <a:solidFill>
                  <a:srgbClr val="000000"/>
                </a:solidFill>
              </a:rPr>
              <a:t>______________________</a:t>
            </a:r>
            <a:endParaRPr lang="en-US" sz="1400" b="1" dirty="0">
              <a:solidFill>
                <a:srgbClr val="000000"/>
              </a:solidFill>
              <a:latin typeface="Arial"/>
            </a:endParaRPr>
          </a:p>
          <a:p>
            <a:endParaRPr lang="en-US" sz="1400" b="1" dirty="0">
              <a:solidFill>
                <a:srgbClr val="000000"/>
              </a:solidFill>
              <a:latin typeface="Arial"/>
            </a:endParaRPr>
          </a:p>
          <a:p>
            <a:r>
              <a:rPr lang="en-US" sz="1400" b="1" dirty="0">
                <a:solidFill>
                  <a:srgbClr val="000000"/>
                </a:solidFill>
                <a:latin typeface="Arial"/>
              </a:rPr>
              <a:t>______________________________________________________________________________________</a:t>
            </a:r>
            <a:r>
              <a:rPr lang="en-US" sz="1400" b="1" dirty="0">
                <a:solidFill>
                  <a:srgbClr val="000000"/>
                </a:solidFill>
              </a:rPr>
              <a:t>______________________</a:t>
            </a:r>
            <a:endParaRPr lang="en-US" sz="1400" b="1" dirty="0">
              <a:solidFill>
                <a:srgbClr val="000000"/>
              </a:solidFill>
              <a:latin typeface="Arial"/>
            </a:endParaRPr>
          </a:p>
          <a:p>
            <a:pPr algn="l">
              <a:buClr>
                <a:srgbClr val="000000"/>
              </a:buClr>
              <a:buSzPts val="1100"/>
            </a:pPr>
            <a:endParaRPr lang="en-US" sz="1400" dirty="0">
              <a:solidFill>
                <a:srgbClr val="000000"/>
              </a:solidFill>
              <a:latin typeface="Arial"/>
            </a:endParaRPr>
          </a:p>
        </p:txBody>
      </p:sp>
    </p:spTree>
    <p:extLst>
      <p:ext uri="{BB962C8B-B14F-4D97-AF65-F5344CB8AC3E}">
        <p14:creationId xmlns:p14="http://schemas.microsoft.com/office/powerpoint/2010/main" val="3673658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BA3C30-94FC-498B-87F9-D8BC9510B47D}"/>
              </a:ext>
            </a:extLst>
          </p:cNvPr>
          <p:cNvSpPr>
            <a:spLocks noGrp="1"/>
          </p:cNvSpPr>
          <p:nvPr>
            <p:ph type="title"/>
          </p:nvPr>
        </p:nvSpPr>
        <p:spPr/>
        <p:txBody>
          <a:bodyPr/>
          <a:lstStyle/>
          <a:p>
            <a:r>
              <a:rPr lang="en-US" sz="2400" dirty="0"/>
              <a:t>PART 2: CREATE A DRAFT ELEVATOR PITCH</a:t>
            </a:r>
            <a:br>
              <a:rPr lang="en-US" sz="2400" dirty="0"/>
            </a:br>
            <a:endParaRPr lang="en-US" sz="2400" dirty="0"/>
          </a:p>
        </p:txBody>
      </p:sp>
      <p:sp>
        <p:nvSpPr>
          <p:cNvPr id="10" name="TextBox 9">
            <a:extLst>
              <a:ext uri="{FF2B5EF4-FFF2-40B4-BE49-F238E27FC236}">
                <a16:creationId xmlns:a16="http://schemas.microsoft.com/office/drawing/2014/main" xmlns="" id="{8B617740-F69D-49F9-B99B-31E7E28C287F}"/>
              </a:ext>
            </a:extLst>
          </p:cNvPr>
          <p:cNvSpPr txBox="1"/>
          <p:nvPr/>
        </p:nvSpPr>
        <p:spPr>
          <a:xfrm>
            <a:off x="457200" y="6323064"/>
            <a:ext cx="2552700" cy="88900"/>
          </a:xfrm>
          <a:prstGeom prst="rect">
            <a:avLst/>
          </a:prstGeom>
        </p:spPr>
        <p:txBody>
          <a:bodyPr lIns="0" tIns="0" rIns="0" bIns="0" anchor="t"/>
          <a:lstStyle/>
          <a:p>
            <a:pPr marL="0" indent="0" algn="l"/>
            <a:r>
              <a:rPr lang="en-US" sz="500" dirty="0">
                <a:solidFill>
                  <a:srgbClr val="000000"/>
                </a:solidFill>
                <a:latin typeface="Arial"/>
              </a:rPr>
              <a:t>© 2014–2018 Gartner, Inc. and/or its affiliates. All rights reserved. </a:t>
            </a:r>
            <a:r>
              <a:rPr lang="en-US" sz="500" dirty="0">
                <a:solidFill>
                  <a:srgbClr val="191919"/>
                </a:solidFill>
                <a:latin typeface="Times New Roman"/>
              </a:rPr>
              <a:t>PMO181907</a:t>
            </a:r>
          </a:p>
        </p:txBody>
      </p:sp>
      <p:sp>
        <p:nvSpPr>
          <p:cNvPr id="11" name="Freeform 7">
            <a:extLst>
              <a:ext uri="{FF2B5EF4-FFF2-40B4-BE49-F238E27FC236}">
                <a16:creationId xmlns:a16="http://schemas.microsoft.com/office/drawing/2014/main" xmlns="" id="{77999E8E-8477-4E96-A5E8-6B78A736E1B4}"/>
              </a:ext>
            </a:extLst>
          </p:cNvPr>
          <p:cNvSpPr/>
          <p:nvPr/>
        </p:nvSpPr>
        <p:spPr>
          <a:xfrm>
            <a:off x="2628900" y="220715"/>
            <a:ext cx="4419600" cy="109220"/>
          </a:xfrm>
          <a:custGeom>
            <a:avLst/>
            <a:gdLst/>
            <a:ahLst/>
            <a:cxnLst/>
            <a:rect l="l" t="t" r="r" b="b"/>
            <a:pathLst>
              <a:path w="4419600" h="109220">
                <a:moveTo>
                  <a:pt x="0" y="0"/>
                </a:moveTo>
                <a:lnTo>
                  <a:pt x="0" y="109220"/>
                </a:lnTo>
                <a:lnTo>
                  <a:pt x="4419600" y="109220"/>
                </a:lnTo>
                <a:lnTo>
                  <a:pt x="4419600" y="0"/>
                </a:lnTo>
                <a:close/>
              </a:path>
            </a:pathLst>
          </a:custGeom>
          <a:solidFill>
            <a:srgbClr val="FFFFFF"/>
          </a:solidFill>
        </p:spPr>
      </p:sp>
      <p:sp>
        <p:nvSpPr>
          <p:cNvPr id="12" name="TextBox 11">
            <a:extLst>
              <a:ext uri="{FF2B5EF4-FFF2-40B4-BE49-F238E27FC236}">
                <a16:creationId xmlns:a16="http://schemas.microsoft.com/office/drawing/2014/main" xmlns="" id="{AF0D1561-02C6-45A4-8E5E-A45975232763}"/>
              </a:ext>
            </a:extLst>
          </p:cNvPr>
          <p:cNvSpPr txBox="1"/>
          <p:nvPr/>
        </p:nvSpPr>
        <p:spPr>
          <a:xfrm>
            <a:off x="428325" y="639812"/>
            <a:ext cx="6146800" cy="304800"/>
          </a:xfrm>
          <a:prstGeom prst="rect">
            <a:avLst/>
          </a:prstGeom>
        </p:spPr>
        <p:txBody>
          <a:bodyPr wrap="none" lIns="0" tIns="0" rIns="0" bIns="0" anchor="t"/>
          <a:lstStyle/>
          <a:p>
            <a:endParaRPr lang="en-US" sz="2000" b="1" dirty="0">
              <a:solidFill>
                <a:srgbClr val="000000"/>
              </a:solidFill>
              <a:latin typeface="Arial"/>
            </a:endParaRPr>
          </a:p>
        </p:txBody>
      </p:sp>
      <p:sp>
        <p:nvSpPr>
          <p:cNvPr id="13" name="Freeform 10">
            <a:extLst>
              <a:ext uri="{FF2B5EF4-FFF2-40B4-BE49-F238E27FC236}">
                <a16:creationId xmlns:a16="http://schemas.microsoft.com/office/drawing/2014/main" xmlns="" id="{F6ECE8E9-F362-486C-8050-321E3636718E}"/>
              </a:ext>
            </a:extLst>
          </p:cNvPr>
          <p:cNvSpPr/>
          <p:nvPr/>
        </p:nvSpPr>
        <p:spPr>
          <a:xfrm>
            <a:off x="457199" y="963179"/>
            <a:ext cx="11163301" cy="1140607"/>
          </a:xfrm>
          <a:custGeom>
            <a:avLst/>
            <a:gdLst/>
            <a:ahLst/>
            <a:cxnLst/>
            <a:rect l="l" t="t" r="r" b="b"/>
            <a:pathLst>
              <a:path w="7086600" h="873760">
                <a:moveTo>
                  <a:pt x="0" y="873760"/>
                </a:moveTo>
                <a:lnTo>
                  <a:pt x="7086600" y="873760"/>
                </a:lnTo>
                <a:lnTo>
                  <a:pt x="7086600" y="0"/>
                </a:lnTo>
                <a:lnTo>
                  <a:pt x="0" y="0"/>
                </a:lnTo>
                <a:close/>
              </a:path>
            </a:pathLst>
          </a:custGeom>
          <a:solidFill>
            <a:srgbClr val="E3DFDA"/>
          </a:solidFill>
        </p:spPr>
      </p:sp>
      <p:sp>
        <p:nvSpPr>
          <p:cNvPr id="14" name="TextBox 13">
            <a:extLst>
              <a:ext uri="{FF2B5EF4-FFF2-40B4-BE49-F238E27FC236}">
                <a16:creationId xmlns:a16="http://schemas.microsoft.com/office/drawing/2014/main" xmlns="" id="{57685044-7B83-4A4C-9AFD-E0583116674D}"/>
              </a:ext>
            </a:extLst>
          </p:cNvPr>
          <p:cNvSpPr txBox="1"/>
          <p:nvPr/>
        </p:nvSpPr>
        <p:spPr>
          <a:xfrm>
            <a:off x="573504" y="1156919"/>
            <a:ext cx="10930689" cy="723900"/>
          </a:xfrm>
          <a:prstGeom prst="rect">
            <a:avLst/>
          </a:prstGeom>
        </p:spPr>
        <p:txBody>
          <a:bodyPr lIns="0" tIns="0" rIns="0" bIns="0" anchor="t"/>
          <a:lstStyle/>
          <a:p>
            <a:pPr marL="0" indent="0" algn="l">
              <a:lnSpc>
                <a:spcPts val="1400"/>
              </a:lnSpc>
            </a:pPr>
            <a:r>
              <a:rPr lang="en-US" sz="1300" b="1" dirty="0">
                <a:latin typeface="Arial"/>
              </a:rPr>
              <a:t>Instructions:</a:t>
            </a:r>
            <a:r>
              <a:rPr lang="en-US" sz="1300" dirty="0">
                <a:latin typeface="Arial"/>
              </a:rPr>
              <a:t> Write a draft of your elevator pitch using the bullets from the previous page. Don’t worry about making it perfect or fitting it into the sample structure — just focus on the key words and phrases you think will help energize others about your PMO’s new value proposition. </a:t>
            </a:r>
          </a:p>
          <a:p>
            <a:pPr marL="0" indent="0" algn="l">
              <a:lnSpc>
                <a:spcPts val="1400"/>
              </a:lnSpc>
            </a:pPr>
            <a:endParaRPr lang="en-US" sz="1300" dirty="0">
              <a:latin typeface="Arial"/>
            </a:endParaRPr>
          </a:p>
          <a:p>
            <a:pPr marL="0" indent="0" algn="l">
              <a:lnSpc>
                <a:spcPts val="1400"/>
              </a:lnSpc>
            </a:pPr>
            <a:r>
              <a:rPr lang="en-US" sz="1300" dirty="0">
                <a:latin typeface="Arial"/>
              </a:rPr>
              <a:t>Use the next slide to create an elevator pitch for a different audience, as need be.</a:t>
            </a:r>
          </a:p>
        </p:txBody>
      </p:sp>
      <p:sp>
        <p:nvSpPr>
          <p:cNvPr id="15" name="TextBox 14">
            <a:extLst>
              <a:ext uri="{FF2B5EF4-FFF2-40B4-BE49-F238E27FC236}">
                <a16:creationId xmlns:a16="http://schemas.microsoft.com/office/drawing/2014/main" xmlns="" id="{4EE54B5C-851D-4128-BA7A-E8C8CB751FEE}"/>
              </a:ext>
            </a:extLst>
          </p:cNvPr>
          <p:cNvSpPr txBox="1"/>
          <p:nvPr/>
        </p:nvSpPr>
        <p:spPr>
          <a:xfrm>
            <a:off x="457199" y="2381752"/>
            <a:ext cx="1308100" cy="177800"/>
          </a:xfrm>
          <a:prstGeom prst="rect">
            <a:avLst/>
          </a:prstGeom>
        </p:spPr>
        <p:txBody>
          <a:bodyPr wrap="none" lIns="0" tIns="0" rIns="0" bIns="0" anchor="t"/>
          <a:lstStyle/>
          <a:p>
            <a:r>
              <a:rPr lang="en-US" sz="1400" b="1" dirty="0">
                <a:solidFill>
                  <a:srgbClr val="000000"/>
                </a:solidFill>
                <a:latin typeface="Arial"/>
              </a:rPr>
              <a:t>Target Audience 1</a:t>
            </a:r>
          </a:p>
          <a:p>
            <a:endParaRPr lang="en-US" sz="1400" b="1" dirty="0">
              <a:solidFill>
                <a:srgbClr val="000000"/>
              </a:solidFill>
              <a:latin typeface="Arial"/>
            </a:endParaRPr>
          </a:p>
          <a:p>
            <a:r>
              <a:rPr lang="en-US" sz="1400" b="1" dirty="0">
                <a:solidFill>
                  <a:srgbClr val="000000"/>
                </a:solidFill>
                <a:latin typeface="Arial"/>
              </a:rPr>
              <a:t>__________________________________________</a:t>
            </a:r>
          </a:p>
        </p:txBody>
      </p:sp>
      <p:sp>
        <p:nvSpPr>
          <p:cNvPr id="16" name="TextBox 15">
            <a:extLst>
              <a:ext uri="{FF2B5EF4-FFF2-40B4-BE49-F238E27FC236}">
                <a16:creationId xmlns:a16="http://schemas.microsoft.com/office/drawing/2014/main" xmlns="" id="{A9FD2EA8-CC15-44AE-B2BE-1082767E12EA}"/>
              </a:ext>
            </a:extLst>
          </p:cNvPr>
          <p:cNvSpPr txBox="1"/>
          <p:nvPr/>
        </p:nvSpPr>
        <p:spPr>
          <a:xfrm>
            <a:off x="457199" y="3209238"/>
            <a:ext cx="1562100" cy="177800"/>
          </a:xfrm>
          <a:prstGeom prst="rect">
            <a:avLst/>
          </a:prstGeom>
        </p:spPr>
        <p:txBody>
          <a:bodyPr wrap="none" lIns="0" tIns="0" rIns="0" bIns="0" anchor="t"/>
          <a:lstStyle/>
          <a:p>
            <a:r>
              <a:rPr lang="en-US" sz="1400" b="1" dirty="0">
                <a:solidFill>
                  <a:srgbClr val="000000"/>
                </a:solidFill>
                <a:latin typeface="Arial"/>
              </a:rPr>
              <a:t>Draft Elevator Pitch</a:t>
            </a:r>
          </a:p>
          <a:p>
            <a:endParaRPr lang="en-US" sz="1400" b="1" dirty="0">
              <a:solidFill>
                <a:srgbClr val="000000"/>
              </a:solidFill>
              <a:latin typeface="Arial"/>
            </a:endParaRPr>
          </a:p>
          <a:p>
            <a:r>
              <a:rPr lang="en-US" sz="1400" b="1" dirty="0">
                <a:solidFill>
                  <a:srgbClr val="000000"/>
                </a:solidFill>
              </a:rPr>
              <a:t>____________________________________________________________________________________________________________</a:t>
            </a:r>
            <a:endParaRPr lang="en-US" sz="1400" b="1" dirty="0">
              <a:solidFill>
                <a:srgbClr val="000000"/>
              </a:solidFill>
              <a:latin typeface="Arial"/>
            </a:endParaRPr>
          </a:p>
          <a:p>
            <a:endParaRPr lang="en-US" sz="1400" b="1" dirty="0">
              <a:solidFill>
                <a:srgbClr val="000000"/>
              </a:solidFill>
              <a:latin typeface="Arial"/>
            </a:endParaRPr>
          </a:p>
          <a:p>
            <a:r>
              <a:rPr lang="en-US" sz="1400" b="1" dirty="0">
                <a:solidFill>
                  <a:srgbClr val="000000"/>
                </a:solidFill>
              </a:rPr>
              <a:t>____________________________________________________________________________________________________________</a:t>
            </a:r>
            <a:endParaRPr lang="en-US" sz="1400" b="1" dirty="0">
              <a:solidFill>
                <a:srgbClr val="000000"/>
              </a:solidFill>
              <a:latin typeface="Arial"/>
            </a:endParaRPr>
          </a:p>
          <a:p>
            <a:endParaRPr lang="en-US" sz="1400" b="1" dirty="0">
              <a:solidFill>
                <a:srgbClr val="000000"/>
              </a:solidFill>
              <a:latin typeface="Arial"/>
            </a:endParaRPr>
          </a:p>
          <a:p>
            <a:r>
              <a:rPr lang="en-US" sz="1400" b="1" dirty="0">
                <a:solidFill>
                  <a:srgbClr val="000000"/>
                </a:solidFill>
              </a:rPr>
              <a:t>____________________________________________________________________________________________________________</a:t>
            </a:r>
            <a:endParaRPr lang="en-US" sz="1400" b="1" dirty="0">
              <a:solidFill>
                <a:srgbClr val="000000"/>
              </a:solidFill>
              <a:latin typeface="Arial"/>
            </a:endParaRPr>
          </a:p>
          <a:p>
            <a:endParaRPr lang="en-US" sz="1400" b="1" dirty="0">
              <a:solidFill>
                <a:srgbClr val="000000"/>
              </a:solidFill>
              <a:latin typeface="Arial"/>
            </a:endParaRPr>
          </a:p>
          <a:p>
            <a:r>
              <a:rPr lang="en-US" sz="1400" b="1" dirty="0">
                <a:solidFill>
                  <a:srgbClr val="000000"/>
                </a:solidFill>
              </a:rPr>
              <a:t>____________________________________________________________________________________________________________</a:t>
            </a:r>
            <a:endParaRPr lang="en-US" sz="1400" b="1" dirty="0">
              <a:solidFill>
                <a:srgbClr val="000000"/>
              </a:solidFill>
              <a:latin typeface="Arial"/>
            </a:endParaRPr>
          </a:p>
          <a:p>
            <a:endParaRPr lang="en-US" sz="1400" b="1" dirty="0">
              <a:solidFill>
                <a:srgbClr val="000000"/>
              </a:solidFill>
              <a:latin typeface="Arial"/>
            </a:endParaRPr>
          </a:p>
          <a:p>
            <a:r>
              <a:rPr lang="en-US" sz="1400" b="1" dirty="0">
                <a:solidFill>
                  <a:srgbClr val="000000"/>
                </a:solidFill>
              </a:rPr>
              <a:t>____________________________________________________________________________________________________________</a:t>
            </a:r>
            <a:endParaRPr lang="en-US" sz="1400" b="1" dirty="0">
              <a:solidFill>
                <a:srgbClr val="000000"/>
              </a:solidFill>
              <a:latin typeface="Arial"/>
            </a:endParaRPr>
          </a:p>
          <a:p>
            <a:endParaRPr lang="en-US" sz="1400" b="1" dirty="0">
              <a:solidFill>
                <a:srgbClr val="000000"/>
              </a:solidFill>
              <a:latin typeface="Arial"/>
            </a:endParaRPr>
          </a:p>
          <a:p>
            <a:r>
              <a:rPr lang="en-US" sz="1400" b="1" dirty="0">
                <a:solidFill>
                  <a:srgbClr val="000000"/>
                </a:solidFill>
              </a:rPr>
              <a:t>____________________________________________________________________________________________________________</a:t>
            </a:r>
            <a:endParaRPr lang="en-US" sz="1400" b="1" dirty="0">
              <a:solidFill>
                <a:srgbClr val="000000"/>
              </a:solidFill>
              <a:latin typeface="Arial"/>
            </a:endParaRPr>
          </a:p>
          <a:p>
            <a:endParaRPr lang="en-US" sz="1400" b="1" dirty="0">
              <a:solidFill>
                <a:srgbClr val="000000"/>
              </a:solidFill>
              <a:latin typeface="Arial"/>
            </a:endParaRPr>
          </a:p>
        </p:txBody>
      </p:sp>
    </p:spTree>
    <p:extLst>
      <p:ext uri="{BB962C8B-B14F-4D97-AF65-F5344CB8AC3E}">
        <p14:creationId xmlns:p14="http://schemas.microsoft.com/office/powerpoint/2010/main" val="838363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6CB9C1-E24E-44CF-8DD1-E5EB0B0FD071}"/>
              </a:ext>
            </a:extLst>
          </p:cNvPr>
          <p:cNvSpPr>
            <a:spLocks noGrp="1"/>
          </p:cNvSpPr>
          <p:nvPr>
            <p:ph type="title"/>
          </p:nvPr>
        </p:nvSpPr>
        <p:spPr/>
        <p:txBody>
          <a:bodyPr/>
          <a:lstStyle/>
          <a:p>
            <a:r>
              <a:rPr lang="en-US" sz="2400" dirty="0"/>
              <a:t>PART 2: CREATE A DRAFT ELEVATOR PITCH (CONTINUED)</a:t>
            </a:r>
            <a:br>
              <a:rPr lang="en-US" sz="2400" dirty="0"/>
            </a:br>
            <a:endParaRPr lang="en-US" sz="2400" dirty="0"/>
          </a:p>
        </p:txBody>
      </p:sp>
      <p:sp>
        <p:nvSpPr>
          <p:cNvPr id="3" name="TextBox 2">
            <a:extLst>
              <a:ext uri="{FF2B5EF4-FFF2-40B4-BE49-F238E27FC236}">
                <a16:creationId xmlns:a16="http://schemas.microsoft.com/office/drawing/2014/main" xmlns="" id="{A4EF610E-7EA6-4E94-9007-4F28283C272D}"/>
              </a:ext>
            </a:extLst>
          </p:cNvPr>
          <p:cNvSpPr txBox="1"/>
          <p:nvPr/>
        </p:nvSpPr>
        <p:spPr>
          <a:xfrm>
            <a:off x="457200" y="5793221"/>
            <a:ext cx="2552700" cy="88900"/>
          </a:xfrm>
          <a:prstGeom prst="rect">
            <a:avLst/>
          </a:prstGeom>
        </p:spPr>
        <p:txBody>
          <a:bodyPr lIns="0" tIns="0" rIns="0" bIns="0" anchor="t"/>
          <a:lstStyle/>
          <a:p>
            <a:pPr marL="0" indent="0" algn="l"/>
            <a:r>
              <a:rPr lang="en-US" sz="500" dirty="0">
                <a:solidFill>
                  <a:srgbClr val="000000"/>
                </a:solidFill>
                <a:latin typeface="Arial"/>
              </a:rPr>
              <a:t>© 2014–2018 Gartner, Inc. and/or its affiliates. All rights reserved. </a:t>
            </a:r>
            <a:r>
              <a:rPr lang="en-US" sz="500" dirty="0">
                <a:solidFill>
                  <a:srgbClr val="191919"/>
                </a:solidFill>
                <a:latin typeface="Times New Roman"/>
              </a:rPr>
              <a:t>PMO181907</a:t>
            </a:r>
          </a:p>
        </p:txBody>
      </p:sp>
      <p:sp>
        <p:nvSpPr>
          <p:cNvPr id="4" name="Freeform 7">
            <a:extLst>
              <a:ext uri="{FF2B5EF4-FFF2-40B4-BE49-F238E27FC236}">
                <a16:creationId xmlns:a16="http://schemas.microsoft.com/office/drawing/2014/main" xmlns="" id="{F779716B-D36E-495B-B98E-6283E372E070}"/>
              </a:ext>
            </a:extLst>
          </p:cNvPr>
          <p:cNvSpPr/>
          <p:nvPr/>
        </p:nvSpPr>
        <p:spPr>
          <a:xfrm>
            <a:off x="2628900" y="131329"/>
            <a:ext cx="4419600" cy="109220"/>
          </a:xfrm>
          <a:custGeom>
            <a:avLst/>
            <a:gdLst/>
            <a:ahLst/>
            <a:cxnLst/>
            <a:rect l="l" t="t" r="r" b="b"/>
            <a:pathLst>
              <a:path w="4419600" h="109220">
                <a:moveTo>
                  <a:pt x="0" y="0"/>
                </a:moveTo>
                <a:lnTo>
                  <a:pt x="0" y="109220"/>
                </a:lnTo>
                <a:lnTo>
                  <a:pt x="4419600" y="109220"/>
                </a:lnTo>
                <a:lnTo>
                  <a:pt x="4419600" y="0"/>
                </a:lnTo>
                <a:close/>
              </a:path>
            </a:pathLst>
          </a:custGeom>
          <a:solidFill>
            <a:srgbClr val="FFFFFF"/>
          </a:solidFill>
        </p:spPr>
      </p:sp>
      <p:sp>
        <p:nvSpPr>
          <p:cNvPr id="5" name="TextBox 4">
            <a:extLst>
              <a:ext uri="{FF2B5EF4-FFF2-40B4-BE49-F238E27FC236}">
                <a16:creationId xmlns:a16="http://schemas.microsoft.com/office/drawing/2014/main" xmlns="" id="{556E36BD-E6C8-4F97-8F6F-C7F4545F7E41}"/>
              </a:ext>
            </a:extLst>
          </p:cNvPr>
          <p:cNvSpPr txBox="1"/>
          <p:nvPr/>
        </p:nvSpPr>
        <p:spPr>
          <a:xfrm>
            <a:off x="457200" y="550426"/>
            <a:ext cx="6146800" cy="304800"/>
          </a:xfrm>
          <a:prstGeom prst="rect">
            <a:avLst/>
          </a:prstGeom>
        </p:spPr>
        <p:txBody>
          <a:bodyPr wrap="none" lIns="0" tIns="0" rIns="0" bIns="0" anchor="t"/>
          <a:lstStyle/>
          <a:p>
            <a:endParaRPr lang="en-US" sz="2000" b="1" dirty="0">
              <a:solidFill>
                <a:srgbClr val="000000"/>
              </a:solidFill>
              <a:latin typeface="Arial"/>
            </a:endParaRPr>
          </a:p>
        </p:txBody>
      </p:sp>
      <p:sp>
        <p:nvSpPr>
          <p:cNvPr id="6" name="Freeform 10">
            <a:extLst>
              <a:ext uri="{FF2B5EF4-FFF2-40B4-BE49-F238E27FC236}">
                <a16:creationId xmlns:a16="http://schemas.microsoft.com/office/drawing/2014/main" xmlns="" id="{F5A2608D-C331-4D9F-80CA-9E43D773BDB1}"/>
              </a:ext>
            </a:extLst>
          </p:cNvPr>
          <p:cNvSpPr/>
          <p:nvPr/>
        </p:nvSpPr>
        <p:spPr>
          <a:xfrm>
            <a:off x="457200" y="1020329"/>
            <a:ext cx="7086600" cy="1016000"/>
          </a:xfrm>
          <a:custGeom>
            <a:avLst/>
            <a:gdLst/>
            <a:ahLst/>
            <a:cxnLst/>
            <a:rect l="l" t="t" r="r" b="b"/>
            <a:pathLst>
              <a:path w="7086600" h="873760">
                <a:moveTo>
                  <a:pt x="0" y="873760"/>
                </a:moveTo>
                <a:lnTo>
                  <a:pt x="7086600" y="873760"/>
                </a:lnTo>
                <a:lnTo>
                  <a:pt x="7086600" y="0"/>
                </a:lnTo>
                <a:lnTo>
                  <a:pt x="0" y="0"/>
                </a:lnTo>
                <a:close/>
              </a:path>
            </a:pathLst>
          </a:custGeom>
          <a:solidFill>
            <a:srgbClr val="E3DFDA"/>
          </a:solidFill>
        </p:spPr>
      </p:sp>
      <p:sp>
        <p:nvSpPr>
          <p:cNvPr id="7" name="TextBox 6">
            <a:extLst>
              <a:ext uri="{FF2B5EF4-FFF2-40B4-BE49-F238E27FC236}">
                <a16:creationId xmlns:a16="http://schemas.microsoft.com/office/drawing/2014/main" xmlns="" id="{884CA0DA-FA01-4EAD-8EFB-109730434016}"/>
              </a:ext>
            </a:extLst>
          </p:cNvPr>
          <p:cNvSpPr txBox="1"/>
          <p:nvPr/>
        </p:nvSpPr>
        <p:spPr>
          <a:xfrm>
            <a:off x="571500" y="1106684"/>
            <a:ext cx="6972300" cy="723900"/>
          </a:xfrm>
          <a:prstGeom prst="rect">
            <a:avLst/>
          </a:prstGeom>
        </p:spPr>
        <p:txBody>
          <a:bodyPr lIns="0" tIns="0" rIns="0" bIns="0" anchor="t"/>
          <a:lstStyle/>
          <a:p>
            <a:pPr>
              <a:lnSpc>
                <a:spcPts val="1400"/>
              </a:lnSpc>
            </a:pPr>
            <a:r>
              <a:rPr lang="en-US" sz="1100" b="1" dirty="0">
                <a:solidFill>
                  <a:srgbClr val="000000"/>
                </a:solidFill>
                <a:latin typeface="Arial"/>
              </a:rPr>
              <a:t>Instructions:</a:t>
            </a:r>
            <a:r>
              <a:rPr lang="en-US" sz="1100" dirty="0">
                <a:solidFill>
                  <a:srgbClr val="000000"/>
                </a:solidFill>
                <a:latin typeface="Arial"/>
              </a:rPr>
              <a:t> Select a different target audience than what you used on the previous page and think through how you would adapt or customize your elevator pitch for that new target audience.</a:t>
            </a:r>
          </a:p>
          <a:p>
            <a:pPr>
              <a:lnSpc>
                <a:spcPts val="1400"/>
              </a:lnSpc>
            </a:pPr>
            <a:endParaRPr lang="en-US" sz="1100" dirty="0">
              <a:solidFill>
                <a:srgbClr val="000000"/>
              </a:solidFill>
              <a:latin typeface="Arial"/>
            </a:endParaRPr>
          </a:p>
          <a:p>
            <a:pPr>
              <a:lnSpc>
                <a:spcPts val="1400"/>
              </a:lnSpc>
            </a:pPr>
            <a:r>
              <a:rPr lang="en-US" sz="1100" dirty="0">
                <a:solidFill>
                  <a:srgbClr val="000000"/>
                </a:solidFill>
                <a:latin typeface="Arial"/>
              </a:rPr>
              <a:t>Again, don’t worry about making it perfect or fitting it into the sample structure — just focus on the key words and phrases you think will help energize others about our PMO’s new value proposition.</a:t>
            </a:r>
          </a:p>
          <a:p>
            <a:pPr marL="0" indent="0" algn="l">
              <a:lnSpc>
                <a:spcPts val="1400"/>
              </a:lnSpc>
            </a:pPr>
            <a:r>
              <a:rPr lang="en-US" sz="1100" dirty="0">
                <a:solidFill>
                  <a:srgbClr val="000000"/>
                </a:solidFill>
                <a:latin typeface="Arial"/>
              </a:rPr>
              <a:t> </a:t>
            </a:r>
          </a:p>
        </p:txBody>
      </p:sp>
      <p:sp>
        <p:nvSpPr>
          <p:cNvPr id="8" name="TextBox 7">
            <a:extLst>
              <a:ext uri="{FF2B5EF4-FFF2-40B4-BE49-F238E27FC236}">
                <a16:creationId xmlns:a16="http://schemas.microsoft.com/office/drawing/2014/main" xmlns="" id="{19E0BD17-198E-45E8-9A96-750792ACA77C}"/>
              </a:ext>
            </a:extLst>
          </p:cNvPr>
          <p:cNvSpPr txBox="1"/>
          <p:nvPr/>
        </p:nvSpPr>
        <p:spPr>
          <a:xfrm>
            <a:off x="425450" y="2133553"/>
            <a:ext cx="1308100" cy="177800"/>
          </a:xfrm>
          <a:prstGeom prst="rect">
            <a:avLst/>
          </a:prstGeom>
        </p:spPr>
        <p:txBody>
          <a:bodyPr wrap="none" lIns="0" tIns="0" rIns="0" bIns="0" anchor="t"/>
          <a:lstStyle/>
          <a:p>
            <a:r>
              <a:rPr lang="en-US" sz="1300" b="1" dirty="0">
                <a:solidFill>
                  <a:srgbClr val="000000"/>
                </a:solidFill>
                <a:latin typeface="Arial"/>
              </a:rPr>
              <a:t>Target Audience 2</a:t>
            </a:r>
          </a:p>
          <a:p>
            <a:endParaRPr lang="en-US" sz="1300" b="1" dirty="0">
              <a:solidFill>
                <a:srgbClr val="000000"/>
              </a:solidFill>
              <a:latin typeface="Arial"/>
            </a:endParaRPr>
          </a:p>
          <a:p>
            <a:r>
              <a:rPr lang="en-US" sz="1300" b="1" dirty="0">
                <a:solidFill>
                  <a:srgbClr val="000000"/>
                </a:solidFill>
                <a:latin typeface="Arial"/>
              </a:rPr>
              <a:t>__________________________________________</a:t>
            </a:r>
          </a:p>
        </p:txBody>
      </p:sp>
      <p:sp>
        <p:nvSpPr>
          <p:cNvPr id="9" name="TextBox 8">
            <a:extLst>
              <a:ext uri="{FF2B5EF4-FFF2-40B4-BE49-F238E27FC236}">
                <a16:creationId xmlns:a16="http://schemas.microsoft.com/office/drawing/2014/main" xmlns="" id="{A4E798A3-FA33-443B-BA0A-AA2E0E66D034}"/>
              </a:ext>
            </a:extLst>
          </p:cNvPr>
          <p:cNvSpPr txBox="1"/>
          <p:nvPr/>
        </p:nvSpPr>
        <p:spPr>
          <a:xfrm>
            <a:off x="457225" y="2925329"/>
            <a:ext cx="1562100" cy="177800"/>
          </a:xfrm>
          <a:prstGeom prst="rect">
            <a:avLst/>
          </a:prstGeom>
        </p:spPr>
        <p:txBody>
          <a:bodyPr wrap="none" lIns="0" tIns="0" rIns="0" bIns="0" anchor="t"/>
          <a:lstStyle/>
          <a:p>
            <a:r>
              <a:rPr lang="en-US" sz="1400" b="1" dirty="0">
                <a:solidFill>
                  <a:srgbClr val="000000"/>
                </a:solidFill>
                <a:latin typeface="Arial"/>
              </a:rPr>
              <a:t>Draft Elevator Pitch</a:t>
            </a:r>
          </a:p>
          <a:p>
            <a:r>
              <a:rPr lang="en-US" sz="1400" b="1" dirty="0">
                <a:solidFill>
                  <a:srgbClr val="000000"/>
                </a:solidFill>
              </a:rPr>
              <a:t>____________________________________________________________________________________________________________</a:t>
            </a:r>
          </a:p>
          <a:p>
            <a:endParaRPr lang="en-US" sz="1400" b="1" dirty="0">
              <a:solidFill>
                <a:srgbClr val="000000"/>
              </a:solidFill>
            </a:endParaRPr>
          </a:p>
          <a:p>
            <a:r>
              <a:rPr lang="en-US" sz="1400" b="1" dirty="0">
                <a:solidFill>
                  <a:srgbClr val="000000"/>
                </a:solidFill>
              </a:rPr>
              <a:t>____________________________________________________________________________________________________________</a:t>
            </a:r>
          </a:p>
          <a:p>
            <a:endParaRPr lang="en-US" sz="1400" b="1" dirty="0">
              <a:solidFill>
                <a:srgbClr val="000000"/>
              </a:solidFill>
            </a:endParaRPr>
          </a:p>
          <a:p>
            <a:r>
              <a:rPr lang="en-US" sz="1400" b="1" dirty="0">
                <a:solidFill>
                  <a:srgbClr val="000000"/>
                </a:solidFill>
              </a:rPr>
              <a:t>____________________________________________________________________________________________________________</a:t>
            </a:r>
          </a:p>
          <a:p>
            <a:endParaRPr lang="en-US" sz="1400" b="1" dirty="0">
              <a:solidFill>
                <a:srgbClr val="000000"/>
              </a:solidFill>
            </a:endParaRPr>
          </a:p>
          <a:p>
            <a:r>
              <a:rPr lang="en-US" sz="1400" b="1" dirty="0">
                <a:solidFill>
                  <a:srgbClr val="000000"/>
                </a:solidFill>
              </a:rPr>
              <a:t>____________________________________________________________________________________________________________</a:t>
            </a:r>
          </a:p>
          <a:p>
            <a:endParaRPr lang="en-US" sz="1400" b="1" dirty="0">
              <a:solidFill>
                <a:srgbClr val="000000"/>
              </a:solidFill>
            </a:endParaRPr>
          </a:p>
          <a:p>
            <a:r>
              <a:rPr lang="en-US" sz="1400" b="1" dirty="0">
                <a:solidFill>
                  <a:srgbClr val="000000"/>
                </a:solidFill>
              </a:rPr>
              <a:t>____________________________________________________________________________________________________________</a:t>
            </a:r>
          </a:p>
          <a:p>
            <a:endParaRPr lang="en-US" sz="1400" b="1" dirty="0">
              <a:solidFill>
                <a:srgbClr val="000000"/>
              </a:solidFill>
            </a:endParaRPr>
          </a:p>
          <a:p>
            <a:r>
              <a:rPr lang="en-US" sz="1400" b="1" dirty="0">
                <a:solidFill>
                  <a:srgbClr val="000000"/>
                </a:solidFill>
              </a:rPr>
              <a:t>____________________________________________________________________________________________________________</a:t>
            </a:r>
          </a:p>
          <a:p>
            <a:endParaRPr lang="en-US" sz="1400" b="1" dirty="0">
              <a:solidFill>
                <a:srgbClr val="000000"/>
              </a:solidFill>
              <a:latin typeface="Arial"/>
            </a:endParaRPr>
          </a:p>
        </p:txBody>
      </p:sp>
      <p:sp>
        <p:nvSpPr>
          <p:cNvPr id="13" name="TextBox 12">
            <a:extLst>
              <a:ext uri="{FF2B5EF4-FFF2-40B4-BE49-F238E27FC236}">
                <a16:creationId xmlns:a16="http://schemas.microsoft.com/office/drawing/2014/main" xmlns="" id="{B293FE6F-7933-4D3E-9313-0D5ACFCCDC95}"/>
              </a:ext>
            </a:extLst>
          </p:cNvPr>
          <p:cNvSpPr txBox="1"/>
          <p:nvPr/>
        </p:nvSpPr>
        <p:spPr>
          <a:xfrm>
            <a:off x="458724" y="529405"/>
            <a:ext cx="6146800" cy="304800"/>
          </a:xfrm>
          <a:prstGeom prst="rect">
            <a:avLst/>
          </a:prstGeom>
        </p:spPr>
        <p:txBody>
          <a:bodyPr wrap="none" lIns="0" tIns="0" rIns="0" bIns="0" anchor="t"/>
          <a:lstStyle/>
          <a:p>
            <a:endParaRPr lang="en-US" sz="2000" b="1" dirty="0">
              <a:solidFill>
                <a:srgbClr val="000000"/>
              </a:solidFill>
              <a:latin typeface="Arial"/>
            </a:endParaRPr>
          </a:p>
        </p:txBody>
      </p:sp>
      <p:sp>
        <p:nvSpPr>
          <p:cNvPr id="14" name="Freeform 10">
            <a:extLst>
              <a:ext uri="{FF2B5EF4-FFF2-40B4-BE49-F238E27FC236}">
                <a16:creationId xmlns:a16="http://schemas.microsoft.com/office/drawing/2014/main" xmlns="" id="{363A05E1-AFEF-4D3B-A6E1-11DF570EC295}"/>
              </a:ext>
            </a:extLst>
          </p:cNvPr>
          <p:cNvSpPr/>
          <p:nvPr/>
        </p:nvSpPr>
        <p:spPr>
          <a:xfrm>
            <a:off x="458724" y="951183"/>
            <a:ext cx="11273028" cy="1058042"/>
          </a:xfrm>
          <a:custGeom>
            <a:avLst/>
            <a:gdLst/>
            <a:ahLst/>
            <a:cxnLst/>
            <a:rect l="l" t="t" r="r" b="b"/>
            <a:pathLst>
              <a:path w="7086600" h="873760">
                <a:moveTo>
                  <a:pt x="0" y="873760"/>
                </a:moveTo>
                <a:lnTo>
                  <a:pt x="7086600" y="873760"/>
                </a:lnTo>
                <a:lnTo>
                  <a:pt x="7086600" y="0"/>
                </a:lnTo>
                <a:lnTo>
                  <a:pt x="0" y="0"/>
                </a:lnTo>
                <a:close/>
              </a:path>
            </a:pathLst>
          </a:custGeom>
          <a:solidFill>
            <a:srgbClr val="E3DFDA"/>
          </a:solidFill>
        </p:spPr>
        <p:txBody>
          <a:bodyPr/>
          <a:lstStyle/>
          <a:p>
            <a:endParaRPr lang="en-US" dirty="0"/>
          </a:p>
        </p:txBody>
      </p:sp>
      <p:sp>
        <p:nvSpPr>
          <p:cNvPr id="15" name="TextBox 14">
            <a:extLst>
              <a:ext uri="{FF2B5EF4-FFF2-40B4-BE49-F238E27FC236}">
                <a16:creationId xmlns:a16="http://schemas.microsoft.com/office/drawing/2014/main" xmlns="" id="{2F6A7778-53BE-45E8-8AC7-FB3530543DD9}"/>
              </a:ext>
            </a:extLst>
          </p:cNvPr>
          <p:cNvSpPr txBox="1"/>
          <p:nvPr/>
        </p:nvSpPr>
        <p:spPr>
          <a:xfrm>
            <a:off x="573024" y="1047163"/>
            <a:ext cx="10919540" cy="723900"/>
          </a:xfrm>
          <a:prstGeom prst="rect">
            <a:avLst/>
          </a:prstGeom>
        </p:spPr>
        <p:txBody>
          <a:bodyPr lIns="0" tIns="0" rIns="0" bIns="0" anchor="t"/>
          <a:lstStyle/>
          <a:p>
            <a:pPr>
              <a:lnSpc>
                <a:spcPts val="1400"/>
              </a:lnSpc>
            </a:pPr>
            <a:r>
              <a:rPr lang="en-US" sz="1300" b="1" dirty="0">
                <a:solidFill>
                  <a:srgbClr val="000000"/>
                </a:solidFill>
                <a:latin typeface="Arial"/>
              </a:rPr>
              <a:t>Instructions:</a:t>
            </a:r>
            <a:r>
              <a:rPr lang="en-US" sz="1300" dirty="0">
                <a:solidFill>
                  <a:srgbClr val="000000"/>
                </a:solidFill>
                <a:latin typeface="Arial"/>
              </a:rPr>
              <a:t> Select a different target audience than what you used on the previous page and think through how you would adapt or customize your elevator pitch for that new target audience.</a:t>
            </a:r>
          </a:p>
          <a:p>
            <a:pPr>
              <a:lnSpc>
                <a:spcPts val="1400"/>
              </a:lnSpc>
            </a:pPr>
            <a:endParaRPr lang="en-US" sz="1300" dirty="0">
              <a:solidFill>
                <a:srgbClr val="000000"/>
              </a:solidFill>
              <a:latin typeface="Arial"/>
            </a:endParaRPr>
          </a:p>
          <a:p>
            <a:pPr>
              <a:lnSpc>
                <a:spcPts val="1400"/>
              </a:lnSpc>
            </a:pPr>
            <a:r>
              <a:rPr lang="en-US" sz="1300" dirty="0">
                <a:solidFill>
                  <a:srgbClr val="000000"/>
                </a:solidFill>
                <a:latin typeface="Arial"/>
              </a:rPr>
              <a:t>Again, don’t worry about making it perfect or fitting it into the sample structure — just focus on the key words and phrases you think will help energize others about your PMO’s new value proposition.</a:t>
            </a:r>
          </a:p>
          <a:p>
            <a:pPr marL="0" indent="0" algn="l">
              <a:lnSpc>
                <a:spcPts val="1400"/>
              </a:lnSpc>
            </a:pPr>
            <a:r>
              <a:rPr lang="en-US" sz="1300" dirty="0">
                <a:solidFill>
                  <a:srgbClr val="000000"/>
                </a:solidFill>
                <a:latin typeface="Arial"/>
              </a:rPr>
              <a:t> </a:t>
            </a:r>
          </a:p>
        </p:txBody>
      </p:sp>
    </p:spTree>
    <p:extLst>
      <p:ext uri="{BB962C8B-B14F-4D97-AF65-F5344CB8AC3E}">
        <p14:creationId xmlns:p14="http://schemas.microsoft.com/office/powerpoint/2010/main" val="1252909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0CD0A3-DA7E-4E2C-AFB4-7E461EF5232C}"/>
              </a:ext>
            </a:extLst>
          </p:cNvPr>
          <p:cNvSpPr>
            <a:spLocks noGrp="1"/>
          </p:cNvSpPr>
          <p:nvPr>
            <p:ph type="title"/>
          </p:nvPr>
        </p:nvSpPr>
        <p:spPr/>
        <p:txBody>
          <a:bodyPr/>
          <a:lstStyle/>
          <a:p>
            <a:r>
              <a:rPr lang="en-US" sz="2400" dirty="0"/>
              <a:t>PART 3: DISCUSS YOUR ELEVATOR PITCH</a:t>
            </a:r>
            <a:r>
              <a:rPr lang="en-US" sz="2400" b="1" dirty="0">
                <a:solidFill>
                  <a:srgbClr val="000000"/>
                </a:solidFill>
                <a:latin typeface="Arial Black (Headings)"/>
              </a:rPr>
              <a:t/>
            </a:r>
            <a:br>
              <a:rPr lang="en-US" sz="2400" b="1" dirty="0">
                <a:solidFill>
                  <a:srgbClr val="000000"/>
                </a:solidFill>
                <a:latin typeface="Arial Black (Headings)"/>
              </a:rPr>
            </a:br>
            <a:endParaRPr lang="en-US" sz="2400" dirty="0">
              <a:latin typeface="Arial Black (Headings)"/>
            </a:endParaRPr>
          </a:p>
        </p:txBody>
      </p:sp>
      <p:sp>
        <p:nvSpPr>
          <p:cNvPr id="5" name="TextBox 4">
            <a:extLst>
              <a:ext uri="{FF2B5EF4-FFF2-40B4-BE49-F238E27FC236}">
                <a16:creationId xmlns:a16="http://schemas.microsoft.com/office/drawing/2014/main" xmlns="" id="{A500BFBE-C8B5-48B3-9779-CB726DD231BF}"/>
              </a:ext>
            </a:extLst>
          </p:cNvPr>
          <p:cNvSpPr txBox="1"/>
          <p:nvPr/>
        </p:nvSpPr>
        <p:spPr>
          <a:xfrm>
            <a:off x="457200" y="744916"/>
            <a:ext cx="5867400" cy="304800"/>
          </a:xfrm>
          <a:prstGeom prst="rect">
            <a:avLst/>
          </a:prstGeom>
        </p:spPr>
        <p:txBody>
          <a:bodyPr wrap="none" lIns="0" tIns="0" rIns="0" bIns="0" anchor="t"/>
          <a:lstStyle/>
          <a:p>
            <a:endParaRPr lang="en-US" sz="2000" b="1" dirty="0">
              <a:solidFill>
                <a:srgbClr val="000000"/>
              </a:solidFill>
              <a:latin typeface="Arial"/>
            </a:endParaRPr>
          </a:p>
        </p:txBody>
      </p:sp>
      <p:sp>
        <p:nvSpPr>
          <p:cNvPr id="6" name="Freeform 10">
            <a:extLst>
              <a:ext uri="{FF2B5EF4-FFF2-40B4-BE49-F238E27FC236}">
                <a16:creationId xmlns:a16="http://schemas.microsoft.com/office/drawing/2014/main" xmlns="" id="{0A8D5FA7-6993-44DD-BF7C-26BEDEBDEC9E}"/>
              </a:ext>
            </a:extLst>
          </p:cNvPr>
          <p:cNvSpPr/>
          <p:nvPr/>
        </p:nvSpPr>
        <p:spPr>
          <a:xfrm>
            <a:off x="690113" y="2026604"/>
            <a:ext cx="10182206" cy="605960"/>
          </a:xfrm>
          <a:custGeom>
            <a:avLst/>
            <a:gdLst/>
            <a:ahLst/>
            <a:cxnLst/>
            <a:rect l="l" t="t" r="r" b="b"/>
            <a:pathLst>
              <a:path w="6324600" h="518160">
                <a:moveTo>
                  <a:pt x="0" y="518159"/>
                </a:moveTo>
                <a:lnTo>
                  <a:pt x="6324600" y="518159"/>
                </a:lnTo>
                <a:lnTo>
                  <a:pt x="6324600" y="0"/>
                </a:lnTo>
                <a:lnTo>
                  <a:pt x="0" y="0"/>
                </a:lnTo>
                <a:close/>
              </a:path>
            </a:pathLst>
          </a:custGeom>
          <a:solidFill>
            <a:srgbClr val="E3DFDA"/>
          </a:solidFill>
        </p:spPr>
      </p:sp>
      <p:sp>
        <p:nvSpPr>
          <p:cNvPr id="7" name="TextBox 6">
            <a:extLst>
              <a:ext uri="{FF2B5EF4-FFF2-40B4-BE49-F238E27FC236}">
                <a16:creationId xmlns:a16="http://schemas.microsoft.com/office/drawing/2014/main" xmlns="" id="{6CFFFC94-37E9-4AB4-BBD0-AF669052B1C9}"/>
              </a:ext>
            </a:extLst>
          </p:cNvPr>
          <p:cNvSpPr txBox="1"/>
          <p:nvPr/>
        </p:nvSpPr>
        <p:spPr>
          <a:xfrm>
            <a:off x="812437" y="2025771"/>
            <a:ext cx="10182205" cy="620168"/>
          </a:xfrm>
          <a:prstGeom prst="rect">
            <a:avLst/>
          </a:prstGeom>
        </p:spPr>
        <p:txBody>
          <a:bodyPr lIns="0" tIns="0" rIns="0" bIns="0" anchor="t"/>
          <a:lstStyle/>
          <a:p>
            <a:pPr marL="0" indent="0" algn="l">
              <a:lnSpc>
                <a:spcPct val="150000"/>
              </a:lnSpc>
            </a:pPr>
            <a:r>
              <a:rPr lang="en-US" sz="1300" b="1" dirty="0">
                <a:solidFill>
                  <a:srgbClr val="000000"/>
                </a:solidFill>
                <a:latin typeface="Arial"/>
              </a:rPr>
              <a:t>In your group(s), share your elevator pitch and discuss strategies to make them more effective in articulating the new value proposition of your PMO. </a:t>
            </a:r>
          </a:p>
        </p:txBody>
      </p:sp>
      <p:sp>
        <p:nvSpPr>
          <p:cNvPr id="8" name="TextBox 7">
            <a:extLst>
              <a:ext uri="{FF2B5EF4-FFF2-40B4-BE49-F238E27FC236}">
                <a16:creationId xmlns:a16="http://schemas.microsoft.com/office/drawing/2014/main" xmlns="" id="{3777D275-ADCA-4992-859C-646B428CB06E}"/>
              </a:ext>
            </a:extLst>
          </p:cNvPr>
          <p:cNvSpPr txBox="1"/>
          <p:nvPr/>
        </p:nvSpPr>
        <p:spPr>
          <a:xfrm>
            <a:off x="1149917" y="3653878"/>
            <a:ext cx="10349365" cy="800100"/>
          </a:xfrm>
          <a:prstGeom prst="rect">
            <a:avLst/>
          </a:prstGeom>
        </p:spPr>
        <p:txBody>
          <a:bodyPr lIns="0" tIns="0" rIns="0" bIns="0" anchor="t"/>
          <a:lstStyle/>
          <a:p>
            <a:pPr marL="114301" indent="-114301" algn="l">
              <a:buClr>
                <a:srgbClr val="000000"/>
              </a:buClr>
              <a:buSzPts val="500"/>
              <a:buFont typeface="Arial Unicode MS"/>
              <a:buChar char="■"/>
            </a:pPr>
            <a:r>
              <a:rPr lang="en-US" sz="1400" dirty="0">
                <a:latin typeface="Arial"/>
              </a:rPr>
              <a:t>What terms stand out as particularly memorable?</a:t>
            </a:r>
          </a:p>
          <a:p>
            <a:pPr marL="114301" indent="-114301">
              <a:spcBef>
                <a:spcPts val="716"/>
              </a:spcBef>
              <a:buClr>
                <a:srgbClr val="000000"/>
              </a:buClr>
              <a:buSzPts val="500"/>
              <a:buFont typeface="Arial Unicode MS"/>
              <a:buChar char="■"/>
            </a:pPr>
            <a:r>
              <a:rPr lang="en-US" sz="1400" dirty="0">
                <a:latin typeface="Arial"/>
              </a:rPr>
              <a:t>Does it avoid jargon or consultant speak?</a:t>
            </a:r>
          </a:p>
          <a:p>
            <a:pPr marL="114301" indent="-114301" algn="l">
              <a:spcBef>
                <a:spcPts val="716"/>
              </a:spcBef>
              <a:buClr>
                <a:srgbClr val="000000"/>
              </a:buClr>
              <a:buSzPts val="500"/>
              <a:buFont typeface="Arial Unicode MS"/>
              <a:buChar char="■"/>
            </a:pPr>
            <a:r>
              <a:rPr lang="en-US" sz="1400" dirty="0">
                <a:latin typeface="Arial"/>
              </a:rPr>
              <a:t>What are some critical elements to include? </a:t>
            </a:r>
          </a:p>
          <a:p>
            <a:pPr marL="114301" indent="-114301" algn="l">
              <a:spcBef>
                <a:spcPts val="716"/>
              </a:spcBef>
              <a:buClr>
                <a:srgbClr val="000000"/>
              </a:buClr>
              <a:buSzPts val="500"/>
              <a:buFont typeface="Arial Unicode MS"/>
              <a:buChar char="■"/>
            </a:pPr>
            <a:r>
              <a:rPr lang="en-US" sz="1400" dirty="0">
                <a:latin typeface="Arial"/>
              </a:rPr>
              <a:t>Are there any terms or ideas you want to avoid for your target audience?</a:t>
            </a:r>
          </a:p>
          <a:p>
            <a:pPr marL="114301" indent="-114301" algn="l">
              <a:spcBef>
                <a:spcPts val="716"/>
              </a:spcBef>
              <a:buClr>
                <a:srgbClr val="000000"/>
              </a:buClr>
              <a:buSzPts val="500"/>
              <a:buFont typeface="Arial Unicode MS"/>
              <a:buChar char="■"/>
            </a:pPr>
            <a:r>
              <a:rPr lang="en-US" sz="1400" dirty="0">
                <a:latin typeface="Arial"/>
              </a:rPr>
              <a:t>How would you update your pitch based on peer feedback?</a:t>
            </a:r>
          </a:p>
          <a:p>
            <a:pPr marL="114301" indent="-114301" algn="l">
              <a:spcBef>
                <a:spcPts val="716"/>
              </a:spcBef>
              <a:buClr>
                <a:srgbClr val="000000"/>
              </a:buClr>
              <a:buSzPts val="500"/>
              <a:buFont typeface="Arial Unicode MS"/>
              <a:buChar char="■"/>
            </a:pPr>
            <a:r>
              <a:rPr lang="en-US" sz="1400" dirty="0">
                <a:latin typeface="Arial"/>
              </a:rPr>
              <a:t>Is the pitch duration longer than recommended? </a:t>
            </a:r>
          </a:p>
          <a:p>
            <a:pPr marL="114301" indent="-114301" algn="l">
              <a:spcBef>
                <a:spcPts val="716"/>
              </a:spcBef>
              <a:buClr>
                <a:srgbClr val="000000"/>
              </a:buClr>
              <a:buSzPts val="500"/>
              <a:buFont typeface="Arial Unicode MS"/>
              <a:buChar char="■"/>
            </a:pPr>
            <a:endParaRPr lang="en-US" sz="1400" dirty="0">
              <a:latin typeface="Arial"/>
            </a:endParaRPr>
          </a:p>
        </p:txBody>
      </p:sp>
      <p:sp>
        <p:nvSpPr>
          <p:cNvPr id="9" name="TextBox 8">
            <a:extLst>
              <a:ext uri="{FF2B5EF4-FFF2-40B4-BE49-F238E27FC236}">
                <a16:creationId xmlns:a16="http://schemas.microsoft.com/office/drawing/2014/main" xmlns="" id="{91AF15AD-F63D-42F2-9905-518767435751}"/>
              </a:ext>
            </a:extLst>
          </p:cNvPr>
          <p:cNvSpPr txBox="1"/>
          <p:nvPr/>
        </p:nvSpPr>
        <p:spPr>
          <a:xfrm>
            <a:off x="938545" y="5585211"/>
            <a:ext cx="5448300" cy="177800"/>
          </a:xfrm>
          <a:prstGeom prst="rect">
            <a:avLst/>
          </a:prstGeom>
        </p:spPr>
        <p:txBody>
          <a:bodyPr lIns="0" tIns="0" rIns="0" bIns="0" anchor="t"/>
          <a:lstStyle/>
          <a:p>
            <a:pPr marL="171412" indent="-171412" algn="l">
              <a:buClr>
                <a:srgbClr val="000000"/>
              </a:buClr>
              <a:buSzPts val="1100"/>
              <a:buFont typeface="Arial"/>
              <a:buAutoNum type="arabicPeriod" startAt="3"/>
            </a:pPr>
            <a:r>
              <a:rPr lang="en-US" sz="1400" dirty="0">
                <a:solidFill>
                  <a:srgbClr val="000000"/>
                </a:solidFill>
                <a:latin typeface="Arial"/>
              </a:rPr>
              <a:t>On the upcoming slide, update your elevator pitches based on your conversation. </a:t>
            </a:r>
          </a:p>
        </p:txBody>
      </p:sp>
      <p:grpSp>
        <p:nvGrpSpPr>
          <p:cNvPr id="10" name="Group 9">
            <a:extLst>
              <a:ext uri="{FF2B5EF4-FFF2-40B4-BE49-F238E27FC236}">
                <a16:creationId xmlns:a16="http://schemas.microsoft.com/office/drawing/2014/main" xmlns="" id="{B1FDC5FE-E6A4-4883-94E6-625CCB4D54AD}"/>
              </a:ext>
            </a:extLst>
          </p:cNvPr>
          <p:cNvGrpSpPr/>
          <p:nvPr/>
        </p:nvGrpSpPr>
        <p:grpSpPr>
          <a:xfrm>
            <a:off x="3982053" y="817097"/>
            <a:ext cx="1408094" cy="1127318"/>
            <a:chOff x="3592960" y="1485904"/>
            <a:chExt cx="815082" cy="638393"/>
          </a:xfrm>
        </p:grpSpPr>
        <p:sp>
          <p:nvSpPr>
            <p:cNvPr id="11" name="Freeform 15">
              <a:extLst>
                <a:ext uri="{FF2B5EF4-FFF2-40B4-BE49-F238E27FC236}">
                  <a16:creationId xmlns:a16="http://schemas.microsoft.com/office/drawing/2014/main" xmlns="" id="{46059849-C88F-4747-80A1-02EEDA4EE42C}"/>
                </a:ext>
              </a:extLst>
            </p:cNvPr>
            <p:cNvSpPr/>
            <p:nvPr/>
          </p:nvSpPr>
          <p:spPr>
            <a:xfrm>
              <a:off x="3662695" y="1534418"/>
              <a:ext cx="178714" cy="178715"/>
            </a:xfrm>
            <a:custGeom>
              <a:avLst/>
              <a:gdLst/>
              <a:ahLst/>
              <a:cxnLst/>
              <a:rect l="l" t="t" r="r" b="b"/>
              <a:pathLst>
                <a:path w="178714" h="178715">
                  <a:moveTo>
                    <a:pt x="178715" y="89357"/>
                  </a:moveTo>
                  <a:cubicBezTo>
                    <a:pt x="178715" y="138709"/>
                    <a:pt x="138710" y="178714"/>
                    <a:pt x="89357" y="178714"/>
                  </a:cubicBezTo>
                  <a:cubicBezTo>
                    <a:pt x="40005" y="178714"/>
                    <a:pt x="0" y="138709"/>
                    <a:pt x="0" y="89357"/>
                  </a:cubicBezTo>
                  <a:cubicBezTo>
                    <a:pt x="0" y="40005"/>
                    <a:pt x="40005" y="0"/>
                    <a:pt x="89357" y="0"/>
                  </a:cubicBezTo>
                  <a:cubicBezTo>
                    <a:pt x="138710" y="0"/>
                    <a:pt x="178715" y="40005"/>
                    <a:pt x="178715" y="89357"/>
                  </a:cubicBezTo>
                </a:path>
              </a:pathLst>
            </a:custGeom>
            <a:solidFill>
              <a:srgbClr val="BED2EB"/>
            </a:solidFill>
          </p:spPr>
        </p:sp>
        <p:sp>
          <p:nvSpPr>
            <p:cNvPr id="12" name="Freeform 16">
              <a:extLst>
                <a:ext uri="{FF2B5EF4-FFF2-40B4-BE49-F238E27FC236}">
                  <a16:creationId xmlns:a16="http://schemas.microsoft.com/office/drawing/2014/main" xmlns="" id="{F70C54A1-27DF-40CC-9CD7-0E1AA2A8B1B6}"/>
                </a:ext>
              </a:extLst>
            </p:cNvPr>
            <p:cNvSpPr/>
            <p:nvPr/>
          </p:nvSpPr>
          <p:spPr>
            <a:xfrm>
              <a:off x="3592960" y="1735012"/>
              <a:ext cx="318186" cy="223660"/>
            </a:xfrm>
            <a:custGeom>
              <a:avLst/>
              <a:gdLst/>
              <a:ahLst/>
              <a:cxnLst/>
              <a:rect l="l" t="t" r="r" b="b"/>
              <a:pathLst>
                <a:path w="318186" h="223660">
                  <a:moveTo>
                    <a:pt x="318185" y="39840"/>
                  </a:moveTo>
                  <a:lnTo>
                    <a:pt x="318058" y="39662"/>
                  </a:lnTo>
                  <a:lnTo>
                    <a:pt x="311099" y="13703"/>
                  </a:lnTo>
                  <a:lnTo>
                    <a:pt x="288493" y="648"/>
                  </a:lnTo>
                  <a:lnTo>
                    <a:pt x="288010" y="0"/>
                  </a:lnTo>
                  <a:lnTo>
                    <a:pt x="29184" y="0"/>
                  </a:lnTo>
                  <a:lnTo>
                    <a:pt x="27914" y="1676"/>
                  </a:lnTo>
                  <a:lnTo>
                    <a:pt x="7086" y="13703"/>
                  </a:lnTo>
                  <a:lnTo>
                    <a:pt x="698" y="37528"/>
                  </a:lnTo>
                  <a:lnTo>
                    <a:pt x="0" y="38455"/>
                  </a:lnTo>
                  <a:lnTo>
                    <a:pt x="126" y="39662"/>
                  </a:lnTo>
                  <a:lnTo>
                    <a:pt x="0" y="40157"/>
                  </a:lnTo>
                  <a:lnTo>
                    <a:pt x="228" y="40564"/>
                  </a:lnTo>
                  <a:lnTo>
                    <a:pt x="20650" y="223660"/>
                  </a:lnTo>
                  <a:lnTo>
                    <a:pt x="297548" y="223660"/>
                  </a:lnTo>
                  <a:lnTo>
                    <a:pt x="318147" y="40234"/>
                  </a:lnTo>
                  <a:lnTo>
                    <a:pt x="318185" y="40157"/>
                  </a:lnTo>
                  <a:lnTo>
                    <a:pt x="318160" y="40068"/>
                  </a:lnTo>
                  <a:close/>
                </a:path>
              </a:pathLst>
            </a:custGeom>
            <a:solidFill>
              <a:srgbClr val="BED2EB"/>
            </a:solidFill>
          </p:spPr>
        </p:sp>
        <p:sp>
          <p:nvSpPr>
            <p:cNvPr id="13" name="Freeform 17">
              <a:extLst>
                <a:ext uri="{FF2B5EF4-FFF2-40B4-BE49-F238E27FC236}">
                  <a16:creationId xmlns:a16="http://schemas.microsoft.com/office/drawing/2014/main" xmlns="" id="{A3B2C44E-370D-4187-B33A-CCB1D3A0F54D}"/>
                </a:ext>
              </a:extLst>
            </p:cNvPr>
            <p:cNvSpPr/>
            <p:nvPr/>
          </p:nvSpPr>
          <p:spPr>
            <a:xfrm>
              <a:off x="4159590" y="1534418"/>
              <a:ext cx="178714" cy="178715"/>
            </a:xfrm>
            <a:custGeom>
              <a:avLst/>
              <a:gdLst/>
              <a:ahLst/>
              <a:cxnLst/>
              <a:rect l="l" t="t" r="r" b="b"/>
              <a:pathLst>
                <a:path w="178714" h="178715">
                  <a:moveTo>
                    <a:pt x="178715" y="89357"/>
                  </a:moveTo>
                  <a:cubicBezTo>
                    <a:pt x="178715" y="138709"/>
                    <a:pt x="138710" y="178714"/>
                    <a:pt x="89357" y="178714"/>
                  </a:cubicBezTo>
                  <a:cubicBezTo>
                    <a:pt x="40005" y="178714"/>
                    <a:pt x="0" y="138709"/>
                    <a:pt x="0" y="89357"/>
                  </a:cubicBezTo>
                  <a:cubicBezTo>
                    <a:pt x="0" y="40005"/>
                    <a:pt x="40005" y="0"/>
                    <a:pt x="89357" y="0"/>
                  </a:cubicBezTo>
                  <a:cubicBezTo>
                    <a:pt x="138710" y="0"/>
                    <a:pt x="178715" y="40005"/>
                    <a:pt x="178715" y="89357"/>
                  </a:cubicBezTo>
                </a:path>
              </a:pathLst>
            </a:custGeom>
            <a:solidFill>
              <a:srgbClr val="BED2EB"/>
            </a:solidFill>
          </p:spPr>
        </p:sp>
        <p:sp>
          <p:nvSpPr>
            <p:cNvPr id="14" name="Freeform 18">
              <a:extLst>
                <a:ext uri="{FF2B5EF4-FFF2-40B4-BE49-F238E27FC236}">
                  <a16:creationId xmlns:a16="http://schemas.microsoft.com/office/drawing/2014/main" xmlns="" id="{A0880249-5DD4-4145-8E1D-2895E672F74C}"/>
                </a:ext>
              </a:extLst>
            </p:cNvPr>
            <p:cNvSpPr/>
            <p:nvPr/>
          </p:nvSpPr>
          <p:spPr>
            <a:xfrm>
              <a:off x="4089856" y="1735012"/>
              <a:ext cx="318186" cy="223660"/>
            </a:xfrm>
            <a:custGeom>
              <a:avLst/>
              <a:gdLst/>
              <a:ahLst/>
              <a:cxnLst/>
              <a:rect l="l" t="t" r="r" b="b"/>
              <a:pathLst>
                <a:path w="318186" h="223660">
                  <a:moveTo>
                    <a:pt x="318186" y="39840"/>
                  </a:moveTo>
                  <a:lnTo>
                    <a:pt x="318059" y="39662"/>
                  </a:lnTo>
                  <a:lnTo>
                    <a:pt x="311099" y="13703"/>
                  </a:lnTo>
                  <a:lnTo>
                    <a:pt x="288493" y="648"/>
                  </a:lnTo>
                  <a:lnTo>
                    <a:pt x="288011" y="0"/>
                  </a:lnTo>
                  <a:lnTo>
                    <a:pt x="29184" y="0"/>
                  </a:lnTo>
                  <a:lnTo>
                    <a:pt x="27915" y="1676"/>
                  </a:lnTo>
                  <a:lnTo>
                    <a:pt x="7087" y="13703"/>
                  </a:lnTo>
                  <a:lnTo>
                    <a:pt x="699" y="37528"/>
                  </a:lnTo>
                  <a:lnTo>
                    <a:pt x="0" y="38455"/>
                  </a:lnTo>
                  <a:lnTo>
                    <a:pt x="127" y="39662"/>
                  </a:lnTo>
                  <a:lnTo>
                    <a:pt x="0" y="40157"/>
                  </a:lnTo>
                  <a:lnTo>
                    <a:pt x="228" y="40564"/>
                  </a:lnTo>
                  <a:lnTo>
                    <a:pt x="20650" y="223660"/>
                  </a:lnTo>
                  <a:lnTo>
                    <a:pt x="297548" y="223660"/>
                  </a:lnTo>
                  <a:lnTo>
                    <a:pt x="318148" y="40234"/>
                  </a:lnTo>
                  <a:lnTo>
                    <a:pt x="318186" y="40157"/>
                  </a:lnTo>
                  <a:lnTo>
                    <a:pt x="318160" y="40068"/>
                  </a:lnTo>
                  <a:close/>
                </a:path>
              </a:pathLst>
            </a:custGeom>
            <a:solidFill>
              <a:srgbClr val="BED2EB"/>
            </a:solidFill>
          </p:spPr>
        </p:sp>
        <p:sp>
          <p:nvSpPr>
            <p:cNvPr id="15" name="Freeform 19">
              <a:extLst>
                <a:ext uri="{FF2B5EF4-FFF2-40B4-BE49-F238E27FC236}">
                  <a16:creationId xmlns:a16="http://schemas.microsoft.com/office/drawing/2014/main" xmlns="" id="{EEB42916-06C7-46D0-9493-C6DA9F8506F9}"/>
                </a:ext>
              </a:extLst>
            </p:cNvPr>
            <p:cNvSpPr/>
            <p:nvPr/>
          </p:nvSpPr>
          <p:spPr>
            <a:xfrm>
              <a:off x="3878863" y="1485904"/>
              <a:ext cx="268922" cy="268910"/>
            </a:xfrm>
            <a:custGeom>
              <a:avLst/>
              <a:gdLst/>
              <a:ahLst/>
              <a:cxnLst/>
              <a:rect l="l" t="t" r="r" b="b"/>
              <a:pathLst>
                <a:path w="268922" h="268910">
                  <a:moveTo>
                    <a:pt x="268923" y="134455"/>
                  </a:moveTo>
                  <a:cubicBezTo>
                    <a:pt x="268923" y="208712"/>
                    <a:pt x="208725" y="268910"/>
                    <a:pt x="134468" y="268910"/>
                  </a:cubicBezTo>
                  <a:cubicBezTo>
                    <a:pt x="60198" y="268910"/>
                    <a:pt x="0" y="208712"/>
                    <a:pt x="0" y="134455"/>
                  </a:cubicBezTo>
                  <a:cubicBezTo>
                    <a:pt x="0" y="60198"/>
                    <a:pt x="60198" y="0"/>
                    <a:pt x="134468" y="0"/>
                  </a:cubicBezTo>
                  <a:cubicBezTo>
                    <a:pt x="208725" y="0"/>
                    <a:pt x="268923" y="60198"/>
                    <a:pt x="268923" y="134455"/>
                  </a:cubicBezTo>
                </a:path>
              </a:pathLst>
            </a:custGeom>
            <a:solidFill>
              <a:srgbClr val="7EA8D5"/>
            </a:solidFill>
          </p:spPr>
        </p:sp>
        <p:sp>
          <p:nvSpPr>
            <p:cNvPr id="16" name="Freeform 20">
              <a:extLst>
                <a:ext uri="{FF2B5EF4-FFF2-40B4-BE49-F238E27FC236}">
                  <a16:creationId xmlns:a16="http://schemas.microsoft.com/office/drawing/2014/main" xmlns="" id="{F33C7775-6786-4BD5-98C4-8A1F6392BB33}"/>
                </a:ext>
              </a:extLst>
            </p:cNvPr>
            <p:cNvSpPr/>
            <p:nvPr/>
          </p:nvSpPr>
          <p:spPr>
            <a:xfrm>
              <a:off x="3773930" y="1787747"/>
              <a:ext cx="478790" cy="336550"/>
            </a:xfrm>
            <a:custGeom>
              <a:avLst/>
              <a:gdLst/>
              <a:ahLst/>
              <a:cxnLst/>
              <a:rect l="l" t="t" r="r" b="b"/>
              <a:pathLst>
                <a:path w="478790" h="336550">
                  <a:moveTo>
                    <a:pt x="478791" y="59944"/>
                  </a:moveTo>
                  <a:lnTo>
                    <a:pt x="478588" y="59677"/>
                  </a:lnTo>
                  <a:lnTo>
                    <a:pt x="468123" y="20612"/>
                  </a:lnTo>
                  <a:lnTo>
                    <a:pt x="434112" y="978"/>
                  </a:lnTo>
                  <a:lnTo>
                    <a:pt x="433376" y="0"/>
                  </a:lnTo>
                  <a:lnTo>
                    <a:pt x="43917" y="0"/>
                  </a:lnTo>
                  <a:lnTo>
                    <a:pt x="42012" y="2515"/>
                  </a:lnTo>
                  <a:lnTo>
                    <a:pt x="10668" y="20612"/>
                  </a:lnTo>
                  <a:lnTo>
                    <a:pt x="1055" y="56477"/>
                  </a:lnTo>
                  <a:lnTo>
                    <a:pt x="0" y="57874"/>
                  </a:lnTo>
                  <a:lnTo>
                    <a:pt x="204" y="59677"/>
                  </a:lnTo>
                  <a:lnTo>
                    <a:pt x="0" y="60427"/>
                  </a:lnTo>
                  <a:lnTo>
                    <a:pt x="356" y="61036"/>
                  </a:lnTo>
                  <a:lnTo>
                    <a:pt x="31078" y="336550"/>
                  </a:lnTo>
                  <a:lnTo>
                    <a:pt x="447726" y="336550"/>
                  </a:lnTo>
                  <a:lnTo>
                    <a:pt x="478727" y="60541"/>
                  </a:lnTo>
                  <a:lnTo>
                    <a:pt x="478791" y="60427"/>
                  </a:lnTo>
                  <a:lnTo>
                    <a:pt x="478753" y="60287"/>
                  </a:lnTo>
                  <a:close/>
                </a:path>
              </a:pathLst>
            </a:custGeom>
            <a:solidFill>
              <a:srgbClr val="7EA8D5"/>
            </a:solidFill>
          </p:spPr>
        </p:sp>
      </p:grpSp>
      <p:sp>
        <p:nvSpPr>
          <p:cNvPr id="17" name="Rectangle 16">
            <a:extLst>
              <a:ext uri="{FF2B5EF4-FFF2-40B4-BE49-F238E27FC236}">
                <a16:creationId xmlns:a16="http://schemas.microsoft.com/office/drawing/2014/main" xmlns="" id="{988375EF-0D99-4B6C-9B82-74FC23F952F1}"/>
              </a:ext>
            </a:extLst>
          </p:cNvPr>
          <p:cNvSpPr/>
          <p:nvPr/>
        </p:nvSpPr>
        <p:spPr>
          <a:xfrm>
            <a:off x="786365" y="2751062"/>
            <a:ext cx="10085954" cy="954107"/>
          </a:xfrm>
          <a:prstGeom prst="rect">
            <a:avLst/>
          </a:prstGeom>
        </p:spPr>
        <p:txBody>
          <a:bodyPr wrap="square">
            <a:spAutoFit/>
          </a:bodyPr>
          <a:lstStyle/>
          <a:p>
            <a:pPr marL="342900" indent="-342900">
              <a:buFont typeface="+mj-lt"/>
              <a:buAutoNum type="arabicPeriod"/>
            </a:pPr>
            <a:r>
              <a:rPr lang="en-US" sz="1400" dirty="0"/>
              <a:t>Take turns sharing your elevator pitches and providing feedback on what’s working as well as what’s not working for each of the elevator pitches.</a:t>
            </a:r>
            <a:br>
              <a:rPr lang="en-US" sz="1400" dirty="0"/>
            </a:br>
            <a:endParaRPr lang="en-US" sz="1400" dirty="0"/>
          </a:p>
          <a:p>
            <a:pPr marL="342900" indent="-342900">
              <a:buFont typeface="+mj-lt"/>
              <a:buAutoNum type="arabicPeriod"/>
            </a:pPr>
            <a:r>
              <a:rPr lang="en-US" sz="1400" dirty="0"/>
              <a:t>Reflect on what you just heard: </a:t>
            </a:r>
          </a:p>
        </p:txBody>
      </p:sp>
    </p:spTree>
    <p:extLst>
      <p:ext uri="{BB962C8B-B14F-4D97-AF65-F5344CB8AC3E}">
        <p14:creationId xmlns:p14="http://schemas.microsoft.com/office/powerpoint/2010/main" val="2242607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Freeform 37">
            <a:extLst>
              <a:ext uri="{FF2B5EF4-FFF2-40B4-BE49-F238E27FC236}">
                <a16:creationId xmlns:a16="http://schemas.microsoft.com/office/drawing/2014/main" xmlns="" id="{F7D28D96-E09A-46D7-9803-926618B07374}"/>
              </a:ext>
            </a:extLst>
          </p:cNvPr>
          <p:cNvSpPr/>
          <p:nvPr/>
        </p:nvSpPr>
        <p:spPr>
          <a:xfrm>
            <a:off x="2394001" y="4925088"/>
            <a:ext cx="1029658" cy="426456"/>
          </a:xfrm>
          <a:custGeom>
            <a:avLst/>
            <a:gdLst/>
            <a:ahLst/>
            <a:cxnLst/>
            <a:rect l="l" t="t" r="r" b="b"/>
            <a:pathLst>
              <a:path w="844512" h="436969">
                <a:moveTo>
                  <a:pt x="88900" y="436969"/>
                </a:moveTo>
                <a:cubicBezTo>
                  <a:pt x="88900" y="436969"/>
                  <a:pt x="0" y="436969"/>
                  <a:pt x="0" y="348069"/>
                </a:cubicBezTo>
                <a:lnTo>
                  <a:pt x="0" y="155474"/>
                </a:lnTo>
                <a:cubicBezTo>
                  <a:pt x="0" y="155474"/>
                  <a:pt x="0" y="66574"/>
                  <a:pt x="88900" y="66574"/>
                </a:cubicBezTo>
                <a:lnTo>
                  <a:pt x="115582" y="66574"/>
                </a:lnTo>
                <a:lnTo>
                  <a:pt x="167322" y="0"/>
                </a:lnTo>
                <a:lnTo>
                  <a:pt x="167919" y="66574"/>
                </a:lnTo>
                <a:lnTo>
                  <a:pt x="755612" y="66574"/>
                </a:lnTo>
                <a:cubicBezTo>
                  <a:pt x="755612" y="66574"/>
                  <a:pt x="844512" y="66574"/>
                  <a:pt x="844512" y="155474"/>
                </a:cubicBezTo>
                <a:lnTo>
                  <a:pt x="844512" y="348069"/>
                </a:lnTo>
                <a:cubicBezTo>
                  <a:pt x="844512" y="348069"/>
                  <a:pt x="844512" y="436969"/>
                  <a:pt x="755612" y="436969"/>
                </a:cubicBezTo>
                <a:lnTo>
                  <a:pt x="88900" y="436969"/>
                </a:lnTo>
                <a:close/>
              </a:path>
            </a:pathLst>
          </a:custGeom>
          <a:ln>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sp>
      <p:sp>
        <p:nvSpPr>
          <p:cNvPr id="101" name="Freeform 33">
            <a:extLst>
              <a:ext uri="{FF2B5EF4-FFF2-40B4-BE49-F238E27FC236}">
                <a16:creationId xmlns:a16="http://schemas.microsoft.com/office/drawing/2014/main" xmlns="" id="{F3F3352E-14D0-4976-AFA4-C3D2B98DEA46}"/>
              </a:ext>
            </a:extLst>
          </p:cNvPr>
          <p:cNvSpPr/>
          <p:nvPr/>
        </p:nvSpPr>
        <p:spPr>
          <a:xfrm>
            <a:off x="5057755" y="4841728"/>
            <a:ext cx="1288890" cy="649956"/>
          </a:xfrm>
          <a:custGeom>
            <a:avLst/>
            <a:gdLst/>
            <a:ahLst/>
            <a:cxnLst/>
            <a:rect l="l" t="t" r="r" b="b"/>
            <a:pathLst>
              <a:path w="1258697" h="651282">
                <a:moveTo>
                  <a:pt x="132499" y="651281"/>
                </a:moveTo>
                <a:cubicBezTo>
                  <a:pt x="132499" y="651281"/>
                  <a:pt x="0" y="651281"/>
                  <a:pt x="0" y="518795"/>
                </a:cubicBezTo>
                <a:lnTo>
                  <a:pt x="0" y="231724"/>
                </a:lnTo>
                <a:cubicBezTo>
                  <a:pt x="0" y="231724"/>
                  <a:pt x="0" y="99224"/>
                  <a:pt x="132499" y="99224"/>
                </a:cubicBezTo>
                <a:lnTo>
                  <a:pt x="172262" y="99224"/>
                </a:lnTo>
                <a:lnTo>
                  <a:pt x="249390" y="0"/>
                </a:lnTo>
                <a:lnTo>
                  <a:pt x="250266" y="99224"/>
                </a:lnTo>
                <a:lnTo>
                  <a:pt x="1126198" y="99224"/>
                </a:lnTo>
                <a:cubicBezTo>
                  <a:pt x="1126198" y="99224"/>
                  <a:pt x="1258697" y="99224"/>
                  <a:pt x="1258697" y="231724"/>
                </a:cubicBezTo>
                <a:lnTo>
                  <a:pt x="1258697" y="518795"/>
                </a:lnTo>
                <a:cubicBezTo>
                  <a:pt x="1258697" y="518795"/>
                  <a:pt x="1258697" y="651281"/>
                  <a:pt x="1126198" y="651281"/>
                </a:cubicBezTo>
                <a:lnTo>
                  <a:pt x="132499" y="651281"/>
                </a:lnTo>
                <a:close/>
              </a:path>
            </a:pathLst>
          </a:custGeom>
          <a:ln>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sp>
      <p:sp>
        <p:nvSpPr>
          <p:cNvPr id="2" name="Title 1">
            <a:extLst>
              <a:ext uri="{FF2B5EF4-FFF2-40B4-BE49-F238E27FC236}">
                <a16:creationId xmlns:a16="http://schemas.microsoft.com/office/drawing/2014/main" xmlns="" id="{667C8239-FFF8-4146-AE2D-5563FCEB7AB0}"/>
              </a:ext>
            </a:extLst>
          </p:cNvPr>
          <p:cNvSpPr>
            <a:spLocks noGrp="1"/>
          </p:cNvSpPr>
          <p:nvPr>
            <p:ph type="title"/>
          </p:nvPr>
        </p:nvSpPr>
        <p:spPr>
          <a:xfrm>
            <a:off x="401353" y="258574"/>
            <a:ext cx="11274552" cy="451231"/>
          </a:xfrm>
        </p:spPr>
        <p:txBody>
          <a:bodyPr/>
          <a:lstStyle/>
          <a:p>
            <a:r>
              <a:rPr lang="en-US" sz="2400" dirty="0"/>
              <a:t>HOW YOUR PEERS DESCRIBE THEIR PMOs</a:t>
            </a:r>
          </a:p>
        </p:txBody>
      </p:sp>
      <p:sp>
        <p:nvSpPr>
          <p:cNvPr id="5" name="TextBox 4">
            <a:extLst>
              <a:ext uri="{FF2B5EF4-FFF2-40B4-BE49-F238E27FC236}">
                <a16:creationId xmlns:a16="http://schemas.microsoft.com/office/drawing/2014/main" xmlns="" id="{2943B579-C179-453E-AE19-5EDBCC8A38CD}"/>
              </a:ext>
            </a:extLst>
          </p:cNvPr>
          <p:cNvSpPr txBox="1"/>
          <p:nvPr/>
        </p:nvSpPr>
        <p:spPr>
          <a:xfrm>
            <a:off x="401353" y="696860"/>
            <a:ext cx="7407046" cy="426456"/>
          </a:xfrm>
          <a:prstGeom prst="rect">
            <a:avLst/>
          </a:prstGeom>
        </p:spPr>
        <p:txBody>
          <a:bodyPr lIns="0" tIns="0" rIns="0" bIns="0" anchor="t"/>
          <a:lstStyle/>
          <a:p>
            <a:pPr marL="0" indent="0" algn="l">
              <a:spcBef>
                <a:spcPts val="1050"/>
              </a:spcBef>
            </a:pPr>
            <a:r>
              <a:rPr lang="en-US" sz="1400" dirty="0">
                <a:solidFill>
                  <a:srgbClr val="000000"/>
                </a:solidFill>
                <a:latin typeface="Arial"/>
              </a:rPr>
              <a:t>Common Analogies PMO Leaders Use to Articulate the Value Proposition of their Office</a:t>
            </a:r>
          </a:p>
        </p:txBody>
      </p:sp>
      <p:sp>
        <p:nvSpPr>
          <p:cNvPr id="6" name="TextBox 5">
            <a:extLst>
              <a:ext uri="{FF2B5EF4-FFF2-40B4-BE49-F238E27FC236}">
                <a16:creationId xmlns:a16="http://schemas.microsoft.com/office/drawing/2014/main" xmlns="" id="{4C87F11D-7BF3-4016-B54F-785D07CE93CB}"/>
              </a:ext>
            </a:extLst>
          </p:cNvPr>
          <p:cNvSpPr txBox="1"/>
          <p:nvPr/>
        </p:nvSpPr>
        <p:spPr>
          <a:xfrm>
            <a:off x="5664742" y="1680138"/>
            <a:ext cx="572204" cy="164764"/>
          </a:xfrm>
          <a:prstGeom prst="rect">
            <a:avLst/>
          </a:prstGeom>
        </p:spPr>
        <p:txBody>
          <a:bodyPr wrap="none" lIns="0" tIns="0" rIns="0" bIns="0" anchor="t"/>
          <a:lstStyle/>
          <a:p>
            <a:r>
              <a:rPr lang="en-US" sz="1200" dirty="0">
                <a:solidFill>
                  <a:srgbClr val="000000"/>
                </a:solidFill>
                <a:latin typeface="Arial"/>
              </a:rPr>
              <a:t>Flu Shot </a:t>
            </a:r>
          </a:p>
        </p:txBody>
      </p:sp>
      <p:sp>
        <p:nvSpPr>
          <p:cNvPr id="7" name="TextBox 6">
            <a:extLst>
              <a:ext uri="{FF2B5EF4-FFF2-40B4-BE49-F238E27FC236}">
                <a16:creationId xmlns:a16="http://schemas.microsoft.com/office/drawing/2014/main" xmlns="" id="{106A55B8-6A2A-4FFB-8C31-59A265441492}"/>
              </a:ext>
            </a:extLst>
          </p:cNvPr>
          <p:cNvSpPr txBox="1"/>
          <p:nvPr/>
        </p:nvSpPr>
        <p:spPr>
          <a:xfrm>
            <a:off x="6132790" y="5749280"/>
            <a:ext cx="312112" cy="164764"/>
          </a:xfrm>
          <a:prstGeom prst="rect">
            <a:avLst/>
          </a:prstGeom>
          <a:ln>
            <a:solidFill>
              <a:schemeClr val="bg1"/>
            </a:solidFill>
          </a:ln>
        </p:spPr>
        <p:txBody>
          <a:bodyPr wrap="none" lIns="0" tIns="0" rIns="0" bIns="0" anchor="t"/>
          <a:lstStyle/>
          <a:p>
            <a:r>
              <a:rPr lang="en-US" sz="1200" dirty="0">
                <a:solidFill>
                  <a:srgbClr val="000000"/>
                </a:solidFill>
                <a:latin typeface="Arial"/>
              </a:rPr>
              <a:t>Glue</a:t>
            </a:r>
          </a:p>
        </p:txBody>
      </p:sp>
      <p:sp>
        <p:nvSpPr>
          <p:cNvPr id="8" name="TextBox 7">
            <a:extLst>
              <a:ext uri="{FF2B5EF4-FFF2-40B4-BE49-F238E27FC236}">
                <a16:creationId xmlns:a16="http://schemas.microsoft.com/office/drawing/2014/main" xmlns="" id="{466CDAC5-72B3-466B-9A7D-3A196C31FA5D}"/>
              </a:ext>
            </a:extLst>
          </p:cNvPr>
          <p:cNvSpPr txBox="1"/>
          <p:nvPr/>
        </p:nvSpPr>
        <p:spPr>
          <a:xfrm>
            <a:off x="2151038" y="3198225"/>
            <a:ext cx="632802" cy="90574"/>
          </a:xfrm>
          <a:prstGeom prst="rect">
            <a:avLst/>
          </a:prstGeom>
        </p:spPr>
        <p:txBody>
          <a:bodyPr lIns="0" tIns="0" rIns="0" bIns="0" anchor="t"/>
          <a:lstStyle/>
          <a:p>
            <a:pPr marL="0" indent="13716" algn="l">
              <a:lnSpc>
                <a:spcPts val="1300"/>
              </a:lnSpc>
            </a:pPr>
            <a:r>
              <a:rPr lang="en-US" sz="1200" dirty="0">
                <a:solidFill>
                  <a:srgbClr val="000000"/>
                </a:solidFill>
                <a:latin typeface="Arial"/>
              </a:rPr>
              <a:t>Bridge Builder</a:t>
            </a:r>
          </a:p>
        </p:txBody>
      </p:sp>
      <p:sp>
        <p:nvSpPr>
          <p:cNvPr id="9" name="TextBox 8">
            <a:extLst>
              <a:ext uri="{FF2B5EF4-FFF2-40B4-BE49-F238E27FC236}">
                <a16:creationId xmlns:a16="http://schemas.microsoft.com/office/drawing/2014/main" xmlns="" id="{44E605EB-DDE0-49F6-A462-1E459A33E9AE}"/>
              </a:ext>
            </a:extLst>
          </p:cNvPr>
          <p:cNvSpPr txBox="1"/>
          <p:nvPr/>
        </p:nvSpPr>
        <p:spPr>
          <a:xfrm>
            <a:off x="3073232" y="2422546"/>
            <a:ext cx="862038" cy="157244"/>
          </a:xfrm>
          <a:prstGeom prst="rect">
            <a:avLst/>
          </a:prstGeom>
        </p:spPr>
        <p:txBody>
          <a:bodyPr lIns="0" tIns="0" rIns="0" bIns="0" anchor="t"/>
          <a:lstStyle/>
          <a:p>
            <a:pPr marL="0" indent="12700" algn="l">
              <a:lnSpc>
                <a:spcPts val="1300"/>
              </a:lnSpc>
            </a:pPr>
            <a:r>
              <a:rPr lang="en-US" sz="1100" dirty="0">
                <a:solidFill>
                  <a:srgbClr val="000000"/>
                </a:solidFill>
                <a:latin typeface="Arial"/>
              </a:rPr>
              <a:t>Strategy Executor</a:t>
            </a:r>
          </a:p>
        </p:txBody>
      </p:sp>
      <p:sp>
        <p:nvSpPr>
          <p:cNvPr id="10" name="TextBox 9">
            <a:extLst>
              <a:ext uri="{FF2B5EF4-FFF2-40B4-BE49-F238E27FC236}">
                <a16:creationId xmlns:a16="http://schemas.microsoft.com/office/drawing/2014/main" xmlns="" id="{0C489636-E553-4F3F-A76D-A0B00E653BD5}"/>
              </a:ext>
            </a:extLst>
          </p:cNvPr>
          <p:cNvSpPr txBox="1"/>
          <p:nvPr/>
        </p:nvSpPr>
        <p:spPr>
          <a:xfrm>
            <a:off x="2494609" y="5109930"/>
            <a:ext cx="819292" cy="164764"/>
          </a:xfrm>
          <a:prstGeom prst="rect">
            <a:avLst/>
          </a:prstGeom>
        </p:spPr>
        <p:txBody>
          <a:bodyPr wrap="none" lIns="0" tIns="0" rIns="0" bIns="0" anchor="t"/>
          <a:lstStyle/>
          <a:p>
            <a:r>
              <a:rPr lang="en-US" sz="1200" dirty="0">
                <a:solidFill>
                  <a:srgbClr val="000000"/>
                </a:solidFill>
                <a:latin typeface="Arial"/>
              </a:rPr>
              <a:t>Ambassador</a:t>
            </a:r>
          </a:p>
        </p:txBody>
      </p:sp>
      <p:sp>
        <p:nvSpPr>
          <p:cNvPr id="11" name="TextBox 10">
            <a:extLst>
              <a:ext uri="{FF2B5EF4-FFF2-40B4-BE49-F238E27FC236}">
                <a16:creationId xmlns:a16="http://schemas.microsoft.com/office/drawing/2014/main" xmlns="" id="{E6A760B0-0212-4322-AD92-18D29FBA5D3B}"/>
              </a:ext>
            </a:extLst>
          </p:cNvPr>
          <p:cNvSpPr txBox="1"/>
          <p:nvPr/>
        </p:nvSpPr>
        <p:spPr>
          <a:xfrm>
            <a:off x="9032292" y="4268422"/>
            <a:ext cx="520186" cy="329528"/>
          </a:xfrm>
          <a:prstGeom prst="rect">
            <a:avLst/>
          </a:prstGeom>
        </p:spPr>
        <p:txBody>
          <a:bodyPr lIns="0" tIns="0" rIns="0" bIns="0" anchor="t"/>
          <a:lstStyle/>
          <a:p>
            <a:pPr marL="13589" indent="-13589" algn="l">
              <a:lnSpc>
                <a:spcPts val="1300"/>
              </a:lnSpc>
            </a:pPr>
            <a:r>
              <a:rPr lang="en-US" sz="1200" dirty="0">
                <a:solidFill>
                  <a:srgbClr val="000000"/>
                </a:solidFill>
                <a:latin typeface="Arial"/>
              </a:rPr>
              <a:t>Honest Broker</a:t>
            </a:r>
          </a:p>
        </p:txBody>
      </p:sp>
      <p:sp>
        <p:nvSpPr>
          <p:cNvPr id="12" name="TextBox 11">
            <a:extLst>
              <a:ext uri="{FF2B5EF4-FFF2-40B4-BE49-F238E27FC236}">
                <a16:creationId xmlns:a16="http://schemas.microsoft.com/office/drawing/2014/main" xmlns="" id="{6E6E60D5-557A-4827-BA1E-2F778841AA25}"/>
              </a:ext>
            </a:extLst>
          </p:cNvPr>
          <p:cNvSpPr txBox="1"/>
          <p:nvPr/>
        </p:nvSpPr>
        <p:spPr>
          <a:xfrm>
            <a:off x="5477300" y="2262197"/>
            <a:ext cx="896230" cy="338022"/>
          </a:xfrm>
          <a:prstGeom prst="rect">
            <a:avLst/>
          </a:prstGeom>
        </p:spPr>
        <p:txBody>
          <a:bodyPr lIns="0" tIns="0" rIns="0" bIns="0" anchor="t"/>
          <a:lstStyle/>
          <a:p>
            <a:pPr marL="0" indent="0" algn="l">
              <a:lnSpc>
                <a:spcPts val="1300"/>
              </a:lnSpc>
            </a:pPr>
            <a:r>
              <a:rPr lang="en-US" sz="1100" dirty="0">
                <a:solidFill>
                  <a:srgbClr val="000000"/>
                </a:solidFill>
                <a:latin typeface="Arial"/>
              </a:rPr>
              <a:t>Orchestra Conductor </a:t>
            </a:r>
          </a:p>
        </p:txBody>
      </p:sp>
      <p:sp>
        <p:nvSpPr>
          <p:cNvPr id="13" name="TextBox 12">
            <a:extLst>
              <a:ext uri="{FF2B5EF4-FFF2-40B4-BE49-F238E27FC236}">
                <a16:creationId xmlns:a16="http://schemas.microsoft.com/office/drawing/2014/main" xmlns="" id="{1EA0453C-CD65-4E4F-B8B5-D6FAEC07D387}"/>
              </a:ext>
            </a:extLst>
          </p:cNvPr>
          <p:cNvSpPr txBox="1"/>
          <p:nvPr/>
        </p:nvSpPr>
        <p:spPr>
          <a:xfrm>
            <a:off x="1937936" y="1748634"/>
            <a:ext cx="1148796" cy="382632"/>
          </a:xfrm>
          <a:prstGeom prst="rect">
            <a:avLst/>
          </a:prstGeom>
        </p:spPr>
        <p:txBody>
          <a:bodyPr lIns="0" tIns="0" rIns="0" bIns="0" anchor="t"/>
          <a:lstStyle/>
          <a:p>
            <a:pPr marL="0" indent="0" algn="ctr">
              <a:lnSpc>
                <a:spcPts val="1300"/>
              </a:lnSpc>
            </a:pPr>
            <a:r>
              <a:rPr lang="en-US" sz="1200" dirty="0">
                <a:solidFill>
                  <a:srgbClr val="000000"/>
                </a:solidFill>
                <a:latin typeface="Arial"/>
              </a:rPr>
              <a:t>Value </a:t>
            </a:r>
            <a:br>
              <a:rPr lang="en-US" sz="1200" dirty="0">
                <a:solidFill>
                  <a:srgbClr val="000000"/>
                </a:solidFill>
                <a:latin typeface="Arial"/>
              </a:rPr>
            </a:br>
            <a:r>
              <a:rPr lang="en-US" sz="1200" dirty="0">
                <a:solidFill>
                  <a:srgbClr val="000000"/>
                </a:solidFill>
                <a:latin typeface="Arial"/>
              </a:rPr>
              <a:t>Accelerator</a:t>
            </a:r>
          </a:p>
        </p:txBody>
      </p:sp>
      <p:sp>
        <p:nvSpPr>
          <p:cNvPr id="14" name="TextBox 13">
            <a:extLst>
              <a:ext uri="{FF2B5EF4-FFF2-40B4-BE49-F238E27FC236}">
                <a16:creationId xmlns:a16="http://schemas.microsoft.com/office/drawing/2014/main" xmlns="" id="{32E2EFEB-CE1B-4438-A3DC-7DFF24FCAB65}"/>
              </a:ext>
            </a:extLst>
          </p:cNvPr>
          <p:cNvSpPr txBox="1"/>
          <p:nvPr/>
        </p:nvSpPr>
        <p:spPr>
          <a:xfrm>
            <a:off x="5219428" y="5065865"/>
            <a:ext cx="1077748" cy="375422"/>
          </a:xfrm>
          <a:prstGeom prst="rect">
            <a:avLst/>
          </a:prstGeom>
        </p:spPr>
        <p:txBody>
          <a:bodyPr wrap="none" lIns="0" tIns="0" rIns="0" bIns="0" anchor="t"/>
          <a:lstStyle/>
          <a:p>
            <a:r>
              <a:rPr lang="en-US" sz="1100" dirty="0">
                <a:solidFill>
                  <a:srgbClr val="000000"/>
                </a:solidFill>
                <a:latin typeface="Arial"/>
              </a:rPr>
              <a:t>Trusted </a:t>
            </a:r>
            <a:r>
              <a:rPr lang="en-US" sz="1100" dirty="0">
                <a:solidFill>
                  <a:srgbClr val="000000"/>
                </a:solidFill>
              </a:rPr>
              <a:t>Thought </a:t>
            </a:r>
          </a:p>
          <a:p>
            <a:r>
              <a:rPr lang="en-US" sz="1100" dirty="0">
                <a:solidFill>
                  <a:srgbClr val="000000"/>
                </a:solidFill>
              </a:rPr>
              <a:t>Partner</a:t>
            </a:r>
          </a:p>
          <a:p>
            <a:r>
              <a:rPr lang="en-US" sz="1100" dirty="0">
                <a:solidFill>
                  <a:srgbClr val="000000"/>
                </a:solidFill>
                <a:latin typeface="Arial"/>
              </a:rPr>
              <a:t> </a:t>
            </a:r>
          </a:p>
        </p:txBody>
      </p:sp>
      <p:sp>
        <p:nvSpPr>
          <p:cNvPr id="15" name="TextBox 14">
            <a:extLst>
              <a:ext uri="{FF2B5EF4-FFF2-40B4-BE49-F238E27FC236}">
                <a16:creationId xmlns:a16="http://schemas.microsoft.com/office/drawing/2014/main" xmlns="" id="{0BBA7617-B08F-4580-9F1E-FA02CD9B0131}"/>
              </a:ext>
            </a:extLst>
          </p:cNvPr>
          <p:cNvSpPr txBox="1"/>
          <p:nvPr/>
        </p:nvSpPr>
        <p:spPr>
          <a:xfrm>
            <a:off x="3048116" y="4679318"/>
            <a:ext cx="481172" cy="164764"/>
          </a:xfrm>
          <a:prstGeom prst="rect">
            <a:avLst/>
          </a:prstGeom>
        </p:spPr>
        <p:txBody>
          <a:bodyPr wrap="none" lIns="0" tIns="0" rIns="0" bIns="0" anchor="t"/>
          <a:lstStyle/>
          <a:p>
            <a:endParaRPr lang="en-US" sz="1200" dirty="0">
              <a:solidFill>
                <a:srgbClr val="000000"/>
              </a:solidFill>
              <a:latin typeface="Arial"/>
            </a:endParaRPr>
          </a:p>
        </p:txBody>
      </p:sp>
      <p:sp>
        <p:nvSpPr>
          <p:cNvPr id="16" name="TextBox 15">
            <a:extLst>
              <a:ext uri="{FF2B5EF4-FFF2-40B4-BE49-F238E27FC236}">
                <a16:creationId xmlns:a16="http://schemas.microsoft.com/office/drawing/2014/main" xmlns="" id="{E9E7A536-1AD7-4E95-8A01-8B655BE251C4}"/>
              </a:ext>
            </a:extLst>
          </p:cNvPr>
          <p:cNvSpPr txBox="1"/>
          <p:nvPr/>
        </p:nvSpPr>
        <p:spPr>
          <a:xfrm>
            <a:off x="3462264" y="1767970"/>
            <a:ext cx="611218" cy="164764"/>
          </a:xfrm>
          <a:prstGeom prst="rect">
            <a:avLst/>
          </a:prstGeom>
        </p:spPr>
        <p:txBody>
          <a:bodyPr wrap="none" lIns="0" tIns="0" rIns="0" bIns="0" anchor="t"/>
          <a:lstStyle/>
          <a:p>
            <a:r>
              <a:rPr lang="en-US" sz="1200" dirty="0">
                <a:solidFill>
                  <a:srgbClr val="000000"/>
                </a:solidFill>
                <a:latin typeface="Arial"/>
              </a:rPr>
              <a:t>Gladiator</a:t>
            </a:r>
          </a:p>
        </p:txBody>
      </p:sp>
      <p:sp>
        <p:nvSpPr>
          <p:cNvPr id="19" name="TextBox 18">
            <a:extLst>
              <a:ext uri="{FF2B5EF4-FFF2-40B4-BE49-F238E27FC236}">
                <a16:creationId xmlns:a16="http://schemas.microsoft.com/office/drawing/2014/main" xmlns="" id="{B112DF4E-4ACD-4F6B-BA74-6304057FC73D}"/>
              </a:ext>
            </a:extLst>
          </p:cNvPr>
          <p:cNvSpPr txBox="1"/>
          <p:nvPr/>
        </p:nvSpPr>
        <p:spPr>
          <a:xfrm>
            <a:off x="7087762" y="5609580"/>
            <a:ext cx="585210" cy="164764"/>
          </a:xfrm>
          <a:prstGeom prst="rect">
            <a:avLst/>
          </a:prstGeom>
          <a:ln>
            <a:solidFill>
              <a:schemeClr val="bg1"/>
            </a:solidFill>
          </a:ln>
        </p:spPr>
        <p:txBody>
          <a:bodyPr wrap="none" lIns="0" tIns="0" rIns="0" bIns="0" anchor="t"/>
          <a:lstStyle/>
          <a:p>
            <a:r>
              <a:rPr lang="en-US" sz="1200" dirty="0">
                <a:solidFill>
                  <a:srgbClr val="000000"/>
                </a:solidFill>
                <a:latin typeface="Arial"/>
              </a:rPr>
              <a:t>Mediator</a:t>
            </a:r>
          </a:p>
        </p:txBody>
      </p:sp>
      <p:sp>
        <p:nvSpPr>
          <p:cNvPr id="20" name="TextBox 19">
            <a:extLst>
              <a:ext uri="{FF2B5EF4-FFF2-40B4-BE49-F238E27FC236}">
                <a16:creationId xmlns:a16="http://schemas.microsoft.com/office/drawing/2014/main" xmlns="" id="{E320BAE0-E09B-4E2D-B297-CCCEB6286D63}"/>
              </a:ext>
            </a:extLst>
          </p:cNvPr>
          <p:cNvSpPr txBox="1"/>
          <p:nvPr/>
        </p:nvSpPr>
        <p:spPr>
          <a:xfrm>
            <a:off x="6712595" y="5032015"/>
            <a:ext cx="598214" cy="164764"/>
          </a:xfrm>
          <a:prstGeom prst="rect">
            <a:avLst/>
          </a:prstGeom>
        </p:spPr>
        <p:txBody>
          <a:bodyPr wrap="none" lIns="0" tIns="0" rIns="0" bIns="0" anchor="t"/>
          <a:lstStyle/>
          <a:p>
            <a:r>
              <a:rPr lang="en-US" sz="1200" dirty="0">
                <a:solidFill>
                  <a:srgbClr val="000000"/>
                </a:solidFill>
                <a:latin typeface="Arial"/>
              </a:rPr>
              <a:t>Diplomat</a:t>
            </a:r>
          </a:p>
        </p:txBody>
      </p:sp>
      <p:sp>
        <p:nvSpPr>
          <p:cNvPr id="21" name="TextBox 20">
            <a:extLst>
              <a:ext uri="{FF2B5EF4-FFF2-40B4-BE49-F238E27FC236}">
                <a16:creationId xmlns:a16="http://schemas.microsoft.com/office/drawing/2014/main" xmlns="" id="{E32C5BF9-C85E-4155-B94E-AF1553F86D79}"/>
              </a:ext>
            </a:extLst>
          </p:cNvPr>
          <p:cNvSpPr txBox="1"/>
          <p:nvPr/>
        </p:nvSpPr>
        <p:spPr>
          <a:xfrm>
            <a:off x="7655213" y="4618515"/>
            <a:ext cx="598214" cy="164764"/>
          </a:xfrm>
          <a:prstGeom prst="rect">
            <a:avLst/>
          </a:prstGeom>
        </p:spPr>
        <p:txBody>
          <a:bodyPr wrap="none" lIns="0" tIns="0" rIns="0" bIns="0" anchor="t"/>
          <a:lstStyle/>
          <a:p>
            <a:r>
              <a:rPr lang="en-US" sz="1200" dirty="0">
                <a:solidFill>
                  <a:srgbClr val="000000"/>
                </a:solidFill>
                <a:latin typeface="Arial"/>
              </a:rPr>
              <a:t>Compass</a:t>
            </a:r>
          </a:p>
        </p:txBody>
      </p:sp>
      <p:sp>
        <p:nvSpPr>
          <p:cNvPr id="22" name="TextBox 21">
            <a:extLst>
              <a:ext uri="{FF2B5EF4-FFF2-40B4-BE49-F238E27FC236}">
                <a16:creationId xmlns:a16="http://schemas.microsoft.com/office/drawing/2014/main" xmlns="" id="{71BE4DFC-1140-45B5-BE6C-D9FA1C93FB72}"/>
              </a:ext>
            </a:extLst>
          </p:cNvPr>
          <p:cNvSpPr txBox="1"/>
          <p:nvPr/>
        </p:nvSpPr>
        <p:spPr>
          <a:xfrm>
            <a:off x="3935269" y="4960142"/>
            <a:ext cx="834685" cy="247147"/>
          </a:xfrm>
          <a:prstGeom prst="rect">
            <a:avLst/>
          </a:prstGeom>
        </p:spPr>
        <p:txBody>
          <a:bodyPr lIns="0" tIns="0" rIns="0" bIns="0" anchor="t"/>
          <a:lstStyle/>
          <a:p>
            <a:pPr marL="0" indent="0" algn="l"/>
            <a:r>
              <a:rPr lang="en-US" sz="1100" dirty="0">
                <a:solidFill>
                  <a:srgbClr val="000000"/>
                </a:solidFill>
                <a:latin typeface="Arial"/>
              </a:rPr>
              <a:t>Spark Plug</a:t>
            </a:r>
          </a:p>
        </p:txBody>
      </p:sp>
      <p:sp>
        <p:nvSpPr>
          <p:cNvPr id="23" name="TextBox 22">
            <a:extLst>
              <a:ext uri="{FF2B5EF4-FFF2-40B4-BE49-F238E27FC236}">
                <a16:creationId xmlns:a16="http://schemas.microsoft.com/office/drawing/2014/main" xmlns="" id="{0EAAEAE7-3447-4AF0-919B-F1C9EB519EDD}"/>
              </a:ext>
            </a:extLst>
          </p:cNvPr>
          <p:cNvSpPr txBox="1"/>
          <p:nvPr/>
        </p:nvSpPr>
        <p:spPr>
          <a:xfrm>
            <a:off x="3587443" y="5735753"/>
            <a:ext cx="624224" cy="164764"/>
          </a:xfrm>
          <a:prstGeom prst="rect">
            <a:avLst/>
          </a:prstGeom>
        </p:spPr>
        <p:txBody>
          <a:bodyPr wrap="none" lIns="0" tIns="0" rIns="0" bIns="0" anchor="t"/>
          <a:lstStyle/>
          <a:p>
            <a:r>
              <a:rPr lang="en-US" sz="1200" dirty="0">
                <a:solidFill>
                  <a:srgbClr val="000000"/>
                </a:solidFill>
                <a:latin typeface="Arial"/>
              </a:rPr>
              <a:t>Incubator</a:t>
            </a:r>
          </a:p>
        </p:txBody>
      </p:sp>
      <p:sp>
        <p:nvSpPr>
          <p:cNvPr id="24" name="TextBox 23">
            <a:extLst>
              <a:ext uri="{FF2B5EF4-FFF2-40B4-BE49-F238E27FC236}">
                <a16:creationId xmlns:a16="http://schemas.microsoft.com/office/drawing/2014/main" xmlns="" id="{370F4BEF-CA4C-451E-A6F0-5594F5111E3F}"/>
              </a:ext>
            </a:extLst>
          </p:cNvPr>
          <p:cNvSpPr txBox="1"/>
          <p:nvPr/>
        </p:nvSpPr>
        <p:spPr>
          <a:xfrm>
            <a:off x="7692945" y="1691456"/>
            <a:ext cx="533190" cy="221318"/>
          </a:xfrm>
          <a:prstGeom prst="rect">
            <a:avLst/>
          </a:prstGeom>
        </p:spPr>
        <p:txBody>
          <a:bodyPr wrap="none" lIns="0" tIns="0" rIns="0" bIns="0" anchor="t"/>
          <a:lstStyle/>
          <a:p>
            <a:r>
              <a:rPr lang="en-US" sz="1200" dirty="0">
                <a:solidFill>
                  <a:srgbClr val="000000"/>
                </a:solidFill>
                <a:latin typeface="Arial"/>
              </a:rPr>
              <a:t>Catalyst</a:t>
            </a:r>
          </a:p>
        </p:txBody>
      </p:sp>
      <p:sp>
        <p:nvSpPr>
          <p:cNvPr id="25" name="TextBox 24">
            <a:extLst>
              <a:ext uri="{FF2B5EF4-FFF2-40B4-BE49-F238E27FC236}">
                <a16:creationId xmlns:a16="http://schemas.microsoft.com/office/drawing/2014/main" xmlns="" id="{F5029748-7D04-4D3D-8A34-461DD3D4AA0B}"/>
              </a:ext>
            </a:extLst>
          </p:cNvPr>
          <p:cNvSpPr txBox="1"/>
          <p:nvPr/>
        </p:nvSpPr>
        <p:spPr>
          <a:xfrm>
            <a:off x="7417371" y="2504062"/>
            <a:ext cx="702250" cy="329528"/>
          </a:xfrm>
          <a:prstGeom prst="rect">
            <a:avLst/>
          </a:prstGeom>
        </p:spPr>
        <p:txBody>
          <a:bodyPr lIns="0" tIns="0" rIns="0" bIns="0" anchor="t"/>
          <a:lstStyle/>
          <a:p>
            <a:pPr marL="0" indent="0" algn="l">
              <a:lnSpc>
                <a:spcPts val="1300"/>
              </a:lnSpc>
            </a:pPr>
            <a:r>
              <a:rPr lang="en-US" sz="1100" dirty="0">
                <a:solidFill>
                  <a:srgbClr val="000000"/>
                </a:solidFill>
                <a:latin typeface="Arial"/>
              </a:rPr>
              <a:t>Air Traffic Controller</a:t>
            </a:r>
          </a:p>
        </p:txBody>
      </p:sp>
      <p:grpSp>
        <p:nvGrpSpPr>
          <p:cNvPr id="26" name="Group 25">
            <a:extLst>
              <a:ext uri="{FF2B5EF4-FFF2-40B4-BE49-F238E27FC236}">
                <a16:creationId xmlns:a16="http://schemas.microsoft.com/office/drawing/2014/main" xmlns="" id="{DF6F886D-35E5-42FB-8FF5-7A093CA0D064}"/>
              </a:ext>
            </a:extLst>
          </p:cNvPr>
          <p:cNvGrpSpPr/>
          <p:nvPr/>
        </p:nvGrpSpPr>
        <p:grpSpPr>
          <a:xfrm>
            <a:off x="3365096" y="2877458"/>
            <a:ext cx="4173800" cy="1797276"/>
            <a:chOff x="2653335" y="3164868"/>
            <a:chExt cx="2719730" cy="1098702"/>
          </a:xfrm>
        </p:grpSpPr>
        <p:sp>
          <p:nvSpPr>
            <p:cNvPr id="27" name="Freeform 31">
              <a:extLst>
                <a:ext uri="{FF2B5EF4-FFF2-40B4-BE49-F238E27FC236}">
                  <a16:creationId xmlns:a16="http://schemas.microsoft.com/office/drawing/2014/main" xmlns="" id="{ECD75B4D-2D21-43ED-8EAB-02570708D44E}"/>
                </a:ext>
              </a:extLst>
            </p:cNvPr>
            <p:cNvSpPr/>
            <p:nvPr/>
          </p:nvSpPr>
          <p:spPr>
            <a:xfrm>
              <a:off x="3386878" y="3174333"/>
              <a:ext cx="207950" cy="207925"/>
            </a:xfrm>
            <a:custGeom>
              <a:avLst/>
              <a:gdLst/>
              <a:ahLst/>
              <a:cxnLst/>
              <a:rect l="l" t="t" r="r" b="b"/>
              <a:pathLst>
                <a:path w="207950" h="207925">
                  <a:moveTo>
                    <a:pt x="207950" y="103962"/>
                  </a:moveTo>
                  <a:cubicBezTo>
                    <a:pt x="207950" y="161379"/>
                    <a:pt x="161404" y="207925"/>
                    <a:pt x="103988" y="207925"/>
                  </a:cubicBezTo>
                  <a:cubicBezTo>
                    <a:pt x="46546" y="207925"/>
                    <a:pt x="0" y="161379"/>
                    <a:pt x="0" y="103962"/>
                  </a:cubicBezTo>
                  <a:cubicBezTo>
                    <a:pt x="0" y="46546"/>
                    <a:pt x="46546" y="0"/>
                    <a:pt x="103988" y="0"/>
                  </a:cubicBezTo>
                  <a:cubicBezTo>
                    <a:pt x="161404" y="0"/>
                    <a:pt x="207950" y="46546"/>
                    <a:pt x="207950" y="103962"/>
                  </a:cubicBezTo>
                </a:path>
              </a:pathLst>
            </a:custGeom>
            <a:solidFill>
              <a:srgbClr val="7EA8D5"/>
            </a:solidFill>
          </p:spPr>
        </p:sp>
        <p:sp>
          <p:nvSpPr>
            <p:cNvPr id="28" name="Freeform 32">
              <a:extLst>
                <a:ext uri="{FF2B5EF4-FFF2-40B4-BE49-F238E27FC236}">
                  <a16:creationId xmlns:a16="http://schemas.microsoft.com/office/drawing/2014/main" xmlns="" id="{46852D37-CF35-444B-87FA-13B6BC9E1545}"/>
                </a:ext>
              </a:extLst>
            </p:cNvPr>
            <p:cNvSpPr/>
            <p:nvPr/>
          </p:nvSpPr>
          <p:spPr>
            <a:xfrm>
              <a:off x="3372362" y="3407259"/>
              <a:ext cx="236982" cy="378537"/>
            </a:xfrm>
            <a:custGeom>
              <a:avLst/>
              <a:gdLst/>
              <a:ahLst/>
              <a:cxnLst/>
              <a:rect l="l" t="t" r="r" b="b"/>
              <a:pathLst>
                <a:path w="236982" h="378537">
                  <a:moveTo>
                    <a:pt x="225095" y="377152"/>
                  </a:moveTo>
                  <a:lnTo>
                    <a:pt x="213906" y="273418"/>
                  </a:lnTo>
                  <a:lnTo>
                    <a:pt x="236982" y="4978"/>
                  </a:lnTo>
                  <a:lnTo>
                    <a:pt x="236461" y="4978"/>
                  </a:lnTo>
                  <a:lnTo>
                    <a:pt x="236982" y="0"/>
                  </a:lnTo>
                  <a:lnTo>
                    <a:pt x="0" y="0"/>
                  </a:lnTo>
                  <a:lnTo>
                    <a:pt x="508" y="4978"/>
                  </a:lnTo>
                  <a:lnTo>
                    <a:pt x="0" y="4978"/>
                  </a:lnTo>
                  <a:lnTo>
                    <a:pt x="22593" y="273952"/>
                  </a:lnTo>
                  <a:lnTo>
                    <a:pt x="11316" y="378536"/>
                  </a:lnTo>
                  <a:lnTo>
                    <a:pt x="225044" y="378536"/>
                  </a:lnTo>
                  <a:close/>
                </a:path>
              </a:pathLst>
            </a:custGeom>
            <a:solidFill>
              <a:srgbClr val="7EA8D5"/>
            </a:solidFill>
          </p:spPr>
        </p:sp>
        <p:sp>
          <p:nvSpPr>
            <p:cNvPr id="29" name="Freeform 33">
              <a:extLst>
                <a:ext uri="{FF2B5EF4-FFF2-40B4-BE49-F238E27FC236}">
                  <a16:creationId xmlns:a16="http://schemas.microsoft.com/office/drawing/2014/main" xmlns="" id="{4B47835E-E67B-4248-8D99-88F8E81F4418}"/>
                </a:ext>
              </a:extLst>
            </p:cNvPr>
            <p:cNvSpPr/>
            <p:nvPr/>
          </p:nvSpPr>
          <p:spPr>
            <a:xfrm>
              <a:off x="3334851" y="3407252"/>
              <a:ext cx="82588" cy="82588"/>
            </a:xfrm>
            <a:custGeom>
              <a:avLst/>
              <a:gdLst/>
              <a:ahLst/>
              <a:cxnLst/>
              <a:rect l="l" t="t" r="r" b="b"/>
              <a:pathLst>
                <a:path w="82588" h="82588">
                  <a:moveTo>
                    <a:pt x="15939" y="74334"/>
                  </a:moveTo>
                  <a:lnTo>
                    <a:pt x="0" y="46736"/>
                  </a:lnTo>
                  <a:lnTo>
                    <a:pt x="8255" y="15939"/>
                  </a:lnTo>
                  <a:lnTo>
                    <a:pt x="35852" y="0"/>
                  </a:lnTo>
                  <a:lnTo>
                    <a:pt x="66650" y="8255"/>
                  </a:lnTo>
                  <a:lnTo>
                    <a:pt x="82588" y="35853"/>
                  </a:lnTo>
                  <a:lnTo>
                    <a:pt x="74333" y="66650"/>
                  </a:lnTo>
                  <a:lnTo>
                    <a:pt x="46724" y="82588"/>
                  </a:lnTo>
                  <a:close/>
                </a:path>
              </a:pathLst>
            </a:custGeom>
            <a:solidFill>
              <a:srgbClr val="7EA8D5"/>
            </a:solidFill>
          </p:spPr>
        </p:sp>
        <p:sp>
          <p:nvSpPr>
            <p:cNvPr id="30" name="Freeform 34">
              <a:extLst>
                <a:ext uri="{FF2B5EF4-FFF2-40B4-BE49-F238E27FC236}">
                  <a16:creationId xmlns:a16="http://schemas.microsoft.com/office/drawing/2014/main" xmlns="" id="{FB0BE615-BAE1-4D9B-96EF-87B21FE898CE}"/>
                </a:ext>
              </a:extLst>
            </p:cNvPr>
            <p:cNvSpPr/>
            <p:nvPr/>
          </p:nvSpPr>
          <p:spPr>
            <a:xfrm>
              <a:off x="3298483" y="3438590"/>
              <a:ext cx="114821" cy="203251"/>
            </a:xfrm>
            <a:custGeom>
              <a:avLst/>
              <a:gdLst/>
              <a:ahLst/>
              <a:cxnLst/>
              <a:rect l="l" t="t" r="r" b="b"/>
              <a:pathLst>
                <a:path w="114821" h="203251">
                  <a:moveTo>
                    <a:pt x="55741" y="203250"/>
                  </a:moveTo>
                  <a:lnTo>
                    <a:pt x="0" y="188315"/>
                  </a:lnTo>
                  <a:lnTo>
                    <a:pt x="36360" y="15392"/>
                  </a:lnTo>
                  <a:lnTo>
                    <a:pt x="40488" y="0"/>
                  </a:lnTo>
                  <a:lnTo>
                    <a:pt x="114821" y="19913"/>
                  </a:lnTo>
                  <a:close/>
                </a:path>
              </a:pathLst>
            </a:custGeom>
            <a:solidFill>
              <a:srgbClr val="7EA8D5"/>
            </a:solidFill>
          </p:spPr>
        </p:sp>
        <p:sp>
          <p:nvSpPr>
            <p:cNvPr id="31" name="Freeform 35">
              <a:extLst>
                <a:ext uri="{FF2B5EF4-FFF2-40B4-BE49-F238E27FC236}">
                  <a16:creationId xmlns:a16="http://schemas.microsoft.com/office/drawing/2014/main" xmlns="" id="{81851D19-B44B-44BF-8FD5-10C4848CD523}"/>
                </a:ext>
              </a:extLst>
            </p:cNvPr>
            <p:cNvSpPr/>
            <p:nvPr/>
          </p:nvSpPr>
          <p:spPr>
            <a:xfrm>
              <a:off x="3295385" y="3603411"/>
              <a:ext cx="61938" cy="61925"/>
            </a:xfrm>
            <a:custGeom>
              <a:avLst/>
              <a:gdLst/>
              <a:ahLst/>
              <a:cxnLst/>
              <a:rect l="l" t="t" r="r" b="b"/>
              <a:pathLst>
                <a:path w="61938" h="61925">
                  <a:moveTo>
                    <a:pt x="11950" y="55741"/>
                  </a:moveTo>
                  <a:lnTo>
                    <a:pt x="0" y="35040"/>
                  </a:lnTo>
                  <a:lnTo>
                    <a:pt x="6184" y="11951"/>
                  </a:lnTo>
                  <a:lnTo>
                    <a:pt x="26885" y="0"/>
                  </a:lnTo>
                  <a:lnTo>
                    <a:pt x="49987" y="6186"/>
                  </a:lnTo>
                  <a:lnTo>
                    <a:pt x="61938" y="26886"/>
                  </a:lnTo>
                  <a:lnTo>
                    <a:pt x="55740" y="49975"/>
                  </a:lnTo>
                  <a:lnTo>
                    <a:pt x="35039" y="61926"/>
                  </a:lnTo>
                  <a:close/>
                </a:path>
              </a:pathLst>
            </a:custGeom>
            <a:solidFill>
              <a:srgbClr val="7EA8D5"/>
            </a:solidFill>
          </p:spPr>
        </p:sp>
        <p:sp>
          <p:nvSpPr>
            <p:cNvPr id="32" name="Freeform 36">
              <a:extLst>
                <a:ext uri="{FF2B5EF4-FFF2-40B4-BE49-F238E27FC236}">
                  <a16:creationId xmlns:a16="http://schemas.microsoft.com/office/drawing/2014/main" xmlns="" id="{240DB671-64D4-40CB-BE03-44F417E4BA20}"/>
                </a:ext>
              </a:extLst>
            </p:cNvPr>
            <p:cNvSpPr/>
            <p:nvPr/>
          </p:nvSpPr>
          <p:spPr>
            <a:xfrm>
              <a:off x="3255655" y="3626904"/>
              <a:ext cx="98577" cy="198895"/>
            </a:xfrm>
            <a:custGeom>
              <a:avLst/>
              <a:gdLst/>
              <a:ahLst/>
              <a:cxnLst/>
              <a:rect l="l" t="t" r="r" b="b"/>
              <a:pathLst>
                <a:path w="98577" h="198895">
                  <a:moveTo>
                    <a:pt x="41808" y="198895"/>
                  </a:moveTo>
                  <a:lnTo>
                    <a:pt x="0" y="187693"/>
                  </a:lnTo>
                  <a:lnTo>
                    <a:pt x="39726" y="11544"/>
                  </a:lnTo>
                  <a:lnTo>
                    <a:pt x="42812" y="0"/>
                  </a:lnTo>
                  <a:lnTo>
                    <a:pt x="98577" y="14935"/>
                  </a:lnTo>
                  <a:lnTo>
                    <a:pt x="95479" y="26480"/>
                  </a:lnTo>
                  <a:close/>
                </a:path>
              </a:pathLst>
            </a:custGeom>
            <a:solidFill>
              <a:srgbClr val="7EA8D5"/>
            </a:solidFill>
          </p:spPr>
        </p:sp>
        <p:sp>
          <p:nvSpPr>
            <p:cNvPr id="33" name="Freeform 37">
              <a:extLst>
                <a:ext uri="{FF2B5EF4-FFF2-40B4-BE49-F238E27FC236}">
                  <a16:creationId xmlns:a16="http://schemas.microsoft.com/office/drawing/2014/main" xmlns="" id="{2F2B1537-4FDD-4147-9D22-A344B83F4C92}"/>
                </a:ext>
              </a:extLst>
            </p:cNvPr>
            <p:cNvSpPr/>
            <p:nvPr/>
          </p:nvSpPr>
          <p:spPr>
            <a:xfrm>
              <a:off x="3562523" y="3407252"/>
              <a:ext cx="82588" cy="82588"/>
            </a:xfrm>
            <a:custGeom>
              <a:avLst/>
              <a:gdLst/>
              <a:ahLst/>
              <a:cxnLst/>
              <a:rect l="l" t="t" r="r" b="b"/>
              <a:pathLst>
                <a:path w="82588" h="82588">
                  <a:moveTo>
                    <a:pt x="66649" y="74334"/>
                  </a:moveTo>
                  <a:lnTo>
                    <a:pt x="82588" y="46736"/>
                  </a:lnTo>
                  <a:lnTo>
                    <a:pt x="74333" y="15939"/>
                  </a:lnTo>
                  <a:lnTo>
                    <a:pt x="46736" y="0"/>
                  </a:lnTo>
                  <a:lnTo>
                    <a:pt x="15938" y="8255"/>
                  </a:lnTo>
                  <a:lnTo>
                    <a:pt x="0" y="35853"/>
                  </a:lnTo>
                  <a:lnTo>
                    <a:pt x="8255" y="66650"/>
                  </a:lnTo>
                  <a:lnTo>
                    <a:pt x="35864" y="82588"/>
                  </a:lnTo>
                  <a:close/>
                </a:path>
              </a:pathLst>
            </a:custGeom>
            <a:solidFill>
              <a:srgbClr val="7EA8D5"/>
            </a:solidFill>
          </p:spPr>
        </p:sp>
        <p:sp>
          <p:nvSpPr>
            <p:cNvPr id="34" name="Freeform 38">
              <a:extLst>
                <a:ext uri="{FF2B5EF4-FFF2-40B4-BE49-F238E27FC236}">
                  <a16:creationId xmlns:a16="http://schemas.microsoft.com/office/drawing/2014/main" xmlns="" id="{CB122C7C-0288-4FE3-ACCB-7658424DD21E}"/>
                </a:ext>
              </a:extLst>
            </p:cNvPr>
            <p:cNvSpPr/>
            <p:nvPr/>
          </p:nvSpPr>
          <p:spPr>
            <a:xfrm>
              <a:off x="3566656" y="3438590"/>
              <a:ext cx="114821" cy="203251"/>
            </a:xfrm>
            <a:custGeom>
              <a:avLst/>
              <a:gdLst/>
              <a:ahLst/>
              <a:cxnLst/>
              <a:rect l="l" t="t" r="r" b="b"/>
              <a:pathLst>
                <a:path w="114821" h="203251">
                  <a:moveTo>
                    <a:pt x="59081" y="203250"/>
                  </a:moveTo>
                  <a:lnTo>
                    <a:pt x="114821" y="188315"/>
                  </a:lnTo>
                  <a:lnTo>
                    <a:pt x="78461" y="15392"/>
                  </a:lnTo>
                  <a:lnTo>
                    <a:pt x="74333" y="0"/>
                  </a:lnTo>
                  <a:lnTo>
                    <a:pt x="0" y="19913"/>
                  </a:lnTo>
                  <a:close/>
                </a:path>
              </a:pathLst>
            </a:custGeom>
            <a:solidFill>
              <a:srgbClr val="7EA8D5"/>
            </a:solidFill>
          </p:spPr>
        </p:sp>
        <p:sp>
          <p:nvSpPr>
            <p:cNvPr id="35" name="Freeform 39">
              <a:extLst>
                <a:ext uri="{FF2B5EF4-FFF2-40B4-BE49-F238E27FC236}">
                  <a16:creationId xmlns:a16="http://schemas.microsoft.com/office/drawing/2014/main" xmlns="" id="{26C81302-C457-4018-852F-9854D29B1E01}"/>
                </a:ext>
              </a:extLst>
            </p:cNvPr>
            <p:cNvSpPr/>
            <p:nvPr/>
          </p:nvSpPr>
          <p:spPr>
            <a:xfrm>
              <a:off x="3622638" y="3603411"/>
              <a:ext cx="61938" cy="61925"/>
            </a:xfrm>
            <a:custGeom>
              <a:avLst/>
              <a:gdLst/>
              <a:ahLst/>
              <a:cxnLst/>
              <a:rect l="l" t="t" r="r" b="b"/>
              <a:pathLst>
                <a:path w="61938" h="61925">
                  <a:moveTo>
                    <a:pt x="49987" y="55741"/>
                  </a:moveTo>
                  <a:lnTo>
                    <a:pt x="61938" y="35040"/>
                  </a:lnTo>
                  <a:lnTo>
                    <a:pt x="55753" y="11951"/>
                  </a:lnTo>
                  <a:lnTo>
                    <a:pt x="35052" y="0"/>
                  </a:lnTo>
                  <a:lnTo>
                    <a:pt x="11951" y="6186"/>
                  </a:lnTo>
                  <a:lnTo>
                    <a:pt x="0" y="26886"/>
                  </a:lnTo>
                  <a:lnTo>
                    <a:pt x="6198" y="49975"/>
                  </a:lnTo>
                  <a:lnTo>
                    <a:pt x="26899" y="61926"/>
                  </a:lnTo>
                  <a:close/>
                </a:path>
              </a:pathLst>
            </a:custGeom>
            <a:solidFill>
              <a:srgbClr val="7EA8D5"/>
            </a:solidFill>
          </p:spPr>
        </p:sp>
        <p:sp>
          <p:nvSpPr>
            <p:cNvPr id="36" name="Freeform 40">
              <a:extLst>
                <a:ext uri="{FF2B5EF4-FFF2-40B4-BE49-F238E27FC236}">
                  <a16:creationId xmlns:a16="http://schemas.microsoft.com/office/drawing/2014/main" xmlns="" id="{E69BE18E-7A41-4A13-A3A5-C1432C959CB5}"/>
                </a:ext>
              </a:extLst>
            </p:cNvPr>
            <p:cNvSpPr/>
            <p:nvPr/>
          </p:nvSpPr>
          <p:spPr>
            <a:xfrm>
              <a:off x="3625728" y="3626904"/>
              <a:ext cx="98577" cy="198895"/>
            </a:xfrm>
            <a:custGeom>
              <a:avLst/>
              <a:gdLst/>
              <a:ahLst/>
              <a:cxnLst/>
              <a:rect l="l" t="t" r="r" b="b"/>
              <a:pathLst>
                <a:path w="98577" h="198895">
                  <a:moveTo>
                    <a:pt x="56769" y="198895"/>
                  </a:moveTo>
                  <a:lnTo>
                    <a:pt x="98577" y="187693"/>
                  </a:lnTo>
                  <a:lnTo>
                    <a:pt x="58852" y="11544"/>
                  </a:lnTo>
                  <a:lnTo>
                    <a:pt x="55766" y="0"/>
                  </a:lnTo>
                  <a:lnTo>
                    <a:pt x="0" y="14935"/>
                  </a:lnTo>
                  <a:lnTo>
                    <a:pt x="3099" y="26480"/>
                  </a:lnTo>
                  <a:close/>
                </a:path>
              </a:pathLst>
            </a:custGeom>
            <a:solidFill>
              <a:srgbClr val="7EA8D5"/>
            </a:solidFill>
          </p:spPr>
        </p:sp>
        <p:sp>
          <p:nvSpPr>
            <p:cNvPr id="37" name="Freeform 41">
              <a:extLst>
                <a:ext uri="{FF2B5EF4-FFF2-40B4-BE49-F238E27FC236}">
                  <a16:creationId xmlns:a16="http://schemas.microsoft.com/office/drawing/2014/main" xmlns="" id="{60765A41-327F-4644-8F94-A8ADEE2BF558}"/>
                </a:ext>
              </a:extLst>
            </p:cNvPr>
            <p:cNvSpPr/>
            <p:nvPr/>
          </p:nvSpPr>
          <p:spPr>
            <a:xfrm>
              <a:off x="3910099" y="3174333"/>
              <a:ext cx="207950" cy="207925"/>
            </a:xfrm>
            <a:custGeom>
              <a:avLst/>
              <a:gdLst/>
              <a:ahLst/>
              <a:cxnLst/>
              <a:rect l="l" t="t" r="r" b="b"/>
              <a:pathLst>
                <a:path w="207950" h="207925">
                  <a:moveTo>
                    <a:pt x="207950" y="103962"/>
                  </a:moveTo>
                  <a:cubicBezTo>
                    <a:pt x="207950" y="161379"/>
                    <a:pt x="161404" y="207925"/>
                    <a:pt x="103987" y="207925"/>
                  </a:cubicBezTo>
                  <a:cubicBezTo>
                    <a:pt x="46546" y="207925"/>
                    <a:pt x="0" y="161379"/>
                    <a:pt x="0" y="103962"/>
                  </a:cubicBezTo>
                  <a:cubicBezTo>
                    <a:pt x="0" y="46546"/>
                    <a:pt x="46546" y="0"/>
                    <a:pt x="103987" y="0"/>
                  </a:cubicBezTo>
                  <a:cubicBezTo>
                    <a:pt x="161404" y="0"/>
                    <a:pt x="207950" y="46546"/>
                    <a:pt x="207950" y="103962"/>
                  </a:cubicBezTo>
                </a:path>
              </a:pathLst>
            </a:custGeom>
            <a:solidFill>
              <a:srgbClr val="7EA8D5"/>
            </a:solidFill>
          </p:spPr>
        </p:sp>
        <p:sp>
          <p:nvSpPr>
            <p:cNvPr id="38" name="Freeform 42">
              <a:extLst>
                <a:ext uri="{FF2B5EF4-FFF2-40B4-BE49-F238E27FC236}">
                  <a16:creationId xmlns:a16="http://schemas.microsoft.com/office/drawing/2014/main" xmlns="" id="{5E5AC6D5-9810-4C83-927A-E53DBB29F43F}"/>
                </a:ext>
              </a:extLst>
            </p:cNvPr>
            <p:cNvSpPr/>
            <p:nvPr/>
          </p:nvSpPr>
          <p:spPr>
            <a:xfrm>
              <a:off x="3895583" y="3407259"/>
              <a:ext cx="236982" cy="378537"/>
            </a:xfrm>
            <a:custGeom>
              <a:avLst/>
              <a:gdLst/>
              <a:ahLst/>
              <a:cxnLst/>
              <a:rect l="l" t="t" r="r" b="b"/>
              <a:pathLst>
                <a:path w="236982" h="378537">
                  <a:moveTo>
                    <a:pt x="225095" y="377152"/>
                  </a:moveTo>
                  <a:lnTo>
                    <a:pt x="213906" y="273418"/>
                  </a:lnTo>
                  <a:lnTo>
                    <a:pt x="236982" y="4978"/>
                  </a:lnTo>
                  <a:lnTo>
                    <a:pt x="236461" y="4978"/>
                  </a:lnTo>
                  <a:lnTo>
                    <a:pt x="236982" y="0"/>
                  </a:lnTo>
                  <a:lnTo>
                    <a:pt x="0" y="0"/>
                  </a:lnTo>
                  <a:lnTo>
                    <a:pt x="508" y="4978"/>
                  </a:lnTo>
                  <a:lnTo>
                    <a:pt x="0" y="4978"/>
                  </a:lnTo>
                  <a:lnTo>
                    <a:pt x="22593" y="273952"/>
                  </a:lnTo>
                  <a:lnTo>
                    <a:pt x="11315" y="378536"/>
                  </a:lnTo>
                  <a:lnTo>
                    <a:pt x="225044" y="378536"/>
                  </a:lnTo>
                  <a:close/>
                </a:path>
              </a:pathLst>
            </a:custGeom>
            <a:solidFill>
              <a:srgbClr val="7EA8D5"/>
            </a:solidFill>
          </p:spPr>
        </p:sp>
        <p:sp>
          <p:nvSpPr>
            <p:cNvPr id="39" name="Freeform 43">
              <a:extLst>
                <a:ext uri="{FF2B5EF4-FFF2-40B4-BE49-F238E27FC236}">
                  <a16:creationId xmlns:a16="http://schemas.microsoft.com/office/drawing/2014/main" xmlns="" id="{3290494F-3E14-4230-8465-E0C1EA348B46}"/>
                </a:ext>
              </a:extLst>
            </p:cNvPr>
            <p:cNvSpPr/>
            <p:nvPr/>
          </p:nvSpPr>
          <p:spPr>
            <a:xfrm>
              <a:off x="3858071" y="3407252"/>
              <a:ext cx="82588" cy="82588"/>
            </a:xfrm>
            <a:custGeom>
              <a:avLst/>
              <a:gdLst/>
              <a:ahLst/>
              <a:cxnLst/>
              <a:rect l="l" t="t" r="r" b="b"/>
              <a:pathLst>
                <a:path w="82588" h="82588">
                  <a:moveTo>
                    <a:pt x="15938" y="74334"/>
                  </a:moveTo>
                  <a:lnTo>
                    <a:pt x="0" y="46736"/>
                  </a:lnTo>
                  <a:lnTo>
                    <a:pt x="8255" y="15939"/>
                  </a:lnTo>
                  <a:lnTo>
                    <a:pt x="35852" y="0"/>
                  </a:lnTo>
                  <a:lnTo>
                    <a:pt x="66650" y="8255"/>
                  </a:lnTo>
                  <a:lnTo>
                    <a:pt x="82588" y="35853"/>
                  </a:lnTo>
                  <a:lnTo>
                    <a:pt x="74333" y="66650"/>
                  </a:lnTo>
                  <a:lnTo>
                    <a:pt x="46723" y="82588"/>
                  </a:lnTo>
                  <a:close/>
                </a:path>
              </a:pathLst>
            </a:custGeom>
            <a:solidFill>
              <a:srgbClr val="7EA8D5"/>
            </a:solidFill>
          </p:spPr>
        </p:sp>
        <p:sp>
          <p:nvSpPr>
            <p:cNvPr id="40" name="Freeform 44">
              <a:extLst>
                <a:ext uri="{FF2B5EF4-FFF2-40B4-BE49-F238E27FC236}">
                  <a16:creationId xmlns:a16="http://schemas.microsoft.com/office/drawing/2014/main" xmlns="" id="{0505423D-D133-4503-A54B-7FD7496484BA}"/>
                </a:ext>
              </a:extLst>
            </p:cNvPr>
            <p:cNvSpPr/>
            <p:nvPr/>
          </p:nvSpPr>
          <p:spPr>
            <a:xfrm>
              <a:off x="3821703" y="3438590"/>
              <a:ext cx="114821" cy="203251"/>
            </a:xfrm>
            <a:custGeom>
              <a:avLst/>
              <a:gdLst/>
              <a:ahLst/>
              <a:cxnLst/>
              <a:rect l="l" t="t" r="r" b="b"/>
              <a:pathLst>
                <a:path w="114821" h="203251">
                  <a:moveTo>
                    <a:pt x="55740" y="203250"/>
                  </a:moveTo>
                  <a:lnTo>
                    <a:pt x="0" y="188315"/>
                  </a:lnTo>
                  <a:lnTo>
                    <a:pt x="36360" y="15392"/>
                  </a:lnTo>
                  <a:lnTo>
                    <a:pt x="40488" y="0"/>
                  </a:lnTo>
                  <a:lnTo>
                    <a:pt x="114821" y="19913"/>
                  </a:lnTo>
                  <a:close/>
                </a:path>
              </a:pathLst>
            </a:custGeom>
            <a:solidFill>
              <a:srgbClr val="7EA8D5"/>
            </a:solidFill>
          </p:spPr>
        </p:sp>
        <p:sp>
          <p:nvSpPr>
            <p:cNvPr id="41" name="Freeform 45">
              <a:extLst>
                <a:ext uri="{FF2B5EF4-FFF2-40B4-BE49-F238E27FC236}">
                  <a16:creationId xmlns:a16="http://schemas.microsoft.com/office/drawing/2014/main" xmlns="" id="{5FC37957-C917-4FD4-B7A9-1F4107B824D4}"/>
                </a:ext>
              </a:extLst>
            </p:cNvPr>
            <p:cNvSpPr/>
            <p:nvPr/>
          </p:nvSpPr>
          <p:spPr>
            <a:xfrm>
              <a:off x="3818604" y="3603411"/>
              <a:ext cx="61938" cy="61925"/>
            </a:xfrm>
            <a:custGeom>
              <a:avLst/>
              <a:gdLst/>
              <a:ahLst/>
              <a:cxnLst/>
              <a:rect l="l" t="t" r="r" b="b"/>
              <a:pathLst>
                <a:path w="61938" h="61925">
                  <a:moveTo>
                    <a:pt x="11951" y="55741"/>
                  </a:moveTo>
                  <a:lnTo>
                    <a:pt x="0" y="35040"/>
                  </a:lnTo>
                  <a:lnTo>
                    <a:pt x="6185" y="11951"/>
                  </a:lnTo>
                  <a:lnTo>
                    <a:pt x="26886" y="0"/>
                  </a:lnTo>
                  <a:lnTo>
                    <a:pt x="49987" y="6186"/>
                  </a:lnTo>
                  <a:lnTo>
                    <a:pt x="61938" y="26886"/>
                  </a:lnTo>
                  <a:lnTo>
                    <a:pt x="55741" y="49975"/>
                  </a:lnTo>
                  <a:lnTo>
                    <a:pt x="35039" y="61926"/>
                  </a:lnTo>
                  <a:close/>
                </a:path>
              </a:pathLst>
            </a:custGeom>
            <a:solidFill>
              <a:srgbClr val="7EA8D5"/>
            </a:solidFill>
          </p:spPr>
        </p:sp>
        <p:sp>
          <p:nvSpPr>
            <p:cNvPr id="42" name="Freeform 46">
              <a:extLst>
                <a:ext uri="{FF2B5EF4-FFF2-40B4-BE49-F238E27FC236}">
                  <a16:creationId xmlns:a16="http://schemas.microsoft.com/office/drawing/2014/main" xmlns="" id="{04275773-8406-4DC9-997E-E69DE2F1F234}"/>
                </a:ext>
              </a:extLst>
            </p:cNvPr>
            <p:cNvSpPr/>
            <p:nvPr/>
          </p:nvSpPr>
          <p:spPr>
            <a:xfrm>
              <a:off x="3778876" y="3626904"/>
              <a:ext cx="98577" cy="198895"/>
            </a:xfrm>
            <a:custGeom>
              <a:avLst/>
              <a:gdLst/>
              <a:ahLst/>
              <a:cxnLst/>
              <a:rect l="l" t="t" r="r" b="b"/>
              <a:pathLst>
                <a:path w="98577" h="198895">
                  <a:moveTo>
                    <a:pt x="41809" y="198895"/>
                  </a:moveTo>
                  <a:lnTo>
                    <a:pt x="0" y="187693"/>
                  </a:lnTo>
                  <a:lnTo>
                    <a:pt x="39726" y="11544"/>
                  </a:lnTo>
                  <a:lnTo>
                    <a:pt x="42812" y="0"/>
                  </a:lnTo>
                  <a:lnTo>
                    <a:pt x="98578" y="14935"/>
                  </a:lnTo>
                  <a:lnTo>
                    <a:pt x="95479" y="26480"/>
                  </a:lnTo>
                  <a:close/>
                </a:path>
              </a:pathLst>
            </a:custGeom>
            <a:solidFill>
              <a:srgbClr val="7EA8D5"/>
            </a:solidFill>
          </p:spPr>
        </p:sp>
        <p:sp>
          <p:nvSpPr>
            <p:cNvPr id="43" name="Freeform 47">
              <a:extLst>
                <a:ext uri="{FF2B5EF4-FFF2-40B4-BE49-F238E27FC236}">
                  <a16:creationId xmlns:a16="http://schemas.microsoft.com/office/drawing/2014/main" xmlns="" id="{14D5A185-8217-4047-94E5-B48A22912490}"/>
                </a:ext>
              </a:extLst>
            </p:cNvPr>
            <p:cNvSpPr/>
            <p:nvPr/>
          </p:nvSpPr>
          <p:spPr>
            <a:xfrm>
              <a:off x="4085742" y="3407252"/>
              <a:ext cx="82588" cy="82588"/>
            </a:xfrm>
            <a:custGeom>
              <a:avLst/>
              <a:gdLst/>
              <a:ahLst/>
              <a:cxnLst/>
              <a:rect l="l" t="t" r="r" b="b"/>
              <a:pathLst>
                <a:path w="82588" h="82588">
                  <a:moveTo>
                    <a:pt x="66650" y="74334"/>
                  </a:moveTo>
                  <a:lnTo>
                    <a:pt x="82588" y="46736"/>
                  </a:lnTo>
                  <a:lnTo>
                    <a:pt x="74334" y="15939"/>
                  </a:lnTo>
                  <a:lnTo>
                    <a:pt x="46736" y="0"/>
                  </a:lnTo>
                  <a:lnTo>
                    <a:pt x="15939" y="8255"/>
                  </a:lnTo>
                  <a:lnTo>
                    <a:pt x="0" y="35853"/>
                  </a:lnTo>
                  <a:lnTo>
                    <a:pt x="8255" y="66650"/>
                  </a:lnTo>
                  <a:lnTo>
                    <a:pt x="35865" y="82588"/>
                  </a:lnTo>
                  <a:close/>
                </a:path>
              </a:pathLst>
            </a:custGeom>
            <a:solidFill>
              <a:srgbClr val="7EA8D5"/>
            </a:solidFill>
          </p:spPr>
        </p:sp>
        <p:sp>
          <p:nvSpPr>
            <p:cNvPr id="44" name="Freeform 48">
              <a:extLst>
                <a:ext uri="{FF2B5EF4-FFF2-40B4-BE49-F238E27FC236}">
                  <a16:creationId xmlns:a16="http://schemas.microsoft.com/office/drawing/2014/main" xmlns="" id="{69493F1A-6043-472F-8BCD-FAF0D6A8AF10}"/>
                </a:ext>
              </a:extLst>
            </p:cNvPr>
            <p:cNvSpPr/>
            <p:nvPr/>
          </p:nvSpPr>
          <p:spPr>
            <a:xfrm>
              <a:off x="4089877" y="3438590"/>
              <a:ext cx="114821" cy="203251"/>
            </a:xfrm>
            <a:custGeom>
              <a:avLst/>
              <a:gdLst/>
              <a:ahLst/>
              <a:cxnLst/>
              <a:rect l="l" t="t" r="r" b="b"/>
              <a:pathLst>
                <a:path w="114821" h="203251">
                  <a:moveTo>
                    <a:pt x="59081" y="203250"/>
                  </a:moveTo>
                  <a:lnTo>
                    <a:pt x="114821" y="188315"/>
                  </a:lnTo>
                  <a:lnTo>
                    <a:pt x="78461" y="15392"/>
                  </a:lnTo>
                  <a:lnTo>
                    <a:pt x="74334" y="0"/>
                  </a:lnTo>
                  <a:lnTo>
                    <a:pt x="0" y="19913"/>
                  </a:lnTo>
                  <a:close/>
                </a:path>
              </a:pathLst>
            </a:custGeom>
            <a:solidFill>
              <a:srgbClr val="7EA8D5"/>
            </a:solidFill>
          </p:spPr>
        </p:sp>
        <p:sp>
          <p:nvSpPr>
            <p:cNvPr id="45" name="Freeform 49">
              <a:extLst>
                <a:ext uri="{FF2B5EF4-FFF2-40B4-BE49-F238E27FC236}">
                  <a16:creationId xmlns:a16="http://schemas.microsoft.com/office/drawing/2014/main" xmlns="" id="{952D9749-421F-4029-AB73-976D5E823620}"/>
                </a:ext>
              </a:extLst>
            </p:cNvPr>
            <p:cNvSpPr/>
            <p:nvPr/>
          </p:nvSpPr>
          <p:spPr>
            <a:xfrm>
              <a:off x="4145859" y="3603411"/>
              <a:ext cx="61938" cy="61925"/>
            </a:xfrm>
            <a:custGeom>
              <a:avLst/>
              <a:gdLst/>
              <a:ahLst/>
              <a:cxnLst/>
              <a:rect l="l" t="t" r="r" b="b"/>
              <a:pathLst>
                <a:path w="61938" h="61925">
                  <a:moveTo>
                    <a:pt x="49987" y="55741"/>
                  </a:moveTo>
                  <a:lnTo>
                    <a:pt x="61938" y="35040"/>
                  </a:lnTo>
                  <a:lnTo>
                    <a:pt x="55753" y="11951"/>
                  </a:lnTo>
                  <a:lnTo>
                    <a:pt x="35052" y="0"/>
                  </a:lnTo>
                  <a:lnTo>
                    <a:pt x="11951" y="6186"/>
                  </a:lnTo>
                  <a:lnTo>
                    <a:pt x="0" y="26886"/>
                  </a:lnTo>
                  <a:lnTo>
                    <a:pt x="6198" y="49975"/>
                  </a:lnTo>
                  <a:lnTo>
                    <a:pt x="26899" y="61926"/>
                  </a:lnTo>
                  <a:close/>
                </a:path>
              </a:pathLst>
            </a:custGeom>
            <a:solidFill>
              <a:srgbClr val="7EA8D5"/>
            </a:solidFill>
          </p:spPr>
        </p:sp>
        <p:sp>
          <p:nvSpPr>
            <p:cNvPr id="46" name="Freeform 50">
              <a:extLst>
                <a:ext uri="{FF2B5EF4-FFF2-40B4-BE49-F238E27FC236}">
                  <a16:creationId xmlns:a16="http://schemas.microsoft.com/office/drawing/2014/main" xmlns="" id="{A7FBE4F5-F1D6-4735-811F-665CB2364A54}"/>
                </a:ext>
              </a:extLst>
            </p:cNvPr>
            <p:cNvSpPr/>
            <p:nvPr/>
          </p:nvSpPr>
          <p:spPr>
            <a:xfrm>
              <a:off x="4148948" y="3626904"/>
              <a:ext cx="98577" cy="198895"/>
            </a:xfrm>
            <a:custGeom>
              <a:avLst/>
              <a:gdLst/>
              <a:ahLst/>
              <a:cxnLst/>
              <a:rect l="l" t="t" r="r" b="b"/>
              <a:pathLst>
                <a:path w="98577" h="198895">
                  <a:moveTo>
                    <a:pt x="56769" y="198895"/>
                  </a:moveTo>
                  <a:lnTo>
                    <a:pt x="98577" y="187693"/>
                  </a:lnTo>
                  <a:lnTo>
                    <a:pt x="58852" y="11544"/>
                  </a:lnTo>
                  <a:lnTo>
                    <a:pt x="55766" y="0"/>
                  </a:lnTo>
                  <a:lnTo>
                    <a:pt x="0" y="14935"/>
                  </a:lnTo>
                  <a:lnTo>
                    <a:pt x="3099" y="26480"/>
                  </a:lnTo>
                  <a:close/>
                </a:path>
              </a:pathLst>
            </a:custGeom>
            <a:solidFill>
              <a:srgbClr val="7EA8D5"/>
            </a:solidFill>
          </p:spPr>
        </p:sp>
        <p:sp>
          <p:nvSpPr>
            <p:cNvPr id="47" name="Freeform 51">
              <a:extLst>
                <a:ext uri="{FF2B5EF4-FFF2-40B4-BE49-F238E27FC236}">
                  <a16:creationId xmlns:a16="http://schemas.microsoft.com/office/drawing/2014/main" xmlns="" id="{CE616C8E-920B-4D8C-BE6F-17E607100C8F}"/>
                </a:ext>
              </a:extLst>
            </p:cNvPr>
            <p:cNvSpPr/>
            <p:nvPr/>
          </p:nvSpPr>
          <p:spPr>
            <a:xfrm>
              <a:off x="4455988" y="3174333"/>
              <a:ext cx="207950" cy="207925"/>
            </a:xfrm>
            <a:custGeom>
              <a:avLst/>
              <a:gdLst/>
              <a:ahLst/>
              <a:cxnLst/>
              <a:rect l="l" t="t" r="r" b="b"/>
              <a:pathLst>
                <a:path w="207950" h="207925">
                  <a:moveTo>
                    <a:pt x="207950" y="103962"/>
                  </a:moveTo>
                  <a:cubicBezTo>
                    <a:pt x="207950" y="161379"/>
                    <a:pt x="161404" y="207925"/>
                    <a:pt x="103988" y="207925"/>
                  </a:cubicBezTo>
                  <a:cubicBezTo>
                    <a:pt x="46546" y="207925"/>
                    <a:pt x="0" y="161379"/>
                    <a:pt x="0" y="103962"/>
                  </a:cubicBezTo>
                  <a:cubicBezTo>
                    <a:pt x="0" y="46546"/>
                    <a:pt x="46546" y="0"/>
                    <a:pt x="103988" y="0"/>
                  </a:cubicBezTo>
                  <a:cubicBezTo>
                    <a:pt x="161404" y="0"/>
                    <a:pt x="207950" y="46546"/>
                    <a:pt x="207950" y="103962"/>
                  </a:cubicBezTo>
                </a:path>
              </a:pathLst>
            </a:custGeom>
            <a:solidFill>
              <a:srgbClr val="7EA8D5"/>
            </a:solidFill>
          </p:spPr>
        </p:sp>
        <p:sp>
          <p:nvSpPr>
            <p:cNvPr id="48" name="Freeform 52">
              <a:extLst>
                <a:ext uri="{FF2B5EF4-FFF2-40B4-BE49-F238E27FC236}">
                  <a16:creationId xmlns:a16="http://schemas.microsoft.com/office/drawing/2014/main" xmlns="" id="{F95A2DC2-E954-4D09-9403-64CCF3ADCE12}"/>
                </a:ext>
              </a:extLst>
            </p:cNvPr>
            <p:cNvSpPr/>
            <p:nvPr/>
          </p:nvSpPr>
          <p:spPr>
            <a:xfrm>
              <a:off x="4441471" y="3407259"/>
              <a:ext cx="236982" cy="378537"/>
            </a:xfrm>
            <a:custGeom>
              <a:avLst/>
              <a:gdLst/>
              <a:ahLst/>
              <a:cxnLst/>
              <a:rect l="l" t="t" r="r" b="b"/>
              <a:pathLst>
                <a:path w="236982" h="378537">
                  <a:moveTo>
                    <a:pt x="225095" y="377152"/>
                  </a:moveTo>
                  <a:lnTo>
                    <a:pt x="213906" y="273418"/>
                  </a:lnTo>
                  <a:lnTo>
                    <a:pt x="236982" y="4978"/>
                  </a:lnTo>
                  <a:lnTo>
                    <a:pt x="236461" y="4978"/>
                  </a:lnTo>
                  <a:lnTo>
                    <a:pt x="236982" y="0"/>
                  </a:lnTo>
                  <a:lnTo>
                    <a:pt x="0" y="0"/>
                  </a:lnTo>
                  <a:lnTo>
                    <a:pt x="508" y="4978"/>
                  </a:lnTo>
                  <a:lnTo>
                    <a:pt x="0" y="4978"/>
                  </a:lnTo>
                  <a:lnTo>
                    <a:pt x="22593" y="273952"/>
                  </a:lnTo>
                  <a:lnTo>
                    <a:pt x="11315" y="378536"/>
                  </a:lnTo>
                  <a:lnTo>
                    <a:pt x="225044" y="378536"/>
                  </a:lnTo>
                  <a:close/>
                </a:path>
              </a:pathLst>
            </a:custGeom>
            <a:solidFill>
              <a:srgbClr val="7EA8D5"/>
            </a:solidFill>
          </p:spPr>
        </p:sp>
        <p:sp>
          <p:nvSpPr>
            <p:cNvPr id="49" name="Freeform 53">
              <a:extLst>
                <a:ext uri="{FF2B5EF4-FFF2-40B4-BE49-F238E27FC236}">
                  <a16:creationId xmlns:a16="http://schemas.microsoft.com/office/drawing/2014/main" xmlns="" id="{BF4E9FC9-A77F-45F8-86A9-ECCEA74EE2C1}"/>
                </a:ext>
              </a:extLst>
            </p:cNvPr>
            <p:cNvSpPr/>
            <p:nvPr/>
          </p:nvSpPr>
          <p:spPr>
            <a:xfrm>
              <a:off x="4403959" y="3407252"/>
              <a:ext cx="82588" cy="82588"/>
            </a:xfrm>
            <a:custGeom>
              <a:avLst/>
              <a:gdLst/>
              <a:ahLst/>
              <a:cxnLst/>
              <a:rect l="l" t="t" r="r" b="b"/>
              <a:pathLst>
                <a:path w="82588" h="82588">
                  <a:moveTo>
                    <a:pt x="15938" y="74334"/>
                  </a:moveTo>
                  <a:lnTo>
                    <a:pt x="0" y="46736"/>
                  </a:lnTo>
                  <a:lnTo>
                    <a:pt x="8255" y="15939"/>
                  </a:lnTo>
                  <a:lnTo>
                    <a:pt x="35852" y="0"/>
                  </a:lnTo>
                  <a:lnTo>
                    <a:pt x="66650" y="8255"/>
                  </a:lnTo>
                  <a:lnTo>
                    <a:pt x="82588" y="35853"/>
                  </a:lnTo>
                  <a:lnTo>
                    <a:pt x="74333" y="66650"/>
                  </a:lnTo>
                  <a:lnTo>
                    <a:pt x="46723" y="82588"/>
                  </a:lnTo>
                  <a:close/>
                </a:path>
              </a:pathLst>
            </a:custGeom>
            <a:solidFill>
              <a:srgbClr val="7EA8D5"/>
            </a:solidFill>
          </p:spPr>
        </p:sp>
        <p:sp>
          <p:nvSpPr>
            <p:cNvPr id="50" name="Freeform 54">
              <a:extLst>
                <a:ext uri="{FF2B5EF4-FFF2-40B4-BE49-F238E27FC236}">
                  <a16:creationId xmlns:a16="http://schemas.microsoft.com/office/drawing/2014/main" xmlns="" id="{5EA581A9-756E-4D8A-9557-243E5E073A18}"/>
                </a:ext>
              </a:extLst>
            </p:cNvPr>
            <p:cNvSpPr/>
            <p:nvPr/>
          </p:nvSpPr>
          <p:spPr>
            <a:xfrm>
              <a:off x="4367592" y="3438590"/>
              <a:ext cx="114821" cy="203251"/>
            </a:xfrm>
            <a:custGeom>
              <a:avLst/>
              <a:gdLst/>
              <a:ahLst/>
              <a:cxnLst/>
              <a:rect l="l" t="t" r="r" b="b"/>
              <a:pathLst>
                <a:path w="114821" h="203251">
                  <a:moveTo>
                    <a:pt x="55741" y="203250"/>
                  </a:moveTo>
                  <a:lnTo>
                    <a:pt x="0" y="188315"/>
                  </a:lnTo>
                  <a:lnTo>
                    <a:pt x="36361" y="15392"/>
                  </a:lnTo>
                  <a:lnTo>
                    <a:pt x="40488" y="0"/>
                  </a:lnTo>
                  <a:lnTo>
                    <a:pt x="114821" y="19913"/>
                  </a:lnTo>
                  <a:close/>
                </a:path>
              </a:pathLst>
            </a:custGeom>
            <a:solidFill>
              <a:srgbClr val="7EA8D5"/>
            </a:solidFill>
          </p:spPr>
        </p:sp>
        <p:sp>
          <p:nvSpPr>
            <p:cNvPr id="51" name="Freeform 55">
              <a:extLst>
                <a:ext uri="{FF2B5EF4-FFF2-40B4-BE49-F238E27FC236}">
                  <a16:creationId xmlns:a16="http://schemas.microsoft.com/office/drawing/2014/main" xmlns="" id="{EC17A0B3-2263-4ABB-AC8E-6F9A02785E77}"/>
                </a:ext>
              </a:extLst>
            </p:cNvPr>
            <p:cNvSpPr/>
            <p:nvPr/>
          </p:nvSpPr>
          <p:spPr>
            <a:xfrm>
              <a:off x="4364493" y="3603411"/>
              <a:ext cx="61938" cy="61925"/>
            </a:xfrm>
            <a:custGeom>
              <a:avLst/>
              <a:gdLst/>
              <a:ahLst/>
              <a:cxnLst/>
              <a:rect l="l" t="t" r="r" b="b"/>
              <a:pathLst>
                <a:path w="61938" h="61925">
                  <a:moveTo>
                    <a:pt x="11951" y="55741"/>
                  </a:moveTo>
                  <a:lnTo>
                    <a:pt x="0" y="35040"/>
                  </a:lnTo>
                  <a:lnTo>
                    <a:pt x="6185" y="11951"/>
                  </a:lnTo>
                  <a:lnTo>
                    <a:pt x="26886" y="0"/>
                  </a:lnTo>
                  <a:lnTo>
                    <a:pt x="49988" y="6186"/>
                  </a:lnTo>
                  <a:lnTo>
                    <a:pt x="61938" y="26886"/>
                  </a:lnTo>
                  <a:lnTo>
                    <a:pt x="55741" y="49975"/>
                  </a:lnTo>
                  <a:lnTo>
                    <a:pt x="35040" y="61926"/>
                  </a:lnTo>
                  <a:close/>
                </a:path>
              </a:pathLst>
            </a:custGeom>
            <a:solidFill>
              <a:srgbClr val="7EA8D5"/>
            </a:solidFill>
          </p:spPr>
        </p:sp>
        <p:sp>
          <p:nvSpPr>
            <p:cNvPr id="52" name="Freeform 56">
              <a:extLst>
                <a:ext uri="{FF2B5EF4-FFF2-40B4-BE49-F238E27FC236}">
                  <a16:creationId xmlns:a16="http://schemas.microsoft.com/office/drawing/2014/main" xmlns="" id="{C2A9414B-1726-4464-A281-933FDAACC7B2}"/>
                </a:ext>
              </a:extLst>
            </p:cNvPr>
            <p:cNvSpPr/>
            <p:nvPr/>
          </p:nvSpPr>
          <p:spPr>
            <a:xfrm>
              <a:off x="4324764" y="3626904"/>
              <a:ext cx="98577" cy="198895"/>
            </a:xfrm>
            <a:custGeom>
              <a:avLst/>
              <a:gdLst/>
              <a:ahLst/>
              <a:cxnLst/>
              <a:rect l="l" t="t" r="r" b="b"/>
              <a:pathLst>
                <a:path w="98577" h="198895">
                  <a:moveTo>
                    <a:pt x="41808" y="198895"/>
                  </a:moveTo>
                  <a:lnTo>
                    <a:pt x="0" y="187693"/>
                  </a:lnTo>
                  <a:lnTo>
                    <a:pt x="39725" y="11544"/>
                  </a:lnTo>
                  <a:lnTo>
                    <a:pt x="42812" y="0"/>
                  </a:lnTo>
                  <a:lnTo>
                    <a:pt x="98577" y="14935"/>
                  </a:lnTo>
                  <a:lnTo>
                    <a:pt x="95479" y="26480"/>
                  </a:lnTo>
                  <a:close/>
                </a:path>
              </a:pathLst>
            </a:custGeom>
            <a:solidFill>
              <a:srgbClr val="7EA8D5"/>
            </a:solidFill>
          </p:spPr>
        </p:sp>
        <p:sp>
          <p:nvSpPr>
            <p:cNvPr id="53" name="Freeform 57">
              <a:extLst>
                <a:ext uri="{FF2B5EF4-FFF2-40B4-BE49-F238E27FC236}">
                  <a16:creationId xmlns:a16="http://schemas.microsoft.com/office/drawing/2014/main" xmlns="" id="{111934E3-3ED8-465D-8E5F-DA99EF5D5188}"/>
                </a:ext>
              </a:extLst>
            </p:cNvPr>
            <p:cNvSpPr/>
            <p:nvPr/>
          </p:nvSpPr>
          <p:spPr>
            <a:xfrm>
              <a:off x="4631632" y="3407252"/>
              <a:ext cx="82588" cy="82588"/>
            </a:xfrm>
            <a:custGeom>
              <a:avLst/>
              <a:gdLst/>
              <a:ahLst/>
              <a:cxnLst/>
              <a:rect l="l" t="t" r="r" b="b"/>
              <a:pathLst>
                <a:path w="82588" h="82588">
                  <a:moveTo>
                    <a:pt x="66649" y="74334"/>
                  </a:moveTo>
                  <a:lnTo>
                    <a:pt x="82588" y="46736"/>
                  </a:lnTo>
                  <a:lnTo>
                    <a:pt x="74333" y="15939"/>
                  </a:lnTo>
                  <a:lnTo>
                    <a:pt x="46736" y="0"/>
                  </a:lnTo>
                  <a:lnTo>
                    <a:pt x="15938" y="8255"/>
                  </a:lnTo>
                  <a:lnTo>
                    <a:pt x="0" y="35853"/>
                  </a:lnTo>
                  <a:lnTo>
                    <a:pt x="8255" y="66650"/>
                  </a:lnTo>
                  <a:lnTo>
                    <a:pt x="35864" y="82588"/>
                  </a:lnTo>
                  <a:close/>
                </a:path>
              </a:pathLst>
            </a:custGeom>
            <a:solidFill>
              <a:srgbClr val="7EA8D5"/>
            </a:solidFill>
          </p:spPr>
        </p:sp>
        <p:sp>
          <p:nvSpPr>
            <p:cNvPr id="54" name="Freeform 58">
              <a:extLst>
                <a:ext uri="{FF2B5EF4-FFF2-40B4-BE49-F238E27FC236}">
                  <a16:creationId xmlns:a16="http://schemas.microsoft.com/office/drawing/2014/main" xmlns="" id="{F0ECD1B9-A54A-486C-A279-C3E35B7B37E9}"/>
                </a:ext>
              </a:extLst>
            </p:cNvPr>
            <p:cNvSpPr/>
            <p:nvPr/>
          </p:nvSpPr>
          <p:spPr>
            <a:xfrm>
              <a:off x="4635767" y="3438590"/>
              <a:ext cx="114821" cy="203251"/>
            </a:xfrm>
            <a:custGeom>
              <a:avLst/>
              <a:gdLst/>
              <a:ahLst/>
              <a:cxnLst/>
              <a:rect l="l" t="t" r="r" b="b"/>
              <a:pathLst>
                <a:path w="114821" h="203251">
                  <a:moveTo>
                    <a:pt x="59080" y="203250"/>
                  </a:moveTo>
                  <a:lnTo>
                    <a:pt x="114821" y="188315"/>
                  </a:lnTo>
                  <a:lnTo>
                    <a:pt x="78460" y="15392"/>
                  </a:lnTo>
                  <a:lnTo>
                    <a:pt x="74333" y="0"/>
                  </a:lnTo>
                  <a:lnTo>
                    <a:pt x="0" y="19913"/>
                  </a:lnTo>
                  <a:close/>
                </a:path>
              </a:pathLst>
            </a:custGeom>
            <a:solidFill>
              <a:srgbClr val="7EA8D5"/>
            </a:solidFill>
          </p:spPr>
        </p:sp>
        <p:sp>
          <p:nvSpPr>
            <p:cNvPr id="55" name="Freeform 59">
              <a:extLst>
                <a:ext uri="{FF2B5EF4-FFF2-40B4-BE49-F238E27FC236}">
                  <a16:creationId xmlns:a16="http://schemas.microsoft.com/office/drawing/2014/main" xmlns="" id="{B3F291CE-B8E0-4478-8F46-AB43569C7DB7}"/>
                </a:ext>
              </a:extLst>
            </p:cNvPr>
            <p:cNvSpPr/>
            <p:nvPr/>
          </p:nvSpPr>
          <p:spPr>
            <a:xfrm>
              <a:off x="4691747" y="3603411"/>
              <a:ext cx="61938" cy="61925"/>
            </a:xfrm>
            <a:custGeom>
              <a:avLst/>
              <a:gdLst/>
              <a:ahLst/>
              <a:cxnLst/>
              <a:rect l="l" t="t" r="r" b="b"/>
              <a:pathLst>
                <a:path w="61938" h="61925">
                  <a:moveTo>
                    <a:pt x="49987" y="55741"/>
                  </a:moveTo>
                  <a:lnTo>
                    <a:pt x="61938" y="35040"/>
                  </a:lnTo>
                  <a:lnTo>
                    <a:pt x="55753" y="11951"/>
                  </a:lnTo>
                  <a:lnTo>
                    <a:pt x="35052" y="0"/>
                  </a:lnTo>
                  <a:lnTo>
                    <a:pt x="11951" y="6186"/>
                  </a:lnTo>
                  <a:lnTo>
                    <a:pt x="0" y="26886"/>
                  </a:lnTo>
                  <a:lnTo>
                    <a:pt x="6198" y="49975"/>
                  </a:lnTo>
                  <a:lnTo>
                    <a:pt x="26899" y="61926"/>
                  </a:lnTo>
                  <a:close/>
                </a:path>
              </a:pathLst>
            </a:custGeom>
            <a:solidFill>
              <a:srgbClr val="7EA8D5"/>
            </a:solidFill>
          </p:spPr>
        </p:sp>
        <p:sp>
          <p:nvSpPr>
            <p:cNvPr id="56" name="Freeform 60">
              <a:extLst>
                <a:ext uri="{FF2B5EF4-FFF2-40B4-BE49-F238E27FC236}">
                  <a16:creationId xmlns:a16="http://schemas.microsoft.com/office/drawing/2014/main" xmlns="" id="{22A00C83-F1B9-43D0-A117-180A98EFE105}"/>
                </a:ext>
              </a:extLst>
            </p:cNvPr>
            <p:cNvSpPr/>
            <p:nvPr/>
          </p:nvSpPr>
          <p:spPr>
            <a:xfrm>
              <a:off x="4694836" y="3626904"/>
              <a:ext cx="98577" cy="198895"/>
            </a:xfrm>
            <a:custGeom>
              <a:avLst/>
              <a:gdLst/>
              <a:ahLst/>
              <a:cxnLst/>
              <a:rect l="l" t="t" r="r" b="b"/>
              <a:pathLst>
                <a:path w="98577" h="198895">
                  <a:moveTo>
                    <a:pt x="56769" y="198895"/>
                  </a:moveTo>
                  <a:lnTo>
                    <a:pt x="98577" y="187693"/>
                  </a:lnTo>
                  <a:lnTo>
                    <a:pt x="58851" y="11544"/>
                  </a:lnTo>
                  <a:lnTo>
                    <a:pt x="55765" y="0"/>
                  </a:lnTo>
                  <a:lnTo>
                    <a:pt x="0" y="14935"/>
                  </a:lnTo>
                  <a:lnTo>
                    <a:pt x="3098" y="26480"/>
                  </a:lnTo>
                  <a:close/>
                </a:path>
              </a:pathLst>
            </a:custGeom>
            <a:solidFill>
              <a:srgbClr val="7EA8D5"/>
            </a:solidFill>
          </p:spPr>
        </p:sp>
        <p:sp>
          <p:nvSpPr>
            <p:cNvPr id="57" name="Freeform 61">
              <a:extLst>
                <a:ext uri="{FF2B5EF4-FFF2-40B4-BE49-F238E27FC236}">
                  <a16:creationId xmlns:a16="http://schemas.microsoft.com/office/drawing/2014/main" xmlns="" id="{A2E65357-1EB4-4E27-BFEE-C10AA390F399}"/>
                </a:ext>
              </a:extLst>
            </p:cNvPr>
            <p:cNvSpPr/>
            <p:nvPr/>
          </p:nvSpPr>
          <p:spPr>
            <a:xfrm>
              <a:off x="2993530" y="3622548"/>
              <a:ext cx="2045373" cy="58725"/>
            </a:xfrm>
            <a:custGeom>
              <a:avLst/>
              <a:gdLst/>
              <a:ahLst/>
              <a:cxnLst/>
              <a:rect l="l" t="t" r="r" b="b"/>
              <a:pathLst>
                <a:path w="2045373" h="58725">
                  <a:moveTo>
                    <a:pt x="0" y="58725"/>
                  </a:moveTo>
                  <a:lnTo>
                    <a:pt x="2045373" y="58725"/>
                  </a:lnTo>
                  <a:lnTo>
                    <a:pt x="2045373" y="0"/>
                  </a:lnTo>
                  <a:lnTo>
                    <a:pt x="0" y="0"/>
                  </a:lnTo>
                  <a:close/>
                </a:path>
              </a:pathLst>
            </a:custGeom>
            <a:solidFill>
              <a:srgbClr val="BED2EB"/>
            </a:solidFill>
          </p:spPr>
        </p:sp>
        <p:sp>
          <p:nvSpPr>
            <p:cNvPr id="58" name="Freeform 62">
              <a:extLst>
                <a:ext uri="{FF2B5EF4-FFF2-40B4-BE49-F238E27FC236}">
                  <a16:creationId xmlns:a16="http://schemas.microsoft.com/office/drawing/2014/main" xmlns="" id="{1A37ABCF-004C-4497-9839-A028C1421674}"/>
                </a:ext>
              </a:extLst>
            </p:cNvPr>
            <p:cNvSpPr/>
            <p:nvPr/>
          </p:nvSpPr>
          <p:spPr>
            <a:xfrm>
              <a:off x="3196476" y="3646412"/>
              <a:ext cx="1617510" cy="500494"/>
            </a:xfrm>
            <a:custGeom>
              <a:avLst/>
              <a:gdLst/>
              <a:ahLst/>
              <a:cxnLst/>
              <a:rect l="l" t="t" r="r" b="b"/>
              <a:pathLst>
                <a:path w="1617510" h="500494">
                  <a:moveTo>
                    <a:pt x="0" y="0"/>
                  </a:moveTo>
                  <a:lnTo>
                    <a:pt x="1617510" y="0"/>
                  </a:lnTo>
                  <a:lnTo>
                    <a:pt x="1617510" y="500494"/>
                  </a:lnTo>
                  <a:lnTo>
                    <a:pt x="0" y="500494"/>
                  </a:lnTo>
                  <a:close/>
                </a:path>
              </a:pathLst>
            </a:custGeom>
            <a:solidFill>
              <a:srgbClr val="BED2EB"/>
            </a:solidFill>
          </p:spPr>
        </p:sp>
        <p:sp>
          <p:nvSpPr>
            <p:cNvPr id="59" name="Freeform 63">
              <a:extLst>
                <a:ext uri="{FF2B5EF4-FFF2-40B4-BE49-F238E27FC236}">
                  <a16:creationId xmlns:a16="http://schemas.microsoft.com/office/drawing/2014/main" xmlns="" id="{B4AF2628-4BAA-41FF-B1B9-E3825374B8D9}"/>
                </a:ext>
              </a:extLst>
            </p:cNvPr>
            <p:cNvSpPr/>
            <p:nvPr/>
          </p:nvSpPr>
          <p:spPr>
            <a:xfrm>
              <a:off x="2993530" y="3602393"/>
              <a:ext cx="2045373" cy="43154"/>
            </a:xfrm>
            <a:custGeom>
              <a:avLst/>
              <a:gdLst/>
              <a:ahLst/>
              <a:cxnLst/>
              <a:rect l="l" t="t" r="r" b="b"/>
              <a:pathLst>
                <a:path w="2045373" h="43154">
                  <a:moveTo>
                    <a:pt x="0" y="43155"/>
                  </a:moveTo>
                  <a:lnTo>
                    <a:pt x="2045373" y="43155"/>
                  </a:lnTo>
                  <a:lnTo>
                    <a:pt x="2045373" y="0"/>
                  </a:lnTo>
                  <a:lnTo>
                    <a:pt x="0" y="0"/>
                  </a:lnTo>
                  <a:close/>
                </a:path>
              </a:pathLst>
            </a:custGeom>
            <a:solidFill>
              <a:srgbClr val="BED2EB"/>
            </a:solidFill>
          </p:spPr>
        </p:sp>
        <p:sp>
          <p:nvSpPr>
            <p:cNvPr id="60" name="Freeform 64">
              <a:extLst>
                <a:ext uri="{FF2B5EF4-FFF2-40B4-BE49-F238E27FC236}">
                  <a16:creationId xmlns:a16="http://schemas.microsoft.com/office/drawing/2014/main" xmlns="" id="{9FDC7FCF-62BB-4EC9-BA4A-E42246DAF451}"/>
                </a:ext>
              </a:extLst>
            </p:cNvPr>
            <p:cNvSpPr/>
            <p:nvPr/>
          </p:nvSpPr>
          <p:spPr>
            <a:xfrm>
              <a:off x="5010572" y="3393467"/>
              <a:ext cx="362493" cy="759752"/>
            </a:xfrm>
            <a:custGeom>
              <a:avLst/>
              <a:gdLst/>
              <a:ahLst/>
              <a:cxnLst/>
              <a:rect l="l" t="t" r="r" b="b"/>
              <a:pathLst>
                <a:path w="362493" h="759752">
                  <a:moveTo>
                    <a:pt x="0" y="759752"/>
                  </a:moveTo>
                  <a:lnTo>
                    <a:pt x="0" y="713651"/>
                  </a:lnTo>
                  <a:lnTo>
                    <a:pt x="144995" y="667563"/>
                  </a:lnTo>
                  <a:lnTo>
                    <a:pt x="144995" y="529247"/>
                  </a:lnTo>
                  <a:lnTo>
                    <a:pt x="0" y="529247"/>
                  </a:lnTo>
                  <a:lnTo>
                    <a:pt x="0" y="437045"/>
                  </a:lnTo>
                  <a:lnTo>
                    <a:pt x="289991" y="437045"/>
                  </a:lnTo>
                  <a:lnTo>
                    <a:pt x="326250" y="0"/>
                  </a:lnTo>
                  <a:lnTo>
                    <a:pt x="362493" y="0"/>
                  </a:lnTo>
                  <a:lnTo>
                    <a:pt x="362493" y="39"/>
                  </a:lnTo>
                  <a:lnTo>
                    <a:pt x="326250" y="529247"/>
                  </a:lnTo>
                  <a:lnTo>
                    <a:pt x="181254" y="529247"/>
                  </a:lnTo>
                  <a:lnTo>
                    <a:pt x="181254" y="667563"/>
                  </a:lnTo>
                  <a:lnTo>
                    <a:pt x="326250" y="713651"/>
                  </a:lnTo>
                  <a:lnTo>
                    <a:pt x="326250" y="759752"/>
                  </a:lnTo>
                  <a:lnTo>
                    <a:pt x="162394" y="713651"/>
                  </a:lnTo>
                  <a:lnTo>
                    <a:pt x="0" y="759752"/>
                  </a:lnTo>
                  <a:close/>
                </a:path>
              </a:pathLst>
            </a:custGeom>
            <a:solidFill>
              <a:srgbClr val="BED2EB"/>
            </a:solidFill>
          </p:spPr>
        </p:sp>
        <p:sp>
          <p:nvSpPr>
            <p:cNvPr id="61" name="Freeform 65">
              <a:extLst>
                <a:ext uri="{FF2B5EF4-FFF2-40B4-BE49-F238E27FC236}">
                  <a16:creationId xmlns:a16="http://schemas.microsoft.com/office/drawing/2014/main" xmlns="" id="{FF163D43-5C61-440B-91B2-5FEC9F9EABC6}"/>
                </a:ext>
              </a:extLst>
            </p:cNvPr>
            <p:cNvSpPr/>
            <p:nvPr/>
          </p:nvSpPr>
          <p:spPr>
            <a:xfrm>
              <a:off x="5007125" y="3167439"/>
              <a:ext cx="226073" cy="203918"/>
            </a:xfrm>
            <a:custGeom>
              <a:avLst/>
              <a:gdLst/>
              <a:ahLst/>
              <a:cxnLst/>
              <a:rect l="l" t="t" r="r" b="b"/>
              <a:pathLst>
                <a:path w="226073" h="203918">
                  <a:moveTo>
                    <a:pt x="112953" y="203918"/>
                  </a:moveTo>
                  <a:cubicBezTo>
                    <a:pt x="67954" y="203918"/>
                    <a:pt x="26766" y="173883"/>
                    <a:pt x="14567" y="128343"/>
                  </a:cubicBezTo>
                  <a:cubicBezTo>
                    <a:pt x="0" y="73962"/>
                    <a:pt x="32271" y="18069"/>
                    <a:pt x="86639" y="3502"/>
                  </a:cubicBezTo>
                  <a:cubicBezTo>
                    <a:pt x="95483" y="1132"/>
                    <a:pt x="104365" y="0"/>
                    <a:pt x="113104" y="0"/>
                  </a:cubicBezTo>
                  <a:cubicBezTo>
                    <a:pt x="158115" y="0"/>
                    <a:pt x="199297" y="30034"/>
                    <a:pt x="211506" y="75575"/>
                  </a:cubicBezTo>
                  <a:cubicBezTo>
                    <a:pt x="226073" y="129956"/>
                    <a:pt x="193802" y="185849"/>
                    <a:pt x="139408" y="200416"/>
                  </a:cubicBezTo>
                  <a:cubicBezTo>
                    <a:pt x="130569" y="202786"/>
                    <a:pt x="121689" y="203918"/>
                    <a:pt x="112953" y="203918"/>
                  </a:cubicBezTo>
                  <a:close/>
                </a:path>
              </a:pathLst>
            </a:custGeom>
            <a:solidFill>
              <a:srgbClr val="7EA8D5"/>
            </a:solidFill>
          </p:spPr>
        </p:sp>
        <p:sp>
          <p:nvSpPr>
            <p:cNvPr id="62" name="Freeform 66">
              <a:extLst>
                <a:ext uri="{FF2B5EF4-FFF2-40B4-BE49-F238E27FC236}">
                  <a16:creationId xmlns:a16="http://schemas.microsoft.com/office/drawing/2014/main" xmlns="" id="{3E91E712-F762-4E49-B6B3-9D4355FC1912}"/>
                </a:ext>
              </a:extLst>
            </p:cNvPr>
            <p:cNvSpPr/>
            <p:nvPr/>
          </p:nvSpPr>
          <p:spPr>
            <a:xfrm>
              <a:off x="4965822" y="3711104"/>
              <a:ext cx="283388" cy="124346"/>
            </a:xfrm>
            <a:custGeom>
              <a:avLst/>
              <a:gdLst/>
              <a:ahLst/>
              <a:cxnLst/>
              <a:rect l="l" t="t" r="r" b="b"/>
              <a:pathLst>
                <a:path w="283388" h="124346">
                  <a:moveTo>
                    <a:pt x="257658" y="127"/>
                  </a:moveTo>
                  <a:lnTo>
                    <a:pt x="283388" y="0"/>
                  </a:lnTo>
                  <a:lnTo>
                    <a:pt x="283388" y="124346"/>
                  </a:lnTo>
                  <a:lnTo>
                    <a:pt x="257658" y="124346"/>
                  </a:lnTo>
                  <a:lnTo>
                    <a:pt x="0" y="106985"/>
                  </a:lnTo>
                  <a:lnTo>
                    <a:pt x="0" y="21336"/>
                  </a:lnTo>
                  <a:close/>
                </a:path>
              </a:pathLst>
            </a:custGeom>
            <a:solidFill>
              <a:srgbClr val="7EA8D5"/>
            </a:solidFill>
          </p:spPr>
        </p:sp>
        <p:sp>
          <p:nvSpPr>
            <p:cNvPr id="63" name="Freeform 67">
              <a:extLst>
                <a:ext uri="{FF2B5EF4-FFF2-40B4-BE49-F238E27FC236}">
                  <a16:creationId xmlns:a16="http://schemas.microsoft.com/office/drawing/2014/main" xmlns="" id="{542E6523-827F-4352-9419-639EDE4EF1CE}"/>
                </a:ext>
              </a:extLst>
            </p:cNvPr>
            <p:cNvSpPr/>
            <p:nvPr/>
          </p:nvSpPr>
          <p:spPr>
            <a:xfrm>
              <a:off x="5187095" y="3711227"/>
              <a:ext cx="124219" cy="124219"/>
            </a:xfrm>
            <a:custGeom>
              <a:avLst/>
              <a:gdLst/>
              <a:ahLst/>
              <a:cxnLst/>
              <a:rect l="l" t="t" r="r" b="b"/>
              <a:pathLst>
                <a:path w="124219" h="124219">
                  <a:moveTo>
                    <a:pt x="0" y="87846"/>
                  </a:moveTo>
                  <a:lnTo>
                    <a:pt x="36373" y="124219"/>
                  </a:lnTo>
                  <a:lnTo>
                    <a:pt x="87846" y="124219"/>
                  </a:lnTo>
                  <a:lnTo>
                    <a:pt x="124219" y="87846"/>
                  </a:lnTo>
                  <a:lnTo>
                    <a:pt x="124219" y="36399"/>
                  </a:lnTo>
                  <a:lnTo>
                    <a:pt x="87846" y="0"/>
                  </a:lnTo>
                  <a:lnTo>
                    <a:pt x="36373" y="0"/>
                  </a:lnTo>
                  <a:lnTo>
                    <a:pt x="0" y="36399"/>
                  </a:lnTo>
                  <a:close/>
                </a:path>
              </a:pathLst>
            </a:custGeom>
            <a:solidFill>
              <a:srgbClr val="7EA8D5"/>
            </a:solidFill>
          </p:spPr>
        </p:sp>
        <p:sp>
          <p:nvSpPr>
            <p:cNvPr id="64" name="Freeform 68">
              <a:extLst>
                <a:ext uri="{FF2B5EF4-FFF2-40B4-BE49-F238E27FC236}">
                  <a16:creationId xmlns:a16="http://schemas.microsoft.com/office/drawing/2014/main" xmlns="" id="{5BC4E562-B1D9-4378-9641-03BB949BF39A}"/>
                </a:ext>
              </a:extLst>
            </p:cNvPr>
            <p:cNvSpPr/>
            <p:nvPr/>
          </p:nvSpPr>
          <p:spPr>
            <a:xfrm>
              <a:off x="4943072" y="3771791"/>
              <a:ext cx="79070" cy="304787"/>
            </a:xfrm>
            <a:custGeom>
              <a:avLst/>
              <a:gdLst/>
              <a:ahLst/>
              <a:cxnLst/>
              <a:rect l="l" t="t" r="r" b="b"/>
              <a:pathLst>
                <a:path w="79070" h="304787">
                  <a:moveTo>
                    <a:pt x="79071" y="0"/>
                  </a:moveTo>
                  <a:lnTo>
                    <a:pt x="79071" y="18123"/>
                  </a:lnTo>
                  <a:lnTo>
                    <a:pt x="66866" y="304787"/>
                  </a:lnTo>
                  <a:lnTo>
                    <a:pt x="16269" y="304787"/>
                  </a:lnTo>
                  <a:lnTo>
                    <a:pt x="0" y="18123"/>
                  </a:lnTo>
                  <a:lnTo>
                    <a:pt x="0" y="0"/>
                  </a:lnTo>
                  <a:close/>
                </a:path>
              </a:pathLst>
            </a:custGeom>
            <a:solidFill>
              <a:srgbClr val="7EA8D5"/>
            </a:solidFill>
          </p:spPr>
        </p:sp>
        <p:sp>
          <p:nvSpPr>
            <p:cNvPr id="65" name="Freeform 69">
              <a:extLst>
                <a:ext uri="{FF2B5EF4-FFF2-40B4-BE49-F238E27FC236}">
                  <a16:creationId xmlns:a16="http://schemas.microsoft.com/office/drawing/2014/main" xmlns="" id="{BAD991E5-F536-452F-B202-E890A5E4C448}"/>
                </a:ext>
              </a:extLst>
            </p:cNvPr>
            <p:cNvSpPr/>
            <p:nvPr/>
          </p:nvSpPr>
          <p:spPr>
            <a:xfrm>
              <a:off x="4943065" y="3732258"/>
              <a:ext cx="79083" cy="79070"/>
            </a:xfrm>
            <a:custGeom>
              <a:avLst/>
              <a:gdLst/>
              <a:ahLst/>
              <a:cxnLst/>
              <a:rect l="l" t="t" r="r" b="b"/>
              <a:pathLst>
                <a:path w="79083" h="79070">
                  <a:moveTo>
                    <a:pt x="55918" y="79071"/>
                  </a:moveTo>
                  <a:lnTo>
                    <a:pt x="79083" y="55919"/>
                  </a:lnTo>
                  <a:lnTo>
                    <a:pt x="79070" y="23165"/>
                  </a:lnTo>
                  <a:lnTo>
                    <a:pt x="55918" y="0"/>
                  </a:lnTo>
                  <a:lnTo>
                    <a:pt x="23164" y="0"/>
                  </a:lnTo>
                  <a:lnTo>
                    <a:pt x="0" y="23165"/>
                  </a:lnTo>
                  <a:lnTo>
                    <a:pt x="0" y="55919"/>
                  </a:lnTo>
                  <a:lnTo>
                    <a:pt x="23164" y="79071"/>
                  </a:lnTo>
                  <a:close/>
                </a:path>
              </a:pathLst>
            </a:custGeom>
            <a:solidFill>
              <a:srgbClr val="7EA8D5"/>
            </a:solidFill>
          </p:spPr>
        </p:sp>
        <p:sp>
          <p:nvSpPr>
            <p:cNvPr id="66" name="Freeform 70">
              <a:extLst>
                <a:ext uri="{FF2B5EF4-FFF2-40B4-BE49-F238E27FC236}">
                  <a16:creationId xmlns:a16="http://schemas.microsoft.com/office/drawing/2014/main" xmlns="" id="{31DFE582-4651-4521-AE51-D331B93247AF}"/>
                </a:ext>
              </a:extLst>
            </p:cNvPr>
            <p:cNvSpPr/>
            <p:nvPr/>
          </p:nvSpPr>
          <p:spPr>
            <a:xfrm>
              <a:off x="5080953" y="3401393"/>
              <a:ext cx="224270" cy="348539"/>
            </a:xfrm>
            <a:custGeom>
              <a:avLst/>
              <a:gdLst/>
              <a:ahLst/>
              <a:cxnLst/>
              <a:rect l="l" t="t" r="r" b="b"/>
              <a:pathLst>
                <a:path w="224270" h="348539">
                  <a:moveTo>
                    <a:pt x="407" y="85801"/>
                  </a:moveTo>
                  <a:lnTo>
                    <a:pt x="57214" y="9245"/>
                  </a:lnTo>
                  <a:lnTo>
                    <a:pt x="91758" y="0"/>
                  </a:lnTo>
                  <a:lnTo>
                    <a:pt x="181712" y="37223"/>
                  </a:lnTo>
                  <a:lnTo>
                    <a:pt x="182106" y="37122"/>
                  </a:lnTo>
                  <a:lnTo>
                    <a:pt x="224270" y="316039"/>
                  </a:lnTo>
                  <a:lnTo>
                    <a:pt x="102947" y="348539"/>
                  </a:lnTo>
                  <a:lnTo>
                    <a:pt x="0" y="85915"/>
                  </a:lnTo>
                  <a:close/>
                </a:path>
              </a:pathLst>
            </a:custGeom>
            <a:solidFill>
              <a:srgbClr val="7EA8D5"/>
            </a:solidFill>
          </p:spPr>
        </p:sp>
        <p:sp>
          <p:nvSpPr>
            <p:cNvPr id="67" name="Freeform 71">
              <a:extLst>
                <a:ext uri="{FF2B5EF4-FFF2-40B4-BE49-F238E27FC236}">
                  <a16:creationId xmlns:a16="http://schemas.microsoft.com/office/drawing/2014/main" xmlns="" id="{243B1B9F-0B80-429D-AC49-57FDA83E5E07}"/>
                </a:ext>
              </a:extLst>
            </p:cNvPr>
            <p:cNvSpPr/>
            <p:nvPr/>
          </p:nvSpPr>
          <p:spPr>
            <a:xfrm>
              <a:off x="5264443" y="3717427"/>
              <a:ext cx="46876" cy="30188"/>
            </a:xfrm>
            <a:custGeom>
              <a:avLst/>
              <a:gdLst/>
              <a:ahLst/>
              <a:cxnLst/>
              <a:rect l="l" t="t" r="r" b="b"/>
              <a:pathLst>
                <a:path w="46876" h="30188">
                  <a:moveTo>
                    <a:pt x="40780" y="0"/>
                  </a:moveTo>
                  <a:lnTo>
                    <a:pt x="46876" y="30188"/>
                  </a:lnTo>
                  <a:lnTo>
                    <a:pt x="0" y="6299"/>
                  </a:lnTo>
                  <a:close/>
                </a:path>
              </a:pathLst>
            </a:custGeom>
            <a:solidFill>
              <a:srgbClr val="7EA8D5"/>
            </a:solidFill>
          </p:spPr>
        </p:sp>
        <p:sp>
          <p:nvSpPr>
            <p:cNvPr id="68" name="Freeform 72">
              <a:extLst>
                <a:ext uri="{FF2B5EF4-FFF2-40B4-BE49-F238E27FC236}">
                  <a16:creationId xmlns:a16="http://schemas.microsoft.com/office/drawing/2014/main" xmlns="" id="{3A5AE9BC-B484-4FA6-9951-0956D1A8FFB7}"/>
                </a:ext>
              </a:extLst>
            </p:cNvPr>
            <p:cNvSpPr/>
            <p:nvPr/>
          </p:nvSpPr>
          <p:spPr>
            <a:xfrm>
              <a:off x="4994938" y="3558164"/>
              <a:ext cx="56591" cy="56591"/>
            </a:xfrm>
            <a:custGeom>
              <a:avLst/>
              <a:gdLst/>
              <a:ahLst/>
              <a:cxnLst/>
              <a:rect l="l" t="t" r="r" b="b"/>
              <a:pathLst>
                <a:path w="56591" h="56591">
                  <a:moveTo>
                    <a:pt x="0" y="40018"/>
                  </a:moveTo>
                  <a:lnTo>
                    <a:pt x="16573" y="56591"/>
                  </a:lnTo>
                  <a:lnTo>
                    <a:pt x="40017" y="56591"/>
                  </a:lnTo>
                  <a:lnTo>
                    <a:pt x="56591" y="40018"/>
                  </a:lnTo>
                  <a:lnTo>
                    <a:pt x="56591" y="16574"/>
                  </a:lnTo>
                  <a:lnTo>
                    <a:pt x="40017" y="0"/>
                  </a:lnTo>
                  <a:lnTo>
                    <a:pt x="16573" y="0"/>
                  </a:lnTo>
                  <a:lnTo>
                    <a:pt x="0" y="16574"/>
                  </a:lnTo>
                  <a:close/>
                </a:path>
              </a:pathLst>
            </a:custGeom>
            <a:solidFill>
              <a:srgbClr val="7EA8D5"/>
            </a:solidFill>
          </p:spPr>
        </p:sp>
        <p:sp>
          <p:nvSpPr>
            <p:cNvPr id="69" name="Freeform 73">
              <a:extLst>
                <a:ext uri="{FF2B5EF4-FFF2-40B4-BE49-F238E27FC236}">
                  <a16:creationId xmlns:a16="http://schemas.microsoft.com/office/drawing/2014/main" xmlns="" id="{3255ECCD-FDC1-4725-9BE9-1DE877511056}"/>
                </a:ext>
              </a:extLst>
            </p:cNvPr>
            <p:cNvSpPr/>
            <p:nvPr/>
          </p:nvSpPr>
          <p:spPr>
            <a:xfrm>
              <a:off x="4834612" y="3558167"/>
              <a:ext cx="188620" cy="56591"/>
            </a:xfrm>
            <a:custGeom>
              <a:avLst/>
              <a:gdLst/>
              <a:ahLst/>
              <a:cxnLst/>
              <a:rect l="l" t="t" r="r" b="b"/>
              <a:pathLst>
                <a:path w="188620" h="56591">
                  <a:moveTo>
                    <a:pt x="0" y="7074"/>
                  </a:moveTo>
                  <a:lnTo>
                    <a:pt x="0" y="49517"/>
                  </a:lnTo>
                  <a:lnTo>
                    <a:pt x="188620" y="56591"/>
                  </a:lnTo>
                  <a:lnTo>
                    <a:pt x="188620" y="0"/>
                  </a:lnTo>
                  <a:close/>
                </a:path>
              </a:pathLst>
            </a:custGeom>
            <a:solidFill>
              <a:srgbClr val="7EA8D5"/>
            </a:solidFill>
          </p:spPr>
        </p:sp>
        <p:sp>
          <p:nvSpPr>
            <p:cNvPr id="70" name="Freeform 74">
              <a:extLst>
                <a:ext uri="{FF2B5EF4-FFF2-40B4-BE49-F238E27FC236}">
                  <a16:creationId xmlns:a16="http://schemas.microsoft.com/office/drawing/2014/main" xmlns="" id="{49259445-A576-479E-9717-DD6BDFBCF3C1}"/>
                </a:ext>
              </a:extLst>
            </p:cNvPr>
            <p:cNvSpPr/>
            <p:nvPr/>
          </p:nvSpPr>
          <p:spPr>
            <a:xfrm>
              <a:off x="5117642" y="3416798"/>
              <a:ext cx="75450" cy="75451"/>
            </a:xfrm>
            <a:custGeom>
              <a:avLst/>
              <a:gdLst/>
              <a:ahLst/>
              <a:cxnLst/>
              <a:rect l="l" t="t" r="r" b="b"/>
              <a:pathLst>
                <a:path w="75450" h="75451">
                  <a:moveTo>
                    <a:pt x="22097" y="75450"/>
                  </a:moveTo>
                  <a:lnTo>
                    <a:pt x="53352" y="75450"/>
                  </a:lnTo>
                  <a:lnTo>
                    <a:pt x="75450" y="53352"/>
                  </a:lnTo>
                  <a:lnTo>
                    <a:pt x="75450" y="22098"/>
                  </a:lnTo>
                  <a:lnTo>
                    <a:pt x="53352" y="0"/>
                  </a:lnTo>
                  <a:lnTo>
                    <a:pt x="22097" y="0"/>
                  </a:lnTo>
                  <a:lnTo>
                    <a:pt x="6629" y="15468"/>
                  </a:lnTo>
                  <a:lnTo>
                    <a:pt x="0" y="53352"/>
                  </a:lnTo>
                  <a:close/>
                </a:path>
              </a:pathLst>
            </a:custGeom>
            <a:solidFill>
              <a:srgbClr val="7EA8D5"/>
            </a:solidFill>
          </p:spPr>
        </p:sp>
        <p:sp>
          <p:nvSpPr>
            <p:cNvPr id="71" name="Freeform 75">
              <a:extLst>
                <a:ext uri="{FF2B5EF4-FFF2-40B4-BE49-F238E27FC236}">
                  <a16:creationId xmlns:a16="http://schemas.microsoft.com/office/drawing/2014/main" xmlns="" id="{AC68E364-6552-4C7A-BBEC-38D9956F3F6F}"/>
                </a:ext>
              </a:extLst>
            </p:cNvPr>
            <p:cNvSpPr/>
            <p:nvPr/>
          </p:nvSpPr>
          <p:spPr>
            <a:xfrm>
              <a:off x="5001987" y="3427848"/>
              <a:ext cx="180048" cy="180060"/>
            </a:xfrm>
            <a:custGeom>
              <a:avLst/>
              <a:gdLst/>
              <a:ahLst/>
              <a:cxnLst/>
              <a:rect l="l" t="t" r="r" b="b"/>
              <a:pathLst>
                <a:path w="180048" h="180060">
                  <a:moveTo>
                    <a:pt x="0" y="140043"/>
                  </a:moveTo>
                  <a:lnTo>
                    <a:pt x="40017" y="180060"/>
                  </a:lnTo>
                  <a:lnTo>
                    <a:pt x="180047" y="53353"/>
                  </a:lnTo>
                  <a:lnTo>
                    <a:pt x="126707" y="0"/>
                  </a:lnTo>
                  <a:close/>
                </a:path>
              </a:pathLst>
            </a:custGeom>
            <a:solidFill>
              <a:srgbClr val="7EA8D5"/>
            </a:solidFill>
          </p:spPr>
        </p:sp>
        <p:sp>
          <p:nvSpPr>
            <p:cNvPr id="72" name="Freeform 76">
              <a:extLst>
                <a:ext uri="{FF2B5EF4-FFF2-40B4-BE49-F238E27FC236}">
                  <a16:creationId xmlns:a16="http://schemas.microsoft.com/office/drawing/2014/main" xmlns="" id="{E361759E-D91E-476D-91E5-370A5E00A534}"/>
                </a:ext>
              </a:extLst>
            </p:cNvPr>
            <p:cNvSpPr/>
            <p:nvPr/>
          </p:nvSpPr>
          <p:spPr>
            <a:xfrm>
              <a:off x="2653335" y="3390895"/>
              <a:ext cx="362495" cy="759752"/>
            </a:xfrm>
            <a:custGeom>
              <a:avLst/>
              <a:gdLst/>
              <a:ahLst/>
              <a:cxnLst/>
              <a:rect l="l" t="t" r="r" b="b"/>
              <a:pathLst>
                <a:path w="362495" h="759752">
                  <a:moveTo>
                    <a:pt x="36244" y="759752"/>
                  </a:moveTo>
                  <a:lnTo>
                    <a:pt x="36244" y="713651"/>
                  </a:lnTo>
                  <a:lnTo>
                    <a:pt x="181240" y="667563"/>
                  </a:lnTo>
                  <a:lnTo>
                    <a:pt x="181240" y="529247"/>
                  </a:lnTo>
                  <a:lnTo>
                    <a:pt x="36244" y="529247"/>
                  </a:lnTo>
                  <a:lnTo>
                    <a:pt x="0" y="17"/>
                  </a:lnTo>
                  <a:lnTo>
                    <a:pt x="0" y="0"/>
                  </a:lnTo>
                  <a:lnTo>
                    <a:pt x="36244" y="0"/>
                  </a:lnTo>
                  <a:lnTo>
                    <a:pt x="72503" y="437045"/>
                  </a:lnTo>
                  <a:lnTo>
                    <a:pt x="362495" y="437045"/>
                  </a:lnTo>
                  <a:lnTo>
                    <a:pt x="362495" y="529247"/>
                  </a:lnTo>
                  <a:lnTo>
                    <a:pt x="217499" y="529247"/>
                  </a:lnTo>
                  <a:lnTo>
                    <a:pt x="217499" y="667563"/>
                  </a:lnTo>
                  <a:lnTo>
                    <a:pt x="362495" y="713651"/>
                  </a:lnTo>
                  <a:lnTo>
                    <a:pt x="362495" y="759752"/>
                  </a:lnTo>
                  <a:lnTo>
                    <a:pt x="200100" y="713651"/>
                  </a:lnTo>
                  <a:lnTo>
                    <a:pt x="36244" y="759752"/>
                  </a:lnTo>
                  <a:close/>
                </a:path>
              </a:pathLst>
            </a:custGeom>
            <a:solidFill>
              <a:srgbClr val="BED2EB"/>
            </a:solidFill>
          </p:spPr>
        </p:sp>
        <p:sp>
          <p:nvSpPr>
            <p:cNvPr id="73" name="Freeform 77">
              <a:extLst>
                <a:ext uri="{FF2B5EF4-FFF2-40B4-BE49-F238E27FC236}">
                  <a16:creationId xmlns:a16="http://schemas.microsoft.com/office/drawing/2014/main" xmlns="" id="{A27657B7-3606-4EB0-9BA8-7DA43363F6EF}"/>
                </a:ext>
              </a:extLst>
            </p:cNvPr>
            <p:cNvSpPr/>
            <p:nvPr/>
          </p:nvSpPr>
          <p:spPr>
            <a:xfrm>
              <a:off x="2793204" y="3164868"/>
              <a:ext cx="226073" cy="203918"/>
            </a:xfrm>
            <a:custGeom>
              <a:avLst/>
              <a:gdLst/>
              <a:ahLst/>
              <a:cxnLst/>
              <a:rect l="l" t="t" r="r" b="b"/>
              <a:pathLst>
                <a:path w="226073" h="203918">
                  <a:moveTo>
                    <a:pt x="113119" y="203919"/>
                  </a:moveTo>
                  <a:cubicBezTo>
                    <a:pt x="104383" y="203919"/>
                    <a:pt x="95503" y="202786"/>
                    <a:pt x="86664" y="200416"/>
                  </a:cubicBezTo>
                  <a:cubicBezTo>
                    <a:pt x="32270" y="185849"/>
                    <a:pt x="0" y="129956"/>
                    <a:pt x="14566" y="75575"/>
                  </a:cubicBezTo>
                  <a:cubicBezTo>
                    <a:pt x="26776" y="30035"/>
                    <a:pt x="67957" y="0"/>
                    <a:pt x="112969" y="0"/>
                  </a:cubicBezTo>
                  <a:cubicBezTo>
                    <a:pt x="121707" y="0"/>
                    <a:pt x="130590" y="1132"/>
                    <a:pt x="139433" y="3503"/>
                  </a:cubicBezTo>
                  <a:cubicBezTo>
                    <a:pt x="193802" y="18070"/>
                    <a:pt x="226072" y="73962"/>
                    <a:pt x="211505" y="128343"/>
                  </a:cubicBezTo>
                  <a:cubicBezTo>
                    <a:pt x="199307" y="173884"/>
                    <a:pt x="158118" y="203919"/>
                    <a:pt x="113119" y="203919"/>
                  </a:cubicBezTo>
                  <a:close/>
                </a:path>
              </a:pathLst>
            </a:custGeom>
            <a:solidFill>
              <a:srgbClr val="7EA8D5"/>
            </a:solidFill>
          </p:spPr>
        </p:sp>
        <p:sp>
          <p:nvSpPr>
            <p:cNvPr id="74" name="Freeform 78">
              <a:extLst>
                <a:ext uri="{FF2B5EF4-FFF2-40B4-BE49-F238E27FC236}">
                  <a16:creationId xmlns:a16="http://schemas.microsoft.com/office/drawing/2014/main" xmlns="" id="{A4C3FC09-CD4D-4058-930C-DB50FC0DCE7B}"/>
                </a:ext>
              </a:extLst>
            </p:cNvPr>
            <p:cNvSpPr/>
            <p:nvPr/>
          </p:nvSpPr>
          <p:spPr>
            <a:xfrm>
              <a:off x="2777192" y="3708532"/>
              <a:ext cx="283388" cy="124346"/>
            </a:xfrm>
            <a:custGeom>
              <a:avLst/>
              <a:gdLst/>
              <a:ahLst/>
              <a:cxnLst/>
              <a:rect l="l" t="t" r="r" b="b"/>
              <a:pathLst>
                <a:path w="283388" h="124346">
                  <a:moveTo>
                    <a:pt x="25730" y="127"/>
                  </a:moveTo>
                  <a:lnTo>
                    <a:pt x="0" y="0"/>
                  </a:lnTo>
                  <a:lnTo>
                    <a:pt x="0" y="124346"/>
                  </a:lnTo>
                  <a:lnTo>
                    <a:pt x="25730" y="124346"/>
                  </a:lnTo>
                  <a:lnTo>
                    <a:pt x="283387" y="106985"/>
                  </a:lnTo>
                  <a:lnTo>
                    <a:pt x="283387" y="21336"/>
                  </a:lnTo>
                  <a:close/>
                </a:path>
              </a:pathLst>
            </a:custGeom>
            <a:solidFill>
              <a:srgbClr val="7EA8D5"/>
            </a:solidFill>
          </p:spPr>
        </p:sp>
        <p:sp>
          <p:nvSpPr>
            <p:cNvPr id="75" name="Freeform 79">
              <a:extLst>
                <a:ext uri="{FF2B5EF4-FFF2-40B4-BE49-F238E27FC236}">
                  <a16:creationId xmlns:a16="http://schemas.microsoft.com/office/drawing/2014/main" xmlns="" id="{868B03CC-1348-4BCC-8AB1-4586126D9D2B}"/>
                </a:ext>
              </a:extLst>
            </p:cNvPr>
            <p:cNvSpPr/>
            <p:nvPr/>
          </p:nvSpPr>
          <p:spPr>
            <a:xfrm>
              <a:off x="2715086" y="3708655"/>
              <a:ext cx="124219" cy="124218"/>
            </a:xfrm>
            <a:custGeom>
              <a:avLst/>
              <a:gdLst/>
              <a:ahLst/>
              <a:cxnLst/>
              <a:rect l="l" t="t" r="r" b="b"/>
              <a:pathLst>
                <a:path w="124219" h="124218">
                  <a:moveTo>
                    <a:pt x="124219" y="87846"/>
                  </a:moveTo>
                  <a:lnTo>
                    <a:pt x="87846" y="124219"/>
                  </a:lnTo>
                  <a:lnTo>
                    <a:pt x="36373" y="124219"/>
                  </a:lnTo>
                  <a:lnTo>
                    <a:pt x="0" y="87846"/>
                  </a:lnTo>
                  <a:lnTo>
                    <a:pt x="0" y="36399"/>
                  </a:lnTo>
                  <a:lnTo>
                    <a:pt x="36373" y="0"/>
                  </a:lnTo>
                  <a:lnTo>
                    <a:pt x="87846" y="0"/>
                  </a:lnTo>
                  <a:lnTo>
                    <a:pt x="124219" y="36399"/>
                  </a:lnTo>
                  <a:close/>
                </a:path>
              </a:pathLst>
            </a:custGeom>
            <a:solidFill>
              <a:srgbClr val="7EA8D5"/>
            </a:solidFill>
          </p:spPr>
        </p:sp>
        <p:sp>
          <p:nvSpPr>
            <p:cNvPr id="76" name="Freeform 80">
              <a:extLst>
                <a:ext uri="{FF2B5EF4-FFF2-40B4-BE49-F238E27FC236}">
                  <a16:creationId xmlns:a16="http://schemas.microsoft.com/office/drawing/2014/main" xmlns="" id="{285696FF-C48A-4210-9F29-0C417FD180F4}"/>
                </a:ext>
              </a:extLst>
            </p:cNvPr>
            <p:cNvSpPr/>
            <p:nvPr/>
          </p:nvSpPr>
          <p:spPr>
            <a:xfrm>
              <a:off x="3004259" y="3769219"/>
              <a:ext cx="79070" cy="304788"/>
            </a:xfrm>
            <a:custGeom>
              <a:avLst/>
              <a:gdLst/>
              <a:ahLst/>
              <a:cxnLst/>
              <a:rect l="l" t="t" r="r" b="b"/>
              <a:pathLst>
                <a:path w="79070" h="304788">
                  <a:moveTo>
                    <a:pt x="0" y="0"/>
                  </a:moveTo>
                  <a:lnTo>
                    <a:pt x="0" y="18123"/>
                  </a:lnTo>
                  <a:lnTo>
                    <a:pt x="12204" y="304787"/>
                  </a:lnTo>
                  <a:lnTo>
                    <a:pt x="62801" y="304787"/>
                  </a:lnTo>
                  <a:lnTo>
                    <a:pt x="79070" y="18123"/>
                  </a:lnTo>
                  <a:lnTo>
                    <a:pt x="79070" y="0"/>
                  </a:lnTo>
                  <a:close/>
                </a:path>
              </a:pathLst>
            </a:custGeom>
            <a:solidFill>
              <a:srgbClr val="7EA8D5"/>
            </a:solidFill>
          </p:spPr>
        </p:sp>
        <p:sp>
          <p:nvSpPr>
            <p:cNvPr id="77" name="Freeform 81">
              <a:extLst>
                <a:ext uri="{FF2B5EF4-FFF2-40B4-BE49-F238E27FC236}">
                  <a16:creationId xmlns:a16="http://schemas.microsoft.com/office/drawing/2014/main" xmlns="" id="{5A4937BC-B287-4363-932C-E66570AF13D8}"/>
                </a:ext>
              </a:extLst>
            </p:cNvPr>
            <p:cNvSpPr/>
            <p:nvPr/>
          </p:nvSpPr>
          <p:spPr>
            <a:xfrm>
              <a:off x="3004266" y="3729685"/>
              <a:ext cx="79070" cy="79070"/>
            </a:xfrm>
            <a:custGeom>
              <a:avLst/>
              <a:gdLst/>
              <a:ahLst/>
              <a:cxnLst/>
              <a:rect l="l" t="t" r="r" b="b"/>
              <a:pathLst>
                <a:path w="79070" h="79070">
                  <a:moveTo>
                    <a:pt x="23152" y="79070"/>
                  </a:moveTo>
                  <a:lnTo>
                    <a:pt x="0" y="55918"/>
                  </a:lnTo>
                  <a:lnTo>
                    <a:pt x="0" y="23165"/>
                  </a:lnTo>
                  <a:lnTo>
                    <a:pt x="23152" y="0"/>
                  </a:lnTo>
                  <a:lnTo>
                    <a:pt x="55906" y="0"/>
                  </a:lnTo>
                  <a:lnTo>
                    <a:pt x="79070" y="23165"/>
                  </a:lnTo>
                  <a:lnTo>
                    <a:pt x="79070" y="55918"/>
                  </a:lnTo>
                  <a:lnTo>
                    <a:pt x="55906" y="79070"/>
                  </a:lnTo>
                  <a:close/>
                </a:path>
              </a:pathLst>
            </a:custGeom>
            <a:solidFill>
              <a:srgbClr val="7EA8D5"/>
            </a:solidFill>
          </p:spPr>
        </p:sp>
        <p:sp>
          <p:nvSpPr>
            <p:cNvPr id="78" name="Freeform 82">
              <a:extLst>
                <a:ext uri="{FF2B5EF4-FFF2-40B4-BE49-F238E27FC236}">
                  <a16:creationId xmlns:a16="http://schemas.microsoft.com/office/drawing/2014/main" xmlns="" id="{CFFD8279-CB2A-49BF-949D-EFB97EEA466D}"/>
                </a:ext>
              </a:extLst>
            </p:cNvPr>
            <p:cNvSpPr/>
            <p:nvPr/>
          </p:nvSpPr>
          <p:spPr>
            <a:xfrm>
              <a:off x="2721178" y="3398821"/>
              <a:ext cx="224269" cy="348538"/>
            </a:xfrm>
            <a:custGeom>
              <a:avLst/>
              <a:gdLst/>
              <a:ahLst/>
              <a:cxnLst/>
              <a:rect l="l" t="t" r="r" b="b"/>
              <a:pathLst>
                <a:path w="224269" h="348538">
                  <a:moveTo>
                    <a:pt x="223863" y="85801"/>
                  </a:moveTo>
                  <a:lnTo>
                    <a:pt x="167056" y="9245"/>
                  </a:lnTo>
                  <a:lnTo>
                    <a:pt x="132512" y="0"/>
                  </a:lnTo>
                  <a:lnTo>
                    <a:pt x="42558" y="37224"/>
                  </a:lnTo>
                  <a:lnTo>
                    <a:pt x="42164" y="37122"/>
                  </a:lnTo>
                  <a:lnTo>
                    <a:pt x="0" y="316039"/>
                  </a:lnTo>
                  <a:lnTo>
                    <a:pt x="121323" y="348539"/>
                  </a:lnTo>
                  <a:lnTo>
                    <a:pt x="224270" y="85916"/>
                  </a:lnTo>
                  <a:close/>
                </a:path>
              </a:pathLst>
            </a:custGeom>
            <a:solidFill>
              <a:srgbClr val="7EA8D5"/>
            </a:solidFill>
          </p:spPr>
        </p:sp>
        <p:sp>
          <p:nvSpPr>
            <p:cNvPr id="79" name="Freeform 83">
              <a:extLst>
                <a:ext uri="{FF2B5EF4-FFF2-40B4-BE49-F238E27FC236}">
                  <a16:creationId xmlns:a16="http://schemas.microsoft.com/office/drawing/2014/main" xmlns="" id="{F7423092-C225-40AA-A572-480A4E26237C}"/>
                </a:ext>
              </a:extLst>
            </p:cNvPr>
            <p:cNvSpPr/>
            <p:nvPr/>
          </p:nvSpPr>
          <p:spPr>
            <a:xfrm>
              <a:off x="2715082" y="3714854"/>
              <a:ext cx="46876" cy="30188"/>
            </a:xfrm>
            <a:custGeom>
              <a:avLst/>
              <a:gdLst/>
              <a:ahLst/>
              <a:cxnLst/>
              <a:rect l="l" t="t" r="r" b="b"/>
              <a:pathLst>
                <a:path w="46876" h="30188">
                  <a:moveTo>
                    <a:pt x="6096" y="0"/>
                  </a:moveTo>
                  <a:lnTo>
                    <a:pt x="0" y="30188"/>
                  </a:lnTo>
                  <a:lnTo>
                    <a:pt x="46876" y="6299"/>
                  </a:lnTo>
                  <a:close/>
                </a:path>
              </a:pathLst>
            </a:custGeom>
            <a:solidFill>
              <a:srgbClr val="7EA8D5"/>
            </a:solidFill>
          </p:spPr>
        </p:sp>
        <p:sp>
          <p:nvSpPr>
            <p:cNvPr id="80" name="Freeform 84">
              <a:extLst>
                <a:ext uri="{FF2B5EF4-FFF2-40B4-BE49-F238E27FC236}">
                  <a16:creationId xmlns:a16="http://schemas.microsoft.com/office/drawing/2014/main" xmlns="" id="{87307869-ADA8-455C-8DF0-F70703DF654D}"/>
                </a:ext>
              </a:extLst>
            </p:cNvPr>
            <p:cNvSpPr/>
            <p:nvPr/>
          </p:nvSpPr>
          <p:spPr>
            <a:xfrm>
              <a:off x="2974871" y="3555592"/>
              <a:ext cx="56591" cy="56591"/>
            </a:xfrm>
            <a:custGeom>
              <a:avLst/>
              <a:gdLst/>
              <a:ahLst/>
              <a:cxnLst/>
              <a:rect l="l" t="t" r="r" b="b"/>
              <a:pathLst>
                <a:path w="56591" h="56591">
                  <a:moveTo>
                    <a:pt x="56591" y="40018"/>
                  </a:moveTo>
                  <a:lnTo>
                    <a:pt x="40018" y="56591"/>
                  </a:lnTo>
                  <a:lnTo>
                    <a:pt x="16573" y="56591"/>
                  </a:lnTo>
                  <a:lnTo>
                    <a:pt x="0" y="40018"/>
                  </a:lnTo>
                  <a:lnTo>
                    <a:pt x="0" y="16574"/>
                  </a:lnTo>
                  <a:lnTo>
                    <a:pt x="16573" y="0"/>
                  </a:lnTo>
                  <a:lnTo>
                    <a:pt x="40018" y="0"/>
                  </a:lnTo>
                  <a:lnTo>
                    <a:pt x="56591" y="16574"/>
                  </a:lnTo>
                  <a:close/>
                </a:path>
              </a:pathLst>
            </a:custGeom>
            <a:solidFill>
              <a:srgbClr val="7EA8D5"/>
            </a:solidFill>
          </p:spPr>
        </p:sp>
        <p:sp>
          <p:nvSpPr>
            <p:cNvPr id="81" name="Freeform 85">
              <a:extLst>
                <a:ext uri="{FF2B5EF4-FFF2-40B4-BE49-F238E27FC236}">
                  <a16:creationId xmlns:a16="http://schemas.microsoft.com/office/drawing/2014/main" xmlns="" id="{7EE2982E-4143-4304-9949-3AB0E2C1E9D8}"/>
                </a:ext>
              </a:extLst>
            </p:cNvPr>
            <p:cNvSpPr/>
            <p:nvPr/>
          </p:nvSpPr>
          <p:spPr>
            <a:xfrm>
              <a:off x="3003168" y="3555596"/>
              <a:ext cx="188620" cy="56591"/>
            </a:xfrm>
            <a:custGeom>
              <a:avLst/>
              <a:gdLst/>
              <a:ahLst/>
              <a:cxnLst/>
              <a:rect l="l" t="t" r="r" b="b"/>
              <a:pathLst>
                <a:path w="188620" h="56591">
                  <a:moveTo>
                    <a:pt x="188620" y="7074"/>
                  </a:moveTo>
                  <a:lnTo>
                    <a:pt x="188620" y="49517"/>
                  </a:lnTo>
                  <a:lnTo>
                    <a:pt x="0" y="56591"/>
                  </a:lnTo>
                  <a:lnTo>
                    <a:pt x="0" y="0"/>
                  </a:lnTo>
                  <a:close/>
                </a:path>
              </a:pathLst>
            </a:custGeom>
            <a:solidFill>
              <a:srgbClr val="7EA8D5"/>
            </a:solidFill>
          </p:spPr>
        </p:sp>
        <p:sp>
          <p:nvSpPr>
            <p:cNvPr id="82" name="Freeform 86">
              <a:extLst>
                <a:ext uri="{FF2B5EF4-FFF2-40B4-BE49-F238E27FC236}">
                  <a16:creationId xmlns:a16="http://schemas.microsoft.com/office/drawing/2014/main" xmlns="" id="{4C7C8BCB-6D03-493B-BE84-A61707385AC2}"/>
                </a:ext>
              </a:extLst>
            </p:cNvPr>
            <p:cNvSpPr/>
            <p:nvPr/>
          </p:nvSpPr>
          <p:spPr>
            <a:xfrm>
              <a:off x="2833308" y="3414225"/>
              <a:ext cx="75451" cy="75450"/>
            </a:xfrm>
            <a:custGeom>
              <a:avLst/>
              <a:gdLst/>
              <a:ahLst/>
              <a:cxnLst/>
              <a:rect l="l" t="t" r="r" b="b"/>
              <a:pathLst>
                <a:path w="75451" h="75450">
                  <a:moveTo>
                    <a:pt x="53352" y="75450"/>
                  </a:moveTo>
                  <a:lnTo>
                    <a:pt x="22098" y="75450"/>
                  </a:lnTo>
                  <a:lnTo>
                    <a:pt x="0" y="53352"/>
                  </a:lnTo>
                  <a:lnTo>
                    <a:pt x="0" y="22098"/>
                  </a:lnTo>
                  <a:lnTo>
                    <a:pt x="22098" y="0"/>
                  </a:lnTo>
                  <a:lnTo>
                    <a:pt x="53352" y="0"/>
                  </a:lnTo>
                  <a:lnTo>
                    <a:pt x="68821" y="15468"/>
                  </a:lnTo>
                  <a:lnTo>
                    <a:pt x="75450" y="53352"/>
                  </a:lnTo>
                  <a:close/>
                </a:path>
              </a:pathLst>
            </a:custGeom>
            <a:solidFill>
              <a:srgbClr val="7EA8D5"/>
            </a:solidFill>
          </p:spPr>
        </p:sp>
        <p:sp>
          <p:nvSpPr>
            <p:cNvPr id="83" name="Freeform 87">
              <a:extLst>
                <a:ext uri="{FF2B5EF4-FFF2-40B4-BE49-F238E27FC236}">
                  <a16:creationId xmlns:a16="http://schemas.microsoft.com/office/drawing/2014/main" xmlns="" id="{91A755D1-634E-4A97-94AC-DA3A261FB765}"/>
                </a:ext>
              </a:extLst>
            </p:cNvPr>
            <p:cNvSpPr/>
            <p:nvPr/>
          </p:nvSpPr>
          <p:spPr>
            <a:xfrm>
              <a:off x="2844367" y="3425278"/>
              <a:ext cx="180048" cy="180060"/>
            </a:xfrm>
            <a:custGeom>
              <a:avLst/>
              <a:gdLst/>
              <a:ahLst/>
              <a:cxnLst/>
              <a:rect l="l" t="t" r="r" b="b"/>
              <a:pathLst>
                <a:path w="180048" h="180060">
                  <a:moveTo>
                    <a:pt x="180048" y="140042"/>
                  </a:moveTo>
                  <a:lnTo>
                    <a:pt x="140030" y="180060"/>
                  </a:lnTo>
                  <a:lnTo>
                    <a:pt x="0" y="53352"/>
                  </a:lnTo>
                  <a:lnTo>
                    <a:pt x="53340" y="0"/>
                  </a:lnTo>
                  <a:close/>
                </a:path>
              </a:pathLst>
            </a:custGeom>
            <a:solidFill>
              <a:srgbClr val="7EA8D5"/>
            </a:solidFill>
          </p:spPr>
        </p:sp>
        <p:sp>
          <p:nvSpPr>
            <p:cNvPr id="84" name="Freeform 88">
              <a:extLst>
                <a:ext uri="{FF2B5EF4-FFF2-40B4-BE49-F238E27FC236}">
                  <a16:creationId xmlns:a16="http://schemas.microsoft.com/office/drawing/2014/main" xmlns="" id="{E69D29CE-03B7-4919-BC09-170E734C6002}"/>
                </a:ext>
              </a:extLst>
            </p:cNvPr>
            <p:cNvSpPr/>
            <p:nvPr/>
          </p:nvSpPr>
          <p:spPr>
            <a:xfrm>
              <a:off x="4178976" y="3230836"/>
              <a:ext cx="223787" cy="223761"/>
            </a:xfrm>
            <a:custGeom>
              <a:avLst/>
              <a:gdLst/>
              <a:ahLst/>
              <a:cxnLst/>
              <a:rect l="l" t="t" r="r" b="b"/>
              <a:pathLst>
                <a:path w="223787" h="223761">
                  <a:moveTo>
                    <a:pt x="111887" y="223761"/>
                  </a:moveTo>
                  <a:cubicBezTo>
                    <a:pt x="50203" y="223761"/>
                    <a:pt x="0" y="173571"/>
                    <a:pt x="0" y="111874"/>
                  </a:cubicBezTo>
                  <a:cubicBezTo>
                    <a:pt x="0" y="50190"/>
                    <a:pt x="50203" y="0"/>
                    <a:pt x="111887" y="0"/>
                  </a:cubicBezTo>
                  <a:cubicBezTo>
                    <a:pt x="173583" y="0"/>
                    <a:pt x="223786" y="50190"/>
                    <a:pt x="223786" y="111874"/>
                  </a:cubicBezTo>
                  <a:cubicBezTo>
                    <a:pt x="223786" y="173571"/>
                    <a:pt x="173583" y="223761"/>
                    <a:pt x="111887" y="223761"/>
                  </a:cubicBezTo>
                </a:path>
              </a:pathLst>
            </a:custGeom>
            <a:solidFill>
              <a:srgbClr val="7EA8D5"/>
            </a:solidFill>
          </p:spPr>
        </p:sp>
        <p:sp>
          <p:nvSpPr>
            <p:cNvPr id="85" name="Freeform 89">
              <a:extLst>
                <a:ext uri="{FF2B5EF4-FFF2-40B4-BE49-F238E27FC236}">
                  <a16:creationId xmlns:a16="http://schemas.microsoft.com/office/drawing/2014/main" xmlns="" id="{A8980AB8-74DB-4B48-8406-03FB5EFE8D11}"/>
                </a:ext>
              </a:extLst>
            </p:cNvPr>
            <p:cNvSpPr/>
            <p:nvPr/>
          </p:nvSpPr>
          <p:spPr>
            <a:xfrm>
              <a:off x="4173507" y="3225354"/>
              <a:ext cx="234721" cy="234709"/>
            </a:xfrm>
            <a:custGeom>
              <a:avLst/>
              <a:gdLst/>
              <a:ahLst/>
              <a:cxnLst/>
              <a:rect l="l" t="t" r="r" b="b"/>
              <a:pathLst>
                <a:path w="234721" h="234709">
                  <a:moveTo>
                    <a:pt x="117361" y="0"/>
                  </a:moveTo>
                  <a:cubicBezTo>
                    <a:pt x="52654" y="0"/>
                    <a:pt x="0" y="52642"/>
                    <a:pt x="0" y="117361"/>
                  </a:cubicBezTo>
                  <a:cubicBezTo>
                    <a:pt x="0" y="182067"/>
                    <a:pt x="52654" y="234709"/>
                    <a:pt x="117361" y="234709"/>
                  </a:cubicBezTo>
                  <a:cubicBezTo>
                    <a:pt x="182067" y="234709"/>
                    <a:pt x="234721" y="182067"/>
                    <a:pt x="234721" y="117361"/>
                  </a:cubicBezTo>
                  <a:cubicBezTo>
                    <a:pt x="234721" y="52642"/>
                    <a:pt x="182067" y="0"/>
                    <a:pt x="117361" y="0"/>
                  </a:cubicBezTo>
                  <a:moveTo>
                    <a:pt x="117361" y="10948"/>
                  </a:moveTo>
                  <a:cubicBezTo>
                    <a:pt x="176124" y="10948"/>
                    <a:pt x="223774" y="58585"/>
                    <a:pt x="223774" y="117361"/>
                  </a:cubicBezTo>
                  <a:cubicBezTo>
                    <a:pt x="223774" y="176124"/>
                    <a:pt x="176124" y="223762"/>
                    <a:pt x="117361" y="223762"/>
                  </a:cubicBezTo>
                  <a:cubicBezTo>
                    <a:pt x="58597" y="223762"/>
                    <a:pt x="10947" y="176124"/>
                    <a:pt x="10947" y="117361"/>
                  </a:cubicBezTo>
                  <a:cubicBezTo>
                    <a:pt x="10947" y="58585"/>
                    <a:pt x="58597" y="10948"/>
                    <a:pt x="117361" y="10948"/>
                  </a:cubicBezTo>
                </a:path>
              </a:pathLst>
            </a:custGeom>
            <a:solidFill>
              <a:srgbClr val="FFFFFF"/>
            </a:solidFill>
          </p:spPr>
        </p:sp>
        <p:sp>
          <p:nvSpPr>
            <p:cNvPr id="86" name="Freeform 90">
              <a:extLst>
                <a:ext uri="{FF2B5EF4-FFF2-40B4-BE49-F238E27FC236}">
                  <a16:creationId xmlns:a16="http://schemas.microsoft.com/office/drawing/2014/main" xmlns="" id="{4B1C2238-4C54-4EA9-BC0E-B941C5F6A0FE}"/>
                </a:ext>
              </a:extLst>
            </p:cNvPr>
            <p:cNvSpPr/>
            <p:nvPr/>
          </p:nvSpPr>
          <p:spPr>
            <a:xfrm>
              <a:off x="4057050" y="3474312"/>
              <a:ext cx="467639" cy="393916"/>
            </a:xfrm>
            <a:custGeom>
              <a:avLst/>
              <a:gdLst/>
              <a:ahLst/>
              <a:cxnLst/>
              <a:rect l="l" t="t" r="r" b="b"/>
              <a:pathLst>
                <a:path w="467639" h="393916">
                  <a:moveTo>
                    <a:pt x="105169" y="393916"/>
                  </a:moveTo>
                  <a:lnTo>
                    <a:pt x="92406" y="233757"/>
                  </a:lnTo>
                  <a:lnTo>
                    <a:pt x="65761" y="250597"/>
                  </a:lnTo>
                  <a:lnTo>
                    <a:pt x="42418" y="264071"/>
                  </a:lnTo>
                  <a:lnTo>
                    <a:pt x="14402" y="256566"/>
                  </a:lnTo>
                  <a:lnTo>
                    <a:pt x="0" y="231597"/>
                  </a:lnTo>
                  <a:lnTo>
                    <a:pt x="37643" y="52184"/>
                  </a:lnTo>
                  <a:lnTo>
                    <a:pt x="46736" y="18187"/>
                  </a:lnTo>
                  <a:lnTo>
                    <a:pt x="78232" y="0"/>
                  </a:lnTo>
                  <a:lnTo>
                    <a:pt x="389395" y="0"/>
                  </a:lnTo>
                  <a:lnTo>
                    <a:pt x="420891" y="18187"/>
                  </a:lnTo>
                  <a:lnTo>
                    <a:pt x="429921" y="51880"/>
                  </a:lnTo>
                  <a:lnTo>
                    <a:pt x="467640" y="231597"/>
                  </a:lnTo>
                  <a:lnTo>
                    <a:pt x="453238" y="256566"/>
                  </a:lnTo>
                  <a:lnTo>
                    <a:pt x="425222" y="264071"/>
                  </a:lnTo>
                  <a:lnTo>
                    <a:pt x="402070" y="250698"/>
                  </a:lnTo>
                  <a:lnTo>
                    <a:pt x="374828" y="233490"/>
                  </a:lnTo>
                  <a:lnTo>
                    <a:pt x="361747" y="393916"/>
                  </a:lnTo>
                  <a:close/>
                </a:path>
              </a:pathLst>
            </a:custGeom>
            <a:solidFill>
              <a:srgbClr val="7EA8D5"/>
            </a:solidFill>
          </p:spPr>
        </p:sp>
        <p:sp>
          <p:nvSpPr>
            <p:cNvPr id="87" name="Freeform 91">
              <a:extLst>
                <a:ext uri="{FF2B5EF4-FFF2-40B4-BE49-F238E27FC236}">
                  <a16:creationId xmlns:a16="http://schemas.microsoft.com/office/drawing/2014/main" xmlns="" id="{D42051A9-B4E5-4E72-A4EA-9705C027A260}"/>
                </a:ext>
              </a:extLst>
            </p:cNvPr>
            <p:cNvSpPr/>
            <p:nvPr/>
          </p:nvSpPr>
          <p:spPr>
            <a:xfrm>
              <a:off x="4051250" y="3468845"/>
              <a:ext cx="479235" cy="404864"/>
            </a:xfrm>
            <a:custGeom>
              <a:avLst/>
              <a:gdLst/>
              <a:ahLst/>
              <a:cxnLst/>
              <a:rect l="l" t="t" r="r" b="b"/>
              <a:pathLst>
                <a:path w="479235" h="404864">
                  <a:moveTo>
                    <a:pt x="396672" y="0"/>
                  </a:moveTo>
                  <a:lnTo>
                    <a:pt x="393739" y="0"/>
                  </a:lnTo>
                  <a:lnTo>
                    <a:pt x="85497" y="0"/>
                  </a:lnTo>
                  <a:lnTo>
                    <a:pt x="82563" y="0"/>
                  </a:lnTo>
                  <a:lnTo>
                    <a:pt x="80023" y="1473"/>
                  </a:lnTo>
                  <a:lnTo>
                    <a:pt x="51766" y="17780"/>
                  </a:lnTo>
                  <a:lnTo>
                    <a:pt x="47854" y="20040"/>
                  </a:lnTo>
                  <a:lnTo>
                    <a:pt x="46673" y="24422"/>
                  </a:lnTo>
                  <a:lnTo>
                    <a:pt x="38228" y="55931"/>
                  </a:lnTo>
                  <a:lnTo>
                    <a:pt x="38151" y="56223"/>
                  </a:lnTo>
                  <a:lnTo>
                    <a:pt x="38088" y="56528"/>
                  </a:lnTo>
                  <a:lnTo>
                    <a:pt x="864" y="233896"/>
                  </a:lnTo>
                  <a:lnTo>
                    <a:pt x="0" y="237985"/>
                  </a:lnTo>
                  <a:lnTo>
                    <a:pt x="2096" y="241618"/>
                  </a:lnTo>
                  <a:lnTo>
                    <a:pt x="14326" y="262801"/>
                  </a:lnTo>
                  <a:lnTo>
                    <a:pt x="16599" y="266738"/>
                  </a:lnTo>
                  <a:lnTo>
                    <a:pt x="20981" y="267907"/>
                  </a:lnTo>
                  <a:lnTo>
                    <a:pt x="44615" y="274231"/>
                  </a:lnTo>
                  <a:lnTo>
                    <a:pt x="48984" y="275413"/>
                  </a:lnTo>
                  <a:lnTo>
                    <a:pt x="52922" y="273139"/>
                  </a:lnTo>
                  <a:lnTo>
                    <a:pt x="74105" y="260909"/>
                  </a:lnTo>
                  <a:lnTo>
                    <a:pt x="93473" y="248678"/>
                  </a:lnTo>
                  <a:lnTo>
                    <a:pt x="105106" y="394780"/>
                  </a:lnTo>
                  <a:lnTo>
                    <a:pt x="105906" y="404864"/>
                  </a:lnTo>
                  <a:lnTo>
                    <a:pt x="116028" y="404864"/>
                  </a:lnTo>
                  <a:lnTo>
                    <a:pt x="362496" y="404864"/>
                  </a:lnTo>
                  <a:lnTo>
                    <a:pt x="372580" y="404864"/>
                  </a:lnTo>
                  <a:lnTo>
                    <a:pt x="373393" y="394805"/>
                  </a:lnTo>
                  <a:lnTo>
                    <a:pt x="385344" y="248425"/>
                  </a:lnTo>
                  <a:lnTo>
                    <a:pt x="404762" y="260680"/>
                  </a:lnTo>
                  <a:lnTo>
                    <a:pt x="426314" y="273139"/>
                  </a:lnTo>
                  <a:lnTo>
                    <a:pt x="430251" y="275413"/>
                  </a:lnTo>
                  <a:lnTo>
                    <a:pt x="434633" y="274231"/>
                  </a:lnTo>
                  <a:lnTo>
                    <a:pt x="458267" y="267907"/>
                  </a:lnTo>
                  <a:lnTo>
                    <a:pt x="462636" y="266738"/>
                  </a:lnTo>
                  <a:lnTo>
                    <a:pt x="464909" y="262801"/>
                  </a:lnTo>
                  <a:lnTo>
                    <a:pt x="477139" y="241618"/>
                  </a:lnTo>
                  <a:lnTo>
                    <a:pt x="479235" y="237985"/>
                  </a:lnTo>
                  <a:lnTo>
                    <a:pt x="478372" y="233896"/>
                  </a:lnTo>
                  <a:lnTo>
                    <a:pt x="441148" y="56528"/>
                  </a:lnTo>
                  <a:lnTo>
                    <a:pt x="441084" y="56223"/>
                  </a:lnTo>
                  <a:lnTo>
                    <a:pt x="441008" y="55931"/>
                  </a:lnTo>
                  <a:lnTo>
                    <a:pt x="432562" y="24422"/>
                  </a:lnTo>
                  <a:lnTo>
                    <a:pt x="431381" y="20040"/>
                  </a:lnTo>
                  <a:lnTo>
                    <a:pt x="427470" y="17780"/>
                  </a:lnTo>
                  <a:lnTo>
                    <a:pt x="399212" y="1473"/>
                  </a:lnTo>
                  <a:close/>
                  <a:moveTo>
                    <a:pt x="94336" y="171260"/>
                  </a:moveTo>
                  <a:lnTo>
                    <a:pt x="98121" y="169265"/>
                  </a:lnTo>
                  <a:lnTo>
                    <a:pt x="97498" y="161443"/>
                  </a:lnTo>
                  <a:lnTo>
                    <a:pt x="94336" y="171260"/>
                  </a:lnTo>
                  <a:moveTo>
                    <a:pt x="384899" y="171260"/>
                  </a:moveTo>
                  <a:lnTo>
                    <a:pt x="381508" y="160744"/>
                  </a:lnTo>
                  <a:lnTo>
                    <a:pt x="380823" y="169126"/>
                  </a:lnTo>
                  <a:lnTo>
                    <a:pt x="384899" y="171260"/>
                  </a:lnTo>
                  <a:moveTo>
                    <a:pt x="393739" y="10947"/>
                  </a:moveTo>
                  <a:lnTo>
                    <a:pt x="421996" y="27254"/>
                  </a:lnTo>
                  <a:lnTo>
                    <a:pt x="430429" y="58763"/>
                  </a:lnTo>
                  <a:lnTo>
                    <a:pt x="467652" y="236144"/>
                  </a:lnTo>
                  <a:lnTo>
                    <a:pt x="455423" y="257328"/>
                  </a:lnTo>
                  <a:lnTo>
                    <a:pt x="431788" y="263665"/>
                  </a:lnTo>
                  <a:lnTo>
                    <a:pt x="410604" y="251435"/>
                  </a:lnTo>
                  <a:lnTo>
                    <a:pt x="375908" y="229502"/>
                  </a:lnTo>
                  <a:lnTo>
                    <a:pt x="362496" y="393916"/>
                  </a:lnTo>
                  <a:lnTo>
                    <a:pt x="116028" y="393916"/>
                  </a:lnTo>
                  <a:lnTo>
                    <a:pt x="102934" y="229743"/>
                  </a:lnTo>
                  <a:lnTo>
                    <a:pt x="68631" y="251435"/>
                  </a:lnTo>
                  <a:lnTo>
                    <a:pt x="47448" y="263665"/>
                  </a:lnTo>
                  <a:lnTo>
                    <a:pt x="23813" y="257328"/>
                  </a:lnTo>
                  <a:lnTo>
                    <a:pt x="11570" y="236144"/>
                  </a:lnTo>
                  <a:lnTo>
                    <a:pt x="48807" y="58763"/>
                  </a:lnTo>
                  <a:lnTo>
                    <a:pt x="57240" y="27254"/>
                  </a:lnTo>
                  <a:lnTo>
                    <a:pt x="85497" y="10947"/>
                  </a:lnTo>
                  <a:close/>
                </a:path>
              </a:pathLst>
            </a:custGeom>
            <a:solidFill>
              <a:srgbClr val="FFFFFF"/>
            </a:solidFill>
          </p:spPr>
        </p:sp>
        <p:sp>
          <p:nvSpPr>
            <p:cNvPr id="88" name="Freeform 92">
              <a:extLst>
                <a:ext uri="{FF2B5EF4-FFF2-40B4-BE49-F238E27FC236}">
                  <a16:creationId xmlns:a16="http://schemas.microsoft.com/office/drawing/2014/main" xmlns="" id="{C3B4F117-1544-4AF3-95C5-456176159E1E}"/>
                </a:ext>
              </a:extLst>
            </p:cNvPr>
            <p:cNvSpPr/>
            <p:nvPr/>
          </p:nvSpPr>
          <p:spPr>
            <a:xfrm>
              <a:off x="4109287" y="3565591"/>
              <a:ext cx="363157" cy="697979"/>
            </a:xfrm>
            <a:custGeom>
              <a:avLst/>
              <a:gdLst/>
              <a:ahLst/>
              <a:cxnLst/>
              <a:rect l="l" t="t" r="r" b="b"/>
              <a:pathLst>
                <a:path w="363157" h="697979">
                  <a:moveTo>
                    <a:pt x="363156" y="467309"/>
                  </a:moveTo>
                  <a:lnTo>
                    <a:pt x="363156" y="384276"/>
                  </a:lnTo>
                  <a:lnTo>
                    <a:pt x="311061" y="0"/>
                  </a:lnTo>
                  <a:lnTo>
                    <a:pt x="52108" y="0"/>
                  </a:lnTo>
                  <a:lnTo>
                    <a:pt x="0" y="384276"/>
                  </a:lnTo>
                  <a:lnTo>
                    <a:pt x="0" y="467309"/>
                  </a:lnTo>
                  <a:lnTo>
                    <a:pt x="150177" y="467309"/>
                  </a:lnTo>
                  <a:lnTo>
                    <a:pt x="150177" y="630390"/>
                  </a:lnTo>
                  <a:lnTo>
                    <a:pt x="3683" y="663232"/>
                  </a:lnTo>
                  <a:lnTo>
                    <a:pt x="3683" y="697979"/>
                  </a:lnTo>
                  <a:lnTo>
                    <a:pt x="181584" y="665124"/>
                  </a:lnTo>
                  <a:lnTo>
                    <a:pt x="359486" y="697979"/>
                  </a:lnTo>
                  <a:lnTo>
                    <a:pt x="359486" y="663232"/>
                  </a:lnTo>
                  <a:lnTo>
                    <a:pt x="212966" y="630390"/>
                  </a:lnTo>
                  <a:lnTo>
                    <a:pt x="212966" y="467309"/>
                  </a:lnTo>
                  <a:close/>
                </a:path>
              </a:pathLst>
            </a:custGeom>
            <a:solidFill>
              <a:srgbClr val="BED2EB"/>
            </a:solidFill>
          </p:spPr>
        </p:sp>
        <p:sp>
          <p:nvSpPr>
            <p:cNvPr id="89" name="Freeform 93">
              <a:extLst>
                <a:ext uri="{FF2B5EF4-FFF2-40B4-BE49-F238E27FC236}">
                  <a16:creationId xmlns:a16="http://schemas.microsoft.com/office/drawing/2014/main" xmlns="" id="{8D500593-E7D9-4396-8900-A015C58FCA70}"/>
                </a:ext>
              </a:extLst>
            </p:cNvPr>
            <p:cNvSpPr/>
            <p:nvPr/>
          </p:nvSpPr>
          <p:spPr>
            <a:xfrm>
              <a:off x="4109287" y="3565591"/>
              <a:ext cx="363157" cy="697979"/>
            </a:xfrm>
            <a:custGeom>
              <a:avLst/>
              <a:gdLst/>
              <a:ahLst/>
              <a:cxnLst/>
              <a:rect l="l" t="t" r="r" b="b"/>
              <a:pathLst>
                <a:path w="363157" h="697979">
                  <a:moveTo>
                    <a:pt x="363156" y="467309"/>
                  </a:moveTo>
                  <a:lnTo>
                    <a:pt x="363156" y="384276"/>
                  </a:lnTo>
                  <a:lnTo>
                    <a:pt x="311061" y="0"/>
                  </a:lnTo>
                  <a:lnTo>
                    <a:pt x="52108" y="0"/>
                  </a:lnTo>
                  <a:lnTo>
                    <a:pt x="0" y="384276"/>
                  </a:lnTo>
                  <a:lnTo>
                    <a:pt x="0" y="467309"/>
                  </a:lnTo>
                  <a:lnTo>
                    <a:pt x="150177" y="467309"/>
                  </a:lnTo>
                  <a:lnTo>
                    <a:pt x="150177" y="630390"/>
                  </a:lnTo>
                  <a:lnTo>
                    <a:pt x="3683" y="663232"/>
                  </a:lnTo>
                  <a:lnTo>
                    <a:pt x="3683" y="697979"/>
                  </a:lnTo>
                  <a:lnTo>
                    <a:pt x="181584" y="665124"/>
                  </a:lnTo>
                  <a:lnTo>
                    <a:pt x="359486" y="697979"/>
                  </a:lnTo>
                  <a:lnTo>
                    <a:pt x="359486" y="663232"/>
                  </a:lnTo>
                  <a:lnTo>
                    <a:pt x="212966" y="630390"/>
                  </a:lnTo>
                  <a:lnTo>
                    <a:pt x="212966" y="467309"/>
                  </a:lnTo>
                  <a:lnTo>
                    <a:pt x="363156" y="467309"/>
                  </a:lnTo>
                  <a:close/>
                </a:path>
              </a:pathLst>
            </a:custGeom>
            <a:noFill/>
            <a:ln w="10947" cap="sq">
              <a:solidFill>
                <a:srgbClr val="FFFFFF"/>
              </a:solidFill>
            </a:ln>
          </p:spPr>
        </p:sp>
        <p:sp>
          <p:nvSpPr>
            <p:cNvPr id="90" name="Freeform 94">
              <a:extLst>
                <a:ext uri="{FF2B5EF4-FFF2-40B4-BE49-F238E27FC236}">
                  <a16:creationId xmlns:a16="http://schemas.microsoft.com/office/drawing/2014/main" xmlns="" id="{027FECFD-D7BD-4DC8-8347-D9E393A2133D}"/>
                </a:ext>
              </a:extLst>
            </p:cNvPr>
            <p:cNvSpPr/>
            <p:nvPr/>
          </p:nvSpPr>
          <p:spPr>
            <a:xfrm>
              <a:off x="3625281" y="3230836"/>
              <a:ext cx="223787" cy="223761"/>
            </a:xfrm>
            <a:custGeom>
              <a:avLst/>
              <a:gdLst/>
              <a:ahLst/>
              <a:cxnLst/>
              <a:rect l="l" t="t" r="r" b="b"/>
              <a:pathLst>
                <a:path w="223787" h="223761">
                  <a:moveTo>
                    <a:pt x="111887" y="223761"/>
                  </a:moveTo>
                  <a:cubicBezTo>
                    <a:pt x="50203" y="223761"/>
                    <a:pt x="0" y="173571"/>
                    <a:pt x="0" y="111874"/>
                  </a:cubicBezTo>
                  <a:cubicBezTo>
                    <a:pt x="0" y="50190"/>
                    <a:pt x="50203" y="0"/>
                    <a:pt x="111887" y="0"/>
                  </a:cubicBezTo>
                  <a:cubicBezTo>
                    <a:pt x="173584" y="0"/>
                    <a:pt x="223787" y="50190"/>
                    <a:pt x="223787" y="111874"/>
                  </a:cubicBezTo>
                  <a:cubicBezTo>
                    <a:pt x="223787" y="173571"/>
                    <a:pt x="173584" y="223761"/>
                    <a:pt x="111887" y="223761"/>
                  </a:cubicBezTo>
                </a:path>
              </a:pathLst>
            </a:custGeom>
            <a:solidFill>
              <a:srgbClr val="7EA8D5"/>
            </a:solidFill>
          </p:spPr>
        </p:sp>
        <p:sp>
          <p:nvSpPr>
            <p:cNvPr id="91" name="Freeform 95">
              <a:extLst>
                <a:ext uri="{FF2B5EF4-FFF2-40B4-BE49-F238E27FC236}">
                  <a16:creationId xmlns:a16="http://schemas.microsoft.com/office/drawing/2014/main" xmlns="" id="{C5369894-99DD-4335-9790-46611338BEBA}"/>
                </a:ext>
              </a:extLst>
            </p:cNvPr>
            <p:cNvSpPr/>
            <p:nvPr/>
          </p:nvSpPr>
          <p:spPr>
            <a:xfrm>
              <a:off x="3619812" y="3225354"/>
              <a:ext cx="234721" cy="234709"/>
            </a:xfrm>
            <a:custGeom>
              <a:avLst/>
              <a:gdLst/>
              <a:ahLst/>
              <a:cxnLst/>
              <a:rect l="l" t="t" r="r" b="b"/>
              <a:pathLst>
                <a:path w="234721" h="234709">
                  <a:moveTo>
                    <a:pt x="117361" y="0"/>
                  </a:moveTo>
                  <a:cubicBezTo>
                    <a:pt x="52655" y="0"/>
                    <a:pt x="0" y="52642"/>
                    <a:pt x="0" y="117361"/>
                  </a:cubicBezTo>
                  <a:cubicBezTo>
                    <a:pt x="0" y="182067"/>
                    <a:pt x="52655" y="234709"/>
                    <a:pt x="117361" y="234709"/>
                  </a:cubicBezTo>
                  <a:cubicBezTo>
                    <a:pt x="182068" y="234709"/>
                    <a:pt x="234722" y="182067"/>
                    <a:pt x="234722" y="117361"/>
                  </a:cubicBezTo>
                  <a:cubicBezTo>
                    <a:pt x="234722" y="52642"/>
                    <a:pt x="182068" y="0"/>
                    <a:pt x="117361" y="0"/>
                  </a:cubicBezTo>
                  <a:moveTo>
                    <a:pt x="117361" y="10948"/>
                  </a:moveTo>
                  <a:cubicBezTo>
                    <a:pt x="176124" y="10948"/>
                    <a:pt x="223774" y="58585"/>
                    <a:pt x="223774" y="117361"/>
                  </a:cubicBezTo>
                  <a:cubicBezTo>
                    <a:pt x="223774" y="176124"/>
                    <a:pt x="176124" y="223762"/>
                    <a:pt x="117361" y="223762"/>
                  </a:cubicBezTo>
                  <a:cubicBezTo>
                    <a:pt x="58598" y="223762"/>
                    <a:pt x="10948" y="176124"/>
                    <a:pt x="10948" y="117361"/>
                  </a:cubicBezTo>
                  <a:cubicBezTo>
                    <a:pt x="10948" y="58585"/>
                    <a:pt x="58598" y="10948"/>
                    <a:pt x="117361" y="10948"/>
                  </a:cubicBezTo>
                </a:path>
              </a:pathLst>
            </a:custGeom>
            <a:solidFill>
              <a:srgbClr val="FFFFFF"/>
            </a:solidFill>
          </p:spPr>
        </p:sp>
        <p:sp>
          <p:nvSpPr>
            <p:cNvPr id="92" name="Freeform 96">
              <a:extLst>
                <a:ext uri="{FF2B5EF4-FFF2-40B4-BE49-F238E27FC236}">
                  <a16:creationId xmlns:a16="http://schemas.microsoft.com/office/drawing/2014/main" xmlns="" id="{D9A92931-BD5B-4522-B7E3-D00A7749892A}"/>
                </a:ext>
              </a:extLst>
            </p:cNvPr>
            <p:cNvSpPr/>
            <p:nvPr/>
          </p:nvSpPr>
          <p:spPr>
            <a:xfrm>
              <a:off x="3503346" y="3474312"/>
              <a:ext cx="467652" cy="393916"/>
            </a:xfrm>
            <a:custGeom>
              <a:avLst/>
              <a:gdLst/>
              <a:ahLst/>
              <a:cxnLst/>
              <a:rect l="l" t="t" r="r" b="b"/>
              <a:pathLst>
                <a:path w="467652" h="393916">
                  <a:moveTo>
                    <a:pt x="105169" y="393916"/>
                  </a:moveTo>
                  <a:lnTo>
                    <a:pt x="92418" y="233757"/>
                  </a:lnTo>
                  <a:lnTo>
                    <a:pt x="65773" y="250597"/>
                  </a:lnTo>
                  <a:lnTo>
                    <a:pt x="42431" y="264071"/>
                  </a:lnTo>
                  <a:lnTo>
                    <a:pt x="14414" y="256566"/>
                  </a:lnTo>
                  <a:lnTo>
                    <a:pt x="0" y="231597"/>
                  </a:lnTo>
                  <a:lnTo>
                    <a:pt x="37655" y="52184"/>
                  </a:lnTo>
                  <a:lnTo>
                    <a:pt x="46761" y="18187"/>
                  </a:lnTo>
                  <a:lnTo>
                    <a:pt x="78232" y="0"/>
                  </a:lnTo>
                  <a:lnTo>
                    <a:pt x="389407" y="0"/>
                  </a:lnTo>
                  <a:lnTo>
                    <a:pt x="420903" y="18187"/>
                  </a:lnTo>
                  <a:lnTo>
                    <a:pt x="429933" y="51880"/>
                  </a:lnTo>
                  <a:lnTo>
                    <a:pt x="467652" y="231597"/>
                  </a:lnTo>
                  <a:lnTo>
                    <a:pt x="453250" y="256566"/>
                  </a:lnTo>
                  <a:lnTo>
                    <a:pt x="425234" y="264071"/>
                  </a:lnTo>
                  <a:lnTo>
                    <a:pt x="402082" y="250698"/>
                  </a:lnTo>
                  <a:lnTo>
                    <a:pt x="374841" y="233490"/>
                  </a:lnTo>
                  <a:lnTo>
                    <a:pt x="361747" y="393916"/>
                  </a:lnTo>
                  <a:close/>
                </a:path>
              </a:pathLst>
            </a:custGeom>
            <a:solidFill>
              <a:srgbClr val="7EA8D5"/>
            </a:solidFill>
          </p:spPr>
        </p:sp>
        <p:sp>
          <p:nvSpPr>
            <p:cNvPr id="93" name="Freeform 97">
              <a:extLst>
                <a:ext uri="{FF2B5EF4-FFF2-40B4-BE49-F238E27FC236}">
                  <a16:creationId xmlns:a16="http://schemas.microsoft.com/office/drawing/2014/main" xmlns="" id="{CE121D51-259C-404D-BA24-8813E6AFF43D}"/>
                </a:ext>
              </a:extLst>
            </p:cNvPr>
            <p:cNvSpPr/>
            <p:nvPr/>
          </p:nvSpPr>
          <p:spPr>
            <a:xfrm>
              <a:off x="3497554" y="3468845"/>
              <a:ext cx="479235" cy="404864"/>
            </a:xfrm>
            <a:custGeom>
              <a:avLst/>
              <a:gdLst/>
              <a:ahLst/>
              <a:cxnLst/>
              <a:rect l="l" t="t" r="r" b="b"/>
              <a:pathLst>
                <a:path w="479235" h="404864">
                  <a:moveTo>
                    <a:pt x="396672" y="0"/>
                  </a:moveTo>
                  <a:lnTo>
                    <a:pt x="393739" y="0"/>
                  </a:lnTo>
                  <a:lnTo>
                    <a:pt x="85497" y="0"/>
                  </a:lnTo>
                  <a:lnTo>
                    <a:pt x="82563" y="0"/>
                  </a:lnTo>
                  <a:lnTo>
                    <a:pt x="80023" y="1473"/>
                  </a:lnTo>
                  <a:lnTo>
                    <a:pt x="51766" y="17780"/>
                  </a:lnTo>
                  <a:lnTo>
                    <a:pt x="47854" y="20040"/>
                  </a:lnTo>
                  <a:lnTo>
                    <a:pt x="46673" y="24422"/>
                  </a:lnTo>
                  <a:lnTo>
                    <a:pt x="38227" y="55931"/>
                  </a:lnTo>
                  <a:lnTo>
                    <a:pt x="38151" y="56223"/>
                  </a:lnTo>
                  <a:lnTo>
                    <a:pt x="38088" y="56528"/>
                  </a:lnTo>
                  <a:lnTo>
                    <a:pt x="864" y="233896"/>
                  </a:lnTo>
                  <a:lnTo>
                    <a:pt x="0" y="237985"/>
                  </a:lnTo>
                  <a:lnTo>
                    <a:pt x="2096" y="241618"/>
                  </a:lnTo>
                  <a:lnTo>
                    <a:pt x="14326" y="262801"/>
                  </a:lnTo>
                  <a:lnTo>
                    <a:pt x="16599" y="266738"/>
                  </a:lnTo>
                  <a:lnTo>
                    <a:pt x="20981" y="267907"/>
                  </a:lnTo>
                  <a:lnTo>
                    <a:pt x="44615" y="274231"/>
                  </a:lnTo>
                  <a:lnTo>
                    <a:pt x="48984" y="275413"/>
                  </a:lnTo>
                  <a:lnTo>
                    <a:pt x="52922" y="273139"/>
                  </a:lnTo>
                  <a:lnTo>
                    <a:pt x="74105" y="260909"/>
                  </a:lnTo>
                  <a:lnTo>
                    <a:pt x="93473" y="248678"/>
                  </a:lnTo>
                  <a:lnTo>
                    <a:pt x="105106" y="394780"/>
                  </a:lnTo>
                  <a:lnTo>
                    <a:pt x="105906" y="404864"/>
                  </a:lnTo>
                  <a:lnTo>
                    <a:pt x="116028" y="404864"/>
                  </a:lnTo>
                  <a:lnTo>
                    <a:pt x="362496" y="404864"/>
                  </a:lnTo>
                  <a:lnTo>
                    <a:pt x="372580" y="404864"/>
                  </a:lnTo>
                  <a:lnTo>
                    <a:pt x="373393" y="394805"/>
                  </a:lnTo>
                  <a:lnTo>
                    <a:pt x="385344" y="248425"/>
                  </a:lnTo>
                  <a:lnTo>
                    <a:pt x="404762" y="260680"/>
                  </a:lnTo>
                  <a:lnTo>
                    <a:pt x="426314" y="273139"/>
                  </a:lnTo>
                  <a:lnTo>
                    <a:pt x="430251" y="275413"/>
                  </a:lnTo>
                  <a:lnTo>
                    <a:pt x="434633" y="274231"/>
                  </a:lnTo>
                  <a:lnTo>
                    <a:pt x="458267" y="267907"/>
                  </a:lnTo>
                  <a:lnTo>
                    <a:pt x="462636" y="266738"/>
                  </a:lnTo>
                  <a:lnTo>
                    <a:pt x="464909" y="262801"/>
                  </a:lnTo>
                  <a:lnTo>
                    <a:pt x="477139" y="241618"/>
                  </a:lnTo>
                  <a:lnTo>
                    <a:pt x="479235" y="237985"/>
                  </a:lnTo>
                  <a:lnTo>
                    <a:pt x="478372" y="233896"/>
                  </a:lnTo>
                  <a:lnTo>
                    <a:pt x="441148" y="56528"/>
                  </a:lnTo>
                  <a:lnTo>
                    <a:pt x="441084" y="56223"/>
                  </a:lnTo>
                  <a:lnTo>
                    <a:pt x="441008" y="55931"/>
                  </a:lnTo>
                  <a:lnTo>
                    <a:pt x="432562" y="24422"/>
                  </a:lnTo>
                  <a:lnTo>
                    <a:pt x="431381" y="20040"/>
                  </a:lnTo>
                  <a:lnTo>
                    <a:pt x="427470" y="17780"/>
                  </a:lnTo>
                  <a:lnTo>
                    <a:pt x="399212" y="1473"/>
                  </a:lnTo>
                  <a:close/>
                  <a:moveTo>
                    <a:pt x="94336" y="171260"/>
                  </a:moveTo>
                  <a:lnTo>
                    <a:pt x="98121" y="169265"/>
                  </a:lnTo>
                  <a:lnTo>
                    <a:pt x="97498" y="161443"/>
                  </a:lnTo>
                  <a:lnTo>
                    <a:pt x="94336" y="171260"/>
                  </a:lnTo>
                  <a:moveTo>
                    <a:pt x="384899" y="171260"/>
                  </a:moveTo>
                  <a:lnTo>
                    <a:pt x="381508" y="160744"/>
                  </a:lnTo>
                  <a:lnTo>
                    <a:pt x="380823" y="169126"/>
                  </a:lnTo>
                  <a:lnTo>
                    <a:pt x="384899" y="171260"/>
                  </a:lnTo>
                  <a:moveTo>
                    <a:pt x="393739" y="10947"/>
                  </a:moveTo>
                  <a:lnTo>
                    <a:pt x="421996" y="27254"/>
                  </a:lnTo>
                  <a:lnTo>
                    <a:pt x="430429" y="58763"/>
                  </a:lnTo>
                  <a:lnTo>
                    <a:pt x="467652" y="236144"/>
                  </a:lnTo>
                  <a:lnTo>
                    <a:pt x="455423" y="257328"/>
                  </a:lnTo>
                  <a:lnTo>
                    <a:pt x="431788" y="263665"/>
                  </a:lnTo>
                  <a:lnTo>
                    <a:pt x="410604" y="251435"/>
                  </a:lnTo>
                  <a:lnTo>
                    <a:pt x="375908" y="229502"/>
                  </a:lnTo>
                  <a:lnTo>
                    <a:pt x="362496" y="393916"/>
                  </a:lnTo>
                  <a:lnTo>
                    <a:pt x="116028" y="393916"/>
                  </a:lnTo>
                  <a:lnTo>
                    <a:pt x="102934" y="229743"/>
                  </a:lnTo>
                  <a:lnTo>
                    <a:pt x="68631" y="251435"/>
                  </a:lnTo>
                  <a:lnTo>
                    <a:pt x="47448" y="263665"/>
                  </a:lnTo>
                  <a:lnTo>
                    <a:pt x="23813" y="257328"/>
                  </a:lnTo>
                  <a:lnTo>
                    <a:pt x="11570" y="236144"/>
                  </a:lnTo>
                  <a:lnTo>
                    <a:pt x="48807" y="58763"/>
                  </a:lnTo>
                  <a:lnTo>
                    <a:pt x="57239" y="27254"/>
                  </a:lnTo>
                  <a:lnTo>
                    <a:pt x="85497" y="10947"/>
                  </a:lnTo>
                  <a:close/>
                </a:path>
              </a:pathLst>
            </a:custGeom>
            <a:solidFill>
              <a:srgbClr val="FFFFFF"/>
            </a:solidFill>
          </p:spPr>
        </p:sp>
        <p:sp>
          <p:nvSpPr>
            <p:cNvPr id="94" name="Freeform 98">
              <a:extLst>
                <a:ext uri="{FF2B5EF4-FFF2-40B4-BE49-F238E27FC236}">
                  <a16:creationId xmlns:a16="http://schemas.microsoft.com/office/drawing/2014/main" xmlns="" id="{669E927C-272A-4E07-AE78-68FF36D292D7}"/>
                </a:ext>
              </a:extLst>
            </p:cNvPr>
            <p:cNvSpPr/>
            <p:nvPr/>
          </p:nvSpPr>
          <p:spPr>
            <a:xfrm>
              <a:off x="3555592" y="3565591"/>
              <a:ext cx="363157" cy="697979"/>
            </a:xfrm>
            <a:custGeom>
              <a:avLst/>
              <a:gdLst/>
              <a:ahLst/>
              <a:cxnLst/>
              <a:rect l="l" t="t" r="r" b="b"/>
              <a:pathLst>
                <a:path w="363157" h="697979">
                  <a:moveTo>
                    <a:pt x="363157" y="467309"/>
                  </a:moveTo>
                  <a:lnTo>
                    <a:pt x="363157" y="384276"/>
                  </a:lnTo>
                  <a:lnTo>
                    <a:pt x="311062" y="0"/>
                  </a:lnTo>
                  <a:lnTo>
                    <a:pt x="52108" y="0"/>
                  </a:lnTo>
                  <a:lnTo>
                    <a:pt x="0" y="384276"/>
                  </a:lnTo>
                  <a:lnTo>
                    <a:pt x="0" y="467309"/>
                  </a:lnTo>
                  <a:lnTo>
                    <a:pt x="150178" y="467309"/>
                  </a:lnTo>
                  <a:lnTo>
                    <a:pt x="150178" y="630390"/>
                  </a:lnTo>
                  <a:lnTo>
                    <a:pt x="3683" y="663232"/>
                  </a:lnTo>
                  <a:lnTo>
                    <a:pt x="3683" y="697979"/>
                  </a:lnTo>
                  <a:lnTo>
                    <a:pt x="181585" y="665124"/>
                  </a:lnTo>
                  <a:lnTo>
                    <a:pt x="359486" y="697979"/>
                  </a:lnTo>
                  <a:lnTo>
                    <a:pt x="359486" y="663232"/>
                  </a:lnTo>
                  <a:lnTo>
                    <a:pt x="212967" y="630390"/>
                  </a:lnTo>
                  <a:lnTo>
                    <a:pt x="212967" y="467309"/>
                  </a:lnTo>
                  <a:close/>
                </a:path>
              </a:pathLst>
            </a:custGeom>
            <a:solidFill>
              <a:srgbClr val="BED2EB"/>
            </a:solidFill>
          </p:spPr>
        </p:sp>
        <p:sp>
          <p:nvSpPr>
            <p:cNvPr id="95" name="Freeform 99">
              <a:extLst>
                <a:ext uri="{FF2B5EF4-FFF2-40B4-BE49-F238E27FC236}">
                  <a16:creationId xmlns:a16="http://schemas.microsoft.com/office/drawing/2014/main" xmlns="" id="{EC2E32E4-8FA3-4367-A5C2-55C4E3BC4113}"/>
                </a:ext>
              </a:extLst>
            </p:cNvPr>
            <p:cNvSpPr/>
            <p:nvPr/>
          </p:nvSpPr>
          <p:spPr>
            <a:xfrm>
              <a:off x="3555592" y="3565591"/>
              <a:ext cx="363157" cy="697979"/>
            </a:xfrm>
            <a:custGeom>
              <a:avLst/>
              <a:gdLst/>
              <a:ahLst/>
              <a:cxnLst/>
              <a:rect l="l" t="t" r="r" b="b"/>
              <a:pathLst>
                <a:path w="363157" h="697979">
                  <a:moveTo>
                    <a:pt x="363157" y="467309"/>
                  </a:moveTo>
                  <a:lnTo>
                    <a:pt x="363157" y="384276"/>
                  </a:lnTo>
                  <a:lnTo>
                    <a:pt x="311062" y="0"/>
                  </a:lnTo>
                  <a:lnTo>
                    <a:pt x="52108" y="0"/>
                  </a:lnTo>
                  <a:lnTo>
                    <a:pt x="0" y="384276"/>
                  </a:lnTo>
                  <a:lnTo>
                    <a:pt x="0" y="467309"/>
                  </a:lnTo>
                  <a:lnTo>
                    <a:pt x="150178" y="467309"/>
                  </a:lnTo>
                  <a:lnTo>
                    <a:pt x="150178" y="630390"/>
                  </a:lnTo>
                  <a:lnTo>
                    <a:pt x="3683" y="663232"/>
                  </a:lnTo>
                  <a:lnTo>
                    <a:pt x="3683" y="697979"/>
                  </a:lnTo>
                  <a:lnTo>
                    <a:pt x="181585" y="665124"/>
                  </a:lnTo>
                  <a:lnTo>
                    <a:pt x="359486" y="697979"/>
                  </a:lnTo>
                  <a:lnTo>
                    <a:pt x="359486" y="663232"/>
                  </a:lnTo>
                  <a:lnTo>
                    <a:pt x="212967" y="630390"/>
                  </a:lnTo>
                  <a:lnTo>
                    <a:pt x="212967" y="467309"/>
                  </a:lnTo>
                  <a:lnTo>
                    <a:pt x="363157" y="467309"/>
                  </a:lnTo>
                  <a:close/>
                </a:path>
              </a:pathLst>
            </a:custGeom>
            <a:noFill/>
            <a:ln w="10947" cap="sq">
              <a:solidFill>
                <a:srgbClr val="FFFFFF"/>
              </a:solidFill>
            </a:ln>
          </p:spPr>
        </p:sp>
      </p:grpSp>
      <p:sp>
        <p:nvSpPr>
          <p:cNvPr id="99" name="Freeform 31">
            <a:extLst>
              <a:ext uri="{FF2B5EF4-FFF2-40B4-BE49-F238E27FC236}">
                <a16:creationId xmlns:a16="http://schemas.microsoft.com/office/drawing/2014/main" xmlns="" id="{C6C87500-260D-4379-AEF2-2235B66E18DD}"/>
              </a:ext>
            </a:extLst>
          </p:cNvPr>
          <p:cNvSpPr/>
          <p:nvPr/>
        </p:nvSpPr>
        <p:spPr>
          <a:xfrm>
            <a:off x="8916031" y="4143789"/>
            <a:ext cx="931678" cy="469830"/>
          </a:xfrm>
          <a:custGeom>
            <a:avLst/>
            <a:gdLst/>
            <a:ahLst/>
            <a:cxnLst/>
            <a:rect l="l" t="t" r="r" b="b"/>
            <a:pathLst>
              <a:path w="909853" h="470789">
                <a:moveTo>
                  <a:pt x="814083" y="470789"/>
                </a:moveTo>
                <a:cubicBezTo>
                  <a:pt x="814083" y="470789"/>
                  <a:pt x="909853" y="470789"/>
                  <a:pt x="909853" y="375019"/>
                </a:cubicBezTo>
                <a:lnTo>
                  <a:pt x="909853" y="167500"/>
                </a:lnTo>
                <a:cubicBezTo>
                  <a:pt x="909853" y="167500"/>
                  <a:pt x="909853" y="71730"/>
                  <a:pt x="814083" y="71730"/>
                </a:cubicBezTo>
                <a:lnTo>
                  <a:pt x="785343" y="71730"/>
                </a:lnTo>
                <a:lnTo>
                  <a:pt x="729590" y="0"/>
                </a:lnTo>
                <a:lnTo>
                  <a:pt x="728955" y="71730"/>
                </a:lnTo>
                <a:lnTo>
                  <a:pt x="95771" y="71730"/>
                </a:lnTo>
                <a:cubicBezTo>
                  <a:pt x="95771" y="71730"/>
                  <a:pt x="0" y="71730"/>
                  <a:pt x="0" y="167500"/>
                </a:cubicBezTo>
                <a:lnTo>
                  <a:pt x="0" y="375019"/>
                </a:lnTo>
                <a:cubicBezTo>
                  <a:pt x="0" y="375019"/>
                  <a:pt x="0" y="470789"/>
                  <a:pt x="95771" y="470789"/>
                </a:cubicBezTo>
                <a:lnTo>
                  <a:pt x="814083" y="470789"/>
                </a:lnTo>
                <a:close/>
              </a:path>
            </a:pathLst>
          </a:custGeom>
          <a:noFill/>
          <a:ln w="12700" cap="sq">
            <a:solidFill>
              <a:schemeClr val="accent3">
                <a:lumMod val="40000"/>
                <a:lumOff val="60000"/>
              </a:schemeClr>
            </a:solidFill>
          </a:ln>
        </p:spPr>
      </p:sp>
      <p:sp>
        <p:nvSpPr>
          <p:cNvPr id="100" name="Freeform 32">
            <a:extLst>
              <a:ext uri="{FF2B5EF4-FFF2-40B4-BE49-F238E27FC236}">
                <a16:creationId xmlns:a16="http://schemas.microsoft.com/office/drawing/2014/main" xmlns="" id="{A40CC96D-9B17-4B77-9DA9-C1D15FE0D1D1}"/>
              </a:ext>
            </a:extLst>
          </p:cNvPr>
          <p:cNvSpPr/>
          <p:nvPr/>
        </p:nvSpPr>
        <p:spPr>
          <a:xfrm>
            <a:off x="2841806" y="2328572"/>
            <a:ext cx="1096098" cy="552732"/>
          </a:xfrm>
          <a:custGeom>
            <a:avLst/>
            <a:gdLst/>
            <a:ahLst/>
            <a:cxnLst/>
            <a:rect l="l" t="t" r="r" b="b"/>
            <a:pathLst>
              <a:path w="1070420" h="553860">
                <a:moveTo>
                  <a:pt x="112675" y="0"/>
                </a:moveTo>
                <a:cubicBezTo>
                  <a:pt x="112675" y="0"/>
                  <a:pt x="0" y="0"/>
                  <a:pt x="0" y="112675"/>
                </a:cubicBezTo>
                <a:lnTo>
                  <a:pt x="0" y="356807"/>
                </a:lnTo>
                <a:cubicBezTo>
                  <a:pt x="0" y="356807"/>
                  <a:pt x="0" y="469481"/>
                  <a:pt x="112675" y="469481"/>
                </a:cubicBezTo>
                <a:lnTo>
                  <a:pt x="146495" y="469481"/>
                </a:lnTo>
                <a:lnTo>
                  <a:pt x="212078" y="553860"/>
                </a:lnTo>
                <a:lnTo>
                  <a:pt x="212827" y="469481"/>
                </a:lnTo>
                <a:lnTo>
                  <a:pt x="957745" y="469481"/>
                </a:lnTo>
                <a:cubicBezTo>
                  <a:pt x="957745" y="469481"/>
                  <a:pt x="1070420" y="469481"/>
                  <a:pt x="1070420" y="356807"/>
                </a:cubicBezTo>
                <a:lnTo>
                  <a:pt x="1070420" y="112675"/>
                </a:lnTo>
                <a:cubicBezTo>
                  <a:pt x="1070420" y="112675"/>
                  <a:pt x="1070420" y="0"/>
                  <a:pt x="957745" y="0"/>
                </a:cubicBezTo>
                <a:lnTo>
                  <a:pt x="112675" y="0"/>
                </a:lnTo>
                <a:close/>
              </a:path>
            </a:pathLst>
          </a:custGeom>
          <a:noFill/>
          <a:ln w="12700" cap="sq">
            <a:solidFill>
              <a:schemeClr val="accent3">
                <a:lumMod val="40000"/>
                <a:lumOff val="60000"/>
              </a:schemeClr>
            </a:solidFill>
          </a:ln>
        </p:spPr>
      </p:sp>
      <p:sp>
        <p:nvSpPr>
          <p:cNvPr id="102" name="Freeform 34">
            <a:extLst>
              <a:ext uri="{FF2B5EF4-FFF2-40B4-BE49-F238E27FC236}">
                <a16:creationId xmlns:a16="http://schemas.microsoft.com/office/drawing/2014/main" xmlns="" id="{550D363D-7210-4CD0-B807-EF3E94D9B334}"/>
              </a:ext>
            </a:extLst>
          </p:cNvPr>
          <p:cNvSpPr/>
          <p:nvPr/>
        </p:nvSpPr>
        <p:spPr>
          <a:xfrm>
            <a:off x="3312575" y="1665688"/>
            <a:ext cx="876890" cy="442188"/>
          </a:xfrm>
          <a:custGeom>
            <a:avLst/>
            <a:gdLst/>
            <a:ahLst/>
            <a:cxnLst/>
            <a:rect l="l" t="t" r="r" b="b"/>
            <a:pathLst>
              <a:path w="856348" h="443090">
                <a:moveTo>
                  <a:pt x="90145" y="0"/>
                </a:moveTo>
                <a:cubicBezTo>
                  <a:pt x="90145" y="0"/>
                  <a:pt x="0" y="0"/>
                  <a:pt x="0" y="90144"/>
                </a:cubicBezTo>
                <a:lnTo>
                  <a:pt x="0" y="285445"/>
                </a:lnTo>
                <a:cubicBezTo>
                  <a:pt x="0" y="285445"/>
                  <a:pt x="0" y="375590"/>
                  <a:pt x="90145" y="375590"/>
                </a:cubicBezTo>
                <a:lnTo>
                  <a:pt x="117196" y="375590"/>
                </a:lnTo>
                <a:lnTo>
                  <a:pt x="169672" y="443090"/>
                </a:lnTo>
                <a:lnTo>
                  <a:pt x="170269" y="375590"/>
                </a:lnTo>
                <a:lnTo>
                  <a:pt x="766204" y="375590"/>
                </a:lnTo>
                <a:cubicBezTo>
                  <a:pt x="766204" y="375590"/>
                  <a:pt x="856348" y="375590"/>
                  <a:pt x="856348" y="285445"/>
                </a:cubicBezTo>
                <a:lnTo>
                  <a:pt x="856348" y="90144"/>
                </a:lnTo>
                <a:cubicBezTo>
                  <a:pt x="856348" y="90144"/>
                  <a:pt x="856348" y="0"/>
                  <a:pt x="766204" y="0"/>
                </a:cubicBezTo>
                <a:lnTo>
                  <a:pt x="90145" y="0"/>
                </a:lnTo>
                <a:close/>
              </a:path>
            </a:pathLst>
          </a:custGeom>
          <a:noFill/>
          <a:ln w="12700" cap="sq">
            <a:solidFill>
              <a:schemeClr val="accent3">
                <a:lumMod val="40000"/>
                <a:lumOff val="60000"/>
              </a:schemeClr>
            </a:solidFill>
          </a:ln>
        </p:spPr>
      </p:sp>
      <p:sp>
        <p:nvSpPr>
          <p:cNvPr id="104" name="Freeform 103">
            <a:extLst>
              <a:ext uri="{FF2B5EF4-FFF2-40B4-BE49-F238E27FC236}">
                <a16:creationId xmlns:a16="http://schemas.microsoft.com/office/drawing/2014/main" xmlns="" id="{6E3E0931-95D6-4964-9328-AC13C1480711}"/>
              </a:ext>
            </a:extLst>
          </p:cNvPr>
          <p:cNvSpPr/>
          <p:nvPr/>
        </p:nvSpPr>
        <p:spPr>
          <a:xfrm>
            <a:off x="7330051" y="2468817"/>
            <a:ext cx="876890" cy="442188"/>
          </a:xfrm>
          <a:custGeom>
            <a:avLst/>
            <a:gdLst/>
            <a:ahLst/>
            <a:cxnLst/>
            <a:rect l="l" t="t" r="r" b="b"/>
            <a:pathLst>
              <a:path w="856348" h="443090">
                <a:moveTo>
                  <a:pt x="766203" y="0"/>
                </a:moveTo>
                <a:cubicBezTo>
                  <a:pt x="766203" y="0"/>
                  <a:pt x="856348" y="0"/>
                  <a:pt x="856348" y="90144"/>
                </a:cubicBezTo>
                <a:lnTo>
                  <a:pt x="856348" y="285445"/>
                </a:lnTo>
                <a:cubicBezTo>
                  <a:pt x="856348" y="285445"/>
                  <a:pt x="856348" y="375590"/>
                  <a:pt x="766203" y="375590"/>
                </a:cubicBezTo>
                <a:lnTo>
                  <a:pt x="739152" y="375590"/>
                </a:lnTo>
                <a:lnTo>
                  <a:pt x="686676" y="443090"/>
                </a:lnTo>
                <a:lnTo>
                  <a:pt x="686079" y="375590"/>
                </a:lnTo>
                <a:lnTo>
                  <a:pt x="90144" y="375590"/>
                </a:lnTo>
                <a:cubicBezTo>
                  <a:pt x="90144" y="375590"/>
                  <a:pt x="0" y="375590"/>
                  <a:pt x="0" y="285445"/>
                </a:cubicBezTo>
                <a:lnTo>
                  <a:pt x="0" y="90144"/>
                </a:lnTo>
                <a:cubicBezTo>
                  <a:pt x="0" y="90144"/>
                  <a:pt x="0" y="0"/>
                  <a:pt x="90144" y="0"/>
                </a:cubicBezTo>
                <a:lnTo>
                  <a:pt x="766203" y="0"/>
                </a:lnTo>
                <a:close/>
              </a:path>
            </a:pathLst>
          </a:custGeom>
          <a:noFill/>
          <a:ln w="12700" cap="sq">
            <a:solidFill>
              <a:schemeClr val="accent3">
                <a:lumMod val="40000"/>
                <a:lumOff val="60000"/>
              </a:schemeClr>
            </a:solidFill>
          </a:ln>
        </p:spPr>
      </p:sp>
      <p:grpSp>
        <p:nvGrpSpPr>
          <p:cNvPr id="3" name="Group 2">
            <a:extLst>
              <a:ext uri="{FF2B5EF4-FFF2-40B4-BE49-F238E27FC236}">
                <a16:creationId xmlns:a16="http://schemas.microsoft.com/office/drawing/2014/main" xmlns="" id="{D3CCA507-9801-4A0C-A706-D98678E7A7CC}"/>
              </a:ext>
            </a:extLst>
          </p:cNvPr>
          <p:cNvGrpSpPr/>
          <p:nvPr/>
        </p:nvGrpSpPr>
        <p:grpSpPr>
          <a:xfrm>
            <a:off x="850306" y="3655707"/>
            <a:ext cx="775312" cy="390971"/>
            <a:chOff x="6439326" y="1483102"/>
            <a:chExt cx="775312" cy="390971"/>
          </a:xfrm>
        </p:grpSpPr>
        <p:sp>
          <p:nvSpPr>
            <p:cNvPr id="17" name="TextBox 16">
              <a:extLst>
                <a:ext uri="{FF2B5EF4-FFF2-40B4-BE49-F238E27FC236}">
                  <a16:creationId xmlns:a16="http://schemas.microsoft.com/office/drawing/2014/main" xmlns="" id="{63341540-46F1-4BE8-9DD1-1B7D49AD269F}"/>
                </a:ext>
              </a:extLst>
            </p:cNvPr>
            <p:cNvSpPr txBox="1"/>
            <p:nvPr/>
          </p:nvSpPr>
          <p:spPr>
            <a:xfrm>
              <a:off x="6526340" y="1579493"/>
              <a:ext cx="494176" cy="117693"/>
            </a:xfrm>
            <a:prstGeom prst="rect">
              <a:avLst/>
            </a:prstGeom>
            <a:ln>
              <a:solidFill>
                <a:schemeClr val="bg1"/>
              </a:solidFill>
            </a:ln>
          </p:spPr>
          <p:txBody>
            <a:bodyPr wrap="none" lIns="0" tIns="0" rIns="0" bIns="0" anchor="t"/>
            <a:lstStyle/>
            <a:p>
              <a:r>
                <a:rPr lang="en-US" sz="1200" dirty="0">
                  <a:solidFill>
                    <a:srgbClr val="000000"/>
                  </a:solidFill>
                  <a:latin typeface="Arial"/>
                </a:rPr>
                <a:t>Curator</a:t>
              </a:r>
            </a:p>
          </p:txBody>
        </p:sp>
        <p:sp>
          <p:nvSpPr>
            <p:cNvPr id="105" name="Freeform 104">
              <a:extLst>
                <a:ext uri="{FF2B5EF4-FFF2-40B4-BE49-F238E27FC236}">
                  <a16:creationId xmlns:a16="http://schemas.microsoft.com/office/drawing/2014/main" xmlns="" id="{EFCB720D-0BAC-4E9B-85B9-59A8AB867B60}"/>
                </a:ext>
              </a:extLst>
            </p:cNvPr>
            <p:cNvSpPr/>
            <p:nvPr/>
          </p:nvSpPr>
          <p:spPr>
            <a:xfrm>
              <a:off x="6439326" y="1483102"/>
              <a:ext cx="775312" cy="390971"/>
            </a:xfrm>
            <a:custGeom>
              <a:avLst/>
              <a:gdLst/>
              <a:ahLst/>
              <a:cxnLst/>
              <a:rect l="l" t="t" r="r" b="b"/>
              <a:pathLst>
                <a:path w="757149" h="391769">
                  <a:moveTo>
                    <a:pt x="677444" y="0"/>
                  </a:moveTo>
                  <a:cubicBezTo>
                    <a:pt x="677444" y="0"/>
                    <a:pt x="757149" y="0"/>
                    <a:pt x="757149" y="79706"/>
                  </a:cubicBezTo>
                  <a:lnTo>
                    <a:pt x="757149" y="252387"/>
                  </a:lnTo>
                  <a:cubicBezTo>
                    <a:pt x="757149" y="252387"/>
                    <a:pt x="757149" y="332080"/>
                    <a:pt x="677444" y="332080"/>
                  </a:cubicBezTo>
                  <a:lnTo>
                    <a:pt x="653517" y="332080"/>
                  </a:lnTo>
                  <a:lnTo>
                    <a:pt x="607136" y="391770"/>
                  </a:lnTo>
                  <a:lnTo>
                    <a:pt x="606603" y="332080"/>
                  </a:lnTo>
                  <a:lnTo>
                    <a:pt x="79693" y="332080"/>
                  </a:lnTo>
                  <a:cubicBezTo>
                    <a:pt x="79693" y="332080"/>
                    <a:pt x="0" y="332080"/>
                    <a:pt x="0" y="252387"/>
                  </a:cubicBezTo>
                  <a:lnTo>
                    <a:pt x="0" y="79706"/>
                  </a:lnTo>
                  <a:cubicBezTo>
                    <a:pt x="0" y="79706"/>
                    <a:pt x="0" y="0"/>
                    <a:pt x="79693" y="0"/>
                  </a:cubicBezTo>
                  <a:lnTo>
                    <a:pt x="677444" y="0"/>
                  </a:lnTo>
                  <a:close/>
                </a:path>
              </a:pathLst>
            </a:custGeom>
            <a:noFill/>
            <a:ln w="12700" cap="sq">
              <a:solidFill>
                <a:schemeClr val="accent3">
                  <a:lumMod val="40000"/>
                  <a:lumOff val="60000"/>
                </a:schemeClr>
              </a:solidFill>
            </a:ln>
          </p:spPr>
        </p:sp>
      </p:grpSp>
      <p:grpSp>
        <p:nvGrpSpPr>
          <p:cNvPr id="107" name="Group 106">
            <a:extLst>
              <a:ext uri="{FF2B5EF4-FFF2-40B4-BE49-F238E27FC236}">
                <a16:creationId xmlns:a16="http://schemas.microsoft.com/office/drawing/2014/main" xmlns="" id="{17887F27-73D6-4585-BFD6-10987C84A7A2}"/>
              </a:ext>
            </a:extLst>
          </p:cNvPr>
          <p:cNvGrpSpPr/>
          <p:nvPr/>
        </p:nvGrpSpPr>
        <p:grpSpPr>
          <a:xfrm>
            <a:off x="6611557" y="4441142"/>
            <a:ext cx="1717579" cy="1471472"/>
            <a:chOff x="4074955" y="4162454"/>
            <a:chExt cx="1850537" cy="1461030"/>
          </a:xfrm>
        </p:grpSpPr>
        <p:sp>
          <p:nvSpPr>
            <p:cNvPr id="108" name="Freeform 106">
              <a:extLst>
                <a:ext uri="{FF2B5EF4-FFF2-40B4-BE49-F238E27FC236}">
                  <a16:creationId xmlns:a16="http://schemas.microsoft.com/office/drawing/2014/main" xmlns="" id="{A9959460-168B-4B04-B3E6-45F39C4BBEB0}"/>
                </a:ext>
              </a:extLst>
            </p:cNvPr>
            <p:cNvSpPr/>
            <p:nvPr/>
          </p:nvSpPr>
          <p:spPr>
            <a:xfrm>
              <a:off x="4503557" y="5186515"/>
              <a:ext cx="844512" cy="436969"/>
            </a:xfrm>
            <a:custGeom>
              <a:avLst/>
              <a:gdLst/>
              <a:ahLst/>
              <a:cxnLst/>
              <a:rect l="l" t="t" r="r" b="b"/>
              <a:pathLst>
                <a:path w="844512" h="436969">
                  <a:moveTo>
                    <a:pt x="88900" y="436969"/>
                  </a:moveTo>
                  <a:cubicBezTo>
                    <a:pt x="88900" y="436969"/>
                    <a:pt x="0" y="436969"/>
                    <a:pt x="0" y="348069"/>
                  </a:cubicBezTo>
                  <a:lnTo>
                    <a:pt x="0" y="155473"/>
                  </a:lnTo>
                  <a:cubicBezTo>
                    <a:pt x="0" y="155473"/>
                    <a:pt x="0" y="66573"/>
                    <a:pt x="88900" y="66573"/>
                  </a:cubicBezTo>
                  <a:lnTo>
                    <a:pt x="115583" y="66573"/>
                  </a:lnTo>
                  <a:lnTo>
                    <a:pt x="167323" y="0"/>
                  </a:lnTo>
                  <a:lnTo>
                    <a:pt x="167920" y="66573"/>
                  </a:lnTo>
                  <a:lnTo>
                    <a:pt x="755612" y="66573"/>
                  </a:lnTo>
                  <a:cubicBezTo>
                    <a:pt x="755612" y="66573"/>
                    <a:pt x="844512" y="66573"/>
                    <a:pt x="844512" y="155473"/>
                  </a:cubicBezTo>
                  <a:lnTo>
                    <a:pt x="844512" y="348069"/>
                  </a:lnTo>
                  <a:cubicBezTo>
                    <a:pt x="844512" y="348069"/>
                    <a:pt x="844512" y="436969"/>
                    <a:pt x="755612" y="436969"/>
                  </a:cubicBezTo>
                  <a:lnTo>
                    <a:pt x="88900" y="436969"/>
                  </a:lnTo>
                  <a:close/>
                </a:path>
              </a:pathLst>
            </a:custGeom>
            <a:noFill/>
            <a:ln w="12700" cap="sq">
              <a:solidFill>
                <a:schemeClr val="accent3">
                  <a:lumMod val="40000"/>
                  <a:lumOff val="60000"/>
                </a:schemeClr>
              </a:solidFill>
            </a:ln>
          </p:spPr>
        </p:sp>
        <p:sp>
          <p:nvSpPr>
            <p:cNvPr id="109" name="Freeform 107">
              <a:extLst>
                <a:ext uri="{FF2B5EF4-FFF2-40B4-BE49-F238E27FC236}">
                  <a16:creationId xmlns:a16="http://schemas.microsoft.com/office/drawing/2014/main" xmlns="" id="{2DE7BE21-96B4-476C-839F-E3B8960F5C27}"/>
                </a:ext>
              </a:extLst>
            </p:cNvPr>
            <p:cNvSpPr/>
            <p:nvPr/>
          </p:nvSpPr>
          <p:spPr>
            <a:xfrm>
              <a:off x="4074955" y="4576849"/>
              <a:ext cx="844512" cy="436969"/>
            </a:xfrm>
            <a:custGeom>
              <a:avLst/>
              <a:gdLst/>
              <a:ahLst/>
              <a:cxnLst/>
              <a:rect l="l" t="t" r="r" b="b"/>
              <a:pathLst>
                <a:path w="844512" h="436969">
                  <a:moveTo>
                    <a:pt x="88900" y="436969"/>
                  </a:moveTo>
                  <a:cubicBezTo>
                    <a:pt x="88900" y="436969"/>
                    <a:pt x="0" y="436969"/>
                    <a:pt x="0" y="348069"/>
                  </a:cubicBezTo>
                  <a:lnTo>
                    <a:pt x="0" y="155473"/>
                  </a:lnTo>
                  <a:cubicBezTo>
                    <a:pt x="0" y="155473"/>
                    <a:pt x="0" y="66573"/>
                    <a:pt x="88900" y="66573"/>
                  </a:cubicBezTo>
                  <a:lnTo>
                    <a:pt x="115583" y="66573"/>
                  </a:lnTo>
                  <a:lnTo>
                    <a:pt x="167322" y="0"/>
                  </a:lnTo>
                  <a:lnTo>
                    <a:pt x="167919" y="66573"/>
                  </a:lnTo>
                  <a:lnTo>
                    <a:pt x="755612" y="66573"/>
                  </a:lnTo>
                  <a:cubicBezTo>
                    <a:pt x="755612" y="66573"/>
                    <a:pt x="844512" y="66573"/>
                    <a:pt x="844512" y="155473"/>
                  </a:cubicBezTo>
                  <a:lnTo>
                    <a:pt x="844512" y="348069"/>
                  </a:lnTo>
                  <a:cubicBezTo>
                    <a:pt x="844512" y="348069"/>
                    <a:pt x="844512" y="436969"/>
                    <a:pt x="755612" y="436969"/>
                  </a:cubicBezTo>
                  <a:lnTo>
                    <a:pt x="88900" y="436969"/>
                  </a:lnTo>
                  <a:close/>
                </a:path>
              </a:pathLst>
            </a:custGeom>
            <a:noFill/>
            <a:ln w="12700" cap="sq">
              <a:solidFill>
                <a:schemeClr val="accent3">
                  <a:lumMod val="40000"/>
                  <a:lumOff val="60000"/>
                </a:schemeClr>
              </a:solidFill>
            </a:ln>
          </p:spPr>
          <p:txBody>
            <a:bodyPr/>
            <a:lstStyle/>
            <a:p>
              <a:endParaRPr lang="en-US" dirty="0"/>
            </a:p>
          </p:txBody>
        </p:sp>
        <p:sp>
          <p:nvSpPr>
            <p:cNvPr id="110" name="Freeform 108">
              <a:extLst>
                <a:ext uri="{FF2B5EF4-FFF2-40B4-BE49-F238E27FC236}">
                  <a16:creationId xmlns:a16="http://schemas.microsoft.com/office/drawing/2014/main" xmlns="" id="{903BA4CB-9CE2-4433-BE35-910F8288159D}"/>
                </a:ext>
              </a:extLst>
            </p:cNvPr>
            <p:cNvSpPr/>
            <p:nvPr/>
          </p:nvSpPr>
          <p:spPr>
            <a:xfrm>
              <a:off x="5080980" y="4162454"/>
              <a:ext cx="844512" cy="436969"/>
            </a:xfrm>
            <a:custGeom>
              <a:avLst/>
              <a:gdLst/>
              <a:ahLst/>
              <a:cxnLst/>
              <a:rect l="l" t="t" r="r" b="b"/>
              <a:pathLst>
                <a:path w="844512" h="436969">
                  <a:moveTo>
                    <a:pt x="755612" y="436969"/>
                  </a:moveTo>
                  <a:cubicBezTo>
                    <a:pt x="755612" y="436969"/>
                    <a:pt x="844512" y="436969"/>
                    <a:pt x="844512" y="348069"/>
                  </a:cubicBezTo>
                  <a:lnTo>
                    <a:pt x="844512" y="155474"/>
                  </a:lnTo>
                  <a:cubicBezTo>
                    <a:pt x="844512" y="155474"/>
                    <a:pt x="844512" y="66574"/>
                    <a:pt x="755612" y="66574"/>
                  </a:cubicBezTo>
                  <a:lnTo>
                    <a:pt x="728929" y="66574"/>
                  </a:lnTo>
                  <a:lnTo>
                    <a:pt x="677190" y="0"/>
                  </a:lnTo>
                  <a:lnTo>
                    <a:pt x="676593" y="66574"/>
                  </a:lnTo>
                  <a:lnTo>
                    <a:pt x="88900" y="66574"/>
                  </a:lnTo>
                  <a:cubicBezTo>
                    <a:pt x="88900" y="66574"/>
                    <a:pt x="0" y="66574"/>
                    <a:pt x="0" y="155474"/>
                  </a:cubicBezTo>
                  <a:lnTo>
                    <a:pt x="0" y="348069"/>
                  </a:lnTo>
                  <a:cubicBezTo>
                    <a:pt x="0" y="348069"/>
                    <a:pt x="0" y="436969"/>
                    <a:pt x="88900" y="436969"/>
                  </a:cubicBezTo>
                  <a:lnTo>
                    <a:pt x="755612" y="436969"/>
                  </a:lnTo>
                  <a:close/>
                </a:path>
              </a:pathLst>
            </a:custGeom>
            <a:noFill/>
            <a:ln w="12700" cap="sq">
              <a:solidFill>
                <a:schemeClr val="accent3">
                  <a:lumMod val="40000"/>
                  <a:lumOff val="60000"/>
                </a:schemeClr>
              </a:solidFill>
            </a:ln>
          </p:spPr>
        </p:sp>
      </p:grpSp>
      <p:sp>
        <p:nvSpPr>
          <p:cNvPr id="111" name="Freeform 37">
            <a:extLst>
              <a:ext uri="{FF2B5EF4-FFF2-40B4-BE49-F238E27FC236}">
                <a16:creationId xmlns:a16="http://schemas.microsoft.com/office/drawing/2014/main" xmlns="" id="{54877D40-BA6C-4F6F-A057-2D6508387B90}"/>
              </a:ext>
            </a:extLst>
          </p:cNvPr>
          <p:cNvSpPr/>
          <p:nvPr/>
        </p:nvSpPr>
        <p:spPr>
          <a:xfrm>
            <a:off x="3836807" y="4860076"/>
            <a:ext cx="912927" cy="346508"/>
          </a:xfrm>
          <a:custGeom>
            <a:avLst/>
            <a:gdLst/>
            <a:ahLst/>
            <a:cxnLst/>
            <a:rect l="l" t="t" r="r" b="b"/>
            <a:pathLst>
              <a:path w="844512" h="436969">
                <a:moveTo>
                  <a:pt x="88900" y="436969"/>
                </a:moveTo>
                <a:cubicBezTo>
                  <a:pt x="88900" y="436969"/>
                  <a:pt x="0" y="436969"/>
                  <a:pt x="0" y="348069"/>
                </a:cubicBezTo>
                <a:lnTo>
                  <a:pt x="0" y="155474"/>
                </a:lnTo>
                <a:cubicBezTo>
                  <a:pt x="0" y="155474"/>
                  <a:pt x="0" y="66574"/>
                  <a:pt x="88900" y="66574"/>
                </a:cubicBezTo>
                <a:lnTo>
                  <a:pt x="115582" y="66574"/>
                </a:lnTo>
                <a:lnTo>
                  <a:pt x="167322" y="0"/>
                </a:lnTo>
                <a:lnTo>
                  <a:pt x="167919" y="66574"/>
                </a:lnTo>
                <a:lnTo>
                  <a:pt x="755612" y="66574"/>
                </a:lnTo>
                <a:cubicBezTo>
                  <a:pt x="755612" y="66574"/>
                  <a:pt x="844512" y="66574"/>
                  <a:pt x="844512" y="155474"/>
                </a:cubicBezTo>
                <a:lnTo>
                  <a:pt x="844512" y="348069"/>
                </a:lnTo>
                <a:cubicBezTo>
                  <a:pt x="844512" y="348069"/>
                  <a:pt x="844512" y="436969"/>
                  <a:pt x="755612" y="436969"/>
                </a:cubicBezTo>
                <a:lnTo>
                  <a:pt x="88900" y="436969"/>
                </a:lnTo>
                <a:close/>
              </a:path>
            </a:pathLst>
          </a:custGeom>
          <a:noFill/>
          <a:ln w="12700" cap="sq">
            <a:solidFill>
              <a:schemeClr val="accent3">
                <a:lumMod val="40000"/>
                <a:lumOff val="60000"/>
              </a:schemeClr>
            </a:solidFill>
          </a:ln>
        </p:spPr>
      </p:sp>
      <p:sp>
        <p:nvSpPr>
          <p:cNvPr id="112" name="Freeform 38">
            <a:extLst>
              <a:ext uri="{FF2B5EF4-FFF2-40B4-BE49-F238E27FC236}">
                <a16:creationId xmlns:a16="http://schemas.microsoft.com/office/drawing/2014/main" xmlns="" id="{4308DD45-D07A-44B9-9CAF-C755CD524555}"/>
              </a:ext>
            </a:extLst>
          </p:cNvPr>
          <p:cNvSpPr/>
          <p:nvPr/>
        </p:nvSpPr>
        <p:spPr>
          <a:xfrm>
            <a:off x="3479181" y="5578410"/>
            <a:ext cx="794714" cy="400756"/>
          </a:xfrm>
          <a:custGeom>
            <a:avLst/>
            <a:gdLst/>
            <a:ahLst/>
            <a:cxnLst/>
            <a:rect l="l" t="t" r="r" b="b"/>
            <a:pathLst>
              <a:path w="776097" h="401574">
                <a:moveTo>
                  <a:pt x="81699" y="401574"/>
                </a:moveTo>
                <a:cubicBezTo>
                  <a:pt x="81699" y="401574"/>
                  <a:pt x="0" y="401574"/>
                  <a:pt x="0" y="319874"/>
                </a:cubicBezTo>
                <a:lnTo>
                  <a:pt x="0" y="142875"/>
                </a:lnTo>
                <a:cubicBezTo>
                  <a:pt x="0" y="142875"/>
                  <a:pt x="0" y="61176"/>
                  <a:pt x="81699" y="61176"/>
                </a:cubicBezTo>
                <a:lnTo>
                  <a:pt x="106222" y="61176"/>
                </a:lnTo>
                <a:lnTo>
                  <a:pt x="153771" y="0"/>
                </a:lnTo>
                <a:lnTo>
                  <a:pt x="154317" y="61176"/>
                </a:lnTo>
                <a:lnTo>
                  <a:pt x="694398" y="61176"/>
                </a:lnTo>
                <a:cubicBezTo>
                  <a:pt x="694398" y="61176"/>
                  <a:pt x="776097" y="61176"/>
                  <a:pt x="776097" y="142875"/>
                </a:cubicBezTo>
                <a:lnTo>
                  <a:pt x="776097" y="319874"/>
                </a:lnTo>
                <a:cubicBezTo>
                  <a:pt x="776097" y="319874"/>
                  <a:pt x="776097" y="401574"/>
                  <a:pt x="694398" y="401574"/>
                </a:cubicBezTo>
                <a:lnTo>
                  <a:pt x="81699" y="401574"/>
                </a:lnTo>
                <a:close/>
              </a:path>
            </a:pathLst>
          </a:custGeom>
          <a:noFill/>
          <a:ln w="12700" cap="sq">
            <a:solidFill>
              <a:schemeClr val="accent3">
                <a:lumMod val="40000"/>
                <a:lumOff val="60000"/>
              </a:schemeClr>
            </a:solidFill>
          </a:ln>
        </p:spPr>
      </p:sp>
      <p:sp>
        <p:nvSpPr>
          <p:cNvPr id="113" name="Freeform 39">
            <a:extLst>
              <a:ext uri="{FF2B5EF4-FFF2-40B4-BE49-F238E27FC236}">
                <a16:creationId xmlns:a16="http://schemas.microsoft.com/office/drawing/2014/main" xmlns="" id="{C06C64CA-0990-4C84-8311-B4209F8F9A3C}"/>
              </a:ext>
            </a:extLst>
          </p:cNvPr>
          <p:cNvSpPr/>
          <p:nvPr/>
        </p:nvSpPr>
        <p:spPr>
          <a:xfrm>
            <a:off x="7552215" y="1595894"/>
            <a:ext cx="814650" cy="410806"/>
          </a:xfrm>
          <a:custGeom>
            <a:avLst/>
            <a:gdLst/>
            <a:ahLst/>
            <a:cxnLst/>
            <a:rect l="l" t="t" r="r" b="b"/>
            <a:pathLst>
              <a:path w="795566" h="411645">
                <a:moveTo>
                  <a:pt x="711823" y="0"/>
                </a:moveTo>
                <a:cubicBezTo>
                  <a:pt x="711823" y="0"/>
                  <a:pt x="795566" y="0"/>
                  <a:pt x="795566" y="83744"/>
                </a:cubicBezTo>
                <a:lnTo>
                  <a:pt x="795566" y="265189"/>
                </a:lnTo>
                <a:cubicBezTo>
                  <a:pt x="795566" y="265189"/>
                  <a:pt x="795566" y="348933"/>
                  <a:pt x="711823" y="348933"/>
                </a:cubicBezTo>
                <a:lnTo>
                  <a:pt x="686689" y="348933"/>
                </a:lnTo>
                <a:lnTo>
                  <a:pt x="637947" y="411646"/>
                </a:lnTo>
                <a:lnTo>
                  <a:pt x="637388" y="348933"/>
                </a:lnTo>
                <a:lnTo>
                  <a:pt x="83744" y="348933"/>
                </a:lnTo>
                <a:cubicBezTo>
                  <a:pt x="83744" y="348933"/>
                  <a:pt x="0" y="348933"/>
                  <a:pt x="0" y="265189"/>
                </a:cubicBezTo>
                <a:lnTo>
                  <a:pt x="0" y="83744"/>
                </a:lnTo>
                <a:cubicBezTo>
                  <a:pt x="0" y="83744"/>
                  <a:pt x="0" y="0"/>
                  <a:pt x="83744" y="0"/>
                </a:cubicBezTo>
                <a:lnTo>
                  <a:pt x="711823" y="0"/>
                </a:lnTo>
                <a:close/>
              </a:path>
            </a:pathLst>
          </a:custGeom>
          <a:noFill/>
          <a:ln w="12700" cap="sq">
            <a:solidFill>
              <a:schemeClr val="accent3">
                <a:lumMod val="40000"/>
                <a:lumOff val="60000"/>
              </a:schemeClr>
            </a:solidFill>
          </a:ln>
        </p:spPr>
      </p:sp>
      <p:sp>
        <p:nvSpPr>
          <p:cNvPr id="114" name="Freeform 40">
            <a:extLst>
              <a:ext uri="{FF2B5EF4-FFF2-40B4-BE49-F238E27FC236}">
                <a16:creationId xmlns:a16="http://schemas.microsoft.com/office/drawing/2014/main" xmlns="" id="{CDB592FA-8F23-4A49-AEAF-23CB537D7211}"/>
              </a:ext>
            </a:extLst>
          </p:cNvPr>
          <p:cNvSpPr/>
          <p:nvPr/>
        </p:nvSpPr>
        <p:spPr>
          <a:xfrm>
            <a:off x="5599455" y="1601301"/>
            <a:ext cx="781840" cy="394268"/>
          </a:xfrm>
          <a:custGeom>
            <a:avLst/>
            <a:gdLst/>
            <a:ahLst/>
            <a:cxnLst/>
            <a:rect l="l" t="t" r="r" b="b"/>
            <a:pathLst>
              <a:path w="763524" h="395072">
                <a:moveTo>
                  <a:pt x="80365" y="0"/>
                </a:moveTo>
                <a:cubicBezTo>
                  <a:pt x="80365" y="0"/>
                  <a:pt x="0" y="0"/>
                  <a:pt x="0" y="80366"/>
                </a:cubicBezTo>
                <a:lnTo>
                  <a:pt x="0" y="254508"/>
                </a:lnTo>
                <a:cubicBezTo>
                  <a:pt x="0" y="254508"/>
                  <a:pt x="0" y="334886"/>
                  <a:pt x="80365" y="334886"/>
                </a:cubicBezTo>
                <a:lnTo>
                  <a:pt x="104483" y="334886"/>
                </a:lnTo>
                <a:lnTo>
                  <a:pt x="151269" y="395072"/>
                </a:lnTo>
                <a:lnTo>
                  <a:pt x="151803" y="334886"/>
                </a:lnTo>
                <a:lnTo>
                  <a:pt x="683158" y="334886"/>
                </a:lnTo>
                <a:cubicBezTo>
                  <a:pt x="683158" y="334886"/>
                  <a:pt x="763524" y="334886"/>
                  <a:pt x="763524" y="254508"/>
                </a:cubicBezTo>
                <a:lnTo>
                  <a:pt x="763524" y="80366"/>
                </a:lnTo>
                <a:cubicBezTo>
                  <a:pt x="763524" y="80366"/>
                  <a:pt x="763524" y="0"/>
                  <a:pt x="683158" y="0"/>
                </a:cubicBezTo>
                <a:lnTo>
                  <a:pt x="80365" y="0"/>
                </a:lnTo>
                <a:close/>
              </a:path>
            </a:pathLst>
          </a:custGeom>
          <a:noFill/>
          <a:ln w="12700" cap="sq">
            <a:solidFill>
              <a:schemeClr val="accent3">
                <a:lumMod val="40000"/>
                <a:lumOff val="60000"/>
              </a:schemeClr>
            </a:solidFill>
          </a:ln>
        </p:spPr>
      </p:sp>
      <p:sp>
        <p:nvSpPr>
          <p:cNvPr id="115" name="Freeform 41">
            <a:extLst>
              <a:ext uri="{FF2B5EF4-FFF2-40B4-BE49-F238E27FC236}">
                <a16:creationId xmlns:a16="http://schemas.microsoft.com/office/drawing/2014/main" xmlns="" id="{A71A7EEC-0EC9-4E7F-8E06-2CD28330F929}"/>
              </a:ext>
            </a:extLst>
          </p:cNvPr>
          <p:cNvSpPr/>
          <p:nvPr/>
        </p:nvSpPr>
        <p:spPr>
          <a:xfrm>
            <a:off x="6009036" y="5661860"/>
            <a:ext cx="570866" cy="287866"/>
          </a:xfrm>
          <a:custGeom>
            <a:avLst/>
            <a:gdLst/>
            <a:ahLst/>
            <a:cxnLst/>
            <a:rect l="l" t="t" r="r" b="b"/>
            <a:pathLst>
              <a:path w="557492" h="288455">
                <a:moveTo>
                  <a:pt x="58687" y="288455"/>
                </a:moveTo>
                <a:cubicBezTo>
                  <a:pt x="58687" y="288455"/>
                  <a:pt x="0" y="288455"/>
                  <a:pt x="0" y="229768"/>
                </a:cubicBezTo>
                <a:lnTo>
                  <a:pt x="0" y="102628"/>
                </a:lnTo>
                <a:cubicBezTo>
                  <a:pt x="0" y="102628"/>
                  <a:pt x="0" y="43942"/>
                  <a:pt x="58687" y="43942"/>
                </a:cubicBezTo>
                <a:lnTo>
                  <a:pt x="76302" y="43942"/>
                </a:lnTo>
                <a:lnTo>
                  <a:pt x="110452" y="0"/>
                </a:lnTo>
                <a:lnTo>
                  <a:pt x="110846" y="43942"/>
                </a:lnTo>
                <a:lnTo>
                  <a:pt x="498806" y="43942"/>
                </a:lnTo>
                <a:cubicBezTo>
                  <a:pt x="498806" y="43942"/>
                  <a:pt x="557492" y="43942"/>
                  <a:pt x="557492" y="102628"/>
                </a:cubicBezTo>
                <a:lnTo>
                  <a:pt x="557492" y="229768"/>
                </a:lnTo>
                <a:cubicBezTo>
                  <a:pt x="557492" y="229768"/>
                  <a:pt x="557492" y="288455"/>
                  <a:pt x="498806" y="288455"/>
                </a:cubicBezTo>
                <a:lnTo>
                  <a:pt x="58687" y="288455"/>
                </a:lnTo>
                <a:close/>
              </a:path>
            </a:pathLst>
          </a:custGeom>
          <a:noFill/>
          <a:ln w="12700" cap="sq">
            <a:solidFill>
              <a:srgbClr val="C4C4C4"/>
            </a:solidFill>
          </a:ln>
        </p:spPr>
      </p:sp>
      <p:sp>
        <p:nvSpPr>
          <p:cNvPr id="116" name="TextBox 115">
            <a:extLst>
              <a:ext uri="{FF2B5EF4-FFF2-40B4-BE49-F238E27FC236}">
                <a16:creationId xmlns:a16="http://schemas.microsoft.com/office/drawing/2014/main" xmlns="" id="{5BC6A0FE-991C-4703-8397-E7C6829D4E2C}"/>
              </a:ext>
            </a:extLst>
          </p:cNvPr>
          <p:cNvSpPr txBox="1"/>
          <p:nvPr/>
        </p:nvSpPr>
        <p:spPr>
          <a:xfrm>
            <a:off x="4210247" y="1224308"/>
            <a:ext cx="2486180" cy="141276"/>
          </a:xfrm>
          <a:prstGeom prst="rect">
            <a:avLst/>
          </a:prstGeom>
        </p:spPr>
        <p:txBody>
          <a:bodyPr wrap="none" lIns="0" tIns="0" rIns="0" bIns="0" anchor="t"/>
          <a:lstStyle/>
          <a:p>
            <a:r>
              <a:rPr lang="en-US" sz="1400" b="1" dirty="0">
                <a:solidFill>
                  <a:srgbClr val="000000"/>
                </a:solidFill>
                <a:latin typeface="Arial"/>
              </a:rPr>
              <a:t>Our PMO is a…</a:t>
            </a:r>
          </a:p>
        </p:txBody>
      </p:sp>
      <p:sp>
        <p:nvSpPr>
          <p:cNvPr id="117" name="Freeform 43">
            <a:extLst>
              <a:ext uri="{FF2B5EF4-FFF2-40B4-BE49-F238E27FC236}">
                <a16:creationId xmlns:a16="http://schemas.microsoft.com/office/drawing/2014/main" xmlns="" id="{595048B2-4124-4AF5-B88F-E035FD63ADDB}"/>
              </a:ext>
            </a:extLst>
          </p:cNvPr>
          <p:cNvSpPr/>
          <p:nvPr/>
        </p:nvSpPr>
        <p:spPr>
          <a:xfrm>
            <a:off x="5333065" y="2214023"/>
            <a:ext cx="912776" cy="495674"/>
          </a:xfrm>
          <a:custGeom>
            <a:avLst/>
            <a:gdLst/>
            <a:ahLst/>
            <a:cxnLst/>
            <a:rect l="l" t="t" r="r" b="b"/>
            <a:pathLst>
              <a:path w="844512" h="436969">
                <a:moveTo>
                  <a:pt x="88900" y="0"/>
                </a:moveTo>
                <a:cubicBezTo>
                  <a:pt x="88900" y="0"/>
                  <a:pt x="0" y="0"/>
                  <a:pt x="0" y="88900"/>
                </a:cubicBezTo>
                <a:lnTo>
                  <a:pt x="0" y="281495"/>
                </a:lnTo>
                <a:cubicBezTo>
                  <a:pt x="0" y="281495"/>
                  <a:pt x="0" y="370395"/>
                  <a:pt x="88900" y="370395"/>
                </a:cubicBezTo>
                <a:lnTo>
                  <a:pt x="115583" y="370395"/>
                </a:lnTo>
                <a:lnTo>
                  <a:pt x="167322" y="436969"/>
                </a:lnTo>
                <a:lnTo>
                  <a:pt x="167919" y="370395"/>
                </a:lnTo>
                <a:lnTo>
                  <a:pt x="755612" y="370395"/>
                </a:lnTo>
                <a:cubicBezTo>
                  <a:pt x="755612" y="370395"/>
                  <a:pt x="844512" y="370395"/>
                  <a:pt x="844512" y="281495"/>
                </a:cubicBezTo>
                <a:lnTo>
                  <a:pt x="844512" y="88900"/>
                </a:lnTo>
                <a:cubicBezTo>
                  <a:pt x="844512" y="88900"/>
                  <a:pt x="844512" y="0"/>
                  <a:pt x="755612" y="0"/>
                </a:cubicBezTo>
                <a:lnTo>
                  <a:pt x="88900" y="0"/>
                </a:lnTo>
                <a:close/>
              </a:path>
            </a:pathLst>
          </a:custGeom>
          <a:noFill/>
          <a:ln w="12700" cap="sq">
            <a:solidFill>
              <a:schemeClr val="accent3">
                <a:lumMod val="40000"/>
                <a:lumOff val="60000"/>
              </a:schemeClr>
            </a:solidFill>
          </a:ln>
        </p:spPr>
      </p:sp>
      <p:sp>
        <p:nvSpPr>
          <p:cNvPr id="118" name="Freeform 32">
            <a:extLst>
              <a:ext uri="{FF2B5EF4-FFF2-40B4-BE49-F238E27FC236}">
                <a16:creationId xmlns:a16="http://schemas.microsoft.com/office/drawing/2014/main" xmlns="" id="{B029BB9A-ACB0-4AF1-ABCD-198A0CC1333C}"/>
              </a:ext>
            </a:extLst>
          </p:cNvPr>
          <p:cNvSpPr/>
          <p:nvPr/>
        </p:nvSpPr>
        <p:spPr>
          <a:xfrm>
            <a:off x="1407257" y="4441142"/>
            <a:ext cx="1159444" cy="426456"/>
          </a:xfrm>
          <a:custGeom>
            <a:avLst/>
            <a:gdLst/>
            <a:ahLst/>
            <a:cxnLst/>
            <a:rect l="l" t="t" r="r" b="b"/>
            <a:pathLst>
              <a:path w="1070420" h="553860">
                <a:moveTo>
                  <a:pt x="112675" y="0"/>
                </a:moveTo>
                <a:cubicBezTo>
                  <a:pt x="112675" y="0"/>
                  <a:pt x="0" y="0"/>
                  <a:pt x="0" y="112675"/>
                </a:cubicBezTo>
                <a:lnTo>
                  <a:pt x="0" y="356807"/>
                </a:lnTo>
                <a:cubicBezTo>
                  <a:pt x="0" y="356807"/>
                  <a:pt x="0" y="469481"/>
                  <a:pt x="112675" y="469481"/>
                </a:cubicBezTo>
                <a:lnTo>
                  <a:pt x="146495" y="469481"/>
                </a:lnTo>
                <a:lnTo>
                  <a:pt x="212078" y="553860"/>
                </a:lnTo>
                <a:lnTo>
                  <a:pt x="212827" y="469481"/>
                </a:lnTo>
                <a:lnTo>
                  <a:pt x="957745" y="469481"/>
                </a:lnTo>
                <a:cubicBezTo>
                  <a:pt x="957745" y="469481"/>
                  <a:pt x="1070420" y="469481"/>
                  <a:pt x="1070420" y="356807"/>
                </a:cubicBezTo>
                <a:lnTo>
                  <a:pt x="1070420" y="112675"/>
                </a:lnTo>
                <a:cubicBezTo>
                  <a:pt x="1070420" y="112675"/>
                  <a:pt x="1070420" y="0"/>
                  <a:pt x="957745" y="0"/>
                </a:cubicBezTo>
                <a:lnTo>
                  <a:pt x="112675" y="0"/>
                </a:lnTo>
                <a:close/>
              </a:path>
            </a:pathLst>
          </a:custGeom>
          <a:ln>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a:lstStyle/>
          <a:p>
            <a:r>
              <a:rPr lang="en-US" sz="1200" dirty="0"/>
              <a:t>Fortune Teller</a:t>
            </a:r>
          </a:p>
        </p:txBody>
      </p:sp>
      <p:sp>
        <p:nvSpPr>
          <p:cNvPr id="119" name="Freeform 32">
            <a:extLst>
              <a:ext uri="{FF2B5EF4-FFF2-40B4-BE49-F238E27FC236}">
                <a16:creationId xmlns:a16="http://schemas.microsoft.com/office/drawing/2014/main" xmlns="" id="{C62A738F-AAD0-4F22-BF08-91551B10C9BF}"/>
              </a:ext>
            </a:extLst>
          </p:cNvPr>
          <p:cNvSpPr/>
          <p:nvPr/>
        </p:nvSpPr>
        <p:spPr>
          <a:xfrm>
            <a:off x="2027712" y="3890464"/>
            <a:ext cx="988034" cy="382148"/>
          </a:xfrm>
          <a:custGeom>
            <a:avLst/>
            <a:gdLst/>
            <a:ahLst/>
            <a:cxnLst/>
            <a:rect l="l" t="t" r="r" b="b"/>
            <a:pathLst>
              <a:path w="1070420" h="553860">
                <a:moveTo>
                  <a:pt x="112675" y="0"/>
                </a:moveTo>
                <a:cubicBezTo>
                  <a:pt x="112675" y="0"/>
                  <a:pt x="0" y="0"/>
                  <a:pt x="0" y="112675"/>
                </a:cubicBezTo>
                <a:lnTo>
                  <a:pt x="0" y="356807"/>
                </a:lnTo>
                <a:cubicBezTo>
                  <a:pt x="0" y="356807"/>
                  <a:pt x="0" y="469481"/>
                  <a:pt x="112675" y="469481"/>
                </a:cubicBezTo>
                <a:lnTo>
                  <a:pt x="146495" y="469481"/>
                </a:lnTo>
                <a:lnTo>
                  <a:pt x="212078" y="553860"/>
                </a:lnTo>
                <a:lnTo>
                  <a:pt x="212827" y="469481"/>
                </a:lnTo>
                <a:lnTo>
                  <a:pt x="957745" y="469481"/>
                </a:lnTo>
                <a:cubicBezTo>
                  <a:pt x="957745" y="469481"/>
                  <a:pt x="1070420" y="469481"/>
                  <a:pt x="1070420" y="356807"/>
                </a:cubicBezTo>
                <a:lnTo>
                  <a:pt x="1070420" y="112675"/>
                </a:lnTo>
                <a:cubicBezTo>
                  <a:pt x="1070420" y="112675"/>
                  <a:pt x="1070420" y="0"/>
                  <a:pt x="957745" y="0"/>
                </a:cubicBezTo>
                <a:lnTo>
                  <a:pt x="112675" y="0"/>
                </a:lnTo>
                <a:close/>
              </a:path>
            </a:pathLst>
          </a:custGeom>
          <a:ln>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a:lstStyle/>
          <a:p>
            <a:r>
              <a:rPr lang="en-US" sz="1200" dirty="0"/>
              <a:t>Facilitator</a:t>
            </a:r>
          </a:p>
        </p:txBody>
      </p:sp>
      <p:sp>
        <p:nvSpPr>
          <p:cNvPr id="120" name="Freeform 32">
            <a:extLst>
              <a:ext uri="{FF2B5EF4-FFF2-40B4-BE49-F238E27FC236}">
                <a16:creationId xmlns:a16="http://schemas.microsoft.com/office/drawing/2014/main" xmlns="" id="{99AAB8AA-C566-40A3-B247-B63B0E51079A}"/>
              </a:ext>
            </a:extLst>
          </p:cNvPr>
          <p:cNvSpPr/>
          <p:nvPr/>
        </p:nvSpPr>
        <p:spPr>
          <a:xfrm>
            <a:off x="4233149" y="1973416"/>
            <a:ext cx="960132" cy="450162"/>
          </a:xfrm>
          <a:custGeom>
            <a:avLst/>
            <a:gdLst/>
            <a:ahLst/>
            <a:cxnLst/>
            <a:rect l="l" t="t" r="r" b="b"/>
            <a:pathLst>
              <a:path w="1070420" h="553860">
                <a:moveTo>
                  <a:pt x="112675" y="0"/>
                </a:moveTo>
                <a:cubicBezTo>
                  <a:pt x="112675" y="0"/>
                  <a:pt x="0" y="0"/>
                  <a:pt x="0" y="112675"/>
                </a:cubicBezTo>
                <a:lnTo>
                  <a:pt x="0" y="356807"/>
                </a:lnTo>
                <a:cubicBezTo>
                  <a:pt x="0" y="356807"/>
                  <a:pt x="0" y="469481"/>
                  <a:pt x="112675" y="469481"/>
                </a:cubicBezTo>
                <a:lnTo>
                  <a:pt x="146495" y="469481"/>
                </a:lnTo>
                <a:lnTo>
                  <a:pt x="212078" y="553860"/>
                </a:lnTo>
                <a:lnTo>
                  <a:pt x="212827" y="469481"/>
                </a:lnTo>
                <a:lnTo>
                  <a:pt x="957745" y="469481"/>
                </a:lnTo>
                <a:cubicBezTo>
                  <a:pt x="957745" y="469481"/>
                  <a:pt x="1070420" y="469481"/>
                  <a:pt x="1070420" y="356807"/>
                </a:cubicBezTo>
                <a:lnTo>
                  <a:pt x="1070420" y="112675"/>
                </a:lnTo>
                <a:cubicBezTo>
                  <a:pt x="1070420" y="112675"/>
                  <a:pt x="1070420" y="0"/>
                  <a:pt x="957745" y="0"/>
                </a:cubicBezTo>
                <a:lnTo>
                  <a:pt x="112675" y="0"/>
                </a:lnTo>
                <a:close/>
              </a:path>
            </a:pathLst>
          </a:custGeom>
          <a:ln>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a:lstStyle/>
          <a:p>
            <a:r>
              <a:rPr lang="en-US" sz="1200" dirty="0"/>
              <a:t>Arbitrator </a:t>
            </a:r>
          </a:p>
        </p:txBody>
      </p:sp>
      <p:sp>
        <p:nvSpPr>
          <p:cNvPr id="121" name="Freeform 32">
            <a:extLst>
              <a:ext uri="{FF2B5EF4-FFF2-40B4-BE49-F238E27FC236}">
                <a16:creationId xmlns:a16="http://schemas.microsoft.com/office/drawing/2014/main" xmlns="" id="{FC21AB78-62F5-4C12-94B0-1938CB6C753E}"/>
              </a:ext>
            </a:extLst>
          </p:cNvPr>
          <p:cNvSpPr/>
          <p:nvPr/>
        </p:nvSpPr>
        <p:spPr>
          <a:xfrm>
            <a:off x="8226135" y="3571707"/>
            <a:ext cx="1208752" cy="314316"/>
          </a:xfrm>
          <a:custGeom>
            <a:avLst/>
            <a:gdLst/>
            <a:ahLst/>
            <a:cxnLst/>
            <a:rect l="l" t="t" r="r" b="b"/>
            <a:pathLst>
              <a:path w="1070420" h="553860">
                <a:moveTo>
                  <a:pt x="112675" y="0"/>
                </a:moveTo>
                <a:cubicBezTo>
                  <a:pt x="112675" y="0"/>
                  <a:pt x="0" y="0"/>
                  <a:pt x="0" y="112675"/>
                </a:cubicBezTo>
                <a:lnTo>
                  <a:pt x="0" y="356807"/>
                </a:lnTo>
                <a:cubicBezTo>
                  <a:pt x="0" y="356807"/>
                  <a:pt x="0" y="469481"/>
                  <a:pt x="112675" y="469481"/>
                </a:cubicBezTo>
                <a:lnTo>
                  <a:pt x="146495" y="469481"/>
                </a:lnTo>
                <a:lnTo>
                  <a:pt x="212078" y="553860"/>
                </a:lnTo>
                <a:lnTo>
                  <a:pt x="212827" y="469481"/>
                </a:lnTo>
                <a:lnTo>
                  <a:pt x="957745" y="469481"/>
                </a:lnTo>
                <a:cubicBezTo>
                  <a:pt x="957745" y="469481"/>
                  <a:pt x="1070420" y="469481"/>
                  <a:pt x="1070420" y="356807"/>
                </a:cubicBezTo>
                <a:lnTo>
                  <a:pt x="1070420" y="112675"/>
                </a:lnTo>
                <a:cubicBezTo>
                  <a:pt x="1070420" y="112675"/>
                  <a:pt x="1070420" y="0"/>
                  <a:pt x="957745" y="0"/>
                </a:cubicBezTo>
                <a:lnTo>
                  <a:pt x="112675" y="0"/>
                </a:lnTo>
                <a:close/>
              </a:path>
            </a:pathLst>
          </a:custGeom>
          <a:solidFill>
            <a:schemeClr val="bg1"/>
          </a:solidFill>
          <a:ln w="12700" cap="sq">
            <a:solidFill>
              <a:schemeClr val="accent3">
                <a:lumMod val="40000"/>
                <a:lumOff val="60000"/>
              </a:schemeClr>
            </a:solidFill>
          </a:ln>
        </p:spPr>
        <p:txBody>
          <a:bodyPr/>
          <a:lstStyle/>
          <a:p>
            <a:r>
              <a:rPr lang="en-US" sz="1200" dirty="0"/>
              <a:t>Talent Agent</a:t>
            </a:r>
          </a:p>
        </p:txBody>
      </p:sp>
      <p:sp>
        <p:nvSpPr>
          <p:cNvPr id="122" name="Freeform 32">
            <a:extLst>
              <a:ext uri="{FF2B5EF4-FFF2-40B4-BE49-F238E27FC236}">
                <a16:creationId xmlns:a16="http://schemas.microsoft.com/office/drawing/2014/main" xmlns="" id="{E230D694-4DAF-4555-8247-095862CFDBCE}"/>
              </a:ext>
            </a:extLst>
          </p:cNvPr>
          <p:cNvSpPr/>
          <p:nvPr/>
        </p:nvSpPr>
        <p:spPr>
          <a:xfrm>
            <a:off x="961608" y="2519029"/>
            <a:ext cx="917175" cy="552732"/>
          </a:xfrm>
          <a:custGeom>
            <a:avLst/>
            <a:gdLst/>
            <a:ahLst/>
            <a:cxnLst/>
            <a:rect l="l" t="t" r="r" b="b"/>
            <a:pathLst>
              <a:path w="1070420" h="553860">
                <a:moveTo>
                  <a:pt x="112675" y="0"/>
                </a:moveTo>
                <a:cubicBezTo>
                  <a:pt x="112675" y="0"/>
                  <a:pt x="0" y="0"/>
                  <a:pt x="0" y="112675"/>
                </a:cubicBezTo>
                <a:lnTo>
                  <a:pt x="0" y="356807"/>
                </a:lnTo>
                <a:cubicBezTo>
                  <a:pt x="0" y="356807"/>
                  <a:pt x="0" y="469481"/>
                  <a:pt x="112675" y="469481"/>
                </a:cubicBezTo>
                <a:lnTo>
                  <a:pt x="146495" y="469481"/>
                </a:lnTo>
                <a:lnTo>
                  <a:pt x="212078" y="553860"/>
                </a:lnTo>
                <a:lnTo>
                  <a:pt x="212827" y="469481"/>
                </a:lnTo>
                <a:lnTo>
                  <a:pt x="957745" y="469481"/>
                </a:lnTo>
                <a:cubicBezTo>
                  <a:pt x="957745" y="469481"/>
                  <a:pt x="1070420" y="469481"/>
                  <a:pt x="1070420" y="356807"/>
                </a:cubicBezTo>
                <a:lnTo>
                  <a:pt x="1070420" y="112675"/>
                </a:lnTo>
                <a:cubicBezTo>
                  <a:pt x="1070420" y="112675"/>
                  <a:pt x="1070420" y="0"/>
                  <a:pt x="957745" y="0"/>
                </a:cubicBezTo>
                <a:lnTo>
                  <a:pt x="112675" y="0"/>
                </a:lnTo>
                <a:close/>
              </a:path>
            </a:pathLst>
          </a:custGeom>
          <a:solidFill>
            <a:schemeClr val="bg1"/>
          </a:solidFill>
          <a:ln w="12700" cap="sq">
            <a:solidFill>
              <a:srgbClr val="C4C4C4"/>
            </a:solidFill>
          </a:ln>
        </p:spPr>
        <p:txBody>
          <a:bodyPr/>
          <a:lstStyle/>
          <a:p>
            <a:r>
              <a:rPr lang="en-US" sz="1200" dirty="0"/>
              <a:t>Roadblock Remover</a:t>
            </a:r>
          </a:p>
        </p:txBody>
      </p:sp>
      <p:sp>
        <p:nvSpPr>
          <p:cNvPr id="124" name="Freeform 32">
            <a:extLst>
              <a:ext uri="{FF2B5EF4-FFF2-40B4-BE49-F238E27FC236}">
                <a16:creationId xmlns:a16="http://schemas.microsoft.com/office/drawing/2014/main" xmlns="" id="{76F6E668-854C-482D-BA21-4E32ED82F22C}"/>
              </a:ext>
            </a:extLst>
          </p:cNvPr>
          <p:cNvSpPr/>
          <p:nvPr/>
        </p:nvSpPr>
        <p:spPr>
          <a:xfrm>
            <a:off x="8407354" y="5078545"/>
            <a:ext cx="1130921" cy="531035"/>
          </a:xfrm>
          <a:custGeom>
            <a:avLst/>
            <a:gdLst/>
            <a:ahLst/>
            <a:cxnLst/>
            <a:rect l="l" t="t" r="r" b="b"/>
            <a:pathLst>
              <a:path w="1070420" h="553860">
                <a:moveTo>
                  <a:pt x="112675" y="0"/>
                </a:moveTo>
                <a:cubicBezTo>
                  <a:pt x="112675" y="0"/>
                  <a:pt x="0" y="0"/>
                  <a:pt x="0" y="112675"/>
                </a:cubicBezTo>
                <a:lnTo>
                  <a:pt x="0" y="356807"/>
                </a:lnTo>
                <a:cubicBezTo>
                  <a:pt x="0" y="356807"/>
                  <a:pt x="0" y="469481"/>
                  <a:pt x="112675" y="469481"/>
                </a:cubicBezTo>
                <a:lnTo>
                  <a:pt x="146495" y="469481"/>
                </a:lnTo>
                <a:lnTo>
                  <a:pt x="212078" y="553860"/>
                </a:lnTo>
                <a:lnTo>
                  <a:pt x="212827" y="469481"/>
                </a:lnTo>
                <a:lnTo>
                  <a:pt x="957745" y="469481"/>
                </a:lnTo>
                <a:cubicBezTo>
                  <a:pt x="957745" y="469481"/>
                  <a:pt x="1070420" y="469481"/>
                  <a:pt x="1070420" y="356807"/>
                </a:cubicBezTo>
                <a:lnTo>
                  <a:pt x="1070420" y="112675"/>
                </a:lnTo>
                <a:cubicBezTo>
                  <a:pt x="1070420" y="112675"/>
                  <a:pt x="1070420" y="0"/>
                  <a:pt x="957745" y="0"/>
                </a:cubicBezTo>
                <a:lnTo>
                  <a:pt x="112675" y="0"/>
                </a:lnTo>
                <a:close/>
              </a:path>
            </a:pathLst>
          </a:custGeom>
          <a:ln>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a:lstStyle/>
          <a:p>
            <a:r>
              <a:rPr lang="en-US" sz="1200" dirty="0"/>
              <a:t>Talent Matchmaker</a:t>
            </a:r>
          </a:p>
        </p:txBody>
      </p:sp>
      <p:sp>
        <p:nvSpPr>
          <p:cNvPr id="125" name="Freeform 32">
            <a:extLst>
              <a:ext uri="{FF2B5EF4-FFF2-40B4-BE49-F238E27FC236}">
                <a16:creationId xmlns:a16="http://schemas.microsoft.com/office/drawing/2014/main" xmlns="" id="{252AB87A-F236-4DD8-970B-8C6D798C0626}"/>
              </a:ext>
            </a:extLst>
          </p:cNvPr>
          <p:cNvSpPr/>
          <p:nvPr/>
        </p:nvSpPr>
        <p:spPr>
          <a:xfrm>
            <a:off x="9538275" y="3034073"/>
            <a:ext cx="654809" cy="332170"/>
          </a:xfrm>
          <a:custGeom>
            <a:avLst/>
            <a:gdLst/>
            <a:ahLst/>
            <a:cxnLst/>
            <a:rect l="l" t="t" r="r" b="b"/>
            <a:pathLst>
              <a:path w="1070420" h="553860">
                <a:moveTo>
                  <a:pt x="112675" y="0"/>
                </a:moveTo>
                <a:cubicBezTo>
                  <a:pt x="112675" y="0"/>
                  <a:pt x="0" y="0"/>
                  <a:pt x="0" y="112675"/>
                </a:cubicBezTo>
                <a:lnTo>
                  <a:pt x="0" y="356807"/>
                </a:lnTo>
                <a:cubicBezTo>
                  <a:pt x="0" y="356807"/>
                  <a:pt x="0" y="469481"/>
                  <a:pt x="112675" y="469481"/>
                </a:cubicBezTo>
                <a:lnTo>
                  <a:pt x="146495" y="469481"/>
                </a:lnTo>
                <a:lnTo>
                  <a:pt x="212078" y="553860"/>
                </a:lnTo>
                <a:lnTo>
                  <a:pt x="212827" y="469481"/>
                </a:lnTo>
                <a:lnTo>
                  <a:pt x="957745" y="469481"/>
                </a:lnTo>
                <a:cubicBezTo>
                  <a:pt x="957745" y="469481"/>
                  <a:pt x="1070420" y="469481"/>
                  <a:pt x="1070420" y="356807"/>
                </a:cubicBezTo>
                <a:lnTo>
                  <a:pt x="1070420" y="112675"/>
                </a:lnTo>
                <a:cubicBezTo>
                  <a:pt x="1070420" y="112675"/>
                  <a:pt x="1070420" y="0"/>
                  <a:pt x="957745" y="0"/>
                </a:cubicBezTo>
                <a:lnTo>
                  <a:pt x="112675" y="0"/>
                </a:lnTo>
                <a:close/>
              </a:path>
            </a:pathLst>
          </a:custGeom>
          <a:ln>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a:lstStyle/>
          <a:p>
            <a:r>
              <a:rPr lang="en-US" sz="1200" dirty="0"/>
              <a:t>Coach</a:t>
            </a:r>
          </a:p>
        </p:txBody>
      </p:sp>
      <p:sp>
        <p:nvSpPr>
          <p:cNvPr id="203" name="Freeform 32">
            <a:extLst>
              <a:ext uri="{FF2B5EF4-FFF2-40B4-BE49-F238E27FC236}">
                <a16:creationId xmlns:a16="http://schemas.microsoft.com/office/drawing/2014/main" xmlns="" id="{D698C92E-0969-4973-B8BB-84494C1A7131}"/>
              </a:ext>
            </a:extLst>
          </p:cNvPr>
          <p:cNvSpPr/>
          <p:nvPr/>
        </p:nvSpPr>
        <p:spPr>
          <a:xfrm>
            <a:off x="8272245" y="2971271"/>
            <a:ext cx="931678" cy="332170"/>
          </a:xfrm>
          <a:custGeom>
            <a:avLst/>
            <a:gdLst/>
            <a:ahLst/>
            <a:cxnLst/>
            <a:rect l="l" t="t" r="r" b="b"/>
            <a:pathLst>
              <a:path w="1070420" h="553860">
                <a:moveTo>
                  <a:pt x="112675" y="0"/>
                </a:moveTo>
                <a:cubicBezTo>
                  <a:pt x="112675" y="0"/>
                  <a:pt x="0" y="0"/>
                  <a:pt x="0" y="112675"/>
                </a:cubicBezTo>
                <a:lnTo>
                  <a:pt x="0" y="356807"/>
                </a:lnTo>
                <a:cubicBezTo>
                  <a:pt x="0" y="356807"/>
                  <a:pt x="0" y="469481"/>
                  <a:pt x="112675" y="469481"/>
                </a:cubicBezTo>
                <a:lnTo>
                  <a:pt x="146495" y="469481"/>
                </a:lnTo>
                <a:lnTo>
                  <a:pt x="212078" y="553860"/>
                </a:lnTo>
                <a:lnTo>
                  <a:pt x="212827" y="469481"/>
                </a:lnTo>
                <a:lnTo>
                  <a:pt x="957745" y="469481"/>
                </a:lnTo>
                <a:cubicBezTo>
                  <a:pt x="957745" y="469481"/>
                  <a:pt x="1070420" y="469481"/>
                  <a:pt x="1070420" y="356807"/>
                </a:cubicBezTo>
                <a:lnTo>
                  <a:pt x="1070420" y="112675"/>
                </a:lnTo>
                <a:cubicBezTo>
                  <a:pt x="1070420" y="112675"/>
                  <a:pt x="1070420" y="0"/>
                  <a:pt x="957745" y="0"/>
                </a:cubicBezTo>
                <a:lnTo>
                  <a:pt x="112675" y="0"/>
                </a:lnTo>
                <a:close/>
              </a:path>
            </a:pathLst>
          </a:custGeom>
          <a:solidFill>
            <a:schemeClr val="bg1"/>
          </a:solidFill>
          <a:ln w="12700" cap="sq">
            <a:solidFill>
              <a:srgbClr val="C4C4C4"/>
            </a:solidFill>
          </a:ln>
        </p:spPr>
        <p:txBody>
          <a:bodyPr/>
          <a:lstStyle/>
          <a:p>
            <a:r>
              <a:rPr lang="en-US" sz="1200" dirty="0"/>
              <a:t>Negotiator</a:t>
            </a:r>
          </a:p>
        </p:txBody>
      </p:sp>
      <p:sp>
        <p:nvSpPr>
          <p:cNvPr id="207" name="Freeform 37">
            <a:extLst>
              <a:ext uri="{FF2B5EF4-FFF2-40B4-BE49-F238E27FC236}">
                <a16:creationId xmlns:a16="http://schemas.microsoft.com/office/drawing/2014/main" xmlns="" id="{0CF5AF9E-A597-476F-8931-4F06A85E7E25}"/>
              </a:ext>
            </a:extLst>
          </p:cNvPr>
          <p:cNvSpPr/>
          <p:nvPr/>
        </p:nvSpPr>
        <p:spPr>
          <a:xfrm rot="5400000">
            <a:off x="2252966" y="2877575"/>
            <a:ext cx="464233" cy="985000"/>
          </a:xfrm>
          <a:custGeom>
            <a:avLst/>
            <a:gdLst/>
            <a:ahLst/>
            <a:cxnLst/>
            <a:rect l="l" t="t" r="r" b="b"/>
            <a:pathLst>
              <a:path w="844512" h="436969">
                <a:moveTo>
                  <a:pt x="88900" y="436969"/>
                </a:moveTo>
                <a:cubicBezTo>
                  <a:pt x="88900" y="436969"/>
                  <a:pt x="0" y="436969"/>
                  <a:pt x="0" y="348069"/>
                </a:cubicBezTo>
                <a:lnTo>
                  <a:pt x="0" y="155474"/>
                </a:lnTo>
                <a:cubicBezTo>
                  <a:pt x="0" y="155474"/>
                  <a:pt x="0" y="66574"/>
                  <a:pt x="88900" y="66574"/>
                </a:cubicBezTo>
                <a:lnTo>
                  <a:pt x="115582" y="66574"/>
                </a:lnTo>
                <a:lnTo>
                  <a:pt x="167322" y="0"/>
                </a:lnTo>
                <a:lnTo>
                  <a:pt x="167919" y="66574"/>
                </a:lnTo>
                <a:lnTo>
                  <a:pt x="755612" y="66574"/>
                </a:lnTo>
                <a:cubicBezTo>
                  <a:pt x="755612" y="66574"/>
                  <a:pt x="844512" y="66574"/>
                  <a:pt x="844512" y="155474"/>
                </a:cubicBezTo>
                <a:lnTo>
                  <a:pt x="844512" y="348069"/>
                </a:lnTo>
                <a:cubicBezTo>
                  <a:pt x="844512" y="348069"/>
                  <a:pt x="844512" y="436969"/>
                  <a:pt x="755612" y="436969"/>
                </a:cubicBezTo>
                <a:lnTo>
                  <a:pt x="88900" y="436969"/>
                </a:lnTo>
                <a:close/>
              </a:path>
            </a:pathLst>
          </a:custGeom>
          <a:noFill/>
          <a:ln w="12700" cap="sq">
            <a:solidFill>
              <a:srgbClr val="C4C4C4"/>
            </a:solidFill>
          </a:ln>
        </p:spPr>
      </p:sp>
      <p:sp>
        <p:nvSpPr>
          <p:cNvPr id="209" name="Freeform 32">
            <a:extLst>
              <a:ext uri="{FF2B5EF4-FFF2-40B4-BE49-F238E27FC236}">
                <a16:creationId xmlns:a16="http://schemas.microsoft.com/office/drawing/2014/main" xmlns="" id="{3D84973E-8A51-4C23-933F-D2AC003A9212}"/>
              </a:ext>
            </a:extLst>
          </p:cNvPr>
          <p:cNvSpPr/>
          <p:nvPr/>
        </p:nvSpPr>
        <p:spPr>
          <a:xfrm>
            <a:off x="1902008" y="1697186"/>
            <a:ext cx="1185150" cy="552732"/>
          </a:xfrm>
          <a:custGeom>
            <a:avLst/>
            <a:gdLst/>
            <a:ahLst/>
            <a:cxnLst/>
            <a:rect l="l" t="t" r="r" b="b"/>
            <a:pathLst>
              <a:path w="1070420" h="553860">
                <a:moveTo>
                  <a:pt x="112675" y="0"/>
                </a:moveTo>
                <a:cubicBezTo>
                  <a:pt x="112675" y="0"/>
                  <a:pt x="0" y="0"/>
                  <a:pt x="0" y="112675"/>
                </a:cubicBezTo>
                <a:lnTo>
                  <a:pt x="0" y="356807"/>
                </a:lnTo>
                <a:cubicBezTo>
                  <a:pt x="0" y="356807"/>
                  <a:pt x="0" y="469481"/>
                  <a:pt x="112675" y="469481"/>
                </a:cubicBezTo>
                <a:lnTo>
                  <a:pt x="146495" y="469481"/>
                </a:lnTo>
                <a:lnTo>
                  <a:pt x="212078" y="553860"/>
                </a:lnTo>
                <a:lnTo>
                  <a:pt x="212827" y="469481"/>
                </a:lnTo>
                <a:lnTo>
                  <a:pt x="957745" y="469481"/>
                </a:lnTo>
                <a:cubicBezTo>
                  <a:pt x="957745" y="469481"/>
                  <a:pt x="1070420" y="469481"/>
                  <a:pt x="1070420" y="356807"/>
                </a:cubicBezTo>
                <a:lnTo>
                  <a:pt x="1070420" y="112675"/>
                </a:lnTo>
                <a:cubicBezTo>
                  <a:pt x="1070420" y="112675"/>
                  <a:pt x="1070420" y="0"/>
                  <a:pt x="957745" y="0"/>
                </a:cubicBezTo>
                <a:lnTo>
                  <a:pt x="112675" y="0"/>
                </a:lnTo>
                <a:close/>
              </a:path>
            </a:pathLst>
          </a:custGeom>
          <a:noFill/>
          <a:ln w="12700" cap="sq">
            <a:solidFill>
              <a:srgbClr val="C4C4C4"/>
            </a:solidFill>
          </a:ln>
        </p:spPr>
      </p:sp>
      <p:sp>
        <p:nvSpPr>
          <p:cNvPr id="106" name="Freeform 105">
            <a:extLst>
              <a:ext uri="{FF2B5EF4-FFF2-40B4-BE49-F238E27FC236}">
                <a16:creationId xmlns:a16="http://schemas.microsoft.com/office/drawing/2014/main" xmlns="" id="{D107D892-5B3A-44C8-A499-DCCB0827DB29}"/>
              </a:ext>
            </a:extLst>
          </p:cNvPr>
          <p:cNvSpPr/>
          <p:nvPr/>
        </p:nvSpPr>
        <p:spPr>
          <a:xfrm>
            <a:off x="6446039" y="2021993"/>
            <a:ext cx="864770" cy="436079"/>
          </a:xfrm>
          <a:custGeom>
            <a:avLst/>
            <a:gdLst/>
            <a:ahLst/>
            <a:cxnLst/>
            <a:rect l="l" t="t" r="r" b="b"/>
            <a:pathLst>
              <a:path w="844512" h="436969">
                <a:moveTo>
                  <a:pt x="88900" y="0"/>
                </a:moveTo>
                <a:cubicBezTo>
                  <a:pt x="88900" y="0"/>
                  <a:pt x="0" y="0"/>
                  <a:pt x="0" y="88900"/>
                </a:cubicBezTo>
                <a:lnTo>
                  <a:pt x="0" y="281495"/>
                </a:lnTo>
                <a:cubicBezTo>
                  <a:pt x="0" y="281495"/>
                  <a:pt x="0" y="370395"/>
                  <a:pt x="88900" y="370395"/>
                </a:cubicBezTo>
                <a:lnTo>
                  <a:pt x="115583" y="370395"/>
                </a:lnTo>
                <a:lnTo>
                  <a:pt x="167322" y="436969"/>
                </a:lnTo>
                <a:lnTo>
                  <a:pt x="167919" y="370395"/>
                </a:lnTo>
                <a:lnTo>
                  <a:pt x="755612" y="370395"/>
                </a:lnTo>
                <a:cubicBezTo>
                  <a:pt x="755612" y="370395"/>
                  <a:pt x="844512" y="370395"/>
                  <a:pt x="844512" y="281495"/>
                </a:cubicBezTo>
                <a:lnTo>
                  <a:pt x="844512" y="88900"/>
                </a:lnTo>
                <a:cubicBezTo>
                  <a:pt x="844512" y="88900"/>
                  <a:pt x="844512" y="0"/>
                  <a:pt x="755612" y="0"/>
                </a:cubicBezTo>
                <a:lnTo>
                  <a:pt x="88900" y="0"/>
                </a:lnTo>
                <a:close/>
              </a:path>
            </a:pathLst>
          </a:custGeom>
          <a:noFill/>
          <a:ln w="12700" cap="sq">
            <a:solidFill>
              <a:schemeClr val="accent3">
                <a:lumMod val="40000"/>
                <a:lumOff val="60000"/>
              </a:schemeClr>
            </a:solidFill>
          </a:ln>
        </p:spPr>
        <p:txBody>
          <a:bodyPr/>
          <a:lstStyle/>
          <a:p>
            <a:endParaRPr lang="en-US" dirty="0"/>
          </a:p>
        </p:txBody>
      </p:sp>
      <p:sp>
        <p:nvSpPr>
          <p:cNvPr id="254" name="TextBox 253">
            <a:extLst>
              <a:ext uri="{FF2B5EF4-FFF2-40B4-BE49-F238E27FC236}">
                <a16:creationId xmlns:a16="http://schemas.microsoft.com/office/drawing/2014/main" xmlns="" id="{82E7CB29-D6D8-46AD-A291-368D6090C4B3}"/>
              </a:ext>
            </a:extLst>
          </p:cNvPr>
          <p:cNvSpPr txBox="1"/>
          <p:nvPr/>
        </p:nvSpPr>
        <p:spPr>
          <a:xfrm>
            <a:off x="6581209" y="2124313"/>
            <a:ext cx="494176" cy="164764"/>
          </a:xfrm>
          <a:prstGeom prst="rect">
            <a:avLst/>
          </a:prstGeom>
          <a:ln>
            <a:solidFill>
              <a:schemeClr val="bg1"/>
            </a:solidFill>
          </a:ln>
        </p:spPr>
        <p:txBody>
          <a:bodyPr wrap="none" lIns="0" tIns="0" rIns="0" bIns="0" anchor="t"/>
          <a:lstStyle/>
          <a:p>
            <a:r>
              <a:rPr lang="en-US" sz="1200" dirty="0">
                <a:solidFill>
                  <a:srgbClr val="000000"/>
                </a:solidFill>
                <a:latin typeface="Arial"/>
              </a:rPr>
              <a:t>Steward</a:t>
            </a:r>
          </a:p>
        </p:txBody>
      </p:sp>
      <p:sp>
        <p:nvSpPr>
          <p:cNvPr id="128" name="Freeform 32">
            <a:extLst>
              <a:ext uri="{FF2B5EF4-FFF2-40B4-BE49-F238E27FC236}">
                <a16:creationId xmlns:a16="http://schemas.microsoft.com/office/drawing/2014/main" xmlns="" id="{583508C3-301D-4623-BA28-773BD317CC4C}"/>
              </a:ext>
            </a:extLst>
          </p:cNvPr>
          <p:cNvSpPr/>
          <p:nvPr/>
        </p:nvSpPr>
        <p:spPr>
          <a:xfrm>
            <a:off x="962038" y="2519029"/>
            <a:ext cx="917175" cy="552732"/>
          </a:xfrm>
          <a:custGeom>
            <a:avLst/>
            <a:gdLst/>
            <a:ahLst/>
            <a:cxnLst/>
            <a:rect l="l" t="t" r="r" b="b"/>
            <a:pathLst>
              <a:path w="1070420" h="553860">
                <a:moveTo>
                  <a:pt x="112675" y="0"/>
                </a:moveTo>
                <a:cubicBezTo>
                  <a:pt x="112675" y="0"/>
                  <a:pt x="0" y="0"/>
                  <a:pt x="0" y="112675"/>
                </a:cubicBezTo>
                <a:lnTo>
                  <a:pt x="0" y="356807"/>
                </a:lnTo>
                <a:cubicBezTo>
                  <a:pt x="0" y="356807"/>
                  <a:pt x="0" y="469481"/>
                  <a:pt x="112675" y="469481"/>
                </a:cubicBezTo>
                <a:lnTo>
                  <a:pt x="146495" y="469481"/>
                </a:lnTo>
                <a:lnTo>
                  <a:pt x="212078" y="553860"/>
                </a:lnTo>
                <a:lnTo>
                  <a:pt x="212827" y="469481"/>
                </a:lnTo>
                <a:lnTo>
                  <a:pt x="957745" y="469481"/>
                </a:lnTo>
                <a:cubicBezTo>
                  <a:pt x="957745" y="469481"/>
                  <a:pt x="1070420" y="469481"/>
                  <a:pt x="1070420" y="356807"/>
                </a:cubicBezTo>
                <a:lnTo>
                  <a:pt x="1070420" y="112675"/>
                </a:lnTo>
                <a:cubicBezTo>
                  <a:pt x="1070420" y="112675"/>
                  <a:pt x="1070420" y="0"/>
                  <a:pt x="957745" y="0"/>
                </a:cubicBezTo>
                <a:lnTo>
                  <a:pt x="112675" y="0"/>
                </a:lnTo>
                <a:close/>
              </a:path>
            </a:pathLst>
          </a:custGeom>
          <a:solidFill>
            <a:schemeClr val="bg1"/>
          </a:solidFill>
          <a:ln w="12700" cap="sq">
            <a:solidFill>
              <a:schemeClr val="accent3">
                <a:lumMod val="40000"/>
                <a:lumOff val="60000"/>
              </a:schemeClr>
            </a:solidFill>
          </a:ln>
        </p:spPr>
        <p:txBody>
          <a:bodyPr/>
          <a:lstStyle/>
          <a:p>
            <a:r>
              <a:rPr lang="en-US" sz="1200" dirty="0"/>
              <a:t>Roadblock Remover</a:t>
            </a:r>
          </a:p>
        </p:txBody>
      </p:sp>
      <p:sp>
        <p:nvSpPr>
          <p:cNvPr id="129" name="Freeform 37">
            <a:extLst>
              <a:ext uri="{FF2B5EF4-FFF2-40B4-BE49-F238E27FC236}">
                <a16:creationId xmlns:a16="http://schemas.microsoft.com/office/drawing/2014/main" xmlns="" id="{8B2A2204-7370-4ABD-B80D-F3D99DA6740F}"/>
              </a:ext>
            </a:extLst>
          </p:cNvPr>
          <p:cNvSpPr/>
          <p:nvPr/>
        </p:nvSpPr>
        <p:spPr>
          <a:xfrm rot="5400000">
            <a:off x="2253396" y="2877575"/>
            <a:ext cx="464233" cy="985000"/>
          </a:xfrm>
          <a:custGeom>
            <a:avLst/>
            <a:gdLst/>
            <a:ahLst/>
            <a:cxnLst/>
            <a:rect l="l" t="t" r="r" b="b"/>
            <a:pathLst>
              <a:path w="844512" h="436969">
                <a:moveTo>
                  <a:pt x="88900" y="436969"/>
                </a:moveTo>
                <a:cubicBezTo>
                  <a:pt x="88900" y="436969"/>
                  <a:pt x="0" y="436969"/>
                  <a:pt x="0" y="348069"/>
                </a:cubicBezTo>
                <a:lnTo>
                  <a:pt x="0" y="155474"/>
                </a:lnTo>
                <a:cubicBezTo>
                  <a:pt x="0" y="155474"/>
                  <a:pt x="0" y="66574"/>
                  <a:pt x="88900" y="66574"/>
                </a:cubicBezTo>
                <a:lnTo>
                  <a:pt x="115582" y="66574"/>
                </a:lnTo>
                <a:lnTo>
                  <a:pt x="167322" y="0"/>
                </a:lnTo>
                <a:lnTo>
                  <a:pt x="167919" y="66574"/>
                </a:lnTo>
                <a:lnTo>
                  <a:pt x="755612" y="66574"/>
                </a:lnTo>
                <a:cubicBezTo>
                  <a:pt x="755612" y="66574"/>
                  <a:pt x="844512" y="66574"/>
                  <a:pt x="844512" y="155474"/>
                </a:cubicBezTo>
                <a:lnTo>
                  <a:pt x="844512" y="348069"/>
                </a:lnTo>
                <a:cubicBezTo>
                  <a:pt x="844512" y="348069"/>
                  <a:pt x="844512" y="436969"/>
                  <a:pt x="755612" y="436969"/>
                </a:cubicBezTo>
                <a:lnTo>
                  <a:pt x="88900" y="436969"/>
                </a:lnTo>
                <a:close/>
              </a:path>
            </a:pathLst>
          </a:custGeom>
          <a:noFill/>
          <a:ln w="12700" cap="sq">
            <a:solidFill>
              <a:schemeClr val="accent3">
                <a:lumMod val="40000"/>
                <a:lumOff val="60000"/>
              </a:schemeClr>
            </a:solidFill>
          </a:ln>
        </p:spPr>
      </p:sp>
      <p:sp>
        <p:nvSpPr>
          <p:cNvPr id="130" name="Freeform 32">
            <a:extLst>
              <a:ext uri="{FF2B5EF4-FFF2-40B4-BE49-F238E27FC236}">
                <a16:creationId xmlns:a16="http://schemas.microsoft.com/office/drawing/2014/main" xmlns="" id="{BE767A49-0A9C-4393-A02E-379E6812C342}"/>
              </a:ext>
            </a:extLst>
          </p:cNvPr>
          <p:cNvSpPr/>
          <p:nvPr/>
        </p:nvSpPr>
        <p:spPr>
          <a:xfrm>
            <a:off x="1902438" y="1697186"/>
            <a:ext cx="1185150" cy="552732"/>
          </a:xfrm>
          <a:custGeom>
            <a:avLst/>
            <a:gdLst/>
            <a:ahLst/>
            <a:cxnLst/>
            <a:rect l="l" t="t" r="r" b="b"/>
            <a:pathLst>
              <a:path w="1070420" h="553860">
                <a:moveTo>
                  <a:pt x="112675" y="0"/>
                </a:moveTo>
                <a:cubicBezTo>
                  <a:pt x="112675" y="0"/>
                  <a:pt x="0" y="0"/>
                  <a:pt x="0" y="112675"/>
                </a:cubicBezTo>
                <a:lnTo>
                  <a:pt x="0" y="356807"/>
                </a:lnTo>
                <a:cubicBezTo>
                  <a:pt x="0" y="356807"/>
                  <a:pt x="0" y="469481"/>
                  <a:pt x="112675" y="469481"/>
                </a:cubicBezTo>
                <a:lnTo>
                  <a:pt x="146495" y="469481"/>
                </a:lnTo>
                <a:lnTo>
                  <a:pt x="212078" y="553860"/>
                </a:lnTo>
                <a:lnTo>
                  <a:pt x="212827" y="469481"/>
                </a:lnTo>
                <a:lnTo>
                  <a:pt x="957745" y="469481"/>
                </a:lnTo>
                <a:cubicBezTo>
                  <a:pt x="957745" y="469481"/>
                  <a:pt x="1070420" y="469481"/>
                  <a:pt x="1070420" y="356807"/>
                </a:cubicBezTo>
                <a:lnTo>
                  <a:pt x="1070420" y="112675"/>
                </a:lnTo>
                <a:cubicBezTo>
                  <a:pt x="1070420" y="112675"/>
                  <a:pt x="1070420" y="0"/>
                  <a:pt x="957745" y="0"/>
                </a:cubicBezTo>
                <a:lnTo>
                  <a:pt x="112675" y="0"/>
                </a:lnTo>
                <a:close/>
              </a:path>
            </a:pathLst>
          </a:custGeom>
          <a:noFill/>
          <a:ln w="12700" cap="sq">
            <a:solidFill>
              <a:schemeClr val="accent3">
                <a:lumMod val="40000"/>
                <a:lumOff val="60000"/>
              </a:schemeClr>
            </a:solidFill>
          </a:ln>
        </p:spPr>
      </p:sp>
      <p:sp>
        <p:nvSpPr>
          <p:cNvPr id="133" name="Freeform 32">
            <a:extLst>
              <a:ext uri="{FF2B5EF4-FFF2-40B4-BE49-F238E27FC236}">
                <a16:creationId xmlns:a16="http://schemas.microsoft.com/office/drawing/2014/main" xmlns="" id="{55EE1D48-E3C0-4487-B5B5-5EEBEFEC207D}"/>
              </a:ext>
            </a:extLst>
          </p:cNvPr>
          <p:cNvSpPr/>
          <p:nvPr/>
        </p:nvSpPr>
        <p:spPr>
          <a:xfrm>
            <a:off x="8272245" y="2971164"/>
            <a:ext cx="931678" cy="332170"/>
          </a:xfrm>
          <a:custGeom>
            <a:avLst/>
            <a:gdLst/>
            <a:ahLst/>
            <a:cxnLst/>
            <a:rect l="l" t="t" r="r" b="b"/>
            <a:pathLst>
              <a:path w="1070420" h="553860">
                <a:moveTo>
                  <a:pt x="112675" y="0"/>
                </a:moveTo>
                <a:cubicBezTo>
                  <a:pt x="112675" y="0"/>
                  <a:pt x="0" y="0"/>
                  <a:pt x="0" y="112675"/>
                </a:cubicBezTo>
                <a:lnTo>
                  <a:pt x="0" y="356807"/>
                </a:lnTo>
                <a:cubicBezTo>
                  <a:pt x="0" y="356807"/>
                  <a:pt x="0" y="469481"/>
                  <a:pt x="112675" y="469481"/>
                </a:cubicBezTo>
                <a:lnTo>
                  <a:pt x="146495" y="469481"/>
                </a:lnTo>
                <a:lnTo>
                  <a:pt x="212078" y="553860"/>
                </a:lnTo>
                <a:lnTo>
                  <a:pt x="212827" y="469481"/>
                </a:lnTo>
                <a:lnTo>
                  <a:pt x="957745" y="469481"/>
                </a:lnTo>
                <a:cubicBezTo>
                  <a:pt x="957745" y="469481"/>
                  <a:pt x="1070420" y="469481"/>
                  <a:pt x="1070420" y="356807"/>
                </a:cubicBezTo>
                <a:lnTo>
                  <a:pt x="1070420" y="112675"/>
                </a:lnTo>
                <a:cubicBezTo>
                  <a:pt x="1070420" y="112675"/>
                  <a:pt x="1070420" y="0"/>
                  <a:pt x="957745" y="0"/>
                </a:cubicBezTo>
                <a:lnTo>
                  <a:pt x="112675" y="0"/>
                </a:lnTo>
                <a:close/>
              </a:path>
            </a:pathLst>
          </a:custGeom>
          <a:solidFill>
            <a:schemeClr val="bg1"/>
          </a:solidFill>
          <a:ln w="12700" cap="sq">
            <a:solidFill>
              <a:srgbClr val="C4C4C4"/>
            </a:solidFill>
          </a:ln>
        </p:spPr>
        <p:txBody>
          <a:bodyPr/>
          <a:lstStyle/>
          <a:p>
            <a:r>
              <a:rPr lang="en-US" sz="1200" dirty="0"/>
              <a:t>Negotiator</a:t>
            </a:r>
          </a:p>
        </p:txBody>
      </p:sp>
      <p:sp>
        <p:nvSpPr>
          <p:cNvPr id="135" name="Freeform 32">
            <a:extLst>
              <a:ext uri="{FF2B5EF4-FFF2-40B4-BE49-F238E27FC236}">
                <a16:creationId xmlns:a16="http://schemas.microsoft.com/office/drawing/2014/main" xmlns="" id="{7796DCAA-846A-4DEC-8811-042B52E5279F}"/>
              </a:ext>
            </a:extLst>
          </p:cNvPr>
          <p:cNvSpPr/>
          <p:nvPr/>
        </p:nvSpPr>
        <p:spPr>
          <a:xfrm>
            <a:off x="8407354" y="2208795"/>
            <a:ext cx="1208752" cy="332170"/>
          </a:xfrm>
          <a:custGeom>
            <a:avLst/>
            <a:gdLst/>
            <a:ahLst/>
            <a:cxnLst/>
            <a:rect l="l" t="t" r="r" b="b"/>
            <a:pathLst>
              <a:path w="1070420" h="553860">
                <a:moveTo>
                  <a:pt x="112675" y="0"/>
                </a:moveTo>
                <a:cubicBezTo>
                  <a:pt x="112675" y="0"/>
                  <a:pt x="0" y="0"/>
                  <a:pt x="0" y="112675"/>
                </a:cubicBezTo>
                <a:lnTo>
                  <a:pt x="0" y="356807"/>
                </a:lnTo>
                <a:cubicBezTo>
                  <a:pt x="0" y="356807"/>
                  <a:pt x="0" y="469481"/>
                  <a:pt x="112675" y="469481"/>
                </a:cubicBezTo>
                <a:lnTo>
                  <a:pt x="146495" y="469481"/>
                </a:lnTo>
                <a:lnTo>
                  <a:pt x="212078" y="553860"/>
                </a:lnTo>
                <a:lnTo>
                  <a:pt x="212827" y="469481"/>
                </a:lnTo>
                <a:lnTo>
                  <a:pt x="957745" y="469481"/>
                </a:lnTo>
                <a:cubicBezTo>
                  <a:pt x="957745" y="469481"/>
                  <a:pt x="1070420" y="469481"/>
                  <a:pt x="1070420" y="356807"/>
                </a:cubicBezTo>
                <a:lnTo>
                  <a:pt x="1070420" y="112675"/>
                </a:lnTo>
                <a:cubicBezTo>
                  <a:pt x="1070420" y="112675"/>
                  <a:pt x="1070420" y="0"/>
                  <a:pt x="957745" y="0"/>
                </a:cubicBezTo>
                <a:lnTo>
                  <a:pt x="112675" y="0"/>
                </a:lnTo>
                <a:close/>
              </a:path>
            </a:pathLst>
          </a:custGeom>
          <a:ln>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a:lstStyle/>
          <a:p>
            <a:r>
              <a:rPr lang="en-US" sz="1200" dirty="0"/>
              <a:t>Changemaker</a:t>
            </a:r>
          </a:p>
        </p:txBody>
      </p:sp>
      <p:sp>
        <p:nvSpPr>
          <p:cNvPr id="137" name="Freeform 32">
            <a:extLst>
              <a:ext uri="{FF2B5EF4-FFF2-40B4-BE49-F238E27FC236}">
                <a16:creationId xmlns:a16="http://schemas.microsoft.com/office/drawing/2014/main" xmlns="" id="{A4B3DEFD-AF5A-42DB-A083-28FBBD920F09}"/>
              </a:ext>
            </a:extLst>
          </p:cNvPr>
          <p:cNvSpPr/>
          <p:nvPr/>
        </p:nvSpPr>
        <p:spPr>
          <a:xfrm>
            <a:off x="8273378" y="2971164"/>
            <a:ext cx="931678" cy="332170"/>
          </a:xfrm>
          <a:custGeom>
            <a:avLst/>
            <a:gdLst/>
            <a:ahLst/>
            <a:cxnLst/>
            <a:rect l="l" t="t" r="r" b="b"/>
            <a:pathLst>
              <a:path w="1070420" h="553860">
                <a:moveTo>
                  <a:pt x="112675" y="0"/>
                </a:moveTo>
                <a:cubicBezTo>
                  <a:pt x="112675" y="0"/>
                  <a:pt x="0" y="0"/>
                  <a:pt x="0" y="112675"/>
                </a:cubicBezTo>
                <a:lnTo>
                  <a:pt x="0" y="356807"/>
                </a:lnTo>
                <a:cubicBezTo>
                  <a:pt x="0" y="356807"/>
                  <a:pt x="0" y="469481"/>
                  <a:pt x="112675" y="469481"/>
                </a:cubicBezTo>
                <a:lnTo>
                  <a:pt x="146495" y="469481"/>
                </a:lnTo>
                <a:lnTo>
                  <a:pt x="212078" y="553860"/>
                </a:lnTo>
                <a:lnTo>
                  <a:pt x="212827" y="469481"/>
                </a:lnTo>
                <a:lnTo>
                  <a:pt x="957745" y="469481"/>
                </a:lnTo>
                <a:cubicBezTo>
                  <a:pt x="957745" y="469481"/>
                  <a:pt x="1070420" y="469481"/>
                  <a:pt x="1070420" y="356807"/>
                </a:cubicBezTo>
                <a:lnTo>
                  <a:pt x="1070420" y="112675"/>
                </a:lnTo>
                <a:cubicBezTo>
                  <a:pt x="1070420" y="112675"/>
                  <a:pt x="1070420" y="0"/>
                  <a:pt x="957745" y="0"/>
                </a:cubicBezTo>
                <a:lnTo>
                  <a:pt x="112675" y="0"/>
                </a:lnTo>
                <a:close/>
              </a:path>
            </a:pathLst>
          </a:custGeom>
          <a:solidFill>
            <a:schemeClr val="bg1"/>
          </a:solidFill>
          <a:ln w="12700" cap="sq">
            <a:solidFill>
              <a:schemeClr val="accent3">
                <a:lumMod val="40000"/>
                <a:lumOff val="60000"/>
              </a:schemeClr>
            </a:solidFill>
          </a:ln>
        </p:spPr>
        <p:txBody>
          <a:bodyPr/>
          <a:lstStyle/>
          <a:p>
            <a:r>
              <a:rPr lang="en-US" sz="1200" dirty="0"/>
              <a:t>Negotiator</a:t>
            </a:r>
          </a:p>
        </p:txBody>
      </p:sp>
    </p:spTree>
    <p:extLst>
      <p:ext uri="{BB962C8B-B14F-4D97-AF65-F5344CB8AC3E}">
        <p14:creationId xmlns:p14="http://schemas.microsoft.com/office/powerpoint/2010/main" val="3314163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BD18B8B9-D372-4514-8E21-5034DE6CE1D8}"/>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6AE14C29-BB09-4ACD-8637-B72C907E04F4}"/>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9D8CAD83-6332-4FD5-A21A-6910218A361E}"/>
    </a:ext>
  </a:extLst>
</a:theme>
</file>

<file path=ppt/theme/theme5.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2624</Words>
  <Application>Microsoft Office PowerPoint</Application>
  <PresentationFormat>Widescreen</PresentationFormat>
  <Paragraphs>344</Paragraphs>
  <Slides>16</Slides>
  <Notes>14</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16</vt:i4>
      </vt:variant>
    </vt:vector>
  </HeadingPairs>
  <TitlesOfParts>
    <vt:vector size="30" baseType="lpstr">
      <vt:lpstr>Arial Unicode MS</vt:lpstr>
      <vt:lpstr>Arial</vt:lpstr>
      <vt:lpstr>Arial (Body)</vt:lpstr>
      <vt:lpstr>Arial Black</vt:lpstr>
      <vt:lpstr>Arial Black (Headings)</vt:lpstr>
      <vt:lpstr>Gartner sans</vt:lpstr>
      <vt:lpstr>Levenim MT</vt:lpstr>
      <vt:lpstr>Lucida Handwriting</vt:lpstr>
      <vt:lpstr>Times New Roman</vt:lpstr>
      <vt:lpstr>Wingdings</vt:lpstr>
      <vt:lpstr>White bkgrnd master</vt:lpstr>
      <vt:lpstr>Blue bkgrnd master</vt:lpstr>
      <vt:lpstr>White bk accent color options</vt:lpstr>
      <vt:lpstr>Blue bk accent color options</vt:lpstr>
      <vt:lpstr>Build an Elevator Pitch for Your Evolved PMO</vt:lpstr>
      <vt:lpstr>INSTRUCTIONS </vt:lpstr>
      <vt:lpstr>SETTING THE CONTEXT FOR A PMO ELEVATOR PITCH    </vt:lpstr>
      <vt:lpstr>EXAMPLES OF A PMO ELEVATOR PITCH</vt:lpstr>
      <vt:lpstr>PART 1: PREPARE FOR YOUR ELEVATOR PITCH </vt:lpstr>
      <vt:lpstr>PART 2: CREATE A DRAFT ELEVATOR PITCH </vt:lpstr>
      <vt:lpstr>PART 2: CREATE A DRAFT ELEVATOR PITCH (CONTINUED) </vt:lpstr>
      <vt:lpstr>PART 3: DISCUSS YOUR ELEVATOR PITCH </vt:lpstr>
      <vt:lpstr>HOW YOUR PEERS DESCRIBE THEIR PMOs</vt:lpstr>
      <vt:lpstr>FINAL STEP: UPDATE YOUR ELEVATOR PITCH  </vt:lpstr>
      <vt:lpstr>Appendix</vt:lpstr>
      <vt:lpstr>PMO CHARTER ON A PAGE</vt:lpstr>
      <vt:lpstr>PM LEADERS MUST ENABLE CONSTANT CHANGE</vt:lpstr>
      <vt:lpstr>RESHAPING THE PMO FOR THE DIGITAL ERA </vt:lpstr>
      <vt:lpstr>PMOs MUST FLEX ACROSS MULTIPLE ROLES </vt:lpstr>
      <vt:lpstr>CRAFT A BETTER PITCH WITH STORYTELLING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2021-08-16T11:41:20Z</dcterms:created>
  <dcterms:modified xsi:type="dcterms:W3CDTF">2021-08-16T11:41:21Z</dcterms:modified>
</cp:coreProperties>
</file>