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CDEB0-7897-47A1-847C-82841C3DF0B1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492E5-F46E-4DA4-B468-EF1E56A5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492E5-F46E-4DA4-B468-EF1E56A5A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0A5219-C010-4BC2-8E1C-72EE00A6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4793F0-CF8B-4427-AB3F-0206E40E8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8AB20D-937B-4ACB-A110-A5CC60D3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ABD-6CDB-43F8-9B00-35FE05C268F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503B2-28BF-4FA3-BF71-6E2300DD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1F058D-3DC8-49C4-AF2D-AB5907E7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02C-98E2-4AF2-AF7A-AA62B2191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3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373B1-B5C2-4864-855B-AFFBDB13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B19B7B8-9439-4330-918B-BC230B010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C5F3A6-DA23-4041-B33B-A1CC6DC3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ABD-6CDB-43F8-9B00-35FE05C268F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0920D4-33AB-4682-995E-80FAFF4D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274AEE-9109-491B-BF84-E4D9A2DC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02C-98E2-4AF2-AF7A-AA62B2191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67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8AF222F-C63B-4EAC-A253-03EA0545F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690A5ED-6850-4833-812A-06F72ABB4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135CE8-C83B-4863-92D3-3EEC17FE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ABD-6CDB-43F8-9B00-35FE05C268F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7A5244-4892-469F-9289-EAF68CF7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F5E23B-C9CA-4AD2-AFCE-E599C2C0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02C-98E2-4AF2-AF7A-AA62B2191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1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BA322F-7F78-41A0-91CE-1EC7F919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E24F2B-14E2-46A4-95A5-08B23ACB1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081FC0-A31C-49F3-9391-1ACBC8AB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ABD-6CDB-43F8-9B00-35FE05C268F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C5A126-D4DD-41E4-AC6E-8F95A692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F13C17-AD73-4792-9354-257EFE96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02C-98E2-4AF2-AF7A-AA62B2191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89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0A4F0-EF94-402A-B3E6-8D8242D3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4B3878-0BFA-44B3-AB8C-51C79CF9F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682D2A-3C75-4D93-BA9E-F4071F62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ABD-6CDB-43F8-9B00-35FE05C268F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9BF5A6-F5D7-4254-A59F-47B8A53B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A864FD-55B0-479E-B237-2BA88758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02C-98E2-4AF2-AF7A-AA62B2191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82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47472F-F0F3-4722-8F5D-2400E190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49BA1D-44AE-4A8D-8B57-845DA5741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1C4834-6683-44E9-B32B-430E96352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6BC7A8-BD4C-424F-9C4C-0F8EF42C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ABD-6CDB-43F8-9B00-35FE05C268F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13D809-AA81-4F94-92D7-D5026B4A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D1CFD0-4FCE-406B-827B-1A256AD2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02C-98E2-4AF2-AF7A-AA62B2191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22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2E8BD-60B3-4A8F-BA43-AC620957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05516F-8070-48C4-B14B-CDFCF7B47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FC6C4A-8989-4DD6-96AD-FB67E7849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DAFD1C1-9C95-4203-A6B9-E5C380511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3D5D200-BC2E-4A40-819F-94AE7FD3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D48C0B6-79AF-465C-93C2-AC05723E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ABD-6CDB-43F8-9B00-35FE05C268F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6CE476F-AA03-4C6B-BBEF-F41F1E77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1D5803A-6FD9-44EA-93A4-13724B44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02C-98E2-4AF2-AF7A-AA62B2191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96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27F7EB-CA0D-4D16-9C3F-6BB4B3BD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24065E-948F-4D56-9A04-2524E7B6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ABD-6CDB-43F8-9B00-35FE05C268F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41476BC-CE6A-43C5-BD33-7BD4B5C1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B0955F6-F5F1-44B1-B86B-3F234062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02C-98E2-4AF2-AF7A-AA62B2191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15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6AB07C-93F8-4BCF-B23A-796BF00C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ABD-6CDB-43F8-9B00-35FE05C268F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FE85482-A970-4908-953E-40408BF8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639007-B899-47EE-A36C-0E5DB405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02C-98E2-4AF2-AF7A-AA62B2191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55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22AB5-6839-4C3C-A2C6-324DD7DC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77E29-681F-4F8F-AE44-3AECCE6C0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849E84-3563-4F88-8C90-55621E962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25E6C1-DEE7-41E4-9CD5-AB886CB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ABD-6CDB-43F8-9B00-35FE05C268F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A05FAC-4558-40F7-AFBC-8790DD75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AE9C17-C52B-470A-B68D-ADE91C47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02C-98E2-4AF2-AF7A-AA62B2191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0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605B94-DCF7-492A-82E5-52A70BE0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BAEBAE8-0A19-49DE-96F7-F198D9995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C2A8B8-F129-4A90-9883-399D9B5A1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0F7E5D-AF07-463A-963E-E66879AD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5ABD-6CDB-43F8-9B00-35FE05C268F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88AE88-C558-4566-B388-6FBF143A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D69861-2785-4FF1-B8A7-072F5012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D02C-98E2-4AF2-AF7A-AA62B2191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64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4FA0D8-8C15-4850-BF0F-430BDA68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097EC1-CDF1-4F24-B7AF-F1DEB51A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693CA0-5870-4AA3-BDAB-B0BDD6C6E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5ABD-6CDB-43F8-9B00-35FE05C268F5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1DB48E-8AF0-447F-97AA-E4AA16326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6FF5E6-8138-4A2D-A90C-7382098C3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AD02C-98E2-4AF2-AF7A-AA62B2191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83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72C26110-9AFF-4E32-A45D-75AB0B96E285}"/>
              </a:ext>
            </a:extLst>
          </p:cNvPr>
          <p:cNvGrpSpPr/>
          <p:nvPr/>
        </p:nvGrpSpPr>
        <p:grpSpPr>
          <a:xfrm>
            <a:off x="1997630" y="1124744"/>
            <a:ext cx="6573650" cy="4237760"/>
            <a:chOff x="557470" y="1988840"/>
            <a:chExt cx="6573650" cy="42377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297E3EEC-0A81-4EC3-BD6E-76B47E2A1100}"/>
                </a:ext>
              </a:extLst>
            </p:cNvPr>
            <p:cNvGrpSpPr/>
            <p:nvPr/>
          </p:nvGrpSpPr>
          <p:grpSpPr>
            <a:xfrm>
              <a:off x="557470" y="2426025"/>
              <a:ext cx="6573650" cy="3800575"/>
              <a:chOff x="557470" y="2426025"/>
              <a:chExt cx="6573650" cy="380057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xmlns="" id="{F61D2DFF-4538-42C6-9437-808F330892E8}"/>
                  </a:ext>
                </a:extLst>
              </p:cNvPr>
              <p:cNvGrpSpPr/>
              <p:nvPr/>
            </p:nvGrpSpPr>
            <p:grpSpPr>
              <a:xfrm>
                <a:off x="557470" y="2426025"/>
                <a:ext cx="6573650" cy="3800575"/>
                <a:chOff x="221489" y="380003"/>
                <a:chExt cx="10448576" cy="6040875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xmlns="" id="{8BA59305-3463-4BA9-842E-0081E32D23F5}"/>
                    </a:ext>
                  </a:extLst>
                </p:cNvPr>
                <p:cNvSpPr/>
                <p:nvPr/>
              </p:nvSpPr>
              <p:spPr>
                <a:xfrm>
                  <a:off x="3863752" y="1700808"/>
                  <a:ext cx="3312368" cy="331236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xmlns="" id="{2CD72479-D377-4DFE-8DC0-8F2070BE5C27}"/>
                    </a:ext>
                  </a:extLst>
                </p:cNvPr>
                <p:cNvSpPr/>
                <p:nvPr/>
              </p:nvSpPr>
              <p:spPr>
                <a:xfrm>
                  <a:off x="4583832" y="2392536"/>
                  <a:ext cx="1872208" cy="187220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="" id="{7930A6FA-07D9-4227-BA4A-AD6251BFD308}"/>
                    </a:ext>
                  </a:extLst>
                </p:cNvPr>
                <p:cNvSpPr/>
                <p:nvPr/>
              </p:nvSpPr>
              <p:spPr>
                <a:xfrm>
                  <a:off x="4655840" y="2132856"/>
                  <a:ext cx="1656184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Up">
                    <a:avLst>
                      <a:gd name="adj" fmla="val 11139527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rPr>
                    <a:t>Adaptability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xmlns="" id="{FDE1DC4B-5732-453C-A970-75525A997D16}"/>
                    </a:ext>
                  </a:extLst>
                </p:cNvPr>
                <p:cNvSpPr/>
                <p:nvPr/>
              </p:nvSpPr>
              <p:spPr>
                <a:xfrm rot="14400000">
                  <a:off x="4078382" y="3193716"/>
                  <a:ext cx="1604834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Up">
                    <a:avLst>
                      <a:gd name="adj" fmla="val 11139527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rPr>
                    <a:t>Resilience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xmlns="" id="{34CBA3B0-F3FC-4BA3-94BB-1D29F7EEF5E0}"/>
                    </a:ext>
                  </a:extLst>
                </p:cNvPr>
                <p:cNvSpPr/>
                <p:nvPr/>
              </p:nvSpPr>
              <p:spPr>
                <a:xfrm rot="7200000">
                  <a:off x="5413111" y="3185589"/>
                  <a:ext cx="1625348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Up">
                    <a:avLst>
                      <a:gd name="adj" fmla="val 11139527"/>
                    </a:avLst>
                  </a:prstTxWarp>
                  <a:spAutoFit/>
                </a:bodyPr>
                <a:lstStyle/>
                <a:p>
                  <a:pPr algn="ctr"/>
                  <a:r>
                    <a:rPr lang="en-US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rPr>
                    <a:t>Experience</a:t>
                  </a:r>
                </a:p>
              </p:txBody>
            </p:sp>
            <p:pic>
              <p:nvPicPr>
                <p:cNvPr id="14" name="Picture 16">
                  <a:extLst>
                    <a:ext uri="{FF2B5EF4-FFF2-40B4-BE49-F238E27FC236}">
                      <a16:creationId xmlns:a16="http://schemas.microsoft.com/office/drawing/2014/main" xmlns="" id="{35C3F903-3B34-412E-B592-5F5ED90A3B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51784" y="4941168"/>
                  <a:ext cx="816998" cy="5835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12">
                  <a:extLst>
                    <a:ext uri="{FF2B5EF4-FFF2-40B4-BE49-F238E27FC236}">
                      <a16:creationId xmlns:a16="http://schemas.microsoft.com/office/drawing/2014/main" xmlns="" id="{45C92F49-A72D-43CC-A56D-B2087B3E6B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71664" y="3429000"/>
                  <a:ext cx="686438" cy="8237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" name="Graphic 2" descr="Pie chart">
                  <a:extLst>
                    <a:ext uri="{FF2B5EF4-FFF2-40B4-BE49-F238E27FC236}">
                      <a16:creationId xmlns:a16="http://schemas.microsoft.com/office/drawing/2014/main" xmlns="" id="{FF3B948C-1817-4DB8-BC34-E05C115F2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3688" y="477740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" name="Graphic 8" descr="Bank">
                  <a:extLst>
                    <a:ext uri="{FF2B5EF4-FFF2-40B4-BE49-F238E27FC236}">
                      <a16:creationId xmlns:a16="http://schemas.microsoft.com/office/drawing/2014/main" xmlns="" id="{F94388DB-1804-4A1C-98A7-67790A249A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87888" y="76470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" name="Graphic 4" descr="Lightning">
                  <a:extLst>
                    <a:ext uri="{FF2B5EF4-FFF2-40B4-BE49-F238E27FC236}">
                      <a16:creationId xmlns:a16="http://schemas.microsoft.com/office/drawing/2014/main" xmlns="" id="{02490157-24EE-46CB-A3D0-D8A62EF549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4112" y="350100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Recycle sign">
                  <a:extLst>
                    <a:ext uri="{FF2B5EF4-FFF2-40B4-BE49-F238E27FC236}">
                      <a16:creationId xmlns:a16="http://schemas.microsoft.com/office/drawing/2014/main" xmlns="" id="{CB93A483-7C1D-4DF1-82C6-8271FAF531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2064" y="14847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Group of people">
                  <a:extLst>
                    <a:ext uri="{FF2B5EF4-FFF2-40B4-BE49-F238E27FC236}">
                      <a16:creationId xmlns:a16="http://schemas.microsoft.com/office/drawing/2014/main" xmlns="" id="{317EA197-0341-4662-B7A5-81B94D7FC9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71664" y="1700808"/>
                  <a:ext cx="864096" cy="864096"/>
                </a:xfrm>
                <a:prstGeom prst="rect">
                  <a:avLst/>
                </a:prstGeom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xmlns="" id="{E094D142-E063-425A-A305-AF8A03436D39}"/>
                    </a:ext>
                  </a:extLst>
                </p:cNvPr>
                <p:cNvSpPr txBox="1"/>
                <p:nvPr/>
              </p:nvSpPr>
              <p:spPr>
                <a:xfrm>
                  <a:off x="4272165" y="380003"/>
                  <a:ext cx="2538233" cy="489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Legal &amp; compliance</a:t>
                  </a:r>
                  <a:endParaRPr lang="en-GB" sz="140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2250E6FD-35F8-40A2-9FB2-F75E88BF8730}"/>
                    </a:ext>
                  </a:extLst>
                </p:cNvPr>
                <p:cNvSpPr txBox="1"/>
                <p:nvPr/>
              </p:nvSpPr>
              <p:spPr>
                <a:xfrm>
                  <a:off x="7464152" y="1700808"/>
                  <a:ext cx="11599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Sustainability</a:t>
                  </a:r>
                  <a:endParaRPr lang="en-GB" sz="140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="" id="{905E121E-F9CC-4DFF-AA44-4C666D1BEF6F}"/>
                    </a:ext>
                  </a:extLst>
                </p:cNvPr>
                <p:cNvSpPr txBox="1"/>
                <p:nvPr/>
              </p:nvSpPr>
              <p:spPr>
                <a:xfrm>
                  <a:off x="7896200" y="3717033"/>
                  <a:ext cx="2773865" cy="489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Unpredictable events</a:t>
                  </a:r>
                  <a:endParaRPr lang="en-GB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CB254A53-7B9F-4AE8-9CEC-20767DD26CCC}"/>
                    </a:ext>
                  </a:extLst>
                </p:cNvPr>
                <p:cNvSpPr txBox="1"/>
                <p:nvPr/>
              </p:nvSpPr>
              <p:spPr>
                <a:xfrm>
                  <a:off x="5515136" y="5569495"/>
                  <a:ext cx="1875775" cy="8316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Business </a:t>
                  </a:r>
                  <a:br>
                    <a:rPr lang="en-US" sz="1400" dirty="0"/>
                  </a:br>
                  <a:r>
                    <a:rPr lang="en-US" sz="1400" dirty="0"/>
                    <a:t>opportunities</a:t>
                  </a:r>
                  <a:endParaRPr lang="en-GB" sz="14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xmlns="" id="{68D042B9-00CE-4884-B6C3-4DB6F866156C}"/>
                    </a:ext>
                  </a:extLst>
                </p:cNvPr>
                <p:cNvSpPr txBox="1"/>
                <p:nvPr/>
              </p:nvSpPr>
              <p:spPr>
                <a:xfrm>
                  <a:off x="3919562" y="5589239"/>
                  <a:ext cx="1252351" cy="8316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Industry</a:t>
                  </a:r>
                  <a:br>
                    <a:rPr lang="en-US" sz="1400" dirty="0"/>
                  </a:br>
                  <a:r>
                    <a:rPr lang="en-US" sz="1400" dirty="0"/>
                    <a:t>trends</a:t>
                  </a:r>
                  <a:endParaRPr lang="en-GB" sz="140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id="{8BB94F16-1CF1-4E70-97E4-921E8FB55D64}"/>
                    </a:ext>
                  </a:extLst>
                </p:cNvPr>
                <p:cNvSpPr txBox="1"/>
                <p:nvPr/>
              </p:nvSpPr>
              <p:spPr>
                <a:xfrm>
                  <a:off x="221489" y="3789040"/>
                  <a:ext cx="2804236" cy="489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/>
                    <a:t>Customer satisfaction</a:t>
                  </a:r>
                  <a:endParaRPr lang="en-GB" sz="14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90A524EF-D1CA-4E7B-9B07-56C331CDB71B}"/>
                    </a:ext>
                  </a:extLst>
                </p:cNvPr>
                <p:cNvSpPr txBox="1"/>
                <p:nvPr/>
              </p:nvSpPr>
              <p:spPr>
                <a:xfrm>
                  <a:off x="971752" y="1988840"/>
                  <a:ext cx="2202113" cy="489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/>
                    <a:t>Social &amp; political</a:t>
                  </a:r>
                  <a:endParaRPr lang="en-GB" sz="1400" dirty="0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AEED56D6-8AF7-4856-8870-7898713F0EF9}"/>
                  </a:ext>
                </a:extLst>
              </p:cNvPr>
              <p:cNvSpPr txBox="1"/>
              <p:nvPr/>
            </p:nvSpPr>
            <p:spPr>
              <a:xfrm>
                <a:off x="3375107" y="4005064"/>
                <a:ext cx="100811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Combinatorial</a:t>
                </a:r>
                <a:b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technological</a:t>
                </a:r>
                <a:b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innovation</a:t>
                </a:r>
                <a:endParaRPr lang="en-GB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823B5D5D-BBB7-4365-B404-A1BE4D6BF119}"/>
                </a:ext>
              </a:extLst>
            </p:cNvPr>
            <p:cNvSpPr txBox="1"/>
            <p:nvPr/>
          </p:nvSpPr>
          <p:spPr>
            <a:xfrm>
              <a:off x="1985833" y="1988840"/>
              <a:ext cx="3854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Figure 1 – Drivers creating a need for 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innovation</a:t>
              </a:r>
              <a:endParaRPr lang="en-GB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33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2021-04-22T10:47:19Z</dcterms:created>
  <dcterms:modified xsi:type="dcterms:W3CDTF">2021-04-22T10:47:19Z</dcterms:modified>
</cp:coreProperties>
</file>