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12"/>
  </p:notesMasterIdLst>
  <p:sldIdLst>
    <p:sldId id="1023" r:id="rId3"/>
    <p:sldId id="1030" r:id="rId4"/>
    <p:sldId id="1031" r:id="rId5"/>
    <p:sldId id="1028" r:id="rId6"/>
    <p:sldId id="1032" r:id="rId7"/>
    <p:sldId id="1033" r:id="rId8"/>
    <p:sldId id="1034" r:id="rId9"/>
    <p:sldId id="1035" r:id="rId10"/>
    <p:sldId id="102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4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39176-5539-4E5E-A056-CF32C456A611}"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2A223-F3CE-435F-9DB2-1E3476D78F3F}" type="slidenum">
              <a:rPr lang="en-US" smtClean="0"/>
              <a:t>‹#›</a:t>
            </a:fld>
            <a:endParaRPr lang="en-US"/>
          </a:p>
        </p:txBody>
      </p:sp>
    </p:spTree>
    <p:extLst>
      <p:ext uri="{BB962C8B-B14F-4D97-AF65-F5344CB8AC3E}">
        <p14:creationId xmlns:p14="http://schemas.microsoft.com/office/powerpoint/2010/main" val="20473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1</a:t>
            </a:fld>
            <a:endParaRPr lang="en-US"/>
          </a:p>
        </p:txBody>
      </p:sp>
    </p:spTree>
    <p:extLst>
      <p:ext uri="{BB962C8B-B14F-4D97-AF65-F5344CB8AC3E}">
        <p14:creationId xmlns:p14="http://schemas.microsoft.com/office/powerpoint/2010/main" val="112788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2</a:t>
            </a:fld>
            <a:endParaRPr lang="en-US"/>
          </a:p>
        </p:txBody>
      </p:sp>
    </p:spTree>
    <p:extLst>
      <p:ext uri="{BB962C8B-B14F-4D97-AF65-F5344CB8AC3E}">
        <p14:creationId xmlns:p14="http://schemas.microsoft.com/office/powerpoint/2010/main" val="54779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3</a:t>
            </a:fld>
            <a:endParaRPr lang="en-US"/>
          </a:p>
        </p:txBody>
      </p:sp>
    </p:spTree>
    <p:extLst>
      <p:ext uri="{BB962C8B-B14F-4D97-AF65-F5344CB8AC3E}">
        <p14:creationId xmlns:p14="http://schemas.microsoft.com/office/powerpoint/2010/main" val="49637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4</a:t>
            </a:fld>
            <a:endParaRPr lang="en-US"/>
          </a:p>
        </p:txBody>
      </p:sp>
    </p:spTree>
    <p:extLst>
      <p:ext uri="{BB962C8B-B14F-4D97-AF65-F5344CB8AC3E}">
        <p14:creationId xmlns:p14="http://schemas.microsoft.com/office/powerpoint/2010/main" val="377042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5</a:t>
            </a:fld>
            <a:endParaRPr lang="en-US"/>
          </a:p>
        </p:txBody>
      </p:sp>
    </p:spTree>
    <p:extLst>
      <p:ext uri="{BB962C8B-B14F-4D97-AF65-F5344CB8AC3E}">
        <p14:creationId xmlns:p14="http://schemas.microsoft.com/office/powerpoint/2010/main" val="59441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6</a:t>
            </a:fld>
            <a:endParaRPr lang="en-US"/>
          </a:p>
        </p:txBody>
      </p:sp>
    </p:spTree>
    <p:extLst>
      <p:ext uri="{BB962C8B-B14F-4D97-AF65-F5344CB8AC3E}">
        <p14:creationId xmlns:p14="http://schemas.microsoft.com/office/powerpoint/2010/main" val="288871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7</a:t>
            </a:fld>
            <a:endParaRPr lang="en-US"/>
          </a:p>
        </p:txBody>
      </p:sp>
    </p:spTree>
    <p:extLst>
      <p:ext uri="{BB962C8B-B14F-4D97-AF65-F5344CB8AC3E}">
        <p14:creationId xmlns:p14="http://schemas.microsoft.com/office/powerpoint/2010/main" val="299412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8</a:t>
            </a:fld>
            <a:endParaRPr lang="en-US"/>
          </a:p>
        </p:txBody>
      </p:sp>
    </p:spTree>
    <p:extLst>
      <p:ext uri="{BB962C8B-B14F-4D97-AF65-F5344CB8AC3E}">
        <p14:creationId xmlns:p14="http://schemas.microsoft.com/office/powerpoint/2010/main" val="381250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82A223-F3CE-435F-9DB2-1E3476D78F3F}" type="slidenum">
              <a:rPr lang="en-US" smtClean="0"/>
              <a:t>9</a:t>
            </a:fld>
            <a:endParaRPr lang="en-US"/>
          </a:p>
        </p:txBody>
      </p:sp>
    </p:spTree>
    <p:extLst>
      <p:ext uri="{BB962C8B-B14F-4D97-AF65-F5344CB8AC3E}">
        <p14:creationId xmlns:p14="http://schemas.microsoft.com/office/powerpoint/2010/main" val="4233369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gartner.com/technology/research/technical-professionals.jsp"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5CA5A-20BC-44B8-816B-8EC58E79A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522443F6-C1EA-4954-BAFE-BA3EA0EB1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A2EDD68F-6036-411B-B537-134346DC05C6}"/>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5" name="Footer Placeholder 4">
            <a:extLst>
              <a:ext uri="{FF2B5EF4-FFF2-40B4-BE49-F238E27FC236}">
                <a16:creationId xmlns:a16="http://schemas.microsoft.com/office/drawing/2014/main" xmlns="" id="{20869AD4-BF23-4BCE-95FB-B1C873F2AF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3BBFA9D-1221-4E9F-B295-CCCF1AACECC6}"/>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3112274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98833-9F46-4712-9D4A-65240F5FED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F24970E6-78D2-4580-B37A-8FD428376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05A92C1E-7032-4F37-8E63-88C6FE7794AD}"/>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5" name="Footer Placeholder 4">
            <a:extLst>
              <a:ext uri="{FF2B5EF4-FFF2-40B4-BE49-F238E27FC236}">
                <a16:creationId xmlns:a16="http://schemas.microsoft.com/office/drawing/2014/main" xmlns="" id="{9028C536-C4B9-4364-81D5-EEC7661B57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A701695-0CCC-4DC8-AD52-3401163E7E6A}"/>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329366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9356A9A-2167-466C-A9C6-735F7DBCB4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201309DC-2FDB-4021-AB2F-D1835E6DF8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A7485C8-3D01-420E-ACD2-373F70A8AB73}"/>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5" name="Footer Placeholder 4">
            <a:extLst>
              <a:ext uri="{FF2B5EF4-FFF2-40B4-BE49-F238E27FC236}">
                <a16:creationId xmlns:a16="http://schemas.microsoft.com/office/drawing/2014/main" xmlns="" id="{2CE2B978-0B3C-40A9-BB83-186527ACC0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B92000B-DD19-4F77-8ADC-5207DA3F81C9}"/>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28556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T-SYM-Title Slide">
    <p:bg>
      <p:bgRef idx="1001">
        <a:schemeClr val="bg2"/>
      </p:bgRef>
    </p:bg>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1001089" y="4470615"/>
            <a:ext cx="10174267"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1001090" y="2928615"/>
            <a:ext cx="10174268" cy="997196"/>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Click to Edit Title; Maximum of Three Lines; Reduce Font to Fit Focus Frame </a:t>
            </a:r>
          </a:p>
        </p:txBody>
      </p:sp>
      <p:sp>
        <p:nvSpPr>
          <p:cNvPr id="15" name="Copyright Text">
            <a:extLst>
              <a:ext uri="{FF2B5EF4-FFF2-40B4-BE49-F238E27FC236}">
                <a16:creationId xmlns:a16="http://schemas.microsoft.com/office/drawing/2014/main" xmlns="" id="{ED58DAE8-7534-4F8E-9E17-B2C9823A64F4}"/>
              </a:ext>
            </a:extLst>
          </p:cNvPr>
          <p:cNvSpPr txBox="1"/>
          <p:nvPr userDrawn="1"/>
        </p:nvSpPr>
        <p:spPr bwMode="gray">
          <a:xfrm>
            <a:off x="1001089" y="5928104"/>
            <a:ext cx="10174267" cy="538609"/>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979D9D"/>
                </a:solidFill>
              </a:rPr>
              <a:t>© 2019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979D9D"/>
                </a:solidFill>
                <a:hlinkClick r:id="rId2">
                  <a:extLst>
                    <a:ext uri="{A12FA001-AC4F-418D-AE19-62706E023703}">
                      <ahyp:hlinkClr xmlns:ahyp="http://schemas.microsoft.com/office/drawing/2018/hyperlinkcolor" xmlns="" val="tx"/>
                    </a:ext>
                  </a:extLst>
                </a:hlinkClick>
              </a:rPr>
              <a:t>Gartner’s Usage Policy</a:t>
            </a:r>
            <a:r>
              <a:rPr lang="en-US" dirty="0">
                <a:solidFill>
                  <a:srgbClr val="979D9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979D9D"/>
                </a:solidFill>
                <a:hlinkClick r:id="rId3">
                  <a:extLst>
                    <a:ext uri="{A12FA001-AC4F-418D-AE19-62706E023703}">
                      <ahyp:hlinkClr xmlns:ahyp="http://schemas.microsoft.com/office/drawing/2018/hyperlinkcolor" xmlns="" val="tx"/>
                    </a:ext>
                  </a:extLst>
                </a:hlinkClick>
              </a:rPr>
              <a:t>Guiding Principles on Independence and Objectivity</a:t>
            </a:r>
            <a:r>
              <a:rPr lang="en-US" dirty="0">
                <a:solidFill>
                  <a:srgbClr val="979D9D"/>
                </a:solidFill>
              </a:rPr>
              <a:t>.”</a:t>
            </a:r>
          </a:p>
        </p:txBody>
      </p:sp>
      <p:sp>
        <p:nvSpPr>
          <p:cNvPr id="10" name="Rectangle 9">
            <a:extLst>
              <a:ext uri="{FF2B5EF4-FFF2-40B4-BE49-F238E27FC236}">
                <a16:creationId xmlns:a16="http://schemas.microsoft.com/office/drawing/2014/main" xmlns="" id="{A2DAA051-1F5D-4C9F-BCE3-0B83C9AFA2EA}"/>
              </a:ext>
            </a:extLst>
          </p:cNvPr>
          <p:cNvSpPr>
            <a:spLocks/>
          </p:cNvSpPr>
          <p:nvPr userDrawn="1"/>
        </p:nvSpPr>
        <p:spPr bwMode="auto">
          <a:xfrm>
            <a:off x="-1" y="2129152"/>
            <a:ext cx="507359" cy="319195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7" name="Rectangle 16">
            <a:extLst>
              <a:ext uri="{FF2B5EF4-FFF2-40B4-BE49-F238E27FC236}">
                <a16:creationId xmlns:a16="http://schemas.microsoft.com/office/drawing/2014/main" xmlns="" id="{8D0BCFF2-D3FE-4EC0-8B6A-9C1F7ADF1329}"/>
              </a:ext>
            </a:extLst>
          </p:cNvPr>
          <p:cNvSpPr>
            <a:spLocks/>
          </p:cNvSpPr>
          <p:nvPr userDrawn="1"/>
        </p:nvSpPr>
        <p:spPr bwMode="auto">
          <a:xfrm>
            <a:off x="11684641" y="2129152"/>
            <a:ext cx="507359" cy="319195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6120761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4">
          <p15:clr>
            <a:srgbClr val="FBAE40"/>
          </p15:clr>
        </p15:guide>
        <p15:guide id="2" pos="70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61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113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980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Font typeface="+mj-lt"/>
              <a:buAutoNum type="arabicPeriod"/>
              <a:defRPr/>
            </a:lvl1pPr>
            <a:lvl2pPr marL="731520">
              <a:defRPr/>
            </a:lvl2pPr>
            <a:lvl3pPr marL="1005840">
              <a:defRPr/>
            </a:lvl3pPr>
            <a:lvl4pPr marL="1325880">
              <a:defRPr/>
            </a:lvl4pPr>
            <a:lvl5pPr marL="155448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6724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ClrTx/>
              <a:buFont typeface="+mj-lt"/>
              <a:buAutoNum type="arabicPeriod"/>
              <a:defRPr>
                <a:solidFill>
                  <a:srgbClr val="979D9D"/>
                </a:solidFill>
              </a:defRPr>
            </a:lvl1pPr>
            <a:lvl2pPr marL="731520">
              <a:buClr>
                <a:srgbClr val="979D9D"/>
              </a:buClr>
              <a:defRPr>
                <a:solidFill>
                  <a:srgbClr val="979D9D"/>
                </a:solidFill>
              </a:defRPr>
            </a:lvl2pPr>
            <a:lvl3pPr marL="1005840">
              <a:buClr>
                <a:srgbClr val="979D9D"/>
              </a:buClr>
              <a:defRPr>
                <a:solidFill>
                  <a:srgbClr val="979D9D"/>
                </a:solidFill>
              </a:defRPr>
            </a:lvl3pPr>
            <a:lvl4pPr marL="1325880">
              <a:buClr>
                <a:srgbClr val="979D9D"/>
              </a:buClr>
              <a:defRPr>
                <a:solidFill>
                  <a:srgbClr val="979D9D"/>
                </a:solidFill>
              </a:defRPr>
            </a:lvl4pPr>
            <a:lvl5pPr marL="1554480">
              <a:buClr>
                <a:srgbClr val="979D9D"/>
              </a:buClr>
              <a:defRPr>
                <a:solidFill>
                  <a:srgbClr val="979D9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2765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9990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1"/>
          </p:nvPr>
        </p:nvSpPr>
        <p:spPr>
          <a:xfrm>
            <a:off x="6234113"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499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4659C-91C0-4A53-9B2B-ECCE6D87CD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7E8400B5-C8AD-4769-A4FD-3B66F640D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948F49F3-6D07-469D-B6EF-7B8FAE6497C5}"/>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5" name="Footer Placeholder 4">
            <a:extLst>
              <a:ext uri="{FF2B5EF4-FFF2-40B4-BE49-F238E27FC236}">
                <a16:creationId xmlns:a16="http://schemas.microsoft.com/office/drawing/2014/main" xmlns="" id="{BFF8A0C4-02B3-4C47-A720-2CEE5FA216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A3425A3-008B-42D4-9BDE-F6824EA01ABB}"/>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1638412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2193290"/>
            <a:ext cx="5499100" cy="3794760"/>
          </a:xfrm>
        </p:spPr>
        <p:txBody>
          <a:bodyPr>
            <a:noAutofit/>
          </a:bodyPr>
          <a:lstStyle>
            <a:lvl1pPr marL="0" indent="0">
              <a:buNone/>
              <a:defRPr sz="2400" b="1"/>
            </a:lvl1pPr>
            <a:lvl2pPr marL="228600" indent="-228600">
              <a:buClr>
                <a:schemeClr val="tx2"/>
              </a:buClr>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5"/>
          </p:nvPr>
        </p:nvSpPr>
        <p:spPr bwMode="gray">
          <a:xfrm>
            <a:off x="457200" y="976313"/>
            <a:ext cx="11276013" cy="1047750"/>
          </a:xfrm>
          <a:solidFill>
            <a:schemeClr val="accent5"/>
          </a:solidFill>
        </p:spPr>
        <p:txBody>
          <a:bodyPr lIns="0" rIns="91440" anchor="ctr" anchorCtr="0"/>
          <a:lstStyle>
            <a:lvl1pPr marL="146304" indent="0">
              <a:buNone/>
              <a:defRPr sz="2400">
                <a:solidFill>
                  <a:srgbClr val="FFFFFF"/>
                </a:solidFill>
              </a:defRPr>
            </a:lvl1pPr>
          </a:lstStyle>
          <a:p>
            <a:pPr lvl="0"/>
            <a:r>
              <a:rPr lang="en-US"/>
              <a:t>Edit Master text styles</a:t>
            </a:r>
          </a:p>
        </p:txBody>
      </p:sp>
      <p:sp>
        <p:nvSpPr>
          <p:cNvPr id="7" name="Text Placeholder 11"/>
          <p:cNvSpPr>
            <a:spLocks noGrp="1"/>
          </p:cNvSpPr>
          <p:nvPr>
            <p:ph type="body" sz="quarter" idx="16"/>
          </p:nvPr>
        </p:nvSpPr>
        <p:spPr>
          <a:xfrm>
            <a:off x="6234113" y="2193290"/>
            <a:ext cx="5499100" cy="3794760"/>
          </a:xfrm>
        </p:spPr>
        <p:txBody>
          <a:bodyPr>
            <a:noAutofit/>
          </a:bodyPr>
          <a:lstStyle>
            <a:lvl1pPr marL="0" indent="0">
              <a:buNone/>
              <a:defRPr sz="2400" b="1"/>
            </a:lvl1pPr>
            <a:lvl2pPr marL="228600" indent="-228600">
              <a:buClr>
                <a:schemeClr val="tx2"/>
              </a:buClr>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441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822960">
              <a:defRPr/>
            </a:lvl2pPr>
            <a:lvl3pPr marL="1097280">
              <a:defRPr/>
            </a:lvl3pPr>
            <a:lvl4pPr marL="1463040">
              <a:defRPr/>
            </a:lvl4pPr>
            <a:lvl5pPr marL="173736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0968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
                <a:schemeClr val="tx2"/>
              </a:buClr>
              <a:buSzPct val="100000"/>
              <a:buFont typeface="Arial" panose="020B0604020202020204" pitchFamily="34" charset="0"/>
              <a:buChar char="•"/>
              <a:defRPr sz="2400"/>
            </a:lvl2pPr>
            <a:lvl3pPr marL="868680" indent="-228600">
              <a:buFont typeface="Arial" panose="020B0604020202020204" pitchFamily="34" charset="0"/>
              <a:buChar char="–"/>
              <a:defRPr sz="2400"/>
            </a:lvl3pPr>
            <a:lvl4pPr marL="1143000" indent="-228600">
              <a:buSzPct val="100000"/>
              <a:buFont typeface="Arial" panose="020B0604020202020204" pitchFamily="34" charset="0"/>
              <a:buChar char="•"/>
              <a:defRPr sz="2400"/>
            </a:lvl4pPr>
            <a:lvl5pPr marL="1463040" indent="-22860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7581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4460873"/>
          </a:xfrm>
        </p:spPr>
        <p:txBody>
          <a:bodyPr/>
          <a:lstStyle>
            <a:lvl1pPr marL="365760" indent="-365760">
              <a:buClr>
                <a:schemeClr val="tx2"/>
              </a:buClr>
              <a:buFont typeface="Wingdings 3" panose="05040102010807070707" pitchFamily="18" charset="2"/>
              <a:buChar char="u"/>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t>For information, please contact your Gartner representative.</a:t>
            </a:r>
          </a:p>
        </p:txBody>
      </p:sp>
    </p:spTree>
    <p:extLst>
      <p:ext uri="{BB962C8B-B14F-4D97-AF65-F5344CB8AC3E}">
        <p14:creationId xmlns:p14="http://schemas.microsoft.com/office/powerpoint/2010/main" val="18672645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a:xfrm>
            <a:off x="457200" y="366713"/>
            <a:ext cx="9020175" cy="443198"/>
          </a:xfrm>
        </p:spPr>
        <p:txBody>
          <a:bodyPr/>
          <a:lstStyle/>
          <a:p>
            <a:r>
              <a:rPr lang="en-US"/>
              <a:t>Click to edit Master 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9647853" y="255408"/>
            <a:ext cx="2085360" cy="465730"/>
          </a:xfrm>
          <a:prstGeom prst="rect">
            <a:avLst/>
          </a:prstGeom>
        </p:spPr>
      </p:pic>
      <p:sp>
        <p:nvSpPr>
          <p:cNvPr id="7" name="Text Box 91"/>
          <p:cNvSpPr txBox="1">
            <a:spLocks noChangeAspect="1" noChangeArrowheads="1"/>
          </p:cNvSpPr>
          <p:nvPr userDrawn="1"/>
        </p:nvSpPr>
        <p:spPr bwMode="gray">
          <a:xfrm>
            <a:off x="457200" y="6106954"/>
            <a:ext cx="6229673" cy="24622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t>The above research is from the Gartner for Technical Professionals Research Library. For information, please contact your Gartner representative or visit </a:t>
            </a:r>
            <a:r>
              <a:rPr lang="en-US" dirty="0">
                <a:hlinkClick r:id="rId3"/>
              </a:rPr>
              <a:t>http://www.gartner.com/technology/research/technical-professionals.jsp</a:t>
            </a:r>
            <a:endParaRPr lang="en-US" dirty="0"/>
          </a:p>
        </p:txBody>
      </p:sp>
      <p:sp>
        <p:nvSpPr>
          <p:cNvPr id="9" name="Text Placeholder 3"/>
          <p:cNvSpPr>
            <a:spLocks noGrp="1"/>
          </p:cNvSpPr>
          <p:nvPr>
            <p:ph type="body" sz="quarter" idx="10"/>
          </p:nvPr>
        </p:nvSpPr>
        <p:spPr>
          <a:xfrm>
            <a:off x="457200" y="1527175"/>
            <a:ext cx="11276013" cy="4460873"/>
          </a:xfrm>
        </p:spPr>
        <p:txBody>
          <a:bodyPr/>
          <a:lstStyle>
            <a:lvl1pPr marL="365760" indent="-365760">
              <a:buClr>
                <a:schemeClr val="tx2"/>
              </a:buClr>
              <a:buFont typeface="Wingdings 3" panose="05040102010807070707" pitchFamily="18" charset="2"/>
              <a:buChar char="u"/>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8018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p:nvPr>
        </p:nvSpPr>
        <p:spPr>
          <a:xfrm>
            <a:off x="457200" y="4778375"/>
            <a:ext cx="11276013" cy="1209675"/>
          </a:xfrm>
          <a:solidFill>
            <a:schemeClr val="accent5"/>
          </a:solidFill>
        </p:spPr>
        <p:txBody>
          <a:bodyPr lIns="137160" tIns="91440" rIns="91440" bIns="91440" anchor="ctr" anchorCtr="0"/>
          <a:lstStyle>
            <a:lvl1pPr marL="0" indent="0">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35885977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lang="en-US" sz="2000" kern="1200" dirty="0">
                <a:solidFill>
                  <a:schemeClr val="tx1"/>
                </a:solidFill>
                <a:latin typeface="+mn-lt"/>
                <a:ea typeface="+mn-ea"/>
                <a:cs typeface="+mn-cs"/>
              </a:defRPr>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lang="en-US" sz="2000" kern="1200" dirty="0">
                <a:solidFill>
                  <a:schemeClr val="tx1"/>
                </a:solidFill>
                <a:latin typeface="+mn-lt"/>
                <a:ea typeface="+mn-ea"/>
                <a:cs typeface="+mn-cs"/>
              </a:defRPr>
            </a:lvl4pPr>
            <a:lvl5pPr marL="1005840" indent="-228600">
              <a:buFont typeface="Arial" panose="020B0604020202020204" pitchFamily="34" charset="0"/>
              <a:buChar char="–"/>
              <a:defRPr sz="2000"/>
            </a:lvl5pPr>
          </a:lstStyle>
          <a:p>
            <a:pPr lvl="0"/>
            <a:r>
              <a:rPr lang="en-US" dirty="0"/>
              <a:t>Edit Master text styles</a:t>
            </a:r>
          </a:p>
          <a:p>
            <a:pPr marL="228600" lvl="1" indent="-22860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pPr>
            <a:r>
              <a:rPr lang="en-US" dirty="0"/>
              <a:t>Second level</a:t>
            </a:r>
          </a:p>
          <a:p>
            <a:pPr lvl="2"/>
            <a:r>
              <a:rPr lang="en-US" dirty="0"/>
              <a:t>Third level</a:t>
            </a:r>
          </a:p>
          <a:p>
            <a:pPr marL="731520" lvl="3" indent="-228600" algn="l" defTabSz="914400" rtl="0" eaLnBrk="1" latinLnBrk="0" hangingPunct="1">
              <a:lnSpc>
                <a:spcPct val="100000"/>
              </a:lnSpc>
              <a:spcBef>
                <a:spcPts val="0"/>
              </a:spcBef>
              <a:spcAft>
                <a:spcPts val="1200"/>
              </a:spcAft>
              <a:buSzPct val="100000"/>
              <a:buFont typeface="Arial" panose="020B0604020202020204" pitchFamily="34" charset="0"/>
              <a:buChar char="•"/>
            </a:pPr>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89718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lang="en-US" sz="2000" kern="1200" dirty="0">
                <a:solidFill>
                  <a:schemeClr val="tx1"/>
                </a:solidFill>
                <a:latin typeface="+mn-lt"/>
                <a:ea typeface="+mn-ea"/>
                <a:cs typeface="+mn-cs"/>
              </a:defRPr>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lang="en-US" sz="2000" kern="1200" dirty="0">
                <a:solidFill>
                  <a:schemeClr val="tx1"/>
                </a:solidFill>
                <a:latin typeface="+mn-lt"/>
                <a:ea typeface="+mn-ea"/>
                <a:cs typeface="+mn-cs"/>
              </a:defRPr>
            </a:lvl4pPr>
            <a:lvl5pPr marL="1005840" indent="-228600">
              <a:buFont typeface="Arial" panose="020B0604020202020204" pitchFamily="34" charset="0"/>
              <a:buChar char="–"/>
              <a:defRPr sz="2000"/>
            </a:lvl5pPr>
          </a:lstStyle>
          <a:p>
            <a:pPr lvl="0"/>
            <a:r>
              <a:rPr lang="en-US" dirty="0"/>
              <a:t>Edit Master text styles</a:t>
            </a:r>
          </a:p>
          <a:p>
            <a:pPr marL="228600" lvl="1" indent="-22860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pPr>
            <a:r>
              <a:rPr lang="en-US" dirty="0"/>
              <a:t>Second level</a:t>
            </a:r>
          </a:p>
          <a:p>
            <a:pPr lvl="2"/>
            <a:r>
              <a:rPr lang="en-US" dirty="0"/>
              <a:t>Third level</a:t>
            </a:r>
          </a:p>
          <a:p>
            <a:pPr marL="731520" lvl="3" indent="-228600" algn="l" defTabSz="914400" rtl="0" eaLnBrk="1" latinLnBrk="0" hangingPunct="1">
              <a:lnSpc>
                <a:spcPct val="100000"/>
              </a:lnSpc>
              <a:spcBef>
                <a:spcPts val="0"/>
              </a:spcBef>
              <a:spcAft>
                <a:spcPts val="1200"/>
              </a:spcAft>
              <a:buSzPct val="100000"/>
              <a:buFont typeface="Arial" panose="020B0604020202020204" pitchFamily="34" charset="0"/>
              <a:buChar char="•"/>
            </a:pPr>
            <a:r>
              <a:rPr lang="en-US" dirty="0"/>
              <a:t>Fourth level</a:t>
            </a:r>
          </a:p>
          <a:p>
            <a:pPr lvl="4"/>
            <a:r>
              <a:rPr lang="en-US" dirty="0"/>
              <a:t>Fifth level</a:t>
            </a:r>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lang="en-US" sz="2000" kern="1200" dirty="0">
                <a:solidFill>
                  <a:schemeClr val="tx1"/>
                </a:solidFill>
                <a:latin typeface="+mn-lt"/>
                <a:ea typeface="+mn-ea"/>
                <a:cs typeface="+mn-cs"/>
              </a:defRPr>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lang="en-US" sz="2000" kern="1200" dirty="0">
                <a:solidFill>
                  <a:schemeClr val="tx1"/>
                </a:solidFill>
                <a:latin typeface="+mn-lt"/>
                <a:ea typeface="+mn-ea"/>
                <a:cs typeface="+mn-cs"/>
              </a:defRPr>
            </a:lvl4pPr>
            <a:lvl5pPr marL="1005840" indent="-228600">
              <a:buFont typeface="Arial" panose="020B0604020202020204" pitchFamily="34" charset="0"/>
              <a:buChar char="–"/>
              <a:defRPr sz="2000"/>
            </a:lvl5pPr>
          </a:lstStyle>
          <a:p>
            <a:pPr lvl="0"/>
            <a:r>
              <a:rPr lang="en-US" dirty="0"/>
              <a:t>Edit Master text styles</a:t>
            </a:r>
          </a:p>
          <a:p>
            <a:pPr marL="228600" lvl="1" indent="-22860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pPr>
            <a:r>
              <a:rPr lang="en-US" dirty="0"/>
              <a:t>Second level</a:t>
            </a:r>
          </a:p>
          <a:p>
            <a:pPr lvl="2"/>
            <a:r>
              <a:rPr lang="en-US" dirty="0"/>
              <a:t>Third level</a:t>
            </a:r>
          </a:p>
          <a:p>
            <a:pPr marL="731520" lvl="3" indent="-228600" algn="l" defTabSz="914400" rtl="0" eaLnBrk="1" latinLnBrk="0" hangingPunct="1">
              <a:lnSpc>
                <a:spcPct val="100000"/>
              </a:lnSpc>
              <a:spcBef>
                <a:spcPts val="0"/>
              </a:spcBef>
              <a:spcAft>
                <a:spcPts val="1200"/>
              </a:spcAft>
              <a:buSzPct val="100000"/>
              <a:buFont typeface="Arial" panose="020B0604020202020204" pitchFamily="34" charset="0"/>
              <a:buChar char="•"/>
            </a:pPr>
            <a:r>
              <a:rPr lang="en-US" dirty="0"/>
              <a:t>Fourth level</a:t>
            </a:r>
          </a:p>
          <a:p>
            <a:pPr lvl="4"/>
            <a:r>
              <a:rPr lang="en-US" dirty="0"/>
              <a:t>Fifth level</a:t>
            </a:r>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lang="en-US" sz="2000" kern="1200" dirty="0">
                <a:solidFill>
                  <a:schemeClr val="tx1"/>
                </a:solidFill>
                <a:latin typeface="+mn-lt"/>
                <a:ea typeface="+mn-ea"/>
                <a:cs typeface="+mn-cs"/>
              </a:defRPr>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lang="en-US" sz="2000" kern="1200" dirty="0">
                <a:solidFill>
                  <a:schemeClr val="tx1"/>
                </a:solidFill>
                <a:latin typeface="+mn-lt"/>
                <a:ea typeface="+mn-ea"/>
                <a:cs typeface="+mn-cs"/>
              </a:defRPr>
            </a:lvl4pPr>
            <a:lvl5pPr marL="1005840" indent="-228600">
              <a:buFont typeface="Arial" panose="020B0604020202020204" pitchFamily="34" charset="0"/>
              <a:buChar char="–"/>
              <a:defRPr sz="2000"/>
            </a:lvl5pPr>
          </a:lstStyle>
          <a:p>
            <a:pPr lvl="0"/>
            <a:r>
              <a:rPr lang="en-US" dirty="0"/>
              <a:t>Edit Master text styles</a:t>
            </a:r>
          </a:p>
          <a:p>
            <a:pPr marL="228600" lvl="1" indent="-22860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pPr>
            <a:r>
              <a:rPr lang="en-US" dirty="0"/>
              <a:t>Second level</a:t>
            </a:r>
          </a:p>
          <a:p>
            <a:pPr lvl="2"/>
            <a:r>
              <a:rPr lang="en-US" dirty="0"/>
              <a:t>Third level</a:t>
            </a:r>
          </a:p>
          <a:p>
            <a:pPr marL="731520" lvl="3" indent="-228600" algn="l" defTabSz="914400" rtl="0" eaLnBrk="1" latinLnBrk="0" hangingPunct="1">
              <a:lnSpc>
                <a:spcPct val="100000"/>
              </a:lnSpc>
              <a:spcBef>
                <a:spcPts val="0"/>
              </a:spcBef>
              <a:spcAft>
                <a:spcPts val="1200"/>
              </a:spcAft>
              <a:buSzPct val="100000"/>
              <a:buFont typeface="Arial" panose="020B0604020202020204" pitchFamily="34" charset="0"/>
              <a:buChar char="•"/>
            </a:pPr>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37954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19089114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1">
                <a:solidFill>
                  <a:schemeClr val="tx2"/>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9633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97B5A-D435-4406-A181-473F46E0A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330C471-AADC-4B32-981D-B34DC76E8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28C33E4-7D05-48FF-A930-04B3C13FA0E0}"/>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5" name="Footer Placeholder 4">
            <a:extLst>
              <a:ext uri="{FF2B5EF4-FFF2-40B4-BE49-F238E27FC236}">
                <a16:creationId xmlns:a16="http://schemas.microsoft.com/office/drawing/2014/main" xmlns="" id="{0118D137-77D8-4424-BD5B-82161E3D9E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4F98043-ECD9-46DA-BFFD-50BBD467C01C}"/>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35011224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7E01BAAF-E842-4667-8FD0-734CF296AA84}"/>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851765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1155798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2F83C8B5-846F-44EC-A043-69873B0E04C9}"/>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471288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8032828F-7193-4C76-ACE8-71D7C9D8D57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20745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xmlns="" id="{EA1A51FD-B797-458E-BAFE-4082E19F71A5}"/>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2270798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wo-Thirds Image">
    <p:spTree>
      <p:nvGrpSpPr>
        <p:cNvPr id="1" name=""/>
        <p:cNvGrpSpPr/>
        <p:nvPr/>
      </p:nvGrpSpPr>
      <p:grpSpPr>
        <a:xfrm>
          <a:off x="0" y="0"/>
          <a:ext cx="0" cy="0"/>
          <a:chOff x="0" y="0"/>
          <a:chExt cx="0" cy="0"/>
        </a:xfrm>
      </p:grpSpPr>
      <p:sp>
        <p:nvSpPr>
          <p:cNvPr id="3" name="Rectangle 160"/>
          <p:cNvSpPr>
            <a:spLocks noChangeArrowheads="1"/>
          </p:cNvSpPr>
          <p:nvPr userDrawn="1"/>
        </p:nvSpPr>
        <p:spPr bwMode="gray">
          <a:xfrm>
            <a:off x="460374" y="307974"/>
            <a:ext cx="3611563" cy="556895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702906"/>
              </a:solidFill>
            </a:endParaRPr>
          </a:p>
        </p:txBody>
      </p:sp>
      <p:sp>
        <p:nvSpPr>
          <p:cNvPr id="4" name="Text Placeholder 3"/>
          <p:cNvSpPr>
            <a:spLocks noGrp="1"/>
          </p:cNvSpPr>
          <p:nvPr>
            <p:ph type="body" sz="quarter" idx="10" hasCustomPrompt="1"/>
          </p:nvPr>
        </p:nvSpPr>
        <p:spPr>
          <a:xfrm>
            <a:off x="460374" y="1539988"/>
            <a:ext cx="3611563" cy="3191643"/>
          </a:xfrm>
        </p:spPr>
        <p:txBody>
          <a:bodyPr wrap="square" lIns="0" bIns="0" anchor="ctr" anchorCtr="0">
            <a:spAutoFit/>
          </a:bodyPr>
          <a:lstStyle>
            <a:lvl1pPr marL="0" indent="0" algn="ctr">
              <a:lnSpc>
                <a:spcPct val="90000"/>
              </a:lnSpc>
              <a:buFontTx/>
              <a:buNone/>
              <a:defRPr sz="5400" b="1">
                <a:solidFill>
                  <a:schemeClr val="bg1"/>
                </a:solidFill>
              </a:defRPr>
            </a:lvl1pPr>
            <a:lvl2pPr marL="0" indent="0" algn="ctr">
              <a:lnSpc>
                <a:spcPct val="90000"/>
              </a:lnSpc>
              <a:buFontTx/>
              <a:buNone/>
              <a:defRPr sz="3600">
                <a:solidFill>
                  <a:schemeClr val="bg1"/>
                </a:solidFill>
              </a:defRPr>
            </a:lvl2pPr>
            <a:lvl3pPr marL="0" indent="0" algn="ctr">
              <a:lnSpc>
                <a:spcPct val="90000"/>
              </a:lnSpc>
              <a:buFontTx/>
              <a:buNone/>
              <a:defRPr sz="3200">
                <a:solidFill>
                  <a:schemeClr val="bg1"/>
                </a:solidFill>
              </a:defRPr>
            </a:lvl3pPr>
            <a:lvl4pPr marL="0" indent="0" algn="ctr">
              <a:lnSpc>
                <a:spcPct val="90000"/>
              </a:lnSpc>
              <a:buFontTx/>
              <a:buNone/>
              <a:defRPr sz="3200">
                <a:solidFill>
                  <a:schemeClr val="bg1"/>
                </a:solidFill>
              </a:defRPr>
            </a:lvl4pPr>
            <a:lvl5pPr marL="0" indent="0" algn="ctr">
              <a:lnSpc>
                <a:spcPct val="90000"/>
              </a:lnSpc>
              <a:buFontTx/>
              <a:buNone/>
              <a:defRPr sz="3200">
                <a:solidFill>
                  <a:schemeClr val="bg1"/>
                </a:solidFill>
              </a:defRPr>
            </a:lvl5pPr>
          </a:lstStyle>
          <a:p>
            <a:pPr lvl="0"/>
            <a:r>
              <a:rPr lang="en-US" dirty="0"/>
              <a:t>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4245676"/>
      </p:ext>
    </p:extLst>
  </p:cSld>
  <p:clrMapOvr>
    <a:masterClrMapping/>
  </p:clrMapOvr>
  <p:transition/>
  <p:extLst>
    <p:ext uri="{DCECCB84-F9BA-43D5-87BE-67443E8EF086}">
      <p15:sldGuideLst xmlns:p15="http://schemas.microsoft.com/office/powerpoint/2012/main">
        <p15:guide id="1" pos="256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D8B67E-5F5E-4B06-A0FF-BCE88719D21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5A96872-B2B2-4AEA-B711-A15B67DD72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3A3DF221-50D1-4BBA-957E-36A38D4FE4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FE0D9516-B628-4C9E-9C5B-B7B946223036}"/>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6" name="Footer Placeholder 5">
            <a:extLst>
              <a:ext uri="{FF2B5EF4-FFF2-40B4-BE49-F238E27FC236}">
                <a16:creationId xmlns:a16="http://schemas.microsoft.com/office/drawing/2014/main" xmlns="" id="{3DA1846A-F97D-4C81-9D82-FD9866DF55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11B56E24-A02D-43AC-8B49-A335EA9C8133}"/>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287365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2A9E1-9175-4E73-99BC-25E744E323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1AF78C4-D691-4DC6-93BB-7F7AA3C8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BBBD926-F933-4AE1-BDBB-CB253FB6C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CE1BF5A4-9D5A-4903-808D-F28077D13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5E6E71F-1AF4-4FA0-8917-F04C7DEC5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1E492286-B7AE-4379-91C1-AABA89C27CD8}"/>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8" name="Footer Placeholder 7">
            <a:extLst>
              <a:ext uri="{FF2B5EF4-FFF2-40B4-BE49-F238E27FC236}">
                <a16:creationId xmlns:a16="http://schemas.microsoft.com/office/drawing/2014/main" xmlns="" id="{E3BDA5A8-9B9B-4834-A157-0A428CB9DF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E13EA1A9-2012-4BF0-948E-39D1D8C8E178}"/>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332993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6AE95-E96D-422D-85C9-B75C51B4DF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9060E6EA-034D-4E48-97F2-F37652C3BB3E}"/>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4" name="Footer Placeholder 3">
            <a:extLst>
              <a:ext uri="{FF2B5EF4-FFF2-40B4-BE49-F238E27FC236}">
                <a16:creationId xmlns:a16="http://schemas.microsoft.com/office/drawing/2014/main" xmlns="" id="{90B08593-5817-4DB7-81D3-9FF61DDA751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6BDE2509-BA19-42E4-88C3-0D740C26A945}"/>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316734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9E6699C-B2B4-4ED4-8AAE-F9E039A79E33}"/>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3" name="Footer Placeholder 2">
            <a:extLst>
              <a:ext uri="{FF2B5EF4-FFF2-40B4-BE49-F238E27FC236}">
                <a16:creationId xmlns:a16="http://schemas.microsoft.com/office/drawing/2014/main" xmlns="" id="{80C4ADA1-EC27-4B05-8CEC-103A3A91F11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5F0F67BD-CE0B-4EF9-B504-7CA4E403A77C}"/>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327313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F024A-4BDF-4B41-8CAD-5D42564A5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61355528-83E8-47A1-B52D-DAED8425F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F81F689C-D536-4D83-839D-DB6B69753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A3D0AF-B374-4BE2-AA13-7F1645EDFA9B}"/>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6" name="Footer Placeholder 5">
            <a:extLst>
              <a:ext uri="{FF2B5EF4-FFF2-40B4-BE49-F238E27FC236}">
                <a16:creationId xmlns:a16="http://schemas.microsoft.com/office/drawing/2014/main" xmlns="" id="{6C55537E-75D3-4A9D-8769-839C49083B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9971BD5-E3B7-45B1-B6D6-35F4818A74D6}"/>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281758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96C798-F882-4B76-BBC0-5FAF11B2D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C3314105-14CA-4780-BE10-35FAEF2EFA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69A12027-F1C4-4ACC-9EF6-3943269BE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E6B1504-84E1-4E66-9415-17C200530882}"/>
              </a:ext>
            </a:extLst>
          </p:cNvPr>
          <p:cNvSpPr>
            <a:spLocks noGrp="1"/>
          </p:cNvSpPr>
          <p:nvPr>
            <p:ph type="dt" sz="half" idx="10"/>
          </p:nvPr>
        </p:nvSpPr>
        <p:spPr/>
        <p:txBody>
          <a:bodyPr/>
          <a:lstStyle/>
          <a:p>
            <a:fld id="{078F3A6A-B3DA-4D65-8525-C946AB7EFBFB}" type="datetimeFigureOut">
              <a:rPr lang="en-GB" smtClean="0"/>
              <a:t>31/08/2021</a:t>
            </a:fld>
            <a:endParaRPr lang="en-GB"/>
          </a:p>
        </p:txBody>
      </p:sp>
      <p:sp>
        <p:nvSpPr>
          <p:cNvPr id="6" name="Footer Placeholder 5">
            <a:extLst>
              <a:ext uri="{FF2B5EF4-FFF2-40B4-BE49-F238E27FC236}">
                <a16:creationId xmlns:a16="http://schemas.microsoft.com/office/drawing/2014/main" xmlns="" id="{6FD8A412-EEBD-4585-AD87-237ECEB4F6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003ED73-049D-43D0-A452-0D2B5224898A}"/>
              </a:ext>
            </a:extLst>
          </p:cNvPr>
          <p:cNvSpPr>
            <a:spLocks noGrp="1"/>
          </p:cNvSpPr>
          <p:nvPr>
            <p:ph type="sldNum" sz="quarter" idx="12"/>
          </p:nvPr>
        </p:nvSpPr>
        <p:spPr/>
        <p:txBody>
          <a:bodyPr/>
          <a:lstStyle/>
          <a:p>
            <a:fld id="{5DA88CAE-0323-412C-804E-127B07022371}" type="slidenum">
              <a:rPr lang="en-GB" smtClean="0"/>
              <a:t>‹#›</a:t>
            </a:fld>
            <a:endParaRPr lang="en-GB"/>
          </a:p>
        </p:txBody>
      </p:sp>
    </p:spTree>
    <p:extLst>
      <p:ext uri="{BB962C8B-B14F-4D97-AF65-F5344CB8AC3E}">
        <p14:creationId xmlns:p14="http://schemas.microsoft.com/office/powerpoint/2010/main" val="258141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1.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9B8AD8F-5B58-4F98-AFF8-DDC3553ECE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9AD91A8-05DC-4C8B-9A3D-0EDF88231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CEAE4D98-D4B2-484A-8EEB-E0E4FA638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F3A6A-B3DA-4D65-8525-C946AB7EFBFB}" type="datetimeFigureOut">
              <a:rPr lang="en-GB" smtClean="0"/>
              <a:t>31/08/2021</a:t>
            </a:fld>
            <a:endParaRPr lang="en-GB"/>
          </a:p>
        </p:txBody>
      </p:sp>
      <p:sp>
        <p:nvSpPr>
          <p:cNvPr id="5" name="Footer Placeholder 4">
            <a:extLst>
              <a:ext uri="{FF2B5EF4-FFF2-40B4-BE49-F238E27FC236}">
                <a16:creationId xmlns:a16="http://schemas.microsoft.com/office/drawing/2014/main" xmlns="" id="{E39F4F59-AEDE-4F74-8083-90DD6B547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A3C7BEA0-3E17-4B43-8362-D4E28BAD4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88CAE-0323-412C-804E-127B07022371}" type="slidenum">
              <a:rPr lang="en-GB" smtClean="0"/>
              <a:t>‹#›</a:t>
            </a:fld>
            <a:endParaRPr lang="en-GB"/>
          </a:p>
        </p:txBody>
      </p:sp>
    </p:spTree>
    <p:extLst>
      <p:ext uri="{BB962C8B-B14F-4D97-AF65-F5344CB8AC3E}">
        <p14:creationId xmlns:p14="http://schemas.microsoft.com/office/powerpoint/2010/main" val="149651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pyright and Pg Num"/>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accent2">
                    <a:lumMod val="75000"/>
                  </a:schemeClr>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accent2">
                    <a:lumMod val="75000"/>
                  </a:schemeClr>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3453238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hf sldNum="0" hdr="0" ftr="0" dt="0"/>
  <p:txStyles>
    <p:titleStyle>
      <a:lvl1pPr algn="l" defTabSz="914400" rtl="0" eaLnBrk="1" latinLnBrk="0" hangingPunct="1">
        <a:lnSpc>
          <a:spcPct val="90000"/>
        </a:lnSpc>
        <a:spcBef>
          <a:spcPct val="0"/>
        </a:spcBef>
        <a:spcAft>
          <a:spcPts val="1200"/>
        </a:spcAft>
        <a:buNone/>
        <a:defRPr sz="3200" b="1" kern="1200">
          <a:solidFill>
            <a:schemeClr val="tx2"/>
          </a:solidFill>
          <a:latin typeface="+mj-lt"/>
          <a:ea typeface="+mj-ea"/>
          <a:cs typeface="+mj-cs"/>
        </a:defRPr>
      </a:lvl1pPr>
    </p:titleStyle>
    <p:bodyStyle>
      <a:lvl1pPr marL="274320" indent="-27432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defRPr sz="2800" kern="1200">
          <a:solidFill>
            <a:schemeClr val="tx1"/>
          </a:solidFill>
          <a:latin typeface="+mn-lt"/>
          <a:ea typeface="+mn-ea"/>
          <a:cs typeface="+mn-cs"/>
        </a:defRPr>
      </a:lvl1pPr>
      <a:lvl2pPr marL="64008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28016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DA7312BA-C67E-498B-BBE9-42CC592C636E}"/>
              </a:ext>
            </a:extLst>
          </p:cNvPr>
          <p:cNvGrpSpPr/>
          <p:nvPr/>
        </p:nvGrpSpPr>
        <p:grpSpPr>
          <a:xfrm>
            <a:off x="1055440" y="1412776"/>
            <a:ext cx="4680520" cy="2016224"/>
            <a:chOff x="1055440" y="1412776"/>
            <a:chExt cx="4680520" cy="2016224"/>
          </a:xfrm>
        </p:grpSpPr>
        <p:grpSp>
          <p:nvGrpSpPr>
            <p:cNvPr id="30" name="Group 29">
              <a:extLst>
                <a:ext uri="{FF2B5EF4-FFF2-40B4-BE49-F238E27FC236}">
                  <a16:creationId xmlns:a16="http://schemas.microsoft.com/office/drawing/2014/main" xmlns="" id="{E8F7BC64-A1A3-439B-B70C-A8B769B89986}"/>
                </a:ext>
              </a:extLst>
            </p:cNvPr>
            <p:cNvGrpSpPr/>
            <p:nvPr/>
          </p:nvGrpSpPr>
          <p:grpSpPr>
            <a:xfrm>
              <a:off x="1100463" y="1412776"/>
              <a:ext cx="4590475" cy="1638523"/>
              <a:chOff x="2999656" y="1711841"/>
              <a:chExt cx="4590475" cy="1638523"/>
            </a:xfrm>
          </p:grpSpPr>
          <p:grpSp>
            <p:nvGrpSpPr>
              <p:cNvPr id="14" name="Group 13">
                <a:extLst>
                  <a:ext uri="{FF2B5EF4-FFF2-40B4-BE49-F238E27FC236}">
                    <a16:creationId xmlns:a16="http://schemas.microsoft.com/office/drawing/2014/main" xmlns="" id="{1C41675C-9B42-476A-B0F1-0F7EFE71AAE4}"/>
                  </a:ext>
                </a:extLst>
              </p:cNvPr>
              <p:cNvGrpSpPr/>
              <p:nvPr/>
            </p:nvGrpSpPr>
            <p:grpSpPr>
              <a:xfrm>
                <a:off x="2999656" y="2076819"/>
                <a:ext cx="1741163" cy="632102"/>
                <a:chOff x="2999656" y="2076819"/>
                <a:chExt cx="1741163" cy="632102"/>
              </a:xfrm>
            </p:grpSpPr>
            <p:sp>
              <p:nvSpPr>
                <p:cNvPr id="3" name="Rectangle: Rounded Corners 2">
                  <a:extLst>
                    <a:ext uri="{FF2B5EF4-FFF2-40B4-BE49-F238E27FC236}">
                      <a16:creationId xmlns:a16="http://schemas.microsoft.com/office/drawing/2014/main" xmlns="" id="{7B08ADD5-E6F9-45B0-BF00-867EE2B171B5}"/>
                    </a:ext>
                  </a:extLst>
                </p:cNvPr>
                <p:cNvSpPr/>
                <p:nvPr/>
              </p:nvSpPr>
              <p:spPr>
                <a:xfrm>
                  <a:off x="2999656" y="2076819"/>
                  <a:ext cx="1741163" cy="632102"/>
                </a:xfrm>
                <a:prstGeom prst="roundRect">
                  <a:avLst/>
                </a:prstGeom>
                <a:solidFill>
                  <a:srgbClr val="0074A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9" name="TextBox 8">
                  <a:extLst>
                    <a:ext uri="{FF2B5EF4-FFF2-40B4-BE49-F238E27FC236}">
                      <a16:creationId xmlns:a16="http://schemas.microsoft.com/office/drawing/2014/main" xmlns="" id="{D6276CBA-2D37-45F3-ADA1-E2246A777F48}"/>
                    </a:ext>
                  </a:extLst>
                </p:cNvPr>
                <p:cNvSpPr txBox="1"/>
                <p:nvPr/>
              </p:nvSpPr>
              <p:spPr>
                <a:xfrm>
                  <a:off x="3071665" y="2150223"/>
                  <a:ext cx="1584176" cy="523220"/>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a:ea typeface="+mn-ea"/>
                      <a:cs typeface="+mn-cs"/>
                    </a:rPr>
                    <a:t>Long Term Horizon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a:ea typeface="+mn-ea"/>
                      <a:cs typeface="+mn-cs"/>
                    </a:rPr>
                    <a:t>Business</a:t>
                  </a:r>
                  <a:br>
                    <a:rPr kumimoji="0" lang="en-US" sz="1000" b="1" i="0" u="none" strike="noStrike" kern="1200" cap="none" spc="0" normalizeH="0" baseline="0" noProof="0" dirty="0">
                      <a:ln>
                        <a:noFill/>
                      </a:ln>
                      <a:solidFill>
                        <a:srgbClr val="FFFFFF"/>
                      </a:solidFill>
                      <a:effectLst/>
                      <a:uLnTx/>
                      <a:uFillTx/>
                      <a:latin typeface="Arial"/>
                      <a:ea typeface="+mn-ea"/>
                      <a:cs typeface="+mn-cs"/>
                    </a:rPr>
                  </a:br>
                  <a:r>
                    <a:rPr kumimoji="0" lang="en-US" sz="1000" b="1" i="0" u="none" strike="noStrike" kern="1200" cap="none" spc="0" normalizeH="0" baseline="0" noProof="0" dirty="0">
                      <a:ln>
                        <a:noFill/>
                      </a:ln>
                      <a:solidFill>
                        <a:srgbClr val="FFFFFF"/>
                      </a:solidFill>
                      <a:effectLst/>
                      <a:uLnTx/>
                      <a:uFillTx/>
                      <a:latin typeface="Arial"/>
                      <a:ea typeface="+mn-ea"/>
                      <a:cs typeface="+mn-cs"/>
                    </a:rPr>
                    <a:t>Strategy</a:t>
                  </a:r>
                  <a:endParaRPr kumimoji="0" lang="en-GB" sz="1000" b="1"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6" name="Group 15">
                <a:extLst>
                  <a:ext uri="{FF2B5EF4-FFF2-40B4-BE49-F238E27FC236}">
                    <a16:creationId xmlns:a16="http://schemas.microsoft.com/office/drawing/2014/main" xmlns="" id="{D5BB08F4-FD9C-4164-82DA-14269B3A6DD7}"/>
                  </a:ext>
                </a:extLst>
              </p:cNvPr>
              <p:cNvGrpSpPr/>
              <p:nvPr/>
            </p:nvGrpSpPr>
            <p:grpSpPr>
              <a:xfrm>
                <a:off x="4408415" y="2348880"/>
                <a:ext cx="1741163" cy="636774"/>
                <a:chOff x="4408415" y="2504195"/>
                <a:chExt cx="1741163" cy="636774"/>
              </a:xfrm>
            </p:grpSpPr>
            <p:sp>
              <p:nvSpPr>
                <p:cNvPr id="7" name="Rectangle: Rounded Corners 6">
                  <a:extLst>
                    <a:ext uri="{FF2B5EF4-FFF2-40B4-BE49-F238E27FC236}">
                      <a16:creationId xmlns:a16="http://schemas.microsoft.com/office/drawing/2014/main" xmlns="" id="{F6411E9B-CDCC-479A-A572-849F6ADBEE04}"/>
                    </a:ext>
                  </a:extLst>
                </p:cNvPr>
                <p:cNvSpPr/>
                <p:nvPr/>
              </p:nvSpPr>
              <p:spPr>
                <a:xfrm>
                  <a:off x="4408415" y="2504195"/>
                  <a:ext cx="1741163" cy="636774"/>
                </a:xfrm>
                <a:prstGeom prst="roundRect">
                  <a:avLst/>
                </a:prstGeom>
                <a:solidFill>
                  <a:srgbClr val="D0DEE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xmlns="" id="{F3167835-8C77-4F05-9768-51623F68B971}"/>
                    </a:ext>
                  </a:extLst>
                </p:cNvPr>
                <p:cNvSpPr txBox="1"/>
                <p:nvPr/>
              </p:nvSpPr>
              <p:spPr>
                <a:xfrm>
                  <a:off x="4497625" y="2575937"/>
                  <a:ext cx="1584175" cy="523220"/>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Arial"/>
                      <a:ea typeface="+mn-ea"/>
                      <a:cs typeface="+mn-cs"/>
                    </a:rPr>
                    <a:t>Medium Term Horizon</a:t>
                  </a:r>
                  <a:r>
                    <a:rPr kumimoji="0" lang="en-US" sz="1100" b="1" i="0" u="none" strike="noStrike" kern="1200" cap="none" spc="0" normalizeH="0" baseline="0" noProof="0" dirty="0">
                      <a:ln>
                        <a:noFill/>
                      </a:ln>
                      <a:solidFill>
                        <a:srgbClr val="000000"/>
                      </a:solidFill>
                      <a:effectLst/>
                      <a:uLnTx/>
                      <a:uFillTx/>
                      <a:latin typeface="Arial"/>
                      <a:ea typeface="+mn-ea"/>
                      <a:cs typeface="+mn-cs"/>
                    </a:rPr>
                    <a:t/>
                  </a:r>
                  <a:br>
                    <a:rPr kumimoji="0" lang="en-US" sz="1100" b="1" i="0" u="none" strike="noStrike" kern="1200" cap="none" spc="0" normalizeH="0" baseline="0" noProof="0" dirty="0">
                      <a:ln>
                        <a:noFill/>
                      </a:ln>
                      <a:solidFill>
                        <a:srgbClr val="000000"/>
                      </a:solidFill>
                      <a:effectLst/>
                      <a:uLnTx/>
                      <a:uFillTx/>
                      <a:latin typeface="Arial"/>
                      <a:ea typeface="+mn-ea"/>
                      <a:cs typeface="+mn-cs"/>
                    </a:rPr>
                  </a:br>
                  <a:r>
                    <a:rPr kumimoji="0" lang="en-US" sz="1000" b="1" i="0" u="none" strike="noStrike" kern="1200" cap="none" spc="0" normalizeH="0" baseline="0" noProof="0" dirty="0">
                      <a:ln>
                        <a:noFill/>
                      </a:ln>
                      <a:solidFill>
                        <a:srgbClr val="000000"/>
                      </a:solidFill>
                      <a:effectLst/>
                      <a:uLnTx/>
                      <a:uFillTx/>
                      <a:latin typeface="Arial"/>
                      <a:ea typeface="+mn-ea"/>
                      <a:cs typeface="+mn-cs"/>
                    </a:rPr>
                    <a:t>Strategic</a:t>
                  </a:r>
                  <a:br>
                    <a:rPr kumimoji="0" lang="en-US" sz="1000" b="1" i="0" u="none" strike="noStrike" kern="1200" cap="none" spc="0" normalizeH="0" baseline="0" noProof="0" dirty="0">
                      <a:ln>
                        <a:noFill/>
                      </a:ln>
                      <a:solidFill>
                        <a:srgbClr val="000000"/>
                      </a:solidFill>
                      <a:effectLst/>
                      <a:uLnTx/>
                      <a:uFillTx/>
                      <a:latin typeface="Arial"/>
                      <a:ea typeface="+mn-ea"/>
                      <a:cs typeface="+mn-cs"/>
                    </a:rPr>
                  </a:br>
                  <a:r>
                    <a:rPr kumimoji="0" lang="en-US" sz="1000" b="1" i="0" u="none" strike="noStrike" kern="1200" cap="none" spc="0" normalizeH="0" baseline="0" noProof="0" dirty="0">
                      <a:ln>
                        <a:noFill/>
                      </a:ln>
                      <a:solidFill>
                        <a:srgbClr val="000000"/>
                      </a:solidFill>
                      <a:effectLst/>
                      <a:uLnTx/>
                      <a:uFillTx/>
                      <a:latin typeface="Arial"/>
                      <a:ea typeface="+mn-ea"/>
                      <a:cs typeface="+mn-cs"/>
                    </a:rPr>
                    <a:t>Plans</a:t>
                  </a:r>
                  <a:endParaRPr kumimoji="0" lang="en-GB" sz="1000" b="1"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8" name="Group 17">
                <a:extLst>
                  <a:ext uri="{FF2B5EF4-FFF2-40B4-BE49-F238E27FC236}">
                    <a16:creationId xmlns:a16="http://schemas.microsoft.com/office/drawing/2014/main" xmlns="" id="{90D1078D-2894-4A05-9110-AA9958F5AD44}"/>
                  </a:ext>
                </a:extLst>
              </p:cNvPr>
              <p:cNvGrpSpPr/>
              <p:nvPr/>
            </p:nvGrpSpPr>
            <p:grpSpPr>
              <a:xfrm>
                <a:off x="5817174" y="2708920"/>
                <a:ext cx="1741163" cy="641444"/>
                <a:chOff x="5817174" y="2931573"/>
                <a:chExt cx="1741163" cy="641444"/>
              </a:xfrm>
            </p:grpSpPr>
            <p:sp>
              <p:nvSpPr>
                <p:cNvPr id="8" name="Rectangle: Rounded Corners 7">
                  <a:extLst>
                    <a:ext uri="{FF2B5EF4-FFF2-40B4-BE49-F238E27FC236}">
                      <a16:creationId xmlns:a16="http://schemas.microsoft.com/office/drawing/2014/main" xmlns="" id="{021EC455-4723-4BBC-BDB1-A038A46E82EC}"/>
                    </a:ext>
                  </a:extLst>
                </p:cNvPr>
                <p:cNvSpPr/>
                <p:nvPr/>
              </p:nvSpPr>
              <p:spPr>
                <a:xfrm>
                  <a:off x="5817174" y="2931573"/>
                  <a:ext cx="1741163" cy="641444"/>
                </a:xfrm>
                <a:prstGeom prst="roundRect">
                  <a:avLst/>
                </a:prstGeom>
                <a:solidFill>
                  <a:schemeClr val="bg2">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srgbClr val="FFFFFF"/>
                    </a:solidFill>
                    <a:effectLst/>
                    <a:uLnTx/>
                    <a:uFillTx/>
                    <a:latin typeface="Arial"/>
                    <a:ea typeface="+mn-ea"/>
                    <a:cs typeface="+mn-cs"/>
                  </a:endParaRPr>
                </a:p>
              </p:txBody>
            </p:sp>
            <p:sp>
              <p:nvSpPr>
                <p:cNvPr id="11" name="TextBox 10">
                  <a:extLst>
                    <a:ext uri="{FF2B5EF4-FFF2-40B4-BE49-F238E27FC236}">
                      <a16:creationId xmlns:a16="http://schemas.microsoft.com/office/drawing/2014/main" xmlns="" id="{7E7D3031-572E-4C4C-9249-149B8A44243F}"/>
                    </a:ext>
                  </a:extLst>
                </p:cNvPr>
                <p:cNvSpPr txBox="1"/>
                <p:nvPr/>
              </p:nvSpPr>
              <p:spPr>
                <a:xfrm>
                  <a:off x="5879976" y="3000119"/>
                  <a:ext cx="1584176" cy="523220"/>
                </a:xfrm>
                <a:prstGeom prst="rect">
                  <a:avLst/>
                </a:prstGeom>
                <a:noFill/>
              </p:spPr>
              <p:txBody>
                <a:bodyPr wrap="square" l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Arial"/>
                      <a:ea typeface="+mn-ea"/>
                      <a:cs typeface="+mn-cs"/>
                    </a:rPr>
                    <a:t>Short Term Horizon</a:t>
                  </a:r>
                  <a:r>
                    <a:rPr kumimoji="0" lang="en-US" sz="1100" b="1" i="0" u="none" strike="noStrike" kern="1200" cap="none" spc="0" normalizeH="0" baseline="0" noProof="0" dirty="0">
                      <a:ln>
                        <a:noFill/>
                      </a:ln>
                      <a:solidFill>
                        <a:srgbClr val="000000"/>
                      </a:solidFill>
                      <a:effectLst/>
                      <a:uLnTx/>
                      <a:uFillTx/>
                      <a:latin typeface="Arial"/>
                      <a:ea typeface="+mn-ea"/>
                      <a:cs typeface="+mn-cs"/>
                    </a:rPr>
                    <a:t/>
                  </a:r>
                  <a:br>
                    <a:rPr kumimoji="0" lang="en-US" sz="1100" b="1" i="0" u="none" strike="noStrike" kern="1200" cap="none" spc="0" normalizeH="0" baseline="0" noProof="0" dirty="0">
                      <a:ln>
                        <a:noFill/>
                      </a:ln>
                      <a:solidFill>
                        <a:srgbClr val="000000"/>
                      </a:solidFill>
                      <a:effectLst/>
                      <a:uLnTx/>
                      <a:uFillTx/>
                      <a:latin typeface="Arial"/>
                      <a:ea typeface="+mn-ea"/>
                      <a:cs typeface="+mn-cs"/>
                    </a:rPr>
                  </a:br>
                  <a:r>
                    <a:rPr kumimoji="0" lang="en-US" sz="1000" b="1" i="0" u="none" strike="noStrike" kern="1200" cap="none" spc="0" normalizeH="0" baseline="0" noProof="0" dirty="0">
                      <a:ln>
                        <a:noFill/>
                      </a:ln>
                      <a:solidFill>
                        <a:srgbClr val="000000"/>
                      </a:solidFill>
                      <a:effectLst/>
                      <a:uLnTx/>
                      <a:uFillTx/>
                      <a:latin typeface="Arial"/>
                      <a:ea typeface="+mn-ea"/>
                      <a:cs typeface="+mn-cs"/>
                    </a:rPr>
                    <a:t>Operational</a:t>
                  </a:r>
                  <a:br>
                    <a:rPr kumimoji="0" lang="en-US" sz="1000" b="1" i="0" u="none" strike="noStrike" kern="1200" cap="none" spc="0" normalizeH="0" baseline="0" noProof="0" dirty="0">
                      <a:ln>
                        <a:noFill/>
                      </a:ln>
                      <a:solidFill>
                        <a:srgbClr val="000000"/>
                      </a:solidFill>
                      <a:effectLst/>
                      <a:uLnTx/>
                      <a:uFillTx/>
                      <a:latin typeface="Arial"/>
                      <a:ea typeface="+mn-ea"/>
                      <a:cs typeface="+mn-cs"/>
                    </a:rPr>
                  </a:br>
                  <a:r>
                    <a:rPr kumimoji="0" lang="en-US" sz="1000" b="1" i="0" u="none" strike="noStrike" kern="1200" cap="none" spc="0" normalizeH="0" baseline="0" noProof="0" dirty="0">
                      <a:ln>
                        <a:noFill/>
                      </a:ln>
                      <a:solidFill>
                        <a:srgbClr val="000000"/>
                      </a:solidFill>
                      <a:effectLst/>
                      <a:uLnTx/>
                      <a:uFillTx/>
                      <a:latin typeface="Arial"/>
                      <a:ea typeface="+mn-ea"/>
                      <a:cs typeface="+mn-cs"/>
                    </a:rPr>
                    <a:t>Plans</a:t>
                  </a:r>
                  <a:endParaRPr kumimoji="0" lang="en-GB" sz="1000" b="1"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7" name="Arc 16">
                <a:extLst>
                  <a:ext uri="{FF2B5EF4-FFF2-40B4-BE49-F238E27FC236}">
                    <a16:creationId xmlns:a16="http://schemas.microsoft.com/office/drawing/2014/main" xmlns="" id="{93BC811A-FEBF-4897-B3F3-51F2964C7DC7}"/>
                  </a:ext>
                </a:extLst>
              </p:cNvPr>
              <p:cNvSpPr/>
              <p:nvPr/>
            </p:nvSpPr>
            <p:spPr>
              <a:xfrm>
                <a:off x="4295800" y="2132857"/>
                <a:ext cx="2273761" cy="1008112"/>
              </a:xfrm>
              <a:prstGeom prst="arc">
                <a:avLst/>
              </a:prstGeom>
              <a:ln w="38100">
                <a:solidFill>
                  <a:srgbClr val="0074AD"/>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100">
                  <a:solidFill>
                    <a:srgbClr val="000000"/>
                  </a:solidFill>
                  <a:latin typeface="Arial"/>
                </a:endParaRPr>
              </a:p>
            </p:txBody>
          </p:sp>
          <p:sp>
            <p:nvSpPr>
              <p:cNvPr id="19" name="TextBox 18">
                <a:extLst>
                  <a:ext uri="{FF2B5EF4-FFF2-40B4-BE49-F238E27FC236}">
                    <a16:creationId xmlns:a16="http://schemas.microsoft.com/office/drawing/2014/main" xmlns="" id="{07A588B0-7376-4826-878B-EFAE114FB317}"/>
                  </a:ext>
                </a:extLst>
              </p:cNvPr>
              <p:cNvSpPr txBox="1"/>
              <p:nvPr/>
            </p:nvSpPr>
            <p:spPr>
              <a:xfrm>
                <a:off x="6672064" y="2060848"/>
                <a:ext cx="918067"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2E4E4">
                        <a:lumMod val="50000"/>
                      </a:srgbClr>
                    </a:solidFill>
                    <a:effectLst/>
                    <a:uLnTx/>
                    <a:uFillTx/>
                    <a:latin typeface="Arial"/>
                    <a:ea typeface="+mn-ea"/>
                    <a:cs typeface="+mn-cs"/>
                  </a:rPr>
                  <a:t>Cascading goals</a:t>
                </a:r>
                <a:endParaRPr kumimoji="0" lang="en-GB" sz="1000" b="0" i="0" u="none" strike="noStrike" kern="1200" cap="none" spc="0" normalizeH="0" baseline="0" noProof="0" dirty="0">
                  <a:ln>
                    <a:noFill/>
                  </a:ln>
                  <a:solidFill>
                    <a:srgbClr val="E2E4E4">
                      <a:lumMod val="50000"/>
                    </a:srgbClr>
                  </a:solidFill>
                  <a:effectLst/>
                  <a:uLnTx/>
                  <a:uFillTx/>
                  <a:latin typeface="Arial"/>
                  <a:ea typeface="+mn-ea"/>
                  <a:cs typeface="+mn-cs"/>
                </a:endParaRPr>
              </a:p>
            </p:txBody>
          </p:sp>
          <p:sp>
            <p:nvSpPr>
              <p:cNvPr id="20" name="TextBox 19">
                <a:extLst>
                  <a:ext uri="{FF2B5EF4-FFF2-40B4-BE49-F238E27FC236}">
                    <a16:creationId xmlns:a16="http://schemas.microsoft.com/office/drawing/2014/main" xmlns="" id="{5D6E7663-B230-4718-931B-58A417A438A5}"/>
                  </a:ext>
                </a:extLst>
              </p:cNvPr>
              <p:cNvSpPr txBox="1"/>
              <p:nvPr/>
            </p:nvSpPr>
            <p:spPr>
              <a:xfrm>
                <a:off x="2999656" y="2852936"/>
                <a:ext cx="1131335" cy="4001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2E4E4">
                        <a:lumMod val="50000"/>
                      </a:srgbClr>
                    </a:solidFill>
                    <a:effectLst/>
                    <a:uLnTx/>
                    <a:uFillTx/>
                    <a:latin typeface="Arial"/>
                    <a:ea typeface="+mn-ea"/>
                    <a:cs typeface="+mn-cs"/>
                  </a:rPr>
                  <a:t>Feedback &amp; learning</a:t>
                </a:r>
                <a:endParaRPr kumimoji="0" lang="en-GB" sz="1000" b="0" i="0" u="none" strike="noStrike" kern="1200" cap="none" spc="0" normalizeH="0" baseline="0" noProof="0" dirty="0">
                  <a:ln>
                    <a:noFill/>
                  </a:ln>
                  <a:solidFill>
                    <a:srgbClr val="E2E4E4">
                      <a:lumMod val="50000"/>
                    </a:srgbClr>
                  </a:solidFill>
                  <a:effectLst/>
                  <a:uLnTx/>
                  <a:uFillTx/>
                  <a:latin typeface="Arial"/>
                  <a:ea typeface="+mn-ea"/>
                  <a:cs typeface="+mn-cs"/>
                </a:endParaRPr>
              </a:p>
            </p:txBody>
          </p:sp>
          <p:sp>
            <p:nvSpPr>
              <p:cNvPr id="23" name="Arc 22">
                <a:extLst>
                  <a:ext uri="{FF2B5EF4-FFF2-40B4-BE49-F238E27FC236}">
                    <a16:creationId xmlns:a16="http://schemas.microsoft.com/office/drawing/2014/main" xmlns="" id="{B644987F-4D14-45A9-AE13-2989904857EC}"/>
                  </a:ext>
                </a:extLst>
              </p:cNvPr>
              <p:cNvSpPr/>
              <p:nvPr/>
            </p:nvSpPr>
            <p:spPr>
              <a:xfrm flipH="1" flipV="1">
                <a:off x="4007767" y="2276871"/>
                <a:ext cx="2273761" cy="1027311"/>
              </a:xfrm>
              <a:prstGeom prst="arc">
                <a:avLst/>
              </a:prstGeom>
              <a:ln w="38100">
                <a:solidFill>
                  <a:srgbClr val="0074AD"/>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100">
                  <a:solidFill>
                    <a:srgbClr val="000000"/>
                  </a:solidFill>
                  <a:latin typeface="Arial"/>
                </a:endParaRPr>
              </a:p>
            </p:txBody>
          </p:sp>
          <p:sp>
            <p:nvSpPr>
              <p:cNvPr id="24" name="TextBox 23">
                <a:extLst>
                  <a:ext uri="{FF2B5EF4-FFF2-40B4-BE49-F238E27FC236}">
                    <a16:creationId xmlns:a16="http://schemas.microsoft.com/office/drawing/2014/main" xmlns="" id="{397495AE-7570-43C0-8073-CAA7AD400FBE}"/>
                  </a:ext>
                </a:extLst>
              </p:cNvPr>
              <p:cNvSpPr txBox="1"/>
              <p:nvPr/>
            </p:nvSpPr>
            <p:spPr>
              <a:xfrm>
                <a:off x="2999656" y="1711841"/>
                <a:ext cx="2968120" cy="246221"/>
              </a:xfrm>
              <a:prstGeom prst="rect">
                <a:avLst/>
              </a:prstGeom>
              <a:noFill/>
            </p:spPr>
            <p:txBody>
              <a:bodyPr wrap="none" lIns="0" rtlCol="0">
                <a:spAutoFit/>
              </a:bodyPr>
              <a:lstStyle/>
              <a:p>
                <a:r>
                  <a:rPr lang="en-US" sz="1000" b="1" dirty="0"/>
                  <a:t>Figure 1 – Three Horizons of Business Strategy</a:t>
                </a:r>
                <a:endParaRPr lang="en-GB" sz="1000" b="1" dirty="0"/>
              </a:p>
            </p:txBody>
          </p:sp>
        </p:grpSp>
        <p:sp>
          <p:nvSpPr>
            <p:cNvPr id="2" name="Arrow: Left-Right 1">
              <a:extLst>
                <a:ext uri="{FF2B5EF4-FFF2-40B4-BE49-F238E27FC236}">
                  <a16:creationId xmlns:a16="http://schemas.microsoft.com/office/drawing/2014/main" xmlns="" id="{9E1AF0CF-4B03-46FF-9D62-3FE93E391EA1}"/>
                </a:ext>
              </a:extLst>
            </p:cNvPr>
            <p:cNvSpPr/>
            <p:nvPr/>
          </p:nvSpPr>
          <p:spPr>
            <a:xfrm>
              <a:off x="1055440" y="3068960"/>
              <a:ext cx="4680520" cy="36004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bg1"/>
                  </a:solidFill>
                </a:rPr>
                <a:t>Technology defines a range of business possibilities</a:t>
              </a:r>
              <a:endParaRPr lang="en-GB" sz="1000" dirty="0">
                <a:solidFill>
                  <a:schemeClr val="bg1"/>
                </a:solidFill>
              </a:endParaRPr>
            </a:p>
          </p:txBody>
        </p:sp>
      </p:grpSp>
    </p:spTree>
    <p:extLst>
      <p:ext uri="{BB962C8B-B14F-4D97-AF65-F5344CB8AC3E}">
        <p14:creationId xmlns:p14="http://schemas.microsoft.com/office/powerpoint/2010/main" val="419135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E9A4F74C-BE7D-47B6-A623-AA702122E6EB}"/>
              </a:ext>
            </a:extLst>
          </p:cNvPr>
          <p:cNvGrpSpPr/>
          <p:nvPr/>
        </p:nvGrpSpPr>
        <p:grpSpPr>
          <a:xfrm>
            <a:off x="695400" y="980728"/>
            <a:ext cx="6984776" cy="3170190"/>
            <a:chOff x="228600" y="980728"/>
            <a:chExt cx="6984776" cy="3170190"/>
          </a:xfrm>
        </p:grpSpPr>
        <p:grpSp>
          <p:nvGrpSpPr>
            <p:cNvPr id="15" name="Group 14">
              <a:extLst>
                <a:ext uri="{FF2B5EF4-FFF2-40B4-BE49-F238E27FC236}">
                  <a16:creationId xmlns:a16="http://schemas.microsoft.com/office/drawing/2014/main" xmlns="" id="{0160764C-F37E-4EE4-9B15-54B65C67794A}"/>
                </a:ext>
              </a:extLst>
            </p:cNvPr>
            <p:cNvGrpSpPr/>
            <p:nvPr/>
          </p:nvGrpSpPr>
          <p:grpSpPr>
            <a:xfrm>
              <a:off x="228600" y="1371600"/>
              <a:ext cx="6984776" cy="2779318"/>
              <a:chOff x="228600" y="1371600"/>
              <a:chExt cx="11107011" cy="4419600"/>
            </a:xfrm>
          </p:grpSpPr>
          <p:grpSp>
            <p:nvGrpSpPr>
              <p:cNvPr id="3" name="Group 2">
                <a:extLst>
                  <a:ext uri="{FF2B5EF4-FFF2-40B4-BE49-F238E27FC236}">
                    <a16:creationId xmlns:a16="http://schemas.microsoft.com/office/drawing/2014/main" xmlns="" id="{59C2F074-7FDC-4276-8154-EF0DE3BCC9A6}"/>
                  </a:ext>
                </a:extLst>
              </p:cNvPr>
              <p:cNvGrpSpPr/>
              <p:nvPr/>
            </p:nvGrpSpPr>
            <p:grpSpPr>
              <a:xfrm>
                <a:off x="3048000" y="1447800"/>
                <a:ext cx="3962400" cy="4343400"/>
                <a:chOff x="5154086" y="1828800"/>
                <a:chExt cx="3962400" cy="3581400"/>
              </a:xfrm>
            </p:grpSpPr>
            <p:sp>
              <p:nvSpPr>
                <p:cNvPr id="4" name="Trapezoid 3">
                  <a:extLst>
                    <a:ext uri="{FF2B5EF4-FFF2-40B4-BE49-F238E27FC236}">
                      <a16:creationId xmlns:a16="http://schemas.microsoft.com/office/drawing/2014/main" xmlns="" id="{CBD042CB-5479-4774-9A5F-43EEE67729E9}"/>
                    </a:ext>
                  </a:extLst>
                </p:cNvPr>
                <p:cNvSpPr/>
                <p:nvPr/>
              </p:nvSpPr>
              <p:spPr>
                <a:xfrm>
                  <a:off x="5154086" y="1828800"/>
                  <a:ext cx="3962400" cy="3581400"/>
                </a:xfrm>
                <a:prstGeom prst="trapezoid">
                  <a:avLst>
                    <a:gd name="adj" fmla="val 47138"/>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xmlns="" id="{58BD4100-0098-4879-BAC8-673EB60E8292}"/>
                    </a:ext>
                  </a:extLst>
                </p:cNvPr>
                <p:cNvSpPr txBox="1"/>
                <p:nvPr/>
              </p:nvSpPr>
              <p:spPr>
                <a:xfrm>
                  <a:off x="5611286" y="4572000"/>
                  <a:ext cx="3048000" cy="646331"/>
                </a:xfrm>
                <a:prstGeom prst="rect">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a:ea typeface="+mn-ea"/>
                      <a:cs typeface="+mn-cs"/>
                    </a:rPr>
                    <a:t>Increasing detail in technology strategy</a:t>
                  </a:r>
                  <a:endParaRPr kumimoji="0" lang="en-GB" sz="1200" b="0" i="0" u="none" strike="noStrike" kern="1200" cap="none" spc="0" normalizeH="0" baseline="0" noProof="0" dirty="0">
                    <a:ln>
                      <a:noFill/>
                    </a:ln>
                    <a:solidFill>
                      <a:srgbClr val="FFFFFF"/>
                    </a:solidFill>
                    <a:effectLst/>
                    <a:uLnTx/>
                    <a:uFillTx/>
                    <a:latin typeface="Arial"/>
                    <a:ea typeface="+mn-ea"/>
                    <a:cs typeface="+mn-cs"/>
                  </a:endParaRPr>
                </a:p>
              </p:txBody>
            </p:sp>
            <p:cxnSp>
              <p:nvCxnSpPr>
                <p:cNvPr id="6" name="Straight Arrow Connector 5">
                  <a:extLst>
                    <a:ext uri="{FF2B5EF4-FFF2-40B4-BE49-F238E27FC236}">
                      <a16:creationId xmlns:a16="http://schemas.microsoft.com/office/drawing/2014/main" xmlns="" id="{2D449003-D695-4E5C-9367-E59FA1B8C993}"/>
                    </a:ext>
                  </a:extLst>
                </p:cNvPr>
                <p:cNvCxnSpPr>
                  <a:cxnSpLocks/>
                </p:cNvCxnSpPr>
                <p:nvPr/>
              </p:nvCxnSpPr>
              <p:spPr>
                <a:xfrm>
                  <a:off x="7135286" y="1981200"/>
                  <a:ext cx="0" cy="2590800"/>
                </a:xfrm>
                <a:prstGeom prst="straightConnector1">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cxnSp>
          </p:grpSp>
          <p:sp>
            <p:nvSpPr>
              <p:cNvPr id="7" name="TextBox 6">
                <a:extLst>
                  <a:ext uri="{FF2B5EF4-FFF2-40B4-BE49-F238E27FC236}">
                    <a16:creationId xmlns:a16="http://schemas.microsoft.com/office/drawing/2014/main" xmlns="" id="{62E8EA59-F26D-40FE-93BF-CB044E54018D}"/>
                  </a:ext>
                </a:extLst>
              </p:cNvPr>
              <p:cNvSpPr txBox="1"/>
              <p:nvPr/>
            </p:nvSpPr>
            <p:spPr>
              <a:xfrm>
                <a:off x="5495843" y="1371600"/>
                <a:ext cx="4398949" cy="66071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sym typeface="Wingdings" panose="05000000000000000000" pitchFamily="2" charset="2"/>
                  </a:rPr>
                  <a:t> </a:t>
                </a:r>
                <a:r>
                  <a:rPr kumimoji="0" lang="en-US" sz="1000" b="1" i="0" u="none" strike="noStrike" kern="1200" cap="none" spc="0" normalizeH="0" baseline="0" noProof="0" dirty="0">
                    <a:ln>
                      <a:noFill/>
                    </a:ln>
                    <a:solidFill>
                      <a:srgbClr val="000000"/>
                    </a:solidFill>
                    <a:effectLst/>
                    <a:uLnTx/>
                    <a:uFillTx/>
                    <a:latin typeface="Arial"/>
                    <a:ea typeface="+mn-ea"/>
                    <a:cs typeface="+mn-cs"/>
                  </a:rPr>
                  <a:t>2 page CTO strategic technology plan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srgbClr val="000000"/>
                    </a:solidFill>
                    <a:effectLst/>
                    <a:uLnTx/>
                    <a:uFillTx/>
                    <a:latin typeface="Arial"/>
                    <a:ea typeface="+mn-ea"/>
                    <a:cs typeface="+mn-cs"/>
                  </a:rPr>
                  <a:t>Where are we going?, high level initiatives / goals</a:t>
                </a:r>
                <a:endParaRPr kumimoji="0" lang="en-GB" sz="900" b="0" i="1" u="none" strike="noStrike" kern="120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xmlns="" id="{6D025A12-41C7-4C20-8861-E35FF5EBD03D}"/>
                  </a:ext>
                </a:extLst>
              </p:cNvPr>
              <p:cNvSpPr txBox="1"/>
              <p:nvPr/>
            </p:nvSpPr>
            <p:spPr>
              <a:xfrm>
                <a:off x="5894621" y="2238614"/>
                <a:ext cx="5211979" cy="880953"/>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sym typeface="Wingdings" panose="05000000000000000000" pitchFamily="2" charset="2"/>
                  </a:rPr>
                  <a:t></a:t>
                </a:r>
                <a:r>
                  <a:rPr kumimoji="0" lang="en-US" sz="1200" b="1" i="0" u="none" strike="noStrike" kern="1200" cap="none" spc="0" normalizeH="0" baseline="0" noProof="0" dirty="0">
                    <a:ln>
                      <a:noFill/>
                    </a:ln>
                    <a:solidFill>
                      <a:srgbClr val="000000"/>
                    </a:solidFill>
                    <a:effectLst/>
                    <a:uLnTx/>
                    <a:uFillTx/>
                    <a:latin typeface="Arial"/>
                    <a:ea typeface="+mn-ea"/>
                    <a:cs typeface="+mn-cs"/>
                    <a:sym typeface="Wingdings 2" panose="05020102010507070707" pitchFamily="18" charset="2"/>
                  </a:rPr>
                  <a:t> </a:t>
                </a:r>
                <a:r>
                  <a:rPr kumimoji="0" lang="en-US" sz="1000" b="1" i="0" u="none" strike="noStrike" kern="1200" cap="none" spc="0" normalizeH="0" baseline="0" noProof="0" dirty="0">
                    <a:ln>
                      <a:noFill/>
                    </a:ln>
                    <a:solidFill>
                      <a:srgbClr val="000000"/>
                    </a:solidFill>
                    <a:effectLst/>
                    <a:uLnTx/>
                    <a:uFillTx/>
                    <a:latin typeface="Arial"/>
                    <a:ea typeface="+mn-ea"/>
                    <a:cs typeface="+mn-cs"/>
                  </a:rPr>
                  <a:t>Key technology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srgbClr val="000000"/>
                    </a:solidFill>
                    <a:effectLst/>
                    <a:uLnTx/>
                    <a:uFillTx/>
                    <a:latin typeface="Arial"/>
                    <a:ea typeface="+mn-ea"/>
                    <a:cs typeface="+mn-cs"/>
                  </a:rPr>
                  <a:t>How and why will we adopt a key technology. E.g. cloud strategy, AI strategy</a:t>
                </a:r>
                <a:endParaRPr kumimoji="0" lang="en-GB" sz="900" b="0" i="1" u="none" strike="noStrike" kern="1200" cap="none" spc="0" normalizeH="0" baseline="0" noProof="0" dirty="0">
                  <a:ln>
                    <a:noFill/>
                  </a:ln>
                  <a:solidFill>
                    <a:srgbClr val="000000"/>
                  </a:solidFill>
                  <a:effectLst/>
                  <a:uLnTx/>
                  <a:uFillTx/>
                  <a:latin typeface="Arial"/>
                  <a:ea typeface="+mn-ea"/>
                  <a:cs typeface="+mn-cs"/>
                </a:endParaRPr>
              </a:p>
            </p:txBody>
          </p:sp>
          <p:sp>
            <p:nvSpPr>
              <p:cNvPr id="9" name="Arrow: Down 8">
                <a:extLst>
                  <a:ext uri="{FF2B5EF4-FFF2-40B4-BE49-F238E27FC236}">
                    <a16:creationId xmlns:a16="http://schemas.microsoft.com/office/drawing/2014/main" xmlns="" id="{302DA657-42DF-4713-9F4C-7B116F7942BE}"/>
                  </a:ext>
                </a:extLst>
              </p:cNvPr>
              <p:cNvSpPr/>
              <p:nvPr/>
            </p:nvSpPr>
            <p:spPr>
              <a:xfrm>
                <a:off x="4568690" y="2133600"/>
                <a:ext cx="917710" cy="2667000"/>
              </a:xfrm>
              <a:prstGeom prst="downArrow">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xmlns="" id="{5B4EEF38-DCCB-4B70-B67C-6E716874C75A}"/>
                  </a:ext>
                </a:extLst>
              </p:cNvPr>
              <p:cNvSpPr txBox="1"/>
              <p:nvPr/>
            </p:nvSpPr>
            <p:spPr>
              <a:xfrm>
                <a:off x="6810664" y="4254713"/>
                <a:ext cx="4524947" cy="880953"/>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sym typeface="Wingdings" panose="05000000000000000000" pitchFamily="2" charset="2"/>
                  </a:rPr>
                  <a:t> </a:t>
                </a:r>
                <a:r>
                  <a:rPr kumimoji="0" lang="en-US" sz="1000" b="1" i="0" u="none" strike="noStrike" kern="1200" cap="none" spc="0" normalizeH="0" baseline="0" noProof="0" dirty="0">
                    <a:ln>
                      <a:noFill/>
                    </a:ln>
                    <a:solidFill>
                      <a:srgbClr val="000000"/>
                    </a:solidFill>
                    <a:effectLst/>
                    <a:uLnTx/>
                    <a:uFillTx/>
                    <a:latin typeface="Arial"/>
                    <a:ea typeface="+mn-ea"/>
                    <a:cs typeface="+mn-cs"/>
                  </a:rPr>
                  <a:t>Project technology portfolio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srgbClr val="000000"/>
                    </a:solidFill>
                    <a:effectLst/>
                    <a:uLnTx/>
                    <a:uFillTx/>
                    <a:latin typeface="Arial"/>
                    <a:ea typeface="+mn-ea"/>
                    <a:cs typeface="+mn-cs"/>
                  </a:rPr>
                  <a:t>The set of technologies and vendors to support </a:t>
                </a:r>
                <a:r>
                  <a:rPr lang="en-US" sz="900" i="1" dirty="0">
                    <a:solidFill>
                      <a:srgbClr val="000000"/>
                    </a:solidFill>
                    <a:latin typeface="Arial"/>
                  </a:rPr>
                  <a:t>a </a:t>
                </a:r>
                <a:r>
                  <a:rPr kumimoji="0" lang="en-US" sz="900" b="0" i="1" u="none" strike="noStrike" kern="1200" cap="none" spc="0" normalizeH="0" baseline="0" noProof="0" dirty="0">
                    <a:ln>
                      <a:noFill/>
                    </a:ln>
                    <a:solidFill>
                      <a:srgbClr val="000000"/>
                    </a:solidFill>
                    <a:effectLst/>
                    <a:uLnTx/>
                    <a:uFillTx/>
                    <a:latin typeface="Arial"/>
                    <a:ea typeface="+mn-ea"/>
                    <a:cs typeface="+mn-cs"/>
                  </a:rPr>
                  <a:t>specific project</a:t>
                </a:r>
                <a:endParaRPr kumimoji="0" lang="en-GB" sz="900" b="0" i="1"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xmlns="" id="{D9A21A4C-090E-4569-8E87-F2DA2BF5503D}"/>
                  </a:ext>
                </a:extLst>
              </p:cNvPr>
              <p:cNvSpPr txBox="1"/>
              <p:nvPr/>
            </p:nvSpPr>
            <p:spPr>
              <a:xfrm>
                <a:off x="6352641" y="3293675"/>
                <a:ext cx="4982970" cy="880953"/>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sym typeface="Wingdings" panose="05000000000000000000" pitchFamily="2" charset="2"/>
                  </a:rPr>
                  <a:t> </a:t>
                </a:r>
                <a:r>
                  <a:rPr kumimoji="0" lang="en-US" sz="1000" b="1" i="0" u="none" strike="noStrike" kern="1200" cap="none" spc="0" normalizeH="0" baseline="0" noProof="0" dirty="0">
                    <a:ln>
                      <a:noFill/>
                    </a:ln>
                    <a:solidFill>
                      <a:srgbClr val="000000"/>
                    </a:solidFill>
                    <a:effectLst/>
                    <a:uLnTx/>
                    <a:uFillTx/>
                    <a:latin typeface="Arial"/>
                    <a:ea typeface="+mn-ea"/>
                    <a:cs typeface="+mn-cs"/>
                    <a:sym typeface="Wingdings" panose="05000000000000000000" pitchFamily="2" charset="2"/>
                  </a:rPr>
                  <a:t>Technology </a:t>
                </a:r>
                <a:r>
                  <a:rPr kumimoji="0" lang="en-US" sz="1000" b="1" i="0" u="none" strike="noStrike" kern="1200" cap="none" spc="0" normalizeH="0" baseline="0" noProof="0" dirty="0">
                    <a:ln>
                      <a:noFill/>
                    </a:ln>
                    <a:solidFill>
                      <a:srgbClr val="000000"/>
                    </a:solidFill>
                    <a:effectLst/>
                    <a:uLnTx/>
                    <a:uFillTx/>
                    <a:latin typeface="Arial"/>
                    <a:ea typeface="+mn-ea"/>
                    <a:cs typeface="+mn-cs"/>
                  </a:rPr>
                  <a:t>Reference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srgbClr val="000000"/>
                    </a:solidFill>
                    <a:effectLst/>
                    <a:uLnTx/>
                    <a:uFillTx/>
                    <a:latin typeface="Arial"/>
                    <a:ea typeface="+mn-ea"/>
                    <a:cs typeface="+mn-cs"/>
                  </a:rPr>
                  <a:t>Technologies, architectures, patterns, principles</a:t>
                </a:r>
                <a:r>
                  <a:rPr kumimoji="0" lang="en-US" sz="900" b="0" i="1" u="none" strike="noStrike" kern="1200" cap="none" spc="0" normalizeH="0" noProof="0" dirty="0">
                    <a:ln>
                      <a:noFill/>
                    </a:ln>
                    <a:solidFill>
                      <a:srgbClr val="000000"/>
                    </a:solidFill>
                    <a:effectLst/>
                    <a:uLnTx/>
                    <a:uFillTx/>
                    <a:latin typeface="Arial"/>
                    <a:ea typeface="+mn-ea"/>
                    <a:cs typeface="+mn-cs"/>
                  </a:rPr>
                  <a:t> </a:t>
                </a:r>
                <a:r>
                  <a:rPr kumimoji="0" lang="en-US" sz="900" b="0" i="1" u="none" strike="noStrike" kern="1200" cap="none" spc="0" normalizeH="0" baseline="0" noProof="0" dirty="0">
                    <a:ln>
                      <a:noFill/>
                    </a:ln>
                    <a:solidFill>
                      <a:srgbClr val="000000"/>
                    </a:solidFill>
                    <a:effectLst/>
                    <a:uLnTx/>
                    <a:uFillTx/>
                    <a:latin typeface="Arial"/>
                    <a:ea typeface="+mn-ea"/>
                    <a:cs typeface="+mn-cs"/>
                  </a:rPr>
                  <a:t>to support an initiative or domain</a:t>
                </a:r>
                <a:endParaRPr kumimoji="0" lang="en-GB" sz="900" b="0" i="1" u="none" strike="noStrike" kern="1200" cap="none" spc="0" normalizeH="0" baseline="0" noProof="0" dirty="0">
                  <a:ln>
                    <a:noFill/>
                  </a:ln>
                  <a:solidFill>
                    <a:srgbClr val="000000"/>
                  </a:solidFill>
                  <a:effectLst/>
                  <a:uLnTx/>
                  <a:uFillTx/>
                  <a:latin typeface="Arial"/>
                  <a:ea typeface="+mn-ea"/>
                  <a:cs typeface="+mn-cs"/>
                </a:endParaRPr>
              </a:p>
            </p:txBody>
          </p:sp>
          <p:sp>
            <p:nvSpPr>
              <p:cNvPr id="12" name="TextBox 11">
                <a:extLst>
                  <a:ext uri="{FF2B5EF4-FFF2-40B4-BE49-F238E27FC236}">
                    <a16:creationId xmlns:a16="http://schemas.microsoft.com/office/drawing/2014/main" xmlns="" id="{DE078461-1406-462D-BCAF-F16265FFB8EE}"/>
                  </a:ext>
                </a:extLst>
              </p:cNvPr>
              <p:cNvSpPr txBox="1"/>
              <p:nvPr/>
            </p:nvSpPr>
            <p:spPr>
              <a:xfrm>
                <a:off x="304800" y="1371600"/>
                <a:ext cx="2590800" cy="636245"/>
              </a:xfrm>
              <a:prstGeom prst="rect">
                <a:avLst/>
              </a:prstGeom>
              <a:noFill/>
            </p:spPr>
            <p:txBody>
              <a:bodyPr wrap="square" lIns="0" rtlCol="0">
                <a:spAutoFit/>
              </a:bodyPr>
              <a:lstStyle/>
              <a:p>
                <a:pPr algn="ctr"/>
                <a:r>
                  <a:rPr lang="en-US" sz="1000" b="1" dirty="0">
                    <a:solidFill>
                      <a:srgbClr val="0070C0"/>
                    </a:solidFill>
                  </a:rPr>
                  <a:t>CTO / OTCO owns technology  strategy</a:t>
                </a:r>
                <a:endParaRPr lang="en-GB" sz="1000" b="1" dirty="0">
                  <a:solidFill>
                    <a:srgbClr val="0070C0"/>
                  </a:solidFill>
                </a:endParaRPr>
              </a:p>
            </p:txBody>
          </p:sp>
          <p:sp>
            <p:nvSpPr>
              <p:cNvPr id="13" name="Arrow: Down 12">
                <a:extLst>
                  <a:ext uri="{FF2B5EF4-FFF2-40B4-BE49-F238E27FC236}">
                    <a16:creationId xmlns:a16="http://schemas.microsoft.com/office/drawing/2014/main" xmlns="" id="{70E5A571-2037-4EC1-AAA5-D64E0D531E7A}"/>
                  </a:ext>
                </a:extLst>
              </p:cNvPr>
              <p:cNvSpPr/>
              <p:nvPr/>
            </p:nvSpPr>
            <p:spPr>
              <a:xfrm>
                <a:off x="1066800" y="2133600"/>
                <a:ext cx="990600" cy="2667000"/>
              </a:xfrm>
              <a:prstGeom prst="downArrow">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TextBox 13">
                <a:extLst>
                  <a:ext uri="{FF2B5EF4-FFF2-40B4-BE49-F238E27FC236}">
                    <a16:creationId xmlns:a16="http://schemas.microsoft.com/office/drawing/2014/main" xmlns="" id="{0BB0E540-8F5F-4AC9-96A7-1BA7BA009C56}"/>
                  </a:ext>
                </a:extLst>
              </p:cNvPr>
              <p:cNvSpPr txBox="1"/>
              <p:nvPr/>
            </p:nvSpPr>
            <p:spPr>
              <a:xfrm>
                <a:off x="228600" y="4872235"/>
                <a:ext cx="2590800" cy="880953"/>
              </a:xfrm>
              <a:prstGeom prst="rect">
                <a:avLst/>
              </a:prstGeom>
              <a:noFill/>
            </p:spPr>
            <p:txBody>
              <a:bodyPr wrap="square" lIns="0" rtlCol="0">
                <a:spAutoFit/>
              </a:bodyPr>
              <a:lstStyle/>
              <a:p>
                <a:pPr algn="ctr"/>
                <a:r>
                  <a:rPr lang="en-US" sz="1000" b="1" dirty="0">
                    <a:solidFill>
                      <a:srgbClr val="0070C0"/>
                    </a:solidFill>
                  </a:rPr>
                  <a:t>CTO / OTCO advises / influences  technology strategy</a:t>
                </a:r>
                <a:endParaRPr lang="en-GB" sz="1000" b="1" dirty="0">
                  <a:solidFill>
                    <a:srgbClr val="0070C0"/>
                  </a:solidFill>
                </a:endParaRPr>
              </a:p>
            </p:txBody>
          </p:sp>
          <p:sp>
            <p:nvSpPr>
              <p:cNvPr id="19" name="TextBox 18">
                <a:extLst>
                  <a:ext uri="{FF2B5EF4-FFF2-40B4-BE49-F238E27FC236}">
                    <a16:creationId xmlns:a16="http://schemas.microsoft.com/office/drawing/2014/main" xmlns="" id="{A7E08C66-8F32-4F49-A3CD-395CC50A7204}"/>
                  </a:ext>
                </a:extLst>
              </p:cNvPr>
              <p:cNvSpPr txBox="1"/>
              <p:nvPr/>
            </p:nvSpPr>
            <p:spPr>
              <a:xfrm>
                <a:off x="7213422" y="5101246"/>
                <a:ext cx="3893179" cy="66071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sym typeface="Wingdings" panose="05000000000000000000" pitchFamily="2" charset="2"/>
                  </a:rPr>
                  <a:t> </a:t>
                </a:r>
                <a:r>
                  <a:rPr kumimoji="0" lang="en-US" sz="1000" b="1" i="0" u="none" strike="noStrike" kern="1200" cap="none" spc="0" normalizeH="0" baseline="0" noProof="0" dirty="0">
                    <a:ln>
                      <a:noFill/>
                    </a:ln>
                    <a:solidFill>
                      <a:srgbClr val="000000"/>
                    </a:solidFill>
                    <a:effectLst/>
                    <a:uLnTx/>
                    <a:uFillTx/>
                    <a:latin typeface="Arial"/>
                    <a:ea typeface="+mn-ea"/>
                    <a:cs typeface="+mn-cs"/>
                  </a:rPr>
                  <a:t>Technology lifecycle strategy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dirty="0">
                    <a:ln>
                      <a:noFill/>
                    </a:ln>
                    <a:solidFill>
                      <a:srgbClr val="000000"/>
                    </a:solidFill>
                    <a:effectLst/>
                    <a:uLnTx/>
                    <a:uFillTx/>
                    <a:latin typeface="Arial"/>
                    <a:ea typeface="+mn-ea"/>
                    <a:cs typeface="+mn-cs"/>
                  </a:rPr>
                  <a:t>Refresh, replace, retire</a:t>
                </a:r>
                <a:endParaRPr kumimoji="0" lang="en-GB" sz="900" b="0" i="1" u="none" strike="noStrike" kern="1200" cap="none" spc="0" normalizeH="0" baseline="0" noProof="0" dirty="0">
                  <a:ln>
                    <a:noFill/>
                  </a:ln>
                  <a:solidFill>
                    <a:srgbClr val="000000"/>
                  </a:solidFill>
                  <a:effectLst/>
                  <a:uLnTx/>
                  <a:uFillTx/>
                  <a:latin typeface="Arial"/>
                  <a:ea typeface="+mn-ea"/>
                  <a:cs typeface="+mn-cs"/>
                </a:endParaRPr>
              </a:p>
            </p:txBody>
          </p:sp>
        </p:grpSp>
        <p:sp>
          <p:nvSpPr>
            <p:cNvPr id="16" name="TextBox 15">
              <a:extLst>
                <a:ext uri="{FF2B5EF4-FFF2-40B4-BE49-F238E27FC236}">
                  <a16:creationId xmlns:a16="http://schemas.microsoft.com/office/drawing/2014/main" xmlns="" id="{78B8FD6D-0C73-4AFA-A2A2-407C3AA9CCE4}"/>
                </a:ext>
              </a:extLst>
            </p:cNvPr>
            <p:cNvSpPr txBox="1"/>
            <p:nvPr/>
          </p:nvSpPr>
          <p:spPr>
            <a:xfrm>
              <a:off x="263352" y="980728"/>
              <a:ext cx="3386504" cy="246221"/>
            </a:xfrm>
            <a:prstGeom prst="rect">
              <a:avLst/>
            </a:prstGeom>
            <a:noFill/>
          </p:spPr>
          <p:txBody>
            <a:bodyPr wrap="none" lIns="0" rtlCol="0">
              <a:spAutoFit/>
            </a:bodyPr>
            <a:lstStyle/>
            <a:p>
              <a:r>
                <a:rPr lang="en-US" sz="1000" b="1" dirty="0"/>
                <a:t>Figure 2 – Examples of different technology strategies</a:t>
              </a:r>
              <a:endParaRPr lang="en-GB" sz="1000" b="1" dirty="0"/>
            </a:p>
          </p:txBody>
        </p:sp>
      </p:grpSp>
    </p:spTree>
    <p:extLst>
      <p:ext uri="{BB962C8B-B14F-4D97-AF65-F5344CB8AC3E}">
        <p14:creationId xmlns:p14="http://schemas.microsoft.com/office/powerpoint/2010/main" val="331259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xmlns="" id="{2E87A4ED-C2F2-404A-A607-9CE9E526A4CB}"/>
              </a:ext>
            </a:extLst>
          </p:cNvPr>
          <p:cNvGrpSpPr/>
          <p:nvPr/>
        </p:nvGrpSpPr>
        <p:grpSpPr>
          <a:xfrm>
            <a:off x="228600" y="836712"/>
            <a:ext cx="6299448" cy="2985115"/>
            <a:chOff x="228600" y="836712"/>
            <a:chExt cx="6299448" cy="2985115"/>
          </a:xfrm>
        </p:grpSpPr>
        <p:grpSp>
          <p:nvGrpSpPr>
            <p:cNvPr id="46" name="Group 45">
              <a:extLst>
                <a:ext uri="{FF2B5EF4-FFF2-40B4-BE49-F238E27FC236}">
                  <a16:creationId xmlns:a16="http://schemas.microsoft.com/office/drawing/2014/main" xmlns="" id="{22FD7930-FE5E-4273-83AF-9175CDD9C1D5}"/>
                </a:ext>
              </a:extLst>
            </p:cNvPr>
            <p:cNvGrpSpPr/>
            <p:nvPr/>
          </p:nvGrpSpPr>
          <p:grpSpPr>
            <a:xfrm>
              <a:off x="228600" y="836712"/>
              <a:ext cx="6299448" cy="2985115"/>
              <a:chOff x="228600" y="836712"/>
              <a:chExt cx="6299448" cy="2985115"/>
            </a:xfrm>
          </p:grpSpPr>
          <p:sp>
            <p:nvSpPr>
              <p:cNvPr id="3" name="TextBox 2">
                <a:extLst>
                  <a:ext uri="{FF2B5EF4-FFF2-40B4-BE49-F238E27FC236}">
                    <a16:creationId xmlns:a16="http://schemas.microsoft.com/office/drawing/2014/main" xmlns="" id="{C12C41CA-1126-452D-ADE6-BB5B9859DEAC}"/>
                  </a:ext>
                </a:extLst>
              </p:cNvPr>
              <p:cNvSpPr txBox="1"/>
              <p:nvPr/>
            </p:nvSpPr>
            <p:spPr>
              <a:xfrm>
                <a:off x="269773" y="1225347"/>
                <a:ext cx="1235186" cy="216190"/>
              </a:xfrm>
              <a:prstGeom prst="rect">
                <a:avLst/>
              </a:prstGeom>
              <a:noFill/>
            </p:spPr>
            <p:txBody>
              <a:bodyPr wrap="square" lIns="0" rtlCol="0">
                <a:spAutoFit/>
              </a:bodyPr>
              <a:lstStyle/>
              <a:p>
                <a:pPr algn="r"/>
                <a:r>
                  <a:rPr lang="en-US" sz="1000" dirty="0">
                    <a:solidFill>
                      <a:schemeClr val="accent1">
                        <a:lumMod val="90000"/>
                        <a:lumOff val="10000"/>
                      </a:schemeClr>
                    </a:solidFill>
                  </a:rPr>
                  <a:t>Integrated technology and business strategy</a:t>
                </a:r>
                <a:endParaRPr lang="en-GB" sz="1000" dirty="0">
                  <a:solidFill>
                    <a:schemeClr val="accent1">
                      <a:lumMod val="90000"/>
                      <a:lumOff val="10000"/>
                    </a:schemeClr>
                  </a:solidFill>
                </a:endParaRPr>
              </a:p>
            </p:txBody>
          </p:sp>
          <p:sp>
            <p:nvSpPr>
              <p:cNvPr id="4" name="TextBox 3">
                <a:extLst>
                  <a:ext uri="{FF2B5EF4-FFF2-40B4-BE49-F238E27FC236}">
                    <a16:creationId xmlns:a16="http://schemas.microsoft.com/office/drawing/2014/main" xmlns="" id="{1F267DAA-5958-44C3-B405-8967DC830858}"/>
                  </a:ext>
                </a:extLst>
              </p:cNvPr>
              <p:cNvSpPr txBox="1"/>
              <p:nvPr/>
            </p:nvSpPr>
            <p:spPr>
              <a:xfrm>
                <a:off x="269773" y="1842940"/>
                <a:ext cx="1235186" cy="216190"/>
              </a:xfrm>
              <a:prstGeom prst="rect">
                <a:avLst/>
              </a:prstGeom>
              <a:noFill/>
            </p:spPr>
            <p:txBody>
              <a:bodyPr wrap="square" lIns="0" rtlCol="0">
                <a:spAutoFit/>
              </a:bodyPr>
              <a:lstStyle/>
              <a:p>
                <a:pPr algn="r"/>
                <a:r>
                  <a:rPr lang="en-US" sz="1000" dirty="0">
                    <a:solidFill>
                      <a:schemeClr val="accent1">
                        <a:lumMod val="90000"/>
                        <a:lumOff val="10000"/>
                      </a:schemeClr>
                    </a:solidFill>
                  </a:rPr>
                  <a:t>Separate technology and business strategies</a:t>
                </a:r>
                <a:endParaRPr lang="en-GB" sz="1000" dirty="0">
                  <a:solidFill>
                    <a:schemeClr val="accent1">
                      <a:lumMod val="90000"/>
                      <a:lumOff val="10000"/>
                    </a:schemeClr>
                  </a:solidFill>
                </a:endParaRPr>
              </a:p>
            </p:txBody>
          </p:sp>
          <p:sp>
            <p:nvSpPr>
              <p:cNvPr id="5" name="TextBox 4">
                <a:extLst>
                  <a:ext uri="{FF2B5EF4-FFF2-40B4-BE49-F238E27FC236}">
                    <a16:creationId xmlns:a16="http://schemas.microsoft.com/office/drawing/2014/main" xmlns="" id="{27E86CD7-459D-41C3-A5C0-EAB4D1FCDAD1}"/>
                  </a:ext>
                </a:extLst>
              </p:cNvPr>
              <p:cNvSpPr txBox="1"/>
              <p:nvPr/>
            </p:nvSpPr>
            <p:spPr>
              <a:xfrm>
                <a:off x="393291" y="2501706"/>
                <a:ext cx="1111667" cy="216190"/>
              </a:xfrm>
              <a:prstGeom prst="rect">
                <a:avLst/>
              </a:prstGeom>
              <a:noFill/>
            </p:spPr>
            <p:txBody>
              <a:bodyPr wrap="square" lIns="0" rtlCol="0">
                <a:spAutoFit/>
              </a:bodyPr>
              <a:lstStyle/>
              <a:p>
                <a:pPr algn="r"/>
                <a:r>
                  <a:rPr lang="en-US" sz="1000" dirty="0">
                    <a:solidFill>
                      <a:schemeClr val="accent1">
                        <a:lumMod val="90000"/>
                        <a:lumOff val="10000"/>
                      </a:schemeClr>
                    </a:solidFill>
                  </a:rPr>
                  <a:t>Unknown or unclear business strategy</a:t>
                </a:r>
                <a:endParaRPr lang="en-GB" sz="1000" dirty="0">
                  <a:solidFill>
                    <a:schemeClr val="accent1">
                      <a:lumMod val="90000"/>
                      <a:lumOff val="10000"/>
                    </a:schemeClr>
                  </a:solidFill>
                </a:endParaRPr>
              </a:p>
            </p:txBody>
          </p:sp>
          <p:sp>
            <p:nvSpPr>
              <p:cNvPr id="6" name="TextBox 5">
                <a:extLst>
                  <a:ext uri="{FF2B5EF4-FFF2-40B4-BE49-F238E27FC236}">
                    <a16:creationId xmlns:a16="http://schemas.microsoft.com/office/drawing/2014/main" xmlns="" id="{BC102C6E-4A66-4962-81AB-85F0D6C0A4CB}"/>
                  </a:ext>
                </a:extLst>
              </p:cNvPr>
              <p:cNvSpPr txBox="1"/>
              <p:nvPr/>
            </p:nvSpPr>
            <p:spPr>
              <a:xfrm>
                <a:off x="3522429" y="2501706"/>
                <a:ext cx="2717409" cy="625812"/>
              </a:xfrm>
              <a:prstGeom prst="rect">
                <a:avLst/>
              </a:prstGeom>
              <a:noFill/>
            </p:spPr>
            <p:txBody>
              <a:bodyPr wrap="square" lIns="0" rtlCol="0">
                <a:spAutoFit/>
              </a:bodyPr>
              <a:lstStyle/>
              <a:p>
                <a:pPr>
                  <a:spcAft>
                    <a:spcPts val="800"/>
                  </a:spcAft>
                </a:pPr>
                <a:r>
                  <a:rPr lang="en-US" sz="1000" dirty="0"/>
                  <a:t>Try to clarify business strategy – but don’t wait</a:t>
                </a:r>
              </a:p>
              <a:p>
                <a:pPr>
                  <a:spcAft>
                    <a:spcPts val="800"/>
                  </a:spcAft>
                </a:pPr>
                <a:r>
                  <a:rPr lang="en-US" sz="900" i="1" dirty="0"/>
                  <a:t>Make and document assumptions about business strategy</a:t>
                </a:r>
                <a:endParaRPr lang="en-GB" sz="900" i="1" dirty="0"/>
              </a:p>
            </p:txBody>
          </p:sp>
          <p:sp>
            <p:nvSpPr>
              <p:cNvPr id="7" name="TextBox 6">
                <a:extLst>
                  <a:ext uri="{FF2B5EF4-FFF2-40B4-BE49-F238E27FC236}">
                    <a16:creationId xmlns:a16="http://schemas.microsoft.com/office/drawing/2014/main" xmlns="" id="{5F1CE0D8-F3CA-41CF-966F-EACF7A96E00B}"/>
                  </a:ext>
                </a:extLst>
              </p:cNvPr>
              <p:cNvSpPr txBox="1"/>
              <p:nvPr/>
            </p:nvSpPr>
            <p:spPr>
              <a:xfrm>
                <a:off x="3522429" y="1792956"/>
                <a:ext cx="2717409" cy="625812"/>
              </a:xfrm>
              <a:prstGeom prst="rect">
                <a:avLst/>
              </a:prstGeom>
              <a:noFill/>
            </p:spPr>
            <p:txBody>
              <a:bodyPr wrap="square" lIns="0" rtlCol="0">
                <a:spAutoFit/>
              </a:bodyPr>
              <a:lstStyle/>
              <a:p>
                <a:pPr>
                  <a:spcAft>
                    <a:spcPts val="800"/>
                  </a:spcAft>
                </a:pPr>
                <a:r>
                  <a:rPr lang="en-US" sz="1000" dirty="0"/>
                  <a:t>Collaborate with the business </a:t>
                </a:r>
              </a:p>
              <a:p>
                <a:pPr>
                  <a:spcAft>
                    <a:spcPts val="800"/>
                  </a:spcAft>
                </a:pPr>
                <a:r>
                  <a:rPr lang="en-US" sz="900" i="1" dirty="0"/>
                  <a:t>Position technology strategy as an input to business strategy</a:t>
                </a:r>
                <a:endParaRPr lang="en-GB" sz="900" i="1" dirty="0"/>
              </a:p>
            </p:txBody>
          </p:sp>
          <p:sp>
            <p:nvSpPr>
              <p:cNvPr id="8" name="TextBox 7">
                <a:extLst>
                  <a:ext uri="{FF2B5EF4-FFF2-40B4-BE49-F238E27FC236}">
                    <a16:creationId xmlns:a16="http://schemas.microsoft.com/office/drawing/2014/main" xmlns="" id="{C01733EA-878B-4FA5-9138-C20170582AC2}"/>
                  </a:ext>
                </a:extLst>
              </p:cNvPr>
              <p:cNvSpPr txBox="1"/>
              <p:nvPr/>
            </p:nvSpPr>
            <p:spPr>
              <a:xfrm>
                <a:off x="3522429" y="1225347"/>
                <a:ext cx="2717409" cy="487313"/>
              </a:xfrm>
              <a:prstGeom prst="rect">
                <a:avLst/>
              </a:prstGeom>
              <a:noFill/>
            </p:spPr>
            <p:txBody>
              <a:bodyPr wrap="square" lIns="0" rtlCol="0">
                <a:spAutoFit/>
              </a:bodyPr>
              <a:lstStyle/>
              <a:p>
                <a:pPr>
                  <a:spcAft>
                    <a:spcPts val="800"/>
                  </a:spcAft>
                </a:pPr>
                <a:r>
                  <a:rPr lang="en-US" sz="1000" dirty="0"/>
                  <a:t>The ideal situation</a:t>
                </a:r>
              </a:p>
              <a:p>
                <a:pPr>
                  <a:spcAft>
                    <a:spcPts val="800"/>
                  </a:spcAft>
                </a:pPr>
                <a:r>
                  <a:rPr lang="en-GB" sz="900" i="1" dirty="0"/>
                  <a:t>CTO may own digital transformation strategy</a:t>
                </a:r>
                <a:endParaRPr lang="en-US" sz="900" i="1" dirty="0"/>
              </a:p>
            </p:txBody>
          </p:sp>
          <p:grpSp>
            <p:nvGrpSpPr>
              <p:cNvPr id="9" name="Group 8">
                <a:extLst>
                  <a:ext uri="{FF2B5EF4-FFF2-40B4-BE49-F238E27FC236}">
                    <a16:creationId xmlns:a16="http://schemas.microsoft.com/office/drawing/2014/main" xmlns="" id="{E371D465-C537-428E-9323-0249BADBCC34}"/>
                  </a:ext>
                </a:extLst>
              </p:cNvPr>
              <p:cNvGrpSpPr/>
              <p:nvPr/>
            </p:nvGrpSpPr>
            <p:grpSpPr>
              <a:xfrm>
                <a:off x="1546132" y="1143002"/>
                <a:ext cx="1811606" cy="590952"/>
                <a:chOff x="2667000" y="1143000"/>
                <a:chExt cx="3886200" cy="1267691"/>
              </a:xfrm>
            </p:grpSpPr>
            <p:sp>
              <p:nvSpPr>
                <p:cNvPr id="10" name="Rectangle 9">
                  <a:extLst>
                    <a:ext uri="{FF2B5EF4-FFF2-40B4-BE49-F238E27FC236}">
                      <a16:creationId xmlns:a16="http://schemas.microsoft.com/office/drawing/2014/main" xmlns="" id="{A91AC29A-A7F2-46DF-8CAA-5825DA992EFD}"/>
                    </a:ext>
                  </a:extLst>
                </p:cNvPr>
                <p:cNvSpPr/>
                <p:nvPr/>
              </p:nvSpPr>
              <p:spPr>
                <a:xfrm>
                  <a:off x="2667000" y="1143000"/>
                  <a:ext cx="3886200" cy="126769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1" name="Freeform: Shape 10">
                  <a:extLst>
                    <a:ext uri="{FF2B5EF4-FFF2-40B4-BE49-F238E27FC236}">
                      <a16:creationId xmlns:a16="http://schemas.microsoft.com/office/drawing/2014/main" xmlns="" id="{1037FDBB-5255-4848-94AB-9770005F8017}"/>
                    </a:ext>
                  </a:extLst>
                </p:cNvPr>
                <p:cNvSpPr/>
                <p:nvPr/>
              </p:nvSpPr>
              <p:spPr>
                <a:xfrm>
                  <a:off x="3205610" y="1151668"/>
                  <a:ext cx="3347590" cy="1251078"/>
                </a:xfrm>
                <a:custGeom>
                  <a:avLst/>
                  <a:gdLst>
                    <a:gd name="connsiteX0" fmla="*/ 2748411 w 3347590"/>
                    <a:gd name="connsiteY0" fmla="*/ 0 h 1128021"/>
                    <a:gd name="connsiteX1" fmla="*/ 3347590 w 3347590"/>
                    <a:gd name="connsiteY1" fmla="*/ 0 h 1128021"/>
                    <a:gd name="connsiteX2" fmla="*/ 3347590 w 3347590"/>
                    <a:gd name="connsiteY2" fmla="*/ 1128021 h 1128021"/>
                    <a:gd name="connsiteX3" fmla="*/ 0 w 3347590"/>
                    <a:gd name="connsiteY3" fmla="*/ 1128021 h 1128021"/>
                    <a:gd name="connsiteX4" fmla="*/ 2748411 w 3347590"/>
                    <a:gd name="connsiteY4" fmla="*/ 0 h 1128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7590" h="1128021">
                      <a:moveTo>
                        <a:pt x="2748411" y="0"/>
                      </a:moveTo>
                      <a:lnTo>
                        <a:pt x="3347590" y="0"/>
                      </a:lnTo>
                      <a:lnTo>
                        <a:pt x="3347590" y="1128021"/>
                      </a:lnTo>
                      <a:lnTo>
                        <a:pt x="0" y="1128021"/>
                      </a:lnTo>
                      <a:lnTo>
                        <a:pt x="2748411" y="0"/>
                      </a:lnTo>
                      <a:close/>
                    </a:path>
                  </a:pathLst>
                </a:cu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pic>
              <p:nvPicPr>
                <p:cNvPr id="12" name="Graphic 11" descr="Bar graph with upward trend">
                  <a:extLst>
                    <a:ext uri="{FF2B5EF4-FFF2-40B4-BE49-F238E27FC236}">
                      <a16:creationId xmlns:a16="http://schemas.microsoft.com/office/drawing/2014/main" xmlns="" id="{DDB3B032-477F-42C2-902D-39571D7860F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743200" y="1295400"/>
                  <a:ext cx="914400" cy="914400"/>
                </a:xfrm>
                <a:prstGeom prst="rect">
                  <a:avLst/>
                </a:prstGeom>
              </p:spPr>
            </p:pic>
            <p:pic>
              <p:nvPicPr>
                <p:cNvPr id="13" name="Graphic 12" descr="Gears">
                  <a:extLst>
                    <a:ext uri="{FF2B5EF4-FFF2-40B4-BE49-F238E27FC236}">
                      <a16:creationId xmlns:a16="http://schemas.microsoft.com/office/drawing/2014/main" xmlns="" id="{85A3EBA0-4295-424E-A765-A7073CCDC4C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410200" y="1295400"/>
                  <a:ext cx="914400" cy="914400"/>
                </a:xfrm>
                <a:prstGeom prst="rect">
                  <a:avLst/>
                </a:prstGeom>
              </p:spPr>
            </p:pic>
          </p:grpSp>
          <p:grpSp>
            <p:nvGrpSpPr>
              <p:cNvPr id="14" name="Group 13">
                <a:extLst>
                  <a:ext uri="{FF2B5EF4-FFF2-40B4-BE49-F238E27FC236}">
                    <a16:creationId xmlns:a16="http://schemas.microsoft.com/office/drawing/2014/main" xmlns="" id="{0ED734B0-2D2B-4902-B063-1DB12EC4AE9F}"/>
                  </a:ext>
                </a:extLst>
              </p:cNvPr>
              <p:cNvGrpSpPr/>
              <p:nvPr/>
            </p:nvGrpSpPr>
            <p:grpSpPr>
              <a:xfrm>
                <a:off x="1546132" y="1828409"/>
                <a:ext cx="1811606" cy="590952"/>
                <a:chOff x="2667000" y="2833255"/>
                <a:chExt cx="3886200" cy="1267691"/>
              </a:xfrm>
            </p:grpSpPr>
            <p:sp>
              <p:nvSpPr>
                <p:cNvPr id="15" name="Rectangle 14">
                  <a:extLst>
                    <a:ext uri="{FF2B5EF4-FFF2-40B4-BE49-F238E27FC236}">
                      <a16:creationId xmlns:a16="http://schemas.microsoft.com/office/drawing/2014/main" xmlns="" id="{B4A8B526-FF87-4FD5-AEDA-3249507B6B84}"/>
                    </a:ext>
                  </a:extLst>
                </p:cNvPr>
                <p:cNvSpPr/>
                <p:nvPr/>
              </p:nvSpPr>
              <p:spPr>
                <a:xfrm>
                  <a:off x="2667000" y="2833255"/>
                  <a:ext cx="3886200" cy="1267691"/>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6" name="Rectangle 15">
                  <a:extLst>
                    <a:ext uri="{FF2B5EF4-FFF2-40B4-BE49-F238E27FC236}">
                      <a16:creationId xmlns:a16="http://schemas.microsoft.com/office/drawing/2014/main" xmlns="" id="{9F89E2F3-D282-4B1A-AEAC-427A3E03DDFD}"/>
                    </a:ext>
                  </a:extLst>
                </p:cNvPr>
                <p:cNvSpPr/>
                <p:nvPr/>
              </p:nvSpPr>
              <p:spPr>
                <a:xfrm>
                  <a:off x="4596222" y="2833255"/>
                  <a:ext cx="1956977" cy="1267691"/>
                </a:xfrm>
                <a:prstGeom prst="rect">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7" name="Arrow: Right 16">
                  <a:extLst>
                    <a:ext uri="{FF2B5EF4-FFF2-40B4-BE49-F238E27FC236}">
                      <a16:creationId xmlns:a16="http://schemas.microsoft.com/office/drawing/2014/main" xmlns="" id="{980B6F79-8DD9-4513-A3B0-598FB0F1D565}"/>
                    </a:ext>
                  </a:extLst>
                </p:cNvPr>
                <p:cNvSpPr/>
                <p:nvPr/>
              </p:nvSpPr>
              <p:spPr>
                <a:xfrm>
                  <a:off x="4495800" y="3581400"/>
                  <a:ext cx="609600" cy="381000"/>
                </a:xfrm>
                <a:prstGeom prst="rightArrow">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8" name="Arrow: Right 17">
                  <a:extLst>
                    <a:ext uri="{FF2B5EF4-FFF2-40B4-BE49-F238E27FC236}">
                      <a16:creationId xmlns:a16="http://schemas.microsoft.com/office/drawing/2014/main" xmlns="" id="{0CA210A2-ADBF-4AAC-B520-85B3F45CD511}"/>
                    </a:ext>
                  </a:extLst>
                </p:cNvPr>
                <p:cNvSpPr/>
                <p:nvPr/>
              </p:nvSpPr>
              <p:spPr>
                <a:xfrm rot="10800000">
                  <a:off x="4114800" y="3048000"/>
                  <a:ext cx="609600" cy="381000"/>
                </a:xfrm>
                <a:prstGeom prst="rightArrow">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pic>
              <p:nvPicPr>
                <p:cNvPr id="19" name="Graphic 18" descr="Bar graph with upward trend">
                  <a:extLst>
                    <a:ext uri="{FF2B5EF4-FFF2-40B4-BE49-F238E27FC236}">
                      <a16:creationId xmlns:a16="http://schemas.microsoft.com/office/drawing/2014/main" xmlns="" id="{1D2B8041-02F3-4378-8999-9ACA219A03D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743200" y="3048000"/>
                  <a:ext cx="914400" cy="914400"/>
                </a:xfrm>
                <a:prstGeom prst="rect">
                  <a:avLst/>
                </a:prstGeom>
              </p:spPr>
            </p:pic>
            <p:pic>
              <p:nvPicPr>
                <p:cNvPr id="20" name="Graphic 19" descr="Gears">
                  <a:extLst>
                    <a:ext uri="{FF2B5EF4-FFF2-40B4-BE49-F238E27FC236}">
                      <a16:creationId xmlns:a16="http://schemas.microsoft.com/office/drawing/2014/main" xmlns="" id="{72FF2D25-2725-4590-929E-B8E33FDD2EC5}"/>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410200" y="2971800"/>
                  <a:ext cx="914400" cy="914400"/>
                </a:xfrm>
                <a:prstGeom prst="rect">
                  <a:avLst/>
                </a:prstGeom>
              </p:spPr>
            </p:pic>
          </p:grpSp>
          <p:grpSp>
            <p:nvGrpSpPr>
              <p:cNvPr id="21" name="Group 20">
                <a:extLst>
                  <a:ext uri="{FF2B5EF4-FFF2-40B4-BE49-F238E27FC236}">
                    <a16:creationId xmlns:a16="http://schemas.microsoft.com/office/drawing/2014/main" xmlns="" id="{41D62969-89A2-4FDF-B9D4-AB580F0113B8}"/>
                  </a:ext>
                </a:extLst>
              </p:cNvPr>
              <p:cNvGrpSpPr/>
              <p:nvPr/>
            </p:nvGrpSpPr>
            <p:grpSpPr>
              <a:xfrm>
                <a:off x="1546132" y="2508972"/>
                <a:ext cx="1811606" cy="590952"/>
                <a:chOff x="2667000" y="4523509"/>
                <a:chExt cx="3886200" cy="1267691"/>
              </a:xfrm>
            </p:grpSpPr>
            <p:sp>
              <p:nvSpPr>
                <p:cNvPr id="22" name="Rectangle 21">
                  <a:extLst>
                    <a:ext uri="{FF2B5EF4-FFF2-40B4-BE49-F238E27FC236}">
                      <a16:creationId xmlns:a16="http://schemas.microsoft.com/office/drawing/2014/main" xmlns="" id="{39AE6DA4-E912-41CC-B2D6-CD1989757495}"/>
                    </a:ext>
                  </a:extLst>
                </p:cNvPr>
                <p:cNvSpPr/>
                <p:nvPr/>
              </p:nvSpPr>
              <p:spPr>
                <a:xfrm>
                  <a:off x="2667000" y="4523509"/>
                  <a:ext cx="1828800" cy="1267691"/>
                </a:xfrm>
                <a:prstGeom prst="rect">
                  <a:avLst/>
                </a:prstGeom>
                <a:solidFill>
                  <a:schemeClr val="bg2">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23" name="Rectangle 22">
                  <a:extLst>
                    <a:ext uri="{FF2B5EF4-FFF2-40B4-BE49-F238E27FC236}">
                      <a16:creationId xmlns:a16="http://schemas.microsoft.com/office/drawing/2014/main" xmlns="" id="{36A6D019-5BAE-4906-B41C-09CD94BC26AC}"/>
                    </a:ext>
                  </a:extLst>
                </p:cNvPr>
                <p:cNvSpPr/>
                <p:nvPr/>
              </p:nvSpPr>
              <p:spPr>
                <a:xfrm>
                  <a:off x="4572000" y="4523509"/>
                  <a:ext cx="1981200" cy="1267691"/>
                </a:xfrm>
                <a:prstGeom prst="rect">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pic>
              <p:nvPicPr>
                <p:cNvPr id="25" name="Graphic 24" descr="Bar graph with upward trend">
                  <a:extLst>
                    <a:ext uri="{FF2B5EF4-FFF2-40B4-BE49-F238E27FC236}">
                      <a16:creationId xmlns:a16="http://schemas.microsoft.com/office/drawing/2014/main" xmlns="" id="{801B32FA-6C16-4CCD-A4D3-C96019A711B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743200" y="4724400"/>
                  <a:ext cx="914400" cy="914400"/>
                </a:xfrm>
                <a:prstGeom prst="rect">
                  <a:avLst/>
                </a:prstGeom>
              </p:spPr>
            </p:pic>
            <p:pic>
              <p:nvPicPr>
                <p:cNvPr id="26" name="Graphic 25" descr="Gears">
                  <a:extLst>
                    <a:ext uri="{FF2B5EF4-FFF2-40B4-BE49-F238E27FC236}">
                      <a16:creationId xmlns:a16="http://schemas.microsoft.com/office/drawing/2014/main" xmlns="" id="{9F80501C-C28E-4421-94AC-C6BDC93E852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410200" y="4648200"/>
                  <a:ext cx="914400" cy="914400"/>
                </a:xfrm>
                <a:prstGeom prst="rect">
                  <a:avLst/>
                </a:prstGeom>
              </p:spPr>
            </p:pic>
          </p:grpSp>
          <p:grpSp>
            <p:nvGrpSpPr>
              <p:cNvPr id="28" name="Group 27">
                <a:extLst>
                  <a:ext uri="{FF2B5EF4-FFF2-40B4-BE49-F238E27FC236}">
                    <a16:creationId xmlns:a16="http://schemas.microsoft.com/office/drawing/2014/main" xmlns="" id="{9D7D233E-E18A-4079-B8B9-F127A6248137}"/>
                  </a:ext>
                </a:extLst>
              </p:cNvPr>
              <p:cNvGrpSpPr/>
              <p:nvPr/>
            </p:nvGrpSpPr>
            <p:grpSpPr>
              <a:xfrm>
                <a:off x="1546132" y="3201645"/>
                <a:ext cx="1811606" cy="590952"/>
                <a:chOff x="2667000" y="4523509"/>
                <a:chExt cx="3886200" cy="1267691"/>
              </a:xfrm>
            </p:grpSpPr>
            <p:sp>
              <p:nvSpPr>
                <p:cNvPr id="30" name="Rectangle 29">
                  <a:extLst>
                    <a:ext uri="{FF2B5EF4-FFF2-40B4-BE49-F238E27FC236}">
                      <a16:creationId xmlns:a16="http://schemas.microsoft.com/office/drawing/2014/main" xmlns="" id="{61EC314B-2DC1-49B0-AE2D-F2ADCF45CE57}"/>
                    </a:ext>
                  </a:extLst>
                </p:cNvPr>
                <p:cNvSpPr/>
                <p:nvPr/>
              </p:nvSpPr>
              <p:spPr>
                <a:xfrm>
                  <a:off x="2667000" y="4523509"/>
                  <a:ext cx="2514600" cy="1267691"/>
                </a:xfrm>
                <a:prstGeom prst="rect">
                  <a:avLst/>
                </a:prstGeom>
                <a:solidFill>
                  <a:schemeClr val="bg2">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31" name="Rectangle 30">
                  <a:extLst>
                    <a:ext uri="{FF2B5EF4-FFF2-40B4-BE49-F238E27FC236}">
                      <a16:creationId xmlns:a16="http://schemas.microsoft.com/office/drawing/2014/main" xmlns="" id="{62A34E30-02EE-4F7B-BA2D-A588CC2E9810}"/>
                    </a:ext>
                  </a:extLst>
                </p:cNvPr>
                <p:cNvSpPr/>
                <p:nvPr/>
              </p:nvSpPr>
              <p:spPr>
                <a:xfrm>
                  <a:off x="5257800" y="4523509"/>
                  <a:ext cx="1295400" cy="1267691"/>
                </a:xfrm>
                <a:prstGeom prst="rect">
                  <a:avLst/>
                </a:prstGeom>
                <a:solidFill>
                  <a:srgbClr val="0074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pic>
              <p:nvPicPr>
                <p:cNvPr id="32" name="Graphic 31" descr="Gears">
                  <a:extLst>
                    <a:ext uri="{FF2B5EF4-FFF2-40B4-BE49-F238E27FC236}">
                      <a16:creationId xmlns:a16="http://schemas.microsoft.com/office/drawing/2014/main" xmlns="" id="{CB54F2E1-B112-4E79-9650-47ED93AE72A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410200" y="4648200"/>
                  <a:ext cx="914400" cy="914400"/>
                </a:xfrm>
                <a:prstGeom prst="rect">
                  <a:avLst/>
                </a:prstGeom>
              </p:spPr>
            </p:pic>
          </p:grpSp>
          <p:sp>
            <p:nvSpPr>
              <p:cNvPr id="33" name="TextBox 32">
                <a:extLst>
                  <a:ext uri="{FF2B5EF4-FFF2-40B4-BE49-F238E27FC236}">
                    <a16:creationId xmlns:a16="http://schemas.microsoft.com/office/drawing/2014/main" xmlns="" id="{BF59A1DF-4E2B-49C7-96EB-C2E9CAFFD0C2}"/>
                  </a:ext>
                </a:extLst>
              </p:cNvPr>
              <p:cNvSpPr txBox="1"/>
              <p:nvPr/>
            </p:nvSpPr>
            <p:spPr>
              <a:xfrm>
                <a:off x="393291" y="3242817"/>
                <a:ext cx="1111667" cy="553998"/>
              </a:xfrm>
              <a:prstGeom prst="rect">
                <a:avLst/>
              </a:prstGeom>
              <a:noFill/>
            </p:spPr>
            <p:txBody>
              <a:bodyPr wrap="square" lIns="0" rtlCol="0">
                <a:spAutoFit/>
              </a:bodyPr>
              <a:lstStyle/>
              <a:p>
                <a:pPr algn="r"/>
                <a:r>
                  <a:rPr lang="en-US" sz="1000" dirty="0">
                    <a:solidFill>
                      <a:schemeClr val="accent1">
                        <a:lumMod val="90000"/>
                        <a:lumOff val="10000"/>
                      </a:schemeClr>
                    </a:solidFill>
                  </a:rPr>
                  <a:t>Devolved technology decisions by BUs</a:t>
                </a:r>
                <a:endParaRPr lang="en-GB" sz="1000" dirty="0">
                  <a:solidFill>
                    <a:schemeClr val="accent1">
                      <a:lumMod val="90000"/>
                      <a:lumOff val="10000"/>
                    </a:schemeClr>
                  </a:solidFill>
                </a:endParaRPr>
              </a:p>
            </p:txBody>
          </p:sp>
          <p:sp>
            <p:nvSpPr>
              <p:cNvPr id="34" name="TextBox 33">
                <a:extLst>
                  <a:ext uri="{FF2B5EF4-FFF2-40B4-BE49-F238E27FC236}">
                    <a16:creationId xmlns:a16="http://schemas.microsoft.com/office/drawing/2014/main" xmlns="" id="{6163AFAE-D36B-41EC-9A2F-BD90E5540E5A}"/>
                  </a:ext>
                </a:extLst>
              </p:cNvPr>
              <p:cNvSpPr txBox="1"/>
              <p:nvPr/>
            </p:nvSpPr>
            <p:spPr>
              <a:xfrm>
                <a:off x="3522429" y="3196015"/>
                <a:ext cx="3005619" cy="625812"/>
              </a:xfrm>
              <a:prstGeom prst="rect">
                <a:avLst/>
              </a:prstGeom>
              <a:noFill/>
            </p:spPr>
            <p:txBody>
              <a:bodyPr wrap="square" lIns="0" rtlCol="0">
                <a:spAutoFit/>
              </a:bodyPr>
              <a:lstStyle/>
              <a:p>
                <a:pPr>
                  <a:spcAft>
                    <a:spcPts val="800"/>
                  </a:spcAft>
                </a:pPr>
                <a:r>
                  <a:rPr lang="en-US" sz="1000" dirty="0"/>
                  <a:t>Highlight the costs and risks of a lack of strategy </a:t>
                </a:r>
              </a:p>
              <a:p>
                <a:pPr>
                  <a:spcAft>
                    <a:spcPts val="800"/>
                  </a:spcAft>
                </a:pPr>
                <a:r>
                  <a:rPr lang="en-US" sz="900" i="1" dirty="0"/>
                  <a:t>Don’t try to control everything, but focus on the areas of greatest cost / risk first</a:t>
                </a:r>
                <a:endParaRPr lang="en-GB" sz="900" i="1" dirty="0"/>
              </a:p>
            </p:txBody>
          </p:sp>
          <p:cxnSp>
            <p:nvCxnSpPr>
              <p:cNvPr id="35" name="Straight Connector 34">
                <a:extLst>
                  <a:ext uri="{FF2B5EF4-FFF2-40B4-BE49-F238E27FC236}">
                    <a16:creationId xmlns:a16="http://schemas.microsoft.com/office/drawing/2014/main" xmlns="" id="{6C193514-DFF0-4D0B-AC29-78C11A9D06B0}"/>
                  </a:ext>
                </a:extLst>
              </p:cNvPr>
              <p:cNvCxnSpPr/>
              <p:nvPr/>
            </p:nvCxnSpPr>
            <p:spPr>
              <a:xfrm>
                <a:off x="228600" y="1773344"/>
                <a:ext cx="617592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3FFFEDC-E426-47DB-B2E1-C5387BA72248}"/>
                  </a:ext>
                </a:extLst>
              </p:cNvPr>
              <p:cNvCxnSpPr/>
              <p:nvPr/>
            </p:nvCxnSpPr>
            <p:spPr>
              <a:xfrm>
                <a:off x="228600" y="2460533"/>
                <a:ext cx="617592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9B921D6F-12CF-4B1E-BF05-C040FD56F5BD}"/>
                  </a:ext>
                </a:extLst>
              </p:cNvPr>
              <p:cNvCxnSpPr/>
              <p:nvPr/>
            </p:nvCxnSpPr>
            <p:spPr>
              <a:xfrm>
                <a:off x="228600" y="3147722"/>
                <a:ext cx="617592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1CB6F39F-6E0D-45EA-B7B3-2D9109668806}"/>
                  </a:ext>
                </a:extLst>
              </p:cNvPr>
              <p:cNvSpPr txBox="1"/>
              <p:nvPr/>
            </p:nvSpPr>
            <p:spPr>
              <a:xfrm>
                <a:off x="335360" y="836712"/>
                <a:ext cx="3381695" cy="246221"/>
              </a:xfrm>
              <a:prstGeom prst="rect">
                <a:avLst/>
              </a:prstGeom>
              <a:noFill/>
            </p:spPr>
            <p:txBody>
              <a:bodyPr wrap="none" lIns="0" rtlCol="0">
                <a:spAutoFit/>
              </a:bodyPr>
              <a:lstStyle/>
              <a:p>
                <a:r>
                  <a:rPr lang="en-US" sz="1000" b="1" dirty="0"/>
                  <a:t>Figure 3 – Technology Strategy in an Imperfect World</a:t>
                </a:r>
                <a:endParaRPr lang="en-GB" sz="1000" b="1" dirty="0"/>
              </a:p>
            </p:txBody>
          </p:sp>
          <p:pic>
            <p:nvPicPr>
              <p:cNvPr id="40" name="Graphic 39" descr="Gears">
                <a:extLst>
                  <a:ext uri="{FF2B5EF4-FFF2-40B4-BE49-F238E27FC236}">
                    <a16:creationId xmlns:a16="http://schemas.microsoft.com/office/drawing/2014/main" xmlns="" id="{26DB46A3-30D9-441E-9C5C-4C22D066E476}"/>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559496" y="3212976"/>
                <a:ext cx="288032" cy="288032"/>
              </a:xfrm>
              <a:prstGeom prst="rect">
                <a:avLst/>
              </a:prstGeom>
            </p:spPr>
          </p:pic>
          <p:pic>
            <p:nvPicPr>
              <p:cNvPr id="41" name="Graphic 40" descr="Gears">
                <a:extLst>
                  <a:ext uri="{FF2B5EF4-FFF2-40B4-BE49-F238E27FC236}">
                    <a16:creationId xmlns:a16="http://schemas.microsoft.com/office/drawing/2014/main" xmlns="" id="{1083878A-A47E-4983-AFD0-E50FA45A89CF}"/>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711896" y="3429000"/>
                <a:ext cx="288032" cy="288032"/>
              </a:xfrm>
              <a:prstGeom prst="rect">
                <a:avLst/>
              </a:prstGeom>
            </p:spPr>
          </p:pic>
          <p:pic>
            <p:nvPicPr>
              <p:cNvPr id="42" name="Graphic 41" descr="Gears">
                <a:extLst>
                  <a:ext uri="{FF2B5EF4-FFF2-40B4-BE49-F238E27FC236}">
                    <a16:creationId xmlns:a16="http://schemas.microsoft.com/office/drawing/2014/main" xmlns="" id="{CF665C42-BBD8-48E2-936E-AA795CA3189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991544" y="3284984"/>
                <a:ext cx="288032" cy="288032"/>
              </a:xfrm>
              <a:prstGeom prst="rect">
                <a:avLst/>
              </a:prstGeom>
            </p:spPr>
          </p:pic>
          <p:pic>
            <p:nvPicPr>
              <p:cNvPr id="43" name="Graphic 42" descr="Gears">
                <a:extLst>
                  <a:ext uri="{FF2B5EF4-FFF2-40B4-BE49-F238E27FC236}">
                    <a16:creationId xmlns:a16="http://schemas.microsoft.com/office/drawing/2014/main" xmlns="" id="{4CFC4DD9-223E-4FD1-985A-26FF551C75CC}"/>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271192" y="3204592"/>
                <a:ext cx="288032" cy="288032"/>
              </a:xfrm>
              <a:prstGeom prst="rect">
                <a:avLst/>
              </a:prstGeom>
            </p:spPr>
          </p:pic>
          <p:pic>
            <p:nvPicPr>
              <p:cNvPr id="44" name="Graphic 43" descr="Gears">
                <a:extLst>
                  <a:ext uri="{FF2B5EF4-FFF2-40B4-BE49-F238E27FC236}">
                    <a16:creationId xmlns:a16="http://schemas.microsoft.com/office/drawing/2014/main" xmlns="" id="{F6D6AAF5-A813-4A2B-8468-E1555ABBDA6E}"/>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067580" y="3501008"/>
                <a:ext cx="288032" cy="288032"/>
              </a:xfrm>
              <a:prstGeom prst="rect">
                <a:avLst/>
              </a:prstGeom>
            </p:spPr>
          </p:pic>
          <p:pic>
            <p:nvPicPr>
              <p:cNvPr id="45" name="Graphic 44" descr="Gears">
                <a:extLst>
                  <a:ext uri="{FF2B5EF4-FFF2-40B4-BE49-F238E27FC236}">
                    <a16:creationId xmlns:a16="http://schemas.microsoft.com/office/drawing/2014/main" xmlns="" id="{96E61377-55DC-44E2-B770-188440DA51F4}"/>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423592" y="3493448"/>
                <a:ext cx="288032" cy="288032"/>
              </a:xfrm>
              <a:prstGeom prst="rect">
                <a:avLst/>
              </a:prstGeom>
            </p:spPr>
          </p:pic>
        </p:grpSp>
        <p:grpSp>
          <p:nvGrpSpPr>
            <p:cNvPr id="54" name="Group 53">
              <a:extLst>
                <a:ext uri="{FF2B5EF4-FFF2-40B4-BE49-F238E27FC236}">
                  <a16:creationId xmlns:a16="http://schemas.microsoft.com/office/drawing/2014/main" xmlns="" id="{6F680088-C58D-417B-B0AE-6A8F696B55B2}"/>
                </a:ext>
              </a:extLst>
            </p:cNvPr>
            <p:cNvGrpSpPr/>
            <p:nvPr/>
          </p:nvGrpSpPr>
          <p:grpSpPr>
            <a:xfrm>
              <a:off x="2071608" y="2589072"/>
              <a:ext cx="230426" cy="432048"/>
              <a:chOff x="7176120" y="2132856"/>
              <a:chExt cx="576064" cy="1080120"/>
            </a:xfrm>
            <a:solidFill>
              <a:schemeClr val="tx1"/>
            </a:solidFill>
          </p:grpSpPr>
          <p:sp>
            <p:nvSpPr>
              <p:cNvPr id="47" name="Rectangle 46">
                <a:extLst>
                  <a:ext uri="{FF2B5EF4-FFF2-40B4-BE49-F238E27FC236}">
                    <a16:creationId xmlns:a16="http://schemas.microsoft.com/office/drawing/2014/main" xmlns="" id="{83E83D98-91AC-46E5-A2FB-4626C357545A}"/>
                  </a:ext>
                </a:extLst>
              </p:cNvPr>
              <p:cNvSpPr/>
              <p:nvPr/>
            </p:nvSpPr>
            <p:spPr>
              <a:xfrm>
                <a:off x="7176120" y="2132856"/>
                <a:ext cx="576064"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8" name="Rectangle 47">
                <a:extLst>
                  <a:ext uri="{FF2B5EF4-FFF2-40B4-BE49-F238E27FC236}">
                    <a16:creationId xmlns:a16="http://schemas.microsoft.com/office/drawing/2014/main" xmlns="" id="{FB965BE1-0D0B-4DCF-BA6A-8485A87F06E9}"/>
                  </a:ext>
                </a:extLst>
              </p:cNvPr>
              <p:cNvSpPr/>
              <p:nvPr/>
            </p:nvSpPr>
            <p:spPr>
              <a:xfrm rot="5400000">
                <a:off x="7356140" y="2384884"/>
                <a:ext cx="648072"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9" name="Rectangle 48">
                <a:extLst>
                  <a:ext uri="{FF2B5EF4-FFF2-40B4-BE49-F238E27FC236}">
                    <a16:creationId xmlns:a16="http://schemas.microsoft.com/office/drawing/2014/main" xmlns="" id="{EC66DC9E-19F2-4447-A9E3-E5067BA5FFF7}"/>
                  </a:ext>
                </a:extLst>
              </p:cNvPr>
              <p:cNvSpPr/>
              <p:nvPr/>
            </p:nvSpPr>
            <p:spPr>
              <a:xfrm>
                <a:off x="7320136" y="2636912"/>
                <a:ext cx="432048"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0" name="Rectangle 49">
                <a:extLst>
                  <a:ext uri="{FF2B5EF4-FFF2-40B4-BE49-F238E27FC236}">
                    <a16:creationId xmlns:a16="http://schemas.microsoft.com/office/drawing/2014/main" xmlns="" id="{8BE5AC72-A246-412E-B777-CFA5631C3848}"/>
                  </a:ext>
                </a:extLst>
              </p:cNvPr>
              <p:cNvSpPr/>
              <p:nvPr/>
            </p:nvSpPr>
            <p:spPr>
              <a:xfrm rot="5400000">
                <a:off x="7212124" y="2744924"/>
                <a:ext cx="360040"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1" name="Rectangle 50">
                <a:extLst>
                  <a:ext uri="{FF2B5EF4-FFF2-40B4-BE49-F238E27FC236}">
                    <a16:creationId xmlns:a16="http://schemas.microsoft.com/office/drawing/2014/main" xmlns="" id="{5A6AF63C-D6CF-4EB3-B2E2-490E60D4C4AC}"/>
                  </a:ext>
                </a:extLst>
              </p:cNvPr>
              <p:cNvSpPr/>
              <p:nvPr/>
            </p:nvSpPr>
            <p:spPr>
              <a:xfrm rot="5400000">
                <a:off x="7320136" y="3068960"/>
                <a:ext cx="144016"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2" name="Rectangle 51">
                <a:extLst>
                  <a:ext uri="{FF2B5EF4-FFF2-40B4-BE49-F238E27FC236}">
                    <a16:creationId xmlns:a16="http://schemas.microsoft.com/office/drawing/2014/main" xmlns="" id="{9F197604-3DB1-4167-8BDD-9EFD27A4E614}"/>
                  </a:ext>
                </a:extLst>
              </p:cNvPr>
              <p:cNvSpPr/>
              <p:nvPr/>
            </p:nvSpPr>
            <p:spPr>
              <a:xfrm rot="5400000">
                <a:off x="7140116" y="2240868"/>
                <a:ext cx="216024"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grpSp>
    </p:spTree>
    <p:extLst>
      <p:ext uri="{BB962C8B-B14F-4D97-AF65-F5344CB8AC3E}">
        <p14:creationId xmlns:p14="http://schemas.microsoft.com/office/powerpoint/2010/main" val="380683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9767F46F-512E-4DA8-B5B9-030D8C4A233B}"/>
              </a:ext>
            </a:extLst>
          </p:cNvPr>
          <p:cNvGrpSpPr/>
          <p:nvPr/>
        </p:nvGrpSpPr>
        <p:grpSpPr>
          <a:xfrm>
            <a:off x="2207568" y="1124744"/>
            <a:ext cx="4720633" cy="1830397"/>
            <a:chOff x="2167456" y="1094547"/>
            <a:chExt cx="4720633" cy="1830397"/>
          </a:xfrm>
        </p:grpSpPr>
        <p:sp>
          <p:nvSpPr>
            <p:cNvPr id="3" name="TextBox 2">
              <a:extLst>
                <a:ext uri="{FF2B5EF4-FFF2-40B4-BE49-F238E27FC236}">
                  <a16:creationId xmlns:a16="http://schemas.microsoft.com/office/drawing/2014/main" xmlns="" id="{388AEEEF-539D-4F1C-94A8-2DA07C27A0D6}"/>
                </a:ext>
              </a:extLst>
            </p:cNvPr>
            <p:cNvSpPr txBox="1"/>
            <p:nvPr/>
          </p:nvSpPr>
          <p:spPr>
            <a:xfrm>
              <a:off x="3431704" y="2420888"/>
              <a:ext cx="3456384" cy="504056"/>
            </a:xfrm>
            <a:prstGeom prst="rect">
              <a:avLst/>
            </a:prstGeom>
            <a:solidFill>
              <a:schemeClr val="accent1">
                <a:lumMod val="10000"/>
                <a:lumOff val="90000"/>
              </a:schemeClr>
            </a:solidFill>
            <a:ln>
              <a:solidFill>
                <a:schemeClr val="accent1"/>
              </a:solidFill>
            </a:ln>
          </p:spPr>
          <p:txBody>
            <a:bodyPr wrap="square" lIns="90000" tIns="90000" bIns="90000"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effectLst/>
                  <a:uLnTx/>
                  <a:uFillTx/>
                  <a:latin typeface="Arial"/>
                  <a:ea typeface="+mn-ea"/>
                  <a:cs typeface="+mn-cs"/>
                </a:rPr>
                <a:t>Current State</a:t>
              </a:r>
              <a:br>
                <a:rPr kumimoji="0" lang="en-US" sz="1000" b="1" i="0" u="none" strike="noStrike" kern="1200" cap="none" spc="0" normalizeH="0" baseline="0" noProof="0" dirty="0">
                  <a:ln>
                    <a:noFill/>
                  </a:ln>
                  <a:effectLst/>
                  <a:uLnTx/>
                  <a:uFillTx/>
                  <a:latin typeface="Arial"/>
                  <a:ea typeface="+mn-ea"/>
                  <a:cs typeface="+mn-cs"/>
                </a:rPr>
              </a:br>
              <a:r>
                <a:rPr kumimoji="0" lang="en-US" sz="1000" b="0" i="0" u="none" strike="noStrike" kern="1200" cap="none" spc="0" normalizeH="0" baseline="0" noProof="0" dirty="0">
                  <a:ln>
                    <a:noFill/>
                  </a:ln>
                  <a:effectLst/>
                  <a:uLnTx/>
                  <a:uFillTx/>
                  <a:latin typeface="Arial"/>
                  <a:ea typeface="+mn-ea"/>
                  <a:cs typeface="+mn-cs"/>
                </a:rPr>
                <a:t>Where are we now, 5 – 7 key metrics</a:t>
              </a:r>
            </a:p>
          </p:txBody>
        </p:sp>
        <p:sp>
          <p:nvSpPr>
            <p:cNvPr id="4" name="TextBox 3">
              <a:extLst>
                <a:ext uri="{FF2B5EF4-FFF2-40B4-BE49-F238E27FC236}">
                  <a16:creationId xmlns:a16="http://schemas.microsoft.com/office/drawing/2014/main" xmlns="" id="{72196927-A1DA-4CAE-B2DD-9018C461FA81}"/>
                </a:ext>
              </a:extLst>
            </p:cNvPr>
            <p:cNvSpPr txBox="1"/>
            <p:nvPr/>
          </p:nvSpPr>
          <p:spPr>
            <a:xfrm>
              <a:off x="3431705" y="1916832"/>
              <a:ext cx="3456384" cy="471764"/>
            </a:xfrm>
            <a:prstGeom prst="rect">
              <a:avLst/>
            </a:prstGeom>
            <a:solidFill>
              <a:srgbClr val="D3D3D3"/>
            </a:solidFill>
            <a:ln>
              <a:solidFill>
                <a:schemeClr val="accent1"/>
              </a:solidFill>
            </a:ln>
          </p:spPr>
          <p:txBody>
            <a:bodyPr wrap="square" lIns="90000" tIns="90000" bIns="90000"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a:ea typeface="+mn-ea"/>
                  <a:cs typeface="+mn-cs"/>
                </a:rPr>
                <a:t>Key beliefs / drivers</a:t>
              </a:r>
              <a:br>
                <a:rPr kumimoji="0" lang="en-US" sz="1000" b="1" i="0" u="none" strike="noStrike" kern="1200" cap="none" spc="0" normalizeH="0" baseline="0" noProof="0" dirty="0">
                  <a:ln>
                    <a:noFill/>
                  </a:ln>
                  <a:solidFill>
                    <a:srgbClr val="000000"/>
                  </a:solidFill>
                  <a:effectLst/>
                  <a:uLnTx/>
                  <a:uFillTx/>
                  <a:latin typeface="Arial"/>
                  <a:ea typeface="+mn-ea"/>
                  <a:cs typeface="+mn-cs"/>
                </a:rPr>
              </a:br>
              <a:r>
                <a:rPr kumimoji="0" lang="en-US" sz="1000" b="0" i="0" u="none" strike="noStrike" kern="1200" cap="none" spc="0" normalizeH="0" baseline="0" noProof="0" dirty="0">
                  <a:ln>
                    <a:noFill/>
                  </a:ln>
                  <a:solidFill>
                    <a:srgbClr val="000000"/>
                  </a:solidFill>
                  <a:effectLst/>
                  <a:uLnTx/>
                  <a:uFillTx/>
                  <a:latin typeface="Arial"/>
                  <a:ea typeface="+mn-ea"/>
                  <a:cs typeface="+mn-cs"/>
                </a:rPr>
                <a:t>What’s driving our </a:t>
              </a:r>
              <a:r>
                <a:rPr kumimoji="0" lang="en-US" sz="1000" b="0" i="0" u="none" strike="noStrike" kern="1200" cap="none" spc="0" normalizeH="0" baseline="0" noProof="0" dirty="0" err="1">
                  <a:ln>
                    <a:noFill/>
                  </a:ln>
                  <a:solidFill>
                    <a:srgbClr val="000000"/>
                  </a:solidFill>
                  <a:effectLst/>
                  <a:uLnTx/>
                  <a:uFillTx/>
                  <a:latin typeface="Arial"/>
                  <a:ea typeface="+mn-ea"/>
                  <a:cs typeface="+mn-cs"/>
                </a:rPr>
                <a:t>behaviour</a:t>
              </a:r>
              <a:r>
                <a:rPr kumimoji="0" lang="en-US" sz="1000" b="0" i="0" u="none" strike="noStrike" kern="1200" cap="none" spc="0" normalizeH="0" baseline="0" noProof="0" dirty="0">
                  <a:ln>
                    <a:noFill/>
                  </a:ln>
                  <a:solidFill>
                    <a:srgbClr val="000000"/>
                  </a:solidFill>
                  <a:effectLst/>
                  <a:uLnTx/>
                  <a:uFillTx/>
                  <a:latin typeface="Arial"/>
                  <a:ea typeface="+mn-ea"/>
                  <a:cs typeface="+mn-cs"/>
                </a:rPr>
                <a:t>?, 5 – 7 key beliefs</a:t>
              </a:r>
            </a:p>
          </p:txBody>
        </p:sp>
        <p:sp>
          <p:nvSpPr>
            <p:cNvPr id="5" name="TextBox 4">
              <a:extLst>
                <a:ext uri="{FF2B5EF4-FFF2-40B4-BE49-F238E27FC236}">
                  <a16:creationId xmlns:a16="http://schemas.microsoft.com/office/drawing/2014/main" xmlns="" id="{D455FB76-6830-4927-82DB-70FE33C9C5BD}"/>
                </a:ext>
              </a:extLst>
            </p:cNvPr>
            <p:cNvSpPr txBox="1"/>
            <p:nvPr/>
          </p:nvSpPr>
          <p:spPr>
            <a:xfrm>
              <a:off x="3429001" y="1387914"/>
              <a:ext cx="3459087" cy="496491"/>
            </a:xfrm>
            <a:prstGeom prst="rect">
              <a:avLst/>
            </a:prstGeom>
            <a:solidFill>
              <a:schemeClr val="bg2">
                <a:lumMod val="95000"/>
              </a:schemeClr>
            </a:solidFill>
            <a:ln>
              <a:solidFill>
                <a:schemeClr val="accent1"/>
              </a:solidFill>
            </a:ln>
          </p:spPr>
          <p:txBody>
            <a:bodyPr wrap="square" lIns="90000" tIns="90000" bIns="90000"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a:ea typeface="+mn-ea"/>
                  <a:cs typeface="+mn-cs"/>
                </a:rPr>
                <a:t>Future state </a:t>
              </a:r>
              <a:br>
                <a:rPr kumimoji="0" lang="en-US" sz="1000" b="1" i="0" u="none" strike="noStrike" kern="1200" cap="none" spc="0" normalizeH="0" baseline="0" noProof="0" dirty="0">
                  <a:ln>
                    <a:noFill/>
                  </a:ln>
                  <a:solidFill>
                    <a:srgbClr val="000000"/>
                  </a:solidFill>
                  <a:effectLst/>
                  <a:uLnTx/>
                  <a:uFillTx/>
                  <a:latin typeface="Arial"/>
                  <a:ea typeface="+mn-ea"/>
                  <a:cs typeface="+mn-cs"/>
                </a:rPr>
              </a:br>
              <a:r>
                <a:rPr kumimoji="0" lang="en-US" sz="1000" b="0" i="0" u="none" strike="noStrike" kern="1200" cap="none" spc="0" normalizeH="0" baseline="0" noProof="0" dirty="0">
                  <a:ln>
                    <a:noFill/>
                  </a:ln>
                  <a:solidFill>
                    <a:srgbClr val="000000"/>
                  </a:solidFill>
                  <a:effectLst/>
                  <a:uLnTx/>
                  <a:uFillTx/>
                  <a:latin typeface="Arial"/>
                  <a:ea typeface="+mn-ea"/>
                  <a:cs typeface="+mn-cs"/>
                </a:rPr>
                <a:t>Where will we end up, 5 – 7 key metrics</a:t>
              </a:r>
            </a:p>
          </p:txBody>
        </p:sp>
        <p:sp>
          <p:nvSpPr>
            <p:cNvPr id="6" name="TextBox 5">
              <a:extLst>
                <a:ext uri="{FF2B5EF4-FFF2-40B4-BE49-F238E27FC236}">
                  <a16:creationId xmlns:a16="http://schemas.microsoft.com/office/drawing/2014/main" xmlns="" id="{A27A2E27-4A47-458E-993E-30E06A028361}"/>
                </a:ext>
              </a:extLst>
            </p:cNvPr>
            <p:cNvSpPr txBox="1"/>
            <p:nvPr/>
          </p:nvSpPr>
          <p:spPr>
            <a:xfrm>
              <a:off x="2167456" y="1383296"/>
              <a:ext cx="1177635" cy="1541648"/>
            </a:xfrm>
            <a:prstGeom prst="rect">
              <a:avLst/>
            </a:prstGeom>
            <a:solidFill>
              <a:schemeClr val="bg1">
                <a:lumMod val="95000"/>
              </a:schemeClr>
            </a:solidFill>
            <a:ln>
              <a:solidFill>
                <a:schemeClr val="accent1"/>
              </a:solidFill>
            </a:ln>
          </p:spPr>
          <p:txBody>
            <a:bodyPr wrap="square" lIns="90000" tIns="90000" bIns="90000" rtlCol="0">
              <a:no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a:ea typeface="+mn-ea"/>
                  <a:cs typeface="+mn-cs"/>
                </a:rPr>
                <a:t>Risk Management</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Key risks</a:t>
              </a:r>
            </a:p>
          </p:txBody>
        </p:sp>
        <p:pic>
          <p:nvPicPr>
            <p:cNvPr id="7" name="Graphic 6" descr="Warning">
              <a:extLst>
                <a:ext uri="{FF2B5EF4-FFF2-40B4-BE49-F238E27FC236}">
                  <a16:creationId xmlns:a16="http://schemas.microsoft.com/office/drawing/2014/main" xmlns="" id="{B28C0DAB-50FB-49A8-85E8-CDC6904ED08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383480" y="2180002"/>
              <a:ext cx="672934" cy="672934"/>
            </a:xfrm>
            <a:prstGeom prst="rect">
              <a:avLst/>
            </a:prstGeom>
          </p:spPr>
        </p:pic>
        <p:pic>
          <p:nvPicPr>
            <p:cNvPr id="8" name="Graphic 7" descr="Clock">
              <a:extLst>
                <a:ext uri="{FF2B5EF4-FFF2-40B4-BE49-F238E27FC236}">
                  <a16:creationId xmlns:a16="http://schemas.microsoft.com/office/drawing/2014/main" xmlns="" id="{2C188595-40F2-455D-9A7F-85D02FA408CB}"/>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384032" y="1484784"/>
              <a:ext cx="360040" cy="360040"/>
            </a:xfrm>
            <a:prstGeom prst="rect">
              <a:avLst/>
            </a:prstGeom>
          </p:spPr>
        </p:pic>
        <p:pic>
          <p:nvPicPr>
            <p:cNvPr id="9" name="Graphic 8" descr="Brain in head">
              <a:extLst>
                <a:ext uri="{FF2B5EF4-FFF2-40B4-BE49-F238E27FC236}">
                  <a16:creationId xmlns:a16="http://schemas.microsoft.com/office/drawing/2014/main" xmlns="" id="{C8B1C1FC-09B1-48A1-ACE3-0C92838246DD}"/>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384032" y="1916832"/>
              <a:ext cx="421723" cy="421723"/>
            </a:xfrm>
            <a:prstGeom prst="rect">
              <a:avLst/>
            </a:prstGeom>
          </p:spPr>
        </p:pic>
        <p:pic>
          <p:nvPicPr>
            <p:cNvPr id="10" name="Graphic 9" descr="List RTL">
              <a:extLst>
                <a:ext uri="{FF2B5EF4-FFF2-40B4-BE49-F238E27FC236}">
                  <a16:creationId xmlns:a16="http://schemas.microsoft.com/office/drawing/2014/main" xmlns="" id="{3D827F6F-3FCC-4A3B-AD19-066DB724ED4C}"/>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6384032" y="2492896"/>
              <a:ext cx="360685" cy="360685"/>
            </a:xfrm>
            <a:prstGeom prst="rect">
              <a:avLst/>
            </a:prstGeom>
          </p:spPr>
        </p:pic>
        <p:sp>
          <p:nvSpPr>
            <p:cNvPr id="12" name="TextBox 11">
              <a:extLst>
                <a:ext uri="{FF2B5EF4-FFF2-40B4-BE49-F238E27FC236}">
                  <a16:creationId xmlns:a16="http://schemas.microsoft.com/office/drawing/2014/main" xmlns="" id="{68843446-7882-49B1-B0F7-612A3BBBCE0E}"/>
                </a:ext>
              </a:extLst>
            </p:cNvPr>
            <p:cNvSpPr txBox="1"/>
            <p:nvPr/>
          </p:nvSpPr>
          <p:spPr>
            <a:xfrm>
              <a:off x="2190172" y="1094547"/>
              <a:ext cx="2969724" cy="246221"/>
            </a:xfrm>
            <a:prstGeom prst="rect">
              <a:avLst/>
            </a:prstGeom>
            <a:noFill/>
          </p:spPr>
          <p:txBody>
            <a:bodyPr wrap="none" lIns="0" rtlCol="0">
              <a:spAutoFit/>
            </a:bodyPr>
            <a:lstStyle/>
            <a:p>
              <a:r>
                <a:rPr lang="en-US" sz="1000" b="1" dirty="0"/>
                <a:t>Figure 4 - Concise Technology Strategy Format</a:t>
              </a:r>
              <a:endParaRPr lang="en-GB" sz="1000" b="1" dirty="0"/>
            </a:p>
          </p:txBody>
        </p:sp>
      </p:grpSp>
    </p:spTree>
    <p:extLst>
      <p:ext uri="{BB962C8B-B14F-4D97-AF65-F5344CB8AC3E}">
        <p14:creationId xmlns:p14="http://schemas.microsoft.com/office/powerpoint/2010/main" val="132787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xmlns="" id="{FA2A3CD8-88F3-4997-A683-5351E3D8887C}"/>
              </a:ext>
            </a:extLst>
          </p:cNvPr>
          <p:cNvGrpSpPr/>
          <p:nvPr/>
        </p:nvGrpSpPr>
        <p:grpSpPr>
          <a:xfrm>
            <a:off x="236957" y="908720"/>
            <a:ext cx="6939163" cy="2916322"/>
            <a:chOff x="236957" y="908720"/>
            <a:chExt cx="6939163" cy="2916322"/>
          </a:xfrm>
        </p:grpSpPr>
        <p:grpSp>
          <p:nvGrpSpPr>
            <p:cNvPr id="20" name="Group 19">
              <a:extLst>
                <a:ext uri="{FF2B5EF4-FFF2-40B4-BE49-F238E27FC236}">
                  <a16:creationId xmlns:a16="http://schemas.microsoft.com/office/drawing/2014/main" xmlns="" id="{E8149EF6-842C-4E8A-B102-CA8E9C30D6B0}"/>
                </a:ext>
              </a:extLst>
            </p:cNvPr>
            <p:cNvGrpSpPr/>
            <p:nvPr/>
          </p:nvGrpSpPr>
          <p:grpSpPr>
            <a:xfrm>
              <a:off x="236957" y="1219200"/>
              <a:ext cx="6939163" cy="2605842"/>
              <a:chOff x="236957" y="1219200"/>
              <a:chExt cx="10360151" cy="3890515"/>
            </a:xfrm>
          </p:grpSpPr>
          <p:sp>
            <p:nvSpPr>
              <p:cNvPr id="4" name="TextBox 3">
                <a:extLst>
                  <a:ext uri="{FF2B5EF4-FFF2-40B4-BE49-F238E27FC236}">
                    <a16:creationId xmlns:a16="http://schemas.microsoft.com/office/drawing/2014/main" xmlns="" id="{DCCFF3E5-4944-4973-9D37-ADCF0ABBF02C}"/>
                  </a:ext>
                </a:extLst>
              </p:cNvPr>
              <p:cNvSpPr txBox="1"/>
              <p:nvPr/>
            </p:nvSpPr>
            <p:spPr>
              <a:xfrm>
                <a:off x="1600201" y="1219200"/>
                <a:ext cx="8996907" cy="3890515"/>
              </a:xfrm>
              <a:prstGeom prst="rect">
                <a:avLst/>
              </a:prstGeom>
              <a:noFill/>
            </p:spPr>
            <p:txBody>
              <a:bodyPr wrap="square" lIns="0" rtlCol="0">
                <a:spAutoFit/>
              </a:bodyPr>
              <a:lstStyle/>
              <a:p>
                <a:pPr marL="2062163" indent="-2062163">
                  <a:spcAft>
                    <a:spcPts val="800"/>
                  </a:spcAft>
                </a:pPr>
                <a:r>
                  <a:rPr lang="en-US" sz="1000" b="1" dirty="0"/>
                  <a:t>Executive summary</a:t>
                </a:r>
                <a:r>
                  <a:rPr lang="en-US" sz="1000" dirty="0"/>
                  <a:t>	Drivers, challenges, roles, responsibilities</a:t>
                </a:r>
              </a:p>
              <a:p>
                <a:pPr marL="2062163" indent="-2062163">
                  <a:spcAft>
                    <a:spcPts val="800"/>
                  </a:spcAft>
                </a:pPr>
                <a:r>
                  <a:rPr lang="en-US" sz="1000" b="1" dirty="0"/>
                  <a:t>Baseline</a:t>
                </a:r>
                <a:r>
                  <a:rPr lang="en-US" sz="1000" dirty="0"/>
                  <a:t>	Definitions, description, frameworks</a:t>
                </a:r>
                <a:br>
                  <a:rPr lang="en-US" sz="1000" dirty="0"/>
                </a:br>
                <a:r>
                  <a:rPr lang="en-US" sz="1000" dirty="0"/>
                  <a:t>Desired business outcomes, risks, impact on other strategies</a:t>
                </a:r>
                <a:br>
                  <a:rPr lang="en-US" sz="1000" dirty="0"/>
                </a:br>
                <a:r>
                  <a:rPr lang="en-US" sz="1000" dirty="0"/>
                  <a:t>Training and communication</a:t>
                </a:r>
              </a:p>
              <a:p>
                <a:pPr marL="2062163" indent="-2062163">
                  <a:spcAft>
                    <a:spcPts val="800"/>
                  </a:spcAft>
                </a:pPr>
                <a:r>
                  <a:rPr lang="en-US" sz="1000" b="1" dirty="0"/>
                  <a:t>Brainstorming</a:t>
                </a:r>
                <a:r>
                  <a:rPr lang="en-US" sz="1000" dirty="0"/>
                  <a:t>	Adoption strategy, build vs buy, governance, delivery models</a:t>
                </a:r>
                <a:br>
                  <a:rPr lang="en-US" sz="1000" dirty="0"/>
                </a:br>
                <a:r>
                  <a:rPr lang="en-US" sz="1000" dirty="0"/>
                  <a:t>Financial plan, pricing, chargeback</a:t>
                </a:r>
              </a:p>
              <a:p>
                <a:pPr marL="2062163" indent="-2062163">
                  <a:spcAft>
                    <a:spcPts val="800"/>
                  </a:spcAft>
                </a:pPr>
                <a:r>
                  <a:rPr lang="en-US" sz="1000" b="1" dirty="0"/>
                  <a:t>Principles / inventory</a:t>
                </a:r>
                <a:r>
                  <a:rPr lang="en-US" sz="1000" dirty="0"/>
                  <a:t>	Design &amp; architecture principles (e.g. “cloud first”, buy not build, …)</a:t>
                </a:r>
                <a:br>
                  <a:rPr lang="en-US" sz="1000" dirty="0"/>
                </a:br>
                <a:r>
                  <a:rPr lang="en-US" sz="1000" dirty="0"/>
                  <a:t>Vendor considerations</a:t>
                </a:r>
                <a:br>
                  <a:rPr lang="en-US" sz="1000" dirty="0"/>
                </a:br>
                <a:r>
                  <a:rPr lang="en-US" sz="1000" dirty="0"/>
                  <a:t>Current state, Inventory of impacted systems</a:t>
                </a:r>
              </a:p>
              <a:p>
                <a:pPr marL="2062163" indent="-2062163">
                  <a:spcAft>
                    <a:spcPts val="800"/>
                  </a:spcAft>
                </a:pPr>
                <a:r>
                  <a:rPr lang="en-US" sz="1000" b="1" dirty="0"/>
                  <a:t>Alignment</a:t>
                </a:r>
                <a:r>
                  <a:rPr lang="en-US" sz="1000" dirty="0"/>
                  <a:t>	Inventory current systems which are impacted</a:t>
                </a:r>
                <a:br>
                  <a:rPr lang="en-US" sz="1000" dirty="0"/>
                </a:br>
                <a:r>
                  <a:rPr lang="en-US" sz="1000" dirty="0"/>
                  <a:t>Migration / adoption plans</a:t>
                </a:r>
                <a:br>
                  <a:rPr lang="en-US" sz="1000" dirty="0"/>
                </a:br>
                <a:r>
                  <a:rPr lang="en-US" sz="1000" dirty="0"/>
                  <a:t>Architecture impact, staffing, I&amp;O</a:t>
                </a:r>
              </a:p>
              <a:p>
                <a:pPr marL="2062163" indent="-2062163">
                  <a:spcAft>
                    <a:spcPts val="800"/>
                  </a:spcAft>
                </a:pPr>
                <a:r>
                  <a:rPr lang="en-US" sz="1000" b="1" dirty="0"/>
                  <a:t>Exit strategy</a:t>
                </a:r>
                <a:r>
                  <a:rPr lang="en-US" sz="1000" dirty="0"/>
                  <a:t>	Contracts, data ownership, lock-in, …</a:t>
                </a:r>
                <a:endParaRPr lang="en-GB" sz="1000" dirty="0"/>
              </a:p>
            </p:txBody>
          </p:sp>
          <p:grpSp>
            <p:nvGrpSpPr>
              <p:cNvPr id="5" name="Group 4">
                <a:extLst>
                  <a:ext uri="{FF2B5EF4-FFF2-40B4-BE49-F238E27FC236}">
                    <a16:creationId xmlns:a16="http://schemas.microsoft.com/office/drawing/2014/main" xmlns="" id="{32728382-182C-4F73-81B5-2B41AA00AD9C}"/>
                  </a:ext>
                </a:extLst>
              </p:cNvPr>
              <p:cNvGrpSpPr/>
              <p:nvPr/>
            </p:nvGrpSpPr>
            <p:grpSpPr>
              <a:xfrm>
                <a:off x="1066800" y="1371600"/>
                <a:ext cx="457200" cy="3576856"/>
                <a:chOff x="3276600" y="1371600"/>
                <a:chExt cx="457200" cy="3576856"/>
              </a:xfrm>
            </p:grpSpPr>
            <p:cxnSp>
              <p:nvCxnSpPr>
                <p:cNvPr id="13" name="Straight Connector 12">
                  <a:extLst>
                    <a:ext uri="{FF2B5EF4-FFF2-40B4-BE49-F238E27FC236}">
                      <a16:creationId xmlns:a16="http://schemas.microsoft.com/office/drawing/2014/main" xmlns="" id="{77CAA357-5FA4-4A5D-A840-EDC0B030D5D1}"/>
                    </a:ext>
                  </a:extLst>
                </p:cNvPr>
                <p:cNvCxnSpPr>
                  <a:cxnSpLocks/>
                </p:cNvCxnSpPr>
                <p:nvPr/>
              </p:nvCxnSpPr>
              <p:spPr>
                <a:xfrm>
                  <a:off x="3528795" y="1371600"/>
                  <a:ext cx="0" cy="3576856"/>
                </a:xfrm>
                <a:prstGeom prst="line">
                  <a:avLst/>
                </a:prstGeom>
                <a:ln w="5715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51BA2948-2E56-4A78-B5AE-47B7E78FFCD1}"/>
                    </a:ext>
                  </a:extLst>
                </p:cNvPr>
                <p:cNvCxnSpPr/>
                <p:nvPr/>
              </p:nvCxnSpPr>
              <p:spPr>
                <a:xfrm>
                  <a:off x="3515591" y="1400700"/>
                  <a:ext cx="207818" cy="0"/>
                </a:xfrm>
                <a:prstGeom prst="line">
                  <a:avLst/>
                </a:prstGeom>
                <a:ln w="5715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4F156CA9-0F92-4028-B9D4-C28D7CCCB5A9}"/>
                    </a:ext>
                  </a:extLst>
                </p:cNvPr>
                <p:cNvCxnSpPr/>
                <p:nvPr/>
              </p:nvCxnSpPr>
              <p:spPr>
                <a:xfrm>
                  <a:off x="3515591" y="1782095"/>
                  <a:ext cx="207818" cy="0"/>
                </a:xfrm>
                <a:prstGeom prst="line">
                  <a:avLst/>
                </a:prstGeom>
                <a:ln w="5715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45FE5842-01A6-46BB-B62B-DEC6DD2E50AA}"/>
                    </a:ext>
                  </a:extLst>
                </p:cNvPr>
                <p:cNvCxnSpPr/>
                <p:nvPr/>
              </p:nvCxnSpPr>
              <p:spPr>
                <a:xfrm>
                  <a:off x="3515591" y="2614419"/>
                  <a:ext cx="207818" cy="0"/>
                </a:xfrm>
                <a:prstGeom prst="line">
                  <a:avLst/>
                </a:prstGeom>
                <a:ln w="5715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E1124242-F757-4AB5-A7B3-396A650D8433}"/>
                    </a:ext>
                  </a:extLst>
                </p:cNvPr>
                <p:cNvCxnSpPr/>
                <p:nvPr/>
              </p:nvCxnSpPr>
              <p:spPr>
                <a:xfrm>
                  <a:off x="3276600" y="3228332"/>
                  <a:ext cx="457200" cy="0"/>
                </a:xfrm>
                <a:prstGeom prst="line">
                  <a:avLst/>
                </a:prstGeom>
                <a:ln w="5715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E3CFD35-04F7-4B59-852A-DD4F1D7E8C3A}"/>
                    </a:ext>
                  </a:extLst>
                </p:cNvPr>
                <p:cNvCxnSpPr/>
                <p:nvPr/>
              </p:nvCxnSpPr>
              <p:spPr>
                <a:xfrm>
                  <a:off x="3515591" y="4065332"/>
                  <a:ext cx="207818" cy="0"/>
                </a:xfrm>
                <a:prstGeom prst="line">
                  <a:avLst/>
                </a:prstGeom>
                <a:ln w="5715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EB904380-A23B-482B-9F03-995E0892A93F}"/>
                    </a:ext>
                  </a:extLst>
                </p:cNvPr>
                <p:cNvCxnSpPr/>
                <p:nvPr/>
              </p:nvCxnSpPr>
              <p:spPr>
                <a:xfrm>
                  <a:off x="3515591" y="4904285"/>
                  <a:ext cx="207818" cy="0"/>
                </a:xfrm>
                <a:prstGeom prst="line">
                  <a:avLst/>
                </a:prstGeom>
                <a:ln w="57150">
                  <a:solidFill>
                    <a:srgbClr val="6A80A3"/>
                  </a:solidFill>
                </a:ln>
              </p:spPr>
              <p:style>
                <a:lnRef idx="1">
                  <a:schemeClr val="accent1"/>
                </a:lnRef>
                <a:fillRef idx="0">
                  <a:schemeClr val="accent1"/>
                </a:fillRef>
                <a:effectRef idx="0">
                  <a:schemeClr val="accent1"/>
                </a:effectRef>
                <a:fontRef idx="minor">
                  <a:schemeClr val="tx1"/>
                </a:fontRef>
              </p:style>
            </p:cxnSp>
          </p:grpSp>
          <p:pic>
            <p:nvPicPr>
              <p:cNvPr id="6" name="Graphic 4" descr="Document">
                <a:extLst>
                  <a:ext uri="{FF2B5EF4-FFF2-40B4-BE49-F238E27FC236}">
                    <a16:creationId xmlns:a16="http://schemas.microsoft.com/office/drawing/2014/main" xmlns="" id="{5AD41551-D116-49D1-BDDB-86127649FBD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36957" y="2741995"/>
                <a:ext cx="914400" cy="914400"/>
              </a:xfrm>
              <a:prstGeom prst="rect">
                <a:avLst/>
              </a:prstGeom>
            </p:spPr>
          </p:pic>
          <p:cxnSp>
            <p:nvCxnSpPr>
              <p:cNvPr id="7" name="Straight Connector 6">
                <a:extLst>
                  <a:ext uri="{FF2B5EF4-FFF2-40B4-BE49-F238E27FC236}">
                    <a16:creationId xmlns:a16="http://schemas.microsoft.com/office/drawing/2014/main" xmlns="" id="{CDCF4426-B89A-48DD-955A-F083F5AB3A89}"/>
                  </a:ext>
                </a:extLst>
              </p:cNvPr>
              <p:cNvCxnSpPr>
                <a:cxnSpLocks/>
              </p:cNvCxnSpPr>
              <p:nvPr/>
            </p:nvCxnSpPr>
            <p:spPr>
              <a:xfrm>
                <a:off x="3501597" y="1400701"/>
                <a:ext cx="1070403" cy="0"/>
              </a:xfrm>
              <a:prstGeom prst="line">
                <a:avLst/>
              </a:prstGeom>
              <a:ln w="3810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3B2B5A4B-4F53-4DBB-AAA5-C3F69ACEB318}"/>
                  </a:ext>
                </a:extLst>
              </p:cNvPr>
              <p:cNvCxnSpPr>
                <a:cxnSpLocks/>
              </p:cNvCxnSpPr>
              <p:nvPr/>
            </p:nvCxnSpPr>
            <p:spPr>
              <a:xfrm>
                <a:off x="2534027" y="1775709"/>
                <a:ext cx="2037974" cy="0"/>
              </a:xfrm>
              <a:prstGeom prst="line">
                <a:avLst/>
              </a:prstGeom>
              <a:ln w="3810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D1F4008-D7BC-4062-8067-44BF4C4F4059}"/>
                  </a:ext>
                </a:extLst>
              </p:cNvPr>
              <p:cNvCxnSpPr>
                <a:cxnSpLocks/>
              </p:cNvCxnSpPr>
              <p:nvPr/>
            </p:nvCxnSpPr>
            <p:spPr>
              <a:xfrm>
                <a:off x="2964058" y="2614419"/>
                <a:ext cx="1607943" cy="0"/>
              </a:xfrm>
              <a:prstGeom prst="line">
                <a:avLst/>
              </a:prstGeom>
              <a:ln w="3810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6FCF658F-A654-4E86-93DA-05EAEA8EE19D}"/>
                  </a:ext>
                </a:extLst>
              </p:cNvPr>
              <p:cNvCxnSpPr>
                <a:cxnSpLocks/>
              </p:cNvCxnSpPr>
              <p:nvPr/>
            </p:nvCxnSpPr>
            <p:spPr>
              <a:xfrm>
                <a:off x="3609104" y="3228332"/>
                <a:ext cx="962895" cy="0"/>
              </a:xfrm>
              <a:prstGeom prst="line">
                <a:avLst/>
              </a:prstGeom>
              <a:ln w="3810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2F5DF7F-7F47-4BDF-ACE9-5A5FA28D1654}"/>
                  </a:ext>
                </a:extLst>
              </p:cNvPr>
              <p:cNvCxnSpPr>
                <a:cxnSpLocks/>
              </p:cNvCxnSpPr>
              <p:nvPr/>
            </p:nvCxnSpPr>
            <p:spPr>
              <a:xfrm>
                <a:off x="2641535" y="4065332"/>
                <a:ext cx="1935139" cy="0"/>
              </a:xfrm>
              <a:prstGeom prst="line">
                <a:avLst/>
              </a:prstGeom>
              <a:ln w="3810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8F54F78-A3C1-43A8-8001-EB17FF6496FA}"/>
                  </a:ext>
                </a:extLst>
              </p:cNvPr>
              <p:cNvCxnSpPr>
                <a:cxnSpLocks/>
              </p:cNvCxnSpPr>
              <p:nvPr/>
            </p:nvCxnSpPr>
            <p:spPr>
              <a:xfrm>
                <a:off x="2856550" y="4910184"/>
                <a:ext cx="1715451" cy="0"/>
              </a:xfrm>
              <a:prstGeom prst="line">
                <a:avLst/>
              </a:prstGeom>
              <a:ln w="38100">
                <a:solidFill>
                  <a:srgbClr val="6A80A3"/>
                </a:solidFill>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xmlns="" id="{172E9565-9253-4148-A1BE-F0F7727CE346}"/>
                </a:ext>
              </a:extLst>
            </p:cNvPr>
            <p:cNvSpPr txBox="1"/>
            <p:nvPr/>
          </p:nvSpPr>
          <p:spPr>
            <a:xfrm>
              <a:off x="335360" y="908720"/>
              <a:ext cx="2706831" cy="246221"/>
            </a:xfrm>
            <a:prstGeom prst="rect">
              <a:avLst/>
            </a:prstGeom>
            <a:noFill/>
          </p:spPr>
          <p:txBody>
            <a:bodyPr wrap="none" lIns="0" rtlCol="0">
              <a:spAutoFit/>
            </a:bodyPr>
            <a:lstStyle/>
            <a:p>
              <a:r>
                <a:rPr lang="en-US" sz="1000" b="1" dirty="0"/>
                <a:t>Figure 5 - Key Technology Strategy Format</a:t>
              </a:r>
              <a:endParaRPr lang="en-GB" sz="1000" b="1" dirty="0"/>
            </a:p>
          </p:txBody>
        </p:sp>
      </p:grpSp>
    </p:spTree>
    <p:extLst>
      <p:ext uri="{BB962C8B-B14F-4D97-AF65-F5344CB8AC3E}">
        <p14:creationId xmlns:p14="http://schemas.microsoft.com/office/powerpoint/2010/main" val="420782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xmlns="" id="{01D7D394-2A43-49BC-BE63-686E9C042076}"/>
              </a:ext>
            </a:extLst>
          </p:cNvPr>
          <p:cNvGrpSpPr/>
          <p:nvPr/>
        </p:nvGrpSpPr>
        <p:grpSpPr>
          <a:xfrm>
            <a:off x="407368" y="374467"/>
            <a:ext cx="5315091" cy="2446531"/>
            <a:chOff x="407368" y="374467"/>
            <a:chExt cx="5315091" cy="2446531"/>
          </a:xfrm>
        </p:grpSpPr>
        <p:grpSp>
          <p:nvGrpSpPr>
            <p:cNvPr id="23" name="Group 22">
              <a:extLst>
                <a:ext uri="{FF2B5EF4-FFF2-40B4-BE49-F238E27FC236}">
                  <a16:creationId xmlns:a16="http://schemas.microsoft.com/office/drawing/2014/main" xmlns="" id="{8644C646-FE65-42E5-9D46-2ACFBABABD95}"/>
                </a:ext>
              </a:extLst>
            </p:cNvPr>
            <p:cNvGrpSpPr/>
            <p:nvPr/>
          </p:nvGrpSpPr>
          <p:grpSpPr>
            <a:xfrm>
              <a:off x="407368" y="692696"/>
              <a:ext cx="5315091" cy="2128302"/>
              <a:chOff x="1752600" y="1219200"/>
              <a:chExt cx="12337643" cy="4940316"/>
            </a:xfrm>
          </p:grpSpPr>
          <p:sp>
            <p:nvSpPr>
              <p:cNvPr id="3" name="Rectangle: Rounded Corners 2">
                <a:extLst>
                  <a:ext uri="{FF2B5EF4-FFF2-40B4-BE49-F238E27FC236}">
                    <a16:creationId xmlns:a16="http://schemas.microsoft.com/office/drawing/2014/main" xmlns="" id="{B1A38308-31B5-4679-A901-9D0509DF8952}"/>
                  </a:ext>
                </a:extLst>
              </p:cNvPr>
              <p:cNvSpPr/>
              <p:nvPr/>
            </p:nvSpPr>
            <p:spPr>
              <a:xfrm>
                <a:off x="1752600" y="1219200"/>
                <a:ext cx="3342968" cy="914400"/>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0070C0"/>
                    </a:solidFill>
                  </a:rPr>
                  <a:t>Business</a:t>
                </a:r>
                <a:br>
                  <a:rPr lang="en-US" sz="1000" dirty="0">
                    <a:solidFill>
                      <a:srgbClr val="0070C0"/>
                    </a:solidFill>
                  </a:rPr>
                </a:br>
                <a:r>
                  <a:rPr lang="en-US" sz="1000" dirty="0">
                    <a:solidFill>
                      <a:srgbClr val="0070C0"/>
                    </a:solidFill>
                  </a:rPr>
                  <a:t>drivers</a:t>
                </a:r>
                <a:endParaRPr lang="en-GB" sz="1000" dirty="0">
                  <a:solidFill>
                    <a:srgbClr val="0070C0"/>
                  </a:solidFill>
                </a:endParaRPr>
              </a:p>
            </p:txBody>
          </p:sp>
          <p:sp>
            <p:nvSpPr>
              <p:cNvPr id="4" name="Rectangle: Rounded Corners 3">
                <a:extLst>
                  <a:ext uri="{FF2B5EF4-FFF2-40B4-BE49-F238E27FC236}">
                    <a16:creationId xmlns:a16="http://schemas.microsoft.com/office/drawing/2014/main" xmlns="" id="{3B494F47-D93F-4A59-A021-5D2C1293FCC7}"/>
                  </a:ext>
                </a:extLst>
              </p:cNvPr>
              <p:cNvSpPr/>
              <p:nvPr/>
            </p:nvSpPr>
            <p:spPr>
              <a:xfrm>
                <a:off x="2952750" y="2209799"/>
                <a:ext cx="3480005" cy="914400"/>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0070C0"/>
                    </a:solidFill>
                  </a:rPr>
                  <a:t>Business</a:t>
                </a:r>
                <a:br>
                  <a:rPr lang="en-US" sz="1000" dirty="0">
                    <a:solidFill>
                      <a:srgbClr val="0070C0"/>
                    </a:solidFill>
                  </a:rPr>
                </a:br>
                <a:r>
                  <a:rPr lang="en-US" sz="1000" dirty="0">
                    <a:solidFill>
                      <a:srgbClr val="0070C0"/>
                    </a:solidFill>
                  </a:rPr>
                  <a:t>roadmaps</a:t>
                </a:r>
                <a:endParaRPr lang="en-GB" sz="1000" dirty="0">
                  <a:solidFill>
                    <a:srgbClr val="0070C0"/>
                  </a:solidFill>
                </a:endParaRPr>
              </a:p>
            </p:txBody>
          </p:sp>
          <p:sp>
            <p:nvSpPr>
              <p:cNvPr id="5" name="Rectangle: Rounded Corners 4">
                <a:extLst>
                  <a:ext uri="{FF2B5EF4-FFF2-40B4-BE49-F238E27FC236}">
                    <a16:creationId xmlns:a16="http://schemas.microsoft.com/office/drawing/2014/main" xmlns="" id="{21E90F94-674B-4994-AE83-82D3C0FDB0D6}"/>
                  </a:ext>
                </a:extLst>
              </p:cNvPr>
              <p:cNvSpPr/>
              <p:nvPr/>
            </p:nvSpPr>
            <p:spPr>
              <a:xfrm>
                <a:off x="4152900" y="3200399"/>
                <a:ext cx="3449894" cy="914400"/>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0070C0"/>
                    </a:solidFill>
                  </a:rPr>
                  <a:t>Business</a:t>
                </a:r>
                <a:br>
                  <a:rPr lang="en-US" sz="1000" dirty="0">
                    <a:solidFill>
                      <a:srgbClr val="0070C0"/>
                    </a:solidFill>
                  </a:rPr>
                </a:br>
                <a:r>
                  <a:rPr lang="en-US" sz="1000" dirty="0">
                    <a:solidFill>
                      <a:srgbClr val="0070C0"/>
                    </a:solidFill>
                  </a:rPr>
                  <a:t>architecture</a:t>
                </a:r>
                <a:endParaRPr lang="en-GB" sz="1000" dirty="0">
                  <a:solidFill>
                    <a:srgbClr val="0070C0"/>
                  </a:solidFill>
                </a:endParaRPr>
              </a:p>
            </p:txBody>
          </p:sp>
          <p:sp>
            <p:nvSpPr>
              <p:cNvPr id="6" name="Rectangle: Rounded Corners 5">
                <a:extLst>
                  <a:ext uri="{FF2B5EF4-FFF2-40B4-BE49-F238E27FC236}">
                    <a16:creationId xmlns:a16="http://schemas.microsoft.com/office/drawing/2014/main" xmlns="" id="{5D81214F-6AB2-45A2-8712-476DD8AD0F22}"/>
                  </a:ext>
                </a:extLst>
              </p:cNvPr>
              <p:cNvSpPr/>
              <p:nvPr/>
            </p:nvSpPr>
            <p:spPr>
              <a:xfrm>
                <a:off x="5353050" y="4191001"/>
                <a:ext cx="3419782" cy="914400"/>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0070C0"/>
                    </a:solidFill>
                  </a:rPr>
                  <a:t>Technology reference architecture</a:t>
                </a:r>
                <a:endParaRPr lang="en-GB" sz="1000" dirty="0">
                  <a:solidFill>
                    <a:srgbClr val="0070C0"/>
                  </a:solidFill>
                </a:endParaRPr>
              </a:p>
            </p:txBody>
          </p:sp>
          <p:sp>
            <p:nvSpPr>
              <p:cNvPr id="7" name="Rectangle: Rounded Corners 6">
                <a:extLst>
                  <a:ext uri="{FF2B5EF4-FFF2-40B4-BE49-F238E27FC236}">
                    <a16:creationId xmlns:a16="http://schemas.microsoft.com/office/drawing/2014/main" xmlns="" id="{4B3AAA4A-9E38-45EE-B768-DE9C380888FD}"/>
                  </a:ext>
                </a:extLst>
              </p:cNvPr>
              <p:cNvSpPr/>
              <p:nvPr/>
            </p:nvSpPr>
            <p:spPr>
              <a:xfrm>
                <a:off x="6553200" y="5181600"/>
                <a:ext cx="3389671" cy="914400"/>
              </a:xfrm>
              <a:prstGeom prst="roundRect">
                <a:avLst/>
              </a:prstGeom>
              <a:solidFill>
                <a:schemeClr val="bg2">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rgbClr val="0070C0"/>
                    </a:solidFill>
                  </a:rPr>
                  <a:t>Project roadmap</a:t>
                </a:r>
                <a:endParaRPr lang="en-GB" sz="1000" dirty="0">
                  <a:solidFill>
                    <a:srgbClr val="0070C0"/>
                  </a:solidFill>
                </a:endParaRPr>
              </a:p>
            </p:txBody>
          </p:sp>
          <p:sp>
            <p:nvSpPr>
              <p:cNvPr id="8" name="Arrow: Bent-Up 7">
                <a:extLst>
                  <a:ext uri="{FF2B5EF4-FFF2-40B4-BE49-F238E27FC236}">
                    <a16:creationId xmlns:a16="http://schemas.microsoft.com/office/drawing/2014/main" xmlns="" id="{9F93C0AD-0820-4EC0-955F-59C2C798C6AE}"/>
                  </a:ext>
                </a:extLst>
              </p:cNvPr>
              <p:cNvSpPr/>
              <p:nvPr/>
            </p:nvSpPr>
            <p:spPr>
              <a:xfrm rot="5400000">
                <a:off x="2309707" y="2186093"/>
                <a:ext cx="533400" cy="580813"/>
              </a:xfrm>
              <a:prstGeom prst="bentUpArrow">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9" name="Arrow: Bent-Up 8">
                <a:extLst>
                  <a:ext uri="{FF2B5EF4-FFF2-40B4-BE49-F238E27FC236}">
                    <a16:creationId xmlns:a16="http://schemas.microsoft.com/office/drawing/2014/main" xmlns="" id="{40DE6D0C-0999-4635-B8C9-FE899D78AA11}"/>
                  </a:ext>
                </a:extLst>
              </p:cNvPr>
              <p:cNvSpPr/>
              <p:nvPr/>
            </p:nvSpPr>
            <p:spPr>
              <a:xfrm rot="5400000">
                <a:off x="3516207" y="3176693"/>
                <a:ext cx="533400" cy="580813"/>
              </a:xfrm>
              <a:prstGeom prst="bentUpArrow">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0" name="Arrow: Bent-Up 9">
                <a:extLst>
                  <a:ext uri="{FF2B5EF4-FFF2-40B4-BE49-F238E27FC236}">
                    <a16:creationId xmlns:a16="http://schemas.microsoft.com/office/drawing/2014/main" xmlns="" id="{51285627-9A22-4208-ACE7-263953889175}"/>
                  </a:ext>
                </a:extLst>
              </p:cNvPr>
              <p:cNvSpPr/>
              <p:nvPr/>
            </p:nvSpPr>
            <p:spPr>
              <a:xfrm rot="5400000">
                <a:off x="4671907" y="4167293"/>
                <a:ext cx="533400" cy="580813"/>
              </a:xfrm>
              <a:prstGeom prst="bentUpArrow">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1" name="Arrow: Bent-Up 10">
                <a:extLst>
                  <a:ext uri="{FF2B5EF4-FFF2-40B4-BE49-F238E27FC236}">
                    <a16:creationId xmlns:a16="http://schemas.microsoft.com/office/drawing/2014/main" xmlns="" id="{5C205FF9-CA0A-4152-B1B9-6C2A54E77615}"/>
                  </a:ext>
                </a:extLst>
              </p:cNvPr>
              <p:cNvSpPr/>
              <p:nvPr/>
            </p:nvSpPr>
            <p:spPr>
              <a:xfrm rot="5400000">
                <a:off x="5878407" y="5157893"/>
                <a:ext cx="533400" cy="580813"/>
              </a:xfrm>
              <a:prstGeom prst="bentUpArrow">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2" name="TextBox 11">
                <a:extLst>
                  <a:ext uri="{FF2B5EF4-FFF2-40B4-BE49-F238E27FC236}">
                    <a16:creationId xmlns:a16="http://schemas.microsoft.com/office/drawing/2014/main" xmlns="" id="{EE7DE1C8-ED8D-42A8-879D-B79FD6C2C44C}"/>
                  </a:ext>
                </a:extLst>
              </p:cNvPr>
              <p:cNvSpPr txBox="1"/>
              <p:nvPr/>
            </p:nvSpPr>
            <p:spPr>
              <a:xfrm>
                <a:off x="5248951" y="1219200"/>
                <a:ext cx="5873919" cy="928754"/>
              </a:xfrm>
              <a:prstGeom prst="rect">
                <a:avLst/>
              </a:prstGeom>
              <a:noFill/>
            </p:spPr>
            <p:txBody>
              <a:bodyPr wrap="none" lIns="0" rtlCol="0">
                <a:spAutoFit/>
              </a:bodyPr>
              <a:lstStyle/>
              <a:p>
                <a:r>
                  <a:rPr lang="en-US" sz="1000" dirty="0"/>
                  <a:t>Vision, business strategy, business model, </a:t>
                </a:r>
                <a:br>
                  <a:rPr lang="en-US" sz="1000" dirty="0"/>
                </a:br>
                <a:r>
                  <a:rPr lang="en-US" sz="1000" dirty="0"/>
                  <a:t>metrics, objectives</a:t>
                </a:r>
                <a:endParaRPr lang="en-GB" sz="1000" dirty="0"/>
              </a:p>
            </p:txBody>
          </p:sp>
          <p:sp>
            <p:nvSpPr>
              <p:cNvPr id="13" name="TextBox 12">
                <a:extLst>
                  <a:ext uri="{FF2B5EF4-FFF2-40B4-BE49-F238E27FC236}">
                    <a16:creationId xmlns:a16="http://schemas.microsoft.com/office/drawing/2014/main" xmlns="" id="{4A50CCBA-1750-429C-A66B-DA0FF8E35240}"/>
                  </a:ext>
                </a:extLst>
              </p:cNvPr>
              <p:cNvSpPr txBox="1"/>
              <p:nvPr/>
            </p:nvSpPr>
            <p:spPr>
              <a:xfrm>
                <a:off x="6628745" y="2222090"/>
                <a:ext cx="4824606" cy="928754"/>
              </a:xfrm>
              <a:prstGeom prst="rect">
                <a:avLst/>
              </a:prstGeom>
              <a:noFill/>
            </p:spPr>
            <p:txBody>
              <a:bodyPr wrap="none" lIns="0" rtlCol="0">
                <a:spAutoFit/>
              </a:bodyPr>
              <a:lstStyle/>
              <a:p>
                <a:r>
                  <a:rPr lang="en-US" sz="1000" dirty="0"/>
                  <a:t>Timetable for business capabilities </a:t>
                </a:r>
                <a:br>
                  <a:rPr lang="en-US" sz="1000" dirty="0"/>
                </a:br>
                <a:r>
                  <a:rPr lang="en-US" sz="1000" dirty="0"/>
                  <a:t>&amp; outcomes</a:t>
                </a:r>
                <a:endParaRPr lang="en-GB" sz="1000" dirty="0"/>
              </a:p>
            </p:txBody>
          </p:sp>
          <p:sp>
            <p:nvSpPr>
              <p:cNvPr id="14" name="TextBox 13">
                <a:extLst>
                  <a:ext uri="{FF2B5EF4-FFF2-40B4-BE49-F238E27FC236}">
                    <a16:creationId xmlns:a16="http://schemas.microsoft.com/office/drawing/2014/main" xmlns="" id="{B8E323FE-F656-475F-99E1-90F4D8EB98E8}"/>
                  </a:ext>
                </a:extLst>
              </p:cNvPr>
              <p:cNvSpPr txBox="1"/>
              <p:nvPr/>
            </p:nvSpPr>
            <p:spPr>
              <a:xfrm>
                <a:off x="7784692" y="3224981"/>
                <a:ext cx="6305551" cy="928754"/>
              </a:xfrm>
              <a:prstGeom prst="rect">
                <a:avLst/>
              </a:prstGeom>
              <a:noFill/>
            </p:spPr>
            <p:txBody>
              <a:bodyPr wrap="none" lIns="0" rtlCol="0">
                <a:spAutoFit/>
              </a:bodyPr>
              <a:lstStyle/>
              <a:p>
                <a:r>
                  <a:rPr lang="en-US" sz="1000" dirty="0"/>
                  <a:t>Business capabilities, process, value streams </a:t>
                </a:r>
                <a:br>
                  <a:rPr lang="en-US" sz="1000" dirty="0"/>
                </a:br>
                <a:r>
                  <a:rPr lang="en-US" sz="1000" dirty="0"/>
                  <a:t>&amp; supporting systems, information architecture</a:t>
                </a:r>
                <a:endParaRPr lang="en-GB" sz="1000" dirty="0"/>
              </a:p>
            </p:txBody>
          </p:sp>
          <p:sp>
            <p:nvSpPr>
              <p:cNvPr id="15" name="TextBox 14">
                <a:extLst>
                  <a:ext uri="{FF2B5EF4-FFF2-40B4-BE49-F238E27FC236}">
                    <a16:creationId xmlns:a16="http://schemas.microsoft.com/office/drawing/2014/main" xmlns="" id="{AB0F0D08-9E42-424E-99E1-EBD0CEB45F27}"/>
                  </a:ext>
                </a:extLst>
              </p:cNvPr>
              <p:cNvSpPr txBox="1"/>
              <p:nvPr/>
            </p:nvSpPr>
            <p:spPr>
              <a:xfrm>
                <a:off x="8927690" y="4227871"/>
                <a:ext cx="4966003" cy="928754"/>
              </a:xfrm>
              <a:prstGeom prst="rect">
                <a:avLst/>
              </a:prstGeom>
              <a:noFill/>
            </p:spPr>
            <p:txBody>
              <a:bodyPr wrap="none" lIns="0" rtlCol="0">
                <a:spAutoFit/>
              </a:bodyPr>
              <a:lstStyle/>
              <a:p>
                <a:r>
                  <a:rPr lang="en-US" sz="1000" dirty="0"/>
                  <a:t>Data, application, infrastructure </a:t>
                </a:r>
                <a:br>
                  <a:rPr lang="en-US" sz="1000" dirty="0"/>
                </a:br>
                <a:r>
                  <a:rPr lang="en-US" sz="1000" dirty="0"/>
                  <a:t>architectures, patterns, technologies</a:t>
                </a:r>
                <a:endParaRPr lang="en-GB" sz="1000" dirty="0"/>
              </a:p>
            </p:txBody>
          </p:sp>
          <p:sp>
            <p:nvSpPr>
              <p:cNvPr id="16" name="TextBox 15">
                <a:extLst>
                  <a:ext uri="{FF2B5EF4-FFF2-40B4-BE49-F238E27FC236}">
                    <a16:creationId xmlns:a16="http://schemas.microsoft.com/office/drawing/2014/main" xmlns="" id="{B5D4368A-0FF6-4FD1-A171-064D8642A352}"/>
                  </a:ext>
                </a:extLst>
              </p:cNvPr>
              <p:cNvSpPr txBox="1"/>
              <p:nvPr/>
            </p:nvSpPr>
            <p:spPr>
              <a:xfrm>
                <a:off x="10223090" y="5230762"/>
                <a:ext cx="2223651" cy="928754"/>
              </a:xfrm>
              <a:prstGeom prst="rect">
                <a:avLst/>
              </a:prstGeom>
              <a:noFill/>
            </p:spPr>
            <p:txBody>
              <a:bodyPr wrap="none" lIns="0" rtlCol="0">
                <a:spAutoFit/>
              </a:bodyPr>
              <a:lstStyle/>
              <a:p>
                <a:r>
                  <a:rPr lang="en-US" sz="1000" dirty="0"/>
                  <a:t>Project</a:t>
                </a:r>
                <a:br>
                  <a:rPr lang="en-US" sz="1000" dirty="0"/>
                </a:br>
                <a:r>
                  <a:rPr lang="en-US" sz="1000" dirty="0"/>
                  <a:t>implementation</a:t>
                </a:r>
                <a:endParaRPr lang="en-GB" sz="1000" dirty="0"/>
              </a:p>
            </p:txBody>
          </p:sp>
        </p:grpSp>
        <p:sp>
          <p:nvSpPr>
            <p:cNvPr id="25" name="TextBox 24">
              <a:extLst>
                <a:ext uri="{FF2B5EF4-FFF2-40B4-BE49-F238E27FC236}">
                  <a16:creationId xmlns:a16="http://schemas.microsoft.com/office/drawing/2014/main" xmlns="" id="{5E6536DD-0ABE-4217-9AE6-8D47BCB25E8D}"/>
                </a:ext>
              </a:extLst>
            </p:cNvPr>
            <p:cNvSpPr txBox="1"/>
            <p:nvPr/>
          </p:nvSpPr>
          <p:spPr>
            <a:xfrm>
              <a:off x="426460" y="374467"/>
              <a:ext cx="3149260" cy="246221"/>
            </a:xfrm>
            <a:prstGeom prst="rect">
              <a:avLst/>
            </a:prstGeom>
            <a:noFill/>
          </p:spPr>
          <p:txBody>
            <a:bodyPr wrap="none" lIns="0" rtlCol="0">
              <a:spAutoFit/>
            </a:bodyPr>
            <a:lstStyle/>
            <a:p>
              <a:r>
                <a:rPr lang="en-US" sz="1000" b="1" dirty="0"/>
                <a:t>Figure 6 – Enterprise and reference architectures</a:t>
              </a:r>
              <a:endParaRPr lang="en-GB" sz="1000" b="1" dirty="0"/>
            </a:p>
          </p:txBody>
        </p:sp>
      </p:grpSp>
    </p:spTree>
    <p:extLst>
      <p:ext uri="{BB962C8B-B14F-4D97-AF65-F5344CB8AC3E}">
        <p14:creationId xmlns:p14="http://schemas.microsoft.com/office/powerpoint/2010/main" val="343771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xmlns="" id="{9808B97E-9827-4FD6-91C7-E85F2AEC8F39}"/>
              </a:ext>
            </a:extLst>
          </p:cNvPr>
          <p:cNvGrpSpPr/>
          <p:nvPr/>
        </p:nvGrpSpPr>
        <p:grpSpPr>
          <a:xfrm>
            <a:off x="983432" y="1052736"/>
            <a:ext cx="6501832" cy="3078728"/>
            <a:chOff x="983432" y="1052736"/>
            <a:chExt cx="6501832" cy="3078728"/>
          </a:xfrm>
        </p:grpSpPr>
        <p:grpSp>
          <p:nvGrpSpPr>
            <p:cNvPr id="22" name="Group 21">
              <a:extLst>
                <a:ext uri="{FF2B5EF4-FFF2-40B4-BE49-F238E27FC236}">
                  <a16:creationId xmlns:a16="http://schemas.microsoft.com/office/drawing/2014/main" xmlns="" id="{FC14610A-C33E-4EEA-BAA4-522344630AAF}"/>
                </a:ext>
              </a:extLst>
            </p:cNvPr>
            <p:cNvGrpSpPr/>
            <p:nvPr/>
          </p:nvGrpSpPr>
          <p:grpSpPr>
            <a:xfrm>
              <a:off x="983432" y="1301583"/>
              <a:ext cx="6501832" cy="2829881"/>
              <a:chOff x="739710" y="1383527"/>
              <a:chExt cx="10191932" cy="4435975"/>
            </a:xfrm>
          </p:grpSpPr>
          <p:grpSp>
            <p:nvGrpSpPr>
              <p:cNvPr id="3" name="Group 2">
                <a:extLst>
                  <a:ext uri="{FF2B5EF4-FFF2-40B4-BE49-F238E27FC236}">
                    <a16:creationId xmlns:a16="http://schemas.microsoft.com/office/drawing/2014/main" xmlns="" id="{5B6B0E02-559D-4205-9EC5-4DF9F7A22F08}"/>
                  </a:ext>
                </a:extLst>
              </p:cNvPr>
              <p:cNvGrpSpPr/>
              <p:nvPr/>
            </p:nvGrpSpPr>
            <p:grpSpPr>
              <a:xfrm>
                <a:off x="3795354" y="1600200"/>
                <a:ext cx="3431978" cy="3153489"/>
                <a:chOff x="4416622" y="1600200"/>
                <a:chExt cx="3431978" cy="3153489"/>
              </a:xfrm>
            </p:grpSpPr>
            <p:grpSp>
              <p:nvGrpSpPr>
                <p:cNvPr id="4" name="Group 3">
                  <a:extLst>
                    <a:ext uri="{FF2B5EF4-FFF2-40B4-BE49-F238E27FC236}">
                      <a16:creationId xmlns:a16="http://schemas.microsoft.com/office/drawing/2014/main" xmlns="" id="{EE521211-5DF9-48C3-A47F-DA98B01BBE54}"/>
                    </a:ext>
                  </a:extLst>
                </p:cNvPr>
                <p:cNvGrpSpPr/>
                <p:nvPr/>
              </p:nvGrpSpPr>
              <p:grpSpPr>
                <a:xfrm>
                  <a:off x="4876800" y="1600200"/>
                  <a:ext cx="2971800" cy="2819401"/>
                  <a:chOff x="1828800" y="1828799"/>
                  <a:chExt cx="2971800" cy="2819401"/>
                </a:xfrm>
              </p:grpSpPr>
              <p:sp>
                <p:nvSpPr>
                  <p:cNvPr id="7" name="Rectangle 6">
                    <a:extLst>
                      <a:ext uri="{FF2B5EF4-FFF2-40B4-BE49-F238E27FC236}">
                        <a16:creationId xmlns:a16="http://schemas.microsoft.com/office/drawing/2014/main" xmlns="" id="{3E634428-9DAA-48EE-A614-F754E35DCB06}"/>
                      </a:ext>
                    </a:extLst>
                  </p:cNvPr>
                  <p:cNvSpPr/>
                  <p:nvPr/>
                </p:nvSpPr>
                <p:spPr>
                  <a:xfrm>
                    <a:off x="2371725" y="1828800"/>
                    <a:ext cx="2428875" cy="22860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8" name="Rectangle 7">
                    <a:extLst>
                      <a:ext uri="{FF2B5EF4-FFF2-40B4-BE49-F238E27FC236}">
                        <a16:creationId xmlns:a16="http://schemas.microsoft.com/office/drawing/2014/main" xmlns="" id="{2F8B6C22-BAA7-468F-808B-15710B0A1693}"/>
                      </a:ext>
                    </a:extLst>
                  </p:cNvPr>
                  <p:cNvSpPr/>
                  <p:nvPr/>
                </p:nvSpPr>
                <p:spPr>
                  <a:xfrm>
                    <a:off x="2895600" y="1828799"/>
                    <a:ext cx="1905000" cy="179294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9" name="Rectangle 8">
                    <a:extLst>
                      <a:ext uri="{FF2B5EF4-FFF2-40B4-BE49-F238E27FC236}">
                        <a16:creationId xmlns:a16="http://schemas.microsoft.com/office/drawing/2014/main" xmlns="" id="{D6C0913F-480E-4AED-A915-AA9A31B1892B}"/>
                      </a:ext>
                    </a:extLst>
                  </p:cNvPr>
                  <p:cNvSpPr/>
                  <p:nvPr/>
                </p:nvSpPr>
                <p:spPr>
                  <a:xfrm>
                    <a:off x="3505200" y="1828800"/>
                    <a:ext cx="1295400" cy="1219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0" name="Rectangle 9">
                    <a:extLst>
                      <a:ext uri="{FF2B5EF4-FFF2-40B4-BE49-F238E27FC236}">
                        <a16:creationId xmlns:a16="http://schemas.microsoft.com/office/drawing/2014/main" xmlns="" id="{88CFE950-CFF8-48DD-9ED0-C910D037F245}"/>
                      </a:ext>
                    </a:extLst>
                  </p:cNvPr>
                  <p:cNvSpPr/>
                  <p:nvPr/>
                </p:nvSpPr>
                <p:spPr>
                  <a:xfrm>
                    <a:off x="1828800" y="1828800"/>
                    <a:ext cx="2971800" cy="28194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grpSp>
            <p:sp>
              <p:nvSpPr>
                <p:cNvPr id="5" name="TextBox 4">
                  <a:extLst>
                    <a:ext uri="{FF2B5EF4-FFF2-40B4-BE49-F238E27FC236}">
                      <a16:creationId xmlns:a16="http://schemas.microsoft.com/office/drawing/2014/main" xmlns="" id="{56E88554-CD92-4DB8-9F03-4348A507D5BF}"/>
                    </a:ext>
                  </a:extLst>
                </p:cNvPr>
                <p:cNvSpPr txBox="1"/>
                <p:nvPr/>
              </p:nvSpPr>
              <p:spPr>
                <a:xfrm>
                  <a:off x="5601511" y="4507468"/>
                  <a:ext cx="1326645" cy="246221"/>
                </a:xfrm>
                <a:prstGeom prst="rect">
                  <a:avLst/>
                </a:prstGeom>
                <a:noFill/>
              </p:spPr>
              <p:txBody>
                <a:bodyPr wrap="none" lIns="0" rtlCol="0">
                  <a:spAutoFit/>
                </a:bodyPr>
                <a:lstStyle/>
                <a:p>
                  <a:r>
                    <a:rPr lang="en-US" sz="1000" dirty="0"/>
                    <a:t>Business value at risk</a:t>
                  </a:r>
                  <a:endParaRPr lang="en-GB" sz="1000" dirty="0"/>
                </a:p>
              </p:txBody>
            </p:sp>
            <p:sp>
              <p:nvSpPr>
                <p:cNvPr id="6" name="TextBox 5">
                  <a:extLst>
                    <a:ext uri="{FF2B5EF4-FFF2-40B4-BE49-F238E27FC236}">
                      <a16:creationId xmlns:a16="http://schemas.microsoft.com/office/drawing/2014/main" xmlns="" id="{1048E7A8-ABBD-4D21-8DD1-472C1FB90B3D}"/>
                    </a:ext>
                  </a:extLst>
                </p:cNvPr>
                <p:cNvSpPr txBox="1"/>
                <p:nvPr/>
              </p:nvSpPr>
              <p:spPr>
                <a:xfrm rot="16200000">
                  <a:off x="3656799" y="3298346"/>
                  <a:ext cx="1765868" cy="246221"/>
                </a:xfrm>
                <a:prstGeom prst="rect">
                  <a:avLst/>
                </a:prstGeom>
                <a:noFill/>
              </p:spPr>
              <p:txBody>
                <a:bodyPr wrap="none" lIns="0" rtlCol="0">
                  <a:spAutoFit/>
                </a:bodyPr>
                <a:lstStyle/>
                <a:p>
                  <a:r>
                    <a:rPr lang="en-US" sz="1000" dirty="0"/>
                    <a:t>Technology management risk</a:t>
                  </a:r>
                  <a:endParaRPr lang="en-GB" sz="1000" dirty="0"/>
                </a:p>
              </p:txBody>
            </p:sp>
          </p:grpSp>
          <p:sp>
            <p:nvSpPr>
              <p:cNvPr id="11" name="TextBox 10">
                <a:extLst>
                  <a:ext uri="{FF2B5EF4-FFF2-40B4-BE49-F238E27FC236}">
                    <a16:creationId xmlns:a16="http://schemas.microsoft.com/office/drawing/2014/main" xmlns="" id="{E7D5AED4-204E-4660-B034-6BBF13C8BB74}"/>
                  </a:ext>
                </a:extLst>
              </p:cNvPr>
              <p:cNvSpPr txBox="1"/>
              <p:nvPr/>
            </p:nvSpPr>
            <p:spPr>
              <a:xfrm>
                <a:off x="739710" y="1928664"/>
                <a:ext cx="2232089" cy="1933301"/>
              </a:xfrm>
              <a:prstGeom prst="rect">
                <a:avLst/>
              </a:prstGeom>
              <a:noFill/>
              <a:ln>
                <a:solidFill>
                  <a:schemeClr val="tx1"/>
                </a:solidFill>
              </a:ln>
            </p:spPr>
            <p:txBody>
              <a:bodyPr wrap="none" lIns="90000" tIns="90000" bIns="90000" rtlCol="0">
                <a:spAutoFit/>
              </a:bodyPr>
              <a:lstStyle/>
              <a:p>
                <a:pPr algn="r">
                  <a:spcAft>
                    <a:spcPts val="200"/>
                  </a:spcAft>
                </a:pPr>
                <a:r>
                  <a:rPr lang="en-US" sz="1000" dirty="0"/>
                  <a:t>Vendor support</a:t>
                </a:r>
              </a:p>
              <a:p>
                <a:pPr algn="r">
                  <a:spcAft>
                    <a:spcPts val="200"/>
                  </a:spcAft>
                </a:pPr>
                <a:r>
                  <a:rPr lang="en-US" sz="1000" dirty="0"/>
                  <a:t>Internal support</a:t>
                </a:r>
              </a:p>
              <a:p>
                <a:pPr algn="r">
                  <a:spcAft>
                    <a:spcPts val="200"/>
                  </a:spcAft>
                </a:pPr>
                <a:r>
                  <a:rPr lang="en-US" sz="1000" dirty="0"/>
                  <a:t>Integration complexity</a:t>
                </a:r>
              </a:p>
              <a:p>
                <a:pPr algn="r">
                  <a:spcAft>
                    <a:spcPts val="200"/>
                  </a:spcAft>
                </a:pPr>
                <a:r>
                  <a:rPr lang="en-US" sz="1000" dirty="0"/>
                  <a:t>Retirement age</a:t>
                </a:r>
              </a:p>
              <a:p>
                <a:pPr algn="r">
                  <a:spcAft>
                    <a:spcPts val="200"/>
                  </a:spcAft>
                </a:pPr>
                <a:r>
                  <a:rPr lang="en-US" sz="1000" dirty="0"/>
                  <a:t>Upgrade complexity</a:t>
                </a:r>
              </a:p>
              <a:p>
                <a:pPr algn="r">
                  <a:spcAft>
                    <a:spcPts val="200"/>
                  </a:spcAft>
                </a:pPr>
                <a:r>
                  <a:rPr lang="en-US" sz="1000" dirty="0"/>
                  <a:t>…</a:t>
                </a:r>
                <a:endParaRPr lang="en-GB" sz="1000" dirty="0"/>
              </a:p>
            </p:txBody>
          </p:sp>
          <p:sp>
            <p:nvSpPr>
              <p:cNvPr id="12" name="TextBox 11">
                <a:extLst>
                  <a:ext uri="{FF2B5EF4-FFF2-40B4-BE49-F238E27FC236}">
                    <a16:creationId xmlns:a16="http://schemas.microsoft.com/office/drawing/2014/main" xmlns="" id="{2BCE1E07-1D99-4F10-99D5-567AF3D6DE55}"/>
                  </a:ext>
                </a:extLst>
              </p:cNvPr>
              <p:cNvSpPr txBox="1"/>
              <p:nvPr/>
            </p:nvSpPr>
            <p:spPr>
              <a:xfrm>
                <a:off x="8001000" y="3886201"/>
                <a:ext cx="2930642" cy="1933301"/>
              </a:xfrm>
              <a:prstGeom prst="rect">
                <a:avLst/>
              </a:prstGeom>
              <a:noFill/>
              <a:ln>
                <a:solidFill>
                  <a:schemeClr val="tx1"/>
                </a:solidFill>
              </a:ln>
            </p:spPr>
            <p:txBody>
              <a:bodyPr wrap="none" lIns="90000" tIns="90000" bIns="90000" rtlCol="0">
                <a:spAutoFit/>
              </a:bodyPr>
              <a:lstStyle>
                <a:defPPr>
                  <a:defRPr lang="en-US"/>
                </a:defPPr>
                <a:lvl1pPr algn="r">
                  <a:spcAft>
                    <a:spcPts val="800"/>
                  </a:spcAft>
                </a:lvl1pPr>
              </a:lstStyle>
              <a:p>
                <a:pPr algn="l">
                  <a:spcAft>
                    <a:spcPts val="200"/>
                  </a:spcAft>
                </a:pPr>
                <a:r>
                  <a:rPr lang="en-US" sz="1000" dirty="0"/>
                  <a:t>Application dependency</a:t>
                </a:r>
              </a:p>
              <a:p>
                <a:pPr algn="l">
                  <a:spcAft>
                    <a:spcPts val="200"/>
                  </a:spcAft>
                </a:pPr>
                <a:r>
                  <a:rPr lang="en-US" sz="1000" dirty="0"/>
                  <a:t>Breadth of deployment</a:t>
                </a:r>
              </a:p>
              <a:p>
                <a:pPr algn="l">
                  <a:spcAft>
                    <a:spcPts val="200"/>
                  </a:spcAft>
                </a:pPr>
                <a:r>
                  <a:rPr lang="en-US" sz="1000" dirty="0"/>
                  <a:t>Business impact</a:t>
                </a:r>
              </a:p>
              <a:p>
                <a:pPr algn="l">
                  <a:spcAft>
                    <a:spcPts val="200"/>
                  </a:spcAft>
                </a:pPr>
                <a:r>
                  <a:rPr lang="en-US" sz="1000" dirty="0"/>
                  <a:t>User revenue impact</a:t>
                </a:r>
              </a:p>
              <a:p>
                <a:pPr algn="l">
                  <a:spcAft>
                    <a:spcPts val="200"/>
                  </a:spcAft>
                </a:pPr>
                <a:r>
                  <a:rPr lang="en-US" sz="1000" dirty="0"/>
                  <a:t>New projects needing product</a:t>
                </a:r>
              </a:p>
              <a:p>
                <a:pPr algn="l">
                  <a:spcAft>
                    <a:spcPts val="200"/>
                  </a:spcAft>
                </a:pPr>
                <a:r>
                  <a:rPr lang="en-US" sz="1000" dirty="0"/>
                  <a:t>…</a:t>
                </a:r>
                <a:endParaRPr lang="en-GB" sz="1000" dirty="0"/>
              </a:p>
            </p:txBody>
          </p:sp>
          <p:cxnSp>
            <p:nvCxnSpPr>
              <p:cNvPr id="13" name="Straight Connector 12">
                <a:extLst>
                  <a:ext uri="{FF2B5EF4-FFF2-40B4-BE49-F238E27FC236}">
                    <a16:creationId xmlns:a16="http://schemas.microsoft.com/office/drawing/2014/main" xmlns="" id="{CDDF72B1-4CF3-4BB1-B4E0-C2AA5064F811}"/>
                  </a:ext>
                </a:extLst>
              </p:cNvPr>
              <p:cNvCxnSpPr>
                <a:cxnSpLocks/>
              </p:cNvCxnSpPr>
              <p:nvPr/>
            </p:nvCxnSpPr>
            <p:spPr>
              <a:xfrm flipV="1">
                <a:off x="3710741" y="1676400"/>
                <a:ext cx="0" cy="278101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2C6E4E16-B4FB-4A02-AAB2-D0086DBD6E57}"/>
                  </a:ext>
                </a:extLst>
              </p:cNvPr>
              <p:cNvCxnSpPr>
                <a:cxnSpLocks/>
              </p:cNvCxnSpPr>
              <p:nvPr/>
            </p:nvCxnSpPr>
            <p:spPr>
              <a:xfrm rot="5400000" flipV="1">
                <a:off x="5715000" y="3461118"/>
                <a:ext cx="0" cy="2895599"/>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7B76AA36-760E-4AAF-8533-C70BBF77DA05}"/>
                  </a:ext>
                </a:extLst>
              </p:cNvPr>
              <p:cNvCxnSpPr>
                <a:cxnSpLocks/>
              </p:cNvCxnSpPr>
              <p:nvPr/>
            </p:nvCxnSpPr>
            <p:spPr>
              <a:xfrm flipH="1">
                <a:off x="3086625" y="3048000"/>
                <a:ext cx="624116" cy="0"/>
              </a:xfrm>
              <a:prstGeom prst="straightConnector1">
                <a:avLst/>
              </a:prstGeom>
              <a:ln w="19050">
                <a:solidFill>
                  <a:schemeClr val="accent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xmlns="" id="{11B1C994-682C-4967-9AD1-67FA6327999C}"/>
                  </a:ext>
                </a:extLst>
              </p:cNvPr>
              <p:cNvSpPr/>
              <p:nvPr/>
            </p:nvSpPr>
            <p:spPr>
              <a:xfrm>
                <a:off x="5709684" y="4908918"/>
                <a:ext cx="2215116" cy="451504"/>
              </a:xfrm>
              <a:custGeom>
                <a:avLst/>
                <a:gdLst>
                  <a:gd name="connsiteX0" fmla="*/ 0 w 2583711"/>
                  <a:gd name="connsiteY0" fmla="*/ 0 h 691116"/>
                  <a:gd name="connsiteX1" fmla="*/ 0 w 2583711"/>
                  <a:gd name="connsiteY1" fmla="*/ 691116 h 691116"/>
                  <a:gd name="connsiteX2" fmla="*/ 2583711 w 2583711"/>
                  <a:gd name="connsiteY2" fmla="*/ 691116 h 691116"/>
                </a:gdLst>
                <a:ahLst/>
                <a:cxnLst>
                  <a:cxn ang="0">
                    <a:pos x="connsiteX0" y="connsiteY0"/>
                  </a:cxn>
                  <a:cxn ang="0">
                    <a:pos x="connsiteX1" y="connsiteY1"/>
                  </a:cxn>
                  <a:cxn ang="0">
                    <a:pos x="connsiteX2" y="connsiteY2"/>
                  </a:cxn>
                </a:cxnLst>
                <a:rect l="l" t="t" r="r" b="b"/>
                <a:pathLst>
                  <a:path w="2583711" h="691116">
                    <a:moveTo>
                      <a:pt x="0" y="0"/>
                    </a:moveTo>
                    <a:lnTo>
                      <a:pt x="0" y="691116"/>
                    </a:lnTo>
                    <a:lnTo>
                      <a:pt x="2583711" y="691116"/>
                    </a:lnTo>
                  </a:path>
                </a:pathLst>
              </a:custGeom>
              <a:ln w="19050">
                <a:solidFill>
                  <a:schemeClr val="accent2"/>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17" name="TextBox 16">
                <a:extLst>
                  <a:ext uri="{FF2B5EF4-FFF2-40B4-BE49-F238E27FC236}">
                    <a16:creationId xmlns:a16="http://schemas.microsoft.com/office/drawing/2014/main" xmlns="" id="{76A2D053-8379-4E83-AB5F-D92155E08C69}"/>
                  </a:ext>
                </a:extLst>
              </p:cNvPr>
              <p:cNvSpPr txBox="1"/>
              <p:nvPr/>
            </p:nvSpPr>
            <p:spPr>
              <a:xfrm>
                <a:off x="8528152" y="1383527"/>
                <a:ext cx="2081321" cy="1491050"/>
              </a:xfrm>
              <a:prstGeom prst="rect">
                <a:avLst/>
              </a:prstGeom>
              <a:noFill/>
              <a:ln>
                <a:noFill/>
              </a:ln>
            </p:spPr>
            <p:txBody>
              <a:bodyPr wrap="none" lIns="90000" tIns="90000" bIns="90000" rtlCol="0">
                <a:spAutoFit/>
              </a:bodyPr>
              <a:lstStyle>
                <a:defPPr>
                  <a:defRPr lang="en-US"/>
                </a:defPPr>
                <a:lvl1pPr>
                  <a:spcAft>
                    <a:spcPts val="800"/>
                  </a:spcAft>
                </a:lvl1pPr>
              </a:lstStyle>
              <a:p>
                <a:pPr>
                  <a:spcAft>
                    <a:spcPts val="400"/>
                  </a:spcAft>
                </a:pPr>
                <a:r>
                  <a:rPr lang="en-US" sz="1000" b="1" dirty="0"/>
                  <a:t>Retirement priority</a:t>
                </a:r>
              </a:p>
              <a:p>
                <a:pPr>
                  <a:spcAft>
                    <a:spcPts val="400"/>
                  </a:spcAft>
                </a:pPr>
                <a:r>
                  <a:rPr lang="en-US" sz="1000" dirty="0"/>
                  <a:t>High</a:t>
                </a:r>
              </a:p>
              <a:p>
                <a:pPr>
                  <a:spcAft>
                    <a:spcPts val="400"/>
                  </a:spcAft>
                </a:pPr>
                <a:r>
                  <a:rPr lang="en-US" sz="1000" dirty="0"/>
                  <a:t>Medium</a:t>
                </a:r>
              </a:p>
              <a:p>
                <a:pPr>
                  <a:spcAft>
                    <a:spcPts val="400"/>
                  </a:spcAft>
                </a:pPr>
                <a:r>
                  <a:rPr lang="en-US" sz="1000" dirty="0"/>
                  <a:t>Low</a:t>
                </a:r>
              </a:p>
            </p:txBody>
          </p:sp>
          <p:cxnSp>
            <p:nvCxnSpPr>
              <p:cNvPr id="18" name="Straight Connector 17">
                <a:extLst>
                  <a:ext uri="{FF2B5EF4-FFF2-40B4-BE49-F238E27FC236}">
                    <a16:creationId xmlns:a16="http://schemas.microsoft.com/office/drawing/2014/main" xmlns="" id="{004C0B4F-78F6-495E-B48C-847A802181B5}"/>
                  </a:ext>
                </a:extLst>
              </p:cNvPr>
              <p:cNvCxnSpPr>
                <a:cxnSpLocks/>
              </p:cNvCxnSpPr>
              <p:nvPr/>
            </p:nvCxnSpPr>
            <p:spPr>
              <a:xfrm flipH="1">
                <a:off x="6934201" y="1968454"/>
                <a:ext cx="1593952" cy="0"/>
              </a:xfrm>
              <a:prstGeom prst="line">
                <a:avLst/>
              </a:prstGeom>
              <a:ln w="12700">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xmlns="" id="{5C96B234-1658-47B9-B116-59434F28A191}"/>
                  </a:ext>
                </a:extLst>
              </p:cNvPr>
              <p:cNvSpPr/>
              <p:nvPr/>
            </p:nvSpPr>
            <p:spPr>
              <a:xfrm>
                <a:off x="6921795" y="2301237"/>
                <a:ext cx="1606357" cy="750874"/>
              </a:xfrm>
              <a:custGeom>
                <a:avLst/>
                <a:gdLst>
                  <a:gd name="connsiteX0" fmla="*/ 1701210 w 1701210"/>
                  <a:gd name="connsiteY0" fmla="*/ 0 h 882502"/>
                  <a:gd name="connsiteX1" fmla="*/ 616689 w 1701210"/>
                  <a:gd name="connsiteY1" fmla="*/ 0 h 882502"/>
                  <a:gd name="connsiteX2" fmla="*/ 616689 w 1701210"/>
                  <a:gd name="connsiteY2" fmla="*/ 882502 h 882502"/>
                  <a:gd name="connsiteX3" fmla="*/ 0 w 1701210"/>
                  <a:gd name="connsiteY3" fmla="*/ 882502 h 882502"/>
                </a:gdLst>
                <a:ahLst/>
                <a:cxnLst>
                  <a:cxn ang="0">
                    <a:pos x="connsiteX0" y="connsiteY0"/>
                  </a:cxn>
                  <a:cxn ang="0">
                    <a:pos x="connsiteX1" y="connsiteY1"/>
                  </a:cxn>
                  <a:cxn ang="0">
                    <a:pos x="connsiteX2" y="connsiteY2"/>
                  </a:cxn>
                  <a:cxn ang="0">
                    <a:pos x="connsiteX3" y="connsiteY3"/>
                  </a:cxn>
                </a:cxnLst>
                <a:rect l="l" t="t" r="r" b="b"/>
                <a:pathLst>
                  <a:path w="1701210" h="882502">
                    <a:moveTo>
                      <a:pt x="1701210" y="0"/>
                    </a:moveTo>
                    <a:lnTo>
                      <a:pt x="616689" y="0"/>
                    </a:lnTo>
                    <a:lnTo>
                      <a:pt x="616689" y="882502"/>
                    </a:lnTo>
                    <a:lnTo>
                      <a:pt x="0" y="882502"/>
                    </a:lnTo>
                  </a:path>
                </a:pathLst>
              </a:custGeom>
              <a:ln w="12700">
                <a:solidFill>
                  <a:srgbClr val="0070C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p>
            </p:txBody>
          </p:sp>
          <p:sp>
            <p:nvSpPr>
              <p:cNvPr id="20" name="Freeform: Shape 19">
                <a:extLst>
                  <a:ext uri="{FF2B5EF4-FFF2-40B4-BE49-F238E27FC236}">
                    <a16:creationId xmlns:a16="http://schemas.microsoft.com/office/drawing/2014/main" xmlns="" id="{734F4BB6-746D-4566-8A8D-4B1533942A3C}"/>
                  </a:ext>
                </a:extLst>
              </p:cNvPr>
              <p:cNvSpPr/>
              <p:nvPr/>
            </p:nvSpPr>
            <p:spPr>
              <a:xfrm>
                <a:off x="6953693" y="2615608"/>
                <a:ext cx="1574459" cy="1031359"/>
              </a:xfrm>
              <a:custGeom>
                <a:avLst/>
                <a:gdLst>
                  <a:gd name="connsiteX0" fmla="*/ 1658679 w 1658679"/>
                  <a:gd name="connsiteY0" fmla="*/ 0 h 1031358"/>
                  <a:gd name="connsiteX1" fmla="*/ 850605 w 1658679"/>
                  <a:gd name="connsiteY1" fmla="*/ 0 h 1031358"/>
                  <a:gd name="connsiteX2" fmla="*/ 861237 w 1658679"/>
                  <a:gd name="connsiteY2" fmla="*/ 180754 h 1031358"/>
                  <a:gd name="connsiteX3" fmla="*/ 861237 w 1658679"/>
                  <a:gd name="connsiteY3" fmla="*/ 1031358 h 1031358"/>
                  <a:gd name="connsiteX4" fmla="*/ 0 w 1658679"/>
                  <a:gd name="connsiteY4" fmla="*/ 1031358 h 103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679" h="1031358">
                    <a:moveTo>
                      <a:pt x="1658679" y="0"/>
                    </a:moveTo>
                    <a:lnTo>
                      <a:pt x="850605" y="0"/>
                    </a:lnTo>
                    <a:lnTo>
                      <a:pt x="861237" y="180754"/>
                    </a:lnTo>
                    <a:lnTo>
                      <a:pt x="861237" y="1031358"/>
                    </a:lnTo>
                    <a:lnTo>
                      <a:pt x="0" y="1031358"/>
                    </a:lnTo>
                  </a:path>
                </a:pathLst>
              </a:custGeom>
              <a:ln w="12700">
                <a:solidFill>
                  <a:srgbClr val="0070C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000">
                  <a:solidFill>
                    <a:schemeClr val="tx1"/>
                  </a:solidFill>
                </a:endParaRPr>
              </a:p>
            </p:txBody>
          </p:sp>
          <p:cxnSp>
            <p:nvCxnSpPr>
              <p:cNvPr id="21" name="Straight Connector 20">
                <a:extLst>
                  <a:ext uri="{FF2B5EF4-FFF2-40B4-BE49-F238E27FC236}">
                    <a16:creationId xmlns:a16="http://schemas.microsoft.com/office/drawing/2014/main" xmlns="" id="{6F9B214C-7328-4E6C-9118-FC220004DE31}"/>
                  </a:ext>
                </a:extLst>
              </p:cNvPr>
              <p:cNvCxnSpPr>
                <a:cxnSpLocks/>
              </p:cNvCxnSpPr>
              <p:nvPr/>
            </p:nvCxnSpPr>
            <p:spPr>
              <a:xfrm>
                <a:off x="8662794" y="1812980"/>
                <a:ext cx="178687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xmlns="" id="{C3C46B07-304C-43D9-990E-1EA565C8220D}"/>
                </a:ext>
              </a:extLst>
            </p:cNvPr>
            <p:cNvSpPr txBox="1"/>
            <p:nvPr/>
          </p:nvSpPr>
          <p:spPr>
            <a:xfrm>
              <a:off x="983432" y="1052736"/>
              <a:ext cx="3820918" cy="246221"/>
            </a:xfrm>
            <a:prstGeom prst="rect">
              <a:avLst/>
            </a:prstGeom>
            <a:noFill/>
          </p:spPr>
          <p:txBody>
            <a:bodyPr wrap="none" lIns="0" rtlCol="0">
              <a:spAutoFit/>
            </a:bodyPr>
            <a:lstStyle/>
            <a:p>
              <a:r>
                <a:rPr lang="en-US" sz="1000" b="1" dirty="0"/>
                <a:t>Figure 7 – Technology Retirement and Replacement Planning</a:t>
              </a:r>
              <a:endParaRPr lang="en-GB" sz="1000" b="1" dirty="0"/>
            </a:p>
          </p:txBody>
        </p:sp>
      </p:grpSp>
    </p:spTree>
    <p:extLst>
      <p:ext uri="{BB962C8B-B14F-4D97-AF65-F5344CB8AC3E}">
        <p14:creationId xmlns:p14="http://schemas.microsoft.com/office/powerpoint/2010/main" val="145670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xmlns="" id="{22D98387-ECFF-45D3-A6BF-3187816CEBE1}"/>
              </a:ext>
            </a:extLst>
          </p:cNvPr>
          <p:cNvGrpSpPr/>
          <p:nvPr/>
        </p:nvGrpSpPr>
        <p:grpSpPr>
          <a:xfrm>
            <a:off x="263351" y="764704"/>
            <a:ext cx="6696745" cy="2979623"/>
            <a:chOff x="263351" y="764704"/>
            <a:chExt cx="6696745" cy="2979623"/>
          </a:xfrm>
        </p:grpSpPr>
        <p:grpSp>
          <p:nvGrpSpPr>
            <p:cNvPr id="41" name="Group 40">
              <a:extLst>
                <a:ext uri="{FF2B5EF4-FFF2-40B4-BE49-F238E27FC236}">
                  <a16:creationId xmlns:a16="http://schemas.microsoft.com/office/drawing/2014/main" xmlns="" id="{4D8BD26E-403B-4E06-B0F2-4C1AA50959AB}"/>
                </a:ext>
              </a:extLst>
            </p:cNvPr>
            <p:cNvGrpSpPr/>
            <p:nvPr/>
          </p:nvGrpSpPr>
          <p:grpSpPr>
            <a:xfrm>
              <a:off x="263351" y="764704"/>
              <a:ext cx="6696745" cy="2979623"/>
              <a:chOff x="263351" y="764704"/>
              <a:chExt cx="6696745" cy="2979623"/>
            </a:xfrm>
          </p:grpSpPr>
          <p:sp>
            <p:nvSpPr>
              <p:cNvPr id="4" name="TextBox 3">
                <a:extLst>
                  <a:ext uri="{FF2B5EF4-FFF2-40B4-BE49-F238E27FC236}">
                    <a16:creationId xmlns:a16="http://schemas.microsoft.com/office/drawing/2014/main" xmlns="" id="{A2E95BAF-77B3-49A8-A292-494C04AF4ACA}"/>
                  </a:ext>
                </a:extLst>
              </p:cNvPr>
              <p:cNvSpPr txBox="1"/>
              <p:nvPr/>
            </p:nvSpPr>
            <p:spPr>
              <a:xfrm>
                <a:off x="551384" y="1124744"/>
                <a:ext cx="1500389" cy="1323439"/>
              </a:xfrm>
              <a:prstGeom prst="rect">
                <a:avLst/>
              </a:prstGeom>
              <a:noFill/>
            </p:spPr>
            <p:txBody>
              <a:bodyPr wrap="square" lIns="0" rtlCol="0">
                <a:spAutoFit/>
              </a:bodyPr>
              <a:lstStyle/>
              <a:p>
                <a:pPr algn="r">
                  <a:spcAft>
                    <a:spcPts val="200"/>
                  </a:spcAft>
                </a:pPr>
                <a:r>
                  <a:rPr lang="en-US" sz="1000" dirty="0"/>
                  <a:t>Conferences</a:t>
                </a:r>
              </a:p>
              <a:p>
                <a:pPr algn="r">
                  <a:spcAft>
                    <a:spcPts val="200"/>
                  </a:spcAft>
                </a:pPr>
                <a:r>
                  <a:rPr lang="en-US" sz="1000" dirty="0"/>
                  <a:t>VC monitoring</a:t>
                </a:r>
              </a:p>
              <a:p>
                <a:pPr algn="r">
                  <a:spcAft>
                    <a:spcPts val="200"/>
                  </a:spcAft>
                </a:pPr>
                <a:r>
                  <a:rPr lang="en-US" sz="1000" dirty="0"/>
                  <a:t>Academic publications</a:t>
                </a:r>
              </a:p>
              <a:p>
                <a:pPr algn="r">
                  <a:spcAft>
                    <a:spcPts val="200"/>
                  </a:spcAft>
                </a:pPr>
                <a:r>
                  <a:rPr lang="en-US" sz="1000" dirty="0"/>
                  <a:t>Trade journals</a:t>
                </a:r>
              </a:p>
              <a:p>
                <a:pPr algn="r">
                  <a:spcAft>
                    <a:spcPts val="200"/>
                  </a:spcAft>
                </a:pPr>
                <a:r>
                  <a:rPr lang="en-US" sz="1000" dirty="0"/>
                  <a:t>Key suppliers</a:t>
                </a:r>
              </a:p>
              <a:p>
                <a:pPr algn="r">
                  <a:spcAft>
                    <a:spcPts val="200"/>
                  </a:spcAft>
                </a:pPr>
                <a:r>
                  <a:rPr lang="en-US" sz="1000" dirty="0"/>
                  <a:t>Industry analysts</a:t>
                </a:r>
              </a:p>
              <a:p>
                <a:pPr algn="r">
                  <a:spcAft>
                    <a:spcPts val="200"/>
                  </a:spcAft>
                </a:pPr>
                <a:r>
                  <a:rPr lang="en-US" sz="1000" dirty="0"/>
                  <a:t>Technology consulting</a:t>
                </a:r>
              </a:p>
            </p:txBody>
          </p:sp>
          <p:sp>
            <p:nvSpPr>
              <p:cNvPr id="5" name="Rectangle: Rounded Corners 4">
                <a:extLst>
                  <a:ext uri="{FF2B5EF4-FFF2-40B4-BE49-F238E27FC236}">
                    <a16:creationId xmlns:a16="http://schemas.microsoft.com/office/drawing/2014/main" xmlns="" id="{42BAD845-03FB-4BDF-8352-1028A8FF6669}"/>
                  </a:ext>
                </a:extLst>
              </p:cNvPr>
              <p:cNvSpPr/>
              <p:nvPr/>
            </p:nvSpPr>
            <p:spPr>
              <a:xfrm>
                <a:off x="3692281" y="1385061"/>
                <a:ext cx="2541634" cy="2017169"/>
              </a:xfrm>
              <a:prstGeom prst="roundRect">
                <a:avLst>
                  <a:gd name="adj" fmla="val 122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6" name="TextBox 5">
                <a:extLst>
                  <a:ext uri="{FF2B5EF4-FFF2-40B4-BE49-F238E27FC236}">
                    <a16:creationId xmlns:a16="http://schemas.microsoft.com/office/drawing/2014/main" xmlns="" id="{0A4DB13E-9E13-4840-A28D-51F0C0874953}"/>
                  </a:ext>
                </a:extLst>
              </p:cNvPr>
              <p:cNvSpPr txBox="1"/>
              <p:nvPr/>
            </p:nvSpPr>
            <p:spPr>
              <a:xfrm>
                <a:off x="4176402" y="1465747"/>
                <a:ext cx="1612893" cy="130359"/>
              </a:xfrm>
              <a:prstGeom prst="rect">
                <a:avLst/>
              </a:prstGeom>
              <a:noFill/>
            </p:spPr>
            <p:txBody>
              <a:bodyPr wrap="square" lIns="0" rtlCol="0">
                <a:spAutoFit/>
              </a:bodyPr>
              <a:lstStyle/>
              <a:p>
                <a:pPr algn="ctr"/>
                <a:r>
                  <a:rPr lang="en-US" sz="1000" b="1" dirty="0">
                    <a:solidFill>
                      <a:schemeClr val="accent1">
                        <a:lumMod val="90000"/>
                        <a:lumOff val="10000"/>
                      </a:schemeClr>
                    </a:solidFill>
                  </a:rPr>
                  <a:t>Innovation process</a:t>
                </a:r>
                <a:endParaRPr lang="en-GB" sz="1000" b="1" dirty="0">
                  <a:solidFill>
                    <a:schemeClr val="accent1">
                      <a:lumMod val="90000"/>
                      <a:lumOff val="10000"/>
                    </a:schemeClr>
                  </a:solidFill>
                </a:endParaRPr>
              </a:p>
            </p:txBody>
          </p:sp>
          <p:sp>
            <p:nvSpPr>
              <p:cNvPr id="7" name="TextBox 6">
                <a:extLst>
                  <a:ext uri="{FF2B5EF4-FFF2-40B4-BE49-F238E27FC236}">
                    <a16:creationId xmlns:a16="http://schemas.microsoft.com/office/drawing/2014/main" xmlns="" id="{13CCB488-902A-4334-8532-21884E9D3EEE}"/>
                  </a:ext>
                </a:extLst>
              </p:cNvPr>
              <p:cNvSpPr txBox="1"/>
              <p:nvPr/>
            </p:nvSpPr>
            <p:spPr>
              <a:xfrm>
                <a:off x="5306017" y="1844824"/>
                <a:ext cx="806868" cy="1220847"/>
              </a:xfrm>
              <a:prstGeom prst="rect">
                <a:avLst/>
              </a:prstGeom>
              <a:noFill/>
            </p:spPr>
            <p:txBody>
              <a:bodyPr wrap="square" lIns="0" rtlCol="0">
                <a:spAutoFit/>
              </a:bodyPr>
              <a:lstStyle/>
              <a:p>
                <a:pPr>
                  <a:spcAft>
                    <a:spcPts val="400"/>
                  </a:spcAft>
                </a:pPr>
                <a:r>
                  <a:rPr lang="en-US" sz="1000" dirty="0">
                    <a:solidFill>
                      <a:schemeClr val="accent1">
                        <a:lumMod val="90000"/>
                        <a:lumOff val="10000"/>
                      </a:schemeClr>
                    </a:solidFill>
                  </a:rPr>
                  <a:t>Evaluation,</a:t>
                </a:r>
              </a:p>
              <a:p>
                <a:pPr>
                  <a:spcAft>
                    <a:spcPts val="400"/>
                  </a:spcAft>
                </a:pPr>
                <a:r>
                  <a:rPr lang="en-US" sz="1000" dirty="0">
                    <a:solidFill>
                      <a:schemeClr val="accent1">
                        <a:lumMod val="90000"/>
                        <a:lumOff val="10000"/>
                      </a:schemeClr>
                    </a:solidFill>
                  </a:rPr>
                  <a:t>Pilots, </a:t>
                </a:r>
                <a:r>
                  <a:rPr lang="en-US" sz="1000" dirty="0" err="1">
                    <a:solidFill>
                      <a:schemeClr val="accent1">
                        <a:lumMod val="90000"/>
                        <a:lumOff val="10000"/>
                      </a:schemeClr>
                    </a:solidFill>
                  </a:rPr>
                  <a:t>PoVs</a:t>
                </a:r>
                <a:endParaRPr lang="en-US" sz="1000" dirty="0">
                  <a:solidFill>
                    <a:schemeClr val="accent1">
                      <a:lumMod val="90000"/>
                      <a:lumOff val="10000"/>
                    </a:schemeClr>
                  </a:solidFill>
                </a:endParaRPr>
              </a:p>
              <a:p>
                <a:pPr>
                  <a:spcAft>
                    <a:spcPts val="400"/>
                  </a:spcAft>
                </a:pPr>
                <a:r>
                  <a:rPr lang="en-US" sz="1000" dirty="0">
                    <a:solidFill>
                      <a:schemeClr val="accent1">
                        <a:lumMod val="90000"/>
                        <a:lumOff val="10000"/>
                      </a:schemeClr>
                    </a:solidFill>
                  </a:rPr>
                  <a:t>Validate assumptions</a:t>
                </a:r>
              </a:p>
              <a:p>
                <a:pPr>
                  <a:spcAft>
                    <a:spcPts val="400"/>
                  </a:spcAft>
                </a:pPr>
                <a:r>
                  <a:rPr lang="en-US" sz="1000" dirty="0">
                    <a:solidFill>
                      <a:schemeClr val="accent1">
                        <a:lumMod val="90000"/>
                        <a:lumOff val="10000"/>
                      </a:schemeClr>
                    </a:solidFill>
                  </a:rPr>
                  <a:t>Gather data</a:t>
                </a:r>
              </a:p>
              <a:p>
                <a:pPr>
                  <a:spcAft>
                    <a:spcPts val="400"/>
                  </a:spcAft>
                </a:pPr>
                <a:r>
                  <a:rPr lang="en-US" sz="1000" dirty="0">
                    <a:solidFill>
                      <a:schemeClr val="accent1">
                        <a:lumMod val="90000"/>
                        <a:lumOff val="10000"/>
                      </a:schemeClr>
                    </a:solidFill>
                  </a:rPr>
                  <a:t>…..</a:t>
                </a:r>
                <a:endParaRPr lang="en-GB" sz="1000" dirty="0">
                  <a:solidFill>
                    <a:schemeClr val="accent1">
                      <a:lumMod val="90000"/>
                      <a:lumOff val="10000"/>
                    </a:schemeClr>
                  </a:solidFill>
                </a:endParaRPr>
              </a:p>
            </p:txBody>
          </p:sp>
          <p:grpSp>
            <p:nvGrpSpPr>
              <p:cNvPr id="8" name="Group 7">
                <a:extLst>
                  <a:ext uri="{FF2B5EF4-FFF2-40B4-BE49-F238E27FC236}">
                    <a16:creationId xmlns:a16="http://schemas.microsoft.com/office/drawing/2014/main" xmlns="" id="{E1BEEEB7-67BF-4370-8F2E-7DE1DBB9CD51}"/>
                  </a:ext>
                </a:extLst>
              </p:cNvPr>
              <p:cNvGrpSpPr/>
              <p:nvPr/>
            </p:nvGrpSpPr>
            <p:grpSpPr>
              <a:xfrm>
                <a:off x="2078546" y="1143000"/>
                <a:ext cx="645494" cy="2581977"/>
                <a:chOff x="3124200" y="1295400"/>
                <a:chExt cx="2209800" cy="5562600"/>
              </a:xfrm>
            </p:grpSpPr>
            <p:grpSp>
              <p:nvGrpSpPr>
                <p:cNvPr id="34" name="Group 33">
                  <a:extLst>
                    <a:ext uri="{FF2B5EF4-FFF2-40B4-BE49-F238E27FC236}">
                      <a16:creationId xmlns:a16="http://schemas.microsoft.com/office/drawing/2014/main" xmlns="" id="{7D1DC72E-9409-45A1-A2B7-5E9603761C68}"/>
                    </a:ext>
                  </a:extLst>
                </p:cNvPr>
                <p:cNvGrpSpPr/>
                <p:nvPr/>
              </p:nvGrpSpPr>
              <p:grpSpPr>
                <a:xfrm>
                  <a:off x="3124200" y="1295400"/>
                  <a:ext cx="2209800" cy="2743200"/>
                  <a:chOff x="3124200" y="1295400"/>
                  <a:chExt cx="2667000" cy="2286000"/>
                </a:xfrm>
              </p:grpSpPr>
              <p:sp>
                <p:nvSpPr>
                  <p:cNvPr id="38" name="Right Triangle 37">
                    <a:extLst>
                      <a:ext uri="{FF2B5EF4-FFF2-40B4-BE49-F238E27FC236}">
                        <a16:creationId xmlns:a16="http://schemas.microsoft.com/office/drawing/2014/main" xmlns="" id="{D2919515-7EFB-4F33-B923-5C6D4EEF699E}"/>
                      </a:ext>
                    </a:extLst>
                  </p:cNvPr>
                  <p:cNvSpPr/>
                  <p:nvPr/>
                </p:nvSpPr>
                <p:spPr>
                  <a:xfrm>
                    <a:off x="3124200" y="1295400"/>
                    <a:ext cx="2667000" cy="14478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39" name="Rectangle 38">
                    <a:extLst>
                      <a:ext uri="{FF2B5EF4-FFF2-40B4-BE49-F238E27FC236}">
                        <a16:creationId xmlns:a16="http://schemas.microsoft.com/office/drawing/2014/main" xmlns="" id="{A09D91DD-850F-4613-9B58-5AEA82DF8CD0}"/>
                      </a:ext>
                    </a:extLst>
                  </p:cNvPr>
                  <p:cNvSpPr/>
                  <p:nvPr/>
                </p:nvSpPr>
                <p:spPr>
                  <a:xfrm>
                    <a:off x="3124200" y="2743200"/>
                    <a:ext cx="2667000" cy="838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grpSp>
            <p:grpSp>
              <p:nvGrpSpPr>
                <p:cNvPr id="35" name="Group 34">
                  <a:extLst>
                    <a:ext uri="{FF2B5EF4-FFF2-40B4-BE49-F238E27FC236}">
                      <a16:creationId xmlns:a16="http://schemas.microsoft.com/office/drawing/2014/main" xmlns="" id="{53251D11-8A92-4F43-87F3-D3414F044ADB}"/>
                    </a:ext>
                  </a:extLst>
                </p:cNvPr>
                <p:cNvGrpSpPr/>
                <p:nvPr/>
              </p:nvGrpSpPr>
              <p:grpSpPr>
                <a:xfrm flipV="1">
                  <a:off x="3124200" y="4114800"/>
                  <a:ext cx="2209800" cy="2743200"/>
                  <a:chOff x="3124200" y="1295400"/>
                  <a:chExt cx="2667000" cy="2286000"/>
                </a:xfrm>
              </p:grpSpPr>
              <p:sp>
                <p:nvSpPr>
                  <p:cNvPr id="36" name="Right Triangle 35">
                    <a:extLst>
                      <a:ext uri="{FF2B5EF4-FFF2-40B4-BE49-F238E27FC236}">
                        <a16:creationId xmlns:a16="http://schemas.microsoft.com/office/drawing/2014/main" xmlns="" id="{E52AD3E4-1B62-49A6-86BD-4A17FC9512B8}"/>
                      </a:ext>
                    </a:extLst>
                  </p:cNvPr>
                  <p:cNvSpPr/>
                  <p:nvPr/>
                </p:nvSpPr>
                <p:spPr>
                  <a:xfrm>
                    <a:off x="3124200" y="1295400"/>
                    <a:ext cx="2667000" cy="14478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37" name="Rectangle 36">
                    <a:extLst>
                      <a:ext uri="{FF2B5EF4-FFF2-40B4-BE49-F238E27FC236}">
                        <a16:creationId xmlns:a16="http://schemas.microsoft.com/office/drawing/2014/main" xmlns="" id="{61FE7415-B462-49C8-B7FE-F959B58EB370}"/>
                      </a:ext>
                    </a:extLst>
                  </p:cNvPr>
                  <p:cNvSpPr/>
                  <p:nvPr/>
                </p:nvSpPr>
                <p:spPr>
                  <a:xfrm>
                    <a:off x="3124200" y="2743200"/>
                    <a:ext cx="2667000" cy="838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grpSp>
          </p:grpSp>
          <p:sp>
            <p:nvSpPr>
              <p:cNvPr id="9" name="TextBox 8">
                <a:extLst>
                  <a:ext uri="{FF2B5EF4-FFF2-40B4-BE49-F238E27FC236}">
                    <a16:creationId xmlns:a16="http://schemas.microsoft.com/office/drawing/2014/main" xmlns="" id="{099FB74F-F659-4511-A498-A88623CD85BA}"/>
                  </a:ext>
                </a:extLst>
              </p:cNvPr>
              <p:cNvSpPr txBox="1"/>
              <p:nvPr/>
            </p:nvSpPr>
            <p:spPr>
              <a:xfrm>
                <a:off x="551384" y="2420888"/>
                <a:ext cx="1500389" cy="1323439"/>
              </a:xfrm>
              <a:prstGeom prst="rect">
                <a:avLst/>
              </a:prstGeom>
              <a:noFill/>
            </p:spPr>
            <p:txBody>
              <a:bodyPr wrap="square" lIns="0" rtlCol="0">
                <a:spAutoFit/>
              </a:bodyPr>
              <a:lstStyle/>
              <a:p>
                <a:pPr algn="r">
                  <a:spcAft>
                    <a:spcPts val="200"/>
                  </a:spcAft>
                </a:pPr>
                <a:r>
                  <a:rPr lang="en-US" sz="1000" dirty="0"/>
                  <a:t>Ideation</a:t>
                </a:r>
              </a:p>
              <a:p>
                <a:pPr algn="r">
                  <a:spcAft>
                    <a:spcPts val="200"/>
                  </a:spcAft>
                </a:pPr>
                <a:r>
                  <a:rPr lang="en-US" sz="1000" dirty="0"/>
                  <a:t>Hackathons</a:t>
                </a:r>
              </a:p>
              <a:p>
                <a:pPr algn="r">
                  <a:spcAft>
                    <a:spcPts val="200"/>
                  </a:spcAft>
                </a:pPr>
                <a:r>
                  <a:rPr lang="en-US" sz="1000" dirty="0"/>
                  <a:t>Brainstorming</a:t>
                </a:r>
              </a:p>
              <a:p>
                <a:pPr algn="r">
                  <a:spcAft>
                    <a:spcPts val="200"/>
                  </a:spcAft>
                </a:pPr>
                <a:r>
                  <a:rPr lang="en-US" sz="1000" dirty="0"/>
                  <a:t>Business requests</a:t>
                </a:r>
              </a:p>
              <a:p>
                <a:pPr algn="r">
                  <a:spcAft>
                    <a:spcPts val="200"/>
                  </a:spcAft>
                </a:pPr>
                <a:r>
                  <a:rPr lang="en-US" sz="1000" dirty="0"/>
                  <a:t>Suggestions</a:t>
                </a:r>
              </a:p>
              <a:p>
                <a:pPr algn="r">
                  <a:spcAft>
                    <a:spcPts val="200"/>
                  </a:spcAft>
                </a:pPr>
                <a:r>
                  <a:rPr lang="en-US" sz="1000" dirty="0"/>
                  <a:t>Customer pain points</a:t>
                </a:r>
              </a:p>
              <a:p>
                <a:pPr algn="r">
                  <a:spcAft>
                    <a:spcPts val="200"/>
                  </a:spcAft>
                </a:pPr>
                <a:r>
                  <a:rPr lang="en-US" sz="1000" dirty="0"/>
                  <a:t>.…</a:t>
                </a:r>
              </a:p>
            </p:txBody>
          </p:sp>
          <p:sp>
            <p:nvSpPr>
              <p:cNvPr id="10" name="Rectangle 9">
                <a:extLst>
                  <a:ext uri="{FF2B5EF4-FFF2-40B4-BE49-F238E27FC236}">
                    <a16:creationId xmlns:a16="http://schemas.microsoft.com/office/drawing/2014/main" xmlns="" id="{FE193DBB-E094-4237-9D31-79C86BB60E6B}"/>
                  </a:ext>
                </a:extLst>
              </p:cNvPr>
              <p:cNvSpPr/>
              <p:nvPr/>
            </p:nvSpPr>
            <p:spPr>
              <a:xfrm>
                <a:off x="2764383" y="1949868"/>
                <a:ext cx="887555" cy="968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accent1">
                        <a:lumMod val="90000"/>
                        <a:lumOff val="10000"/>
                      </a:schemeClr>
                    </a:solidFill>
                  </a:rPr>
                  <a:t>Filter driven by business goals, needs, strategies</a:t>
                </a:r>
                <a:endParaRPr lang="en-GB" sz="1000" dirty="0">
                  <a:solidFill>
                    <a:schemeClr val="accent1">
                      <a:lumMod val="90000"/>
                      <a:lumOff val="10000"/>
                    </a:schemeClr>
                  </a:solidFill>
                </a:endParaRPr>
              </a:p>
            </p:txBody>
          </p:sp>
          <p:sp>
            <p:nvSpPr>
              <p:cNvPr id="11" name="Arrow: Right 10">
                <a:extLst>
                  <a:ext uri="{FF2B5EF4-FFF2-40B4-BE49-F238E27FC236}">
                    <a16:creationId xmlns:a16="http://schemas.microsoft.com/office/drawing/2014/main" xmlns="" id="{18586EF0-F2C8-4E45-A2E2-A70D9341338E}"/>
                  </a:ext>
                </a:extLst>
              </p:cNvPr>
              <p:cNvSpPr/>
              <p:nvPr/>
            </p:nvSpPr>
            <p:spPr>
              <a:xfrm>
                <a:off x="2603010" y="2030555"/>
                <a:ext cx="242060" cy="282404"/>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2" name="Arrow: Right 11">
                <a:extLst>
                  <a:ext uri="{FF2B5EF4-FFF2-40B4-BE49-F238E27FC236}">
                    <a16:creationId xmlns:a16="http://schemas.microsoft.com/office/drawing/2014/main" xmlns="" id="{980290AF-D501-4553-ADD4-470975C0D082}"/>
                  </a:ext>
                </a:extLst>
              </p:cNvPr>
              <p:cNvSpPr/>
              <p:nvPr/>
            </p:nvSpPr>
            <p:spPr>
              <a:xfrm>
                <a:off x="2603010" y="2514675"/>
                <a:ext cx="242060" cy="282404"/>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3" name="Arrow: Right 12">
                <a:extLst>
                  <a:ext uri="{FF2B5EF4-FFF2-40B4-BE49-F238E27FC236}">
                    <a16:creationId xmlns:a16="http://schemas.microsoft.com/office/drawing/2014/main" xmlns="" id="{3741DF18-BEB4-4CEF-8EAE-8EA195519FB6}"/>
                  </a:ext>
                </a:extLst>
              </p:cNvPr>
              <p:cNvSpPr/>
              <p:nvPr/>
            </p:nvSpPr>
            <p:spPr>
              <a:xfrm>
                <a:off x="3611594" y="2272615"/>
                <a:ext cx="242060" cy="282404"/>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grpSp>
            <p:nvGrpSpPr>
              <p:cNvPr id="14" name="Group 13">
                <a:extLst>
                  <a:ext uri="{FF2B5EF4-FFF2-40B4-BE49-F238E27FC236}">
                    <a16:creationId xmlns:a16="http://schemas.microsoft.com/office/drawing/2014/main" xmlns="" id="{BA7D0F83-F441-4BDA-95F1-152199EAFB03}"/>
                  </a:ext>
                </a:extLst>
              </p:cNvPr>
              <p:cNvGrpSpPr/>
              <p:nvPr/>
            </p:nvGrpSpPr>
            <p:grpSpPr>
              <a:xfrm>
                <a:off x="3918440" y="1869181"/>
                <a:ext cx="1306890" cy="1179288"/>
                <a:chOff x="4465766" y="6400800"/>
                <a:chExt cx="2468434" cy="2227421"/>
              </a:xfrm>
            </p:grpSpPr>
            <p:grpSp>
              <p:nvGrpSpPr>
                <p:cNvPr id="22" name="Group 21">
                  <a:extLst>
                    <a:ext uri="{FF2B5EF4-FFF2-40B4-BE49-F238E27FC236}">
                      <a16:creationId xmlns:a16="http://schemas.microsoft.com/office/drawing/2014/main" xmlns="" id="{694CC62E-88DE-443E-A9AF-B0A039327044}"/>
                    </a:ext>
                  </a:extLst>
                </p:cNvPr>
                <p:cNvGrpSpPr/>
                <p:nvPr/>
              </p:nvGrpSpPr>
              <p:grpSpPr>
                <a:xfrm>
                  <a:off x="4648200" y="6400800"/>
                  <a:ext cx="2286000" cy="2042774"/>
                  <a:chOff x="2517787" y="1497000"/>
                  <a:chExt cx="4109213" cy="3672000"/>
                </a:xfrm>
              </p:grpSpPr>
              <p:cxnSp>
                <p:nvCxnSpPr>
                  <p:cNvPr id="25" name="Straight Connector 24">
                    <a:extLst>
                      <a:ext uri="{FF2B5EF4-FFF2-40B4-BE49-F238E27FC236}">
                        <a16:creationId xmlns:a16="http://schemas.microsoft.com/office/drawing/2014/main" xmlns="" id="{E91E4203-540B-4793-B8F8-0077220E9F50}"/>
                      </a:ext>
                    </a:extLst>
                  </p:cNvPr>
                  <p:cNvCxnSpPr>
                    <a:cxnSpLocks/>
                  </p:cNvCxnSpPr>
                  <p:nvPr/>
                </p:nvCxnSpPr>
                <p:spPr>
                  <a:xfrm>
                    <a:off x="2877787" y="1497000"/>
                    <a:ext cx="0" cy="3672000"/>
                  </a:xfrm>
                  <a:prstGeom prst="line">
                    <a:avLst/>
                  </a:prstGeom>
                  <a:ln w="19050">
                    <a:solidFill>
                      <a:schemeClr val="tx1"/>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BD1BDC9-8E43-42A5-A64C-1E022451FB3D}"/>
                      </a:ext>
                    </a:extLst>
                  </p:cNvPr>
                  <p:cNvCxnSpPr>
                    <a:cxnSpLocks/>
                  </p:cNvCxnSpPr>
                  <p:nvPr/>
                </p:nvCxnSpPr>
                <p:spPr>
                  <a:xfrm>
                    <a:off x="2517787" y="4233000"/>
                    <a:ext cx="38880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xmlns="" id="{136D539B-6819-4DDE-BAFE-A4463808F400}"/>
                      </a:ext>
                    </a:extLst>
                  </p:cNvPr>
                  <p:cNvGrpSpPr/>
                  <p:nvPr/>
                </p:nvGrpSpPr>
                <p:grpSpPr>
                  <a:xfrm>
                    <a:off x="3165787" y="1929000"/>
                    <a:ext cx="2655600" cy="2594364"/>
                    <a:chOff x="1712400" y="1925400"/>
                    <a:chExt cx="3751070" cy="3664573"/>
                  </a:xfrm>
                </p:grpSpPr>
                <p:sp>
                  <p:nvSpPr>
                    <p:cNvPr id="30" name="Freeform: Shape 29">
                      <a:extLst>
                        <a:ext uri="{FF2B5EF4-FFF2-40B4-BE49-F238E27FC236}">
                          <a16:creationId xmlns:a16="http://schemas.microsoft.com/office/drawing/2014/main" xmlns="" id="{192C8848-062F-4334-9E7B-7C9498A6172B}"/>
                        </a:ext>
                      </a:extLst>
                    </p:cNvPr>
                    <p:cNvSpPr/>
                    <p:nvPr/>
                  </p:nvSpPr>
                  <p:spPr>
                    <a:xfrm>
                      <a:off x="2640000" y="2853000"/>
                      <a:ext cx="951470" cy="864973"/>
                    </a:xfrm>
                    <a:custGeom>
                      <a:avLst/>
                      <a:gdLst>
                        <a:gd name="connsiteX0" fmla="*/ 0 w 951470"/>
                        <a:gd name="connsiteY0" fmla="*/ 0 h 864973"/>
                        <a:gd name="connsiteX1" fmla="*/ 951470 w 951470"/>
                        <a:gd name="connsiteY1" fmla="*/ 0 h 864973"/>
                        <a:gd name="connsiteX2" fmla="*/ 951470 w 951470"/>
                        <a:gd name="connsiteY2" fmla="*/ 864973 h 864973"/>
                      </a:gdLst>
                      <a:ahLst/>
                      <a:cxnLst>
                        <a:cxn ang="0">
                          <a:pos x="connsiteX0" y="connsiteY0"/>
                        </a:cxn>
                        <a:cxn ang="0">
                          <a:pos x="connsiteX1" y="connsiteY1"/>
                        </a:cxn>
                        <a:cxn ang="0">
                          <a:pos x="connsiteX2" y="connsiteY2"/>
                        </a:cxn>
                      </a:cxnLst>
                      <a:rect l="l" t="t" r="r" b="b"/>
                      <a:pathLst>
                        <a:path w="951470" h="864973">
                          <a:moveTo>
                            <a:pt x="0" y="0"/>
                          </a:moveTo>
                          <a:lnTo>
                            <a:pt x="951470" y="0"/>
                          </a:lnTo>
                          <a:lnTo>
                            <a:pt x="951470" y="864973"/>
                          </a:lnTo>
                        </a:path>
                      </a:pathLst>
                    </a:custGeom>
                    <a:noFill/>
                    <a:ln w="19050">
                      <a:solidFill>
                        <a:schemeClr val="bg1">
                          <a:lumMod val="50000"/>
                        </a:schemeClr>
                      </a:solidFill>
                      <a:headEnd type="none" w="med"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31" name="Freeform: Shape 30">
                      <a:extLst>
                        <a:ext uri="{FF2B5EF4-FFF2-40B4-BE49-F238E27FC236}">
                          <a16:creationId xmlns:a16="http://schemas.microsoft.com/office/drawing/2014/main" xmlns="" id="{E88E8B01-0305-4243-B521-E38DE8C3AC0E}"/>
                        </a:ext>
                      </a:extLst>
                    </p:cNvPr>
                    <p:cNvSpPr/>
                    <p:nvPr/>
                  </p:nvSpPr>
                  <p:spPr>
                    <a:xfrm>
                      <a:off x="1712400" y="1925400"/>
                      <a:ext cx="951470" cy="864973"/>
                    </a:xfrm>
                    <a:custGeom>
                      <a:avLst/>
                      <a:gdLst>
                        <a:gd name="connsiteX0" fmla="*/ 0 w 951470"/>
                        <a:gd name="connsiteY0" fmla="*/ 0 h 864973"/>
                        <a:gd name="connsiteX1" fmla="*/ 951470 w 951470"/>
                        <a:gd name="connsiteY1" fmla="*/ 0 h 864973"/>
                        <a:gd name="connsiteX2" fmla="*/ 951470 w 951470"/>
                        <a:gd name="connsiteY2" fmla="*/ 864973 h 864973"/>
                      </a:gdLst>
                      <a:ahLst/>
                      <a:cxnLst>
                        <a:cxn ang="0">
                          <a:pos x="connsiteX0" y="connsiteY0"/>
                        </a:cxn>
                        <a:cxn ang="0">
                          <a:pos x="connsiteX1" y="connsiteY1"/>
                        </a:cxn>
                        <a:cxn ang="0">
                          <a:pos x="connsiteX2" y="connsiteY2"/>
                        </a:cxn>
                      </a:cxnLst>
                      <a:rect l="l" t="t" r="r" b="b"/>
                      <a:pathLst>
                        <a:path w="951470" h="864973">
                          <a:moveTo>
                            <a:pt x="0" y="0"/>
                          </a:moveTo>
                          <a:lnTo>
                            <a:pt x="951470" y="0"/>
                          </a:lnTo>
                          <a:lnTo>
                            <a:pt x="951470" y="864973"/>
                          </a:lnTo>
                        </a:path>
                      </a:pathLst>
                    </a:custGeom>
                    <a:noFill/>
                    <a:ln w="19050">
                      <a:solidFill>
                        <a:schemeClr val="bg1">
                          <a:lumMod val="50000"/>
                        </a:schemeClr>
                      </a:solidFill>
                      <a:headEnd type="none" w="med"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32" name="Freeform: Shape 31">
                      <a:extLst>
                        <a:ext uri="{FF2B5EF4-FFF2-40B4-BE49-F238E27FC236}">
                          <a16:creationId xmlns:a16="http://schemas.microsoft.com/office/drawing/2014/main" xmlns="" id="{EBBECFF7-A2A7-4701-9066-A826BC164D6E}"/>
                        </a:ext>
                      </a:extLst>
                    </p:cNvPr>
                    <p:cNvSpPr/>
                    <p:nvPr/>
                  </p:nvSpPr>
                  <p:spPr>
                    <a:xfrm>
                      <a:off x="3576000" y="3789000"/>
                      <a:ext cx="951470" cy="864973"/>
                    </a:xfrm>
                    <a:custGeom>
                      <a:avLst/>
                      <a:gdLst>
                        <a:gd name="connsiteX0" fmla="*/ 0 w 951470"/>
                        <a:gd name="connsiteY0" fmla="*/ 0 h 864973"/>
                        <a:gd name="connsiteX1" fmla="*/ 951470 w 951470"/>
                        <a:gd name="connsiteY1" fmla="*/ 0 h 864973"/>
                        <a:gd name="connsiteX2" fmla="*/ 951470 w 951470"/>
                        <a:gd name="connsiteY2" fmla="*/ 864973 h 864973"/>
                      </a:gdLst>
                      <a:ahLst/>
                      <a:cxnLst>
                        <a:cxn ang="0">
                          <a:pos x="connsiteX0" y="connsiteY0"/>
                        </a:cxn>
                        <a:cxn ang="0">
                          <a:pos x="connsiteX1" y="connsiteY1"/>
                        </a:cxn>
                        <a:cxn ang="0">
                          <a:pos x="connsiteX2" y="connsiteY2"/>
                        </a:cxn>
                      </a:cxnLst>
                      <a:rect l="l" t="t" r="r" b="b"/>
                      <a:pathLst>
                        <a:path w="951470" h="864973">
                          <a:moveTo>
                            <a:pt x="0" y="0"/>
                          </a:moveTo>
                          <a:lnTo>
                            <a:pt x="951470" y="0"/>
                          </a:lnTo>
                          <a:lnTo>
                            <a:pt x="951470" y="864973"/>
                          </a:lnTo>
                        </a:path>
                      </a:pathLst>
                    </a:custGeom>
                    <a:noFill/>
                    <a:ln w="19050">
                      <a:solidFill>
                        <a:schemeClr val="bg1">
                          <a:lumMod val="50000"/>
                        </a:schemeClr>
                      </a:solidFill>
                      <a:headEnd type="none" w="med"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33" name="Freeform: Shape 32">
                      <a:extLst>
                        <a:ext uri="{FF2B5EF4-FFF2-40B4-BE49-F238E27FC236}">
                          <a16:creationId xmlns:a16="http://schemas.microsoft.com/office/drawing/2014/main" xmlns="" id="{9BCF1A33-ECAE-444E-A794-039A1E04DA78}"/>
                        </a:ext>
                      </a:extLst>
                    </p:cNvPr>
                    <p:cNvSpPr/>
                    <p:nvPr/>
                  </p:nvSpPr>
                  <p:spPr>
                    <a:xfrm>
                      <a:off x="4512000" y="4725000"/>
                      <a:ext cx="951470" cy="864973"/>
                    </a:xfrm>
                    <a:custGeom>
                      <a:avLst/>
                      <a:gdLst>
                        <a:gd name="connsiteX0" fmla="*/ 0 w 951470"/>
                        <a:gd name="connsiteY0" fmla="*/ 0 h 864973"/>
                        <a:gd name="connsiteX1" fmla="*/ 951470 w 951470"/>
                        <a:gd name="connsiteY1" fmla="*/ 0 h 864973"/>
                        <a:gd name="connsiteX2" fmla="*/ 951470 w 951470"/>
                        <a:gd name="connsiteY2" fmla="*/ 864973 h 864973"/>
                      </a:gdLst>
                      <a:ahLst/>
                      <a:cxnLst>
                        <a:cxn ang="0">
                          <a:pos x="connsiteX0" y="connsiteY0"/>
                        </a:cxn>
                        <a:cxn ang="0">
                          <a:pos x="connsiteX1" y="connsiteY1"/>
                        </a:cxn>
                        <a:cxn ang="0">
                          <a:pos x="connsiteX2" y="connsiteY2"/>
                        </a:cxn>
                      </a:cxnLst>
                      <a:rect l="l" t="t" r="r" b="b"/>
                      <a:pathLst>
                        <a:path w="951470" h="864973">
                          <a:moveTo>
                            <a:pt x="0" y="0"/>
                          </a:moveTo>
                          <a:lnTo>
                            <a:pt x="951470" y="0"/>
                          </a:lnTo>
                          <a:lnTo>
                            <a:pt x="951470" y="864973"/>
                          </a:lnTo>
                        </a:path>
                      </a:pathLst>
                    </a:custGeom>
                    <a:noFill/>
                    <a:ln w="19050">
                      <a:solidFill>
                        <a:schemeClr val="bg1">
                          <a:lumMod val="50000"/>
                        </a:schemeClr>
                      </a:solidFill>
                      <a:headEnd type="none" w="med"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grpSp>
              <p:cxnSp>
                <p:nvCxnSpPr>
                  <p:cNvPr id="28" name="Straight Connector 27">
                    <a:extLst>
                      <a:ext uri="{FF2B5EF4-FFF2-40B4-BE49-F238E27FC236}">
                        <a16:creationId xmlns:a16="http://schemas.microsoft.com/office/drawing/2014/main" xmlns="" id="{7D3C9EB4-F4F8-4022-ABEF-C54B513BC9C5}"/>
                      </a:ext>
                    </a:extLst>
                  </p:cNvPr>
                  <p:cNvCxnSpPr>
                    <a:cxnSpLocks/>
                  </p:cNvCxnSpPr>
                  <p:nvPr/>
                </p:nvCxnSpPr>
                <p:spPr>
                  <a:xfrm>
                    <a:off x="2667000" y="4953000"/>
                    <a:ext cx="3960000" cy="0"/>
                  </a:xfrm>
                  <a:prstGeom prst="line">
                    <a:avLst/>
                  </a:prstGeom>
                  <a:ln w="19050">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80645A1C-A829-4318-86A7-DD932E4C5FA3}"/>
                      </a:ext>
                    </a:extLst>
                  </p:cNvPr>
                  <p:cNvCxnSpPr/>
                  <p:nvPr/>
                </p:nvCxnSpPr>
                <p:spPr>
                  <a:xfrm rot="2700000">
                    <a:off x="2867831" y="3208709"/>
                    <a:ext cx="223200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xmlns="" id="{C4179B6D-84DD-4DD5-8160-E808D979E131}"/>
                    </a:ext>
                  </a:extLst>
                </p:cNvPr>
                <p:cNvSpPr txBox="1"/>
                <p:nvPr/>
              </p:nvSpPr>
              <p:spPr>
                <a:xfrm rot="16200000">
                  <a:off x="4417676" y="7132228"/>
                  <a:ext cx="342401" cy="246221"/>
                </a:xfrm>
                <a:prstGeom prst="rect">
                  <a:avLst/>
                </a:prstGeom>
                <a:noFill/>
              </p:spPr>
              <p:txBody>
                <a:bodyPr wrap="none" lIns="0" rtlCol="0">
                  <a:spAutoFit/>
                </a:bodyPr>
                <a:lstStyle/>
                <a:p>
                  <a:pPr algn="ctr"/>
                  <a:r>
                    <a:rPr lang="en-GB" sz="1000" dirty="0"/>
                    <a:t>Risk</a:t>
                  </a:r>
                </a:p>
              </p:txBody>
            </p:sp>
            <p:sp>
              <p:nvSpPr>
                <p:cNvPr id="24" name="TextBox 23">
                  <a:extLst>
                    <a:ext uri="{FF2B5EF4-FFF2-40B4-BE49-F238E27FC236}">
                      <a16:creationId xmlns:a16="http://schemas.microsoft.com/office/drawing/2014/main" xmlns="" id="{B90FAA9E-72B2-4377-A58A-F456113D1998}"/>
                    </a:ext>
                  </a:extLst>
                </p:cNvPr>
                <p:cNvSpPr txBox="1"/>
                <p:nvPr/>
              </p:nvSpPr>
              <p:spPr>
                <a:xfrm>
                  <a:off x="5643744" y="8382000"/>
                  <a:ext cx="377667" cy="246221"/>
                </a:xfrm>
                <a:prstGeom prst="rect">
                  <a:avLst/>
                </a:prstGeom>
                <a:noFill/>
              </p:spPr>
              <p:txBody>
                <a:bodyPr wrap="none" lIns="0" rtlCol="0">
                  <a:spAutoFit/>
                </a:bodyPr>
                <a:lstStyle/>
                <a:p>
                  <a:pPr algn="ctr"/>
                  <a:r>
                    <a:rPr lang="en-GB" sz="1000" dirty="0"/>
                    <a:t>Time</a:t>
                  </a:r>
                </a:p>
              </p:txBody>
            </p:sp>
          </p:grpSp>
          <p:sp>
            <p:nvSpPr>
              <p:cNvPr id="15" name="Arrow: Right 14">
                <a:extLst>
                  <a:ext uri="{FF2B5EF4-FFF2-40B4-BE49-F238E27FC236}">
                    <a16:creationId xmlns:a16="http://schemas.microsoft.com/office/drawing/2014/main" xmlns="" id="{D3D9A6D5-AE13-45A4-99F0-2FC8860C8BC0}"/>
                  </a:ext>
                </a:extLst>
              </p:cNvPr>
              <p:cNvSpPr/>
              <p:nvPr/>
            </p:nvSpPr>
            <p:spPr>
              <a:xfrm>
                <a:off x="6193572" y="1707808"/>
                <a:ext cx="242060" cy="282404"/>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16" name="Arrow: Right 15">
                <a:extLst>
                  <a:ext uri="{FF2B5EF4-FFF2-40B4-BE49-F238E27FC236}">
                    <a16:creationId xmlns:a16="http://schemas.microsoft.com/office/drawing/2014/main" xmlns="" id="{41DEC059-BC5B-4B3F-8598-C9B021CDD749}"/>
                  </a:ext>
                </a:extLst>
              </p:cNvPr>
              <p:cNvSpPr/>
              <p:nvPr/>
            </p:nvSpPr>
            <p:spPr>
              <a:xfrm>
                <a:off x="6193572" y="2756736"/>
                <a:ext cx="242060" cy="282404"/>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pic>
            <p:nvPicPr>
              <p:cNvPr id="17" name="Graphic 16" descr="Brain in head">
                <a:extLst>
                  <a:ext uri="{FF2B5EF4-FFF2-40B4-BE49-F238E27FC236}">
                    <a16:creationId xmlns:a16="http://schemas.microsoft.com/office/drawing/2014/main" xmlns="" id="{A635C2D8-B06C-45DF-B323-7CE493D8CD7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118889" y="1707808"/>
                <a:ext cx="524464" cy="524464"/>
              </a:xfrm>
              <a:prstGeom prst="rect">
                <a:avLst/>
              </a:prstGeom>
            </p:spPr>
          </p:pic>
          <p:pic>
            <p:nvPicPr>
              <p:cNvPr id="18" name="Graphic 17" descr="Brain in head">
                <a:extLst>
                  <a:ext uri="{FF2B5EF4-FFF2-40B4-BE49-F238E27FC236}">
                    <a16:creationId xmlns:a16="http://schemas.microsoft.com/office/drawing/2014/main" xmlns="" id="{8C95C1AC-EB39-4F11-B064-B980EB8BAA9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118889" y="2514675"/>
                <a:ext cx="524464" cy="524464"/>
              </a:xfrm>
              <a:prstGeom prst="rect">
                <a:avLst/>
              </a:prstGeom>
            </p:spPr>
          </p:pic>
          <p:sp>
            <p:nvSpPr>
              <p:cNvPr id="19" name="TextBox 18">
                <a:extLst>
                  <a:ext uri="{FF2B5EF4-FFF2-40B4-BE49-F238E27FC236}">
                    <a16:creationId xmlns:a16="http://schemas.microsoft.com/office/drawing/2014/main" xmlns="" id="{DBD27801-C2C4-4C43-9AB1-C579125ABB25}"/>
                  </a:ext>
                </a:extLst>
              </p:cNvPr>
              <p:cNvSpPr txBox="1"/>
              <p:nvPr/>
            </p:nvSpPr>
            <p:spPr>
              <a:xfrm rot="5400000">
                <a:off x="6286092" y="1722810"/>
                <a:ext cx="587661" cy="246221"/>
              </a:xfrm>
              <a:prstGeom prst="rect">
                <a:avLst/>
              </a:prstGeom>
              <a:noFill/>
            </p:spPr>
            <p:txBody>
              <a:bodyPr wrap="none" lIns="0" rtlCol="0">
                <a:spAutoFit/>
              </a:bodyPr>
              <a:lstStyle/>
              <a:p>
                <a:pPr algn="ctr"/>
                <a:r>
                  <a:rPr lang="en-US" sz="1000" dirty="0"/>
                  <a:t>Learning</a:t>
                </a:r>
                <a:endParaRPr lang="en-GB" sz="1000" dirty="0"/>
              </a:p>
            </p:txBody>
          </p:sp>
          <p:sp>
            <p:nvSpPr>
              <p:cNvPr id="20" name="TextBox 19">
                <a:extLst>
                  <a:ext uri="{FF2B5EF4-FFF2-40B4-BE49-F238E27FC236}">
                    <a16:creationId xmlns:a16="http://schemas.microsoft.com/office/drawing/2014/main" xmlns="" id="{EA30D4A9-7C3C-4E09-B81E-C09645513C0B}"/>
                  </a:ext>
                </a:extLst>
              </p:cNvPr>
              <p:cNvSpPr txBox="1"/>
              <p:nvPr/>
            </p:nvSpPr>
            <p:spPr>
              <a:xfrm rot="5400000">
                <a:off x="6091561" y="2810195"/>
                <a:ext cx="964367" cy="246221"/>
              </a:xfrm>
              <a:prstGeom prst="rect">
                <a:avLst/>
              </a:prstGeom>
              <a:noFill/>
            </p:spPr>
            <p:txBody>
              <a:bodyPr wrap="none" lIns="0" rtlCol="0">
                <a:spAutoFit/>
              </a:bodyPr>
              <a:lstStyle/>
              <a:p>
                <a:pPr algn="ctr"/>
                <a:r>
                  <a:rPr lang="en-US" sz="1000" dirty="0"/>
                  <a:t>Implementation</a:t>
                </a:r>
                <a:endParaRPr lang="en-GB" sz="1000" dirty="0"/>
              </a:p>
            </p:txBody>
          </p:sp>
          <p:sp>
            <p:nvSpPr>
              <p:cNvPr id="21" name="Arrow: Right 20">
                <a:extLst>
                  <a:ext uri="{FF2B5EF4-FFF2-40B4-BE49-F238E27FC236}">
                    <a16:creationId xmlns:a16="http://schemas.microsoft.com/office/drawing/2014/main" xmlns="" id="{B1A3080F-DE1B-4F19-A1E1-37822DAE3AF7}"/>
                  </a:ext>
                </a:extLst>
              </p:cNvPr>
              <p:cNvSpPr/>
              <p:nvPr/>
            </p:nvSpPr>
            <p:spPr>
              <a:xfrm>
                <a:off x="6718036" y="2756736"/>
                <a:ext cx="242060" cy="282404"/>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000" dirty="0"/>
              </a:p>
            </p:txBody>
          </p:sp>
          <p:sp>
            <p:nvSpPr>
              <p:cNvPr id="40" name="TextBox 39">
                <a:extLst>
                  <a:ext uri="{FF2B5EF4-FFF2-40B4-BE49-F238E27FC236}">
                    <a16:creationId xmlns:a16="http://schemas.microsoft.com/office/drawing/2014/main" xmlns="" id="{75CDE64E-B8D2-46B0-96E6-7C6096C19DF3}"/>
                  </a:ext>
                </a:extLst>
              </p:cNvPr>
              <p:cNvSpPr txBox="1"/>
              <p:nvPr/>
            </p:nvSpPr>
            <p:spPr>
              <a:xfrm>
                <a:off x="695400" y="764704"/>
                <a:ext cx="3699090" cy="246221"/>
              </a:xfrm>
              <a:prstGeom prst="rect">
                <a:avLst/>
              </a:prstGeom>
              <a:noFill/>
            </p:spPr>
            <p:txBody>
              <a:bodyPr wrap="none" lIns="0" rtlCol="0">
                <a:spAutoFit/>
              </a:bodyPr>
              <a:lstStyle/>
              <a:p>
                <a:r>
                  <a:rPr lang="en-US" sz="1000" b="1" dirty="0"/>
                  <a:t>Figure 8 – Technology Strategy and the Innovation Process</a:t>
                </a:r>
                <a:endParaRPr lang="en-GB" sz="1000" b="1" dirty="0"/>
              </a:p>
            </p:txBody>
          </p:sp>
          <p:sp>
            <p:nvSpPr>
              <p:cNvPr id="42" name="TextBox 41">
                <a:extLst>
                  <a:ext uri="{FF2B5EF4-FFF2-40B4-BE49-F238E27FC236}">
                    <a16:creationId xmlns:a16="http://schemas.microsoft.com/office/drawing/2014/main" xmlns="" id="{FE5B20DE-A44C-493C-9F27-0DBF898A5DF5}"/>
                  </a:ext>
                </a:extLst>
              </p:cNvPr>
              <p:cNvSpPr txBox="1"/>
              <p:nvPr/>
            </p:nvSpPr>
            <p:spPr>
              <a:xfrm rot="5400000">
                <a:off x="-551776" y="2227903"/>
                <a:ext cx="1876476" cy="246221"/>
              </a:xfrm>
              <a:prstGeom prst="rect">
                <a:avLst/>
              </a:prstGeom>
              <a:noFill/>
            </p:spPr>
            <p:txBody>
              <a:bodyPr wrap="none" lIns="0" rtlCol="0">
                <a:spAutoFit/>
              </a:bodyPr>
              <a:lstStyle/>
              <a:p>
                <a:pPr algn="ctr"/>
                <a:r>
                  <a:rPr lang="en-US" sz="1000" dirty="0"/>
                  <a:t>Technology and business ideas</a:t>
                </a:r>
                <a:endParaRPr lang="en-GB" sz="1000" dirty="0"/>
              </a:p>
            </p:txBody>
          </p:sp>
        </p:grpSp>
        <p:cxnSp>
          <p:nvCxnSpPr>
            <p:cNvPr id="44" name="Straight Connector 43">
              <a:extLst>
                <a:ext uri="{FF2B5EF4-FFF2-40B4-BE49-F238E27FC236}">
                  <a16:creationId xmlns:a16="http://schemas.microsoft.com/office/drawing/2014/main" xmlns="" id="{13A3A678-D906-4AF3-8C89-C86BED3D42B0}"/>
                </a:ext>
              </a:extLst>
            </p:cNvPr>
            <p:cNvCxnSpPr/>
            <p:nvPr/>
          </p:nvCxnSpPr>
          <p:spPr>
            <a:xfrm flipV="1">
              <a:off x="551384" y="1196752"/>
              <a:ext cx="0" cy="24482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830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 name="Group 228">
            <a:extLst>
              <a:ext uri="{FF2B5EF4-FFF2-40B4-BE49-F238E27FC236}">
                <a16:creationId xmlns:a16="http://schemas.microsoft.com/office/drawing/2014/main" xmlns="" id="{81FB554C-4FB1-45B3-8B07-9D5BBB6685D4}"/>
              </a:ext>
            </a:extLst>
          </p:cNvPr>
          <p:cNvGrpSpPr/>
          <p:nvPr/>
        </p:nvGrpSpPr>
        <p:grpSpPr>
          <a:xfrm>
            <a:off x="442391" y="620688"/>
            <a:ext cx="8589831" cy="3694480"/>
            <a:chOff x="442391" y="620688"/>
            <a:chExt cx="8589831" cy="3694480"/>
          </a:xfrm>
        </p:grpSpPr>
        <p:grpSp>
          <p:nvGrpSpPr>
            <p:cNvPr id="112" name="Group 111">
              <a:extLst>
                <a:ext uri="{FF2B5EF4-FFF2-40B4-BE49-F238E27FC236}">
                  <a16:creationId xmlns:a16="http://schemas.microsoft.com/office/drawing/2014/main" xmlns="" id="{2E61256D-5A80-4B12-8318-6D3D6B032398}"/>
                </a:ext>
              </a:extLst>
            </p:cNvPr>
            <p:cNvGrpSpPr/>
            <p:nvPr/>
          </p:nvGrpSpPr>
          <p:grpSpPr>
            <a:xfrm>
              <a:off x="7246603" y="2323746"/>
              <a:ext cx="1753326" cy="1753326"/>
              <a:chOff x="9067800" y="3505200"/>
              <a:chExt cx="2308855" cy="2308855"/>
            </a:xfrm>
          </p:grpSpPr>
          <p:grpSp>
            <p:nvGrpSpPr>
              <p:cNvPr id="113" name="Group 112">
                <a:extLst>
                  <a:ext uri="{FF2B5EF4-FFF2-40B4-BE49-F238E27FC236}">
                    <a16:creationId xmlns:a16="http://schemas.microsoft.com/office/drawing/2014/main" xmlns="" id="{091F9C5D-4F71-4DA1-AE57-75D52A6B712A}"/>
                  </a:ext>
                </a:extLst>
              </p:cNvPr>
              <p:cNvGrpSpPr/>
              <p:nvPr/>
            </p:nvGrpSpPr>
            <p:grpSpPr>
              <a:xfrm>
                <a:off x="9067800" y="3505200"/>
                <a:ext cx="2080255" cy="2080255"/>
                <a:chOff x="5029200" y="3124200"/>
                <a:chExt cx="2080255" cy="2080255"/>
              </a:xfrm>
            </p:grpSpPr>
            <p:grpSp>
              <p:nvGrpSpPr>
                <p:cNvPr id="160" name="Group 159">
                  <a:extLst>
                    <a:ext uri="{FF2B5EF4-FFF2-40B4-BE49-F238E27FC236}">
                      <a16:creationId xmlns:a16="http://schemas.microsoft.com/office/drawing/2014/main" xmlns="" id="{2992B766-DC61-40D1-9EF8-A37C67CC82C0}"/>
                    </a:ext>
                  </a:extLst>
                </p:cNvPr>
                <p:cNvGrpSpPr/>
                <p:nvPr/>
              </p:nvGrpSpPr>
              <p:grpSpPr>
                <a:xfrm>
                  <a:off x="5029200" y="3124200"/>
                  <a:ext cx="1752600" cy="1752600"/>
                  <a:chOff x="5029200" y="3276600"/>
                  <a:chExt cx="3124200" cy="3124200"/>
                </a:xfrm>
              </p:grpSpPr>
              <p:grpSp>
                <p:nvGrpSpPr>
                  <p:cNvPr id="171" name="Group 170">
                    <a:extLst>
                      <a:ext uri="{FF2B5EF4-FFF2-40B4-BE49-F238E27FC236}">
                        <a16:creationId xmlns:a16="http://schemas.microsoft.com/office/drawing/2014/main" xmlns="" id="{0A13B1A8-D25B-4B30-981C-842B75E0CD49}"/>
                      </a:ext>
                    </a:extLst>
                  </p:cNvPr>
                  <p:cNvGrpSpPr/>
                  <p:nvPr/>
                </p:nvGrpSpPr>
                <p:grpSpPr>
                  <a:xfrm>
                    <a:off x="5029200" y="3276600"/>
                    <a:ext cx="3124200" cy="381000"/>
                    <a:chOff x="5029200" y="3276600"/>
                    <a:chExt cx="3124200" cy="381000"/>
                  </a:xfrm>
                </p:grpSpPr>
                <p:sp>
                  <p:nvSpPr>
                    <p:cNvPr id="198" name="Rectangle 197">
                      <a:extLst>
                        <a:ext uri="{FF2B5EF4-FFF2-40B4-BE49-F238E27FC236}">
                          <a16:creationId xmlns:a16="http://schemas.microsoft.com/office/drawing/2014/main" xmlns="" id="{F2706DD9-8C8F-4694-BE63-C81573D8A39D}"/>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9" name="Rectangle 198">
                      <a:extLst>
                        <a:ext uri="{FF2B5EF4-FFF2-40B4-BE49-F238E27FC236}">
                          <a16:creationId xmlns:a16="http://schemas.microsoft.com/office/drawing/2014/main" xmlns="" id="{F7C91A1E-FCB2-4251-9E47-569F824D7FDD}"/>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00" name="Rectangle 199">
                      <a:extLst>
                        <a:ext uri="{FF2B5EF4-FFF2-40B4-BE49-F238E27FC236}">
                          <a16:creationId xmlns:a16="http://schemas.microsoft.com/office/drawing/2014/main" xmlns="" id="{6F8D7B67-5E80-4478-AE9A-8B5A78032299}"/>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01" name="Rectangle 200">
                      <a:extLst>
                        <a:ext uri="{FF2B5EF4-FFF2-40B4-BE49-F238E27FC236}">
                          <a16:creationId xmlns:a16="http://schemas.microsoft.com/office/drawing/2014/main" xmlns="" id="{7265561C-71FD-4940-873B-89DE1C0F282D}"/>
                        </a:ext>
                      </a:extLst>
                    </p:cNvPr>
                    <p:cNvSpPr/>
                    <p:nvPr/>
                  </p:nvSpPr>
                  <p:spPr>
                    <a:xfrm>
                      <a:off x="64008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02" name="Rectangle 201">
                      <a:extLst>
                        <a:ext uri="{FF2B5EF4-FFF2-40B4-BE49-F238E27FC236}">
                          <a16:creationId xmlns:a16="http://schemas.microsoft.com/office/drawing/2014/main" xmlns="" id="{B483C505-2BCA-4705-A5E2-9AA104F93970}"/>
                        </a:ext>
                      </a:extLst>
                    </p:cNvPr>
                    <p:cNvSpPr/>
                    <p:nvPr/>
                  </p:nvSpPr>
                  <p:spPr>
                    <a:xfrm>
                      <a:off x="6858000" y="3276600"/>
                      <a:ext cx="381000" cy="381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03" name="Rectangle 202">
                      <a:extLst>
                        <a:ext uri="{FF2B5EF4-FFF2-40B4-BE49-F238E27FC236}">
                          <a16:creationId xmlns:a16="http://schemas.microsoft.com/office/drawing/2014/main" xmlns="" id="{4E47E381-25B7-43C3-8D29-D7422DF56C0F}"/>
                        </a:ext>
                      </a:extLst>
                    </p:cNvPr>
                    <p:cNvSpPr/>
                    <p:nvPr/>
                  </p:nvSpPr>
                  <p:spPr>
                    <a:xfrm>
                      <a:off x="7315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04" name="Rectangle 203">
                      <a:extLst>
                        <a:ext uri="{FF2B5EF4-FFF2-40B4-BE49-F238E27FC236}">
                          <a16:creationId xmlns:a16="http://schemas.microsoft.com/office/drawing/2014/main" xmlns="" id="{1FBEFC9F-62E2-4A75-9561-B1A54E59BE41}"/>
                        </a:ext>
                      </a:extLst>
                    </p:cNvPr>
                    <p:cNvSpPr/>
                    <p:nvPr/>
                  </p:nvSpPr>
                  <p:spPr>
                    <a:xfrm>
                      <a:off x="7772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72" name="Group 171">
                    <a:extLst>
                      <a:ext uri="{FF2B5EF4-FFF2-40B4-BE49-F238E27FC236}">
                        <a16:creationId xmlns:a16="http://schemas.microsoft.com/office/drawing/2014/main" xmlns="" id="{4647409D-4810-4F50-B27C-FE3B8E8A1A7A}"/>
                      </a:ext>
                    </a:extLst>
                  </p:cNvPr>
                  <p:cNvGrpSpPr/>
                  <p:nvPr/>
                </p:nvGrpSpPr>
                <p:grpSpPr>
                  <a:xfrm>
                    <a:off x="5029200" y="3733800"/>
                    <a:ext cx="2667000" cy="381000"/>
                    <a:chOff x="5029200" y="3276600"/>
                    <a:chExt cx="2667000" cy="381000"/>
                  </a:xfrm>
                </p:grpSpPr>
                <p:sp>
                  <p:nvSpPr>
                    <p:cNvPr id="192" name="Rectangle 191">
                      <a:extLst>
                        <a:ext uri="{FF2B5EF4-FFF2-40B4-BE49-F238E27FC236}">
                          <a16:creationId xmlns:a16="http://schemas.microsoft.com/office/drawing/2014/main" xmlns="" id="{2B22DF1B-9BAA-43C8-A2C5-21EB0A429AB5}"/>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3" name="Rectangle 192">
                      <a:extLst>
                        <a:ext uri="{FF2B5EF4-FFF2-40B4-BE49-F238E27FC236}">
                          <a16:creationId xmlns:a16="http://schemas.microsoft.com/office/drawing/2014/main" xmlns="" id="{905888A8-6F82-43B1-8977-1F193F0B0663}"/>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4" name="Rectangle 193">
                      <a:extLst>
                        <a:ext uri="{FF2B5EF4-FFF2-40B4-BE49-F238E27FC236}">
                          <a16:creationId xmlns:a16="http://schemas.microsoft.com/office/drawing/2014/main" xmlns="" id="{39B43DE9-4F0F-4002-A1CE-91FB727ACB3A}"/>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5" name="Rectangle 194">
                      <a:extLst>
                        <a:ext uri="{FF2B5EF4-FFF2-40B4-BE49-F238E27FC236}">
                          <a16:creationId xmlns:a16="http://schemas.microsoft.com/office/drawing/2014/main" xmlns="" id="{2E7ACB69-1D22-4969-96EF-7DD86484B84F}"/>
                        </a:ext>
                      </a:extLst>
                    </p:cNvPr>
                    <p:cNvSpPr/>
                    <p:nvPr/>
                  </p:nvSpPr>
                  <p:spPr>
                    <a:xfrm>
                      <a:off x="64008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6" name="Rectangle 195">
                      <a:extLst>
                        <a:ext uri="{FF2B5EF4-FFF2-40B4-BE49-F238E27FC236}">
                          <a16:creationId xmlns:a16="http://schemas.microsoft.com/office/drawing/2014/main" xmlns="" id="{F55D76C8-326A-4E82-843E-754048303364}"/>
                        </a:ext>
                      </a:extLst>
                    </p:cNvPr>
                    <p:cNvSpPr/>
                    <p:nvPr/>
                  </p:nvSpPr>
                  <p:spPr>
                    <a:xfrm>
                      <a:off x="68580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7" name="Rectangle 196">
                      <a:extLst>
                        <a:ext uri="{FF2B5EF4-FFF2-40B4-BE49-F238E27FC236}">
                          <a16:creationId xmlns:a16="http://schemas.microsoft.com/office/drawing/2014/main" xmlns="" id="{3412B76F-8C61-49D6-A9DB-E72D7E18CA5C}"/>
                        </a:ext>
                      </a:extLst>
                    </p:cNvPr>
                    <p:cNvSpPr/>
                    <p:nvPr/>
                  </p:nvSpPr>
                  <p:spPr>
                    <a:xfrm>
                      <a:off x="7315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73" name="Group 172">
                    <a:extLst>
                      <a:ext uri="{FF2B5EF4-FFF2-40B4-BE49-F238E27FC236}">
                        <a16:creationId xmlns:a16="http://schemas.microsoft.com/office/drawing/2014/main" xmlns="" id="{4AC7F65B-6278-43AF-8634-4753C0CBA1F5}"/>
                      </a:ext>
                    </a:extLst>
                  </p:cNvPr>
                  <p:cNvGrpSpPr/>
                  <p:nvPr/>
                </p:nvGrpSpPr>
                <p:grpSpPr>
                  <a:xfrm>
                    <a:off x="5029200" y="4191000"/>
                    <a:ext cx="2209800" cy="381000"/>
                    <a:chOff x="5029200" y="3276600"/>
                    <a:chExt cx="2209800" cy="381000"/>
                  </a:xfrm>
                </p:grpSpPr>
                <p:sp>
                  <p:nvSpPr>
                    <p:cNvPr id="187" name="Rectangle 186">
                      <a:extLst>
                        <a:ext uri="{FF2B5EF4-FFF2-40B4-BE49-F238E27FC236}">
                          <a16:creationId xmlns:a16="http://schemas.microsoft.com/office/drawing/2014/main" xmlns="" id="{6ED6CE09-5CE9-4E78-8C81-132B52AAF85E}"/>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8" name="Rectangle 187">
                      <a:extLst>
                        <a:ext uri="{FF2B5EF4-FFF2-40B4-BE49-F238E27FC236}">
                          <a16:creationId xmlns:a16="http://schemas.microsoft.com/office/drawing/2014/main" xmlns="" id="{30310960-0C0C-4C68-BDBE-78338E1537A9}"/>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9" name="Rectangle 188">
                      <a:extLst>
                        <a:ext uri="{FF2B5EF4-FFF2-40B4-BE49-F238E27FC236}">
                          <a16:creationId xmlns:a16="http://schemas.microsoft.com/office/drawing/2014/main" xmlns="" id="{6AA3CAEC-D118-4966-B562-E93BCC763B62}"/>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0" name="Rectangle 189">
                      <a:extLst>
                        <a:ext uri="{FF2B5EF4-FFF2-40B4-BE49-F238E27FC236}">
                          <a16:creationId xmlns:a16="http://schemas.microsoft.com/office/drawing/2014/main" xmlns="" id="{5429B33B-1742-4C07-B53F-21ECA7950E2A}"/>
                        </a:ext>
                      </a:extLst>
                    </p:cNvPr>
                    <p:cNvSpPr/>
                    <p:nvPr/>
                  </p:nvSpPr>
                  <p:spPr>
                    <a:xfrm>
                      <a:off x="64008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91" name="Rectangle 190">
                      <a:extLst>
                        <a:ext uri="{FF2B5EF4-FFF2-40B4-BE49-F238E27FC236}">
                          <a16:creationId xmlns:a16="http://schemas.microsoft.com/office/drawing/2014/main" xmlns="" id="{FAE1C4C9-D734-46D7-8746-064F9F186DB0}"/>
                        </a:ext>
                      </a:extLst>
                    </p:cNvPr>
                    <p:cNvSpPr/>
                    <p:nvPr/>
                  </p:nvSpPr>
                  <p:spPr>
                    <a:xfrm>
                      <a:off x="68580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74" name="Group 173">
                    <a:extLst>
                      <a:ext uri="{FF2B5EF4-FFF2-40B4-BE49-F238E27FC236}">
                        <a16:creationId xmlns:a16="http://schemas.microsoft.com/office/drawing/2014/main" xmlns="" id="{62C17BC4-5FA3-4642-AE27-DC64D0A8E9EC}"/>
                      </a:ext>
                    </a:extLst>
                  </p:cNvPr>
                  <p:cNvGrpSpPr/>
                  <p:nvPr/>
                </p:nvGrpSpPr>
                <p:grpSpPr>
                  <a:xfrm>
                    <a:off x="5029200" y="4648200"/>
                    <a:ext cx="1752600" cy="381000"/>
                    <a:chOff x="5029200" y="3276600"/>
                    <a:chExt cx="1752600" cy="381000"/>
                  </a:xfrm>
                </p:grpSpPr>
                <p:sp>
                  <p:nvSpPr>
                    <p:cNvPr id="183" name="Rectangle 182">
                      <a:extLst>
                        <a:ext uri="{FF2B5EF4-FFF2-40B4-BE49-F238E27FC236}">
                          <a16:creationId xmlns:a16="http://schemas.microsoft.com/office/drawing/2014/main" xmlns="" id="{2EDEAA38-A25C-475F-AC34-E820BC58F583}"/>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4" name="Rectangle 183">
                      <a:extLst>
                        <a:ext uri="{FF2B5EF4-FFF2-40B4-BE49-F238E27FC236}">
                          <a16:creationId xmlns:a16="http://schemas.microsoft.com/office/drawing/2014/main" xmlns="" id="{A809BB17-1D77-4375-A68C-177D5637310A}"/>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5" name="Rectangle 184">
                      <a:extLst>
                        <a:ext uri="{FF2B5EF4-FFF2-40B4-BE49-F238E27FC236}">
                          <a16:creationId xmlns:a16="http://schemas.microsoft.com/office/drawing/2014/main" xmlns="" id="{F19DAE1E-1F7C-49CC-845D-1E26BA2CBD20}"/>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6" name="Rectangle 185">
                      <a:extLst>
                        <a:ext uri="{FF2B5EF4-FFF2-40B4-BE49-F238E27FC236}">
                          <a16:creationId xmlns:a16="http://schemas.microsoft.com/office/drawing/2014/main" xmlns="" id="{35406F2D-5D7D-4112-8C03-5A90B905FCA8}"/>
                        </a:ext>
                      </a:extLst>
                    </p:cNvPr>
                    <p:cNvSpPr/>
                    <p:nvPr/>
                  </p:nvSpPr>
                  <p:spPr>
                    <a:xfrm>
                      <a:off x="64008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75" name="Group 174">
                    <a:extLst>
                      <a:ext uri="{FF2B5EF4-FFF2-40B4-BE49-F238E27FC236}">
                        <a16:creationId xmlns:a16="http://schemas.microsoft.com/office/drawing/2014/main" xmlns="" id="{9ABC0129-31B6-46E1-9AD6-79FFA4B97CB7}"/>
                      </a:ext>
                    </a:extLst>
                  </p:cNvPr>
                  <p:cNvGrpSpPr/>
                  <p:nvPr/>
                </p:nvGrpSpPr>
                <p:grpSpPr>
                  <a:xfrm>
                    <a:off x="5029200" y="5105400"/>
                    <a:ext cx="1295400" cy="381000"/>
                    <a:chOff x="5029200" y="3276600"/>
                    <a:chExt cx="1295400" cy="381000"/>
                  </a:xfrm>
                </p:grpSpPr>
                <p:sp>
                  <p:nvSpPr>
                    <p:cNvPr id="180" name="Rectangle 179">
                      <a:extLst>
                        <a:ext uri="{FF2B5EF4-FFF2-40B4-BE49-F238E27FC236}">
                          <a16:creationId xmlns:a16="http://schemas.microsoft.com/office/drawing/2014/main" xmlns="" id="{2BCEB35D-40F1-4F69-8B6E-FD23E47A1925}"/>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1" name="Rectangle 180">
                      <a:extLst>
                        <a:ext uri="{FF2B5EF4-FFF2-40B4-BE49-F238E27FC236}">
                          <a16:creationId xmlns:a16="http://schemas.microsoft.com/office/drawing/2014/main" xmlns="" id="{923489BD-4948-48E3-AD27-AD975A4F3373}"/>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82" name="Rectangle 181">
                      <a:extLst>
                        <a:ext uri="{FF2B5EF4-FFF2-40B4-BE49-F238E27FC236}">
                          <a16:creationId xmlns:a16="http://schemas.microsoft.com/office/drawing/2014/main" xmlns="" id="{975D9F0D-0D52-4E38-9570-456B913D071A}"/>
                        </a:ext>
                      </a:extLst>
                    </p:cNvPr>
                    <p:cNvSpPr/>
                    <p:nvPr/>
                  </p:nvSpPr>
                  <p:spPr>
                    <a:xfrm>
                      <a:off x="5943600" y="3276600"/>
                      <a:ext cx="381000" cy="381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76" name="Group 175">
                    <a:extLst>
                      <a:ext uri="{FF2B5EF4-FFF2-40B4-BE49-F238E27FC236}">
                        <a16:creationId xmlns:a16="http://schemas.microsoft.com/office/drawing/2014/main" xmlns="" id="{4D974265-78F4-404B-AC54-7C90743A63FE}"/>
                      </a:ext>
                    </a:extLst>
                  </p:cNvPr>
                  <p:cNvGrpSpPr/>
                  <p:nvPr/>
                </p:nvGrpSpPr>
                <p:grpSpPr>
                  <a:xfrm>
                    <a:off x="5029200" y="5562600"/>
                    <a:ext cx="838200" cy="381000"/>
                    <a:chOff x="5029200" y="3276600"/>
                    <a:chExt cx="838200" cy="381000"/>
                  </a:xfrm>
                </p:grpSpPr>
                <p:sp>
                  <p:nvSpPr>
                    <p:cNvPr id="178" name="Rectangle 177">
                      <a:extLst>
                        <a:ext uri="{FF2B5EF4-FFF2-40B4-BE49-F238E27FC236}">
                          <a16:creationId xmlns:a16="http://schemas.microsoft.com/office/drawing/2014/main" xmlns="" id="{69A1C391-D4B8-40B4-A076-70080AA747C6}"/>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79" name="Rectangle 178">
                      <a:extLst>
                        <a:ext uri="{FF2B5EF4-FFF2-40B4-BE49-F238E27FC236}">
                          <a16:creationId xmlns:a16="http://schemas.microsoft.com/office/drawing/2014/main" xmlns="" id="{932DD480-0EC6-4EAE-81B3-FB6FA633470C}"/>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77" name="Rectangle 176">
                    <a:extLst>
                      <a:ext uri="{FF2B5EF4-FFF2-40B4-BE49-F238E27FC236}">
                        <a16:creationId xmlns:a16="http://schemas.microsoft.com/office/drawing/2014/main" xmlns="" id="{C2609676-EDEF-46F7-8621-D64660E4546E}"/>
                      </a:ext>
                    </a:extLst>
                  </p:cNvPr>
                  <p:cNvSpPr/>
                  <p:nvPr/>
                </p:nvSpPr>
                <p:spPr>
                  <a:xfrm>
                    <a:off x="5029200" y="60198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61" name="Group 160">
                  <a:extLst>
                    <a:ext uri="{FF2B5EF4-FFF2-40B4-BE49-F238E27FC236}">
                      <a16:creationId xmlns:a16="http://schemas.microsoft.com/office/drawing/2014/main" xmlns="" id="{0049CBC9-E1C6-413E-B0C2-07318CE7049D}"/>
                    </a:ext>
                  </a:extLst>
                </p:cNvPr>
                <p:cNvGrpSpPr/>
                <p:nvPr/>
              </p:nvGrpSpPr>
              <p:grpSpPr>
                <a:xfrm flipV="1">
                  <a:off x="6858000" y="3200400"/>
                  <a:ext cx="251455" cy="45719"/>
                  <a:chOff x="8229600" y="2133600"/>
                  <a:chExt cx="838200" cy="152400"/>
                </a:xfrm>
              </p:grpSpPr>
              <p:sp>
                <p:nvSpPr>
                  <p:cNvPr id="167" name="Rectangle 166">
                    <a:extLst>
                      <a:ext uri="{FF2B5EF4-FFF2-40B4-BE49-F238E27FC236}">
                        <a16:creationId xmlns:a16="http://schemas.microsoft.com/office/drawing/2014/main" xmlns="" id="{CF9349C8-304C-4A94-AFCF-A05BD88C21D4}"/>
                      </a:ext>
                    </a:extLst>
                  </p:cNvPr>
                  <p:cNvSpPr/>
                  <p:nvPr/>
                </p:nvSpPr>
                <p:spPr>
                  <a:xfrm>
                    <a:off x="82296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8" name="Rectangle 167">
                    <a:extLst>
                      <a:ext uri="{FF2B5EF4-FFF2-40B4-BE49-F238E27FC236}">
                        <a16:creationId xmlns:a16="http://schemas.microsoft.com/office/drawing/2014/main" xmlns="" id="{66D638E9-F99E-440C-AB81-C4F4425325DB}"/>
                      </a:ext>
                    </a:extLst>
                  </p:cNvPr>
                  <p:cNvSpPr/>
                  <p:nvPr/>
                </p:nvSpPr>
                <p:spPr>
                  <a:xfrm>
                    <a:off x="84582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9" name="Rectangle 168">
                    <a:extLst>
                      <a:ext uri="{FF2B5EF4-FFF2-40B4-BE49-F238E27FC236}">
                        <a16:creationId xmlns:a16="http://schemas.microsoft.com/office/drawing/2014/main" xmlns="" id="{50621912-0FD2-4FD5-95E3-C2B03584A442}"/>
                      </a:ext>
                    </a:extLst>
                  </p:cNvPr>
                  <p:cNvSpPr/>
                  <p:nvPr/>
                </p:nvSpPr>
                <p:spPr>
                  <a:xfrm>
                    <a:off x="86868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70" name="Rectangle 169">
                    <a:extLst>
                      <a:ext uri="{FF2B5EF4-FFF2-40B4-BE49-F238E27FC236}">
                        <a16:creationId xmlns:a16="http://schemas.microsoft.com/office/drawing/2014/main" xmlns="" id="{9FEA3B8D-6F72-4FA1-BD1B-400FB122A980}"/>
                      </a:ext>
                    </a:extLst>
                  </p:cNvPr>
                  <p:cNvSpPr/>
                  <p:nvPr/>
                </p:nvSpPr>
                <p:spPr>
                  <a:xfrm>
                    <a:off x="89154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62" name="Group 161">
                  <a:extLst>
                    <a:ext uri="{FF2B5EF4-FFF2-40B4-BE49-F238E27FC236}">
                      <a16:creationId xmlns:a16="http://schemas.microsoft.com/office/drawing/2014/main" xmlns="" id="{534A8AA4-6DFB-41B2-81D8-52D19E1C38B8}"/>
                    </a:ext>
                  </a:extLst>
                </p:cNvPr>
                <p:cNvGrpSpPr/>
                <p:nvPr/>
              </p:nvGrpSpPr>
              <p:grpSpPr>
                <a:xfrm rot="16200000" flipV="1">
                  <a:off x="5002532" y="5055868"/>
                  <a:ext cx="251455" cy="45719"/>
                  <a:chOff x="8229600" y="2133600"/>
                  <a:chExt cx="838200" cy="152400"/>
                </a:xfrm>
              </p:grpSpPr>
              <p:sp>
                <p:nvSpPr>
                  <p:cNvPr id="163" name="Rectangle 162">
                    <a:extLst>
                      <a:ext uri="{FF2B5EF4-FFF2-40B4-BE49-F238E27FC236}">
                        <a16:creationId xmlns:a16="http://schemas.microsoft.com/office/drawing/2014/main" xmlns="" id="{68BC9000-23DC-469B-AD0E-1A7F77B3FDCF}"/>
                      </a:ext>
                    </a:extLst>
                  </p:cNvPr>
                  <p:cNvSpPr/>
                  <p:nvPr/>
                </p:nvSpPr>
                <p:spPr>
                  <a:xfrm>
                    <a:off x="82296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4" name="Rectangle 163">
                    <a:extLst>
                      <a:ext uri="{FF2B5EF4-FFF2-40B4-BE49-F238E27FC236}">
                        <a16:creationId xmlns:a16="http://schemas.microsoft.com/office/drawing/2014/main" xmlns="" id="{A38D11C4-0E64-4EC3-87F0-F3262D634F54}"/>
                      </a:ext>
                    </a:extLst>
                  </p:cNvPr>
                  <p:cNvSpPr/>
                  <p:nvPr/>
                </p:nvSpPr>
                <p:spPr>
                  <a:xfrm>
                    <a:off x="84582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5" name="Rectangle 164">
                    <a:extLst>
                      <a:ext uri="{FF2B5EF4-FFF2-40B4-BE49-F238E27FC236}">
                        <a16:creationId xmlns:a16="http://schemas.microsoft.com/office/drawing/2014/main" xmlns="" id="{43AEDC01-19CC-4960-A94E-FF6D2E501E52}"/>
                      </a:ext>
                    </a:extLst>
                  </p:cNvPr>
                  <p:cNvSpPr/>
                  <p:nvPr/>
                </p:nvSpPr>
                <p:spPr>
                  <a:xfrm>
                    <a:off x="86868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6" name="Rectangle 165">
                    <a:extLst>
                      <a:ext uri="{FF2B5EF4-FFF2-40B4-BE49-F238E27FC236}">
                        <a16:creationId xmlns:a16="http://schemas.microsoft.com/office/drawing/2014/main" xmlns="" id="{CAC4B2DB-C271-481E-B6CE-3368CC6AD368}"/>
                      </a:ext>
                    </a:extLst>
                  </p:cNvPr>
                  <p:cNvSpPr/>
                  <p:nvPr/>
                </p:nvSpPr>
                <p:spPr>
                  <a:xfrm>
                    <a:off x="89154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grpSp>
            <p:nvGrpSpPr>
              <p:cNvPr id="114" name="Group 113">
                <a:extLst>
                  <a:ext uri="{FF2B5EF4-FFF2-40B4-BE49-F238E27FC236}">
                    <a16:creationId xmlns:a16="http://schemas.microsoft.com/office/drawing/2014/main" xmlns="" id="{79669CB8-B5D4-4104-8288-ADBE09AE5E5D}"/>
                  </a:ext>
                </a:extLst>
              </p:cNvPr>
              <p:cNvGrpSpPr/>
              <p:nvPr/>
            </p:nvGrpSpPr>
            <p:grpSpPr>
              <a:xfrm rot="10800000">
                <a:off x="9296400" y="3733800"/>
                <a:ext cx="2080255" cy="2080255"/>
                <a:chOff x="5029200" y="3124200"/>
                <a:chExt cx="2080255" cy="2080255"/>
              </a:xfrm>
            </p:grpSpPr>
            <p:grpSp>
              <p:nvGrpSpPr>
                <p:cNvPr id="115" name="Group 114">
                  <a:extLst>
                    <a:ext uri="{FF2B5EF4-FFF2-40B4-BE49-F238E27FC236}">
                      <a16:creationId xmlns:a16="http://schemas.microsoft.com/office/drawing/2014/main" xmlns="" id="{1D1294B6-B633-4FD7-892E-B4F34B1D3064}"/>
                    </a:ext>
                  </a:extLst>
                </p:cNvPr>
                <p:cNvGrpSpPr/>
                <p:nvPr/>
              </p:nvGrpSpPr>
              <p:grpSpPr>
                <a:xfrm>
                  <a:off x="5029200" y="3124200"/>
                  <a:ext cx="1752600" cy="1752600"/>
                  <a:chOff x="5029200" y="3276600"/>
                  <a:chExt cx="3124200" cy="3124200"/>
                </a:xfrm>
              </p:grpSpPr>
              <p:grpSp>
                <p:nvGrpSpPr>
                  <p:cNvPr id="126" name="Group 125">
                    <a:extLst>
                      <a:ext uri="{FF2B5EF4-FFF2-40B4-BE49-F238E27FC236}">
                        <a16:creationId xmlns:a16="http://schemas.microsoft.com/office/drawing/2014/main" xmlns="" id="{58FE05F1-7DBC-44E2-AF54-43CFB0D68D9E}"/>
                      </a:ext>
                    </a:extLst>
                  </p:cNvPr>
                  <p:cNvGrpSpPr/>
                  <p:nvPr/>
                </p:nvGrpSpPr>
                <p:grpSpPr>
                  <a:xfrm>
                    <a:off x="5029200" y="3276600"/>
                    <a:ext cx="3124200" cy="381000"/>
                    <a:chOff x="5029200" y="3276600"/>
                    <a:chExt cx="3124200" cy="381000"/>
                  </a:xfrm>
                </p:grpSpPr>
                <p:sp>
                  <p:nvSpPr>
                    <p:cNvPr id="153" name="Rectangle 152">
                      <a:extLst>
                        <a:ext uri="{FF2B5EF4-FFF2-40B4-BE49-F238E27FC236}">
                          <a16:creationId xmlns:a16="http://schemas.microsoft.com/office/drawing/2014/main" xmlns="" id="{B16506AA-5C2D-455A-8640-3B6316CA0A35}"/>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4" name="Rectangle 153">
                      <a:extLst>
                        <a:ext uri="{FF2B5EF4-FFF2-40B4-BE49-F238E27FC236}">
                          <a16:creationId xmlns:a16="http://schemas.microsoft.com/office/drawing/2014/main" xmlns="" id="{88536D98-2CB0-405B-A87A-CABA1FCEF320}"/>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5" name="Rectangle 154">
                      <a:extLst>
                        <a:ext uri="{FF2B5EF4-FFF2-40B4-BE49-F238E27FC236}">
                          <a16:creationId xmlns:a16="http://schemas.microsoft.com/office/drawing/2014/main" xmlns="" id="{884168B7-0617-4307-9A47-BF61D4A57769}"/>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6" name="Rectangle 155">
                      <a:extLst>
                        <a:ext uri="{FF2B5EF4-FFF2-40B4-BE49-F238E27FC236}">
                          <a16:creationId xmlns:a16="http://schemas.microsoft.com/office/drawing/2014/main" xmlns="" id="{DB362F8E-3CCA-4E51-9026-A019ED7A788B}"/>
                        </a:ext>
                      </a:extLst>
                    </p:cNvPr>
                    <p:cNvSpPr/>
                    <p:nvPr/>
                  </p:nvSpPr>
                  <p:spPr>
                    <a:xfrm>
                      <a:off x="64008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7" name="Rectangle 156">
                      <a:extLst>
                        <a:ext uri="{FF2B5EF4-FFF2-40B4-BE49-F238E27FC236}">
                          <a16:creationId xmlns:a16="http://schemas.microsoft.com/office/drawing/2014/main" xmlns="" id="{CA48E144-5351-4ADF-AD62-B95F209C58F2}"/>
                        </a:ext>
                      </a:extLst>
                    </p:cNvPr>
                    <p:cNvSpPr/>
                    <p:nvPr/>
                  </p:nvSpPr>
                  <p:spPr>
                    <a:xfrm>
                      <a:off x="68580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8" name="Rectangle 157">
                      <a:extLst>
                        <a:ext uri="{FF2B5EF4-FFF2-40B4-BE49-F238E27FC236}">
                          <a16:creationId xmlns:a16="http://schemas.microsoft.com/office/drawing/2014/main" xmlns="" id="{C670C517-74DD-46F7-B2AF-5DB46362EBAB}"/>
                        </a:ext>
                      </a:extLst>
                    </p:cNvPr>
                    <p:cNvSpPr/>
                    <p:nvPr/>
                  </p:nvSpPr>
                  <p:spPr>
                    <a:xfrm>
                      <a:off x="7315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9" name="Rectangle 158">
                      <a:extLst>
                        <a:ext uri="{FF2B5EF4-FFF2-40B4-BE49-F238E27FC236}">
                          <a16:creationId xmlns:a16="http://schemas.microsoft.com/office/drawing/2014/main" xmlns="" id="{BC4536A5-CDAB-4103-99C6-C83CF5B9E986}"/>
                        </a:ext>
                      </a:extLst>
                    </p:cNvPr>
                    <p:cNvSpPr/>
                    <p:nvPr/>
                  </p:nvSpPr>
                  <p:spPr>
                    <a:xfrm>
                      <a:off x="7772400" y="3276600"/>
                      <a:ext cx="381000" cy="381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7" name="Group 126">
                    <a:extLst>
                      <a:ext uri="{FF2B5EF4-FFF2-40B4-BE49-F238E27FC236}">
                        <a16:creationId xmlns:a16="http://schemas.microsoft.com/office/drawing/2014/main" xmlns="" id="{B3AFB875-0DCF-42EC-A41D-83DB170BB97C}"/>
                      </a:ext>
                    </a:extLst>
                  </p:cNvPr>
                  <p:cNvGrpSpPr/>
                  <p:nvPr/>
                </p:nvGrpSpPr>
                <p:grpSpPr>
                  <a:xfrm>
                    <a:off x="5029200" y="3733800"/>
                    <a:ext cx="2667000" cy="381000"/>
                    <a:chOff x="5029200" y="3276600"/>
                    <a:chExt cx="2667000" cy="381000"/>
                  </a:xfrm>
                </p:grpSpPr>
                <p:sp>
                  <p:nvSpPr>
                    <p:cNvPr id="147" name="Rectangle 146">
                      <a:extLst>
                        <a:ext uri="{FF2B5EF4-FFF2-40B4-BE49-F238E27FC236}">
                          <a16:creationId xmlns:a16="http://schemas.microsoft.com/office/drawing/2014/main" xmlns="" id="{F8C8013E-6272-42A0-802D-8D3E6CFC182B}"/>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8" name="Rectangle 147">
                      <a:extLst>
                        <a:ext uri="{FF2B5EF4-FFF2-40B4-BE49-F238E27FC236}">
                          <a16:creationId xmlns:a16="http://schemas.microsoft.com/office/drawing/2014/main" xmlns="" id="{D977DFF7-2AE9-4474-9F73-F1D57FFA1E3E}"/>
                        </a:ext>
                      </a:extLst>
                    </p:cNvPr>
                    <p:cNvSpPr/>
                    <p:nvPr/>
                  </p:nvSpPr>
                  <p:spPr>
                    <a:xfrm>
                      <a:off x="5486400" y="3276600"/>
                      <a:ext cx="381000" cy="381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9" name="Rectangle 148">
                      <a:extLst>
                        <a:ext uri="{FF2B5EF4-FFF2-40B4-BE49-F238E27FC236}">
                          <a16:creationId xmlns:a16="http://schemas.microsoft.com/office/drawing/2014/main" xmlns="" id="{E11F5711-B791-49FC-9EF9-AA410945D180}"/>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0" name="Rectangle 149">
                      <a:extLst>
                        <a:ext uri="{FF2B5EF4-FFF2-40B4-BE49-F238E27FC236}">
                          <a16:creationId xmlns:a16="http://schemas.microsoft.com/office/drawing/2014/main" xmlns="" id="{2B6A3978-6D2D-4212-A762-4E6A54CDD8AE}"/>
                        </a:ext>
                      </a:extLst>
                    </p:cNvPr>
                    <p:cNvSpPr/>
                    <p:nvPr/>
                  </p:nvSpPr>
                  <p:spPr>
                    <a:xfrm>
                      <a:off x="64008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1" name="Rectangle 150">
                      <a:extLst>
                        <a:ext uri="{FF2B5EF4-FFF2-40B4-BE49-F238E27FC236}">
                          <a16:creationId xmlns:a16="http://schemas.microsoft.com/office/drawing/2014/main" xmlns="" id="{2CEADF41-41B9-4B5B-AEE3-D9C2DF1545C4}"/>
                        </a:ext>
                      </a:extLst>
                    </p:cNvPr>
                    <p:cNvSpPr/>
                    <p:nvPr/>
                  </p:nvSpPr>
                  <p:spPr>
                    <a:xfrm>
                      <a:off x="68580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2" name="Rectangle 151">
                      <a:extLst>
                        <a:ext uri="{FF2B5EF4-FFF2-40B4-BE49-F238E27FC236}">
                          <a16:creationId xmlns:a16="http://schemas.microsoft.com/office/drawing/2014/main" xmlns="" id="{5FBC074F-C5D0-4EF0-90DA-17943A1D7965}"/>
                        </a:ext>
                      </a:extLst>
                    </p:cNvPr>
                    <p:cNvSpPr/>
                    <p:nvPr/>
                  </p:nvSpPr>
                  <p:spPr>
                    <a:xfrm>
                      <a:off x="7315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8" name="Group 127">
                    <a:extLst>
                      <a:ext uri="{FF2B5EF4-FFF2-40B4-BE49-F238E27FC236}">
                        <a16:creationId xmlns:a16="http://schemas.microsoft.com/office/drawing/2014/main" xmlns="" id="{4644D4F1-6883-4923-834D-489BACB5B4DA}"/>
                      </a:ext>
                    </a:extLst>
                  </p:cNvPr>
                  <p:cNvGrpSpPr/>
                  <p:nvPr/>
                </p:nvGrpSpPr>
                <p:grpSpPr>
                  <a:xfrm>
                    <a:off x="5029200" y="4191000"/>
                    <a:ext cx="2209800" cy="381000"/>
                    <a:chOff x="5029200" y="3276600"/>
                    <a:chExt cx="2209800" cy="381000"/>
                  </a:xfrm>
                </p:grpSpPr>
                <p:sp>
                  <p:nvSpPr>
                    <p:cNvPr id="142" name="Rectangle 141">
                      <a:extLst>
                        <a:ext uri="{FF2B5EF4-FFF2-40B4-BE49-F238E27FC236}">
                          <a16:creationId xmlns:a16="http://schemas.microsoft.com/office/drawing/2014/main" xmlns="" id="{7BDD976F-A1F5-4843-A1D4-0033D73290D4}"/>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3" name="Rectangle 142">
                      <a:extLst>
                        <a:ext uri="{FF2B5EF4-FFF2-40B4-BE49-F238E27FC236}">
                          <a16:creationId xmlns:a16="http://schemas.microsoft.com/office/drawing/2014/main" xmlns="" id="{DD772A57-0408-4380-952D-773BC6168D11}"/>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4" name="Rectangle 143">
                      <a:extLst>
                        <a:ext uri="{FF2B5EF4-FFF2-40B4-BE49-F238E27FC236}">
                          <a16:creationId xmlns:a16="http://schemas.microsoft.com/office/drawing/2014/main" xmlns="" id="{BC939373-26AA-4512-A0CD-AAD711AF6A4D}"/>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5" name="Rectangle 144">
                      <a:extLst>
                        <a:ext uri="{FF2B5EF4-FFF2-40B4-BE49-F238E27FC236}">
                          <a16:creationId xmlns:a16="http://schemas.microsoft.com/office/drawing/2014/main" xmlns="" id="{53861798-2576-47BB-850B-342C1C970953}"/>
                        </a:ext>
                      </a:extLst>
                    </p:cNvPr>
                    <p:cNvSpPr/>
                    <p:nvPr/>
                  </p:nvSpPr>
                  <p:spPr>
                    <a:xfrm>
                      <a:off x="6400800" y="3276600"/>
                      <a:ext cx="381000" cy="381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6" name="Rectangle 145">
                      <a:extLst>
                        <a:ext uri="{FF2B5EF4-FFF2-40B4-BE49-F238E27FC236}">
                          <a16:creationId xmlns:a16="http://schemas.microsoft.com/office/drawing/2014/main" xmlns="" id="{FA71BA3A-3902-46F0-A610-19E422852F44}"/>
                        </a:ext>
                      </a:extLst>
                    </p:cNvPr>
                    <p:cNvSpPr/>
                    <p:nvPr/>
                  </p:nvSpPr>
                  <p:spPr>
                    <a:xfrm>
                      <a:off x="68580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29" name="Group 128">
                    <a:extLst>
                      <a:ext uri="{FF2B5EF4-FFF2-40B4-BE49-F238E27FC236}">
                        <a16:creationId xmlns:a16="http://schemas.microsoft.com/office/drawing/2014/main" xmlns="" id="{6B341085-49A3-4CC9-A895-FCC53A73E603}"/>
                      </a:ext>
                    </a:extLst>
                  </p:cNvPr>
                  <p:cNvGrpSpPr/>
                  <p:nvPr/>
                </p:nvGrpSpPr>
                <p:grpSpPr>
                  <a:xfrm>
                    <a:off x="5029200" y="4648200"/>
                    <a:ext cx="1752600" cy="381000"/>
                    <a:chOff x="5029200" y="3276600"/>
                    <a:chExt cx="1752600" cy="381000"/>
                  </a:xfrm>
                </p:grpSpPr>
                <p:sp>
                  <p:nvSpPr>
                    <p:cNvPr id="138" name="Rectangle 137">
                      <a:extLst>
                        <a:ext uri="{FF2B5EF4-FFF2-40B4-BE49-F238E27FC236}">
                          <a16:creationId xmlns:a16="http://schemas.microsoft.com/office/drawing/2014/main" xmlns="" id="{BEDFE465-3D99-489C-91FE-C62C50D831CF}"/>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39" name="Rectangle 138">
                      <a:extLst>
                        <a:ext uri="{FF2B5EF4-FFF2-40B4-BE49-F238E27FC236}">
                          <a16:creationId xmlns:a16="http://schemas.microsoft.com/office/drawing/2014/main" xmlns="" id="{D4CD9DA2-7C87-4DCE-8BBA-374DF935A0D2}"/>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0" name="Rectangle 139">
                      <a:extLst>
                        <a:ext uri="{FF2B5EF4-FFF2-40B4-BE49-F238E27FC236}">
                          <a16:creationId xmlns:a16="http://schemas.microsoft.com/office/drawing/2014/main" xmlns="" id="{AC50F4FE-FF2C-4C9D-A98C-1B669D5BE7DD}"/>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1" name="Rectangle 140">
                      <a:extLst>
                        <a:ext uri="{FF2B5EF4-FFF2-40B4-BE49-F238E27FC236}">
                          <a16:creationId xmlns:a16="http://schemas.microsoft.com/office/drawing/2014/main" xmlns="" id="{EAE4AD8D-AB1E-45E6-9306-8657151E51A1}"/>
                        </a:ext>
                      </a:extLst>
                    </p:cNvPr>
                    <p:cNvSpPr/>
                    <p:nvPr/>
                  </p:nvSpPr>
                  <p:spPr>
                    <a:xfrm>
                      <a:off x="64008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30" name="Group 129">
                    <a:extLst>
                      <a:ext uri="{FF2B5EF4-FFF2-40B4-BE49-F238E27FC236}">
                        <a16:creationId xmlns:a16="http://schemas.microsoft.com/office/drawing/2014/main" xmlns="" id="{1BA34CFD-176A-41DC-A48E-CCB53930E922}"/>
                      </a:ext>
                    </a:extLst>
                  </p:cNvPr>
                  <p:cNvGrpSpPr/>
                  <p:nvPr/>
                </p:nvGrpSpPr>
                <p:grpSpPr>
                  <a:xfrm>
                    <a:off x="5029200" y="5105400"/>
                    <a:ext cx="1295400" cy="381000"/>
                    <a:chOff x="5029200" y="3276600"/>
                    <a:chExt cx="1295400" cy="381000"/>
                  </a:xfrm>
                </p:grpSpPr>
                <p:sp>
                  <p:nvSpPr>
                    <p:cNvPr id="135" name="Rectangle 134">
                      <a:extLst>
                        <a:ext uri="{FF2B5EF4-FFF2-40B4-BE49-F238E27FC236}">
                          <a16:creationId xmlns:a16="http://schemas.microsoft.com/office/drawing/2014/main" xmlns="" id="{CF8A922B-A0B2-4AA4-A9B8-2433095675FB}"/>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36" name="Rectangle 135">
                      <a:extLst>
                        <a:ext uri="{FF2B5EF4-FFF2-40B4-BE49-F238E27FC236}">
                          <a16:creationId xmlns:a16="http://schemas.microsoft.com/office/drawing/2014/main" xmlns="" id="{B6069A91-FB87-40A8-B349-2D07BFEC7076}"/>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37" name="Rectangle 136">
                      <a:extLst>
                        <a:ext uri="{FF2B5EF4-FFF2-40B4-BE49-F238E27FC236}">
                          <a16:creationId xmlns:a16="http://schemas.microsoft.com/office/drawing/2014/main" xmlns="" id="{848EE666-51C9-4905-938C-35DD53C70911}"/>
                        </a:ext>
                      </a:extLst>
                    </p:cNvPr>
                    <p:cNvSpPr/>
                    <p:nvPr/>
                  </p:nvSpPr>
                  <p:spPr>
                    <a:xfrm>
                      <a:off x="59436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31" name="Group 130">
                    <a:extLst>
                      <a:ext uri="{FF2B5EF4-FFF2-40B4-BE49-F238E27FC236}">
                        <a16:creationId xmlns:a16="http://schemas.microsoft.com/office/drawing/2014/main" xmlns="" id="{EF6B98F4-CD7E-4783-88F8-0DA11E7B530F}"/>
                      </a:ext>
                    </a:extLst>
                  </p:cNvPr>
                  <p:cNvGrpSpPr/>
                  <p:nvPr/>
                </p:nvGrpSpPr>
                <p:grpSpPr>
                  <a:xfrm>
                    <a:off x="5029200" y="5562600"/>
                    <a:ext cx="838200" cy="381000"/>
                    <a:chOff x="5029200" y="3276600"/>
                    <a:chExt cx="838200" cy="381000"/>
                  </a:xfrm>
                </p:grpSpPr>
                <p:sp>
                  <p:nvSpPr>
                    <p:cNvPr id="133" name="Rectangle 132">
                      <a:extLst>
                        <a:ext uri="{FF2B5EF4-FFF2-40B4-BE49-F238E27FC236}">
                          <a16:creationId xmlns:a16="http://schemas.microsoft.com/office/drawing/2014/main" xmlns="" id="{BD1A2B38-D49C-4DCC-8C71-46C7F47BFD66}"/>
                        </a:ext>
                      </a:extLst>
                    </p:cNvPr>
                    <p:cNvSpPr/>
                    <p:nvPr/>
                  </p:nvSpPr>
                  <p:spPr>
                    <a:xfrm>
                      <a:off x="50292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34" name="Rectangle 133">
                      <a:extLst>
                        <a:ext uri="{FF2B5EF4-FFF2-40B4-BE49-F238E27FC236}">
                          <a16:creationId xmlns:a16="http://schemas.microsoft.com/office/drawing/2014/main" xmlns="" id="{4C50DE2F-C26B-4F54-BD1C-66F457239FFC}"/>
                        </a:ext>
                      </a:extLst>
                    </p:cNvPr>
                    <p:cNvSpPr/>
                    <p:nvPr/>
                  </p:nvSpPr>
                  <p:spPr>
                    <a:xfrm>
                      <a:off x="5486400" y="3276600"/>
                      <a:ext cx="3810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sp>
                <p:nvSpPr>
                  <p:cNvPr id="132" name="Rectangle 131">
                    <a:extLst>
                      <a:ext uri="{FF2B5EF4-FFF2-40B4-BE49-F238E27FC236}">
                        <a16:creationId xmlns:a16="http://schemas.microsoft.com/office/drawing/2014/main" xmlns="" id="{C554C2FE-1E6B-467E-940E-2BC7D833C095}"/>
                      </a:ext>
                    </a:extLst>
                  </p:cNvPr>
                  <p:cNvSpPr/>
                  <p:nvPr/>
                </p:nvSpPr>
                <p:spPr>
                  <a:xfrm>
                    <a:off x="5029200" y="6019800"/>
                    <a:ext cx="381000" cy="3810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6" name="Group 115">
                  <a:extLst>
                    <a:ext uri="{FF2B5EF4-FFF2-40B4-BE49-F238E27FC236}">
                      <a16:creationId xmlns:a16="http://schemas.microsoft.com/office/drawing/2014/main" xmlns="" id="{DDAB1FA0-F0E2-4498-B480-A6634DCCE73B}"/>
                    </a:ext>
                  </a:extLst>
                </p:cNvPr>
                <p:cNvGrpSpPr/>
                <p:nvPr/>
              </p:nvGrpSpPr>
              <p:grpSpPr>
                <a:xfrm flipV="1">
                  <a:off x="6858000" y="3200400"/>
                  <a:ext cx="251455" cy="45719"/>
                  <a:chOff x="8229600" y="2133600"/>
                  <a:chExt cx="838200" cy="152400"/>
                </a:xfrm>
              </p:grpSpPr>
              <p:sp>
                <p:nvSpPr>
                  <p:cNvPr id="122" name="Rectangle 121">
                    <a:extLst>
                      <a:ext uri="{FF2B5EF4-FFF2-40B4-BE49-F238E27FC236}">
                        <a16:creationId xmlns:a16="http://schemas.microsoft.com/office/drawing/2014/main" xmlns="" id="{DB1D7702-E862-4BE9-9830-026F0F8747CE}"/>
                      </a:ext>
                    </a:extLst>
                  </p:cNvPr>
                  <p:cNvSpPr/>
                  <p:nvPr/>
                </p:nvSpPr>
                <p:spPr>
                  <a:xfrm>
                    <a:off x="82296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3" name="Rectangle 122">
                    <a:extLst>
                      <a:ext uri="{FF2B5EF4-FFF2-40B4-BE49-F238E27FC236}">
                        <a16:creationId xmlns:a16="http://schemas.microsoft.com/office/drawing/2014/main" xmlns="" id="{689E56F0-A3D9-4E16-8733-BE3007CBC75B}"/>
                      </a:ext>
                    </a:extLst>
                  </p:cNvPr>
                  <p:cNvSpPr/>
                  <p:nvPr/>
                </p:nvSpPr>
                <p:spPr>
                  <a:xfrm>
                    <a:off x="84582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4" name="Rectangle 123">
                    <a:extLst>
                      <a:ext uri="{FF2B5EF4-FFF2-40B4-BE49-F238E27FC236}">
                        <a16:creationId xmlns:a16="http://schemas.microsoft.com/office/drawing/2014/main" xmlns="" id="{A1BB4012-027B-4C9E-BA16-71DF0F98AA26}"/>
                      </a:ext>
                    </a:extLst>
                  </p:cNvPr>
                  <p:cNvSpPr/>
                  <p:nvPr/>
                </p:nvSpPr>
                <p:spPr>
                  <a:xfrm>
                    <a:off x="86868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5" name="Rectangle 124">
                    <a:extLst>
                      <a:ext uri="{FF2B5EF4-FFF2-40B4-BE49-F238E27FC236}">
                        <a16:creationId xmlns:a16="http://schemas.microsoft.com/office/drawing/2014/main" xmlns="" id="{B1F3C4FC-E092-4FAC-8385-344263AF5A7D}"/>
                      </a:ext>
                    </a:extLst>
                  </p:cNvPr>
                  <p:cNvSpPr/>
                  <p:nvPr/>
                </p:nvSpPr>
                <p:spPr>
                  <a:xfrm>
                    <a:off x="89154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nvGrpSpPr>
                <p:cNvPr id="117" name="Group 116">
                  <a:extLst>
                    <a:ext uri="{FF2B5EF4-FFF2-40B4-BE49-F238E27FC236}">
                      <a16:creationId xmlns:a16="http://schemas.microsoft.com/office/drawing/2014/main" xmlns="" id="{97ABAF7F-35CD-46DB-9714-36FC3951AB6D}"/>
                    </a:ext>
                  </a:extLst>
                </p:cNvPr>
                <p:cNvGrpSpPr/>
                <p:nvPr/>
              </p:nvGrpSpPr>
              <p:grpSpPr>
                <a:xfrm rot="16200000" flipV="1">
                  <a:off x="5002532" y="5055868"/>
                  <a:ext cx="251455" cy="45719"/>
                  <a:chOff x="8229600" y="2133600"/>
                  <a:chExt cx="838200" cy="152400"/>
                </a:xfrm>
              </p:grpSpPr>
              <p:sp>
                <p:nvSpPr>
                  <p:cNvPr id="118" name="Rectangle 117">
                    <a:extLst>
                      <a:ext uri="{FF2B5EF4-FFF2-40B4-BE49-F238E27FC236}">
                        <a16:creationId xmlns:a16="http://schemas.microsoft.com/office/drawing/2014/main" xmlns="" id="{F6D72C6E-C465-4270-9CF0-4953BA4304E1}"/>
                      </a:ext>
                    </a:extLst>
                  </p:cNvPr>
                  <p:cNvSpPr/>
                  <p:nvPr/>
                </p:nvSpPr>
                <p:spPr>
                  <a:xfrm>
                    <a:off x="82296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19" name="Rectangle 118">
                    <a:extLst>
                      <a:ext uri="{FF2B5EF4-FFF2-40B4-BE49-F238E27FC236}">
                        <a16:creationId xmlns:a16="http://schemas.microsoft.com/office/drawing/2014/main" xmlns="" id="{3FC3B71C-4821-4144-9650-D296D90BFCE1}"/>
                      </a:ext>
                    </a:extLst>
                  </p:cNvPr>
                  <p:cNvSpPr/>
                  <p:nvPr/>
                </p:nvSpPr>
                <p:spPr>
                  <a:xfrm>
                    <a:off x="84582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0" name="Rectangle 119">
                    <a:extLst>
                      <a:ext uri="{FF2B5EF4-FFF2-40B4-BE49-F238E27FC236}">
                        <a16:creationId xmlns:a16="http://schemas.microsoft.com/office/drawing/2014/main" xmlns="" id="{A9ACE0AE-4296-4105-B840-98F37034218B}"/>
                      </a:ext>
                    </a:extLst>
                  </p:cNvPr>
                  <p:cNvSpPr/>
                  <p:nvPr/>
                </p:nvSpPr>
                <p:spPr>
                  <a:xfrm>
                    <a:off x="86868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21" name="Rectangle 120">
                    <a:extLst>
                      <a:ext uri="{FF2B5EF4-FFF2-40B4-BE49-F238E27FC236}">
                        <a16:creationId xmlns:a16="http://schemas.microsoft.com/office/drawing/2014/main" xmlns="" id="{566A8E21-B736-41AF-A994-64F1A9B42BA2}"/>
                      </a:ext>
                    </a:extLst>
                  </p:cNvPr>
                  <p:cNvSpPr/>
                  <p:nvPr/>
                </p:nvSpPr>
                <p:spPr>
                  <a:xfrm>
                    <a:off x="8915400" y="21336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Arial"/>
                      <a:ea typeface="+mn-ea"/>
                      <a:cs typeface="+mn-cs"/>
                    </a:endParaRPr>
                  </a:p>
                </p:txBody>
              </p:sp>
            </p:grpSp>
          </p:grpSp>
        </p:grpSp>
        <p:sp>
          <p:nvSpPr>
            <p:cNvPr id="205" name="TextBox 204">
              <a:extLst>
                <a:ext uri="{FF2B5EF4-FFF2-40B4-BE49-F238E27FC236}">
                  <a16:creationId xmlns:a16="http://schemas.microsoft.com/office/drawing/2014/main" xmlns="" id="{83E3017E-FAA0-4257-A2FC-50963EB338FC}"/>
                </a:ext>
              </a:extLst>
            </p:cNvPr>
            <p:cNvSpPr txBox="1"/>
            <p:nvPr/>
          </p:nvSpPr>
          <p:spPr>
            <a:xfrm>
              <a:off x="695400" y="1052736"/>
              <a:ext cx="6400800" cy="3262432"/>
            </a:xfrm>
            <a:prstGeom prst="rect">
              <a:avLst/>
            </a:prstGeom>
            <a:noFill/>
          </p:spPr>
          <p:txBody>
            <a:bodyPr wrap="square" lIns="0" rtlCol="0">
              <a:spAutoFit/>
            </a:bodyPr>
            <a:lstStyle/>
            <a:p>
              <a:pPr marL="1706563" marR="0" lvl="0" indent="-1706563" algn="l" defTabSz="914400" rtl="0" eaLnBrk="1" fontAlgn="auto" latinLnBrk="0" hangingPunct="1">
                <a:lnSpc>
                  <a:spcPct val="100000"/>
                </a:lnSpc>
                <a:spcBef>
                  <a:spcPts val="0"/>
                </a:spcBef>
                <a:spcAft>
                  <a:spcPts val="12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Vision	</a:t>
              </a: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Become an online fashion leader</a:t>
              </a:r>
            </a:p>
            <a:p>
              <a:pPr marL="1706563" marR="0" lvl="0" indent="-1706563" algn="l" defTabSz="914400" rtl="0" eaLnBrk="1" fontAlgn="auto" latinLnBrk="0" hangingPunct="1">
                <a:lnSpc>
                  <a:spcPct val="100000"/>
                </a:lnSpc>
                <a:spcBef>
                  <a:spcPts val="0"/>
                </a:spcBef>
                <a:spcAft>
                  <a:spcPts val="12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Outcomes	</a:t>
              </a: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Unique products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Low friction business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Deeper customer intimacy</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a:t>
              </a:r>
            </a:p>
            <a:p>
              <a:pPr marL="1706563" marR="0" lvl="0" indent="-1706563" algn="l" defTabSz="914400" rtl="0" eaLnBrk="1" fontAlgn="auto" latinLnBrk="0" hangingPunct="1">
                <a:lnSpc>
                  <a:spcPct val="100000"/>
                </a:lnSpc>
                <a:spcBef>
                  <a:spcPts val="0"/>
                </a:spcBef>
                <a:spcAft>
                  <a:spcPts val="12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Requirements	</a:t>
              </a: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Increase stickiness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Predict customer needs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Reduce return rates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Customers design garments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a:t>
              </a:r>
            </a:p>
            <a:p>
              <a:pPr marL="1706563" marR="0" lvl="0" indent="-1706563" algn="l" defTabSz="914400" rtl="0" eaLnBrk="1" fontAlgn="auto" latinLnBrk="0" hangingPunct="1">
                <a:lnSpc>
                  <a:spcPct val="100000"/>
                </a:lnSpc>
                <a:spcBef>
                  <a:spcPts val="0"/>
                </a:spcBef>
                <a:spcAft>
                  <a:spcPts val="120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Capabilities	</a:t>
              </a: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Demand forecasting</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Virtual fitting room</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Virtual garment design</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Social media analytics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Payment by installments</a:t>
              </a:r>
              <a:b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br>
              <a:r>
                <a:rPr kumimoji="0" lang="en-US" sz="1100" b="0" i="0" u="none" strike="noStrike" kern="1200" cap="none" spc="0" normalizeH="0" baseline="0" noProof="0" dirty="0">
                  <a:ln>
                    <a:noFill/>
                  </a:ln>
                  <a:solidFill>
                    <a:srgbClr val="002856">
                      <a:lumMod val="90000"/>
                      <a:lumOff val="10000"/>
                    </a:srgbClr>
                  </a:solidFill>
                  <a:effectLst/>
                  <a:uLnTx/>
                  <a:uFillTx/>
                  <a:latin typeface="Arial"/>
                  <a:ea typeface="+mn-ea"/>
                  <a:cs typeface="+mn-cs"/>
                </a:rPr>
                <a:t>….</a:t>
              </a:r>
            </a:p>
          </p:txBody>
        </p:sp>
        <p:sp>
          <p:nvSpPr>
            <p:cNvPr id="206" name="TextBox 205">
              <a:extLst>
                <a:ext uri="{FF2B5EF4-FFF2-40B4-BE49-F238E27FC236}">
                  <a16:creationId xmlns:a16="http://schemas.microsoft.com/office/drawing/2014/main" xmlns="" id="{D8F2E53E-66A8-4E2A-843F-7388C856F8F7}"/>
                </a:ext>
              </a:extLst>
            </p:cNvPr>
            <p:cNvSpPr txBox="1"/>
            <p:nvPr/>
          </p:nvSpPr>
          <p:spPr>
            <a:xfrm>
              <a:off x="5487280" y="3134734"/>
              <a:ext cx="634148" cy="261610"/>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Services</a:t>
              </a:r>
              <a:endParaRPr kumimoji="0" lang="en-GB" sz="1100" b="0" i="0" u="none" strike="noStrike" kern="1200" cap="none" spc="0" normalizeH="0" baseline="0" noProof="0" dirty="0">
                <a:ln>
                  <a:noFill/>
                </a:ln>
                <a:solidFill>
                  <a:srgbClr val="000000"/>
                </a:solidFill>
                <a:effectLst/>
                <a:uLnTx/>
                <a:uFillTx/>
                <a:latin typeface="Arial"/>
                <a:ea typeface="+mn-ea"/>
                <a:cs typeface="+mn-cs"/>
              </a:endParaRPr>
            </a:p>
          </p:txBody>
        </p:sp>
        <p:sp>
          <p:nvSpPr>
            <p:cNvPr id="207" name="TextBox 206">
              <a:extLst>
                <a:ext uri="{FF2B5EF4-FFF2-40B4-BE49-F238E27FC236}">
                  <a16:creationId xmlns:a16="http://schemas.microsoft.com/office/drawing/2014/main" xmlns="" id="{D2AC5DDE-38CE-41F7-87D0-9CB781A0F768}"/>
                </a:ext>
              </a:extLst>
            </p:cNvPr>
            <p:cNvSpPr txBox="1"/>
            <p:nvPr/>
          </p:nvSpPr>
          <p:spPr>
            <a:xfrm>
              <a:off x="7754378" y="746557"/>
              <a:ext cx="933910" cy="261610"/>
            </a:xfrm>
            <a:prstGeom prst="rect">
              <a:avLst/>
            </a:prstGeom>
            <a:noFill/>
          </p:spPr>
          <p:txBody>
            <a:bodyPr wrap="none" lIns="0" rtlCol="0">
              <a:spAutoFit/>
            </a:bodyPr>
            <a:lstStyle>
              <a:defPPr>
                <a:defRPr lang="en-US"/>
              </a:defPPr>
              <a:lvl1pPr>
                <a:defRPr sz="24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Technologies</a:t>
              </a:r>
              <a:endParaRPr kumimoji="0" lang="en-GB" sz="1100" b="0" i="0" u="none" strike="noStrike" kern="1200" cap="none" spc="0" normalizeH="0" baseline="0" noProof="0" dirty="0">
                <a:ln>
                  <a:noFill/>
                </a:ln>
                <a:solidFill>
                  <a:srgbClr val="000000"/>
                </a:solidFill>
                <a:effectLst/>
                <a:uLnTx/>
                <a:uFillTx/>
                <a:latin typeface="Arial"/>
                <a:ea typeface="+mn-ea"/>
                <a:cs typeface="+mn-cs"/>
              </a:endParaRPr>
            </a:p>
          </p:txBody>
        </p:sp>
        <p:sp>
          <p:nvSpPr>
            <p:cNvPr id="208" name="TextBox 207">
              <a:extLst>
                <a:ext uri="{FF2B5EF4-FFF2-40B4-BE49-F238E27FC236}">
                  <a16:creationId xmlns:a16="http://schemas.microsoft.com/office/drawing/2014/main" xmlns="" id="{FEF6EADB-CFD3-43A9-BD90-3857C21ADBAF}"/>
                </a:ext>
              </a:extLst>
            </p:cNvPr>
            <p:cNvSpPr txBox="1"/>
            <p:nvPr/>
          </p:nvSpPr>
          <p:spPr>
            <a:xfrm>
              <a:off x="6168072" y="2263873"/>
              <a:ext cx="1022075" cy="1785104"/>
            </a:xfrm>
            <a:prstGeom prst="rect">
              <a:avLst/>
            </a:prstGeom>
            <a:solidFill>
              <a:schemeClr val="bg2">
                <a:lumMod val="95000"/>
              </a:schemeClr>
            </a:solidFill>
          </p:spPr>
          <p:txBody>
            <a:bodyPr wrap="non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Credit rating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VR modelling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Multichannel UX</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Payment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Arial"/>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Arial"/>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p:txBody>
        </p:sp>
        <p:cxnSp>
          <p:nvCxnSpPr>
            <p:cNvPr id="209" name="Straight Arrow Connector 208">
              <a:extLst>
                <a:ext uri="{FF2B5EF4-FFF2-40B4-BE49-F238E27FC236}">
                  <a16:creationId xmlns:a16="http://schemas.microsoft.com/office/drawing/2014/main" xmlns="" id="{A8EDC274-5A49-4909-BDFC-6D5E7A928385}"/>
                </a:ext>
              </a:extLst>
            </p:cNvPr>
            <p:cNvCxnSpPr>
              <a:cxnSpLocks/>
            </p:cNvCxnSpPr>
            <p:nvPr/>
          </p:nvCxnSpPr>
          <p:spPr>
            <a:xfrm>
              <a:off x="1199456" y="1196752"/>
              <a:ext cx="1087760" cy="0"/>
            </a:xfrm>
            <a:prstGeom prst="straightConnector1">
              <a:avLst/>
            </a:prstGeom>
            <a:ln w="57150">
              <a:solidFill>
                <a:srgbClr val="6A80A3"/>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xmlns="" id="{C34C2267-7EE3-465E-84FB-817A9CE3D6AB}"/>
                </a:ext>
              </a:extLst>
            </p:cNvPr>
            <p:cNvCxnSpPr>
              <a:cxnSpLocks/>
            </p:cNvCxnSpPr>
            <p:nvPr/>
          </p:nvCxnSpPr>
          <p:spPr>
            <a:xfrm>
              <a:off x="1444824" y="1509276"/>
              <a:ext cx="842392" cy="0"/>
            </a:xfrm>
            <a:prstGeom prst="straightConnector1">
              <a:avLst/>
            </a:prstGeom>
            <a:ln w="57150">
              <a:solidFill>
                <a:srgbClr val="6A80A3"/>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xmlns="" id="{372BD86F-276F-4FD0-A38E-86E9B3640A9A}"/>
                </a:ext>
              </a:extLst>
            </p:cNvPr>
            <p:cNvCxnSpPr>
              <a:cxnSpLocks/>
            </p:cNvCxnSpPr>
            <p:nvPr/>
          </p:nvCxnSpPr>
          <p:spPr>
            <a:xfrm>
              <a:off x="1703512" y="2324388"/>
              <a:ext cx="583704" cy="0"/>
            </a:xfrm>
            <a:prstGeom prst="straightConnector1">
              <a:avLst/>
            </a:prstGeom>
            <a:ln w="57150">
              <a:solidFill>
                <a:srgbClr val="6A80A3"/>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xmlns="" id="{EFD0CD3F-25A2-4C6B-93BC-BD23D634DABB}"/>
                </a:ext>
              </a:extLst>
            </p:cNvPr>
            <p:cNvCxnSpPr>
              <a:cxnSpLocks/>
            </p:cNvCxnSpPr>
            <p:nvPr/>
          </p:nvCxnSpPr>
          <p:spPr>
            <a:xfrm>
              <a:off x="1597224" y="3333968"/>
              <a:ext cx="689992" cy="0"/>
            </a:xfrm>
            <a:prstGeom prst="straightConnector1">
              <a:avLst/>
            </a:prstGeom>
            <a:ln w="57150">
              <a:solidFill>
                <a:srgbClr val="6A80A3"/>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xmlns="" id="{F8B2388A-C728-44C9-94CD-6337485B1EFC}"/>
                </a:ext>
              </a:extLst>
            </p:cNvPr>
            <p:cNvCxnSpPr>
              <a:cxnSpLocks/>
            </p:cNvCxnSpPr>
            <p:nvPr/>
          </p:nvCxnSpPr>
          <p:spPr>
            <a:xfrm>
              <a:off x="3791744" y="3284984"/>
              <a:ext cx="1584176" cy="0"/>
            </a:xfrm>
            <a:prstGeom prst="straightConnector1">
              <a:avLst/>
            </a:prstGeom>
            <a:ln w="57150">
              <a:solidFill>
                <a:srgbClr val="6A80A3"/>
              </a:solidFill>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xmlns="" id="{CA410B18-3A80-47B6-AFEE-3802C68AAF51}"/>
                </a:ext>
              </a:extLst>
            </p:cNvPr>
            <p:cNvSpPr txBox="1"/>
            <p:nvPr/>
          </p:nvSpPr>
          <p:spPr>
            <a:xfrm>
              <a:off x="7247118" y="1052736"/>
              <a:ext cx="1785104" cy="1185581"/>
            </a:xfrm>
            <a:prstGeom prst="rect">
              <a:avLst/>
            </a:prstGeom>
            <a:solidFill>
              <a:schemeClr val="bg2">
                <a:lumMod val="95000"/>
              </a:schemeClr>
            </a:solidFill>
          </p:spPr>
          <p:txBody>
            <a:bodyPr vert="vert" wrap="non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Arial"/>
                </a:rPr>
                <a:t>….</a:t>
              </a:r>
              <a:endParaRPr kumimoji="0" lang="en-US" sz="10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Predictive analytics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3D design</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No-code app dev</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solidFill>
                    <a:srgbClr val="000000"/>
                  </a:solidFill>
                  <a:latin typeface="Arial"/>
                </a:rPr>
                <a:t>….</a:t>
              </a:r>
              <a:endParaRPr kumimoji="0" lang="en-GB" sz="1000" b="0" i="0" u="none" strike="noStrike" kern="1200" cap="none" spc="0" normalizeH="0" baseline="0" noProof="0" dirty="0">
                <a:ln>
                  <a:noFill/>
                </a:ln>
                <a:solidFill>
                  <a:srgbClr val="000000"/>
                </a:solidFill>
                <a:effectLst/>
                <a:uLnTx/>
                <a:uFillTx/>
                <a:latin typeface="Arial"/>
                <a:ea typeface="+mn-ea"/>
                <a:cs typeface="+mn-cs"/>
              </a:endParaRPr>
            </a:p>
          </p:txBody>
        </p:sp>
        <p:sp>
          <p:nvSpPr>
            <p:cNvPr id="215" name="TextBox 214">
              <a:extLst>
                <a:ext uri="{FF2B5EF4-FFF2-40B4-BE49-F238E27FC236}">
                  <a16:creationId xmlns:a16="http://schemas.microsoft.com/office/drawing/2014/main" xmlns="" id="{1D3AE635-7F8F-440D-BEC9-AE8E37C72121}"/>
                </a:ext>
              </a:extLst>
            </p:cNvPr>
            <p:cNvSpPr txBox="1"/>
            <p:nvPr/>
          </p:nvSpPr>
          <p:spPr>
            <a:xfrm>
              <a:off x="442391" y="1306393"/>
              <a:ext cx="297517" cy="369332"/>
            </a:xfrm>
            <a:prstGeom prst="rect">
              <a:avLst/>
            </a:prstGeom>
            <a:noFill/>
          </p:spPr>
          <p:txBody>
            <a:bodyPr wrap="none" lIns="0" rtlCol="0">
              <a:spAutoFit/>
            </a:bodyPr>
            <a:lstStyle/>
            <a:p>
              <a:r>
                <a:rPr lang="en-GB" dirty="0">
                  <a:sym typeface="Wingdings" panose="05000000000000000000" pitchFamily="2" charset="2"/>
                </a:rPr>
                <a:t></a:t>
              </a:r>
              <a:endParaRPr lang="en-GB" dirty="0"/>
            </a:p>
          </p:txBody>
        </p:sp>
        <p:sp>
          <p:nvSpPr>
            <p:cNvPr id="216" name="TextBox 215">
              <a:extLst>
                <a:ext uri="{FF2B5EF4-FFF2-40B4-BE49-F238E27FC236}">
                  <a16:creationId xmlns:a16="http://schemas.microsoft.com/office/drawing/2014/main" xmlns="" id="{BA3E0663-632C-4852-ABEF-BFA4CEED09CD}"/>
                </a:ext>
              </a:extLst>
            </p:cNvPr>
            <p:cNvSpPr txBox="1"/>
            <p:nvPr/>
          </p:nvSpPr>
          <p:spPr>
            <a:xfrm>
              <a:off x="8040216" y="2996952"/>
              <a:ext cx="297517" cy="277485"/>
            </a:xfrm>
            <a:prstGeom prst="rect">
              <a:avLst/>
            </a:prstGeom>
            <a:noFill/>
          </p:spPr>
          <p:txBody>
            <a:bodyPr wrap="none" lIns="0" rtlCol="0">
              <a:spAutoFit/>
            </a:bodyPr>
            <a:lstStyle/>
            <a:p>
              <a:r>
                <a:rPr lang="en-GB" dirty="0">
                  <a:sym typeface="Wingdings" panose="05000000000000000000" pitchFamily="2" charset="2"/>
                </a:rPr>
                <a:t></a:t>
              </a:r>
              <a:endParaRPr lang="en-GB" dirty="0"/>
            </a:p>
          </p:txBody>
        </p:sp>
        <p:sp>
          <p:nvSpPr>
            <p:cNvPr id="217" name="TextBox 216">
              <a:extLst>
                <a:ext uri="{FF2B5EF4-FFF2-40B4-BE49-F238E27FC236}">
                  <a16:creationId xmlns:a16="http://schemas.microsoft.com/office/drawing/2014/main" xmlns="" id="{833FDCD6-18DC-4762-B18F-0649F8CA1364}"/>
                </a:ext>
              </a:extLst>
            </p:cNvPr>
            <p:cNvSpPr txBox="1"/>
            <p:nvPr/>
          </p:nvSpPr>
          <p:spPr>
            <a:xfrm>
              <a:off x="7529297" y="692696"/>
              <a:ext cx="297517" cy="369332"/>
            </a:xfrm>
            <a:prstGeom prst="rect">
              <a:avLst/>
            </a:prstGeom>
            <a:noFill/>
          </p:spPr>
          <p:txBody>
            <a:bodyPr wrap="none" lIns="0" rtlCol="0">
              <a:spAutoFit/>
            </a:bodyPr>
            <a:lstStyle/>
            <a:p>
              <a:r>
                <a:rPr lang="en-GB" dirty="0">
                  <a:sym typeface="Wingdings" panose="05000000000000000000" pitchFamily="2" charset="2"/>
                </a:rPr>
                <a:t></a:t>
              </a:r>
              <a:endParaRPr lang="en-GB" dirty="0"/>
            </a:p>
          </p:txBody>
        </p:sp>
        <p:sp>
          <p:nvSpPr>
            <p:cNvPr id="218" name="TextBox 217">
              <a:extLst>
                <a:ext uri="{FF2B5EF4-FFF2-40B4-BE49-F238E27FC236}">
                  <a16:creationId xmlns:a16="http://schemas.microsoft.com/office/drawing/2014/main" xmlns="" id="{11C0A56C-05BF-4C71-8912-CAEA170ADB1F}"/>
                </a:ext>
              </a:extLst>
            </p:cNvPr>
            <p:cNvSpPr txBox="1"/>
            <p:nvPr/>
          </p:nvSpPr>
          <p:spPr>
            <a:xfrm>
              <a:off x="5631296" y="2846702"/>
              <a:ext cx="304800" cy="369332"/>
            </a:xfrm>
            <a:prstGeom prst="rect">
              <a:avLst/>
            </a:prstGeom>
            <a:noFill/>
          </p:spPr>
          <p:txBody>
            <a:bodyPr wrap="square" lIns="0" rtlCol="0">
              <a:spAutoFit/>
            </a:bodyPr>
            <a:lstStyle/>
            <a:p>
              <a:r>
                <a:rPr lang="en-GB" dirty="0">
                  <a:sym typeface="Wingdings" panose="05000000000000000000" pitchFamily="2" charset="2"/>
                </a:rPr>
                <a:t></a:t>
              </a:r>
              <a:endParaRPr lang="en-GB" dirty="0"/>
            </a:p>
          </p:txBody>
        </p:sp>
        <p:sp>
          <p:nvSpPr>
            <p:cNvPr id="219" name="TextBox 218">
              <a:extLst>
                <a:ext uri="{FF2B5EF4-FFF2-40B4-BE49-F238E27FC236}">
                  <a16:creationId xmlns:a16="http://schemas.microsoft.com/office/drawing/2014/main" xmlns="" id="{5C9202BB-5B4A-4274-B7B0-6AE3FE31F7D3}"/>
                </a:ext>
              </a:extLst>
            </p:cNvPr>
            <p:cNvSpPr txBox="1"/>
            <p:nvPr/>
          </p:nvSpPr>
          <p:spPr>
            <a:xfrm>
              <a:off x="442391" y="3128328"/>
              <a:ext cx="297517" cy="369332"/>
            </a:xfrm>
            <a:prstGeom prst="rect">
              <a:avLst/>
            </a:prstGeom>
            <a:noFill/>
          </p:spPr>
          <p:txBody>
            <a:bodyPr wrap="none" lIns="0" rtlCol="0">
              <a:spAutoFit/>
            </a:bodyPr>
            <a:lstStyle/>
            <a:p>
              <a:r>
                <a:rPr lang="en-GB" dirty="0">
                  <a:sym typeface="Wingdings" panose="05000000000000000000" pitchFamily="2" charset="2"/>
                </a:rPr>
                <a:t></a:t>
              </a:r>
              <a:endParaRPr lang="en-GB" dirty="0"/>
            </a:p>
          </p:txBody>
        </p:sp>
        <p:sp>
          <p:nvSpPr>
            <p:cNvPr id="220" name="TextBox 219">
              <a:extLst>
                <a:ext uri="{FF2B5EF4-FFF2-40B4-BE49-F238E27FC236}">
                  <a16:creationId xmlns:a16="http://schemas.microsoft.com/office/drawing/2014/main" xmlns="" id="{E144DA94-6FF6-469F-953A-6E6F8B9CE890}"/>
                </a:ext>
              </a:extLst>
            </p:cNvPr>
            <p:cNvSpPr txBox="1"/>
            <p:nvPr/>
          </p:nvSpPr>
          <p:spPr>
            <a:xfrm>
              <a:off x="442391" y="2139301"/>
              <a:ext cx="297517" cy="369332"/>
            </a:xfrm>
            <a:prstGeom prst="rect">
              <a:avLst/>
            </a:prstGeom>
            <a:noFill/>
          </p:spPr>
          <p:txBody>
            <a:bodyPr wrap="none" lIns="0" rtlCol="0">
              <a:spAutoFit/>
            </a:bodyPr>
            <a:lstStyle/>
            <a:p>
              <a:r>
                <a:rPr lang="en-GB" dirty="0">
                  <a:sym typeface="Wingdings" panose="05000000000000000000" pitchFamily="2" charset="2"/>
                </a:rPr>
                <a:t></a:t>
              </a:r>
              <a:endParaRPr lang="en-GB" dirty="0"/>
            </a:p>
          </p:txBody>
        </p:sp>
        <p:sp>
          <p:nvSpPr>
            <p:cNvPr id="221" name="TextBox 220">
              <a:extLst>
                <a:ext uri="{FF2B5EF4-FFF2-40B4-BE49-F238E27FC236}">
                  <a16:creationId xmlns:a16="http://schemas.microsoft.com/office/drawing/2014/main" xmlns="" id="{0C56C503-D125-4687-ACA1-F13200A0D32E}"/>
                </a:ext>
              </a:extLst>
            </p:cNvPr>
            <p:cNvSpPr txBox="1"/>
            <p:nvPr/>
          </p:nvSpPr>
          <p:spPr>
            <a:xfrm>
              <a:off x="442391" y="990600"/>
              <a:ext cx="297517" cy="369332"/>
            </a:xfrm>
            <a:prstGeom prst="rect">
              <a:avLst/>
            </a:prstGeom>
            <a:noFill/>
          </p:spPr>
          <p:txBody>
            <a:bodyPr wrap="none" lIns="0" rtlCol="0">
              <a:spAutoFit/>
            </a:bodyPr>
            <a:lstStyle/>
            <a:p>
              <a:r>
                <a:rPr lang="en-GB" dirty="0">
                  <a:sym typeface="Wingdings" panose="05000000000000000000" pitchFamily="2" charset="2"/>
                </a:rPr>
                <a:t></a:t>
              </a:r>
              <a:endParaRPr lang="en-GB" dirty="0"/>
            </a:p>
          </p:txBody>
        </p:sp>
        <p:sp>
          <p:nvSpPr>
            <p:cNvPr id="227" name="TextBox 226">
              <a:extLst>
                <a:ext uri="{FF2B5EF4-FFF2-40B4-BE49-F238E27FC236}">
                  <a16:creationId xmlns:a16="http://schemas.microsoft.com/office/drawing/2014/main" xmlns="" id="{F19DDF4C-DBAC-4CFF-A01D-026269075AA0}"/>
                </a:ext>
              </a:extLst>
            </p:cNvPr>
            <p:cNvSpPr txBox="1"/>
            <p:nvPr/>
          </p:nvSpPr>
          <p:spPr>
            <a:xfrm>
              <a:off x="2351584" y="620688"/>
              <a:ext cx="4905125" cy="276999"/>
            </a:xfrm>
            <a:prstGeom prst="rect">
              <a:avLst/>
            </a:prstGeom>
            <a:noFill/>
          </p:spPr>
          <p:txBody>
            <a:bodyPr wrap="none" lIns="0" rtlCol="0">
              <a:spAutoFit/>
            </a:bodyPr>
            <a:lstStyle/>
            <a:p>
              <a:r>
                <a:rPr lang="en-US" sz="1200" dirty="0"/>
                <a:t>Not used in the current document version - Technology Portfolio Format</a:t>
              </a:r>
              <a:endParaRPr lang="en-GB" sz="1200" dirty="0"/>
            </a:p>
          </p:txBody>
        </p:sp>
      </p:grpSp>
    </p:spTree>
    <p:extLst>
      <p:ext uri="{BB962C8B-B14F-4D97-AF65-F5344CB8AC3E}">
        <p14:creationId xmlns:p14="http://schemas.microsoft.com/office/powerpoint/2010/main" val="2078420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4A98995B-84F2-4E72-B0B6-48A3FB7923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Widescreen</PresentationFormat>
  <Paragraphs>150</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Arial Black</vt:lpstr>
      <vt:lpstr>Calibri</vt:lpstr>
      <vt:lpstr>Calibri Light</vt:lpstr>
      <vt:lpstr>Times</vt:lpstr>
      <vt:lpstr>Wingdings</vt:lpstr>
      <vt:lpstr>Wingdings 2</vt:lpstr>
      <vt:lpstr>Wingdings 3</vt:lpstr>
      <vt:lpstr>Office Theme</vt:lpstr>
      <vt:lpstr>White bkgrnd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2021-08-31T10:19:15Z</dcterms:created>
  <dcterms:modified xsi:type="dcterms:W3CDTF">2021-08-31T10:19:16Z</dcterms:modified>
</cp:coreProperties>
</file>