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892" r:id="rId2"/>
  </p:sldMasterIdLst>
  <p:notesMasterIdLst>
    <p:notesMasterId r:id="rId17"/>
  </p:notesMasterIdLst>
  <p:handoutMasterIdLst>
    <p:handoutMasterId r:id="rId18"/>
  </p:handoutMasterIdLst>
  <p:sldIdLst>
    <p:sldId id="351" r:id="rId3"/>
    <p:sldId id="1168" r:id="rId4"/>
    <p:sldId id="681" r:id="rId5"/>
    <p:sldId id="1167" r:id="rId6"/>
    <p:sldId id="682" r:id="rId7"/>
    <p:sldId id="1159" r:id="rId8"/>
    <p:sldId id="685" r:id="rId9"/>
    <p:sldId id="1008" r:id="rId10"/>
    <p:sldId id="1170" r:id="rId11"/>
    <p:sldId id="700" r:id="rId12"/>
    <p:sldId id="701" r:id="rId13"/>
    <p:sldId id="702" r:id="rId14"/>
    <p:sldId id="703" r:id="rId15"/>
    <p:sldId id="11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mmits" id="{47E8F0DD-24F4-4417-8A92-F86CFB60568D}">
          <p14:sldIdLst>
            <p14:sldId id="351"/>
            <p14:sldId id="1168"/>
            <p14:sldId id="681"/>
            <p14:sldId id="1167"/>
            <p14:sldId id="682"/>
            <p14:sldId id="1159"/>
            <p14:sldId id="685"/>
            <p14:sldId id="1008"/>
            <p14:sldId id="1170"/>
            <p14:sldId id="700"/>
            <p14:sldId id="701"/>
            <p14:sldId id="702"/>
            <p14:sldId id="703"/>
            <p14:sldId id="11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9A01"/>
    <a:srgbClr val="D3D3D3"/>
    <a:srgbClr val="26486F"/>
    <a:srgbClr val="757575"/>
    <a:srgbClr val="597391"/>
    <a:srgbClr val="38577B"/>
    <a:srgbClr val="355578"/>
    <a:srgbClr val="8E0000"/>
    <a:srgbClr val="0052D7"/>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69" autoAdjust="0"/>
    <p:restoredTop sz="94552" autoAdjust="0"/>
  </p:normalViewPr>
  <p:slideViewPr>
    <p:cSldViewPr snapToGrid="0">
      <p:cViewPr varScale="1">
        <p:scale>
          <a:sx n="86" d="100"/>
          <a:sy n="86" d="100"/>
        </p:scale>
        <p:origin x="797" y="58"/>
      </p:cViewPr>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 d="1"/>
        <a:sy n="1" d="1"/>
      </p:scale>
      <p:origin x="0" y="-5832"/>
    </p:cViewPr>
  </p:sorterViewPr>
  <p:notesViewPr>
    <p:cSldViewPr snapToGrid="0">
      <p:cViewPr varScale="1">
        <p:scale>
          <a:sx n="68" d="100"/>
          <a:sy n="68" d="100"/>
        </p:scale>
        <p:origin x="3101"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E8F3FD-8012-4C7C-BCFB-C23E18FC275E}" type="datetimeFigureOut">
              <a:rPr lang="en-US" smtClean="0">
                <a:latin typeface="Arial" panose="020B0604020202020204" pitchFamily="34" charset="0"/>
              </a:rPr>
              <a:t>4/22/2020</a:t>
            </a:fld>
            <a:endParaRPr lang="en-US" dirty="0">
              <a:latin typeface="Arial" panose="020B0604020202020204" pitchFamily="34" charset="0"/>
            </a:endParaRPr>
          </a:p>
        </p:txBody>
      </p:sp>
      <p:sp>
        <p:nvSpPr>
          <p:cNvPr id="6" name="TextBox 5"/>
          <p:cNvSpPr txBox="1"/>
          <p:nvPr/>
        </p:nvSpPr>
        <p:spPr>
          <a:xfrm>
            <a:off x="164123" y="8750497"/>
            <a:ext cx="6459416" cy="323165"/>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latin typeface="Arial" panose="020B0604020202020204" pitchFamily="34" charset="0"/>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latin typeface="Arial" panose="020B0604020202020204" pitchFamily="34" charset="0"/>
              </a:rPr>
              <a:t>	© 2019 Gartner, Inc. and/or its affiliates. All rights reserved. Gartner is a registered trademark of Gartner, Inc. and its affiliates.</a:t>
            </a:r>
            <a:br>
              <a:rPr lang="en-US" sz="700" dirty="0">
                <a:solidFill>
                  <a:srgbClr val="979D9D"/>
                </a:solidFill>
                <a:latin typeface="Arial" panose="020B0604020202020204" pitchFamily="34" charset="0"/>
              </a:rPr>
            </a:br>
            <a:r>
              <a:rPr lang="en-US" sz="700" b="1" dirty="0">
                <a:solidFill>
                  <a:srgbClr val="979D9D"/>
                </a:solidFill>
                <a:latin typeface="Arial" panose="020B0604020202020204" pitchFamily="34" charset="0"/>
              </a:rPr>
              <a:t>INTERNAL — FOR INTERNAL USE ONLY or RESTRICTED [CHOSE ONE </a:t>
            </a:r>
            <a:r>
              <a:rPr lang="en-US" sz="700" b="1" dirty="0">
                <a:solidFill>
                  <a:srgbClr val="979D9D"/>
                </a:solidFill>
                <a:latin typeface="Arial" panose="020B0604020202020204" pitchFamily="34" charset="0"/>
                <a:cs typeface="Arial" panose="020B0604020202020204" pitchFamily="34" charset="0"/>
              </a:rPr>
              <a:t>—</a:t>
            </a:r>
            <a:r>
              <a:rPr lang="en-US" sz="700" b="1" dirty="0">
                <a:solidFill>
                  <a:srgbClr val="979D9D"/>
                </a:solidFill>
                <a:latin typeface="Arial" panose="020B0604020202020204" pitchFamily="34" charset="0"/>
              </a:rPr>
              <a:t> DELETE AS APPROPRIATE] </a:t>
            </a:r>
            <a:r>
              <a:rPr lang="en-US" sz="700" b="0" baseline="0" dirty="0">
                <a:solidFill>
                  <a:srgbClr val="979D9D"/>
                </a:solidFill>
                <a:latin typeface="Arial" panose="020B0604020202020204" pitchFamily="34" charset="0"/>
              </a:rPr>
              <a:t>| </a:t>
            </a:r>
            <a:r>
              <a:rPr lang="en-US" sz="700" dirty="0">
                <a:solidFill>
                  <a:srgbClr val="979D9D"/>
                </a:solidFill>
                <a:latin typeface="Arial" panose="020B0604020202020204" pitchFamily="34" charset="0"/>
              </a:rPr>
              <a:t>Version X.X Last updated [insert date format: DD Month YYYY]</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31633" y="712472"/>
            <a:ext cx="4794738" cy="2697041"/>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42371" y="3592535"/>
            <a:ext cx="6373258" cy="5028274"/>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50931"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2" name="TextBox 11"/>
          <p:cNvSpPr txBox="1"/>
          <p:nvPr/>
        </p:nvSpPr>
        <p:spPr>
          <a:xfrm rot="5400000">
            <a:off x="5183827" y="1977711"/>
            <a:ext cx="2725105" cy="138499"/>
          </a:xfrm>
          <a:prstGeom prst="rect">
            <a:avLst/>
          </a:prstGeom>
          <a:noFill/>
        </p:spPr>
        <p:txBody>
          <a:bodyPr wrap="none" lIns="0" tIns="0" rIns="0" bIns="0" rtlCol="0" anchor="ctr">
            <a:spAutoFit/>
          </a:bodyPr>
          <a:lstStyle/>
          <a:p>
            <a:pPr algn="ctr">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4" name="Text Box 86"/>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The Foundation of a Modern Data and Analytics Strategy</a:t>
            </a:r>
          </a:p>
        </p:txBody>
      </p:sp>
      <p:sp>
        <p:nvSpPr>
          <p:cNvPr id="13" name="Copyright and Pg Num">
            <a:extLst>
              <a:ext uri="{FF2B5EF4-FFF2-40B4-BE49-F238E27FC236}">
                <a16:creationId xmlns:a16="http://schemas.microsoft.com/office/drawing/2014/main" id="{3422AF18-7566-48F3-BD1C-68BD12E815A4}"/>
              </a:ext>
            </a:extLst>
          </p:cNvPr>
          <p:cNvSpPr txBox="1"/>
          <p:nvPr/>
        </p:nvSpPr>
        <p:spPr>
          <a:xfrm>
            <a:off x="242370" y="8802011"/>
            <a:ext cx="3256479" cy="246221"/>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8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800" dirty="0">
                <a:solidFill>
                  <a:schemeClr val="tx1"/>
                </a:solidFill>
              </a:rPr>
              <a:t>	© 2019 Gartner, Inc. and/or its affiliates. All rights reserved. </a:t>
            </a:r>
            <a:br>
              <a:rPr lang="en-US" sz="800" dirty="0">
                <a:solidFill>
                  <a:schemeClr val="tx1"/>
                </a:solidFill>
              </a:rPr>
            </a:br>
            <a:r>
              <a:rPr lang="en-US" sz="800" dirty="0">
                <a:solidFill>
                  <a:schemeClr val="tx1"/>
                </a:solidFill>
              </a:rPr>
              <a:t>Gartner is a registered trademark of Gartner, Inc. and its affiliates.</a:t>
            </a:r>
          </a:p>
        </p:txBody>
      </p:sp>
      <p:sp>
        <p:nvSpPr>
          <p:cNvPr id="15" name="Rectangle 88">
            <a:extLst>
              <a:ext uri="{FF2B5EF4-FFF2-40B4-BE49-F238E27FC236}">
                <a16:creationId xmlns:a16="http://schemas.microsoft.com/office/drawing/2014/main" id="{694C335F-574C-43EF-81F6-2510B56400EE}"/>
              </a:ext>
            </a:extLst>
          </p:cNvPr>
          <p:cNvSpPr>
            <a:spLocks noChangeArrowheads="1"/>
          </p:cNvSpPr>
          <p:nvPr/>
        </p:nvSpPr>
        <p:spPr bwMode="gray">
          <a:xfrm>
            <a:off x="3749040" y="8797734"/>
            <a:ext cx="2866589" cy="246221"/>
          </a:xfrm>
          <a:prstGeom prst="rect">
            <a:avLst/>
          </a:prstGeom>
          <a:noFill/>
          <a:ln w="9525">
            <a:noFill/>
            <a:miter lim="800000"/>
            <a:headEnd/>
            <a:tailEnd/>
          </a:ln>
        </p:spPr>
        <p:txBody>
          <a:bodyPr wrap="square" lIns="0" tIns="0" rIns="0" bIns="0">
            <a:spAutoFit/>
          </a:bodyPr>
          <a:lstStyle/>
          <a:p>
            <a:pPr algn="l" defTabSz="912813">
              <a:lnSpc>
                <a:spcPct val="100000"/>
              </a:lnSpc>
              <a:spcBef>
                <a:spcPct val="0"/>
              </a:spcBef>
              <a:spcAft>
                <a:spcPct val="0"/>
              </a:spcAft>
              <a:defRPr/>
            </a:pPr>
            <a:r>
              <a:rPr lang="en-US" sz="800" b="0" dirty="0">
                <a:solidFill>
                  <a:srgbClr val="000000"/>
                </a:solidFill>
                <a:ea typeface="+mn-ea"/>
                <a:cs typeface="+mn-cs"/>
              </a:rPr>
              <a:t>Mike Rollings</a:t>
            </a:r>
          </a:p>
          <a:p>
            <a:pPr algn="l" defTabSz="912813">
              <a:lnSpc>
                <a:spcPct val="100000"/>
              </a:lnSpc>
              <a:spcBef>
                <a:spcPct val="0"/>
              </a:spcBef>
              <a:spcAft>
                <a:spcPct val="0"/>
              </a:spcAft>
              <a:defRPr/>
            </a:pPr>
            <a:r>
              <a:rPr lang="en-US" sz="800" b="0" dirty="0">
                <a:ea typeface="+mn-ea"/>
                <a:cs typeface="+mn-cs"/>
              </a:rPr>
              <a:t>Frank Buytendijk</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31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r>
              <a:rPr lang="en-US" dirty="0"/>
              <a:t>Provided as a Facilitator’s Guide to gauge the assessment responses, and to use in follow-up to address gaps. Do not show to respondents before assessment. </a:t>
            </a:r>
          </a:p>
        </p:txBody>
      </p:sp>
    </p:spTree>
    <p:extLst>
      <p:ext uri="{BB962C8B-B14F-4D97-AF65-F5344CB8AC3E}">
        <p14:creationId xmlns:p14="http://schemas.microsoft.com/office/powerpoint/2010/main" val="193825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marL="0" marR="0" indent="0" algn="l" defTabSz="949325" rtl="0" eaLnBrk="0" fontAlgn="base" latinLnBrk="0" hangingPunct="0">
              <a:lnSpc>
                <a:spcPct val="93000"/>
              </a:lnSpc>
              <a:spcBef>
                <a:spcPts val="300"/>
              </a:spcBef>
              <a:spcAft>
                <a:spcPts val="600"/>
              </a:spcAft>
              <a:buClrTx/>
              <a:buSzTx/>
              <a:buFontTx/>
              <a:buNone/>
              <a:tabLst/>
              <a:defRPr/>
            </a:pPr>
            <a:r>
              <a:rPr lang="en-US" dirty="0"/>
              <a:t>Provided as a Facilitator’s Guide to gauge the assessment responses, and to use in follow-up to address gaps. Do not show to respondents before assessment.</a:t>
            </a:r>
          </a:p>
          <a:p>
            <a:endParaRPr lang="en-US" dirty="0"/>
          </a:p>
        </p:txBody>
      </p:sp>
    </p:spTree>
    <p:extLst>
      <p:ext uri="{BB962C8B-B14F-4D97-AF65-F5344CB8AC3E}">
        <p14:creationId xmlns:p14="http://schemas.microsoft.com/office/powerpoint/2010/main" val="2383238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marL="0" marR="0" indent="0" algn="l" defTabSz="949325" rtl="0" eaLnBrk="0" fontAlgn="base" latinLnBrk="0" hangingPunct="0">
              <a:lnSpc>
                <a:spcPct val="93000"/>
              </a:lnSpc>
              <a:spcBef>
                <a:spcPts val="300"/>
              </a:spcBef>
              <a:spcAft>
                <a:spcPts val="600"/>
              </a:spcAft>
              <a:buClrTx/>
              <a:buSzTx/>
              <a:buFontTx/>
              <a:buNone/>
              <a:tabLst/>
              <a:defRPr/>
            </a:pPr>
            <a:r>
              <a:rPr lang="en-US" dirty="0"/>
              <a:t>Provided as a Facilitator’s Guide to gauge the assessment responses, and to use in follow-up to address gaps. Do not show to respondents before assessment.</a:t>
            </a:r>
          </a:p>
          <a:p>
            <a:endParaRPr lang="en-US" dirty="0"/>
          </a:p>
        </p:txBody>
      </p:sp>
    </p:spTree>
    <p:extLst>
      <p:ext uri="{BB962C8B-B14F-4D97-AF65-F5344CB8AC3E}">
        <p14:creationId xmlns:p14="http://schemas.microsoft.com/office/powerpoint/2010/main" val="1076012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marL="0" marR="0" indent="0" algn="l" defTabSz="949325" rtl="0" eaLnBrk="0" fontAlgn="base" latinLnBrk="0" hangingPunct="0">
              <a:lnSpc>
                <a:spcPct val="93000"/>
              </a:lnSpc>
              <a:spcBef>
                <a:spcPts val="300"/>
              </a:spcBef>
              <a:spcAft>
                <a:spcPts val="600"/>
              </a:spcAft>
              <a:buClrTx/>
              <a:buSzTx/>
              <a:buFontTx/>
              <a:buNone/>
              <a:tabLst/>
              <a:defRPr/>
            </a:pPr>
            <a:r>
              <a:rPr lang="en-US" dirty="0"/>
              <a:t>Provided as a Facilitator’s Guide to gauge the assessment responses, and to use in follow-up to address gaps. Do not show to respondents before assessment.</a:t>
            </a:r>
          </a:p>
          <a:p>
            <a:endParaRPr lang="en-US" dirty="0"/>
          </a:p>
        </p:txBody>
      </p:sp>
    </p:spTree>
    <p:extLst>
      <p:ext uri="{BB962C8B-B14F-4D97-AF65-F5344CB8AC3E}">
        <p14:creationId xmlns:p14="http://schemas.microsoft.com/office/powerpoint/2010/main" val="4093746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6913" y="1241425"/>
            <a:ext cx="5692775" cy="3203575"/>
          </a:xfrm>
          <a:noFill/>
          <a:ln w="9525">
            <a:solidFill>
              <a:schemeClr val="tx1"/>
            </a:solidFill>
            <a:miter lim="800000"/>
            <a:headEnd/>
            <a:tailEnd/>
          </a:ln>
        </p:spPr>
      </p:sp>
      <p:sp>
        <p:nvSpPr>
          <p:cNvPr id="3" name="Notes Placeholder 2"/>
          <p:cNvSpPr>
            <a:spLocks noGrp="1" noChangeAspect="1"/>
          </p:cNvSpPr>
          <p:nvPr>
            <p:ph type="body" idx="1"/>
          </p:nvPr>
        </p:nvSpPr>
        <p:spPr>
          <a:xfrm>
            <a:off x="240642" y="4684973"/>
            <a:ext cx="6694487" cy="3980150"/>
          </a:xfrm>
        </p:spPr>
        <p:txBody>
          <a:bodyPr vert="horz" lIns="0" tIns="45437" rIns="0" bIns="45437" rtlCol="0">
            <a:normAutofit/>
          </a:bodyPr>
          <a:lstStyle/>
          <a:p>
            <a:r>
              <a:rPr lang="en-US" dirty="0"/>
              <a:t>Given</a:t>
            </a:r>
            <a:r>
              <a:rPr lang="en-US" baseline="0" dirty="0"/>
              <a:t> that data literacy is an emerging area, this toolkit is an initial resource to support leading change agents and early adopters in the creation of data literacy awareness and assessment/development plans going forward.</a:t>
            </a:r>
            <a:endParaRPr lang="en-US" dirty="0"/>
          </a:p>
        </p:txBody>
      </p:sp>
    </p:spTree>
    <p:extLst>
      <p:ext uri="{BB962C8B-B14F-4D97-AF65-F5344CB8AC3E}">
        <p14:creationId xmlns:p14="http://schemas.microsoft.com/office/powerpoint/2010/main" val="262603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2938" y="1244600"/>
            <a:ext cx="5710237" cy="3213100"/>
          </a:xfrm>
        </p:spPr>
      </p:sp>
      <p:sp>
        <p:nvSpPr>
          <p:cNvPr id="3" name="Notes Placeholder 2"/>
          <p:cNvSpPr>
            <a:spLocks noGrp="1"/>
          </p:cNvSpPr>
          <p:nvPr>
            <p:ph type="body" idx="1"/>
          </p:nvPr>
        </p:nvSpPr>
        <p:spPr/>
        <p:txBody>
          <a:bodyPr/>
          <a:lstStyle/>
          <a:p>
            <a:r>
              <a:rPr lang="en-US" dirty="0"/>
              <a:t>The explanation of the assessment</a:t>
            </a:r>
            <a:r>
              <a:rPr lang="en-US" baseline="0" dirty="0"/>
              <a:t> </a:t>
            </a:r>
            <a:r>
              <a:rPr lang="en-US" baseline="0" dirty="0">
                <a:latin typeface="Times New Roman" panose="02020603050405020304" pitchFamily="18" charset="0"/>
                <a:cs typeface="Times New Roman" panose="02020603050405020304" pitchFamily="18" charset="0"/>
              </a:rPr>
              <a:t>— </a:t>
            </a:r>
            <a:r>
              <a:rPr lang="en-US" baseline="0" dirty="0"/>
              <a:t>t</a:t>
            </a:r>
            <a:r>
              <a:rPr lang="en-US" dirty="0"/>
              <a:t>o be used for any team or organization.</a:t>
            </a:r>
          </a:p>
          <a:p>
            <a:endParaRPr lang="en-US" dirty="0"/>
          </a:p>
          <a:p>
            <a:r>
              <a:rPr lang="en-US" dirty="0"/>
              <a:t>Research note:  An individual</a:t>
            </a:r>
            <a:r>
              <a:rPr lang="en-US" baseline="0" dirty="0"/>
              <a:t> self-assessment is also under development.</a:t>
            </a:r>
            <a:endParaRPr lang="en-US" dirty="0"/>
          </a:p>
        </p:txBody>
      </p:sp>
    </p:spTree>
    <p:extLst>
      <p:ext uri="{BB962C8B-B14F-4D97-AF65-F5344CB8AC3E}">
        <p14:creationId xmlns:p14="http://schemas.microsoft.com/office/powerpoint/2010/main" val="2072898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6913" y="1241425"/>
            <a:ext cx="5692775" cy="3203575"/>
          </a:xfrm>
          <a:noFill/>
          <a:ln w="9525">
            <a:solidFill>
              <a:schemeClr val="tx1"/>
            </a:solidFill>
            <a:miter lim="800000"/>
            <a:headEnd/>
            <a:tailEnd/>
          </a:ln>
        </p:spPr>
      </p:sp>
      <p:sp>
        <p:nvSpPr>
          <p:cNvPr id="3" name="Notes Placeholder 2"/>
          <p:cNvSpPr>
            <a:spLocks noGrp="1" noChangeAspect="1"/>
          </p:cNvSpPr>
          <p:nvPr>
            <p:ph type="body" idx="1"/>
          </p:nvPr>
        </p:nvSpPr>
        <p:spPr>
          <a:xfrm>
            <a:off x="240642" y="4684973"/>
            <a:ext cx="6694487" cy="3980150"/>
          </a:xfrm>
        </p:spPr>
        <p:txBody>
          <a:bodyPr vert="horz" lIns="0" tIns="45437" rIns="0" bIns="45437" rtlCol="0">
            <a:normAutofit/>
          </a:bodyPr>
          <a:lstStyle/>
          <a:p>
            <a:r>
              <a:rPr lang="en-US" dirty="0"/>
              <a:t>The instructions</a:t>
            </a:r>
            <a:r>
              <a:rPr lang="en-US" baseline="0" dirty="0"/>
              <a:t> </a:t>
            </a:r>
            <a:r>
              <a:rPr lang="en-US" dirty="0"/>
              <a:t>and basic</a:t>
            </a:r>
            <a:r>
              <a:rPr lang="en-US" baseline="0" dirty="0"/>
              <a:t> template to populate with results.</a:t>
            </a:r>
            <a:endParaRPr lang="en-US" dirty="0"/>
          </a:p>
        </p:txBody>
      </p:sp>
    </p:spTree>
    <p:extLst>
      <p:ext uri="{BB962C8B-B14F-4D97-AF65-F5344CB8AC3E}">
        <p14:creationId xmlns:p14="http://schemas.microsoft.com/office/powerpoint/2010/main" val="2008126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6913" y="1241425"/>
            <a:ext cx="5692775" cy="3203575"/>
          </a:xfrm>
          <a:noFill/>
          <a:ln w="9525">
            <a:solidFill>
              <a:schemeClr val="tx1"/>
            </a:solidFill>
            <a:miter lim="800000"/>
            <a:headEnd/>
            <a:tailEnd/>
          </a:ln>
        </p:spPr>
      </p:sp>
      <p:sp>
        <p:nvSpPr>
          <p:cNvPr id="3" name="Notes Placeholder 2"/>
          <p:cNvSpPr>
            <a:spLocks noGrp="1" noChangeAspect="1"/>
          </p:cNvSpPr>
          <p:nvPr>
            <p:ph type="body" idx="1"/>
          </p:nvPr>
        </p:nvSpPr>
        <p:spPr>
          <a:xfrm>
            <a:off x="240642" y="4684973"/>
            <a:ext cx="6694487" cy="3980150"/>
          </a:xfrm>
        </p:spPr>
        <p:txBody>
          <a:bodyPr vert="horz" lIns="0" tIns="45437" rIns="0" bIns="45437" rtlCol="0">
            <a:normAutofit/>
          </a:bodyPr>
          <a:lstStyle/>
          <a:p>
            <a:r>
              <a:rPr lang="en-US" dirty="0"/>
              <a:t>The instructions</a:t>
            </a:r>
            <a:r>
              <a:rPr lang="en-US" baseline="0" dirty="0"/>
              <a:t> </a:t>
            </a:r>
            <a:r>
              <a:rPr lang="en-US" dirty="0"/>
              <a:t>and basic</a:t>
            </a:r>
            <a:r>
              <a:rPr lang="en-US" baseline="0" dirty="0"/>
              <a:t> template to populate with results.</a:t>
            </a:r>
            <a:endParaRPr lang="en-US" dirty="0"/>
          </a:p>
        </p:txBody>
      </p:sp>
    </p:spTree>
    <p:extLst>
      <p:ext uri="{BB962C8B-B14F-4D97-AF65-F5344CB8AC3E}">
        <p14:creationId xmlns:p14="http://schemas.microsoft.com/office/powerpoint/2010/main" val="3921328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76488" y="1036638"/>
            <a:ext cx="4759325" cy="2678112"/>
          </a:xfrm>
          <a:noFill/>
          <a:ln w="9525">
            <a:solidFill>
              <a:schemeClr val="tx1"/>
            </a:solidFill>
            <a:miter lim="800000"/>
            <a:headEnd/>
            <a:tailEnd/>
          </a:ln>
        </p:spPr>
      </p:sp>
      <p:sp>
        <p:nvSpPr>
          <p:cNvPr id="3" name="Notes Placeholder 2"/>
          <p:cNvSpPr>
            <a:spLocks noGrp="1" noChangeAspect="1"/>
          </p:cNvSpPr>
          <p:nvPr>
            <p:ph type="body" idx="1"/>
          </p:nvPr>
        </p:nvSpPr>
        <p:spPr>
          <a:xfrm>
            <a:off x="322994" y="3914919"/>
            <a:ext cx="8985389" cy="3325945"/>
          </a:xfrm>
        </p:spPr>
        <p:txBody>
          <a:bodyPr vert="horz" lIns="0" tIns="46677" rIns="0" bIns="46677" rtlCol="0">
            <a:normAutofit/>
          </a:bodyPr>
          <a:lstStyle/>
          <a:p>
            <a:r>
              <a:rPr lang="en-US" dirty="0"/>
              <a:t>The assessment. Either print this out (along</a:t>
            </a:r>
            <a:r>
              <a:rPr lang="en-US" baseline="0" dirty="0"/>
              <a:t> with the previous page) or conduct it online.</a:t>
            </a:r>
            <a:endParaRPr lang="en-US" dirty="0"/>
          </a:p>
        </p:txBody>
      </p:sp>
    </p:spTree>
    <p:extLst>
      <p:ext uri="{BB962C8B-B14F-4D97-AF65-F5344CB8AC3E}">
        <p14:creationId xmlns:p14="http://schemas.microsoft.com/office/powerpoint/2010/main" val="2809103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6913" y="1241425"/>
            <a:ext cx="5692775" cy="3203575"/>
          </a:xfrm>
        </p:spPr>
      </p:sp>
      <p:sp>
        <p:nvSpPr>
          <p:cNvPr id="3" name="Notes Placeholder 2"/>
          <p:cNvSpPr>
            <a:spLocks noGrp="1"/>
          </p:cNvSpPr>
          <p:nvPr>
            <p:ph type="body" idx="1"/>
          </p:nvPr>
        </p:nvSpPr>
        <p:spPr/>
        <p:txBody>
          <a:bodyPr/>
          <a:lstStyle/>
          <a:p>
            <a:r>
              <a:rPr lang="en-US" dirty="0"/>
              <a:t>The</a:t>
            </a:r>
            <a:r>
              <a:rPr lang="en-US" baseline="0" dirty="0"/>
              <a:t> first </a:t>
            </a:r>
            <a:r>
              <a:rPr lang="en-US" dirty="0"/>
              <a:t>step to begin developing</a:t>
            </a:r>
            <a:r>
              <a:rPr lang="en-US" baseline="0" dirty="0"/>
              <a:t> data literacy.</a:t>
            </a:r>
          </a:p>
          <a:p>
            <a:r>
              <a:rPr lang="en-US" dirty="0"/>
              <a:t>Make it fun!  </a:t>
            </a:r>
            <a:r>
              <a:rPr lang="en-US" baseline="0" dirty="0"/>
              <a:t>Be creative. You </a:t>
            </a:r>
            <a:r>
              <a:rPr lang="en-US" dirty="0"/>
              <a:t>can do games, quizzes</a:t>
            </a:r>
            <a:r>
              <a:rPr lang="en-US" baseline="0" dirty="0"/>
              <a:t> and</a:t>
            </a:r>
            <a:r>
              <a:rPr lang="en-US" dirty="0"/>
              <a:t> team sports</a:t>
            </a:r>
            <a:r>
              <a:rPr lang="en-US" baseline="0" dirty="0"/>
              <a:t> </a:t>
            </a:r>
            <a:r>
              <a:rPr lang="en-US" baseline="0" dirty="0">
                <a:latin typeface="Times New Roman" panose="02020603050405020304" pitchFamily="18" charset="0"/>
                <a:cs typeface="Times New Roman" panose="02020603050405020304" pitchFamily="18" charset="0"/>
              </a:rPr>
              <a:t>— </a:t>
            </a:r>
            <a:r>
              <a:rPr lang="en-US" dirty="0"/>
              <a:t>it does not have to be grim.  </a:t>
            </a:r>
            <a:r>
              <a:rPr lang="en-US" dirty="0">
                <a:sym typeface="Wingdings" panose="05000000000000000000" pitchFamily="2" charset="2"/>
              </a:rPr>
              <a:t>  </a:t>
            </a:r>
            <a:r>
              <a:rPr lang="en-US" dirty="0"/>
              <a:t>You can tie this to employee engagement too</a:t>
            </a:r>
            <a:r>
              <a:rPr lang="en-US" baseline="0" dirty="0"/>
              <a:t> </a:t>
            </a:r>
            <a:r>
              <a:rPr lang="en-US" baseline="0" dirty="0">
                <a:latin typeface="Times New Roman" panose="02020603050405020304" pitchFamily="18" charset="0"/>
                <a:cs typeface="Times New Roman" panose="02020603050405020304" pitchFamily="18" charset="0"/>
              </a:rPr>
              <a:t>—</a:t>
            </a:r>
            <a:r>
              <a:rPr lang="en-US" dirty="0"/>
              <a:t> folks love to be rewarded to learn; for some folks, a data literacy campaign will promote engagement.</a:t>
            </a:r>
            <a:r>
              <a:rPr lang="en-US" baseline="0" dirty="0"/>
              <a:t> </a:t>
            </a:r>
            <a:endParaRPr lang="en-US" dirty="0"/>
          </a:p>
        </p:txBody>
      </p:sp>
    </p:spTree>
    <p:extLst>
      <p:ext uri="{BB962C8B-B14F-4D97-AF65-F5344CB8AC3E}">
        <p14:creationId xmlns:p14="http://schemas.microsoft.com/office/powerpoint/2010/main" val="2300082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p:txBody>
          <a:bodyPr/>
          <a:lstStyle/>
          <a:p>
            <a:r>
              <a:rPr lang="en-US" dirty="0"/>
              <a:t>A Recommended Gartner Research slide is mandatory in all presentations.</a:t>
            </a:r>
          </a:p>
          <a:p>
            <a:r>
              <a:rPr lang="en-US" dirty="0"/>
              <a:t>Document titles must be hyperlinked to the published documents on gartner.com.</a:t>
            </a:r>
          </a:p>
          <a:p>
            <a:r>
              <a:rPr lang="en-US" dirty="0"/>
              <a:t>Limit entries to a maximum of five bullet points.</a:t>
            </a:r>
          </a:p>
          <a:p>
            <a:r>
              <a:rPr lang="en-US" dirty="0"/>
              <a:t>Shift+Enter creates a line break without extra paragraph spacing </a:t>
            </a:r>
            <a:br>
              <a:rPr lang="en-US" dirty="0"/>
            </a:br>
            <a:r>
              <a:rPr lang="en-US" dirty="0"/>
              <a:t>or visible bullet.</a:t>
            </a:r>
          </a:p>
          <a:p>
            <a:endParaRPr lang="en-US" dirty="0"/>
          </a:p>
        </p:txBody>
      </p:sp>
      <p:sp>
        <p:nvSpPr>
          <p:cNvPr id="6" name="Slide Image Placeholder 5">
            <a:extLst>
              <a:ext uri="{FF2B5EF4-FFF2-40B4-BE49-F238E27FC236}">
                <a16:creationId xmlns:a16="http://schemas.microsoft.com/office/drawing/2014/main" id="{8EB17C02-5F46-4627-AE0E-53CBAE2C7D15}"/>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1373646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r>
              <a:rPr lang="en-US" dirty="0"/>
              <a:t>Provided as a Facilitator’s Guide to gauge the assessment responses, and to use in follow-up to address gaps. Do not show to respondents before assessment. </a:t>
            </a:r>
          </a:p>
        </p:txBody>
      </p:sp>
    </p:spTree>
    <p:extLst>
      <p:ext uri="{BB962C8B-B14F-4D97-AF65-F5344CB8AC3E}">
        <p14:creationId xmlns:p14="http://schemas.microsoft.com/office/powerpoint/2010/main" val="30779961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www.gartner.com/technology/about/ombudsman/omb_guide2.jsp"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gartner.com/technology/research/technical-professionals.jsp"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www.gartner.com/technology/about/ombudsman/omb_guide2.jsp"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gartner.com/technology/about/ombudsman/omb_guide2.jsp"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gartner.com/technology/about/ombudsman/omb_guide2.jsp" TargetMode="External"/><Relationship Id="rId2" Type="http://schemas.openxmlformats.org/officeDocument/2006/relationships/hyperlink" Target="https://www.gartner.com/technology/about/policies/usage_policy.jsp#_blank"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gartner.com/technology/about/ombudsman/omb_guide2.jsp" TargetMode="External"/><Relationship Id="rId2" Type="http://schemas.openxmlformats.org/officeDocument/2006/relationships/hyperlink" Target="https://www.gartner.com/technology/about/policies/usage_policy.jsp#_blank" TargetMode="External"/><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gartner.com/technology/research/technical-professionals.jsp" TargetMode="External"/><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ummitCode_Title Slide">
    <p:bg>
      <p:bgRef idx="1001">
        <a:schemeClr val="bg2"/>
      </p:bgRef>
    </p:bg>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tretch>
            <a:fillRect/>
          </a:stretch>
        </p:blipFill>
        <p:spPr bwMode="black">
          <a:xfrm>
            <a:off x="9688259" y="5975402"/>
            <a:ext cx="2053216" cy="469087"/>
          </a:xfrm>
          <a:prstGeom prst="rect">
            <a:avLst/>
          </a:prstGeom>
        </p:spPr>
      </p:pic>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mj-lt"/>
                <a:cs typeface="Arial"/>
              </a:defRPr>
            </a:lvl1pPr>
          </a:lstStyle>
          <a:p>
            <a:r>
              <a:rPr lang="en-US" dirty="0"/>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0">
                <a:solidFill>
                  <a:srgbClr val="979D9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1 – 2 Month 2019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979D9D"/>
                </a:solidFill>
              </a:rPr>
              <a:t>© 2019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979D9D"/>
                </a:solidFill>
                <a:hlinkClick r:id="rId3">
                  <a:extLst>
                    <a:ext uri="{A12FA001-AC4F-418D-AE19-62706E023703}">
                      <ahyp:hlinkClr xmlns:ahyp="http://schemas.microsoft.com/office/drawing/2018/hyperlinkcolor" val="tx"/>
                    </a:ext>
                  </a:extLst>
                </a:hlinkClick>
              </a:rPr>
              <a:t>Gartner’s Usage Policy</a:t>
            </a:r>
            <a:r>
              <a:rPr lang="en-US" dirty="0">
                <a:solidFill>
                  <a:srgbClr val="979D9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979D9D"/>
                </a:solidFill>
                <a:hlinkClick r:id="rId4">
                  <a:extLst>
                    <a:ext uri="{A12FA001-AC4F-418D-AE19-62706E023703}">
                      <ahyp:hlinkClr xmlns:ahyp="http://schemas.microsoft.com/office/drawing/2018/hyperlinkcolor" val="tx"/>
                    </a:ext>
                  </a:extLst>
                </a:hlinkClick>
              </a:rPr>
              <a:t>Guiding Principles on Independence and Objectivity</a:t>
            </a:r>
            <a:r>
              <a:rPr lang="en-US" dirty="0">
                <a:solidFill>
                  <a:srgbClr val="979D9D"/>
                </a:solidFill>
              </a:rPr>
              <a:t>."</a:t>
            </a:r>
          </a:p>
        </p:txBody>
      </p:sp>
    </p:spTree>
    <p:extLst>
      <p:ext uri="{BB962C8B-B14F-4D97-AF65-F5344CB8AC3E}">
        <p14:creationId xmlns:p14="http://schemas.microsoft.com/office/powerpoint/2010/main" val="34643697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457200" y="1527175"/>
            <a:ext cx="5499100" cy="4460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1"/>
          </p:nvPr>
        </p:nvSpPr>
        <p:spPr>
          <a:xfrm>
            <a:off x="6234113" y="1527175"/>
            <a:ext cx="5499100" cy="4460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A B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1" y="2193290"/>
            <a:ext cx="5499100" cy="3794760"/>
          </a:xfrm>
        </p:spPr>
        <p:txBody>
          <a:bodyPr>
            <a:noAutofit/>
          </a:bodyPr>
          <a:lstStyle>
            <a:lvl1pPr marL="0" indent="0">
              <a:buNone/>
              <a:defRPr sz="2400" b="1"/>
            </a:lvl1pPr>
            <a:lvl2pPr marL="228600" indent="-228600">
              <a:buClr>
                <a:schemeClr val="tx2"/>
              </a:buClr>
              <a:buFont typeface="Wingdings" panose="05000000000000000000" pitchFamily="2" charset="2"/>
              <a:buChar char="§"/>
              <a:defRPr sz="2400"/>
            </a:lvl2pPr>
            <a:lvl3pPr marL="548640" indent="-274320">
              <a:buFont typeface="Arial" panose="020B0604020202020204" pitchFamily="34" charset="0"/>
              <a:buChar char="–"/>
              <a:defRPr sz="2400"/>
            </a:lvl3pPr>
            <a:lvl4pPr marL="822960" indent="-228600">
              <a:buFont typeface="Wingdings" panose="05000000000000000000" pitchFamily="2" charset="2"/>
              <a:buChar char="§"/>
              <a:defRPr sz="2400"/>
            </a:lvl4pPr>
            <a:lvl5pPr marL="1143000" indent="-27432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5"/>
          </p:nvPr>
        </p:nvSpPr>
        <p:spPr bwMode="ltGray">
          <a:xfrm>
            <a:off x="457200" y="976313"/>
            <a:ext cx="11276013" cy="1047750"/>
          </a:xfrm>
          <a:solidFill>
            <a:schemeClr val="accent1"/>
          </a:solidFill>
        </p:spPr>
        <p:txBody>
          <a:bodyPr lIns="0" rIns="91440" anchor="ctr" anchorCtr="0"/>
          <a:lstStyle>
            <a:lvl1pPr marL="146304" indent="0">
              <a:buNone/>
              <a:defRPr sz="2400">
                <a:solidFill>
                  <a:srgbClr val="FFFFFF"/>
                </a:solidFill>
              </a:defRPr>
            </a:lvl1pPr>
          </a:lstStyle>
          <a:p>
            <a:pPr lvl="0"/>
            <a:r>
              <a:rPr lang="en-US"/>
              <a:t>Edit Master text styles</a:t>
            </a:r>
          </a:p>
        </p:txBody>
      </p:sp>
      <p:sp>
        <p:nvSpPr>
          <p:cNvPr id="7" name="Text Placeholder 11"/>
          <p:cNvSpPr>
            <a:spLocks noGrp="1"/>
          </p:cNvSpPr>
          <p:nvPr>
            <p:ph type="body" sz="quarter" idx="16"/>
          </p:nvPr>
        </p:nvSpPr>
        <p:spPr>
          <a:xfrm>
            <a:off x="6234113" y="2193290"/>
            <a:ext cx="5499100" cy="3794760"/>
          </a:xfrm>
        </p:spPr>
        <p:txBody>
          <a:bodyPr>
            <a:noAutofit/>
          </a:bodyPr>
          <a:lstStyle>
            <a:lvl1pPr marL="0" indent="0">
              <a:buNone/>
              <a:defRPr sz="2400" b="1"/>
            </a:lvl1pPr>
            <a:lvl2pPr marL="228600" indent="-228600">
              <a:buClr>
                <a:schemeClr val="tx2"/>
              </a:buClr>
              <a:buFont typeface="Wingdings" panose="05000000000000000000" pitchFamily="2" charset="2"/>
              <a:buChar char="§"/>
              <a:defRPr sz="2400"/>
            </a:lvl2pPr>
            <a:lvl3pPr marL="548640" indent="-274320">
              <a:buFont typeface="Arial" panose="020B0604020202020204" pitchFamily="34" charset="0"/>
              <a:buChar char="–"/>
              <a:defRPr sz="2400"/>
            </a:lvl3pPr>
            <a:lvl4pPr marL="822960" indent="-228600">
              <a:buFont typeface="Wingdings" panose="05000000000000000000" pitchFamily="2" charset="2"/>
              <a:buChar char="§"/>
              <a:defRPr sz="2400"/>
            </a:lvl4pPr>
            <a:lvl5pPr marL="1143000" indent="-27432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38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200" y="1527175"/>
            <a:ext cx="11276013" cy="4460873"/>
          </a:xfrm>
        </p:spPr>
        <p:txBody>
          <a:bodyPr/>
          <a:lstStyle>
            <a:lvl1pPr marL="365760" indent="-365760">
              <a:buClr>
                <a:schemeClr val="tx2"/>
              </a:buClr>
              <a:buFont typeface="Wingdings" panose="05000000000000000000" pitchFamily="2" charset="2"/>
              <a:buChar char="ü"/>
              <a:defRPr/>
            </a:lvl1pPr>
            <a:lvl2pPr marL="731520" indent="-274320">
              <a:buClr>
                <a:schemeClr val="tx1"/>
              </a:buClr>
              <a:defRPr/>
            </a:lvl2pPr>
            <a:lvl3pPr marL="1005840">
              <a:buClr>
                <a:schemeClr val="tx1"/>
              </a:buClr>
              <a:defRPr/>
            </a:lvl3pPr>
            <a:lvl4pPr marL="1325880" indent="-274320">
              <a:buClr>
                <a:schemeClr val="tx1"/>
              </a:buClr>
              <a:defRPr/>
            </a:lvl4pPr>
            <a:lvl5pPr marL="1600200">
              <a:buClr>
                <a:schemeClr val="tx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1786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1" y="1527175"/>
            <a:ext cx="11276012" cy="4460875"/>
          </a:xfrm>
        </p:spPr>
        <p:txBody>
          <a:bodyPr>
            <a:noAutofit/>
          </a:bodyPr>
          <a:lstStyle>
            <a:lvl1pPr marL="0" indent="0">
              <a:buNone/>
              <a:defRPr sz="2800" b="1"/>
            </a:lvl1pPr>
            <a:lvl2pPr marL="548640" indent="-228600">
              <a:buClr>
                <a:schemeClr val="tx2"/>
              </a:buClr>
              <a:buFont typeface="Wingdings" panose="05000000000000000000" pitchFamily="2" charset="2"/>
              <a:buChar char="§"/>
              <a:defRPr sz="2400"/>
            </a:lvl2pPr>
            <a:lvl3pPr marL="868680" indent="-228600">
              <a:buFont typeface="Arial" panose="020B0604020202020204" pitchFamily="34" charset="0"/>
              <a:buChar char="–"/>
              <a:defRPr sz="2400"/>
            </a:lvl3pPr>
            <a:lvl4pPr marL="1143000" indent="-228600">
              <a:buFont typeface="Wingdings" panose="05000000000000000000" pitchFamily="2" charset="2"/>
              <a:buChar char="§"/>
              <a:defRPr sz="2400"/>
            </a:lvl4pPr>
            <a:lvl5pPr marL="1463040" indent="-22860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775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200" y="1527175"/>
            <a:ext cx="11276013" cy="4460873"/>
          </a:xfrm>
        </p:spPr>
        <p:txBody>
          <a:bodyPr/>
          <a:lstStyle>
            <a:lvl1pPr marL="365760" indent="-365760">
              <a:buClr>
                <a:schemeClr val="tx2"/>
              </a:buClr>
              <a:buFont typeface="Wingdings 3" panose="05040102010807070707" pitchFamily="18" charset="2"/>
              <a:buChar char="u"/>
              <a:defRPr/>
            </a:lvl1pPr>
            <a:lvl2pPr marL="731520">
              <a:buClrTx/>
              <a:defRPr/>
            </a:lvl2pPr>
            <a:lvl3pPr marL="1005840">
              <a:buClrTx/>
              <a:defRPr/>
            </a:lvl3pPr>
            <a:lvl4pPr marL="1325880">
              <a:buClrTx/>
              <a:defRPr/>
            </a:lvl4pPr>
            <a:lvl5pPr marL="1600200">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dirty="0"/>
              <a:t>For more information, please contact your Gartner representative.</a:t>
            </a:r>
          </a:p>
        </p:txBody>
      </p:sp>
    </p:spTree>
    <p:extLst>
      <p:ext uri="{BB962C8B-B14F-4D97-AF65-F5344CB8AC3E}">
        <p14:creationId xmlns:p14="http://schemas.microsoft.com/office/powerpoint/2010/main" val="80446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Recommended Research">
    <p:spTree>
      <p:nvGrpSpPr>
        <p:cNvPr id="1" name=""/>
        <p:cNvGrpSpPr/>
        <p:nvPr/>
      </p:nvGrpSpPr>
      <p:grpSpPr>
        <a:xfrm>
          <a:off x="0" y="0"/>
          <a:ext cx="0" cy="0"/>
          <a:chOff x="0" y="0"/>
          <a:chExt cx="0" cy="0"/>
        </a:xfrm>
      </p:grpSpPr>
      <p:sp>
        <p:nvSpPr>
          <p:cNvPr id="2" name="Title 1"/>
          <p:cNvSpPr>
            <a:spLocks noGrp="1"/>
          </p:cNvSpPr>
          <p:nvPr>
            <p:ph type="title"/>
          </p:nvPr>
        </p:nvSpPr>
        <p:spPr>
          <a:xfrm>
            <a:off x="457200" y="366713"/>
            <a:ext cx="9020175" cy="443198"/>
          </a:xfrm>
        </p:spPr>
        <p:txBody>
          <a:bodyPr/>
          <a:lstStyle/>
          <a:p>
            <a:r>
              <a:rPr lang="en-US"/>
              <a:t>Click to edit Master 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9647853" y="255408"/>
            <a:ext cx="2085360" cy="465730"/>
          </a:xfrm>
          <a:prstGeom prst="rect">
            <a:avLst/>
          </a:prstGeom>
        </p:spPr>
      </p:pic>
      <p:sp>
        <p:nvSpPr>
          <p:cNvPr id="7" name="Text Box 91"/>
          <p:cNvSpPr txBox="1">
            <a:spLocks noChangeAspect="1" noChangeArrowheads="1"/>
          </p:cNvSpPr>
          <p:nvPr userDrawn="1"/>
        </p:nvSpPr>
        <p:spPr bwMode="gray">
          <a:xfrm>
            <a:off x="457200" y="6106954"/>
            <a:ext cx="6229673" cy="24622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dirty="0"/>
              <a:t>The above research is from the Gartner for Technical Professionals Research Library. For information, please contact your Gartner representative or visit </a:t>
            </a:r>
            <a:r>
              <a:rPr lang="en-US" dirty="0">
                <a:hlinkClick r:id="rId3"/>
              </a:rPr>
              <a:t>http://www.gartner.com/technology/research/technical-professionals.jsp</a:t>
            </a:r>
            <a:endParaRPr lang="en-US" dirty="0"/>
          </a:p>
        </p:txBody>
      </p:sp>
      <p:sp>
        <p:nvSpPr>
          <p:cNvPr id="9" name="Text Placeholder 3"/>
          <p:cNvSpPr>
            <a:spLocks noGrp="1"/>
          </p:cNvSpPr>
          <p:nvPr>
            <p:ph type="body" sz="quarter" idx="10"/>
          </p:nvPr>
        </p:nvSpPr>
        <p:spPr>
          <a:xfrm>
            <a:off x="457200" y="1527175"/>
            <a:ext cx="11276013" cy="4460873"/>
          </a:xfrm>
        </p:spPr>
        <p:txBody>
          <a:bodyPr/>
          <a:lstStyle>
            <a:lvl1pPr marL="365760" indent="-365760">
              <a:buClr>
                <a:schemeClr val="tx2"/>
              </a:buClr>
              <a:buFont typeface="Wingdings 3" panose="05040102010807070707" pitchFamily="18" charset="2"/>
              <a:buChar char="u"/>
              <a:defRPr/>
            </a:lvl1pPr>
            <a:lvl2pPr marL="731520">
              <a:buClrTx/>
              <a:defRPr/>
            </a:lvl2pPr>
            <a:lvl3pPr marL="1005840">
              <a:buClrTx/>
              <a:defRPr/>
            </a:lvl3pPr>
            <a:lvl4pPr marL="1325880">
              <a:buClrTx/>
              <a:defRPr/>
            </a:lvl4pPr>
            <a:lvl5pPr marL="1600200">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8575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ction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200" y="1527175"/>
            <a:ext cx="11276013" cy="3251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1"/>
          </p:nvPr>
        </p:nvSpPr>
        <p:spPr bwMode="ltGray">
          <a:xfrm>
            <a:off x="457200" y="4778375"/>
            <a:ext cx="11276013" cy="1209675"/>
          </a:xfrm>
          <a:solidFill>
            <a:schemeClr val="accent1"/>
          </a:solidFill>
        </p:spPr>
        <p:txBody>
          <a:bodyPr lIns="137160" tIns="91440" rIns="91440" bIns="91440" anchor="ctr" anchorCtr="0"/>
          <a:lstStyle>
            <a:lvl1pPr marL="0" indent="0">
              <a:buNone/>
              <a:defRPr>
                <a:solidFill>
                  <a:srgbClr val="FFFFFF"/>
                </a:solidFill>
              </a:defRPr>
            </a:lvl1pPr>
          </a:lstStyle>
          <a:p>
            <a:pPr lvl="0"/>
            <a:r>
              <a:rPr lang="en-US"/>
              <a:t>Edit Master text styles</a:t>
            </a:r>
          </a:p>
        </p:txBody>
      </p:sp>
    </p:spTree>
    <p:extLst>
      <p:ext uri="{BB962C8B-B14F-4D97-AF65-F5344CB8AC3E}">
        <p14:creationId xmlns:p14="http://schemas.microsoft.com/office/powerpoint/2010/main" val="1394546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0468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5BE603-3E7D-4B30-B71E-D469C05829E1}"/>
              </a:ext>
            </a:extLst>
          </p:cNvPr>
          <p:cNvSpPr>
            <a:spLocks noGrp="1"/>
          </p:cNvSpPr>
          <p:nvPr>
            <p:ph type="title" hasCustomPrompt="1"/>
          </p:nvPr>
        </p:nvSpPr>
        <p:spPr>
          <a:xfrm>
            <a:off x="457200" y="2985802"/>
            <a:ext cx="11276013" cy="443198"/>
          </a:xfrm>
        </p:spPr>
        <p:txBody>
          <a:bodyPr anchor="ctr" anchorCtr="0"/>
          <a:lstStyle>
            <a:lvl1pPr algn="ctr">
              <a:defRPr sz="4000">
                <a:solidFill>
                  <a:schemeClr val="tx2"/>
                </a:solidFill>
              </a:defRPr>
            </a:lvl1pPr>
          </a:lstStyle>
          <a:p>
            <a:r>
              <a:rPr lang="en-US" dirty="0"/>
              <a:t>Title Center Layout</a:t>
            </a:r>
          </a:p>
        </p:txBody>
      </p:sp>
    </p:spTree>
    <p:extLst>
      <p:ext uri="{BB962C8B-B14F-4D97-AF65-F5344CB8AC3E}">
        <p14:creationId xmlns:p14="http://schemas.microsoft.com/office/powerpoint/2010/main" val="2498071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ummitCode_Title Slide Tangerine">
    <p:bg>
      <p:bgRef idx="1001">
        <a:schemeClr val="bg2"/>
      </p:bgRef>
    </p:bg>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tretch>
            <a:fillRect/>
          </a:stretch>
        </p:blipFill>
        <p:spPr bwMode="black">
          <a:xfrm>
            <a:off x="9688259" y="5975402"/>
            <a:ext cx="2053216" cy="469087"/>
          </a:xfrm>
          <a:prstGeom prst="rect">
            <a:avLst/>
          </a:prstGeom>
        </p:spPr>
      </p:pic>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mj-lt"/>
                <a:cs typeface="Arial"/>
              </a:defRPr>
            </a:lvl1pPr>
          </a:lstStyle>
          <a:p>
            <a:r>
              <a:rPr lang="en-US" dirty="0"/>
              <a:t>Title Here</a:t>
            </a:r>
          </a:p>
        </p:txBody>
      </p:sp>
      <p:sp>
        <p:nvSpPr>
          <p:cNvPr id="32" name="Focus Frame 2"/>
          <p:cNvSpPr>
            <a:spLocks noChangeAspect="1"/>
          </p:cNvSpPr>
          <p:nvPr userDrawn="1"/>
        </p:nvSpPr>
        <p:spPr bwMode="auto">
          <a:xfrm>
            <a:off x="8535556" y="1620027"/>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979D9D"/>
                </a:solidFill>
              </a:rPr>
              <a:t>© 2019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979D9D"/>
                </a:solidFill>
                <a:hlinkClick r:id="rId3">
                  <a:extLst>
                    <a:ext uri="{A12FA001-AC4F-418D-AE19-62706E023703}">
                      <ahyp:hlinkClr xmlns:ahyp="http://schemas.microsoft.com/office/drawing/2018/hyperlinkcolor" val="tx"/>
                    </a:ext>
                  </a:extLst>
                </a:hlinkClick>
              </a:rPr>
              <a:t>Gartner’s Usage Policy</a:t>
            </a:r>
            <a:r>
              <a:rPr lang="en-US" dirty="0">
                <a:solidFill>
                  <a:srgbClr val="979D9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979D9D"/>
                </a:solidFill>
                <a:hlinkClick r:id="rId4">
                  <a:extLst>
                    <a:ext uri="{A12FA001-AC4F-418D-AE19-62706E023703}">
                      <ahyp:hlinkClr xmlns:ahyp="http://schemas.microsoft.com/office/drawing/2018/hyperlinkcolor" val="tx"/>
                    </a:ext>
                  </a:extLst>
                </a:hlinkClick>
              </a:rPr>
              <a:t>Guiding Principles on Independence and Objectivity</a:t>
            </a:r>
            <a:r>
              <a:rPr lang="en-US" dirty="0">
                <a:solidFill>
                  <a:srgbClr val="979D9D"/>
                </a:solidFill>
              </a:rPr>
              <a:t>."</a:t>
            </a:r>
          </a:p>
        </p:txBody>
      </p:sp>
    </p:spTree>
    <p:extLst>
      <p:ext uri="{BB962C8B-B14F-4D97-AF65-F5344CB8AC3E}">
        <p14:creationId xmlns:p14="http://schemas.microsoft.com/office/powerpoint/2010/main" val="20703978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invGray">
          <a:xfrm>
            <a:off x="7140899" y="1354039"/>
            <a:ext cx="5051100"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1">
                <a:solidFill>
                  <a:schemeClr val="tx2"/>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id="{D3C73678-BC25-BB4A-A678-83DD136C7174}"/>
              </a:ext>
            </a:extLst>
          </p:cNvPr>
          <p:cNvSpPr/>
          <p:nvPr userDrawn="1"/>
        </p:nvSpPr>
        <p:spPr bwMode="invGray">
          <a:xfrm>
            <a:off x="-2" y="1354039"/>
            <a:ext cx="1753954"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Divider_Sk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15438695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Text Placeholder 5">
            <a:extLst>
              <a:ext uri="{FF2B5EF4-FFF2-40B4-BE49-F238E27FC236}">
                <a16:creationId xmlns:a16="http://schemas.microsoft.com/office/drawing/2014/main" id="{B5A5ABB7-A574-4F00-8EBF-4F95BF5684D9}"/>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4175680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_Sky">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id="{04A7BBD2-1C8F-4F97-AED7-95C8AEEFBFE2}"/>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0764005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_Sky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id="{20876162-5D39-4095-837E-8645554BB550}"/>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519627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ext Placeholder 5">
            <a:extLst>
              <a:ext uri="{FF2B5EF4-FFF2-40B4-BE49-F238E27FC236}">
                <a16:creationId xmlns:a16="http://schemas.microsoft.com/office/drawing/2014/main" id="{EA1A51FD-B797-458E-BAFE-4082E19F71A5}"/>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4784756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
        <p:nvSpPr>
          <p:cNvPr id="8" name="Rectangle 288"/>
          <p:cNvSpPr>
            <a:spLocks noChangeArrowheads="1"/>
          </p:cNvSpPr>
          <p:nvPr userDrawn="1"/>
        </p:nvSpPr>
        <p:spPr bwMode="gray">
          <a:xfrm>
            <a:off x="460256" y="5270349"/>
            <a:ext cx="7862786" cy="738664"/>
          </a:xfrm>
          <a:prstGeom prst="rect">
            <a:avLst/>
          </a:prstGeom>
          <a:noFill/>
          <a:ln w="12700">
            <a:noFill/>
            <a:miter lim="800000"/>
            <a:headEnd type="none" w="sm" len="sm"/>
            <a:tailEnd type="none" w="sm" len="sm"/>
          </a:ln>
          <a:effectLst/>
        </p:spPr>
        <p:txBody>
          <a:bodyPr wrap="square" lIns="0" tIns="0" rIns="0" bIns="0" anchor="b">
            <a:spAutoFit/>
          </a:bodyPr>
          <a:lstStyle/>
          <a:p>
            <a:pPr algn="l">
              <a:defRPr/>
            </a:pPr>
            <a:r>
              <a:rPr lang="en-US" sz="800" b="0" dirty="0"/>
              <a:t>Unless otherwise marked for external use, the items in this Gartner Toolkit are for internal noncommercial use by the licensed Gartner client. The materials contained in this Toolkit may not be repackaged or resold. Gartner makes no representations or warranties as to the suitability of this Toolkit for any particular purpose, and disclaims all liabilities for any damages, whether direct, consequential, incidental or special, arising out of the use of or inability to use this material or the information provided herein.</a:t>
            </a:r>
          </a:p>
          <a:p>
            <a:pPr algn="l">
              <a:defRPr/>
            </a:pPr>
            <a:r>
              <a:rPr lang="en-US" sz="800" b="0" dirty="0"/>
              <a:t>The instructions, intent and objective of this template are contained in the source document. Please refer back to that document for details.</a:t>
            </a:r>
          </a:p>
          <a:p>
            <a:pPr algn="l">
              <a:defRPr/>
            </a:pPr>
            <a:r>
              <a:rPr lang="en-US" sz="800" b="1" dirty="0">
                <a:solidFill>
                  <a:srgbClr val="979D9D"/>
                </a:solidFill>
              </a:rPr>
              <a:t>Notes accompany this presentation.</a:t>
            </a:r>
            <a:br>
              <a:rPr lang="en-US" sz="800" b="1" dirty="0">
                <a:solidFill>
                  <a:srgbClr val="979D9D"/>
                </a:solidFill>
              </a:rPr>
            </a:br>
            <a:r>
              <a:rPr lang="en-US" sz="800" b="1" dirty="0">
                <a:solidFill>
                  <a:srgbClr val="979D9D"/>
                </a:solidFill>
              </a:rPr>
              <a:t>Please select Notes Page view to examine the Notes text. </a:t>
            </a:r>
          </a:p>
        </p:txBody>
      </p:sp>
    </p:spTree>
    <p:extLst>
      <p:ext uri="{BB962C8B-B14F-4D97-AF65-F5344CB8AC3E}">
        <p14:creationId xmlns:p14="http://schemas.microsoft.com/office/powerpoint/2010/main" val="3267560195"/>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bwMode="gray">
          <a:xfrm>
            <a:off x="301752" y="1325564"/>
            <a:ext cx="11576304" cy="46608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bwMode="auto">
          <a:xfrm>
            <a:off x="301752" y="228600"/>
            <a:ext cx="11576304" cy="535531"/>
          </a:xfrm>
          <a:prstGeom prst="rect">
            <a:avLst/>
          </a:prstGeom>
        </p:spPr>
        <p:txBody>
          <a:bodyPr>
            <a:spAutoFit/>
          </a:bodyPr>
          <a:lstStyle/>
          <a:p>
            <a:r>
              <a:rPr lang="en-US"/>
              <a:t>Click to edit Master title style</a:t>
            </a:r>
            <a:endParaRPr lang="en-US" dirty="0"/>
          </a:p>
        </p:txBody>
      </p:sp>
    </p:spTree>
    <p:extLst>
      <p:ext uri="{BB962C8B-B14F-4D97-AF65-F5344CB8AC3E}">
        <p14:creationId xmlns:p14="http://schemas.microsoft.com/office/powerpoint/2010/main" val="3683125015"/>
      </p:ext>
    </p:extLst>
  </p:cSld>
  <p:clrMapOvr>
    <a:masterClrMapping/>
  </p:clrMapOvr>
  <p:transition/>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Two Content">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bwMode="gray">
          <a:xfrm>
            <a:off x="301752" y="1325563"/>
            <a:ext cx="5495544" cy="46609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2"/>
          </p:nvPr>
        </p:nvSpPr>
        <p:spPr bwMode="gray">
          <a:xfrm>
            <a:off x="6378956" y="1325563"/>
            <a:ext cx="5499100" cy="46609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bwMode="auto">
          <a:xfrm>
            <a:off x="301752" y="228600"/>
            <a:ext cx="11576304" cy="535531"/>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150480190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ummitCode_Title Slide">
    <p:bg>
      <p:bgRef idx="1001">
        <a:schemeClr val="bg2"/>
      </p:bgRef>
    </p:bg>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tretch>
            <a:fillRect/>
          </a:stretch>
        </p:blipFill>
        <p:spPr bwMode="black">
          <a:xfrm>
            <a:off x="9688259" y="5975402"/>
            <a:ext cx="2053216" cy="469087"/>
          </a:xfrm>
          <a:prstGeom prst="rect">
            <a:avLst/>
          </a:prstGeom>
        </p:spPr>
      </p:pic>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mj-lt"/>
                <a:cs typeface="Arial"/>
              </a:defRPr>
            </a:lvl1pPr>
          </a:lstStyle>
          <a:p>
            <a:r>
              <a:rPr lang="en-US" dirty="0"/>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0">
                <a:solidFill>
                  <a:srgbClr val="979D9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1 – 2 Month 2019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979D9D"/>
                </a:solidFill>
              </a:rPr>
              <a:t>© 2019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979D9D"/>
                </a:solidFill>
                <a:hlinkClick r:id="rId3">
                  <a:extLst>
                    <a:ext uri="{A12FA001-AC4F-418D-AE19-62706E023703}">
                      <ahyp:hlinkClr xmlns:ahyp="http://schemas.microsoft.com/office/drawing/2018/hyperlinkcolor" val="tx"/>
                    </a:ext>
                  </a:extLst>
                </a:hlinkClick>
              </a:rPr>
              <a:t>Gartner’s Usage Policy</a:t>
            </a:r>
            <a:r>
              <a:rPr lang="en-US" dirty="0">
                <a:solidFill>
                  <a:srgbClr val="979D9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979D9D"/>
                </a:solidFill>
                <a:hlinkClick r:id="rId4">
                  <a:extLst>
                    <a:ext uri="{A12FA001-AC4F-418D-AE19-62706E023703}">
                      <ahyp:hlinkClr xmlns:ahyp="http://schemas.microsoft.com/office/drawing/2018/hyperlinkcolor" val="tx"/>
                    </a:ext>
                  </a:extLst>
                </a:hlinkClick>
              </a:rPr>
              <a:t>Guiding Principles on Independence and Objectivity</a:t>
            </a:r>
            <a:r>
              <a:rPr lang="en-US" dirty="0">
                <a:solidFill>
                  <a:srgbClr val="979D9D"/>
                </a:solidFill>
              </a:rPr>
              <a:t>."</a:t>
            </a:r>
          </a:p>
        </p:txBody>
      </p:sp>
    </p:spTree>
    <p:extLst>
      <p:ext uri="{BB962C8B-B14F-4D97-AF65-F5344CB8AC3E}">
        <p14:creationId xmlns:p14="http://schemas.microsoft.com/office/powerpoint/2010/main" val="367803895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TP_Summit_Title Slide">
    <p:bg>
      <p:bgRef idx="1001">
        <a:schemeClr val="bg2"/>
      </p:bgRef>
    </p:bg>
    <p:spTree>
      <p:nvGrpSpPr>
        <p:cNvPr id="1" name=""/>
        <p:cNvGrpSpPr/>
        <p:nvPr/>
      </p:nvGrpSpPr>
      <p:grpSpPr>
        <a:xfrm>
          <a:off x="0" y="0"/>
          <a:ext cx="0" cy="0"/>
          <a:chOff x="0" y="0"/>
          <a:chExt cx="0" cy="0"/>
        </a:xfrm>
      </p:grpSpPr>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mj-lt"/>
                <a:cs typeface="Arial"/>
              </a:defRPr>
            </a:lvl1pPr>
          </a:lstStyle>
          <a:p>
            <a:r>
              <a:rPr lang="en-US" dirty="0"/>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0">
                <a:solidFill>
                  <a:srgbClr val="979D9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1 – 2 Month 2019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979D9D"/>
                </a:solidFill>
              </a:rPr>
              <a:t>© 2019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979D9D"/>
                </a:solidFill>
                <a:hlinkClick r:id="rId2">
                  <a:extLst>
                    <a:ext uri="{A12FA001-AC4F-418D-AE19-62706E023703}">
                      <ahyp:hlinkClr xmlns:ahyp="http://schemas.microsoft.com/office/drawing/2018/hyperlinkcolor" val="tx"/>
                    </a:ext>
                  </a:extLst>
                </a:hlinkClick>
              </a:rPr>
              <a:t>Gartner’s Usage Policy</a:t>
            </a:r>
            <a:r>
              <a:rPr lang="en-US" dirty="0">
                <a:solidFill>
                  <a:srgbClr val="979D9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979D9D"/>
                </a:solidFill>
                <a:hlinkClick r:id="rId3">
                  <a:extLst>
                    <a:ext uri="{A12FA001-AC4F-418D-AE19-62706E023703}">
                      <ahyp:hlinkClr xmlns:ahyp="http://schemas.microsoft.com/office/drawing/2018/hyperlinkcolor" val="tx"/>
                    </a:ext>
                  </a:extLst>
                </a:hlinkClick>
              </a:rPr>
              <a:t>Guiding Principles on Independence and Objectivity</a:t>
            </a:r>
            <a:r>
              <a:rPr lang="en-US" dirty="0">
                <a:solidFill>
                  <a:srgbClr val="979D9D"/>
                </a:solidFill>
              </a:rPr>
              <a:t>."</a:t>
            </a:r>
          </a:p>
        </p:txBody>
      </p:sp>
      <p:pic>
        <p:nvPicPr>
          <p:cNvPr id="13" name="Summits Logo Btm">
            <a:extLst>
              <a:ext uri="{FF2B5EF4-FFF2-40B4-BE49-F238E27FC236}">
                <a16:creationId xmlns:a16="http://schemas.microsoft.com/office/drawing/2014/main" id="{2FB82878-09B4-4D31-AA5F-915E9D160A6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black">
          <a:xfrm>
            <a:off x="9021623" y="5837771"/>
            <a:ext cx="2711590" cy="606718"/>
          </a:xfrm>
          <a:prstGeom prst="rect">
            <a:avLst/>
          </a:prstGeom>
        </p:spPr>
      </p:pic>
    </p:spTree>
    <p:extLst>
      <p:ext uri="{BB962C8B-B14F-4D97-AF65-F5344CB8AC3E}">
        <p14:creationId xmlns:p14="http://schemas.microsoft.com/office/powerpoint/2010/main" val="241223906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GTP_Summit_Title Slide">
    <p:bg>
      <p:bgRef idx="1001">
        <a:schemeClr val="bg2"/>
      </p:bgRef>
    </p:bg>
    <p:spTree>
      <p:nvGrpSpPr>
        <p:cNvPr id="1" name=""/>
        <p:cNvGrpSpPr/>
        <p:nvPr/>
      </p:nvGrpSpPr>
      <p:grpSpPr>
        <a:xfrm>
          <a:off x="0" y="0"/>
          <a:ext cx="0" cy="0"/>
          <a:chOff x="0" y="0"/>
          <a:chExt cx="0" cy="0"/>
        </a:xfrm>
      </p:grpSpPr>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mj-lt"/>
                <a:cs typeface="Arial"/>
              </a:defRPr>
            </a:lvl1pPr>
          </a:lstStyle>
          <a:p>
            <a:r>
              <a:rPr lang="en-US" dirty="0"/>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0">
                <a:solidFill>
                  <a:srgbClr val="979D9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1 – 2 Month 2019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979D9D"/>
                </a:solidFill>
              </a:rPr>
              <a:t>© 2019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979D9D"/>
                </a:solidFill>
                <a:hlinkClick r:id="rId2">
                  <a:extLst>
                    <a:ext uri="{A12FA001-AC4F-418D-AE19-62706E023703}">
                      <ahyp:hlinkClr xmlns:ahyp="http://schemas.microsoft.com/office/drawing/2018/hyperlinkcolor" val="tx"/>
                    </a:ext>
                  </a:extLst>
                </a:hlinkClick>
              </a:rPr>
              <a:t>Gartner’s Usage Policy</a:t>
            </a:r>
            <a:r>
              <a:rPr lang="en-US" dirty="0">
                <a:solidFill>
                  <a:srgbClr val="979D9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979D9D"/>
                </a:solidFill>
                <a:hlinkClick r:id="rId3">
                  <a:extLst>
                    <a:ext uri="{A12FA001-AC4F-418D-AE19-62706E023703}">
                      <ahyp:hlinkClr xmlns:ahyp="http://schemas.microsoft.com/office/drawing/2018/hyperlinkcolor" val="tx"/>
                    </a:ext>
                  </a:extLst>
                </a:hlinkClick>
              </a:rPr>
              <a:t>Guiding Principles on Independence and Objectivity</a:t>
            </a:r>
            <a:r>
              <a:rPr lang="en-US" dirty="0">
                <a:solidFill>
                  <a:srgbClr val="979D9D"/>
                </a:solidFill>
              </a:rPr>
              <a:t>."</a:t>
            </a:r>
          </a:p>
        </p:txBody>
      </p:sp>
      <p:pic>
        <p:nvPicPr>
          <p:cNvPr id="13" name="Summits Logo Btm">
            <a:extLst>
              <a:ext uri="{FF2B5EF4-FFF2-40B4-BE49-F238E27FC236}">
                <a16:creationId xmlns:a16="http://schemas.microsoft.com/office/drawing/2014/main" id="{2FB82878-09B4-4D31-AA5F-915E9D160A6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black">
          <a:xfrm>
            <a:off x="9021623" y="5837771"/>
            <a:ext cx="2711590" cy="606718"/>
          </a:xfrm>
          <a:prstGeom prst="rect">
            <a:avLst/>
          </a:prstGeom>
        </p:spPr>
      </p:pic>
    </p:spTree>
    <p:extLst>
      <p:ext uri="{BB962C8B-B14F-4D97-AF65-F5344CB8AC3E}">
        <p14:creationId xmlns:p14="http://schemas.microsoft.com/office/powerpoint/2010/main" val="69381612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71662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764633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67488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lstStyle>
            <a:lvl1pPr marL="365760" indent="-365760">
              <a:buFont typeface="+mj-lt"/>
              <a:buAutoNum type="arabicPeriod"/>
              <a:defRPr/>
            </a:lvl1pPr>
            <a:lvl2pPr marL="731520">
              <a:defRPr/>
            </a:lvl2pPr>
            <a:lvl3pPr marL="1005840">
              <a:defRPr/>
            </a:lvl3pPr>
            <a:lvl4pPr marL="1325880">
              <a:defRPr/>
            </a:lvl4pPr>
            <a:lvl5pPr marL="155448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39F04DA5-A8AC-4407-8736-9A1099805E0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1540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lvl1pPr marL="365760" indent="-365760">
              <a:buClrTx/>
              <a:buFont typeface="+mj-lt"/>
              <a:buAutoNum type="arabicPeriod"/>
              <a:defRPr>
                <a:solidFill>
                  <a:srgbClr val="979D9D"/>
                </a:solidFill>
              </a:defRPr>
            </a:lvl1pPr>
            <a:lvl2pPr marL="731520">
              <a:buClr>
                <a:srgbClr val="979D9D"/>
              </a:buClr>
              <a:defRPr>
                <a:solidFill>
                  <a:srgbClr val="979D9D"/>
                </a:solidFill>
              </a:defRPr>
            </a:lvl2pPr>
            <a:lvl3pPr marL="1005840">
              <a:buClr>
                <a:srgbClr val="979D9D"/>
              </a:buClr>
              <a:defRPr>
                <a:solidFill>
                  <a:srgbClr val="979D9D"/>
                </a:solidFill>
              </a:defRPr>
            </a:lvl3pPr>
            <a:lvl4pPr marL="1325880">
              <a:buClr>
                <a:srgbClr val="979D9D"/>
              </a:buClr>
              <a:defRPr>
                <a:solidFill>
                  <a:srgbClr val="979D9D"/>
                </a:solidFill>
              </a:defRPr>
            </a:lvl4pPr>
            <a:lvl5pPr marL="1554480">
              <a:buClr>
                <a:srgbClr val="979D9D"/>
              </a:buClr>
              <a:defRPr>
                <a:solidFill>
                  <a:srgbClr val="979D9D"/>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8934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0"/>
          </p:nvPr>
        </p:nvSpPr>
        <p:spPr>
          <a:xfrm>
            <a:off x="457200" y="1527175"/>
            <a:ext cx="5499100"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95804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457200" y="1527175"/>
            <a:ext cx="5499100" cy="4460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234113" y="1527175"/>
            <a:ext cx="5499100"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611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PA B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1" y="2193290"/>
            <a:ext cx="5499100" cy="3794760"/>
          </a:xfrm>
        </p:spPr>
        <p:txBody>
          <a:bodyPr>
            <a:noAutofit/>
          </a:bodyPr>
          <a:lstStyle>
            <a:lvl1pPr marL="0" indent="0">
              <a:buNone/>
              <a:defRPr sz="2400" b="1"/>
            </a:lvl1pPr>
            <a:lvl2pPr marL="228600" indent="-228600">
              <a:buClr>
                <a:schemeClr val="tx2"/>
              </a:buClr>
              <a:buFont typeface="Wingdings" panose="05000000000000000000" pitchFamily="2" charset="2"/>
              <a:buChar char="§"/>
              <a:defRPr sz="2400"/>
            </a:lvl2pPr>
            <a:lvl3pPr marL="548640" indent="-274320">
              <a:buFont typeface="Arial" panose="020B0604020202020204" pitchFamily="34" charset="0"/>
              <a:buChar char="–"/>
              <a:defRPr sz="2400"/>
            </a:lvl3pPr>
            <a:lvl4pPr marL="822960" indent="-228600">
              <a:buFont typeface="Wingdings" panose="05000000000000000000" pitchFamily="2" charset="2"/>
              <a:buChar char="§"/>
              <a:defRPr sz="2400"/>
            </a:lvl4pPr>
            <a:lvl5pPr marL="1143000" indent="-27432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5"/>
          </p:nvPr>
        </p:nvSpPr>
        <p:spPr bwMode="ltGray">
          <a:xfrm>
            <a:off x="457200" y="976313"/>
            <a:ext cx="11276013" cy="1047750"/>
          </a:xfrm>
          <a:solidFill>
            <a:schemeClr val="accent6"/>
          </a:solidFill>
        </p:spPr>
        <p:txBody>
          <a:bodyPr lIns="0" rIns="91440" anchor="ctr" anchorCtr="0"/>
          <a:lstStyle>
            <a:lvl1pPr marL="146304" indent="0">
              <a:buNone/>
              <a:defRPr sz="2400">
                <a:solidFill>
                  <a:srgbClr val="000000"/>
                </a:solidFill>
              </a:defRPr>
            </a:lvl1pPr>
          </a:lstStyle>
          <a:p>
            <a:pPr lvl="0"/>
            <a:r>
              <a:rPr lang="en-US" dirty="0"/>
              <a:t>Edit Master text styles</a:t>
            </a:r>
          </a:p>
        </p:txBody>
      </p:sp>
      <p:sp>
        <p:nvSpPr>
          <p:cNvPr id="7" name="Text Placeholder 11"/>
          <p:cNvSpPr>
            <a:spLocks noGrp="1"/>
          </p:cNvSpPr>
          <p:nvPr>
            <p:ph type="body" sz="quarter" idx="16"/>
          </p:nvPr>
        </p:nvSpPr>
        <p:spPr>
          <a:xfrm>
            <a:off x="6234113" y="2193290"/>
            <a:ext cx="5499100" cy="3794760"/>
          </a:xfrm>
        </p:spPr>
        <p:txBody>
          <a:bodyPr>
            <a:noAutofit/>
          </a:bodyPr>
          <a:lstStyle>
            <a:lvl1pPr marL="0" indent="0">
              <a:buNone/>
              <a:defRPr sz="2400" b="1"/>
            </a:lvl1pPr>
            <a:lvl2pPr marL="228600" indent="-228600">
              <a:buClr>
                <a:schemeClr val="tx2"/>
              </a:buClr>
              <a:buFont typeface="Wingdings" panose="05000000000000000000" pitchFamily="2" charset="2"/>
              <a:buChar char="§"/>
              <a:defRPr sz="2400"/>
            </a:lvl2pPr>
            <a:lvl3pPr marL="548640" indent="-274320">
              <a:buFont typeface="Arial" panose="020B0604020202020204" pitchFamily="34" charset="0"/>
              <a:buChar char="–"/>
              <a:defRPr sz="2400"/>
            </a:lvl3pPr>
            <a:lvl4pPr marL="822960" indent="-228600">
              <a:buFont typeface="Wingdings" panose="05000000000000000000" pitchFamily="2" charset="2"/>
              <a:buChar char="§"/>
              <a:defRPr sz="2400"/>
            </a:lvl4pPr>
            <a:lvl5pPr marL="1143000" indent="-27432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48020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PA Fu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11"/>
          <p:cNvSpPr>
            <a:spLocks noGrp="1"/>
          </p:cNvSpPr>
          <p:nvPr>
            <p:ph type="body" sz="quarter" idx="13"/>
          </p:nvPr>
        </p:nvSpPr>
        <p:spPr>
          <a:xfrm>
            <a:off x="457201" y="1527175"/>
            <a:ext cx="11276012" cy="4460875"/>
          </a:xfrm>
        </p:spPr>
        <p:txBody>
          <a:bodyPr>
            <a:noAutofit/>
          </a:bodyPr>
          <a:lstStyle>
            <a:lvl1pPr marL="0" indent="0">
              <a:buNone/>
              <a:defRPr sz="2800" b="1"/>
            </a:lvl1pPr>
            <a:lvl2pPr marL="548640" indent="-228600">
              <a:buClr>
                <a:schemeClr val="tx2"/>
              </a:buClr>
              <a:buFont typeface="Wingdings" panose="05000000000000000000" pitchFamily="2" charset="2"/>
              <a:buChar char="§"/>
              <a:defRPr sz="2400"/>
            </a:lvl2pPr>
            <a:lvl3pPr marL="868680" indent="-228600">
              <a:buFont typeface="Arial" panose="020B0604020202020204" pitchFamily="34" charset="0"/>
              <a:buChar char="–"/>
              <a:defRPr sz="2400"/>
            </a:lvl3pPr>
            <a:lvl4pPr marL="1143000" indent="-228600">
              <a:buFont typeface="Wingdings" panose="05000000000000000000" pitchFamily="2" charset="2"/>
              <a:buChar char="§"/>
              <a:defRPr sz="2400"/>
            </a:lvl4pPr>
            <a:lvl5pPr marL="1463040" indent="-228600">
              <a:buFont typeface="Arial" panose="020B0604020202020204" pitchFamily="34" charset="0"/>
              <a:buChar cha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26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200" y="1527175"/>
            <a:ext cx="11276013" cy="4460873"/>
          </a:xfrm>
        </p:spPr>
        <p:txBody>
          <a:bodyPr/>
          <a:lstStyle>
            <a:lvl1pPr marL="365760" indent="-365760">
              <a:buClr>
                <a:schemeClr val="accent1"/>
              </a:buClr>
              <a:buFont typeface="Wingdings" panose="05000000000000000000" pitchFamily="2" charset="2"/>
              <a:buChar char="ü"/>
              <a:defRPr/>
            </a:lvl1pPr>
            <a:lvl2pPr marL="731520" indent="-274320">
              <a:buClr>
                <a:schemeClr val="accent1"/>
              </a:buClr>
              <a:defRPr/>
            </a:lvl2pPr>
            <a:lvl3pPr marL="1005840">
              <a:buClr>
                <a:schemeClr val="accent1"/>
              </a:buClr>
              <a:defRPr/>
            </a:lvl3pPr>
            <a:lvl4pPr marL="1325880" indent="-274320">
              <a:buClr>
                <a:schemeClr val="accent1"/>
              </a:buClr>
              <a:defRPr/>
            </a:lvl4pPr>
            <a:lvl5pPr marL="1600200">
              <a:buClr>
                <a:schemeClr val="accent1"/>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998712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1" y="1527175"/>
            <a:ext cx="11276012" cy="4460875"/>
          </a:xfrm>
        </p:spPr>
        <p:txBody>
          <a:bodyPr>
            <a:noAutofit/>
          </a:bodyPr>
          <a:lstStyle>
            <a:lvl1pPr marL="0" indent="0">
              <a:buNone/>
              <a:defRPr sz="2800" b="1"/>
            </a:lvl1pPr>
            <a:lvl2pPr marL="548640" indent="-228600">
              <a:buClr>
                <a:schemeClr val="tx2"/>
              </a:buClr>
              <a:buFont typeface="Wingdings" panose="05000000000000000000" pitchFamily="2" charset="2"/>
              <a:buChar char="§"/>
              <a:defRPr sz="2400"/>
            </a:lvl2pPr>
            <a:lvl3pPr marL="868680" indent="-228600">
              <a:buFont typeface="Arial" panose="020B0604020202020204" pitchFamily="34" charset="0"/>
              <a:buChar char="–"/>
              <a:defRPr sz="2400"/>
            </a:lvl3pPr>
            <a:lvl4pPr marL="1143000" indent="-228600">
              <a:buFont typeface="Wingdings" panose="05000000000000000000" pitchFamily="2" charset="2"/>
              <a:buChar char="§"/>
              <a:defRPr sz="2400"/>
            </a:lvl4pPr>
            <a:lvl5pPr marL="1463040" indent="-228600">
              <a:buFont typeface="Arial" panose="020B0604020202020204" pitchFamily="34" charset="0"/>
              <a:buChar cha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330084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200" y="1527175"/>
            <a:ext cx="11276013" cy="4460873"/>
          </a:xfrm>
        </p:spPr>
        <p:txBody>
          <a:bodyPr/>
          <a:lstStyle>
            <a:lvl1pPr marL="365760" indent="-365760">
              <a:buClr>
                <a:schemeClr val="accent1"/>
              </a:buClr>
              <a:buFont typeface="Wingdings 3" panose="05040102010807070707" pitchFamily="18" charset="2"/>
              <a:buChar char="u"/>
              <a:defRPr/>
            </a:lvl1pPr>
            <a:lvl2pPr marL="731520">
              <a:buClrTx/>
              <a:defRPr/>
            </a:lvl2pPr>
            <a:lvl3pPr marL="1005840">
              <a:buClrTx/>
              <a:defRPr/>
            </a:lvl3pPr>
            <a:lvl4pPr marL="1325880">
              <a:buClrTx/>
              <a:defRPr/>
            </a:lvl4pPr>
            <a:lvl5pPr marL="1600200">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91"/>
          <p:cNvSpPr txBox="1">
            <a:spLocks noChangeAspect="1" noChangeArrowheads="1"/>
          </p:cNvSpPr>
          <p:nvPr userDrawn="1"/>
        </p:nvSpPr>
        <p:spPr bwMode="black">
          <a:xfrm>
            <a:off x="457200" y="6230064"/>
            <a:ext cx="6229673" cy="123111"/>
          </a:xfrm>
          <a:prstGeom prst="rect">
            <a:avLst/>
          </a:prstGeom>
          <a:noFill/>
        </p:spPr>
        <p:txBody>
          <a:bodyPr wrap="square" lIns="0" tIns="0" rIns="0" bIns="0" rtlCol="0" anchor="b" anchorCtr="0">
            <a:spAutoFit/>
          </a:bodyPr>
          <a:lstStyle>
            <a:defPPr>
              <a:defRPr lang="en-US"/>
            </a:defPPr>
            <a:lvl1pPr>
              <a:defRPr sz="800"/>
            </a:lvl1pPr>
          </a:lstStyle>
          <a:p>
            <a:pPr lvl="0"/>
            <a:r>
              <a:rPr lang="en-US" dirty="0"/>
              <a:t>For information, please contact your Gartner representative.</a:t>
            </a:r>
          </a:p>
        </p:txBody>
      </p:sp>
    </p:spTree>
    <p:extLst>
      <p:ext uri="{BB962C8B-B14F-4D97-AF65-F5344CB8AC3E}">
        <p14:creationId xmlns:p14="http://schemas.microsoft.com/office/powerpoint/2010/main" val="11227170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Recommended Research">
    <p:spTree>
      <p:nvGrpSpPr>
        <p:cNvPr id="1" name=""/>
        <p:cNvGrpSpPr/>
        <p:nvPr/>
      </p:nvGrpSpPr>
      <p:grpSpPr>
        <a:xfrm>
          <a:off x="0" y="0"/>
          <a:ext cx="0" cy="0"/>
          <a:chOff x="0" y="0"/>
          <a:chExt cx="0" cy="0"/>
        </a:xfrm>
      </p:grpSpPr>
      <p:sp>
        <p:nvSpPr>
          <p:cNvPr id="2" name="Title 1"/>
          <p:cNvSpPr>
            <a:spLocks noGrp="1"/>
          </p:cNvSpPr>
          <p:nvPr>
            <p:ph type="title"/>
          </p:nvPr>
        </p:nvSpPr>
        <p:spPr>
          <a:xfrm>
            <a:off x="457200" y="366713"/>
            <a:ext cx="9020175" cy="443198"/>
          </a:xfrm>
        </p:spPr>
        <p:txBody>
          <a:bodyPr/>
          <a:lstStyle/>
          <a:p>
            <a:r>
              <a:rPr lang="en-US"/>
              <a:t>Click to edit Master title style</a:t>
            </a:r>
          </a:p>
        </p:txBody>
      </p:sp>
      <p:sp>
        <p:nvSpPr>
          <p:cNvPr id="7" name="Text Box 91"/>
          <p:cNvSpPr txBox="1">
            <a:spLocks noChangeAspect="1" noChangeArrowheads="1"/>
          </p:cNvSpPr>
          <p:nvPr userDrawn="1"/>
        </p:nvSpPr>
        <p:spPr bwMode="black">
          <a:xfrm>
            <a:off x="457200" y="6106954"/>
            <a:ext cx="6229673" cy="246221"/>
          </a:xfrm>
          <a:prstGeom prst="rect">
            <a:avLst/>
          </a:prstGeom>
          <a:noFill/>
        </p:spPr>
        <p:txBody>
          <a:bodyPr wrap="square" lIns="0" tIns="0" rIns="0" bIns="0" rtlCol="0" anchor="b" anchorCtr="0">
            <a:spAutoFit/>
          </a:bodyPr>
          <a:lstStyle>
            <a:defPPr>
              <a:defRPr lang="en-US"/>
            </a:defPPr>
            <a:lvl1pPr>
              <a:defRPr sz="800"/>
            </a:lvl1pPr>
          </a:lstStyle>
          <a:p>
            <a:pPr lvl="0"/>
            <a:r>
              <a:rPr lang="en-US" dirty="0"/>
              <a:t>The above research is from the Gartner for Technical Professionals Research Library. For information, please contact your Gartner representative or visit </a:t>
            </a:r>
            <a:r>
              <a:rPr lang="en-US" dirty="0">
                <a:hlinkClick r:id="rId2"/>
              </a:rPr>
              <a:t>http://www.gartner.com/technology/research/technical-professionals.jsp</a:t>
            </a:r>
            <a:endParaRPr lang="en-US" dirty="0"/>
          </a:p>
        </p:txBody>
      </p:sp>
      <p:sp>
        <p:nvSpPr>
          <p:cNvPr id="9" name="Text Placeholder 3"/>
          <p:cNvSpPr>
            <a:spLocks noGrp="1"/>
          </p:cNvSpPr>
          <p:nvPr>
            <p:ph type="body" sz="quarter" idx="10"/>
          </p:nvPr>
        </p:nvSpPr>
        <p:spPr>
          <a:xfrm>
            <a:off x="457200" y="1527175"/>
            <a:ext cx="11276013" cy="4460873"/>
          </a:xfrm>
        </p:spPr>
        <p:txBody>
          <a:bodyPr/>
          <a:lstStyle>
            <a:lvl1pPr marL="365760" indent="-365760">
              <a:buClr>
                <a:schemeClr val="tx2"/>
              </a:buClr>
              <a:buFont typeface="Wingdings 3" panose="05040102010807070707" pitchFamily="18" charset="2"/>
              <a:buChar char="u"/>
              <a:defRPr/>
            </a:lvl1pPr>
            <a:lvl2pPr marL="731520">
              <a:buClrTx/>
              <a:defRPr/>
            </a:lvl2pPr>
            <a:lvl3pPr marL="1005840">
              <a:buClrTx/>
              <a:defRPr/>
            </a:lvl3pPr>
            <a:lvl4pPr marL="1325880">
              <a:buClrTx/>
              <a:defRPr/>
            </a:lvl4pPr>
            <a:lvl5pPr marL="1600200">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Summits Logo Btm">
            <a:extLst>
              <a:ext uri="{FF2B5EF4-FFF2-40B4-BE49-F238E27FC236}">
                <a16:creationId xmlns:a16="http://schemas.microsoft.com/office/drawing/2014/main" id="{0BB9B2E4-BD5A-4BA0-B693-347B97AA58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9651737" y="255408"/>
            <a:ext cx="2081476" cy="465730"/>
          </a:xfrm>
          <a:prstGeom prst="rect">
            <a:avLst/>
          </a:prstGeom>
        </p:spPr>
      </p:pic>
    </p:spTree>
    <p:extLst>
      <p:ext uri="{BB962C8B-B14F-4D97-AF65-F5344CB8AC3E}">
        <p14:creationId xmlns:p14="http://schemas.microsoft.com/office/powerpoint/2010/main" val="16294747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ction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200" y="1527175"/>
            <a:ext cx="11276013" cy="325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6"/>
          <p:cNvSpPr>
            <a:spLocks noGrp="1"/>
          </p:cNvSpPr>
          <p:nvPr>
            <p:ph type="body" sz="quarter" idx="11"/>
          </p:nvPr>
        </p:nvSpPr>
        <p:spPr>
          <a:xfrm>
            <a:off x="457200" y="4778375"/>
            <a:ext cx="11276013" cy="1209675"/>
          </a:xfrm>
          <a:solidFill>
            <a:schemeClr val="accent6"/>
          </a:solidFill>
        </p:spPr>
        <p:txBody>
          <a:bodyPr lIns="137160" tIns="91440" rIns="91440" bIns="91440" anchor="ctr" anchorCtr="0"/>
          <a:lstStyle>
            <a:lvl1pPr marL="0" indent="0">
              <a:buNone/>
              <a:defRPr>
                <a:solidFill>
                  <a:srgbClr val="000000"/>
                </a:solidFill>
              </a:defRPr>
            </a:lvl1pPr>
          </a:lstStyle>
          <a:p>
            <a:pPr lvl="0"/>
            <a:r>
              <a:rPr lang="en-US"/>
              <a:t>Edit Master text styles</a:t>
            </a:r>
          </a:p>
        </p:txBody>
      </p:sp>
    </p:spTree>
    <p:extLst>
      <p:ext uri="{BB962C8B-B14F-4D97-AF65-F5344CB8AC3E}">
        <p14:creationId xmlns:p14="http://schemas.microsoft.com/office/powerpoint/2010/main" val="33492551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366268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501452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5BE603-3E7D-4B30-B71E-D469C05829E1}"/>
              </a:ext>
            </a:extLst>
          </p:cNvPr>
          <p:cNvSpPr>
            <a:spLocks noGrp="1"/>
          </p:cNvSpPr>
          <p:nvPr>
            <p:ph type="title" hasCustomPrompt="1"/>
          </p:nvPr>
        </p:nvSpPr>
        <p:spPr>
          <a:xfrm>
            <a:off x="457200" y="2985802"/>
            <a:ext cx="11276013" cy="443198"/>
          </a:xfrm>
        </p:spPr>
        <p:txBody>
          <a:bodyPr anchor="ctr" anchorCtr="0"/>
          <a:lstStyle>
            <a:lvl1pPr algn="ctr">
              <a:defRPr sz="4000"/>
            </a:lvl1pPr>
          </a:lstStyle>
          <a:p>
            <a:r>
              <a:rPr lang="en-US" dirty="0"/>
              <a:t>Title Center Layout</a:t>
            </a:r>
          </a:p>
        </p:txBody>
      </p:sp>
    </p:spTree>
    <p:extLst>
      <p:ext uri="{BB962C8B-B14F-4D97-AF65-F5344CB8AC3E}">
        <p14:creationId xmlns:p14="http://schemas.microsoft.com/office/powerpoint/2010/main" val="59165436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166017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ext Placeholder 5">
            <a:extLst>
              <a:ext uri="{FF2B5EF4-FFF2-40B4-BE49-F238E27FC236}">
                <a16:creationId xmlns:a16="http://schemas.microsoft.com/office/drawing/2014/main" id="{FB027545-27FE-4366-81D6-8EB06294E3BB}"/>
              </a:ext>
            </a:extLst>
          </p:cNvPr>
          <p:cNvSpPr>
            <a:spLocks noGrp="1"/>
          </p:cNvSpPr>
          <p:nvPr>
            <p:ph type="body" sz="quarter" idx="12" hasCustomPrompt="1"/>
          </p:nvPr>
        </p:nvSpPr>
        <p:spPr>
          <a:xfrm>
            <a:off x="1166813" y="5586984"/>
            <a:ext cx="7845552" cy="402336"/>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953129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gray">
          <a:xfrm>
            <a:off x="6426219" y="920687"/>
            <a:ext cx="246952" cy="506577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gray">
          <a:xfrm>
            <a:off x="473765" y="920687"/>
            <a:ext cx="246952" cy="506577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5">
            <a:extLst>
              <a:ext uri="{FF2B5EF4-FFF2-40B4-BE49-F238E27FC236}">
                <a16:creationId xmlns:a16="http://schemas.microsoft.com/office/drawing/2014/main" id="{001ED731-3C2C-4D48-BDDF-45584241CCCA}"/>
              </a:ext>
            </a:extLst>
          </p:cNvPr>
          <p:cNvSpPr>
            <a:spLocks noGrp="1"/>
          </p:cNvSpPr>
          <p:nvPr>
            <p:ph type="body" sz="quarter" idx="12" hasCustomPrompt="1"/>
          </p:nvPr>
        </p:nvSpPr>
        <p:spPr>
          <a:xfrm>
            <a:off x="1092085" y="5468112"/>
            <a:ext cx="4962768"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62745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019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lvl1pPr marL="365760" indent="-365760">
              <a:buFont typeface="+mj-lt"/>
              <a:buAutoNum type="arabicPeriod"/>
              <a:defRPr/>
            </a:lvl1pPr>
            <a:lvl2pPr marL="731520">
              <a:defRPr/>
            </a:lvl2pPr>
            <a:lvl3pPr marL="1005840">
              <a:defRPr/>
            </a:lvl3pPr>
            <a:lvl4pPr marL="1325880">
              <a:defRPr/>
            </a:lvl4pPr>
            <a:lvl5pPr marL="155448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952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lvl1pPr marL="365760" indent="-365760">
              <a:buClrTx/>
              <a:buFont typeface="+mj-lt"/>
              <a:buAutoNum type="arabicPeriod"/>
              <a:defRPr>
                <a:solidFill>
                  <a:srgbClr val="979D9D"/>
                </a:solidFill>
              </a:defRPr>
            </a:lvl1pPr>
            <a:lvl2pPr marL="731520">
              <a:buClr>
                <a:srgbClr val="979D9D"/>
              </a:buClr>
              <a:defRPr>
                <a:solidFill>
                  <a:srgbClr val="979D9D"/>
                </a:solidFill>
              </a:defRPr>
            </a:lvl2pPr>
            <a:lvl3pPr marL="1005840">
              <a:buClr>
                <a:srgbClr val="979D9D"/>
              </a:buClr>
              <a:defRPr>
                <a:solidFill>
                  <a:srgbClr val="979D9D"/>
                </a:solidFill>
              </a:defRPr>
            </a:lvl3pPr>
            <a:lvl4pPr marL="1325880">
              <a:buClr>
                <a:srgbClr val="979D9D"/>
              </a:buClr>
              <a:defRPr>
                <a:solidFill>
                  <a:srgbClr val="979D9D"/>
                </a:solidFill>
              </a:defRPr>
            </a:lvl4pPr>
            <a:lvl5pPr marL="1554480">
              <a:buClr>
                <a:srgbClr val="979D9D"/>
              </a:buClr>
              <a:defRPr>
                <a:solidFill>
                  <a:srgbClr val="979D9D"/>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761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0"/>
          </p:nvPr>
        </p:nvSpPr>
        <p:spPr>
          <a:xfrm>
            <a:off x="457200" y="1527175"/>
            <a:ext cx="5499100" cy="4460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13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image" Target="../media/image6.png"/><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theme" Target="../theme/theme2.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C652F1-5308-4FF3-84A2-47045AAC1290}"/>
              </a:ext>
            </a:extLst>
          </p:cNvPr>
          <p:cNvSpPr txBox="1"/>
          <p:nvPr userDrawn="1"/>
        </p:nvSpPr>
        <p:spPr>
          <a:xfrm rot="20196237">
            <a:off x="-52448" y="2797566"/>
            <a:ext cx="12453349" cy="1446550"/>
          </a:xfrm>
          <a:prstGeom prst="rect">
            <a:avLst/>
          </a:prstGeom>
          <a:noFill/>
        </p:spPr>
        <p:txBody>
          <a:bodyPr wrap="square" lIns="0" rtlCol="0">
            <a:spAutoFit/>
          </a:bodyPr>
          <a:lstStyle/>
          <a:p>
            <a:pPr algn="ctr"/>
            <a:r>
              <a:rPr lang="en-GB" sz="4400" b="1" dirty="0">
                <a:solidFill>
                  <a:schemeClr val="bg1">
                    <a:lumMod val="85000"/>
                  </a:schemeClr>
                </a:solidFill>
              </a:rPr>
              <a:t>FOR INFORMATION ONLY – </a:t>
            </a:r>
          </a:p>
          <a:p>
            <a:pPr algn="ctr"/>
            <a:r>
              <a:rPr lang="en-GB" sz="4400" b="1" dirty="0">
                <a:solidFill>
                  <a:schemeClr val="bg1">
                    <a:lumMod val="85000"/>
                  </a:schemeClr>
                </a:solidFill>
              </a:rPr>
              <a:t>WORK IN PROGRESS DO NOT DISTRIBUTE</a:t>
            </a:r>
            <a:endParaRPr lang="en-US" sz="4400" b="1" dirty="0">
              <a:solidFill>
                <a:schemeClr val="bg1">
                  <a:lumMod val="85000"/>
                </a:schemeClr>
              </a:solidFill>
            </a:endParaRPr>
          </a:p>
        </p:txBody>
      </p:sp>
      <p:pic>
        <p:nvPicPr>
          <p:cNvPr id="14" name="Gartner Logo"/>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a:off x="10452994" y="6241458"/>
            <a:ext cx="1280218" cy="292850"/>
          </a:xfrm>
          <a:prstGeom prst="rect">
            <a:avLst/>
          </a:prstGeom>
        </p:spPr>
      </p:pic>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pyright and Pg Num"/>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chemeClr val="accent2">
                    <a:lumMod val="75000"/>
                  </a:schemeClr>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accent2">
                    <a:lumMod val="75000"/>
                  </a:schemeClr>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4061" r:id="rId1"/>
    <p:sldLayoutId id="2147484084" r:id="rId2"/>
    <p:sldLayoutId id="2147484069" r:id="rId3"/>
    <p:sldLayoutId id="2147483751" r:id="rId4"/>
    <p:sldLayoutId id="2147483750" r:id="rId5"/>
    <p:sldLayoutId id="2147483746" r:id="rId6"/>
    <p:sldLayoutId id="2147483875" r:id="rId7"/>
    <p:sldLayoutId id="2147484003" r:id="rId8"/>
    <p:sldLayoutId id="2147483759" r:id="rId9"/>
    <p:sldLayoutId id="2147483748" r:id="rId10"/>
    <p:sldLayoutId id="2147483878" r:id="rId11"/>
    <p:sldLayoutId id="2147483879" r:id="rId12"/>
    <p:sldLayoutId id="2147483880" r:id="rId13"/>
    <p:sldLayoutId id="2147483920" r:id="rId14"/>
    <p:sldLayoutId id="2147483890" r:id="rId15"/>
    <p:sldLayoutId id="2147483882" r:id="rId16"/>
    <p:sldLayoutId id="2147483761" r:id="rId17"/>
    <p:sldLayoutId id="2147483762" r:id="rId18"/>
    <p:sldLayoutId id="2147483990" r:id="rId19"/>
    <p:sldLayoutId id="2147483788" r:id="rId20"/>
    <p:sldLayoutId id="2147484004" r:id="rId21"/>
    <p:sldLayoutId id="2147483790" r:id="rId22"/>
    <p:sldLayoutId id="2147484020" r:id="rId23"/>
    <p:sldLayoutId id="2147484021" r:id="rId24"/>
    <p:sldLayoutId id="2147483792" r:id="rId25"/>
    <p:sldLayoutId id="2147484085" r:id="rId26"/>
    <p:sldLayoutId id="2147484086" r:id="rId27"/>
    <p:sldLayoutId id="2147484087" r:id="rId28"/>
  </p:sldLayoutIdLst>
  <p:hf sldNum="0" hdr="0" ftr="0" dt="0"/>
  <p:txStyles>
    <p:titleStyle>
      <a:lvl1pPr algn="l" defTabSz="914400" rtl="0" eaLnBrk="1" latinLnBrk="0" hangingPunct="1">
        <a:lnSpc>
          <a:spcPct val="90000"/>
        </a:lnSpc>
        <a:spcBef>
          <a:spcPct val="0"/>
        </a:spcBef>
        <a:spcAft>
          <a:spcPts val="1200"/>
        </a:spcAft>
        <a:buNone/>
        <a:defRPr sz="3200" b="1" kern="1200">
          <a:solidFill>
            <a:schemeClr val="tx2"/>
          </a:solidFill>
          <a:latin typeface="+mj-lt"/>
          <a:ea typeface="+mj-ea"/>
          <a:cs typeface="+mj-cs"/>
        </a:defRPr>
      </a:lvl1pPr>
    </p:titleStyle>
    <p:bodyStyle>
      <a:lvl1pPr marL="274320" indent="-27432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800" kern="1200">
          <a:solidFill>
            <a:schemeClr val="tx1"/>
          </a:solidFill>
          <a:latin typeface="+mn-lt"/>
          <a:ea typeface="+mn-ea"/>
          <a:cs typeface="+mn-cs"/>
        </a:defRPr>
      </a:lvl1pPr>
      <a:lvl2pPr marL="640080" indent="-27432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91440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280160" indent="-27432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55448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02" userDrawn="1">
          <p15:clr>
            <a:srgbClr val="5ACBF0"/>
          </p15:clr>
        </p15:guide>
        <p15:guide id="14" pos="3752" userDrawn="1">
          <p15:clr>
            <a:srgbClr val="5ACBF0"/>
          </p15:clr>
        </p15:guide>
        <p15:guide id="15" pos="3927" userDrawn="1">
          <p15:clr>
            <a:srgbClr val="5ACBF0"/>
          </p15:clr>
        </p15:guide>
        <p15:guide id="16" pos="2655" userDrawn="1">
          <p15:clr>
            <a:srgbClr val="5ACBF0"/>
          </p15:clr>
        </p15:guide>
        <p15:guide id="17" pos="502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2"/>
      </p:bgRef>
    </p:bg>
    <p:spTree>
      <p:nvGrpSpPr>
        <p:cNvPr id="1" name=""/>
        <p:cNvGrpSpPr/>
        <p:nvPr/>
      </p:nvGrpSpPr>
      <p:grpSpPr>
        <a:xfrm>
          <a:off x="0" y="0"/>
          <a:ext cx="0" cy="0"/>
          <a:chOff x="0" y="0"/>
          <a:chExt cx="0" cy="0"/>
        </a:xfrm>
      </p:grpSpPr>
      <p:pic>
        <p:nvPicPr>
          <p:cNvPr id="14" name="Gartner Logo"/>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Copyright text"/>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chemeClr val="accent2">
                    <a:lumMod val="75000"/>
                  </a:schemeClr>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accent2">
                    <a:lumMod val="75000"/>
                  </a:schemeClr>
                </a:solidFill>
              </a:rPr>
              <a:t>	© 2019 Gartner, Inc. and/or its affiliates. All rights reserved. Gartner is a registered trademark of Gartner, Inc. and its affiliates.</a:t>
            </a:r>
          </a:p>
        </p:txBody>
      </p:sp>
      <p:sp>
        <p:nvSpPr>
          <p:cNvPr id="2" name="Title Placeholder 1"/>
          <p:cNvSpPr>
            <a:spLocks noGrp="1"/>
          </p:cNvSpPr>
          <p:nvPr>
            <p:ph type="title"/>
          </p:nvPr>
        </p:nvSpPr>
        <p:spPr bwMode="auto">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0742484"/>
      </p:ext>
    </p:extLst>
  </p:cSld>
  <p:clrMap bg1="dk1" tx1="lt1" bg2="dk2" tx2="lt2" accent1="accent1" accent2="accent2" accent3="accent3" accent4="accent4" accent5="accent5" accent6="accent6" hlink="hlink" folHlink="folHlink"/>
  <p:sldLayoutIdLst>
    <p:sldLayoutId id="2147484081" r:id="rId1"/>
    <p:sldLayoutId id="2147484082" r:id="rId2"/>
    <p:sldLayoutId id="2147483895" r:id="rId3"/>
    <p:sldLayoutId id="2147483896" r:id="rId4"/>
    <p:sldLayoutId id="2147483897" r:id="rId5"/>
    <p:sldLayoutId id="2147483922" r:id="rId6"/>
    <p:sldLayoutId id="2147484002" r:id="rId7"/>
    <p:sldLayoutId id="2147483900" r:id="rId8"/>
    <p:sldLayoutId id="2147483901" r:id="rId9"/>
    <p:sldLayoutId id="2147483924" r:id="rId10"/>
    <p:sldLayoutId id="2147483916" r:id="rId11"/>
    <p:sldLayoutId id="2147483925" r:id="rId12"/>
    <p:sldLayoutId id="2147483926" r:id="rId13"/>
    <p:sldLayoutId id="2147483930" r:id="rId14"/>
    <p:sldLayoutId id="2147483928" r:id="rId15"/>
    <p:sldLayoutId id="2147483929" r:id="rId16"/>
    <p:sldLayoutId id="2147483908" r:id="rId17"/>
    <p:sldLayoutId id="2147483909" r:id="rId18"/>
    <p:sldLayoutId id="2147483989" r:id="rId19"/>
    <p:sldLayoutId id="2147483979" r:id="rId20"/>
    <p:sldLayoutId id="2147483982" r:id="rId21"/>
    <p:sldLayoutId id="2147483983" r:id="rId22"/>
  </p:sldLayoutIdLst>
  <p:hf sldNum="0" hdr="0" ftr="0" dt="0"/>
  <p:txStyles>
    <p:titleStyle>
      <a:lvl1pPr algn="l" defTabSz="914400" rtl="0" eaLnBrk="1" latinLnBrk="0" hangingPunct="1">
        <a:lnSpc>
          <a:spcPct val="90000"/>
        </a:lnSpc>
        <a:spcBef>
          <a:spcPct val="0"/>
        </a:spcBef>
        <a:spcAft>
          <a:spcPts val="1200"/>
        </a:spcAft>
        <a:buNone/>
        <a:defRPr sz="3200" b="1" kern="1200">
          <a:solidFill>
            <a:schemeClr val="tx2"/>
          </a:solidFill>
          <a:latin typeface="+mj-lt"/>
          <a:ea typeface="+mj-ea"/>
          <a:cs typeface="+mj-cs"/>
        </a:defRPr>
      </a:lvl1pPr>
    </p:titleStyle>
    <p:bodyStyle>
      <a:lvl1pPr marL="274320" indent="-27432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800" kern="1200">
          <a:solidFill>
            <a:schemeClr val="tx1"/>
          </a:solidFill>
          <a:latin typeface="+mn-lt"/>
          <a:ea typeface="+mn-ea"/>
          <a:cs typeface="+mn-cs"/>
        </a:defRPr>
      </a:lvl1pPr>
      <a:lvl2pPr marL="640080" indent="-27432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91440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280160" indent="-27432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55448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guide id="14" pos="2655">
          <p15:clr>
            <a:srgbClr val="5ACBF0"/>
          </p15:clr>
        </p15:guide>
        <p15:guide id="15" pos="5024">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www.gartner.com/document/3892877" TargetMode="External"/><Relationship Id="rId2" Type="http://schemas.openxmlformats.org/officeDocument/2006/relationships/notesSlide" Target="../notesSlides/notesSlide2.xml"/><Relationship Id="rId1" Type="http://schemas.openxmlformats.org/officeDocument/2006/relationships/slideLayout" Target="../slideLayouts/slideLayout27.xml"/><Relationship Id="rId4" Type="http://schemas.openxmlformats.org/officeDocument/2006/relationships/hyperlink" Target="mailto:alan.duncan@gartner.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gartner.com/document/3909048" TargetMode="External"/><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hyperlink" Target="https://www.gartner.com/document/3890699" TargetMode="External"/><Relationship Id="rId7" Type="http://schemas.openxmlformats.org/officeDocument/2006/relationships/hyperlink" Target="https://www.gartner.com/document/3398017?ref=solrAll&amp;refval=179529853&amp;qid=28cc50027499848eadece1e23c25b3f3"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hyperlink" Target="https://www.gartner.com/document/3873881" TargetMode="External"/><Relationship Id="rId5" Type="http://schemas.openxmlformats.org/officeDocument/2006/relationships/hyperlink" Target="https://www.gartner.com/document/3870307" TargetMode="External"/><Relationship Id="rId4" Type="http://schemas.openxmlformats.org/officeDocument/2006/relationships/hyperlink" Target="https://www.gartner.com/document/395351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6861" y="1371600"/>
            <a:ext cx="4545024" cy="3348990"/>
          </a:xfrm>
        </p:spPr>
        <p:txBody>
          <a:bodyPr/>
          <a:lstStyle/>
          <a:p>
            <a:r>
              <a:rPr lang="en-US" sz="2800" dirty="0"/>
              <a:t>Toolkit: Data Literacy Organizational Assessment</a:t>
            </a:r>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11576304" cy="867930"/>
          </a:xfrm>
        </p:spPr>
        <p:txBody>
          <a:bodyPr/>
          <a:lstStyle/>
          <a:p>
            <a:r>
              <a:rPr lang="en-US" sz="2800" dirty="0"/>
              <a:t>DATA LITERACY ASSESSMENT: ANSWER/RESPONSE GUIDE </a:t>
            </a:r>
            <a:br>
              <a:rPr lang="en-US" sz="2800" dirty="0"/>
            </a:br>
            <a:r>
              <a:rPr lang="en-US" sz="2800" dirty="0"/>
              <a:t>(1 of 5)</a:t>
            </a:r>
          </a:p>
        </p:txBody>
      </p:sp>
      <p:graphicFrame>
        <p:nvGraphicFramePr>
          <p:cNvPr id="5" name="Table 4"/>
          <p:cNvGraphicFramePr>
            <a:graphicFrameLocks noGrp="1"/>
          </p:cNvGraphicFramePr>
          <p:nvPr>
            <p:extLst>
              <p:ext uri="{D42A27DB-BD31-4B8C-83A1-F6EECF244321}">
                <p14:modId xmlns:p14="http://schemas.microsoft.com/office/powerpoint/2010/main" val="3490222544"/>
              </p:ext>
            </p:extLst>
          </p:nvPr>
        </p:nvGraphicFramePr>
        <p:xfrm>
          <a:off x="301752" y="1652383"/>
          <a:ext cx="11576304" cy="2788920"/>
        </p:xfrm>
        <a:graphic>
          <a:graphicData uri="http://schemas.openxmlformats.org/drawingml/2006/table">
            <a:tbl>
              <a:tblPr firstRow="1" bandRow="1">
                <a:tableStyleId>{5C22544A-7EE6-4342-B048-85BDC9FD1C3A}</a:tableStyleId>
              </a:tblPr>
              <a:tblGrid>
                <a:gridCol w="5234473">
                  <a:extLst>
                    <a:ext uri="{9D8B030D-6E8A-4147-A177-3AD203B41FA5}">
                      <a16:colId xmlns:a16="http://schemas.microsoft.com/office/drawing/2014/main" val="20000"/>
                    </a:ext>
                  </a:extLst>
                </a:gridCol>
                <a:gridCol w="6341831">
                  <a:extLst>
                    <a:ext uri="{9D8B030D-6E8A-4147-A177-3AD203B41FA5}">
                      <a16:colId xmlns:a16="http://schemas.microsoft.com/office/drawing/2014/main" val="20001"/>
                    </a:ext>
                  </a:extLst>
                </a:gridCol>
              </a:tblGrid>
              <a:tr h="341259">
                <a:tc>
                  <a:txBody>
                    <a:bodyPr/>
                    <a:lstStyle/>
                    <a:p>
                      <a:pPr marL="168275" indent="-168275">
                        <a:lnSpc>
                          <a:spcPct val="90000"/>
                        </a:lnSpc>
                      </a:pPr>
                      <a:r>
                        <a:rPr lang="en-US" sz="1000" b="1" dirty="0">
                          <a:solidFill>
                            <a:schemeClr val="tx1"/>
                          </a:solidFill>
                        </a:rPr>
                        <a:t>1.   We have identified data literacy as a core</a:t>
                      </a:r>
                      <a:r>
                        <a:rPr lang="en-US" sz="1000" b="1" baseline="0" dirty="0">
                          <a:solidFill>
                            <a:schemeClr val="tx1"/>
                          </a:solidFill>
                        </a:rPr>
                        <a:t> skill set across all business, data and analytics professionals, and have associated training in place.   </a:t>
                      </a:r>
                      <a:endParaRPr lang="en-US" sz="1000" b="1"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a:lnSpc>
                          <a:spcPct val="90000"/>
                        </a:lnSpc>
                      </a:pPr>
                      <a:r>
                        <a:rPr lang="en-US" sz="1000" b="0" dirty="0">
                          <a:solidFill>
                            <a:schemeClr val="tx1"/>
                          </a:solidFill>
                        </a:rPr>
                        <a:t>"Data literacy" is formally called out as a new core competency as part of a clear commitment to the organization and leadership valuing "information as a strategic asset." Training programs (online and/or in-person;</a:t>
                      </a:r>
                      <a:r>
                        <a:rPr lang="en-US" sz="1000" b="0" baseline="0" dirty="0">
                          <a:solidFill>
                            <a:schemeClr val="tx1"/>
                          </a:solidFill>
                        </a:rPr>
                        <a:t> internal and/or external) are available and supported across all required levels of proficiency.</a:t>
                      </a:r>
                      <a:endParaRPr lang="en-US" sz="1000" b="0"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66814">
                <a:tc>
                  <a:txBody>
                    <a:bodyPr/>
                    <a:lstStyle/>
                    <a:p>
                      <a:pPr marL="168275" marR="0" indent="-168275" algn="l" defTabSz="914354" rtl="0" eaLnBrk="1" fontAlgn="auto" latinLnBrk="0" hangingPunct="1">
                        <a:lnSpc>
                          <a:spcPct val="90000"/>
                        </a:lnSpc>
                        <a:spcBef>
                          <a:spcPts val="0"/>
                        </a:spcBef>
                        <a:spcAft>
                          <a:spcPts val="0"/>
                        </a:spcAft>
                        <a:buClrTx/>
                        <a:buSzTx/>
                        <a:buFontTx/>
                        <a:buNone/>
                        <a:tabLst/>
                        <a:defRPr/>
                      </a:pPr>
                      <a:r>
                        <a:rPr lang="en-US" sz="1000" b="1" dirty="0"/>
                        <a:t>2.   Our</a:t>
                      </a:r>
                      <a:r>
                        <a:rPr lang="en-US" sz="1000" b="1" baseline="0" dirty="0"/>
                        <a:t> leaders and managers "speak data," regularly citing examples of data-driven decisions.  </a:t>
                      </a:r>
                      <a:endParaRPr lang="en-US" sz="1000" b="1" dirty="0"/>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1000" b="1" dirty="0"/>
                        <a:t>Examples: </a:t>
                      </a:r>
                      <a:r>
                        <a:rPr lang="en-US" sz="1000" b="0" dirty="0"/>
                        <a:t>Leadership</a:t>
                      </a:r>
                      <a:r>
                        <a:rPr lang="en-US" sz="1000" b="0" baseline="0" dirty="0"/>
                        <a:t> presentations include: key performance metrics, related analysis, visualization and storytelling, roles and moments affected are described and data-driven actions taken, explanation of results, business impact and outcomes achieved.</a:t>
                      </a:r>
                      <a:endParaRPr lang="en-US" sz="1000" b="0" dirty="0"/>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66814">
                <a:tc>
                  <a:txBody>
                    <a:bodyPr/>
                    <a:lstStyle/>
                    <a:p>
                      <a:pPr marL="168275" marR="0" indent="-168275" algn="l" defTabSz="914354" rtl="0" eaLnBrk="1" fontAlgn="auto" latinLnBrk="0" hangingPunct="1">
                        <a:lnSpc>
                          <a:spcPct val="90000"/>
                        </a:lnSpc>
                        <a:spcBef>
                          <a:spcPts val="0"/>
                        </a:spcBef>
                        <a:spcAft>
                          <a:spcPts val="0"/>
                        </a:spcAft>
                        <a:buClrTx/>
                        <a:buSzTx/>
                        <a:buFontTx/>
                        <a:buNone/>
                        <a:tabLst/>
                        <a:defRPr/>
                      </a:pPr>
                      <a:r>
                        <a:rPr lang="en-US" sz="1000" b="1" dirty="0"/>
                        <a:t>3.   </a:t>
                      </a:r>
                      <a:r>
                        <a:rPr lang="en-US" sz="1000" b="1" baseline="0" dirty="0"/>
                        <a:t>Our data scientists, data engineers and business analysts meet and interact frequently and productively. </a:t>
                      </a:r>
                      <a:endParaRPr lang="en-US" sz="1000" b="1" dirty="0"/>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1000" b="1" dirty="0"/>
                        <a:t>Examples: </a:t>
                      </a:r>
                      <a:r>
                        <a:rPr lang="en-US" sz="1000" b="0" baseline="0" dirty="0"/>
                        <a:t>Problem-solving sessions (e.g., hackathons), project meetings, centers/communities of excellence meetings.</a:t>
                      </a:r>
                      <a:endParaRPr lang="en-US" sz="1000" b="0" dirty="0"/>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6000">
                <a:tc>
                  <a:txBody>
                    <a:bodyPr/>
                    <a:lstStyle/>
                    <a:p>
                      <a:pPr marL="174625" indent="-174625">
                        <a:lnSpc>
                          <a:spcPct val="90000"/>
                        </a:lnSpc>
                      </a:pPr>
                      <a:r>
                        <a:rPr lang="en-US" sz="1000" b="1" dirty="0"/>
                        <a:t>4.   </a:t>
                      </a:r>
                      <a:r>
                        <a:rPr lang="en-US" sz="1000" b="1" baseline="0" dirty="0"/>
                        <a:t>We have a healthy balance of specialists (in data management, data science, information governance and business domains) and generalists (who can translate and work across the specialties).</a:t>
                      </a:r>
                      <a:endParaRPr lang="en-US" sz="1000" b="1" dirty="0"/>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marL="0" indent="0">
                        <a:lnSpc>
                          <a:spcPct val="90000"/>
                        </a:lnSpc>
                      </a:pPr>
                      <a:r>
                        <a:rPr lang="en-US" sz="1000" b="1" dirty="0"/>
                        <a:t>Specialists: </a:t>
                      </a:r>
                      <a:r>
                        <a:rPr lang="en-US" sz="1000" b="0" dirty="0"/>
                        <a:t>Various roles across the business and IT, including business process analysts, data engineers, data scientists, data stewards and</a:t>
                      </a:r>
                      <a:r>
                        <a:rPr lang="en-US" sz="1000" b="0" baseline="0" dirty="0"/>
                        <a:t> subject matter experts.</a:t>
                      </a:r>
                    </a:p>
                    <a:p>
                      <a:pPr marL="0" indent="0">
                        <a:lnSpc>
                          <a:spcPct val="90000"/>
                        </a:lnSpc>
                      </a:pPr>
                      <a:endParaRPr lang="en-US" sz="1000" b="0" dirty="0"/>
                    </a:p>
                    <a:p>
                      <a:pPr marL="0" indent="0">
                        <a:lnSpc>
                          <a:spcPct val="90000"/>
                        </a:lnSpc>
                      </a:pPr>
                      <a:r>
                        <a:rPr lang="en-US" sz="1000" b="1" dirty="0"/>
                        <a:t>Generalists: </a:t>
                      </a:r>
                      <a:r>
                        <a:rPr lang="en-US" sz="1000" b="0" dirty="0"/>
                        <a:t>Those who can readily translate and facilitate. Typical roles include business strategists, data modelers, program managers, data storytellers,</a:t>
                      </a:r>
                      <a:r>
                        <a:rPr lang="en-US" sz="1000" b="0" baseline="0" dirty="0"/>
                        <a:t> chief data and analytics officers etc.</a:t>
                      </a:r>
                      <a:endParaRPr lang="en-US" sz="1000" b="0" dirty="0"/>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8250">
                <a:tc>
                  <a:txBody>
                    <a:bodyPr/>
                    <a:lstStyle/>
                    <a:p>
                      <a:pPr marL="174625" marR="0" indent="-174625" algn="l" defTabSz="914354" rtl="0" eaLnBrk="1" fontAlgn="auto" latinLnBrk="0" hangingPunct="1">
                        <a:lnSpc>
                          <a:spcPct val="90000"/>
                        </a:lnSpc>
                        <a:spcBef>
                          <a:spcPts val="0"/>
                        </a:spcBef>
                        <a:spcAft>
                          <a:spcPts val="0"/>
                        </a:spcAft>
                        <a:buClrTx/>
                        <a:buSzTx/>
                        <a:buFontTx/>
                        <a:buNone/>
                        <a:tabLst/>
                        <a:defRPr/>
                      </a:pPr>
                      <a:r>
                        <a:rPr lang="en-US" sz="1000" b="1" dirty="0"/>
                        <a:t>5.   We</a:t>
                      </a:r>
                      <a:r>
                        <a:rPr lang="en-US" sz="1000" b="1" baseline="0" dirty="0"/>
                        <a:t> assess new talent based on data literacy criteria, including specific skills assessments and case study scenarios.</a:t>
                      </a:r>
                      <a:endParaRPr lang="en-US" sz="1000" b="1" dirty="0"/>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1000" b="0" dirty="0"/>
                        <a:t>HR and hiring managers have adopted data literacy as a core competency to assess, develop</a:t>
                      </a:r>
                      <a:r>
                        <a:rPr lang="en-US" sz="1000" b="0" baseline="0" dirty="0"/>
                        <a:t> </a:t>
                      </a:r>
                      <a:r>
                        <a:rPr lang="en-US" sz="1000" b="0" dirty="0"/>
                        <a:t>and retain core talent. HR professionals</a:t>
                      </a:r>
                      <a:r>
                        <a:rPr lang="en-US" sz="1000" b="0" baseline="0" dirty="0"/>
                        <a:t> are trained on data literacy and assess skills against target proficiency levels per role.  Data literacy and related skills are clear requirements within job descriptions and embedded within interview processes.</a:t>
                      </a:r>
                      <a:endParaRPr lang="en-US" sz="1000" b="0" dirty="0"/>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9" name="Rectangle 8"/>
          <p:cNvSpPr/>
          <p:nvPr/>
        </p:nvSpPr>
        <p:spPr bwMode="auto">
          <a:xfrm>
            <a:off x="301752" y="1325880"/>
            <a:ext cx="5234474" cy="326375"/>
          </a:xfrm>
          <a:prstGeom prst="rect">
            <a:avLst/>
          </a:prstGeom>
          <a:solidFill>
            <a:srgbClr val="E5550D"/>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GENERAL</a:t>
            </a:r>
          </a:p>
        </p:txBody>
      </p:sp>
    </p:spTree>
    <p:extLst>
      <p:ext uri="{BB962C8B-B14F-4D97-AF65-F5344CB8AC3E}">
        <p14:creationId xmlns:p14="http://schemas.microsoft.com/office/powerpoint/2010/main" val="3316239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11576304" cy="867930"/>
          </a:xfrm>
        </p:spPr>
        <p:txBody>
          <a:bodyPr/>
          <a:lstStyle/>
          <a:p>
            <a:r>
              <a:rPr lang="en-US" sz="2800" dirty="0"/>
              <a:t>DATA LITERACY ASSESSMENT: ANSWER/RESPONSE GUIDE </a:t>
            </a:r>
            <a:br>
              <a:rPr lang="en-US" sz="2800" dirty="0"/>
            </a:br>
            <a:r>
              <a:rPr lang="en-US" sz="2800" dirty="0"/>
              <a:t>(2 of 5)</a:t>
            </a:r>
          </a:p>
        </p:txBody>
      </p:sp>
      <p:sp>
        <p:nvSpPr>
          <p:cNvPr id="6" name="Rectangle 5"/>
          <p:cNvSpPr/>
          <p:nvPr/>
        </p:nvSpPr>
        <p:spPr bwMode="auto">
          <a:xfrm>
            <a:off x="301752" y="1325880"/>
            <a:ext cx="5243801" cy="329184"/>
          </a:xfrm>
          <a:prstGeom prst="rect">
            <a:avLst/>
          </a:prstGeom>
          <a:solidFill>
            <a:srgbClr val="E5550D"/>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BUSINESS/VALUE</a:t>
            </a:r>
          </a:p>
        </p:txBody>
      </p:sp>
      <p:graphicFrame>
        <p:nvGraphicFramePr>
          <p:cNvPr id="10" name="Table 9"/>
          <p:cNvGraphicFramePr>
            <a:graphicFrameLocks noGrp="1"/>
          </p:cNvGraphicFramePr>
          <p:nvPr>
            <p:extLst>
              <p:ext uri="{D42A27DB-BD31-4B8C-83A1-F6EECF244321}">
                <p14:modId xmlns:p14="http://schemas.microsoft.com/office/powerpoint/2010/main" val="4123556362"/>
              </p:ext>
            </p:extLst>
          </p:nvPr>
        </p:nvGraphicFramePr>
        <p:xfrm>
          <a:off x="301752" y="1655064"/>
          <a:ext cx="11576304" cy="2926080"/>
        </p:xfrm>
        <a:graphic>
          <a:graphicData uri="http://schemas.openxmlformats.org/drawingml/2006/table">
            <a:tbl>
              <a:tblPr firstRow="1" bandRow="1">
                <a:tableStyleId>{5C22544A-7EE6-4342-B048-85BDC9FD1C3A}</a:tableStyleId>
              </a:tblPr>
              <a:tblGrid>
                <a:gridCol w="5243804">
                  <a:extLst>
                    <a:ext uri="{9D8B030D-6E8A-4147-A177-3AD203B41FA5}">
                      <a16:colId xmlns:a16="http://schemas.microsoft.com/office/drawing/2014/main" val="20000"/>
                    </a:ext>
                  </a:extLst>
                </a:gridCol>
                <a:gridCol w="6332500">
                  <a:extLst>
                    <a:ext uri="{9D8B030D-6E8A-4147-A177-3AD203B41FA5}">
                      <a16:colId xmlns:a16="http://schemas.microsoft.com/office/drawing/2014/main" val="20001"/>
                    </a:ext>
                  </a:extLst>
                </a:gridCol>
              </a:tblGrid>
              <a:tr h="184369">
                <a:tc>
                  <a:txBody>
                    <a:bodyPr/>
                    <a:lstStyle/>
                    <a:p>
                      <a:pPr marL="168275" marR="0" indent="-168275" algn="l" defTabSz="914354" rtl="0" eaLnBrk="1" fontAlgn="auto" latinLnBrk="0" hangingPunct="1">
                        <a:lnSpc>
                          <a:spcPct val="90000"/>
                        </a:lnSpc>
                        <a:spcBef>
                          <a:spcPts val="0"/>
                        </a:spcBef>
                        <a:spcAft>
                          <a:spcPts val="0"/>
                        </a:spcAft>
                        <a:buClrTx/>
                        <a:buSzTx/>
                        <a:buFontTx/>
                        <a:buNone/>
                        <a:tabLst/>
                        <a:defRPr/>
                      </a:pPr>
                      <a:r>
                        <a:rPr lang="en-US" sz="1000" b="1" dirty="0">
                          <a:solidFill>
                            <a:schemeClr val="tx1"/>
                          </a:solidFill>
                        </a:rPr>
                        <a:t>6.  We</a:t>
                      </a:r>
                      <a:r>
                        <a:rPr lang="en-US" sz="1000" b="1" baseline="0" dirty="0">
                          <a:solidFill>
                            <a:schemeClr val="tx1"/>
                          </a:solidFill>
                        </a:rPr>
                        <a:t> understand how data adds value to business decisions and can each cite three examples of outcomes powered by data and analytics. </a:t>
                      </a:r>
                      <a:endParaRPr lang="en-US" sz="1000" b="1"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1000" b="1" dirty="0">
                          <a:solidFill>
                            <a:schemeClr val="tx1"/>
                          </a:solidFill>
                        </a:rPr>
                        <a:t>Examples: </a:t>
                      </a:r>
                      <a:r>
                        <a:rPr lang="en-US" sz="1000" b="0" dirty="0">
                          <a:solidFill>
                            <a:schemeClr val="tx1"/>
                          </a:solidFill>
                        </a:rPr>
                        <a:t>Healthcare outcomes (patient care), marketing outcomes (campaign effectiveness), supply chain outcomes (predicting</a:t>
                      </a:r>
                      <a:r>
                        <a:rPr lang="en-US" sz="1000" b="0" baseline="0" dirty="0">
                          <a:solidFill>
                            <a:schemeClr val="tx1"/>
                          </a:solidFill>
                        </a:rPr>
                        <a:t> stock outages), fraud and security (threat avoidance), customer satisfaction (retention).</a:t>
                      </a:r>
                      <a:endParaRPr lang="en-US" sz="1000" b="0"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extLst>
                  <a:ext uri="{0D108BD9-81ED-4DB2-BD59-A6C34878D82A}">
                    <a16:rowId xmlns:a16="http://schemas.microsoft.com/office/drawing/2014/main" val="10000"/>
                  </a:ext>
                </a:extLst>
              </a:tr>
              <a:tr h="222845">
                <a:tc>
                  <a:txBody>
                    <a:bodyPr/>
                    <a:lstStyle/>
                    <a:p>
                      <a:pPr marL="174625" marR="0" indent="-174625" algn="l" defTabSz="914354" rtl="0" eaLnBrk="1" fontAlgn="auto" latinLnBrk="0" hangingPunct="1">
                        <a:lnSpc>
                          <a:spcPct val="90000"/>
                        </a:lnSpc>
                        <a:spcBef>
                          <a:spcPts val="0"/>
                        </a:spcBef>
                        <a:spcAft>
                          <a:spcPts val="0"/>
                        </a:spcAft>
                        <a:buClrTx/>
                        <a:buSzTx/>
                        <a:buFontTx/>
                        <a:buNone/>
                        <a:tabLst/>
                        <a:defRPr/>
                      </a:pPr>
                      <a:r>
                        <a:rPr lang="en-US" sz="1000" b="1" dirty="0"/>
                        <a:t>7.  Our data management</a:t>
                      </a:r>
                      <a:r>
                        <a:rPr lang="en-US" sz="1000" b="1" baseline="0" dirty="0"/>
                        <a:t> professionals have strong business acumen and can articulate the organization’s strategy, business process areas, key metrics and a sample of business analytics.</a:t>
                      </a:r>
                      <a:endParaRPr lang="en-US" sz="1000" b="1" dirty="0"/>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1000" b="1" dirty="0"/>
                        <a:t>Examples: </a:t>
                      </a:r>
                      <a:r>
                        <a:rPr lang="en-US" sz="1000" b="0" dirty="0"/>
                        <a:t>Stra</a:t>
                      </a:r>
                      <a:r>
                        <a:rPr lang="en-US" sz="1000" dirty="0"/>
                        <a:t>tegy (e.g., differentiating</a:t>
                      </a:r>
                      <a:r>
                        <a:rPr lang="en-US" sz="1000" baseline="0" dirty="0"/>
                        <a:t> on product innovation, customer service, lowest cost), business process areas (</a:t>
                      </a:r>
                      <a:r>
                        <a:rPr lang="en-US" sz="1000" dirty="0"/>
                        <a:t>e.g., </a:t>
                      </a:r>
                      <a:r>
                        <a:rPr lang="en-US" sz="1000" baseline="0" dirty="0"/>
                        <a:t>finance, sales, customer relationship management, supply chain management, HR and IT), key metrics (</a:t>
                      </a:r>
                      <a:r>
                        <a:rPr lang="en-US" sz="1000" dirty="0"/>
                        <a:t>e.g., </a:t>
                      </a:r>
                      <a:r>
                        <a:rPr lang="en-US" sz="1000" baseline="0" dirty="0"/>
                        <a:t>customer satisfaction, employee retention and customer share of wallet), business analytics (</a:t>
                      </a:r>
                      <a:r>
                        <a:rPr lang="en-US" sz="1000" dirty="0"/>
                        <a:t>e.g., </a:t>
                      </a:r>
                      <a:r>
                        <a:rPr lang="en-US" sz="1000" baseline="0" dirty="0"/>
                        <a:t>spend analytics, fraud analytics, behavior analytics, workforce analytics, pricing analytics and security analytics).</a:t>
                      </a:r>
                      <a:endParaRPr lang="en-US" sz="1000" dirty="0"/>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extLst>
                  <a:ext uri="{0D108BD9-81ED-4DB2-BD59-A6C34878D82A}">
                    <a16:rowId xmlns:a16="http://schemas.microsoft.com/office/drawing/2014/main" val="10001"/>
                  </a:ext>
                </a:extLst>
              </a:tr>
              <a:tr h="184369">
                <a:tc>
                  <a:txBody>
                    <a:bodyPr/>
                    <a:lstStyle/>
                    <a:p>
                      <a:pPr marL="168275" marR="0" indent="-168275" algn="l" defTabSz="914354" rtl="0" eaLnBrk="1" fontAlgn="auto" latinLnBrk="0" hangingPunct="1">
                        <a:lnSpc>
                          <a:spcPct val="90000"/>
                        </a:lnSpc>
                        <a:spcBef>
                          <a:spcPts val="0"/>
                        </a:spcBef>
                        <a:spcAft>
                          <a:spcPts val="0"/>
                        </a:spcAft>
                        <a:buClrTx/>
                        <a:buSzTx/>
                        <a:buFontTx/>
                        <a:buNone/>
                        <a:tabLst/>
                        <a:defRPr/>
                      </a:pPr>
                      <a:r>
                        <a:rPr lang="en-US" sz="1000" b="1" dirty="0"/>
                        <a:t>8.  Our</a:t>
                      </a:r>
                      <a:r>
                        <a:rPr lang="en-US" sz="1000" b="1" baseline="0" dirty="0"/>
                        <a:t> meetings are highly effective in how we commonly share and discuss data, metrics, analytics and the decisions they support, and processes and outcomes they improve.</a:t>
                      </a:r>
                      <a:endParaRPr lang="en-US" sz="1000" b="1" dirty="0"/>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1000" dirty="0"/>
                        <a:t>Meeting</a:t>
                      </a:r>
                      <a:r>
                        <a:rPr lang="en-US" sz="1000" baseline="0" dirty="0"/>
                        <a:t>s</a:t>
                      </a:r>
                      <a:r>
                        <a:rPr lang="en-US" sz="1000" dirty="0"/>
                        <a:t> are data-driven and analytically rich. Metrics and analytics</a:t>
                      </a:r>
                      <a:r>
                        <a:rPr lang="en-US" sz="1000" baseline="0" dirty="0"/>
                        <a:t> are at the forefront of business decision-making, not an afterthought to validate an opinion. Data is trusted, and context of data is understood and appreciated. We discuss outcomes and moments powered by data and insight.</a:t>
                      </a:r>
                      <a:endParaRPr lang="en-US" sz="1000" dirty="0"/>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extLst>
                  <a:ext uri="{0D108BD9-81ED-4DB2-BD59-A6C34878D82A}">
                    <a16:rowId xmlns:a16="http://schemas.microsoft.com/office/drawing/2014/main" val="10002"/>
                  </a:ext>
                </a:extLst>
              </a:tr>
              <a:tr h="184369">
                <a:tc>
                  <a:txBody>
                    <a:bodyPr/>
                    <a:lstStyle/>
                    <a:p>
                      <a:pPr marL="168275" marR="0" indent="-168275" algn="l" defTabSz="914354" rtl="0" eaLnBrk="1" fontAlgn="auto" latinLnBrk="0" hangingPunct="1">
                        <a:lnSpc>
                          <a:spcPct val="90000"/>
                        </a:lnSpc>
                        <a:spcBef>
                          <a:spcPts val="0"/>
                        </a:spcBef>
                        <a:spcAft>
                          <a:spcPts val="0"/>
                        </a:spcAft>
                        <a:buClrTx/>
                        <a:buSzTx/>
                        <a:buFontTx/>
                        <a:buNone/>
                        <a:tabLst/>
                        <a:defRPr/>
                      </a:pPr>
                      <a:r>
                        <a:rPr lang="en-US" sz="1000" b="1" dirty="0"/>
                        <a:t>9.</a:t>
                      </a:r>
                      <a:r>
                        <a:rPr lang="en-US" sz="1000" b="1" baseline="0" dirty="0"/>
                        <a:t>  We innovate with data, designing new data-enabled products and processes, and explore new business models, including monetization (e.g., selling of data).</a:t>
                      </a:r>
                      <a:endParaRPr lang="en-US" sz="1000" b="1" dirty="0"/>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1000" dirty="0"/>
                        <a:t>Data is a prevalent element of</a:t>
                      </a:r>
                      <a:r>
                        <a:rPr lang="en-US" sz="1000" baseline="0" dirty="0"/>
                        <a:t> ideation and how we explore new business ideas. In our meetings, it is common to hear: "What if we had access to that data? Could others leverage this data? Can we blend this data with that data? Who else might benefit from this data? What insights does this data provide? What if we share this data, and are we allowed to?  What data is available from our partners?"</a:t>
                      </a:r>
                      <a:endParaRPr lang="en-US" sz="1000" dirty="0"/>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extLst>
                  <a:ext uri="{0D108BD9-81ED-4DB2-BD59-A6C34878D82A}">
                    <a16:rowId xmlns:a16="http://schemas.microsoft.com/office/drawing/2014/main" val="10003"/>
                  </a:ext>
                </a:extLst>
              </a:tr>
              <a:tr h="184369">
                <a:tc>
                  <a:txBody>
                    <a:bodyPr/>
                    <a:lstStyle/>
                    <a:p>
                      <a:pPr marL="168275" marR="0" indent="-168275" algn="l" defTabSz="914354" rtl="0" eaLnBrk="1" fontAlgn="auto" latinLnBrk="0" hangingPunct="1">
                        <a:lnSpc>
                          <a:spcPct val="90000"/>
                        </a:lnSpc>
                        <a:spcBef>
                          <a:spcPts val="0"/>
                        </a:spcBef>
                        <a:spcAft>
                          <a:spcPts val="0"/>
                        </a:spcAft>
                        <a:buClrTx/>
                        <a:buSzTx/>
                        <a:buFontTx/>
                        <a:buNone/>
                        <a:tabLst/>
                        <a:defRPr/>
                      </a:pPr>
                      <a:r>
                        <a:rPr lang="en-US" sz="1000" b="1" dirty="0"/>
                        <a:t>10. We can each</a:t>
                      </a:r>
                      <a:r>
                        <a:rPr lang="en-US" sz="1000" b="1" baseline="0" dirty="0"/>
                        <a:t> describe how our company fits within a business ecosystem, naming examples of our partners, customers and providers. </a:t>
                      </a:r>
                      <a:endParaRPr lang="en-US" sz="1000" b="1" dirty="0"/>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1000" b="1" dirty="0"/>
                        <a:t>Example: </a:t>
                      </a:r>
                      <a:r>
                        <a:rPr lang="en-US" sz="1000" dirty="0"/>
                        <a:t>A university</a:t>
                      </a:r>
                      <a:r>
                        <a:rPr lang="en-US" sz="1000" baseline="0" dirty="0"/>
                        <a:t> hospital within a healthcare business ecosystem, with: key partners (government agencies like local police and fire and corporate partners), key customers (serving key demographics in the community, like veterans, students and businesses) and key providers (doctors, payers and pharmaceutical companies).</a:t>
                      </a:r>
                      <a:endParaRPr lang="en-US" sz="1000" dirty="0"/>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848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11576304" cy="867930"/>
          </a:xfrm>
        </p:spPr>
        <p:txBody>
          <a:bodyPr/>
          <a:lstStyle/>
          <a:p>
            <a:r>
              <a:rPr lang="en-US" sz="2800" dirty="0"/>
              <a:t>DATA LITERACY ASSESSMENT: ANSWER/RESPONSE GUIDE </a:t>
            </a:r>
            <a:br>
              <a:rPr lang="en-US" sz="2800" dirty="0"/>
            </a:br>
            <a:r>
              <a:rPr lang="en-US" sz="2800" dirty="0"/>
              <a:t>(3 of 5)</a:t>
            </a:r>
          </a:p>
        </p:txBody>
      </p:sp>
      <p:graphicFrame>
        <p:nvGraphicFramePr>
          <p:cNvPr id="5" name="Table 4"/>
          <p:cNvGraphicFramePr>
            <a:graphicFrameLocks noGrp="1"/>
          </p:cNvGraphicFramePr>
          <p:nvPr>
            <p:extLst>
              <p:ext uri="{D42A27DB-BD31-4B8C-83A1-F6EECF244321}">
                <p14:modId xmlns:p14="http://schemas.microsoft.com/office/powerpoint/2010/main" val="1008322244"/>
              </p:ext>
            </p:extLst>
          </p:nvPr>
        </p:nvGraphicFramePr>
        <p:xfrm>
          <a:off x="301752" y="1655064"/>
          <a:ext cx="11576304" cy="4297680"/>
        </p:xfrm>
        <a:graphic>
          <a:graphicData uri="http://schemas.openxmlformats.org/drawingml/2006/table">
            <a:tbl>
              <a:tblPr firstRow="1" bandRow="1">
                <a:tableStyleId>{5C22544A-7EE6-4342-B048-85BDC9FD1C3A}</a:tableStyleId>
              </a:tblPr>
              <a:tblGrid>
                <a:gridCol w="5253135">
                  <a:extLst>
                    <a:ext uri="{9D8B030D-6E8A-4147-A177-3AD203B41FA5}">
                      <a16:colId xmlns:a16="http://schemas.microsoft.com/office/drawing/2014/main" val="20000"/>
                    </a:ext>
                  </a:extLst>
                </a:gridCol>
                <a:gridCol w="6323169">
                  <a:extLst>
                    <a:ext uri="{9D8B030D-6E8A-4147-A177-3AD203B41FA5}">
                      <a16:colId xmlns:a16="http://schemas.microsoft.com/office/drawing/2014/main" val="20001"/>
                    </a:ext>
                  </a:extLst>
                </a:gridCol>
              </a:tblGrid>
              <a:tr h="124154">
                <a:tc>
                  <a:txBody>
                    <a:bodyPr/>
                    <a:lstStyle/>
                    <a:p>
                      <a:pPr marL="168275" marR="0" indent="-168275" algn="l" defTabSz="914354" rtl="0" eaLnBrk="1" fontAlgn="auto" latinLnBrk="0" hangingPunct="1">
                        <a:lnSpc>
                          <a:spcPct val="90000"/>
                        </a:lnSpc>
                        <a:spcBef>
                          <a:spcPts val="0"/>
                        </a:spcBef>
                        <a:spcAft>
                          <a:spcPts val="0"/>
                        </a:spcAft>
                        <a:buClrTx/>
                        <a:buSzTx/>
                        <a:buFontTx/>
                        <a:buNone/>
                        <a:tabLst/>
                        <a:defRPr/>
                      </a:pPr>
                      <a:r>
                        <a:rPr lang="en-US" sz="1000" b="1" dirty="0">
                          <a:solidFill>
                            <a:schemeClr val="tx1"/>
                          </a:solidFill>
                        </a:rPr>
                        <a:t>11. We</a:t>
                      </a:r>
                      <a:r>
                        <a:rPr lang="en-US" sz="1000" b="1" baseline="0" dirty="0">
                          <a:solidFill>
                            <a:schemeClr val="tx1"/>
                          </a:solidFill>
                        </a:rPr>
                        <a:t> understand that information is a strategic asset, and can each explain three examples of how it is, or is not, treated or accounted for as such.  </a:t>
                      </a:r>
                      <a:endParaRPr lang="en-US" sz="1000" b="1"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1000" b="1" dirty="0">
                          <a:solidFill>
                            <a:schemeClr val="tx1"/>
                          </a:solidFill>
                        </a:rPr>
                        <a:t>Examples</a:t>
                      </a:r>
                      <a:r>
                        <a:rPr lang="en-US" sz="1000" b="1" baseline="0" dirty="0">
                          <a:solidFill>
                            <a:schemeClr val="tx1"/>
                          </a:solidFill>
                        </a:rPr>
                        <a:t> </a:t>
                      </a:r>
                      <a:r>
                        <a:rPr lang="en-US" sz="1000" b="1" baseline="0" dirty="0">
                          <a:solidFill>
                            <a:schemeClr val="tx1"/>
                          </a:solidFill>
                          <a:latin typeface="Arial" panose="020B0604020202020204" pitchFamily="34" charset="0"/>
                          <a:cs typeface="Arial" panose="020B0604020202020204" pitchFamily="34" charset="0"/>
                        </a:rPr>
                        <a:t>— </a:t>
                      </a:r>
                      <a:r>
                        <a:rPr lang="en-US" sz="1000" b="1" baseline="0" dirty="0">
                          <a:solidFill>
                            <a:schemeClr val="tx1"/>
                          </a:solidFill>
                          <a:latin typeface="+mn-lt"/>
                          <a:cs typeface="+mn-cs"/>
                        </a:rPr>
                        <a:t>H</a:t>
                      </a:r>
                      <a:r>
                        <a:rPr lang="en-US" sz="1000" b="1" baseline="0" dirty="0">
                          <a:solidFill>
                            <a:schemeClr val="tx1"/>
                          </a:solidFill>
                        </a:rPr>
                        <a:t>ow information is treated as an asset: </a:t>
                      </a:r>
                      <a:r>
                        <a:rPr lang="en-US" sz="1000" b="0" baseline="0" dirty="0">
                          <a:solidFill>
                            <a:schemeClr val="tx1"/>
                          </a:solidFill>
                        </a:rPr>
                        <a:t>Data quality is measured and improved, a CDO is in place, data is monetized and data scientists are embedded within each business.</a:t>
                      </a:r>
                    </a:p>
                    <a:p>
                      <a:pPr marL="0" marR="0" indent="0" algn="l" defTabSz="914354" rtl="0" eaLnBrk="1" fontAlgn="auto" latinLnBrk="0" hangingPunct="1">
                        <a:lnSpc>
                          <a:spcPct val="90000"/>
                        </a:lnSpc>
                        <a:spcBef>
                          <a:spcPts val="0"/>
                        </a:spcBef>
                        <a:spcAft>
                          <a:spcPts val="0"/>
                        </a:spcAft>
                        <a:buClrTx/>
                        <a:buSzTx/>
                        <a:buFontTx/>
                        <a:buNone/>
                        <a:tabLst/>
                        <a:defRPr/>
                      </a:pPr>
                      <a:r>
                        <a:rPr lang="en-US" sz="1000" b="1" baseline="0" dirty="0">
                          <a:solidFill>
                            <a:schemeClr val="tx1"/>
                          </a:solidFill>
                        </a:rPr>
                        <a:t>Examples </a:t>
                      </a:r>
                      <a:r>
                        <a:rPr lang="en-US" sz="1000" b="1" baseline="0" dirty="0">
                          <a:solidFill>
                            <a:schemeClr val="tx1"/>
                          </a:solidFill>
                          <a:latin typeface="Arial" panose="020B0604020202020204" pitchFamily="34" charset="0"/>
                          <a:cs typeface="Arial" panose="020B0604020202020204" pitchFamily="34" charset="0"/>
                        </a:rPr>
                        <a:t>—</a:t>
                      </a:r>
                      <a:r>
                        <a:rPr lang="en-US" sz="1000" b="1" baseline="0" dirty="0">
                          <a:solidFill>
                            <a:schemeClr val="tx1"/>
                          </a:solidFill>
                        </a:rPr>
                        <a:t> How information is not treated as an asset: </a:t>
                      </a:r>
                      <a:r>
                        <a:rPr lang="en-US" sz="1000" b="0" baseline="0" dirty="0">
                          <a:solidFill>
                            <a:schemeClr val="tx1"/>
                          </a:solidFill>
                        </a:rPr>
                        <a:t>No data quality program, multiple versions of the same metrics, data silos, limited data policies and/or a data breach has occurred.</a:t>
                      </a:r>
                      <a:endParaRPr lang="en-US" sz="1000" b="0"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30571">
                <a:tc>
                  <a:txBody>
                    <a:bodyPr/>
                    <a:lstStyle/>
                    <a:p>
                      <a:pPr marL="168275" indent="-168275">
                        <a:lnSpc>
                          <a:spcPct val="90000"/>
                        </a:lnSpc>
                      </a:pPr>
                      <a:r>
                        <a:rPr lang="en-US" sz="1000" b="1" dirty="0">
                          <a:solidFill>
                            <a:schemeClr val="tx1"/>
                          </a:solidFill>
                        </a:rPr>
                        <a:t>12. Our data</a:t>
                      </a:r>
                      <a:r>
                        <a:rPr lang="en-US" sz="1000" b="1" baseline="0" dirty="0">
                          <a:solidFill>
                            <a:schemeClr val="tx1"/>
                          </a:solidFill>
                        </a:rPr>
                        <a:t> scientists and analytics professionals can explain the conceptual differences of data warehouse, data mart, data lake and data hub. </a:t>
                      </a:r>
                      <a:endParaRPr lang="en-US" sz="1000" b="1"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a:lnSpc>
                          <a:spcPct val="90000"/>
                        </a:lnSpc>
                      </a:pPr>
                      <a:r>
                        <a:rPr lang="en-US" sz="1000" b="1" dirty="0">
                          <a:solidFill>
                            <a:schemeClr val="tx1"/>
                          </a:solidFill>
                        </a:rPr>
                        <a:t>Data warehouse: </a:t>
                      </a:r>
                      <a:r>
                        <a:rPr lang="en-US" sz="1000" b="0" dirty="0">
                          <a:solidFill>
                            <a:schemeClr val="tx1"/>
                          </a:solidFill>
                        </a:rPr>
                        <a:t>An</a:t>
                      </a:r>
                      <a:r>
                        <a:rPr lang="en-US" sz="1000" b="0" baseline="0" dirty="0">
                          <a:solidFill>
                            <a:schemeClr val="tx1"/>
                          </a:solidFill>
                        </a:rPr>
                        <a:t> </a:t>
                      </a:r>
                      <a:r>
                        <a:rPr lang="en-US" sz="1000" b="0" dirty="0">
                          <a:solidFill>
                            <a:schemeClr val="tx1"/>
                          </a:solidFill>
                        </a:rPr>
                        <a:t>architecture that stores data extracted from transaction systems, operational data stores and external sources,</a:t>
                      </a:r>
                      <a:r>
                        <a:rPr lang="en-US" sz="1000" b="0" baseline="0" dirty="0">
                          <a:solidFill>
                            <a:schemeClr val="tx1"/>
                          </a:solidFill>
                        </a:rPr>
                        <a:t> with </a:t>
                      </a:r>
                      <a:r>
                        <a:rPr lang="en-US" sz="1000" b="0" dirty="0">
                          <a:solidFill>
                            <a:schemeClr val="tx1"/>
                          </a:solidFill>
                        </a:rPr>
                        <a:t>aggregates for enterprisewide reporting and analysis for predefined business needs.</a:t>
                      </a:r>
                    </a:p>
                    <a:p>
                      <a:pPr>
                        <a:lnSpc>
                          <a:spcPct val="90000"/>
                        </a:lnSpc>
                      </a:pPr>
                      <a:r>
                        <a:rPr lang="en-US" sz="1000" b="1" dirty="0">
                          <a:solidFill>
                            <a:schemeClr val="tx1"/>
                          </a:solidFill>
                        </a:rPr>
                        <a:t>Data mart: </a:t>
                      </a:r>
                      <a:r>
                        <a:rPr lang="en-US" sz="1000" b="0" dirty="0">
                          <a:solidFill>
                            <a:schemeClr val="tx1"/>
                          </a:solidFill>
                        </a:rPr>
                        <a:t>A subset of a data warehouse oriented to a specific business function, group or purpose.</a:t>
                      </a:r>
                    </a:p>
                    <a:p>
                      <a:pPr>
                        <a:lnSpc>
                          <a:spcPct val="90000"/>
                        </a:lnSpc>
                      </a:pPr>
                      <a:r>
                        <a:rPr lang="en-US" sz="1000" b="1" dirty="0">
                          <a:solidFill>
                            <a:schemeClr val="tx1"/>
                          </a:solidFill>
                        </a:rPr>
                        <a:t>Data lake: </a:t>
                      </a:r>
                      <a:r>
                        <a:rPr lang="en-US" sz="1000" b="0" dirty="0">
                          <a:solidFill>
                            <a:schemeClr val="tx1"/>
                          </a:solidFill>
                        </a:rPr>
                        <a:t>Storing data in its native format</a:t>
                      </a:r>
                      <a:r>
                        <a:rPr lang="en-US" sz="1000" b="0" baseline="0" dirty="0">
                          <a:solidFill>
                            <a:schemeClr val="tx1"/>
                          </a:solidFill>
                        </a:rPr>
                        <a:t> for exploration,</a:t>
                      </a:r>
                      <a:r>
                        <a:rPr lang="en-US" sz="1000" b="0" dirty="0">
                          <a:solidFill>
                            <a:schemeClr val="tx1"/>
                          </a:solidFill>
                        </a:rPr>
                        <a:t> offering an unrefined view of data for highly skilled data scientists</a:t>
                      </a:r>
                      <a:r>
                        <a:rPr lang="en-US" sz="1000" b="0" baseline="0" dirty="0">
                          <a:solidFill>
                            <a:schemeClr val="tx1"/>
                          </a:solidFill>
                        </a:rPr>
                        <a:t> and analysts.</a:t>
                      </a:r>
                    </a:p>
                    <a:p>
                      <a:pPr>
                        <a:lnSpc>
                          <a:spcPct val="90000"/>
                        </a:lnSpc>
                      </a:pPr>
                      <a:r>
                        <a:rPr lang="en-US" sz="1000" b="1" dirty="0">
                          <a:solidFill>
                            <a:schemeClr val="tx1"/>
                          </a:solidFill>
                        </a:rPr>
                        <a:t>Data hub: </a:t>
                      </a:r>
                      <a:r>
                        <a:rPr lang="en-US" sz="1000" b="0" dirty="0">
                          <a:solidFill>
                            <a:schemeClr val="tx1"/>
                          </a:solidFill>
                        </a:rPr>
                        <a:t>Ingesting, integrating and provisioning data between</a:t>
                      </a:r>
                      <a:r>
                        <a:rPr lang="en-US" sz="1000" b="0" baseline="0" dirty="0">
                          <a:solidFill>
                            <a:schemeClr val="tx1"/>
                          </a:solidFill>
                        </a:rPr>
                        <a:t> and </a:t>
                      </a:r>
                      <a:r>
                        <a:rPr lang="en-US" sz="1000" b="0" dirty="0">
                          <a:solidFill>
                            <a:schemeClr val="tx1"/>
                          </a:solidFill>
                        </a:rPr>
                        <a:t>among a range of producing</a:t>
                      </a:r>
                      <a:r>
                        <a:rPr lang="en-US" sz="1000" b="0" baseline="0" dirty="0">
                          <a:solidFill>
                            <a:schemeClr val="tx1"/>
                          </a:solidFill>
                        </a:rPr>
                        <a:t> and </a:t>
                      </a:r>
                      <a:r>
                        <a:rPr lang="en-US" sz="1000" b="0" dirty="0">
                          <a:solidFill>
                            <a:schemeClr val="tx1"/>
                          </a:solidFill>
                        </a:rPr>
                        <a:t>consuming applications, data stores. A balance of collecting and connecting to data.</a:t>
                      </a: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7175">
                <a:tc>
                  <a:txBody>
                    <a:bodyPr/>
                    <a:lstStyle/>
                    <a:p>
                      <a:pPr marL="168275" marR="0" indent="-168275" algn="l" defTabSz="914354" rtl="0" eaLnBrk="1" fontAlgn="auto" latinLnBrk="0" hangingPunct="1">
                        <a:lnSpc>
                          <a:spcPct val="90000"/>
                        </a:lnSpc>
                        <a:spcBef>
                          <a:spcPts val="0"/>
                        </a:spcBef>
                        <a:spcAft>
                          <a:spcPts val="0"/>
                        </a:spcAft>
                        <a:buClrTx/>
                        <a:buSzTx/>
                        <a:buFontTx/>
                        <a:buNone/>
                        <a:tabLst/>
                        <a:defRPr/>
                      </a:pPr>
                      <a:r>
                        <a:rPr lang="en-US" sz="1000" b="1" dirty="0">
                          <a:solidFill>
                            <a:schemeClr val="tx1"/>
                          </a:solidFill>
                        </a:rPr>
                        <a:t>13. We</a:t>
                      </a:r>
                      <a:r>
                        <a:rPr lang="en-US" sz="1000" b="1" baseline="0" dirty="0">
                          <a:solidFill>
                            <a:schemeClr val="tx1"/>
                          </a:solidFill>
                        </a:rPr>
                        <a:t> have a shared understanding of data quality, master data management, application data management, information governance/stewardship and metadata management principles, and can each explain the basic value of each to a board member with examples in terms that matter. </a:t>
                      </a:r>
                      <a:endParaRPr lang="en-US" sz="1000" b="1"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1000" b="1" dirty="0">
                          <a:solidFill>
                            <a:schemeClr val="tx1"/>
                          </a:solidFill>
                        </a:rPr>
                        <a:t>Data quality:</a:t>
                      </a:r>
                      <a:r>
                        <a:rPr lang="en-US" sz="1000" b="0" dirty="0">
                          <a:solidFill>
                            <a:schemeClr val="tx1"/>
                          </a:solidFill>
                        </a:rPr>
                        <a:t> A discipline ensuring that data is "fit for use" in business processes;</a:t>
                      </a:r>
                      <a:r>
                        <a:rPr lang="en-US" sz="1000" b="0" baseline="0" dirty="0">
                          <a:solidFill>
                            <a:schemeClr val="tx1"/>
                          </a:solidFill>
                        </a:rPr>
                        <a:t> i</a:t>
                      </a:r>
                      <a:r>
                        <a:rPr lang="en-US" sz="1000" b="0" dirty="0">
                          <a:solidFill>
                            <a:schemeClr val="tx1"/>
                          </a:solidFill>
                        </a:rPr>
                        <a:t>ncludes cleansing,</a:t>
                      </a:r>
                      <a:r>
                        <a:rPr lang="en-US" sz="1000" b="0" baseline="0" dirty="0">
                          <a:solidFill>
                            <a:schemeClr val="tx1"/>
                          </a:solidFill>
                        </a:rPr>
                        <a:t> matching, profiling and enrichment.</a:t>
                      </a:r>
                      <a:endParaRPr lang="en-US" sz="1000" b="0" dirty="0">
                        <a:solidFill>
                          <a:schemeClr val="tx1"/>
                        </a:solidFill>
                      </a:endParaRPr>
                    </a:p>
                    <a:p>
                      <a:pPr marL="0" marR="0" indent="0" algn="l" defTabSz="914354" rtl="0" eaLnBrk="1" fontAlgn="auto" latinLnBrk="0" hangingPunct="1">
                        <a:lnSpc>
                          <a:spcPct val="90000"/>
                        </a:lnSpc>
                        <a:spcBef>
                          <a:spcPts val="0"/>
                        </a:spcBef>
                        <a:spcAft>
                          <a:spcPts val="0"/>
                        </a:spcAft>
                        <a:buClrTx/>
                        <a:buSzTx/>
                        <a:buFontTx/>
                        <a:buNone/>
                        <a:tabLst/>
                        <a:defRPr/>
                      </a:pPr>
                      <a:r>
                        <a:rPr lang="en-US" sz="1000" b="1" dirty="0">
                          <a:solidFill>
                            <a:schemeClr val="tx1"/>
                          </a:solidFill>
                        </a:rPr>
                        <a:t>Master data management (MDM): </a:t>
                      </a:r>
                      <a:r>
                        <a:rPr lang="en-US" sz="1000" b="0" dirty="0">
                          <a:solidFill>
                            <a:schemeClr val="tx1"/>
                          </a:solidFill>
                        </a:rPr>
                        <a:t>Consistently describing the core entities of an organization</a:t>
                      </a:r>
                      <a:r>
                        <a:rPr lang="en-US" sz="1000" b="0" baseline="0" dirty="0">
                          <a:solidFill>
                            <a:schemeClr val="tx1"/>
                          </a:solidFill>
                        </a:rPr>
                        <a:t> </a:t>
                      </a:r>
                      <a:r>
                        <a:rPr lang="en-US" sz="1000" b="0" dirty="0">
                          <a:solidFill>
                            <a:schemeClr val="tx1"/>
                          </a:solidFill>
                        </a:rPr>
                        <a:t>across different views/users of the same data,</a:t>
                      </a:r>
                      <a:r>
                        <a:rPr lang="en-US" sz="1000" b="0" baseline="0" dirty="0">
                          <a:solidFill>
                            <a:schemeClr val="tx1"/>
                          </a:solidFill>
                        </a:rPr>
                        <a:t> including: customers, prospects, citizens, suppliers, sites, hierarchies and chart of accounts etc.</a:t>
                      </a:r>
                    </a:p>
                    <a:p>
                      <a:pPr marL="0" marR="0" indent="0" algn="l" defTabSz="914354" rtl="0" eaLnBrk="1" fontAlgn="auto" latinLnBrk="0" hangingPunct="1">
                        <a:lnSpc>
                          <a:spcPct val="90000"/>
                        </a:lnSpc>
                        <a:spcBef>
                          <a:spcPts val="0"/>
                        </a:spcBef>
                        <a:spcAft>
                          <a:spcPts val="0"/>
                        </a:spcAft>
                        <a:buClrTx/>
                        <a:buSzTx/>
                        <a:buFontTx/>
                        <a:buNone/>
                        <a:tabLst/>
                        <a:defRPr/>
                      </a:pPr>
                      <a:r>
                        <a:rPr lang="en-US" sz="1000" b="1" dirty="0">
                          <a:solidFill>
                            <a:schemeClr val="tx1"/>
                          </a:solidFill>
                        </a:rPr>
                        <a:t>Information governance/stewardship: </a:t>
                      </a:r>
                      <a:r>
                        <a:rPr lang="en-US" sz="1000" b="0" dirty="0">
                          <a:solidFill>
                            <a:schemeClr val="tx1"/>
                          </a:solidFill>
                        </a:rPr>
                        <a:t>Processes, roles,</a:t>
                      </a:r>
                      <a:r>
                        <a:rPr lang="en-US" sz="1000" b="0" baseline="0" dirty="0">
                          <a:solidFill>
                            <a:schemeClr val="tx1"/>
                          </a:solidFill>
                        </a:rPr>
                        <a:t> </a:t>
                      </a:r>
                      <a:r>
                        <a:rPr lang="en-US" sz="1000" b="0" dirty="0">
                          <a:solidFill>
                            <a:schemeClr val="tx1"/>
                          </a:solidFill>
                        </a:rPr>
                        <a:t>policies and standards and metrics to manage an organization’s information assets. </a:t>
                      </a:r>
                    </a:p>
                    <a:p>
                      <a:pPr marL="0" marR="0" indent="0" algn="l" defTabSz="914354" rtl="0" eaLnBrk="1" fontAlgn="auto" latinLnBrk="0" hangingPunct="1">
                        <a:lnSpc>
                          <a:spcPct val="90000"/>
                        </a:lnSpc>
                        <a:spcBef>
                          <a:spcPts val="0"/>
                        </a:spcBef>
                        <a:spcAft>
                          <a:spcPts val="0"/>
                        </a:spcAft>
                        <a:buClrTx/>
                        <a:buSzTx/>
                        <a:buFontTx/>
                        <a:buNone/>
                        <a:tabLst/>
                        <a:defRPr/>
                      </a:pPr>
                      <a:r>
                        <a:rPr lang="en-US" sz="1000" b="1" dirty="0">
                          <a:solidFill>
                            <a:schemeClr val="tx1"/>
                          </a:solidFill>
                        </a:rPr>
                        <a:t>Metadata management: </a:t>
                      </a:r>
                      <a:r>
                        <a:rPr lang="en-US" sz="1000" b="0" dirty="0">
                          <a:solidFill>
                            <a:schemeClr val="tx1"/>
                          </a:solidFill>
                        </a:rPr>
                        <a:t>The discipline of</a:t>
                      </a:r>
                      <a:r>
                        <a:rPr lang="en-US" sz="1000" b="0" baseline="0" dirty="0">
                          <a:solidFill>
                            <a:schemeClr val="tx1"/>
                          </a:solidFill>
                        </a:rPr>
                        <a:t> </a:t>
                      </a:r>
                      <a:r>
                        <a:rPr lang="en-US" sz="1000" b="0" dirty="0">
                          <a:solidFill>
                            <a:schemeClr val="tx1"/>
                          </a:solidFill>
                        </a:rPr>
                        <a:t>managing information that describes various facets of a data asset to improve its usability.</a:t>
                      </a:r>
                      <a:r>
                        <a:rPr lang="en-US" sz="1000" b="0" baseline="0" dirty="0">
                          <a:solidFill>
                            <a:schemeClr val="tx1"/>
                          </a:solidFill>
                        </a:rPr>
                        <a:t> Shorthand: "Data about data."</a:t>
                      </a:r>
                      <a:endParaRPr lang="en-US" sz="1000" b="0"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44586">
                <a:tc>
                  <a:txBody>
                    <a:bodyPr/>
                    <a:lstStyle/>
                    <a:p>
                      <a:pPr marL="168275" indent="-168275">
                        <a:lnSpc>
                          <a:spcPct val="90000"/>
                        </a:lnSpc>
                      </a:pPr>
                      <a:r>
                        <a:rPr lang="en-US" sz="1000" b="1" dirty="0">
                          <a:solidFill>
                            <a:schemeClr val="tx1"/>
                          </a:solidFill>
                        </a:rPr>
                        <a:t>14. We</a:t>
                      </a:r>
                      <a:r>
                        <a:rPr lang="en-US" sz="1000" b="1" baseline="0" dirty="0">
                          <a:solidFill>
                            <a:schemeClr val="tx1"/>
                          </a:solidFill>
                        </a:rPr>
                        <a:t> can each name five data sources (either external or internal) that are relevant to our business now but were not prevalent 10 years ago.</a:t>
                      </a:r>
                      <a:endParaRPr lang="en-US" sz="1000" b="1"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a:lnSpc>
                          <a:spcPct val="90000"/>
                        </a:lnSpc>
                      </a:pPr>
                      <a:r>
                        <a:rPr lang="en-US" sz="1000" b="1" dirty="0">
                          <a:solidFill>
                            <a:schemeClr val="tx1"/>
                          </a:solidFill>
                        </a:rPr>
                        <a:t>Examples:</a:t>
                      </a:r>
                      <a:r>
                        <a:rPr lang="en-US" sz="1000" dirty="0">
                          <a:solidFill>
                            <a:schemeClr val="tx1"/>
                          </a:solidFill>
                        </a:rPr>
                        <a:t> Social media data</a:t>
                      </a:r>
                      <a:r>
                        <a:rPr lang="en-US" sz="1000" baseline="0" dirty="0">
                          <a:solidFill>
                            <a:schemeClr val="tx1"/>
                          </a:solidFill>
                        </a:rPr>
                        <a:t> (Twitter, Facebook), Internet of Things (IoT) sensor data, open data (publicly available government data), data brokers (classic and expanding data and insights from, for example, D&amp;B, Nielsen, Experian, Weather Company and </a:t>
                      </a:r>
                      <a:r>
                        <a:rPr lang="en-US" sz="1000" baseline="0" dirty="0" err="1">
                          <a:solidFill>
                            <a:schemeClr val="tx1"/>
                          </a:solidFill>
                        </a:rPr>
                        <a:t>Esri</a:t>
                      </a:r>
                      <a:r>
                        <a:rPr lang="en-US" sz="1000" baseline="0" dirty="0">
                          <a:solidFill>
                            <a:schemeClr val="tx1"/>
                          </a:solidFill>
                        </a:rPr>
                        <a:t>), personal data (from wearables, for example), documents, logs (enhanced access to contracts, chats), audio, video (surveillance), mobile, location.</a:t>
                      </a:r>
                      <a:endParaRPr lang="en-US" sz="1000"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168275" indent="-168275">
                        <a:lnSpc>
                          <a:spcPct val="90000"/>
                        </a:lnSpc>
                      </a:pPr>
                      <a:r>
                        <a:rPr lang="en-US" sz="1000" b="1" dirty="0">
                          <a:solidFill>
                            <a:schemeClr val="tx1"/>
                          </a:solidFill>
                        </a:rPr>
                        <a:t>15. We commonly leverage data-discovery capabilities and tools to accelerate exploration,</a:t>
                      </a:r>
                      <a:r>
                        <a:rPr lang="en-US" sz="1000" b="1" baseline="0" dirty="0">
                          <a:solidFill>
                            <a:schemeClr val="tx1"/>
                          </a:solidFill>
                        </a:rPr>
                        <a:t> ingestion and management of new data.</a:t>
                      </a:r>
                      <a:endParaRPr lang="en-US" sz="1000" b="1"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a:lnSpc>
                          <a:spcPct val="90000"/>
                        </a:lnSpc>
                      </a:pPr>
                      <a:r>
                        <a:rPr lang="en-US" sz="1000" b="1" dirty="0">
                          <a:solidFill>
                            <a:schemeClr val="tx1"/>
                          </a:solidFill>
                        </a:rPr>
                        <a:t>Data</a:t>
                      </a:r>
                      <a:r>
                        <a:rPr lang="en-US" sz="1000" b="1" baseline="0" dirty="0">
                          <a:solidFill>
                            <a:schemeClr val="tx1"/>
                          </a:solidFill>
                        </a:rPr>
                        <a:t> Discovery: </a:t>
                      </a:r>
                      <a:r>
                        <a:rPr lang="en-US" sz="1000" b="0" baseline="0" dirty="0">
                          <a:solidFill>
                            <a:schemeClr val="tx1"/>
                          </a:solidFill>
                        </a:rPr>
                        <a:t>A</a:t>
                      </a:r>
                      <a:r>
                        <a:rPr lang="en-US" sz="1000" b="0" dirty="0">
                          <a:solidFill>
                            <a:schemeClr val="tx1"/>
                          </a:solidFill>
                        </a:rPr>
                        <a:t>ut</a:t>
                      </a:r>
                      <a:r>
                        <a:rPr lang="en-US" sz="1000" dirty="0">
                          <a:solidFill>
                            <a:schemeClr val="tx1"/>
                          </a:solidFill>
                        </a:rPr>
                        <a:t>omatically finding, visualizing and narrating important findings within</a:t>
                      </a:r>
                      <a:r>
                        <a:rPr lang="en-US" sz="1000" baseline="0" dirty="0">
                          <a:solidFill>
                            <a:schemeClr val="tx1"/>
                          </a:solidFill>
                        </a:rPr>
                        <a:t> datasets (</a:t>
                      </a:r>
                      <a:r>
                        <a:rPr lang="en-US" sz="1000" dirty="0">
                          <a:solidFill>
                            <a:schemeClr val="tx1"/>
                          </a:solidFill>
                        </a:rPr>
                        <a:t>such as correlations, exceptions, clusters, links and predictions) that are relevant to users without requiring them to build models or write algorithms.</a:t>
                      </a: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7" name="Rectangle 6"/>
          <p:cNvSpPr/>
          <p:nvPr/>
        </p:nvSpPr>
        <p:spPr bwMode="auto">
          <a:xfrm>
            <a:off x="301752" y="1325880"/>
            <a:ext cx="5243804" cy="329184"/>
          </a:xfrm>
          <a:prstGeom prst="rect">
            <a:avLst/>
          </a:prstGeom>
          <a:solidFill>
            <a:srgbClr val="E5550D"/>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r>
              <a:rPr lang="en-US" sz="1600" b="1" dirty="0">
                <a:solidFill>
                  <a:schemeClr val="bg1"/>
                </a:solidFill>
              </a:rPr>
              <a:t>DATA</a:t>
            </a:r>
            <a:endParaRPr kumimoji="0" lang="en-US" sz="1600" b="1"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106648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11576304" cy="867930"/>
          </a:xfrm>
        </p:spPr>
        <p:txBody>
          <a:bodyPr/>
          <a:lstStyle/>
          <a:p>
            <a:r>
              <a:rPr lang="en-US" sz="2800" dirty="0"/>
              <a:t>DATA LITERACY ASSESSMENT: ANSWER/RESPONSE GUIDE </a:t>
            </a:r>
            <a:br>
              <a:rPr lang="en-US" sz="2800" dirty="0"/>
            </a:br>
            <a:r>
              <a:rPr lang="en-US" sz="2800" dirty="0"/>
              <a:t>(4 of 5)</a:t>
            </a:r>
          </a:p>
        </p:txBody>
      </p:sp>
      <p:graphicFrame>
        <p:nvGraphicFramePr>
          <p:cNvPr id="10" name="Table 9"/>
          <p:cNvGraphicFramePr>
            <a:graphicFrameLocks noGrp="1"/>
          </p:cNvGraphicFramePr>
          <p:nvPr>
            <p:extLst>
              <p:ext uri="{D42A27DB-BD31-4B8C-83A1-F6EECF244321}">
                <p14:modId xmlns:p14="http://schemas.microsoft.com/office/powerpoint/2010/main" val="1746180515"/>
              </p:ext>
            </p:extLst>
          </p:nvPr>
        </p:nvGraphicFramePr>
        <p:xfrm>
          <a:off x="301752" y="1644673"/>
          <a:ext cx="11576304" cy="4288093"/>
        </p:xfrm>
        <a:graphic>
          <a:graphicData uri="http://schemas.openxmlformats.org/drawingml/2006/table">
            <a:tbl>
              <a:tblPr firstRow="1" bandRow="1">
                <a:tableStyleId>{5C22544A-7EE6-4342-B048-85BDC9FD1C3A}</a:tableStyleId>
              </a:tblPr>
              <a:tblGrid>
                <a:gridCol w="5187820">
                  <a:extLst>
                    <a:ext uri="{9D8B030D-6E8A-4147-A177-3AD203B41FA5}">
                      <a16:colId xmlns:a16="http://schemas.microsoft.com/office/drawing/2014/main" val="20000"/>
                    </a:ext>
                  </a:extLst>
                </a:gridCol>
                <a:gridCol w="6388484">
                  <a:extLst>
                    <a:ext uri="{9D8B030D-6E8A-4147-A177-3AD203B41FA5}">
                      <a16:colId xmlns:a16="http://schemas.microsoft.com/office/drawing/2014/main" val="20001"/>
                    </a:ext>
                  </a:extLst>
                </a:gridCol>
              </a:tblGrid>
              <a:tr h="0">
                <a:tc>
                  <a:txBody>
                    <a:bodyPr/>
                    <a:lstStyle/>
                    <a:p>
                      <a:pPr marL="0" marR="0" indent="0" algn="l" defTabSz="914354" rtl="0" eaLnBrk="1" fontAlgn="auto" latinLnBrk="0" hangingPunct="1">
                        <a:lnSpc>
                          <a:spcPct val="90000"/>
                        </a:lnSpc>
                        <a:spcBef>
                          <a:spcPts val="0"/>
                        </a:spcBef>
                        <a:spcAft>
                          <a:spcPts val="300"/>
                        </a:spcAft>
                        <a:buClrTx/>
                        <a:buSzTx/>
                        <a:buFontTx/>
                        <a:buNone/>
                        <a:tabLst/>
                        <a:defRPr/>
                      </a:pPr>
                      <a:r>
                        <a:rPr lang="en-US" sz="1000" b="1" dirty="0">
                          <a:solidFill>
                            <a:schemeClr val="tx1"/>
                          </a:solidFill>
                        </a:rPr>
                        <a:t>16. We understand</a:t>
                      </a:r>
                      <a:r>
                        <a:rPr lang="en-US" sz="1000" b="1" baseline="0" dirty="0">
                          <a:solidFill>
                            <a:schemeClr val="tx1"/>
                          </a:solidFill>
                        </a:rPr>
                        <a:t> the difference between predictive and prescriptive analytics, and can all give an example of each. </a:t>
                      </a:r>
                      <a:endParaRPr lang="en-US" sz="1000" b="1"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marL="0" marR="0" indent="0" algn="l" defTabSz="914354" rtl="0" eaLnBrk="1" fontAlgn="auto" latinLnBrk="0" hangingPunct="1">
                        <a:lnSpc>
                          <a:spcPct val="88000"/>
                        </a:lnSpc>
                        <a:spcBef>
                          <a:spcPts val="0"/>
                        </a:spcBef>
                        <a:spcAft>
                          <a:spcPts val="200"/>
                        </a:spcAft>
                        <a:buClrTx/>
                        <a:buSzTx/>
                        <a:buFontTx/>
                        <a:buNone/>
                        <a:tabLst/>
                        <a:defRPr/>
                      </a:pPr>
                      <a:r>
                        <a:rPr lang="en-US" sz="900" b="1" u="none" dirty="0">
                          <a:solidFill>
                            <a:schemeClr val="tx1"/>
                          </a:solidFill>
                        </a:rPr>
                        <a:t>Predictive analytics:</a:t>
                      </a:r>
                      <a:r>
                        <a:rPr lang="en-US" sz="900" b="1" u="none" baseline="0" dirty="0">
                          <a:solidFill>
                            <a:schemeClr val="tx1"/>
                          </a:solidFill>
                        </a:rPr>
                        <a:t> </a:t>
                      </a:r>
                      <a:r>
                        <a:rPr lang="en-US" sz="900" b="0" u="none" baseline="0" dirty="0">
                          <a:solidFill>
                            <a:schemeClr val="tx1"/>
                          </a:solidFill>
                        </a:rPr>
                        <a:t>A</a:t>
                      </a:r>
                      <a:r>
                        <a:rPr lang="en-US" sz="900" b="0" dirty="0">
                          <a:solidFill>
                            <a:schemeClr val="tx1"/>
                          </a:solidFill>
                        </a:rPr>
                        <a:t>ddresses the question of “what is likely to happen?" Relying on techniques such as predictive modeling, regression analysis, forecasting, multivariate statistics and pattern matching. </a:t>
                      </a:r>
                    </a:p>
                    <a:p>
                      <a:pPr marL="0" marR="0" indent="0" algn="l" defTabSz="914354" rtl="0" eaLnBrk="1" fontAlgn="auto" latinLnBrk="0" hangingPunct="1">
                        <a:lnSpc>
                          <a:spcPct val="88000"/>
                        </a:lnSpc>
                        <a:spcBef>
                          <a:spcPts val="0"/>
                        </a:spcBef>
                        <a:spcAft>
                          <a:spcPts val="200"/>
                        </a:spcAft>
                        <a:buClrTx/>
                        <a:buSzTx/>
                        <a:buFontTx/>
                        <a:buNone/>
                        <a:tabLst/>
                        <a:defRPr/>
                      </a:pPr>
                      <a:r>
                        <a:rPr lang="en-US" sz="900" b="1" u="none" dirty="0">
                          <a:solidFill>
                            <a:schemeClr val="tx1"/>
                          </a:solidFill>
                        </a:rPr>
                        <a:t>Example:</a:t>
                      </a:r>
                      <a:r>
                        <a:rPr lang="en-US" sz="900" b="1" dirty="0">
                          <a:solidFill>
                            <a:schemeClr val="tx1"/>
                          </a:solidFill>
                        </a:rPr>
                        <a:t> </a:t>
                      </a:r>
                      <a:r>
                        <a:rPr lang="en-US" sz="900" b="0" dirty="0">
                          <a:solidFill>
                            <a:schemeClr val="tx1"/>
                          </a:solidFill>
                        </a:rPr>
                        <a:t>Demand forecasts</a:t>
                      </a:r>
                      <a:r>
                        <a:rPr lang="en-US" sz="900" b="0" baseline="0" dirty="0">
                          <a:solidFill>
                            <a:schemeClr val="tx1"/>
                          </a:solidFill>
                        </a:rPr>
                        <a:t> of products </a:t>
                      </a:r>
                      <a:r>
                        <a:rPr lang="en-US" sz="900" b="0" dirty="0">
                          <a:solidFill>
                            <a:schemeClr val="tx1"/>
                          </a:solidFill>
                        </a:rPr>
                        <a:t>by SKU.</a:t>
                      </a:r>
                    </a:p>
                    <a:p>
                      <a:pPr marL="0" marR="0" indent="0" algn="l" defTabSz="914354" rtl="0" eaLnBrk="1" fontAlgn="auto" latinLnBrk="0" hangingPunct="1">
                        <a:lnSpc>
                          <a:spcPct val="88000"/>
                        </a:lnSpc>
                        <a:spcBef>
                          <a:spcPts val="0"/>
                        </a:spcBef>
                        <a:spcAft>
                          <a:spcPts val="200"/>
                        </a:spcAft>
                        <a:buClrTx/>
                        <a:buSzTx/>
                        <a:buFontTx/>
                        <a:buNone/>
                        <a:tabLst/>
                        <a:defRPr/>
                      </a:pPr>
                      <a:r>
                        <a:rPr lang="en-US" sz="900" b="1" u="none" dirty="0">
                          <a:solidFill>
                            <a:schemeClr val="tx1"/>
                          </a:solidFill>
                        </a:rPr>
                        <a:t>Prescriptive</a:t>
                      </a:r>
                      <a:r>
                        <a:rPr lang="en-US" sz="900" b="1" u="sng" dirty="0">
                          <a:solidFill>
                            <a:schemeClr val="tx1"/>
                          </a:solidFill>
                        </a:rPr>
                        <a:t> </a:t>
                      </a:r>
                      <a:r>
                        <a:rPr lang="en-US" sz="900" b="1" u="none" dirty="0">
                          <a:solidFill>
                            <a:schemeClr val="tx1"/>
                          </a:solidFill>
                        </a:rPr>
                        <a:t>analytics:</a:t>
                      </a:r>
                      <a:r>
                        <a:rPr lang="en-US" sz="900" b="1" u="none" baseline="0" dirty="0">
                          <a:solidFill>
                            <a:schemeClr val="tx1"/>
                          </a:solidFill>
                        </a:rPr>
                        <a:t> </a:t>
                      </a:r>
                      <a:r>
                        <a:rPr lang="en-US" sz="900" b="0" u="none" baseline="0" dirty="0">
                          <a:solidFill>
                            <a:schemeClr val="tx1"/>
                          </a:solidFill>
                        </a:rPr>
                        <a:t>A</a:t>
                      </a:r>
                      <a:r>
                        <a:rPr lang="en-US" sz="900" b="0" dirty="0">
                          <a:solidFill>
                            <a:schemeClr val="tx1"/>
                          </a:solidFill>
                        </a:rPr>
                        <a:t>ddresses the question of “what should be done?“</a:t>
                      </a:r>
                      <a:r>
                        <a:rPr lang="en-US" sz="900" b="0" baseline="0" dirty="0">
                          <a:solidFill>
                            <a:schemeClr val="tx1"/>
                          </a:solidFill>
                        </a:rPr>
                        <a:t> R</a:t>
                      </a:r>
                      <a:r>
                        <a:rPr lang="en-US" sz="900" b="0" dirty="0">
                          <a:solidFill>
                            <a:schemeClr val="tx1"/>
                          </a:solidFill>
                        </a:rPr>
                        <a:t>elying</a:t>
                      </a:r>
                      <a:r>
                        <a:rPr lang="en-US" sz="900" b="0" baseline="0" dirty="0">
                          <a:solidFill>
                            <a:schemeClr val="tx1"/>
                          </a:solidFill>
                        </a:rPr>
                        <a:t> </a:t>
                      </a:r>
                      <a:r>
                        <a:rPr lang="en-US" sz="900" b="0" dirty="0">
                          <a:solidFill>
                            <a:schemeClr val="tx1"/>
                          </a:solidFill>
                        </a:rPr>
                        <a:t>on techniques such as graph analysis, simulation, complex-event processing, recommendation engines, heuristics,</a:t>
                      </a:r>
                      <a:r>
                        <a:rPr lang="en-US" sz="900" b="0" baseline="0" dirty="0">
                          <a:solidFill>
                            <a:schemeClr val="tx1"/>
                          </a:solidFill>
                        </a:rPr>
                        <a:t> </a:t>
                      </a:r>
                      <a:r>
                        <a:rPr lang="en-US" sz="900" b="0" dirty="0">
                          <a:solidFill>
                            <a:schemeClr val="tx1"/>
                          </a:solidFill>
                        </a:rPr>
                        <a:t>neural networks and machine learning. </a:t>
                      </a:r>
                    </a:p>
                    <a:p>
                      <a:pPr marL="0" marR="0" indent="0" algn="l" defTabSz="914354" rtl="0" eaLnBrk="1" fontAlgn="auto" latinLnBrk="0" hangingPunct="1">
                        <a:lnSpc>
                          <a:spcPct val="88000"/>
                        </a:lnSpc>
                        <a:spcBef>
                          <a:spcPts val="0"/>
                        </a:spcBef>
                        <a:spcAft>
                          <a:spcPts val="200"/>
                        </a:spcAft>
                        <a:buClrTx/>
                        <a:buSzTx/>
                        <a:buFontTx/>
                        <a:buNone/>
                        <a:tabLst/>
                        <a:defRPr/>
                      </a:pPr>
                      <a:r>
                        <a:rPr lang="en-US" sz="900" b="1" u="none" dirty="0">
                          <a:solidFill>
                            <a:schemeClr val="tx1"/>
                          </a:solidFill>
                        </a:rPr>
                        <a:t>Example:</a:t>
                      </a:r>
                      <a:r>
                        <a:rPr lang="en-US" sz="900" b="0" u="none" dirty="0">
                          <a:solidFill>
                            <a:schemeClr val="tx1"/>
                          </a:solidFill>
                        </a:rPr>
                        <a:t> </a:t>
                      </a:r>
                      <a:r>
                        <a:rPr lang="en-US" sz="900" b="0" dirty="0">
                          <a:solidFill>
                            <a:schemeClr val="tx1"/>
                          </a:solidFill>
                        </a:rPr>
                        <a:t>Proposed</a:t>
                      </a:r>
                      <a:r>
                        <a:rPr lang="en-US" sz="900" b="0" baseline="0" dirty="0">
                          <a:solidFill>
                            <a:schemeClr val="tx1"/>
                          </a:solidFill>
                        </a:rPr>
                        <a:t> offerings based on propensity-to-buy analytics.</a:t>
                      </a:r>
                      <a:endParaRPr lang="en-US" sz="900" b="0"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marL="168275" marR="0" indent="-168275" algn="l" defTabSz="914354" rtl="0" eaLnBrk="1" fontAlgn="auto" latinLnBrk="0" hangingPunct="1">
                        <a:lnSpc>
                          <a:spcPct val="90000"/>
                        </a:lnSpc>
                        <a:spcBef>
                          <a:spcPts val="0"/>
                        </a:spcBef>
                        <a:spcAft>
                          <a:spcPts val="300"/>
                        </a:spcAft>
                        <a:buClrTx/>
                        <a:buSzTx/>
                        <a:buFontTx/>
                        <a:buNone/>
                        <a:tabLst/>
                        <a:defRPr/>
                      </a:pPr>
                      <a:r>
                        <a:rPr lang="en-US" sz="1000" b="1" dirty="0">
                          <a:solidFill>
                            <a:schemeClr val="tx1"/>
                          </a:solidFill>
                        </a:rPr>
                        <a:t>17. </a:t>
                      </a:r>
                      <a:r>
                        <a:rPr lang="en-US" sz="1000" b="1" baseline="0" dirty="0">
                          <a:solidFill>
                            <a:schemeClr val="tx1"/>
                          </a:solidFill>
                        </a:rPr>
                        <a:t>Data visualization and storytelling techniques are commonly used. Each of us can confidently stand up and tell a story with data and visualization.</a:t>
                      </a:r>
                      <a:endParaRPr lang="en-US" sz="1000" b="1"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marL="0" marR="0" indent="0" algn="l" defTabSz="914354" rtl="0" eaLnBrk="1" fontAlgn="auto" latinLnBrk="0" hangingPunct="1">
                        <a:lnSpc>
                          <a:spcPct val="88000"/>
                        </a:lnSpc>
                        <a:spcBef>
                          <a:spcPts val="0"/>
                        </a:spcBef>
                        <a:spcAft>
                          <a:spcPts val="200"/>
                        </a:spcAft>
                        <a:buClrTx/>
                        <a:buSzTx/>
                        <a:buFontTx/>
                        <a:buNone/>
                        <a:tabLst/>
                        <a:defRPr/>
                      </a:pPr>
                      <a:r>
                        <a:rPr lang="en-US" sz="900" b="1" dirty="0">
                          <a:solidFill>
                            <a:schemeClr val="tx1"/>
                          </a:solidFill>
                        </a:rPr>
                        <a:t>Data visualization: </a:t>
                      </a:r>
                      <a:r>
                        <a:rPr lang="en-US" sz="900" b="0" dirty="0">
                          <a:solidFill>
                            <a:schemeClr val="tx1"/>
                          </a:solidFill>
                        </a:rPr>
                        <a:t>Use</a:t>
                      </a:r>
                      <a:r>
                        <a:rPr lang="en-US" sz="900" b="0" baseline="0" dirty="0">
                          <a:solidFill>
                            <a:schemeClr val="tx1"/>
                          </a:solidFill>
                        </a:rPr>
                        <a:t> of dashboards (e.g., dials, gauges, charts and maps), infographics, flow charts, decision trees, slide show/series.</a:t>
                      </a:r>
                      <a:endParaRPr lang="en-US" sz="900" dirty="0">
                        <a:solidFill>
                          <a:schemeClr val="tx1"/>
                        </a:solidFill>
                      </a:endParaRPr>
                    </a:p>
                    <a:p>
                      <a:pPr marL="0" marR="0" indent="0" algn="l" defTabSz="914354" rtl="0" eaLnBrk="1" fontAlgn="auto" latinLnBrk="0" hangingPunct="1">
                        <a:lnSpc>
                          <a:spcPct val="88000"/>
                        </a:lnSpc>
                        <a:spcBef>
                          <a:spcPts val="0"/>
                        </a:spcBef>
                        <a:spcAft>
                          <a:spcPts val="200"/>
                        </a:spcAft>
                        <a:buClrTx/>
                        <a:buSzTx/>
                        <a:buFontTx/>
                        <a:buNone/>
                        <a:tabLst/>
                        <a:defRPr/>
                      </a:pPr>
                      <a:r>
                        <a:rPr lang="en-US" sz="900" b="1" dirty="0">
                          <a:solidFill>
                            <a:schemeClr val="tx1"/>
                          </a:solidFill>
                        </a:rPr>
                        <a:t>Data storytelling: </a:t>
                      </a:r>
                      <a:r>
                        <a:rPr lang="en-US" sz="900" b="0" baseline="0" dirty="0">
                          <a:solidFill>
                            <a:schemeClr val="tx1"/>
                          </a:solidFill>
                        </a:rPr>
                        <a:t>A combination of data visualization, narrative (the plotline) and context (the surrounding situation/scenario).</a:t>
                      </a:r>
                      <a:endParaRPr lang="en-US" sz="900" dirty="0">
                        <a:solidFill>
                          <a:schemeClr val="tx1"/>
                        </a:solidFill>
                      </a:endParaRPr>
                    </a:p>
                    <a:p>
                      <a:pPr marL="0" marR="0" indent="0" algn="l" defTabSz="914354" rtl="0" eaLnBrk="1" fontAlgn="auto" latinLnBrk="0" hangingPunct="1">
                        <a:lnSpc>
                          <a:spcPct val="88000"/>
                        </a:lnSpc>
                        <a:spcBef>
                          <a:spcPts val="0"/>
                        </a:spcBef>
                        <a:spcAft>
                          <a:spcPts val="200"/>
                        </a:spcAft>
                        <a:buClrTx/>
                        <a:buSzTx/>
                        <a:buFontTx/>
                        <a:buNone/>
                        <a:tabLst/>
                        <a:defRPr/>
                      </a:pPr>
                      <a:r>
                        <a:rPr lang="en-US" sz="900" b="1" dirty="0">
                          <a:solidFill>
                            <a:schemeClr val="tx1"/>
                          </a:solidFill>
                        </a:rPr>
                        <a:t>An example:</a:t>
                      </a:r>
                      <a:r>
                        <a:rPr lang="en-US" sz="900" b="1" baseline="0" dirty="0">
                          <a:solidFill>
                            <a:schemeClr val="tx1"/>
                          </a:solidFill>
                        </a:rPr>
                        <a:t> </a:t>
                      </a:r>
                      <a:r>
                        <a:rPr lang="en-US" sz="900" b="0" baseline="0" dirty="0">
                          <a:solidFill>
                            <a:schemeClr val="tx1"/>
                          </a:solidFill>
                        </a:rPr>
                        <a:t>"We are experiencing a decline in __.  It is because of __ and __.  If this continues for the next three months, then __.  Therefore, we need to __."</a:t>
                      </a:r>
                      <a:endParaRPr lang="en-US" sz="900" b="0"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marL="168275" indent="-168275">
                        <a:lnSpc>
                          <a:spcPct val="90000"/>
                        </a:lnSpc>
                        <a:spcBef>
                          <a:spcPts val="0"/>
                        </a:spcBef>
                        <a:spcAft>
                          <a:spcPts val="300"/>
                        </a:spcAft>
                      </a:pPr>
                      <a:r>
                        <a:rPr lang="en-US" sz="1000" b="1" dirty="0">
                          <a:solidFill>
                            <a:schemeClr val="tx1"/>
                          </a:solidFill>
                        </a:rPr>
                        <a:t>18.</a:t>
                      </a:r>
                      <a:r>
                        <a:rPr lang="en-US" sz="1000" b="1" baseline="0" dirty="0">
                          <a:solidFill>
                            <a:schemeClr val="tx1"/>
                          </a:solidFill>
                        </a:rPr>
                        <a:t> Each of us can explain the following terms confidently: mean, median, mode and standard deviation.</a:t>
                      </a:r>
                      <a:endParaRPr lang="en-US" sz="1000" b="1"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a:lnSpc>
                          <a:spcPct val="88000"/>
                        </a:lnSpc>
                        <a:spcBef>
                          <a:spcPts val="0"/>
                        </a:spcBef>
                        <a:spcAft>
                          <a:spcPts val="200"/>
                        </a:spcAft>
                      </a:pPr>
                      <a:r>
                        <a:rPr lang="en-US" sz="900" b="1" dirty="0">
                          <a:solidFill>
                            <a:schemeClr val="tx1"/>
                          </a:solidFill>
                        </a:rPr>
                        <a:t>Mean: </a:t>
                      </a:r>
                      <a:r>
                        <a:rPr lang="en-US" sz="900" b="0" baseline="0" dirty="0">
                          <a:solidFill>
                            <a:schemeClr val="tx1"/>
                          </a:solidFill>
                        </a:rPr>
                        <a:t>The average (like the average grades of a set of students' scores in a classroom).</a:t>
                      </a:r>
                      <a:endParaRPr lang="en-US" sz="900" dirty="0">
                        <a:solidFill>
                          <a:schemeClr val="tx1"/>
                        </a:solidFill>
                      </a:endParaRPr>
                    </a:p>
                    <a:p>
                      <a:pPr>
                        <a:lnSpc>
                          <a:spcPct val="88000"/>
                        </a:lnSpc>
                        <a:spcBef>
                          <a:spcPts val="0"/>
                        </a:spcBef>
                        <a:spcAft>
                          <a:spcPts val="200"/>
                        </a:spcAft>
                      </a:pPr>
                      <a:r>
                        <a:rPr lang="en-US" sz="900" b="1" dirty="0">
                          <a:solidFill>
                            <a:schemeClr val="tx1"/>
                          </a:solidFill>
                        </a:rPr>
                        <a:t>Median: </a:t>
                      </a:r>
                      <a:r>
                        <a:rPr lang="en-US" sz="900" b="0" baseline="0" dirty="0">
                          <a:solidFill>
                            <a:schemeClr val="tx1"/>
                          </a:solidFill>
                        </a:rPr>
                        <a:t>The middle number of a set of numbers arranged in order. If no middle, add the two central numbers and divide by two.</a:t>
                      </a:r>
                    </a:p>
                    <a:p>
                      <a:pPr>
                        <a:lnSpc>
                          <a:spcPct val="88000"/>
                        </a:lnSpc>
                        <a:spcBef>
                          <a:spcPts val="0"/>
                        </a:spcBef>
                        <a:spcAft>
                          <a:spcPts val="200"/>
                        </a:spcAft>
                      </a:pPr>
                      <a:r>
                        <a:rPr lang="en-US" sz="900" b="1" dirty="0">
                          <a:solidFill>
                            <a:schemeClr val="tx1"/>
                          </a:solidFill>
                        </a:rPr>
                        <a:t>Mode: </a:t>
                      </a:r>
                      <a:r>
                        <a:rPr lang="en-US" sz="900" b="0" baseline="0" dirty="0">
                          <a:solidFill>
                            <a:schemeClr val="tx1"/>
                          </a:solidFill>
                        </a:rPr>
                        <a:t>The number that occurs most often in a set of numbers.</a:t>
                      </a:r>
                      <a:endParaRPr lang="en-US" sz="900" dirty="0">
                        <a:solidFill>
                          <a:schemeClr val="tx1"/>
                        </a:solidFill>
                      </a:endParaRPr>
                    </a:p>
                    <a:p>
                      <a:pPr>
                        <a:lnSpc>
                          <a:spcPct val="88000"/>
                        </a:lnSpc>
                        <a:spcBef>
                          <a:spcPts val="0"/>
                        </a:spcBef>
                        <a:spcAft>
                          <a:spcPts val="200"/>
                        </a:spcAft>
                      </a:pPr>
                      <a:r>
                        <a:rPr lang="en-US" sz="900" b="1" dirty="0">
                          <a:solidFill>
                            <a:schemeClr val="tx1"/>
                          </a:solidFill>
                        </a:rPr>
                        <a:t>Standard deviation: </a:t>
                      </a:r>
                      <a:r>
                        <a:rPr lang="en-US" sz="900" b="0" dirty="0">
                          <a:solidFill>
                            <a:schemeClr val="tx1"/>
                          </a:solidFill>
                        </a:rPr>
                        <a:t>A</a:t>
                      </a:r>
                      <a:r>
                        <a:rPr lang="en-US" sz="900" b="0" baseline="0" dirty="0">
                          <a:solidFill>
                            <a:schemeClr val="tx1"/>
                          </a:solidFill>
                        </a:rPr>
                        <a:t> measure of how spread out the numbers are from the center of a set of numbers.</a:t>
                      </a:r>
                      <a:endParaRPr lang="en-US" sz="900"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marL="168275" indent="-168275">
                        <a:lnSpc>
                          <a:spcPct val="90000"/>
                        </a:lnSpc>
                        <a:spcBef>
                          <a:spcPts val="0"/>
                        </a:spcBef>
                        <a:spcAft>
                          <a:spcPts val="300"/>
                        </a:spcAft>
                      </a:pPr>
                      <a:r>
                        <a:rPr lang="en-US" sz="1000" b="1" dirty="0">
                          <a:solidFill>
                            <a:schemeClr val="tx1"/>
                          </a:solidFill>
                        </a:rPr>
                        <a:t>19. We</a:t>
                      </a:r>
                      <a:r>
                        <a:rPr lang="en-US" sz="1000" b="1" baseline="0" dirty="0">
                          <a:solidFill>
                            <a:schemeClr val="tx1"/>
                          </a:solidFill>
                        </a:rPr>
                        <a:t> understand how natural-language processing and natural-language generation are applied, and can describe use cases of each technique.</a:t>
                      </a:r>
                      <a:endParaRPr lang="en-US" sz="1000" b="1"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a:lnSpc>
                          <a:spcPct val="88000"/>
                        </a:lnSpc>
                        <a:spcBef>
                          <a:spcPts val="0"/>
                        </a:spcBef>
                        <a:spcAft>
                          <a:spcPts val="200"/>
                        </a:spcAft>
                      </a:pPr>
                      <a:r>
                        <a:rPr lang="en-US" sz="900" b="1" dirty="0">
                          <a:solidFill>
                            <a:schemeClr val="tx1"/>
                          </a:solidFill>
                        </a:rPr>
                        <a:t>Natural language processing: </a:t>
                      </a:r>
                      <a:r>
                        <a:rPr lang="en-US" sz="900" b="0" baseline="0" dirty="0">
                          <a:solidFill>
                            <a:schemeClr val="tx1"/>
                          </a:solidFill>
                        </a:rPr>
                        <a:t>NLP is a way for computers to analyze, understand and derive meaning from human language in a smart and useful way. NLP is a subset of artificial intelligence (AI).</a:t>
                      </a:r>
                    </a:p>
                    <a:p>
                      <a:pPr>
                        <a:lnSpc>
                          <a:spcPct val="88000"/>
                        </a:lnSpc>
                        <a:spcBef>
                          <a:spcPts val="0"/>
                        </a:spcBef>
                        <a:spcAft>
                          <a:spcPts val="200"/>
                        </a:spcAft>
                      </a:pPr>
                      <a:r>
                        <a:rPr lang="en-US" sz="900" b="1" u="none" baseline="0" dirty="0">
                          <a:solidFill>
                            <a:schemeClr val="tx1"/>
                          </a:solidFill>
                        </a:rPr>
                        <a:t>Examples: </a:t>
                      </a:r>
                      <a:r>
                        <a:rPr lang="en-US" sz="900" b="0" baseline="0" dirty="0">
                          <a:solidFill>
                            <a:schemeClr val="tx1"/>
                          </a:solidFill>
                        </a:rPr>
                        <a:t>Sentiment analysis, speech-to-text recognition, automatic summarization and language translation.</a:t>
                      </a:r>
                      <a:endParaRPr lang="en-US" sz="900" dirty="0">
                        <a:solidFill>
                          <a:schemeClr val="tx1"/>
                        </a:solidFill>
                      </a:endParaRPr>
                    </a:p>
                    <a:p>
                      <a:pPr>
                        <a:lnSpc>
                          <a:spcPct val="88000"/>
                        </a:lnSpc>
                        <a:spcBef>
                          <a:spcPts val="0"/>
                        </a:spcBef>
                        <a:spcAft>
                          <a:spcPts val="200"/>
                        </a:spcAft>
                      </a:pPr>
                      <a:r>
                        <a:rPr lang="en-US" sz="900" b="1" u="none" dirty="0">
                          <a:solidFill>
                            <a:schemeClr val="tx1"/>
                          </a:solidFill>
                        </a:rPr>
                        <a:t>Natural</a:t>
                      </a:r>
                      <a:r>
                        <a:rPr lang="en-US" sz="900" b="1" u="none" baseline="0" dirty="0">
                          <a:solidFill>
                            <a:schemeClr val="tx1"/>
                          </a:solidFill>
                        </a:rPr>
                        <a:t> language generation: </a:t>
                      </a:r>
                      <a:r>
                        <a:rPr lang="en-US" sz="900" b="0" u="none" baseline="0" dirty="0">
                          <a:solidFill>
                            <a:schemeClr val="tx1"/>
                          </a:solidFill>
                        </a:rPr>
                        <a:t>NLG automates the creation of language or content from data inputs.</a:t>
                      </a:r>
                    </a:p>
                    <a:p>
                      <a:pPr>
                        <a:lnSpc>
                          <a:spcPct val="88000"/>
                        </a:lnSpc>
                        <a:spcBef>
                          <a:spcPts val="0"/>
                        </a:spcBef>
                        <a:spcAft>
                          <a:spcPts val="200"/>
                        </a:spcAft>
                      </a:pPr>
                      <a:r>
                        <a:rPr lang="en-US" sz="900" b="1" u="none" baseline="0" dirty="0">
                          <a:solidFill>
                            <a:schemeClr val="tx1"/>
                          </a:solidFill>
                        </a:rPr>
                        <a:t>Examples:</a:t>
                      </a:r>
                      <a:r>
                        <a:rPr lang="en-US" sz="900" b="0" u="none" baseline="0" dirty="0">
                          <a:solidFill>
                            <a:schemeClr val="tx1"/>
                          </a:solidFill>
                        </a:rPr>
                        <a:t> </a:t>
                      </a:r>
                      <a:r>
                        <a:rPr lang="en-US" sz="900" b="0" baseline="0" dirty="0">
                          <a:solidFill>
                            <a:schemeClr val="tx1"/>
                          </a:solidFill>
                        </a:rPr>
                        <a:t>Weather reports, form letters and financial reports.</a:t>
                      </a:r>
                      <a:endParaRPr lang="en-US" sz="900"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marL="168275" indent="-168275">
                        <a:lnSpc>
                          <a:spcPct val="90000"/>
                        </a:lnSpc>
                        <a:spcBef>
                          <a:spcPts val="0"/>
                        </a:spcBef>
                        <a:spcAft>
                          <a:spcPts val="300"/>
                        </a:spcAft>
                      </a:pPr>
                      <a:r>
                        <a:rPr lang="en-US" sz="1000" b="1" dirty="0">
                          <a:solidFill>
                            <a:schemeClr val="tx1"/>
                          </a:solidFill>
                        </a:rPr>
                        <a:t>20. We understand machine learning and artificial intelligence capabilities, and  can each describe 3 use cases of ML/AI.</a:t>
                      </a: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a:lnSpc>
                          <a:spcPct val="88000"/>
                        </a:lnSpc>
                        <a:spcBef>
                          <a:spcPts val="0"/>
                        </a:spcBef>
                        <a:spcAft>
                          <a:spcPts val="200"/>
                        </a:spcAft>
                      </a:pPr>
                      <a:r>
                        <a:rPr lang="en-US" sz="900" b="1" baseline="0" dirty="0">
                          <a:solidFill>
                            <a:schemeClr val="tx1"/>
                          </a:solidFill>
                        </a:rPr>
                        <a:t>Artificial intelligence: </a:t>
                      </a:r>
                      <a:r>
                        <a:rPr lang="en-US" sz="900" b="0" baseline="0" dirty="0">
                          <a:solidFill>
                            <a:schemeClr val="tx1"/>
                          </a:solidFill>
                        </a:rPr>
                        <a:t>AI is a set of related technologies that seems to emulate human thinking and action by learning, coming to its own conclusions and enhancing human cognitive performance (also known as cognitive computing) or replacing people on execution of nonroutine tasks. </a:t>
                      </a:r>
                    </a:p>
                    <a:p>
                      <a:pPr marL="0" marR="0" indent="0" algn="l" defTabSz="914354" rtl="0" eaLnBrk="1" fontAlgn="auto" latinLnBrk="0" hangingPunct="1">
                        <a:lnSpc>
                          <a:spcPct val="88000"/>
                        </a:lnSpc>
                        <a:spcBef>
                          <a:spcPts val="0"/>
                        </a:spcBef>
                        <a:spcAft>
                          <a:spcPts val="200"/>
                        </a:spcAft>
                        <a:buClrTx/>
                        <a:buSzTx/>
                        <a:buFontTx/>
                        <a:buNone/>
                        <a:tabLst/>
                        <a:defRPr/>
                      </a:pPr>
                      <a:r>
                        <a:rPr lang="en-US" sz="900" b="1" dirty="0">
                          <a:solidFill>
                            <a:schemeClr val="tx1"/>
                          </a:solidFill>
                        </a:rPr>
                        <a:t>Machine learning:</a:t>
                      </a:r>
                      <a:r>
                        <a:rPr lang="en-US" sz="900" b="1" baseline="0" dirty="0">
                          <a:solidFill>
                            <a:schemeClr val="tx1"/>
                          </a:solidFill>
                        </a:rPr>
                        <a:t> </a:t>
                      </a:r>
                      <a:r>
                        <a:rPr lang="en-US" sz="900" b="0" baseline="0" dirty="0">
                          <a:solidFill>
                            <a:schemeClr val="tx1"/>
                          </a:solidFill>
                        </a:rPr>
                        <a:t>ML algorithms are composed of many technologies (such as deep learning, neural networks and NLP), used in unsupervised and supervised learning, that operate guided by lessons from existing information inputs.</a:t>
                      </a:r>
                    </a:p>
                    <a:p>
                      <a:pPr marL="0" marR="0" indent="0" algn="l" defTabSz="914354" rtl="0" eaLnBrk="1" fontAlgn="auto" latinLnBrk="0" hangingPunct="1">
                        <a:lnSpc>
                          <a:spcPct val="88000"/>
                        </a:lnSpc>
                        <a:spcBef>
                          <a:spcPts val="0"/>
                        </a:spcBef>
                        <a:spcAft>
                          <a:spcPts val="200"/>
                        </a:spcAft>
                        <a:buClrTx/>
                        <a:buSzTx/>
                        <a:buFontTx/>
                        <a:buNone/>
                        <a:tabLst/>
                        <a:defRPr/>
                      </a:pPr>
                      <a:r>
                        <a:rPr lang="en-US" sz="900" b="1" baseline="0" dirty="0">
                          <a:solidFill>
                            <a:schemeClr val="tx1"/>
                          </a:solidFill>
                        </a:rPr>
                        <a:t>Example use cases: </a:t>
                      </a:r>
                      <a:r>
                        <a:rPr lang="en-US" sz="900" b="0" baseline="0" dirty="0">
                          <a:solidFill>
                            <a:schemeClr val="tx1"/>
                          </a:solidFill>
                        </a:rPr>
                        <a:t>Autonomous vehicles, automatic speech recognition and generation, detecting novel concepts and abstractions.</a:t>
                      </a: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8" name="Rectangle 7"/>
          <p:cNvSpPr/>
          <p:nvPr/>
        </p:nvSpPr>
        <p:spPr bwMode="auto">
          <a:xfrm>
            <a:off x="301752" y="1325880"/>
            <a:ext cx="5177158" cy="329184"/>
          </a:xfrm>
          <a:prstGeom prst="rect">
            <a:avLst/>
          </a:prstGeom>
          <a:solidFill>
            <a:srgbClr val="E5550D"/>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ANALYTICS</a:t>
            </a:r>
            <a:endParaRPr kumimoji="0" lang="en-US" sz="1100" b="1"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04985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11576304" cy="867930"/>
          </a:xfrm>
        </p:spPr>
        <p:txBody>
          <a:bodyPr/>
          <a:lstStyle/>
          <a:p>
            <a:r>
              <a:rPr lang="en-US" sz="2800" dirty="0"/>
              <a:t>DATA LITERACY ASSESSMENT: ANSWER/RESPONSE GUIDE </a:t>
            </a:r>
            <a:br>
              <a:rPr lang="en-US" sz="2800" dirty="0"/>
            </a:br>
            <a:r>
              <a:rPr lang="en-US" sz="2800" dirty="0"/>
              <a:t>(5 of 5)</a:t>
            </a:r>
          </a:p>
        </p:txBody>
      </p:sp>
      <p:graphicFrame>
        <p:nvGraphicFramePr>
          <p:cNvPr id="10" name="Table 9"/>
          <p:cNvGraphicFramePr>
            <a:graphicFrameLocks noGrp="1"/>
          </p:cNvGraphicFramePr>
          <p:nvPr>
            <p:extLst>
              <p:ext uri="{D42A27DB-BD31-4B8C-83A1-F6EECF244321}">
                <p14:modId xmlns:p14="http://schemas.microsoft.com/office/powerpoint/2010/main" val="3308544202"/>
              </p:ext>
            </p:extLst>
          </p:nvPr>
        </p:nvGraphicFramePr>
        <p:xfrm>
          <a:off x="301752" y="1644673"/>
          <a:ext cx="11576304" cy="2468880"/>
        </p:xfrm>
        <a:graphic>
          <a:graphicData uri="http://schemas.openxmlformats.org/drawingml/2006/table">
            <a:tbl>
              <a:tblPr firstRow="1" bandRow="1">
                <a:tableStyleId>{5C22544A-7EE6-4342-B048-85BDC9FD1C3A}</a:tableStyleId>
              </a:tblPr>
              <a:tblGrid>
                <a:gridCol w="5187820">
                  <a:extLst>
                    <a:ext uri="{9D8B030D-6E8A-4147-A177-3AD203B41FA5}">
                      <a16:colId xmlns:a16="http://schemas.microsoft.com/office/drawing/2014/main" val="20000"/>
                    </a:ext>
                  </a:extLst>
                </a:gridCol>
                <a:gridCol w="6388484">
                  <a:extLst>
                    <a:ext uri="{9D8B030D-6E8A-4147-A177-3AD203B41FA5}">
                      <a16:colId xmlns:a16="http://schemas.microsoft.com/office/drawing/2014/main" val="20001"/>
                    </a:ext>
                  </a:extLst>
                </a:gridCol>
              </a:tblGrid>
              <a:tr h="0">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1000" b="1" dirty="0">
                          <a:solidFill>
                            <a:schemeClr val="tx1"/>
                          </a:solidFill>
                        </a:rPr>
                        <a:t>21. </a:t>
                      </a:r>
                      <a:r>
                        <a:rPr lang="en-US" sz="1000" b="1" kern="1200" dirty="0">
                          <a:solidFill>
                            <a:schemeClr val="dk1"/>
                          </a:solidFill>
                          <a:effectLst/>
                          <a:latin typeface="+mn-lt"/>
                          <a:ea typeface="+mn-ea"/>
                          <a:cs typeface="+mn-cs"/>
                        </a:rPr>
                        <a:t>Our organization understands change is required in the modern workplace and the organization needs to change to embrace the concept of data Literacy.</a:t>
                      </a:r>
                    </a:p>
                    <a:p>
                      <a:pPr marL="0" marR="0" lvl="0" indent="0" algn="l" defTabSz="914400" rtl="0" eaLnBrk="1" fontAlgn="auto" latinLnBrk="0" hangingPunct="1">
                        <a:lnSpc>
                          <a:spcPct val="90000"/>
                        </a:lnSpc>
                        <a:spcBef>
                          <a:spcPts val="0"/>
                        </a:spcBef>
                        <a:spcAft>
                          <a:spcPts val="0"/>
                        </a:spcAft>
                        <a:buClrTx/>
                        <a:buSzTx/>
                        <a:buFontTx/>
                        <a:buNone/>
                        <a:tabLst/>
                        <a:defRPr/>
                      </a:pPr>
                      <a:endParaRPr lang="en-US" sz="1000" b="1" dirty="0">
                        <a:solidFill>
                          <a:schemeClr val="tx1"/>
                        </a:solidFill>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marL="0" marR="0" indent="0" algn="l" defTabSz="914354" rtl="0" eaLnBrk="1" fontAlgn="auto" latinLnBrk="0" hangingPunct="1">
                        <a:lnSpc>
                          <a:spcPct val="88000"/>
                        </a:lnSpc>
                        <a:spcBef>
                          <a:spcPts val="0"/>
                        </a:spcBef>
                        <a:spcAft>
                          <a:spcPts val="200"/>
                        </a:spcAft>
                        <a:buClrTx/>
                        <a:buSzTx/>
                        <a:buFontTx/>
                        <a:buNone/>
                        <a:tabLst/>
                        <a:defRPr/>
                      </a:pPr>
                      <a:r>
                        <a:rPr lang="en-GB" sz="900" b="0" dirty="0">
                          <a:solidFill>
                            <a:schemeClr val="tx1"/>
                          </a:solidFill>
                        </a:rPr>
                        <a:t>Employees know their organization is serious about culture change only when they see leaders changing their own </a:t>
                      </a:r>
                      <a:r>
                        <a:rPr lang="en-GB" sz="900" b="0" dirty="0" err="1">
                          <a:solidFill>
                            <a:schemeClr val="tx1"/>
                          </a:solidFill>
                        </a:rPr>
                        <a:t>behavior</a:t>
                      </a:r>
                      <a:r>
                        <a:rPr lang="en-GB" sz="900" b="0" dirty="0">
                          <a:solidFill>
                            <a:schemeClr val="tx1"/>
                          </a:solidFill>
                        </a:rPr>
                        <a:t>. CIOs who need to promote culture change should orchestrate “leadership moments” in which they act as role models, exemplifying new cultural traits at critical points.</a:t>
                      </a:r>
                      <a:endParaRPr lang="en-US" sz="900" b="0"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a:lnSpc>
                          <a:spcPct val="90000"/>
                        </a:lnSpc>
                      </a:pPr>
                      <a:r>
                        <a:rPr lang="en-US" sz="1000" b="1" kern="1200" dirty="0">
                          <a:solidFill>
                            <a:schemeClr val="dk1"/>
                          </a:solidFill>
                          <a:effectLst/>
                          <a:latin typeface="+mn-lt"/>
                          <a:ea typeface="+mn-ea"/>
                          <a:cs typeface="+mn-cs"/>
                        </a:rPr>
                        <a:t>22. Our organization actively promotes and encourages classroom based training, social learning, on the job coaching and mentoring within the organization.</a:t>
                      </a:r>
                    </a:p>
                    <a:p>
                      <a:pPr>
                        <a:lnSpc>
                          <a:spcPct val="90000"/>
                        </a:lnSpc>
                      </a:pPr>
                      <a:endParaRPr lang="en-US" sz="1000" b="1"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marL="0" marR="0" indent="0" algn="l" defTabSz="914354" rtl="0" eaLnBrk="1" fontAlgn="auto" latinLnBrk="0" hangingPunct="1">
                        <a:lnSpc>
                          <a:spcPct val="88000"/>
                        </a:lnSpc>
                        <a:spcBef>
                          <a:spcPts val="0"/>
                        </a:spcBef>
                        <a:spcAft>
                          <a:spcPts val="200"/>
                        </a:spcAft>
                        <a:buClrTx/>
                        <a:buSzTx/>
                        <a:buFontTx/>
                        <a:buNone/>
                        <a:tabLst/>
                        <a:defRPr/>
                      </a:pPr>
                      <a:r>
                        <a:rPr lang="en-GB" sz="900" b="0" dirty="0">
                          <a:solidFill>
                            <a:schemeClr val="tx1"/>
                          </a:solidFill>
                        </a:rPr>
                        <a:t>Data and analytics leaders should take advantages of each training method and use one or a combination of methods that best fit to the training requirements and users' backgrounds.</a:t>
                      </a:r>
                      <a:endParaRPr lang="en-US" sz="900" b="0"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0">
                <a:tc>
                  <a:txBody>
                    <a:bodyPr/>
                    <a:lstStyle/>
                    <a:p>
                      <a:pPr>
                        <a:lnSpc>
                          <a:spcPct val="90000"/>
                        </a:lnSpc>
                      </a:pPr>
                      <a:r>
                        <a:rPr lang="en-US" sz="1000" b="1" kern="1200" dirty="0">
                          <a:solidFill>
                            <a:schemeClr val="dk1"/>
                          </a:solidFill>
                          <a:effectLst/>
                          <a:latin typeface="+mn-lt"/>
                          <a:ea typeface="+mn-ea"/>
                          <a:cs typeface="+mn-cs"/>
                        </a:rPr>
                        <a:t>23. Our organization encourages employees to be experimental in ways of working and empowers them to learn from mistakes.</a:t>
                      </a:r>
                    </a:p>
                    <a:p>
                      <a:pPr>
                        <a:lnSpc>
                          <a:spcPct val="90000"/>
                        </a:lnSpc>
                      </a:pPr>
                      <a:endParaRPr lang="en-US" sz="1000" b="1"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a:lnSpc>
                          <a:spcPct val="88000"/>
                        </a:lnSpc>
                        <a:spcBef>
                          <a:spcPts val="0"/>
                        </a:spcBef>
                        <a:spcAft>
                          <a:spcPts val="200"/>
                        </a:spcAft>
                      </a:pPr>
                      <a:r>
                        <a:rPr lang="en-GB" sz="900" b="0" dirty="0">
                          <a:solidFill>
                            <a:schemeClr val="tx1"/>
                          </a:solidFill>
                        </a:rPr>
                        <a:t>Data and analytics leaders must balance the application of emerging technologies for analytics innovation and advanced data exploration with the </a:t>
                      </a:r>
                      <a:r>
                        <a:rPr lang="en-GB" sz="900" b="0" dirty="0" err="1">
                          <a:solidFill>
                            <a:schemeClr val="tx1"/>
                          </a:solidFill>
                        </a:rPr>
                        <a:t>fulfillment</a:t>
                      </a:r>
                      <a:r>
                        <a:rPr lang="en-GB" sz="900" b="0" dirty="0">
                          <a:solidFill>
                            <a:schemeClr val="tx1"/>
                          </a:solidFill>
                        </a:rPr>
                        <a:t> of conventional reporting needs. By taking a bimodal approach, they can speed up analytics innovation and increase its business impact.</a:t>
                      </a:r>
                      <a:endParaRPr lang="en-US" sz="900"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0">
                <a:tc>
                  <a:txBody>
                    <a:bodyPr/>
                    <a:lstStyle/>
                    <a:p>
                      <a:pPr>
                        <a:lnSpc>
                          <a:spcPct val="90000"/>
                        </a:lnSpc>
                      </a:pPr>
                      <a:r>
                        <a:rPr lang="en-US" sz="1000" b="1" kern="1200" dirty="0">
                          <a:solidFill>
                            <a:schemeClr val="dk1"/>
                          </a:solidFill>
                          <a:effectLst/>
                          <a:latin typeface="+mn-lt"/>
                          <a:ea typeface="+mn-ea"/>
                          <a:cs typeface="+mn-cs"/>
                        </a:rPr>
                        <a:t>24. Our organization is committed to reprioritize other work and devote extra time to support Data Literacy.</a:t>
                      </a:r>
                    </a:p>
                    <a:p>
                      <a:pPr>
                        <a:lnSpc>
                          <a:spcPct val="90000"/>
                        </a:lnSpc>
                      </a:pPr>
                      <a:endParaRPr lang="en-US" sz="1000" b="1"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a:lnSpc>
                          <a:spcPct val="88000"/>
                        </a:lnSpc>
                        <a:spcBef>
                          <a:spcPts val="0"/>
                        </a:spcBef>
                        <a:spcAft>
                          <a:spcPts val="200"/>
                        </a:spcAft>
                      </a:pPr>
                      <a:r>
                        <a:rPr lang="en-GB" sz="900" b="0" dirty="0">
                          <a:solidFill>
                            <a:schemeClr val="tx1"/>
                          </a:solidFill>
                        </a:rPr>
                        <a:t>Each organization contains its own set of </a:t>
                      </a:r>
                      <a:r>
                        <a:rPr lang="en-GB" sz="900" b="0" strike="noStrike" dirty="0">
                          <a:solidFill>
                            <a:schemeClr val="tx1"/>
                          </a:solidFill>
                        </a:rPr>
                        <a:t>barriers</a:t>
                      </a:r>
                      <a:r>
                        <a:rPr lang="en-GB" sz="900" b="0" strike="noStrike" dirty="0">
                          <a:solidFill>
                            <a:srgbClr val="DE0A01"/>
                          </a:solidFill>
                        </a:rPr>
                        <a:t> </a:t>
                      </a:r>
                      <a:r>
                        <a:rPr lang="en-GB" sz="900" b="0" strike="noStrike" dirty="0">
                          <a:solidFill>
                            <a:schemeClr val="tx1"/>
                          </a:solidFill>
                        </a:rPr>
                        <a:t>to improving </a:t>
                      </a:r>
                      <a:r>
                        <a:rPr lang="en-GB" sz="900" b="0" dirty="0">
                          <a:solidFill>
                            <a:schemeClr val="tx1"/>
                          </a:solidFill>
                        </a:rPr>
                        <a:t>data literacy; from lack of awareness of what “data literacy” means to the question of how one measures the value of its impacts. The key for data and analytics leaders is to recognize these barriers and employ strategies to overcome them.</a:t>
                      </a:r>
                      <a:endParaRPr lang="en-US" sz="900"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0">
                <a:tc>
                  <a:txBody>
                    <a:bodyPr/>
                    <a:lstStyle/>
                    <a:p>
                      <a:pPr>
                        <a:lnSpc>
                          <a:spcPct val="90000"/>
                        </a:lnSpc>
                      </a:pPr>
                      <a:r>
                        <a:rPr lang="en-US" sz="1000" b="1" kern="1200" dirty="0">
                          <a:solidFill>
                            <a:schemeClr val="dk1"/>
                          </a:solidFill>
                          <a:effectLst/>
                          <a:latin typeface="+mn-lt"/>
                          <a:ea typeface="+mn-ea"/>
                          <a:cs typeface="+mn-cs"/>
                        </a:rPr>
                        <a:t>25. Our organization is committed to see data Literacy and its associated changes through to the end.</a:t>
                      </a:r>
                    </a:p>
                    <a:p>
                      <a:pPr>
                        <a:lnSpc>
                          <a:spcPct val="90000"/>
                        </a:lnSpc>
                      </a:pPr>
                      <a:endParaRPr lang="en-US" sz="1000" b="1"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95000"/>
                      </a:schemeClr>
                    </a:solidFill>
                  </a:tcPr>
                </a:tc>
                <a:tc>
                  <a:txBody>
                    <a:bodyPr/>
                    <a:lstStyle/>
                    <a:p>
                      <a:pPr>
                        <a:lnSpc>
                          <a:spcPct val="88000"/>
                        </a:lnSpc>
                        <a:spcBef>
                          <a:spcPts val="0"/>
                        </a:spcBef>
                        <a:spcAft>
                          <a:spcPts val="200"/>
                        </a:spcAft>
                      </a:pPr>
                      <a:r>
                        <a:rPr lang="en-GB" sz="900" b="0" dirty="0">
                          <a:solidFill>
                            <a:schemeClr val="tx1"/>
                          </a:solidFill>
                        </a:rPr>
                        <a:t>Executives must realize that speaking data is a missing link that will uncover unrealized value from years of data and analytics initiatives. They also must view data as the new core capability (Figure 4) driving how the business should compete, innovate and be efficient in a digital context.</a:t>
                      </a:r>
                      <a:endParaRPr lang="en-US" sz="900" b="0" baseline="0" dirty="0">
                        <a:solidFill>
                          <a:schemeClr val="tx1"/>
                        </a:solidFill>
                      </a:endParaRPr>
                    </a:p>
                  </a:txBody>
                  <a:tcP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8" name="Rectangle 7"/>
          <p:cNvSpPr/>
          <p:nvPr/>
        </p:nvSpPr>
        <p:spPr bwMode="auto">
          <a:xfrm>
            <a:off x="301752" y="1325880"/>
            <a:ext cx="5177158" cy="329184"/>
          </a:xfrm>
          <a:prstGeom prst="rect">
            <a:avLst/>
          </a:prstGeom>
          <a:solidFill>
            <a:srgbClr val="E5550D"/>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Culture</a:t>
            </a:r>
            <a:endParaRPr kumimoji="0" lang="en-US" sz="1100" b="1"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1146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p:txBody>
          <a:bodyPr/>
          <a:lstStyle/>
          <a:p>
            <a:pPr>
              <a:spcAft>
                <a:spcPts val="800"/>
              </a:spcAft>
            </a:pPr>
            <a:r>
              <a:rPr lang="en-US" sz="2400" dirty="0"/>
              <a:t>Data literacy is a rapidly emerging area.</a:t>
            </a:r>
          </a:p>
          <a:p>
            <a:pPr>
              <a:spcAft>
                <a:spcPts val="800"/>
              </a:spcAft>
            </a:pPr>
            <a:r>
              <a:rPr lang="en-US" sz="2400" dirty="0"/>
              <a:t>This is an initial Toolkit for data and analytics leaders (including chief data officers) who are early adopters and change agents for creating a data-driven culture through enhanced data literacy.</a:t>
            </a:r>
          </a:p>
          <a:p>
            <a:pPr>
              <a:spcAft>
                <a:spcPts val="800"/>
              </a:spcAft>
            </a:pPr>
            <a:r>
              <a:rPr lang="en-US" sz="2400" dirty="0"/>
              <a:t>Required prereading: </a:t>
            </a:r>
          </a:p>
          <a:p>
            <a:pPr lvl="1">
              <a:spcAft>
                <a:spcPts val="800"/>
              </a:spcAft>
            </a:pPr>
            <a:r>
              <a:rPr lang="en-GB" dirty="0">
                <a:hlinkClick r:id="rId3"/>
              </a:rPr>
              <a:t>“Getting Started With Data Literacy and Information as a Second Language: A Gartner Trend Insight Report”</a:t>
            </a:r>
            <a:endParaRPr lang="en-US" sz="2000" dirty="0"/>
          </a:p>
          <a:p>
            <a:pPr>
              <a:spcAft>
                <a:spcPts val="800"/>
              </a:spcAft>
            </a:pPr>
            <a:r>
              <a:rPr lang="en-US" sz="2400" dirty="0"/>
              <a:t>Additional Gartner research is available and under development in areas of data literacy, digital dexterity/literacy and data-driven culture. </a:t>
            </a:r>
          </a:p>
          <a:p>
            <a:pPr>
              <a:spcAft>
                <a:spcPts val="800"/>
              </a:spcAft>
            </a:pPr>
            <a:r>
              <a:rPr lang="en-US" sz="2400" dirty="0"/>
              <a:t>Feedback on this Toolkit should be sent to: </a:t>
            </a:r>
            <a:r>
              <a:rPr lang="en-US" sz="2400" dirty="0">
                <a:hlinkClick r:id="rId4"/>
              </a:rPr>
              <a:t>alan.duncan@gartner.com</a:t>
            </a:r>
            <a:r>
              <a:rPr lang="en-US" sz="2400" dirty="0"/>
              <a:t> </a:t>
            </a:r>
          </a:p>
        </p:txBody>
      </p:sp>
      <p:sp>
        <p:nvSpPr>
          <p:cNvPr id="2" name="Title 1"/>
          <p:cNvSpPr>
            <a:spLocks noGrp="1"/>
          </p:cNvSpPr>
          <p:nvPr>
            <p:ph type="title"/>
          </p:nvPr>
        </p:nvSpPr>
        <p:spPr/>
        <p:txBody>
          <a:bodyPr/>
          <a:lstStyle/>
          <a:p>
            <a:r>
              <a:rPr lang="en-US" dirty="0"/>
              <a:t>About This Toolkit</a:t>
            </a:r>
          </a:p>
        </p:txBody>
      </p:sp>
    </p:spTree>
    <p:extLst>
      <p:ext uri="{BB962C8B-B14F-4D97-AF65-F5344CB8AC3E}">
        <p14:creationId xmlns:p14="http://schemas.microsoft.com/office/powerpoint/2010/main" val="986844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a:xfrm>
            <a:off x="301752" y="1084264"/>
            <a:ext cx="11576304" cy="4948236"/>
          </a:xfrm>
        </p:spPr>
        <p:txBody>
          <a:bodyPr>
            <a:normAutofit fontScale="92500" lnSpcReduction="20000"/>
          </a:bodyPr>
          <a:lstStyle/>
          <a:p>
            <a:pPr>
              <a:spcAft>
                <a:spcPts val="1000"/>
              </a:spcAft>
            </a:pPr>
            <a:r>
              <a:rPr lang="en-US" sz="2400" b="1" dirty="0">
                <a:solidFill>
                  <a:srgbClr val="E5550D"/>
                </a:solidFill>
              </a:rPr>
              <a:t>Organization assessment</a:t>
            </a:r>
            <a:r>
              <a:rPr lang="en-US" sz="2400" dirty="0"/>
              <a:t> for teams, divisions or organizations:</a:t>
            </a:r>
          </a:p>
          <a:p>
            <a:pPr lvl="1">
              <a:spcAft>
                <a:spcPts val="1000"/>
              </a:spcAft>
            </a:pPr>
            <a:r>
              <a:rPr lang="en-US" sz="2000" dirty="0"/>
              <a:t>An initial gauge of overall data literacy with 25 questions.  </a:t>
            </a:r>
          </a:p>
          <a:p>
            <a:pPr lvl="1">
              <a:spcAft>
                <a:spcPts val="1000"/>
              </a:spcAft>
            </a:pPr>
            <a:r>
              <a:rPr lang="en-US" sz="2000" dirty="0"/>
              <a:t>To be used periodically to establish an initial baseline and then measure periodically to assess improvement.</a:t>
            </a:r>
          </a:p>
          <a:p>
            <a:pPr lvl="1">
              <a:spcAft>
                <a:spcPts val="1000"/>
              </a:spcAft>
            </a:pPr>
            <a:r>
              <a:rPr lang="en-US" sz="2000" dirty="0"/>
              <a:t>Organized across five themes to highlight areas of relative strength/weakness.</a:t>
            </a:r>
          </a:p>
          <a:p>
            <a:pPr lvl="1">
              <a:spcAft>
                <a:spcPts val="1000"/>
              </a:spcAft>
            </a:pPr>
            <a:r>
              <a:rPr lang="en-US" sz="2000" dirty="0"/>
              <a:t>Can be applied with teams of:</a:t>
            </a:r>
          </a:p>
          <a:p>
            <a:pPr lvl="3">
              <a:spcAft>
                <a:spcPts val="1000"/>
              </a:spcAft>
            </a:pPr>
            <a:r>
              <a:rPr lang="en-US" sz="2000" b="1" dirty="0"/>
              <a:t>Creators,</a:t>
            </a:r>
            <a:r>
              <a:rPr lang="en-US" sz="2000" dirty="0"/>
              <a:t> or those who </a:t>
            </a:r>
            <a:r>
              <a:rPr lang="en-US" sz="2000" u="sng" dirty="0"/>
              <a:t>create/produce</a:t>
            </a:r>
            <a:r>
              <a:rPr lang="en-US" sz="2000" dirty="0"/>
              <a:t> data and analytical solutions</a:t>
            </a:r>
          </a:p>
          <a:p>
            <a:pPr lvl="4">
              <a:spcAft>
                <a:spcPts val="1000"/>
              </a:spcAft>
            </a:pPr>
            <a:r>
              <a:rPr lang="en-US" sz="2000" dirty="0"/>
              <a:t>Examples: CDO, data engineer, data scientist, program manager</a:t>
            </a:r>
          </a:p>
          <a:p>
            <a:pPr lvl="3">
              <a:spcAft>
                <a:spcPts val="1000"/>
              </a:spcAft>
            </a:pPr>
            <a:r>
              <a:rPr lang="en-US" sz="2000" b="1" dirty="0"/>
              <a:t>Consumers,</a:t>
            </a:r>
            <a:r>
              <a:rPr lang="en-US" sz="2000" dirty="0"/>
              <a:t> or those who </a:t>
            </a:r>
            <a:r>
              <a:rPr lang="en-US" sz="2000" u="sng" dirty="0"/>
              <a:t>use</a:t>
            </a:r>
            <a:r>
              <a:rPr lang="en-US" sz="2000" dirty="0"/>
              <a:t> data and analytical solutions </a:t>
            </a:r>
          </a:p>
          <a:p>
            <a:pPr lvl="4">
              <a:spcAft>
                <a:spcPts val="1000"/>
              </a:spcAft>
            </a:pPr>
            <a:r>
              <a:rPr lang="en-US" sz="2000" dirty="0"/>
              <a:t>Examples: an executive, business analyst, analytics power user, citizen data scientist, front-line worker</a:t>
            </a:r>
          </a:p>
          <a:p>
            <a:pPr lvl="1">
              <a:spcAft>
                <a:spcPts val="1000"/>
              </a:spcAft>
            </a:pPr>
            <a:r>
              <a:rPr lang="en-US" sz="2000" b="1" dirty="0">
                <a:solidFill>
                  <a:srgbClr val="000000"/>
                </a:solidFill>
              </a:rPr>
              <a:t>Note: </a:t>
            </a:r>
            <a:r>
              <a:rPr lang="en-US" sz="2000" dirty="0">
                <a:solidFill>
                  <a:srgbClr val="000000"/>
                </a:solidFill>
              </a:rPr>
              <a:t>This assessment can be conducted along with overall data and analytics maturity assessments, such as Gartner’s </a:t>
            </a:r>
            <a:r>
              <a:rPr lang="en-US" sz="2000" dirty="0">
                <a:solidFill>
                  <a:srgbClr val="000000"/>
                </a:solidFill>
                <a:hlinkClick r:id="rId3"/>
              </a:rPr>
              <a:t>“IT Score for Data &amp; Analytics,”</a:t>
            </a:r>
            <a:r>
              <a:rPr lang="en-US" sz="2000" dirty="0">
                <a:solidFill>
                  <a:srgbClr val="000000"/>
                </a:solidFill>
              </a:rPr>
              <a:t> to provide a deeper look into talent and skills needs within the people/organization. </a:t>
            </a:r>
            <a:endParaRPr lang="en-US" sz="2000" dirty="0"/>
          </a:p>
          <a:p>
            <a:pPr lvl="1">
              <a:spcAft>
                <a:spcPts val="1000"/>
              </a:spcAft>
            </a:pPr>
            <a:endParaRPr lang="en-US" sz="2000" dirty="0"/>
          </a:p>
          <a:p>
            <a:pPr lvl="1"/>
            <a:endParaRPr lang="en-US" sz="2000" dirty="0"/>
          </a:p>
        </p:txBody>
      </p:sp>
      <p:sp>
        <p:nvSpPr>
          <p:cNvPr id="3" name="Title 2"/>
          <p:cNvSpPr>
            <a:spLocks noGrp="1"/>
          </p:cNvSpPr>
          <p:nvPr>
            <p:ph type="title"/>
          </p:nvPr>
        </p:nvSpPr>
        <p:spPr>
          <a:xfrm>
            <a:off x="301752" y="228600"/>
            <a:ext cx="11576304" cy="886397"/>
          </a:xfrm>
        </p:spPr>
        <p:txBody>
          <a:bodyPr/>
          <a:lstStyle/>
          <a:p>
            <a:r>
              <a:rPr lang="en-US" dirty="0"/>
              <a:t>Toolkit: Organizational Data Literacy Assessment</a:t>
            </a:r>
            <a:br>
              <a:rPr lang="en-US" dirty="0"/>
            </a:br>
            <a:r>
              <a:rPr lang="en-US" dirty="0"/>
              <a:t> </a:t>
            </a:r>
          </a:p>
        </p:txBody>
      </p:sp>
    </p:spTree>
    <p:extLst>
      <p:ext uri="{BB962C8B-B14F-4D97-AF65-F5344CB8AC3E}">
        <p14:creationId xmlns:p14="http://schemas.microsoft.com/office/powerpoint/2010/main" val="362424044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E19FB6-21EF-45C8-A8C6-8432294CF5B0}"/>
              </a:ext>
            </a:extLst>
          </p:cNvPr>
          <p:cNvSpPr/>
          <p:nvPr/>
        </p:nvSpPr>
        <p:spPr>
          <a:xfrm>
            <a:off x="604008" y="1098439"/>
            <a:ext cx="5491992" cy="1518927"/>
          </a:xfrm>
          <a:prstGeom prst="rect">
            <a:avLst/>
          </a:prstGeom>
          <a:solidFill>
            <a:schemeClr val="bg1"/>
          </a:solidFill>
          <a:ln w="9525">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 name="Title 1"/>
          <p:cNvSpPr>
            <a:spLocks noGrp="1"/>
          </p:cNvSpPr>
          <p:nvPr>
            <p:ph type="title"/>
          </p:nvPr>
        </p:nvSpPr>
        <p:spPr>
          <a:xfrm>
            <a:off x="494951" y="431008"/>
            <a:ext cx="11576304" cy="867930"/>
          </a:xfrm>
        </p:spPr>
        <p:txBody>
          <a:bodyPr/>
          <a:lstStyle/>
          <a:p>
            <a:r>
              <a:rPr lang="en-US" sz="2800" dirty="0"/>
              <a:t>Assessing Your Organizational Level of Data Literacy</a:t>
            </a:r>
            <a:br>
              <a:rPr lang="en-US" dirty="0"/>
            </a:br>
            <a:endParaRPr lang="en-US" sz="2400" b="0" i="1" dirty="0">
              <a:solidFill>
                <a:srgbClr val="E5550D"/>
              </a:solidFill>
            </a:endParaRPr>
          </a:p>
        </p:txBody>
      </p:sp>
      <p:sp>
        <p:nvSpPr>
          <p:cNvPr id="3" name="Content Placeholder 2"/>
          <p:cNvSpPr>
            <a:spLocks noGrp="1"/>
          </p:cNvSpPr>
          <p:nvPr>
            <p:ph sz="quarter" idx="4294967295"/>
          </p:nvPr>
        </p:nvSpPr>
        <p:spPr>
          <a:xfrm>
            <a:off x="604008" y="2850832"/>
            <a:ext cx="5491992" cy="3238717"/>
          </a:xfrm>
          <a:ln>
            <a:solidFill>
              <a:srgbClr val="002856"/>
            </a:solidFill>
          </a:ln>
        </p:spPr>
        <p:txBody>
          <a:bodyPr/>
          <a:lstStyle/>
          <a:p>
            <a:pPr marL="0" indent="0">
              <a:buNone/>
            </a:pPr>
            <a:endParaRPr lang="en-US" sz="100" b="1" dirty="0"/>
          </a:p>
          <a:p>
            <a:pPr marL="365125" indent="-252413">
              <a:buNone/>
            </a:pPr>
            <a:r>
              <a:rPr lang="en-US" sz="1400" b="1" dirty="0">
                <a:solidFill>
                  <a:srgbClr val="002856"/>
                </a:solidFill>
              </a:rPr>
              <a:t>ASSESSMENT INFORMATION  </a:t>
            </a:r>
          </a:p>
          <a:p>
            <a:pPr marL="365125" indent="-252413">
              <a:buNone/>
            </a:pPr>
            <a:r>
              <a:rPr lang="en-US" sz="1000" b="1" dirty="0"/>
              <a:t>The Data Literacy assessment consists of 5 key sections with a maximum score of 20 per section:</a:t>
            </a:r>
          </a:p>
          <a:p>
            <a:pPr marL="365125" indent="-252413">
              <a:buNone/>
            </a:pPr>
            <a:r>
              <a:rPr lang="en-US" sz="1000" b="1" dirty="0"/>
              <a:t>General: </a:t>
            </a:r>
            <a:r>
              <a:rPr lang="en-US" sz="1000" dirty="0"/>
              <a:t>Ability to identify the importance of data literacy across different levels of the organization and key stakeholders in developing data literacy.</a:t>
            </a:r>
          </a:p>
          <a:p>
            <a:pPr marL="365125" indent="-252413">
              <a:buNone/>
            </a:pPr>
            <a:r>
              <a:rPr lang="en-US" sz="1000" b="1" dirty="0"/>
              <a:t>Business/value: </a:t>
            </a:r>
            <a:r>
              <a:rPr lang="en-US" sz="1000" dirty="0"/>
              <a:t>Ability to understand and articulate the business value of data &amp; analytics and its role in the wider business context.</a:t>
            </a:r>
          </a:p>
          <a:p>
            <a:pPr marL="365125" indent="-252413">
              <a:buNone/>
            </a:pPr>
            <a:r>
              <a:rPr lang="en-US" sz="1000" b="1" dirty="0"/>
              <a:t>Data: </a:t>
            </a:r>
            <a:r>
              <a:rPr lang="en-US" sz="1000" dirty="0"/>
              <a:t>Ability to manage information correctly and understand key concepts and data sources.</a:t>
            </a:r>
          </a:p>
          <a:p>
            <a:pPr marL="365125" indent="-252413">
              <a:buNone/>
            </a:pPr>
            <a:r>
              <a:rPr lang="en-US" sz="1000" b="1" dirty="0"/>
              <a:t>Analytics: </a:t>
            </a:r>
            <a:r>
              <a:rPr lang="en-US" sz="1000" dirty="0"/>
              <a:t>Ability to explain the use of analytics and its associate terms and technologies.</a:t>
            </a:r>
          </a:p>
          <a:p>
            <a:pPr marL="365125" indent="-252413">
              <a:buNone/>
            </a:pPr>
            <a:r>
              <a:rPr lang="en-US" sz="1000" b="1" dirty="0"/>
              <a:t>Culture: </a:t>
            </a:r>
            <a:r>
              <a:rPr lang="en-US" sz="1000" dirty="0"/>
              <a:t>Ability to understand change is required for data literacy and how the culture fosters a learning and development culture.</a:t>
            </a:r>
          </a:p>
        </p:txBody>
      </p:sp>
      <p:sp>
        <p:nvSpPr>
          <p:cNvPr id="8" name="TextBox 7"/>
          <p:cNvSpPr txBox="1"/>
          <p:nvPr/>
        </p:nvSpPr>
        <p:spPr>
          <a:xfrm>
            <a:off x="6620312" y="1098439"/>
            <a:ext cx="4823669" cy="4914166"/>
          </a:xfrm>
          <a:prstGeom prst="rect">
            <a:avLst/>
          </a:prstGeom>
          <a:solidFill>
            <a:schemeClr val="bg2">
              <a:lumMod val="20000"/>
              <a:lumOff val="80000"/>
            </a:schemeClr>
          </a:solidFill>
          <a:ln>
            <a:solidFill>
              <a:srgbClr val="002856"/>
            </a:solidFill>
          </a:ln>
        </p:spPr>
        <p:txBody>
          <a:bodyPr wrap="square" rtlCol="0">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400" b="1" i="0" u="none" strike="noStrike" kern="1200" cap="none" spc="0" normalizeH="0" baseline="0" noProof="0" dirty="0">
              <a:ln>
                <a:noFill/>
              </a:ln>
              <a:solidFill>
                <a:srgbClr val="002856"/>
              </a:solidFill>
              <a:effectLs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002856"/>
                </a:solidFill>
                <a:effectLst/>
                <a:uLnTx/>
                <a:uFillTx/>
                <a:latin typeface="Arial" panose="020B0604020202020204"/>
                <a:ea typeface="+mn-ea"/>
                <a:cs typeface="+mn-cs"/>
              </a:rPr>
              <a:t>ASSESSMENT RESULTS</a:t>
            </a: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200" b="1" i="0" u="none" strike="noStrike" kern="1200" cap="none" spc="0" normalizeH="0" baseline="0" noProof="0" dirty="0">
              <a:ln>
                <a:noFill/>
              </a:ln>
              <a:solidFill>
                <a:srgbClr val="002856"/>
              </a:solidFill>
              <a:effectLst/>
              <a:uLnTx/>
              <a:uFillTx/>
              <a:latin typeface="Arial" panose="020B0604020202020204"/>
              <a:ea typeface="+mn-ea"/>
              <a:cs typeface="+mn-cs"/>
            </a:endParaRPr>
          </a:p>
          <a:p>
            <a:pPr lvl="0">
              <a:spcAft>
                <a:spcPts val="200"/>
              </a:spcAft>
              <a:defRPr/>
            </a:pPr>
            <a:r>
              <a:rPr lang="en-US" sz="1000" b="1" dirty="0">
                <a:solidFill>
                  <a:srgbClr val="000000"/>
                </a:solidFill>
              </a:rPr>
              <a:t>Completed assessment scores out of a possible 100 </a:t>
            </a: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000" b="1" i="0" u="none" strike="noStrike" kern="1200" cap="none" spc="0" normalizeH="0" baseline="0" noProof="0" dirty="0">
              <a:ln>
                <a:noFill/>
              </a:ln>
              <a:solidFill>
                <a:srgbClr val="00529B"/>
              </a:solidFill>
              <a:effectLst/>
              <a:uLnTx/>
              <a:uFillTx/>
              <a:latin typeface="Arial" panose="020B0604020202020204"/>
              <a:ea typeface="+mn-ea"/>
              <a:cs typeface="+mn-cs"/>
            </a:endParaRPr>
          </a:p>
          <a:p>
            <a:pPr lvl="0">
              <a:spcAft>
                <a:spcPts val="200"/>
              </a:spcAft>
              <a:defRPr/>
            </a:pPr>
            <a:r>
              <a:rPr lang="en-US" sz="1000" b="1" dirty="0">
                <a:solidFill>
                  <a:srgbClr val="000000"/>
                </a:solidFill>
              </a:rPr>
              <a:t>0-20	“Unaware"</a:t>
            </a:r>
          </a:p>
          <a:p>
            <a:pPr lvl="0">
              <a:spcAft>
                <a:spcPts val="200"/>
              </a:spcAft>
              <a:defRPr/>
            </a:pPr>
            <a:r>
              <a:rPr lang="en-US" sz="1000" dirty="0">
                <a:solidFill>
                  <a:srgbClr val="000000"/>
                </a:solidFill>
              </a:rPr>
              <a:t>Very limited (if any) understanding of data and analytics concepts or their use cases. Possible anxiety, fear and resistance to use of data and technology adoption more generally.</a:t>
            </a:r>
          </a:p>
          <a:p>
            <a:pPr lvl="0">
              <a:spcAft>
                <a:spcPts val="200"/>
              </a:spcAft>
              <a:defRPr/>
            </a:pPr>
            <a:r>
              <a:rPr lang="en-US" sz="1000" b="1" dirty="0">
                <a:solidFill>
                  <a:srgbClr val="000000"/>
                </a:solidFill>
              </a:rPr>
              <a:t>21-40	“Awareness"</a:t>
            </a:r>
          </a:p>
          <a:p>
            <a:pPr lvl="0">
              <a:spcAft>
                <a:spcPts val="200"/>
              </a:spcAft>
              <a:defRPr/>
            </a:pPr>
            <a:r>
              <a:rPr lang="en-GB" sz="1000" dirty="0">
                <a:solidFill>
                  <a:srgbClr val="000000"/>
                </a:solidFill>
              </a:rPr>
              <a:t>Minimum level of understanding that enables fluid communication across stakeholders when leveraging data &amp; analytic services. Enable opportunities for ideation, innovation and asking the right questions when embarking on a new project.</a:t>
            </a:r>
            <a:endParaRPr lang="en-US" sz="1000" dirty="0">
              <a:solidFill>
                <a:srgbClr val="000000"/>
              </a:solidFill>
            </a:endParaRPr>
          </a:p>
          <a:p>
            <a:pPr lvl="0">
              <a:spcAft>
                <a:spcPts val="200"/>
              </a:spcAft>
              <a:defRPr/>
            </a:pPr>
            <a:r>
              <a:rPr lang="en-US" sz="1000" b="1" dirty="0">
                <a:solidFill>
                  <a:srgbClr val="000000"/>
                </a:solidFill>
              </a:rPr>
              <a:t>41-60	“Learner"</a:t>
            </a:r>
          </a:p>
          <a:p>
            <a:pPr lvl="0">
              <a:spcAft>
                <a:spcPts val="200"/>
              </a:spcAft>
              <a:defRPr/>
            </a:pPr>
            <a:r>
              <a:rPr lang="en-GB" sz="1000" dirty="0">
                <a:solidFill>
                  <a:srgbClr val="000000"/>
                </a:solidFill>
              </a:rPr>
              <a:t>Increasing knowledge from awareness to learner can build stronger stakeholder relationships. Developing expertise to learner level can present new business  opportunities and improve data-driven collaboration between teams.</a:t>
            </a:r>
            <a:endParaRPr lang="en-US" sz="1000" dirty="0">
              <a:solidFill>
                <a:srgbClr val="000000"/>
              </a:solidFill>
            </a:endParaRPr>
          </a:p>
          <a:p>
            <a:pPr lvl="0">
              <a:spcAft>
                <a:spcPts val="200"/>
              </a:spcAft>
              <a:defRPr/>
            </a:pPr>
            <a:r>
              <a:rPr lang="en-US" sz="1000" b="1" dirty="0">
                <a:solidFill>
                  <a:srgbClr val="000000"/>
                </a:solidFill>
              </a:rPr>
              <a:t>61-80	“Practitioner"</a:t>
            </a:r>
          </a:p>
          <a:p>
            <a:pPr lvl="0">
              <a:spcAft>
                <a:spcPts val="200"/>
              </a:spcAft>
              <a:defRPr/>
            </a:pPr>
            <a:r>
              <a:rPr lang="en-GB" sz="1000" dirty="0">
                <a:solidFill>
                  <a:srgbClr val="000000"/>
                </a:solidFill>
              </a:rPr>
              <a:t>Strong level of understanding that enables teams to carry out daily activities that encompass these topics as a core part of their duties. A mix of business and technical knowledge is required to enable success in current portfolio of initiatives and to drive innovation for new business use cases.</a:t>
            </a:r>
            <a:endParaRPr lang="en-US" sz="1000" dirty="0">
              <a:solidFill>
                <a:srgbClr val="000000"/>
              </a:solidFill>
            </a:endParaRPr>
          </a:p>
          <a:p>
            <a:pPr lvl="0">
              <a:spcAft>
                <a:spcPts val="200"/>
              </a:spcAft>
              <a:defRPr/>
            </a:pPr>
            <a:r>
              <a:rPr lang="en-US" sz="1000" b="1" dirty="0">
                <a:solidFill>
                  <a:srgbClr val="000000"/>
                </a:solidFill>
              </a:rPr>
              <a:t>81-100	“Instructor/Expert"</a:t>
            </a:r>
          </a:p>
          <a:p>
            <a:pPr lvl="0">
              <a:spcAft>
                <a:spcPts val="200"/>
              </a:spcAft>
              <a:defRPr/>
            </a:pPr>
            <a:r>
              <a:rPr lang="en-GB" sz="1000" dirty="0">
                <a:solidFill>
                  <a:srgbClr val="000000"/>
                </a:solidFill>
              </a:rPr>
              <a:t>Deep knowledge is required to support other parts of the business and to realize true transformational capability</a:t>
            </a:r>
            <a:r>
              <a:rPr lang="en-GB" sz="1000" dirty="0"/>
              <a:t>. These include: Deep knowledge that is organic </a:t>
            </a:r>
            <a:r>
              <a:rPr lang="en-GB" sz="1000" dirty="0">
                <a:solidFill>
                  <a:srgbClr val="000000"/>
                </a:solidFill>
              </a:rPr>
              <a:t>to the culture, fluency across multiple business domains, significant digital advantage and agility within your industry and ecosystem.</a:t>
            </a:r>
          </a:p>
        </p:txBody>
      </p:sp>
      <p:sp>
        <p:nvSpPr>
          <p:cNvPr id="14" name="Rectangle 13"/>
          <p:cNvSpPr/>
          <p:nvPr/>
        </p:nvSpPr>
        <p:spPr>
          <a:xfrm>
            <a:off x="662730" y="1132584"/>
            <a:ext cx="5374547" cy="1461939"/>
          </a:xfrm>
          <a:prstGeom prst="rect">
            <a:avLst/>
          </a:prstGeom>
        </p:spPr>
        <p:txBody>
          <a:bodyPr wrap="square" lIns="0" rIns="0">
            <a:spAutoFit/>
          </a:bodyPr>
          <a:lstStyle/>
          <a:p>
            <a:pPr marL="0" marR="0" lvl="0" indent="0" algn="l" defTabSz="914400" rtl="0" eaLnBrk="1" fontAlgn="auto" latinLnBrk="0" hangingPunct="1">
              <a:lnSpc>
                <a:spcPct val="100000"/>
              </a:lnSpc>
              <a:spcBef>
                <a:spcPts val="0"/>
              </a:spcBef>
              <a:spcAft>
                <a:spcPts val="400"/>
              </a:spcAft>
              <a:buClr>
                <a:srgbClr val="00529B"/>
              </a:buClr>
              <a:buSzPct val="90000"/>
              <a:buFontTx/>
              <a:buNone/>
              <a:tabLst/>
              <a:defRPr/>
            </a:pPr>
            <a:r>
              <a:rPr kumimoji="0" lang="en-US" sz="1400" b="1" i="0" u="none" strike="noStrike" kern="0" cap="none" spc="0" normalizeH="0" baseline="0" noProof="0" dirty="0">
                <a:ln>
                  <a:noFill/>
                </a:ln>
                <a:solidFill>
                  <a:srgbClr val="002856"/>
                </a:solidFill>
                <a:effectLst/>
                <a:uLnTx/>
                <a:uFillTx/>
                <a:latin typeface="Arial"/>
                <a:ea typeface="Arial Unicode MS"/>
                <a:cs typeface="Arial Unicode MS"/>
              </a:rPr>
              <a:t>ASSESSMENT INSTRUCTIONS</a:t>
            </a:r>
          </a:p>
          <a:p>
            <a:pPr marL="0" marR="0" lvl="0" indent="0" algn="l" defTabSz="914400" rtl="0" eaLnBrk="1" fontAlgn="auto" latinLnBrk="0" hangingPunct="1">
              <a:lnSpc>
                <a:spcPct val="100000"/>
              </a:lnSpc>
              <a:spcBef>
                <a:spcPts val="600"/>
              </a:spcBef>
              <a:spcAft>
                <a:spcPts val="400"/>
              </a:spcAft>
              <a:buClr>
                <a:srgbClr val="00529B"/>
              </a:buClr>
              <a:buSzPct val="90000"/>
              <a:buFontTx/>
              <a:buNone/>
              <a:tabLst/>
              <a:defRPr/>
            </a:pPr>
            <a:r>
              <a:rPr kumimoji="0" lang="en-US" sz="1000" b="1" i="0" u="none" strike="noStrike" kern="0" cap="none" spc="0" normalizeH="0" baseline="0" noProof="0" dirty="0">
                <a:ln>
                  <a:noFill/>
                </a:ln>
                <a:solidFill>
                  <a:srgbClr val="000000"/>
                </a:solidFill>
                <a:effectLst/>
                <a:uLnTx/>
                <a:uFillTx/>
                <a:latin typeface="Arial"/>
                <a:ea typeface="Arial Unicode MS"/>
                <a:cs typeface="Arial Unicode MS"/>
              </a:rPr>
              <a:t>Carefully read the 25 statements and answer and select the most appropriate response.  </a:t>
            </a:r>
          </a:p>
          <a:p>
            <a:pPr marL="0" marR="0" lvl="0" indent="0" algn="l" defTabSz="914400" rtl="0" eaLnBrk="1" fontAlgn="auto" latinLnBrk="0" hangingPunct="1">
              <a:lnSpc>
                <a:spcPct val="100000"/>
              </a:lnSpc>
              <a:spcBef>
                <a:spcPts val="600"/>
              </a:spcBef>
              <a:spcAft>
                <a:spcPts val="400"/>
              </a:spcAft>
              <a:buClr>
                <a:srgbClr val="00529B"/>
              </a:buClr>
              <a:buSzPct val="90000"/>
              <a:buFontTx/>
              <a:buNone/>
              <a:tabLst/>
              <a:defRPr/>
            </a:pPr>
            <a:r>
              <a:rPr kumimoji="0" lang="en-US" sz="1000" b="1" i="0" u="none" strike="noStrike" kern="0" cap="none" spc="0" normalizeH="0" baseline="0" noProof="0" dirty="0">
                <a:ln>
                  <a:noFill/>
                </a:ln>
                <a:solidFill>
                  <a:srgbClr val="000000"/>
                </a:solidFill>
                <a:effectLst/>
                <a:uLnTx/>
                <a:uFillTx/>
                <a:latin typeface="Arial"/>
                <a:ea typeface="Arial Unicode MS"/>
                <a:cs typeface="Arial Unicode MS"/>
              </a:rPr>
              <a:t>Each question has the following response options:   </a:t>
            </a:r>
          </a:p>
          <a:p>
            <a:pPr marL="0" marR="0" lvl="0" indent="0" algn="l" defTabSz="914400" rtl="0" eaLnBrk="1" fontAlgn="auto" latinLnBrk="0" hangingPunct="1">
              <a:lnSpc>
                <a:spcPct val="100000"/>
              </a:lnSpc>
              <a:spcBef>
                <a:spcPts val="600"/>
              </a:spcBef>
              <a:spcAft>
                <a:spcPts val="400"/>
              </a:spcAft>
              <a:buClr>
                <a:srgbClr val="00529B"/>
              </a:buClr>
              <a:buSzPct val="90000"/>
              <a:buFontTx/>
              <a:buNone/>
              <a:tabLst/>
              <a:defRPr/>
            </a:pPr>
            <a:r>
              <a:rPr lang="en-US" sz="1000" b="1" kern="0" dirty="0">
                <a:solidFill>
                  <a:srgbClr val="000000"/>
                </a:solidFill>
                <a:latin typeface="Arial"/>
                <a:ea typeface="Arial Unicode MS"/>
                <a:cs typeface="Arial Unicode MS"/>
              </a:rPr>
              <a:t>0</a:t>
            </a:r>
            <a:r>
              <a:rPr kumimoji="0" lang="en-US" sz="1000" b="1" i="0" u="none" strike="noStrike" kern="0" cap="none" spc="0" normalizeH="0" baseline="0" noProof="0" dirty="0">
                <a:ln>
                  <a:noFill/>
                </a:ln>
                <a:solidFill>
                  <a:srgbClr val="000000"/>
                </a:solidFill>
                <a:effectLst/>
                <a:uLnTx/>
                <a:uFillTx/>
                <a:latin typeface="Arial"/>
                <a:ea typeface="Arial Unicode MS"/>
                <a:cs typeface="Arial Unicode MS"/>
              </a:rPr>
              <a:t> = Strongly disagree (don’t understand the question!), 1 = Disagree/does not apply, </a:t>
            </a:r>
            <a:r>
              <a:rPr lang="en-US" sz="1000" b="1" kern="0" dirty="0">
                <a:solidFill>
                  <a:srgbClr val="000000"/>
                </a:solidFill>
                <a:latin typeface="Arial"/>
                <a:ea typeface="Arial Unicode MS"/>
                <a:cs typeface="Arial Unicode MS"/>
              </a:rPr>
              <a:t>2</a:t>
            </a:r>
            <a:r>
              <a:rPr kumimoji="0" lang="en-US" sz="1000" b="1" i="0" u="none" strike="noStrike" kern="0" cap="none" spc="0" normalizeH="0" baseline="0" noProof="0" dirty="0">
                <a:ln>
                  <a:noFill/>
                </a:ln>
                <a:solidFill>
                  <a:srgbClr val="000000"/>
                </a:solidFill>
                <a:effectLst/>
                <a:uLnTx/>
                <a:uFillTx/>
                <a:latin typeface="Arial"/>
                <a:ea typeface="Arial Unicode MS"/>
                <a:cs typeface="Arial Unicode MS"/>
              </a:rPr>
              <a:t> = Neutral/applies somewhat, 3 = Agree/applies mostly and 4 = Strongly Agree</a:t>
            </a:r>
            <a:r>
              <a:rPr lang="en-US" sz="1000" b="1" kern="0" dirty="0">
                <a:solidFill>
                  <a:srgbClr val="000000"/>
                </a:solidFill>
                <a:latin typeface="Arial"/>
                <a:ea typeface="Arial Unicode MS"/>
                <a:cs typeface="Arial Unicode MS"/>
              </a:rPr>
              <a:t>/applies completely</a:t>
            </a:r>
            <a:r>
              <a:rPr kumimoji="0" lang="en-US" sz="1000" b="1" i="0" u="none" strike="noStrike" kern="0" cap="none" spc="0" normalizeH="0" baseline="0" noProof="0" dirty="0">
                <a:ln>
                  <a:noFill/>
                </a:ln>
                <a:solidFill>
                  <a:srgbClr val="000000"/>
                </a:solidFill>
                <a:effectLst/>
                <a:uLnTx/>
                <a:uFillTx/>
                <a:latin typeface="Arial"/>
                <a:ea typeface="Arial Unicode MS"/>
                <a:cs typeface="Arial Unicode MS"/>
              </a:rPr>
              <a:t>                                     </a:t>
            </a:r>
          </a:p>
        </p:txBody>
      </p:sp>
    </p:spTree>
    <p:extLst>
      <p:ext uri="{BB962C8B-B14F-4D97-AF65-F5344CB8AC3E}">
        <p14:creationId xmlns:p14="http://schemas.microsoft.com/office/powerpoint/2010/main" val="447747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11890248" cy="867930"/>
          </a:xfrm>
        </p:spPr>
        <p:txBody>
          <a:bodyPr/>
          <a:lstStyle/>
          <a:p>
            <a:r>
              <a:rPr lang="en-US" dirty="0"/>
              <a:t>SUMMARY: Organizational Data Literacy Assessment</a:t>
            </a:r>
            <a:endParaRPr lang="en-US" sz="2400" b="0" i="1" dirty="0">
              <a:solidFill>
                <a:srgbClr val="E5550D"/>
              </a:solidFill>
            </a:endParaRPr>
          </a:p>
        </p:txBody>
      </p:sp>
      <p:sp>
        <p:nvSpPr>
          <p:cNvPr id="3" name="Content Placeholder 2"/>
          <p:cNvSpPr>
            <a:spLocks noGrp="1"/>
          </p:cNvSpPr>
          <p:nvPr>
            <p:ph sz="quarter" idx="4294967295"/>
          </p:nvPr>
        </p:nvSpPr>
        <p:spPr>
          <a:xfrm>
            <a:off x="301752" y="965142"/>
            <a:ext cx="5529218" cy="4927715"/>
          </a:xfrm>
          <a:ln>
            <a:solidFill>
              <a:srgbClr val="00529B"/>
            </a:solidFill>
          </a:ln>
        </p:spPr>
        <p:txBody>
          <a:bodyPr/>
          <a:lstStyle/>
          <a:p>
            <a:pPr marL="0" indent="0">
              <a:buNone/>
            </a:pPr>
            <a:endParaRPr lang="en-US" sz="400" b="1" dirty="0"/>
          </a:p>
          <a:p>
            <a:pPr marL="365125" indent="-252413">
              <a:buNone/>
            </a:pPr>
            <a:r>
              <a:rPr lang="en-US" sz="2000" b="1" dirty="0">
                <a:solidFill>
                  <a:srgbClr val="00529B"/>
                </a:solidFill>
              </a:rPr>
              <a:t>ASSESSMENT INFORMATION  </a:t>
            </a:r>
          </a:p>
          <a:p>
            <a:pPr marL="365125" indent="-252413">
              <a:buNone/>
            </a:pPr>
            <a:r>
              <a:rPr lang="en-US" sz="1400" b="1" dirty="0"/>
              <a:t>Organization Name: ____________________________		</a:t>
            </a:r>
          </a:p>
          <a:p>
            <a:pPr marL="365125" indent="-252413">
              <a:buNone/>
            </a:pPr>
            <a:r>
              <a:rPr lang="en-US" sz="1400" b="1" dirty="0"/>
              <a:t>Survey Completed by: __________________________</a:t>
            </a:r>
          </a:p>
          <a:p>
            <a:pPr marL="365125" indent="-252413">
              <a:buNone/>
            </a:pPr>
            <a:r>
              <a:rPr lang="en-US" sz="1400" b="1" dirty="0"/>
              <a:t>Date Taken: ___________________________________</a:t>
            </a:r>
          </a:p>
          <a:p>
            <a:pPr marL="365125" indent="-252413">
              <a:buNone/>
            </a:pPr>
            <a:endParaRPr lang="en-US" sz="500" b="1" dirty="0"/>
          </a:p>
          <a:p>
            <a:pPr marL="365125" indent="-252413">
              <a:buNone/>
            </a:pPr>
            <a:r>
              <a:rPr lang="en-US" sz="2000" b="1" dirty="0">
                <a:solidFill>
                  <a:srgbClr val="00529B"/>
                </a:solidFill>
              </a:rPr>
              <a:t>ASSESSMENT RESULTS</a:t>
            </a:r>
          </a:p>
          <a:p>
            <a:pPr marL="365125" lvl="1" indent="-252413">
              <a:buNone/>
            </a:pPr>
            <a:r>
              <a:rPr lang="en-US" sz="1200" b="1" dirty="0"/>
              <a:t>Section Score </a:t>
            </a:r>
            <a:r>
              <a:rPr lang="en-US" sz="1200" b="1" dirty="0">
                <a:latin typeface="Arial" panose="020B0604020202020204" pitchFamily="34" charset="0"/>
                <a:cs typeface="Arial" panose="020B0604020202020204" pitchFamily="34" charset="0"/>
              </a:rPr>
              <a:t>— </a:t>
            </a:r>
            <a:r>
              <a:rPr lang="en-US" sz="1200" dirty="0"/>
              <a:t>General:      </a:t>
            </a:r>
            <a:r>
              <a:rPr lang="en-US" sz="1200" b="1" dirty="0"/>
              <a:t>	 	_____/20		</a:t>
            </a:r>
          </a:p>
          <a:p>
            <a:pPr marL="365125" lvl="1" indent="-252413">
              <a:buNone/>
            </a:pPr>
            <a:r>
              <a:rPr lang="en-US" sz="1200" b="1" dirty="0"/>
              <a:t>Section Score </a:t>
            </a:r>
            <a:r>
              <a:rPr lang="en-US" sz="1200" b="1" dirty="0">
                <a:latin typeface="Arial" panose="020B0604020202020204" pitchFamily="34" charset="0"/>
                <a:cs typeface="Arial" panose="020B0604020202020204" pitchFamily="34" charset="0"/>
              </a:rPr>
              <a:t>— </a:t>
            </a:r>
            <a:r>
              <a:rPr lang="en-US" sz="1200" dirty="0"/>
              <a:t>Business/Value: </a:t>
            </a:r>
            <a:r>
              <a:rPr lang="en-US" sz="1200" b="1" dirty="0"/>
              <a:t>	  	_____/20</a:t>
            </a:r>
          </a:p>
          <a:p>
            <a:pPr marL="365125" lvl="1" indent="-252413">
              <a:buNone/>
            </a:pPr>
            <a:r>
              <a:rPr lang="en-US" sz="1200" b="1" dirty="0"/>
              <a:t>Section Score </a:t>
            </a:r>
            <a:r>
              <a:rPr lang="en-US" sz="1200" b="1" dirty="0">
                <a:latin typeface="Arial" panose="020B0604020202020204" pitchFamily="34" charset="0"/>
                <a:cs typeface="Arial" panose="020B0604020202020204" pitchFamily="34" charset="0"/>
              </a:rPr>
              <a:t>—</a:t>
            </a:r>
            <a:r>
              <a:rPr lang="en-US" sz="1200" b="1" dirty="0"/>
              <a:t> </a:t>
            </a:r>
            <a:r>
              <a:rPr lang="en-US" sz="1200" dirty="0"/>
              <a:t>Information:   </a:t>
            </a:r>
            <a:r>
              <a:rPr lang="en-US" sz="1200" b="1" dirty="0"/>
              <a:t>	  	_____/20</a:t>
            </a:r>
          </a:p>
          <a:p>
            <a:pPr marL="365125" lvl="1" indent="-252413">
              <a:buNone/>
            </a:pPr>
            <a:r>
              <a:rPr lang="en-US" sz="1200" b="1" dirty="0"/>
              <a:t>Section Score </a:t>
            </a:r>
            <a:r>
              <a:rPr lang="en-US" sz="1200" b="1" dirty="0">
                <a:latin typeface="Arial" panose="020B0604020202020204" pitchFamily="34" charset="0"/>
                <a:cs typeface="Arial" panose="020B0604020202020204" pitchFamily="34" charset="0"/>
              </a:rPr>
              <a:t>—</a:t>
            </a:r>
            <a:r>
              <a:rPr lang="en-US" sz="1200" b="1" dirty="0"/>
              <a:t> </a:t>
            </a:r>
            <a:r>
              <a:rPr lang="en-US" sz="1200" dirty="0"/>
              <a:t>Analytics:      </a:t>
            </a:r>
            <a:r>
              <a:rPr lang="en-US" sz="1200" b="1" dirty="0"/>
              <a:t>	 	_____/20</a:t>
            </a:r>
          </a:p>
          <a:p>
            <a:pPr marL="365125" lvl="1" indent="-252413">
              <a:buNone/>
            </a:pPr>
            <a:r>
              <a:rPr lang="en-US" sz="1200" b="1" dirty="0"/>
              <a:t>Section Score </a:t>
            </a:r>
            <a:r>
              <a:rPr lang="en-US" sz="1200" b="1" dirty="0">
                <a:latin typeface="Arial" panose="020B0604020202020204" pitchFamily="34" charset="0"/>
                <a:cs typeface="Arial" panose="020B0604020202020204" pitchFamily="34" charset="0"/>
              </a:rPr>
              <a:t>—</a:t>
            </a:r>
            <a:r>
              <a:rPr lang="en-US" sz="1200" b="1" dirty="0"/>
              <a:t> </a:t>
            </a:r>
            <a:r>
              <a:rPr lang="en-US" sz="1200" dirty="0"/>
              <a:t>Culture:      </a:t>
            </a:r>
            <a:r>
              <a:rPr lang="en-US" sz="1200" b="1" dirty="0"/>
              <a:t>	 	_____/20</a:t>
            </a:r>
          </a:p>
          <a:p>
            <a:pPr marL="365125" lvl="1" indent="-252413">
              <a:buNone/>
            </a:pPr>
            <a:r>
              <a:rPr lang="en-US" sz="1200" b="1" dirty="0"/>
              <a:t>TOTAL DATA LITERACY SCORE:               	_____/100</a:t>
            </a:r>
          </a:p>
        </p:txBody>
      </p:sp>
      <p:sp>
        <p:nvSpPr>
          <p:cNvPr id="6" name="TextBox 5"/>
          <p:cNvSpPr txBox="1"/>
          <p:nvPr/>
        </p:nvSpPr>
        <p:spPr>
          <a:xfrm>
            <a:off x="6096000" y="965142"/>
            <a:ext cx="5529218" cy="4927715"/>
          </a:xfrm>
          <a:prstGeom prst="rect">
            <a:avLst/>
          </a:prstGeom>
          <a:noFill/>
          <a:ln>
            <a:solidFill>
              <a:srgbClr val="00529B"/>
            </a:solidFill>
          </a:ln>
        </p:spPr>
        <p:txBody>
          <a:bodyPr wrap="square" rtlCol="0">
            <a:noAutofit/>
          </a:bodyPr>
          <a:lstStyle/>
          <a:p>
            <a:pPr algn="l"/>
            <a:r>
              <a:rPr lang="en-US" sz="1400" b="1" kern="0" dirty="0">
                <a:solidFill>
                  <a:srgbClr val="00529B"/>
                </a:solidFill>
                <a:latin typeface="Arial"/>
                <a:ea typeface="Arial Unicode MS"/>
                <a:cs typeface="Arial Unicode MS"/>
              </a:rPr>
              <a:t>ADDITIONAL NOTES</a:t>
            </a:r>
          </a:p>
          <a:p>
            <a:pPr algn="l"/>
            <a:r>
              <a:rPr lang="en-US" sz="1000" b="1" dirty="0"/>
              <a:t>Add any additional findings, observations or insights gained during the assessment process.</a:t>
            </a:r>
          </a:p>
          <a:p>
            <a:pPr algn="l"/>
            <a:r>
              <a:rPr lang="en-US" sz="1400" b="1" dirty="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sz="1600" b="1" dirty="0"/>
          </a:p>
        </p:txBody>
      </p:sp>
    </p:spTree>
    <p:extLst>
      <p:ext uri="{BB962C8B-B14F-4D97-AF65-F5344CB8AC3E}">
        <p14:creationId xmlns:p14="http://schemas.microsoft.com/office/powerpoint/2010/main" val="2094855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202223" y="6022731"/>
            <a:ext cx="11843239" cy="685800"/>
          </a:xfrm>
          <a:prstGeom prst="rect">
            <a:avLst/>
          </a:prstGeom>
          <a:solidFill>
            <a:schemeClr val="bg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2354096103"/>
              </p:ext>
            </p:extLst>
          </p:nvPr>
        </p:nvGraphicFramePr>
        <p:xfrm>
          <a:off x="447134" y="800910"/>
          <a:ext cx="11657778" cy="5747004"/>
        </p:xfrm>
        <a:graphic>
          <a:graphicData uri="http://schemas.openxmlformats.org/drawingml/2006/table">
            <a:tbl>
              <a:tblPr firstRow="1" bandRow="1">
                <a:tableStyleId>{5C22544A-7EE6-4342-B048-85BDC9FD1C3A}</a:tableStyleId>
              </a:tblPr>
              <a:tblGrid>
                <a:gridCol w="10148161">
                  <a:extLst>
                    <a:ext uri="{9D8B030D-6E8A-4147-A177-3AD203B41FA5}">
                      <a16:colId xmlns:a16="http://schemas.microsoft.com/office/drawing/2014/main" val="20000"/>
                    </a:ext>
                  </a:extLst>
                </a:gridCol>
                <a:gridCol w="1049837">
                  <a:extLst>
                    <a:ext uri="{9D8B030D-6E8A-4147-A177-3AD203B41FA5}">
                      <a16:colId xmlns:a16="http://schemas.microsoft.com/office/drawing/2014/main" val="20001"/>
                    </a:ext>
                  </a:extLst>
                </a:gridCol>
                <a:gridCol w="459780">
                  <a:extLst>
                    <a:ext uri="{9D8B030D-6E8A-4147-A177-3AD203B41FA5}">
                      <a16:colId xmlns:a16="http://schemas.microsoft.com/office/drawing/2014/main" val="20002"/>
                    </a:ext>
                  </a:extLst>
                </a:gridCol>
              </a:tblGrid>
              <a:tr h="134455">
                <a:tc>
                  <a:txBody>
                    <a:bodyPr/>
                    <a:lstStyle/>
                    <a:p>
                      <a:pPr>
                        <a:lnSpc>
                          <a:spcPct val="90000"/>
                        </a:lnSpc>
                      </a:pPr>
                      <a:r>
                        <a:rPr lang="en-US" sz="1100" dirty="0">
                          <a:solidFill>
                            <a:srgbClr val="00529B"/>
                          </a:solidFill>
                        </a:rPr>
                        <a:t>Assessment Questions</a:t>
                      </a:r>
                    </a:p>
                  </a:txBody>
                  <a:tcPr marB="36576">
                    <a:lnB w="12700" cap="flat" cmpd="sng" algn="ctr">
                      <a:solidFill>
                        <a:srgbClr val="B2B2B2"/>
                      </a:solidFill>
                      <a:prstDash val="solid"/>
                      <a:round/>
                      <a:headEnd type="none" w="med" len="med"/>
                      <a:tailEnd type="none" w="med" len="med"/>
                    </a:lnB>
                    <a:noFill/>
                  </a:tcPr>
                </a:tc>
                <a:tc>
                  <a:txBody>
                    <a:bodyPr/>
                    <a:lstStyle/>
                    <a:p>
                      <a:pPr>
                        <a:lnSpc>
                          <a:spcPct val="90000"/>
                        </a:lnSpc>
                      </a:pPr>
                      <a:r>
                        <a:rPr lang="en-US" sz="1100" dirty="0">
                          <a:solidFill>
                            <a:srgbClr val="00529B"/>
                          </a:solidFill>
                        </a:rPr>
                        <a:t> Response</a:t>
                      </a:r>
                    </a:p>
                  </a:txBody>
                  <a:tcPr marL="0" marR="0" marB="36576">
                    <a:lnB w="12700" cap="flat" cmpd="sng" algn="ctr">
                      <a:solidFill>
                        <a:srgbClr val="B2B2B2"/>
                      </a:solidFill>
                      <a:prstDash val="solid"/>
                      <a:round/>
                      <a:headEnd type="none" w="med" len="med"/>
                      <a:tailEnd type="none" w="med" len="med"/>
                    </a:lnB>
                    <a:noFill/>
                  </a:tcPr>
                </a:tc>
                <a:tc>
                  <a:txBody>
                    <a:bodyPr/>
                    <a:lstStyle/>
                    <a:p>
                      <a:pPr algn="ctr">
                        <a:lnSpc>
                          <a:spcPct val="90000"/>
                        </a:lnSpc>
                      </a:pPr>
                      <a:r>
                        <a:rPr lang="en-US" sz="1100" baseline="0" dirty="0">
                          <a:solidFill>
                            <a:srgbClr val="00529B"/>
                          </a:solidFill>
                        </a:rPr>
                        <a:t>Totals</a:t>
                      </a:r>
                      <a:endParaRPr lang="en-US" sz="1100" dirty="0">
                        <a:solidFill>
                          <a:srgbClr val="00529B"/>
                        </a:solidFill>
                      </a:endParaRPr>
                    </a:p>
                  </a:txBody>
                  <a:tcPr marL="0" marR="0" marB="36576">
                    <a:lnB w="12700" cap="flat" cmpd="sng" algn="ctr">
                      <a:solidFill>
                        <a:srgbClr val="B2B2B2"/>
                      </a:solidFill>
                      <a:prstDash val="solid"/>
                      <a:round/>
                      <a:headEnd type="none" w="med" len="med"/>
                      <a:tailEnd type="none" w="med" len="med"/>
                    </a:lnB>
                    <a:noFill/>
                  </a:tcPr>
                </a:tc>
                <a:extLst>
                  <a:ext uri="{0D108BD9-81ED-4DB2-BD59-A6C34878D82A}">
                    <a16:rowId xmlns:a16="http://schemas.microsoft.com/office/drawing/2014/main" val="10000"/>
                  </a:ext>
                </a:extLst>
              </a:tr>
              <a:tr h="142936">
                <a:tc>
                  <a:txBody>
                    <a:bodyPr/>
                    <a:lstStyle/>
                    <a:p>
                      <a:pPr>
                        <a:lnSpc>
                          <a:spcPct val="90000"/>
                        </a:lnSpc>
                      </a:pPr>
                      <a:r>
                        <a:rPr lang="en-US" sz="900" b="0" dirty="0"/>
                        <a:t>1. </a:t>
                      </a:r>
                      <a:r>
                        <a:rPr lang="en-GB" sz="900" b="0" dirty="0"/>
                        <a:t>Our organization has identified data literacy as a core skill set across all business, data and analytics professionals, and has associated training in place.</a:t>
                      </a:r>
                      <a:endParaRPr lang="en-US" sz="900" b="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a:txBody>
                    <a:bodyPr/>
                    <a:lstStyle/>
                    <a:p>
                      <a:pPr lvl="0" algn="just" defTabSz="9144">
                        <a:lnSpc>
                          <a:spcPct val="90000"/>
                        </a:lnSpc>
                        <a:tabLst>
                          <a:tab pos="9144" algn="l"/>
                        </a:tabLst>
                      </a:pPr>
                      <a:r>
                        <a:rPr lang="en-US" sz="800" dirty="0"/>
                        <a:t>									0 										1 									2 					 		3 												4</a:t>
                      </a: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rowSpan="5">
                  <a:txBody>
                    <a:bodyPr/>
                    <a:lstStyle/>
                    <a:p>
                      <a:pPr algn="ctr">
                        <a:lnSpc>
                          <a:spcPct val="90000"/>
                        </a:lnSpc>
                      </a:pPr>
                      <a:endParaRPr lang="en-US" sz="8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42936">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900" b="0" dirty="0"/>
                        <a:t>2. </a:t>
                      </a:r>
                      <a:r>
                        <a:rPr lang="en-GB" sz="900" b="0" dirty="0"/>
                        <a:t>Our organization's leaders and managers "speak data," regularly citing examples of data-driven decisions.</a:t>
                      </a:r>
                      <a:endParaRPr lang="en-US" sz="900" b="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vMerge="1">
                  <a:txBody>
                    <a:bodyPr/>
                    <a:lstStyle/>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42936">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900" b="0" dirty="0"/>
                        <a:t>3. </a:t>
                      </a:r>
                      <a:r>
                        <a:rPr lang="en-GB" sz="900" b="0" baseline="0" dirty="0"/>
                        <a:t>Our organization's data scientists, data engineers and business analysts meet and interact frequently and productively.</a:t>
                      </a:r>
                      <a:endParaRPr lang="en-US" sz="900" b="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vMerge="1">
                  <a:txBody>
                    <a:bodyPr/>
                    <a:lstStyle/>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80119">
                <a:tc>
                  <a:txBody>
                    <a:bodyPr/>
                    <a:lstStyle/>
                    <a:p>
                      <a:pPr marL="233363" indent="-233363">
                        <a:lnSpc>
                          <a:spcPct val="90000"/>
                        </a:lnSpc>
                      </a:pPr>
                      <a:r>
                        <a:rPr lang="en-US" sz="900" b="0" dirty="0"/>
                        <a:t>4. </a:t>
                      </a:r>
                      <a:r>
                        <a:rPr lang="en-GB" sz="900" b="0" baseline="0" dirty="0"/>
                        <a:t>Our organization has a healthy balance of specialists (in data management, data science, information governance and business domains) and generalists (who can translate and work across the</a:t>
                      </a:r>
                    </a:p>
                    <a:p>
                      <a:pPr marL="233363" indent="-233363">
                        <a:lnSpc>
                          <a:spcPct val="90000"/>
                        </a:lnSpc>
                      </a:pPr>
                      <a:r>
                        <a:rPr lang="en-GB" sz="900" b="0" baseline="0" dirty="0"/>
                        <a:t>    specialties).</a:t>
                      </a:r>
                      <a:endParaRPr lang="en-US" sz="900" b="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vMerge="1">
                  <a:txBody>
                    <a:bodyPr/>
                    <a:lstStyle/>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42936">
                <a:tc>
                  <a:txBody>
                    <a:bodyPr/>
                    <a:lstStyle/>
                    <a:p>
                      <a:pPr marL="174625" marR="0" indent="-174625" algn="l" defTabSz="914354" rtl="0" eaLnBrk="1" fontAlgn="auto" latinLnBrk="0" hangingPunct="1">
                        <a:lnSpc>
                          <a:spcPct val="90000"/>
                        </a:lnSpc>
                        <a:spcBef>
                          <a:spcPts val="0"/>
                        </a:spcBef>
                        <a:spcAft>
                          <a:spcPts val="0"/>
                        </a:spcAft>
                        <a:buClrTx/>
                        <a:buSzTx/>
                        <a:buFontTx/>
                        <a:buNone/>
                        <a:tabLst/>
                        <a:defRPr/>
                      </a:pPr>
                      <a:r>
                        <a:rPr lang="en-US" sz="900" b="0" dirty="0"/>
                        <a:t>5. </a:t>
                      </a:r>
                      <a:r>
                        <a:rPr lang="en-GB" sz="900" b="0" dirty="0"/>
                        <a:t>Our organization assesses new talent based on data literacy criteria, including specific skills assessments and case study scenarios.</a:t>
                      </a:r>
                      <a:endParaRPr lang="en-US" sz="900" b="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vMerge="1">
                  <a:txBody>
                    <a:bodyPr/>
                    <a:lstStyle/>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42936">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900" b="0" dirty="0"/>
                        <a:t>6. </a:t>
                      </a:r>
                      <a:r>
                        <a:rPr lang="en-GB" sz="900" b="0" dirty="0"/>
                        <a:t>Our organization’s employees understand how data adds value to business decisions. We have a formal approach to measuring the value of data and analytics investments, and can cite examples of measurable outcomes powered by data and analytics.</a:t>
                      </a:r>
                      <a:endParaRPr lang="en-US" sz="900" b="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rowSpan="5">
                  <a:txBody>
                    <a:bodyPr/>
                    <a:lstStyle/>
                    <a:p>
                      <a:pPr algn="ctr">
                        <a:lnSpc>
                          <a:spcPct val="90000"/>
                        </a:lnSpc>
                      </a:pPr>
                      <a:endParaRPr lang="en-US" sz="8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r h="180119">
                <a:tc>
                  <a:txBody>
                    <a:bodyPr/>
                    <a:lstStyle/>
                    <a:p>
                      <a:pPr marL="233363" marR="0" indent="-233363" algn="l" defTabSz="914354" rtl="0" eaLnBrk="1" fontAlgn="auto" latinLnBrk="0" hangingPunct="1">
                        <a:lnSpc>
                          <a:spcPct val="90000"/>
                        </a:lnSpc>
                        <a:spcBef>
                          <a:spcPts val="0"/>
                        </a:spcBef>
                        <a:spcAft>
                          <a:spcPts val="0"/>
                        </a:spcAft>
                        <a:buClrTx/>
                        <a:buSzTx/>
                        <a:buFontTx/>
                        <a:buNone/>
                        <a:tabLst/>
                        <a:defRPr/>
                      </a:pPr>
                      <a:r>
                        <a:rPr lang="en-US" sz="900" b="0" dirty="0"/>
                        <a:t>7. </a:t>
                      </a:r>
                      <a:r>
                        <a:rPr lang="en-GB" sz="900" dirty="0"/>
                        <a:t>Our organization's data management professionals have strong business acumen and can articulate our organization's strategy, business process areas, key metrics and business analytics.</a:t>
                      </a:r>
                      <a:endParaRPr lang="en-US" sz="9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vMerge="1">
                  <a:txBody>
                    <a:bodyPr/>
                    <a:lstStyle/>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7"/>
                  </a:ext>
                </a:extLst>
              </a:tr>
              <a:tr h="180119">
                <a:tc>
                  <a:txBody>
                    <a:bodyPr/>
                    <a:lstStyle/>
                    <a:p>
                      <a:pPr marL="228600" marR="0" indent="-228600" algn="l" defTabSz="914354" rtl="0" eaLnBrk="1" fontAlgn="auto" latinLnBrk="0" hangingPunct="1">
                        <a:lnSpc>
                          <a:spcPct val="90000"/>
                        </a:lnSpc>
                        <a:spcBef>
                          <a:spcPts val="0"/>
                        </a:spcBef>
                        <a:spcAft>
                          <a:spcPts val="0"/>
                        </a:spcAft>
                        <a:buClrTx/>
                        <a:buSzTx/>
                        <a:buFontTx/>
                        <a:buNone/>
                        <a:tabLst/>
                        <a:defRPr/>
                      </a:pPr>
                      <a:r>
                        <a:rPr lang="en-US" sz="900" b="0" dirty="0"/>
                        <a:t>8. </a:t>
                      </a:r>
                      <a:r>
                        <a:rPr lang="en-GB" sz="900" b="0" dirty="0"/>
                        <a:t>Our organization's meetings are highly effective in how they commonly share and discuss data, metrics, analytics and the decisions they support, and processes and outcomes they improve.</a:t>
                      </a:r>
                      <a:endParaRPr lang="en-US" sz="9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vMerge="1">
                  <a:txBody>
                    <a:bodyPr/>
                    <a:lstStyle/>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8"/>
                  </a:ext>
                </a:extLst>
              </a:tr>
              <a:tr h="153214">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900" b="0" dirty="0"/>
                        <a:t>9.</a:t>
                      </a:r>
                      <a:r>
                        <a:rPr lang="en-US" sz="900" b="0" baseline="0" dirty="0"/>
                        <a:t> </a:t>
                      </a:r>
                      <a:r>
                        <a:rPr lang="en-GB" sz="900" b="0" baseline="0" dirty="0"/>
                        <a:t>Our organization’s employees innovate with data, designing new data-enabled products and processes, and explore new business models, including monetisation (e.g., selling of data).</a:t>
                      </a:r>
                      <a:endParaRPr lang="en-US" sz="9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vMerge="1">
                  <a:txBody>
                    <a:bodyPr/>
                    <a:lstStyle/>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9"/>
                  </a:ext>
                </a:extLst>
              </a:tr>
              <a:tr h="142936">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900" b="0" dirty="0"/>
                        <a:t>10. </a:t>
                      </a:r>
                      <a:r>
                        <a:rPr lang="en-GB" sz="900" dirty="0"/>
                        <a:t>Our organization’s employees can describe how their company fits within a business ecosystem, naming examples of partners, customers and providers.</a:t>
                      </a:r>
                      <a:endParaRPr lang="en-US" sz="9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vMerge="1">
                  <a:txBody>
                    <a:bodyPr/>
                    <a:lstStyle/>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0"/>
                  </a:ext>
                </a:extLst>
              </a:tr>
              <a:tr h="142936">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900" dirty="0"/>
                        <a:t>11. </a:t>
                      </a:r>
                      <a:r>
                        <a:rPr lang="en-GB" sz="900" b="0" dirty="0"/>
                        <a:t>Our organization understands that information is a strategic asset, and can each explain three examples of how it is, or is not, treated or accounted for as such.</a:t>
                      </a:r>
                      <a:endParaRPr lang="en-US" sz="900" b="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rowSpan="5">
                  <a:txBody>
                    <a:bodyPr/>
                    <a:lstStyle/>
                    <a:p>
                      <a:pPr algn="ctr">
                        <a:lnSpc>
                          <a:spcPct val="90000"/>
                        </a:lnSpc>
                      </a:pPr>
                      <a:endParaRPr lang="en-US" sz="8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142936">
                <a:tc>
                  <a:txBody>
                    <a:bodyPr/>
                    <a:lstStyle/>
                    <a:p>
                      <a:pPr>
                        <a:lnSpc>
                          <a:spcPct val="90000"/>
                        </a:lnSpc>
                      </a:pPr>
                      <a:r>
                        <a:rPr lang="en-US" sz="900" dirty="0"/>
                        <a:t>12. </a:t>
                      </a:r>
                      <a:r>
                        <a:rPr lang="en-GB" sz="900" dirty="0"/>
                        <a:t>Our organization's data scientists and analytics professionals can explain the conceptual differences of data warehouse, data mart, data lake and data hub.</a:t>
                      </a:r>
                      <a:endParaRPr lang="en-US" sz="9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vMerge="1">
                  <a:txBody>
                    <a:bodyPr/>
                    <a:lstStyle/>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20901">
                <a:tc>
                  <a:txBody>
                    <a:bodyPr/>
                    <a:lstStyle/>
                    <a:p>
                      <a:pPr marL="284163" marR="0" indent="-284163" algn="l" defTabSz="914354" rtl="0" eaLnBrk="1" fontAlgn="auto" latinLnBrk="0" hangingPunct="1">
                        <a:lnSpc>
                          <a:spcPct val="90000"/>
                        </a:lnSpc>
                        <a:spcBef>
                          <a:spcPts val="0"/>
                        </a:spcBef>
                        <a:spcAft>
                          <a:spcPts val="0"/>
                        </a:spcAft>
                        <a:buClrTx/>
                        <a:buSzTx/>
                        <a:buFontTx/>
                        <a:buNone/>
                        <a:tabLst/>
                        <a:defRPr/>
                      </a:pPr>
                      <a:r>
                        <a:rPr lang="en-US" sz="900" dirty="0"/>
                        <a:t>13. </a:t>
                      </a:r>
                      <a:r>
                        <a:rPr lang="en-GB" sz="900" b="0" dirty="0"/>
                        <a:t>Our organization has a shared understanding of data quality, master data management, application data management, information governance/stewardship and metadata management principles, and can explain the basic value of each to our organization's board members with examples in terms that matter.</a:t>
                      </a:r>
                      <a:endParaRPr lang="en-US" sz="900" b="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vMerge="1">
                  <a:txBody>
                    <a:bodyPr/>
                    <a:lstStyle/>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3"/>
                  </a:ext>
                </a:extLst>
              </a:tr>
              <a:tr h="142936">
                <a:tc>
                  <a:txBody>
                    <a:bodyPr/>
                    <a:lstStyle/>
                    <a:p>
                      <a:pPr>
                        <a:lnSpc>
                          <a:spcPct val="90000"/>
                        </a:lnSpc>
                      </a:pPr>
                      <a:r>
                        <a:rPr lang="en-US" sz="900" dirty="0"/>
                        <a:t>14. </a:t>
                      </a:r>
                      <a:r>
                        <a:rPr lang="en-GB" sz="900" b="0" dirty="0"/>
                        <a:t>Our organization’s employees can name five data sources (either external or internal) that are relevant to their business now but were not prevalent 10 years ago.</a:t>
                      </a:r>
                      <a:endParaRPr lang="en-US" sz="9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vMerge="1">
                  <a:txBody>
                    <a:bodyPr/>
                    <a:lstStyle/>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4"/>
                  </a:ext>
                </a:extLst>
              </a:tr>
              <a:tr h="142936">
                <a:tc>
                  <a:txBody>
                    <a:bodyPr/>
                    <a:lstStyle/>
                    <a:p>
                      <a:pPr>
                        <a:lnSpc>
                          <a:spcPct val="90000"/>
                        </a:lnSpc>
                      </a:pPr>
                      <a:r>
                        <a:rPr lang="en-US" sz="900" dirty="0"/>
                        <a:t>15. </a:t>
                      </a:r>
                      <a:r>
                        <a:rPr lang="en-GB" sz="900" dirty="0"/>
                        <a:t>Our organization commonly leverages data-discovery capabilities and tools to accelerate exploration, ingestion and management of new data.</a:t>
                      </a:r>
                      <a:endParaRPr lang="en-US" sz="9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solidFill>
                  </a:tcPr>
                </a:tc>
                <a:tc vMerge="1">
                  <a:txBody>
                    <a:bodyPr/>
                    <a:lstStyle/>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5"/>
                  </a:ext>
                </a:extLst>
              </a:tr>
              <a:tr h="142936">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900" dirty="0"/>
                        <a:t>16. </a:t>
                      </a:r>
                      <a:r>
                        <a:rPr lang="en-GB" sz="900" b="0" dirty="0"/>
                        <a:t>Our organization is investing in modern technologies such as augmented analytics, can explain differences between predictive &amp; prescriptive analytics, and can give examples of each.</a:t>
                      </a:r>
                      <a:endParaRPr lang="en-US" sz="900" b="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rowSpan="5">
                  <a:txBody>
                    <a:bodyPr/>
                    <a:lstStyle/>
                    <a:p>
                      <a:pPr algn="ctr">
                        <a:lnSpc>
                          <a:spcPct val="90000"/>
                        </a:lnSpc>
                      </a:pPr>
                      <a:endParaRPr lang="en-US" sz="8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6"/>
                  </a:ext>
                </a:extLst>
              </a:tr>
              <a:tr h="142936">
                <a:tc>
                  <a:txBody>
                    <a:bodyPr/>
                    <a:lstStyle/>
                    <a:p>
                      <a:pPr marL="0" marR="0" indent="0" algn="l" defTabSz="914354" rtl="0" eaLnBrk="1" fontAlgn="auto" latinLnBrk="0" hangingPunct="1">
                        <a:lnSpc>
                          <a:spcPct val="90000"/>
                        </a:lnSpc>
                        <a:spcBef>
                          <a:spcPts val="0"/>
                        </a:spcBef>
                        <a:spcAft>
                          <a:spcPts val="0"/>
                        </a:spcAft>
                        <a:buClrTx/>
                        <a:buSzTx/>
                        <a:buFontTx/>
                        <a:buNone/>
                        <a:tabLst/>
                        <a:defRPr/>
                      </a:pPr>
                      <a:r>
                        <a:rPr lang="en-US" sz="900" dirty="0"/>
                        <a:t>17. </a:t>
                      </a:r>
                      <a:r>
                        <a:rPr lang="en-GB" sz="900" b="0" baseline="0" dirty="0"/>
                        <a:t>Data visualisation and storytelling techniques are commonly used in our organization. Each employee can confidently stand up and tell a story with data and visualisation.</a:t>
                      </a:r>
                      <a:endParaRPr lang="en-US" sz="9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vMerge="1">
                  <a:txBody>
                    <a:bodyPr/>
                    <a:lstStyle/>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7"/>
                  </a:ext>
                </a:extLst>
              </a:tr>
              <a:tr h="144858">
                <a:tc>
                  <a:txBody>
                    <a:bodyPr/>
                    <a:lstStyle/>
                    <a:p>
                      <a:pPr>
                        <a:lnSpc>
                          <a:spcPct val="90000"/>
                        </a:lnSpc>
                      </a:pPr>
                      <a:r>
                        <a:rPr lang="en-US" sz="900" dirty="0"/>
                        <a:t>18.</a:t>
                      </a:r>
                      <a:r>
                        <a:rPr lang="en-US" sz="900" baseline="0" dirty="0"/>
                        <a:t> </a:t>
                      </a:r>
                      <a:r>
                        <a:rPr lang="en-GB" sz="900" baseline="0" dirty="0"/>
                        <a:t>Our organization’s employees can explain the following terms confidently: mean, median, mode, standard deviation</a:t>
                      </a:r>
                      <a:endParaRPr lang="en-US" sz="9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vMerge="1">
                  <a:txBody>
                    <a:bodyPr/>
                    <a:lstStyle/>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8"/>
                  </a:ext>
                </a:extLst>
              </a:tr>
              <a:tr h="142936">
                <a:tc>
                  <a:txBody>
                    <a:bodyPr/>
                    <a:lstStyle/>
                    <a:p>
                      <a:pPr>
                        <a:lnSpc>
                          <a:spcPct val="90000"/>
                        </a:lnSpc>
                      </a:pPr>
                      <a:r>
                        <a:rPr lang="en-US" sz="900" dirty="0"/>
                        <a:t>19. </a:t>
                      </a:r>
                      <a:r>
                        <a:rPr lang="en-GB" sz="900" dirty="0"/>
                        <a:t>Our organization’s employees understand how natural language processing (NLP) and natural language generation (NLG) are applied, and can describe relevant use </a:t>
                      </a:r>
                      <a:r>
                        <a:rPr lang="en-GB" sz="900" dirty="0">
                          <a:solidFill>
                            <a:schemeClr val="tx1"/>
                          </a:solidFill>
                        </a:rPr>
                        <a:t>cases for each techn</a:t>
                      </a:r>
                      <a:r>
                        <a:rPr lang="en-GB" sz="900" dirty="0"/>
                        <a:t>ique.</a:t>
                      </a:r>
                      <a:endParaRPr lang="en-US" sz="9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vMerge="1">
                  <a:txBody>
                    <a:bodyPr/>
                    <a:lstStyle/>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19"/>
                  </a:ext>
                </a:extLst>
              </a:tr>
              <a:tr h="142936">
                <a:tc>
                  <a:txBody>
                    <a:bodyPr/>
                    <a:lstStyle/>
                    <a:p>
                      <a:pPr>
                        <a:lnSpc>
                          <a:spcPct val="90000"/>
                        </a:lnSpc>
                      </a:pPr>
                      <a:r>
                        <a:rPr lang="en-US" sz="900" dirty="0"/>
                        <a:t>20. </a:t>
                      </a:r>
                      <a:r>
                        <a:rPr lang="en-GB" sz="900" dirty="0"/>
                        <a:t>Our organization’s employees understand machine learning (ML) and artificial intelligence (AI) capabilities, and can each describe 3 relevant use cases </a:t>
                      </a:r>
                      <a:r>
                        <a:rPr lang="en-GB" sz="900" dirty="0">
                          <a:solidFill>
                            <a:schemeClr val="tx1"/>
                          </a:solidFill>
                        </a:rPr>
                        <a:t>for ML</a:t>
                      </a:r>
                      <a:r>
                        <a:rPr lang="en-GB" sz="900" dirty="0"/>
                        <a:t>/AI.</a:t>
                      </a:r>
                      <a:endParaRPr lang="en-US" sz="9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solidFill>
                      <a:schemeClr val="bg1">
                        <a:lumMod val="85000"/>
                      </a:schemeClr>
                    </a:solidFill>
                  </a:tcPr>
                </a:tc>
                <a:tc vMerge="1">
                  <a:txBody>
                    <a:bodyPr/>
                    <a:lstStyle/>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20"/>
                  </a:ext>
                </a:extLst>
              </a:tr>
              <a:tr h="142936">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0" dirty="0">
                          <a:solidFill>
                            <a:schemeClr val="tx1"/>
                          </a:solidFill>
                        </a:rPr>
                        <a:t>21. </a:t>
                      </a:r>
                      <a:r>
                        <a:rPr lang="en-US" sz="900" b="0" kern="1200" dirty="0">
                          <a:solidFill>
                            <a:schemeClr val="dk1"/>
                          </a:solidFill>
                          <a:effectLst/>
                          <a:latin typeface="+mn-lt"/>
                          <a:ea typeface="+mn-ea"/>
                          <a:cs typeface="+mn-cs"/>
                        </a:rPr>
                        <a:t>Our organization understands change is required in the modern workplace and the organization needs to change to embrace the concept of data literacy.</a:t>
                      </a:r>
                      <a:endParaRPr lang="en-US" sz="900" b="0" dirty="0">
                        <a:solidFill>
                          <a:schemeClr val="tx1"/>
                        </a:solidFill>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tc rowSpan="5">
                  <a:txBody>
                    <a:bodyPr/>
                    <a:lstStyle/>
                    <a:p>
                      <a:pPr algn="ctr">
                        <a:lnSpc>
                          <a:spcPct val="90000"/>
                        </a:lnSpc>
                      </a:pPr>
                      <a:endParaRPr lang="en-US" sz="8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extLst>
                  <a:ext uri="{0D108BD9-81ED-4DB2-BD59-A6C34878D82A}">
                    <a16:rowId xmlns:a16="http://schemas.microsoft.com/office/drawing/2014/main" val="3971659679"/>
                  </a:ext>
                </a:extLst>
              </a:tr>
              <a:tr h="142936">
                <a:tc>
                  <a:txBody>
                    <a:bodyPr/>
                    <a:lstStyle/>
                    <a:p>
                      <a:pPr>
                        <a:lnSpc>
                          <a:spcPct val="90000"/>
                        </a:lnSpc>
                      </a:pPr>
                      <a:r>
                        <a:rPr lang="en-US" sz="900" b="0" kern="1200" dirty="0">
                          <a:solidFill>
                            <a:schemeClr val="dk1"/>
                          </a:solidFill>
                          <a:effectLst/>
                          <a:latin typeface="+mn-lt"/>
                          <a:ea typeface="+mn-ea"/>
                          <a:cs typeface="+mn-cs"/>
                        </a:rPr>
                        <a:t>22. Our organization actively promotes and encourages classroom based training, social learning, on the job coaching and mentoring within the organization.</a:t>
                      </a:r>
                      <a:endParaRPr lang="en-US" sz="900" b="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tc vMerge="1">
                  <a:txBody>
                    <a:bodyPr/>
                    <a:lstStyle/>
                    <a:p>
                      <a:pPr algn="ctr">
                        <a:lnSpc>
                          <a:spcPct val="90000"/>
                        </a:lnSpc>
                      </a:pPr>
                      <a:endParaRPr lang="en-US" sz="8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extLst>
                  <a:ext uri="{0D108BD9-81ED-4DB2-BD59-A6C34878D82A}">
                    <a16:rowId xmlns:a16="http://schemas.microsoft.com/office/drawing/2014/main" val="3010695655"/>
                  </a:ext>
                </a:extLst>
              </a:tr>
              <a:tr h="142936">
                <a:tc>
                  <a:txBody>
                    <a:bodyPr/>
                    <a:lstStyle/>
                    <a:p>
                      <a:pPr>
                        <a:lnSpc>
                          <a:spcPct val="90000"/>
                        </a:lnSpc>
                      </a:pPr>
                      <a:r>
                        <a:rPr lang="en-US" sz="900" b="0" kern="1200" dirty="0">
                          <a:solidFill>
                            <a:schemeClr val="dk1"/>
                          </a:solidFill>
                          <a:effectLst/>
                          <a:latin typeface="+mn-lt"/>
                          <a:ea typeface="+mn-ea"/>
                          <a:cs typeface="+mn-cs"/>
                        </a:rPr>
                        <a:t>23. Our organization encourages employees to be experimental in ways of working and empowers them to learn from mistakes.</a:t>
                      </a:r>
                      <a:endParaRPr lang="en-US" sz="900" b="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tc vMerge="1">
                  <a:txBody>
                    <a:bodyPr/>
                    <a:lstStyle/>
                    <a:p>
                      <a:pPr algn="ctr">
                        <a:lnSpc>
                          <a:spcPct val="90000"/>
                        </a:lnSpc>
                      </a:pPr>
                      <a:endParaRPr lang="en-US" sz="8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extLst>
                  <a:ext uri="{0D108BD9-81ED-4DB2-BD59-A6C34878D82A}">
                    <a16:rowId xmlns:a16="http://schemas.microsoft.com/office/drawing/2014/main" val="557316844"/>
                  </a:ext>
                </a:extLst>
              </a:tr>
              <a:tr h="142936">
                <a:tc>
                  <a:txBody>
                    <a:bodyPr/>
                    <a:lstStyle/>
                    <a:p>
                      <a:pPr>
                        <a:lnSpc>
                          <a:spcPct val="90000"/>
                        </a:lnSpc>
                      </a:pPr>
                      <a:r>
                        <a:rPr lang="en-US" sz="900" b="0" kern="1200" dirty="0">
                          <a:solidFill>
                            <a:schemeClr val="dk1"/>
                          </a:solidFill>
                          <a:effectLst/>
                          <a:latin typeface="+mn-lt"/>
                          <a:ea typeface="+mn-ea"/>
                          <a:cs typeface="+mn-cs"/>
                        </a:rPr>
                        <a:t>24. Our organization is committed to reprioritize other work and devote extra time to support data literacy.</a:t>
                      </a:r>
                      <a:endParaRPr lang="en-US" sz="900" b="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									0 										1 									2 					 		3 												4</a:t>
                      </a: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tc vMerge="1">
                  <a:txBody>
                    <a:bodyPr/>
                    <a:lstStyle/>
                    <a:p>
                      <a:pPr algn="ctr">
                        <a:lnSpc>
                          <a:spcPct val="90000"/>
                        </a:lnSpc>
                      </a:pPr>
                      <a:endParaRPr lang="en-US" sz="8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extLst>
                  <a:ext uri="{0D108BD9-81ED-4DB2-BD59-A6C34878D82A}">
                    <a16:rowId xmlns:a16="http://schemas.microsoft.com/office/drawing/2014/main" val="3234396339"/>
                  </a:ext>
                </a:extLst>
              </a:tr>
              <a:tr h="142936">
                <a:tc>
                  <a:txBody>
                    <a:bodyPr/>
                    <a:lstStyle/>
                    <a:p>
                      <a:pPr>
                        <a:lnSpc>
                          <a:spcPct val="90000"/>
                        </a:lnSpc>
                      </a:pPr>
                      <a:r>
                        <a:rPr lang="en-US" sz="900" b="0" kern="1200" dirty="0">
                          <a:solidFill>
                            <a:schemeClr val="dk1"/>
                          </a:solidFill>
                          <a:effectLst/>
                          <a:latin typeface="+mn-lt"/>
                          <a:ea typeface="+mn-ea"/>
                          <a:cs typeface="+mn-cs"/>
                        </a:rPr>
                        <a:t>25. Our organization is committed to see data literacy and its associated changes through to the end.</a:t>
                      </a:r>
                      <a:endParaRPr lang="en-US" sz="900" b="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tc>
                  <a:txBody>
                    <a:bodyPr/>
                    <a:lstStyle/>
                    <a:p>
                      <a:pPr marL="0" marR="0" lvl="0" indent="0" algn="just" defTabSz="9144" rtl="0" eaLnBrk="1" fontAlgn="auto" latinLnBrk="0" hangingPunct="1">
                        <a:lnSpc>
                          <a:spcPct val="90000"/>
                        </a:lnSpc>
                        <a:spcBef>
                          <a:spcPts val="0"/>
                        </a:spcBef>
                        <a:spcAft>
                          <a:spcPts val="0"/>
                        </a:spcAft>
                        <a:buClrTx/>
                        <a:buSzTx/>
                        <a:buFontTx/>
                        <a:buNone/>
                        <a:tabLst>
                          <a:tab pos="9144" algn="l"/>
                        </a:tabLst>
                        <a:defRPr/>
                      </a:pPr>
                      <a:r>
                        <a:rPr kumimoji="0" lang="en-US" sz="800" b="0" i="0" u="none" strike="noStrike" kern="1200" cap="none" spc="0" normalizeH="0" baseline="0" noProof="0" dirty="0">
                          <a:ln>
                            <a:noFill/>
                          </a:ln>
                          <a:solidFill>
                            <a:srgbClr val="000000"/>
                          </a:solidFill>
                          <a:effectLst/>
                          <a:uLnTx/>
                          <a:uFillTx/>
                          <a:latin typeface="Arial"/>
                          <a:ea typeface="+mn-ea"/>
                          <a:cs typeface="+mn-cs"/>
                        </a:rPr>
                        <a:t>									0 										1 									2 					 		3 												4</a:t>
                      </a:r>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tc vMerge="1">
                  <a:txBody>
                    <a:bodyPr/>
                    <a:lstStyle/>
                    <a:p>
                      <a:pPr algn="ctr">
                        <a:lnSpc>
                          <a:spcPct val="90000"/>
                        </a:lnSpc>
                      </a:pPr>
                      <a:endParaRPr lang="en-US" sz="800" dirty="0"/>
                    </a:p>
                  </a:txBody>
                  <a:tcPr marB="36576" anchor="ctr">
                    <a:lnL w="12700" cap="flat" cmpd="sng" algn="ctr">
                      <a:solidFill>
                        <a:srgbClr val="B2B2B2"/>
                      </a:solidFill>
                      <a:prstDash val="solid"/>
                      <a:round/>
                      <a:headEnd type="none" w="med" len="med"/>
                      <a:tailEnd type="none" w="med" len="med"/>
                    </a:lnL>
                    <a:lnR w="12700" cap="flat" cmpd="sng" algn="ctr">
                      <a:solidFill>
                        <a:srgbClr val="B2B2B2"/>
                      </a:solidFill>
                      <a:prstDash val="solid"/>
                      <a:round/>
                      <a:headEnd type="none" w="med" len="med"/>
                      <a:tailEnd type="none" w="med" len="med"/>
                    </a:lnR>
                    <a:lnT w="12700" cap="flat" cmpd="sng" algn="ctr">
                      <a:solidFill>
                        <a:srgbClr val="B2B2B2"/>
                      </a:solidFill>
                      <a:prstDash val="solid"/>
                      <a:round/>
                      <a:headEnd type="none" w="med" len="med"/>
                      <a:tailEnd type="none" w="med" len="med"/>
                    </a:lnT>
                    <a:lnB w="12700" cap="flat" cmpd="sng" algn="ctr">
                      <a:solidFill>
                        <a:srgbClr val="B2B2B2"/>
                      </a:solidFill>
                      <a:prstDash val="solid"/>
                      <a:round/>
                      <a:headEnd type="none" w="med" len="med"/>
                      <a:tailEnd type="none" w="med" len="med"/>
                    </a:lnB>
                    <a:noFill/>
                  </a:tcPr>
                </a:tc>
                <a:extLst>
                  <a:ext uri="{0D108BD9-81ED-4DB2-BD59-A6C34878D82A}">
                    <a16:rowId xmlns:a16="http://schemas.microsoft.com/office/drawing/2014/main" val="3155371962"/>
                  </a:ext>
                </a:extLst>
              </a:tr>
            </a:tbl>
          </a:graphicData>
        </a:graphic>
      </p:graphicFrame>
      <p:grpSp>
        <p:nvGrpSpPr>
          <p:cNvPr id="8" name="Group 7"/>
          <p:cNvGrpSpPr/>
          <p:nvPr/>
        </p:nvGrpSpPr>
        <p:grpSpPr>
          <a:xfrm>
            <a:off x="87087" y="1040235"/>
            <a:ext cx="269337" cy="4462027"/>
            <a:chOff x="333010" y="964960"/>
            <a:chExt cx="269337" cy="4120325"/>
          </a:xfrm>
        </p:grpSpPr>
        <p:sp>
          <p:nvSpPr>
            <p:cNvPr id="4" name="Rectangle 3"/>
            <p:cNvSpPr/>
            <p:nvPr/>
          </p:nvSpPr>
          <p:spPr bwMode="auto">
            <a:xfrm rot="16200000">
              <a:off x="-35850" y="2402846"/>
              <a:ext cx="1007055" cy="269334"/>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90000"/>
                </a:lnSpc>
                <a:spcBef>
                  <a:spcPct val="50000"/>
                </a:spcBef>
                <a:spcAft>
                  <a:spcPct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a:ea typeface="+mn-ea"/>
                  <a:cs typeface="+mn-cs"/>
                </a:rPr>
                <a:t>Business/Value</a:t>
              </a:r>
            </a:p>
          </p:txBody>
        </p:sp>
        <p:sp>
          <p:nvSpPr>
            <p:cNvPr id="10" name="Rectangle 9"/>
            <p:cNvSpPr/>
            <p:nvPr/>
          </p:nvSpPr>
          <p:spPr bwMode="auto">
            <a:xfrm rot="16200000">
              <a:off x="-35851" y="3468622"/>
              <a:ext cx="1007056" cy="269334"/>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90000"/>
                </a:lnSpc>
                <a:spcBef>
                  <a:spcPct val="50000"/>
                </a:spcBef>
                <a:spcAft>
                  <a:spcPct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a:ea typeface="+mn-ea"/>
                  <a:cs typeface="+mn-cs"/>
                </a:rPr>
                <a:t>Data</a:t>
              </a:r>
            </a:p>
          </p:txBody>
        </p:sp>
        <p:sp>
          <p:nvSpPr>
            <p:cNvPr id="11" name="Rectangle 10"/>
            <p:cNvSpPr/>
            <p:nvPr/>
          </p:nvSpPr>
          <p:spPr bwMode="auto">
            <a:xfrm rot="16200000">
              <a:off x="-4865" y="4478076"/>
              <a:ext cx="945084" cy="269334"/>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90000"/>
                </a:lnSpc>
                <a:spcBef>
                  <a:spcPct val="50000"/>
                </a:spcBef>
                <a:spcAft>
                  <a:spcPct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a:ea typeface="+mn-ea"/>
                  <a:cs typeface="+mn-cs"/>
                </a:rPr>
                <a:t>Analytics</a:t>
              </a:r>
            </a:p>
          </p:txBody>
        </p:sp>
        <p:sp>
          <p:nvSpPr>
            <p:cNvPr id="12" name="Rectangle 11"/>
            <p:cNvSpPr/>
            <p:nvPr/>
          </p:nvSpPr>
          <p:spPr bwMode="auto">
            <a:xfrm rot="16200000">
              <a:off x="-35847" y="1333820"/>
              <a:ext cx="1007053" cy="269334"/>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90000"/>
                </a:lnSpc>
                <a:spcBef>
                  <a:spcPct val="50000"/>
                </a:spcBef>
                <a:spcAft>
                  <a:spcPct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a:ea typeface="+mn-ea"/>
                  <a:cs typeface="+mn-cs"/>
                </a:rPr>
                <a:t>General</a:t>
              </a:r>
            </a:p>
          </p:txBody>
        </p:sp>
      </p:grpSp>
      <p:sp>
        <p:nvSpPr>
          <p:cNvPr id="5" name="TextBox 4"/>
          <p:cNvSpPr txBox="1"/>
          <p:nvPr/>
        </p:nvSpPr>
        <p:spPr>
          <a:xfrm>
            <a:off x="11676202" y="6491287"/>
            <a:ext cx="411493" cy="244682"/>
          </a:xfrm>
          <a:prstGeom prst="rect">
            <a:avLst/>
          </a:prstGeom>
          <a:noFill/>
          <a:ln w="28575">
            <a:solidFill>
              <a:srgbClr val="00529B"/>
            </a:solidFill>
          </a:ln>
        </p:spPr>
        <p:txBody>
          <a:bodyPr wrap="square" rtlCol="0">
            <a:no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3" name="TextBox 12"/>
          <p:cNvSpPr txBox="1"/>
          <p:nvPr/>
        </p:nvSpPr>
        <p:spPr>
          <a:xfrm>
            <a:off x="10914316" y="6491287"/>
            <a:ext cx="702436" cy="244682"/>
          </a:xfrm>
          <a:prstGeom prst="rect">
            <a:avLst/>
          </a:prstGeom>
          <a:noFill/>
        </p:spPr>
        <p:txBody>
          <a:bodyPr wrap="none" rtlCol="0">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kumimoji="0" lang="en-US" sz="1100" b="1" i="0" u="none" strike="noStrike" kern="1200" cap="none" spc="0" normalizeH="0" baseline="0" noProof="0" dirty="0">
                <a:ln>
                  <a:noFill/>
                </a:ln>
                <a:solidFill>
                  <a:srgbClr val="00529B"/>
                </a:solidFill>
                <a:effectLst/>
                <a:uLnTx/>
                <a:uFillTx/>
                <a:latin typeface="Arial" panose="020B0604020202020204"/>
                <a:ea typeface="+mn-ea"/>
                <a:cs typeface="+mn-cs"/>
              </a:rPr>
              <a:t>TOTAL:</a:t>
            </a:r>
          </a:p>
        </p:txBody>
      </p:sp>
      <p:sp>
        <p:nvSpPr>
          <p:cNvPr id="6" name="Title 5"/>
          <p:cNvSpPr>
            <a:spLocks noGrp="1"/>
          </p:cNvSpPr>
          <p:nvPr>
            <p:ph type="title"/>
          </p:nvPr>
        </p:nvSpPr>
        <p:spPr/>
        <p:txBody>
          <a:bodyPr/>
          <a:lstStyle/>
          <a:p>
            <a:r>
              <a:rPr lang="en-US" sz="2800" dirty="0">
                <a:solidFill>
                  <a:srgbClr val="002856"/>
                </a:solidFill>
              </a:rPr>
              <a:t>Data Literacy: Organisational Assessment</a:t>
            </a:r>
          </a:p>
        </p:txBody>
      </p:sp>
      <p:sp>
        <p:nvSpPr>
          <p:cNvPr id="9" name="TextBox 8"/>
          <p:cNvSpPr txBox="1"/>
          <p:nvPr/>
        </p:nvSpPr>
        <p:spPr>
          <a:xfrm>
            <a:off x="3220445" y="6593115"/>
            <a:ext cx="4829848" cy="230832"/>
          </a:xfrm>
          <a:prstGeom prst="rect">
            <a:avLst/>
          </a:prstGeom>
          <a:noFill/>
        </p:spPr>
        <p:txBody>
          <a:bodyPr wrap="none" lIns="0" rIns="0" rtlCol="0">
            <a:spAutoFit/>
          </a:bodyPr>
          <a:lstStyle/>
          <a:p>
            <a:pPr marL="0" marR="0" lvl="0" indent="0" algn="ctr" defTabSz="914400" rtl="0" eaLnBrk="0" fontAlgn="base" latinLnBrk="0" hangingPunct="0">
              <a:lnSpc>
                <a:spcPct val="90000"/>
              </a:lnSpc>
              <a:spcBef>
                <a:spcPct val="30000"/>
              </a:spcBef>
              <a:spcAft>
                <a:spcPct val="10000"/>
              </a:spcAft>
              <a:buClrTx/>
              <a:buSzTx/>
              <a:buFontTx/>
              <a:buNone/>
              <a:tabLst/>
              <a:defRPr/>
            </a:pPr>
            <a:r>
              <a:rPr lang="en-US" sz="1000" b="1" dirty="0">
                <a:solidFill>
                  <a:srgbClr val="00529B"/>
                </a:solidFill>
                <a:latin typeface="Arial" panose="020B0604020202020204"/>
              </a:rPr>
              <a:t>0</a:t>
            </a:r>
            <a:r>
              <a:rPr kumimoji="0" lang="en-US" sz="1000" b="1" i="0" u="none" strike="noStrike" kern="1200" cap="none" spc="0" normalizeH="0" baseline="0" noProof="0" dirty="0">
                <a:ln>
                  <a:noFill/>
                </a:ln>
                <a:solidFill>
                  <a:srgbClr val="00529B"/>
                </a:solidFill>
                <a:effectLst/>
                <a:uLnTx/>
                <a:uFillTx/>
                <a:latin typeface="Arial" panose="020B0604020202020204"/>
                <a:ea typeface="+mn-ea"/>
                <a:cs typeface="+mn-cs"/>
              </a:rPr>
              <a:t> = Strongly Disagree, 1 = Disagree, 2 = Neutral, 3 = Agree, 4 = Strongly Agree.</a:t>
            </a:r>
          </a:p>
        </p:txBody>
      </p:sp>
      <p:sp>
        <p:nvSpPr>
          <p:cNvPr id="14" name="Rectangle 13">
            <a:extLst>
              <a:ext uri="{FF2B5EF4-FFF2-40B4-BE49-F238E27FC236}">
                <a16:creationId xmlns:a16="http://schemas.microsoft.com/office/drawing/2014/main" id="{BC8F77FF-E8CF-491D-9CDF-0CE8316E765B}"/>
              </a:ext>
            </a:extLst>
          </p:cNvPr>
          <p:cNvSpPr/>
          <p:nvPr/>
        </p:nvSpPr>
        <p:spPr bwMode="auto">
          <a:xfrm rot="16200000">
            <a:off x="-287353" y="5904140"/>
            <a:ext cx="1018213" cy="269334"/>
          </a:xfrm>
          <a:prstGeom prst="rect">
            <a:avLst/>
          </a:prstGeom>
          <a:solidFill>
            <a:srgbClr val="00285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90000"/>
              </a:lnSpc>
              <a:spcBef>
                <a:spcPct val="50000"/>
              </a:spcBef>
              <a:spcAft>
                <a:spcPct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Arial" panose="020B0604020202020204"/>
                <a:ea typeface="+mn-ea"/>
                <a:cs typeface="+mn-cs"/>
              </a:rPr>
              <a:t>Culture</a:t>
            </a:r>
          </a:p>
        </p:txBody>
      </p:sp>
    </p:spTree>
    <p:extLst>
      <p:ext uri="{BB962C8B-B14F-4D97-AF65-F5344CB8AC3E}">
        <p14:creationId xmlns:p14="http://schemas.microsoft.com/office/powerpoint/2010/main" val="281328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851759" y="1504357"/>
            <a:ext cx="8039629" cy="4551957"/>
          </a:xfrm>
        </p:spPr>
        <p:txBody>
          <a:bodyPr>
            <a:noAutofit/>
          </a:bodyPr>
          <a:lstStyle/>
          <a:p>
            <a:pPr>
              <a:spcBef>
                <a:spcPts val="300"/>
              </a:spcBef>
              <a:spcAft>
                <a:spcPts val="600"/>
              </a:spcAft>
            </a:pPr>
            <a:r>
              <a:rPr lang="en-US" sz="2000" dirty="0"/>
              <a:t>Drive and sustain improvements in your organization's data literacy by </a:t>
            </a:r>
            <a:r>
              <a:rPr lang="en-US" sz="2000" b="1" dirty="0">
                <a:solidFill>
                  <a:srgbClr val="E5550D"/>
                </a:solidFill>
              </a:rPr>
              <a:t>identifying areas where data is spoken fluently and where language gaps exist.</a:t>
            </a:r>
          </a:p>
          <a:p>
            <a:pPr marL="640080" lvl="2">
              <a:spcBef>
                <a:spcPts val="300"/>
              </a:spcBef>
              <a:spcAft>
                <a:spcPts val="600"/>
              </a:spcAft>
              <a:buFont typeface="Arial" panose="020B0604020202020204" pitchFamily="34" charset="0"/>
              <a:buChar char="–"/>
            </a:pPr>
            <a:r>
              <a:rPr lang="en-US" sz="1800" b="1" dirty="0"/>
              <a:t>Who are your translators? </a:t>
            </a:r>
          </a:p>
          <a:p>
            <a:pPr marL="640080" lvl="2">
              <a:spcBef>
                <a:spcPts val="300"/>
              </a:spcBef>
              <a:spcAft>
                <a:spcPts val="600"/>
              </a:spcAft>
              <a:buFont typeface="Arial" panose="020B0604020202020204" pitchFamily="34" charset="0"/>
              <a:buChar char="–"/>
            </a:pPr>
            <a:r>
              <a:rPr lang="en-US" sz="1800" b="1" dirty="0"/>
              <a:t>Who is fluent?</a:t>
            </a:r>
          </a:p>
          <a:p>
            <a:pPr>
              <a:spcBef>
                <a:spcPts val="300"/>
              </a:spcBef>
              <a:spcAft>
                <a:spcPts val="600"/>
              </a:spcAft>
            </a:pPr>
            <a:r>
              <a:rPr lang="en-US" sz="2000" b="1" dirty="0">
                <a:solidFill>
                  <a:srgbClr val="E5550D"/>
                </a:solidFill>
              </a:rPr>
              <a:t>Conduct data literacy assessments </a:t>
            </a:r>
            <a:r>
              <a:rPr lang="en-US" sz="2000" dirty="0"/>
              <a:t>across various teams and organizations. Identify and summarize gaps. Use as a baseline.</a:t>
            </a:r>
          </a:p>
          <a:p>
            <a:pPr>
              <a:spcBef>
                <a:spcPts val="300"/>
              </a:spcBef>
              <a:spcAft>
                <a:spcPts val="600"/>
              </a:spcAft>
            </a:pPr>
            <a:r>
              <a:rPr lang="en-US" sz="2000" b="1" dirty="0">
                <a:solidFill>
                  <a:srgbClr val="E5550D"/>
                </a:solidFill>
              </a:rPr>
              <a:t>Make it fun! </a:t>
            </a:r>
            <a:r>
              <a:rPr lang="en-US" sz="2000" dirty="0">
                <a:solidFill>
                  <a:srgbClr val="E5550D"/>
                </a:solidFill>
              </a:rPr>
              <a:t> </a:t>
            </a:r>
            <a:r>
              <a:rPr lang="en-US" sz="2000" dirty="0"/>
              <a:t>Be creative. You can do games, quizzes and team sports. Have teams video record their experiences and share them.  Remove any stigmas associated with what they may not know by creating a fun, safe environment for learning from each other.</a:t>
            </a:r>
          </a:p>
          <a:p>
            <a:pPr>
              <a:spcBef>
                <a:spcPts val="300"/>
              </a:spcBef>
              <a:spcAft>
                <a:spcPts val="600"/>
              </a:spcAft>
            </a:pPr>
            <a:r>
              <a:rPr lang="en-US" sz="2000" b="1" dirty="0">
                <a:solidFill>
                  <a:srgbClr val="E5550D"/>
                </a:solidFill>
              </a:rPr>
              <a:t>Leverage available resources (internal and external) </a:t>
            </a:r>
            <a:r>
              <a:rPr lang="en-US" sz="2000" dirty="0"/>
              <a:t>to address development needs.</a:t>
            </a:r>
            <a:endParaRPr lang="en-US" sz="1800" dirty="0"/>
          </a:p>
        </p:txBody>
      </p:sp>
      <p:sp>
        <p:nvSpPr>
          <p:cNvPr id="2" name="Title 1"/>
          <p:cNvSpPr>
            <a:spLocks noGrp="1"/>
          </p:cNvSpPr>
          <p:nvPr>
            <p:ph type="title"/>
          </p:nvPr>
        </p:nvSpPr>
        <p:spPr>
          <a:xfrm>
            <a:off x="301752" y="228600"/>
            <a:ext cx="11576304" cy="978729"/>
          </a:xfrm>
        </p:spPr>
        <p:txBody>
          <a:bodyPr/>
          <a:lstStyle/>
          <a:p>
            <a:r>
              <a:rPr lang="en-US" dirty="0"/>
              <a:t>Developing Data Literacy - </a:t>
            </a:r>
            <a:r>
              <a:rPr lang="en-US" b="0" dirty="0"/>
              <a:t>Assess Data Literacy and Identify Development Needs</a:t>
            </a:r>
          </a:p>
        </p:txBody>
      </p:sp>
      <p:pic>
        <p:nvPicPr>
          <p:cNvPr id="2050" name="Picture 2"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6" r="-16"/>
          <a:stretch/>
        </p:blipFill>
        <p:spPr bwMode="auto">
          <a:xfrm>
            <a:off x="203200" y="2165266"/>
            <a:ext cx="3541203" cy="2980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353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Recommended Gartner Research</a:t>
            </a:r>
          </a:p>
        </p:txBody>
      </p:sp>
      <p:sp>
        <p:nvSpPr>
          <p:cNvPr id="10" name="Content Placeholder 9"/>
          <p:cNvSpPr>
            <a:spLocks noGrp="1"/>
          </p:cNvSpPr>
          <p:nvPr>
            <p:ph type="body" sz="quarter" idx="10"/>
          </p:nvPr>
        </p:nvSpPr>
        <p:spPr/>
        <p:txBody>
          <a:bodyPr/>
          <a:lstStyle/>
          <a:p>
            <a:r>
              <a:rPr lang="en-US" sz="2600" b="1" dirty="0">
                <a:hlinkClick r:id="rId3"/>
              </a:rPr>
              <a:t>“How Chief Data Officers Show Leadership in Improving Data Literacy and Fostering a Data-Driven Culture”</a:t>
            </a:r>
            <a:br>
              <a:rPr lang="en-US" sz="2600" dirty="0"/>
            </a:br>
            <a:endParaRPr lang="en-US" sz="2600" dirty="0"/>
          </a:p>
          <a:p>
            <a:r>
              <a:rPr lang="en-GB" sz="2600" b="1" dirty="0">
                <a:hlinkClick r:id="rId4"/>
              </a:rPr>
              <a:t>“Toolkit: Curriculum for Data Literacy Training Programs”</a:t>
            </a:r>
            <a:br>
              <a:rPr lang="en-GB" sz="2600" b="1" dirty="0">
                <a:hlinkClick r:id="rId4"/>
              </a:rPr>
            </a:br>
            <a:endParaRPr lang="en-GB" sz="2600" b="1" dirty="0"/>
          </a:p>
          <a:p>
            <a:r>
              <a:rPr lang="en-US" sz="2600" b="1" dirty="0">
                <a:hlinkClick r:id="rId5"/>
              </a:rPr>
              <a:t>“How CDOs Engage With Their Stakeholders to Foster Data Literacy and Deliver Measurable Business Value”</a:t>
            </a:r>
            <a:br>
              <a:rPr lang="en-US" sz="2600" dirty="0">
                <a:hlinkClick r:id="rId5"/>
              </a:rPr>
            </a:br>
            <a:endParaRPr lang="en-US" sz="2600" dirty="0"/>
          </a:p>
          <a:p>
            <a:r>
              <a:rPr lang="en-GB" sz="2600" b="1" dirty="0">
                <a:hlinkClick r:id="rId6"/>
              </a:rPr>
              <a:t>“How to Design an Effective Training Program for Analytics Skills”</a:t>
            </a:r>
            <a:endParaRPr lang="en-US" sz="2600" dirty="0">
              <a:hlinkClick r:id="rId7"/>
            </a:endParaRPr>
          </a:p>
        </p:txBody>
      </p:sp>
    </p:spTree>
    <p:extLst>
      <p:ext uri="{BB962C8B-B14F-4D97-AF65-F5344CB8AC3E}">
        <p14:creationId xmlns:p14="http://schemas.microsoft.com/office/powerpoint/2010/main" val="385593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19DA-7E09-401F-A8D0-4654517FF7B4}"/>
              </a:ext>
            </a:extLst>
          </p:cNvPr>
          <p:cNvSpPr>
            <a:spLocks noGrp="1"/>
          </p:cNvSpPr>
          <p:nvPr>
            <p:ph type="title"/>
          </p:nvPr>
        </p:nvSpPr>
        <p:spPr/>
        <p:txBody>
          <a:bodyPr/>
          <a:lstStyle/>
          <a:p>
            <a:r>
              <a:rPr lang="en-GB" dirty="0"/>
              <a:t>Appendix: Assessment Answer/Response Guide</a:t>
            </a:r>
            <a:endParaRPr lang="en-US" dirty="0"/>
          </a:p>
        </p:txBody>
      </p:sp>
    </p:spTree>
    <p:extLst>
      <p:ext uri="{BB962C8B-B14F-4D97-AF65-F5344CB8AC3E}">
        <p14:creationId xmlns:p14="http://schemas.microsoft.com/office/powerpoint/2010/main" val="4191273999"/>
      </p:ext>
    </p:extLst>
  </p:cSld>
  <p:clrMapOvr>
    <a:masterClrMapping/>
  </p:clrMapOvr>
</p:sld>
</file>

<file path=ppt/theme/theme1.xml><?xml version="1.0" encoding="utf-8"?>
<a:theme xmlns:a="http://schemas.openxmlformats.org/drawingml/2006/main" name="White bkgrnd master">
  <a:themeElements>
    <a:clrScheme name="Gartner White Bkgrnd">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2018_SUMMIT_TEMPLATE.pptx" id="{F018A82B-9632-4C73-B475-2FE0E1C43328}" vid="{4A98995B-84F2-4E72-B0B6-48A3FB7923E6}"/>
    </a:ext>
  </a:extLst>
</a:theme>
</file>

<file path=ppt/theme/theme2.xml><?xml version="1.0" encoding="utf-8"?>
<a:theme xmlns:a="http://schemas.openxmlformats.org/drawingml/2006/main" name="Blue bkgrnd master">
  <a:themeElements>
    <a:clrScheme name="Gartner Blue Bkgrnd">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2018_SUMMIT_TEMPLATE.pptx" id="{F018A82B-9632-4C73-B475-2FE0E1C43328}" vid="{A9806344-A9C1-4316-930B-EF54014726A2}"/>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2018_SUMMIT_TEMPLATE.pptx" id="{F018A82B-9632-4C73-B475-2FE0E1C43328}" vid="{4A98995B-84F2-4E72-B0B6-48A3FB7923E6}"/>
    </a:ext>
  </a:extLst>
</a:theme>
</file>

<file path=ppt/theme/theme4.xml><?xml version="1.0" encoding="utf-8"?>
<a:theme xmlns:a="http://schemas.openxmlformats.org/drawingml/2006/main" name="Blue bk accent color options">
  <a:themeElements>
    <a:clrScheme name="Custom 1">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2018_SUMMIT_TEMPLATE.pptx" id="{F018A82B-9632-4C73-B475-2FE0E1C43328}" vid="{A9806344-A9C1-4316-930B-EF54014726A2}"/>
    </a:ext>
  </a:extLst>
</a:theme>
</file>

<file path=docProps/app.xml><?xml version="1.0" encoding="utf-8"?>
<Properties xmlns="http://schemas.openxmlformats.org/officeDocument/2006/extended-properties" xmlns:vt="http://schemas.openxmlformats.org/officeDocument/2006/docPropsVTypes">
  <Template>2018_SUMMIT_TEMPLATE</Template>
  <TotalTime>0</TotalTime>
  <Words>4070</Words>
  <Application>Microsoft Office PowerPoint</Application>
  <PresentationFormat>Widescreen</PresentationFormat>
  <Paragraphs>239</Paragraphs>
  <Slides>14</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Black</vt:lpstr>
      <vt:lpstr>Times</vt:lpstr>
      <vt:lpstr>Times New Roman</vt:lpstr>
      <vt:lpstr>Wingdings</vt:lpstr>
      <vt:lpstr>Wingdings 3</vt:lpstr>
      <vt:lpstr>White bkgrnd master</vt:lpstr>
      <vt:lpstr>Blue bkgrnd master</vt:lpstr>
      <vt:lpstr>Toolkit: Data Literacy Organizational Assessment</vt:lpstr>
      <vt:lpstr>About This Toolkit</vt:lpstr>
      <vt:lpstr>Toolkit: Organizational Data Literacy Assessment  </vt:lpstr>
      <vt:lpstr>Assessing Your Organizational Level of Data Literacy </vt:lpstr>
      <vt:lpstr>SUMMARY: Organizational Data Literacy Assessment</vt:lpstr>
      <vt:lpstr>Data Literacy: Organisational Assessment</vt:lpstr>
      <vt:lpstr>Developing Data Literacy - Assess Data Literacy and Identify Development Needs</vt:lpstr>
      <vt:lpstr>Recommended Gartner Research</vt:lpstr>
      <vt:lpstr>Appendix: Assessment Answer/Response Guide</vt:lpstr>
      <vt:lpstr>DATA LITERACY ASSESSMENT: ANSWER/RESPONSE GUIDE  (1 of 5)</vt:lpstr>
      <vt:lpstr>DATA LITERACY ASSESSMENT: ANSWER/RESPONSE GUIDE  (2 of 5)</vt:lpstr>
      <vt:lpstr>DATA LITERACY ASSESSMENT: ANSWER/RESPONSE GUIDE  (3 of 5)</vt:lpstr>
      <vt:lpstr>DATA LITERACY ASSESSMENT: ANSWER/RESPONSE GUIDE  (4 of 5)</vt:lpstr>
      <vt:lpstr>DATA LITERACY ASSESSMENT: ANSWER/RESPONSE GUIDE  (5 of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2019-10-30T13:05:54Z</dcterms:created>
  <dcterms:modified xsi:type="dcterms:W3CDTF">2020-04-22T15:57:57Z</dcterms:modified>
</cp:coreProperties>
</file>