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53" r:id="rId2"/>
  </p:sldMasterIdLst>
  <p:notesMasterIdLst>
    <p:notesMasterId r:id="rId20"/>
  </p:notesMasterIdLst>
  <p:sldIdLst>
    <p:sldId id="256" r:id="rId3"/>
    <p:sldId id="257" r:id="rId4"/>
    <p:sldId id="258" r:id="rId5"/>
    <p:sldId id="259" r:id="rId6"/>
    <p:sldId id="260" r:id="rId7"/>
    <p:sldId id="12999" r:id="rId8"/>
    <p:sldId id="361" r:id="rId9"/>
    <p:sldId id="13025" r:id="rId10"/>
    <p:sldId id="13027" r:id="rId11"/>
    <p:sldId id="13026" r:id="rId12"/>
    <p:sldId id="13029" r:id="rId13"/>
    <p:sldId id="2146847035" r:id="rId14"/>
    <p:sldId id="12975" r:id="rId15"/>
    <p:sldId id="2146847037" r:id="rId16"/>
    <p:sldId id="2146847028" r:id="rId17"/>
    <p:sldId id="13022" r:id="rId18"/>
    <p:sldId id="264" r:id="rId1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79893" autoAdjust="0"/>
  </p:normalViewPr>
  <p:slideViewPr>
    <p:cSldViewPr snapToGrid="0" snapToObjects="1">
      <p:cViewPr varScale="1">
        <p:scale>
          <a:sx n="52" d="100"/>
          <a:sy n="52" d="100"/>
        </p:scale>
        <p:origin x="348" y="48"/>
      </p:cViewPr>
      <p:guideLst/>
    </p:cSldViewPr>
  </p:slideViewPr>
  <p:outlineViewPr>
    <p:cViewPr>
      <p:scale>
        <a:sx n="33" d="100"/>
        <a:sy n="33" d="100"/>
      </p:scale>
      <p:origin x="0" y="-2059"/>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894F9F-C072-495A-98F7-763DAEDCD4FA}" type="doc">
      <dgm:prSet loTypeId="urn:microsoft.com/office/officeart/2005/8/layout/architecture" loCatId="list" qsTypeId="urn:microsoft.com/office/officeart/2005/8/quickstyle/simple1" qsCatId="simple" csTypeId="urn:microsoft.com/office/officeart/2005/8/colors/accent1_2" csCatId="accent1" phldr="1"/>
      <dgm:spPr/>
      <dgm:t>
        <a:bodyPr/>
        <a:lstStyle/>
        <a:p>
          <a:endParaRPr lang="en-US"/>
        </a:p>
      </dgm:t>
    </dgm:pt>
    <dgm:pt modelId="{89D8A569-1946-422D-9CC0-EAEE76CA0EA9}">
      <dgm:prSet phldrT="[Text]" custT="1"/>
      <dgm:spPr>
        <a:solidFill>
          <a:srgbClr val="FFFF00"/>
        </a:solidFill>
      </dgm:spPr>
      <dgm:t>
        <a:bodyPr/>
        <a:lstStyle/>
        <a:p>
          <a:r>
            <a:rPr lang="en-GB" sz="2400" dirty="0">
              <a:solidFill>
                <a:schemeClr val="tx1"/>
              </a:solidFill>
            </a:rPr>
            <a:t>Core Billing System</a:t>
          </a:r>
          <a:endParaRPr lang="en-US" sz="2400" dirty="0">
            <a:solidFill>
              <a:schemeClr val="tx1"/>
            </a:solidFill>
          </a:endParaRPr>
        </a:p>
      </dgm:t>
    </dgm:pt>
    <dgm:pt modelId="{F5F1C1E3-79D4-4D28-AB9B-25C13910E260}" type="parTrans" cxnId="{1D8255C7-9F50-480E-AB28-8886F389BBFD}">
      <dgm:prSet/>
      <dgm:spPr/>
      <dgm:t>
        <a:bodyPr/>
        <a:lstStyle/>
        <a:p>
          <a:endParaRPr lang="en-US">
            <a:solidFill>
              <a:schemeClr val="tx1"/>
            </a:solidFill>
          </a:endParaRPr>
        </a:p>
      </dgm:t>
    </dgm:pt>
    <dgm:pt modelId="{A97E11E6-21DC-47AA-940E-D602687368E8}" type="sibTrans" cxnId="{1D8255C7-9F50-480E-AB28-8886F389BBFD}">
      <dgm:prSet/>
      <dgm:spPr/>
      <dgm:t>
        <a:bodyPr/>
        <a:lstStyle/>
        <a:p>
          <a:endParaRPr lang="en-US">
            <a:solidFill>
              <a:schemeClr val="tx1"/>
            </a:solidFill>
          </a:endParaRPr>
        </a:p>
      </dgm:t>
    </dgm:pt>
    <dgm:pt modelId="{78A01B4E-AD4C-4371-BAC6-56BB15F52618}" type="pres">
      <dgm:prSet presAssocID="{20894F9F-C072-495A-98F7-763DAEDCD4FA}" presName="Name0" presStyleCnt="0">
        <dgm:presLayoutVars>
          <dgm:chPref val="1"/>
          <dgm:dir/>
          <dgm:animOne val="branch"/>
          <dgm:animLvl val="lvl"/>
          <dgm:resizeHandles/>
        </dgm:presLayoutVars>
      </dgm:prSet>
      <dgm:spPr/>
      <dgm:t>
        <a:bodyPr/>
        <a:lstStyle/>
        <a:p>
          <a:endParaRPr lang="en-US"/>
        </a:p>
      </dgm:t>
    </dgm:pt>
    <dgm:pt modelId="{25D8A5AF-A6D8-4F5D-B1B6-77C314245042}" type="pres">
      <dgm:prSet presAssocID="{89D8A569-1946-422D-9CC0-EAEE76CA0EA9}" presName="vertOne" presStyleCnt="0"/>
      <dgm:spPr/>
    </dgm:pt>
    <dgm:pt modelId="{D325DC47-651B-4E02-922D-EFA38AAE91F3}" type="pres">
      <dgm:prSet presAssocID="{89D8A569-1946-422D-9CC0-EAEE76CA0EA9}" presName="txOne" presStyleLbl="node0" presStyleIdx="0" presStyleCnt="1" custLinFactNeighborY="-2457">
        <dgm:presLayoutVars>
          <dgm:chPref val="3"/>
        </dgm:presLayoutVars>
      </dgm:prSet>
      <dgm:spPr/>
      <dgm:t>
        <a:bodyPr/>
        <a:lstStyle/>
        <a:p>
          <a:endParaRPr lang="en-US"/>
        </a:p>
      </dgm:t>
    </dgm:pt>
    <dgm:pt modelId="{4A671943-9B68-49CA-BE2F-F7BADD9C0FAE}" type="pres">
      <dgm:prSet presAssocID="{89D8A569-1946-422D-9CC0-EAEE76CA0EA9}" presName="horzOne" presStyleCnt="0"/>
      <dgm:spPr/>
    </dgm:pt>
  </dgm:ptLst>
  <dgm:cxnLst>
    <dgm:cxn modelId="{1D8255C7-9F50-480E-AB28-8886F389BBFD}" srcId="{20894F9F-C072-495A-98F7-763DAEDCD4FA}" destId="{89D8A569-1946-422D-9CC0-EAEE76CA0EA9}" srcOrd="0" destOrd="0" parTransId="{F5F1C1E3-79D4-4D28-AB9B-25C13910E260}" sibTransId="{A97E11E6-21DC-47AA-940E-D602687368E8}"/>
    <dgm:cxn modelId="{617C403E-1646-4509-BF6B-09549B37C662}" type="presOf" srcId="{20894F9F-C072-495A-98F7-763DAEDCD4FA}" destId="{78A01B4E-AD4C-4371-BAC6-56BB15F52618}" srcOrd="0" destOrd="0" presId="urn:microsoft.com/office/officeart/2005/8/layout/architecture"/>
    <dgm:cxn modelId="{1A7CDC31-1F77-43EB-ADCE-1926CCF3365B}" type="presOf" srcId="{89D8A569-1946-422D-9CC0-EAEE76CA0EA9}" destId="{D325DC47-651B-4E02-922D-EFA38AAE91F3}" srcOrd="0" destOrd="0" presId="urn:microsoft.com/office/officeart/2005/8/layout/architecture"/>
    <dgm:cxn modelId="{C8D37511-A124-4446-BF3F-5EBE53123B87}" type="presParOf" srcId="{78A01B4E-AD4C-4371-BAC6-56BB15F52618}" destId="{25D8A5AF-A6D8-4F5D-B1B6-77C314245042}" srcOrd="0" destOrd="0" presId="urn:microsoft.com/office/officeart/2005/8/layout/architecture"/>
    <dgm:cxn modelId="{A12836F2-AD26-448E-9686-9F0B797525E8}" type="presParOf" srcId="{25D8A5AF-A6D8-4F5D-B1B6-77C314245042}" destId="{D325DC47-651B-4E02-922D-EFA38AAE91F3}" srcOrd="0" destOrd="0" presId="urn:microsoft.com/office/officeart/2005/8/layout/architecture"/>
    <dgm:cxn modelId="{9EDE7E88-5CBE-4681-BE5B-FB6717BB8FC7}" type="presParOf" srcId="{25D8A5AF-A6D8-4F5D-B1B6-77C314245042}" destId="{4A671943-9B68-49CA-BE2F-F7BADD9C0FAE}"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1F5947-9B9F-4510-9B58-14829A0A4218}"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DBD8F18D-6982-4653-B0E1-0A830AB711CF}">
      <dgm:prSet phldrT="[Text]" custT="1"/>
      <dgm:spPr>
        <a:solidFill>
          <a:srgbClr val="00B050"/>
        </a:solidFill>
      </dgm:spPr>
      <dgm:t>
        <a:bodyPr/>
        <a:lstStyle/>
        <a:p>
          <a:r>
            <a:rPr lang="en-GB" sz="2400" dirty="0"/>
            <a:t>Core ERP System</a:t>
          </a:r>
          <a:endParaRPr lang="en-US" sz="2400" dirty="0"/>
        </a:p>
      </dgm:t>
    </dgm:pt>
    <dgm:pt modelId="{DF8EF88E-F9C2-4054-BF14-3834F6DFF5B7}" type="parTrans" cxnId="{09468687-4F0A-4558-B441-5D8559F769BB}">
      <dgm:prSet/>
      <dgm:spPr/>
      <dgm:t>
        <a:bodyPr/>
        <a:lstStyle/>
        <a:p>
          <a:endParaRPr lang="en-US"/>
        </a:p>
      </dgm:t>
    </dgm:pt>
    <dgm:pt modelId="{33AE898C-8196-4DBE-BDE3-73298997EECB}" type="sibTrans" cxnId="{09468687-4F0A-4558-B441-5D8559F769BB}">
      <dgm:prSet/>
      <dgm:spPr/>
      <dgm:t>
        <a:bodyPr/>
        <a:lstStyle/>
        <a:p>
          <a:endParaRPr lang="en-US"/>
        </a:p>
      </dgm:t>
    </dgm:pt>
    <dgm:pt modelId="{464D03E8-632A-4985-B2CC-92C68D70D425}" type="pres">
      <dgm:prSet presAssocID="{801F5947-9B9F-4510-9B58-14829A0A4218}" presName="Name0" presStyleCnt="0">
        <dgm:presLayoutVars>
          <dgm:chPref val="1"/>
          <dgm:dir/>
          <dgm:animOne val="branch"/>
          <dgm:animLvl val="lvl"/>
          <dgm:resizeHandles/>
        </dgm:presLayoutVars>
      </dgm:prSet>
      <dgm:spPr/>
      <dgm:t>
        <a:bodyPr/>
        <a:lstStyle/>
        <a:p>
          <a:endParaRPr lang="en-US"/>
        </a:p>
      </dgm:t>
    </dgm:pt>
    <dgm:pt modelId="{2CB15653-9FCD-40AC-9FFF-532788FF9A77}" type="pres">
      <dgm:prSet presAssocID="{DBD8F18D-6982-4653-B0E1-0A830AB711CF}" presName="vertOne" presStyleCnt="0"/>
      <dgm:spPr/>
    </dgm:pt>
    <dgm:pt modelId="{45BD64BD-1C40-4C46-B741-0A64560F3326}" type="pres">
      <dgm:prSet presAssocID="{DBD8F18D-6982-4653-B0E1-0A830AB711CF}" presName="txOne" presStyleLbl="node0" presStyleIdx="0" presStyleCnt="1" custLinFactY="-373426" custLinFactNeighborX="-3131" custLinFactNeighborY="-400000">
        <dgm:presLayoutVars>
          <dgm:chPref val="3"/>
        </dgm:presLayoutVars>
      </dgm:prSet>
      <dgm:spPr/>
      <dgm:t>
        <a:bodyPr/>
        <a:lstStyle/>
        <a:p>
          <a:endParaRPr lang="en-US"/>
        </a:p>
      </dgm:t>
    </dgm:pt>
    <dgm:pt modelId="{14F90EE7-4DB6-4AE3-9083-531F30848A44}" type="pres">
      <dgm:prSet presAssocID="{DBD8F18D-6982-4653-B0E1-0A830AB711CF}" presName="horzOne" presStyleCnt="0"/>
      <dgm:spPr/>
    </dgm:pt>
  </dgm:ptLst>
  <dgm:cxnLst>
    <dgm:cxn modelId="{09468687-4F0A-4558-B441-5D8559F769BB}" srcId="{801F5947-9B9F-4510-9B58-14829A0A4218}" destId="{DBD8F18D-6982-4653-B0E1-0A830AB711CF}" srcOrd="0" destOrd="0" parTransId="{DF8EF88E-F9C2-4054-BF14-3834F6DFF5B7}" sibTransId="{33AE898C-8196-4DBE-BDE3-73298997EECB}"/>
    <dgm:cxn modelId="{C1BD5CCF-2181-4AE7-B238-1B72A821E412}" type="presOf" srcId="{801F5947-9B9F-4510-9B58-14829A0A4218}" destId="{464D03E8-632A-4985-B2CC-92C68D70D425}" srcOrd="0" destOrd="0" presId="urn:microsoft.com/office/officeart/2005/8/layout/hierarchy4"/>
    <dgm:cxn modelId="{1DFB6D52-EA9C-4B8C-AC5C-8FD41AED74F9}" type="presOf" srcId="{DBD8F18D-6982-4653-B0E1-0A830AB711CF}" destId="{45BD64BD-1C40-4C46-B741-0A64560F3326}" srcOrd="0" destOrd="0" presId="urn:microsoft.com/office/officeart/2005/8/layout/hierarchy4"/>
    <dgm:cxn modelId="{0A7B2614-A008-415E-A78A-86419F232972}" type="presParOf" srcId="{464D03E8-632A-4985-B2CC-92C68D70D425}" destId="{2CB15653-9FCD-40AC-9FFF-532788FF9A77}" srcOrd="0" destOrd="0" presId="urn:microsoft.com/office/officeart/2005/8/layout/hierarchy4"/>
    <dgm:cxn modelId="{C3D863AC-1F1D-4BFB-AD2C-1F050D1971DD}" type="presParOf" srcId="{2CB15653-9FCD-40AC-9FFF-532788FF9A77}" destId="{45BD64BD-1C40-4C46-B741-0A64560F3326}" srcOrd="0" destOrd="0" presId="urn:microsoft.com/office/officeart/2005/8/layout/hierarchy4"/>
    <dgm:cxn modelId="{1BB516C4-B8AB-43CE-96F9-E9CACF40574B}" type="presParOf" srcId="{2CB15653-9FCD-40AC-9FFF-532788FF9A77}" destId="{14F90EE7-4DB6-4AE3-9083-531F30848A44}" srcOrd="1" destOrd="0" presId="urn:microsoft.com/office/officeart/2005/8/layout/hierarchy4"/>
  </dgm:cxnLst>
  <dgm:bg>
    <a:solidFill>
      <a:srgbClr val="00B050"/>
    </a:solid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894F9F-C072-495A-98F7-763DAEDCD4FA}" type="doc">
      <dgm:prSet loTypeId="urn:microsoft.com/office/officeart/2005/8/layout/architecture" loCatId="list" qsTypeId="urn:microsoft.com/office/officeart/2005/8/quickstyle/simple1" qsCatId="simple" csTypeId="urn:microsoft.com/office/officeart/2005/8/colors/accent1_2" csCatId="accent1" phldr="1"/>
      <dgm:spPr/>
      <dgm:t>
        <a:bodyPr/>
        <a:lstStyle/>
        <a:p>
          <a:endParaRPr lang="en-US"/>
        </a:p>
      </dgm:t>
    </dgm:pt>
    <dgm:pt modelId="{89D8A569-1946-422D-9CC0-EAEE76CA0EA9}">
      <dgm:prSet phldrT="[Text]" custT="1"/>
      <dgm:spPr>
        <a:solidFill>
          <a:srgbClr val="00B050"/>
        </a:solidFill>
      </dgm:spPr>
      <dgm:t>
        <a:bodyPr/>
        <a:lstStyle/>
        <a:p>
          <a:r>
            <a:rPr lang="en-GB" sz="2400" dirty="0">
              <a:solidFill>
                <a:schemeClr val="bg1"/>
              </a:solidFill>
            </a:rPr>
            <a:t>Customer Service Chatbot Solution</a:t>
          </a:r>
          <a:endParaRPr lang="en-US" sz="2400" dirty="0">
            <a:solidFill>
              <a:schemeClr val="bg1"/>
            </a:solidFill>
          </a:endParaRPr>
        </a:p>
      </dgm:t>
    </dgm:pt>
    <dgm:pt modelId="{F5F1C1E3-79D4-4D28-AB9B-25C13910E260}" type="parTrans" cxnId="{1D8255C7-9F50-480E-AB28-8886F389BBFD}">
      <dgm:prSet/>
      <dgm:spPr/>
      <dgm:t>
        <a:bodyPr/>
        <a:lstStyle/>
        <a:p>
          <a:endParaRPr lang="en-US" sz="3200">
            <a:solidFill>
              <a:schemeClr val="bg1"/>
            </a:solidFill>
          </a:endParaRPr>
        </a:p>
      </dgm:t>
    </dgm:pt>
    <dgm:pt modelId="{A97E11E6-21DC-47AA-940E-D602687368E8}" type="sibTrans" cxnId="{1D8255C7-9F50-480E-AB28-8886F389BBFD}">
      <dgm:prSet/>
      <dgm:spPr/>
      <dgm:t>
        <a:bodyPr/>
        <a:lstStyle/>
        <a:p>
          <a:endParaRPr lang="en-US" sz="3200">
            <a:solidFill>
              <a:schemeClr val="bg1"/>
            </a:solidFill>
          </a:endParaRPr>
        </a:p>
      </dgm:t>
    </dgm:pt>
    <dgm:pt modelId="{78A01B4E-AD4C-4371-BAC6-56BB15F52618}" type="pres">
      <dgm:prSet presAssocID="{20894F9F-C072-495A-98F7-763DAEDCD4FA}" presName="Name0" presStyleCnt="0">
        <dgm:presLayoutVars>
          <dgm:chPref val="1"/>
          <dgm:dir/>
          <dgm:animOne val="branch"/>
          <dgm:animLvl val="lvl"/>
          <dgm:resizeHandles/>
        </dgm:presLayoutVars>
      </dgm:prSet>
      <dgm:spPr/>
      <dgm:t>
        <a:bodyPr/>
        <a:lstStyle/>
        <a:p>
          <a:endParaRPr lang="en-US"/>
        </a:p>
      </dgm:t>
    </dgm:pt>
    <dgm:pt modelId="{25D8A5AF-A6D8-4F5D-B1B6-77C314245042}" type="pres">
      <dgm:prSet presAssocID="{89D8A569-1946-422D-9CC0-EAEE76CA0EA9}" presName="vertOne" presStyleCnt="0"/>
      <dgm:spPr/>
    </dgm:pt>
    <dgm:pt modelId="{D325DC47-651B-4E02-922D-EFA38AAE91F3}" type="pres">
      <dgm:prSet presAssocID="{89D8A569-1946-422D-9CC0-EAEE76CA0EA9}" presName="txOne" presStyleLbl="node0" presStyleIdx="0" presStyleCnt="1" custLinFactY="-35958" custLinFactNeighborX="1152" custLinFactNeighborY="-100000">
        <dgm:presLayoutVars>
          <dgm:chPref val="3"/>
        </dgm:presLayoutVars>
      </dgm:prSet>
      <dgm:spPr/>
      <dgm:t>
        <a:bodyPr/>
        <a:lstStyle/>
        <a:p>
          <a:endParaRPr lang="en-US"/>
        </a:p>
      </dgm:t>
    </dgm:pt>
    <dgm:pt modelId="{4A671943-9B68-49CA-BE2F-F7BADD9C0FAE}" type="pres">
      <dgm:prSet presAssocID="{89D8A569-1946-422D-9CC0-EAEE76CA0EA9}" presName="horzOne" presStyleCnt="0"/>
      <dgm:spPr/>
    </dgm:pt>
  </dgm:ptLst>
  <dgm:cxnLst>
    <dgm:cxn modelId="{1D8255C7-9F50-480E-AB28-8886F389BBFD}" srcId="{20894F9F-C072-495A-98F7-763DAEDCD4FA}" destId="{89D8A569-1946-422D-9CC0-EAEE76CA0EA9}" srcOrd="0" destOrd="0" parTransId="{F5F1C1E3-79D4-4D28-AB9B-25C13910E260}" sibTransId="{A97E11E6-21DC-47AA-940E-D602687368E8}"/>
    <dgm:cxn modelId="{617C403E-1646-4509-BF6B-09549B37C662}" type="presOf" srcId="{20894F9F-C072-495A-98F7-763DAEDCD4FA}" destId="{78A01B4E-AD4C-4371-BAC6-56BB15F52618}" srcOrd="0" destOrd="0" presId="urn:microsoft.com/office/officeart/2005/8/layout/architecture"/>
    <dgm:cxn modelId="{1A7CDC31-1F77-43EB-ADCE-1926CCF3365B}" type="presOf" srcId="{89D8A569-1946-422D-9CC0-EAEE76CA0EA9}" destId="{D325DC47-651B-4E02-922D-EFA38AAE91F3}" srcOrd="0" destOrd="0" presId="urn:microsoft.com/office/officeart/2005/8/layout/architecture"/>
    <dgm:cxn modelId="{C8D37511-A124-4446-BF3F-5EBE53123B87}" type="presParOf" srcId="{78A01B4E-AD4C-4371-BAC6-56BB15F52618}" destId="{25D8A5AF-A6D8-4F5D-B1B6-77C314245042}" srcOrd="0" destOrd="0" presId="urn:microsoft.com/office/officeart/2005/8/layout/architecture"/>
    <dgm:cxn modelId="{A12836F2-AD26-448E-9686-9F0B797525E8}" type="presParOf" srcId="{25D8A5AF-A6D8-4F5D-B1B6-77C314245042}" destId="{D325DC47-651B-4E02-922D-EFA38AAE91F3}" srcOrd="0" destOrd="0" presId="urn:microsoft.com/office/officeart/2005/8/layout/architecture"/>
    <dgm:cxn modelId="{9EDE7E88-5CBE-4681-BE5B-FB6717BB8FC7}" type="presParOf" srcId="{25D8A5AF-A6D8-4F5D-B1B6-77C314245042}" destId="{4A671943-9B68-49CA-BE2F-F7BADD9C0FAE}" srcOrd="1" destOrd="0" presId="urn:microsoft.com/office/officeart/2005/8/layout/architecture"/>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894F9F-C072-495A-98F7-763DAEDCD4FA}" type="doc">
      <dgm:prSet loTypeId="urn:microsoft.com/office/officeart/2005/8/layout/architecture" loCatId="list" qsTypeId="urn:microsoft.com/office/officeart/2005/8/quickstyle/simple1" qsCatId="simple" csTypeId="urn:microsoft.com/office/officeart/2005/8/colors/accent1_2" csCatId="accent1" phldr="1"/>
      <dgm:spPr/>
      <dgm:t>
        <a:bodyPr/>
        <a:lstStyle/>
        <a:p>
          <a:endParaRPr lang="en-US"/>
        </a:p>
      </dgm:t>
    </dgm:pt>
    <dgm:pt modelId="{89D8A569-1946-422D-9CC0-EAEE76CA0EA9}">
      <dgm:prSet phldrT="[Text]" custT="1"/>
      <dgm:spPr>
        <a:solidFill>
          <a:srgbClr val="FF0000"/>
        </a:solidFill>
      </dgm:spPr>
      <dgm:t>
        <a:bodyPr/>
        <a:lstStyle/>
        <a:p>
          <a:r>
            <a:rPr lang="en-GB" sz="2400" dirty="0">
              <a:solidFill>
                <a:schemeClr val="bg1"/>
              </a:solidFill>
            </a:rPr>
            <a:t>Robotic Warehousing System</a:t>
          </a:r>
          <a:endParaRPr lang="en-US" sz="2400" dirty="0">
            <a:solidFill>
              <a:schemeClr val="bg1"/>
            </a:solidFill>
          </a:endParaRPr>
        </a:p>
      </dgm:t>
    </dgm:pt>
    <dgm:pt modelId="{F5F1C1E3-79D4-4D28-AB9B-25C13910E260}" type="parTrans" cxnId="{1D8255C7-9F50-480E-AB28-8886F389BBFD}">
      <dgm:prSet/>
      <dgm:spPr/>
      <dgm:t>
        <a:bodyPr/>
        <a:lstStyle/>
        <a:p>
          <a:endParaRPr lang="en-US" sz="2400">
            <a:solidFill>
              <a:schemeClr val="tx1"/>
            </a:solidFill>
          </a:endParaRPr>
        </a:p>
      </dgm:t>
    </dgm:pt>
    <dgm:pt modelId="{A97E11E6-21DC-47AA-940E-D602687368E8}" type="sibTrans" cxnId="{1D8255C7-9F50-480E-AB28-8886F389BBFD}">
      <dgm:prSet/>
      <dgm:spPr/>
      <dgm:t>
        <a:bodyPr/>
        <a:lstStyle/>
        <a:p>
          <a:endParaRPr lang="en-US" sz="2400">
            <a:solidFill>
              <a:schemeClr val="tx1"/>
            </a:solidFill>
          </a:endParaRPr>
        </a:p>
      </dgm:t>
    </dgm:pt>
    <dgm:pt modelId="{78A01B4E-AD4C-4371-BAC6-56BB15F52618}" type="pres">
      <dgm:prSet presAssocID="{20894F9F-C072-495A-98F7-763DAEDCD4FA}" presName="Name0" presStyleCnt="0">
        <dgm:presLayoutVars>
          <dgm:chPref val="1"/>
          <dgm:dir/>
          <dgm:animOne val="branch"/>
          <dgm:animLvl val="lvl"/>
          <dgm:resizeHandles/>
        </dgm:presLayoutVars>
      </dgm:prSet>
      <dgm:spPr/>
      <dgm:t>
        <a:bodyPr/>
        <a:lstStyle/>
        <a:p>
          <a:endParaRPr lang="en-US"/>
        </a:p>
      </dgm:t>
    </dgm:pt>
    <dgm:pt modelId="{25D8A5AF-A6D8-4F5D-B1B6-77C314245042}" type="pres">
      <dgm:prSet presAssocID="{89D8A569-1946-422D-9CC0-EAEE76CA0EA9}" presName="vertOne" presStyleCnt="0"/>
      <dgm:spPr/>
    </dgm:pt>
    <dgm:pt modelId="{D325DC47-651B-4E02-922D-EFA38AAE91F3}" type="pres">
      <dgm:prSet presAssocID="{89D8A569-1946-422D-9CC0-EAEE76CA0EA9}" presName="txOne" presStyleLbl="node0" presStyleIdx="0" presStyleCnt="1" custLinFactNeighborX="49" custLinFactNeighborY="-2525">
        <dgm:presLayoutVars>
          <dgm:chPref val="3"/>
        </dgm:presLayoutVars>
      </dgm:prSet>
      <dgm:spPr/>
      <dgm:t>
        <a:bodyPr/>
        <a:lstStyle/>
        <a:p>
          <a:endParaRPr lang="en-US"/>
        </a:p>
      </dgm:t>
    </dgm:pt>
    <dgm:pt modelId="{4A671943-9B68-49CA-BE2F-F7BADD9C0FAE}" type="pres">
      <dgm:prSet presAssocID="{89D8A569-1946-422D-9CC0-EAEE76CA0EA9}" presName="horzOne" presStyleCnt="0"/>
      <dgm:spPr/>
    </dgm:pt>
  </dgm:ptLst>
  <dgm:cxnLst>
    <dgm:cxn modelId="{1D8255C7-9F50-480E-AB28-8886F389BBFD}" srcId="{20894F9F-C072-495A-98F7-763DAEDCD4FA}" destId="{89D8A569-1946-422D-9CC0-EAEE76CA0EA9}" srcOrd="0" destOrd="0" parTransId="{F5F1C1E3-79D4-4D28-AB9B-25C13910E260}" sibTransId="{A97E11E6-21DC-47AA-940E-D602687368E8}"/>
    <dgm:cxn modelId="{617C403E-1646-4509-BF6B-09549B37C662}" type="presOf" srcId="{20894F9F-C072-495A-98F7-763DAEDCD4FA}" destId="{78A01B4E-AD4C-4371-BAC6-56BB15F52618}" srcOrd="0" destOrd="0" presId="urn:microsoft.com/office/officeart/2005/8/layout/architecture"/>
    <dgm:cxn modelId="{1A7CDC31-1F77-43EB-ADCE-1926CCF3365B}" type="presOf" srcId="{89D8A569-1946-422D-9CC0-EAEE76CA0EA9}" destId="{D325DC47-651B-4E02-922D-EFA38AAE91F3}" srcOrd="0" destOrd="0" presId="urn:microsoft.com/office/officeart/2005/8/layout/architecture"/>
    <dgm:cxn modelId="{C8D37511-A124-4446-BF3F-5EBE53123B87}" type="presParOf" srcId="{78A01B4E-AD4C-4371-BAC6-56BB15F52618}" destId="{25D8A5AF-A6D8-4F5D-B1B6-77C314245042}" srcOrd="0" destOrd="0" presId="urn:microsoft.com/office/officeart/2005/8/layout/architecture"/>
    <dgm:cxn modelId="{A12836F2-AD26-448E-9686-9F0B797525E8}" type="presParOf" srcId="{25D8A5AF-A6D8-4F5D-B1B6-77C314245042}" destId="{D325DC47-651B-4E02-922D-EFA38AAE91F3}" srcOrd="0" destOrd="0" presId="urn:microsoft.com/office/officeart/2005/8/layout/architecture"/>
    <dgm:cxn modelId="{9EDE7E88-5CBE-4681-BE5B-FB6717BB8FC7}" type="presParOf" srcId="{25D8A5AF-A6D8-4F5D-B1B6-77C314245042}" destId="{4A671943-9B68-49CA-BE2F-F7BADD9C0FAE}" srcOrd="1" destOrd="0" presId="urn:microsoft.com/office/officeart/2005/8/layout/architecture"/>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75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unsplash.com/@romankraft?utm_source=unsplash&amp;utm_medium=referral&amp;utm_content=creditCopyText"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unsplash.com/s/photos/innovation?utm_source=unsplash&amp;utm_medium=referral&amp;utm_content=creditCopyTex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rand.gartner.com/file/gallery/id/20329"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figure illustrates a view of trends or events that must have occurred by a specific time frame in order for the future state vision to be realized. It also acknowledges the realization of "soft gaps" that indicate today's investments (whether in-flight or in-production) which occurs as the time frame gets closer to the current day.</a:t>
            </a:r>
            <a:endParaRPr lang="en-US" dirty="0"/>
          </a:p>
        </p:txBody>
      </p:sp>
    </p:spTree>
    <p:extLst>
      <p:ext uri="{BB962C8B-B14F-4D97-AF65-F5344CB8AC3E}">
        <p14:creationId xmlns:p14="http://schemas.microsoft.com/office/powerpoint/2010/main" val="1387371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722313"/>
            <a:ext cx="4591050" cy="2582862"/>
          </a:xfrm>
        </p:spPr>
      </p:sp>
      <p:sp>
        <p:nvSpPr>
          <p:cNvPr id="3" name="Notes Placeholder 2"/>
          <p:cNvSpPr>
            <a:spLocks noGrp="1"/>
          </p:cNvSpPr>
          <p:nvPr>
            <p:ph type="body" idx="1"/>
          </p:nvPr>
        </p:nvSpPr>
        <p:spPr/>
        <p:txBody>
          <a:bodyPr/>
          <a:lstStyle/>
          <a:p>
            <a:r>
              <a:rPr lang="en-GB" b="0" dirty="0"/>
              <a:t>A number of techniques are mashed</a:t>
            </a:r>
            <a:r>
              <a:rPr lang="en-GB" b="0" baseline="0" dirty="0"/>
              <a:t> together, </a:t>
            </a:r>
            <a:r>
              <a:rPr lang="en-GB" dirty="0" err="1"/>
              <a:t>Roadmapping</a:t>
            </a:r>
            <a:r>
              <a:rPr lang="en-GB" dirty="0"/>
              <a:t>,</a:t>
            </a:r>
            <a:r>
              <a:rPr lang="en-GB" baseline="0" dirty="0"/>
              <a:t> </a:t>
            </a:r>
            <a:r>
              <a:rPr lang="en-GB" dirty="0"/>
              <a:t>Trends Management , Fitness Assessment, and Soft Gap Analysis.</a:t>
            </a:r>
          </a:p>
          <a:p>
            <a:endParaRPr lang="en-GB" dirty="0"/>
          </a:p>
          <a:p>
            <a:r>
              <a:rPr lang="en-GB" dirty="0"/>
              <a:t>This mashup of techniques allows planners to consider the intuitive assessment of, in this case, the fitness of business capabilities given the probability of trends (including triggers, tipping points, PEST variant analysis, and demographic changes)as they  become more probable. </a:t>
            </a:r>
          </a:p>
          <a:p>
            <a:endParaRPr lang="en-GB" dirty="0"/>
          </a:p>
          <a:p>
            <a:r>
              <a:rPr lang="en-GB" dirty="0"/>
              <a:t>On the surface, this seems simple. Yet, there’s depth of each technique which</a:t>
            </a:r>
            <a:r>
              <a:rPr lang="en-GB" baseline="0" dirty="0"/>
              <a:t> I not fully covered within this research deliverable.</a:t>
            </a:r>
            <a:endParaRPr lang="en-US" dirty="0"/>
          </a:p>
        </p:txBody>
      </p:sp>
    </p:spTree>
    <p:extLst>
      <p:ext uri="{BB962C8B-B14F-4D97-AF65-F5344CB8AC3E}">
        <p14:creationId xmlns:p14="http://schemas.microsoft.com/office/powerpoint/2010/main" val="281232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722313"/>
            <a:ext cx="4591050" cy="2582862"/>
          </a:xfrm>
        </p:spPr>
      </p:sp>
      <p:sp>
        <p:nvSpPr>
          <p:cNvPr id="3" name="Notes Placeholder 2"/>
          <p:cNvSpPr>
            <a:spLocks noGrp="1"/>
          </p:cNvSpPr>
          <p:nvPr>
            <p:ph type="body" idx="1"/>
          </p:nvPr>
        </p:nvSpPr>
        <p:spPr/>
        <p:txBody>
          <a:bodyPr/>
          <a:lstStyle/>
          <a:p>
            <a:r>
              <a:rPr lang="en-GB" dirty="0"/>
              <a:t>Photo by </a:t>
            </a:r>
            <a:r>
              <a:rPr lang="en-GB" dirty="0">
                <a:hlinkClick r:id="rId3"/>
              </a:rPr>
              <a:t>Roman Kraft</a:t>
            </a:r>
            <a:r>
              <a:rPr lang="en-GB" dirty="0"/>
              <a:t> on </a:t>
            </a:r>
            <a:r>
              <a:rPr lang="en-GB" dirty="0" err="1">
                <a:hlinkClick r:id="rId4"/>
              </a:rPr>
              <a:t>Unsplash</a:t>
            </a:r>
            <a:r>
              <a:rPr lang="en-GB" dirty="0"/>
              <a:t> </a:t>
            </a:r>
          </a:p>
          <a:p>
            <a:r>
              <a:rPr lang="en-GB" dirty="0"/>
              <a:t>Howden Group was founded in 1994 as a specialist </a:t>
            </a:r>
            <a:r>
              <a:rPr lang="en-GB" dirty="0" err="1"/>
              <a:t>D&amp;O</a:t>
            </a:r>
            <a:r>
              <a:rPr lang="en-GB" dirty="0"/>
              <a:t> (directors and officers liability insurance) broker. Today, they are the largest European insurance intermediary group in the world and the largest outside the US, with close to £</a:t>
            </a:r>
            <a:r>
              <a:rPr lang="en-GB" dirty="0" err="1"/>
              <a:t>1bn</a:t>
            </a:r>
            <a:r>
              <a:rPr lang="en-GB" dirty="0"/>
              <a:t> in revenues and managing premiums of more than £</a:t>
            </a:r>
            <a:r>
              <a:rPr lang="en-GB" dirty="0" err="1"/>
              <a:t>10bn</a:t>
            </a:r>
            <a:r>
              <a:rPr lang="en-GB" dirty="0"/>
              <a:t>.</a:t>
            </a:r>
          </a:p>
          <a:p>
            <a:endParaRPr lang="en-GB" dirty="0"/>
          </a:p>
          <a:p>
            <a:r>
              <a:rPr lang="en-GB" dirty="0"/>
              <a:t>The Group comprises Howden, the international challenger broker, DUAL, the largest international MGA, and HX, one of the leading digital, data and analytics businesses in the insurance industry. They consider themselves a group of international experts with a local touch and a digital backbone.</a:t>
            </a:r>
          </a:p>
          <a:p>
            <a:endParaRPr lang="en-GB" dirty="0"/>
          </a:p>
          <a:p>
            <a:r>
              <a:rPr lang="en-GB" dirty="0"/>
              <a:t>Howden has operations in 45 countries across Europe, Asia Pacific, the Middle East, Africa, the US and Latin America, and 8,500 employees from Berlin to Brisbane.</a:t>
            </a:r>
          </a:p>
          <a:p>
            <a:endParaRPr lang="en-GB" dirty="0"/>
          </a:p>
          <a:p>
            <a:r>
              <a:rPr lang="en-GB" dirty="0"/>
              <a:t>The key takeaway</a:t>
            </a:r>
            <a:r>
              <a:rPr lang="en-GB" baseline="0" dirty="0"/>
              <a:t> here is that it’s the CEO who is the primary audience for these techniques.</a:t>
            </a:r>
            <a:endParaRPr lang="en-US" dirty="0"/>
          </a:p>
        </p:txBody>
      </p:sp>
    </p:spTree>
    <p:extLst>
      <p:ext uri="{BB962C8B-B14F-4D97-AF65-F5344CB8AC3E}">
        <p14:creationId xmlns:p14="http://schemas.microsoft.com/office/powerpoint/2010/main" val="1556372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1263" y="741363"/>
            <a:ext cx="4713287" cy="2652712"/>
          </a:xfrm>
        </p:spPr>
      </p:sp>
      <p:sp>
        <p:nvSpPr>
          <p:cNvPr id="3" name="Notes Placeholder 2"/>
          <p:cNvSpPr>
            <a:spLocks noGrp="1"/>
          </p:cNvSpPr>
          <p:nvPr>
            <p:ph type="body" idx="1"/>
          </p:nvPr>
        </p:nvSpPr>
        <p:spPr/>
        <p:txBody>
          <a:bodyPr/>
          <a:lstStyle/>
          <a:p>
            <a:r>
              <a:rPr lang="en-GB" b="1" dirty="0"/>
              <a:t>Is There An Appetite For This At Your Organization?</a:t>
            </a:r>
          </a:p>
          <a:p>
            <a:r>
              <a:rPr lang="en-US" b="1" dirty="0"/>
              <a:t>Technique 18</a:t>
            </a:r>
            <a:r>
              <a:rPr lang="en-US" dirty="0"/>
              <a:t>: Vetting the Appetite.</a:t>
            </a:r>
          </a:p>
          <a:p>
            <a:endParaRPr lang="en-US" dirty="0"/>
          </a:p>
          <a:p>
            <a:r>
              <a:rPr lang="en-US" dirty="0"/>
              <a:t>There’s a link to a Gartner toolkit at the bottom</a:t>
            </a:r>
            <a:r>
              <a:rPr lang="en-US" baseline="0" dirty="0"/>
              <a:t> of the slide</a:t>
            </a:r>
            <a:r>
              <a:rPr lang="en-US" dirty="0"/>
              <a:t>. The toolkit helps understand the respondents view of where they may hold their beliefs on the spectrum of these elements. This is part of a broader technique of understanding stakeholder’s perspectives; but, in this case, this is part of understanding whether other executives believe in a different approach to operating the organization. The greater the leaning to the left,</a:t>
            </a:r>
            <a:r>
              <a:rPr lang="en-US" baseline="0" dirty="0"/>
              <a:t> the less likely that this will be attractive to your target audience.</a:t>
            </a:r>
            <a:endParaRPr lang="en-US" dirty="0"/>
          </a:p>
        </p:txBody>
      </p:sp>
    </p:spTree>
    <p:extLst>
      <p:ext uri="{BB962C8B-B14F-4D97-AF65-F5344CB8AC3E}">
        <p14:creationId xmlns:p14="http://schemas.microsoft.com/office/powerpoint/2010/main" val="2890519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722313"/>
            <a:ext cx="4591050" cy="2582862"/>
          </a:xfrm>
        </p:spPr>
      </p:sp>
      <p:sp>
        <p:nvSpPr>
          <p:cNvPr id="3" name="Notes Placeholder 2"/>
          <p:cNvSpPr>
            <a:spLocks noGrp="1"/>
          </p:cNvSpPr>
          <p:nvPr>
            <p:ph type="body" idx="1"/>
          </p:nvPr>
        </p:nvSpPr>
        <p:spPr/>
        <p:txBody>
          <a:bodyPr/>
          <a:lstStyle/>
          <a:p>
            <a:r>
              <a:rPr lang="en-GB" b="1" dirty="0"/>
              <a:t>How Can You</a:t>
            </a:r>
            <a:r>
              <a:rPr lang="en-GB" b="1" baseline="0" dirty="0"/>
              <a:t> Engage Others?</a:t>
            </a:r>
          </a:p>
          <a:p>
            <a:r>
              <a:rPr lang="en-GB" dirty="0"/>
              <a:t>Determining if others want to do these activities, and believe that there’s value in spending the time in doing so.</a:t>
            </a:r>
          </a:p>
          <a:p>
            <a:endParaRPr lang="en-GB" baseline="0" dirty="0"/>
          </a:p>
          <a:p>
            <a:r>
              <a:rPr lang="en-GB" baseline="0" dirty="0"/>
              <a:t>Let’s talk about storyboarding to vet the appetite from others. We have simple components (stick figures labelled with, preferably, real people’s names, and boxes labelled with things to be used or decisions to be made, please arrows with actions between the stick figures and boxes). One should spend no more than 30 minutes to develop the storyboard. Telling the stor</a:t>
            </a:r>
            <a:r>
              <a:rPr lang="en-GB" dirty="0"/>
              <a:t>y should take, at best, 1 minute and, at worst, 15. The concept is meant to vet the acceptance by the </a:t>
            </a:r>
            <a:r>
              <a:rPr lang="en-GB" dirty="0" err="1"/>
              <a:t>colored</a:t>
            </a:r>
            <a:r>
              <a:rPr lang="en-GB" dirty="0"/>
              <a:t> lollipop heads in the picture. Traffic lights signify acceptance, or not.</a:t>
            </a:r>
          </a:p>
          <a:p>
            <a:endParaRPr lang="en-GB" dirty="0"/>
          </a:p>
          <a:p>
            <a:r>
              <a:rPr lang="en-GB" dirty="0"/>
              <a:t>The point is not to win, or sell. You win when you educate others as to what is possible, even if they don’t want it right now or don’t want it from you.</a:t>
            </a:r>
            <a:endParaRPr lang="en-US" dirty="0"/>
          </a:p>
        </p:txBody>
      </p:sp>
    </p:spTree>
    <p:extLst>
      <p:ext uri="{BB962C8B-B14F-4D97-AF65-F5344CB8AC3E}">
        <p14:creationId xmlns:p14="http://schemas.microsoft.com/office/powerpoint/2010/main" val="2746725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sz="1200" b="0" dirty="0"/>
              <a:t>Picture</a:t>
            </a:r>
            <a:r>
              <a:rPr lang="en-US" sz="1200" b="0" baseline="0" dirty="0"/>
              <a:t> source: </a:t>
            </a:r>
            <a:r>
              <a:rPr lang="en-US" sz="1200" b="0" baseline="0" dirty="0">
                <a:hlinkClick r:id="rId3"/>
              </a:rPr>
              <a:t>https://</a:t>
            </a:r>
            <a:r>
              <a:rPr lang="en-US" sz="1200" b="0" baseline="0" dirty="0" err="1">
                <a:hlinkClick r:id="rId3"/>
              </a:rPr>
              <a:t>brand.gartner.com</a:t>
            </a:r>
            <a:r>
              <a:rPr lang="en-US" sz="1200" b="0" baseline="0" dirty="0">
                <a:hlinkClick r:id="rId3"/>
              </a:rPr>
              <a:t>/file/gallery/id/20329</a:t>
            </a:r>
            <a:endParaRPr lang="en-US" sz="1200" b="0" baseline="0" dirty="0"/>
          </a:p>
          <a:p>
            <a:r>
              <a:rPr lang="en-GB" b="0" dirty="0"/>
              <a:t>The research paper </a:t>
            </a:r>
            <a:r>
              <a:rPr lang="en-GB" dirty="0"/>
              <a:t> advises that,</a:t>
            </a:r>
            <a:r>
              <a:rPr lang="en-GB" baseline="0" dirty="0"/>
              <a:t> if there’s an appetite for this work that you hold a</a:t>
            </a:r>
            <a:r>
              <a:rPr lang="en-GB" dirty="0"/>
              <a:t> Future Business Vision workshop.</a:t>
            </a:r>
          </a:p>
          <a:p>
            <a:endParaRPr lang="en-GB" dirty="0"/>
          </a:p>
          <a:p>
            <a:r>
              <a:rPr lang="en-GB" dirty="0"/>
              <a:t>If you have permission to explore the approach further, seek approval to hold this workshop.</a:t>
            </a:r>
          </a:p>
          <a:p>
            <a:endParaRPr lang="en-US" sz="1200" b="0" baseline="0" dirty="0"/>
          </a:p>
          <a:p>
            <a:r>
              <a:rPr lang="en-US" sz="1200" b="1" dirty="0"/>
              <a:t>1. What Will</a:t>
            </a:r>
            <a:r>
              <a:rPr lang="en-US" sz="1200" b="1" baseline="0" dirty="0"/>
              <a:t> Your First Workshop Do?</a:t>
            </a:r>
          </a:p>
          <a:p>
            <a:pPr marL="0" indent="0" fontAlgn="base">
              <a:buNone/>
            </a:pPr>
            <a:r>
              <a:rPr lang="en-GB" sz="1200" b="1" dirty="0"/>
              <a:t>Consider 5-Year Goals:</a:t>
            </a:r>
          </a:p>
          <a:p>
            <a:pPr fontAlgn="base"/>
            <a:r>
              <a:rPr lang="en-GB" sz="1200" dirty="0"/>
              <a:t>Number of customers served (% increase); increase in customer “wallet share”</a:t>
            </a:r>
          </a:p>
          <a:p>
            <a:pPr fontAlgn="base"/>
            <a:r>
              <a:rPr lang="en-GB" sz="1200" dirty="0"/>
              <a:t>Number of mission critical capabilities and applications supported/integrated</a:t>
            </a:r>
          </a:p>
          <a:p>
            <a:pPr fontAlgn="base"/>
            <a:r>
              <a:rPr lang="en-GB" sz="1200" dirty="0"/>
              <a:t>Measurable improvements in operating costs, profits</a:t>
            </a:r>
          </a:p>
          <a:p>
            <a:pPr marL="0" indent="0">
              <a:buNone/>
            </a:pPr>
            <a:r>
              <a:rPr lang="en-GB" sz="1200" b="1" dirty="0"/>
              <a:t>Seek Tipping Points in:</a:t>
            </a:r>
          </a:p>
          <a:p>
            <a:r>
              <a:rPr lang="en-GB" sz="1200" dirty="0"/>
              <a:t>Price/performance</a:t>
            </a:r>
          </a:p>
          <a:p>
            <a:r>
              <a:rPr lang="en-GB" sz="1200" dirty="0"/>
              <a:t>Consumer acceptance and adoption</a:t>
            </a:r>
          </a:p>
          <a:p>
            <a:r>
              <a:rPr lang="en-GB" sz="1200" dirty="0"/>
              <a:t>Business adoption and embrace,</a:t>
            </a:r>
          </a:p>
          <a:p>
            <a:r>
              <a:rPr lang="en-GB" sz="1200" dirty="0"/>
              <a:t>Investor interest and capital commitments</a:t>
            </a:r>
          </a:p>
          <a:p>
            <a:r>
              <a:rPr lang="en-GB" sz="1200" dirty="0"/>
              <a:t>Government regulation change incentives</a:t>
            </a:r>
          </a:p>
          <a:p>
            <a:r>
              <a:rPr lang="en-US" sz="1200" b="1" dirty="0"/>
              <a:t>2. What Will</a:t>
            </a:r>
            <a:r>
              <a:rPr lang="en-US" sz="1200" b="1" baseline="0" dirty="0"/>
              <a:t> Your First Workshop Deliver?</a:t>
            </a:r>
            <a:endParaRPr lang="en-US" sz="1200" b="1" dirty="0"/>
          </a:p>
          <a:p>
            <a:r>
              <a:rPr lang="en-GB" sz="1200" dirty="0"/>
              <a:t>Guiding principles</a:t>
            </a:r>
          </a:p>
          <a:p>
            <a:r>
              <a:rPr lang="en-GB" sz="1200" dirty="0"/>
              <a:t>Future Business Vision:</a:t>
            </a:r>
          </a:p>
          <a:p>
            <a:pPr lvl="1"/>
            <a:r>
              <a:rPr lang="en-GB" sz="1200" dirty="0"/>
              <a:t>PEST analysis at 5+ years</a:t>
            </a:r>
          </a:p>
          <a:p>
            <a:pPr lvl="1"/>
            <a:r>
              <a:rPr lang="en-GB" sz="1200" dirty="0"/>
              <a:t>People demographic variables at target timeframe</a:t>
            </a:r>
          </a:p>
          <a:p>
            <a:pPr lvl="1"/>
            <a:r>
              <a:rPr lang="en-GB" sz="1200" dirty="0"/>
              <a:t>Regional micro-economic factors</a:t>
            </a:r>
          </a:p>
          <a:p>
            <a:pPr lvl="1"/>
            <a:r>
              <a:rPr lang="en-GB" sz="1200" dirty="0"/>
              <a:t>Regulatory stance &amp; impact</a:t>
            </a:r>
          </a:p>
          <a:p>
            <a:r>
              <a:rPr lang="en-GB" sz="1200" dirty="0" err="1"/>
              <a:t>Backcast</a:t>
            </a:r>
            <a:r>
              <a:rPr lang="en-GB" sz="1200" dirty="0"/>
              <a:t> triggers/markers for future analysis</a:t>
            </a:r>
          </a:p>
          <a:p>
            <a:r>
              <a:rPr lang="en-GB" sz="1200" dirty="0"/>
              <a:t>Identification of first soft gaps</a:t>
            </a:r>
          </a:p>
          <a:p>
            <a:r>
              <a:rPr lang="en-GB" sz="1200" dirty="0"/>
              <a:t>Identification of impacted business capabilities</a:t>
            </a:r>
            <a:endParaRPr lang="en-US" sz="1200" dirty="0"/>
          </a:p>
          <a:p>
            <a:endParaRPr lang="en-US" sz="1200" dirty="0"/>
          </a:p>
        </p:txBody>
      </p:sp>
    </p:spTree>
    <p:extLst>
      <p:ext uri="{BB962C8B-B14F-4D97-AF65-F5344CB8AC3E}">
        <p14:creationId xmlns:p14="http://schemas.microsoft.com/office/powerpoint/2010/main" val="400023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722313"/>
            <a:ext cx="4591050" cy="2582862"/>
          </a:xfrm>
        </p:spPr>
      </p:sp>
      <p:sp>
        <p:nvSpPr>
          <p:cNvPr id="3" name="Notes Placeholder 2"/>
          <p:cNvSpPr>
            <a:spLocks noGrp="1"/>
          </p:cNvSpPr>
          <p:nvPr>
            <p:ph type="body" idx="1"/>
          </p:nvPr>
        </p:nvSpPr>
        <p:spPr/>
        <p:txBody>
          <a:bodyPr/>
          <a:lstStyle/>
          <a:p>
            <a:r>
              <a:rPr lang="en-GB" dirty="0"/>
              <a:t>FY=Fiscal Year</a:t>
            </a:r>
          </a:p>
          <a:p>
            <a:endParaRPr lang="en-GB" dirty="0"/>
          </a:p>
          <a:p>
            <a:r>
              <a:rPr lang="en-GB" dirty="0"/>
              <a:t>If you make it this far, it’s important to look</a:t>
            </a:r>
            <a:r>
              <a:rPr lang="en-GB" baseline="0" dirty="0"/>
              <a:t> into the next steps of analysis. This helps determine if this is a second-order analysis planners will find useful. </a:t>
            </a:r>
            <a:r>
              <a:rPr lang="en-GB" dirty="0"/>
              <a:t>This is a technique to gauge the fitness of specific operating model resources for each capability towards the future state given the level and type of investments undertaken today or expected tomorrow. </a:t>
            </a:r>
          </a:p>
          <a:p>
            <a:endParaRPr lang="en-GB" dirty="0"/>
          </a:p>
          <a:p>
            <a:r>
              <a:rPr lang="en-GB" dirty="0"/>
              <a:t>This presentation does not explore this technique, but acknowledges that there are further next steps. This is just the beginning.</a:t>
            </a:r>
            <a:endParaRPr lang="en-US" dirty="0"/>
          </a:p>
        </p:txBody>
      </p:sp>
    </p:spTree>
    <p:extLst>
      <p:ext uri="{BB962C8B-B14F-4D97-AF65-F5344CB8AC3E}">
        <p14:creationId xmlns:p14="http://schemas.microsoft.com/office/powerpoint/2010/main" val="950247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722313"/>
            <a:ext cx="4591050" cy="2582862"/>
          </a:xfrm>
        </p:spPr>
      </p:sp>
      <p:sp>
        <p:nvSpPr>
          <p:cNvPr id="3" name="Notes Placeholder 2"/>
          <p:cNvSpPr>
            <a:spLocks noGrp="1"/>
          </p:cNvSpPr>
          <p:nvPr>
            <p:ph type="body" idx="1"/>
          </p:nvPr>
        </p:nvSpPr>
        <p:spPr/>
        <p:txBody>
          <a:bodyPr/>
          <a:lstStyle/>
          <a:p>
            <a:r>
              <a:rPr lang="en-GB" dirty="0"/>
              <a:t>Digital Business Transformation Requires </a:t>
            </a:r>
            <a:r>
              <a:rPr lang="en-GB" dirty="0" err="1"/>
              <a:t>Backcasting</a:t>
            </a:r>
            <a:endParaRPr lang="en-GB" dirty="0"/>
          </a:p>
          <a:p>
            <a:endParaRPr lang="en-GB" dirty="0"/>
          </a:p>
          <a:p>
            <a:r>
              <a:rPr lang="en-GB" b="1" dirty="0"/>
              <a:t>PAY PARTICULAR ATTENTION TO THIS IMPORTANT CONCEPTUAL FRAMING</a:t>
            </a:r>
          </a:p>
          <a:p>
            <a:r>
              <a:rPr lang="en-GB" dirty="0"/>
              <a:t>Here is the wireframe of the work space we are operating within. This is a higher order of abstraction than the figure within the note. It highlights 3 techniques:</a:t>
            </a:r>
          </a:p>
          <a:p>
            <a:endParaRPr lang="en-GB" dirty="0"/>
          </a:p>
          <a:p>
            <a:r>
              <a:rPr lang="en-US" b="1" dirty="0"/>
              <a:t>Technique #1</a:t>
            </a:r>
            <a:r>
              <a:rPr lang="en-US" dirty="0"/>
              <a:t> is the work to create the future business vision (shown at step 1 in the wireframe, above).</a:t>
            </a:r>
          </a:p>
          <a:p>
            <a:r>
              <a:rPr lang="en-US" b="1" dirty="0"/>
              <a:t>Technique #2 </a:t>
            </a:r>
            <a:r>
              <a:rPr lang="en-US" dirty="0"/>
              <a:t>is the actual work of </a:t>
            </a:r>
            <a:r>
              <a:rPr lang="en-US" dirty="0" err="1"/>
              <a:t>backcasting</a:t>
            </a:r>
            <a:r>
              <a:rPr lang="en-US" dirty="0"/>
              <a:t> from the future towards the current day.</a:t>
            </a:r>
          </a:p>
          <a:p>
            <a:r>
              <a:rPr lang="en-US" b="1" dirty="0"/>
              <a:t>Technique #3</a:t>
            </a:r>
            <a:r>
              <a:rPr lang="en-US" dirty="0"/>
              <a:t> is the work of forecasting the trajectory of investments in production, investments in flight, and investments known on the horizon against the future business vision.</a:t>
            </a:r>
          </a:p>
        </p:txBody>
      </p:sp>
    </p:spTree>
    <p:extLst>
      <p:ext uri="{BB962C8B-B14F-4D97-AF65-F5344CB8AC3E}">
        <p14:creationId xmlns:p14="http://schemas.microsoft.com/office/powerpoint/2010/main" val="2572632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figure comes directly from the </a:t>
            </a:r>
            <a:r>
              <a:rPr lang="en-GB" sz="1200" b="0" i="0" u="none" strike="noStrike" kern="1200" dirty="0" err="1">
                <a:solidFill>
                  <a:schemeClr val="tx1"/>
                </a:solidFill>
                <a:effectLst/>
                <a:latin typeface="+mn-lt"/>
                <a:ea typeface="+mn-ea"/>
                <a:cs typeface="+mn-cs"/>
              </a:rPr>
              <a:t>The</a:t>
            </a:r>
            <a:r>
              <a:rPr lang="en-GB" sz="1200" b="0" i="0" u="none" strike="noStrike" kern="1200" dirty="0">
                <a:solidFill>
                  <a:schemeClr val="tx1"/>
                </a:solidFill>
                <a:effectLst/>
                <a:latin typeface="+mn-lt"/>
                <a:ea typeface="+mn-ea"/>
                <a:cs typeface="+mn-cs"/>
              </a:rPr>
              <a:t> figure conveys the concept of beginning with considerations of the future state. Tipping point, trends, demographic, and PEST analysis variants are used firstly to create a future state vision. Secondly, </a:t>
            </a:r>
            <a:r>
              <a:rPr lang="en-GB" sz="1200" b="0" i="0" u="none" strike="noStrike" kern="1200" dirty="0" err="1">
                <a:solidFill>
                  <a:schemeClr val="tx1"/>
                </a:solidFill>
                <a:effectLst/>
                <a:latin typeface="+mn-lt"/>
                <a:ea typeface="+mn-ea"/>
                <a:cs typeface="+mn-cs"/>
              </a:rPr>
              <a:t>backcasting</a:t>
            </a:r>
            <a:r>
              <a:rPr lang="en-GB" sz="1200" b="0" i="0" u="none" strike="noStrike" kern="1200" dirty="0">
                <a:solidFill>
                  <a:schemeClr val="tx1"/>
                </a:solidFill>
                <a:effectLst/>
                <a:latin typeface="+mn-lt"/>
                <a:ea typeface="+mn-ea"/>
                <a:cs typeface="+mn-cs"/>
              </a:rPr>
              <a:t> allows a view of potential markers, or triggers, to watch and consider given the trajectory of the current state over the next 1-3 years.</a:t>
            </a:r>
            <a:endParaRPr lang="en-US" dirty="0"/>
          </a:p>
        </p:txBody>
      </p:sp>
    </p:spTree>
    <p:extLst>
      <p:ext uri="{BB962C8B-B14F-4D97-AF65-F5344CB8AC3E}">
        <p14:creationId xmlns:p14="http://schemas.microsoft.com/office/powerpoint/2010/main" val="1387371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722313"/>
            <a:ext cx="4591050" cy="2582862"/>
          </a:xfrm>
        </p:spPr>
      </p:sp>
      <p:sp>
        <p:nvSpPr>
          <p:cNvPr id="3" name="Notes Placeholder 2"/>
          <p:cNvSpPr>
            <a:spLocks noGrp="1"/>
          </p:cNvSpPr>
          <p:nvPr>
            <p:ph type="body" idx="1"/>
          </p:nvPr>
        </p:nvSpPr>
        <p:spPr/>
        <p:txBody>
          <a:bodyPr/>
          <a:lstStyle/>
          <a:p>
            <a:r>
              <a:rPr lang="en-GB" dirty="0"/>
              <a:t>Digital Business Transformation Requires </a:t>
            </a:r>
            <a:r>
              <a:rPr lang="en-GB" dirty="0" err="1"/>
              <a:t>Backcasting</a:t>
            </a:r>
            <a:r>
              <a:rPr lang="en-GB" dirty="0"/>
              <a:t> – Finding</a:t>
            </a:r>
            <a:r>
              <a:rPr lang="en-GB" baseline="0" dirty="0"/>
              <a:t> Critical Tipping Points</a:t>
            </a:r>
            <a:endParaRPr lang="en-GB" dirty="0"/>
          </a:p>
          <a:p>
            <a:r>
              <a:rPr lang="en-GB" dirty="0"/>
              <a:t>Let’s use a simple example of setting a vision for an energy company to be a green provider by 2030. To design their strategy for such a world, they can look backwards, or </a:t>
            </a:r>
            <a:r>
              <a:rPr lang="en-GB" dirty="0" err="1"/>
              <a:t>backcast</a:t>
            </a:r>
            <a:r>
              <a:rPr lang="en-GB" dirty="0"/>
              <a:t>, to discover the more important tipping points that must be monitored and considered to change their current trajectory. As the economics become more desirable, the consumers seek such providers, and additional technologies come into production to support green energy production and consumption? The strategy must change to accommodate the changes in the tipping points. Noting a different, possible, trajectory allows executives to assess and plan when, and how much, to shift towards an alternative desired future business vision.</a:t>
            </a:r>
          </a:p>
          <a:p>
            <a:r>
              <a:rPr lang="en-GB" dirty="0"/>
              <a:t>Oil and gas CIOs responsible for driving transformation and innovation need to:</a:t>
            </a:r>
          </a:p>
          <a:p>
            <a:pPr marL="181188" indent="-181188">
              <a:buFont typeface="Arial" panose="020B0604020202020204" pitchFamily="34" charset="0"/>
              <a:buChar char="•"/>
            </a:pPr>
            <a:r>
              <a:rPr lang="en-GB" dirty="0"/>
              <a:t>Review the economic attractiveness of renewable energy investments to take advantage of new opportunities to create premium low/no-carbon products and services in a changing world. Ample opportunities exist to create premium low/no-carbon products and services due to recent changes.</a:t>
            </a:r>
          </a:p>
          <a:p>
            <a:pPr marL="181188" indent="-181188">
              <a:buFont typeface="Arial" panose="020B0604020202020204" pitchFamily="34" charset="0"/>
              <a:buChar char="•"/>
            </a:pPr>
            <a:r>
              <a:rPr lang="en-GB" dirty="0"/>
              <a:t>Refresh business strategy by taking a broader view of the social and regulatory factors shaping industry trends and deeply rethinking their implications for all business priorities.</a:t>
            </a:r>
          </a:p>
          <a:p>
            <a:pPr marL="181188" indent="-181188">
              <a:buFont typeface="Arial" panose="020B0604020202020204" pitchFamily="34" charset="0"/>
              <a:buChar char="•"/>
            </a:pPr>
            <a:r>
              <a:rPr lang="en-GB" dirty="0"/>
              <a:t>Review and reprioritize R&amp;D objectives by expanding investment in game-changing energy technologies, especially those that combine oil and gas strengths in geoengineering, novel industrial asset designs, complex plant operations and global customer loyalty.</a:t>
            </a:r>
          </a:p>
          <a:p>
            <a:r>
              <a:rPr lang="en-GB" dirty="0"/>
              <a:t>Strategic Planning Assumptions</a:t>
            </a:r>
          </a:p>
          <a:p>
            <a:pPr marL="181188" indent="-181188">
              <a:buFont typeface="Arial" panose="020B0604020202020204" pitchFamily="34" charset="0"/>
              <a:buChar char="•"/>
            </a:pPr>
            <a:r>
              <a:rPr lang="en-GB" dirty="0"/>
              <a:t>By </a:t>
            </a:r>
            <a:r>
              <a:rPr lang="en-GB" dirty="0" err="1"/>
              <a:t>YE22</a:t>
            </a:r>
            <a:r>
              <a:rPr lang="en-GB" dirty="0"/>
              <a:t>, over 20% of large oil and gas company R&amp;D spending will focus on enabling global-scale operations of new green technologies.</a:t>
            </a:r>
          </a:p>
          <a:p>
            <a:pPr marL="181188" indent="-181188">
              <a:buFont typeface="Arial" panose="020B0604020202020204" pitchFamily="34" charset="0"/>
              <a:buChar char="•"/>
            </a:pPr>
            <a:r>
              <a:rPr lang="en-GB" dirty="0"/>
              <a:t>By </a:t>
            </a:r>
            <a:r>
              <a:rPr lang="en-GB" dirty="0" err="1"/>
              <a:t>YE24</a:t>
            </a:r>
            <a:r>
              <a:rPr lang="en-GB" dirty="0"/>
              <a:t>, over 40% of traditional oil and gas companies will operate low/no-carbon subsidiaries, rebranding themselves as diversified energy companies.</a:t>
            </a:r>
          </a:p>
          <a:p>
            <a:pPr marL="181188" indent="-181188">
              <a:buFont typeface="Arial" panose="020B0604020202020204" pitchFamily="34" charset="0"/>
              <a:buChar char="•"/>
            </a:pPr>
            <a:r>
              <a:rPr lang="en-GB" dirty="0"/>
              <a:t>By </a:t>
            </a:r>
            <a:r>
              <a:rPr lang="en-GB" dirty="0" err="1"/>
              <a:t>YE26</a:t>
            </a:r>
            <a:r>
              <a:rPr lang="en-GB" dirty="0"/>
              <a:t>, over 60% of the capital programs of the largest energy companies will focus on low-risk renewables investments.</a:t>
            </a:r>
          </a:p>
        </p:txBody>
      </p:sp>
    </p:spTree>
    <p:extLst>
      <p:ext uri="{BB962C8B-B14F-4D97-AF65-F5344CB8AC3E}">
        <p14:creationId xmlns:p14="http://schemas.microsoft.com/office/powerpoint/2010/main" val="2388040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514350" y="4400550"/>
            <a:ext cx="4114800" cy="3600450"/>
          </a:xfrm>
          <a:prstGeom prst="rect">
            <a:avLst/>
          </a:prstGeom>
        </p:spPr>
        <p:txBody>
          <a:bodyPr/>
          <a:lstStyle/>
          <a:p>
            <a:r>
              <a:rPr lang="en-GB" dirty="0"/>
              <a:t>PEST</a:t>
            </a:r>
            <a:r>
              <a:rPr lang="en-GB" baseline="0" dirty="0"/>
              <a:t> variant analysis includes</a:t>
            </a:r>
            <a:r>
              <a:rPr lang="en-GB" sz="1200" b="0" i="0" u="none" strike="noStrike" dirty="0">
                <a:solidFill>
                  <a:srgbClr val="444444"/>
                </a:solidFill>
                <a:effectLst/>
                <a:latin typeface="Arial" panose="020B0604020202020204" pitchFamily="34" charset="0"/>
              </a:rPr>
              <a:t>  PESTLE (Political, Economic, Social, Technological, Legal and Environmental) or STEEPLE (Social, Technological, Economic, Environmental, Political, Legal, and Ethical) or </a:t>
            </a:r>
            <a:r>
              <a:rPr lang="en-GB" sz="1200" b="0" i="0" u="none" strike="noStrike" dirty="0" err="1">
                <a:solidFill>
                  <a:srgbClr val="444444"/>
                </a:solidFill>
                <a:effectLst/>
                <a:latin typeface="Arial" panose="020B0604020202020204" pitchFamily="34" charset="0"/>
              </a:rPr>
              <a:t>TPESTRE</a:t>
            </a:r>
            <a:r>
              <a:rPr lang="en-GB" sz="1200" b="0" i="0" u="none" strike="noStrike" dirty="0">
                <a:solidFill>
                  <a:srgbClr val="444444"/>
                </a:solidFill>
                <a:effectLst/>
                <a:latin typeface="Arial" panose="020B0604020202020204" pitchFamily="34" charset="0"/>
              </a:rPr>
              <a:t> (Technological, Political, Economical, Social/Cultural, Trust/Ethics, Regulatory/Legal, Environmental) and</a:t>
            </a:r>
            <a:r>
              <a:rPr lang="en-GB" sz="1200" b="0" i="0" u="none" strike="noStrike" baseline="0" dirty="0">
                <a:solidFill>
                  <a:srgbClr val="444444"/>
                </a:solidFill>
                <a:effectLst/>
                <a:latin typeface="Arial" panose="020B0604020202020204" pitchFamily="34" charset="0"/>
              </a:rPr>
              <a:t> many others</a:t>
            </a:r>
            <a:endParaRPr lang="en-US" dirty="0"/>
          </a:p>
        </p:txBody>
      </p:sp>
    </p:spTree>
    <p:extLst>
      <p:ext uri="{BB962C8B-B14F-4D97-AF65-F5344CB8AC3E}">
        <p14:creationId xmlns:p14="http://schemas.microsoft.com/office/powerpoint/2010/main" val="137654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p:txBody>
          <a:bodyPr/>
          <a:lstStyle>
            <a:lvl1pPr marL="274320" indent="-274320">
              <a:buClrTx/>
              <a:buFont typeface="+mj-lt"/>
              <a:buAutoNum type="arabicPeriod"/>
              <a:defRPr>
                <a:solidFill>
                  <a:srgbClr val="979D9D"/>
                </a:solidFill>
              </a:defRPr>
            </a:lvl1pPr>
            <a:lvl2pPr marL="644652">
              <a:buClr>
                <a:srgbClr val="979D9D"/>
              </a:buClr>
              <a:defRPr>
                <a:solidFill>
                  <a:srgbClr val="979D9D"/>
                </a:solidFill>
              </a:defRPr>
            </a:lvl2pPr>
            <a:lvl3pPr marL="973836">
              <a:buClr>
                <a:srgbClr val="979D9D"/>
              </a:buClr>
              <a:defRPr>
                <a:solidFill>
                  <a:srgbClr val="979D9D"/>
                </a:solidFill>
              </a:defRPr>
            </a:lvl3pPr>
            <a:lvl4pPr marL="1344168">
              <a:buClr>
                <a:srgbClr val="979D9D"/>
              </a:buClr>
              <a:defRPr>
                <a:solidFill>
                  <a:srgbClr val="979D9D"/>
                </a:solidFill>
              </a:defRPr>
            </a:lvl4pPr>
            <a:lvl5pPr marL="1673352">
              <a:buClr>
                <a:srgbClr val="979D9D"/>
              </a:buClr>
              <a:defRPr>
                <a:solidFill>
                  <a:srgbClr val="979D9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055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hasCustomPrompt="1"/>
          </p:nvPr>
        </p:nvSpPr>
        <p:spPr>
          <a:xfrm>
            <a:off x="342900" y="1145382"/>
            <a:ext cx="4124325" cy="33456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054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342900" y="1145382"/>
            <a:ext cx="4124325" cy="33456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hasCustomPrompt="1"/>
          </p:nvPr>
        </p:nvSpPr>
        <p:spPr>
          <a:xfrm>
            <a:off x="4675585" y="1145382"/>
            <a:ext cx="4124325" cy="3345656"/>
          </a:xfrm>
        </p:spPr>
        <p:txBody>
          <a:bodyPr/>
          <a:lstStyle>
            <a:lvl1pPr>
              <a:buClrTx/>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8533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342901" y="1644968"/>
            <a:ext cx="4124325" cy="2846070"/>
          </a:xfrm>
        </p:spPr>
        <p:txBody>
          <a:bodyPr>
            <a:noAutofit/>
          </a:bodyPr>
          <a:lstStyle>
            <a:lvl1pPr marL="0" indent="0">
              <a:buNone/>
              <a:defRPr sz="1800" b="1"/>
            </a:lvl1pPr>
            <a:lvl2pPr marL="185166" indent="-185166">
              <a:buClrTx/>
              <a:buSzPct val="100000"/>
              <a:buFont typeface="Arial" panose="020B0604020202020204" pitchFamily="34" charset="0"/>
              <a:buChar char="•"/>
              <a:defRPr sz="1800"/>
            </a:lvl2pPr>
            <a:lvl3pPr marL="555498" indent="-233172">
              <a:buFont typeface="Arial" panose="020B0604020202020204" pitchFamily="34" charset="0"/>
              <a:buChar char="–"/>
              <a:defRPr sz="1800"/>
            </a:lvl3pPr>
            <a:lvl4pPr marL="884682" indent="-185166">
              <a:buSzPct val="100000"/>
              <a:buFont typeface="Arial" panose="020B0604020202020204" pitchFamily="34" charset="0"/>
              <a:buChar char="•"/>
              <a:defRPr sz="1800"/>
            </a:lvl4pPr>
            <a:lvl5pPr marL="1255014" indent="-240030">
              <a:buFont typeface="Arial" panose="020B0604020202020204" pitchFamily="34" charset="0"/>
              <a:buChar cha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5" hasCustomPrompt="1"/>
          </p:nvPr>
        </p:nvSpPr>
        <p:spPr bwMode="ltGray">
          <a:xfrm>
            <a:off x="342900" y="732235"/>
            <a:ext cx="8457010" cy="785813"/>
          </a:xfrm>
          <a:solidFill>
            <a:srgbClr val="002856"/>
          </a:solidFill>
        </p:spPr>
        <p:txBody>
          <a:bodyPr lIns="137160" rIns="91440" anchor="ctr" anchorCtr="0"/>
          <a:lstStyle>
            <a:lvl1pPr marL="0" indent="0">
              <a:spcBef>
                <a:spcPts val="450"/>
              </a:spcBef>
              <a:buNone/>
              <a:defRPr sz="1800">
                <a:solidFill>
                  <a:srgbClr val="FFFFFF"/>
                </a:solidFill>
              </a:defRPr>
            </a:lvl1pPr>
          </a:lstStyle>
          <a:p>
            <a:pPr lvl="0"/>
            <a:r>
              <a:rPr lang="en-US" dirty="0"/>
              <a:t>Edit Master text styles</a:t>
            </a:r>
          </a:p>
        </p:txBody>
      </p:sp>
      <p:sp>
        <p:nvSpPr>
          <p:cNvPr id="7" name="Text Placeholder 11"/>
          <p:cNvSpPr>
            <a:spLocks noGrp="1"/>
          </p:cNvSpPr>
          <p:nvPr>
            <p:ph type="body" sz="quarter" idx="16" hasCustomPrompt="1"/>
          </p:nvPr>
        </p:nvSpPr>
        <p:spPr>
          <a:xfrm>
            <a:off x="4675585" y="1644968"/>
            <a:ext cx="4124325" cy="2846070"/>
          </a:xfrm>
        </p:spPr>
        <p:txBody>
          <a:bodyPr>
            <a:noAutofit/>
          </a:bodyPr>
          <a:lstStyle>
            <a:lvl1pPr marL="0" indent="0">
              <a:buNone/>
              <a:defRPr sz="1800" b="1"/>
            </a:lvl1pPr>
            <a:lvl2pPr marL="185166" indent="-185166">
              <a:buClrTx/>
              <a:buSzPct val="100000"/>
              <a:buFont typeface="Arial" panose="020B0604020202020204" pitchFamily="34" charset="0"/>
              <a:buChar char="•"/>
              <a:defRPr sz="1800"/>
            </a:lvl2pPr>
            <a:lvl3pPr marL="555498" indent="-233172">
              <a:buFont typeface="Arial" panose="020B0604020202020204" pitchFamily="34" charset="0"/>
              <a:buChar char="–"/>
              <a:defRPr sz="1800"/>
            </a:lvl3pPr>
            <a:lvl4pPr marL="884682" indent="-185166">
              <a:buSzPct val="100000"/>
              <a:buFont typeface="Arial" panose="020B0604020202020204" pitchFamily="34" charset="0"/>
              <a:buChar char="•"/>
              <a:defRPr sz="1800"/>
            </a:lvl4pPr>
            <a:lvl5pPr marL="1255014" indent="-240030">
              <a:buFont typeface="Arial" panose="020B0604020202020204" pitchFamily="34" charset="0"/>
              <a:buChar cha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481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hasCustomPrompt="1"/>
          </p:nvPr>
        </p:nvSpPr>
        <p:spPr/>
        <p:txBody>
          <a:bodyPr/>
          <a:lstStyle>
            <a:lvl1pPr marL="342900" indent="-342900">
              <a:buSzPct val="130000"/>
              <a:buFontTx/>
              <a:buBlip>
                <a:blip r:embed="rId2">
                  <a:extLst>
                    <a:ext uri="{96DAC541-7B7A-43D3-8B79-37D633B846F1}">
                      <asvg:svgBlip xmlns:asvg="http://schemas.microsoft.com/office/drawing/2016/SVG/main" xmlns="" r:embed="rId3"/>
                    </a:ext>
                  </a:extLst>
                </a:blip>
              </a:buBlip>
              <a:defRPr/>
            </a:lvl1pPr>
            <a:lvl2pPr marL="713232">
              <a:defRPr/>
            </a:lvl2pPr>
            <a:lvl3pPr marL="1042416">
              <a:defRPr/>
            </a:lvl3pPr>
            <a:lvl4pPr marL="1412748">
              <a:defRPr/>
            </a:lvl4pPr>
            <a:lvl5pPr marL="174193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5947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342901" y="1145382"/>
            <a:ext cx="8457009" cy="3345656"/>
          </a:xfrm>
        </p:spPr>
        <p:txBody>
          <a:bodyPr>
            <a:noAutofit/>
          </a:bodyPr>
          <a:lstStyle>
            <a:lvl1pPr marL="0" indent="0">
              <a:buNone/>
              <a:defRPr sz="2100" b="1"/>
            </a:lvl1pPr>
            <a:lvl2pPr marL="342900" indent="-185166">
              <a:buClrTx/>
              <a:buSzPct val="100000"/>
              <a:buFont typeface="Arial" panose="020B0604020202020204" pitchFamily="34" charset="0"/>
              <a:buChar char="•"/>
              <a:defRPr sz="1800"/>
            </a:lvl2pPr>
            <a:lvl3pPr marL="699516" indent="-233172">
              <a:buFont typeface="Arial" panose="020B0604020202020204" pitchFamily="34" charset="0"/>
              <a:buChar char="–"/>
              <a:defRPr sz="1800"/>
            </a:lvl3pPr>
            <a:lvl4pPr marL="1028700" indent="-185166">
              <a:buSzPct val="100000"/>
              <a:buFont typeface="Arial" panose="020B0604020202020204" pitchFamily="34" charset="0"/>
              <a:buChar char="•"/>
              <a:defRPr sz="1800"/>
            </a:lvl4pPr>
            <a:lvl5pPr marL="1405890" indent="-240030">
              <a:buFont typeface="Arial" panose="020B0604020202020204" pitchFamily="34" charset="0"/>
              <a:buChar cha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3560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342900" y="1145381"/>
            <a:ext cx="8457010" cy="3345655"/>
          </a:xfrm>
        </p:spPr>
        <p:txBody>
          <a:bodyPr/>
          <a:lstStyle>
            <a:lvl1pPr marL="342900" indent="-3429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713232">
              <a:buClrTx/>
              <a:defRPr/>
            </a:lvl2pPr>
            <a:lvl3pPr marL="1042416">
              <a:buClrTx/>
              <a:defRPr/>
            </a:lvl3pPr>
            <a:lvl4pPr marL="1412748">
              <a:buClrTx/>
              <a:defRPr/>
            </a:lvl4pPr>
            <a:lvl5pPr marL="1741932">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gray">
          <a:xfrm>
            <a:off x="342900" y="4672549"/>
            <a:ext cx="4672255" cy="92333"/>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sz="600" dirty="0">
                <a:solidFill>
                  <a:srgbClr val="6F7878"/>
                </a:solidFill>
              </a:rPr>
              <a:t>For information, please contact your Gartner representative.</a:t>
            </a:r>
          </a:p>
        </p:txBody>
      </p:sp>
    </p:spTree>
    <p:extLst>
      <p:ext uri="{BB962C8B-B14F-4D97-AF65-F5344CB8AC3E}">
        <p14:creationId xmlns:p14="http://schemas.microsoft.com/office/powerpoint/2010/main" val="3518000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342900" y="1145381"/>
            <a:ext cx="8457010" cy="2438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1" hasCustomPrompt="1"/>
          </p:nvPr>
        </p:nvSpPr>
        <p:spPr bwMode="ltGray">
          <a:xfrm>
            <a:off x="342900" y="3583782"/>
            <a:ext cx="8457010" cy="907256"/>
          </a:xfrm>
          <a:solidFill>
            <a:srgbClr val="002856"/>
          </a:solidFill>
        </p:spPr>
        <p:txBody>
          <a:bodyPr lIns="137160" tIns="91440" rIns="91440" bIns="91440" anchor="ctr" anchorCtr="0"/>
          <a:lstStyle>
            <a:lvl1pPr marL="0" indent="0">
              <a:spcBef>
                <a:spcPts val="450"/>
              </a:spcBef>
              <a:buNone/>
              <a:defRPr>
                <a:solidFill>
                  <a:srgbClr val="FFFFFF"/>
                </a:solidFill>
              </a:defRPr>
            </a:lvl1pPr>
          </a:lstStyle>
          <a:p>
            <a:pPr lvl="0"/>
            <a:r>
              <a:rPr lang="en-US" dirty="0"/>
              <a:t>Edit Master text styles</a:t>
            </a:r>
          </a:p>
        </p:txBody>
      </p:sp>
    </p:spTree>
    <p:extLst>
      <p:ext uri="{BB962C8B-B14F-4D97-AF65-F5344CB8AC3E}">
        <p14:creationId xmlns:p14="http://schemas.microsoft.com/office/powerpoint/2010/main" val="727867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3318145" y="1145382"/>
            <a:ext cx="2502694" cy="3345656"/>
          </a:xfrm>
        </p:spPr>
        <p:txBody>
          <a:bodyPr vert="horz" lIns="0" tIns="0" rIns="0" bIns="0" rtlCol="0">
            <a:noAutofit/>
          </a:bodyPr>
          <a:lstStyle>
            <a:lvl1pPr>
              <a:defRPr lang="en-US" sz="1500" b="1" dirty="0"/>
            </a:lvl1pPr>
            <a:lvl2pPr>
              <a:defRPr lang="en-US" sz="1500" dirty="0"/>
            </a:lvl2pPr>
            <a:lvl3pPr>
              <a:defRPr lang="en-US" sz="1500" dirty="0"/>
            </a:lvl3pPr>
            <a:lvl4pPr>
              <a:defRPr lang="en-US" sz="1500" dirty="0"/>
            </a:lvl4pPr>
            <a:lvl5pPr>
              <a:defRPr lang="en-US" sz="1500" dirty="0"/>
            </a:lvl5pPr>
          </a:lstStyle>
          <a:p>
            <a:pPr marL="0" lvl="0" indent="0">
              <a:buNone/>
            </a:pPr>
            <a:r>
              <a:rPr lang="en-US" dirty="0"/>
              <a:t>Edit Master text styles</a:t>
            </a:r>
          </a:p>
          <a:p>
            <a:pPr marL="185166" lvl="1" indent="-185166">
              <a:buClrTx/>
              <a:buChar char="•"/>
            </a:pPr>
            <a:r>
              <a:rPr lang="en-US" dirty="0"/>
              <a:t>Second level</a:t>
            </a:r>
          </a:p>
          <a:p>
            <a:pPr marL="555498" lvl="2" indent="-233172">
              <a:buChar char="–"/>
            </a:pPr>
            <a:r>
              <a:rPr lang="en-US" dirty="0"/>
              <a:t>Third level</a:t>
            </a:r>
          </a:p>
          <a:p>
            <a:pPr marL="884682" lvl="3" indent="-185166">
              <a:buChar char="•"/>
            </a:pPr>
            <a:r>
              <a:rPr lang="en-US" dirty="0"/>
              <a:t>Fourth level</a:t>
            </a:r>
          </a:p>
          <a:p>
            <a:pPr marL="1255014" lvl="4">
              <a:buChar char="–"/>
            </a:pPr>
            <a:r>
              <a:rPr lang="en-US" dirty="0"/>
              <a:t>Fifth level</a:t>
            </a:r>
          </a:p>
        </p:txBody>
      </p:sp>
      <p:sp>
        <p:nvSpPr>
          <p:cNvPr id="2" name="Title 1"/>
          <p:cNvSpPr>
            <a:spLocks noGrp="1"/>
          </p:cNvSpPr>
          <p:nvPr>
            <p:ph type="title"/>
          </p:nvPr>
        </p:nvSpPr>
        <p:spPr>
          <a:xfrm>
            <a:off x="342900" y="275034"/>
            <a:ext cx="8457010" cy="332399"/>
          </a:xfrm>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342900" y="1145382"/>
            <a:ext cx="2502694" cy="3345656"/>
          </a:xfrm>
        </p:spPr>
        <p:txBody>
          <a:bodyPr>
            <a:noAutofit/>
          </a:bodyPr>
          <a:lstStyle>
            <a:lvl1pPr marL="0" indent="0">
              <a:buNone/>
              <a:defRPr sz="1500" b="1"/>
            </a:lvl1pPr>
            <a:lvl2pPr marL="185166" indent="-185166">
              <a:buClrTx/>
              <a:buSzPct val="100000"/>
              <a:buFont typeface="Arial" panose="020B0604020202020204" pitchFamily="34" charset="0"/>
              <a:buChar char="•"/>
              <a:defRPr sz="1500"/>
            </a:lvl2pPr>
            <a:lvl3pPr marL="555498" indent="-233172">
              <a:buFont typeface="Arial" panose="020B0604020202020204" pitchFamily="34" charset="0"/>
              <a:buChar char="–"/>
              <a:defRPr sz="1500"/>
            </a:lvl3pPr>
            <a:lvl4pPr marL="884682" indent="-185166">
              <a:buSzPct val="100000"/>
              <a:buFont typeface="Arial" panose="020B0604020202020204" pitchFamily="34" charset="0"/>
              <a:buChar char="•"/>
              <a:defRPr sz="1500"/>
            </a:lvl4pPr>
            <a:lvl5pPr marL="1255014" indent="-185166">
              <a:buFont typeface="Arial" panose="020B0604020202020204" pitchFamily="34" charset="0"/>
              <a:buChar char="–"/>
              <a:defRPr sz="15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xmlns="" id="{CC79DA94-4E9A-445A-BBBE-92C436B37B59}"/>
              </a:ext>
            </a:extLst>
          </p:cNvPr>
          <p:cNvSpPr>
            <a:spLocks noGrp="1"/>
          </p:cNvSpPr>
          <p:nvPr>
            <p:ph type="body" sz="quarter" idx="17" hasCustomPrompt="1"/>
          </p:nvPr>
        </p:nvSpPr>
        <p:spPr>
          <a:xfrm>
            <a:off x="6297216" y="1145382"/>
            <a:ext cx="2502694" cy="3345656"/>
          </a:xfrm>
        </p:spPr>
        <p:txBody>
          <a:bodyPr vert="horz" lIns="0" tIns="0" rIns="0" bIns="0" rtlCol="0">
            <a:noAutofit/>
          </a:bodyPr>
          <a:lstStyle>
            <a:lvl1pPr>
              <a:defRPr lang="en-US" sz="1500" b="1" dirty="0"/>
            </a:lvl1pPr>
            <a:lvl2pPr>
              <a:defRPr lang="en-US" sz="1500" dirty="0"/>
            </a:lvl2pPr>
            <a:lvl3pPr>
              <a:defRPr lang="en-US" sz="1500" dirty="0"/>
            </a:lvl3pPr>
            <a:lvl4pPr>
              <a:defRPr lang="en-US" sz="1500" dirty="0"/>
            </a:lvl4pPr>
            <a:lvl5pPr>
              <a:defRPr lang="en-US" sz="1500" dirty="0"/>
            </a:lvl5pPr>
          </a:lstStyle>
          <a:p>
            <a:pPr marL="0" lvl="0" indent="0">
              <a:buNone/>
            </a:pPr>
            <a:r>
              <a:rPr lang="en-US" dirty="0"/>
              <a:t>Edit Master text styles</a:t>
            </a:r>
          </a:p>
          <a:p>
            <a:pPr marL="185166" lvl="1" indent="-185166">
              <a:buClrTx/>
              <a:buChar char="•"/>
            </a:pPr>
            <a:r>
              <a:rPr lang="en-US" dirty="0"/>
              <a:t>Second level</a:t>
            </a:r>
          </a:p>
          <a:p>
            <a:pPr marL="555498" lvl="2" indent="-233172">
              <a:buChar char="–"/>
            </a:pPr>
            <a:r>
              <a:rPr lang="en-US" dirty="0"/>
              <a:t>Third level</a:t>
            </a:r>
          </a:p>
          <a:p>
            <a:pPr marL="884682" lvl="3" indent="-185166">
              <a:buChar char="•"/>
            </a:pPr>
            <a:r>
              <a:rPr lang="en-US" dirty="0"/>
              <a:t>Fourth level</a:t>
            </a:r>
          </a:p>
          <a:p>
            <a:pPr marL="1255014" lvl="4">
              <a:buChar char="–"/>
            </a:pPr>
            <a:r>
              <a:rPr lang="en-US" dirty="0"/>
              <a:t>Fifth level</a:t>
            </a:r>
          </a:p>
        </p:txBody>
      </p:sp>
    </p:spTree>
    <p:extLst>
      <p:ext uri="{BB962C8B-B14F-4D97-AF65-F5344CB8AC3E}">
        <p14:creationId xmlns:p14="http://schemas.microsoft.com/office/powerpoint/2010/main" val="2614683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3318145" y="1145382"/>
            <a:ext cx="2502694" cy="3345656"/>
          </a:xfrm>
          <a:solidFill>
            <a:srgbClr val="D3D3D3"/>
          </a:solidFill>
        </p:spPr>
        <p:txBody>
          <a:bodyPr vert="horz" lIns="182880" tIns="182880" rIns="91440" bIns="182880" rtlCol="0">
            <a:noAutofit/>
          </a:bodyPr>
          <a:lstStyle>
            <a:lvl1pPr>
              <a:defRPr lang="en-US" sz="1500" b="1" dirty="0"/>
            </a:lvl1pPr>
            <a:lvl2pPr>
              <a:defRPr lang="en-US" sz="1500" dirty="0"/>
            </a:lvl2pPr>
            <a:lvl3pPr>
              <a:defRPr lang="en-US" sz="1500" dirty="0"/>
            </a:lvl3pPr>
            <a:lvl4pPr>
              <a:defRPr lang="en-US" sz="1500" dirty="0"/>
            </a:lvl4pPr>
            <a:lvl5pPr>
              <a:defRPr lang="en-US" sz="1500" dirty="0"/>
            </a:lvl5pPr>
          </a:lstStyle>
          <a:p>
            <a:pPr marL="0" lvl="0" indent="0">
              <a:buNone/>
            </a:pPr>
            <a:r>
              <a:rPr lang="en-US" dirty="0"/>
              <a:t>Edit Master text styles</a:t>
            </a:r>
          </a:p>
          <a:p>
            <a:pPr marL="185166" lvl="1" indent="-185166">
              <a:buClrTx/>
              <a:buChar char="•"/>
            </a:pPr>
            <a:r>
              <a:rPr lang="en-US" dirty="0"/>
              <a:t>Second level</a:t>
            </a:r>
          </a:p>
          <a:p>
            <a:pPr marL="555498" lvl="2" indent="-233172">
              <a:buChar char="–"/>
            </a:pPr>
            <a:r>
              <a:rPr lang="en-US" dirty="0"/>
              <a:t>Third level</a:t>
            </a:r>
          </a:p>
          <a:p>
            <a:pPr marL="884682" lvl="3" indent="-185166">
              <a:buChar char="•"/>
            </a:pPr>
            <a:r>
              <a:rPr lang="en-US" dirty="0"/>
              <a:t>Fourth level</a:t>
            </a:r>
          </a:p>
          <a:p>
            <a:pPr marL="1255014" lvl="4" indent="-240030">
              <a:buChar char="–"/>
            </a:pPr>
            <a:r>
              <a:rPr lang="en-US" dirty="0"/>
              <a:t>Fifth level</a:t>
            </a:r>
          </a:p>
        </p:txBody>
      </p:sp>
      <p:sp>
        <p:nvSpPr>
          <p:cNvPr id="2" name="Title 1"/>
          <p:cNvSpPr>
            <a:spLocks noGrp="1"/>
          </p:cNvSpPr>
          <p:nvPr>
            <p:ph type="title"/>
          </p:nvPr>
        </p:nvSpPr>
        <p:spPr>
          <a:xfrm>
            <a:off x="342900" y="275034"/>
            <a:ext cx="8457010" cy="332399"/>
          </a:xfrm>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342900" y="1145382"/>
            <a:ext cx="2502694" cy="3345656"/>
          </a:xfrm>
          <a:solidFill>
            <a:srgbClr val="D3D3D3"/>
          </a:solidFill>
        </p:spPr>
        <p:txBody>
          <a:bodyPr lIns="182880" tIns="182880" rIns="91440" bIns="182880">
            <a:noAutofit/>
          </a:bodyPr>
          <a:lstStyle>
            <a:lvl1pPr marL="0" indent="0">
              <a:buNone/>
              <a:defRPr sz="1500" b="1"/>
            </a:lvl1pPr>
            <a:lvl2pPr marL="185166" indent="-185166">
              <a:buClrTx/>
              <a:buSzPct val="100000"/>
              <a:buFont typeface="Arial" panose="020B0604020202020204" pitchFamily="34" charset="0"/>
              <a:buChar char="•"/>
              <a:defRPr sz="1500"/>
            </a:lvl2pPr>
            <a:lvl3pPr marL="555498" indent="-233172">
              <a:buFont typeface="Arial" panose="020B0604020202020204" pitchFamily="34" charset="0"/>
              <a:buChar char="–"/>
              <a:defRPr sz="1500"/>
            </a:lvl3pPr>
            <a:lvl4pPr marL="884682" indent="-185166">
              <a:buSzPct val="100000"/>
              <a:buFont typeface="Arial" panose="020B0604020202020204" pitchFamily="34" charset="0"/>
              <a:buChar char="•"/>
              <a:defRPr sz="1500"/>
            </a:lvl4pPr>
            <a:lvl5pPr marL="1255014" indent="-240030">
              <a:buFont typeface="Arial" panose="020B0604020202020204" pitchFamily="34" charset="0"/>
              <a:buChar char="–"/>
              <a:defRPr sz="15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xmlns="" id="{F7B06725-09F7-4703-BCE3-493A95404A76}"/>
              </a:ext>
            </a:extLst>
          </p:cNvPr>
          <p:cNvSpPr>
            <a:spLocks noGrp="1"/>
          </p:cNvSpPr>
          <p:nvPr>
            <p:ph type="body" sz="quarter" idx="17" hasCustomPrompt="1"/>
          </p:nvPr>
        </p:nvSpPr>
        <p:spPr>
          <a:xfrm>
            <a:off x="6297216" y="1145382"/>
            <a:ext cx="2502694" cy="3345656"/>
          </a:xfrm>
          <a:solidFill>
            <a:srgbClr val="D3D3D3"/>
          </a:solidFill>
        </p:spPr>
        <p:txBody>
          <a:bodyPr vert="horz" lIns="182880" tIns="182880" rIns="91440" bIns="182880" rtlCol="0">
            <a:noAutofit/>
          </a:bodyPr>
          <a:lstStyle>
            <a:lvl1pPr>
              <a:defRPr lang="en-US" sz="1500" b="1" dirty="0"/>
            </a:lvl1pPr>
            <a:lvl2pPr>
              <a:defRPr lang="en-US" sz="1500" dirty="0"/>
            </a:lvl2pPr>
            <a:lvl3pPr>
              <a:defRPr lang="en-US" sz="1500" dirty="0"/>
            </a:lvl3pPr>
            <a:lvl4pPr>
              <a:defRPr lang="en-US" sz="1500" dirty="0"/>
            </a:lvl4pPr>
            <a:lvl5pPr>
              <a:defRPr lang="en-US" sz="1500" dirty="0"/>
            </a:lvl5pPr>
          </a:lstStyle>
          <a:p>
            <a:pPr marL="0" lvl="0" indent="0">
              <a:buNone/>
            </a:pPr>
            <a:r>
              <a:rPr lang="en-US" dirty="0"/>
              <a:t>Edit Master text styles</a:t>
            </a:r>
          </a:p>
          <a:p>
            <a:pPr marL="185166" lvl="1" indent="-185166">
              <a:buClrTx/>
              <a:buChar char="•"/>
            </a:pPr>
            <a:r>
              <a:rPr lang="en-US" dirty="0"/>
              <a:t>Second level</a:t>
            </a:r>
          </a:p>
          <a:p>
            <a:pPr marL="555498" lvl="2" indent="-233172">
              <a:buChar char="–"/>
            </a:pPr>
            <a:r>
              <a:rPr lang="en-US" dirty="0"/>
              <a:t>Third level</a:t>
            </a:r>
          </a:p>
          <a:p>
            <a:pPr marL="884682" lvl="3" indent="-185166">
              <a:buChar char="•"/>
            </a:pPr>
            <a:r>
              <a:rPr lang="en-US" dirty="0"/>
              <a:t>Fourth level</a:t>
            </a:r>
          </a:p>
          <a:p>
            <a:pPr marL="1255014" lvl="4" indent="-240030">
              <a:buChar char="–"/>
            </a:pPr>
            <a:r>
              <a:rPr lang="en-US" dirty="0"/>
              <a:t>Fifth level</a:t>
            </a:r>
          </a:p>
        </p:txBody>
      </p:sp>
    </p:spTree>
    <p:extLst>
      <p:ext uri="{BB962C8B-B14F-4D97-AF65-F5344CB8AC3E}">
        <p14:creationId xmlns:p14="http://schemas.microsoft.com/office/powerpoint/2010/main" val="307284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ARTNER_MASTER_SLIDE">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549640" y="219456"/>
            <a:ext cx="310896" cy="310896"/>
          </a:xfrm>
          <a:prstGeom prst="rect">
            <a:avLst/>
          </a:prstGeom>
        </p:spPr>
      </p:pic>
      <p:sp>
        <p:nvSpPr>
          <p:cNvPr id="3" name="Object2"/>
          <p:cNvSpPr/>
          <p:nvPr/>
        </p:nvSpPr>
        <p:spPr>
          <a:xfrm>
            <a:off x="457200" y="4480560"/>
            <a:ext cx="5029200" cy="685800"/>
          </a:xfrm>
          <a:prstGeom prst="rect">
            <a:avLst/>
          </a:prstGeom>
          <a:noFill/>
          <a:ln/>
        </p:spPr>
        <p:txBody>
          <a:bodyPr wrap="square" rtlCol="0" anchor="ctr"/>
          <a:lstStyle/>
          <a:p>
            <a:r>
              <a:rPr lang="en-US" sz="700" b="1" dirty="0">
                <a:solidFill>
                  <a:srgbClr val="000000"/>
                </a:solidFill>
              </a:rPr>
              <a:t>RESTRICTED DISTRIBUTION</a:t>
            </a:r>
            <a:endParaRPr lang="en-US" sz="700" dirty="0"/>
          </a:p>
        </p:txBody>
      </p:sp>
      <p:sp>
        <p:nvSpPr>
          <p:cNvPr id="4" name="Object3"/>
          <p:cNvSpPr/>
          <p:nvPr/>
        </p:nvSpPr>
        <p:spPr>
          <a:xfrm>
            <a:off x="457200" y="4617720"/>
            <a:ext cx="5029200" cy="685800"/>
          </a:xfrm>
          <a:prstGeom prst="rect">
            <a:avLst/>
          </a:prstGeom>
          <a:noFill/>
          <a:ln/>
        </p:spPr>
        <p:txBody>
          <a:bodyPr wrap="square" rtlCol="0" anchor="ctr"/>
          <a:lstStyle/>
          <a:p>
            <a:r>
              <a:rPr lang="en-US" sz="600" dirty="0">
                <a:solidFill>
                  <a:srgbClr val="000000"/>
                </a:solidFill>
              </a:rPr>
              <a:t>© 2021 Gartner Inc. and/or its affiliates. All rights reserved.</a:t>
            </a:r>
            <a:endParaRPr lang="en-US" sz="600" dirty="0"/>
          </a:p>
        </p:txBody>
      </p:sp>
      <p:pic>
        <p:nvPicPr>
          <p:cNvPr id="5" name="Object 4" descr="preencoded.png"/>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7726680" y="4663440"/>
            <a:ext cx="1097280" cy="2286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342900" y="2239351"/>
            <a:ext cx="8457010" cy="332399"/>
          </a:xfrm>
        </p:spPr>
        <p:txBody>
          <a:bodyPr anchor="ctr" anchorCtr="0"/>
          <a:lstStyle>
            <a:lvl1pPr algn="ctr">
              <a:defRPr sz="3000">
                <a:solidFill>
                  <a:schemeClr val="tx2"/>
                </a:solidFill>
              </a:defRPr>
            </a:lvl1pPr>
          </a:lstStyle>
          <a:p>
            <a:r>
              <a:rPr lang="en-US" dirty="0"/>
              <a:t>Title Center Layout</a:t>
            </a:r>
          </a:p>
        </p:txBody>
      </p:sp>
    </p:spTree>
    <p:extLst>
      <p:ext uri="{BB962C8B-B14F-4D97-AF65-F5344CB8AC3E}">
        <p14:creationId xmlns:p14="http://schemas.microsoft.com/office/powerpoint/2010/main" val="3763082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Top w Cen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F96C7-DA47-4432-8469-F8EF70ADFA3C}"/>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xmlns="" id="{7BD2D956-4F64-4FD7-99E8-2E4093BA6D37}"/>
              </a:ext>
            </a:extLst>
          </p:cNvPr>
          <p:cNvSpPr>
            <a:spLocks noGrp="1"/>
          </p:cNvSpPr>
          <p:nvPr>
            <p:ph type="body" sz="quarter" idx="10"/>
          </p:nvPr>
        </p:nvSpPr>
        <p:spPr>
          <a:xfrm>
            <a:off x="342900" y="2239351"/>
            <a:ext cx="8457010" cy="332399"/>
          </a:xfrm>
        </p:spPr>
        <p:txBody>
          <a:bodyPr vert="horz" wrap="square" lIns="0" tIns="0" rIns="0" bIns="0" rtlCol="0" anchor="ctr" anchorCtr="0">
            <a:noAutofit/>
          </a:bodyPr>
          <a:lstStyle>
            <a:lvl1pPr>
              <a:defRPr lang="en-US" sz="3000" b="0" smtClean="0">
                <a:solidFill>
                  <a:schemeClr val="tx2"/>
                </a:solidFill>
                <a:latin typeface="Arial Black" panose="020B0A04020102020204" pitchFamily="34" charset="0"/>
                <a:ea typeface="+mj-ea"/>
                <a:cs typeface="+mj-cs"/>
              </a:defRPr>
            </a:lvl1pPr>
            <a:lvl2pPr>
              <a:defRPr lang="en-US" smtClean="0"/>
            </a:lvl2pPr>
            <a:lvl3pPr>
              <a:defRPr lang="en-US" smtClean="0"/>
            </a:lvl3pPr>
            <a:lvl4pPr>
              <a:defRPr lang="en-US" smtClean="0"/>
            </a:lvl4pPr>
            <a:lvl5pPr>
              <a:defRPr lang="en-US"/>
            </a:lvl5pPr>
          </a:lstStyle>
          <a:p>
            <a:pPr lvl="0" algn="ctr">
              <a:buNone/>
            </a:pPr>
            <a:r>
              <a:rPr lang="en-US"/>
              <a:t>Click to edit Master text styles</a:t>
            </a:r>
          </a:p>
        </p:txBody>
      </p:sp>
    </p:spTree>
    <p:extLst>
      <p:ext uri="{BB962C8B-B14F-4D97-AF65-F5344CB8AC3E}">
        <p14:creationId xmlns:p14="http://schemas.microsoft.com/office/powerpoint/2010/main" val="2985192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5355674" y="1015529"/>
            <a:ext cx="3788325" cy="2465195"/>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hasCustomPrompt="1"/>
          </p:nvPr>
        </p:nvSpPr>
        <p:spPr>
          <a:xfrm>
            <a:off x="1541436" y="1145382"/>
            <a:ext cx="3680074" cy="2202937"/>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24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dirty="0"/>
              <a:t>Divider Slide</a:t>
            </a:r>
            <a:br>
              <a:rPr lang="en-US" dirty="0"/>
            </a:br>
            <a:r>
              <a:rPr lang="en-US" dirty="0"/>
              <a:t>30 Characters</a:t>
            </a:r>
            <a:br>
              <a:rPr lang="en-US" dirty="0"/>
            </a:br>
            <a:r>
              <a:rPr lang="en-US" dirty="0"/>
              <a:t>Lorem Ipsum</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015529"/>
            <a:ext cx="1315466" cy="2465195"/>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249934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5355674" y="1015529"/>
            <a:ext cx="3788325" cy="2465195"/>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015529"/>
            <a:ext cx="1315466" cy="2465195"/>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1543050" y="1145286"/>
            <a:ext cx="3682746" cy="2201418"/>
          </a:xfrm>
        </p:spPr>
        <p:txBody>
          <a:bodyPr anchor="ctr" anchorCtr="0"/>
          <a:lstStyle>
            <a:lvl1pPr>
              <a:lnSpc>
                <a:spcPct val="100000"/>
              </a:lnSpc>
              <a:defRPr sz="24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5140824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5355674" y="1015529"/>
            <a:ext cx="3788325" cy="2465195"/>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015529"/>
            <a:ext cx="1315466" cy="2465195"/>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1543050" y="1145286"/>
            <a:ext cx="3682746" cy="2201418"/>
          </a:xfrm>
        </p:spPr>
        <p:txBody>
          <a:bodyPr anchor="ctr" anchorCtr="0"/>
          <a:lstStyle>
            <a:lvl1pPr>
              <a:lnSpc>
                <a:spcPct val="100000"/>
              </a:lnSpc>
              <a:defRPr sz="24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919596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5355674" y="1015529"/>
            <a:ext cx="3788325" cy="2465195"/>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015529"/>
            <a:ext cx="1315466" cy="2465195"/>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1543050" y="1145286"/>
            <a:ext cx="3682746" cy="2201418"/>
          </a:xfrm>
        </p:spPr>
        <p:txBody>
          <a:bodyPr anchor="ctr" anchorCtr="0"/>
          <a:lstStyle>
            <a:lvl1pPr>
              <a:lnSpc>
                <a:spcPct val="100000"/>
              </a:lnSpc>
              <a:defRPr sz="24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04341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5355674" y="1015529"/>
            <a:ext cx="3788325" cy="2465195"/>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015529"/>
            <a:ext cx="1315466" cy="2465195"/>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1543050" y="1145286"/>
            <a:ext cx="3682746" cy="2201418"/>
          </a:xfrm>
        </p:spPr>
        <p:txBody>
          <a:bodyPr anchor="ctr" anchorCtr="0"/>
          <a:lstStyle>
            <a:lvl1pPr>
              <a:lnSpc>
                <a:spcPct val="100000"/>
              </a:lnSpc>
              <a:defRPr sz="24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106413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5355674" y="1015529"/>
            <a:ext cx="3788325" cy="2465195"/>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015529"/>
            <a:ext cx="1315466" cy="2465195"/>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1543050" y="1145286"/>
            <a:ext cx="3682746" cy="2201418"/>
          </a:xfrm>
        </p:spPr>
        <p:txBody>
          <a:bodyPr anchor="ctr" anchorCtr="0"/>
          <a:lstStyle>
            <a:lvl1pPr>
              <a:lnSpc>
                <a:spcPct val="100000"/>
              </a:lnSpc>
              <a:defRPr sz="24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28518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42900" y="756952"/>
            <a:ext cx="4545106" cy="3357086"/>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6" name="Text Placeholder 5">
            <a:extLst>
              <a:ext uri="{FF2B5EF4-FFF2-40B4-BE49-F238E27FC236}">
                <a16:creationId xmlns:a16="http://schemas.microsoft.com/office/drawing/2014/main" xmlns="" id="{B5A5ABB7-A574-4F00-8EBF-4F95BF5684D9}"/>
              </a:ext>
            </a:extLst>
          </p:cNvPr>
          <p:cNvSpPr>
            <a:spLocks noGrp="1"/>
          </p:cNvSpPr>
          <p:nvPr>
            <p:ph type="body" sz="quarter" idx="12" hasCustomPrompt="1"/>
          </p:nvPr>
        </p:nvSpPr>
        <p:spPr>
          <a:xfrm>
            <a:off x="342900" y="4114038"/>
            <a:ext cx="4545106" cy="260604"/>
          </a:xfrm>
        </p:spPr>
        <p:txBody>
          <a:bodyPr/>
          <a:lstStyle>
            <a:lvl1pPr marL="0" indent="0">
              <a:buNone/>
              <a:defRPr sz="1050"/>
            </a:lvl1pPr>
            <a:lvl2pPr marL="240030" indent="0">
              <a:buNone/>
              <a:defRPr sz="1050"/>
            </a:lvl2pPr>
            <a:lvl3pPr marL="411480" indent="0">
              <a:buNone/>
              <a:defRPr sz="1050"/>
            </a:lvl3pPr>
            <a:lvl4pPr marL="617220" indent="0">
              <a:buNone/>
              <a:defRPr sz="1050"/>
            </a:lvl4pPr>
            <a:lvl5pPr marL="788670" indent="0">
              <a:buNone/>
              <a:defRPr sz="1050"/>
            </a:lvl5pPr>
          </a:lstStyle>
          <a:p>
            <a:pPr lvl="0"/>
            <a:r>
              <a:rPr lang="en-US" dirty="0"/>
              <a:t>Quote attribution placeholder</a:t>
            </a:r>
          </a:p>
        </p:txBody>
      </p:sp>
    </p:spTree>
    <p:extLst>
      <p:ext uri="{BB962C8B-B14F-4D97-AF65-F5344CB8AC3E}">
        <p14:creationId xmlns:p14="http://schemas.microsoft.com/office/powerpoint/2010/main" val="24098711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342900" y="756952"/>
            <a:ext cx="6275071" cy="3357086"/>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342900" y="4114038"/>
            <a:ext cx="6275071" cy="260604"/>
          </a:xfrm>
        </p:spPr>
        <p:txBody>
          <a:bodyPr/>
          <a:lstStyle>
            <a:lvl1pPr marL="0" indent="0">
              <a:buNone/>
              <a:defRPr sz="1050"/>
            </a:lvl1pPr>
            <a:lvl2pPr marL="240030" indent="0">
              <a:buNone/>
              <a:defRPr sz="1050"/>
            </a:lvl2pPr>
            <a:lvl3pPr marL="411480" indent="0">
              <a:buNone/>
              <a:defRPr sz="1050"/>
            </a:lvl3pPr>
            <a:lvl4pPr marL="617220" indent="0">
              <a:buNone/>
              <a:defRPr sz="1050"/>
            </a:lvl4pPr>
            <a:lvl5pPr marL="788670" indent="0">
              <a:buNone/>
              <a:defRPr sz="1050"/>
            </a:lvl5pPr>
          </a:lstStyle>
          <a:p>
            <a:pPr lvl="0"/>
            <a:r>
              <a:rPr lang="en-US" dirty="0"/>
              <a:t>Quote attribution placeholder</a:t>
            </a:r>
          </a:p>
        </p:txBody>
      </p:sp>
    </p:spTree>
    <p:extLst>
      <p:ext uri="{BB962C8B-B14F-4D97-AF65-F5344CB8AC3E}">
        <p14:creationId xmlns:p14="http://schemas.microsoft.com/office/powerpoint/2010/main" val="411873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0764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761038" y="1588117"/>
            <a:ext cx="7619771" cy="1661993"/>
          </a:xfrm>
        </p:spPr>
        <p:txBody>
          <a:bodyPr anchor="ctr" anchorCtr="0">
            <a:noAutofit/>
          </a:bodyPr>
          <a:lstStyle>
            <a:lvl1pPr marL="0" indent="0">
              <a:lnSpc>
                <a:spcPct val="100000"/>
              </a:lnSpc>
              <a:defRPr sz="27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761038" y="3317174"/>
            <a:ext cx="7618809" cy="323165"/>
          </a:xfrm>
        </p:spPr>
        <p:txBody>
          <a:bodyPr vert="horz" lIns="0" tIns="0" rIns="0" bIns="0" rtlCol="0">
            <a:noAutofit/>
          </a:bodyPr>
          <a:lstStyle>
            <a:lvl1pPr marL="0" indent="0">
              <a:buNone/>
              <a:defRPr lang="en-US" sz="1200" dirty="0"/>
            </a:lvl1pPr>
          </a:lstStyle>
          <a:p>
            <a:pPr marL="205740" lvl="0" indent="-20574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0" y="1007269"/>
            <a:ext cx="380519" cy="3128963"/>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8763481" y="1007269"/>
            <a:ext cx="380519" cy="3128963"/>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79172163"/>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761038" y="1588117"/>
            <a:ext cx="7619771" cy="1661993"/>
          </a:xfrm>
        </p:spPr>
        <p:txBody>
          <a:bodyPr anchor="ctr" anchorCtr="0">
            <a:noAutofit/>
          </a:bodyPr>
          <a:lstStyle>
            <a:lvl1pPr marL="0" indent="0">
              <a:lnSpc>
                <a:spcPct val="100000"/>
              </a:lnSpc>
              <a:defRPr sz="27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761038" y="3317174"/>
            <a:ext cx="7618809" cy="323165"/>
          </a:xfrm>
        </p:spPr>
        <p:txBody>
          <a:bodyPr vert="horz" lIns="0" tIns="0" rIns="0" bIns="0" rtlCol="0">
            <a:noAutofit/>
          </a:bodyPr>
          <a:lstStyle>
            <a:lvl1pPr marL="0" indent="0">
              <a:buNone/>
              <a:defRPr lang="en-US" sz="1200" dirty="0"/>
            </a:lvl1pPr>
          </a:lstStyle>
          <a:p>
            <a:pPr marL="205740" lvl="0" indent="-20574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0" y="1007269"/>
            <a:ext cx="380519" cy="3128963"/>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8763481" y="1007269"/>
            <a:ext cx="380519" cy="3128963"/>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231364965"/>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761038" y="1588117"/>
            <a:ext cx="7619771" cy="1661993"/>
          </a:xfrm>
        </p:spPr>
        <p:txBody>
          <a:bodyPr anchor="ctr" anchorCtr="0">
            <a:noAutofit/>
          </a:bodyPr>
          <a:lstStyle>
            <a:lvl1pPr marL="0" indent="0">
              <a:lnSpc>
                <a:spcPct val="100000"/>
              </a:lnSpc>
              <a:defRPr sz="27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761038" y="3317174"/>
            <a:ext cx="7618809" cy="323165"/>
          </a:xfrm>
        </p:spPr>
        <p:txBody>
          <a:bodyPr vert="horz" lIns="0" tIns="0" rIns="0" bIns="0" rtlCol="0">
            <a:noAutofit/>
          </a:bodyPr>
          <a:lstStyle>
            <a:lvl1pPr marL="0" indent="0" algn="l">
              <a:buNone/>
              <a:defRPr lang="en-US" sz="1200" dirty="0"/>
            </a:lvl1pPr>
          </a:lstStyle>
          <a:p>
            <a:pPr marL="205740" lvl="0" indent="-20574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0" y="1007269"/>
            <a:ext cx="380519" cy="3128963"/>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8763481" y="1007269"/>
            <a:ext cx="380519" cy="3128963"/>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3018774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761038" y="1588117"/>
            <a:ext cx="7619771" cy="1661993"/>
          </a:xfrm>
        </p:spPr>
        <p:txBody>
          <a:bodyPr anchor="ctr" anchorCtr="0">
            <a:noAutofit/>
          </a:bodyPr>
          <a:lstStyle>
            <a:lvl1pPr marL="0" indent="0">
              <a:lnSpc>
                <a:spcPct val="100000"/>
              </a:lnSpc>
              <a:defRPr sz="27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761038" y="3317174"/>
            <a:ext cx="7618809" cy="323165"/>
          </a:xfrm>
        </p:spPr>
        <p:txBody>
          <a:bodyPr vert="horz" lIns="0" tIns="0" rIns="0" bIns="0" rtlCol="0">
            <a:noAutofit/>
          </a:bodyPr>
          <a:lstStyle>
            <a:lvl1pPr marL="0" indent="0">
              <a:buNone/>
              <a:defRPr lang="en-US" sz="1200" dirty="0"/>
            </a:lvl1pPr>
          </a:lstStyle>
          <a:p>
            <a:pPr marL="205740" lvl="0" indent="-20574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0" y="1007269"/>
            <a:ext cx="380519" cy="3128963"/>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8763481" y="1007269"/>
            <a:ext cx="380519" cy="3128963"/>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145985494"/>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761038" y="1588117"/>
            <a:ext cx="7619771" cy="1661993"/>
          </a:xfrm>
        </p:spPr>
        <p:txBody>
          <a:bodyPr anchor="ctr" anchorCtr="0">
            <a:noAutofit/>
          </a:bodyPr>
          <a:lstStyle>
            <a:lvl1pPr marL="0" indent="0">
              <a:lnSpc>
                <a:spcPct val="100000"/>
              </a:lnSpc>
              <a:defRPr sz="27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761038" y="3317174"/>
            <a:ext cx="7618809" cy="323165"/>
          </a:xfrm>
        </p:spPr>
        <p:txBody>
          <a:bodyPr vert="horz" lIns="0" tIns="0" rIns="0" bIns="0" rtlCol="0">
            <a:noAutofit/>
          </a:bodyPr>
          <a:lstStyle>
            <a:lvl1pPr marL="0" indent="0">
              <a:buNone/>
              <a:defRPr lang="en-US" sz="1200" dirty="0"/>
            </a:lvl1pPr>
          </a:lstStyle>
          <a:p>
            <a:pPr marL="205740" lvl="0" indent="-20574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0" y="1007269"/>
            <a:ext cx="380519" cy="3128963"/>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8763481" y="1007269"/>
            <a:ext cx="380519" cy="3128963"/>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13205914"/>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9428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Key Issue - Takeaway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1495665" y="1881702"/>
            <a:ext cx="6333886" cy="332399"/>
          </a:xfrm>
        </p:spPr>
        <p:txBody>
          <a:bodyPr anchor="t" anchorCtr="0"/>
          <a:lstStyle>
            <a:lvl1pPr algn="l">
              <a:defRPr sz="2700">
                <a:solidFill>
                  <a:schemeClr val="tx2"/>
                </a:solidFill>
              </a:defRPr>
            </a:lvl1pPr>
          </a:lstStyle>
          <a:p>
            <a:r>
              <a:rPr lang="en-US" dirty="0"/>
              <a:t>Title Center Layout</a:t>
            </a:r>
          </a:p>
        </p:txBody>
      </p:sp>
      <p:sp>
        <p:nvSpPr>
          <p:cNvPr id="4" name="Graphic 4">
            <a:extLst>
              <a:ext uri="{FF2B5EF4-FFF2-40B4-BE49-F238E27FC236}">
                <a16:creationId xmlns:a16="http://schemas.microsoft.com/office/drawing/2014/main" xmlns="" id="{A03498A7-9B95-42BE-BF8D-3D7D59C7CBB6}"/>
              </a:ext>
            </a:extLst>
          </p:cNvPr>
          <p:cNvSpPr/>
          <p:nvPr userDrawn="1"/>
        </p:nvSpPr>
        <p:spPr>
          <a:xfrm>
            <a:off x="825267" y="1814052"/>
            <a:ext cx="467700" cy="467700"/>
          </a:xfrm>
          <a:custGeom>
            <a:avLst/>
            <a:gdLst>
              <a:gd name="connsiteX0" fmla="*/ 266700 w 533400"/>
              <a:gd name="connsiteY0" fmla="*/ 0 h 533400"/>
              <a:gd name="connsiteX1" fmla="*/ 0 w 533400"/>
              <a:gd name="connsiteY1" fmla="*/ 266700 h 533400"/>
              <a:gd name="connsiteX2" fmla="*/ 266700 w 533400"/>
              <a:gd name="connsiteY2" fmla="*/ 533400 h 533400"/>
              <a:gd name="connsiteX3" fmla="*/ 533400 w 533400"/>
              <a:gd name="connsiteY3" fmla="*/ 266700 h 533400"/>
              <a:gd name="connsiteX4" fmla="*/ 266700 w 533400"/>
              <a:gd name="connsiteY4" fmla="*/ 0 h 533400"/>
              <a:gd name="connsiteX5" fmla="*/ 266700 w 533400"/>
              <a:gd name="connsiteY5" fmla="*/ 495300 h 533400"/>
              <a:gd name="connsiteX6" fmla="*/ 38100 w 533400"/>
              <a:gd name="connsiteY6" fmla="*/ 266700 h 533400"/>
              <a:gd name="connsiteX7" fmla="*/ 266700 w 533400"/>
              <a:gd name="connsiteY7" fmla="*/ 38100 h 533400"/>
              <a:gd name="connsiteX8" fmla="*/ 495300 w 533400"/>
              <a:gd name="connsiteY8" fmla="*/ 266700 h 533400"/>
              <a:gd name="connsiteX9" fmla="*/ 266700 w 533400"/>
              <a:gd name="connsiteY9" fmla="*/ 495300 h 533400"/>
              <a:gd name="connsiteX10" fmla="*/ 285750 w 533400"/>
              <a:gd name="connsiteY10" fmla="*/ 100013 h 533400"/>
              <a:gd name="connsiteX11" fmla="*/ 247650 w 533400"/>
              <a:gd name="connsiteY11" fmla="*/ 100013 h 533400"/>
              <a:gd name="connsiteX12" fmla="*/ 247650 w 533400"/>
              <a:gd name="connsiteY12" fmla="*/ 61913 h 533400"/>
              <a:gd name="connsiteX13" fmla="*/ 285750 w 533400"/>
              <a:gd name="connsiteY13" fmla="*/ 61913 h 533400"/>
              <a:gd name="connsiteX14" fmla="*/ 285750 w 533400"/>
              <a:gd name="connsiteY14" fmla="*/ 100013 h 533400"/>
              <a:gd name="connsiteX15" fmla="*/ 247650 w 533400"/>
              <a:gd name="connsiteY15" fmla="*/ 433388 h 533400"/>
              <a:gd name="connsiteX16" fmla="*/ 285750 w 533400"/>
              <a:gd name="connsiteY16" fmla="*/ 433388 h 533400"/>
              <a:gd name="connsiteX17" fmla="*/ 285750 w 533400"/>
              <a:gd name="connsiteY17" fmla="*/ 471488 h 533400"/>
              <a:gd name="connsiteX18" fmla="*/ 247650 w 533400"/>
              <a:gd name="connsiteY18" fmla="*/ 471488 h 533400"/>
              <a:gd name="connsiteX19" fmla="*/ 247650 w 533400"/>
              <a:gd name="connsiteY19" fmla="*/ 433388 h 533400"/>
              <a:gd name="connsiteX20" fmla="*/ 61913 w 533400"/>
              <a:gd name="connsiteY20" fmla="*/ 247650 h 533400"/>
              <a:gd name="connsiteX21" fmla="*/ 100013 w 533400"/>
              <a:gd name="connsiteY21" fmla="*/ 247650 h 533400"/>
              <a:gd name="connsiteX22" fmla="*/ 100013 w 533400"/>
              <a:gd name="connsiteY22" fmla="*/ 285750 h 533400"/>
              <a:gd name="connsiteX23" fmla="*/ 61913 w 533400"/>
              <a:gd name="connsiteY23" fmla="*/ 285750 h 533400"/>
              <a:gd name="connsiteX24" fmla="*/ 61913 w 533400"/>
              <a:gd name="connsiteY24" fmla="*/ 247650 h 533400"/>
              <a:gd name="connsiteX25" fmla="*/ 471488 w 533400"/>
              <a:gd name="connsiteY25" fmla="*/ 247650 h 533400"/>
              <a:gd name="connsiteX26" fmla="*/ 471488 w 533400"/>
              <a:gd name="connsiteY26" fmla="*/ 285750 h 533400"/>
              <a:gd name="connsiteX27" fmla="*/ 433388 w 533400"/>
              <a:gd name="connsiteY27" fmla="*/ 285750 h 533400"/>
              <a:gd name="connsiteX28" fmla="*/ 433388 w 533400"/>
              <a:gd name="connsiteY28" fmla="*/ 247650 h 533400"/>
              <a:gd name="connsiteX29" fmla="*/ 471488 w 533400"/>
              <a:gd name="connsiteY29" fmla="*/ 247650 h 533400"/>
              <a:gd name="connsiteX30" fmla="*/ 138113 w 533400"/>
              <a:gd name="connsiteY30" fmla="*/ 390525 h 533400"/>
              <a:gd name="connsiteX31" fmla="*/ 319088 w 533400"/>
              <a:gd name="connsiteY31" fmla="*/ 314325 h 533400"/>
              <a:gd name="connsiteX32" fmla="*/ 395288 w 533400"/>
              <a:gd name="connsiteY32" fmla="*/ 133350 h 533400"/>
              <a:gd name="connsiteX33" fmla="*/ 214313 w 533400"/>
              <a:gd name="connsiteY33" fmla="*/ 209550 h 533400"/>
              <a:gd name="connsiteX34" fmla="*/ 138113 w 533400"/>
              <a:gd name="connsiteY34" fmla="*/ 390525 h 533400"/>
              <a:gd name="connsiteX35" fmla="*/ 323879 w 533400"/>
              <a:gd name="connsiteY35" fmla="*/ 204759 h 533400"/>
              <a:gd name="connsiteX36" fmla="*/ 289989 w 533400"/>
              <a:gd name="connsiteY36" fmla="*/ 285236 h 533400"/>
              <a:gd name="connsiteX37" fmla="*/ 209512 w 533400"/>
              <a:gd name="connsiteY37" fmla="*/ 319126 h 533400"/>
              <a:gd name="connsiteX38" fmla="*/ 243402 w 533400"/>
              <a:gd name="connsiteY38" fmla="*/ 238649 h 533400"/>
              <a:gd name="connsiteX39" fmla="*/ 323879 w 533400"/>
              <a:gd name="connsiteY39" fmla="*/ 20475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53340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w="9525" cap="flat">
            <a:noFill/>
            <a:prstDash val="solid"/>
            <a:miter/>
          </a:ln>
        </p:spPr>
        <p:txBody>
          <a:bodyPr rtlCol="0" anchor="ctr"/>
          <a:lstStyle/>
          <a:p>
            <a:endParaRPr lang="en-US" sz="1350" dirty="0"/>
          </a:p>
        </p:txBody>
      </p:sp>
    </p:spTree>
    <p:extLst>
      <p:ext uri="{BB962C8B-B14F-4D97-AF65-F5344CB8AC3E}">
        <p14:creationId xmlns:p14="http://schemas.microsoft.com/office/powerpoint/2010/main" val="289904292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G Graph Templa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6B5CCA-9181-D349-B62C-A1D8AE492B74}"/>
              </a:ext>
            </a:extLst>
          </p:cNvPr>
          <p:cNvSpPr>
            <a:spLocks noGrp="1"/>
          </p:cNvSpPr>
          <p:nvPr>
            <p:ph type="title" hasCustomPrompt="1"/>
          </p:nvPr>
        </p:nvSpPr>
        <p:spPr>
          <a:xfrm>
            <a:off x="228604" y="154370"/>
            <a:ext cx="8686797" cy="293049"/>
          </a:xfrm>
        </p:spPr>
        <p:txBody>
          <a:bodyPr/>
          <a:lstStyle/>
          <a:p>
            <a:r>
              <a:rPr lang="en-US" dirty="0"/>
              <a:t>Figure Title</a:t>
            </a:r>
          </a:p>
        </p:txBody>
      </p:sp>
      <p:sp>
        <p:nvSpPr>
          <p:cNvPr id="3" name="Footer Placeholder 2">
            <a:extLst>
              <a:ext uri="{FF2B5EF4-FFF2-40B4-BE49-F238E27FC236}">
                <a16:creationId xmlns:a16="http://schemas.microsoft.com/office/drawing/2014/main" xmlns="" id="{DACDB6BD-42BF-524D-A3D1-669FE446AA25}"/>
              </a:ext>
            </a:extLst>
          </p:cNvPr>
          <p:cNvSpPr>
            <a:spLocks noGrp="1"/>
          </p:cNvSpPr>
          <p:nvPr>
            <p:ph type="ftr" sz="quarter" idx="10"/>
          </p:nvPr>
        </p:nvSpPr>
        <p:spPr>
          <a:xfrm>
            <a:off x="228602" y="4668057"/>
            <a:ext cx="8686789" cy="322146"/>
          </a:xfrm>
        </p:spPr>
        <p:txBody>
          <a:bodyPr/>
          <a:lstStyle>
            <a:lvl1pPr>
              <a:defRPr sz="675"/>
            </a:lvl1pPr>
          </a:lstStyle>
          <a:p>
            <a:r>
              <a:rPr lang="en-US" dirty="0"/>
              <a:t>Source: </a:t>
            </a:r>
          </a:p>
          <a:p>
            <a:r>
              <a:rPr lang="en-US" dirty="0"/>
              <a:t>XXXXXX</a:t>
            </a:r>
          </a:p>
        </p:txBody>
      </p:sp>
      <p:grpSp>
        <p:nvGrpSpPr>
          <p:cNvPr id="4" name="Group 3">
            <a:extLst>
              <a:ext uri="{FF2B5EF4-FFF2-40B4-BE49-F238E27FC236}">
                <a16:creationId xmlns:a16="http://schemas.microsoft.com/office/drawing/2014/main" xmlns="" id="{912EC737-8AFA-8141-829A-00DA05E3BC4B}"/>
              </a:ext>
            </a:extLst>
          </p:cNvPr>
          <p:cNvGrpSpPr/>
          <p:nvPr userDrawn="1"/>
        </p:nvGrpSpPr>
        <p:grpSpPr>
          <a:xfrm>
            <a:off x="-2354568" y="4709630"/>
            <a:ext cx="2240268" cy="310598"/>
            <a:chOff x="-2354568" y="8518635"/>
            <a:chExt cx="2240268" cy="459951"/>
          </a:xfrm>
        </p:grpSpPr>
        <p:sp>
          <p:nvSpPr>
            <p:cNvPr id="5" name="TextBox 4">
              <a:extLst>
                <a:ext uri="{FF2B5EF4-FFF2-40B4-BE49-F238E27FC236}">
                  <a16:creationId xmlns:a16="http://schemas.microsoft.com/office/drawing/2014/main" xmlns="" id="{6E51C836-B8B0-9444-84CC-7B6D7EC5B525}"/>
                </a:ext>
              </a:extLst>
            </p:cNvPr>
            <p:cNvSpPr txBox="1"/>
            <p:nvPr userDrawn="1"/>
          </p:nvSpPr>
          <p:spPr>
            <a:xfrm>
              <a:off x="-2354568" y="8518635"/>
              <a:ext cx="1874508" cy="459951"/>
            </a:xfrm>
            <a:prstGeom prst="rect">
              <a:avLst/>
            </a:prstGeom>
            <a:solidFill>
              <a:srgbClr val="91DCF8"/>
            </a:solidFill>
          </p:spPr>
          <p:txBody>
            <a:bodyPr wrap="square" lIns="0" rIns="45720" rtlCol="0">
              <a:spAutoFit/>
            </a:bodyPr>
            <a:lstStyle/>
            <a:p>
              <a:pPr algn="r"/>
              <a:r>
                <a:rPr lang="en-US" sz="709" dirty="0">
                  <a:latin typeface="Graphik Regular" panose="020B0503030202060203" pitchFamily="34" charset="0"/>
                </a:rPr>
                <a:t>Remember to update these </a:t>
              </a:r>
              <a:r>
                <a:rPr lang="en-US" sz="709" dirty="0" err="1">
                  <a:latin typeface="Graphik Regular" panose="020B0503030202060203" pitchFamily="34" charset="0"/>
                </a:rPr>
                <a:t>Xs</a:t>
              </a:r>
              <a:r>
                <a:rPr lang="en-US" sz="709" dirty="0">
                  <a:latin typeface="Graphik Regular" panose="020B0503030202060203" pitchFamily="34" charset="0"/>
                </a:rPr>
                <a:t> with your CPP Doc Code</a:t>
              </a:r>
            </a:p>
          </p:txBody>
        </p:sp>
        <p:cxnSp>
          <p:nvCxnSpPr>
            <p:cNvPr id="6" name="Straight Arrow Connector 5">
              <a:extLst>
                <a:ext uri="{FF2B5EF4-FFF2-40B4-BE49-F238E27FC236}">
                  <a16:creationId xmlns:a16="http://schemas.microsoft.com/office/drawing/2014/main" xmlns="" id="{414D4AA5-E366-F44D-96B5-5D63E31ED2E2}"/>
                </a:ext>
              </a:extLst>
            </p:cNvPr>
            <p:cNvCxnSpPr>
              <a:cxnSpLocks/>
              <a:stCxn id="5" idx="3"/>
            </p:cNvCxnSpPr>
            <p:nvPr userDrawn="1"/>
          </p:nvCxnSpPr>
          <p:spPr>
            <a:xfrm flipV="1">
              <a:off x="-480060" y="8726386"/>
              <a:ext cx="365760" cy="22225"/>
            </a:xfrm>
            <a:prstGeom prst="straightConnector1">
              <a:avLst/>
            </a:prstGeom>
            <a:ln w="6350">
              <a:solidFill>
                <a:srgbClr val="49C5F4"/>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xmlns="" id="{5F6D5079-5173-924A-9954-A3FEC7E080B8}"/>
              </a:ext>
            </a:extLst>
          </p:cNvPr>
          <p:cNvSpPr txBox="1"/>
          <p:nvPr userDrawn="1"/>
        </p:nvSpPr>
        <p:spPr>
          <a:xfrm>
            <a:off x="-2354568" y="3127474"/>
            <a:ext cx="1874508" cy="1049314"/>
          </a:xfrm>
          <a:prstGeom prst="rect">
            <a:avLst/>
          </a:prstGeom>
          <a:solidFill>
            <a:srgbClr val="F4F4F4"/>
          </a:solidFill>
          <a:ln>
            <a:solidFill>
              <a:srgbClr val="FF0000"/>
            </a:solidFill>
          </a:ln>
        </p:spPr>
        <p:txBody>
          <a:bodyPr wrap="square" lIns="61748" tIns="61748" rIns="61748" bIns="61748" rtlCol="0">
            <a:spAutoFit/>
          </a:bodyPr>
          <a:lstStyle/>
          <a:p>
            <a:pPr>
              <a:spcAft>
                <a:spcPts val="405"/>
              </a:spcAft>
            </a:pPr>
            <a:r>
              <a:rPr lang="en-US" sz="946" dirty="0">
                <a:solidFill>
                  <a:srgbClr val="FF0000"/>
                </a:solidFill>
                <a:latin typeface="Arial" panose="020B0604020202020204" pitchFamily="34" charset="0"/>
              </a:rPr>
              <a:t>After finalizing your graphic, use the export macro included to ensure proper size and resolution. </a:t>
            </a:r>
          </a:p>
          <a:p>
            <a:pPr>
              <a:spcAft>
                <a:spcPts val="203"/>
              </a:spcAft>
            </a:pPr>
            <a:r>
              <a:rPr lang="en-US" sz="946" b="1" dirty="0">
                <a:solidFill>
                  <a:srgbClr val="FF0000"/>
                </a:solidFill>
                <a:latin typeface="Arial" panose="020B0604020202020204" pitchFamily="34" charset="0"/>
              </a:rPr>
              <a:t>See the notes section for instructions.</a:t>
            </a:r>
          </a:p>
        </p:txBody>
      </p:sp>
    </p:spTree>
    <p:extLst>
      <p:ext uri="{BB962C8B-B14F-4D97-AF65-F5344CB8AC3E}">
        <p14:creationId xmlns:p14="http://schemas.microsoft.com/office/powerpoint/2010/main" val="937835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rcRect/>
          <a:stretch/>
        </p:blipFill>
        <p:spPr bwMode="black">
          <a:xfrm>
            <a:off x="7266194" y="4481653"/>
            <a:ext cx="1539912" cy="351613"/>
          </a:xfrm>
          <a:prstGeom prst="rect">
            <a:avLst/>
          </a:prstGeom>
        </p:spPr>
      </p:pic>
      <p:sp>
        <p:nvSpPr>
          <p:cNvPr id="20" name="Text - Presenter Name"/>
          <p:cNvSpPr>
            <a:spLocks noGrp="1" noChangeArrowheads="1"/>
          </p:cNvSpPr>
          <p:nvPr>
            <p:ph type="subTitle" idx="1" hasCustomPrompt="1"/>
          </p:nvPr>
        </p:nvSpPr>
        <p:spPr bwMode="black">
          <a:xfrm>
            <a:off x="740597" y="3140660"/>
            <a:ext cx="5421155" cy="20774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35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740598" y="1553061"/>
            <a:ext cx="5421154" cy="1495794"/>
          </a:xfrm>
          <a:ln>
            <a:noFill/>
          </a:ln>
        </p:spPr>
        <p:txBody>
          <a:bodyPr wrap="square" tIns="0" bIns="0" anchor="ctr" anchorCtr="0">
            <a:noAutofit/>
          </a:bodyPr>
          <a:lstStyle>
            <a:lvl1pPr>
              <a:lnSpc>
                <a:spcPct val="90000"/>
              </a:lnSpc>
              <a:spcBef>
                <a:spcPts val="750"/>
              </a:spcBef>
              <a:spcAft>
                <a:spcPts val="225"/>
              </a:spcAft>
              <a:defRPr sz="2700" b="0" baseline="0">
                <a:solidFill>
                  <a:srgbClr val="FFFFFF"/>
                </a:solidFill>
                <a:latin typeface="Arial Black" panose="020B0A04020102020204" pitchFamily="34" charset="0"/>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345192" y="261241"/>
            <a:ext cx="6879653" cy="207749"/>
          </a:xfrm>
        </p:spPr>
        <p:txBody>
          <a:bodyPr wrap="none" rIns="0" anchor="t" anchorCtr="0">
            <a:noAutofit/>
          </a:bodyPr>
          <a:lstStyle>
            <a:lvl1pPr marL="0" indent="0">
              <a:lnSpc>
                <a:spcPct val="90000"/>
              </a:lnSpc>
              <a:spcBef>
                <a:spcPts val="0"/>
              </a:spcBef>
              <a:spcAft>
                <a:spcPts val="0"/>
              </a:spcAft>
              <a:buFontTx/>
              <a:buNone/>
              <a:defRPr sz="1500" b="1">
                <a:solidFill>
                  <a:srgbClr val="FFFFFF"/>
                </a:solidFill>
                <a:latin typeface="+mn-lt"/>
                <a:cs typeface="Arial" panose="020B0604020202020204" pitchFamily="34" charset="0"/>
              </a:defRPr>
            </a:lvl1pPr>
            <a:lvl2pPr marL="0" indent="0">
              <a:lnSpc>
                <a:spcPct val="90000"/>
              </a:lnSpc>
              <a:spcBef>
                <a:spcPts val="450"/>
              </a:spcBef>
              <a:spcAft>
                <a:spcPts val="0"/>
              </a:spcAft>
              <a:buFontTx/>
              <a:buNone/>
              <a:defRPr sz="900" b="1" baseline="0">
                <a:solidFill>
                  <a:schemeClr val="tx1"/>
                </a:solidFill>
                <a:latin typeface="Arial" panose="020B0604020202020204" pitchFamily="34" charset="0"/>
                <a:cs typeface="Arial" panose="020B0604020202020204" pitchFamily="34" charset="0"/>
              </a:defRPr>
            </a:lvl2pPr>
            <a:lvl3pPr marL="548640" indent="0">
              <a:buFontTx/>
              <a:buNone/>
              <a:defRPr/>
            </a:lvl3pPr>
            <a:lvl4pPr marL="822960" indent="0">
              <a:buFontTx/>
              <a:buNone/>
              <a:defRPr/>
            </a:lvl4pPr>
            <a:lvl5pPr marL="109728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345192" y="514929"/>
            <a:ext cx="6879653" cy="124649"/>
          </a:xfrm>
        </p:spPr>
        <p:txBody>
          <a:bodyPr wrap="square" rIns="0" anchor="t" anchorCtr="0">
            <a:noAutofit/>
          </a:bodyPr>
          <a:lstStyle>
            <a:lvl1pPr marL="0" indent="0">
              <a:lnSpc>
                <a:spcPct val="90000"/>
              </a:lnSpc>
              <a:spcBef>
                <a:spcPts val="0"/>
              </a:spcBef>
              <a:spcAft>
                <a:spcPts val="0"/>
              </a:spcAft>
              <a:buFontTx/>
              <a:buNone/>
              <a:defRPr sz="900" b="1">
                <a:solidFill>
                  <a:srgbClr val="BDBDBD"/>
                </a:solidFill>
                <a:latin typeface="+mj-lt"/>
                <a:cs typeface="Arial" panose="020B0604020202020204" pitchFamily="34" charset="0"/>
              </a:defRPr>
            </a:lvl1pPr>
            <a:lvl2pPr marL="0" indent="0">
              <a:lnSpc>
                <a:spcPct val="90000"/>
              </a:lnSpc>
              <a:spcBef>
                <a:spcPts val="450"/>
              </a:spcBef>
              <a:spcAft>
                <a:spcPts val="0"/>
              </a:spcAft>
              <a:buFontTx/>
              <a:buNone/>
              <a:defRPr sz="900" b="1" baseline="0">
                <a:solidFill>
                  <a:srgbClr val="B2B2B2"/>
                </a:solidFill>
                <a:latin typeface="Arial" panose="020B0604020202020204" pitchFamily="34" charset="0"/>
                <a:cs typeface="Arial" panose="020B0604020202020204" pitchFamily="34" charset="0"/>
              </a:defRPr>
            </a:lvl2pPr>
            <a:lvl3pPr marL="548640" indent="0">
              <a:buFontTx/>
              <a:buNone/>
              <a:defRPr/>
            </a:lvl3pPr>
            <a:lvl4pPr marL="822960" indent="0">
              <a:buFontTx/>
              <a:buNone/>
              <a:defRPr/>
            </a:lvl4pPr>
            <a:lvl5pPr marL="1097280" indent="0">
              <a:buFontTx/>
              <a:buNone/>
              <a:defRPr/>
            </a:lvl5pPr>
          </a:lstStyle>
          <a:p>
            <a:r>
              <a:rPr lang="en-US" dirty="0"/>
              <a:t>1 – 2 Month 2019 / City, State or Country</a:t>
            </a:r>
          </a:p>
        </p:txBody>
      </p:sp>
      <p:sp>
        <p:nvSpPr>
          <p:cNvPr id="32" name="Focus Frame 2"/>
          <p:cNvSpPr>
            <a:spLocks noChangeAspect="1"/>
          </p:cNvSpPr>
          <p:nvPr userDrawn="1"/>
        </p:nvSpPr>
        <p:spPr bwMode="auto">
          <a:xfrm>
            <a:off x="6401667" y="1215020"/>
            <a:ext cx="120325" cy="246888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350" dirty="0" err="1">
              <a:solidFill>
                <a:srgbClr val="000000"/>
              </a:solidFill>
              <a:ea typeface="+mn-ea"/>
              <a:cs typeface="+mn-cs"/>
            </a:endParaRPr>
          </a:p>
        </p:txBody>
      </p:sp>
      <p:sp>
        <p:nvSpPr>
          <p:cNvPr id="33" name="Focus Frame 2"/>
          <p:cNvSpPr>
            <a:spLocks noChangeAspect="1"/>
          </p:cNvSpPr>
          <p:nvPr userDrawn="1"/>
        </p:nvSpPr>
        <p:spPr bwMode="auto">
          <a:xfrm>
            <a:off x="345192" y="1215020"/>
            <a:ext cx="120325" cy="246888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350" dirty="0" err="1">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345192" y="4365287"/>
            <a:ext cx="5816559" cy="484748"/>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sz="525" dirty="0">
                <a:solidFill>
                  <a:srgbClr val="BDBDBD"/>
                </a:solidFil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525" dirty="0">
                <a:solidFill>
                  <a:srgbClr val="BDBDBD"/>
                </a:solidFill>
                <a:hlinkClick r:id="rId3">
                  <a:extLst>
                    <a:ext uri="{A12FA001-AC4F-418D-AE19-62706E023703}">
                      <ahyp:hlinkClr xmlns:ahyp="http://schemas.microsoft.com/office/drawing/2018/hyperlinkcolor" xmlns="" val="tx"/>
                    </a:ext>
                  </a:extLst>
                </a:hlinkClick>
              </a:rPr>
              <a:t>Gartner’s Usage Policy</a:t>
            </a:r>
            <a:r>
              <a:rPr lang="en-US" sz="525"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sz="525" dirty="0">
                <a:solidFill>
                  <a:srgbClr val="BDBDBD"/>
                </a:solidFill>
                <a:hlinkClick r:id="rId4">
                  <a:extLst>
                    <a:ext uri="{A12FA001-AC4F-418D-AE19-62706E023703}">
                      <ahyp:hlinkClr xmlns:ahyp="http://schemas.microsoft.com/office/drawing/2018/hyperlinkcolor" xmlns="" val="tx"/>
                    </a:ext>
                  </a:extLst>
                </a:hlinkClick>
              </a:rPr>
              <a:t>Guiding Principles on Independence and Objectivity</a:t>
            </a:r>
            <a:r>
              <a:rPr lang="en-US" sz="525" dirty="0">
                <a:solidFill>
                  <a:srgbClr val="BDBDBD"/>
                </a:solidFill>
              </a:rPr>
              <a:t>."</a:t>
            </a:r>
          </a:p>
        </p:txBody>
      </p:sp>
    </p:spTree>
    <p:extLst>
      <p:ext uri="{BB962C8B-B14F-4D97-AF65-F5344CB8AC3E}">
        <p14:creationId xmlns:p14="http://schemas.microsoft.com/office/powerpoint/2010/main" val="19316845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59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7080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p:txBody>
          <a:bodyPr/>
          <a:lstStyle>
            <a:lvl1pP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662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p:txBody>
          <a:bodyPr/>
          <a:lstStyle>
            <a:lvl1pPr marL="274320" indent="-274320">
              <a:buFont typeface="+mj-lt"/>
              <a:buAutoNum type="arabicPeriod"/>
              <a:defRPr/>
            </a:lvl1pPr>
            <a:lvl2pPr marL="644652">
              <a:defRPr/>
            </a:lvl2pPr>
            <a:lvl3pPr marL="973836" indent="-185166">
              <a:defRPr/>
            </a:lvl3pPr>
            <a:lvl4pPr marL="1344168" indent="-240030">
              <a:defRPr/>
            </a:lvl4pPr>
            <a:lvl5pPr marL="1673352">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95915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34" Type="http://schemas.openxmlformats.org/officeDocument/2006/relationships/image" Target="../media/image2.png"/><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33"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slideLayout" Target="../slideLayouts/slideLayout33.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slideLayout" Target="../slideLayouts/slideLayout36.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slideLayout" Target="../slideLayouts/slideLayout35.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34"/>
          <a:srcRect/>
          <a:stretch/>
        </p:blipFill>
        <p:spPr>
          <a:xfrm>
            <a:off x="7839745" y="4681294"/>
            <a:ext cx="960164" cy="219237"/>
          </a:xfrm>
          <a:prstGeom prst="rect">
            <a:avLst/>
          </a:prstGeom>
        </p:spPr>
      </p:pic>
      <p:sp>
        <p:nvSpPr>
          <p:cNvPr id="2" name="Title Placeholder 1"/>
          <p:cNvSpPr>
            <a:spLocks noGrp="1"/>
          </p:cNvSpPr>
          <p:nvPr>
            <p:ph type="title"/>
          </p:nvPr>
        </p:nvSpPr>
        <p:spPr>
          <a:xfrm>
            <a:off x="342900" y="275034"/>
            <a:ext cx="8457010" cy="332399"/>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342900" y="1145381"/>
            <a:ext cx="8457010" cy="334565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pyright and Pg Num"/>
          <p:cNvSpPr txBox="1"/>
          <p:nvPr userDrawn="1"/>
        </p:nvSpPr>
        <p:spPr>
          <a:xfrm>
            <a:off x="342901" y="4806381"/>
            <a:ext cx="5386387" cy="103875"/>
          </a:xfrm>
          <a:prstGeom prst="rect">
            <a:avLst/>
          </a:prstGeom>
          <a:noFill/>
        </p:spPr>
        <p:txBody>
          <a:bodyPr wrap="square" lIns="0" tIns="0" rIns="0" bIns="0" rtlCol="0" anchor="b" anchorCtr="0">
            <a:spAutoFit/>
          </a:bodyPr>
          <a:lstStyle/>
          <a:p>
            <a:pPr marL="205740" marR="0" lvl="0" indent="-205740" algn="l" defTabSz="685800" rtl="0" eaLnBrk="1" fontAlgn="auto" latinLnBrk="0" hangingPunct="1">
              <a:lnSpc>
                <a:spcPct val="100000"/>
              </a:lnSpc>
              <a:spcBef>
                <a:spcPts val="0"/>
              </a:spcBef>
              <a:spcAft>
                <a:spcPts val="0"/>
              </a:spcAft>
              <a:buClrTx/>
              <a:buSzTx/>
              <a:buFontTx/>
              <a:buNone/>
              <a:tabLst>
                <a:tab pos="216694" algn="l"/>
              </a:tabLst>
              <a:defRPr/>
            </a:pPr>
            <a:fld id="{1CE9EA8B-DBE7-492B-893F-AD13AC039ED7}" type="slidenum">
              <a:rPr lang="en-US" sz="675" smtClean="0">
                <a:solidFill>
                  <a:srgbClr val="000000"/>
                </a:solidFill>
              </a:rPr>
              <a:pPr marL="205740" marR="0" lvl="0" indent="-205740" algn="l" defTabSz="685800" rtl="0" eaLnBrk="1" fontAlgn="auto" latinLnBrk="0" hangingPunct="1">
                <a:lnSpc>
                  <a:spcPct val="100000"/>
                </a:lnSpc>
                <a:spcBef>
                  <a:spcPts val="0"/>
                </a:spcBef>
                <a:spcAft>
                  <a:spcPts val="0"/>
                </a:spcAft>
                <a:buClrTx/>
                <a:buSzTx/>
                <a:buFontTx/>
                <a:buNone/>
                <a:tabLst>
                  <a:tab pos="216694" algn="l"/>
                </a:tabLst>
                <a:defRPr/>
              </a:pPr>
              <a:t>‹#›</a:t>
            </a:fld>
            <a:r>
              <a:rPr lang="en-US" sz="525" dirty="0">
                <a:solidFill>
                  <a:srgbClr val="6F7878"/>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2222066482"/>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Lst>
  <p:hf sldNum="0" hdr="0" ftr="0" dt="0"/>
  <p:txStyles>
    <p:titleStyle>
      <a:lvl1pPr algn="l" defTabSz="685800" rtl="0" eaLnBrk="1" latinLnBrk="0" hangingPunct="1">
        <a:lnSpc>
          <a:spcPct val="90000"/>
        </a:lnSpc>
        <a:spcBef>
          <a:spcPts val="900"/>
        </a:spcBef>
        <a:spcAft>
          <a:spcPts val="0"/>
        </a:spcAft>
        <a:buNone/>
        <a:defRPr sz="2400" b="0" kern="1200">
          <a:solidFill>
            <a:schemeClr val="tx2"/>
          </a:solidFill>
          <a:latin typeface="Arial Black" panose="020B0A04020102020204" pitchFamily="34" charset="0"/>
          <a:ea typeface="+mj-ea"/>
          <a:cs typeface="+mj-cs"/>
        </a:defRPr>
      </a:lvl1pPr>
    </p:titleStyle>
    <p:bodyStyle>
      <a:lvl1pPr marL="185166" indent="-185166" algn="l" defTabSz="685800" rtl="0" eaLnBrk="1" latinLnBrk="0" hangingPunct="1">
        <a:lnSpc>
          <a:spcPct val="90000"/>
        </a:lnSpc>
        <a:spcBef>
          <a:spcPts val="900"/>
        </a:spcBef>
        <a:spcAft>
          <a:spcPts val="0"/>
        </a:spcAft>
        <a:buClrTx/>
        <a:buSzPct val="100000"/>
        <a:buFont typeface="Arial" panose="020B0604020202020204" pitchFamily="34" charset="0"/>
        <a:buChar char="•"/>
        <a:defRPr sz="2100" kern="1200">
          <a:solidFill>
            <a:schemeClr val="tx1"/>
          </a:solidFill>
          <a:latin typeface="+mn-lt"/>
          <a:ea typeface="+mn-ea"/>
          <a:cs typeface="+mn-cs"/>
        </a:defRPr>
      </a:lvl1pPr>
      <a:lvl2pPr marL="555498" indent="-233172"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2pPr>
      <a:lvl3pPr marL="884682" indent="-185166"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3pPr>
      <a:lvl4pPr marL="1255014" indent="-24003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4pPr>
      <a:lvl5pPr marL="1584198" indent="-185166"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guide id="18" orient="horz" pos="396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hyperlink" Target="https://www.gartner.com/en/about/policies/usage-policy?ref=SummaryPPT"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6.emf"/><Relationship Id="rId7" Type="http://schemas.openxmlformats.org/officeDocument/2006/relationships/image" Target="../media/image11.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Insert%20URL%20Here"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1.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lyngrobler/"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8.jpeg"/><Relationship Id="rId5" Type="http://schemas.openxmlformats.org/officeDocument/2006/relationships/hyperlink" Target="https://www.thetimes.co.uk/" TargetMode="External"/><Relationship Id="rId4" Type="http://schemas.openxmlformats.org/officeDocument/2006/relationships/hyperlink" Target="https://www.howdengroup.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artner.com/document/3992530"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gartner.com/document/3981129"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www.gartner.com/document/3985218"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www.gartner.com/document/3989999" TargetMode="External"/><Relationship Id="rId3" Type="http://schemas.openxmlformats.org/officeDocument/2006/relationships/hyperlink" Target="https://www.gartner.com/document/4003186" TargetMode="External"/><Relationship Id="rId7" Type="http://schemas.openxmlformats.org/officeDocument/2006/relationships/hyperlink" Target="https://www.gartner.com/document/3884517" TargetMode="External"/><Relationship Id="rId12" Type="http://schemas.openxmlformats.org/officeDocument/2006/relationships/image" Target="../media/image11.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gartner.com/document/3981096" TargetMode="External"/><Relationship Id="rId11" Type="http://schemas.openxmlformats.org/officeDocument/2006/relationships/image" Target="../media/image1.png"/><Relationship Id="rId5" Type="http://schemas.openxmlformats.org/officeDocument/2006/relationships/hyperlink" Target="https://www.gartner.com/document/3996975" TargetMode="External"/><Relationship Id="rId10" Type="http://schemas.openxmlformats.org/officeDocument/2006/relationships/hyperlink" Target="Insert%20URL%20Here" TargetMode="External"/><Relationship Id="rId4" Type="http://schemas.openxmlformats.org/officeDocument/2006/relationships/hyperlink" Target="https://www.gartner.com/document/3975291" TargetMode="External"/><Relationship Id="rId9" Type="http://schemas.openxmlformats.org/officeDocument/2006/relationships/hyperlink" Target="https://www.gartner.com/document/3989633"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Insert%20URL%20He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Insert%20URL%20He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Insert%20URL%20He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Insert%20URL%20Her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Insert%20URL%20Her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svg"/><Relationship Id="rId5" Type="http://schemas.openxmlformats.org/officeDocument/2006/relationships/image" Target="../media/image11.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Insert%20URL%20Her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1.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document/4003010" TargetMode="External"/><Relationship Id="rId7" Type="http://schemas.openxmlformats.org/officeDocument/2006/relationships/image" Target="../media/image2.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png"/><Relationship Id="rId4" Type="http://schemas.openxmlformats.org/officeDocument/2006/relationships/hyperlink" Target="Insert%20URL%20Her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12855"/>
        </a:solidFill>
        <a:effectLst/>
      </p:bgPr>
    </p:bg>
    <p:spTree>
      <p:nvGrpSpPr>
        <p:cNvPr id="1" name=""/>
        <p:cNvGrpSpPr/>
        <p:nvPr/>
      </p:nvGrpSpPr>
      <p:grpSpPr>
        <a:xfrm>
          <a:off x="0" y="0"/>
          <a:ext cx="0" cy="0"/>
          <a:chOff x="0" y="0"/>
          <a:chExt cx="0" cy="0"/>
        </a:xfrm>
      </p:grpSpPr>
      <p:sp>
        <p:nvSpPr>
          <p:cNvPr id="2" name="Object1"/>
          <p:cNvSpPr/>
          <p:nvPr/>
        </p:nvSpPr>
        <p:spPr>
          <a:xfrm>
            <a:off x="548640" y="914400"/>
            <a:ext cx="118872" cy="2514600"/>
          </a:xfrm>
          <a:prstGeom prst="rect">
            <a:avLst/>
          </a:prstGeom>
          <a:solidFill>
            <a:srgbClr val="03AFFF"/>
          </a:solidFill>
          <a:ln/>
        </p:spPr>
      </p:sp>
      <p:sp>
        <p:nvSpPr>
          <p:cNvPr id="3" name="Object2"/>
          <p:cNvSpPr/>
          <p:nvPr/>
        </p:nvSpPr>
        <p:spPr>
          <a:xfrm>
            <a:off x="5806440" y="914400"/>
            <a:ext cx="118872" cy="2514600"/>
          </a:xfrm>
          <a:prstGeom prst="rect">
            <a:avLst/>
          </a:prstGeom>
          <a:solidFill>
            <a:srgbClr val="03AFFF"/>
          </a:solidFill>
          <a:ln/>
        </p:spPr>
      </p:sp>
      <p:sp>
        <p:nvSpPr>
          <p:cNvPr id="4" name="Object3"/>
          <p:cNvSpPr/>
          <p:nvPr/>
        </p:nvSpPr>
        <p:spPr>
          <a:xfrm>
            <a:off x="0" y="4389120"/>
            <a:ext cx="9144000" cy="685800"/>
          </a:xfrm>
          <a:prstGeom prst="rect">
            <a:avLst/>
          </a:prstGeom>
          <a:solidFill>
            <a:srgbClr val="112855"/>
          </a:solidFill>
          <a:ln/>
        </p:spPr>
      </p:sp>
      <p:sp>
        <p:nvSpPr>
          <p:cNvPr id="5" name="Object4"/>
          <p:cNvSpPr/>
          <p:nvPr/>
        </p:nvSpPr>
        <p:spPr>
          <a:xfrm>
            <a:off x="914400" y="914400"/>
            <a:ext cx="4572000" cy="2148840"/>
          </a:xfrm>
          <a:prstGeom prst="rect">
            <a:avLst/>
          </a:prstGeom>
          <a:noFill/>
          <a:ln/>
        </p:spPr>
        <p:txBody>
          <a:bodyPr wrap="square" rtlCol="0" anchor="ctr"/>
          <a:lstStyle/>
          <a:p>
            <a:r>
              <a:rPr lang="en-GB" sz="2700" b="1" dirty="0" err="1">
                <a:solidFill>
                  <a:srgbClr val="FFFFFF"/>
                </a:solidFill>
                <a:latin typeface="Arial" pitchFamily="34" charset="0"/>
                <a:ea typeface="Arial" pitchFamily="34" charset="-122"/>
                <a:cs typeface="Arial" pitchFamily="34" charset="-120"/>
              </a:rPr>
              <a:t>Backcast</a:t>
            </a:r>
            <a:r>
              <a:rPr lang="en-GB" sz="2700" b="1" dirty="0">
                <a:solidFill>
                  <a:srgbClr val="FFFFFF"/>
                </a:solidFill>
                <a:latin typeface="Arial" pitchFamily="34" charset="0"/>
                <a:ea typeface="Arial" pitchFamily="34" charset="-122"/>
                <a:cs typeface="Arial" pitchFamily="34" charset="-120"/>
              </a:rPr>
              <a:t> The Enterprise’s Next Future State Vision</a:t>
            </a:r>
            <a:endParaRPr lang="en-US" sz="2700" dirty="0"/>
          </a:p>
        </p:txBody>
      </p:sp>
      <p:sp>
        <p:nvSpPr>
          <p:cNvPr id="6" name="Object5"/>
          <p:cNvSpPr/>
          <p:nvPr/>
        </p:nvSpPr>
        <p:spPr>
          <a:xfrm>
            <a:off x="914400" y="3218688"/>
            <a:ext cx="3055434" cy="320040"/>
          </a:xfrm>
          <a:prstGeom prst="rect">
            <a:avLst/>
          </a:prstGeom>
          <a:noFill/>
          <a:ln/>
        </p:spPr>
        <p:txBody>
          <a:bodyPr wrap="square" rtlCol="0" anchor="ctr"/>
          <a:lstStyle/>
          <a:p>
            <a:r>
              <a:rPr lang="it-IT" sz="1200" dirty="0">
                <a:solidFill>
                  <a:srgbClr val="FFFFFF"/>
                </a:solidFill>
                <a:latin typeface="Arial" pitchFamily="34" charset="0"/>
                <a:ea typeface="Arial" pitchFamily="34" charset="-122"/>
                <a:cs typeface="Arial" pitchFamily="34" charset="-120"/>
              </a:rPr>
              <a:t>Philip Allega, Dale Kutnick, Fabio Chesini</a:t>
            </a:r>
          </a:p>
        </p:txBody>
      </p:sp>
      <p:sp>
        <p:nvSpPr>
          <p:cNvPr id="7" name="Object6"/>
          <p:cNvSpPr/>
          <p:nvPr/>
        </p:nvSpPr>
        <p:spPr>
          <a:xfrm>
            <a:off x="7132320" y="365760"/>
            <a:ext cx="2743200" cy="0"/>
          </a:xfrm>
          <a:prstGeom prst="rect">
            <a:avLst/>
          </a:prstGeom>
          <a:noFill/>
          <a:ln/>
        </p:spPr>
        <p:txBody>
          <a:bodyPr wrap="square" rtlCol="0" anchor="ctr"/>
          <a:lstStyle/>
          <a:p>
            <a:r>
              <a:rPr lang="en-US" sz="1100" b="1" dirty="0">
                <a:solidFill>
                  <a:srgbClr val="FFFFFF"/>
                </a:solidFill>
              </a:rPr>
              <a:t>Shareable Summary</a:t>
            </a:r>
            <a:endParaRPr lang="en-US" sz="1100" dirty="0"/>
          </a:p>
        </p:txBody>
      </p:sp>
      <p:pic>
        <p:nvPicPr>
          <p:cNvPr id="8" name="Object 7"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549640" y="219456"/>
            <a:ext cx="310896" cy="310896"/>
          </a:xfrm>
          <a:prstGeom prst="rect">
            <a:avLst/>
          </a:prstGeom>
        </p:spPr>
      </p:pic>
      <p:sp>
        <p:nvSpPr>
          <p:cNvPr id="9" name="Object8"/>
          <p:cNvSpPr/>
          <p:nvPr/>
        </p:nvSpPr>
        <p:spPr>
          <a:xfrm>
            <a:off x="6300216" y="914400"/>
            <a:ext cx="2468880" cy="3291840"/>
          </a:xfrm>
          <a:prstGeom prst="rect">
            <a:avLst/>
          </a:prstGeom>
          <a:solidFill>
            <a:srgbClr val="FFFFFF"/>
          </a:solidFill>
          <a:ln/>
        </p:spPr>
      </p:sp>
      <p:sp>
        <p:nvSpPr>
          <p:cNvPr id="10" name="Object9"/>
          <p:cNvSpPr/>
          <p:nvPr/>
        </p:nvSpPr>
        <p:spPr>
          <a:xfrm>
            <a:off x="6766560" y="1325880"/>
            <a:ext cx="1554480" cy="9144"/>
          </a:xfrm>
          <a:prstGeom prst="rect">
            <a:avLst/>
          </a:prstGeom>
          <a:solidFill>
            <a:srgbClr val="D4D4D4"/>
          </a:solidFill>
          <a:ln/>
        </p:spPr>
      </p:sp>
      <p:sp>
        <p:nvSpPr>
          <p:cNvPr id="11" name="Object10"/>
          <p:cNvSpPr/>
          <p:nvPr/>
        </p:nvSpPr>
        <p:spPr>
          <a:xfrm>
            <a:off x="6309360" y="2560320"/>
            <a:ext cx="2468880" cy="0"/>
          </a:xfrm>
          <a:prstGeom prst="rect">
            <a:avLst/>
          </a:prstGeom>
          <a:noFill/>
          <a:ln/>
        </p:spPr>
        <p:txBody>
          <a:bodyPr wrap="square" rtlCol="0" anchor="ctr"/>
          <a:lstStyle/>
          <a:p>
            <a:r>
              <a:rPr lang="en-US" sz="1000" b="1" dirty="0">
                <a:solidFill>
                  <a:srgbClr val="FF0000"/>
                </a:solidFill>
                <a:latin typeface="Arial" pitchFamily="34" charset="0"/>
                <a:ea typeface="Arial" pitchFamily="34" charset="-122"/>
                <a:cs typeface="Arial" pitchFamily="34" charset="-120"/>
              </a:rPr>
              <a:t>Sharing Guidelines for this document
</a:t>
            </a:r>
            <a:endParaRPr lang="en-US" sz="1000" dirty="0"/>
          </a:p>
          <a:p>
            <a:r>
              <a:rPr lang="en-US" sz="800" dirty="0">
                <a:solidFill>
                  <a:srgbClr val="112855"/>
                </a:solidFill>
                <a:latin typeface="Arial" pitchFamily="34" charset="0"/>
                <a:ea typeface="Arial" pitchFamily="34" charset="-122"/>
                <a:cs typeface="Arial" pitchFamily="34" charset="-120"/>
              </a:rPr>
              <a:t>As a licensed Gartner user, you may share this document with other individuals (both licensed Gartner users and non-Gartner license holders) in your organization for the purposes of supporting you in your job role and supporting your priorities. 
</a:t>
            </a:r>
            <a:endParaRPr lang="en-US" sz="1000" dirty="0"/>
          </a:p>
          <a:p>
            <a:r>
              <a:rPr lang="en-US" sz="800" dirty="0">
                <a:solidFill>
                  <a:srgbClr val="112855"/>
                </a:solidFill>
                <a:latin typeface="Arial" pitchFamily="34" charset="0"/>
                <a:ea typeface="Arial" pitchFamily="34" charset="-122"/>
                <a:cs typeface="Arial" pitchFamily="34" charset="-120"/>
              </a:rPr>
              <a:t>You may forward this PowerPoint in its entirety  or include select slides or graphics in your own presentations to your senior management, Board of Directors, or key stakeholders within your organization or your team. 
</a:t>
            </a:r>
            <a:endParaRPr lang="en-US" sz="1000" dirty="0"/>
          </a:p>
          <a:p>
            <a:r>
              <a:rPr lang="en-US" sz="800" b="1" dirty="0">
                <a:solidFill>
                  <a:srgbClr val="112855"/>
                </a:solidFill>
                <a:latin typeface="Arial" pitchFamily="34" charset="0"/>
                <a:ea typeface="Arial" pitchFamily="34" charset="-122"/>
                <a:cs typeface="Arial" pitchFamily="34" charset="-120"/>
              </a:rPr>
              <a:t>In all instances of sharing, </a:t>
            </a:r>
            <a:r>
              <a:rPr lang="en-US" sz="800" dirty="0">
                <a:solidFill>
                  <a:srgbClr val="112855"/>
                </a:solidFill>
                <a:latin typeface="Arial" pitchFamily="34" charset="0"/>
                <a:ea typeface="Arial" pitchFamily="34" charset="-122"/>
                <a:cs typeface="Arial" pitchFamily="34" charset="-120"/>
              </a:rPr>
              <a:t>ensure that Gartner is attributed as the source of this content.
</a:t>
            </a:r>
            <a:endParaRPr lang="en-US" sz="1000" dirty="0"/>
          </a:p>
          <a:p>
            <a:r>
              <a:rPr lang="en-US" sz="800" b="1" dirty="0">
                <a:solidFill>
                  <a:srgbClr val="112855"/>
                </a:solidFill>
                <a:latin typeface="Arial" pitchFamily="34" charset="0"/>
                <a:ea typeface="Arial" pitchFamily="34" charset="-122"/>
                <a:cs typeface="Arial" pitchFamily="34" charset="-120"/>
              </a:rPr>
              <a:t>PLEASE NOTE: </a:t>
            </a:r>
            <a:r>
              <a:rPr lang="en-US" sz="800" dirty="0">
                <a:solidFill>
                  <a:srgbClr val="112855"/>
                </a:solidFill>
                <a:latin typeface="Arial" pitchFamily="34" charset="0"/>
                <a:ea typeface="Arial" pitchFamily="34" charset="-122"/>
                <a:cs typeface="Arial" pitchFamily="34" charset="-120"/>
              </a:rPr>
              <a:t>This document is intended strictly for your noncommercial use – it cannot be posted on your intranet or resold and is not intended to avoid the purchase of additional user licenses. For additional information, please refer to </a:t>
            </a:r>
            <a:r>
              <a:rPr lang="en-US" sz="800" u="sng" dirty="0">
                <a:solidFill>
                  <a:srgbClr val="0A6ABB"/>
                </a:solidFill>
                <a:latin typeface="Arial" pitchFamily="34" charset="0"/>
                <a:ea typeface="Arial" pitchFamily="34" charset="-122"/>
                <a:cs typeface="Arial" pitchFamily="34" charset="-120"/>
                <a:hlinkClick r:id="rId5" tooltip="Visit Gartner Usage Policy">
                  <a:extLst>
                    <a:ext uri="{A12FA001-AC4F-418D-AE19-62706E023703}">
                      <ahyp:hlinkClr xmlns:ahyp="http://schemas.microsoft.com/office/drawing/2018/hyperlinkcolor" xmlns="" val="tx"/>
                    </a:ext>
                  </a:extLst>
                </a:hlinkClick>
              </a:rPr>
              <a:t>Gartner Usage Policy.</a:t>
            </a:r>
            <a:endParaRPr lang="en-US" sz="1000" dirty="0"/>
          </a:p>
        </p:txBody>
      </p:sp>
      <p:sp>
        <p:nvSpPr>
          <p:cNvPr id="12" name="Object11"/>
          <p:cNvSpPr/>
          <p:nvPr/>
        </p:nvSpPr>
        <p:spPr>
          <a:xfrm>
            <a:off x="457200" y="4069080"/>
            <a:ext cx="5486400" cy="914400"/>
          </a:xfrm>
          <a:prstGeom prst="rect">
            <a:avLst/>
          </a:prstGeom>
          <a:noFill/>
          <a:ln/>
        </p:spPr>
        <p:txBody>
          <a:bodyPr wrap="square" rtlCol="0" anchor="ctr"/>
          <a:lstStyle/>
          <a:p>
            <a:r>
              <a:rPr lang="en-US" sz="600" dirty="0">
                <a:solidFill>
                  <a:srgbClr val="FFFFFF"/>
                </a:solidFill>
                <a:latin typeface="Arial" pitchFamily="34" charset="0"/>
                <a:ea typeface="Arial" pitchFamily="34" charset="-122"/>
                <a:cs typeface="Arial" pitchFamily="34" charset="-120"/>
              </a:rPr>
              <a:t>©2021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Gartner’s Usage Policy. Gartner prides itself on its reputation for independence and objectivity. Its research is produced independently by its research organization without input or influence from any third party. For further information, see "Guiding Principles on Independence and Objectivity."</a:t>
            </a:r>
            <a:endParaRPr lang="en-US" sz="600" dirty="0"/>
          </a:p>
        </p:txBody>
      </p:sp>
      <p:pic>
        <p:nvPicPr>
          <p:cNvPr id="13" name="Object 12" descr="preencoded.png"/>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7726680" y="4663440"/>
            <a:ext cx="1097280" cy="228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xmlns="" id="{88B30087-435D-DA40-8463-F36D25B38032}"/>
              </a:ext>
            </a:extLst>
          </p:cNvPr>
          <p:cNvSpPr txBox="1"/>
          <p:nvPr/>
        </p:nvSpPr>
        <p:spPr>
          <a:xfrm>
            <a:off x="1484614" y="12350"/>
            <a:ext cx="6174773" cy="436505"/>
          </a:xfrm>
          <a:prstGeom prst="rect">
            <a:avLst/>
          </a:prstGeom>
          <a:noFill/>
        </p:spPr>
        <p:txBody>
          <a:bodyPr vert="horz" wrap="square" lIns="154369" tIns="123495" rIns="154369" bIns="123495" rtlCol="0" anchor="t">
            <a:spAutoFit/>
          </a:bodyPr>
          <a:lstStyle/>
          <a:p>
            <a:r>
              <a:rPr lang="en-US" sz="1216" b="1" dirty="0">
                <a:latin typeface="Arial" panose="020B0604020202020204" pitchFamily="34" charset="0"/>
              </a:rPr>
              <a:t>What Must Have Occurred By Year X to Realize Future Business Vision?</a:t>
            </a:r>
          </a:p>
        </p:txBody>
      </p:sp>
      <p:sp>
        <p:nvSpPr>
          <p:cNvPr id="7" name="Source">
            <a:extLst>
              <a:ext uri="{FF2B5EF4-FFF2-40B4-BE49-F238E27FC236}">
                <a16:creationId xmlns:a16="http://schemas.microsoft.com/office/drawing/2014/main" xmlns="" id="{DBAA1E18-1148-2E44-83D1-B4C1A0E4458D}"/>
              </a:ext>
            </a:extLst>
          </p:cNvPr>
          <p:cNvSpPr txBox="1"/>
          <p:nvPr/>
        </p:nvSpPr>
        <p:spPr>
          <a:xfrm>
            <a:off x="1484614" y="4693578"/>
            <a:ext cx="6174773" cy="446097"/>
          </a:xfrm>
          <a:prstGeom prst="rect">
            <a:avLst/>
          </a:prstGeom>
          <a:noFill/>
        </p:spPr>
        <p:txBody>
          <a:bodyPr vert="horz" wrap="square" lIns="154369" tIns="61748" rIns="154369" bIns="123495" rtlCol="0" anchor="b">
            <a:spAutoFit/>
          </a:bodyPr>
          <a:lstStyle/>
          <a:p>
            <a:pPr>
              <a:spcAft>
                <a:spcPts val="405"/>
              </a:spcAft>
            </a:pPr>
            <a:r>
              <a:rPr lang="en-US" sz="675" dirty="0">
                <a:solidFill>
                  <a:srgbClr val="6F7878"/>
                </a:solidFill>
                <a:latin typeface="Arial" panose="020B0604020202020204" pitchFamily="34" charset="0"/>
              </a:rPr>
              <a:t>Source: Gartner</a:t>
            </a:r>
          </a:p>
          <a:p>
            <a:pPr>
              <a:spcAft>
                <a:spcPts val="405"/>
              </a:spcAft>
            </a:pPr>
            <a:r>
              <a:rPr lang="en-US" sz="675" dirty="0">
                <a:solidFill>
                  <a:srgbClr val="6F7878"/>
                </a:solidFill>
                <a:latin typeface="Arial" panose="020B0604020202020204" pitchFamily="34" charset="0"/>
              </a:rPr>
              <a:t>744616</a:t>
            </a:r>
          </a:p>
        </p:txBody>
      </p:sp>
      <p:sp>
        <p:nvSpPr>
          <p:cNvPr id="5" name="Freeform 439">
            <a:extLst>
              <a:ext uri="{FF2B5EF4-FFF2-40B4-BE49-F238E27FC236}">
                <a16:creationId xmlns:a16="http://schemas.microsoft.com/office/drawing/2014/main" xmlns="" id="{B9785AAE-43B7-47BC-804A-C5D7E94BD018}"/>
              </a:ext>
            </a:extLst>
          </p:cNvPr>
          <p:cNvSpPr>
            <a:spLocks noEditPoints="1"/>
          </p:cNvSpPr>
          <p:nvPr/>
        </p:nvSpPr>
        <p:spPr bwMode="black">
          <a:xfrm>
            <a:off x="6561737" y="905417"/>
            <a:ext cx="1034514" cy="1357616"/>
          </a:xfrm>
          <a:custGeom>
            <a:avLst/>
            <a:gdLst>
              <a:gd name="T0" fmla="*/ 72 w 144"/>
              <a:gd name="T1" fmla="*/ 16 h 200"/>
              <a:gd name="T2" fmla="*/ 128 w 144"/>
              <a:gd name="T3" fmla="*/ 72 h 200"/>
              <a:gd name="T4" fmla="*/ 102 w 144"/>
              <a:gd name="T5" fmla="*/ 119 h 200"/>
              <a:gd name="T6" fmla="*/ 95 w 144"/>
              <a:gd name="T7" fmla="*/ 124 h 200"/>
              <a:gd name="T8" fmla="*/ 95 w 144"/>
              <a:gd name="T9" fmla="*/ 156 h 200"/>
              <a:gd name="T10" fmla="*/ 49 w 144"/>
              <a:gd name="T11" fmla="*/ 156 h 200"/>
              <a:gd name="T12" fmla="*/ 49 w 144"/>
              <a:gd name="T13" fmla="*/ 124 h 200"/>
              <a:gd name="T14" fmla="*/ 42 w 144"/>
              <a:gd name="T15" fmla="*/ 119 h 200"/>
              <a:gd name="T16" fmla="*/ 16 w 144"/>
              <a:gd name="T17" fmla="*/ 72 h 200"/>
              <a:gd name="T18" fmla="*/ 72 w 144"/>
              <a:gd name="T19" fmla="*/ 16 h 200"/>
              <a:gd name="T20" fmla="*/ 72 w 144"/>
              <a:gd name="T21" fmla="*/ 0 h 200"/>
              <a:gd name="T22" fmla="*/ 0 w 144"/>
              <a:gd name="T23" fmla="*/ 72 h 200"/>
              <a:gd name="T24" fmla="*/ 33 w 144"/>
              <a:gd name="T25" fmla="*/ 133 h 200"/>
              <a:gd name="T26" fmla="*/ 33 w 144"/>
              <a:gd name="T27" fmla="*/ 172 h 200"/>
              <a:gd name="T28" fmla="*/ 111 w 144"/>
              <a:gd name="T29" fmla="*/ 172 h 200"/>
              <a:gd name="T30" fmla="*/ 111 w 144"/>
              <a:gd name="T31" fmla="*/ 133 h 200"/>
              <a:gd name="T32" fmla="*/ 144 w 144"/>
              <a:gd name="T33" fmla="*/ 72 h 200"/>
              <a:gd name="T34" fmla="*/ 72 w 144"/>
              <a:gd name="T35" fmla="*/ 0 h 200"/>
              <a:gd name="T36" fmla="*/ 96 w 144"/>
              <a:gd name="T37" fmla="*/ 184 h 200"/>
              <a:gd name="T38" fmla="*/ 48 w 144"/>
              <a:gd name="T39" fmla="*/ 184 h 200"/>
              <a:gd name="T40" fmla="*/ 48 w 144"/>
              <a:gd name="T41" fmla="*/ 200 h 200"/>
              <a:gd name="T42" fmla="*/ 96 w 144"/>
              <a:gd name="T43" fmla="*/ 200 h 200"/>
              <a:gd name="T44" fmla="*/ 96 w 144"/>
              <a:gd name="T45"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00">
                <a:moveTo>
                  <a:pt x="72" y="16"/>
                </a:moveTo>
                <a:cubicBezTo>
                  <a:pt x="103" y="16"/>
                  <a:pt x="128" y="41"/>
                  <a:pt x="128" y="72"/>
                </a:cubicBezTo>
                <a:cubicBezTo>
                  <a:pt x="128" y="91"/>
                  <a:pt x="118" y="109"/>
                  <a:pt x="102" y="119"/>
                </a:cubicBezTo>
                <a:cubicBezTo>
                  <a:pt x="95" y="124"/>
                  <a:pt x="95" y="124"/>
                  <a:pt x="95" y="124"/>
                </a:cubicBezTo>
                <a:cubicBezTo>
                  <a:pt x="95" y="156"/>
                  <a:pt x="95" y="156"/>
                  <a:pt x="95" y="156"/>
                </a:cubicBezTo>
                <a:cubicBezTo>
                  <a:pt x="49" y="156"/>
                  <a:pt x="49" y="156"/>
                  <a:pt x="49" y="156"/>
                </a:cubicBezTo>
                <a:cubicBezTo>
                  <a:pt x="49" y="124"/>
                  <a:pt x="49" y="124"/>
                  <a:pt x="49" y="124"/>
                </a:cubicBezTo>
                <a:cubicBezTo>
                  <a:pt x="42" y="119"/>
                  <a:pt x="42" y="119"/>
                  <a:pt x="42" y="119"/>
                </a:cubicBezTo>
                <a:cubicBezTo>
                  <a:pt x="26" y="109"/>
                  <a:pt x="16" y="91"/>
                  <a:pt x="16" y="72"/>
                </a:cubicBezTo>
                <a:cubicBezTo>
                  <a:pt x="16" y="41"/>
                  <a:pt x="41" y="16"/>
                  <a:pt x="72" y="16"/>
                </a:cubicBezTo>
                <a:moveTo>
                  <a:pt x="72" y="0"/>
                </a:moveTo>
                <a:cubicBezTo>
                  <a:pt x="32" y="0"/>
                  <a:pt x="0" y="32"/>
                  <a:pt x="0" y="72"/>
                </a:cubicBezTo>
                <a:cubicBezTo>
                  <a:pt x="0" y="97"/>
                  <a:pt x="13" y="120"/>
                  <a:pt x="33" y="133"/>
                </a:cubicBezTo>
                <a:cubicBezTo>
                  <a:pt x="33" y="172"/>
                  <a:pt x="33" y="172"/>
                  <a:pt x="33" y="172"/>
                </a:cubicBezTo>
                <a:cubicBezTo>
                  <a:pt x="111" y="172"/>
                  <a:pt x="111" y="172"/>
                  <a:pt x="111" y="172"/>
                </a:cubicBezTo>
                <a:cubicBezTo>
                  <a:pt x="111" y="133"/>
                  <a:pt x="111" y="133"/>
                  <a:pt x="111" y="133"/>
                </a:cubicBezTo>
                <a:cubicBezTo>
                  <a:pt x="131" y="120"/>
                  <a:pt x="144" y="97"/>
                  <a:pt x="144" y="72"/>
                </a:cubicBezTo>
                <a:cubicBezTo>
                  <a:pt x="144" y="32"/>
                  <a:pt x="112" y="0"/>
                  <a:pt x="72" y="0"/>
                </a:cubicBezTo>
                <a:moveTo>
                  <a:pt x="96" y="184"/>
                </a:moveTo>
                <a:cubicBezTo>
                  <a:pt x="48" y="184"/>
                  <a:pt x="48" y="184"/>
                  <a:pt x="48" y="184"/>
                </a:cubicBezTo>
                <a:cubicBezTo>
                  <a:pt x="48" y="200"/>
                  <a:pt x="48" y="200"/>
                  <a:pt x="48" y="200"/>
                </a:cubicBezTo>
                <a:cubicBezTo>
                  <a:pt x="96" y="200"/>
                  <a:pt x="96" y="200"/>
                  <a:pt x="96" y="200"/>
                </a:cubicBezTo>
                <a:lnTo>
                  <a:pt x="96" y="184"/>
                </a:lnTo>
                <a:close/>
              </a:path>
            </a:pathLst>
          </a:custGeom>
          <a:solidFill>
            <a:srgbClr val="002856"/>
          </a:solidFill>
          <a:ln>
            <a:noFill/>
          </a:ln>
        </p:spPr>
        <p:txBody>
          <a:bodyPr vert="horz" wrap="square" lIns="61748" tIns="30874" rIns="61748" bIns="30874" numCol="1" anchor="t" anchorCtr="0" compatLnSpc="1">
            <a:prstTxWarp prst="textNoShape">
              <a:avLst/>
            </a:prstTxWarp>
          </a:bodyPr>
          <a:lstStyle/>
          <a:p>
            <a:endParaRPr lang="en-US" sz="945" dirty="0"/>
          </a:p>
        </p:txBody>
      </p:sp>
      <p:sp>
        <p:nvSpPr>
          <p:cNvPr id="8" name="TextBox 7">
            <a:extLst>
              <a:ext uri="{FF2B5EF4-FFF2-40B4-BE49-F238E27FC236}">
                <a16:creationId xmlns:a16="http://schemas.microsoft.com/office/drawing/2014/main" xmlns="" id="{50B50A4E-EDC0-4462-B094-CA7E22C263EA}"/>
              </a:ext>
            </a:extLst>
          </p:cNvPr>
          <p:cNvSpPr txBox="1"/>
          <p:nvPr/>
        </p:nvSpPr>
        <p:spPr>
          <a:xfrm>
            <a:off x="6809689" y="1082340"/>
            <a:ext cx="538609" cy="646331"/>
          </a:xfrm>
          <a:prstGeom prst="rect">
            <a:avLst/>
          </a:prstGeom>
          <a:noFill/>
        </p:spPr>
        <p:txBody>
          <a:bodyPr wrap="none" lIns="0" rIns="0" rtlCol="0">
            <a:spAutoFit/>
          </a:bodyPr>
          <a:lstStyle/>
          <a:p>
            <a:pPr algn="ctr">
              <a:spcBef>
                <a:spcPts val="405"/>
              </a:spcBef>
            </a:pPr>
            <a:r>
              <a:rPr lang="en-GB" sz="1200" dirty="0"/>
              <a:t>Future</a:t>
            </a:r>
            <a:br>
              <a:rPr lang="en-GB" sz="1200" dirty="0"/>
            </a:br>
            <a:r>
              <a:rPr lang="en-GB" sz="1200" dirty="0"/>
              <a:t>Business</a:t>
            </a:r>
            <a:br>
              <a:rPr lang="en-GB" sz="1200" dirty="0"/>
            </a:br>
            <a:r>
              <a:rPr lang="en-GB" sz="1200" dirty="0"/>
              <a:t>Vision</a:t>
            </a:r>
            <a:endParaRPr lang="en-US" sz="1200" dirty="0"/>
          </a:p>
        </p:txBody>
      </p:sp>
      <p:cxnSp>
        <p:nvCxnSpPr>
          <p:cNvPr id="9" name="Straight Connector 8">
            <a:extLst>
              <a:ext uri="{FF2B5EF4-FFF2-40B4-BE49-F238E27FC236}">
                <a16:creationId xmlns:a16="http://schemas.microsoft.com/office/drawing/2014/main" xmlns="" id="{138A87C4-8EA2-4373-BB8D-68C8FD59E4AB}"/>
              </a:ext>
            </a:extLst>
          </p:cNvPr>
          <p:cNvCxnSpPr>
            <a:cxnSpLocks/>
          </p:cNvCxnSpPr>
          <p:nvPr/>
        </p:nvCxnSpPr>
        <p:spPr>
          <a:xfrm flipH="1" flipV="1">
            <a:off x="4866289" y="2372582"/>
            <a:ext cx="2040286" cy="16579"/>
          </a:xfrm>
          <a:prstGeom prst="line">
            <a:avLst/>
          </a:prstGeom>
          <a:noFill/>
          <a:ln w="57150" cap="flat" cmpd="sng">
            <a:solidFill>
              <a:srgbClr val="002856"/>
            </a:solidFill>
            <a:prstDash val="solid"/>
            <a:round/>
            <a:headEnd type="none" w="lg" len="med"/>
            <a:tailEnd type="none" w="lg" len="med"/>
          </a:ln>
        </p:spPr>
      </p:cxnSp>
      <p:cxnSp>
        <p:nvCxnSpPr>
          <p:cNvPr id="10" name="Straight Connector 9">
            <a:extLst>
              <a:ext uri="{FF2B5EF4-FFF2-40B4-BE49-F238E27FC236}">
                <a16:creationId xmlns:a16="http://schemas.microsoft.com/office/drawing/2014/main" xmlns="" id="{AF25E748-4E14-4991-A545-5B537CE730AD}"/>
              </a:ext>
            </a:extLst>
          </p:cNvPr>
          <p:cNvCxnSpPr>
            <a:cxnSpLocks/>
          </p:cNvCxnSpPr>
          <p:nvPr/>
        </p:nvCxnSpPr>
        <p:spPr>
          <a:xfrm>
            <a:off x="4895574" y="2389161"/>
            <a:ext cx="193713" cy="609043"/>
          </a:xfrm>
          <a:prstGeom prst="line">
            <a:avLst/>
          </a:prstGeom>
          <a:noFill/>
          <a:ln w="57150" cap="flat" cmpd="sng">
            <a:solidFill>
              <a:srgbClr val="002856"/>
            </a:solidFill>
            <a:prstDash val="solid"/>
            <a:round/>
            <a:headEnd type="none" w="lg" len="med"/>
            <a:tailEnd type="none" w="lg" len="med"/>
          </a:ln>
        </p:spPr>
      </p:cxnSp>
      <p:cxnSp>
        <p:nvCxnSpPr>
          <p:cNvPr id="11" name="Straight Connector 10">
            <a:extLst>
              <a:ext uri="{FF2B5EF4-FFF2-40B4-BE49-F238E27FC236}">
                <a16:creationId xmlns:a16="http://schemas.microsoft.com/office/drawing/2014/main" xmlns="" id="{5AEAA8E7-F9F9-4560-8A81-AC9FAF0E4FC9}"/>
              </a:ext>
            </a:extLst>
          </p:cNvPr>
          <p:cNvCxnSpPr>
            <a:cxnSpLocks/>
          </p:cNvCxnSpPr>
          <p:nvPr/>
        </p:nvCxnSpPr>
        <p:spPr>
          <a:xfrm flipH="1">
            <a:off x="1837456" y="2998204"/>
            <a:ext cx="3254988" cy="0"/>
          </a:xfrm>
          <a:prstGeom prst="line">
            <a:avLst/>
          </a:prstGeom>
          <a:noFill/>
          <a:ln w="57150" cap="flat" cmpd="sng">
            <a:solidFill>
              <a:srgbClr val="002856"/>
            </a:solidFill>
            <a:prstDash val="solid"/>
            <a:round/>
            <a:headEnd type="none" w="med" len="med"/>
            <a:tailEnd type="triangle" w="med" len="med"/>
          </a:ln>
        </p:spPr>
      </p:cxnSp>
      <p:sp>
        <p:nvSpPr>
          <p:cNvPr id="16" name="Freeform 427">
            <a:extLst>
              <a:ext uri="{FF2B5EF4-FFF2-40B4-BE49-F238E27FC236}">
                <a16:creationId xmlns:a16="http://schemas.microsoft.com/office/drawing/2014/main" xmlns="" id="{3E823D02-C7C9-4735-B9FB-AA563907096D}"/>
              </a:ext>
            </a:extLst>
          </p:cNvPr>
          <p:cNvSpPr>
            <a:spLocks noEditPoints="1"/>
          </p:cNvSpPr>
          <p:nvPr/>
        </p:nvSpPr>
        <p:spPr bwMode="black">
          <a:xfrm>
            <a:off x="5653319" y="686858"/>
            <a:ext cx="276264" cy="232073"/>
          </a:xfrm>
          <a:custGeom>
            <a:avLst/>
            <a:gdLst>
              <a:gd name="T0" fmla="*/ 176 w 224"/>
              <a:gd name="T1" fmla="*/ 68 h 160"/>
              <a:gd name="T2" fmla="*/ 156 w 224"/>
              <a:gd name="T3" fmla="*/ 52 h 160"/>
              <a:gd name="T4" fmla="*/ 172 w 224"/>
              <a:gd name="T5" fmla="*/ 32 h 160"/>
              <a:gd name="T6" fmla="*/ 192 w 224"/>
              <a:gd name="T7" fmla="*/ 47 h 160"/>
              <a:gd name="T8" fmla="*/ 176 w 224"/>
              <a:gd name="T9" fmla="*/ 68 h 160"/>
              <a:gd name="T10" fmla="*/ 0 w 224"/>
              <a:gd name="T11" fmla="*/ 0 h 160"/>
              <a:gd name="T12" fmla="*/ 224 w 224"/>
              <a:gd name="T13" fmla="*/ 0 h 160"/>
              <a:gd name="T14" fmla="*/ 224 w 224"/>
              <a:gd name="T15" fmla="*/ 160 h 160"/>
              <a:gd name="T16" fmla="*/ 0 w 224"/>
              <a:gd name="T17" fmla="*/ 160 h 160"/>
              <a:gd name="T18" fmla="*/ 0 w 224"/>
              <a:gd name="T19" fmla="*/ 0 h 160"/>
              <a:gd name="T20" fmla="*/ 16 w 224"/>
              <a:gd name="T21" fmla="*/ 144 h 160"/>
              <a:gd name="T22" fmla="*/ 177 w 224"/>
              <a:gd name="T23" fmla="*/ 144 h 160"/>
              <a:gd name="T24" fmla="*/ 130 w 224"/>
              <a:gd name="T25" fmla="*/ 97 h 160"/>
              <a:gd name="T26" fmla="*/ 102 w 224"/>
              <a:gd name="T27" fmla="*/ 125 h 160"/>
              <a:gd name="T28" fmla="*/ 58 w 224"/>
              <a:gd name="T29" fmla="*/ 81 h 160"/>
              <a:gd name="T30" fmla="*/ 16 w 224"/>
              <a:gd name="T31" fmla="*/ 123 h 160"/>
              <a:gd name="T32" fmla="*/ 16 w 224"/>
              <a:gd name="T33" fmla="*/ 144 h 160"/>
              <a:gd name="T34" fmla="*/ 208 w 224"/>
              <a:gd name="T35" fmla="*/ 16 h 160"/>
              <a:gd name="T36" fmla="*/ 16 w 224"/>
              <a:gd name="T37" fmla="*/ 16 h 160"/>
              <a:gd name="T38" fmla="*/ 16 w 224"/>
              <a:gd name="T39" fmla="*/ 101 h 160"/>
              <a:gd name="T40" fmla="*/ 58 w 224"/>
              <a:gd name="T41" fmla="*/ 59 h 160"/>
              <a:gd name="T42" fmla="*/ 102 w 224"/>
              <a:gd name="T43" fmla="*/ 103 h 160"/>
              <a:gd name="T44" fmla="*/ 130 w 224"/>
              <a:gd name="T45" fmla="*/ 75 h 160"/>
              <a:gd name="T46" fmla="*/ 199 w 224"/>
              <a:gd name="T47" fmla="*/ 144 h 160"/>
              <a:gd name="T48" fmla="*/ 208 w 224"/>
              <a:gd name="T49" fmla="*/ 144 h 160"/>
              <a:gd name="T50" fmla="*/ 208 w 224"/>
              <a:gd name="T51"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4" h="160">
                <a:moveTo>
                  <a:pt x="176" y="68"/>
                </a:moveTo>
                <a:cubicBezTo>
                  <a:pt x="166" y="69"/>
                  <a:pt x="157" y="62"/>
                  <a:pt x="156" y="52"/>
                </a:cubicBezTo>
                <a:cubicBezTo>
                  <a:pt x="155" y="42"/>
                  <a:pt x="162" y="33"/>
                  <a:pt x="172" y="32"/>
                </a:cubicBezTo>
                <a:cubicBezTo>
                  <a:pt x="181" y="31"/>
                  <a:pt x="191" y="38"/>
                  <a:pt x="192" y="47"/>
                </a:cubicBezTo>
                <a:cubicBezTo>
                  <a:pt x="193" y="57"/>
                  <a:pt x="186" y="66"/>
                  <a:pt x="176" y="68"/>
                </a:cubicBezTo>
                <a:moveTo>
                  <a:pt x="0" y="0"/>
                </a:moveTo>
                <a:cubicBezTo>
                  <a:pt x="224" y="0"/>
                  <a:pt x="224" y="0"/>
                  <a:pt x="224" y="0"/>
                </a:cubicBezTo>
                <a:cubicBezTo>
                  <a:pt x="224" y="160"/>
                  <a:pt x="224" y="160"/>
                  <a:pt x="224" y="160"/>
                </a:cubicBezTo>
                <a:cubicBezTo>
                  <a:pt x="0" y="160"/>
                  <a:pt x="0" y="160"/>
                  <a:pt x="0" y="160"/>
                </a:cubicBezTo>
                <a:lnTo>
                  <a:pt x="0" y="0"/>
                </a:lnTo>
                <a:close/>
                <a:moveTo>
                  <a:pt x="16" y="144"/>
                </a:moveTo>
                <a:cubicBezTo>
                  <a:pt x="177" y="144"/>
                  <a:pt x="177" y="144"/>
                  <a:pt x="177" y="144"/>
                </a:cubicBezTo>
                <a:cubicBezTo>
                  <a:pt x="130" y="97"/>
                  <a:pt x="130" y="97"/>
                  <a:pt x="130" y="97"/>
                </a:cubicBezTo>
                <a:cubicBezTo>
                  <a:pt x="102" y="125"/>
                  <a:pt x="102" y="125"/>
                  <a:pt x="102" y="125"/>
                </a:cubicBezTo>
                <a:cubicBezTo>
                  <a:pt x="58" y="81"/>
                  <a:pt x="58" y="81"/>
                  <a:pt x="58" y="81"/>
                </a:cubicBezTo>
                <a:cubicBezTo>
                  <a:pt x="16" y="123"/>
                  <a:pt x="16" y="123"/>
                  <a:pt x="16" y="123"/>
                </a:cubicBezTo>
                <a:lnTo>
                  <a:pt x="16" y="144"/>
                </a:lnTo>
                <a:close/>
                <a:moveTo>
                  <a:pt x="208" y="16"/>
                </a:moveTo>
                <a:cubicBezTo>
                  <a:pt x="16" y="16"/>
                  <a:pt x="16" y="16"/>
                  <a:pt x="16" y="16"/>
                </a:cubicBezTo>
                <a:cubicBezTo>
                  <a:pt x="16" y="101"/>
                  <a:pt x="16" y="101"/>
                  <a:pt x="16" y="101"/>
                </a:cubicBezTo>
                <a:cubicBezTo>
                  <a:pt x="58" y="59"/>
                  <a:pt x="58" y="59"/>
                  <a:pt x="58" y="59"/>
                </a:cubicBezTo>
                <a:cubicBezTo>
                  <a:pt x="102" y="103"/>
                  <a:pt x="102" y="103"/>
                  <a:pt x="102" y="103"/>
                </a:cubicBezTo>
                <a:cubicBezTo>
                  <a:pt x="130" y="75"/>
                  <a:pt x="130" y="75"/>
                  <a:pt x="130" y="75"/>
                </a:cubicBezTo>
                <a:cubicBezTo>
                  <a:pt x="199" y="144"/>
                  <a:pt x="199" y="144"/>
                  <a:pt x="199" y="144"/>
                </a:cubicBezTo>
                <a:cubicBezTo>
                  <a:pt x="208" y="144"/>
                  <a:pt x="208" y="144"/>
                  <a:pt x="208" y="144"/>
                </a:cubicBezTo>
                <a:lnTo>
                  <a:pt x="208" y="16"/>
                </a:lnTo>
                <a:close/>
              </a:path>
            </a:pathLst>
          </a:custGeom>
          <a:solidFill>
            <a:schemeClr val="accent5"/>
          </a:solidFill>
          <a:ln>
            <a:solidFill>
              <a:schemeClr val="accent5"/>
            </a:solidFill>
          </a:ln>
        </p:spPr>
        <p:txBody>
          <a:bodyPr vert="horz" wrap="square" lIns="61748" tIns="30874" rIns="61748" bIns="30874" numCol="1" anchor="t" anchorCtr="0" compatLnSpc="1">
            <a:prstTxWarp prst="textNoShape">
              <a:avLst/>
            </a:prstTxWarp>
          </a:bodyPr>
          <a:lstStyle/>
          <a:p>
            <a:endParaRPr lang="en-US" sz="945" dirty="0"/>
          </a:p>
        </p:txBody>
      </p:sp>
      <p:sp>
        <p:nvSpPr>
          <p:cNvPr id="17" name="TextBox 16">
            <a:extLst>
              <a:ext uri="{FF2B5EF4-FFF2-40B4-BE49-F238E27FC236}">
                <a16:creationId xmlns:a16="http://schemas.microsoft.com/office/drawing/2014/main" xmlns="" id="{4898F763-C227-4C07-ACD9-9E10861F1F8A}"/>
              </a:ext>
            </a:extLst>
          </p:cNvPr>
          <p:cNvSpPr txBox="1"/>
          <p:nvPr/>
        </p:nvSpPr>
        <p:spPr>
          <a:xfrm>
            <a:off x="6178614" y="629574"/>
            <a:ext cx="389530" cy="237757"/>
          </a:xfrm>
          <a:prstGeom prst="rect">
            <a:avLst/>
          </a:prstGeom>
          <a:noFill/>
        </p:spPr>
        <p:txBody>
          <a:bodyPr wrap="none" lIns="0" rIns="0" rtlCol="0">
            <a:spAutoFit/>
          </a:bodyPr>
          <a:lstStyle/>
          <a:p>
            <a:pPr algn="ctr">
              <a:spcBef>
                <a:spcPts val="405"/>
              </a:spcBef>
            </a:pPr>
            <a:r>
              <a:rPr lang="en-GB" sz="945" dirty="0" err="1">
                <a:solidFill>
                  <a:schemeClr val="accent5"/>
                </a:solidFill>
              </a:rPr>
              <a:t>5+Years</a:t>
            </a:r>
            <a:endParaRPr lang="en-US" sz="945" dirty="0">
              <a:solidFill>
                <a:schemeClr val="accent5"/>
              </a:solidFill>
            </a:endParaRPr>
          </a:p>
        </p:txBody>
      </p:sp>
      <p:sp>
        <p:nvSpPr>
          <p:cNvPr id="18" name="Freeform 5">
            <a:extLst>
              <a:ext uri="{FF2B5EF4-FFF2-40B4-BE49-F238E27FC236}">
                <a16:creationId xmlns:a16="http://schemas.microsoft.com/office/drawing/2014/main" xmlns="" id="{E8020587-57CB-4DDA-AC69-FB2285AB51C9}"/>
              </a:ext>
            </a:extLst>
          </p:cNvPr>
          <p:cNvSpPr>
            <a:spLocks noEditPoints="1"/>
          </p:cNvSpPr>
          <p:nvPr/>
        </p:nvSpPr>
        <p:spPr bwMode="auto">
          <a:xfrm>
            <a:off x="2026710" y="713170"/>
            <a:ext cx="275213" cy="179449"/>
          </a:xfrm>
          <a:custGeom>
            <a:avLst/>
            <a:gdLst>
              <a:gd name="T0" fmla="*/ 208 w 260"/>
              <a:gd name="T1" fmla="*/ 128 h 144"/>
              <a:gd name="T2" fmla="*/ 128 w 260"/>
              <a:gd name="T3" fmla="*/ 52 h 144"/>
              <a:gd name="T4" fmla="*/ 48 w 260"/>
              <a:gd name="T5" fmla="*/ 128 h 144"/>
              <a:gd name="T6" fmla="*/ 0 w 260"/>
              <a:gd name="T7" fmla="*/ 128 h 144"/>
              <a:gd name="T8" fmla="*/ 0 w 260"/>
              <a:gd name="T9" fmla="*/ 144 h 144"/>
              <a:gd name="T10" fmla="*/ 260 w 260"/>
              <a:gd name="T11" fmla="*/ 144 h 144"/>
              <a:gd name="T12" fmla="*/ 260 w 260"/>
              <a:gd name="T13" fmla="*/ 128 h 144"/>
              <a:gd name="T14" fmla="*/ 208 w 260"/>
              <a:gd name="T15" fmla="*/ 128 h 144"/>
              <a:gd name="T16" fmla="*/ 128 w 260"/>
              <a:gd name="T17" fmla="*/ 68 h 144"/>
              <a:gd name="T18" fmla="*/ 192 w 260"/>
              <a:gd name="T19" fmla="*/ 128 h 144"/>
              <a:gd name="T20" fmla="*/ 64 w 260"/>
              <a:gd name="T21" fmla="*/ 128 h 144"/>
              <a:gd name="T22" fmla="*/ 128 w 260"/>
              <a:gd name="T23" fmla="*/ 68 h 144"/>
              <a:gd name="T24" fmla="*/ 136 w 260"/>
              <a:gd name="T25" fmla="*/ 32 h 144"/>
              <a:gd name="T26" fmla="*/ 120 w 260"/>
              <a:gd name="T27" fmla="*/ 32 h 144"/>
              <a:gd name="T28" fmla="*/ 120 w 260"/>
              <a:gd name="T29" fmla="*/ 0 h 144"/>
              <a:gd name="T30" fmla="*/ 136 w 260"/>
              <a:gd name="T31" fmla="*/ 0 h 144"/>
              <a:gd name="T32" fmla="*/ 136 w 260"/>
              <a:gd name="T33" fmla="*/ 32 h 144"/>
              <a:gd name="T34" fmla="*/ 71 w 260"/>
              <a:gd name="T35" fmla="*/ 49 h 144"/>
              <a:gd name="T36" fmla="*/ 55 w 260"/>
              <a:gd name="T37" fmla="*/ 22 h 144"/>
              <a:gd name="T38" fmla="*/ 69 w 260"/>
              <a:gd name="T39" fmla="*/ 14 h 144"/>
              <a:gd name="T40" fmla="*/ 85 w 260"/>
              <a:gd name="T41" fmla="*/ 41 h 144"/>
              <a:gd name="T42" fmla="*/ 71 w 260"/>
              <a:gd name="T43" fmla="*/ 49 h 144"/>
              <a:gd name="T44" fmla="*/ 37 w 260"/>
              <a:gd name="T45" fmla="*/ 89 h 144"/>
              <a:gd name="T46" fmla="*/ 10 w 260"/>
              <a:gd name="T47" fmla="*/ 73 h 144"/>
              <a:gd name="T48" fmla="*/ 18 w 260"/>
              <a:gd name="T49" fmla="*/ 59 h 144"/>
              <a:gd name="T50" fmla="*/ 45 w 260"/>
              <a:gd name="T51" fmla="*/ 75 h 144"/>
              <a:gd name="T52" fmla="*/ 37 w 260"/>
              <a:gd name="T53" fmla="*/ 89 h 144"/>
              <a:gd name="T54" fmla="*/ 219 w 260"/>
              <a:gd name="T55" fmla="*/ 89 h 144"/>
              <a:gd name="T56" fmla="*/ 211 w 260"/>
              <a:gd name="T57" fmla="*/ 75 h 144"/>
              <a:gd name="T58" fmla="*/ 238 w 260"/>
              <a:gd name="T59" fmla="*/ 59 h 144"/>
              <a:gd name="T60" fmla="*/ 246 w 260"/>
              <a:gd name="T61" fmla="*/ 73 h 144"/>
              <a:gd name="T62" fmla="*/ 219 w 260"/>
              <a:gd name="T63" fmla="*/ 89 h 144"/>
              <a:gd name="T64" fmla="*/ 185 w 260"/>
              <a:gd name="T65" fmla="*/ 49 h 144"/>
              <a:gd name="T66" fmla="*/ 171 w 260"/>
              <a:gd name="T67" fmla="*/ 41 h 144"/>
              <a:gd name="T68" fmla="*/ 187 w 260"/>
              <a:gd name="T69" fmla="*/ 14 h 144"/>
              <a:gd name="T70" fmla="*/ 201 w 260"/>
              <a:gd name="T71" fmla="*/ 22 h 144"/>
              <a:gd name="T72" fmla="*/ 185 w 260"/>
              <a:gd name="T73"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0" h="144">
                <a:moveTo>
                  <a:pt x="208" y="128"/>
                </a:moveTo>
                <a:cubicBezTo>
                  <a:pt x="206" y="86"/>
                  <a:pt x="171" y="52"/>
                  <a:pt x="128" y="52"/>
                </a:cubicBezTo>
                <a:cubicBezTo>
                  <a:pt x="85" y="52"/>
                  <a:pt x="50" y="86"/>
                  <a:pt x="48" y="128"/>
                </a:cubicBezTo>
                <a:cubicBezTo>
                  <a:pt x="0" y="128"/>
                  <a:pt x="0" y="128"/>
                  <a:pt x="0" y="128"/>
                </a:cubicBezTo>
                <a:cubicBezTo>
                  <a:pt x="0" y="144"/>
                  <a:pt x="0" y="144"/>
                  <a:pt x="0" y="144"/>
                </a:cubicBezTo>
                <a:cubicBezTo>
                  <a:pt x="260" y="144"/>
                  <a:pt x="260" y="144"/>
                  <a:pt x="260" y="144"/>
                </a:cubicBezTo>
                <a:cubicBezTo>
                  <a:pt x="260" y="128"/>
                  <a:pt x="260" y="128"/>
                  <a:pt x="260" y="128"/>
                </a:cubicBezTo>
                <a:lnTo>
                  <a:pt x="208" y="128"/>
                </a:lnTo>
                <a:close/>
                <a:moveTo>
                  <a:pt x="128" y="68"/>
                </a:moveTo>
                <a:cubicBezTo>
                  <a:pt x="162" y="68"/>
                  <a:pt x="190" y="95"/>
                  <a:pt x="192" y="128"/>
                </a:cubicBezTo>
                <a:cubicBezTo>
                  <a:pt x="64" y="128"/>
                  <a:pt x="64" y="128"/>
                  <a:pt x="64" y="128"/>
                </a:cubicBezTo>
                <a:cubicBezTo>
                  <a:pt x="66" y="95"/>
                  <a:pt x="94" y="68"/>
                  <a:pt x="128" y="68"/>
                </a:cubicBezTo>
                <a:close/>
                <a:moveTo>
                  <a:pt x="136" y="32"/>
                </a:moveTo>
                <a:cubicBezTo>
                  <a:pt x="120" y="32"/>
                  <a:pt x="120" y="32"/>
                  <a:pt x="120" y="32"/>
                </a:cubicBezTo>
                <a:cubicBezTo>
                  <a:pt x="120" y="0"/>
                  <a:pt x="120" y="0"/>
                  <a:pt x="120" y="0"/>
                </a:cubicBezTo>
                <a:cubicBezTo>
                  <a:pt x="136" y="0"/>
                  <a:pt x="136" y="0"/>
                  <a:pt x="136" y="0"/>
                </a:cubicBezTo>
                <a:lnTo>
                  <a:pt x="136" y="32"/>
                </a:lnTo>
                <a:close/>
                <a:moveTo>
                  <a:pt x="71" y="49"/>
                </a:moveTo>
                <a:cubicBezTo>
                  <a:pt x="55" y="22"/>
                  <a:pt x="55" y="22"/>
                  <a:pt x="55" y="22"/>
                </a:cubicBezTo>
                <a:cubicBezTo>
                  <a:pt x="69" y="14"/>
                  <a:pt x="69" y="14"/>
                  <a:pt x="69" y="14"/>
                </a:cubicBezTo>
                <a:cubicBezTo>
                  <a:pt x="85" y="41"/>
                  <a:pt x="85" y="41"/>
                  <a:pt x="85" y="41"/>
                </a:cubicBezTo>
                <a:lnTo>
                  <a:pt x="71" y="49"/>
                </a:lnTo>
                <a:close/>
                <a:moveTo>
                  <a:pt x="37" y="89"/>
                </a:moveTo>
                <a:cubicBezTo>
                  <a:pt x="10" y="73"/>
                  <a:pt x="10" y="73"/>
                  <a:pt x="10" y="73"/>
                </a:cubicBezTo>
                <a:cubicBezTo>
                  <a:pt x="18" y="59"/>
                  <a:pt x="18" y="59"/>
                  <a:pt x="18" y="59"/>
                </a:cubicBezTo>
                <a:cubicBezTo>
                  <a:pt x="45" y="75"/>
                  <a:pt x="45" y="75"/>
                  <a:pt x="45" y="75"/>
                </a:cubicBezTo>
                <a:lnTo>
                  <a:pt x="37" y="89"/>
                </a:lnTo>
                <a:close/>
                <a:moveTo>
                  <a:pt x="219" y="89"/>
                </a:moveTo>
                <a:cubicBezTo>
                  <a:pt x="211" y="75"/>
                  <a:pt x="211" y="75"/>
                  <a:pt x="211" y="75"/>
                </a:cubicBezTo>
                <a:cubicBezTo>
                  <a:pt x="238" y="59"/>
                  <a:pt x="238" y="59"/>
                  <a:pt x="238" y="59"/>
                </a:cubicBezTo>
                <a:cubicBezTo>
                  <a:pt x="246" y="73"/>
                  <a:pt x="246" y="73"/>
                  <a:pt x="246" y="73"/>
                </a:cubicBezTo>
                <a:lnTo>
                  <a:pt x="219" y="89"/>
                </a:lnTo>
                <a:close/>
                <a:moveTo>
                  <a:pt x="185" y="49"/>
                </a:moveTo>
                <a:cubicBezTo>
                  <a:pt x="171" y="41"/>
                  <a:pt x="171" y="41"/>
                  <a:pt x="171" y="41"/>
                </a:cubicBezTo>
                <a:cubicBezTo>
                  <a:pt x="187" y="14"/>
                  <a:pt x="187" y="14"/>
                  <a:pt x="187" y="14"/>
                </a:cubicBezTo>
                <a:cubicBezTo>
                  <a:pt x="201" y="22"/>
                  <a:pt x="201" y="22"/>
                  <a:pt x="201" y="22"/>
                </a:cubicBezTo>
                <a:lnTo>
                  <a:pt x="185" y="49"/>
                </a:lnTo>
                <a:close/>
              </a:path>
            </a:pathLst>
          </a:custGeom>
          <a:solidFill>
            <a:schemeClr val="accent5"/>
          </a:solidFill>
          <a:ln>
            <a:solidFill>
              <a:schemeClr val="accent5"/>
            </a:solidFill>
          </a:ln>
        </p:spPr>
        <p:txBody>
          <a:bodyPr vert="horz" wrap="square" lIns="61748" tIns="30874" rIns="61748" bIns="30874" numCol="1" anchor="t" anchorCtr="0" compatLnSpc="1">
            <a:prstTxWarp prst="textNoShape">
              <a:avLst/>
            </a:prstTxWarp>
          </a:bodyPr>
          <a:lstStyle/>
          <a:p>
            <a:endParaRPr lang="en-US" sz="945"/>
          </a:p>
        </p:txBody>
      </p:sp>
      <p:sp>
        <p:nvSpPr>
          <p:cNvPr id="19" name="TextBox 18">
            <a:extLst>
              <a:ext uri="{FF2B5EF4-FFF2-40B4-BE49-F238E27FC236}">
                <a16:creationId xmlns:a16="http://schemas.microsoft.com/office/drawing/2014/main" xmlns="" id="{CC84AAC1-66E9-46F7-B033-C92F90AA4567}"/>
              </a:ext>
            </a:extLst>
          </p:cNvPr>
          <p:cNvSpPr txBox="1"/>
          <p:nvPr/>
        </p:nvSpPr>
        <p:spPr>
          <a:xfrm>
            <a:off x="2509697" y="633277"/>
            <a:ext cx="453650" cy="237757"/>
          </a:xfrm>
          <a:prstGeom prst="rect">
            <a:avLst/>
          </a:prstGeom>
          <a:noFill/>
        </p:spPr>
        <p:txBody>
          <a:bodyPr wrap="none" lIns="0" rIns="0" rtlCol="0">
            <a:spAutoFit/>
          </a:bodyPr>
          <a:lstStyle/>
          <a:p>
            <a:pPr algn="ctr">
              <a:spcBef>
                <a:spcPts val="405"/>
              </a:spcBef>
            </a:pPr>
            <a:r>
              <a:rPr lang="en-GB" sz="945" dirty="0">
                <a:solidFill>
                  <a:schemeClr val="accent5"/>
                </a:solidFill>
              </a:rPr>
              <a:t>1-2 Years</a:t>
            </a:r>
            <a:endParaRPr lang="en-US" sz="945" dirty="0">
              <a:solidFill>
                <a:schemeClr val="accent5"/>
              </a:solidFill>
            </a:endParaRPr>
          </a:p>
        </p:txBody>
      </p:sp>
      <p:sp>
        <p:nvSpPr>
          <p:cNvPr id="20" name="Freeform 16">
            <a:extLst>
              <a:ext uri="{FF2B5EF4-FFF2-40B4-BE49-F238E27FC236}">
                <a16:creationId xmlns:a16="http://schemas.microsoft.com/office/drawing/2014/main" xmlns="" id="{9410E6A5-83F4-4872-BE5B-58B400C952BA}"/>
              </a:ext>
            </a:extLst>
          </p:cNvPr>
          <p:cNvSpPr>
            <a:spLocks noEditPoints="1"/>
          </p:cNvSpPr>
          <p:nvPr/>
        </p:nvSpPr>
        <p:spPr bwMode="auto">
          <a:xfrm>
            <a:off x="3507309" y="673915"/>
            <a:ext cx="238279" cy="257957"/>
          </a:xfrm>
          <a:custGeom>
            <a:avLst/>
            <a:gdLst>
              <a:gd name="T0" fmla="*/ 0 w 200"/>
              <a:gd name="T1" fmla="*/ 0 h 184"/>
              <a:gd name="T2" fmla="*/ 0 w 200"/>
              <a:gd name="T3" fmla="*/ 184 h 184"/>
              <a:gd name="T4" fmla="*/ 200 w 200"/>
              <a:gd name="T5" fmla="*/ 184 h 184"/>
              <a:gd name="T6" fmla="*/ 200 w 200"/>
              <a:gd name="T7" fmla="*/ 0 h 184"/>
              <a:gd name="T8" fmla="*/ 0 w 200"/>
              <a:gd name="T9" fmla="*/ 0 h 184"/>
              <a:gd name="T10" fmla="*/ 185 w 200"/>
              <a:gd name="T11" fmla="*/ 170 h 184"/>
              <a:gd name="T12" fmla="*/ 15 w 200"/>
              <a:gd name="T13" fmla="*/ 170 h 184"/>
              <a:gd name="T14" fmla="*/ 15 w 200"/>
              <a:gd name="T15" fmla="*/ 14 h 184"/>
              <a:gd name="T16" fmla="*/ 185 w 200"/>
              <a:gd name="T17" fmla="*/ 14 h 184"/>
              <a:gd name="T18" fmla="*/ 185 w 200"/>
              <a:gd name="T19" fmla="*/ 170 h 184"/>
              <a:gd name="T20" fmla="*/ 136 w 200"/>
              <a:gd name="T21" fmla="*/ 141 h 184"/>
              <a:gd name="T22" fmla="*/ 102 w 200"/>
              <a:gd name="T23" fmla="*/ 108 h 184"/>
              <a:gd name="T24" fmla="*/ 112 w 200"/>
              <a:gd name="T25" fmla="*/ 97 h 184"/>
              <a:gd name="T26" fmla="*/ 128 w 200"/>
              <a:gd name="T27" fmla="*/ 114 h 184"/>
              <a:gd name="T28" fmla="*/ 128 w 200"/>
              <a:gd name="T29" fmla="*/ 46 h 184"/>
              <a:gd name="T30" fmla="*/ 143 w 200"/>
              <a:gd name="T31" fmla="*/ 46 h 184"/>
              <a:gd name="T32" fmla="*/ 143 w 200"/>
              <a:gd name="T33" fmla="*/ 114 h 184"/>
              <a:gd name="T34" fmla="*/ 159 w 200"/>
              <a:gd name="T35" fmla="*/ 97 h 184"/>
              <a:gd name="T36" fmla="*/ 169 w 200"/>
              <a:gd name="T37" fmla="*/ 108 h 184"/>
              <a:gd name="T38" fmla="*/ 136 w 200"/>
              <a:gd name="T39" fmla="*/ 141 h 184"/>
              <a:gd name="T40" fmla="*/ 41 w 200"/>
              <a:gd name="T41" fmla="*/ 87 h 184"/>
              <a:gd name="T42" fmla="*/ 31 w 200"/>
              <a:gd name="T43" fmla="*/ 76 h 184"/>
              <a:gd name="T44" fmla="*/ 64 w 200"/>
              <a:gd name="T45" fmla="*/ 43 h 184"/>
              <a:gd name="T46" fmla="*/ 98 w 200"/>
              <a:gd name="T47" fmla="*/ 76 h 184"/>
              <a:gd name="T48" fmla="*/ 88 w 200"/>
              <a:gd name="T49" fmla="*/ 87 h 184"/>
              <a:gd name="T50" fmla="*/ 72 w 200"/>
              <a:gd name="T51" fmla="*/ 70 h 184"/>
              <a:gd name="T52" fmla="*/ 72 w 200"/>
              <a:gd name="T53" fmla="*/ 138 h 184"/>
              <a:gd name="T54" fmla="*/ 57 w 200"/>
              <a:gd name="T55" fmla="*/ 138 h 184"/>
              <a:gd name="T56" fmla="*/ 57 w 200"/>
              <a:gd name="T57" fmla="*/ 70 h 184"/>
              <a:gd name="T58" fmla="*/ 41 w 200"/>
              <a:gd name="T59" fmla="*/ 8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184">
                <a:moveTo>
                  <a:pt x="0" y="0"/>
                </a:moveTo>
                <a:lnTo>
                  <a:pt x="0" y="184"/>
                </a:lnTo>
                <a:lnTo>
                  <a:pt x="200" y="184"/>
                </a:lnTo>
                <a:lnTo>
                  <a:pt x="200" y="0"/>
                </a:lnTo>
                <a:lnTo>
                  <a:pt x="0" y="0"/>
                </a:lnTo>
                <a:close/>
                <a:moveTo>
                  <a:pt x="185" y="170"/>
                </a:moveTo>
                <a:lnTo>
                  <a:pt x="15" y="170"/>
                </a:lnTo>
                <a:lnTo>
                  <a:pt x="15" y="14"/>
                </a:lnTo>
                <a:lnTo>
                  <a:pt x="185" y="14"/>
                </a:lnTo>
                <a:lnTo>
                  <a:pt x="185" y="170"/>
                </a:lnTo>
                <a:close/>
                <a:moveTo>
                  <a:pt x="136" y="141"/>
                </a:moveTo>
                <a:lnTo>
                  <a:pt x="102" y="108"/>
                </a:lnTo>
                <a:lnTo>
                  <a:pt x="112" y="97"/>
                </a:lnTo>
                <a:lnTo>
                  <a:pt x="128" y="114"/>
                </a:lnTo>
                <a:lnTo>
                  <a:pt x="128" y="46"/>
                </a:lnTo>
                <a:lnTo>
                  <a:pt x="143" y="46"/>
                </a:lnTo>
                <a:lnTo>
                  <a:pt x="143" y="114"/>
                </a:lnTo>
                <a:lnTo>
                  <a:pt x="159" y="97"/>
                </a:lnTo>
                <a:lnTo>
                  <a:pt x="169" y="108"/>
                </a:lnTo>
                <a:lnTo>
                  <a:pt x="136" y="141"/>
                </a:lnTo>
                <a:close/>
                <a:moveTo>
                  <a:pt x="41" y="87"/>
                </a:moveTo>
                <a:lnTo>
                  <a:pt x="31" y="76"/>
                </a:lnTo>
                <a:lnTo>
                  <a:pt x="64" y="43"/>
                </a:lnTo>
                <a:lnTo>
                  <a:pt x="98" y="76"/>
                </a:lnTo>
                <a:lnTo>
                  <a:pt x="88" y="87"/>
                </a:lnTo>
                <a:lnTo>
                  <a:pt x="72" y="70"/>
                </a:lnTo>
                <a:lnTo>
                  <a:pt x="72" y="138"/>
                </a:lnTo>
                <a:lnTo>
                  <a:pt x="57" y="138"/>
                </a:lnTo>
                <a:lnTo>
                  <a:pt x="57" y="70"/>
                </a:lnTo>
                <a:lnTo>
                  <a:pt x="41" y="87"/>
                </a:lnTo>
                <a:close/>
              </a:path>
            </a:pathLst>
          </a:custGeom>
          <a:solidFill>
            <a:schemeClr val="accent5"/>
          </a:solidFill>
          <a:ln>
            <a:solidFill>
              <a:schemeClr val="accent5"/>
            </a:solidFill>
          </a:ln>
        </p:spPr>
        <p:txBody>
          <a:bodyPr vert="horz" wrap="square" lIns="61748" tIns="30874" rIns="61748" bIns="30874" numCol="1" anchor="t" anchorCtr="0" compatLnSpc="1">
            <a:prstTxWarp prst="textNoShape">
              <a:avLst/>
            </a:prstTxWarp>
          </a:bodyPr>
          <a:lstStyle/>
          <a:p>
            <a:endParaRPr lang="en-US" sz="945"/>
          </a:p>
        </p:txBody>
      </p:sp>
      <p:sp>
        <p:nvSpPr>
          <p:cNvPr id="21" name="TextBox 20">
            <a:extLst>
              <a:ext uri="{FF2B5EF4-FFF2-40B4-BE49-F238E27FC236}">
                <a16:creationId xmlns:a16="http://schemas.microsoft.com/office/drawing/2014/main" xmlns="" id="{0CF4D4AD-E7A3-4C8F-A085-EB574F0DCBFA}"/>
              </a:ext>
            </a:extLst>
          </p:cNvPr>
          <p:cNvSpPr txBox="1"/>
          <p:nvPr/>
        </p:nvSpPr>
        <p:spPr>
          <a:xfrm>
            <a:off x="3964671" y="626299"/>
            <a:ext cx="426399" cy="237757"/>
          </a:xfrm>
          <a:prstGeom prst="rect">
            <a:avLst/>
          </a:prstGeom>
          <a:noFill/>
        </p:spPr>
        <p:txBody>
          <a:bodyPr wrap="none" lIns="0" rIns="0" rtlCol="0">
            <a:spAutoFit/>
          </a:bodyPr>
          <a:lstStyle/>
          <a:p>
            <a:pPr algn="ctr">
              <a:spcBef>
                <a:spcPts val="405"/>
              </a:spcBef>
            </a:pPr>
            <a:r>
              <a:rPr lang="en-GB" sz="945" dirty="0">
                <a:solidFill>
                  <a:schemeClr val="accent5"/>
                </a:solidFill>
              </a:rPr>
              <a:t>3-</a:t>
            </a:r>
            <a:r>
              <a:rPr lang="en-GB" sz="945" dirty="0" err="1">
                <a:solidFill>
                  <a:schemeClr val="accent5"/>
                </a:solidFill>
              </a:rPr>
              <a:t>5Years</a:t>
            </a:r>
            <a:endParaRPr lang="en-US" sz="945" dirty="0">
              <a:solidFill>
                <a:schemeClr val="accent5"/>
              </a:solidFill>
            </a:endParaRPr>
          </a:p>
        </p:txBody>
      </p:sp>
      <p:sp>
        <p:nvSpPr>
          <p:cNvPr id="22" name="TextBox 21">
            <a:extLst>
              <a:ext uri="{FF2B5EF4-FFF2-40B4-BE49-F238E27FC236}">
                <a16:creationId xmlns:a16="http://schemas.microsoft.com/office/drawing/2014/main" xmlns="" id="{10F7EE22-F1ED-4997-A42D-A477E62BA8A7}"/>
              </a:ext>
            </a:extLst>
          </p:cNvPr>
          <p:cNvSpPr txBox="1"/>
          <p:nvPr/>
        </p:nvSpPr>
        <p:spPr>
          <a:xfrm>
            <a:off x="2046712" y="420473"/>
            <a:ext cx="936155" cy="237757"/>
          </a:xfrm>
          <a:prstGeom prst="rect">
            <a:avLst/>
          </a:prstGeom>
          <a:noFill/>
        </p:spPr>
        <p:txBody>
          <a:bodyPr wrap="none" lIns="0" rIns="0" rtlCol="0">
            <a:spAutoFit/>
          </a:bodyPr>
          <a:lstStyle/>
          <a:p>
            <a:pPr algn="ctr">
              <a:spcBef>
                <a:spcPts val="405"/>
              </a:spcBef>
            </a:pPr>
            <a:r>
              <a:rPr lang="en-GB" sz="945" dirty="0"/>
              <a:t>Tactical Timeframe</a:t>
            </a:r>
          </a:p>
        </p:txBody>
      </p:sp>
      <p:sp>
        <p:nvSpPr>
          <p:cNvPr id="23" name="TextBox 22">
            <a:extLst>
              <a:ext uri="{FF2B5EF4-FFF2-40B4-BE49-F238E27FC236}">
                <a16:creationId xmlns:a16="http://schemas.microsoft.com/office/drawing/2014/main" xmlns="" id="{AC212A8B-A958-4B40-A358-FA18EF7D990E}"/>
              </a:ext>
            </a:extLst>
          </p:cNvPr>
          <p:cNvSpPr txBox="1"/>
          <p:nvPr/>
        </p:nvSpPr>
        <p:spPr>
          <a:xfrm>
            <a:off x="3557459" y="417661"/>
            <a:ext cx="997069" cy="237757"/>
          </a:xfrm>
          <a:prstGeom prst="rect">
            <a:avLst/>
          </a:prstGeom>
          <a:noFill/>
        </p:spPr>
        <p:txBody>
          <a:bodyPr wrap="none" lIns="0" rIns="0" rtlCol="0">
            <a:spAutoFit/>
          </a:bodyPr>
          <a:lstStyle/>
          <a:p>
            <a:pPr algn="ctr">
              <a:spcBef>
                <a:spcPts val="405"/>
              </a:spcBef>
            </a:pPr>
            <a:r>
              <a:rPr lang="en-GB" sz="945" dirty="0"/>
              <a:t>Strategic Timeframe</a:t>
            </a:r>
          </a:p>
        </p:txBody>
      </p:sp>
      <p:sp>
        <p:nvSpPr>
          <p:cNvPr id="24" name="TextBox 23">
            <a:extLst>
              <a:ext uri="{FF2B5EF4-FFF2-40B4-BE49-F238E27FC236}">
                <a16:creationId xmlns:a16="http://schemas.microsoft.com/office/drawing/2014/main" xmlns="" id="{2961AE7B-4134-4AAE-9C67-15E5CEB88750}"/>
              </a:ext>
            </a:extLst>
          </p:cNvPr>
          <p:cNvSpPr txBox="1"/>
          <p:nvPr/>
        </p:nvSpPr>
        <p:spPr>
          <a:xfrm>
            <a:off x="5670741" y="424723"/>
            <a:ext cx="1412246" cy="237757"/>
          </a:xfrm>
          <a:prstGeom prst="rect">
            <a:avLst/>
          </a:prstGeom>
          <a:noFill/>
        </p:spPr>
        <p:txBody>
          <a:bodyPr wrap="none" lIns="0" rIns="0" rtlCol="0">
            <a:spAutoFit/>
          </a:bodyPr>
          <a:lstStyle/>
          <a:p>
            <a:pPr algn="ctr">
              <a:spcBef>
                <a:spcPts val="405"/>
              </a:spcBef>
            </a:pPr>
            <a:r>
              <a:rPr lang="en-GB" sz="945" dirty="0"/>
              <a:t>Transformational Timeframe</a:t>
            </a:r>
          </a:p>
        </p:txBody>
      </p:sp>
      <p:sp>
        <p:nvSpPr>
          <p:cNvPr id="26" name="TextBox 25">
            <a:extLst>
              <a:ext uri="{FF2B5EF4-FFF2-40B4-BE49-F238E27FC236}">
                <a16:creationId xmlns:a16="http://schemas.microsoft.com/office/drawing/2014/main" xmlns="" id="{84B180A4-A5C6-469E-9FE5-01E2D942A3AA}"/>
              </a:ext>
            </a:extLst>
          </p:cNvPr>
          <p:cNvSpPr txBox="1"/>
          <p:nvPr/>
        </p:nvSpPr>
        <p:spPr>
          <a:xfrm>
            <a:off x="4843496" y="1988875"/>
            <a:ext cx="1716817" cy="237757"/>
          </a:xfrm>
          <a:prstGeom prst="rect">
            <a:avLst/>
          </a:prstGeom>
          <a:noFill/>
        </p:spPr>
        <p:txBody>
          <a:bodyPr wrap="none" lIns="0" rIns="0" rtlCol="0">
            <a:spAutoFit/>
          </a:bodyPr>
          <a:lstStyle/>
          <a:p>
            <a:r>
              <a:rPr lang="en-GB" sz="945" dirty="0"/>
              <a:t>5          6        7          8         9        10</a:t>
            </a:r>
            <a:endParaRPr lang="en-US" sz="945" dirty="0"/>
          </a:p>
        </p:txBody>
      </p:sp>
      <p:sp>
        <p:nvSpPr>
          <p:cNvPr id="29" name="TextBox 28">
            <a:extLst>
              <a:ext uri="{FF2B5EF4-FFF2-40B4-BE49-F238E27FC236}">
                <a16:creationId xmlns:a16="http://schemas.microsoft.com/office/drawing/2014/main" xmlns="" id="{E368B96E-5B17-4D75-A876-6644AC5D48C2}"/>
              </a:ext>
            </a:extLst>
          </p:cNvPr>
          <p:cNvSpPr txBox="1"/>
          <p:nvPr/>
        </p:nvSpPr>
        <p:spPr>
          <a:xfrm>
            <a:off x="2164316" y="2690803"/>
            <a:ext cx="2769989" cy="237757"/>
          </a:xfrm>
          <a:prstGeom prst="rect">
            <a:avLst/>
          </a:prstGeom>
          <a:noFill/>
        </p:spPr>
        <p:txBody>
          <a:bodyPr wrap="none" lIns="0" rIns="0" rtlCol="0">
            <a:spAutoFit/>
          </a:bodyPr>
          <a:lstStyle/>
          <a:p>
            <a:pPr algn="l"/>
            <a:r>
              <a:rPr lang="en-GB" sz="945" dirty="0"/>
              <a:t>1                     2                     3	4	</a:t>
            </a:r>
            <a:endParaRPr lang="en-US" sz="945" dirty="0"/>
          </a:p>
        </p:txBody>
      </p:sp>
      <p:cxnSp>
        <p:nvCxnSpPr>
          <p:cNvPr id="31" name="Straight Connector 30">
            <a:extLst>
              <a:ext uri="{FF2B5EF4-FFF2-40B4-BE49-F238E27FC236}">
                <a16:creationId xmlns:a16="http://schemas.microsoft.com/office/drawing/2014/main" xmlns="" id="{F066B37F-5951-4448-99D8-5520000E1F2D}"/>
              </a:ext>
            </a:extLst>
          </p:cNvPr>
          <p:cNvCxnSpPr/>
          <p:nvPr/>
        </p:nvCxnSpPr>
        <p:spPr>
          <a:xfrm>
            <a:off x="3255453" y="673914"/>
            <a:ext cx="0" cy="1418878"/>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D7473AA5-5823-4602-8E4F-265BDA5B6109}"/>
              </a:ext>
            </a:extLst>
          </p:cNvPr>
          <p:cNvCxnSpPr>
            <a:cxnSpLocks/>
          </p:cNvCxnSpPr>
          <p:nvPr/>
        </p:nvCxnSpPr>
        <p:spPr>
          <a:xfrm>
            <a:off x="4869717" y="650201"/>
            <a:ext cx="0" cy="1251573"/>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E224CA6F-7BDC-478A-B6A6-0656F7DE0F96}"/>
              </a:ext>
            </a:extLst>
          </p:cNvPr>
          <p:cNvCxnSpPr/>
          <p:nvPr/>
        </p:nvCxnSpPr>
        <p:spPr>
          <a:xfrm>
            <a:off x="6437266" y="2272118"/>
            <a:ext cx="0" cy="2215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AE47E9B7-FC75-42AA-9D87-E2B492033C80}"/>
              </a:ext>
            </a:extLst>
          </p:cNvPr>
          <p:cNvCxnSpPr/>
          <p:nvPr/>
        </p:nvCxnSpPr>
        <p:spPr>
          <a:xfrm>
            <a:off x="6116879" y="2269714"/>
            <a:ext cx="0" cy="2215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781F628-E019-43AD-87CE-410DD7D7B430}"/>
              </a:ext>
            </a:extLst>
          </p:cNvPr>
          <p:cNvCxnSpPr/>
          <p:nvPr/>
        </p:nvCxnSpPr>
        <p:spPr>
          <a:xfrm>
            <a:off x="5798518" y="2268194"/>
            <a:ext cx="0" cy="2215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F0AD0F09-44C4-417B-B21E-E23ABB4A82DD}"/>
              </a:ext>
            </a:extLst>
          </p:cNvPr>
          <p:cNvCxnSpPr/>
          <p:nvPr/>
        </p:nvCxnSpPr>
        <p:spPr>
          <a:xfrm>
            <a:off x="5495661" y="2267255"/>
            <a:ext cx="0" cy="2215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BEBA8EDE-6B5E-4375-8E62-5CAEB3F9ABEE}"/>
              </a:ext>
            </a:extLst>
          </p:cNvPr>
          <p:cNvCxnSpPr/>
          <p:nvPr/>
        </p:nvCxnSpPr>
        <p:spPr>
          <a:xfrm>
            <a:off x="5192802" y="2259371"/>
            <a:ext cx="0" cy="2215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0E28717A-8E93-468C-8040-D06828AC051C}"/>
              </a:ext>
            </a:extLst>
          </p:cNvPr>
          <p:cNvCxnSpPr/>
          <p:nvPr/>
        </p:nvCxnSpPr>
        <p:spPr>
          <a:xfrm>
            <a:off x="3434981" y="2911385"/>
            <a:ext cx="0" cy="2215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F37768A-C9F6-414F-9318-69EF463356BA}"/>
              </a:ext>
            </a:extLst>
          </p:cNvPr>
          <p:cNvCxnSpPr/>
          <p:nvPr/>
        </p:nvCxnSpPr>
        <p:spPr>
          <a:xfrm>
            <a:off x="2805055" y="2907460"/>
            <a:ext cx="0" cy="2215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71056455-ABEC-40C7-8921-08EC909C8214}"/>
              </a:ext>
            </a:extLst>
          </p:cNvPr>
          <p:cNvCxnSpPr/>
          <p:nvPr/>
        </p:nvCxnSpPr>
        <p:spPr>
          <a:xfrm>
            <a:off x="4054714" y="2898639"/>
            <a:ext cx="0" cy="2215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28352CFE-7BAF-42D7-91BD-33FD38610726}"/>
              </a:ext>
            </a:extLst>
          </p:cNvPr>
          <p:cNvCxnSpPr/>
          <p:nvPr/>
        </p:nvCxnSpPr>
        <p:spPr>
          <a:xfrm>
            <a:off x="2199339" y="2898638"/>
            <a:ext cx="0" cy="2215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Thought Bubble: Cloud 47">
            <a:extLst>
              <a:ext uri="{FF2B5EF4-FFF2-40B4-BE49-F238E27FC236}">
                <a16:creationId xmlns:a16="http://schemas.microsoft.com/office/drawing/2014/main" xmlns="" id="{982241FC-D276-4C69-962F-0FB09D81B225}"/>
              </a:ext>
            </a:extLst>
          </p:cNvPr>
          <p:cNvSpPr/>
          <p:nvPr/>
        </p:nvSpPr>
        <p:spPr>
          <a:xfrm>
            <a:off x="4227979" y="2439509"/>
            <a:ext cx="934516" cy="516229"/>
          </a:xfrm>
          <a:prstGeom prst="cloudCallout">
            <a:avLst>
              <a:gd name="adj1" fmla="val 487"/>
              <a:gd name="adj2" fmla="val 32175"/>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16" dirty="0">
                <a:solidFill>
                  <a:schemeClr val="accent5"/>
                </a:solidFill>
              </a:rPr>
              <a:t>SOFT</a:t>
            </a:r>
            <a:br>
              <a:rPr lang="en-GB" sz="1216" dirty="0">
                <a:solidFill>
                  <a:schemeClr val="accent5"/>
                </a:solidFill>
              </a:rPr>
            </a:br>
            <a:r>
              <a:rPr lang="en-GB" sz="1216" dirty="0">
                <a:solidFill>
                  <a:schemeClr val="accent5"/>
                </a:solidFill>
              </a:rPr>
              <a:t>GAPS</a:t>
            </a:r>
            <a:endParaRPr lang="en-US" sz="1216" dirty="0">
              <a:solidFill>
                <a:schemeClr val="accent5"/>
              </a:solidFill>
            </a:endParaRPr>
          </a:p>
        </p:txBody>
      </p:sp>
      <p:pic>
        <p:nvPicPr>
          <p:cNvPr id="82" name="Picture 81">
            <a:extLst>
              <a:ext uri="{FF2B5EF4-FFF2-40B4-BE49-F238E27FC236}">
                <a16:creationId xmlns:a16="http://schemas.microsoft.com/office/drawing/2014/main" xmlns="" id="{2645B33F-DA22-419B-9853-DADABA51926D}"/>
              </a:ext>
            </a:extLst>
          </p:cNvPr>
          <p:cNvPicPr>
            <a:picLocks noChangeAspect="1"/>
          </p:cNvPicPr>
          <p:nvPr/>
        </p:nvPicPr>
        <p:blipFill>
          <a:blip r:embed="rId3"/>
          <a:stretch>
            <a:fillRect/>
          </a:stretch>
        </p:blipFill>
        <p:spPr>
          <a:xfrm>
            <a:off x="1850958" y="3326553"/>
            <a:ext cx="4121661" cy="1399615"/>
          </a:xfrm>
          <a:prstGeom prst="rect">
            <a:avLst/>
          </a:prstGeom>
        </p:spPr>
      </p:pic>
      <p:grpSp>
        <p:nvGrpSpPr>
          <p:cNvPr id="83" name="Group 82">
            <a:extLst>
              <a:ext uri="{FF2B5EF4-FFF2-40B4-BE49-F238E27FC236}">
                <a16:creationId xmlns:a16="http://schemas.microsoft.com/office/drawing/2014/main" xmlns="" id="{CDFE2DFE-C1A8-49F4-8B87-FA9BDD654022}"/>
              </a:ext>
            </a:extLst>
          </p:cNvPr>
          <p:cNvGrpSpPr/>
          <p:nvPr/>
        </p:nvGrpSpPr>
        <p:grpSpPr>
          <a:xfrm>
            <a:off x="5188185" y="2542652"/>
            <a:ext cx="2071590" cy="706380"/>
            <a:chOff x="4510558" y="5192681"/>
            <a:chExt cx="3067743" cy="1046054"/>
          </a:xfrm>
        </p:grpSpPr>
        <p:sp>
          <p:nvSpPr>
            <p:cNvPr id="84" name="Google Shape;391;p3">
              <a:extLst>
                <a:ext uri="{FF2B5EF4-FFF2-40B4-BE49-F238E27FC236}">
                  <a16:creationId xmlns:a16="http://schemas.microsoft.com/office/drawing/2014/main" xmlns="" id="{50425BE4-2846-4494-97DF-D4AE8EC28572}"/>
                </a:ext>
              </a:extLst>
            </p:cNvPr>
            <p:cNvSpPr/>
            <p:nvPr/>
          </p:nvSpPr>
          <p:spPr>
            <a:xfrm rot="-5400000" flipH="1">
              <a:off x="4770831" y="5165769"/>
              <a:ext cx="27497" cy="548043"/>
            </a:xfrm>
            <a:custGeom>
              <a:avLst/>
              <a:gdLst/>
              <a:ahLst/>
              <a:cxnLst/>
              <a:rect l="l" t="t" r="r" b="b"/>
              <a:pathLst>
                <a:path w="120000" h="229869" extrusionOk="0">
                  <a:moveTo>
                    <a:pt x="0" y="0"/>
                  </a:moveTo>
                  <a:lnTo>
                    <a:pt x="0" y="229407"/>
                  </a:lnTo>
                </a:path>
              </a:pathLst>
            </a:custGeom>
            <a:noFill/>
            <a:ln w="12700" cap="flat" cmpd="sng">
              <a:solidFill>
                <a:srgbClr val="FF540A"/>
              </a:solidFill>
              <a:prstDash val="solid"/>
              <a:round/>
              <a:headEnd type="triangle" w="lg" len="med"/>
              <a:tailEnd type="none" w="sm" len="sm"/>
            </a:ln>
          </p:spPr>
          <p:txBody>
            <a:bodyPr spcFirstLastPara="1" wrap="square" lIns="0" tIns="0" rIns="0" bIns="0" anchor="t" anchorCtr="0">
              <a:noAutofit/>
            </a:bodyPr>
            <a:lstStyle/>
            <a:p>
              <a:pPr>
                <a:buClr>
                  <a:schemeClr val="dk1"/>
                </a:buClr>
                <a:buSzPts val="1200"/>
              </a:pPr>
              <a:endParaRPr sz="945">
                <a:solidFill>
                  <a:schemeClr val="dk1"/>
                </a:solidFill>
                <a:latin typeface="Arial"/>
                <a:ea typeface="Arial"/>
                <a:cs typeface="Arial"/>
                <a:sym typeface="Arial"/>
              </a:endParaRPr>
            </a:p>
          </p:txBody>
        </p:sp>
        <p:sp>
          <p:nvSpPr>
            <p:cNvPr id="85" name="Google Shape;392;p3">
              <a:extLst>
                <a:ext uri="{FF2B5EF4-FFF2-40B4-BE49-F238E27FC236}">
                  <a16:creationId xmlns:a16="http://schemas.microsoft.com/office/drawing/2014/main" xmlns="" id="{7475CA58-417E-48BF-B5C7-4FCF1634C873}"/>
                </a:ext>
              </a:extLst>
            </p:cNvPr>
            <p:cNvSpPr/>
            <p:nvPr/>
          </p:nvSpPr>
          <p:spPr>
            <a:xfrm>
              <a:off x="4795155" y="5192681"/>
              <a:ext cx="2783146" cy="1046054"/>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12700" cap="flat" cmpd="sng">
              <a:solidFill>
                <a:srgbClr val="FF540A"/>
              </a:solidFill>
              <a:prstDash val="solid"/>
              <a:round/>
              <a:headEnd type="none" w="sm" len="sm"/>
              <a:tailEnd type="none" w="sm" len="sm"/>
            </a:ln>
          </p:spPr>
          <p:txBody>
            <a:bodyPr spcFirstLastPara="1" wrap="square" lIns="61738" tIns="61738" rIns="61738" bIns="61738" anchor="t" anchorCtr="0">
              <a:spAutoFit/>
            </a:bodyPr>
            <a:lstStyle/>
            <a:p>
              <a:pPr>
                <a:buClr>
                  <a:schemeClr val="dk1"/>
                </a:buClr>
                <a:buSzPts val="1200"/>
              </a:pPr>
              <a:r>
                <a:rPr lang="en-US" sz="945" dirty="0">
                  <a:solidFill>
                    <a:schemeClr val="dk1"/>
                  </a:solidFill>
                  <a:latin typeface="Arial"/>
                  <a:ea typeface="Arial"/>
                  <a:cs typeface="Arial"/>
                  <a:sym typeface="Arial"/>
                </a:rPr>
                <a:t>Easily recognized gaps in the fitness of in-flight and in-production systems, process, people, etc.</a:t>
              </a:r>
              <a:endParaRPr sz="945" dirty="0">
                <a:solidFill>
                  <a:schemeClr val="dk1"/>
                </a:solidFill>
                <a:latin typeface="Arial"/>
                <a:ea typeface="Arial"/>
                <a:cs typeface="Arial"/>
                <a:sym typeface="Arial"/>
              </a:endParaRPr>
            </a:p>
          </p:txBody>
        </p:sp>
      </p:grpSp>
      <p:grpSp>
        <p:nvGrpSpPr>
          <p:cNvPr id="88" name="Google Shape;394;p3">
            <a:extLst>
              <a:ext uri="{FF2B5EF4-FFF2-40B4-BE49-F238E27FC236}">
                <a16:creationId xmlns:a16="http://schemas.microsoft.com/office/drawing/2014/main" xmlns="" id="{009BE37F-21F0-42FD-8F2D-D8FAC5FC155C}"/>
              </a:ext>
            </a:extLst>
          </p:cNvPr>
          <p:cNvGrpSpPr/>
          <p:nvPr/>
        </p:nvGrpSpPr>
        <p:grpSpPr>
          <a:xfrm>
            <a:off x="6051906" y="3645350"/>
            <a:ext cx="388651" cy="1051598"/>
            <a:chOff x="2362951" y="1823899"/>
            <a:chExt cx="575540" cy="548043"/>
          </a:xfrm>
        </p:grpSpPr>
        <p:sp>
          <p:nvSpPr>
            <p:cNvPr id="89" name="Google Shape;395;p3">
              <a:extLst>
                <a:ext uri="{FF2B5EF4-FFF2-40B4-BE49-F238E27FC236}">
                  <a16:creationId xmlns:a16="http://schemas.microsoft.com/office/drawing/2014/main" xmlns="" id="{7E0B7B2B-9A0E-4239-B35D-C180D31B5B63}"/>
                </a:ext>
              </a:extLst>
            </p:cNvPr>
            <p:cNvSpPr/>
            <p:nvPr/>
          </p:nvSpPr>
          <p:spPr>
            <a:xfrm rot="-5400000" flipH="1">
              <a:off x="2650721" y="1834785"/>
              <a:ext cx="27497" cy="548043"/>
            </a:xfrm>
            <a:custGeom>
              <a:avLst/>
              <a:gdLst/>
              <a:ahLst/>
              <a:cxnLst/>
              <a:rect l="l" t="t" r="r" b="b"/>
              <a:pathLst>
                <a:path w="120000" h="229869" extrusionOk="0">
                  <a:moveTo>
                    <a:pt x="0" y="0"/>
                  </a:moveTo>
                  <a:lnTo>
                    <a:pt x="0" y="229407"/>
                  </a:lnTo>
                </a:path>
              </a:pathLst>
            </a:custGeom>
            <a:noFill/>
            <a:ln w="12700" cap="flat" cmpd="sng">
              <a:solidFill>
                <a:srgbClr val="FF540A"/>
              </a:solidFill>
              <a:prstDash val="solid"/>
              <a:round/>
              <a:headEnd type="none" w="sm" len="sm"/>
              <a:tailEnd type="none" w="sm" len="sm"/>
            </a:ln>
          </p:spPr>
          <p:txBody>
            <a:bodyPr spcFirstLastPara="1" wrap="square" lIns="0" tIns="0" rIns="0" bIns="0" anchor="t" anchorCtr="0">
              <a:noAutofit/>
            </a:bodyPr>
            <a:lstStyle/>
            <a:p>
              <a:pPr>
                <a:buClr>
                  <a:schemeClr val="dk1"/>
                </a:buClr>
                <a:buSzPts val="1200"/>
              </a:pPr>
              <a:endParaRPr sz="810">
                <a:solidFill>
                  <a:schemeClr val="dk1"/>
                </a:solidFill>
                <a:latin typeface="Arial"/>
                <a:ea typeface="Arial"/>
                <a:cs typeface="Arial"/>
                <a:sym typeface="Arial"/>
              </a:endParaRPr>
            </a:p>
          </p:txBody>
        </p:sp>
        <p:sp>
          <p:nvSpPr>
            <p:cNvPr id="90" name="Google Shape;396;p3">
              <a:extLst>
                <a:ext uri="{FF2B5EF4-FFF2-40B4-BE49-F238E27FC236}">
                  <a16:creationId xmlns:a16="http://schemas.microsoft.com/office/drawing/2014/main" xmlns="" id="{7EA4F606-D448-4B58-99A9-13D27E685515}"/>
                </a:ext>
              </a:extLst>
            </p:cNvPr>
            <p:cNvSpPr/>
            <p:nvPr/>
          </p:nvSpPr>
          <p:spPr>
            <a:xfrm flipH="1">
              <a:off x="2362951" y="1823899"/>
              <a:ext cx="27497" cy="548043"/>
            </a:xfrm>
            <a:custGeom>
              <a:avLst/>
              <a:gdLst/>
              <a:ahLst/>
              <a:cxnLst/>
              <a:rect l="l" t="t" r="r" b="b"/>
              <a:pathLst>
                <a:path w="120000" h="229869" extrusionOk="0">
                  <a:moveTo>
                    <a:pt x="0" y="0"/>
                  </a:moveTo>
                  <a:lnTo>
                    <a:pt x="0" y="229407"/>
                  </a:lnTo>
                </a:path>
              </a:pathLst>
            </a:custGeom>
            <a:noFill/>
            <a:ln w="12700" cap="flat" cmpd="sng">
              <a:solidFill>
                <a:srgbClr val="FF540A"/>
              </a:solidFill>
              <a:prstDash val="solid"/>
              <a:round/>
              <a:headEnd type="none" w="sm" len="sm"/>
              <a:tailEnd type="none" w="sm" len="sm"/>
            </a:ln>
          </p:spPr>
          <p:txBody>
            <a:bodyPr spcFirstLastPara="1" wrap="square" lIns="0" tIns="0" rIns="0" bIns="0" anchor="t" anchorCtr="0">
              <a:noAutofit/>
            </a:bodyPr>
            <a:lstStyle/>
            <a:p>
              <a:pPr>
                <a:buClr>
                  <a:schemeClr val="dk1"/>
                </a:buClr>
                <a:buSzPts val="1200"/>
              </a:pPr>
              <a:endParaRPr sz="810" dirty="0">
                <a:solidFill>
                  <a:schemeClr val="dk1"/>
                </a:solidFill>
                <a:latin typeface="Arial"/>
                <a:ea typeface="Arial"/>
                <a:cs typeface="Arial"/>
                <a:sym typeface="Arial"/>
              </a:endParaRPr>
            </a:p>
          </p:txBody>
        </p:sp>
      </p:grpSp>
      <p:sp>
        <p:nvSpPr>
          <p:cNvPr id="91" name="Google Shape;409;p3">
            <a:extLst>
              <a:ext uri="{FF2B5EF4-FFF2-40B4-BE49-F238E27FC236}">
                <a16:creationId xmlns:a16="http://schemas.microsoft.com/office/drawing/2014/main" xmlns="" id="{D305E445-97F4-4298-9F26-DD1CC7D861F0}"/>
              </a:ext>
            </a:extLst>
          </p:cNvPr>
          <p:cNvSpPr/>
          <p:nvPr/>
        </p:nvSpPr>
        <p:spPr>
          <a:xfrm>
            <a:off x="6216473" y="3563177"/>
            <a:ext cx="1276777" cy="99722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a:noFill/>
          </a:ln>
        </p:spPr>
        <p:txBody>
          <a:bodyPr spcFirstLastPara="1" wrap="square" lIns="61738" tIns="61738" rIns="61738" bIns="61738" anchor="ctr" anchorCtr="0">
            <a:spAutoFit/>
          </a:bodyPr>
          <a:lstStyle/>
          <a:p>
            <a:pPr>
              <a:buClr>
                <a:schemeClr val="dk1"/>
              </a:buClr>
              <a:buSzPts val="1200"/>
            </a:pPr>
            <a:r>
              <a:rPr lang="en-US" sz="945" dirty="0">
                <a:solidFill>
                  <a:schemeClr val="dk1"/>
                </a:solidFill>
                <a:latin typeface="Arial" panose="020B0604020202020204" pitchFamily="34" charset="0"/>
                <a:ea typeface="Arial"/>
                <a:cs typeface="Arial"/>
                <a:sym typeface="Arial"/>
              </a:rPr>
              <a:t>Analyzing trends and triggers and time frames for which they much be true for the future business vision to be realistic.</a:t>
            </a:r>
            <a:endParaRPr sz="945" dirty="0">
              <a:solidFill>
                <a:schemeClr val="dk1"/>
              </a:solidFill>
              <a:latin typeface="Arial" panose="020B0604020202020204" pitchFamily="34" charset="0"/>
              <a:ea typeface="Arial"/>
              <a:cs typeface="Arial"/>
              <a:sym typeface="Arial"/>
            </a:endParaRPr>
          </a:p>
        </p:txBody>
      </p:sp>
      <p:pic>
        <p:nvPicPr>
          <p:cNvPr id="2058" name="Oval 11">
            <a:extLst>
              <a:ext uri="{FF2B5EF4-FFF2-40B4-BE49-F238E27FC236}">
                <a16:creationId xmlns:a16="http://schemas.microsoft.com/office/drawing/2014/main" xmlns="" id="{BF712F4D-FAF0-4ADB-AFA0-A05970E968F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3033426" y="31942658"/>
            <a:ext cx="12458891" cy="12457818"/>
          </a:xfrm>
          <a:prstGeom prst="rect">
            <a:avLst/>
          </a:prstGeom>
          <a:noFill/>
          <a:extLst>
            <a:ext uri="{909E8E84-426E-40DD-AFC4-6F175D3DCCD1}">
              <a14:hiddenFill xmlns:a14="http://schemas.microsoft.com/office/drawing/2010/main">
                <a:solidFill>
                  <a:srgbClr val="FFFFFF"/>
                </a:solidFill>
              </a14:hiddenFill>
            </a:ext>
          </a:extLst>
        </p:spPr>
      </p:pic>
      <p:sp>
        <p:nvSpPr>
          <p:cNvPr id="49" name="Object1">
            <a:extLst>
              <a:ext uri="{FF2B5EF4-FFF2-40B4-BE49-F238E27FC236}">
                <a16:creationId xmlns:a16="http://schemas.microsoft.com/office/drawing/2014/main" xmlns="" id="{9A92FA0C-C11C-4923-9CDD-58E4D47E6101}"/>
              </a:ext>
            </a:extLst>
          </p:cNvPr>
          <p:cNvSpPr/>
          <p:nvPr/>
        </p:nvSpPr>
        <p:spPr>
          <a:xfrm>
            <a:off x="7132320" y="365760"/>
            <a:ext cx="2743200" cy="0"/>
          </a:xfrm>
          <a:prstGeom prst="rect">
            <a:avLst/>
          </a:prstGeom>
          <a:noFill/>
          <a:ln/>
        </p:spPr>
        <p:txBody>
          <a:bodyPr wrap="square" rtlCol="0" anchor="ctr"/>
          <a:lstStyle/>
          <a:p>
            <a:r>
              <a:rPr lang="en-US" sz="1100" b="1" dirty="0">
                <a:solidFill>
                  <a:srgbClr val="656565"/>
                </a:solidFill>
              </a:rPr>
              <a:t>Shareable Summary</a:t>
            </a:r>
            <a:endParaRPr lang="en-US" sz="1100" dirty="0"/>
          </a:p>
        </p:txBody>
      </p:sp>
      <p:sp>
        <p:nvSpPr>
          <p:cNvPr id="50" name="Object2">
            <a:extLst>
              <a:ext uri="{FF2B5EF4-FFF2-40B4-BE49-F238E27FC236}">
                <a16:creationId xmlns:a16="http://schemas.microsoft.com/office/drawing/2014/main" xmlns="" id="{D7CCC37C-A4E1-48EC-8FA8-70A4D45F19DE}"/>
              </a:ext>
            </a:extLst>
          </p:cNvPr>
          <p:cNvSpPr/>
          <p:nvPr/>
        </p:nvSpPr>
        <p:spPr>
          <a:xfrm rot="10800000" flipV="1">
            <a:off x="457200" y="4505090"/>
            <a:ext cx="2743200" cy="251572"/>
          </a:xfrm>
          <a:prstGeom prst="rect">
            <a:avLst/>
          </a:prstGeom>
          <a:noFill/>
          <a:ln/>
        </p:spPr>
        <p:txBody>
          <a:bodyPr wrap="square" rtlCol="0" anchor="ctr"/>
          <a:lstStyle/>
          <a:p>
            <a:r>
              <a:rPr lang="en-US" sz="800" b="1" u="sng" dirty="0">
                <a:solidFill>
                  <a:srgbClr val="0A6ABB"/>
                </a:solidFill>
                <a:latin typeface="Arial" pitchFamily="34" charset="0"/>
                <a:ea typeface="Arial" pitchFamily="34" charset="-122"/>
                <a:cs typeface="Arial" pitchFamily="34" charset="-120"/>
                <a:hlinkClick r:id="rId5" action="ppaction://hlinkfile" tooltip="View Document">
                  <a:extLst>
                    <a:ext uri="{A12FA001-AC4F-418D-AE19-62706E023703}">
                      <ahyp:hlinkClr xmlns:ahyp="http://schemas.microsoft.com/office/drawing/2018/hyperlinkcolor" xmlns="" val="tx"/>
                    </a:ext>
                  </a:extLst>
                </a:hlinkClick>
              </a:rPr>
              <a:t>View Document</a:t>
            </a:r>
            <a:endParaRPr lang="en-US" sz="800" dirty="0"/>
          </a:p>
        </p:txBody>
      </p:sp>
      <p:pic>
        <p:nvPicPr>
          <p:cNvPr id="51" name="Object 3" descr="preencoded.png">
            <a:extLst>
              <a:ext uri="{FF2B5EF4-FFF2-40B4-BE49-F238E27FC236}">
                <a16:creationId xmlns:a16="http://schemas.microsoft.com/office/drawing/2014/main" xmlns="" id="{C4466FB9-A08E-41BC-8D94-45A579C64AD8}"/>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408176" y="4572000"/>
            <a:ext cx="146304" cy="146304"/>
          </a:xfrm>
          <a:prstGeom prst="rect">
            <a:avLst/>
          </a:prstGeom>
        </p:spPr>
      </p:pic>
      <p:pic>
        <p:nvPicPr>
          <p:cNvPr id="52" name="Object 7" descr="preencoded.png">
            <a:extLst>
              <a:ext uri="{FF2B5EF4-FFF2-40B4-BE49-F238E27FC236}">
                <a16:creationId xmlns:a16="http://schemas.microsoft.com/office/drawing/2014/main" xmlns="" id="{B4DE9F17-138A-498B-A004-FD65333A4043}"/>
              </a:ext>
            </a:extLst>
          </p:cNvPr>
          <p:cNvPicPr>
            <a:picLocks noChangeAspect="1"/>
          </p:cNvPicPr>
          <p:nvPr/>
        </p:nvPicPr>
        <p:blipFill>
          <a:blip r:embed="rId6">
            <a:extLst>
              <a:ext uri="{96DAC541-7B7A-43D3-8B79-37D633B846F1}">
                <asvg:svgBlip xmlns:asvg="http://schemas.microsoft.com/office/drawing/2016/SVG/main" xmlns="" r:embed="rId8"/>
              </a:ext>
            </a:extLst>
          </a:blip>
          <a:stretch>
            <a:fillRect/>
          </a:stretch>
        </p:blipFill>
        <p:spPr>
          <a:xfrm>
            <a:off x="8549640" y="219456"/>
            <a:ext cx="310896" cy="310896"/>
          </a:xfrm>
          <a:prstGeom prst="rect">
            <a:avLst/>
          </a:prstGeom>
        </p:spPr>
      </p:pic>
    </p:spTree>
    <p:extLst>
      <p:ext uri="{BB962C8B-B14F-4D97-AF65-F5344CB8AC3E}">
        <p14:creationId xmlns:p14="http://schemas.microsoft.com/office/powerpoint/2010/main" val="218857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EBF75-D574-4316-88B6-F1AE368FFE8C}"/>
              </a:ext>
            </a:extLst>
          </p:cNvPr>
          <p:cNvSpPr>
            <a:spLocks noGrp="1"/>
          </p:cNvSpPr>
          <p:nvPr>
            <p:ph type="title"/>
          </p:nvPr>
        </p:nvSpPr>
        <p:spPr/>
        <p:txBody>
          <a:bodyPr/>
          <a:lstStyle/>
          <a:p>
            <a:r>
              <a:rPr lang="en-GB" dirty="0"/>
              <a:t>As Conditions Change, Trend Probability Changes, and Fitness Changes</a:t>
            </a:r>
            <a:endParaRPr lang="en-US" dirty="0"/>
          </a:p>
        </p:txBody>
      </p:sp>
      <p:graphicFrame>
        <p:nvGraphicFramePr>
          <p:cNvPr id="3" name="Diagram 2">
            <a:extLst>
              <a:ext uri="{FF2B5EF4-FFF2-40B4-BE49-F238E27FC236}">
                <a16:creationId xmlns:a16="http://schemas.microsoft.com/office/drawing/2014/main" xmlns="" id="{13F9CDAE-1FF0-4315-AA79-81FF91D55812}"/>
              </a:ext>
            </a:extLst>
          </p:cNvPr>
          <p:cNvGraphicFramePr/>
          <p:nvPr>
            <p:extLst>
              <p:ext uri="{D42A27DB-BD31-4B8C-83A1-F6EECF244321}">
                <p14:modId xmlns:p14="http://schemas.microsoft.com/office/powerpoint/2010/main" val="2474014741"/>
              </p:ext>
            </p:extLst>
          </p:nvPr>
        </p:nvGraphicFramePr>
        <p:xfrm>
          <a:off x="342900" y="3040764"/>
          <a:ext cx="5105921" cy="335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xmlns="" id="{AE152E41-8C9F-47A0-97C8-149949A56E22}"/>
              </a:ext>
            </a:extLst>
          </p:cNvPr>
          <p:cNvGraphicFramePr/>
          <p:nvPr>
            <p:extLst>
              <p:ext uri="{D42A27DB-BD31-4B8C-83A1-F6EECF244321}">
                <p14:modId xmlns:p14="http://schemas.microsoft.com/office/powerpoint/2010/main" val="131282986"/>
              </p:ext>
            </p:extLst>
          </p:nvPr>
        </p:nvGraphicFramePr>
        <p:xfrm>
          <a:off x="342900" y="1652752"/>
          <a:ext cx="5126554" cy="396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8" name="Group 27">
            <a:extLst>
              <a:ext uri="{FF2B5EF4-FFF2-40B4-BE49-F238E27FC236}">
                <a16:creationId xmlns:a16="http://schemas.microsoft.com/office/drawing/2014/main" xmlns="" id="{0C733C65-3079-421A-B0CD-24D539815EEE}"/>
              </a:ext>
            </a:extLst>
          </p:cNvPr>
          <p:cNvGrpSpPr/>
          <p:nvPr/>
        </p:nvGrpSpPr>
        <p:grpSpPr>
          <a:xfrm>
            <a:off x="5528737" y="1652752"/>
            <a:ext cx="3311406" cy="377261"/>
            <a:chOff x="0" y="0"/>
            <a:chExt cx="2927166" cy="475840"/>
          </a:xfrm>
          <a:gradFill flip="none" rotWithShape="1">
            <a:gsLst>
              <a:gs pos="18000">
                <a:srgbClr val="00B050"/>
              </a:gs>
              <a:gs pos="100000">
                <a:srgbClr val="FF0000"/>
              </a:gs>
              <a:gs pos="43000">
                <a:srgbClr val="FFFF00"/>
              </a:gs>
            </a:gsLst>
            <a:path path="circle">
              <a:fillToRect r="100000" b="100000"/>
            </a:path>
            <a:tileRect l="-100000" t="-100000"/>
          </a:gradFill>
        </p:grpSpPr>
        <p:sp>
          <p:nvSpPr>
            <p:cNvPr id="29" name="Rectangle: Rounded Corners 28">
              <a:extLst>
                <a:ext uri="{FF2B5EF4-FFF2-40B4-BE49-F238E27FC236}">
                  <a16:creationId xmlns:a16="http://schemas.microsoft.com/office/drawing/2014/main" xmlns="" id="{D1656165-787B-47E6-8BFF-7CE115DA8280}"/>
                </a:ext>
              </a:extLst>
            </p:cNvPr>
            <p:cNvSpPr/>
            <p:nvPr/>
          </p:nvSpPr>
          <p:spPr>
            <a:xfrm>
              <a:off x="0" y="0"/>
              <a:ext cx="2927166" cy="47584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ectangle: Rounded Corners 4">
              <a:extLst>
                <a:ext uri="{FF2B5EF4-FFF2-40B4-BE49-F238E27FC236}">
                  <a16:creationId xmlns:a16="http://schemas.microsoft.com/office/drawing/2014/main" xmlns="" id="{52EAFA0E-4E05-4FD0-9312-7BF0B191795F}"/>
                </a:ext>
              </a:extLst>
            </p:cNvPr>
            <p:cNvSpPr txBox="1"/>
            <p:nvPr/>
          </p:nvSpPr>
          <p:spPr>
            <a:xfrm>
              <a:off x="13937" y="13937"/>
              <a:ext cx="2899292" cy="4479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60008" rIns="60008" bIns="60008" numCol="1" spcCol="1270" anchor="ctr" anchorCtr="0">
              <a:noAutofit/>
            </a:bodyPr>
            <a:lstStyle/>
            <a:p>
              <a:pPr algn="ctr" defTabSz="700088">
                <a:lnSpc>
                  <a:spcPct val="90000"/>
                </a:lnSpc>
                <a:spcBef>
                  <a:spcPct val="0"/>
                </a:spcBef>
                <a:spcAft>
                  <a:spcPct val="35000"/>
                </a:spcAft>
              </a:pPr>
              <a:endParaRPr lang="en-US" sz="1575" dirty="0">
                <a:solidFill>
                  <a:prstClr val="white"/>
                </a:solidFill>
                <a:latin typeface="Arial"/>
              </a:endParaRPr>
            </a:p>
          </p:txBody>
        </p:sp>
      </p:grpSp>
      <p:grpSp>
        <p:nvGrpSpPr>
          <p:cNvPr id="31" name="Group 30">
            <a:extLst>
              <a:ext uri="{FF2B5EF4-FFF2-40B4-BE49-F238E27FC236}">
                <a16:creationId xmlns:a16="http://schemas.microsoft.com/office/drawing/2014/main" xmlns="" id="{C712B5CA-EBC9-4BCF-AC41-3036F52D1ADA}"/>
              </a:ext>
            </a:extLst>
          </p:cNvPr>
          <p:cNvGrpSpPr/>
          <p:nvPr/>
        </p:nvGrpSpPr>
        <p:grpSpPr>
          <a:xfrm>
            <a:off x="5499728" y="2144464"/>
            <a:ext cx="3356396" cy="380405"/>
            <a:chOff x="0" y="0"/>
            <a:chExt cx="2927166" cy="475840"/>
          </a:xfrm>
          <a:gradFill flip="none" rotWithShape="1">
            <a:gsLst>
              <a:gs pos="18000">
                <a:srgbClr val="00B050"/>
              </a:gs>
              <a:gs pos="85000">
                <a:srgbClr val="FFFF00"/>
              </a:gs>
            </a:gsLst>
            <a:path path="circle">
              <a:fillToRect r="100000" b="100000"/>
            </a:path>
            <a:tileRect l="-100000" t="-100000"/>
          </a:gradFill>
        </p:grpSpPr>
        <p:sp>
          <p:nvSpPr>
            <p:cNvPr id="32" name="Rectangle: Rounded Corners 31">
              <a:extLst>
                <a:ext uri="{FF2B5EF4-FFF2-40B4-BE49-F238E27FC236}">
                  <a16:creationId xmlns:a16="http://schemas.microsoft.com/office/drawing/2014/main" xmlns="" id="{E97909EA-2B95-42A1-9563-D6F98E62963E}"/>
                </a:ext>
              </a:extLst>
            </p:cNvPr>
            <p:cNvSpPr/>
            <p:nvPr/>
          </p:nvSpPr>
          <p:spPr>
            <a:xfrm>
              <a:off x="0" y="0"/>
              <a:ext cx="2927166" cy="47584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ectangle: Rounded Corners 4">
              <a:extLst>
                <a:ext uri="{FF2B5EF4-FFF2-40B4-BE49-F238E27FC236}">
                  <a16:creationId xmlns:a16="http://schemas.microsoft.com/office/drawing/2014/main" xmlns="" id="{843C5724-ADD9-402D-9782-4C2A0B6017F7}"/>
                </a:ext>
              </a:extLst>
            </p:cNvPr>
            <p:cNvSpPr txBox="1"/>
            <p:nvPr/>
          </p:nvSpPr>
          <p:spPr>
            <a:xfrm>
              <a:off x="13937" y="13937"/>
              <a:ext cx="2899292" cy="4479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60008" rIns="60008" bIns="60008" numCol="1" spcCol="1270" anchor="ctr" anchorCtr="0">
              <a:noAutofit/>
            </a:bodyPr>
            <a:lstStyle/>
            <a:p>
              <a:pPr algn="ctr" defTabSz="700088">
                <a:lnSpc>
                  <a:spcPct val="90000"/>
                </a:lnSpc>
                <a:spcBef>
                  <a:spcPct val="0"/>
                </a:spcBef>
                <a:spcAft>
                  <a:spcPct val="35000"/>
                </a:spcAft>
              </a:pPr>
              <a:endParaRPr lang="en-US" sz="1575" dirty="0">
                <a:solidFill>
                  <a:prstClr val="white"/>
                </a:solidFill>
                <a:latin typeface="Arial"/>
              </a:endParaRPr>
            </a:p>
          </p:txBody>
        </p:sp>
      </p:grpSp>
      <p:grpSp>
        <p:nvGrpSpPr>
          <p:cNvPr id="34" name="Group 33">
            <a:extLst>
              <a:ext uri="{FF2B5EF4-FFF2-40B4-BE49-F238E27FC236}">
                <a16:creationId xmlns:a16="http://schemas.microsoft.com/office/drawing/2014/main" xmlns="" id="{61D4F445-B5EB-4DF1-A836-2CD9B74CD71F}"/>
              </a:ext>
            </a:extLst>
          </p:cNvPr>
          <p:cNvGrpSpPr/>
          <p:nvPr/>
        </p:nvGrpSpPr>
        <p:grpSpPr>
          <a:xfrm>
            <a:off x="5499730" y="2595379"/>
            <a:ext cx="3356396" cy="380405"/>
            <a:chOff x="0" y="0"/>
            <a:chExt cx="2927166" cy="475840"/>
          </a:xfrm>
          <a:gradFill flip="none" rotWithShape="1">
            <a:gsLst>
              <a:gs pos="100000">
                <a:srgbClr val="00B050"/>
              </a:gs>
              <a:gs pos="100000">
                <a:srgbClr val="FF0000"/>
              </a:gs>
              <a:gs pos="16000">
                <a:srgbClr val="D0D2D6"/>
              </a:gs>
            </a:gsLst>
            <a:path path="circle">
              <a:fillToRect r="100000" b="100000"/>
            </a:path>
            <a:tileRect l="-100000" t="-100000"/>
          </a:gradFill>
        </p:grpSpPr>
        <p:sp>
          <p:nvSpPr>
            <p:cNvPr id="35" name="Rectangle: Rounded Corners 34">
              <a:extLst>
                <a:ext uri="{FF2B5EF4-FFF2-40B4-BE49-F238E27FC236}">
                  <a16:creationId xmlns:a16="http://schemas.microsoft.com/office/drawing/2014/main" xmlns="" id="{F1BE9DD4-7CB1-4FF8-ABA9-A6D0774F1EA3}"/>
                </a:ext>
              </a:extLst>
            </p:cNvPr>
            <p:cNvSpPr/>
            <p:nvPr/>
          </p:nvSpPr>
          <p:spPr>
            <a:xfrm>
              <a:off x="0" y="0"/>
              <a:ext cx="2927166" cy="47584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Rectangle: Rounded Corners 4">
              <a:extLst>
                <a:ext uri="{FF2B5EF4-FFF2-40B4-BE49-F238E27FC236}">
                  <a16:creationId xmlns:a16="http://schemas.microsoft.com/office/drawing/2014/main" xmlns="" id="{D4840C61-9536-4ACC-B4FF-A1E8D3C4AC9C}"/>
                </a:ext>
              </a:extLst>
            </p:cNvPr>
            <p:cNvSpPr txBox="1"/>
            <p:nvPr/>
          </p:nvSpPr>
          <p:spPr>
            <a:xfrm>
              <a:off x="13937" y="13937"/>
              <a:ext cx="2899292" cy="4479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60008" rIns="60008" bIns="60008" numCol="1" spcCol="1270" anchor="ctr" anchorCtr="0">
              <a:noAutofit/>
            </a:bodyPr>
            <a:lstStyle/>
            <a:p>
              <a:pPr algn="ctr" defTabSz="700088">
                <a:lnSpc>
                  <a:spcPct val="90000"/>
                </a:lnSpc>
                <a:spcBef>
                  <a:spcPct val="0"/>
                </a:spcBef>
                <a:spcAft>
                  <a:spcPct val="35000"/>
                </a:spcAft>
              </a:pPr>
              <a:endParaRPr lang="en-US" sz="1575" dirty="0">
                <a:solidFill>
                  <a:prstClr val="white"/>
                </a:solidFill>
                <a:latin typeface="Arial"/>
              </a:endParaRPr>
            </a:p>
          </p:txBody>
        </p:sp>
      </p:grpSp>
      <p:grpSp>
        <p:nvGrpSpPr>
          <p:cNvPr id="37" name="Group 36">
            <a:extLst>
              <a:ext uri="{FF2B5EF4-FFF2-40B4-BE49-F238E27FC236}">
                <a16:creationId xmlns:a16="http://schemas.microsoft.com/office/drawing/2014/main" xmlns="" id="{4FCE48B6-50F6-4DAD-8C97-C6F86B60DEF6}"/>
              </a:ext>
            </a:extLst>
          </p:cNvPr>
          <p:cNvGrpSpPr/>
          <p:nvPr/>
        </p:nvGrpSpPr>
        <p:grpSpPr>
          <a:xfrm>
            <a:off x="5528737" y="3039941"/>
            <a:ext cx="3327389" cy="326467"/>
            <a:chOff x="0" y="0"/>
            <a:chExt cx="2927166" cy="475840"/>
          </a:xfrm>
          <a:gradFill flip="none" rotWithShape="1">
            <a:gsLst>
              <a:gs pos="59000">
                <a:srgbClr val="FF0000"/>
              </a:gs>
              <a:gs pos="27000">
                <a:srgbClr val="FFFF00"/>
              </a:gs>
            </a:gsLst>
            <a:path path="circle">
              <a:fillToRect r="100000" b="100000"/>
            </a:path>
            <a:tileRect l="-100000" t="-100000"/>
          </a:gradFill>
        </p:grpSpPr>
        <p:sp>
          <p:nvSpPr>
            <p:cNvPr id="38" name="Rectangle: Rounded Corners 37">
              <a:extLst>
                <a:ext uri="{FF2B5EF4-FFF2-40B4-BE49-F238E27FC236}">
                  <a16:creationId xmlns:a16="http://schemas.microsoft.com/office/drawing/2014/main" xmlns="" id="{DD3BA71F-AFEA-43A9-B62C-847F1E71C6B7}"/>
                </a:ext>
              </a:extLst>
            </p:cNvPr>
            <p:cNvSpPr/>
            <p:nvPr/>
          </p:nvSpPr>
          <p:spPr>
            <a:xfrm>
              <a:off x="0" y="0"/>
              <a:ext cx="2927166" cy="475840"/>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Rectangle: Rounded Corners 4">
              <a:extLst>
                <a:ext uri="{FF2B5EF4-FFF2-40B4-BE49-F238E27FC236}">
                  <a16:creationId xmlns:a16="http://schemas.microsoft.com/office/drawing/2014/main" xmlns="" id="{D343B8FD-1F33-41F4-8DAD-49330AE62E9A}"/>
                </a:ext>
              </a:extLst>
            </p:cNvPr>
            <p:cNvSpPr txBox="1"/>
            <p:nvPr/>
          </p:nvSpPr>
          <p:spPr>
            <a:xfrm>
              <a:off x="13937" y="13937"/>
              <a:ext cx="2899292" cy="4479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0008" tIns="60008" rIns="60008" bIns="60008" numCol="1" spcCol="1270" anchor="ctr" anchorCtr="0">
              <a:noAutofit/>
            </a:bodyPr>
            <a:lstStyle/>
            <a:p>
              <a:pPr algn="ctr" defTabSz="700088">
                <a:lnSpc>
                  <a:spcPct val="90000"/>
                </a:lnSpc>
                <a:spcBef>
                  <a:spcPct val="0"/>
                </a:spcBef>
                <a:spcAft>
                  <a:spcPct val="35000"/>
                </a:spcAft>
              </a:pPr>
              <a:endParaRPr lang="en-US" sz="1575" dirty="0">
                <a:solidFill>
                  <a:prstClr val="white"/>
                </a:solidFill>
                <a:latin typeface="Arial"/>
              </a:endParaRPr>
            </a:p>
          </p:txBody>
        </p:sp>
      </p:grpSp>
      <p:sp>
        <p:nvSpPr>
          <p:cNvPr id="8" name="Arrow: Right 7">
            <a:extLst>
              <a:ext uri="{FF2B5EF4-FFF2-40B4-BE49-F238E27FC236}">
                <a16:creationId xmlns:a16="http://schemas.microsoft.com/office/drawing/2014/main" xmlns="" id="{CD09A0F9-E440-41B6-9B0B-79197EFDDBE1}"/>
              </a:ext>
            </a:extLst>
          </p:cNvPr>
          <p:cNvSpPr/>
          <p:nvPr/>
        </p:nvSpPr>
        <p:spPr>
          <a:xfrm>
            <a:off x="905565" y="3304772"/>
            <a:ext cx="7934578" cy="687234"/>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grpSp>
        <p:nvGrpSpPr>
          <p:cNvPr id="64" name="Group 63">
            <a:extLst>
              <a:ext uri="{FF2B5EF4-FFF2-40B4-BE49-F238E27FC236}">
                <a16:creationId xmlns:a16="http://schemas.microsoft.com/office/drawing/2014/main" xmlns="" id="{21E257FC-7DA5-44BB-8FB7-5604F9796FE9}"/>
              </a:ext>
            </a:extLst>
          </p:cNvPr>
          <p:cNvGrpSpPr/>
          <p:nvPr/>
        </p:nvGrpSpPr>
        <p:grpSpPr>
          <a:xfrm>
            <a:off x="342899" y="3388229"/>
            <a:ext cx="512215" cy="451429"/>
            <a:chOff x="7121250" y="5830659"/>
            <a:chExt cx="914400" cy="914400"/>
          </a:xfrm>
        </p:grpSpPr>
        <p:sp>
          <p:nvSpPr>
            <p:cNvPr id="9" name="Oval 8">
              <a:extLst>
                <a:ext uri="{FF2B5EF4-FFF2-40B4-BE49-F238E27FC236}">
                  <a16:creationId xmlns:a16="http://schemas.microsoft.com/office/drawing/2014/main" xmlns="" id="{D0F35C20-F34E-49A1-A496-655D161EE7C9}"/>
                </a:ext>
              </a:extLst>
            </p:cNvPr>
            <p:cNvSpPr/>
            <p:nvPr/>
          </p:nvSpPr>
          <p:spPr>
            <a:xfrm>
              <a:off x="7121250" y="5830659"/>
              <a:ext cx="914400" cy="914400"/>
            </a:xfrm>
            <a:prstGeom prst="ellipse">
              <a:avLst/>
            </a:prstGeom>
            <a:solidFill>
              <a:schemeClr val="bg1"/>
            </a:solidFill>
            <a:ln w="38100">
              <a:solidFill>
                <a:srgbClr val="CBCD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cxnSp>
          <p:nvCxnSpPr>
            <p:cNvPr id="12" name="Straight Connector 11">
              <a:extLst>
                <a:ext uri="{FF2B5EF4-FFF2-40B4-BE49-F238E27FC236}">
                  <a16:creationId xmlns:a16="http://schemas.microsoft.com/office/drawing/2014/main" xmlns="" id="{0DECF76B-6024-4A53-ADDF-CCF2B83C00EC}"/>
                </a:ext>
              </a:extLst>
            </p:cNvPr>
            <p:cNvCxnSpPr>
              <a:cxnSpLocks/>
              <a:stCxn id="9" idx="0"/>
            </p:cNvCxnSpPr>
            <p:nvPr/>
          </p:nvCxnSpPr>
          <p:spPr>
            <a:xfrm>
              <a:off x="7578450" y="5830659"/>
              <a:ext cx="0" cy="457200"/>
            </a:xfrm>
            <a:prstGeom prst="line">
              <a:avLst/>
            </a:prstGeom>
            <a:noFill/>
            <a:ln w="28575" cap="flat" cmpd="sng">
              <a:solidFill>
                <a:srgbClr val="6F7878"/>
              </a:solidFill>
              <a:prstDash val="solid"/>
              <a:round/>
              <a:headEnd type="none" w="lg" len="med"/>
              <a:tailEnd type="none" w="lg" len="med"/>
            </a:ln>
          </p:spPr>
        </p:cxnSp>
        <p:cxnSp>
          <p:nvCxnSpPr>
            <p:cNvPr id="42" name="Straight Connector 41">
              <a:extLst>
                <a:ext uri="{FF2B5EF4-FFF2-40B4-BE49-F238E27FC236}">
                  <a16:creationId xmlns:a16="http://schemas.microsoft.com/office/drawing/2014/main" xmlns="" id="{E9BF3CFC-DC1F-445F-B42A-E960D7EAF42A}"/>
                </a:ext>
              </a:extLst>
            </p:cNvPr>
            <p:cNvCxnSpPr>
              <a:cxnSpLocks/>
              <a:endCxn id="9" idx="5"/>
            </p:cNvCxnSpPr>
            <p:nvPr/>
          </p:nvCxnSpPr>
          <p:spPr>
            <a:xfrm>
              <a:off x="7578450" y="6287859"/>
              <a:ext cx="323289" cy="323289"/>
            </a:xfrm>
            <a:prstGeom prst="line">
              <a:avLst/>
            </a:prstGeom>
            <a:noFill/>
            <a:ln w="28575" cap="flat" cmpd="sng">
              <a:solidFill>
                <a:srgbClr val="6F7878"/>
              </a:solidFill>
              <a:prstDash val="solid"/>
              <a:round/>
              <a:headEnd type="none" w="lg" len="med"/>
              <a:tailEnd type="none" w="lg" len="med"/>
            </a:ln>
          </p:spPr>
        </p:cxnSp>
        <p:cxnSp>
          <p:nvCxnSpPr>
            <p:cNvPr id="44" name="Straight Connector 43">
              <a:extLst>
                <a:ext uri="{FF2B5EF4-FFF2-40B4-BE49-F238E27FC236}">
                  <a16:creationId xmlns:a16="http://schemas.microsoft.com/office/drawing/2014/main" xmlns="" id="{0DFAF1B2-46D1-458F-86E6-AFF9025BE4D3}"/>
                </a:ext>
              </a:extLst>
            </p:cNvPr>
            <p:cNvCxnSpPr>
              <a:cxnSpLocks/>
              <a:stCxn id="9" idx="7"/>
            </p:cNvCxnSpPr>
            <p:nvPr/>
          </p:nvCxnSpPr>
          <p:spPr>
            <a:xfrm flipH="1">
              <a:off x="7740094" y="5964570"/>
              <a:ext cx="161645" cy="94689"/>
            </a:xfrm>
            <a:prstGeom prst="line">
              <a:avLst/>
            </a:prstGeom>
            <a:noFill/>
            <a:ln w="28575" cap="flat" cmpd="sng">
              <a:solidFill>
                <a:srgbClr val="6F7878"/>
              </a:solidFill>
              <a:prstDash val="solid"/>
              <a:round/>
              <a:headEnd type="none" w="lg" len="med"/>
              <a:tailEnd type="none" w="lg" len="med"/>
            </a:ln>
          </p:spPr>
        </p:cxnSp>
        <p:cxnSp>
          <p:nvCxnSpPr>
            <p:cNvPr id="47" name="Straight Connector 46">
              <a:extLst>
                <a:ext uri="{FF2B5EF4-FFF2-40B4-BE49-F238E27FC236}">
                  <a16:creationId xmlns:a16="http://schemas.microsoft.com/office/drawing/2014/main" xmlns="" id="{4653E378-2D8F-47A1-8417-2E5E410C6B5C}"/>
                </a:ext>
              </a:extLst>
            </p:cNvPr>
            <p:cNvCxnSpPr>
              <a:cxnSpLocks/>
              <a:endCxn id="9" idx="1"/>
            </p:cNvCxnSpPr>
            <p:nvPr/>
          </p:nvCxnSpPr>
          <p:spPr>
            <a:xfrm flipH="1" flipV="1">
              <a:off x="7255161" y="5964570"/>
              <a:ext cx="161646" cy="94689"/>
            </a:xfrm>
            <a:prstGeom prst="line">
              <a:avLst/>
            </a:prstGeom>
            <a:noFill/>
            <a:ln w="28575" cap="flat" cmpd="sng">
              <a:solidFill>
                <a:srgbClr val="6F7878"/>
              </a:solidFill>
              <a:prstDash val="solid"/>
              <a:round/>
              <a:headEnd type="none" w="lg" len="med"/>
              <a:tailEnd type="none" w="lg" len="med"/>
            </a:ln>
          </p:spPr>
        </p:cxnSp>
        <p:cxnSp>
          <p:nvCxnSpPr>
            <p:cNvPr id="51" name="Straight Connector 50">
              <a:extLst>
                <a:ext uri="{FF2B5EF4-FFF2-40B4-BE49-F238E27FC236}">
                  <a16:creationId xmlns:a16="http://schemas.microsoft.com/office/drawing/2014/main" xmlns="" id="{25565795-F3A7-40EF-8FBC-7D52804F5546}"/>
                </a:ext>
              </a:extLst>
            </p:cNvPr>
            <p:cNvCxnSpPr>
              <a:cxnSpLocks/>
              <a:endCxn id="9" idx="2"/>
            </p:cNvCxnSpPr>
            <p:nvPr/>
          </p:nvCxnSpPr>
          <p:spPr>
            <a:xfrm flipH="1">
              <a:off x="7121250" y="6287859"/>
              <a:ext cx="233223" cy="0"/>
            </a:xfrm>
            <a:prstGeom prst="line">
              <a:avLst/>
            </a:prstGeom>
            <a:noFill/>
            <a:ln w="28575" cap="flat" cmpd="sng">
              <a:solidFill>
                <a:srgbClr val="6F7878"/>
              </a:solidFill>
              <a:prstDash val="solid"/>
              <a:round/>
              <a:headEnd type="none" w="lg" len="med"/>
              <a:tailEnd type="none" w="lg" len="med"/>
            </a:ln>
          </p:spPr>
        </p:cxnSp>
        <p:cxnSp>
          <p:nvCxnSpPr>
            <p:cNvPr id="54" name="Straight Connector 53">
              <a:extLst>
                <a:ext uri="{FF2B5EF4-FFF2-40B4-BE49-F238E27FC236}">
                  <a16:creationId xmlns:a16="http://schemas.microsoft.com/office/drawing/2014/main" xmlns="" id="{A8023D8A-3D93-476C-B12B-81A9C9DA5467}"/>
                </a:ext>
              </a:extLst>
            </p:cNvPr>
            <p:cNvCxnSpPr>
              <a:cxnSpLocks/>
              <a:stCxn id="9" idx="6"/>
            </p:cNvCxnSpPr>
            <p:nvPr/>
          </p:nvCxnSpPr>
          <p:spPr>
            <a:xfrm flipH="1">
              <a:off x="7740094" y="6287859"/>
              <a:ext cx="295556" cy="0"/>
            </a:xfrm>
            <a:prstGeom prst="line">
              <a:avLst/>
            </a:prstGeom>
            <a:noFill/>
            <a:ln w="28575" cap="flat" cmpd="sng">
              <a:solidFill>
                <a:srgbClr val="6F7878"/>
              </a:solidFill>
              <a:prstDash val="solid"/>
              <a:round/>
              <a:headEnd type="none" w="lg" len="med"/>
              <a:tailEnd type="none" w="lg" len="med"/>
            </a:ln>
          </p:spPr>
        </p:cxnSp>
        <p:cxnSp>
          <p:nvCxnSpPr>
            <p:cNvPr id="57" name="Straight Connector 56">
              <a:extLst>
                <a:ext uri="{FF2B5EF4-FFF2-40B4-BE49-F238E27FC236}">
                  <a16:creationId xmlns:a16="http://schemas.microsoft.com/office/drawing/2014/main" xmlns="" id="{989CB347-F847-4E2B-941C-9DC73DB60D43}"/>
                </a:ext>
              </a:extLst>
            </p:cNvPr>
            <p:cNvCxnSpPr>
              <a:cxnSpLocks/>
              <a:endCxn id="9" idx="3"/>
            </p:cNvCxnSpPr>
            <p:nvPr/>
          </p:nvCxnSpPr>
          <p:spPr>
            <a:xfrm flipH="1">
              <a:off x="7255161" y="6496050"/>
              <a:ext cx="161646" cy="115098"/>
            </a:xfrm>
            <a:prstGeom prst="line">
              <a:avLst/>
            </a:prstGeom>
            <a:noFill/>
            <a:ln w="28575" cap="flat" cmpd="sng">
              <a:solidFill>
                <a:srgbClr val="6F7878"/>
              </a:solidFill>
              <a:prstDash val="solid"/>
              <a:round/>
              <a:headEnd type="none" w="lg" len="med"/>
              <a:tailEnd type="none" w="lg" len="med"/>
            </a:ln>
          </p:spPr>
        </p:cxnSp>
        <p:cxnSp>
          <p:nvCxnSpPr>
            <p:cNvPr id="60" name="Straight Connector 59">
              <a:extLst>
                <a:ext uri="{FF2B5EF4-FFF2-40B4-BE49-F238E27FC236}">
                  <a16:creationId xmlns:a16="http://schemas.microsoft.com/office/drawing/2014/main" xmlns="" id="{490F5416-7C78-4CAC-8E0C-F3A00D647DCA}"/>
                </a:ext>
              </a:extLst>
            </p:cNvPr>
            <p:cNvCxnSpPr>
              <a:cxnSpLocks/>
              <a:endCxn id="9" idx="4"/>
            </p:cNvCxnSpPr>
            <p:nvPr/>
          </p:nvCxnSpPr>
          <p:spPr>
            <a:xfrm>
              <a:off x="7578450" y="6553599"/>
              <a:ext cx="0" cy="191460"/>
            </a:xfrm>
            <a:prstGeom prst="line">
              <a:avLst/>
            </a:prstGeom>
            <a:noFill/>
            <a:ln w="28575" cap="flat" cmpd="sng">
              <a:solidFill>
                <a:srgbClr val="6F7878"/>
              </a:solidFill>
              <a:prstDash val="solid"/>
              <a:round/>
              <a:headEnd type="none" w="lg" len="med"/>
              <a:tailEnd type="none" w="lg" len="med"/>
            </a:ln>
          </p:spPr>
        </p:cxnSp>
      </p:grpSp>
      <p:cxnSp>
        <p:nvCxnSpPr>
          <p:cNvPr id="11" name="Straight Connector 10">
            <a:extLst>
              <a:ext uri="{FF2B5EF4-FFF2-40B4-BE49-F238E27FC236}">
                <a16:creationId xmlns:a16="http://schemas.microsoft.com/office/drawing/2014/main" xmlns="" id="{E7892C2C-920C-4879-ADD7-6A92553798E9}"/>
              </a:ext>
            </a:extLst>
          </p:cNvPr>
          <p:cNvCxnSpPr/>
          <p:nvPr/>
        </p:nvCxnSpPr>
        <p:spPr>
          <a:xfrm flipV="1">
            <a:off x="6705602" y="1067655"/>
            <a:ext cx="0" cy="2464179"/>
          </a:xfrm>
          <a:prstGeom prst="line">
            <a:avLst/>
          </a:prstGeom>
          <a:noFill/>
          <a:ln w="76200" cap="flat" cmpd="sng">
            <a:solidFill>
              <a:srgbClr val="002856"/>
            </a:solidFill>
            <a:prstDash val="solid"/>
            <a:round/>
            <a:headEnd type="none" w="lg" len="med"/>
            <a:tailEnd type="none" w="lg" len="med"/>
          </a:ln>
        </p:spPr>
      </p:cxnSp>
      <p:cxnSp>
        <p:nvCxnSpPr>
          <p:cNvPr id="49" name="Straight Connector 48">
            <a:extLst>
              <a:ext uri="{FF2B5EF4-FFF2-40B4-BE49-F238E27FC236}">
                <a16:creationId xmlns:a16="http://schemas.microsoft.com/office/drawing/2014/main" xmlns="" id="{900A0431-EE44-4190-BACE-E7F61FF8EEDF}"/>
              </a:ext>
            </a:extLst>
          </p:cNvPr>
          <p:cNvCxnSpPr/>
          <p:nvPr/>
        </p:nvCxnSpPr>
        <p:spPr>
          <a:xfrm flipV="1">
            <a:off x="7929031" y="1067655"/>
            <a:ext cx="0" cy="2464179"/>
          </a:xfrm>
          <a:prstGeom prst="line">
            <a:avLst/>
          </a:prstGeom>
          <a:noFill/>
          <a:ln w="76200" cap="flat" cmpd="sng">
            <a:solidFill>
              <a:srgbClr val="002856"/>
            </a:solidFill>
            <a:prstDash val="solid"/>
            <a:round/>
            <a:headEnd type="none" w="lg" len="med"/>
            <a:tailEnd type="none" w="lg" len="med"/>
          </a:ln>
        </p:spPr>
      </p:cxnSp>
      <p:grpSp>
        <p:nvGrpSpPr>
          <p:cNvPr id="14" name="Group 13">
            <a:extLst>
              <a:ext uri="{FF2B5EF4-FFF2-40B4-BE49-F238E27FC236}">
                <a16:creationId xmlns:a16="http://schemas.microsoft.com/office/drawing/2014/main" xmlns="" id="{C2F84901-B309-4665-8972-FDAA8CCEF768}"/>
              </a:ext>
            </a:extLst>
          </p:cNvPr>
          <p:cNvGrpSpPr/>
          <p:nvPr/>
        </p:nvGrpSpPr>
        <p:grpSpPr>
          <a:xfrm>
            <a:off x="3140898" y="4138097"/>
            <a:ext cx="5515077" cy="450948"/>
            <a:chOff x="4812804" y="4959978"/>
            <a:chExt cx="3864806" cy="374702"/>
          </a:xfrm>
        </p:grpSpPr>
        <p:sp>
          <p:nvSpPr>
            <p:cNvPr id="5" name="TextBox 4">
              <a:extLst>
                <a:ext uri="{FF2B5EF4-FFF2-40B4-BE49-F238E27FC236}">
                  <a16:creationId xmlns:a16="http://schemas.microsoft.com/office/drawing/2014/main" xmlns="" id="{CE77EBA6-BA00-49BA-8F77-95FCD5878071}"/>
                </a:ext>
              </a:extLst>
            </p:cNvPr>
            <p:cNvSpPr txBox="1"/>
            <p:nvPr/>
          </p:nvSpPr>
          <p:spPr>
            <a:xfrm>
              <a:off x="4812804" y="4965348"/>
              <a:ext cx="1282402" cy="369332"/>
            </a:xfrm>
            <a:prstGeom prst="rect">
              <a:avLst/>
            </a:prstGeom>
            <a:solidFill>
              <a:srgbClr val="00B050"/>
            </a:solidFill>
            <a:ln>
              <a:solidFill>
                <a:schemeClr val="tx1"/>
              </a:solidFill>
            </a:ln>
          </p:spPr>
          <p:txBody>
            <a:bodyPr wrap="none" lIns="0" rIns="0" rtlCol="0">
              <a:noAutofit/>
            </a:bodyPr>
            <a:lstStyle/>
            <a:p>
              <a:pPr algn="ctr" defTabSz="685800">
                <a:spcBef>
                  <a:spcPts val="450"/>
                </a:spcBef>
              </a:pPr>
              <a:r>
                <a:rPr lang="en-GB" sz="2400" dirty="0">
                  <a:solidFill>
                    <a:prstClr val="black"/>
                  </a:solidFill>
                  <a:latin typeface="Arial"/>
                </a:rPr>
                <a:t>High Fitness</a:t>
              </a:r>
            </a:p>
          </p:txBody>
        </p:sp>
        <p:sp>
          <p:nvSpPr>
            <p:cNvPr id="40" name="TextBox 39">
              <a:extLst>
                <a:ext uri="{FF2B5EF4-FFF2-40B4-BE49-F238E27FC236}">
                  <a16:creationId xmlns:a16="http://schemas.microsoft.com/office/drawing/2014/main" xmlns="" id="{141DB65E-0000-48DD-886E-BA1E7510D92C}"/>
                </a:ext>
              </a:extLst>
            </p:cNvPr>
            <p:cNvSpPr txBox="1"/>
            <p:nvPr/>
          </p:nvSpPr>
          <p:spPr>
            <a:xfrm>
              <a:off x="6101246" y="4959978"/>
              <a:ext cx="1282401" cy="369332"/>
            </a:xfrm>
            <a:prstGeom prst="rect">
              <a:avLst/>
            </a:prstGeom>
            <a:solidFill>
              <a:srgbClr val="FFFF00"/>
            </a:solidFill>
            <a:ln>
              <a:solidFill>
                <a:schemeClr val="tx1"/>
              </a:solidFill>
            </a:ln>
          </p:spPr>
          <p:txBody>
            <a:bodyPr wrap="none" lIns="0" rIns="0" rtlCol="0">
              <a:noAutofit/>
            </a:bodyPr>
            <a:lstStyle/>
            <a:p>
              <a:pPr algn="ctr" defTabSz="685800">
                <a:spcBef>
                  <a:spcPts val="450"/>
                </a:spcBef>
              </a:pPr>
              <a:r>
                <a:rPr lang="en-GB" sz="2400" dirty="0">
                  <a:solidFill>
                    <a:prstClr val="black"/>
                  </a:solidFill>
                  <a:latin typeface="Arial"/>
                </a:rPr>
                <a:t>Low Fitness</a:t>
              </a:r>
            </a:p>
          </p:txBody>
        </p:sp>
        <p:sp>
          <p:nvSpPr>
            <p:cNvPr id="41" name="TextBox 40">
              <a:extLst>
                <a:ext uri="{FF2B5EF4-FFF2-40B4-BE49-F238E27FC236}">
                  <a16:creationId xmlns:a16="http://schemas.microsoft.com/office/drawing/2014/main" xmlns="" id="{58566090-24A3-4238-8B13-F7074C100B74}"/>
                </a:ext>
              </a:extLst>
            </p:cNvPr>
            <p:cNvSpPr txBox="1"/>
            <p:nvPr/>
          </p:nvSpPr>
          <p:spPr>
            <a:xfrm>
              <a:off x="7395210" y="4961362"/>
              <a:ext cx="1282400" cy="369332"/>
            </a:xfrm>
            <a:prstGeom prst="rect">
              <a:avLst/>
            </a:prstGeom>
            <a:solidFill>
              <a:srgbClr val="E81159"/>
            </a:solidFill>
            <a:ln>
              <a:solidFill>
                <a:schemeClr val="tx1"/>
              </a:solidFill>
            </a:ln>
          </p:spPr>
          <p:txBody>
            <a:bodyPr wrap="none" lIns="0" rIns="0" rtlCol="0">
              <a:noAutofit/>
            </a:bodyPr>
            <a:lstStyle/>
            <a:p>
              <a:pPr algn="ctr" defTabSz="685800">
                <a:spcBef>
                  <a:spcPts val="450"/>
                </a:spcBef>
              </a:pPr>
              <a:r>
                <a:rPr lang="en-GB" sz="2400" dirty="0">
                  <a:solidFill>
                    <a:srgbClr val="FFFFFF"/>
                  </a:solidFill>
                  <a:latin typeface="Arial"/>
                </a:rPr>
                <a:t>No Fitness</a:t>
              </a:r>
            </a:p>
          </p:txBody>
        </p:sp>
      </p:grpSp>
      <p:graphicFrame>
        <p:nvGraphicFramePr>
          <p:cNvPr id="55" name="Diagram 54">
            <a:extLst>
              <a:ext uri="{FF2B5EF4-FFF2-40B4-BE49-F238E27FC236}">
                <a16:creationId xmlns:a16="http://schemas.microsoft.com/office/drawing/2014/main" xmlns="" id="{BEED337B-AADE-48AD-83EE-5AB9279B3633}"/>
              </a:ext>
            </a:extLst>
          </p:cNvPr>
          <p:cNvGraphicFramePr/>
          <p:nvPr>
            <p:extLst>
              <p:ext uri="{D42A27DB-BD31-4B8C-83A1-F6EECF244321}">
                <p14:modId xmlns:p14="http://schemas.microsoft.com/office/powerpoint/2010/main" val="4261870480"/>
              </p:ext>
            </p:extLst>
          </p:nvPr>
        </p:nvGraphicFramePr>
        <p:xfrm>
          <a:off x="363533" y="2193298"/>
          <a:ext cx="5105934" cy="33531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6" name="Diagram 55">
            <a:extLst>
              <a:ext uri="{FF2B5EF4-FFF2-40B4-BE49-F238E27FC236}">
                <a16:creationId xmlns:a16="http://schemas.microsoft.com/office/drawing/2014/main" xmlns="" id="{C2BB57E0-83FB-48DD-8B47-9C0C7AA85183}"/>
              </a:ext>
            </a:extLst>
          </p:cNvPr>
          <p:cNvGraphicFramePr/>
          <p:nvPr>
            <p:extLst>
              <p:ext uri="{D42A27DB-BD31-4B8C-83A1-F6EECF244321}">
                <p14:modId xmlns:p14="http://schemas.microsoft.com/office/powerpoint/2010/main" val="2384717972"/>
              </p:ext>
            </p:extLst>
          </p:nvPr>
        </p:nvGraphicFramePr>
        <p:xfrm>
          <a:off x="363534" y="2617031"/>
          <a:ext cx="5105923" cy="33531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0" name="Arrow: Right 49">
            <a:extLst>
              <a:ext uri="{FF2B5EF4-FFF2-40B4-BE49-F238E27FC236}">
                <a16:creationId xmlns:a16="http://schemas.microsoft.com/office/drawing/2014/main" xmlns="" id="{A931BC7A-8424-4DB1-9B4C-2F722D8D140E}"/>
              </a:ext>
            </a:extLst>
          </p:cNvPr>
          <p:cNvSpPr/>
          <p:nvPr/>
        </p:nvSpPr>
        <p:spPr>
          <a:xfrm>
            <a:off x="374614" y="877595"/>
            <a:ext cx="5034438" cy="756380"/>
          </a:xfrm>
          <a:prstGeom prst="rightArrow">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GB" sz="2400" dirty="0">
                <a:solidFill>
                  <a:prstClr val="black"/>
                </a:solidFill>
                <a:latin typeface="Arial"/>
              </a:rPr>
              <a:t>Trends Probability True</a:t>
            </a:r>
            <a:endParaRPr lang="en-US" sz="2400" dirty="0">
              <a:solidFill>
                <a:prstClr val="black"/>
              </a:solidFill>
              <a:latin typeface="Arial"/>
            </a:endParaRPr>
          </a:p>
        </p:txBody>
      </p:sp>
      <p:sp>
        <p:nvSpPr>
          <p:cNvPr id="52" name="TextBox 51">
            <a:extLst>
              <a:ext uri="{FF2B5EF4-FFF2-40B4-BE49-F238E27FC236}">
                <a16:creationId xmlns:a16="http://schemas.microsoft.com/office/drawing/2014/main" xmlns="" id="{FD14C485-64B0-4C13-87E8-2FE666F95590}"/>
              </a:ext>
            </a:extLst>
          </p:cNvPr>
          <p:cNvSpPr txBox="1"/>
          <p:nvPr/>
        </p:nvSpPr>
        <p:spPr>
          <a:xfrm>
            <a:off x="5878980" y="670512"/>
            <a:ext cx="617157" cy="461665"/>
          </a:xfrm>
          <a:prstGeom prst="rect">
            <a:avLst/>
          </a:prstGeom>
          <a:noFill/>
        </p:spPr>
        <p:txBody>
          <a:bodyPr wrap="none" lIns="0" rIns="0" rtlCol="0">
            <a:spAutoFit/>
          </a:bodyPr>
          <a:lstStyle/>
          <a:p>
            <a:pPr defTabSz="685800">
              <a:spcBef>
                <a:spcPts val="450"/>
              </a:spcBef>
            </a:pPr>
            <a:r>
              <a:rPr lang="en-GB" sz="2400" dirty="0">
                <a:solidFill>
                  <a:prstClr val="black"/>
                </a:solidFill>
                <a:latin typeface="Arial"/>
              </a:rPr>
              <a:t>25%</a:t>
            </a:r>
            <a:endParaRPr lang="en-US" sz="2400" dirty="0">
              <a:solidFill>
                <a:prstClr val="black"/>
              </a:solidFill>
              <a:latin typeface="Arial"/>
            </a:endParaRPr>
          </a:p>
        </p:txBody>
      </p:sp>
      <p:sp>
        <p:nvSpPr>
          <p:cNvPr id="59" name="TextBox 58">
            <a:extLst>
              <a:ext uri="{FF2B5EF4-FFF2-40B4-BE49-F238E27FC236}">
                <a16:creationId xmlns:a16="http://schemas.microsoft.com/office/drawing/2014/main" xmlns="" id="{60CBDB4B-5445-4857-AD9E-637A4C974BC4}"/>
              </a:ext>
            </a:extLst>
          </p:cNvPr>
          <p:cNvSpPr txBox="1"/>
          <p:nvPr/>
        </p:nvSpPr>
        <p:spPr>
          <a:xfrm>
            <a:off x="7113908" y="658305"/>
            <a:ext cx="617157" cy="461665"/>
          </a:xfrm>
          <a:prstGeom prst="rect">
            <a:avLst/>
          </a:prstGeom>
          <a:noFill/>
        </p:spPr>
        <p:txBody>
          <a:bodyPr wrap="none" lIns="0" rIns="0" rtlCol="0">
            <a:spAutoFit/>
          </a:bodyPr>
          <a:lstStyle/>
          <a:p>
            <a:pPr defTabSz="685800">
              <a:spcBef>
                <a:spcPts val="450"/>
              </a:spcBef>
            </a:pPr>
            <a:r>
              <a:rPr lang="en-GB" sz="2400" dirty="0">
                <a:solidFill>
                  <a:prstClr val="black"/>
                </a:solidFill>
                <a:latin typeface="Arial"/>
              </a:rPr>
              <a:t>75%</a:t>
            </a:r>
            <a:endParaRPr lang="en-US" sz="2400" dirty="0">
              <a:solidFill>
                <a:prstClr val="black"/>
              </a:solidFill>
              <a:latin typeface="Arial"/>
            </a:endParaRPr>
          </a:p>
        </p:txBody>
      </p:sp>
      <p:sp>
        <p:nvSpPr>
          <p:cNvPr id="61" name="TextBox 60">
            <a:extLst>
              <a:ext uri="{FF2B5EF4-FFF2-40B4-BE49-F238E27FC236}">
                <a16:creationId xmlns:a16="http://schemas.microsoft.com/office/drawing/2014/main" xmlns="" id="{50431040-5419-4291-AF11-85A6451FEC37}"/>
              </a:ext>
            </a:extLst>
          </p:cNvPr>
          <p:cNvSpPr txBox="1"/>
          <p:nvPr/>
        </p:nvSpPr>
        <p:spPr>
          <a:xfrm>
            <a:off x="8140207" y="654404"/>
            <a:ext cx="788677" cy="461665"/>
          </a:xfrm>
          <a:prstGeom prst="rect">
            <a:avLst/>
          </a:prstGeom>
          <a:noFill/>
        </p:spPr>
        <p:txBody>
          <a:bodyPr wrap="none" lIns="0" rIns="0" rtlCol="0">
            <a:spAutoFit/>
          </a:bodyPr>
          <a:lstStyle/>
          <a:p>
            <a:pPr defTabSz="685800">
              <a:spcBef>
                <a:spcPts val="450"/>
              </a:spcBef>
            </a:pPr>
            <a:r>
              <a:rPr lang="en-GB" sz="2400" dirty="0">
                <a:solidFill>
                  <a:prstClr val="black"/>
                </a:solidFill>
                <a:latin typeface="Arial"/>
              </a:rPr>
              <a:t>100%</a:t>
            </a:r>
            <a:endParaRPr lang="en-US" sz="2400" dirty="0">
              <a:solidFill>
                <a:prstClr val="black"/>
              </a:solidFill>
              <a:latin typeface="Arial"/>
            </a:endParaRPr>
          </a:p>
        </p:txBody>
      </p:sp>
      <p:cxnSp>
        <p:nvCxnSpPr>
          <p:cNvPr id="62" name="Straight Connector 61">
            <a:extLst>
              <a:ext uri="{FF2B5EF4-FFF2-40B4-BE49-F238E27FC236}">
                <a16:creationId xmlns:a16="http://schemas.microsoft.com/office/drawing/2014/main" xmlns="" id="{C335E39C-49DB-4198-B17A-55F7724352C1}"/>
              </a:ext>
            </a:extLst>
          </p:cNvPr>
          <p:cNvCxnSpPr/>
          <p:nvPr/>
        </p:nvCxnSpPr>
        <p:spPr>
          <a:xfrm flipV="1">
            <a:off x="5541435" y="1088821"/>
            <a:ext cx="0" cy="2464179"/>
          </a:xfrm>
          <a:prstGeom prst="line">
            <a:avLst/>
          </a:prstGeom>
          <a:noFill/>
          <a:ln w="76200" cap="flat" cmpd="sng">
            <a:solidFill>
              <a:srgbClr val="002856"/>
            </a:solidFill>
            <a:prstDash val="solid"/>
            <a:round/>
            <a:headEnd type="none" w="lg" len="med"/>
            <a:tailEnd type="none" w="lg" len="med"/>
          </a:ln>
        </p:spPr>
      </p:cxnSp>
      <p:sp>
        <p:nvSpPr>
          <p:cNvPr id="53" name="TextBox 52">
            <a:extLst>
              <a:ext uri="{FF2B5EF4-FFF2-40B4-BE49-F238E27FC236}">
                <a16:creationId xmlns:a16="http://schemas.microsoft.com/office/drawing/2014/main" xmlns="" id="{7BEEA749-AE45-48C5-B100-9F8C5567F749}"/>
              </a:ext>
            </a:extLst>
          </p:cNvPr>
          <p:cNvSpPr txBox="1"/>
          <p:nvPr/>
        </p:nvSpPr>
        <p:spPr>
          <a:xfrm>
            <a:off x="905564" y="4146275"/>
            <a:ext cx="2223222" cy="461665"/>
          </a:xfrm>
          <a:prstGeom prst="rect">
            <a:avLst/>
          </a:prstGeom>
          <a:noFill/>
          <a:ln>
            <a:solidFill>
              <a:schemeClr val="tx1"/>
            </a:solidFill>
          </a:ln>
        </p:spPr>
        <p:txBody>
          <a:bodyPr wrap="square" lIns="0" rIns="0" rtlCol="0">
            <a:spAutoFit/>
          </a:bodyPr>
          <a:lstStyle/>
          <a:p>
            <a:pPr algn="r" defTabSz="685800">
              <a:spcBef>
                <a:spcPts val="450"/>
              </a:spcBef>
            </a:pPr>
            <a:r>
              <a:rPr lang="en-GB" sz="2400" dirty="0">
                <a:solidFill>
                  <a:prstClr val="black"/>
                </a:solidFill>
                <a:latin typeface="Arial"/>
              </a:rPr>
              <a:t>Fitness Legend:</a:t>
            </a:r>
            <a:endParaRPr lang="en-US" sz="2400" dirty="0">
              <a:solidFill>
                <a:prstClr val="black"/>
              </a:solidFill>
              <a:latin typeface="Arial"/>
            </a:endParaRPr>
          </a:p>
        </p:txBody>
      </p:sp>
      <p:sp>
        <p:nvSpPr>
          <p:cNvPr id="65" name="Oval 64">
            <a:extLst>
              <a:ext uri="{FF2B5EF4-FFF2-40B4-BE49-F238E27FC236}">
                <a16:creationId xmlns:a16="http://schemas.microsoft.com/office/drawing/2014/main" xmlns="" id="{AD595BF7-6F21-42C2-8BCE-C5D9FDDE5110}"/>
              </a:ext>
            </a:extLst>
          </p:cNvPr>
          <p:cNvSpPr/>
          <p:nvPr/>
        </p:nvSpPr>
        <p:spPr>
          <a:xfrm>
            <a:off x="8240928" y="1071755"/>
            <a:ext cx="415048" cy="391662"/>
          </a:xfrm>
          <a:prstGeom prst="ellipse">
            <a:avLst/>
          </a:prstGeom>
          <a:solidFill>
            <a:srgbClr val="00B050"/>
          </a:solidFill>
          <a:ln w="25400">
            <a:solidFill>
              <a:srgbClr val="009AD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prstClr val="white"/>
              </a:solidFill>
              <a:latin typeface="Arial"/>
            </a:endParaRPr>
          </a:p>
        </p:txBody>
      </p:sp>
      <p:grpSp>
        <p:nvGrpSpPr>
          <p:cNvPr id="66" name="Group 65">
            <a:extLst>
              <a:ext uri="{FF2B5EF4-FFF2-40B4-BE49-F238E27FC236}">
                <a16:creationId xmlns:a16="http://schemas.microsoft.com/office/drawing/2014/main" xmlns="" id="{8C5B4122-BAF1-4281-9468-3B2D5369DCC4}"/>
              </a:ext>
            </a:extLst>
          </p:cNvPr>
          <p:cNvGrpSpPr/>
          <p:nvPr/>
        </p:nvGrpSpPr>
        <p:grpSpPr>
          <a:xfrm flipH="1">
            <a:off x="7117943" y="1073071"/>
            <a:ext cx="422004" cy="365429"/>
            <a:chOff x="3770616" y="3010328"/>
            <a:chExt cx="1088136" cy="1088136"/>
          </a:xfrm>
        </p:grpSpPr>
        <p:sp>
          <p:nvSpPr>
            <p:cNvPr id="67" name="Oval 66">
              <a:extLst>
                <a:ext uri="{FF2B5EF4-FFF2-40B4-BE49-F238E27FC236}">
                  <a16:creationId xmlns:a16="http://schemas.microsoft.com/office/drawing/2014/main" xmlns="" id="{E701400A-D12F-407C-86AC-7754AC442C73}"/>
                </a:ext>
              </a:extLst>
            </p:cNvPr>
            <p:cNvSpPr/>
            <p:nvPr/>
          </p:nvSpPr>
          <p:spPr>
            <a:xfrm>
              <a:off x="3770616" y="3010328"/>
              <a:ext cx="1088136" cy="1088136"/>
            </a:xfrm>
            <a:prstGeom prst="ellipse">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prstClr val="white"/>
                </a:solidFill>
                <a:latin typeface="Arial"/>
              </a:endParaRPr>
            </a:p>
          </p:txBody>
        </p:sp>
        <p:sp>
          <p:nvSpPr>
            <p:cNvPr id="68" name="Pie 42">
              <a:extLst>
                <a:ext uri="{FF2B5EF4-FFF2-40B4-BE49-F238E27FC236}">
                  <a16:creationId xmlns:a16="http://schemas.microsoft.com/office/drawing/2014/main" xmlns="" id="{0E980DD6-F73C-4C85-B121-95B8CD63E1E6}"/>
                </a:ext>
              </a:extLst>
            </p:cNvPr>
            <p:cNvSpPr/>
            <p:nvPr/>
          </p:nvSpPr>
          <p:spPr>
            <a:xfrm>
              <a:off x="3770616" y="3010328"/>
              <a:ext cx="1088136" cy="1088136"/>
            </a:xfrm>
            <a:prstGeom prst="pie">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prstClr val="black"/>
                </a:solidFill>
                <a:latin typeface="Arial"/>
              </a:endParaRPr>
            </a:p>
          </p:txBody>
        </p:sp>
      </p:grpSp>
      <p:grpSp>
        <p:nvGrpSpPr>
          <p:cNvPr id="69" name="Group 68">
            <a:extLst>
              <a:ext uri="{FF2B5EF4-FFF2-40B4-BE49-F238E27FC236}">
                <a16:creationId xmlns:a16="http://schemas.microsoft.com/office/drawing/2014/main" xmlns="" id="{B00714E9-852B-4C79-A669-8244C5955BD8}"/>
              </a:ext>
            </a:extLst>
          </p:cNvPr>
          <p:cNvGrpSpPr/>
          <p:nvPr/>
        </p:nvGrpSpPr>
        <p:grpSpPr>
          <a:xfrm flipH="1">
            <a:off x="5944453" y="1073374"/>
            <a:ext cx="400025" cy="372492"/>
            <a:chOff x="3770616" y="3010328"/>
            <a:chExt cx="1088136" cy="1088136"/>
          </a:xfrm>
        </p:grpSpPr>
        <p:sp>
          <p:nvSpPr>
            <p:cNvPr id="70" name="Oval 69">
              <a:extLst>
                <a:ext uri="{FF2B5EF4-FFF2-40B4-BE49-F238E27FC236}">
                  <a16:creationId xmlns:a16="http://schemas.microsoft.com/office/drawing/2014/main" xmlns="" id="{52F92674-0154-47E1-8F0B-5C07FCA7F8B0}"/>
                </a:ext>
              </a:extLst>
            </p:cNvPr>
            <p:cNvSpPr/>
            <p:nvPr/>
          </p:nvSpPr>
          <p:spPr>
            <a:xfrm>
              <a:off x="3770616" y="3010328"/>
              <a:ext cx="1088136" cy="1088136"/>
            </a:xfrm>
            <a:prstGeom prst="ellipse">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prstClr val="white"/>
                </a:solidFill>
                <a:latin typeface="Arial"/>
              </a:endParaRPr>
            </a:p>
          </p:txBody>
        </p:sp>
        <p:sp>
          <p:nvSpPr>
            <p:cNvPr id="71" name="Pie 52">
              <a:extLst>
                <a:ext uri="{FF2B5EF4-FFF2-40B4-BE49-F238E27FC236}">
                  <a16:creationId xmlns:a16="http://schemas.microsoft.com/office/drawing/2014/main" xmlns="" id="{0221F57B-4CD5-4BE4-BCB8-1FF2DDB8EE11}"/>
                </a:ext>
              </a:extLst>
            </p:cNvPr>
            <p:cNvSpPr/>
            <p:nvPr/>
          </p:nvSpPr>
          <p:spPr>
            <a:xfrm>
              <a:off x="3770616" y="3010328"/>
              <a:ext cx="1088136" cy="1088136"/>
            </a:xfrm>
            <a:prstGeom prst="pie">
              <a:avLst>
                <a:gd name="adj1" fmla="val 10800000"/>
                <a:gd name="adj2" fmla="val 16200000"/>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prstClr val="black"/>
                </a:solidFill>
                <a:latin typeface="Arial"/>
              </a:endParaRPr>
            </a:p>
          </p:txBody>
        </p:sp>
      </p:grpSp>
    </p:spTree>
    <p:extLst>
      <p:ext uri="{BB962C8B-B14F-4D97-AF65-F5344CB8AC3E}">
        <p14:creationId xmlns:p14="http://schemas.microsoft.com/office/powerpoint/2010/main" val="2655531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20247-D207-443A-A906-BDC84C270A79}"/>
              </a:ext>
            </a:extLst>
          </p:cNvPr>
          <p:cNvSpPr>
            <a:spLocks noGrp="1"/>
          </p:cNvSpPr>
          <p:nvPr>
            <p:ph type="title"/>
          </p:nvPr>
        </p:nvSpPr>
        <p:spPr/>
        <p:txBody>
          <a:bodyPr/>
          <a:lstStyle/>
          <a:p>
            <a:r>
              <a:rPr lang="en-GB" dirty="0"/>
              <a:t>Who</a:t>
            </a:r>
            <a:r>
              <a:rPr lang="en-GB" baseline="0" dirty="0"/>
              <a:t> Can Help?</a:t>
            </a:r>
            <a:endParaRPr lang="en-US" dirty="0"/>
          </a:p>
        </p:txBody>
      </p:sp>
      <p:sp>
        <p:nvSpPr>
          <p:cNvPr id="3" name="Text Placeholder 2">
            <a:extLst>
              <a:ext uri="{FF2B5EF4-FFF2-40B4-BE49-F238E27FC236}">
                <a16:creationId xmlns:a16="http://schemas.microsoft.com/office/drawing/2014/main" xmlns="" id="{E17C7A8E-ABA0-4DEA-8F8E-DB877A760A4D}"/>
              </a:ext>
            </a:extLst>
          </p:cNvPr>
          <p:cNvSpPr>
            <a:spLocks noGrp="1"/>
          </p:cNvSpPr>
          <p:nvPr>
            <p:ph sz="quarter" idx="10"/>
          </p:nvPr>
        </p:nvSpPr>
        <p:spPr>
          <a:xfrm>
            <a:off x="342900" y="1145382"/>
            <a:ext cx="5282804" cy="3345656"/>
          </a:xfrm>
        </p:spPr>
        <p:txBody>
          <a:bodyPr/>
          <a:lstStyle/>
          <a:p>
            <a:pPr marL="0" indent="0">
              <a:buNone/>
            </a:pPr>
            <a:r>
              <a:rPr lang="en-GB" dirty="0"/>
              <a:t>“If you’re a </a:t>
            </a:r>
            <a:r>
              <a:rPr lang="en-GB" b="1" dirty="0"/>
              <a:t>CIO reporting to the COO</a:t>
            </a:r>
            <a:r>
              <a:rPr lang="en-GB" dirty="0"/>
              <a:t>, you’ll only have conversations about </a:t>
            </a:r>
            <a:r>
              <a:rPr lang="en-GB" b="1" dirty="0"/>
              <a:t>operations</a:t>
            </a:r>
            <a:r>
              <a:rPr lang="en-GB" dirty="0"/>
              <a:t> and if you’re </a:t>
            </a:r>
            <a:r>
              <a:rPr lang="en-GB" b="1" dirty="0"/>
              <a:t>reporting to the CFO</a:t>
            </a:r>
            <a:r>
              <a:rPr lang="en-GB" dirty="0"/>
              <a:t>, you’re only ever going to be asked to </a:t>
            </a:r>
            <a:r>
              <a:rPr lang="en-GB" b="1" dirty="0"/>
              <a:t>reduce costs</a:t>
            </a:r>
            <a:r>
              <a:rPr lang="en-GB" dirty="0"/>
              <a:t>. The trick is to </a:t>
            </a:r>
            <a:r>
              <a:rPr lang="en-GB" b="1" dirty="0"/>
              <a:t>get in front of the CEO</a:t>
            </a:r>
            <a:r>
              <a:rPr lang="en-GB" dirty="0"/>
              <a:t> and see what they want to achieve to </a:t>
            </a:r>
            <a:r>
              <a:rPr lang="en-GB" b="1" dirty="0"/>
              <a:t>grow the business</a:t>
            </a:r>
            <a:r>
              <a:rPr lang="en-GB" dirty="0"/>
              <a:t>. We have to be entrepreneurial and see how you can proactively fit in and </a:t>
            </a:r>
            <a:r>
              <a:rPr lang="en-GB" b="1" dirty="0"/>
              <a:t>deliver that growth</a:t>
            </a:r>
            <a:r>
              <a:rPr lang="en-GB" dirty="0"/>
              <a:t>.”</a:t>
            </a:r>
            <a:endParaRPr lang="en-GB" dirty="0">
              <a:hlinkClick r:id="rId3"/>
            </a:endParaRPr>
          </a:p>
          <a:p>
            <a:pPr marL="214313" indent="-214313">
              <a:buFontTx/>
              <a:buChar char="-"/>
            </a:pPr>
            <a:r>
              <a:rPr lang="en-GB" dirty="0">
                <a:hlinkClick r:id="rId3"/>
              </a:rPr>
              <a:t>Lyn Grobler</a:t>
            </a:r>
            <a:r>
              <a:rPr lang="en-GB" dirty="0"/>
              <a:t>, CIO, </a:t>
            </a:r>
            <a:r>
              <a:rPr lang="en-GB" dirty="0">
                <a:hlinkClick r:id="rId4"/>
              </a:rPr>
              <a:t>Howden Group</a:t>
            </a:r>
            <a:r>
              <a:rPr lang="en-GB" dirty="0"/>
              <a:t>, </a:t>
            </a:r>
            <a:r>
              <a:rPr lang="en-GB" dirty="0">
                <a:hlinkClick r:id="rId5"/>
              </a:rPr>
              <a:t>The Sunday Times</a:t>
            </a:r>
            <a:r>
              <a:rPr lang="en-GB" dirty="0"/>
              <a:t> (28 March 2021)</a:t>
            </a:r>
          </a:p>
        </p:txBody>
      </p:sp>
      <p:pic>
        <p:nvPicPr>
          <p:cNvPr id="4098" name="Picture 2" descr="man sitting on bench reading newspaper">
            <a:extLst>
              <a:ext uri="{FF2B5EF4-FFF2-40B4-BE49-F238E27FC236}">
                <a16:creationId xmlns:a16="http://schemas.microsoft.com/office/drawing/2014/main" xmlns="" id="{122846E7-6AC7-4E52-9E4E-A540114F9856}"/>
              </a:ext>
            </a:extLst>
          </p:cNvPr>
          <p:cNvPicPr>
            <a:picLocks noGrp="1" noChangeAspect="1" noChangeArrowheads="1"/>
          </p:cNvPicPr>
          <p:nvPr>
            <p:ph type="pic" sz="quarter" idx="4294967295"/>
          </p:nvPr>
        </p:nvPicPr>
        <p:blipFill>
          <a:blip r:embed="rId6">
            <a:extLst>
              <a:ext uri="{28A0092B-C50C-407E-A947-70E740481C1C}">
                <a14:useLocalDpi xmlns:a14="http://schemas.microsoft.com/office/drawing/2010/main" val="0"/>
              </a:ext>
            </a:extLst>
          </a:blip>
          <a:srcRect/>
          <a:stretch>
            <a:fillRect/>
          </a:stretch>
        </p:blipFill>
        <p:spPr bwMode="auto">
          <a:xfrm>
            <a:off x="5625703" y="1009651"/>
            <a:ext cx="3518297" cy="3223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03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99CDBE5-0643-43C9-AD89-D744D4651DEE}"/>
              </a:ext>
            </a:extLst>
          </p:cNvPr>
          <p:cNvSpPr/>
          <p:nvPr/>
        </p:nvSpPr>
        <p:spPr>
          <a:xfrm>
            <a:off x="1930616" y="275035"/>
            <a:ext cx="3204717" cy="685800"/>
          </a:xfrm>
          <a:prstGeom prst="rect">
            <a:avLst/>
          </a:prstGeom>
          <a:solidFill>
            <a:srgbClr val="FEC10D"/>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latin typeface="Arial Black" panose="020B0A04020102020204" pitchFamily="34" charset="0"/>
              </a:rPr>
              <a:t>Traditional</a:t>
            </a:r>
            <a:br>
              <a:rPr lang="en-US" sz="2400" dirty="0">
                <a:solidFill>
                  <a:schemeClr val="bg1"/>
                </a:solidFill>
                <a:latin typeface="Arial Black" panose="020B0A04020102020204" pitchFamily="34" charset="0"/>
              </a:rPr>
            </a:br>
            <a:r>
              <a:rPr lang="en-US" sz="2400" dirty="0">
                <a:solidFill>
                  <a:schemeClr val="bg1"/>
                </a:solidFill>
                <a:latin typeface="Arial Black" panose="020B0A04020102020204" pitchFamily="34" charset="0"/>
              </a:rPr>
              <a:t>Business</a:t>
            </a:r>
          </a:p>
        </p:txBody>
      </p:sp>
      <p:sp>
        <p:nvSpPr>
          <p:cNvPr id="6" name="Rectangle 5">
            <a:extLst>
              <a:ext uri="{FF2B5EF4-FFF2-40B4-BE49-F238E27FC236}">
                <a16:creationId xmlns:a16="http://schemas.microsoft.com/office/drawing/2014/main" xmlns="" id="{DD464F5C-ADC9-46E8-A880-FC49BB261CBB}"/>
              </a:ext>
            </a:extLst>
          </p:cNvPr>
          <p:cNvSpPr/>
          <p:nvPr/>
        </p:nvSpPr>
        <p:spPr>
          <a:xfrm>
            <a:off x="5747198" y="275035"/>
            <a:ext cx="3204717" cy="685800"/>
          </a:xfrm>
          <a:prstGeom prst="rect">
            <a:avLst/>
          </a:prstGeom>
          <a:solidFill>
            <a:srgbClr val="002856"/>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latin typeface="Arial Black" panose="020B0A04020102020204" pitchFamily="34" charset="0"/>
              </a:rPr>
              <a:t>Composable Business</a:t>
            </a:r>
          </a:p>
        </p:txBody>
      </p:sp>
      <p:sp>
        <p:nvSpPr>
          <p:cNvPr id="7" name="Flowchart: Merge 6">
            <a:extLst>
              <a:ext uri="{FF2B5EF4-FFF2-40B4-BE49-F238E27FC236}">
                <a16:creationId xmlns:a16="http://schemas.microsoft.com/office/drawing/2014/main" xmlns="" id="{4A37D508-F7E3-4EE9-B1D3-B45955BF9F7E}"/>
              </a:ext>
            </a:extLst>
          </p:cNvPr>
          <p:cNvSpPr/>
          <p:nvPr/>
        </p:nvSpPr>
        <p:spPr>
          <a:xfrm rot="16200000">
            <a:off x="5263184" y="434219"/>
            <a:ext cx="356163" cy="318450"/>
          </a:xfrm>
          <a:prstGeom prst="flowChartMerge">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8" name="TextBox 7">
            <a:extLst>
              <a:ext uri="{FF2B5EF4-FFF2-40B4-BE49-F238E27FC236}">
                <a16:creationId xmlns:a16="http://schemas.microsoft.com/office/drawing/2014/main" xmlns="" id="{824778DB-4599-41C7-A6DA-860311BE22AC}"/>
              </a:ext>
            </a:extLst>
          </p:cNvPr>
          <p:cNvSpPr txBox="1"/>
          <p:nvPr/>
        </p:nvSpPr>
        <p:spPr>
          <a:xfrm>
            <a:off x="1" y="1130807"/>
            <a:ext cx="1920746" cy="461665"/>
          </a:xfrm>
          <a:prstGeom prst="rect">
            <a:avLst/>
          </a:prstGeom>
          <a:noFill/>
          <a:ln>
            <a:noFill/>
          </a:ln>
        </p:spPr>
        <p:txBody>
          <a:bodyPr wrap="square" lIns="0" rtlCol="0" anchor="ctr">
            <a:spAutoFit/>
          </a:bodyPr>
          <a:lstStyle/>
          <a:p>
            <a:pPr algn="r"/>
            <a:r>
              <a:rPr lang="en-US" sz="2400" dirty="0"/>
              <a:t>Strategy</a:t>
            </a:r>
          </a:p>
        </p:txBody>
      </p:sp>
      <p:sp>
        <p:nvSpPr>
          <p:cNvPr id="9" name="TextBox 8">
            <a:extLst>
              <a:ext uri="{FF2B5EF4-FFF2-40B4-BE49-F238E27FC236}">
                <a16:creationId xmlns:a16="http://schemas.microsoft.com/office/drawing/2014/main" xmlns="" id="{CEABEDC4-E735-478A-9A7C-A343CAFDBEBD}"/>
              </a:ext>
            </a:extLst>
          </p:cNvPr>
          <p:cNvSpPr txBox="1"/>
          <p:nvPr/>
        </p:nvSpPr>
        <p:spPr>
          <a:xfrm>
            <a:off x="1" y="1732413"/>
            <a:ext cx="1920746" cy="461665"/>
          </a:xfrm>
          <a:prstGeom prst="rect">
            <a:avLst/>
          </a:prstGeom>
          <a:noFill/>
          <a:ln>
            <a:noFill/>
          </a:ln>
        </p:spPr>
        <p:txBody>
          <a:bodyPr wrap="square" lIns="0" rtlCol="0" anchor="ctr">
            <a:spAutoFit/>
          </a:bodyPr>
          <a:lstStyle/>
          <a:p>
            <a:pPr algn="r"/>
            <a:r>
              <a:rPr lang="en-US" sz="2400" dirty="0"/>
              <a:t>Customer</a:t>
            </a:r>
          </a:p>
        </p:txBody>
      </p:sp>
      <p:sp>
        <p:nvSpPr>
          <p:cNvPr id="10" name="TextBox 9">
            <a:extLst>
              <a:ext uri="{FF2B5EF4-FFF2-40B4-BE49-F238E27FC236}">
                <a16:creationId xmlns:a16="http://schemas.microsoft.com/office/drawing/2014/main" xmlns="" id="{65352D98-5E6D-4BA2-9465-95865816F62E}"/>
              </a:ext>
            </a:extLst>
          </p:cNvPr>
          <p:cNvSpPr txBox="1"/>
          <p:nvPr/>
        </p:nvSpPr>
        <p:spPr>
          <a:xfrm>
            <a:off x="1" y="2334020"/>
            <a:ext cx="1920746" cy="461665"/>
          </a:xfrm>
          <a:prstGeom prst="rect">
            <a:avLst/>
          </a:prstGeom>
          <a:noFill/>
          <a:ln>
            <a:noFill/>
          </a:ln>
        </p:spPr>
        <p:txBody>
          <a:bodyPr wrap="square" lIns="0" rtlCol="0" anchor="ctr">
            <a:spAutoFit/>
          </a:bodyPr>
          <a:lstStyle/>
          <a:p>
            <a:pPr algn="r"/>
            <a:r>
              <a:rPr lang="en-US" sz="2400" dirty="0"/>
              <a:t>Value</a:t>
            </a:r>
          </a:p>
        </p:txBody>
      </p:sp>
      <p:sp>
        <p:nvSpPr>
          <p:cNvPr id="11" name="TextBox 10">
            <a:extLst>
              <a:ext uri="{FF2B5EF4-FFF2-40B4-BE49-F238E27FC236}">
                <a16:creationId xmlns:a16="http://schemas.microsoft.com/office/drawing/2014/main" xmlns="" id="{453AFAB9-EE9B-4B63-B331-0126154ABB97}"/>
              </a:ext>
            </a:extLst>
          </p:cNvPr>
          <p:cNvSpPr txBox="1"/>
          <p:nvPr/>
        </p:nvSpPr>
        <p:spPr>
          <a:xfrm>
            <a:off x="1" y="2935626"/>
            <a:ext cx="1920746" cy="461665"/>
          </a:xfrm>
          <a:prstGeom prst="rect">
            <a:avLst/>
          </a:prstGeom>
          <a:noFill/>
          <a:ln>
            <a:noFill/>
          </a:ln>
        </p:spPr>
        <p:txBody>
          <a:bodyPr wrap="square" lIns="0" rtlCol="0" anchor="ctr">
            <a:spAutoFit/>
          </a:bodyPr>
          <a:lstStyle/>
          <a:p>
            <a:pPr algn="r"/>
            <a:r>
              <a:rPr lang="en-US" sz="2400" dirty="0"/>
              <a:t>Technologies</a:t>
            </a:r>
          </a:p>
        </p:txBody>
      </p:sp>
      <p:sp>
        <p:nvSpPr>
          <p:cNvPr id="12" name="TextBox 11">
            <a:extLst>
              <a:ext uri="{FF2B5EF4-FFF2-40B4-BE49-F238E27FC236}">
                <a16:creationId xmlns:a16="http://schemas.microsoft.com/office/drawing/2014/main" xmlns="" id="{D82EE3A5-9495-4C21-B6CB-20DF56DC3519}"/>
              </a:ext>
            </a:extLst>
          </p:cNvPr>
          <p:cNvSpPr txBox="1"/>
          <p:nvPr/>
        </p:nvSpPr>
        <p:spPr>
          <a:xfrm>
            <a:off x="1" y="3537233"/>
            <a:ext cx="1920746" cy="461665"/>
          </a:xfrm>
          <a:prstGeom prst="rect">
            <a:avLst/>
          </a:prstGeom>
          <a:noFill/>
          <a:ln>
            <a:noFill/>
          </a:ln>
        </p:spPr>
        <p:txBody>
          <a:bodyPr wrap="square" lIns="0" rtlCol="0" anchor="ctr">
            <a:spAutoFit/>
          </a:bodyPr>
          <a:lstStyle/>
          <a:p>
            <a:pPr algn="r"/>
            <a:r>
              <a:rPr lang="en-US" sz="2400" dirty="0"/>
              <a:t>Workforce</a:t>
            </a:r>
          </a:p>
        </p:txBody>
      </p:sp>
      <p:sp>
        <p:nvSpPr>
          <p:cNvPr id="14" name="Rectangle 13">
            <a:extLst>
              <a:ext uri="{FF2B5EF4-FFF2-40B4-BE49-F238E27FC236}">
                <a16:creationId xmlns:a16="http://schemas.microsoft.com/office/drawing/2014/main" xmlns="" id="{3A88DBC5-BA6F-49F1-AA31-95B0FA52E789}"/>
              </a:ext>
            </a:extLst>
          </p:cNvPr>
          <p:cNvSpPr/>
          <p:nvPr/>
        </p:nvSpPr>
        <p:spPr>
          <a:xfrm>
            <a:off x="1930616" y="1134305"/>
            <a:ext cx="3204717" cy="454667"/>
          </a:xfrm>
          <a:prstGeom prst="rect">
            <a:avLst/>
          </a:prstGeom>
          <a:solidFill>
            <a:srgbClr val="FEC10D"/>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Long-Term</a:t>
            </a:r>
          </a:p>
        </p:txBody>
      </p:sp>
      <p:sp>
        <p:nvSpPr>
          <p:cNvPr id="15" name="Rectangle 14">
            <a:extLst>
              <a:ext uri="{FF2B5EF4-FFF2-40B4-BE49-F238E27FC236}">
                <a16:creationId xmlns:a16="http://schemas.microsoft.com/office/drawing/2014/main" xmlns="" id="{9A4127BC-BB60-4A17-8EE7-B0BB2C077679}"/>
              </a:ext>
            </a:extLst>
          </p:cNvPr>
          <p:cNvSpPr/>
          <p:nvPr/>
        </p:nvSpPr>
        <p:spPr>
          <a:xfrm>
            <a:off x="1930616" y="1735912"/>
            <a:ext cx="3204717" cy="454667"/>
          </a:xfrm>
          <a:prstGeom prst="rect">
            <a:avLst/>
          </a:prstGeom>
          <a:solidFill>
            <a:srgbClr val="FEC10D"/>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Siloed</a:t>
            </a:r>
          </a:p>
        </p:txBody>
      </p:sp>
      <p:sp>
        <p:nvSpPr>
          <p:cNvPr id="16" name="Rectangle 15">
            <a:extLst>
              <a:ext uri="{FF2B5EF4-FFF2-40B4-BE49-F238E27FC236}">
                <a16:creationId xmlns:a16="http://schemas.microsoft.com/office/drawing/2014/main" xmlns="" id="{F0348E4E-34C2-47AF-AA2D-731127A8FE0B}"/>
              </a:ext>
            </a:extLst>
          </p:cNvPr>
          <p:cNvSpPr/>
          <p:nvPr/>
        </p:nvSpPr>
        <p:spPr>
          <a:xfrm>
            <a:off x="1930616" y="2337518"/>
            <a:ext cx="3204717" cy="454667"/>
          </a:xfrm>
          <a:prstGeom prst="rect">
            <a:avLst/>
          </a:prstGeom>
          <a:solidFill>
            <a:srgbClr val="FEC10D"/>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Enterprise</a:t>
            </a:r>
          </a:p>
        </p:txBody>
      </p:sp>
      <p:sp>
        <p:nvSpPr>
          <p:cNvPr id="17" name="Rectangle 16">
            <a:extLst>
              <a:ext uri="{FF2B5EF4-FFF2-40B4-BE49-F238E27FC236}">
                <a16:creationId xmlns:a16="http://schemas.microsoft.com/office/drawing/2014/main" xmlns="" id="{67AB7DF3-B659-4736-A841-6D2E20E6F473}"/>
              </a:ext>
            </a:extLst>
          </p:cNvPr>
          <p:cNvSpPr/>
          <p:nvPr/>
        </p:nvSpPr>
        <p:spPr>
          <a:xfrm>
            <a:off x="1930616" y="3540731"/>
            <a:ext cx="3204717" cy="454667"/>
          </a:xfrm>
          <a:prstGeom prst="rect">
            <a:avLst/>
          </a:prstGeom>
          <a:solidFill>
            <a:srgbClr val="FEC10D"/>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Human</a:t>
            </a:r>
          </a:p>
        </p:txBody>
      </p:sp>
      <p:sp>
        <p:nvSpPr>
          <p:cNvPr id="19" name="Rectangle 18">
            <a:extLst>
              <a:ext uri="{FF2B5EF4-FFF2-40B4-BE49-F238E27FC236}">
                <a16:creationId xmlns:a16="http://schemas.microsoft.com/office/drawing/2014/main" xmlns="" id="{E7ED5AF2-1F89-40DC-B1AA-2D8A2B99F551}"/>
              </a:ext>
            </a:extLst>
          </p:cNvPr>
          <p:cNvSpPr/>
          <p:nvPr/>
        </p:nvSpPr>
        <p:spPr>
          <a:xfrm>
            <a:off x="1930616" y="2939125"/>
            <a:ext cx="3204717" cy="454667"/>
          </a:xfrm>
          <a:prstGeom prst="rect">
            <a:avLst/>
          </a:prstGeom>
          <a:solidFill>
            <a:srgbClr val="FEC10D"/>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Static</a:t>
            </a:r>
          </a:p>
        </p:txBody>
      </p:sp>
      <p:sp>
        <p:nvSpPr>
          <p:cNvPr id="20" name="Rectangle 19">
            <a:extLst>
              <a:ext uri="{FF2B5EF4-FFF2-40B4-BE49-F238E27FC236}">
                <a16:creationId xmlns:a16="http://schemas.microsoft.com/office/drawing/2014/main" xmlns="" id="{87385A21-D4DA-4C1C-BEDB-7160BACCFC7F}"/>
              </a:ext>
            </a:extLst>
          </p:cNvPr>
          <p:cNvSpPr/>
          <p:nvPr/>
        </p:nvSpPr>
        <p:spPr>
          <a:xfrm>
            <a:off x="5747198" y="1134305"/>
            <a:ext cx="3204717" cy="454667"/>
          </a:xfrm>
          <a:prstGeom prst="rect">
            <a:avLst/>
          </a:prstGeom>
          <a:solidFill>
            <a:srgbClr val="002856"/>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Continuous</a:t>
            </a:r>
          </a:p>
        </p:txBody>
      </p:sp>
      <p:sp>
        <p:nvSpPr>
          <p:cNvPr id="21" name="Rectangle 20">
            <a:extLst>
              <a:ext uri="{FF2B5EF4-FFF2-40B4-BE49-F238E27FC236}">
                <a16:creationId xmlns:a16="http://schemas.microsoft.com/office/drawing/2014/main" xmlns="" id="{CB8F386E-2344-4E99-8F84-954782428638}"/>
              </a:ext>
            </a:extLst>
          </p:cNvPr>
          <p:cNvSpPr/>
          <p:nvPr/>
        </p:nvSpPr>
        <p:spPr>
          <a:xfrm>
            <a:off x="5747198" y="1735912"/>
            <a:ext cx="3204717" cy="454667"/>
          </a:xfrm>
          <a:prstGeom prst="rect">
            <a:avLst/>
          </a:prstGeom>
          <a:solidFill>
            <a:srgbClr val="002856"/>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Unified</a:t>
            </a:r>
          </a:p>
        </p:txBody>
      </p:sp>
      <p:sp>
        <p:nvSpPr>
          <p:cNvPr id="22" name="Rectangle 21">
            <a:extLst>
              <a:ext uri="{FF2B5EF4-FFF2-40B4-BE49-F238E27FC236}">
                <a16:creationId xmlns:a16="http://schemas.microsoft.com/office/drawing/2014/main" xmlns="" id="{67295338-E4F5-4BF6-A621-064653805CA0}"/>
              </a:ext>
            </a:extLst>
          </p:cNvPr>
          <p:cNvSpPr/>
          <p:nvPr/>
        </p:nvSpPr>
        <p:spPr>
          <a:xfrm>
            <a:off x="5747198" y="2337518"/>
            <a:ext cx="3204717" cy="454667"/>
          </a:xfrm>
          <a:prstGeom prst="rect">
            <a:avLst/>
          </a:prstGeom>
          <a:solidFill>
            <a:srgbClr val="002856"/>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Ecosystem</a:t>
            </a:r>
          </a:p>
        </p:txBody>
      </p:sp>
      <p:sp>
        <p:nvSpPr>
          <p:cNvPr id="23" name="Rectangle 22">
            <a:extLst>
              <a:ext uri="{FF2B5EF4-FFF2-40B4-BE49-F238E27FC236}">
                <a16:creationId xmlns:a16="http://schemas.microsoft.com/office/drawing/2014/main" xmlns="" id="{F524D0ED-B922-43AB-9474-E9936E728E67}"/>
              </a:ext>
            </a:extLst>
          </p:cNvPr>
          <p:cNvSpPr/>
          <p:nvPr/>
        </p:nvSpPr>
        <p:spPr>
          <a:xfrm>
            <a:off x="5747198" y="2939125"/>
            <a:ext cx="3204717" cy="454667"/>
          </a:xfrm>
          <a:prstGeom prst="rect">
            <a:avLst/>
          </a:prstGeom>
          <a:solidFill>
            <a:srgbClr val="002856"/>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Composable</a:t>
            </a:r>
          </a:p>
        </p:txBody>
      </p:sp>
      <p:sp>
        <p:nvSpPr>
          <p:cNvPr id="24" name="Rectangle 23">
            <a:extLst>
              <a:ext uri="{FF2B5EF4-FFF2-40B4-BE49-F238E27FC236}">
                <a16:creationId xmlns:a16="http://schemas.microsoft.com/office/drawing/2014/main" xmlns="" id="{50D94867-67C5-4AF0-B633-3D28B59C5BEF}"/>
              </a:ext>
            </a:extLst>
          </p:cNvPr>
          <p:cNvSpPr/>
          <p:nvPr/>
        </p:nvSpPr>
        <p:spPr>
          <a:xfrm>
            <a:off x="5747198" y="3540731"/>
            <a:ext cx="3204717" cy="454667"/>
          </a:xfrm>
          <a:prstGeom prst="rect">
            <a:avLst/>
          </a:prstGeom>
          <a:solidFill>
            <a:srgbClr val="002856"/>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Human &amp; Machine</a:t>
            </a:r>
          </a:p>
        </p:txBody>
      </p:sp>
      <p:sp>
        <p:nvSpPr>
          <p:cNvPr id="25" name="TextBox 24">
            <a:extLst>
              <a:ext uri="{FF2B5EF4-FFF2-40B4-BE49-F238E27FC236}">
                <a16:creationId xmlns:a16="http://schemas.microsoft.com/office/drawing/2014/main" xmlns="" id="{A9415FE0-339B-48F9-949A-F80FE27D4328}"/>
              </a:ext>
            </a:extLst>
          </p:cNvPr>
          <p:cNvSpPr txBox="1"/>
          <p:nvPr/>
        </p:nvSpPr>
        <p:spPr>
          <a:xfrm>
            <a:off x="-25998" y="4138837"/>
            <a:ext cx="1939954" cy="461665"/>
          </a:xfrm>
          <a:prstGeom prst="rect">
            <a:avLst/>
          </a:prstGeom>
          <a:noFill/>
          <a:ln>
            <a:noFill/>
          </a:ln>
        </p:spPr>
        <p:txBody>
          <a:bodyPr wrap="square" lIns="0" rtlCol="0" anchor="ctr">
            <a:spAutoFit/>
          </a:bodyPr>
          <a:lstStyle/>
          <a:p>
            <a:pPr algn="r"/>
            <a:r>
              <a:rPr lang="en-US" sz="2400" dirty="0"/>
              <a:t>Operations</a:t>
            </a:r>
          </a:p>
        </p:txBody>
      </p:sp>
      <p:sp>
        <p:nvSpPr>
          <p:cNvPr id="30" name="Rectangle 29">
            <a:extLst>
              <a:ext uri="{FF2B5EF4-FFF2-40B4-BE49-F238E27FC236}">
                <a16:creationId xmlns:a16="http://schemas.microsoft.com/office/drawing/2014/main" xmlns="" id="{B903456B-C19B-4FE1-9903-2B78DAF4BDBD}"/>
              </a:ext>
            </a:extLst>
          </p:cNvPr>
          <p:cNvSpPr/>
          <p:nvPr/>
        </p:nvSpPr>
        <p:spPr>
          <a:xfrm>
            <a:off x="1930616" y="4142336"/>
            <a:ext cx="3204717" cy="454667"/>
          </a:xfrm>
          <a:prstGeom prst="rect">
            <a:avLst/>
          </a:prstGeom>
          <a:solidFill>
            <a:srgbClr val="FEC10D"/>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Stable</a:t>
            </a:r>
          </a:p>
        </p:txBody>
      </p:sp>
      <p:sp>
        <p:nvSpPr>
          <p:cNvPr id="31" name="Rectangle 30">
            <a:extLst>
              <a:ext uri="{FF2B5EF4-FFF2-40B4-BE49-F238E27FC236}">
                <a16:creationId xmlns:a16="http://schemas.microsoft.com/office/drawing/2014/main" xmlns="" id="{3211CDEB-6332-46F6-85EF-C924968648D6}"/>
              </a:ext>
            </a:extLst>
          </p:cNvPr>
          <p:cNvSpPr/>
          <p:nvPr/>
        </p:nvSpPr>
        <p:spPr>
          <a:xfrm>
            <a:off x="5747198" y="4142336"/>
            <a:ext cx="3204717" cy="454667"/>
          </a:xfrm>
          <a:prstGeom prst="rect">
            <a:avLst/>
          </a:prstGeom>
          <a:solidFill>
            <a:srgbClr val="002856"/>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400" dirty="0">
                <a:solidFill>
                  <a:schemeClr val="bg1"/>
                </a:solidFill>
              </a:rPr>
              <a:t>Adaptive</a:t>
            </a:r>
          </a:p>
        </p:txBody>
      </p:sp>
      <p:sp>
        <p:nvSpPr>
          <p:cNvPr id="3" name="TextBox 2">
            <a:extLst>
              <a:ext uri="{FF2B5EF4-FFF2-40B4-BE49-F238E27FC236}">
                <a16:creationId xmlns:a16="http://schemas.microsoft.com/office/drawing/2014/main" xmlns="" id="{68FE5636-54D1-4C5E-A5EA-D383D74114D3}"/>
              </a:ext>
            </a:extLst>
          </p:cNvPr>
          <p:cNvSpPr txBox="1"/>
          <p:nvPr/>
        </p:nvSpPr>
        <p:spPr>
          <a:xfrm>
            <a:off x="541867" y="4902332"/>
            <a:ext cx="7482818" cy="196208"/>
          </a:xfrm>
          <a:prstGeom prst="rect">
            <a:avLst/>
          </a:prstGeom>
          <a:noFill/>
        </p:spPr>
        <p:txBody>
          <a:bodyPr wrap="none" lIns="0" rIns="0" rtlCol="0">
            <a:spAutoFit/>
          </a:bodyPr>
          <a:lstStyle/>
          <a:p>
            <a:pPr>
              <a:spcBef>
                <a:spcPts val="450"/>
              </a:spcBef>
            </a:pPr>
            <a:r>
              <a:rPr lang="en-GB" sz="675" dirty="0"/>
              <a:t>Is this a future you can imagine for your business? Are your leaders willing to consider such a world? See “</a:t>
            </a:r>
            <a:r>
              <a:rPr lang="en-GB" sz="675" dirty="0">
                <a:hlinkClick r:id="rId3"/>
              </a:rPr>
              <a:t>Toolkit: Composable Business Index From the 2020 Gartner IT Symposium/</a:t>
            </a:r>
            <a:r>
              <a:rPr lang="en-GB" sz="675" dirty="0" err="1">
                <a:hlinkClick r:id="rId3"/>
              </a:rPr>
              <a:t>Xpo</a:t>
            </a:r>
            <a:r>
              <a:rPr lang="en-GB" sz="675" dirty="0">
                <a:hlinkClick r:id="rId3"/>
              </a:rPr>
              <a:t> Keynote</a:t>
            </a:r>
            <a:r>
              <a:rPr lang="en-GB" sz="675" dirty="0"/>
              <a:t>”</a:t>
            </a:r>
            <a:endParaRPr lang="en-US" sz="675" dirty="0"/>
          </a:p>
        </p:txBody>
      </p:sp>
    </p:spTree>
    <p:extLst>
      <p:ext uri="{BB962C8B-B14F-4D97-AF65-F5344CB8AC3E}">
        <p14:creationId xmlns:p14="http://schemas.microsoft.com/office/powerpoint/2010/main" val="242017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fade">
                                      <p:cBhvr>
                                        <p:cTn id="30" dur="500"/>
                                        <p:tgtEl>
                                          <p:spTgt spid="11">
                                            <p:txEl>
                                              <p:pRg st="0" end="0"/>
                                            </p:txEl>
                                          </p:spTgt>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500"/>
                                        <p:tgtEl>
                                          <p:spTgt spid="12">
                                            <p:txEl>
                                              <p:pRg st="0" end="0"/>
                                            </p:txEl>
                                          </p:spTgt>
                                        </p:tgtEl>
                                      </p:cBhvr>
                                    </p:animEffect>
                                  </p:childTnLst>
                                </p:cTn>
                              </p:par>
                            </p:childTnLst>
                          </p:cTn>
                        </p:par>
                        <p:par>
                          <p:cTn id="35" fill="hold">
                            <p:stCondLst>
                              <p:cond delay="2500"/>
                            </p:stCondLst>
                            <p:childTnLst>
                              <p:par>
                                <p:cTn id="36" presetID="10" presetClass="entr" presetSubtype="0" fill="hold" nodeType="afterEffect">
                                  <p:stCondLst>
                                    <p:cond delay="0"/>
                                  </p:stCondLst>
                                  <p:childTnLst>
                                    <p:set>
                                      <p:cBhvr>
                                        <p:cTn id="37" dur="1" fill="hold">
                                          <p:stCondLst>
                                            <p:cond delay="0"/>
                                          </p:stCondLst>
                                        </p:cTn>
                                        <p:tgtEl>
                                          <p:spTgt spid="25">
                                            <p:txEl>
                                              <p:pRg st="0" end="0"/>
                                            </p:txEl>
                                          </p:spTgt>
                                        </p:tgtEl>
                                        <p:attrNameLst>
                                          <p:attrName>style.visibility</p:attrName>
                                        </p:attrNameLst>
                                      </p:cBhvr>
                                      <p:to>
                                        <p:strVal val="visible"/>
                                      </p:to>
                                    </p:set>
                                    <p:animEffect transition="in" filter="fade">
                                      <p:cBhvr>
                                        <p:cTn id="38" dur="500"/>
                                        <p:tgtEl>
                                          <p:spTgt spid="25">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par>
                          <p:cTn id="68" fill="hold">
                            <p:stCondLst>
                              <p:cond delay="2000"/>
                            </p:stCondLst>
                            <p:childTnLst>
                              <p:par>
                                <p:cTn id="69" presetID="10" presetClass="entr" presetSubtype="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par>
                          <p:cTn id="75" fill="hold">
                            <p:stCondLst>
                              <p:cond delay="2500"/>
                            </p:stCondLst>
                            <p:childTnLst>
                              <p:par>
                                <p:cTn id="76" presetID="10" presetClass="entr" presetSubtype="0" fill="hold" grpId="0"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p:bldP spid="9" grpId="0"/>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P spid="30"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53B3955D-07EE-433C-AD63-EF06FF7DE731}"/>
              </a:ext>
            </a:extLst>
          </p:cNvPr>
          <p:cNvGrpSpPr/>
          <p:nvPr/>
        </p:nvGrpSpPr>
        <p:grpSpPr>
          <a:xfrm>
            <a:off x="594827" y="2057400"/>
            <a:ext cx="468863" cy="1448578"/>
            <a:chOff x="1231641" y="2332653"/>
            <a:chExt cx="625151" cy="1931437"/>
          </a:xfrm>
        </p:grpSpPr>
        <p:sp>
          <p:nvSpPr>
            <p:cNvPr id="2" name="Oval 1">
              <a:extLst>
                <a:ext uri="{FF2B5EF4-FFF2-40B4-BE49-F238E27FC236}">
                  <a16:creationId xmlns:a16="http://schemas.microsoft.com/office/drawing/2014/main" xmlns="" id="{C0A0A9E3-C8B4-4CA1-B6F8-AF09074E8695}"/>
                </a:ext>
              </a:extLst>
            </p:cNvPr>
            <p:cNvSpPr/>
            <p:nvPr/>
          </p:nvSpPr>
          <p:spPr>
            <a:xfrm>
              <a:off x="1231641" y="2332653"/>
              <a:ext cx="625151" cy="653143"/>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4" name="Straight Connector 3">
              <a:extLst>
                <a:ext uri="{FF2B5EF4-FFF2-40B4-BE49-F238E27FC236}">
                  <a16:creationId xmlns:a16="http://schemas.microsoft.com/office/drawing/2014/main" xmlns="" id="{4A863954-AAF3-4577-8B5A-7E5CD49F557B}"/>
                </a:ext>
              </a:extLst>
            </p:cNvPr>
            <p:cNvCxnSpPr/>
            <p:nvPr/>
          </p:nvCxnSpPr>
          <p:spPr>
            <a:xfrm>
              <a:off x="1586204" y="2985796"/>
              <a:ext cx="0" cy="72778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86AB1B35-3309-4AD4-BE9E-0B138878F032}"/>
                </a:ext>
              </a:extLst>
            </p:cNvPr>
            <p:cNvCxnSpPr/>
            <p:nvPr/>
          </p:nvCxnSpPr>
          <p:spPr>
            <a:xfrm flipH="1">
              <a:off x="1306286" y="3713584"/>
              <a:ext cx="279918" cy="550506"/>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70328902-A76E-4A63-902B-791E9BE635EB}"/>
                </a:ext>
              </a:extLst>
            </p:cNvPr>
            <p:cNvCxnSpPr/>
            <p:nvPr/>
          </p:nvCxnSpPr>
          <p:spPr>
            <a:xfrm>
              <a:off x="1586203" y="3713584"/>
              <a:ext cx="270589" cy="550506"/>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xmlns="" id="{2F93F906-D3D1-495C-9126-C0842F88DECA}"/>
              </a:ext>
            </a:extLst>
          </p:cNvPr>
          <p:cNvSpPr txBox="1"/>
          <p:nvPr/>
        </p:nvSpPr>
        <p:spPr>
          <a:xfrm>
            <a:off x="278836" y="3567071"/>
            <a:ext cx="2734659" cy="830997"/>
          </a:xfrm>
          <a:prstGeom prst="rect">
            <a:avLst/>
          </a:prstGeom>
          <a:noFill/>
        </p:spPr>
        <p:txBody>
          <a:bodyPr wrap="none" lIns="0" rtlCol="0">
            <a:spAutoFit/>
          </a:bodyPr>
          <a:lstStyle/>
          <a:p>
            <a:r>
              <a:rPr lang="en-GB" sz="2400" dirty="0"/>
              <a:t>CIO/Strategy Lead</a:t>
            </a:r>
          </a:p>
          <a:p>
            <a:r>
              <a:rPr lang="en-GB" sz="2400" dirty="0"/>
              <a:t>&lt;Your Name Here&gt;</a:t>
            </a:r>
            <a:endParaRPr lang="en-US" sz="2400" dirty="0"/>
          </a:p>
        </p:txBody>
      </p:sp>
      <p:cxnSp>
        <p:nvCxnSpPr>
          <p:cNvPr id="12" name="Straight Arrow Connector 11">
            <a:extLst>
              <a:ext uri="{FF2B5EF4-FFF2-40B4-BE49-F238E27FC236}">
                <a16:creationId xmlns:a16="http://schemas.microsoft.com/office/drawing/2014/main" xmlns="" id="{3BC169C4-11C4-478D-8B0B-B494B0C1FDF0}"/>
              </a:ext>
            </a:extLst>
          </p:cNvPr>
          <p:cNvCxnSpPr>
            <a:cxnSpLocks/>
            <a:endCxn id="15" idx="1"/>
          </p:cNvCxnSpPr>
          <p:nvPr/>
        </p:nvCxnSpPr>
        <p:spPr>
          <a:xfrm flipV="1">
            <a:off x="956365" y="1480588"/>
            <a:ext cx="1084684" cy="1382099"/>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E5011686-48D5-4D19-B0E6-F9C998A39BEB}"/>
              </a:ext>
            </a:extLst>
          </p:cNvPr>
          <p:cNvSpPr txBox="1"/>
          <p:nvPr/>
        </p:nvSpPr>
        <p:spPr>
          <a:xfrm>
            <a:off x="1231690" y="2017671"/>
            <a:ext cx="1342675" cy="461665"/>
          </a:xfrm>
          <a:prstGeom prst="rect">
            <a:avLst/>
          </a:prstGeom>
          <a:noFill/>
        </p:spPr>
        <p:txBody>
          <a:bodyPr wrap="none" lIns="0" rtlCol="0">
            <a:spAutoFit/>
          </a:bodyPr>
          <a:lstStyle/>
          <a:p>
            <a:r>
              <a:rPr lang="en-GB" sz="2400" dirty="0"/>
              <a:t>Captures</a:t>
            </a:r>
            <a:endParaRPr lang="en-US" sz="2400" dirty="0"/>
          </a:p>
        </p:txBody>
      </p:sp>
      <p:sp>
        <p:nvSpPr>
          <p:cNvPr id="15" name="Rectangle 14">
            <a:extLst>
              <a:ext uri="{FF2B5EF4-FFF2-40B4-BE49-F238E27FC236}">
                <a16:creationId xmlns:a16="http://schemas.microsoft.com/office/drawing/2014/main" xmlns="" id="{E9AFF6A0-AFD9-44CE-B8B6-68F0032F5E11}"/>
              </a:ext>
            </a:extLst>
          </p:cNvPr>
          <p:cNvSpPr/>
          <p:nvPr/>
        </p:nvSpPr>
        <p:spPr>
          <a:xfrm>
            <a:off x="2041049" y="1071208"/>
            <a:ext cx="1777481" cy="8187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2400" dirty="0">
                <a:solidFill>
                  <a:schemeClr val="tx1"/>
                </a:solidFill>
              </a:rPr>
              <a:t>PEST Analysis</a:t>
            </a:r>
            <a:endParaRPr lang="en-US" sz="2400" dirty="0">
              <a:solidFill>
                <a:schemeClr val="tx1"/>
              </a:solidFill>
            </a:endParaRPr>
          </a:p>
        </p:txBody>
      </p:sp>
      <p:grpSp>
        <p:nvGrpSpPr>
          <p:cNvPr id="18" name="Group 17">
            <a:extLst>
              <a:ext uri="{FF2B5EF4-FFF2-40B4-BE49-F238E27FC236}">
                <a16:creationId xmlns:a16="http://schemas.microsoft.com/office/drawing/2014/main" xmlns="" id="{4C8E8E8E-83AF-4BEC-AEC4-3D7B3E71DE8B}"/>
              </a:ext>
            </a:extLst>
          </p:cNvPr>
          <p:cNvGrpSpPr/>
          <p:nvPr/>
        </p:nvGrpSpPr>
        <p:grpSpPr>
          <a:xfrm>
            <a:off x="5486668" y="233194"/>
            <a:ext cx="468863" cy="1448578"/>
            <a:chOff x="1231641" y="2332653"/>
            <a:chExt cx="625151" cy="1931437"/>
          </a:xfrm>
          <a:solidFill>
            <a:srgbClr val="00B050"/>
          </a:solidFill>
        </p:grpSpPr>
        <p:sp>
          <p:nvSpPr>
            <p:cNvPr id="19" name="Oval 18">
              <a:extLst>
                <a:ext uri="{FF2B5EF4-FFF2-40B4-BE49-F238E27FC236}">
                  <a16:creationId xmlns:a16="http://schemas.microsoft.com/office/drawing/2014/main" xmlns="" id="{3EFECE8C-1E46-4BE7-86DB-9FEB9D3D23C7}"/>
                </a:ext>
              </a:extLst>
            </p:cNvPr>
            <p:cNvSpPr/>
            <p:nvPr/>
          </p:nvSpPr>
          <p:spPr>
            <a:xfrm>
              <a:off x="1231641" y="2332653"/>
              <a:ext cx="625151" cy="653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20" name="Straight Connector 19">
              <a:extLst>
                <a:ext uri="{FF2B5EF4-FFF2-40B4-BE49-F238E27FC236}">
                  <a16:creationId xmlns:a16="http://schemas.microsoft.com/office/drawing/2014/main" xmlns="" id="{10F4FD2F-D37D-41A6-BF3B-424095891AFE}"/>
                </a:ext>
              </a:extLst>
            </p:cNvPr>
            <p:cNvCxnSpPr/>
            <p:nvPr/>
          </p:nvCxnSpPr>
          <p:spPr>
            <a:xfrm>
              <a:off x="1586204" y="2985796"/>
              <a:ext cx="0" cy="727788"/>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C134AAD9-694D-4A34-8705-42E3D621A9B1}"/>
                </a:ext>
              </a:extLst>
            </p:cNvPr>
            <p:cNvCxnSpPr/>
            <p:nvPr/>
          </p:nvCxnSpPr>
          <p:spPr>
            <a:xfrm flipH="1">
              <a:off x="1306286" y="3713584"/>
              <a:ext cx="279918" cy="550506"/>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D56BC5D2-9707-431B-8D55-A713A1A3FD6A}"/>
                </a:ext>
              </a:extLst>
            </p:cNvPr>
            <p:cNvCxnSpPr/>
            <p:nvPr/>
          </p:nvCxnSpPr>
          <p:spPr>
            <a:xfrm>
              <a:off x="1586203" y="3713584"/>
              <a:ext cx="270589" cy="550506"/>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xmlns="" id="{D80A20CB-A420-4276-8018-7882ACF34EB4}"/>
              </a:ext>
            </a:extLst>
          </p:cNvPr>
          <p:cNvGrpSpPr/>
          <p:nvPr/>
        </p:nvGrpSpPr>
        <p:grpSpPr>
          <a:xfrm>
            <a:off x="6018512" y="478122"/>
            <a:ext cx="468863" cy="1448578"/>
            <a:chOff x="1231641" y="2332653"/>
            <a:chExt cx="625151" cy="1931437"/>
          </a:xfrm>
          <a:solidFill>
            <a:srgbClr val="FF0000"/>
          </a:solidFill>
        </p:grpSpPr>
        <p:sp>
          <p:nvSpPr>
            <p:cNvPr id="24" name="Oval 23">
              <a:extLst>
                <a:ext uri="{FF2B5EF4-FFF2-40B4-BE49-F238E27FC236}">
                  <a16:creationId xmlns:a16="http://schemas.microsoft.com/office/drawing/2014/main" xmlns="" id="{8066859F-0195-40E9-A3FB-B86D7603282B}"/>
                </a:ext>
              </a:extLst>
            </p:cNvPr>
            <p:cNvSpPr/>
            <p:nvPr/>
          </p:nvSpPr>
          <p:spPr>
            <a:xfrm>
              <a:off x="1231641" y="2332653"/>
              <a:ext cx="625151" cy="653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25" name="Straight Connector 24">
              <a:extLst>
                <a:ext uri="{FF2B5EF4-FFF2-40B4-BE49-F238E27FC236}">
                  <a16:creationId xmlns:a16="http://schemas.microsoft.com/office/drawing/2014/main" xmlns="" id="{A73A4A6D-A3DE-4716-89D9-5E613F2027D0}"/>
                </a:ext>
              </a:extLst>
            </p:cNvPr>
            <p:cNvCxnSpPr/>
            <p:nvPr/>
          </p:nvCxnSpPr>
          <p:spPr>
            <a:xfrm>
              <a:off x="1586204" y="2985796"/>
              <a:ext cx="0" cy="727788"/>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71A6E2E-C4F8-4D28-A367-39511B073603}"/>
                </a:ext>
              </a:extLst>
            </p:cNvPr>
            <p:cNvCxnSpPr/>
            <p:nvPr/>
          </p:nvCxnSpPr>
          <p:spPr>
            <a:xfrm flipH="1">
              <a:off x="1306286" y="3713584"/>
              <a:ext cx="279918" cy="550506"/>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8AD9B81D-AA07-4A68-9E03-CA9A302B1589}"/>
                </a:ext>
              </a:extLst>
            </p:cNvPr>
            <p:cNvCxnSpPr/>
            <p:nvPr/>
          </p:nvCxnSpPr>
          <p:spPr>
            <a:xfrm>
              <a:off x="1586203" y="3713584"/>
              <a:ext cx="270589" cy="550506"/>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xmlns="" id="{D65E1EB0-0D86-474F-AE3E-7397F5B2CCF6}"/>
              </a:ext>
            </a:extLst>
          </p:cNvPr>
          <p:cNvGrpSpPr/>
          <p:nvPr/>
        </p:nvGrpSpPr>
        <p:grpSpPr>
          <a:xfrm>
            <a:off x="5232103" y="544603"/>
            <a:ext cx="468863" cy="1448578"/>
            <a:chOff x="1231641" y="2332653"/>
            <a:chExt cx="625151" cy="1931437"/>
          </a:xfrm>
          <a:solidFill>
            <a:srgbClr val="FFFF00"/>
          </a:solidFill>
        </p:grpSpPr>
        <p:sp>
          <p:nvSpPr>
            <p:cNvPr id="29" name="Oval 28">
              <a:extLst>
                <a:ext uri="{FF2B5EF4-FFF2-40B4-BE49-F238E27FC236}">
                  <a16:creationId xmlns:a16="http://schemas.microsoft.com/office/drawing/2014/main" xmlns="" id="{E0065C66-16A1-4B50-A67C-5464F7BF8521}"/>
                </a:ext>
              </a:extLst>
            </p:cNvPr>
            <p:cNvSpPr/>
            <p:nvPr/>
          </p:nvSpPr>
          <p:spPr>
            <a:xfrm>
              <a:off x="1231641" y="2332653"/>
              <a:ext cx="625151" cy="653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30" name="Straight Connector 29">
              <a:extLst>
                <a:ext uri="{FF2B5EF4-FFF2-40B4-BE49-F238E27FC236}">
                  <a16:creationId xmlns:a16="http://schemas.microsoft.com/office/drawing/2014/main" xmlns="" id="{918F36BA-2A54-4443-9446-62CCCF296459}"/>
                </a:ext>
              </a:extLst>
            </p:cNvPr>
            <p:cNvCxnSpPr/>
            <p:nvPr/>
          </p:nvCxnSpPr>
          <p:spPr>
            <a:xfrm>
              <a:off x="1586204" y="2985796"/>
              <a:ext cx="0" cy="727788"/>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84C5A601-EB5A-41AE-A50D-062C2CFEB452}"/>
                </a:ext>
              </a:extLst>
            </p:cNvPr>
            <p:cNvCxnSpPr/>
            <p:nvPr/>
          </p:nvCxnSpPr>
          <p:spPr>
            <a:xfrm flipH="1">
              <a:off x="1306286" y="3713584"/>
              <a:ext cx="279918" cy="550506"/>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8A9F5BC-B24F-4542-B8E2-2D0412AC5C2D}"/>
                </a:ext>
              </a:extLst>
            </p:cNvPr>
            <p:cNvCxnSpPr/>
            <p:nvPr/>
          </p:nvCxnSpPr>
          <p:spPr>
            <a:xfrm>
              <a:off x="1586203" y="3713584"/>
              <a:ext cx="270589" cy="550506"/>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xmlns="" id="{16BFB11D-C353-4865-AA58-EA1ED061491C}"/>
              </a:ext>
            </a:extLst>
          </p:cNvPr>
          <p:cNvSpPr txBox="1"/>
          <p:nvPr/>
        </p:nvSpPr>
        <p:spPr>
          <a:xfrm>
            <a:off x="5129771" y="1905974"/>
            <a:ext cx="1606931" cy="830997"/>
          </a:xfrm>
          <a:prstGeom prst="rect">
            <a:avLst/>
          </a:prstGeom>
          <a:noFill/>
        </p:spPr>
        <p:txBody>
          <a:bodyPr wrap="square" lIns="0" rtlCol="0">
            <a:spAutoFit/>
          </a:bodyPr>
          <a:lstStyle/>
          <a:p>
            <a:pPr algn="ctr"/>
            <a:r>
              <a:rPr lang="en-GB" sz="2400" dirty="0"/>
              <a:t>Leadership Team</a:t>
            </a:r>
          </a:p>
        </p:txBody>
      </p:sp>
      <p:cxnSp>
        <p:nvCxnSpPr>
          <p:cNvPr id="35" name="Straight Arrow Connector 34">
            <a:extLst>
              <a:ext uri="{FF2B5EF4-FFF2-40B4-BE49-F238E27FC236}">
                <a16:creationId xmlns:a16="http://schemas.microsoft.com/office/drawing/2014/main" xmlns="" id="{FC2012BF-756C-4754-B7C3-5072BBF7284B}"/>
              </a:ext>
            </a:extLst>
          </p:cNvPr>
          <p:cNvCxnSpPr>
            <a:cxnSpLocks/>
          </p:cNvCxnSpPr>
          <p:nvPr/>
        </p:nvCxnSpPr>
        <p:spPr>
          <a:xfrm flipH="1">
            <a:off x="3818530" y="1367219"/>
            <a:ext cx="1539227" cy="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30E14BF9-F237-4C33-9D8D-8E48D1E288F1}"/>
              </a:ext>
            </a:extLst>
          </p:cNvPr>
          <p:cNvSpPr txBox="1"/>
          <p:nvPr/>
        </p:nvSpPr>
        <p:spPr>
          <a:xfrm>
            <a:off x="3988151" y="1108801"/>
            <a:ext cx="1496564" cy="461665"/>
          </a:xfrm>
          <a:prstGeom prst="rect">
            <a:avLst/>
          </a:prstGeom>
          <a:noFill/>
        </p:spPr>
        <p:txBody>
          <a:bodyPr wrap="none" lIns="0" rtlCol="0">
            <a:spAutoFit/>
          </a:bodyPr>
          <a:lstStyle/>
          <a:p>
            <a:r>
              <a:rPr lang="en-GB" sz="2400" dirty="0"/>
              <a:t>Discusses</a:t>
            </a:r>
            <a:endParaRPr lang="en-US" sz="2400" dirty="0"/>
          </a:p>
        </p:txBody>
      </p:sp>
      <p:cxnSp>
        <p:nvCxnSpPr>
          <p:cNvPr id="39" name="Straight Arrow Connector 38">
            <a:extLst>
              <a:ext uri="{FF2B5EF4-FFF2-40B4-BE49-F238E27FC236}">
                <a16:creationId xmlns:a16="http://schemas.microsoft.com/office/drawing/2014/main" xmlns="" id="{536D25E0-260E-443A-93F4-D81AB5B58BE5}"/>
              </a:ext>
            </a:extLst>
          </p:cNvPr>
          <p:cNvCxnSpPr>
            <a:cxnSpLocks/>
            <a:stCxn id="15" idx="2"/>
            <a:endCxn id="41" idx="1"/>
          </p:cNvCxnSpPr>
          <p:nvPr/>
        </p:nvCxnSpPr>
        <p:spPr>
          <a:xfrm>
            <a:off x="2929790" y="1889969"/>
            <a:ext cx="1440435" cy="216691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40CF2A21-5C00-4142-A91D-39CDB6D024AF}"/>
              </a:ext>
            </a:extLst>
          </p:cNvPr>
          <p:cNvSpPr txBox="1"/>
          <p:nvPr/>
        </p:nvSpPr>
        <p:spPr>
          <a:xfrm rot="16200000">
            <a:off x="3466504" y="1548049"/>
            <a:ext cx="461665" cy="2556790"/>
          </a:xfrm>
          <a:prstGeom prst="rect">
            <a:avLst/>
          </a:prstGeom>
          <a:noFill/>
        </p:spPr>
        <p:txBody>
          <a:bodyPr vert="eaVert" wrap="none" lIns="0" rtlCol="0">
            <a:spAutoFit/>
          </a:bodyPr>
          <a:lstStyle/>
          <a:p>
            <a:r>
              <a:rPr lang="en-GB" sz="2400" dirty="0" err="1"/>
              <a:t>Backcast</a:t>
            </a:r>
            <a:r>
              <a:rPr lang="en-GB" sz="2400" dirty="0"/>
              <a:t> Analysis</a:t>
            </a:r>
            <a:endParaRPr lang="en-US" sz="2400" dirty="0"/>
          </a:p>
        </p:txBody>
      </p:sp>
      <p:sp>
        <p:nvSpPr>
          <p:cNvPr id="41" name="Rectangle 40">
            <a:extLst>
              <a:ext uri="{FF2B5EF4-FFF2-40B4-BE49-F238E27FC236}">
                <a16:creationId xmlns:a16="http://schemas.microsoft.com/office/drawing/2014/main" xmlns="" id="{60F70C62-E3C0-4314-9E5B-0F05C5CBD4EC}"/>
              </a:ext>
            </a:extLst>
          </p:cNvPr>
          <p:cNvSpPr/>
          <p:nvPr/>
        </p:nvSpPr>
        <p:spPr>
          <a:xfrm>
            <a:off x="4370225" y="3647505"/>
            <a:ext cx="1777481" cy="8187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2400" dirty="0">
                <a:solidFill>
                  <a:schemeClr val="accent5"/>
                </a:solidFill>
              </a:rPr>
              <a:t>Next Step Decision(s)</a:t>
            </a:r>
            <a:endParaRPr lang="en-US" sz="2400" dirty="0">
              <a:solidFill>
                <a:schemeClr val="accent5"/>
              </a:solidFill>
            </a:endParaRPr>
          </a:p>
        </p:txBody>
      </p:sp>
      <p:sp>
        <p:nvSpPr>
          <p:cNvPr id="36" name="Rectangle 35">
            <a:extLst>
              <a:ext uri="{FF2B5EF4-FFF2-40B4-BE49-F238E27FC236}">
                <a16:creationId xmlns:a16="http://schemas.microsoft.com/office/drawing/2014/main" xmlns="" id="{51AE71A3-130E-4E7B-9B5E-6E299EC3D3A4}"/>
              </a:ext>
            </a:extLst>
          </p:cNvPr>
          <p:cNvSpPr/>
          <p:nvPr/>
        </p:nvSpPr>
        <p:spPr>
          <a:xfrm>
            <a:off x="125964" y="169047"/>
            <a:ext cx="1777481" cy="8187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2400" dirty="0">
                <a:solidFill>
                  <a:schemeClr val="tx1"/>
                </a:solidFill>
              </a:rPr>
              <a:t>Tipping Points</a:t>
            </a:r>
            <a:endParaRPr lang="en-US" sz="2400" dirty="0">
              <a:solidFill>
                <a:schemeClr val="tx1"/>
              </a:solidFill>
            </a:endParaRPr>
          </a:p>
        </p:txBody>
      </p:sp>
      <p:cxnSp>
        <p:nvCxnSpPr>
          <p:cNvPr id="38" name="Straight Arrow Connector 37">
            <a:extLst>
              <a:ext uri="{FF2B5EF4-FFF2-40B4-BE49-F238E27FC236}">
                <a16:creationId xmlns:a16="http://schemas.microsoft.com/office/drawing/2014/main" xmlns="" id="{F6B880DC-9BC7-4ACE-A069-6F93C3EB7762}"/>
              </a:ext>
            </a:extLst>
          </p:cNvPr>
          <p:cNvCxnSpPr>
            <a:cxnSpLocks/>
            <a:stCxn id="36" idx="3"/>
            <a:endCxn id="15" idx="0"/>
          </p:cNvCxnSpPr>
          <p:nvPr/>
        </p:nvCxnSpPr>
        <p:spPr>
          <a:xfrm>
            <a:off x="1903445" y="578428"/>
            <a:ext cx="1026345" cy="492780"/>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4965470A-3FD7-44BC-8FEF-81D3950789AB}"/>
              </a:ext>
            </a:extLst>
          </p:cNvPr>
          <p:cNvCxnSpPr>
            <a:cxnSpLocks/>
            <a:stCxn id="2" idx="0"/>
            <a:endCxn id="36" idx="2"/>
          </p:cNvCxnSpPr>
          <p:nvPr/>
        </p:nvCxnSpPr>
        <p:spPr>
          <a:xfrm flipV="1">
            <a:off x="829259" y="987808"/>
            <a:ext cx="185446" cy="1069592"/>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75D17F46-2BDF-4D21-8692-646304BA4EDC}"/>
              </a:ext>
            </a:extLst>
          </p:cNvPr>
          <p:cNvSpPr txBox="1"/>
          <p:nvPr/>
        </p:nvSpPr>
        <p:spPr>
          <a:xfrm>
            <a:off x="356557" y="1292484"/>
            <a:ext cx="1240083" cy="461665"/>
          </a:xfrm>
          <a:prstGeom prst="rect">
            <a:avLst/>
          </a:prstGeom>
          <a:noFill/>
        </p:spPr>
        <p:txBody>
          <a:bodyPr wrap="none" lIns="0" rtlCol="0">
            <a:spAutoFit/>
          </a:bodyPr>
          <a:lstStyle/>
          <a:p>
            <a:r>
              <a:rPr lang="en-GB" sz="2400" dirty="0"/>
              <a:t>Updates</a:t>
            </a:r>
            <a:endParaRPr lang="en-US" sz="2400" dirty="0"/>
          </a:p>
        </p:txBody>
      </p:sp>
      <p:sp>
        <p:nvSpPr>
          <p:cNvPr id="45" name="TextBox 44">
            <a:extLst>
              <a:ext uri="{FF2B5EF4-FFF2-40B4-BE49-F238E27FC236}">
                <a16:creationId xmlns:a16="http://schemas.microsoft.com/office/drawing/2014/main" xmlns="" id="{5DB49BFE-A5D8-41D7-971C-80DF85C59EDD}"/>
              </a:ext>
            </a:extLst>
          </p:cNvPr>
          <p:cNvSpPr txBox="1"/>
          <p:nvPr/>
        </p:nvSpPr>
        <p:spPr>
          <a:xfrm>
            <a:off x="2214464" y="468564"/>
            <a:ext cx="1137491" cy="461665"/>
          </a:xfrm>
          <a:prstGeom prst="rect">
            <a:avLst/>
          </a:prstGeom>
          <a:noFill/>
        </p:spPr>
        <p:txBody>
          <a:bodyPr wrap="none" lIns="0" rtlCol="0">
            <a:spAutoFit/>
          </a:bodyPr>
          <a:lstStyle/>
          <a:p>
            <a:r>
              <a:rPr lang="en-GB" sz="2400" dirty="0"/>
              <a:t>Shapes</a:t>
            </a:r>
            <a:endParaRPr lang="en-US" sz="2400" dirty="0"/>
          </a:p>
        </p:txBody>
      </p:sp>
      <p:grpSp>
        <p:nvGrpSpPr>
          <p:cNvPr id="43" name="Group 42">
            <a:extLst>
              <a:ext uri="{FF2B5EF4-FFF2-40B4-BE49-F238E27FC236}">
                <a16:creationId xmlns:a16="http://schemas.microsoft.com/office/drawing/2014/main" xmlns="" id="{6CB7C1C5-2EF4-4C70-8227-46D2A92FCBB3}"/>
              </a:ext>
            </a:extLst>
          </p:cNvPr>
          <p:cNvGrpSpPr/>
          <p:nvPr/>
        </p:nvGrpSpPr>
        <p:grpSpPr>
          <a:xfrm>
            <a:off x="8136026" y="412184"/>
            <a:ext cx="468863" cy="1448578"/>
            <a:chOff x="1231641" y="2332653"/>
            <a:chExt cx="625151" cy="1931437"/>
          </a:xfrm>
          <a:solidFill>
            <a:srgbClr val="00B050"/>
          </a:solidFill>
        </p:grpSpPr>
        <p:sp>
          <p:nvSpPr>
            <p:cNvPr id="46" name="Oval 45">
              <a:extLst>
                <a:ext uri="{FF2B5EF4-FFF2-40B4-BE49-F238E27FC236}">
                  <a16:creationId xmlns:a16="http://schemas.microsoft.com/office/drawing/2014/main" xmlns="" id="{1AB40F2B-13C5-4476-AFBA-5688DF51E0FA}"/>
                </a:ext>
              </a:extLst>
            </p:cNvPr>
            <p:cNvSpPr/>
            <p:nvPr/>
          </p:nvSpPr>
          <p:spPr>
            <a:xfrm>
              <a:off x="1231641" y="2332653"/>
              <a:ext cx="625151" cy="6531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47" name="Straight Connector 46">
              <a:extLst>
                <a:ext uri="{FF2B5EF4-FFF2-40B4-BE49-F238E27FC236}">
                  <a16:creationId xmlns:a16="http://schemas.microsoft.com/office/drawing/2014/main" xmlns="" id="{E5EC6E3B-2262-4D26-9131-75F167BD3844}"/>
                </a:ext>
              </a:extLst>
            </p:cNvPr>
            <p:cNvCxnSpPr/>
            <p:nvPr/>
          </p:nvCxnSpPr>
          <p:spPr>
            <a:xfrm>
              <a:off x="1586204" y="2985796"/>
              <a:ext cx="0" cy="727788"/>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AF5C56BC-394D-4C9E-9B8D-BF98F244CF2A}"/>
                </a:ext>
              </a:extLst>
            </p:cNvPr>
            <p:cNvCxnSpPr/>
            <p:nvPr/>
          </p:nvCxnSpPr>
          <p:spPr>
            <a:xfrm flipH="1">
              <a:off x="1306286" y="3713584"/>
              <a:ext cx="279918" cy="550506"/>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1FBD52DD-0F46-4E3A-8354-317495880669}"/>
                </a:ext>
              </a:extLst>
            </p:cNvPr>
            <p:cNvCxnSpPr/>
            <p:nvPr/>
          </p:nvCxnSpPr>
          <p:spPr>
            <a:xfrm>
              <a:off x="1586203" y="3713584"/>
              <a:ext cx="270589" cy="550506"/>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xmlns="" id="{9CE7080D-3171-4167-AEFD-09B8B6974E5A}"/>
              </a:ext>
            </a:extLst>
          </p:cNvPr>
          <p:cNvSpPr txBox="1"/>
          <p:nvPr/>
        </p:nvSpPr>
        <p:spPr>
          <a:xfrm>
            <a:off x="7688130" y="1929104"/>
            <a:ext cx="1427635" cy="830997"/>
          </a:xfrm>
          <a:prstGeom prst="rect">
            <a:avLst/>
          </a:prstGeom>
          <a:noFill/>
        </p:spPr>
        <p:txBody>
          <a:bodyPr wrap="none" lIns="0" rtlCol="0">
            <a:spAutoFit/>
          </a:bodyPr>
          <a:lstStyle/>
          <a:p>
            <a:pPr algn="ctr"/>
            <a:r>
              <a:rPr lang="en-GB" sz="2400" dirty="0"/>
              <a:t>Named</a:t>
            </a:r>
          </a:p>
          <a:p>
            <a:pPr algn="ctr"/>
            <a:r>
              <a:rPr lang="en-GB" sz="2400" dirty="0"/>
              <a:t>Executive</a:t>
            </a:r>
            <a:endParaRPr lang="en-US" sz="2400" dirty="0"/>
          </a:p>
        </p:txBody>
      </p:sp>
      <p:cxnSp>
        <p:nvCxnSpPr>
          <p:cNvPr id="51" name="Straight Arrow Connector 50">
            <a:extLst>
              <a:ext uri="{FF2B5EF4-FFF2-40B4-BE49-F238E27FC236}">
                <a16:creationId xmlns:a16="http://schemas.microsoft.com/office/drawing/2014/main" xmlns="" id="{8D8A7954-666C-4F99-82E9-CF65533E2484}"/>
              </a:ext>
            </a:extLst>
          </p:cNvPr>
          <p:cNvCxnSpPr>
            <a:cxnSpLocks/>
          </p:cNvCxnSpPr>
          <p:nvPr/>
        </p:nvCxnSpPr>
        <p:spPr>
          <a:xfrm flipH="1">
            <a:off x="5977156" y="1476884"/>
            <a:ext cx="1735943" cy="218100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DD7450AC-CECD-480A-8CE1-3514285CCB98}"/>
              </a:ext>
            </a:extLst>
          </p:cNvPr>
          <p:cNvSpPr txBox="1"/>
          <p:nvPr/>
        </p:nvSpPr>
        <p:spPr>
          <a:xfrm>
            <a:off x="5755424" y="2898784"/>
            <a:ext cx="1393971" cy="461665"/>
          </a:xfrm>
          <a:prstGeom prst="rect">
            <a:avLst/>
          </a:prstGeom>
          <a:noFill/>
        </p:spPr>
        <p:txBody>
          <a:bodyPr wrap="none" lIns="0" rtlCol="0">
            <a:spAutoFit/>
          </a:bodyPr>
          <a:lstStyle/>
          <a:p>
            <a:r>
              <a:rPr lang="en-GB" sz="2400" dirty="0"/>
              <a:t>Approves</a:t>
            </a:r>
            <a:endParaRPr lang="en-US" sz="2400" dirty="0"/>
          </a:p>
        </p:txBody>
      </p:sp>
      <p:sp>
        <p:nvSpPr>
          <p:cNvPr id="53" name="Oval 52">
            <a:extLst>
              <a:ext uri="{FF2B5EF4-FFF2-40B4-BE49-F238E27FC236}">
                <a16:creationId xmlns:a16="http://schemas.microsoft.com/office/drawing/2014/main" xmlns="" id="{EBB7A430-CBA2-4E78-A2B8-23F3C8313B69}"/>
              </a:ext>
            </a:extLst>
          </p:cNvPr>
          <p:cNvSpPr/>
          <p:nvPr/>
        </p:nvSpPr>
        <p:spPr>
          <a:xfrm>
            <a:off x="7080119" y="2882724"/>
            <a:ext cx="1954810" cy="17948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2400" dirty="0"/>
              <a:t>Vet target appetites</a:t>
            </a:r>
            <a:endParaRPr lang="en-US" sz="2400" dirty="0"/>
          </a:p>
        </p:txBody>
      </p:sp>
      <p:sp>
        <p:nvSpPr>
          <p:cNvPr id="3" name="TextBox 2">
            <a:extLst>
              <a:ext uri="{FF2B5EF4-FFF2-40B4-BE49-F238E27FC236}">
                <a16:creationId xmlns:a16="http://schemas.microsoft.com/office/drawing/2014/main" xmlns="" id="{DA703F92-643E-486A-937C-E5EC79E23E2D}"/>
              </a:ext>
            </a:extLst>
          </p:cNvPr>
          <p:cNvSpPr txBox="1"/>
          <p:nvPr/>
        </p:nvSpPr>
        <p:spPr>
          <a:xfrm>
            <a:off x="524467" y="4904114"/>
            <a:ext cx="6309420" cy="196208"/>
          </a:xfrm>
          <a:prstGeom prst="rect">
            <a:avLst/>
          </a:prstGeom>
          <a:noFill/>
        </p:spPr>
        <p:txBody>
          <a:bodyPr wrap="none" lIns="0" rIns="0" rtlCol="0">
            <a:spAutoFit/>
          </a:bodyPr>
          <a:lstStyle/>
          <a:p>
            <a:pPr>
              <a:spcBef>
                <a:spcPts val="450"/>
              </a:spcBef>
            </a:pPr>
            <a:r>
              <a:rPr lang="en-GB" sz="675" dirty="0"/>
              <a:t>See “</a:t>
            </a:r>
            <a:r>
              <a:rPr lang="en-GB" sz="675" u="sng" dirty="0">
                <a:hlinkClick r:id="rId3"/>
              </a:rPr>
              <a:t>Storytelling for Enterprise Architecture: How to Persuade Leaders of EA’s Value in Decision Making</a:t>
            </a:r>
            <a:r>
              <a:rPr lang="en-GB" sz="675" dirty="0"/>
              <a:t>,” and “</a:t>
            </a:r>
            <a:r>
              <a:rPr lang="en-GB" sz="675" u="sng" dirty="0">
                <a:hlinkClick r:id="rId4"/>
              </a:rPr>
              <a:t>3 Steps to Creating Enterprise Architecture Services</a:t>
            </a:r>
            <a:r>
              <a:rPr lang="en-GB" sz="675" u="sng" dirty="0"/>
              <a:t>”</a:t>
            </a:r>
            <a:endParaRPr lang="en-GB" sz="675" dirty="0"/>
          </a:p>
        </p:txBody>
      </p:sp>
    </p:spTree>
    <p:extLst>
      <p:ext uri="{BB962C8B-B14F-4D97-AF65-F5344CB8AC3E}">
        <p14:creationId xmlns:p14="http://schemas.microsoft.com/office/powerpoint/2010/main" val="3526470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A6F3743-F5B7-45F2-A9C1-DDAA6785AF39}"/>
              </a:ext>
            </a:extLst>
          </p:cNvPr>
          <p:cNvPicPr>
            <a:picLocks noChangeAspect="1"/>
          </p:cNvPicPr>
          <p:nvPr/>
        </p:nvPicPr>
        <p:blipFill rotWithShape="1">
          <a:blip r:embed="rId3"/>
          <a:srcRect b="15730"/>
          <a:stretch/>
        </p:blipFill>
        <p:spPr>
          <a:xfrm>
            <a:off x="15" y="7"/>
            <a:ext cx="9143985" cy="5143493"/>
          </a:xfrm>
          <a:prstGeom prst="rect">
            <a:avLst/>
          </a:prstGeom>
          <a:noFill/>
        </p:spPr>
      </p:pic>
      <p:sp>
        <p:nvSpPr>
          <p:cNvPr id="4" name="Title 3">
            <a:extLst>
              <a:ext uri="{FF2B5EF4-FFF2-40B4-BE49-F238E27FC236}">
                <a16:creationId xmlns:a16="http://schemas.microsoft.com/office/drawing/2014/main" xmlns="" id="{F67D7FF3-39E0-403E-9A66-B143B4D36E7F}"/>
              </a:ext>
            </a:extLst>
          </p:cNvPr>
          <p:cNvSpPr>
            <a:spLocks noGrp="1"/>
          </p:cNvSpPr>
          <p:nvPr>
            <p:ph type="title"/>
          </p:nvPr>
        </p:nvSpPr>
        <p:spPr/>
        <p:txBody>
          <a:bodyPr/>
          <a:lstStyle/>
          <a:p>
            <a:r>
              <a:rPr lang="en-US" dirty="0">
                <a:solidFill>
                  <a:schemeClr val="bg1"/>
                </a:solidFill>
              </a:rPr>
              <a:t>Workshop Your Future Business Vision</a:t>
            </a:r>
          </a:p>
        </p:txBody>
      </p:sp>
    </p:spTree>
    <p:extLst>
      <p:ext uri="{BB962C8B-B14F-4D97-AF65-F5344CB8AC3E}">
        <p14:creationId xmlns:p14="http://schemas.microsoft.com/office/powerpoint/2010/main" val="128268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AE198A-7F0B-40F2-9E43-5570A080DB72}"/>
              </a:ext>
            </a:extLst>
          </p:cNvPr>
          <p:cNvSpPr>
            <a:spLocks noGrp="1"/>
          </p:cNvSpPr>
          <p:nvPr>
            <p:ph type="title"/>
          </p:nvPr>
        </p:nvSpPr>
        <p:spPr/>
        <p:txBody>
          <a:bodyPr/>
          <a:lstStyle/>
          <a:p>
            <a:r>
              <a:rPr lang="en-GB" dirty="0"/>
              <a:t>Afterwards: Hard Gap Assessments</a:t>
            </a:r>
            <a:endParaRPr lang="en-US" dirty="0"/>
          </a:p>
        </p:txBody>
      </p:sp>
      <p:pic>
        <p:nvPicPr>
          <p:cNvPr id="20" name="Picture 19">
            <a:extLst>
              <a:ext uri="{FF2B5EF4-FFF2-40B4-BE49-F238E27FC236}">
                <a16:creationId xmlns:a16="http://schemas.microsoft.com/office/drawing/2014/main" xmlns="" id="{23D6733B-AB79-49E6-B9E4-6829A9B82DDD}"/>
              </a:ext>
            </a:extLst>
          </p:cNvPr>
          <p:cNvPicPr>
            <a:picLocks noChangeAspect="1"/>
          </p:cNvPicPr>
          <p:nvPr/>
        </p:nvPicPr>
        <p:blipFill>
          <a:blip r:embed="rId3"/>
          <a:stretch>
            <a:fillRect/>
          </a:stretch>
        </p:blipFill>
        <p:spPr>
          <a:xfrm>
            <a:off x="2837213" y="737664"/>
            <a:ext cx="5962697" cy="3847627"/>
          </a:xfrm>
          <a:prstGeom prst="rect">
            <a:avLst/>
          </a:prstGeom>
        </p:spPr>
      </p:pic>
      <p:sp>
        <p:nvSpPr>
          <p:cNvPr id="21" name="TextBox 20">
            <a:extLst>
              <a:ext uri="{FF2B5EF4-FFF2-40B4-BE49-F238E27FC236}">
                <a16:creationId xmlns:a16="http://schemas.microsoft.com/office/drawing/2014/main" xmlns="" id="{53B69A52-0664-4CD2-AB3C-3AA0161F36B7}"/>
              </a:ext>
            </a:extLst>
          </p:cNvPr>
          <p:cNvSpPr txBox="1"/>
          <p:nvPr/>
        </p:nvSpPr>
        <p:spPr>
          <a:xfrm>
            <a:off x="342900" y="737663"/>
            <a:ext cx="2460653" cy="3544560"/>
          </a:xfrm>
          <a:prstGeom prst="rect">
            <a:avLst/>
          </a:prstGeom>
          <a:noFill/>
        </p:spPr>
        <p:txBody>
          <a:bodyPr wrap="square" lIns="0" rIns="0" rtlCol="0">
            <a:spAutoFit/>
          </a:bodyPr>
          <a:lstStyle/>
          <a:p>
            <a:pPr>
              <a:spcBef>
                <a:spcPts val="450"/>
              </a:spcBef>
            </a:pPr>
            <a:r>
              <a:rPr lang="en-US" sz="2400" dirty="0">
                <a:latin typeface="Arial" panose="020B0604020202020204" pitchFamily="34" charset="0"/>
                <a:cs typeface="Arial" panose="020B0604020202020204" pitchFamily="34" charset="0"/>
              </a:rPr>
              <a:t>If Future Business Vision Conditions Were In Place Today:</a:t>
            </a:r>
          </a:p>
          <a:p>
            <a:pPr>
              <a:spcBef>
                <a:spcPts val="450"/>
              </a:spcBef>
            </a:pPr>
            <a:endParaRPr lang="en-US" sz="2400" dirty="0">
              <a:latin typeface="Arial" panose="020B0604020202020204" pitchFamily="34" charset="0"/>
              <a:cs typeface="Arial" panose="020B0604020202020204" pitchFamily="34" charset="0"/>
            </a:endParaRPr>
          </a:p>
          <a:p>
            <a:pPr>
              <a:spcBef>
                <a:spcPts val="450"/>
              </a:spcBef>
            </a:pPr>
            <a:r>
              <a:rPr lang="en-US" sz="2400" dirty="0">
                <a:latin typeface="Arial" panose="020B0604020202020204" pitchFamily="34" charset="0"/>
                <a:cs typeface="Arial" panose="020B0604020202020204" pitchFamily="34" charset="0"/>
              </a:rPr>
              <a:t>What’s the fitness of your investments in each timeframe?</a:t>
            </a:r>
          </a:p>
        </p:txBody>
      </p:sp>
    </p:spTree>
    <p:extLst>
      <p:ext uri="{BB962C8B-B14F-4D97-AF65-F5344CB8AC3E}">
        <p14:creationId xmlns:p14="http://schemas.microsoft.com/office/powerpoint/2010/main" val="2801976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Object1"/>
          <p:cNvSpPr/>
          <p:nvPr/>
        </p:nvSpPr>
        <p:spPr>
          <a:xfrm>
            <a:off x="7132320" y="365760"/>
            <a:ext cx="2743200" cy="0"/>
          </a:xfrm>
          <a:prstGeom prst="rect">
            <a:avLst/>
          </a:prstGeom>
          <a:noFill/>
          <a:ln/>
        </p:spPr>
        <p:txBody>
          <a:bodyPr wrap="square" rtlCol="0" anchor="ctr"/>
          <a:lstStyle/>
          <a:p>
            <a:r>
              <a:rPr lang="en-US" sz="1100" b="1" dirty="0">
                <a:solidFill>
                  <a:srgbClr val="656565"/>
                </a:solidFill>
              </a:rPr>
              <a:t>Shareable Summary</a:t>
            </a:r>
            <a:endParaRPr lang="en-US" sz="1100" dirty="0"/>
          </a:p>
        </p:txBody>
      </p:sp>
      <p:sp>
        <p:nvSpPr>
          <p:cNvPr id="5" name="Object4"/>
          <p:cNvSpPr/>
          <p:nvPr/>
        </p:nvSpPr>
        <p:spPr>
          <a:xfrm>
            <a:off x="237744" y="4965192"/>
            <a:ext cx="6858000" cy="0"/>
          </a:xfrm>
          <a:prstGeom prst="rect">
            <a:avLst/>
          </a:prstGeom>
          <a:noFill/>
          <a:ln/>
        </p:spPr>
        <p:txBody>
          <a:bodyPr wrap="square" rtlCol="0" anchor="ctr"/>
          <a:lstStyle/>
          <a:p>
            <a:r>
              <a:rPr lang="en-US" sz="700" b="1" dirty="0">
                <a:solidFill>
                  <a:srgbClr val="000000"/>
                </a:solidFill>
              </a:rPr>
              <a:t>8</a:t>
            </a:r>
            <a:endParaRPr lang="en-US" sz="700" dirty="0"/>
          </a:p>
        </p:txBody>
      </p:sp>
      <p:sp>
        <p:nvSpPr>
          <p:cNvPr id="6" name="Object5"/>
          <p:cNvSpPr/>
          <p:nvPr/>
        </p:nvSpPr>
        <p:spPr>
          <a:xfrm>
            <a:off x="292608" y="365760"/>
            <a:ext cx="6172200" cy="457200"/>
          </a:xfrm>
          <a:prstGeom prst="rect">
            <a:avLst/>
          </a:prstGeom>
          <a:noFill/>
          <a:ln/>
        </p:spPr>
        <p:txBody>
          <a:bodyPr wrap="square" rtlCol="0" anchor="ctr"/>
          <a:lstStyle/>
          <a:p>
            <a:r>
              <a:rPr lang="en-US" sz="2400" b="1" dirty="0">
                <a:solidFill>
                  <a:srgbClr val="112855"/>
                </a:solidFill>
                <a:latin typeface="Arial Black" pitchFamily="34" charset="0"/>
                <a:ea typeface="Arial Black" pitchFamily="34" charset="-122"/>
                <a:cs typeface="Arial Black" pitchFamily="34" charset="-120"/>
              </a:rPr>
              <a:t>Recommended by the Authors</a:t>
            </a:r>
            <a:endParaRPr lang="en-US" sz="2400" dirty="0"/>
          </a:p>
        </p:txBody>
      </p:sp>
      <p:sp>
        <p:nvSpPr>
          <p:cNvPr id="7" name="Object6"/>
          <p:cNvSpPr/>
          <p:nvPr/>
        </p:nvSpPr>
        <p:spPr>
          <a:xfrm>
            <a:off x="365760" y="1097280"/>
            <a:ext cx="8229600" cy="0"/>
          </a:xfrm>
          <a:prstGeom prst="rect">
            <a:avLst/>
          </a:prstGeom>
          <a:noFill/>
          <a:ln/>
        </p:spPr>
        <p:txBody>
          <a:bodyPr wrap="square" lIns="19050" tIns="19050" rIns="19050" bIns="19050" rtlCol="0" anchor="t"/>
          <a:lstStyle/>
          <a:p>
            <a:pPr>
              <a:spcAft>
                <a:spcPts val="900"/>
              </a:spcAft>
            </a:pPr>
            <a:r>
              <a:rPr lang="en-US" sz="1400" b="0" i="1" dirty="0">
                <a:solidFill>
                  <a:srgbClr val="000000"/>
                </a:solidFill>
                <a:latin typeface="Arial" pitchFamily="34" charset="0"/>
                <a:ea typeface="Arial" pitchFamily="34" charset="-122"/>
                <a:cs typeface="Arial" pitchFamily="34" charset="-120"/>
              </a:rPr>
              <a:t>Gartner membership required to access the research below.</a:t>
            </a:r>
            <a:endParaRPr lang="en-US" sz="1500" dirty="0"/>
          </a:p>
          <a:p>
            <a:r>
              <a:rPr lang="en-GB" dirty="0">
                <a:latin typeface="Arial" panose="020B0604020202020204" pitchFamily="34" charset="0"/>
                <a:cs typeface="Arial" panose="020B0604020202020204" pitchFamily="34" charset="0"/>
                <a:hlinkClick r:id="rId3"/>
              </a:rPr>
              <a:t>10 Ways to Avoid Mistakes in Thinking About the Future</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hlinkClick r:id="rId4"/>
              </a:rPr>
              <a:t>Interview: Future-Proofing the Threats of Competitive Disruption</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hlinkClick r:id="rId5"/>
              </a:rPr>
              <a:t>Getting Started With Trendspotting</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hlinkClick r:id="rId6"/>
              </a:rPr>
              <a:t>Inventing the Future With Continuous Foresight</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hlinkClick r:id="rId7"/>
              </a:rPr>
              <a:t>Use Scenario Planning to Make Business and </a:t>
            </a:r>
            <a:r>
              <a:rPr lang="en-GB" dirty="0" err="1">
                <a:latin typeface="Arial" panose="020B0604020202020204" pitchFamily="34" charset="0"/>
                <a:cs typeface="Arial" panose="020B0604020202020204" pitchFamily="34" charset="0"/>
                <a:hlinkClick r:id="rId7"/>
              </a:rPr>
              <a:t>I&amp;T</a:t>
            </a:r>
            <a:r>
              <a:rPr lang="en-GB" dirty="0">
                <a:latin typeface="Arial" panose="020B0604020202020204" pitchFamily="34" charset="0"/>
                <a:cs typeface="Arial" panose="020B0604020202020204" pitchFamily="34" charset="0"/>
                <a:hlinkClick r:id="rId7"/>
              </a:rPr>
              <a:t> Strategies More Resilient in an Increasingly Volatile World</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hlinkClick r:id="rId8"/>
              </a:rPr>
              <a:t>The Quintessential Guide to Strategic Planning</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hlinkClick r:id="rId9"/>
              </a:rPr>
              <a:t>Toolkit: Gartner Global Scenarios 2020: How to Accelerate Business Success in a Time of Worldwide Disruption</a:t>
            </a:r>
            <a:endParaRPr lang="en-GB" dirty="0">
              <a:latin typeface="Arial" panose="020B0604020202020204" pitchFamily="34" charset="0"/>
              <a:cs typeface="Arial" panose="020B0604020202020204" pitchFamily="34" charset="0"/>
            </a:endParaRPr>
          </a:p>
        </p:txBody>
      </p:sp>
      <p:sp>
        <p:nvSpPr>
          <p:cNvPr id="8" name="Object2">
            <a:extLst>
              <a:ext uri="{FF2B5EF4-FFF2-40B4-BE49-F238E27FC236}">
                <a16:creationId xmlns:a16="http://schemas.microsoft.com/office/drawing/2014/main" xmlns="" id="{E4A20E83-39A1-44CA-B3AA-C1B5060C973E}"/>
              </a:ext>
            </a:extLst>
          </p:cNvPr>
          <p:cNvSpPr/>
          <p:nvPr/>
        </p:nvSpPr>
        <p:spPr>
          <a:xfrm rot="10800000" flipV="1">
            <a:off x="457200" y="4505090"/>
            <a:ext cx="2743200" cy="251572"/>
          </a:xfrm>
          <a:prstGeom prst="rect">
            <a:avLst/>
          </a:prstGeom>
          <a:noFill/>
          <a:ln/>
        </p:spPr>
        <p:txBody>
          <a:bodyPr wrap="square" rtlCol="0" anchor="ctr"/>
          <a:lstStyle/>
          <a:p>
            <a:r>
              <a:rPr lang="en-US" sz="800" b="1" u="sng" dirty="0">
                <a:solidFill>
                  <a:srgbClr val="0A6ABB"/>
                </a:solidFill>
                <a:latin typeface="Arial" pitchFamily="34" charset="0"/>
                <a:ea typeface="Arial" pitchFamily="34" charset="-122"/>
                <a:cs typeface="Arial" pitchFamily="34" charset="-120"/>
                <a:hlinkClick r:id="rId10" action="ppaction://hlinkfile" tooltip="View Document">
                  <a:extLst>
                    <a:ext uri="{A12FA001-AC4F-418D-AE19-62706E023703}">
                      <ahyp:hlinkClr xmlns:ahyp="http://schemas.microsoft.com/office/drawing/2018/hyperlinkcolor" xmlns="" val="tx"/>
                    </a:ext>
                  </a:extLst>
                </a:hlinkClick>
              </a:rPr>
              <a:t>View Document</a:t>
            </a:r>
            <a:endParaRPr lang="en-US" sz="800" dirty="0"/>
          </a:p>
        </p:txBody>
      </p:sp>
      <p:pic>
        <p:nvPicPr>
          <p:cNvPr id="9" name="Object 3" descr="preencoded.png">
            <a:extLst>
              <a:ext uri="{FF2B5EF4-FFF2-40B4-BE49-F238E27FC236}">
                <a16:creationId xmlns:a16="http://schemas.microsoft.com/office/drawing/2014/main" xmlns="" id="{551A0E34-E7B2-409D-865B-4662BB7A0ED2}"/>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1408176" y="4572000"/>
            <a:ext cx="146304" cy="1463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1"/>
          <p:cNvSpPr/>
          <p:nvPr/>
        </p:nvSpPr>
        <p:spPr>
          <a:xfrm>
            <a:off x="7132320" y="365760"/>
            <a:ext cx="2743200" cy="0"/>
          </a:xfrm>
          <a:prstGeom prst="rect">
            <a:avLst/>
          </a:prstGeom>
          <a:noFill/>
          <a:ln/>
        </p:spPr>
        <p:txBody>
          <a:bodyPr wrap="square" rtlCol="0" anchor="ctr"/>
          <a:lstStyle/>
          <a:p>
            <a:r>
              <a:rPr lang="en-US" sz="1100" b="1" dirty="0">
                <a:solidFill>
                  <a:srgbClr val="656565"/>
                </a:solidFill>
              </a:rPr>
              <a:t>Shareable Summary</a:t>
            </a:r>
            <a:endParaRPr lang="en-US" sz="1100" dirty="0"/>
          </a:p>
        </p:txBody>
      </p:sp>
      <p:sp>
        <p:nvSpPr>
          <p:cNvPr id="3" name="Object2"/>
          <p:cNvSpPr/>
          <p:nvPr/>
        </p:nvSpPr>
        <p:spPr>
          <a:xfrm rot="10800000" flipV="1">
            <a:off x="457200" y="4505090"/>
            <a:ext cx="2743200" cy="251572"/>
          </a:xfrm>
          <a:prstGeom prst="rect">
            <a:avLst/>
          </a:prstGeom>
          <a:noFill/>
          <a:ln/>
        </p:spPr>
        <p:txBody>
          <a:bodyPr wrap="square" rtlCol="0" anchor="ctr"/>
          <a:lstStyle/>
          <a:p>
            <a:r>
              <a:rPr lang="en-US" sz="800" b="1" u="sng" dirty="0">
                <a:solidFill>
                  <a:srgbClr val="0A6ABB"/>
                </a:solidFill>
                <a:latin typeface="Arial" pitchFamily="34" charset="0"/>
                <a:ea typeface="Arial" pitchFamily="34" charset="-122"/>
                <a:cs typeface="Arial" pitchFamily="34" charset="-120"/>
                <a:hlinkClick r:id="rId3" action="ppaction://hlinkfile" tooltip="View Document">
                  <a:extLst>
                    <a:ext uri="{A12FA001-AC4F-418D-AE19-62706E023703}">
                      <ahyp:hlinkClr xmlns:ahyp="http://schemas.microsoft.com/office/drawing/2018/hyperlinkcolor" xmlns="" val="tx"/>
                    </a:ext>
                  </a:extLst>
                </a:hlinkClick>
              </a:rPr>
              <a:t>View Document</a:t>
            </a:r>
            <a:endParaRPr lang="en-US" sz="800" dirty="0"/>
          </a:p>
        </p:txBody>
      </p:sp>
      <p:pic>
        <p:nvPicPr>
          <p:cNvPr id="4" name="Object 3" descr="preencoded.png"/>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408176" y="4572000"/>
            <a:ext cx="146304" cy="146304"/>
          </a:xfrm>
          <a:prstGeom prst="rect">
            <a:avLst/>
          </a:prstGeom>
        </p:spPr>
      </p:pic>
      <p:sp>
        <p:nvSpPr>
          <p:cNvPr id="5" name="Object4"/>
          <p:cNvSpPr/>
          <p:nvPr/>
        </p:nvSpPr>
        <p:spPr>
          <a:xfrm>
            <a:off x="237744" y="4965192"/>
            <a:ext cx="6858000" cy="0"/>
          </a:xfrm>
          <a:prstGeom prst="rect">
            <a:avLst/>
          </a:prstGeom>
          <a:noFill/>
          <a:ln/>
        </p:spPr>
        <p:txBody>
          <a:bodyPr wrap="square" rtlCol="0" anchor="ctr"/>
          <a:lstStyle/>
          <a:p>
            <a:r>
              <a:rPr lang="en-US" sz="700" b="1" dirty="0">
                <a:solidFill>
                  <a:srgbClr val="000000"/>
                </a:solidFill>
              </a:rPr>
              <a:t>1</a:t>
            </a:r>
            <a:endParaRPr lang="en-US" sz="700" dirty="0"/>
          </a:p>
        </p:txBody>
      </p:sp>
      <p:sp>
        <p:nvSpPr>
          <p:cNvPr id="6" name="Object5"/>
          <p:cNvSpPr/>
          <p:nvPr/>
        </p:nvSpPr>
        <p:spPr>
          <a:xfrm>
            <a:off x="292608" y="365760"/>
            <a:ext cx="6172200" cy="457200"/>
          </a:xfrm>
          <a:prstGeom prst="rect">
            <a:avLst/>
          </a:prstGeom>
          <a:noFill/>
          <a:ln/>
        </p:spPr>
        <p:txBody>
          <a:bodyPr wrap="square" rtlCol="0" anchor="ctr"/>
          <a:lstStyle/>
          <a:p>
            <a:r>
              <a:rPr lang="en-US" sz="2400" b="1" dirty="0">
                <a:solidFill>
                  <a:srgbClr val="112855"/>
                </a:solidFill>
                <a:latin typeface="Arial Black" pitchFamily="34" charset="0"/>
                <a:ea typeface="Arial Black" pitchFamily="34" charset="-122"/>
                <a:cs typeface="Arial Black" pitchFamily="34" charset="-120"/>
              </a:rPr>
              <a:t>Summary</a:t>
            </a:r>
            <a:endParaRPr lang="en-US" sz="2400" dirty="0"/>
          </a:p>
        </p:txBody>
      </p:sp>
      <p:sp>
        <p:nvSpPr>
          <p:cNvPr id="7" name="Object6"/>
          <p:cNvSpPr/>
          <p:nvPr/>
        </p:nvSpPr>
        <p:spPr>
          <a:xfrm>
            <a:off x="365760" y="1097280"/>
            <a:ext cx="8229600" cy="0"/>
          </a:xfrm>
          <a:prstGeom prst="rect">
            <a:avLst/>
          </a:prstGeom>
          <a:noFill/>
          <a:ln/>
        </p:spPr>
        <p:txBody>
          <a:bodyPr wrap="square" lIns="19050" tIns="19050" rIns="19050" bIns="19050" rtlCol="0" anchor="t"/>
          <a:lstStyle/>
          <a:p>
            <a:pPr>
              <a:spcAft>
                <a:spcPts val="900"/>
              </a:spcAft>
            </a:pPr>
            <a:r>
              <a:rPr lang="en-GB" sz="1700" b="1" dirty="0">
                <a:solidFill>
                  <a:srgbClr val="112855"/>
                </a:solidFill>
                <a:latin typeface="Arial" pitchFamily="34" charset="0"/>
                <a:ea typeface="Arial" pitchFamily="34" charset="-122"/>
                <a:cs typeface="Arial" pitchFamily="34" charset="-120"/>
              </a:rPr>
              <a:t>Future state visioning (also known as “</a:t>
            </a:r>
            <a:r>
              <a:rPr lang="en-GB" sz="1700" b="1" dirty="0" err="1">
                <a:solidFill>
                  <a:srgbClr val="112855"/>
                </a:solidFill>
                <a:latin typeface="Arial" pitchFamily="34" charset="0"/>
                <a:ea typeface="Arial" pitchFamily="34" charset="-122"/>
                <a:cs typeface="Arial" pitchFamily="34" charset="-120"/>
              </a:rPr>
              <a:t>backcasting</a:t>
            </a:r>
            <a:r>
              <a:rPr lang="en-GB" sz="1700" b="1" dirty="0">
                <a:solidFill>
                  <a:srgbClr val="112855"/>
                </a:solidFill>
                <a:latin typeface="Arial" pitchFamily="34" charset="0"/>
                <a:ea typeface="Arial" pitchFamily="34" charset="-122"/>
                <a:cs typeface="Arial" pitchFamily="34" charset="-120"/>
              </a:rPr>
              <a:t>”) is a compelling technique for strategic/scenario planning, mergers &amp; acquisitions, digital transformation and optimization and even for (especially digital) product management beyond a three to five year time horizon. Executive leaders should exploit </a:t>
            </a:r>
            <a:r>
              <a:rPr lang="en-GB" sz="1700" b="1" dirty="0" err="1">
                <a:solidFill>
                  <a:srgbClr val="112855"/>
                </a:solidFill>
                <a:latin typeface="Arial" pitchFamily="34" charset="0"/>
                <a:ea typeface="Arial" pitchFamily="34" charset="-122"/>
                <a:cs typeface="Arial" pitchFamily="34" charset="-120"/>
              </a:rPr>
              <a:t>backcasting</a:t>
            </a:r>
            <a:r>
              <a:rPr lang="en-GB" sz="1700" b="1" dirty="0">
                <a:solidFill>
                  <a:srgbClr val="112855"/>
                </a:solidFill>
                <a:latin typeface="Arial" pitchFamily="34" charset="0"/>
                <a:ea typeface="Arial" pitchFamily="34" charset="-122"/>
                <a:cs typeface="Arial" pitchFamily="34" charset="-120"/>
              </a:rPr>
              <a:t> to help direct activities that require  a holistic  systems view, monitoring the triggers that gauge whether the projected future will occur.</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Object1"/>
          <p:cNvSpPr/>
          <p:nvPr/>
        </p:nvSpPr>
        <p:spPr>
          <a:xfrm>
            <a:off x="7132320" y="365760"/>
            <a:ext cx="2743200" cy="0"/>
          </a:xfrm>
          <a:prstGeom prst="rect">
            <a:avLst/>
          </a:prstGeom>
          <a:noFill/>
          <a:ln/>
        </p:spPr>
        <p:txBody>
          <a:bodyPr wrap="square" rtlCol="0" anchor="ctr"/>
          <a:lstStyle/>
          <a:p>
            <a:r>
              <a:rPr lang="en-US" sz="1100" b="1" dirty="0">
                <a:solidFill>
                  <a:srgbClr val="656565"/>
                </a:solidFill>
              </a:rPr>
              <a:t>Shareable Summary</a:t>
            </a:r>
            <a:endParaRPr lang="en-US" sz="1100" dirty="0"/>
          </a:p>
        </p:txBody>
      </p:sp>
      <p:sp>
        <p:nvSpPr>
          <p:cNvPr id="5" name="Object4"/>
          <p:cNvSpPr/>
          <p:nvPr/>
        </p:nvSpPr>
        <p:spPr>
          <a:xfrm>
            <a:off x="237744" y="4965192"/>
            <a:ext cx="6858000" cy="0"/>
          </a:xfrm>
          <a:prstGeom prst="rect">
            <a:avLst/>
          </a:prstGeom>
          <a:noFill/>
          <a:ln/>
        </p:spPr>
        <p:txBody>
          <a:bodyPr wrap="square" rtlCol="0" anchor="ctr"/>
          <a:lstStyle/>
          <a:p>
            <a:r>
              <a:rPr lang="en-US" sz="700" b="1" dirty="0">
                <a:solidFill>
                  <a:srgbClr val="000000"/>
                </a:solidFill>
              </a:rPr>
              <a:t>2</a:t>
            </a:r>
            <a:endParaRPr lang="en-US" sz="700" dirty="0"/>
          </a:p>
        </p:txBody>
      </p:sp>
      <p:sp>
        <p:nvSpPr>
          <p:cNvPr id="6" name="Object5"/>
          <p:cNvSpPr/>
          <p:nvPr/>
        </p:nvSpPr>
        <p:spPr>
          <a:xfrm>
            <a:off x="292608" y="365760"/>
            <a:ext cx="6172200" cy="457200"/>
          </a:xfrm>
          <a:prstGeom prst="rect">
            <a:avLst/>
          </a:prstGeom>
          <a:noFill/>
          <a:ln/>
        </p:spPr>
        <p:txBody>
          <a:bodyPr wrap="square" rtlCol="0" anchor="ctr"/>
          <a:lstStyle/>
          <a:p>
            <a:r>
              <a:rPr lang="en-US" sz="2400" b="1" dirty="0">
                <a:solidFill>
                  <a:srgbClr val="112855"/>
                </a:solidFill>
                <a:latin typeface="Arial Black" pitchFamily="34" charset="0"/>
                <a:ea typeface="Arial Black" pitchFamily="34" charset="-122"/>
                <a:cs typeface="Arial Black" pitchFamily="34" charset="-120"/>
              </a:rPr>
              <a:t>Key Findings</a:t>
            </a:r>
            <a:endParaRPr lang="en-US" sz="2400" dirty="0"/>
          </a:p>
        </p:txBody>
      </p:sp>
      <p:sp>
        <p:nvSpPr>
          <p:cNvPr id="7" name="Object6"/>
          <p:cNvSpPr/>
          <p:nvPr/>
        </p:nvSpPr>
        <p:spPr>
          <a:xfrm>
            <a:off x="365760" y="1097280"/>
            <a:ext cx="8229600" cy="0"/>
          </a:xfrm>
          <a:prstGeom prst="rect">
            <a:avLst/>
          </a:prstGeom>
          <a:noFill/>
          <a:ln/>
        </p:spPr>
        <p:txBody>
          <a:bodyPr wrap="square" lIns="19050" tIns="19050" rIns="19050" bIns="19050" rtlCol="0" anchor="t"/>
          <a:lstStyle/>
          <a:p>
            <a:pPr marL="342900" indent="-342900">
              <a:spcAft>
                <a:spcPts val="900"/>
              </a:spcAft>
              <a:buSzPct val="100000"/>
              <a:buChar char="•"/>
            </a:pPr>
            <a:r>
              <a:rPr lang="en-GB" sz="1500" dirty="0">
                <a:solidFill>
                  <a:srgbClr val="000000"/>
                </a:solidFill>
                <a:latin typeface="Arial" pitchFamily="34" charset="0"/>
                <a:ea typeface="Arial" pitchFamily="34" charset="-122"/>
                <a:cs typeface="Arial" pitchFamily="34" charset="-120"/>
              </a:rPr>
              <a:t>Executives, and other leaders, too often begin strategic planning exercises by detailing the current state situation and tactical issues that must be addressed within the next fiscal cycle only.</a:t>
            </a:r>
          </a:p>
          <a:p>
            <a:pPr marL="342900" indent="-342900">
              <a:spcAft>
                <a:spcPts val="900"/>
              </a:spcAft>
              <a:buSzPct val="100000"/>
              <a:buChar char="•"/>
            </a:pPr>
            <a:r>
              <a:rPr lang="en-GB" sz="1500" dirty="0">
                <a:solidFill>
                  <a:srgbClr val="000000"/>
                </a:solidFill>
                <a:latin typeface="Arial" pitchFamily="34" charset="0"/>
                <a:ea typeface="Arial" pitchFamily="34" charset="-122"/>
                <a:cs typeface="Arial" pitchFamily="34" charset="-120"/>
              </a:rPr>
              <a:t>Planning horizon less than 3-5 years, excluding longer term macro/micro economics and market conditions (especially customer/constituent or partner demand), result in tactical “strategies.”</a:t>
            </a:r>
          </a:p>
          <a:p>
            <a:pPr marL="342900" indent="-342900">
              <a:spcAft>
                <a:spcPts val="900"/>
              </a:spcAft>
              <a:buSzPct val="100000"/>
              <a:buChar char="•"/>
            </a:pPr>
            <a:r>
              <a:rPr lang="en-GB" sz="1500" dirty="0">
                <a:solidFill>
                  <a:srgbClr val="000000"/>
                </a:solidFill>
                <a:latin typeface="Arial" pitchFamily="34" charset="0"/>
                <a:ea typeface="Arial" pitchFamily="34" charset="-122"/>
                <a:cs typeface="Arial" pitchFamily="34" charset="-120"/>
              </a:rPr>
              <a:t>Digital efforts can  cannibalize businesses' value propositions and existing services, making short-term  planning less relevant in exploring “what if” and “art of the possible” scenarios.</a:t>
            </a:r>
          </a:p>
        </p:txBody>
      </p:sp>
      <p:sp>
        <p:nvSpPr>
          <p:cNvPr id="8" name="Object2">
            <a:extLst>
              <a:ext uri="{FF2B5EF4-FFF2-40B4-BE49-F238E27FC236}">
                <a16:creationId xmlns:a16="http://schemas.microsoft.com/office/drawing/2014/main" xmlns="" id="{C1ABA21C-71D8-4CC3-B1B3-6B76CF58AE91}"/>
              </a:ext>
            </a:extLst>
          </p:cNvPr>
          <p:cNvSpPr/>
          <p:nvPr/>
        </p:nvSpPr>
        <p:spPr>
          <a:xfrm rot="10800000" flipV="1">
            <a:off x="457200" y="4505090"/>
            <a:ext cx="2743200" cy="251572"/>
          </a:xfrm>
          <a:prstGeom prst="rect">
            <a:avLst/>
          </a:prstGeom>
          <a:noFill/>
          <a:ln/>
        </p:spPr>
        <p:txBody>
          <a:bodyPr wrap="square" rtlCol="0" anchor="ctr"/>
          <a:lstStyle/>
          <a:p>
            <a:r>
              <a:rPr lang="en-US" sz="800" b="1" u="sng" dirty="0">
                <a:solidFill>
                  <a:srgbClr val="0A6ABB"/>
                </a:solidFill>
                <a:latin typeface="Arial" pitchFamily="34" charset="0"/>
                <a:ea typeface="Arial" pitchFamily="34" charset="-122"/>
                <a:cs typeface="Arial" pitchFamily="34" charset="-120"/>
                <a:hlinkClick r:id="rId3" action="ppaction://hlinkfile" tooltip="View Document">
                  <a:extLst>
                    <a:ext uri="{A12FA001-AC4F-418D-AE19-62706E023703}">
                      <ahyp:hlinkClr xmlns:ahyp="http://schemas.microsoft.com/office/drawing/2018/hyperlinkcolor" xmlns="" val="tx"/>
                    </a:ext>
                  </a:extLst>
                </a:hlinkClick>
              </a:rPr>
              <a:t>View Document</a:t>
            </a:r>
            <a:endParaRPr lang="en-US" sz="800" dirty="0"/>
          </a:p>
        </p:txBody>
      </p:sp>
      <p:pic>
        <p:nvPicPr>
          <p:cNvPr id="9" name="Object 3" descr="preencoded.png">
            <a:extLst>
              <a:ext uri="{FF2B5EF4-FFF2-40B4-BE49-F238E27FC236}">
                <a16:creationId xmlns:a16="http://schemas.microsoft.com/office/drawing/2014/main" xmlns="" id="{3BE5F4C3-CD46-4AA9-A37A-2682D7BD92AA}"/>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408176" y="4572000"/>
            <a:ext cx="146304" cy="1463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Object1"/>
          <p:cNvSpPr/>
          <p:nvPr/>
        </p:nvSpPr>
        <p:spPr>
          <a:xfrm>
            <a:off x="7132320" y="365760"/>
            <a:ext cx="2743200" cy="0"/>
          </a:xfrm>
          <a:prstGeom prst="rect">
            <a:avLst/>
          </a:prstGeom>
          <a:noFill/>
          <a:ln/>
        </p:spPr>
        <p:txBody>
          <a:bodyPr wrap="square" rtlCol="0" anchor="ctr"/>
          <a:lstStyle/>
          <a:p>
            <a:r>
              <a:rPr lang="en-US" sz="1100" b="1" dirty="0">
                <a:solidFill>
                  <a:srgbClr val="656565"/>
                </a:solidFill>
              </a:rPr>
              <a:t>Shareable Summary</a:t>
            </a:r>
            <a:endParaRPr lang="en-US" sz="1100" dirty="0"/>
          </a:p>
        </p:txBody>
      </p:sp>
      <p:sp>
        <p:nvSpPr>
          <p:cNvPr id="5" name="Object4"/>
          <p:cNvSpPr/>
          <p:nvPr/>
        </p:nvSpPr>
        <p:spPr>
          <a:xfrm>
            <a:off x="237744" y="4965192"/>
            <a:ext cx="6858000" cy="0"/>
          </a:xfrm>
          <a:prstGeom prst="rect">
            <a:avLst/>
          </a:prstGeom>
          <a:noFill/>
          <a:ln/>
        </p:spPr>
        <p:txBody>
          <a:bodyPr wrap="square" rtlCol="0" anchor="ctr"/>
          <a:lstStyle/>
          <a:p>
            <a:r>
              <a:rPr lang="en-US" sz="700" b="1" dirty="0">
                <a:solidFill>
                  <a:srgbClr val="000000"/>
                </a:solidFill>
              </a:rPr>
              <a:t>3</a:t>
            </a:r>
            <a:endParaRPr lang="en-US" sz="700" dirty="0"/>
          </a:p>
        </p:txBody>
      </p:sp>
      <p:sp>
        <p:nvSpPr>
          <p:cNvPr id="6" name="Object5"/>
          <p:cNvSpPr/>
          <p:nvPr/>
        </p:nvSpPr>
        <p:spPr>
          <a:xfrm>
            <a:off x="292608" y="365760"/>
            <a:ext cx="6172200" cy="457200"/>
          </a:xfrm>
          <a:prstGeom prst="rect">
            <a:avLst/>
          </a:prstGeom>
          <a:noFill/>
          <a:ln/>
        </p:spPr>
        <p:txBody>
          <a:bodyPr wrap="square" rtlCol="0" anchor="ctr"/>
          <a:lstStyle/>
          <a:p>
            <a:r>
              <a:rPr lang="en-US" sz="2400" b="1" dirty="0">
                <a:solidFill>
                  <a:srgbClr val="112855"/>
                </a:solidFill>
                <a:latin typeface="Arial Black" pitchFamily="34" charset="0"/>
                <a:ea typeface="Arial Black" pitchFamily="34" charset="-122"/>
                <a:cs typeface="Arial Black" pitchFamily="34" charset="-120"/>
              </a:rPr>
              <a:t>Recommendations</a:t>
            </a:r>
            <a:endParaRPr lang="en-US" sz="2400" dirty="0"/>
          </a:p>
        </p:txBody>
      </p:sp>
      <p:sp>
        <p:nvSpPr>
          <p:cNvPr id="7" name="Object6"/>
          <p:cNvSpPr/>
          <p:nvPr/>
        </p:nvSpPr>
        <p:spPr>
          <a:xfrm>
            <a:off x="365760" y="1097280"/>
            <a:ext cx="8229600" cy="0"/>
          </a:xfrm>
          <a:prstGeom prst="rect">
            <a:avLst/>
          </a:prstGeom>
          <a:noFill/>
          <a:ln/>
        </p:spPr>
        <p:txBody>
          <a:bodyPr wrap="square" lIns="19050" tIns="19050" rIns="19050" bIns="19050" rtlCol="0" anchor="t"/>
          <a:lstStyle/>
          <a:p>
            <a:pPr>
              <a:spcAft>
                <a:spcPts val="900"/>
              </a:spcAft>
            </a:pPr>
            <a:r>
              <a:rPr lang="en-GB" sz="1500" dirty="0">
                <a:solidFill>
                  <a:srgbClr val="000000"/>
                </a:solidFill>
                <a:latin typeface="Arial" pitchFamily="34" charset="0"/>
                <a:ea typeface="Arial" pitchFamily="34" charset="-122"/>
                <a:cs typeface="Arial" pitchFamily="34" charset="-120"/>
              </a:rPr>
              <a:t>Executive and functional leaders should: </a:t>
            </a:r>
          </a:p>
          <a:p>
            <a:pPr marL="285750" indent="-285750">
              <a:spcAft>
                <a:spcPts val="900"/>
              </a:spcAft>
              <a:buFont typeface="Arial" panose="020B0604020202020204" pitchFamily="34" charset="0"/>
              <a:buChar char="•"/>
            </a:pPr>
            <a:r>
              <a:rPr lang="en-GB" sz="1500" dirty="0">
                <a:solidFill>
                  <a:srgbClr val="000000"/>
                </a:solidFill>
                <a:latin typeface="Arial" pitchFamily="34" charset="0"/>
                <a:ea typeface="Arial" pitchFamily="34" charset="-122"/>
                <a:cs typeface="Arial" pitchFamily="34" charset="-120"/>
              </a:rPr>
              <a:t>Persuade executives and Board members to consider challenges from non-traditional competitors, especially the digerati, by projecting and examining potential tipping point disruptions.</a:t>
            </a:r>
          </a:p>
          <a:p>
            <a:pPr marL="285750" indent="-285750">
              <a:spcAft>
                <a:spcPts val="900"/>
              </a:spcAft>
              <a:buFont typeface="Arial" panose="020B0604020202020204" pitchFamily="34" charset="0"/>
              <a:buChar char="•"/>
            </a:pPr>
            <a:r>
              <a:rPr lang="en-GB" sz="1500" dirty="0">
                <a:solidFill>
                  <a:srgbClr val="000000"/>
                </a:solidFill>
                <a:latin typeface="Arial" pitchFamily="34" charset="0"/>
                <a:ea typeface="Arial" pitchFamily="34" charset="-122"/>
                <a:cs typeface="Arial" pitchFamily="34" charset="-120"/>
              </a:rPr>
              <a:t>Explore “far horizon” scenarios beyond 3-5 years to consider “macro” trends that could influence   mergers/acquisitions, divestitures, product/service development, joint ventures, geographic expansion, new services and customers within potential  business models and designs.</a:t>
            </a:r>
          </a:p>
          <a:p>
            <a:pPr marL="285750" indent="-285750">
              <a:spcAft>
                <a:spcPts val="900"/>
              </a:spcAft>
              <a:buFont typeface="Arial" panose="020B0604020202020204" pitchFamily="34" charset="0"/>
              <a:buChar char="•"/>
            </a:pPr>
            <a:r>
              <a:rPr lang="en-GB" sz="1500" dirty="0">
                <a:solidFill>
                  <a:srgbClr val="000000"/>
                </a:solidFill>
                <a:latin typeface="Arial" pitchFamily="34" charset="0"/>
                <a:ea typeface="Arial" pitchFamily="34" charset="-122"/>
                <a:cs typeface="Arial" pitchFamily="34" charset="-120"/>
              </a:rPr>
              <a:t>Use </a:t>
            </a:r>
            <a:r>
              <a:rPr lang="en-GB" sz="1500" dirty="0" err="1">
                <a:solidFill>
                  <a:srgbClr val="000000"/>
                </a:solidFill>
                <a:latin typeface="Arial" pitchFamily="34" charset="0"/>
                <a:ea typeface="Arial" pitchFamily="34" charset="-122"/>
                <a:cs typeface="Arial" pitchFamily="34" charset="-120"/>
              </a:rPr>
              <a:t>backcasting</a:t>
            </a:r>
            <a:r>
              <a:rPr lang="en-GB" sz="1500" dirty="0">
                <a:solidFill>
                  <a:srgbClr val="000000"/>
                </a:solidFill>
                <a:latin typeface="Arial" pitchFamily="34" charset="0"/>
                <a:ea typeface="Arial" pitchFamily="34" charset="-122"/>
                <a:cs typeface="Arial" pitchFamily="34" charset="-120"/>
              </a:rPr>
              <a:t> techniques to help spawn new product development and to enter new markets, especially at the digital intersections of multiple industries to engage new potential customers.</a:t>
            </a:r>
          </a:p>
        </p:txBody>
      </p:sp>
      <p:sp>
        <p:nvSpPr>
          <p:cNvPr id="8" name="Object2">
            <a:extLst>
              <a:ext uri="{FF2B5EF4-FFF2-40B4-BE49-F238E27FC236}">
                <a16:creationId xmlns:a16="http://schemas.microsoft.com/office/drawing/2014/main" xmlns="" id="{6DB0110B-40B9-40CE-BB71-CD2A55F8F035}"/>
              </a:ext>
            </a:extLst>
          </p:cNvPr>
          <p:cNvSpPr/>
          <p:nvPr/>
        </p:nvSpPr>
        <p:spPr>
          <a:xfrm rot="10800000" flipV="1">
            <a:off x="457200" y="4505090"/>
            <a:ext cx="2743200" cy="251572"/>
          </a:xfrm>
          <a:prstGeom prst="rect">
            <a:avLst/>
          </a:prstGeom>
          <a:noFill/>
          <a:ln/>
        </p:spPr>
        <p:txBody>
          <a:bodyPr wrap="square" rtlCol="0" anchor="ctr"/>
          <a:lstStyle/>
          <a:p>
            <a:r>
              <a:rPr lang="en-US" sz="800" b="1" u="sng" dirty="0">
                <a:solidFill>
                  <a:srgbClr val="0A6ABB"/>
                </a:solidFill>
                <a:latin typeface="Arial" pitchFamily="34" charset="0"/>
                <a:ea typeface="Arial" pitchFamily="34" charset="-122"/>
                <a:cs typeface="Arial" pitchFamily="34" charset="-120"/>
                <a:hlinkClick r:id="rId3" action="ppaction://hlinkfile" tooltip="View Document">
                  <a:extLst>
                    <a:ext uri="{A12FA001-AC4F-418D-AE19-62706E023703}">
                      <ahyp:hlinkClr xmlns:ahyp="http://schemas.microsoft.com/office/drawing/2018/hyperlinkcolor" xmlns="" val="tx"/>
                    </a:ext>
                  </a:extLst>
                </a:hlinkClick>
              </a:rPr>
              <a:t>View Document</a:t>
            </a:r>
            <a:endParaRPr lang="en-US" sz="800" dirty="0"/>
          </a:p>
        </p:txBody>
      </p:sp>
      <p:pic>
        <p:nvPicPr>
          <p:cNvPr id="9" name="Object 3" descr="preencoded.png">
            <a:extLst>
              <a:ext uri="{FF2B5EF4-FFF2-40B4-BE49-F238E27FC236}">
                <a16:creationId xmlns:a16="http://schemas.microsoft.com/office/drawing/2014/main" xmlns="" id="{BDA7B0DF-9A55-400D-A54A-C769DEE2A8E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408176" y="4572000"/>
            <a:ext cx="146304" cy="1463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Object1"/>
          <p:cNvSpPr/>
          <p:nvPr/>
        </p:nvSpPr>
        <p:spPr>
          <a:xfrm>
            <a:off x="7132320" y="365760"/>
            <a:ext cx="2743200" cy="0"/>
          </a:xfrm>
          <a:prstGeom prst="rect">
            <a:avLst/>
          </a:prstGeom>
          <a:noFill/>
          <a:ln/>
        </p:spPr>
        <p:txBody>
          <a:bodyPr wrap="square" rtlCol="0" anchor="ctr"/>
          <a:lstStyle/>
          <a:p>
            <a:r>
              <a:rPr lang="en-US" sz="1100" b="1" dirty="0">
                <a:solidFill>
                  <a:srgbClr val="656565"/>
                </a:solidFill>
              </a:rPr>
              <a:t>Shareable Summary</a:t>
            </a:r>
            <a:endParaRPr lang="en-US" sz="1100" dirty="0"/>
          </a:p>
        </p:txBody>
      </p:sp>
      <p:sp>
        <p:nvSpPr>
          <p:cNvPr id="5" name="Object4"/>
          <p:cNvSpPr/>
          <p:nvPr/>
        </p:nvSpPr>
        <p:spPr>
          <a:xfrm>
            <a:off x="237744" y="4965192"/>
            <a:ext cx="6858000" cy="0"/>
          </a:xfrm>
          <a:prstGeom prst="rect">
            <a:avLst/>
          </a:prstGeom>
          <a:noFill/>
          <a:ln/>
        </p:spPr>
        <p:txBody>
          <a:bodyPr wrap="square" rtlCol="0" anchor="ctr"/>
          <a:lstStyle/>
          <a:p>
            <a:r>
              <a:rPr lang="en-US" sz="700" b="1" dirty="0">
                <a:solidFill>
                  <a:srgbClr val="000000"/>
                </a:solidFill>
              </a:rPr>
              <a:t>4</a:t>
            </a:r>
            <a:endParaRPr lang="en-US" sz="700" dirty="0"/>
          </a:p>
        </p:txBody>
      </p:sp>
      <p:sp>
        <p:nvSpPr>
          <p:cNvPr id="6" name="Object5"/>
          <p:cNvSpPr/>
          <p:nvPr/>
        </p:nvSpPr>
        <p:spPr>
          <a:xfrm>
            <a:off x="292608" y="365760"/>
            <a:ext cx="6172200" cy="457200"/>
          </a:xfrm>
          <a:prstGeom prst="rect">
            <a:avLst/>
          </a:prstGeom>
          <a:noFill/>
          <a:ln/>
        </p:spPr>
        <p:txBody>
          <a:bodyPr wrap="square" rtlCol="0" anchor="ctr"/>
          <a:lstStyle/>
          <a:p>
            <a:r>
              <a:rPr lang="en-US" sz="2400" b="1" dirty="0">
                <a:solidFill>
                  <a:srgbClr val="112855"/>
                </a:solidFill>
                <a:latin typeface="Arial Black" pitchFamily="34" charset="0"/>
                <a:ea typeface="Arial Black" pitchFamily="34" charset="-122"/>
                <a:cs typeface="Arial Black" pitchFamily="34" charset="-120"/>
              </a:rPr>
              <a:t>Definition</a:t>
            </a:r>
            <a:endParaRPr lang="en-US" sz="2400" dirty="0"/>
          </a:p>
        </p:txBody>
      </p:sp>
      <p:sp>
        <p:nvSpPr>
          <p:cNvPr id="7" name="Object6"/>
          <p:cNvSpPr/>
          <p:nvPr/>
        </p:nvSpPr>
        <p:spPr>
          <a:xfrm>
            <a:off x="365760" y="1097280"/>
            <a:ext cx="8229600" cy="0"/>
          </a:xfrm>
          <a:prstGeom prst="rect">
            <a:avLst/>
          </a:prstGeom>
          <a:noFill/>
          <a:ln/>
        </p:spPr>
        <p:txBody>
          <a:bodyPr wrap="square" lIns="19050" tIns="19050" rIns="19050" bIns="19050" rtlCol="0" anchor="t"/>
          <a:lstStyle/>
          <a:p>
            <a:pPr marL="342900" indent="-342900">
              <a:spcAft>
                <a:spcPts val="900"/>
              </a:spcAft>
              <a:buSzPct val="100000"/>
              <a:buChar char="•"/>
            </a:pPr>
            <a:r>
              <a:rPr lang="en-GB" sz="1500" dirty="0">
                <a:solidFill>
                  <a:srgbClr val="000000"/>
                </a:solidFill>
                <a:latin typeface="Arial" pitchFamily="34" charset="0"/>
                <a:ea typeface="Arial" pitchFamily="34" charset="-122"/>
                <a:cs typeface="Arial" pitchFamily="34" charset="-120"/>
              </a:rPr>
              <a:t>Gartner defines “</a:t>
            </a:r>
            <a:r>
              <a:rPr lang="en-GB" sz="1500" dirty="0" err="1">
                <a:solidFill>
                  <a:srgbClr val="000000"/>
                </a:solidFill>
                <a:latin typeface="Arial" pitchFamily="34" charset="0"/>
                <a:ea typeface="Arial" pitchFamily="34" charset="-122"/>
                <a:cs typeface="Arial" pitchFamily="34" charset="-120"/>
              </a:rPr>
              <a:t>backcasting</a:t>
            </a:r>
            <a:r>
              <a:rPr lang="en-GB" sz="1500" dirty="0">
                <a:solidFill>
                  <a:srgbClr val="000000"/>
                </a:solidFill>
                <a:latin typeface="Arial" pitchFamily="34" charset="0"/>
                <a:ea typeface="Arial" pitchFamily="34" charset="-122"/>
                <a:cs typeface="Arial" pitchFamily="34" charset="-120"/>
              </a:rPr>
              <a:t>” as the process of setting a 5+ year target state and looking backwards in time from an assumed set of possible future states/conditions, enabling planners to identify conditions to anticipate and respond as the trajectory towards the target state unfolds. </a:t>
            </a:r>
          </a:p>
        </p:txBody>
      </p:sp>
      <p:sp>
        <p:nvSpPr>
          <p:cNvPr id="8" name="Object2">
            <a:extLst>
              <a:ext uri="{FF2B5EF4-FFF2-40B4-BE49-F238E27FC236}">
                <a16:creationId xmlns:a16="http://schemas.microsoft.com/office/drawing/2014/main" xmlns="" id="{E4656BF1-2E20-4F65-8E3E-132725715D05}"/>
              </a:ext>
            </a:extLst>
          </p:cNvPr>
          <p:cNvSpPr/>
          <p:nvPr/>
        </p:nvSpPr>
        <p:spPr>
          <a:xfrm rot="10800000" flipV="1">
            <a:off x="457200" y="4505090"/>
            <a:ext cx="2743200" cy="251572"/>
          </a:xfrm>
          <a:prstGeom prst="rect">
            <a:avLst/>
          </a:prstGeom>
          <a:noFill/>
          <a:ln/>
        </p:spPr>
        <p:txBody>
          <a:bodyPr wrap="square" rtlCol="0" anchor="ctr"/>
          <a:lstStyle/>
          <a:p>
            <a:r>
              <a:rPr lang="en-US" sz="800" b="1" u="sng" dirty="0">
                <a:solidFill>
                  <a:srgbClr val="0A6ABB"/>
                </a:solidFill>
                <a:latin typeface="Arial" pitchFamily="34" charset="0"/>
                <a:ea typeface="Arial" pitchFamily="34" charset="-122"/>
                <a:cs typeface="Arial" pitchFamily="34" charset="-120"/>
                <a:hlinkClick r:id="rId3" action="ppaction://hlinkfile" tooltip="View Document">
                  <a:extLst>
                    <a:ext uri="{A12FA001-AC4F-418D-AE19-62706E023703}">
                      <ahyp:hlinkClr xmlns:ahyp="http://schemas.microsoft.com/office/drawing/2018/hyperlinkcolor" xmlns="" val="tx"/>
                    </a:ext>
                  </a:extLst>
                </a:hlinkClick>
              </a:rPr>
              <a:t>View Document</a:t>
            </a:r>
            <a:endParaRPr lang="en-US" sz="800" dirty="0"/>
          </a:p>
        </p:txBody>
      </p:sp>
      <p:pic>
        <p:nvPicPr>
          <p:cNvPr id="9" name="Object 3" descr="preencoded.png">
            <a:extLst>
              <a:ext uri="{FF2B5EF4-FFF2-40B4-BE49-F238E27FC236}">
                <a16:creationId xmlns:a16="http://schemas.microsoft.com/office/drawing/2014/main" xmlns="" id="{5371E453-1AA2-4537-80F7-54B09412064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408176" y="4572000"/>
            <a:ext cx="146304" cy="1463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39">
            <a:extLst>
              <a:ext uri="{FF2B5EF4-FFF2-40B4-BE49-F238E27FC236}">
                <a16:creationId xmlns:a16="http://schemas.microsoft.com/office/drawing/2014/main" xmlns="" id="{FAAC7B17-9E6E-4BC3-9DDC-74FA2BB57DC6}"/>
              </a:ext>
            </a:extLst>
          </p:cNvPr>
          <p:cNvSpPr>
            <a:spLocks noEditPoints="1"/>
          </p:cNvSpPr>
          <p:nvPr/>
        </p:nvSpPr>
        <p:spPr bwMode="black">
          <a:xfrm>
            <a:off x="6399680" y="1046092"/>
            <a:ext cx="1752600" cy="2302934"/>
          </a:xfrm>
          <a:custGeom>
            <a:avLst/>
            <a:gdLst>
              <a:gd name="T0" fmla="*/ 72 w 144"/>
              <a:gd name="T1" fmla="*/ 16 h 200"/>
              <a:gd name="T2" fmla="*/ 128 w 144"/>
              <a:gd name="T3" fmla="*/ 72 h 200"/>
              <a:gd name="T4" fmla="*/ 102 w 144"/>
              <a:gd name="T5" fmla="*/ 119 h 200"/>
              <a:gd name="T6" fmla="*/ 95 w 144"/>
              <a:gd name="T7" fmla="*/ 124 h 200"/>
              <a:gd name="T8" fmla="*/ 95 w 144"/>
              <a:gd name="T9" fmla="*/ 156 h 200"/>
              <a:gd name="T10" fmla="*/ 49 w 144"/>
              <a:gd name="T11" fmla="*/ 156 h 200"/>
              <a:gd name="T12" fmla="*/ 49 w 144"/>
              <a:gd name="T13" fmla="*/ 124 h 200"/>
              <a:gd name="T14" fmla="*/ 42 w 144"/>
              <a:gd name="T15" fmla="*/ 119 h 200"/>
              <a:gd name="T16" fmla="*/ 16 w 144"/>
              <a:gd name="T17" fmla="*/ 72 h 200"/>
              <a:gd name="T18" fmla="*/ 72 w 144"/>
              <a:gd name="T19" fmla="*/ 16 h 200"/>
              <a:gd name="T20" fmla="*/ 72 w 144"/>
              <a:gd name="T21" fmla="*/ 0 h 200"/>
              <a:gd name="T22" fmla="*/ 0 w 144"/>
              <a:gd name="T23" fmla="*/ 72 h 200"/>
              <a:gd name="T24" fmla="*/ 33 w 144"/>
              <a:gd name="T25" fmla="*/ 133 h 200"/>
              <a:gd name="T26" fmla="*/ 33 w 144"/>
              <a:gd name="T27" fmla="*/ 172 h 200"/>
              <a:gd name="T28" fmla="*/ 111 w 144"/>
              <a:gd name="T29" fmla="*/ 172 h 200"/>
              <a:gd name="T30" fmla="*/ 111 w 144"/>
              <a:gd name="T31" fmla="*/ 133 h 200"/>
              <a:gd name="T32" fmla="*/ 144 w 144"/>
              <a:gd name="T33" fmla="*/ 72 h 200"/>
              <a:gd name="T34" fmla="*/ 72 w 144"/>
              <a:gd name="T35" fmla="*/ 0 h 200"/>
              <a:gd name="T36" fmla="*/ 96 w 144"/>
              <a:gd name="T37" fmla="*/ 184 h 200"/>
              <a:gd name="T38" fmla="*/ 48 w 144"/>
              <a:gd name="T39" fmla="*/ 184 h 200"/>
              <a:gd name="T40" fmla="*/ 48 w 144"/>
              <a:gd name="T41" fmla="*/ 200 h 200"/>
              <a:gd name="T42" fmla="*/ 96 w 144"/>
              <a:gd name="T43" fmla="*/ 200 h 200"/>
              <a:gd name="T44" fmla="*/ 96 w 144"/>
              <a:gd name="T45"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00">
                <a:moveTo>
                  <a:pt x="72" y="16"/>
                </a:moveTo>
                <a:cubicBezTo>
                  <a:pt x="103" y="16"/>
                  <a:pt x="128" y="41"/>
                  <a:pt x="128" y="72"/>
                </a:cubicBezTo>
                <a:cubicBezTo>
                  <a:pt x="128" y="91"/>
                  <a:pt x="118" y="109"/>
                  <a:pt x="102" y="119"/>
                </a:cubicBezTo>
                <a:cubicBezTo>
                  <a:pt x="95" y="124"/>
                  <a:pt x="95" y="124"/>
                  <a:pt x="95" y="124"/>
                </a:cubicBezTo>
                <a:cubicBezTo>
                  <a:pt x="95" y="156"/>
                  <a:pt x="95" y="156"/>
                  <a:pt x="95" y="156"/>
                </a:cubicBezTo>
                <a:cubicBezTo>
                  <a:pt x="49" y="156"/>
                  <a:pt x="49" y="156"/>
                  <a:pt x="49" y="156"/>
                </a:cubicBezTo>
                <a:cubicBezTo>
                  <a:pt x="49" y="124"/>
                  <a:pt x="49" y="124"/>
                  <a:pt x="49" y="124"/>
                </a:cubicBezTo>
                <a:cubicBezTo>
                  <a:pt x="42" y="119"/>
                  <a:pt x="42" y="119"/>
                  <a:pt x="42" y="119"/>
                </a:cubicBezTo>
                <a:cubicBezTo>
                  <a:pt x="26" y="109"/>
                  <a:pt x="16" y="91"/>
                  <a:pt x="16" y="72"/>
                </a:cubicBezTo>
                <a:cubicBezTo>
                  <a:pt x="16" y="41"/>
                  <a:pt x="41" y="16"/>
                  <a:pt x="72" y="16"/>
                </a:cubicBezTo>
                <a:moveTo>
                  <a:pt x="72" y="0"/>
                </a:moveTo>
                <a:cubicBezTo>
                  <a:pt x="32" y="0"/>
                  <a:pt x="0" y="32"/>
                  <a:pt x="0" y="72"/>
                </a:cubicBezTo>
                <a:cubicBezTo>
                  <a:pt x="0" y="97"/>
                  <a:pt x="13" y="120"/>
                  <a:pt x="33" y="133"/>
                </a:cubicBezTo>
                <a:cubicBezTo>
                  <a:pt x="33" y="172"/>
                  <a:pt x="33" y="172"/>
                  <a:pt x="33" y="172"/>
                </a:cubicBezTo>
                <a:cubicBezTo>
                  <a:pt x="111" y="172"/>
                  <a:pt x="111" y="172"/>
                  <a:pt x="111" y="172"/>
                </a:cubicBezTo>
                <a:cubicBezTo>
                  <a:pt x="111" y="133"/>
                  <a:pt x="111" y="133"/>
                  <a:pt x="111" y="133"/>
                </a:cubicBezTo>
                <a:cubicBezTo>
                  <a:pt x="131" y="120"/>
                  <a:pt x="144" y="97"/>
                  <a:pt x="144" y="72"/>
                </a:cubicBezTo>
                <a:cubicBezTo>
                  <a:pt x="144" y="32"/>
                  <a:pt x="112" y="0"/>
                  <a:pt x="72" y="0"/>
                </a:cubicBezTo>
                <a:moveTo>
                  <a:pt x="96" y="184"/>
                </a:moveTo>
                <a:cubicBezTo>
                  <a:pt x="48" y="184"/>
                  <a:pt x="48" y="184"/>
                  <a:pt x="48" y="184"/>
                </a:cubicBezTo>
                <a:cubicBezTo>
                  <a:pt x="48" y="200"/>
                  <a:pt x="48" y="200"/>
                  <a:pt x="48" y="200"/>
                </a:cubicBezTo>
                <a:cubicBezTo>
                  <a:pt x="96" y="200"/>
                  <a:pt x="96" y="200"/>
                  <a:pt x="96" y="200"/>
                </a:cubicBezTo>
                <a:lnTo>
                  <a:pt x="96" y="184"/>
                </a:lnTo>
                <a:close/>
              </a:path>
            </a:pathLst>
          </a:custGeom>
          <a:solidFill>
            <a:srgbClr val="002856"/>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 name="TextBox 2">
            <a:extLst>
              <a:ext uri="{FF2B5EF4-FFF2-40B4-BE49-F238E27FC236}">
                <a16:creationId xmlns:a16="http://schemas.microsoft.com/office/drawing/2014/main" xmlns="" id="{1BED1B13-4515-455D-A4C4-FF3C65C10F23}"/>
              </a:ext>
            </a:extLst>
          </p:cNvPr>
          <p:cNvSpPr txBox="1"/>
          <p:nvPr/>
        </p:nvSpPr>
        <p:spPr>
          <a:xfrm>
            <a:off x="3640667" y="1837267"/>
            <a:ext cx="65" cy="300082"/>
          </a:xfrm>
          <a:prstGeom prst="rect">
            <a:avLst/>
          </a:prstGeom>
          <a:noFill/>
        </p:spPr>
        <p:txBody>
          <a:bodyPr wrap="none" lIns="0" rIns="0" rtlCol="0">
            <a:spAutoFit/>
          </a:bodyPr>
          <a:lstStyle/>
          <a:p>
            <a:pPr>
              <a:spcBef>
                <a:spcPts val="450"/>
              </a:spcBef>
            </a:pPr>
            <a:endParaRPr lang="en-US" sz="1350" dirty="0"/>
          </a:p>
        </p:txBody>
      </p:sp>
      <p:sp>
        <p:nvSpPr>
          <p:cNvPr id="5" name="TextBox 4">
            <a:extLst>
              <a:ext uri="{FF2B5EF4-FFF2-40B4-BE49-F238E27FC236}">
                <a16:creationId xmlns:a16="http://schemas.microsoft.com/office/drawing/2014/main" xmlns="" id="{F65B8E87-F903-4738-B7D9-8D91112D0FD5}"/>
              </a:ext>
            </a:extLst>
          </p:cNvPr>
          <p:cNvSpPr txBox="1"/>
          <p:nvPr/>
        </p:nvSpPr>
        <p:spPr>
          <a:xfrm>
            <a:off x="6747695" y="1271669"/>
            <a:ext cx="1075615" cy="1200329"/>
          </a:xfrm>
          <a:prstGeom prst="rect">
            <a:avLst/>
          </a:prstGeom>
          <a:noFill/>
        </p:spPr>
        <p:txBody>
          <a:bodyPr wrap="none" lIns="0" rIns="0" rtlCol="0">
            <a:spAutoFit/>
          </a:bodyPr>
          <a:lstStyle/>
          <a:p>
            <a:pPr algn="ctr">
              <a:spcBef>
                <a:spcPts val="450"/>
              </a:spcBef>
            </a:pPr>
            <a:r>
              <a:rPr lang="en-GB" sz="2400" dirty="0"/>
              <a:t>Future</a:t>
            </a:r>
            <a:br>
              <a:rPr lang="en-GB" sz="2400" dirty="0"/>
            </a:br>
            <a:r>
              <a:rPr lang="en-GB" sz="2400" dirty="0"/>
              <a:t>Business</a:t>
            </a:r>
            <a:br>
              <a:rPr lang="en-GB" sz="2400" dirty="0"/>
            </a:br>
            <a:r>
              <a:rPr lang="en-GB" sz="2400" dirty="0"/>
              <a:t>Vision</a:t>
            </a:r>
            <a:endParaRPr lang="en-US" sz="2400" dirty="0"/>
          </a:p>
        </p:txBody>
      </p:sp>
      <p:sp>
        <p:nvSpPr>
          <p:cNvPr id="10" name="Oval 9">
            <a:extLst>
              <a:ext uri="{FF2B5EF4-FFF2-40B4-BE49-F238E27FC236}">
                <a16:creationId xmlns:a16="http://schemas.microsoft.com/office/drawing/2014/main" xmlns="" id="{09FE21F8-7816-429D-A75E-F5B8C84938A8}"/>
              </a:ext>
            </a:extLst>
          </p:cNvPr>
          <p:cNvSpPr/>
          <p:nvPr/>
        </p:nvSpPr>
        <p:spPr>
          <a:xfrm>
            <a:off x="6298223" y="560122"/>
            <a:ext cx="541509" cy="463214"/>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2400" dirty="0"/>
              <a:t>1</a:t>
            </a:r>
            <a:endParaRPr lang="en-US" sz="2400" dirty="0"/>
          </a:p>
        </p:txBody>
      </p:sp>
      <p:sp>
        <p:nvSpPr>
          <p:cNvPr id="15" name="TextBox 14">
            <a:extLst>
              <a:ext uri="{FF2B5EF4-FFF2-40B4-BE49-F238E27FC236}">
                <a16:creationId xmlns:a16="http://schemas.microsoft.com/office/drawing/2014/main" xmlns="" id="{B7F62017-8E5A-4690-94A2-45541016A4F9}"/>
              </a:ext>
            </a:extLst>
          </p:cNvPr>
          <p:cNvSpPr txBox="1"/>
          <p:nvPr/>
        </p:nvSpPr>
        <p:spPr>
          <a:xfrm>
            <a:off x="6942441" y="593979"/>
            <a:ext cx="1298369" cy="461665"/>
          </a:xfrm>
          <a:prstGeom prst="rect">
            <a:avLst/>
          </a:prstGeom>
          <a:noFill/>
        </p:spPr>
        <p:txBody>
          <a:bodyPr wrap="none" lIns="0" rIns="0" rtlCol="0">
            <a:spAutoFit/>
          </a:bodyPr>
          <a:lstStyle/>
          <a:p>
            <a:pPr algn="ctr">
              <a:spcBef>
                <a:spcPts val="450"/>
              </a:spcBef>
            </a:pPr>
            <a:r>
              <a:rPr lang="en-GB" sz="2400" b="1" dirty="0">
                <a:solidFill>
                  <a:schemeClr val="accent5"/>
                </a:solidFill>
              </a:rPr>
              <a:t>Start Here</a:t>
            </a:r>
            <a:endParaRPr lang="en-US" sz="2400" b="1" dirty="0">
              <a:solidFill>
                <a:schemeClr val="accent5"/>
              </a:solidFill>
            </a:endParaRPr>
          </a:p>
        </p:txBody>
      </p:sp>
      <p:cxnSp>
        <p:nvCxnSpPr>
          <p:cNvPr id="19" name="Straight Arrow Connector 18">
            <a:extLst>
              <a:ext uri="{FF2B5EF4-FFF2-40B4-BE49-F238E27FC236}">
                <a16:creationId xmlns:a16="http://schemas.microsoft.com/office/drawing/2014/main" xmlns="" id="{07F95ECA-74F4-43C4-8183-9D19CA19F2F0}"/>
              </a:ext>
            </a:extLst>
          </p:cNvPr>
          <p:cNvCxnSpPr>
            <a:cxnSpLocks/>
          </p:cNvCxnSpPr>
          <p:nvPr/>
        </p:nvCxnSpPr>
        <p:spPr>
          <a:xfrm>
            <a:off x="487404" y="4517156"/>
            <a:ext cx="8492623" cy="29444"/>
          </a:xfrm>
          <a:prstGeom prst="straightConnector1">
            <a:avLst/>
          </a:prstGeom>
          <a:noFill/>
          <a:ln w="57150" cap="flat" cmpd="sng">
            <a:solidFill>
              <a:schemeClr val="tx1"/>
            </a:solidFill>
            <a:prstDash val="solid"/>
            <a:round/>
            <a:headEnd type="none" w="lg" len="med"/>
            <a:tailEnd type="triangle"/>
          </a:ln>
        </p:spPr>
      </p:cxnSp>
      <p:sp>
        <p:nvSpPr>
          <p:cNvPr id="22" name="TextBox 21">
            <a:extLst>
              <a:ext uri="{FF2B5EF4-FFF2-40B4-BE49-F238E27FC236}">
                <a16:creationId xmlns:a16="http://schemas.microsoft.com/office/drawing/2014/main" xmlns="" id="{97427160-94A1-47E5-A624-F0B14294C7D8}"/>
              </a:ext>
            </a:extLst>
          </p:cNvPr>
          <p:cNvSpPr txBox="1"/>
          <p:nvPr/>
        </p:nvSpPr>
        <p:spPr>
          <a:xfrm>
            <a:off x="487403" y="4477482"/>
            <a:ext cx="8446865" cy="461665"/>
          </a:xfrm>
          <a:prstGeom prst="rect">
            <a:avLst/>
          </a:prstGeom>
          <a:noFill/>
        </p:spPr>
        <p:txBody>
          <a:bodyPr wrap="square" lIns="0" rIns="0" rtlCol="0">
            <a:spAutoFit/>
          </a:bodyPr>
          <a:lstStyle/>
          <a:p>
            <a:pPr algn="ctr">
              <a:spcBef>
                <a:spcPts val="450"/>
              </a:spcBef>
            </a:pPr>
            <a:r>
              <a:rPr lang="en-GB" sz="2400" dirty="0"/>
              <a:t>Growth</a:t>
            </a:r>
          </a:p>
        </p:txBody>
      </p:sp>
      <p:cxnSp>
        <p:nvCxnSpPr>
          <p:cNvPr id="29" name="Straight Connector 28">
            <a:extLst>
              <a:ext uri="{FF2B5EF4-FFF2-40B4-BE49-F238E27FC236}">
                <a16:creationId xmlns:a16="http://schemas.microsoft.com/office/drawing/2014/main" xmlns="" id="{2726C088-1C62-4AB3-A36D-FAE880E3D5E5}"/>
              </a:ext>
            </a:extLst>
          </p:cNvPr>
          <p:cNvCxnSpPr>
            <a:cxnSpLocks/>
          </p:cNvCxnSpPr>
          <p:nvPr/>
        </p:nvCxnSpPr>
        <p:spPr>
          <a:xfrm flipH="1">
            <a:off x="4325515" y="1156792"/>
            <a:ext cx="2879408" cy="1279241"/>
          </a:xfrm>
          <a:prstGeom prst="line">
            <a:avLst/>
          </a:prstGeom>
          <a:noFill/>
          <a:ln w="57150" cap="flat" cmpd="sng">
            <a:solidFill>
              <a:srgbClr val="002856"/>
            </a:solidFill>
            <a:prstDash val="solid"/>
            <a:round/>
            <a:headEnd type="none" w="lg" len="med"/>
            <a:tailEnd type="none" w="lg" len="med"/>
          </a:ln>
        </p:spPr>
      </p:cxnSp>
      <p:cxnSp>
        <p:nvCxnSpPr>
          <p:cNvPr id="31" name="Straight Connector 30">
            <a:extLst>
              <a:ext uri="{FF2B5EF4-FFF2-40B4-BE49-F238E27FC236}">
                <a16:creationId xmlns:a16="http://schemas.microsoft.com/office/drawing/2014/main" xmlns="" id="{74D5866C-CC37-44B9-8AC8-6A46A2ABE474}"/>
              </a:ext>
            </a:extLst>
          </p:cNvPr>
          <p:cNvCxnSpPr>
            <a:cxnSpLocks/>
          </p:cNvCxnSpPr>
          <p:nvPr/>
        </p:nvCxnSpPr>
        <p:spPr>
          <a:xfrm flipH="1">
            <a:off x="4330386" y="1904829"/>
            <a:ext cx="103349" cy="518918"/>
          </a:xfrm>
          <a:prstGeom prst="line">
            <a:avLst/>
          </a:prstGeom>
          <a:noFill/>
          <a:ln w="57150" cap="flat" cmpd="sng">
            <a:solidFill>
              <a:srgbClr val="002856"/>
            </a:solidFill>
            <a:prstDash val="solid"/>
            <a:round/>
            <a:headEnd type="none" w="lg" len="med"/>
            <a:tailEnd type="none" w="lg" len="med"/>
          </a:ln>
        </p:spPr>
      </p:cxnSp>
      <p:cxnSp>
        <p:nvCxnSpPr>
          <p:cNvPr id="35" name="Straight Connector 34">
            <a:extLst>
              <a:ext uri="{FF2B5EF4-FFF2-40B4-BE49-F238E27FC236}">
                <a16:creationId xmlns:a16="http://schemas.microsoft.com/office/drawing/2014/main" xmlns="" id="{E04870B7-C945-41FD-BDEB-648C3D6AFEE9}"/>
              </a:ext>
            </a:extLst>
          </p:cNvPr>
          <p:cNvCxnSpPr>
            <a:cxnSpLocks/>
            <a:endCxn id="49" idx="37"/>
          </p:cNvCxnSpPr>
          <p:nvPr/>
        </p:nvCxnSpPr>
        <p:spPr>
          <a:xfrm flipH="1">
            <a:off x="1518238" y="1884766"/>
            <a:ext cx="2927720" cy="1715428"/>
          </a:xfrm>
          <a:prstGeom prst="line">
            <a:avLst/>
          </a:prstGeom>
          <a:noFill/>
          <a:ln w="57150" cap="flat" cmpd="sng">
            <a:solidFill>
              <a:srgbClr val="002856"/>
            </a:solidFill>
            <a:prstDash val="solid"/>
            <a:round/>
            <a:headEnd type="none" w="med" len="med"/>
            <a:tailEnd type="triangle" w="med" len="med"/>
          </a:ln>
        </p:spPr>
      </p:cxnSp>
      <p:sp>
        <p:nvSpPr>
          <p:cNvPr id="47" name="Oval 46">
            <a:extLst>
              <a:ext uri="{FF2B5EF4-FFF2-40B4-BE49-F238E27FC236}">
                <a16:creationId xmlns:a16="http://schemas.microsoft.com/office/drawing/2014/main" xmlns="" id="{922840B7-143A-4643-9843-2DEDF30220D3}"/>
              </a:ext>
            </a:extLst>
          </p:cNvPr>
          <p:cNvSpPr/>
          <p:nvPr/>
        </p:nvSpPr>
        <p:spPr>
          <a:xfrm>
            <a:off x="3313322" y="557224"/>
            <a:ext cx="541509" cy="463214"/>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2400" dirty="0"/>
              <a:t>2</a:t>
            </a:r>
            <a:endParaRPr lang="en-US" sz="2400" dirty="0"/>
          </a:p>
        </p:txBody>
      </p:sp>
      <p:sp>
        <p:nvSpPr>
          <p:cNvPr id="48" name="TextBox 47">
            <a:extLst>
              <a:ext uri="{FF2B5EF4-FFF2-40B4-BE49-F238E27FC236}">
                <a16:creationId xmlns:a16="http://schemas.microsoft.com/office/drawing/2014/main" xmlns="" id="{66533CC8-E50E-4436-B6C3-9769A86DD18B}"/>
              </a:ext>
            </a:extLst>
          </p:cNvPr>
          <p:cNvSpPr txBox="1"/>
          <p:nvPr/>
        </p:nvSpPr>
        <p:spPr>
          <a:xfrm>
            <a:off x="4021754" y="591081"/>
            <a:ext cx="1100494" cy="461665"/>
          </a:xfrm>
          <a:prstGeom prst="rect">
            <a:avLst/>
          </a:prstGeom>
          <a:noFill/>
        </p:spPr>
        <p:txBody>
          <a:bodyPr wrap="none" lIns="0" rIns="0" rtlCol="0">
            <a:spAutoFit/>
          </a:bodyPr>
          <a:lstStyle/>
          <a:p>
            <a:pPr algn="ctr">
              <a:spcBef>
                <a:spcPts val="450"/>
              </a:spcBef>
            </a:pPr>
            <a:r>
              <a:rPr lang="en-GB" sz="2400" b="1" dirty="0" err="1">
                <a:solidFill>
                  <a:schemeClr val="accent5"/>
                </a:solidFill>
              </a:rPr>
              <a:t>Backcast</a:t>
            </a:r>
            <a:endParaRPr lang="en-US" sz="2400" b="1" dirty="0">
              <a:solidFill>
                <a:schemeClr val="accent5"/>
              </a:solidFill>
            </a:endParaRPr>
          </a:p>
        </p:txBody>
      </p:sp>
      <p:sp>
        <p:nvSpPr>
          <p:cNvPr id="49" name="Freeform 476">
            <a:extLst>
              <a:ext uri="{FF2B5EF4-FFF2-40B4-BE49-F238E27FC236}">
                <a16:creationId xmlns:a16="http://schemas.microsoft.com/office/drawing/2014/main" xmlns="" id="{0E920300-BC60-4DE1-9502-3EC030F7C29A}"/>
              </a:ext>
            </a:extLst>
          </p:cNvPr>
          <p:cNvSpPr>
            <a:spLocks noEditPoints="1"/>
          </p:cNvSpPr>
          <p:nvPr/>
        </p:nvSpPr>
        <p:spPr bwMode="black">
          <a:xfrm>
            <a:off x="1307497" y="3600194"/>
            <a:ext cx="300038" cy="420291"/>
          </a:xfrm>
          <a:custGeom>
            <a:avLst/>
            <a:gdLst>
              <a:gd name="T0" fmla="*/ 89 w 252"/>
              <a:gd name="T1" fmla="*/ 315 h 353"/>
              <a:gd name="T2" fmla="*/ 63 w 252"/>
              <a:gd name="T3" fmla="*/ 290 h 353"/>
              <a:gd name="T4" fmla="*/ 114 w 252"/>
              <a:gd name="T5" fmla="*/ 315 h 353"/>
              <a:gd name="T6" fmla="*/ 139 w 252"/>
              <a:gd name="T7" fmla="*/ 290 h 353"/>
              <a:gd name="T8" fmla="*/ 114 w 252"/>
              <a:gd name="T9" fmla="*/ 315 h 353"/>
              <a:gd name="T10" fmla="*/ 189 w 252"/>
              <a:gd name="T11" fmla="*/ 315 h 353"/>
              <a:gd name="T12" fmla="*/ 164 w 252"/>
              <a:gd name="T13" fmla="*/ 290 h 353"/>
              <a:gd name="T14" fmla="*/ 63 w 252"/>
              <a:gd name="T15" fmla="*/ 265 h 353"/>
              <a:gd name="T16" fmla="*/ 89 w 252"/>
              <a:gd name="T17" fmla="*/ 240 h 353"/>
              <a:gd name="T18" fmla="*/ 63 w 252"/>
              <a:gd name="T19" fmla="*/ 265 h 353"/>
              <a:gd name="T20" fmla="*/ 139 w 252"/>
              <a:gd name="T21" fmla="*/ 265 h 353"/>
              <a:gd name="T22" fmla="*/ 114 w 252"/>
              <a:gd name="T23" fmla="*/ 240 h 353"/>
              <a:gd name="T24" fmla="*/ 164 w 252"/>
              <a:gd name="T25" fmla="*/ 265 h 353"/>
              <a:gd name="T26" fmla="*/ 189 w 252"/>
              <a:gd name="T27" fmla="*/ 240 h 353"/>
              <a:gd name="T28" fmla="*/ 164 w 252"/>
              <a:gd name="T29" fmla="*/ 265 h 353"/>
              <a:gd name="T30" fmla="*/ 89 w 252"/>
              <a:gd name="T31" fmla="*/ 214 h 353"/>
              <a:gd name="T32" fmla="*/ 63 w 252"/>
              <a:gd name="T33" fmla="*/ 189 h 353"/>
              <a:gd name="T34" fmla="*/ 114 w 252"/>
              <a:gd name="T35" fmla="*/ 214 h 353"/>
              <a:gd name="T36" fmla="*/ 139 w 252"/>
              <a:gd name="T37" fmla="*/ 189 h 353"/>
              <a:gd name="T38" fmla="*/ 114 w 252"/>
              <a:gd name="T39" fmla="*/ 214 h 353"/>
              <a:gd name="T40" fmla="*/ 189 w 252"/>
              <a:gd name="T41" fmla="*/ 214 h 353"/>
              <a:gd name="T42" fmla="*/ 164 w 252"/>
              <a:gd name="T43" fmla="*/ 189 h 353"/>
              <a:gd name="T44" fmla="*/ 63 w 252"/>
              <a:gd name="T45" fmla="*/ 164 h 353"/>
              <a:gd name="T46" fmla="*/ 89 w 252"/>
              <a:gd name="T47" fmla="*/ 139 h 353"/>
              <a:gd name="T48" fmla="*/ 63 w 252"/>
              <a:gd name="T49" fmla="*/ 164 h 353"/>
              <a:gd name="T50" fmla="*/ 139 w 252"/>
              <a:gd name="T51" fmla="*/ 164 h 353"/>
              <a:gd name="T52" fmla="*/ 114 w 252"/>
              <a:gd name="T53" fmla="*/ 139 h 353"/>
              <a:gd name="T54" fmla="*/ 164 w 252"/>
              <a:gd name="T55" fmla="*/ 164 h 353"/>
              <a:gd name="T56" fmla="*/ 189 w 252"/>
              <a:gd name="T57" fmla="*/ 139 h 353"/>
              <a:gd name="T58" fmla="*/ 164 w 252"/>
              <a:gd name="T59" fmla="*/ 164 h 353"/>
              <a:gd name="T60" fmla="*/ 89 w 252"/>
              <a:gd name="T61" fmla="*/ 114 h 353"/>
              <a:gd name="T62" fmla="*/ 63 w 252"/>
              <a:gd name="T63" fmla="*/ 88 h 353"/>
              <a:gd name="T64" fmla="*/ 114 w 252"/>
              <a:gd name="T65" fmla="*/ 114 h 353"/>
              <a:gd name="T66" fmla="*/ 139 w 252"/>
              <a:gd name="T67" fmla="*/ 88 h 353"/>
              <a:gd name="T68" fmla="*/ 114 w 252"/>
              <a:gd name="T69" fmla="*/ 114 h 353"/>
              <a:gd name="T70" fmla="*/ 189 w 252"/>
              <a:gd name="T71" fmla="*/ 114 h 353"/>
              <a:gd name="T72" fmla="*/ 164 w 252"/>
              <a:gd name="T73" fmla="*/ 88 h 353"/>
              <a:gd name="T74" fmla="*/ 177 w 252"/>
              <a:gd name="T75" fmla="*/ 0 h 353"/>
              <a:gd name="T76" fmla="*/ 0 w 252"/>
              <a:gd name="T77" fmla="*/ 25 h 353"/>
              <a:gd name="T78" fmla="*/ 26 w 252"/>
              <a:gd name="T79" fmla="*/ 353 h 353"/>
              <a:gd name="T80" fmla="*/ 227 w 252"/>
              <a:gd name="T81" fmla="*/ 51 h 353"/>
              <a:gd name="T82" fmla="*/ 252 w 252"/>
              <a:gd name="T83" fmla="*/ 353 h 353"/>
              <a:gd name="T84" fmla="*/ 202 w 252"/>
              <a:gd name="T85" fmla="*/ 25 h 353"/>
              <a:gd name="T86" fmla="*/ 177 w 252"/>
              <a:gd name="T8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 h="353">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50" name="Freeform 476">
            <a:extLst>
              <a:ext uri="{FF2B5EF4-FFF2-40B4-BE49-F238E27FC236}">
                <a16:creationId xmlns:a16="http://schemas.microsoft.com/office/drawing/2014/main" xmlns="" id="{DBE5D72C-ECD3-4C5C-813D-2E8A61A5EA0C}"/>
              </a:ext>
            </a:extLst>
          </p:cNvPr>
          <p:cNvSpPr>
            <a:spLocks noEditPoints="1"/>
          </p:cNvSpPr>
          <p:nvPr/>
        </p:nvSpPr>
        <p:spPr bwMode="black">
          <a:xfrm>
            <a:off x="1474231" y="3752255"/>
            <a:ext cx="300038" cy="420291"/>
          </a:xfrm>
          <a:custGeom>
            <a:avLst/>
            <a:gdLst>
              <a:gd name="T0" fmla="*/ 89 w 252"/>
              <a:gd name="T1" fmla="*/ 315 h 353"/>
              <a:gd name="T2" fmla="*/ 63 w 252"/>
              <a:gd name="T3" fmla="*/ 290 h 353"/>
              <a:gd name="T4" fmla="*/ 114 w 252"/>
              <a:gd name="T5" fmla="*/ 315 h 353"/>
              <a:gd name="T6" fmla="*/ 139 w 252"/>
              <a:gd name="T7" fmla="*/ 290 h 353"/>
              <a:gd name="T8" fmla="*/ 114 w 252"/>
              <a:gd name="T9" fmla="*/ 315 h 353"/>
              <a:gd name="T10" fmla="*/ 189 w 252"/>
              <a:gd name="T11" fmla="*/ 315 h 353"/>
              <a:gd name="T12" fmla="*/ 164 w 252"/>
              <a:gd name="T13" fmla="*/ 290 h 353"/>
              <a:gd name="T14" fmla="*/ 63 w 252"/>
              <a:gd name="T15" fmla="*/ 265 h 353"/>
              <a:gd name="T16" fmla="*/ 89 w 252"/>
              <a:gd name="T17" fmla="*/ 240 h 353"/>
              <a:gd name="T18" fmla="*/ 63 w 252"/>
              <a:gd name="T19" fmla="*/ 265 h 353"/>
              <a:gd name="T20" fmla="*/ 139 w 252"/>
              <a:gd name="T21" fmla="*/ 265 h 353"/>
              <a:gd name="T22" fmla="*/ 114 w 252"/>
              <a:gd name="T23" fmla="*/ 240 h 353"/>
              <a:gd name="T24" fmla="*/ 164 w 252"/>
              <a:gd name="T25" fmla="*/ 265 h 353"/>
              <a:gd name="T26" fmla="*/ 189 w 252"/>
              <a:gd name="T27" fmla="*/ 240 h 353"/>
              <a:gd name="T28" fmla="*/ 164 w 252"/>
              <a:gd name="T29" fmla="*/ 265 h 353"/>
              <a:gd name="T30" fmla="*/ 89 w 252"/>
              <a:gd name="T31" fmla="*/ 214 h 353"/>
              <a:gd name="T32" fmla="*/ 63 w 252"/>
              <a:gd name="T33" fmla="*/ 189 h 353"/>
              <a:gd name="T34" fmla="*/ 114 w 252"/>
              <a:gd name="T35" fmla="*/ 214 h 353"/>
              <a:gd name="T36" fmla="*/ 139 w 252"/>
              <a:gd name="T37" fmla="*/ 189 h 353"/>
              <a:gd name="T38" fmla="*/ 114 w 252"/>
              <a:gd name="T39" fmla="*/ 214 h 353"/>
              <a:gd name="T40" fmla="*/ 189 w 252"/>
              <a:gd name="T41" fmla="*/ 214 h 353"/>
              <a:gd name="T42" fmla="*/ 164 w 252"/>
              <a:gd name="T43" fmla="*/ 189 h 353"/>
              <a:gd name="T44" fmla="*/ 63 w 252"/>
              <a:gd name="T45" fmla="*/ 164 h 353"/>
              <a:gd name="T46" fmla="*/ 89 w 252"/>
              <a:gd name="T47" fmla="*/ 139 h 353"/>
              <a:gd name="T48" fmla="*/ 63 w 252"/>
              <a:gd name="T49" fmla="*/ 164 h 353"/>
              <a:gd name="T50" fmla="*/ 139 w 252"/>
              <a:gd name="T51" fmla="*/ 164 h 353"/>
              <a:gd name="T52" fmla="*/ 114 w 252"/>
              <a:gd name="T53" fmla="*/ 139 h 353"/>
              <a:gd name="T54" fmla="*/ 164 w 252"/>
              <a:gd name="T55" fmla="*/ 164 h 353"/>
              <a:gd name="T56" fmla="*/ 189 w 252"/>
              <a:gd name="T57" fmla="*/ 139 h 353"/>
              <a:gd name="T58" fmla="*/ 164 w 252"/>
              <a:gd name="T59" fmla="*/ 164 h 353"/>
              <a:gd name="T60" fmla="*/ 89 w 252"/>
              <a:gd name="T61" fmla="*/ 114 h 353"/>
              <a:gd name="T62" fmla="*/ 63 w 252"/>
              <a:gd name="T63" fmla="*/ 88 h 353"/>
              <a:gd name="T64" fmla="*/ 114 w 252"/>
              <a:gd name="T65" fmla="*/ 114 h 353"/>
              <a:gd name="T66" fmla="*/ 139 w 252"/>
              <a:gd name="T67" fmla="*/ 88 h 353"/>
              <a:gd name="T68" fmla="*/ 114 w 252"/>
              <a:gd name="T69" fmla="*/ 114 h 353"/>
              <a:gd name="T70" fmla="*/ 189 w 252"/>
              <a:gd name="T71" fmla="*/ 114 h 353"/>
              <a:gd name="T72" fmla="*/ 164 w 252"/>
              <a:gd name="T73" fmla="*/ 88 h 353"/>
              <a:gd name="T74" fmla="*/ 177 w 252"/>
              <a:gd name="T75" fmla="*/ 0 h 353"/>
              <a:gd name="T76" fmla="*/ 0 w 252"/>
              <a:gd name="T77" fmla="*/ 25 h 353"/>
              <a:gd name="T78" fmla="*/ 26 w 252"/>
              <a:gd name="T79" fmla="*/ 353 h 353"/>
              <a:gd name="T80" fmla="*/ 227 w 252"/>
              <a:gd name="T81" fmla="*/ 51 h 353"/>
              <a:gd name="T82" fmla="*/ 252 w 252"/>
              <a:gd name="T83" fmla="*/ 353 h 353"/>
              <a:gd name="T84" fmla="*/ 202 w 252"/>
              <a:gd name="T85" fmla="*/ 25 h 353"/>
              <a:gd name="T86" fmla="*/ 177 w 252"/>
              <a:gd name="T8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 h="353">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51" name="Freeform 476">
            <a:extLst>
              <a:ext uri="{FF2B5EF4-FFF2-40B4-BE49-F238E27FC236}">
                <a16:creationId xmlns:a16="http://schemas.microsoft.com/office/drawing/2014/main" xmlns="" id="{63F91CE9-8209-4EB2-BF27-2733797B8189}"/>
              </a:ext>
            </a:extLst>
          </p:cNvPr>
          <p:cNvSpPr>
            <a:spLocks noEditPoints="1"/>
          </p:cNvSpPr>
          <p:nvPr/>
        </p:nvSpPr>
        <p:spPr bwMode="black">
          <a:xfrm>
            <a:off x="1698880" y="3506170"/>
            <a:ext cx="300038" cy="420291"/>
          </a:xfrm>
          <a:custGeom>
            <a:avLst/>
            <a:gdLst>
              <a:gd name="T0" fmla="*/ 89 w 252"/>
              <a:gd name="T1" fmla="*/ 315 h 353"/>
              <a:gd name="T2" fmla="*/ 63 w 252"/>
              <a:gd name="T3" fmla="*/ 290 h 353"/>
              <a:gd name="T4" fmla="*/ 114 w 252"/>
              <a:gd name="T5" fmla="*/ 315 h 353"/>
              <a:gd name="T6" fmla="*/ 139 w 252"/>
              <a:gd name="T7" fmla="*/ 290 h 353"/>
              <a:gd name="T8" fmla="*/ 114 w 252"/>
              <a:gd name="T9" fmla="*/ 315 h 353"/>
              <a:gd name="T10" fmla="*/ 189 w 252"/>
              <a:gd name="T11" fmla="*/ 315 h 353"/>
              <a:gd name="T12" fmla="*/ 164 w 252"/>
              <a:gd name="T13" fmla="*/ 290 h 353"/>
              <a:gd name="T14" fmla="*/ 63 w 252"/>
              <a:gd name="T15" fmla="*/ 265 h 353"/>
              <a:gd name="T16" fmla="*/ 89 w 252"/>
              <a:gd name="T17" fmla="*/ 240 h 353"/>
              <a:gd name="T18" fmla="*/ 63 w 252"/>
              <a:gd name="T19" fmla="*/ 265 h 353"/>
              <a:gd name="T20" fmla="*/ 139 w 252"/>
              <a:gd name="T21" fmla="*/ 265 h 353"/>
              <a:gd name="T22" fmla="*/ 114 w 252"/>
              <a:gd name="T23" fmla="*/ 240 h 353"/>
              <a:gd name="T24" fmla="*/ 164 w 252"/>
              <a:gd name="T25" fmla="*/ 265 h 353"/>
              <a:gd name="T26" fmla="*/ 189 w 252"/>
              <a:gd name="T27" fmla="*/ 240 h 353"/>
              <a:gd name="T28" fmla="*/ 164 w 252"/>
              <a:gd name="T29" fmla="*/ 265 h 353"/>
              <a:gd name="T30" fmla="*/ 89 w 252"/>
              <a:gd name="T31" fmla="*/ 214 h 353"/>
              <a:gd name="T32" fmla="*/ 63 w 252"/>
              <a:gd name="T33" fmla="*/ 189 h 353"/>
              <a:gd name="T34" fmla="*/ 114 w 252"/>
              <a:gd name="T35" fmla="*/ 214 h 353"/>
              <a:gd name="T36" fmla="*/ 139 w 252"/>
              <a:gd name="T37" fmla="*/ 189 h 353"/>
              <a:gd name="T38" fmla="*/ 114 w 252"/>
              <a:gd name="T39" fmla="*/ 214 h 353"/>
              <a:gd name="T40" fmla="*/ 189 w 252"/>
              <a:gd name="T41" fmla="*/ 214 h 353"/>
              <a:gd name="T42" fmla="*/ 164 w 252"/>
              <a:gd name="T43" fmla="*/ 189 h 353"/>
              <a:gd name="T44" fmla="*/ 63 w 252"/>
              <a:gd name="T45" fmla="*/ 164 h 353"/>
              <a:gd name="T46" fmla="*/ 89 w 252"/>
              <a:gd name="T47" fmla="*/ 139 h 353"/>
              <a:gd name="T48" fmla="*/ 63 w 252"/>
              <a:gd name="T49" fmla="*/ 164 h 353"/>
              <a:gd name="T50" fmla="*/ 139 w 252"/>
              <a:gd name="T51" fmla="*/ 164 h 353"/>
              <a:gd name="T52" fmla="*/ 114 w 252"/>
              <a:gd name="T53" fmla="*/ 139 h 353"/>
              <a:gd name="T54" fmla="*/ 164 w 252"/>
              <a:gd name="T55" fmla="*/ 164 h 353"/>
              <a:gd name="T56" fmla="*/ 189 w 252"/>
              <a:gd name="T57" fmla="*/ 139 h 353"/>
              <a:gd name="T58" fmla="*/ 164 w 252"/>
              <a:gd name="T59" fmla="*/ 164 h 353"/>
              <a:gd name="T60" fmla="*/ 89 w 252"/>
              <a:gd name="T61" fmla="*/ 114 h 353"/>
              <a:gd name="T62" fmla="*/ 63 w 252"/>
              <a:gd name="T63" fmla="*/ 88 h 353"/>
              <a:gd name="T64" fmla="*/ 114 w 252"/>
              <a:gd name="T65" fmla="*/ 114 h 353"/>
              <a:gd name="T66" fmla="*/ 139 w 252"/>
              <a:gd name="T67" fmla="*/ 88 h 353"/>
              <a:gd name="T68" fmla="*/ 114 w 252"/>
              <a:gd name="T69" fmla="*/ 114 h 353"/>
              <a:gd name="T70" fmla="*/ 189 w 252"/>
              <a:gd name="T71" fmla="*/ 114 h 353"/>
              <a:gd name="T72" fmla="*/ 164 w 252"/>
              <a:gd name="T73" fmla="*/ 88 h 353"/>
              <a:gd name="T74" fmla="*/ 177 w 252"/>
              <a:gd name="T75" fmla="*/ 0 h 353"/>
              <a:gd name="T76" fmla="*/ 0 w 252"/>
              <a:gd name="T77" fmla="*/ 25 h 353"/>
              <a:gd name="T78" fmla="*/ 26 w 252"/>
              <a:gd name="T79" fmla="*/ 353 h 353"/>
              <a:gd name="T80" fmla="*/ 227 w 252"/>
              <a:gd name="T81" fmla="*/ 51 h 353"/>
              <a:gd name="T82" fmla="*/ 252 w 252"/>
              <a:gd name="T83" fmla="*/ 353 h 353"/>
              <a:gd name="T84" fmla="*/ 202 w 252"/>
              <a:gd name="T85" fmla="*/ 25 h 353"/>
              <a:gd name="T86" fmla="*/ 177 w 252"/>
              <a:gd name="T8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 h="353">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53" name="TextBox 52">
            <a:extLst>
              <a:ext uri="{FF2B5EF4-FFF2-40B4-BE49-F238E27FC236}">
                <a16:creationId xmlns:a16="http://schemas.microsoft.com/office/drawing/2014/main" xmlns="" id="{EAE83C7D-0372-4E52-9CE3-A88D6A5D2B3F}"/>
              </a:ext>
            </a:extLst>
          </p:cNvPr>
          <p:cNvSpPr txBox="1"/>
          <p:nvPr/>
        </p:nvSpPr>
        <p:spPr>
          <a:xfrm>
            <a:off x="1233504" y="4093296"/>
            <a:ext cx="728341" cy="461665"/>
          </a:xfrm>
          <a:prstGeom prst="rect">
            <a:avLst/>
          </a:prstGeom>
          <a:noFill/>
        </p:spPr>
        <p:txBody>
          <a:bodyPr wrap="none" lIns="0" rIns="0" rtlCol="0">
            <a:spAutoFit/>
          </a:bodyPr>
          <a:lstStyle/>
          <a:p>
            <a:pPr algn="ctr">
              <a:spcBef>
                <a:spcPts val="450"/>
              </a:spcBef>
            </a:pPr>
            <a:r>
              <a:rPr lang="en-GB" sz="2400" dirty="0"/>
              <a:t>Today</a:t>
            </a:r>
          </a:p>
        </p:txBody>
      </p:sp>
      <p:sp>
        <p:nvSpPr>
          <p:cNvPr id="54" name="TextBox 53">
            <a:extLst>
              <a:ext uri="{FF2B5EF4-FFF2-40B4-BE49-F238E27FC236}">
                <a16:creationId xmlns:a16="http://schemas.microsoft.com/office/drawing/2014/main" xmlns="" id="{1ECAD0E4-3EC9-4A08-B2B5-9DF321BE0D68}"/>
              </a:ext>
            </a:extLst>
          </p:cNvPr>
          <p:cNvSpPr txBox="1"/>
          <p:nvPr/>
        </p:nvSpPr>
        <p:spPr>
          <a:xfrm rot="16200000">
            <a:off x="-1890422" y="2155140"/>
            <a:ext cx="4317071" cy="461665"/>
          </a:xfrm>
          <a:prstGeom prst="rect">
            <a:avLst/>
          </a:prstGeom>
          <a:noFill/>
        </p:spPr>
        <p:txBody>
          <a:bodyPr wrap="square" lIns="0" rIns="0" rtlCol="0">
            <a:spAutoFit/>
          </a:bodyPr>
          <a:lstStyle/>
          <a:p>
            <a:pPr algn="ctr">
              <a:spcBef>
                <a:spcPts val="450"/>
              </a:spcBef>
            </a:pPr>
            <a:r>
              <a:rPr lang="en-GB" sz="2400" dirty="0"/>
              <a:t>Transformation</a:t>
            </a:r>
          </a:p>
        </p:txBody>
      </p:sp>
      <p:cxnSp>
        <p:nvCxnSpPr>
          <p:cNvPr id="56" name="Straight Arrow Connector 55">
            <a:extLst>
              <a:ext uri="{FF2B5EF4-FFF2-40B4-BE49-F238E27FC236}">
                <a16:creationId xmlns:a16="http://schemas.microsoft.com/office/drawing/2014/main" xmlns="" id="{FCFF0AD9-13DB-4ED0-8C9C-EC4DB5CBFB26}"/>
              </a:ext>
            </a:extLst>
          </p:cNvPr>
          <p:cNvCxnSpPr>
            <a:cxnSpLocks/>
          </p:cNvCxnSpPr>
          <p:nvPr/>
        </p:nvCxnSpPr>
        <p:spPr>
          <a:xfrm flipV="1">
            <a:off x="487404" y="104496"/>
            <a:ext cx="0" cy="4416567"/>
          </a:xfrm>
          <a:prstGeom prst="straightConnector1">
            <a:avLst/>
          </a:prstGeom>
          <a:noFill/>
          <a:ln w="57150" cap="flat" cmpd="sng">
            <a:solidFill>
              <a:schemeClr val="tx1"/>
            </a:solidFill>
            <a:prstDash val="solid"/>
            <a:round/>
            <a:headEnd type="none" w="lg" len="med"/>
            <a:tailEnd type="triangle"/>
          </a:ln>
        </p:spPr>
      </p:cxnSp>
      <p:sp>
        <p:nvSpPr>
          <p:cNvPr id="59" name="Freeform 353">
            <a:extLst>
              <a:ext uri="{FF2B5EF4-FFF2-40B4-BE49-F238E27FC236}">
                <a16:creationId xmlns:a16="http://schemas.microsoft.com/office/drawing/2014/main" xmlns="" id="{D0881BE9-2CD8-4EA4-9939-5BFC7F72AAEE}"/>
              </a:ext>
            </a:extLst>
          </p:cNvPr>
          <p:cNvSpPr>
            <a:spLocks noEditPoints="1"/>
          </p:cNvSpPr>
          <p:nvPr/>
        </p:nvSpPr>
        <p:spPr bwMode="black">
          <a:xfrm rot="20644260">
            <a:off x="4076064" y="3620895"/>
            <a:ext cx="770310" cy="406756"/>
          </a:xfrm>
          <a:custGeom>
            <a:avLst/>
            <a:gdLst>
              <a:gd name="T0" fmla="*/ 236 w 284"/>
              <a:gd name="T1" fmla="*/ 88 h 144"/>
              <a:gd name="T2" fmla="*/ 176 w 284"/>
              <a:gd name="T3" fmla="*/ 88 h 144"/>
              <a:gd name="T4" fmla="*/ 96 w 284"/>
              <a:gd name="T5" fmla="*/ 0 h 144"/>
              <a:gd name="T6" fmla="*/ 47 w 284"/>
              <a:gd name="T7" fmla="*/ 0 h 144"/>
              <a:gd name="T8" fmla="*/ 95 w 284"/>
              <a:gd name="T9" fmla="*/ 88 h 144"/>
              <a:gd name="T10" fmla="*/ 63 w 284"/>
              <a:gd name="T11" fmla="*/ 88 h 144"/>
              <a:gd name="T12" fmla="*/ 39 w 284"/>
              <a:gd name="T13" fmla="*/ 64 h 144"/>
              <a:gd name="T14" fmla="*/ 0 w 284"/>
              <a:gd name="T15" fmla="*/ 64 h 144"/>
              <a:gd name="T16" fmla="*/ 30 w 284"/>
              <a:gd name="T17" fmla="*/ 144 h 144"/>
              <a:gd name="T18" fmla="*/ 284 w 284"/>
              <a:gd name="T19" fmla="*/ 144 h 144"/>
              <a:gd name="T20" fmla="*/ 284 w 284"/>
              <a:gd name="T21" fmla="*/ 136 h 144"/>
              <a:gd name="T22" fmla="*/ 236 w 284"/>
              <a:gd name="T23" fmla="*/ 88 h 144"/>
              <a:gd name="T24" fmla="*/ 42 w 284"/>
              <a:gd name="T25" fmla="*/ 128 h 144"/>
              <a:gd name="T26" fmla="*/ 24 w 284"/>
              <a:gd name="T27" fmla="*/ 80 h 144"/>
              <a:gd name="T28" fmla="*/ 33 w 284"/>
              <a:gd name="T29" fmla="*/ 80 h 144"/>
              <a:gd name="T30" fmla="*/ 57 w 284"/>
              <a:gd name="T31" fmla="*/ 104 h 144"/>
              <a:gd name="T32" fmla="*/ 121 w 284"/>
              <a:gd name="T33" fmla="*/ 104 h 144"/>
              <a:gd name="T34" fmla="*/ 73 w 284"/>
              <a:gd name="T35" fmla="*/ 16 h 144"/>
              <a:gd name="T36" fmla="*/ 88 w 284"/>
              <a:gd name="T37" fmla="*/ 16 h 144"/>
              <a:gd name="T38" fmla="*/ 168 w 284"/>
              <a:gd name="T39" fmla="*/ 104 h 144"/>
              <a:gd name="T40" fmla="*/ 236 w 284"/>
              <a:gd name="T41" fmla="*/ 104 h 144"/>
              <a:gd name="T42" fmla="*/ 267 w 284"/>
              <a:gd name="T43" fmla="*/ 128 h 144"/>
              <a:gd name="T44" fmla="*/ 42 w 284"/>
              <a:gd name="T45"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4" h="144">
                <a:moveTo>
                  <a:pt x="236" y="88"/>
                </a:moveTo>
                <a:cubicBezTo>
                  <a:pt x="176" y="88"/>
                  <a:pt x="176" y="88"/>
                  <a:pt x="176" y="88"/>
                </a:cubicBezTo>
                <a:cubicBezTo>
                  <a:pt x="96" y="0"/>
                  <a:pt x="96" y="0"/>
                  <a:pt x="96" y="0"/>
                </a:cubicBezTo>
                <a:cubicBezTo>
                  <a:pt x="47" y="0"/>
                  <a:pt x="47" y="0"/>
                  <a:pt x="47" y="0"/>
                </a:cubicBezTo>
                <a:cubicBezTo>
                  <a:pt x="95" y="88"/>
                  <a:pt x="95" y="88"/>
                  <a:pt x="95" y="88"/>
                </a:cubicBezTo>
                <a:cubicBezTo>
                  <a:pt x="63" y="88"/>
                  <a:pt x="63" y="88"/>
                  <a:pt x="63" y="88"/>
                </a:cubicBezTo>
                <a:cubicBezTo>
                  <a:pt x="39" y="64"/>
                  <a:pt x="39" y="64"/>
                  <a:pt x="39" y="64"/>
                </a:cubicBezTo>
                <a:cubicBezTo>
                  <a:pt x="0" y="64"/>
                  <a:pt x="0" y="64"/>
                  <a:pt x="0" y="64"/>
                </a:cubicBezTo>
                <a:cubicBezTo>
                  <a:pt x="30" y="144"/>
                  <a:pt x="30" y="144"/>
                  <a:pt x="30" y="144"/>
                </a:cubicBezTo>
                <a:cubicBezTo>
                  <a:pt x="284" y="144"/>
                  <a:pt x="284" y="144"/>
                  <a:pt x="284" y="144"/>
                </a:cubicBezTo>
                <a:cubicBezTo>
                  <a:pt x="284" y="136"/>
                  <a:pt x="284" y="136"/>
                  <a:pt x="284" y="136"/>
                </a:cubicBezTo>
                <a:cubicBezTo>
                  <a:pt x="284" y="110"/>
                  <a:pt x="262" y="88"/>
                  <a:pt x="236" y="88"/>
                </a:cubicBezTo>
                <a:moveTo>
                  <a:pt x="42" y="128"/>
                </a:moveTo>
                <a:cubicBezTo>
                  <a:pt x="24" y="80"/>
                  <a:pt x="24" y="80"/>
                  <a:pt x="24" y="80"/>
                </a:cubicBezTo>
                <a:cubicBezTo>
                  <a:pt x="33" y="80"/>
                  <a:pt x="33" y="80"/>
                  <a:pt x="33" y="80"/>
                </a:cubicBezTo>
                <a:cubicBezTo>
                  <a:pt x="57" y="104"/>
                  <a:pt x="57" y="104"/>
                  <a:pt x="57" y="104"/>
                </a:cubicBezTo>
                <a:cubicBezTo>
                  <a:pt x="121" y="104"/>
                  <a:pt x="121" y="104"/>
                  <a:pt x="121" y="104"/>
                </a:cubicBezTo>
                <a:cubicBezTo>
                  <a:pt x="73" y="16"/>
                  <a:pt x="73" y="16"/>
                  <a:pt x="73" y="16"/>
                </a:cubicBezTo>
                <a:cubicBezTo>
                  <a:pt x="88" y="16"/>
                  <a:pt x="88" y="16"/>
                  <a:pt x="88" y="16"/>
                </a:cubicBezTo>
                <a:cubicBezTo>
                  <a:pt x="168" y="104"/>
                  <a:pt x="168" y="104"/>
                  <a:pt x="168" y="104"/>
                </a:cubicBezTo>
                <a:cubicBezTo>
                  <a:pt x="236" y="104"/>
                  <a:pt x="236" y="104"/>
                  <a:pt x="236" y="104"/>
                </a:cubicBezTo>
                <a:cubicBezTo>
                  <a:pt x="251" y="104"/>
                  <a:pt x="263" y="114"/>
                  <a:pt x="267" y="128"/>
                </a:cubicBezTo>
                <a:lnTo>
                  <a:pt x="42" y="12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60" name="TextBox 59">
            <a:extLst>
              <a:ext uri="{FF2B5EF4-FFF2-40B4-BE49-F238E27FC236}">
                <a16:creationId xmlns:a16="http://schemas.microsoft.com/office/drawing/2014/main" xmlns="" id="{1BBC0212-E841-4166-BC09-DE2BC79048C4}"/>
              </a:ext>
            </a:extLst>
          </p:cNvPr>
          <p:cNvSpPr txBox="1"/>
          <p:nvPr/>
        </p:nvSpPr>
        <p:spPr>
          <a:xfrm>
            <a:off x="3822229" y="4105927"/>
            <a:ext cx="1247457" cy="461665"/>
          </a:xfrm>
          <a:prstGeom prst="rect">
            <a:avLst/>
          </a:prstGeom>
          <a:noFill/>
        </p:spPr>
        <p:txBody>
          <a:bodyPr wrap="none" lIns="0" rIns="0" rtlCol="0">
            <a:spAutoFit/>
          </a:bodyPr>
          <a:lstStyle/>
          <a:p>
            <a:pPr algn="ctr">
              <a:spcBef>
                <a:spcPts val="450"/>
              </a:spcBef>
            </a:pPr>
            <a:r>
              <a:rPr lang="en-GB" sz="2400" dirty="0"/>
              <a:t>Trajectory</a:t>
            </a:r>
          </a:p>
        </p:txBody>
      </p:sp>
      <p:cxnSp>
        <p:nvCxnSpPr>
          <p:cNvPr id="63" name="Straight Connector 62">
            <a:extLst>
              <a:ext uri="{FF2B5EF4-FFF2-40B4-BE49-F238E27FC236}">
                <a16:creationId xmlns:a16="http://schemas.microsoft.com/office/drawing/2014/main" xmlns="" id="{2BDF8AEC-998A-44A7-A3FB-3576CE18FCD4}"/>
              </a:ext>
            </a:extLst>
          </p:cNvPr>
          <p:cNvCxnSpPr>
            <a:cxnSpLocks/>
            <a:endCxn id="59" idx="3"/>
          </p:cNvCxnSpPr>
          <p:nvPr/>
        </p:nvCxnSpPr>
        <p:spPr>
          <a:xfrm flipV="1">
            <a:off x="1923908" y="3699422"/>
            <a:ext cx="2233715" cy="14367"/>
          </a:xfrm>
          <a:prstGeom prst="line">
            <a:avLst/>
          </a:prstGeom>
          <a:noFill/>
          <a:ln w="57150" cap="flat" cmpd="sng">
            <a:solidFill>
              <a:srgbClr val="002856"/>
            </a:solidFill>
            <a:prstDash val="solid"/>
            <a:round/>
            <a:headEnd type="none" w="med" len="med"/>
            <a:tailEnd type="triangle" w="med" len="med"/>
          </a:ln>
        </p:spPr>
      </p:cxnSp>
      <p:sp>
        <p:nvSpPr>
          <p:cNvPr id="68" name="Oval 67">
            <a:extLst>
              <a:ext uri="{FF2B5EF4-FFF2-40B4-BE49-F238E27FC236}">
                <a16:creationId xmlns:a16="http://schemas.microsoft.com/office/drawing/2014/main" xmlns="" id="{198F235C-9AA2-4295-B3D5-9402DE45E10E}"/>
              </a:ext>
            </a:extLst>
          </p:cNvPr>
          <p:cNvSpPr/>
          <p:nvPr/>
        </p:nvSpPr>
        <p:spPr>
          <a:xfrm>
            <a:off x="3312787" y="3147202"/>
            <a:ext cx="541509" cy="463214"/>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2400" dirty="0"/>
              <a:t>3</a:t>
            </a:r>
            <a:endParaRPr lang="en-US" sz="2400" dirty="0"/>
          </a:p>
        </p:txBody>
      </p:sp>
      <p:sp>
        <p:nvSpPr>
          <p:cNvPr id="69" name="TextBox 68">
            <a:extLst>
              <a:ext uri="{FF2B5EF4-FFF2-40B4-BE49-F238E27FC236}">
                <a16:creationId xmlns:a16="http://schemas.microsoft.com/office/drawing/2014/main" xmlns="" id="{5809AFF9-2C55-4442-A6A0-5BE1891BFCB8}"/>
              </a:ext>
            </a:extLst>
          </p:cNvPr>
          <p:cNvSpPr txBox="1"/>
          <p:nvPr/>
        </p:nvSpPr>
        <p:spPr>
          <a:xfrm>
            <a:off x="3993296" y="3181059"/>
            <a:ext cx="1069525" cy="461665"/>
          </a:xfrm>
          <a:prstGeom prst="rect">
            <a:avLst/>
          </a:prstGeom>
          <a:noFill/>
        </p:spPr>
        <p:txBody>
          <a:bodyPr wrap="none" lIns="0" rIns="0" rtlCol="0">
            <a:spAutoFit/>
          </a:bodyPr>
          <a:lstStyle/>
          <a:p>
            <a:pPr algn="ctr">
              <a:spcBef>
                <a:spcPts val="450"/>
              </a:spcBef>
            </a:pPr>
            <a:r>
              <a:rPr lang="en-GB" sz="2400" b="1" dirty="0">
                <a:solidFill>
                  <a:schemeClr val="accent5"/>
                </a:solidFill>
              </a:rPr>
              <a:t>Forecast</a:t>
            </a:r>
            <a:endParaRPr lang="en-US" sz="2400" b="1" dirty="0">
              <a:solidFill>
                <a:schemeClr val="accent5"/>
              </a:solidFill>
            </a:endParaRPr>
          </a:p>
        </p:txBody>
      </p:sp>
      <p:sp>
        <p:nvSpPr>
          <p:cNvPr id="6159" name="TextBox 6158">
            <a:extLst>
              <a:ext uri="{FF2B5EF4-FFF2-40B4-BE49-F238E27FC236}">
                <a16:creationId xmlns:a16="http://schemas.microsoft.com/office/drawing/2014/main" xmlns="" id="{69EFBA84-4AD1-4B70-A357-42B14FD5ED23}"/>
              </a:ext>
            </a:extLst>
          </p:cNvPr>
          <p:cNvSpPr txBox="1"/>
          <p:nvPr/>
        </p:nvSpPr>
        <p:spPr>
          <a:xfrm>
            <a:off x="510896" y="4451150"/>
            <a:ext cx="523605" cy="461665"/>
          </a:xfrm>
          <a:prstGeom prst="rect">
            <a:avLst/>
          </a:prstGeom>
          <a:noFill/>
        </p:spPr>
        <p:txBody>
          <a:bodyPr wrap="none" lIns="0" rIns="0" rtlCol="0">
            <a:spAutoFit/>
          </a:bodyPr>
          <a:lstStyle/>
          <a:p>
            <a:pPr>
              <a:spcBef>
                <a:spcPts val="450"/>
              </a:spcBef>
            </a:pPr>
            <a:r>
              <a:rPr lang="en-GB" sz="2400" b="1" dirty="0"/>
              <a:t>Low</a:t>
            </a:r>
            <a:endParaRPr lang="en-US" sz="2400" b="1" dirty="0"/>
          </a:p>
        </p:txBody>
      </p:sp>
      <p:sp>
        <p:nvSpPr>
          <p:cNvPr id="82" name="TextBox 81">
            <a:extLst>
              <a:ext uri="{FF2B5EF4-FFF2-40B4-BE49-F238E27FC236}">
                <a16:creationId xmlns:a16="http://schemas.microsoft.com/office/drawing/2014/main" xmlns="" id="{A311AA81-20EF-49F4-BB1C-B0DA196342C6}"/>
              </a:ext>
            </a:extLst>
          </p:cNvPr>
          <p:cNvSpPr txBox="1"/>
          <p:nvPr/>
        </p:nvSpPr>
        <p:spPr>
          <a:xfrm>
            <a:off x="8123771" y="4123131"/>
            <a:ext cx="580287" cy="461665"/>
          </a:xfrm>
          <a:prstGeom prst="rect">
            <a:avLst/>
          </a:prstGeom>
          <a:noFill/>
        </p:spPr>
        <p:txBody>
          <a:bodyPr wrap="none" lIns="0" rIns="0" rtlCol="0">
            <a:spAutoFit/>
          </a:bodyPr>
          <a:lstStyle/>
          <a:p>
            <a:pPr>
              <a:spcBef>
                <a:spcPts val="450"/>
              </a:spcBef>
            </a:pPr>
            <a:r>
              <a:rPr lang="en-GB" sz="2400" b="1" dirty="0"/>
              <a:t>High</a:t>
            </a:r>
            <a:endParaRPr lang="en-US" sz="2400" b="1" dirty="0"/>
          </a:p>
        </p:txBody>
      </p:sp>
      <p:sp>
        <p:nvSpPr>
          <p:cNvPr id="83" name="TextBox 82">
            <a:extLst>
              <a:ext uri="{FF2B5EF4-FFF2-40B4-BE49-F238E27FC236}">
                <a16:creationId xmlns:a16="http://schemas.microsoft.com/office/drawing/2014/main" xmlns="" id="{6A69310B-02A2-497E-9102-1025AA0FB6B7}"/>
              </a:ext>
            </a:extLst>
          </p:cNvPr>
          <p:cNvSpPr txBox="1"/>
          <p:nvPr/>
        </p:nvSpPr>
        <p:spPr>
          <a:xfrm rot="16200000">
            <a:off x="346909" y="684539"/>
            <a:ext cx="580287" cy="461665"/>
          </a:xfrm>
          <a:prstGeom prst="rect">
            <a:avLst/>
          </a:prstGeom>
          <a:noFill/>
        </p:spPr>
        <p:txBody>
          <a:bodyPr wrap="none" lIns="0" rIns="0" rtlCol="0">
            <a:spAutoFit/>
          </a:bodyPr>
          <a:lstStyle/>
          <a:p>
            <a:pPr>
              <a:spcBef>
                <a:spcPts val="450"/>
              </a:spcBef>
            </a:pPr>
            <a:r>
              <a:rPr lang="en-GB" sz="2400" b="1" dirty="0"/>
              <a:t>High</a:t>
            </a:r>
            <a:endParaRPr lang="en-US" sz="2400" b="1" dirty="0"/>
          </a:p>
        </p:txBody>
      </p:sp>
      <p:sp>
        <p:nvSpPr>
          <p:cNvPr id="28" name="Object1">
            <a:extLst>
              <a:ext uri="{FF2B5EF4-FFF2-40B4-BE49-F238E27FC236}">
                <a16:creationId xmlns:a16="http://schemas.microsoft.com/office/drawing/2014/main" xmlns="" id="{BE304435-09B8-46EF-9188-7EF306DBFEC9}"/>
              </a:ext>
            </a:extLst>
          </p:cNvPr>
          <p:cNvSpPr/>
          <p:nvPr/>
        </p:nvSpPr>
        <p:spPr>
          <a:xfrm>
            <a:off x="7132320" y="365760"/>
            <a:ext cx="2743200" cy="0"/>
          </a:xfrm>
          <a:prstGeom prst="rect">
            <a:avLst/>
          </a:prstGeom>
          <a:noFill/>
          <a:ln/>
        </p:spPr>
        <p:txBody>
          <a:bodyPr wrap="square" rtlCol="0" anchor="ctr"/>
          <a:lstStyle/>
          <a:p>
            <a:r>
              <a:rPr lang="en-US" sz="1100" b="1" dirty="0">
                <a:solidFill>
                  <a:srgbClr val="656565"/>
                </a:solidFill>
              </a:rPr>
              <a:t>Shareable Summary</a:t>
            </a:r>
            <a:endParaRPr lang="en-US" sz="1100" dirty="0"/>
          </a:p>
        </p:txBody>
      </p:sp>
      <p:sp>
        <p:nvSpPr>
          <p:cNvPr id="30" name="Object2">
            <a:extLst>
              <a:ext uri="{FF2B5EF4-FFF2-40B4-BE49-F238E27FC236}">
                <a16:creationId xmlns:a16="http://schemas.microsoft.com/office/drawing/2014/main" xmlns="" id="{75B22F25-F4AF-475A-9199-D26F4DBA56C2}"/>
              </a:ext>
            </a:extLst>
          </p:cNvPr>
          <p:cNvSpPr/>
          <p:nvPr/>
        </p:nvSpPr>
        <p:spPr>
          <a:xfrm rot="10800000" flipV="1">
            <a:off x="457200" y="4832750"/>
            <a:ext cx="2743200" cy="251572"/>
          </a:xfrm>
          <a:prstGeom prst="rect">
            <a:avLst/>
          </a:prstGeom>
          <a:noFill/>
          <a:ln/>
        </p:spPr>
        <p:txBody>
          <a:bodyPr wrap="square" rtlCol="0" anchor="ctr"/>
          <a:lstStyle/>
          <a:p>
            <a:r>
              <a:rPr lang="en-US" sz="800" b="1" u="sng" dirty="0">
                <a:solidFill>
                  <a:srgbClr val="0A6ABB"/>
                </a:solidFill>
                <a:latin typeface="Arial" pitchFamily="34" charset="0"/>
                <a:ea typeface="Arial" pitchFamily="34" charset="-122"/>
                <a:cs typeface="Arial" pitchFamily="34" charset="-120"/>
                <a:hlinkClick r:id="rId3" action="ppaction://hlinkfile" tooltip="View Document">
                  <a:extLst>
                    <a:ext uri="{A12FA001-AC4F-418D-AE19-62706E023703}">
                      <ahyp:hlinkClr xmlns:ahyp="http://schemas.microsoft.com/office/drawing/2018/hyperlinkcolor" xmlns="" val="tx"/>
                    </a:ext>
                  </a:extLst>
                </a:hlinkClick>
              </a:rPr>
              <a:t>View Document</a:t>
            </a:r>
            <a:endParaRPr lang="en-US" sz="800" dirty="0"/>
          </a:p>
        </p:txBody>
      </p:sp>
      <p:pic>
        <p:nvPicPr>
          <p:cNvPr id="32" name="Object 3" descr="preencoded.png">
            <a:extLst>
              <a:ext uri="{FF2B5EF4-FFF2-40B4-BE49-F238E27FC236}">
                <a16:creationId xmlns:a16="http://schemas.microsoft.com/office/drawing/2014/main" xmlns="" id="{2EB210A1-8E0D-4BAF-B942-49EE76F19F1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408176" y="4899660"/>
            <a:ext cx="146304" cy="146304"/>
          </a:xfrm>
          <a:prstGeom prst="rect">
            <a:avLst/>
          </a:prstGeom>
        </p:spPr>
      </p:pic>
      <p:pic>
        <p:nvPicPr>
          <p:cNvPr id="33" name="Object 7" descr="preencoded.png">
            <a:extLst>
              <a:ext uri="{FF2B5EF4-FFF2-40B4-BE49-F238E27FC236}">
                <a16:creationId xmlns:a16="http://schemas.microsoft.com/office/drawing/2014/main" xmlns="" id="{A6411097-60C8-4AF3-A690-18611C8ED470}"/>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8549640" y="219456"/>
            <a:ext cx="310896" cy="310896"/>
          </a:xfrm>
          <a:prstGeom prst="rect">
            <a:avLst/>
          </a:prstGeom>
        </p:spPr>
      </p:pic>
    </p:spTree>
    <p:extLst>
      <p:ext uri="{BB962C8B-B14F-4D97-AF65-F5344CB8AC3E}">
        <p14:creationId xmlns:p14="http://schemas.microsoft.com/office/powerpoint/2010/main" val="238082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218414A-FC7C-4589-A14C-17C1B2BD327E}"/>
              </a:ext>
            </a:extLst>
          </p:cNvPr>
          <p:cNvGrpSpPr/>
          <p:nvPr/>
        </p:nvGrpSpPr>
        <p:grpSpPr>
          <a:xfrm>
            <a:off x="1484614" y="12350"/>
            <a:ext cx="6174773" cy="5127325"/>
            <a:chOff x="0" y="18288"/>
            <a:chExt cx="9144000" cy="7592872"/>
          </a:xfrm>
        </p:grpSpPr>
        <p:grpSp>
          <p:nvGrpSpPr>
            <p:cNvPr id="2" name="Group 1">
              <a:extLst>
                <a:ext uri="{FF2B5EF4-FFF2-40B4-BE49-F238E27FC236}">
                  <a16:creationId xmlns:a16="http://schemas.microsoft.com/office/drawing/2014/main" xmlns="" id="{9F61773B-B98A-453C-8274-58C53C399CEA}"/>
                </a:ext>
              </a:extLst>
            </p:cNvPr>
            <p:cNvGrpSpPr/>
            <p:nvPr/>
          </p:nvGrpSpPr>
          <p:grpSpPr>
            <a:xfrm>
              <a:off x="0" y="18288"/>
              <a:ext cx="9144000" cy="7592872"/>
              <a:chOff x="0" y="18288"/>
              <a:chExt cx="9144000" cy="7592872"/>
            </a:xfrm>
          </p:grpSpPr>
          <p:sp>
            <p:nvSpPr>
              <p:cNvPr id="6" name="Title">
                <a:extLst>
                  <a:ext uri="{FF2B5EF4-FFF2-40B4-BE49-F238E27FC236}">
                    <a16:creationId xmlns:a16="http://schemas.microsoft.com/office/drawing/2014/main" xmlns="" id="{88B30087-435D-DA40-8463-F36D25B38032}"/>
                  </a:ext>
                </a:extLst>
              </p:cNvPr>
              <p:cNvSpPr txBox="1"/>
              <p:nvPr/>
            </p:nvSpPr>
            <p:spPr>
              <a:xfrm>
                <a:off x="0" y="18288"/>
                <a:ext cx="9144000" cy="646405"/>
              </a:xfrm>
              <a:prstGeom prst="rect">
                <a:avLst/>
              </a:prstGeom>
              <a:noFill/>
            </p:spPr>
            <p:txBody>
              <a:bodyPr vert="horz" wrap="square" lIns="154369" tIns="123495" rIns="154369" bIns="123495" rtlCol="0" anchor="t">
                <a:spAutoFit/>
              </a:bodyPr>
              <a:lstStyle/>
              <a:p>
                <a:r>
                  <a:rPr lang="en-US" sz="1216" b="1" dirty="0" err="1">
                    <a:latin typeface="Arial" panose="020B0604020202020204" pitchFamily="34" charset="0"/>
                  </a:rPr>
                  <a:t>Backcasting</a:t>
                </a:r>
                <a:r>
                  <a:rPr lang="en-US" sz="1216" b="1" dirty="0">
                    <a:latin typeface="Arial" panose="020B0604020202020204" pitchFamily="34" charset="0"/>
                  </a:rPr>
                  <a:t> Begins with a Future Business Vision</a:t>
                </a:r>
              </a:p>
            </p:txBody>
          </p:sp>
          <p:sp>
            <p:nvSpPr>
              <p:cNvPr id="7" name="Source">
                <a:extLst>
                  <a:ext uri="{FF2B5EF4-FFF2-40B4-BE49-F238E27FC236}">
                    <a16:creationId xmlns:a16="http://schemas.microsoft.com/office/drawing/2014/main" xmlns="" id="{DBAA1E18-1148-2E44-83D1-B4C1A0E4458D}"/>
                  </a:ext>
                </a:extLst>
              </p:cNvPr>
              <p:cNvSpPr txBox="1"/>
              <p:nvPr/>
            </p:nvSpPr>
            <p:spPr>
              <a:xfrm>
                <a:off x="0" y="6950551"/>
                <a:ext cx="9144000" cy="660609"/>
              </a:xfrm>
              <a:prstGeom prst="rect">
                <a:avLst/>
              </a:prstGeom>
              <a:noFill/>
            </p:spPr>
            <p:txBody>
              <a:bodyPr vert="horz" wrap="square" lIns="154369" tIns="61748" rIns="154369" bIns="123495" rtlCol="0" anchor="b">
                <a:spAutoFit/>
              </a:bodyPr>
              <a:lstStyle/>
              <a:p>
                <a:pPr>
                  <a:spcAft>
                    <a:spcPts val="405"/>
                  </a:spcAft>
                </a:pPr>
                <a:r>
                  <a:rPr lang="en-US" sz="675" dirty="0">
                    <a:solidFill>
                      <a:srgbClr val="6F7878"/>
                    </a:solidFill>
                    <a:latin typeface="Arial" panose="020B0604020202020204" pitchFamily="34" charset="0"/>
                  </a:rPr>
                  <a:t>Source: Gartner</a:t>
                </a:r>
              </a:p>
              <a:p>
                <a:pPr>
                  <a:spcAft>
                    <a:spcPts val="405"/>
                  </a:spcAft>
                </a:pPr>
                <a:r>
                  <a:rPr lang="en-US" sz="675" dirty="0">
                    <a:solidFill>
                      <a:srgbClr val="6F7878"/>
                    </a:solidFill>
                    <a:latin typeface="Arial" panose="020B0604020202020204" pitchFamily="34" charset="0"/>
                  </a:rPr>
                  <a:t>744616</a:t>
                </a:r>
              </a:p>
            </p:txBody>
          </p:sp>
        </p:grpSp>
        <p:sp>
          <p:nvSpPr>
            <p:cNvPr id="57" name="Freeform 439">
              <a:extLst>
                <a:ext uri="{FF2B5EF4-FFF2-40B4-BE49-F238E27FC236}">
                  <a16:creationId xmlns:a16="http://schemas.microsoft.com/office/drawing/2014/main" xmlns="" id="{9DED283F-0BE8-4A29-BEDD-EDD2D5527E75}"/>
                </a:ext>
              </a:extLst>
            </p:cNvPr>
            <p:cNvSpPr>
              <a:spLocks noEditPoints="1"/>
            </p:cNvSpPr>
            <p:nvPr/>
          </p:nvSpPr>
          <p:spPr bwMode="black">
            <a:xfrm>
              <a:off x="6239859" y="1451212"/>
              <a:ext cx="1705979" cy="2637825"/>
            </a:xfrm>
            <a:custGeom>
              <a:avLst/>
              <a:gdLst>
                <a:gd name="T0" fmla="*/ 72 w 144"/>
                <a:gd name="T1" fmla="*/ 16 h 200"/>
                <a:gd name="T2" fmla="*/ 128 w 144"/>
                <a:gd name="T3" fmla="*/ 72 h 200"/>
                <a:gd name="T4" fmla="*/ 102 w 144"/>
                <a:gd name="T5" fmla="*/ 119 h 200"/>
                <a:gd name="T6" fmla="*/ 95 w 144"/>
                <a:gd name="T7" fmla="*/ 124 h 200"/>
                <a:gd name="T8" fmla="*/ 95 w 144"/>
                <a:gd name="T9" fmla="*/ 156 h 200"/>
                <a:gd name="T10" fmla="*/ 49 w 144"/>
                <a:gd name="T11" fmla="*/ 156 h 200"/>
                <a:gd name="T12" fmla="*/ 49 w 144"/>
                <a:gd name="T13" fmla="*/ 124 h 200"/>
                <a:gd name="T14" fmla="*/ 42 w 144"/>
                <a:gd name="T15" fmla="*/ 119 h 200"/>
                <a:gd name="T16" fmla="*/ 16 w 144"/>
                <a:gd name="T17" fmla="*/ 72 h 200"/>
                <a:gd name="T18" fmla="*/ 72 w 144"/>
                <a:gd name="T19" fmla="*/ 16 h 200"/>
                <a:gd name="T20" fmla="*/ 72 w 144"/>
                <a:gd name="T21" fmla="*/ 0 h 200"/>
                <a:gd name="T22" fmla="*/ 0 w 144"/>
                <a:gd name="T23" fmla="*/ 72 h 200"/>
                <a:gd name="T24" fmla="*/ 33 w 144"/>
                <a:gd name="T25" fmla="*/ 133 h 200"/>
                <a:gd name="T26" fmla="*/ 33 w 144"/>
                <a:gd name="T27" fmla="*/ 172 h 200"/>
                <a:gd name="T28" fmla="*/ 111 w 144"/>
                <a:gd name="T29" fmla="*/ 172 h 200"/>
                <a:gd name="T30" fmla="*/ 111 w 144"/>
                <a:gd name="T31" fmla="*/ 133 h 200"/>
                <a:gd name="T32" fmla="*/ 144 w 144"/>
                <a:gd name="T33" fmla="*/ 72 h 200"/>
                <a:gd name="T34" fmla="*/ 72 w 144"/>
                <a:gd name="T35" fmla="*/ 0 h 200"/>
                <a:gd name="T36" fmla="*/ 96 w 144"/>
                <a:gd name="T37" fmla="*/ 184 h 200"/>
                <a:gd name="T38" fmla="*/ 48 w 144"/>
                <a:gd name="T39" fmla="*/ 184 h 200"/>
                <a:gd name="T40" fmla="*/ 48 w 144"/>
                <a:gd name="T41" fmla="*/ 200 h 200"/>
                <a:gd name="T42" fmla="*/ 96 w 144"/>
                <a:gd name="T43" fmla="*/ 200 h 200"/>
                <a:gd name="T44" fmla="*/ 96 w 144"/>
                <a:gd name="T45"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00">
                  <a:moveTo>
                    <a:pt x="72" y="16"/>
                  </a:moveTo>
                  <a:cubicBezTo>
                    <a:pt x="103" y="16"/>
                    <a:pt x="128" y="41"/>
                    <a:pt x="128" y="72"/>
                  </a:cubicBezTo>
                  <a:cubicBezTo>
                    <a:pt x="128" y="91"/>
                    <a:pt x="118" y="109"/>
                    <a:pt x="102" y="119"/>
                  </a:cubicBezTo>
                  <a:cubicBezTo>
                    <a:pt x="95" y="124"/>
                    <a:pt x="95" y="124"/>
                    <a:pt x="95" y="124"/>
                  </a:cubicBezTo>
                  <a:cubicBezTo>
                    <a:pt x="95" y="156"/>
                    <a:pt x="95" y="156"/>
                    <a:pt x="95" y="156"/>
                  </a:cubicBezTo>
                  <a:cubicBezTo>
                    <a:pt x="49" y="156"/>
                    <a:pt x="49" y="156"/>
                    <a:pt x="49" y="156"/>
                  </a:cubicBezTo>
                  <a:cubicBezTo>
                    <a:pt x="49" y="124"/>
                    <a:pt x="49" y="124"/>
                    <a:pt x="49" y="124"/>
                  </a:cubicBezTo>
                  <a:cubicBezTo>
                    <a:pt x="42" y="119"/>
                    <a:pt x="42" y="119"/>
                    <a:pt x="42" y="119"/>
                  </a:cubicBezTo>
                  <a:cubicBezTo>
                    <a:pt x="26" y="109"/>
                    <a:pt x="16" y="91"/>
                    <a:pt x="16" y="72"/>
                  </a:cubicBezTo>
                  <a:cubicBezTo>
                    <a:pt x="16" y="41"/>
                    <a:pt x="41" y="16"/>
                    <a:pt x="72" y="16"/>
                  </a:cubicBezTo>
                  <a:moveTo>
                    <a:pt x="72" y="0"/>
                  </a:moveTo>
                  <a:cubicBezTo>
                    <a:pt x="32" y="0"/>
                    <a:pt x="0" y="32"/>
                    <a:pt x="0" y="72"/>
                  </a:cubicBezTo>
                  <a:cubicBezTo>
                    <a:pt x="0" y="97"/>
                    <a:pt x="13" y="120"/>
                    <a:pt x="33" y="133"/>
                  </a:cubicBezTo>
                  <a:cubicBezTo>
                    <a:pt x="33" y="172"/>
                    <a:pt x="33" y="172"/>
                    <a:pt x="33" y="172"/>
                  </a:cubicBezTo>
                  <a:cubicBezTo>
                    <a:pt x="111" y="172"/>
                    <a:pt x="111" y="172"/>
                    <a:pt x="111" y="172"/>
                  </a:cubicBezTo>
                  <a:cubicBezTo>
                    <a:pt x="111" y="133"/>
                    <a:pt x="111" y="133"/>
                    <a:pt x="111" y="133"/>
                  </a:cubicBezTo>
                  <a:cubicBezTo>
                    <a:pt x="131" y="120"/>
                    <a:pt x="144" y="97"/>
                    <a:pt x="144" y="72"/>
                  </a:cubicBezTo>
                  <a:cubicBezTo>
                    <a:pt x="144" y="32"/>
                    <a:pt x="112" y="0"/>
                    <a:pt x="72" y="0"/>
                  </a:cubicBezTo>
                  <a:moveTo>
                    <a:pt x="96" y="184"/>
                  </a:moveTo>
                  <a:cubicBezTo>
                    <a:pt x="48" y="184"/>
                    <a:pt x="48" y="184"/>
                    <a:pt x="48" y="184"/>
                  </a:cubicBezTo>
                  <a:cubicBezTo>
                    <a:pt x="48" y="200"/>
                    <a:pt x="48" y="200"/>
                    <a:pt x="48" y="200"/>
                  </a:cubicBezTo>
                  <a:cubicBezTo>
                    <a:pt x="96" y="200"/>
                    <a:pt x="96" y="200"/>
                    <a:pt x="96" y="200"/>
                  </a:cubicBezTo>
                  <a:lnTo>
                    <a:pt x="96" y="184"/>
                  </a:lnTo>
                  <a:close/>
                </a:path>
              </a:pathLst>
            </a:custGeom>
            <a:solidFill>
              <a:srgbClr val="002856"/>
            </a:solidFill>
            <a:ln>
              <a:noFill/>
            </a:ln>
          </p:spPr>
          <p:txBody>
            <a:bodyPr vert="horz" wrap="square" lIns="61748" tIns="30874" rIns="61748" bIns="30874" numCol="1" anchor="t" anchorCtr="0" compatLnSpc="1">
              <a:prstTxWarp prst="textNoShape">
                <a:avLst/>
              </a:prstTxWarp>
            </a:bodyPr>
            <a:lstStyle/>
            <a:p>
              <a:endParaRPr lang="en-US" sz="946" dirty="0"/>
            </a:p>
          </p:txBody>
        </p:sp>
        <p:sp>
          <p:nvSpPr>
            <p:cNvPr id="58" name="TextBox 57">
              <a:extLst>
                <a:ext uri="{FF2B5EF4-FFF2-40B4-BE49-F238E27FC236}">
                  <a16:creationId xmlns:a16="http://schemas.microsoft.com/office/drawing/2014/main" xmlns="" id="{5B727EA5-F5C0-4CBF-B26B-8044C89F7F3C}"/>
                </a:ext>
              </a:extLst>
            </p:cNvPr>
            <p:cNvSpPr txBox="1"/>
            <p:nvPr/>
          </p:nvSpPr>
          <p:spPr>
            <a:xfrm>
              <a:off x="3561392" y="3027056"/>
              <a:ext cx="96" cy="352277"/>
            </a:xfrm>
            <a:prstGeom prst="rect">
              <a:avLst/>
            </a:prstGeom>
            <a:noFill/>
          </p:spPr>
          <p:txBody>
            <a:bodyPr wrap="none" lIns="0" rIns="0" rtlCol="0">
              <a:spAutoFit/>
            </a:bodyPr>
            <a:lstStyle/>
            <a:p>
              <a:pPr>
                <a:spcBef>
                  <a:spcPts val="405"/>
                </a:spcBef>
              </a:pPr>
              <a:endParaRPr lang="en-US" sz="946" dirty="0"/>
            </a:p>
          </p:txBody>
        </p:sp>
        <p:sp>
          <p:nvSpPr>
            <p:cNvPr id="59" name="TextBox 58">
              <a:extLst>
                <a:ext uri="{FF2B5EF4-FFF2-40B4-BE49-F238E27FC236}">
                  <a16:creationId xmlns:a16="http://schemas.microsoft.com/office/drawing/2014/main" xmlns="" id="{F926CEAF-C9B6-4C35-B8F7-526FD28A63CB}"/>
                </a:ext>
              </a:extLst>
            </p:cNvPr>
            <p:cNvSpPr txBox="1"/>
            <p:nvPr/>
          </p:nvSpPr>
          <p:spPr>
            <a:xfrm>
              <a:off x="6768888" y="2012286"/>
              <a:ext cx="631439" cy="783364"/>
            </a:xfrm>
            <a:prstGeom prst="rect">
              <a:avLst/>
            </a:prstGeom>
            <a:noFill/>
          </p:spPr>
          <p:txBody>
            <a:bodyPr wrap="none" lIns="0" rIns="0" rtlCol="0">
              <a:spAutoFit/>
            </a:bodyPr>
            <a:lstStyle/>
            <a:p>
              <a:pPr algn="ctr">
                <a:spcBef>
                  <a:spcPts val="405"/>
                </a:spcBef>
              </a:pPr>
              <a:r>
                <a:rPr lang="en-GB" sz="946" dirty="0"/>
                <a:t>Future</a:t>
              </a:r>
              <a:br>
                <a:rPr lang="en-GB" sz="946" dirty="0"/>
              </a:br>
              <a:r>
                <a:rPr lang="en-GB" sz="946" dirty="0"/>
                <a:t>Business</a:t>
              </a:r>
              <a:br>
                <a:rPr lang="en-GB" sz="946" dirty="0"/>
              </a:br>
              <a:r>
                <a:rPr lang="en-GB" sz="946" dirty="0"/>
                <a:t>Vision</a:t>
              </a:r>
              <a:endParaRPr lang="en-US" sz="946" dirty="0"/>
            </a:p>
          </p:txBody>
        </p:sp>
        <p:sp>
          <p:nvSpPr>
            <p:cNvPr id="60" name="Freeform 523">
              <a:extLst>
                <a:ext uri="{FF2B5EF4-FFF2-40B4-BE49-F238E27FC236}">
                  <a16:creationId xmlns:a16="http://schemas.microsoft.com/office/drawing/2014/main" xmlns="" id="{960491DB-0FCF-4149-B1F5-8953643E3234}"/>
                </a:ext>
              </a:extLst>
            </p:cNvPr>
            <p:cNvSpPr>
              <a:spLocks noEditPoints="1"/>
            </p:cNvSpPr>
            <p:nvPr/>
          </p:nvSpPr>
          <p:spPr bwMode="black">
            <a:xfrm>
              <a:off x="5860523" y="3976370"/>
              <a:ext cx="789374" cy="589894"/>
            </a:xfrm>
            <a:custGeom>
              <a:avLst/>
              <a:gdLst>
                <a:gd name="T0" fmla="*/ 132 w 260"/>
                <a:gd name="T1" fmla="*/ 108 h 176"/>
                <a:gd name="T2" fmla="*/ 88 w 260"/>
                <a:gd name="T3" fmla="*/ 136 h 176"/>
                <a:gd name="T4" fmla="*/ 40 w 260"/>
                <a:gd name="T5" fmla="*/ 88 h 176"/>
                <a:gd name="T6" fmla="*/ 88 w 260"/>
                <a:gd name="T7" fmla="*/ 40 h 176"/>
                <a:gd name="T8" fmla="*/ 132 w 260"/>
                <a:gd name="T9" fmla="*/ 68 h 176"/>
                <a:gd name="T10" fmla="*/ 113 w 260"/>
                <a:gd name="T11" fmla="*/ 68 h 176"/>
                <a:gd name="T12" fmla="*/ 88 w 260"/>
                <a:gd name="T13" fmla="*/ 56 h 176"/>
                <a:gd name="T14" fmla="*/ 56 w 260"/>
                <a:gd name="T15" fmla="*/ 88 h 176"/>
                <a:gd name="T16" fmla="*/ 88 w 260"/>
                <a:gd name="T17" fmla="*/ 120 h 176"/>
                <a:gd name="T18" fmla="*/ 113 w 260"/>
                <a:gd name="T19" fmla="*/ 108 h 176"/>
                <a:gd name="T20" fmla="*/ 132 w 260"/>
                <a:gd name="T21" fmla="*/ 108 h 176"/>
                <a:gd name="T22" fmla="*/ 260 w 260"/>
                <a:gd name="T23" fmla="*/ 108 h 176"/>
                <a:gd name="T24" fmla="*/ 239 w 260"/>
                <a:gd name="T25" fmla="*/ 88 h 176"/>
                <a:gd name="T26" fmla="*/ 260 w 260"/>
                <a:gd name="T27" fmla="*/ 68 h 176"/>
                <a:gd name="T28" fmla="*/ 248 w 260"/>
                <a:gd name="T29" fmla="*/ 56 h 176"/>
                <a:gd name="T30" fmla="*/ 217 w 260"/>
                <a:gd name="T31" fmla="*/ 88 h 176"/>
                <a:gd name="T32" fmla="*/ 248 w 260"/>
                <a:gd name="T33" fmla="*/ 120 h 176"/>
                <a:gd name="T34" fmla="*/ 260 w 260"/>
                <a:gd name="T35" fmla="*/ 108 h 176"/>
                <a:gd name="T36" fmla="*/ 220 w 260"/>
                <a:gd name="T37" fmla="*/ 68 h 176"/>
                <a:gd name="T38" fmla="*/ 208 w 260"/>
                <a:gd name="T39" fmla="*/ 56 h 176"/>
                <a:gd name="T40" fmla="*/ 185 w 260"/>
                <a:gd name="T41" fmla="*/ 80 h 176"/>
                <a:gd name="T42" fmla="*/ 88 w 260"/>
                <a:gd name="T43" fmla="*/ 80 h 176"/>
                <a:gd name="T44" fmla="*/ 88 w 260"/>
                <a:gd name="T45" fmla="*/ 96 h 176"/>
                <a:gd name="T46" fmla="*/ 185 w 260"/>
                <a:gd name="T47" fmla="*/ 96 h 176"/>
                <a:gd name="T48" fmla="*/ 208 w 260"/>
                <a:gd name="T49" fmla="*/ 120 h 176"/>
                <a:gd name="T50" fmla="*/ 220 w 260"/>
                <a:gd name="T51" fmla="*/ 108 h 176"/>
                <a:gd name="T52" fmla="*/ 199 w 260"/>
                <a:gd name="T53" fmla="*/ 88 h 176"/>
                <a:gd name="T54" fmla="*/ 220 w 260"/>
                <a:gd name="T55" fmla="*/ 68 h 176"/>
                <a:gd name="T56" fmla="*/ 157 w 260"/>
                <a:gd name="T57" fmla="*/ 108 h 176"/>
                <a:gd name="T58" fmla="*/ 88 w 260"/>
                <a:gd name="T59" fmla="*/ 160 h 176"/>
                <a:gd name="T60" fmla="*/ 16 w 260"/>
                <a:gd name="T61" fmla="*/ 88 h 176"/>
                <a:gd name="T62" fmla="*/ 88 w 260"/>
                <a:gd name="T63" fmla="*/ 16 h 176"/>
                <a:gd name="T64" fmla="*/ 157 w 260"/>
                <a:gd name="T65" fmla="*/ 68 h 176"/>
                <a:gd name="T66" fmla="*/ 174 w 260"/>
                <a:gd name="T67" fmla="*/ 68 h 176"/>
                <a:gd name="T68" fmla="*/ 88 w 260"/>
                <a:gd name="T69" fmla="*/ 0 h 176"/>
                <a:gd name="T70" fmla="*/ 0 w 260"/>
                <a:gd name="T71" fmla="*/ 88 h 176"/>
                <a:gd name="T72" fmla="*/ 88 w 260"/>
                <a:gd name="T73" fmla="*/ 176 h 176"/>
                <a:gd name="T74" fmla="*/ 174 w 260"/>
                <a:gd name="T75" fmla="*/ 108 h 176"/>
                <a:gd name="T76" fmla="*/ 157 w 260"/>
                <a:gd name="T77" fmla="*/ 10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0" h="176">
                  <a:moveTo>
                    <a:pt x="132" y="108"/>
                  </a:moveTo>
                  <a:cubicBezTo>
                    <a:pt x="124" y="125"/>
                    <a:pt x="108" y="136"/>
                    <a:pt x="88" y="136"/>
                  </a:cubicBezTo>
                  <a:cubicBezTo>
                    <a:pt x="61" y="136"/>
                    <a:pt x="40" y="115"/>
                    <a:pt x="40" y="88"/>
                  </a:cubicBezTo>
                  <a:cubicBezTo>
                    <a:pt x="40" y="61"/>
                    <a:pt x="61" y="40"/>
                    <a:pt x="88" y="40"/>
                  </a:cubicBezTo>
                  <a:cubicBezTo>
                    <a:pt x="108" y="40"/>
                    <a:pt x="124" y="51"/>
                    <a:pt x="132" y="68"/>
                  </a:cubicBezTo>
                  <a:cubicBezTo>
                    <a:pt x="113" y="68"/>
                    <a:pt x="113" y="68"/>
                    <a:pt x="113" y="68"/>
                  </a:cubicBezTo>
                  <a:cubicBezTo>
                    <a:pt x="108" y="60"/>
                    <a:pt x="98" y="56"/>
                    <a:pt x="88" y="56"/>
                  </a:cubicBezTo>
                  <a:cubicBezTo>
                    <a:pt x="70" y="56"/>
                    <a:pt x="56" y="70"/>
                    <a:pt x="56" y="88"/>
                  </a:cubicBezTo>
                  <a:cubicBezTo>
                    <a:pt x="56" y="106"/>
                    <a:pt x="70" y="120"/>
                    <a:pt x="88" y="120"/>
                  </a:cubicBezTo>
                  <a:cubicBezTo>
                    <a:pt x="98" y="120"/>
                    <a:pt x="108" y="116"/>
                    <a:pt x="113" y="108"/>
                  </a:cubicBezTo>
                  <a:lnTo>
                    <a:pt x="132" y="108"/>
                  </a:lnTo>
                  <a:close/>
                  <a:moveTo>
                    <a:pt x="260" y="108"/>
                  </a:moveTo>
                  <a:cubicBezTo>
                    <a:pt x="239" y="88"/>
                    <a:pt x="239" y="88"/>
                    <a:pt x="239" y="88"/>
                  </a:cubicBezTo>
                  <a:cubicBezTo>
                    <a:pt x="260" y="68"/>
                    <a:pt x="260" y="68"/>
                    <a:pt x="260" y="68"/>
                  </a:cubicBezTo>
                  <a:cubicBezTo>
                    <a:pt x="248" y="56"/>
                    <a:pt x="248" y="56"/>
                    <a:pt x="248" y="56"/>
                  </a:cubicBezTo>
                  <a:cubicBezTo>
                    <a:pt x="217" y="88"/>
                    <a:pt x="217" y="88"/>
                    <a:pt x="217" y="88"/>
                  </a:cubicBezTo>
                  <a:cubicBezTo>
                    <a:pt x="248" y="120"/>
                    <a:pt x="248" y="120"/>
                    <a:pt x="248" y="120"/>
                  </a:cubicBezTo>
                  <a:lnTo>
                    <a:pt x="260" y="108"/>
                  </a:lnTo>
                  <a:close/>
                  <a:moveTo>
                    <a:pt x="220" y="68"/>
                  </a:moveTo>
                  <a:cubicBezTo>
                    <a:pt x="208" y="56"/>
                    <a:pt x="208" y="56"/>
                    <a:pt x="208" y="56"/>
                  </a:cubicBezTo>
                  <a:cubicBezTo>
                    <a:pt x="185" y="80"/>
                    <a:pt x="185" y="80"/>
                    <a:pt x="185" y="80"/>
                  </a:cubicBezTo>
                  <a:cubicBezTo>
                    <a:pt x="88" y="80"/>
                    <a:pt x="88" y="80"/>
                    <a:pt x="88" y="80"/>
                  </a:cubicBezTo>
                  <a:cubicBezTo>
                    <a:pt x="88" y="96"/>
                    <a:pt x="88" y="96"/>
                    <a:pt x="88" y="96"/>
                  </a:cubicBezTo>
                  <a:cubicBezTo>
                    <a:pt x="185" y="96"/>
                    <a:pt x="185" y="96"/>
                    <a:pt x="185" y="96"/>
                  </a:cubicBezTo>
                  <a:cubicBezTo>
                    <a:pt x="208" y="120"/>
                    <a:pt x="208" y="120"/>
                    <a:pt x="208" y="120"/>
                  </a:cubicBezTo>
                  <a:cubicBezTo>
                    <a:pt x="220" y="108"/>
                    <a:pt x="220" y="108"/>
                    <a:pt x="220" y="108"/>
                  </a:cubicBezTo>
                  <a:cubicBezTo>
                    <a:pt x="199" y="88"/>
                    <a:pt x="199" y="88"/>
                    <a:pt x="199" y="88"/>
                  </a:cubicBezTo>
                  <a:lnTo>
                    <a:pt x="220" y="68"/>
                  </a:lnTo>
                  <a:close/>
                  <a:moveTo>
                    <a:pt x="157" y="108"/>
                  </a:moveTo>
                  <a:cubicBezTo>
                    <a:pt x="148" y="138"/>
                    <a:pt x="121" y="160"/>
                    <a:pt x="88" y="160"/>
                  </a:cubicBezTo>
                  <a:cubicBezTo>
                    <a:pt x="48" y="160"/>
                    <a:pt x="16" y="128"/>
                    <a:pt x="16" y="88"/>
                  </a:cubicBezTo>
                  <a:cubicBezTo>
                    <a:pt x="16" y="48"/>
                    <a:pt x="48" y="16"/>
                    <a:pt x="88" y="16"/>
                  </a:cubicBezTo>
                  <a:cubicBezTo>
                    <a:pt x="121" y="16"/>
                    <a:pt x="148" y="38"/>
                    <a:pt x="157" y="68"/>
                  </a:cubicBezTo>
                  <a:cubicBezTo>
                    <a:pt x="174" y="68"/>
                    <a:pt x="174" y="68"/>
                    <a:pt x="174" y="68"/>
                  </a:cubicBezTo>
                  <a:cubicBezTo>
                    <a:pt x="165" y="29"/>
                    <a:pt x="130" y="0"/>
                    <a:pt x="88" y="0"/>
                  </a:cubicBezTo>
                  <a:cubicBezTo>
                    <a:pt x="39" y="0"/>
                    <a:pt x="0" y="39"/>
                    <a:pt x="0" y="88"/>
                  </a:cubicBezTo>
                  <a:cubicBezTo>
                    <a:pt x="0" y="137"/>
                    <a:pt x="39" y="176"/>
                    <a:pt x="88" y="176"/>
                  </a:cubicBezTo>
                  <a:cubicBezTo>
                    <a:pt x="130" y="176"/>
                    <a:pt x="165" y="147"/>
                    <a:pt x="174" y="108"/>
                  </a:cubicBezTo>
                  <a:lnTo>
                    <a:pt x="157" y="108"/>
                  </a:lnTo>
                  <a:close/>
                </a:path>
              </a:pathLst>
            </a:custGeom>
            <a:solidFill>
              <a:schemeClr val="accent1"/>
            </a:solidFill>
            <a:ln>
              <a:noFill/>
            </a:ln>
          </p:spPr>
          <p:txBody>
            <a:bodyPr vert="horz" wrap="square" lIns="61748" tIns="30874" rIns="61748" bIns="30874" numCol="1" anchor="t" anchorCtr="0" compatLnSpc="1">
              <a:prstTxWarp prst="textNoShape">
                <a:avLst/>
              </a:prstTxWarp>
            </a:bodyPr>
            <a:lstStyle/>
            <a:p>
              <a:endParaRPr lang="en-US" sz="946" dirty="0"/>
            </a:p>
          </p:txBody>
        </p:sp>
        <p:sp>
          <p:nvSpPr>
            <p:cNvPr id="61" name="Freeform 46">
              <a:extLst>
                <a:ext uri="{FF2B5EF4-FFF2-40B4-BE49-F238E27FC236}">
                  <a16:creationId xmlns:a16="http://schemas.microsoft.com/office/drawing/2014/main" xmlns="" id="{B7D210D4-C695-450B-A714-9AB6B640F495}"/>
                </a:ext>
              </a:extLst>
            </p:cNvPr>
            <p:cNvSpPr>
              <a:spLocks noEditPoints="1"/>
            </p:cNvSpPr>
            <p:nvPr/>
          </p:nvSpPr>
          <p:spPr bwMode="auto">
            <a:xfrm>
              <a:off x="6852562" y="4184122"/>
              <a:ext cx="490216" cy="568438"/>
            </a:xfrm>
            <a:custGeom>
              <a:avLst/>
              <a:gdLst>
                <a:gd name="T0" fmla="*/ 203 w 214"/>
                <a:gd name="T1" fmla="*/ 56 h 176"/>
                <a:gd name="T2" fmla="*/ 107 w 214"/>
                <a:gd name="T3" fmla="*/ 16 h 176"/>
                <a:gd name="T4" fmla="*/ 11 w 214"/>
                <a:gd name="T5" fmla="*/ 56 h 176"/>
                <a:gd name="T6" fmla="*/ 0 w 214"/>
                <a:gd name="T7" fmla="*/ 45 h 176"/>
                <a:gd name="T8" fmla="*/ 107 w 214"/>
                <a:gd name="T9" fmla="*/ 0 h 176"/>
                <a:gd name="T10" fmla="*/ 214 w 214"/>
                <a:gd name="T11" fmla="*/ 45 h 176"/>
                <a:gd name="T12" fmla="*/ 203 w 214"/>
                <a:gd name="T13" fmla="*/ 56 h 176"/>
                <a:gd name="T14" fmla="*/ 186 w 214"/>
                <a:gd name="T15" fmla="*/ 73 h 176"/>
                <a:gd name="T16" fmla="*/ 107 w 214"/>
                <a:gd name="T17" fmla="*/ 40 h 176"/>
                <a:gd name="T18" fmla="*/ 28 w 214"/>
                <a:gd name="T19" fmla="*/ 73 h 176"/>
                <a:gd name="T20" fmla="*/ 39 w 214"/>
                <a:gd name="T21" fmla="*/ 84 h 176"/>
                <a:gd name="T22" fmla="*/ 107 w 214"/>
                <a:gd name="T23" fmla="*/ 56 h 176"/>
                <a:gd name="T24" fmla="*/ 175 w 214"/>
                <a:gd name="T25" fmla="*/ 84 h 176"/>
                <a:gd name="T26" fmla="*/ 186 w 214"/>
                <a:gd name="T27" fmla="*/ 73 h 176"/>
                <a:gd name="T28" fmla="*/ 158 w 214"/>
                <a:gd name="T29" fmla="*/ 101 h 176"/>
                <a:gd name="T30" fmla="*/ 107 w 214"/>
                <a:gd name="T31" fmla="*/ 80 h 176"/>
                <a:gd name="T32" fmla="*/ 56 w 214"/>
                <a:gd name="T33" fmla="*/ 101 h 176"/>
                <a:gd name="T34" fmla="*/ 67 w 214"/>
                <a:gd name="T35" fmla="*/ 112 h 176"/>
                <a:gd name="T36" fmla="*/ 107 w 214"/>
                <a:gd name="T37" fmla="*/ 96 h 176"/>
                <a:gd name="T38" fmla="*/ 147 w 214"/>
                <a:gd name="T39" fmla="*/ 112 h 176"/>
                <a:gd name="T40" fmla="*/ 158 w 214"/>
                <a:gd name="T41" fmla="*/ 101 h 176"/>
                <a:gd name="T42" fmla="*/ 135 w 214"/>
                <a:gd name="T43" fmla="*/ 148 h 176"/>
                <a:gd name="T44" fmla="*/ 107 w 214"/>
                <a:gd name="T45" fmla="*/ 120 h 176"/>
                <a:gd name="T46" fmla="*/ 79 w 214"/>
                <a:gd name="T47" fmla="*/ 148 h 176"/>
                <a:gd name="T48" fmla="*/ 107 w 214"/>
                <a:gd name="T49" fmla="*/ 176 h 176"/>
                <a:gd name="T50" fmla="*/ 135 w 214"/>
                <a:gd name="T51" fmla="*/ 148 h 176"/>
                <a:gd name="T52" fmla="*/ 119 w 214"/>
                <a:gd name="T53" fmla="*/ 148 h 176"/>
                <a:gd name="T54" fmla="*/ 107 w 214"/>
                <a:gd name="T55" fmla="*/ 160 h 176"/>
                <a:gd name="T56" fmla="*/ 95 w 214"/>
                <a:gd name="T57" fmla="*/ 148 h 176"/>
                <a:gd name="T58" fmla="*/ 107 w 214"/>
                <a:gd name="T59" fmla="*/ 136 h 176"/>
                <a:gd name="T60" fmla="*/ 119 w 214"/>
                <a:gd name="T61" fmla="*/ 1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4" h="176">
                  <a:moveTo>
                    <a:pt x="203" y="56"/>
                  </a:moveTo>
                  <a:cubicBezTo>
                    <a:pt x="177" y="30"/>
                    <a:pt x="143" y="16"/>
                    <a:pt x="107" y="16"/>
                  </a:cubicBezTo>
                  <a:cubicBezTo>
                    <a:pt x="71" y="16"/>
                    <a:pt x="37" y="30"/>
                    <a:pt x="11" y="56"/>
                  </a:cubicBezTo>
                  <a:cubicBezTo>
                    <a:pt x="0" y="45"/>
                    <a:pt x="0" y="45"/>
                    <a:pt x="0" y="45"/>
                  </a:cubicBezTo>
                  <a:cubicBezTo>
                    <a:pt x="28" y="16"/>
                    <a:pt x="66" y="0"/>
                    <a:pt x="107" y="0"/>
                  </a:cubicBezTo>
                  <a:cubicBezTo>
                    <a:pt x="148" y="0"/>
                    <a:pt x="186" y="16"/>
                    <a:pt x="214" y="45"/>
                  </a:cubicBezTo>
                  <a:lnTo>
                    <a:pt x="203" y="56"/>
                  </a:lnTo>
                  <a:close/>
                  <a:moveTo>
                    <a:pt x="186" y="73"/>
                  </a:moveTo>
                  <a:cubicBezTo>
                    <a:pt x="165" y="52"/>
                    <a:pt x="137" y="40"/>
                    <a:pt x="107" y="40"/>
                  </a:cubicBezTo>
                  <a:cubicBezTo>
                    <a:pt x="77" y="40"/>
                    <a:pt x="49" y="52"/>
                    <a:pt x="28" y="73"/>
                  </a:cubicBezTo>
                  <a:cubicBezTo>
                    <a:pt x="39" y="84"/>
                    <a:pt x="39" y="84"/>
                    <a:pt x="39" y="84"/>
                  </a:cubicBezTo>
                  <a:cubicBezTo>
                    <a:pt x="57" y="66"/>
                    <a:pt x="81" y="56"/>
                    <a:pt x="107" y="56"/>
                  </a:cubicBezTo>
                  <a:cubicBezTo>
                    <a:pt x="133" y="56"/>
                    <a:pt x="157" y="66"/>
                    <a:pt x="175" y="84"/>
                  </a:cubicBezTo>
                  <a:lnTo>
                    <a:pt x="186" y="73"/>
                  </a:lnTo>
                  <a:close/>
                  <a:moveTo>
                    <a:pt x="158" y="101"/>
                  </a:moveTo>
                  <a:cubicBezTo>
                    <a:pt x="144" y="87"/>
                    <a:pt x="126" y="80"/>
                    <a:pt x="107" y="80"/>
                  </a:cubicBezTo>
                  <a:cubicBezTo>
                    <a:pt x="88" y="80"/>
                    <a:pt x="70" y="87"/>
                    <a:pt x="56" y="101"/>
                  </a:cubicBezTo>
                  <a:cubicBezTo>
                    <a:pt x="67" y="112"/>
                    <a:pt x="67" y="112"/>
                    <a:pt x="67" y="112"/>
                  </a:cubicBezTo>
                  <a:cubicBezTo>
                    <a:pt x="78" y="102"/>
                    <a:pt x="92" y="96"/>
                    <a:pt x="107" y="96"/>
                  </a:cubicBezTo>
                  <a:cubicBezTo>
                    <a:pt x="122" y="96"/>
                    <a:pt x="136" y="102"/>
                    <a:pt x="147" y="112"/>
                  </a:cubicBezTo>
                  <a:lnTo>
                    <a:pt x="158" y="101"/>
                  </a:lnTo>
                  <a:close/>
                  <a:moveTo>
                    <a:pt x="135" y="148"/>
                  </a:moveTo>
                  <a:cubicBezTo>
                    <a:pt x="135" y="133"/>
                    <a:pt x="122" y="120"/>
                    <a:pt x="107" y="120"/>
                  </a:cubicBezTo>
                  <a:cubicBezTo>
                    <a:pt x="92" y="120"/>
                    <a:pt x="79" y="133"/>
                    <a:pt x="79" y="148"/>
                  </a:cubicBezTo>
                  <a:cubicBezTo>
                    <a:pt x="79" y="163"/>
                    <a:pt x="92" y="176"/>
                    <a:pt x="107" y="176"/>
                  </a:cubicBezTo>
                  <a:cubicBezTo>
                    <a:pt x="122" y="176"/>
                    <a:pt x="135" y="163"/>
                    <a:pt x="135" y="148"/>
                  </a:cubicBezTo>
                  <a:close/>
                  <a:moveTo>
                    <a:pt x="119" y="148"/>
                  </a:moveTo>
                  <a:cubicBezTo>
                    <a:pt x="119" y="155"/>
                    <a:pt x="114" y="160"/>
                    <a:pt x="107" y="160"/>
                  </a:cubicBezTo>
                  <a:cubicBezTo>
                    <a:pt x="100" y="160"/>
                    <a:pt x="95" y="155"/>
                    <a:pt x="95" y="148"/>
                  </a:cubicBezTo>
                  <a:cubicBezTo>
                    <a:pt x="95" y="141"/>
                    <a:pt x="100" y="136"/>
                    <a:pt x="107" y="136"/>
                  </a:cubicBezTo>
                  <a:cubicBezTo>
                    <a:pt x="114" y="136"/>
                    <a:pt x="119" y="141"/>
                    <a:pt x="119" y="148"/>
                  </a:cubicBezTo>
                  <a:close/>
                </a:path>
              </a:pathLst>
            </a:custGeom>
            <a:solidFill>
              <a:schemeClr val="tx2"/>
            </a:solidFill>
            <a:ln>
              <a:noFill/>
            </a:ln>
          </p:spPr>
          <p:txBody>
            <a:bodyPr vert="horz" wrap="square" lIns="61748" tIns="30874" rIns="61748" bIns="30874" numCol="1" anchor="t" anchorCtr="0" compatLnSpc="1">
              <a:prstTxWarp prst="textNoShape">
                <a:avLst/>
              </a:prstTxWarp>
            </a:bodyPr>
            <a:lstStyle/>
            <a:p>
              <a:endParaRPr lang="en-US" sz="946"/>
            </a:p>
          </p:txBody>
        </p:sp>
        <p:sp>
          <p:nvSpPr>
            <p:cNvPr id="62" name="Freeform 48">
              <a:extLst>
                <a:ext uri="{FF2B5EF4-FFF2-40B4-BE49-F238E27FC236}">
                  <a16:creationId xmlns:a16="http://schemas.microsoft.com/office/drawing/2014/main" xmlns="" id="{DB5DD5B9-E733-469D-A5E6-9E74668D6DB7}"/>
                </a:ext>
              </a:extLst>
            </p:cNvPr>
            <p:cNvSpPr>
              <a:spLocks noEditPoints="1"/>
            </p:cNvSpPr>
            <p:nvPr/>
          </p:nvSpPr>
          <p:spPr bwMode="auto">
            <a:xfrm>
              <a:off x="7514018" y="3976370"/>
              <a:ext cx="606951" cy="690468"/>
            </a:xfrm>
            <a:custGeom>
              <a:avLst/>
              <a:gdLst>
                <a:gd name="T0" fmla="*/ 224 w 224"/>
                <a:gd name="T1" fmla="*/ 112 h 224"/>
                <a:gd name="T2" fmla="*/ 194 w 224"/>
                <a:gd name="T3" fmla="*/ 80 h 224"/>
                <a:gd name="T4" fmla="*/ 174 w 224"/>
                <a:gd name="T5" fmla="*/ 50 h 224"/>
                <a:gd name="T6" fmla="*/ 144 w 224"/>
                <a:gd name="T7" fmla="*/ 30 h 224"/>
                <a:gd name="T8" fmla="*/ 112 w 224"/>
                <a:gd name="T9" fmla="*/ 0 h 224"/>
                <a:gd name="T10" fmla="*/ 80 w 224"/>
                <a:gd name="T11" fmla="*/ 30 h 224"/>
                <a:gd name="T12" fmla="*/ 50 w 224"/>
                <a:gd name="T13" fmla="*/ 50 h 224"/>
                <a:gd name="T14" fmla="*/ 30 w 224"/>
                <a:gd name="T15" fmla="*/ 80 h 224"/>
                <a:gd name="T16" fmla="*/ 0 w 224"/>
                <a:gd name="T17" fmla="*/ 112 h 224"/>
                <a:gd name="T18" fmla="*/ 30 w 224"/>
                <a:gd name="T19" fmla="*/ 144 h 224"/>
                <a:gd name="T20" fmla="*/ 50 w 224"/>
                <a:gd name="T21" fmla="*/ 174 h 224"/>
                <a:gd name="T22" fmla="*/ 80 w 224"/>
                <a:gd name="T23" fmla="*/ 194 h 224"/>
                <a:gd name="T24" fmla="*/ 112 w 224"/>
                <a:gd name="T25" fmla="*/ 224 h 224"/>
                <a:gd name="T26" fmla="*/ 144 w 224"/>
                <a:gd name="T27" fmla="*/ 194 h 224"/>
                <a:gd name="T28" fmla="*/ 174 w 224"/>
                <a:gd name="T29" fmla="*/ 174 h 224"/>
                <a:gd name="T30" fmla="*/ 194 w 224"/>
                <a:gd name="T31" fmla="*/ 144 h 224"/>
                <a:gd name="T32" fmla="*/ 224 w 224"/>
                <a:gd name="T33" fmla="*/ 112 h 224"/>
                <a:gd name="T34" fmla="*/ 112 w 224"/>
                <a:gd name="T35" fmla="*/ 16 h 224"/>
                <a:gd name="T36" fmla="*/ 128 w 224"/>
                <a:gd name="T37" fmla="*/ 32 h 224"/>
                <a:gd name="T38" fmla="*/ 112 w 224"/>
                <a:gd name="T39" fmla="*/ 48 h 224"/>
                <a:gd name="T40" fmla="*/ 96 w 224"/>
                <a:gd name="T41" fmla="*/ 32 h 224"/>
                <a:gd name="T42" fmla="*/ 112 w 224"/>
                <a:gd name="T43" fmla="*/ 16 h 224"/>
                <a:gd name="T44" fmla="*/ 16 w 224"/>
                <a:gd name="T45" fmla="*/ 112 h 224"/>
                <a:gd name="T46" fmla="*/ 32 w 224"/>
                <a:gd name="T47" fmla="*/ 96 h 224"/>
                <a:gd name="T48" fmla="*/ 48 w 224"/>
                <a:gd name="T49" fmla="*/ 112 h 224"/>
                <a:gd name="T50" fmla="*/ 32 w 224"/>
                <a:gd name="T51" fmla="*/ 128 h 224"/>
                <a:gd name="T52" fmla="*/ 16 w 224"/>
                <a:gd name="T53" fmla="*/ 112 h 224"/>
                <a:gd name="T54" fmla="*/ 112 w 224"/>
                <a:gd name="T55" fmla="*/ 208 h 224"/>
                <a:gd name="T56" fmla="*/ 96 w 224"/>
                <a:gd name="T57" fmla="*/ 192 h 224"/>
                <a:gd name="T58" fmla="*/ 112 w 224"/>
                <a:gd name="T59" fmla="*/ 176 h 224"/>
                <a:gd name="T60" fmla="*/ 128 w 224"/>
                <a:gd name="T61" fmla="*/ 192 h 224"/>
                <a:gd name="T62" fmla="*/ 112 w 224"/>
                <a:gd name="T63" fmla="*/ 208 h 224"/>
                <a:gd name="T64" fmla="*/ 163 w 224"/>
                <a:gd name="T65" fmla="*/ 163 h 224"/>
                <a:gd name="T66" fmla="*/ 141 w 224"/>
                <a:gd name="T67" fmla="*/ 178 h 224"/>
                <a:gd name="T68" fmla="*/ 112 w 224"/>
                <a:gd name="T69" fmla="*/ 160 h 224"/>
                <a:gd name="T70" fmla="*/ 83 w 224"/>
                <a:gd name="T71" fmla="*/ 178 h 224"/>
                <a:gd name="T72" fmla="*/ 61 w 224"/>
                <a:gd name="T73" fmla="*/ 163 h 224"/>
                <a:gd name="T74" fmla="*/ 46 w 224"/>
                <a:gd name="T75" fmla="*/ 141 h 224"/>
                <a:gd name="T76" fmla="*/ 64 w 224"/>
                <a:gd name="T77" fmla="*/ 112 h 224"/>
                <a:gd name="T78" fmla="*/ 46 w 224"/>
                <a:gd name="T79" fmla="*/ 83 h 224"/>
                <a:gd name="T80" fmla="*/ 61 w 224"/>
                <a:gd name="T81" fmla="*/ 61 h 224"/>
                <a:gd name="T82" fmla="*/ 83 w 224"/>
                <a:gd name="T83" fmla="*/ 46 h 224"/>
                <a:gd name="T84" fmla="*/ 112 w 224"/>
                <a:gd name="T85" fmla="*/ 64 h 224"/>
                <a:gd name="T86" fmla="*/ 141 w 224"/>
                <a:gd name="T87" fmla="*/ 46 h 224"/>
                <a:gd name="T88" fmla="*/ 163 w 224"/>
                <a:gd name="T89" fmla="*/ 61 h 224"/>
                <a:gd name="T90" fmla="*/ 178 w 224"/>
                <a:gd name="T91" fmla="*/ 83 h 224"/>
                <a:gd name="T92" fmla="*/ 160 w 224"/>
                <a:gd name="T93" fmla="*/ 112 h 224"/>
                <a:gd name="T94" fmla="*/ 178 w 224"/>
                <a:gd name="T95" fmla="*/ 141 h 224"/>
                <a:gd name="T96" fmla="*/ 163 w 224"/>
                <a:gd name="T97" fmla="*/ 163 h 224"/>
                <a:gd name="T98" fmla="*/ 192 w 224"/>
                <a:gd name="T99" fmla="*/ 128 h 224"/>
                <a:gd name="T100" fmla="*/ 176 w 224"/>
                <a:gd name="T101" fmla="*/ 112 h 224"/>
                <a:gd name="T102" fmla="*/ 192 w 224"/>
                <a:gd name="T103" fmla="*/ 96 h 224"/>
                <a:gd name="T104" fmla="*/ 208 w 224"/>
                <a:gd name="T105" fmla="*/ 112 h 224"/>
                <a:gd name="T106" fmla="*/ 192 w 224"/>
                <a:gd name="T107" fmla="*/ 12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4" h="224">
                  <a:moveTo>
                    <a:pt x="224" y="112"/>
                  </a:moveTo>
                  <a:cubicBezTo>
                    <a:pt x="224" y="95"/>
                    <a:pt x="211" y="81"/>
                    <a:pt x="194" y="80"/>
                  </a:cubicBezTo>
                  <a:cubicBezTo>
                    <a:pt x="190" y="69"/>
                    <a:pt x="183" y="59"/>
                    <a:pt x="174" y="50"/>
                  </a:cubicBezTo>
                  <a:cubicBezTo>
                    <a:pt x="165" y="41"/>
                    <a:pt x="155" y="34"/>
                    <a:pt x="144" y="30"/>
                  </a:cubicBezTo>
                  <a:cubicBezTo>
                    <a:pt x="143" y="13"/>
                    <a:pt x="129" y="0"/>
                    <a:pt x="112" y="0"/>
                  </a:cubicBezTo>
                  <a:cubicBezTo>
                    <a:pt x="95" y="0"/>
                    <a:pt x="81" y="13"/>
                    <a:pt x="80" y="30"/>
                  </a:cubicBezTo>
                  <a:cubicBezTo>
                    <a:pt x="69" y="34"/>
                    <a:pt x="59" y="41"/>
                    <a:pt x="50" y="50"/>
                  </a:cubicBezTo>
                  <a:cubicBezTo>
                    <a:pt x="41" y="59"/>
                    <a:pt x="34" y="69"/>
                    <a:pt x="30" y="80"/>
                  </a:cubicBezTo>
                  <a:cubicBezTo>
                    <a:pt x="13" y="81"/>
                    <a:pt x="0" y="95"/>
                    <a:pt x="0" y="112"/>
                  </a:cubicBezTo>
                  <a:cubicBezTo>
                    <a:pt x="0" y="129"/>
                    <a:pt x="13" y="143"/>
                    <a:pt x="30" y="144"/>
                  </a:cubicBezTo>
                  <a:cubicBezTo>
                    <a:pt x="34" y="155"/>
                    <a:pt x="41" y="165"/>
                    <a:pt x="50" y="174"/>
                  </a:cubicBezTo>
                  <a:cubicBezTo>
                    <a:pt x="59" y="183"/>
                    <a:pt x="69" y="190"/>
                    <a:pt x="80" y="194"/>
                  </a:cubicBezTo>
                  <a:cubicBezTo>
                    <a:pt x="81" y="211"/>
                    <a:pt x="95" y="224"/>
                    <a:pt x="112" y="224"/>
                  </a:cubicBezTo>
                  <a:cubicBezTo>
                    <a:pt x="129" y="224"/>
                    <a:pt x="143" y="211"/>
                    <a:pt x="144" y="194"/>
                  </a:cubicBezTo>
                  <a:cubicBezTo>
                    <a:pt x="155" y="190"/>
                    <a:pt x="165" y="183"/>
                    <a:pt x="174" y="174"/>
                  </a:cubicBezTo>
                  <a:cubicBezTo>
                    <a:pt x="183" y="165"/>
                    <a:pt x="190" y="155"/>
                    <a:pt x="194" y="144"/>
                  </a:cubicBezTo>
                  <a:cubicBezTo>
                    <a:pt x="211" y="143"/>
                    <a:pt x="224" y="129"/>
                    <a:pt x="224" y="112"/>
                  </a:cubicBezTo>
                  <a:close/>
                  <a:moveTo>
                    <a:pt x="112" y="16"/>
                  </a:moveTo>
                  <a:cubicBezTo>
                    <a:pt x="121" y="16"/>
                    <a:pt x="128" y="23"/>
                    <a:pt x="128" y="32"/>
                  </a:cubicBezTo>
                  <a:cubicBezTo>
                    <a:pt x="128" y="41"/>
                    <a:pt x="121" y="48"/>
                    <a:pt x="112" y="48"/>
                  </a:cubicBezTo>
                  <a:cubicBezTo>
                    <a:pt x="103" y="48"/>
                    <a:pt x="96" y="41"/>
                    <a:pt x="96" y="32"/>
                  </a:cubicBezTo>
                  <a:cubicBezTo>
                    <a:pt x="96" y="23"/>
                    <a:pt x="103" y="16"/>
                    <a:pt x="112" y="16"/>
                  </a:cubicBezTo>
                  <a:close/>
                  <a:moveTo>
                    <a:pt x="16" y="112"/>
                  </a:moveTo>
                  <a:cubicBezTo>
                    <a:pt x="16" y="103"/>
                    <a:pt x="23" y="96"/>
                    <a:pt x="32" y="96"/>
                  </a:cubicBezTo>
                  <a:cubicBezTo>
                    <a:pt x="41" y="96"/>
                    <a:pt x="48" y="103"/>
                    <a:pt x="48" y="112"/>
                  </a:cubicBezTo>
                  <a:cubicBezTo>
                    <a:pt x="48" y="121"/>
                    <a:pt x="41" y="128"/>
                    <a:pt x="32" y="128"/>
                  </a:cubicBezTo>
                  <a:cubicBezTo>
                    <a:pt x="23" y="128"/>
                    <a:pt x="16" y="121"/>
                    <a:pt x="16" y="112"/>
                  </a:cubicBezTo>
                  <a:close/>
                  <a:moveTo>
                    <a:pt x="112" y="208"/>
                  </a:moveTo>
                  <a:cubicBezTo>
                    <a:pt x="103" y="208"/>
                    <a:pt x="96" y="201"/>
                    <a:pt x="96" y="192"/>
                  </a:cubicBezTo>
                  <a:cubicBezTo>
                    <a:pt x="96" y="183"/>
                    <a:pt x="103" y="176"/>
                    <a:pt x="112" y="176"/>
                  </a:cubicBezTo>
                  <a:cubicBezTo>
                    <a:pt x="121" y="176"/>
                    <a:pt x="128" y="183"/>
                    <a:pt x="128" y="192"/>
                  </a:cubicBezTo>
                  <a:cubicBezTo>
                    <a:pt x="128" y="201"/>
                    <a:pt x="121" y="208"/>
                    <a:pt x="112" y="208"/>
                  </a:cubicBezTo>
                  <a:close/>
                  <a:moveTo>
                    <a:pt x="163" y="163"/>
                  </a:moveTo>
                  <a:cubicBezTo>
                    <a:pt x="156" y="169"/>
                    <a:pt x="149" y="174"/>
                    <a:pt x="141" y="178"/>
                  </a:cubicBezTo>
                  <a:cubicBezTo>
                    <a:pt x="136" y="167"/>
                    <a:pt x="125" y="160"/>
                    <a:pt x="112" y="160"/>
                  </a:cubicBezTo>
                  <a:cubicBezTo>
                    <a:pt x="99" y="160"/>
                    <a:pt x="89" y="167"/>
                    <a:pt x="83" y="178"/>
                  </a:cubicBezTo>
                  <a:cubicBezTo>
                    <a:pt x="75" y="175"/>
                    <a:pt x="68" y="170"/>
                    <a:pt x="61" y="163"/>
                  </a:cubicBezTo>
                  <a:cubicBezTo>
                    <a:pt x="55" y="156"/>
                    <a:pt x="50" y="149"/>
                    <a:pt x="46" y="141"/>
                  </a:cubicBezTo>
                  <a:cubicBezTo>
                    <a:pt x="57" y="136"/>
                    <a:pt x="64" y="125"/>
                    <a:pt x="64" y="112"/>
                  </a:cubicBezTo>
                  <a:cubicBezTo>
                    <a:pt x="64" y="99"/>
                    <a:pt x="57" y="88"/>
                    <a:pt x="46" y="83"/>
                  </a:cubicBezTo>
                  <a:cubicBezTo>
                    <a:pt x="50" y="75"/>
                    <a:pt x="55" y="68"/>
                    <a:pt x="61" y="61"/>
                  </a:cubicBezTo>
                  <a:cubicBezTo>
                    <a:pt x="68" y="54"/>
                    <a:pt x="75" y="49"/>
                    <a:pt x="83" y="46"/>
                  </a:cubicBezTo>
                  <a:cubicBezTo>
                    <a:pt x="89" y="57"/>
                    <a:pt x="99" y="64"/>
                    <a:pt x="112" y="64"/>
                  </a:cubicBezTo>
                  <a:cubicBezTo>
                    <a:pt x="125" y="64"/>
                    <a:pt x="136" y="57"/>
                    <a:pt x="141" y="46"/>
                  </a:cubicBezTo>
                  <a:cubicBezTo>
                    <a:pt x="149" y="50"/>
                    <a:pt x="156" y="55"/>
                    <a:pt x="163" y="61"/>
                  </a:cubicBezTo>
                  <a:cubicBezTo>
                    <a:pt x="169" y="68"/>
                    <a:pt x="174" y="75"/>
                    <a:pt x="178" y="83"/>
                  </a:cubicBezTo>
                  <a:cubicBezTo>
                    <a:pt x="167" y="88"/>
                    <a:pt x="160" y="99"/>
                    <a:pt x="160" y="112"/>
                  </a:cubicBezTo>
                  <a:cubicBezTo>
                    <a:pt x="160" y="125"/>
                    <a:pt x="167" y="136"/>
                    <a:pt x="178" y="141"/>
                  </a:cubicBezTo>
                  <a:cubicBezTo>
                    <a:pt x="174" y="149"/>
                    <a:pt x="169" y="156"/>
                    <a:pt x="163" y="163"/>
                  </a:cubicBezTo>
                  <a:close/>
                  <a:moveTo>
                    <a:pt x="192" y="128"/>
                  </a:moveTo>
                  <a:cubicBezTo>
                    <a:pt x="183" y="128"/>
                    <a:pt x="176" y="121"/>
                    <a:pt x="176" y="112"/>
                  </a:cubicBezTo>
                  <a:cubicBezTo>
                    <a:pt x="176" y="103"/>
                    <a:pt x="183" y="96"/>
                    <a:pt x="192" y="96"/>
                  </a:cubicBezTo>
                  <a:cubicBezTo>
                    <a:pt x="201" y="96"/>
                    <a:pt x="208" y="103"/>
                    <a:pt x="208" y="112"/>
                  </a:cubicBezTo>
                  <a:cubicBezTo>
                    <a:pt x="208" y="121"/>
                    <a:pt x="201" y="128"/>
                    <a:pt x="192" y="128"/>
                  </a:cubicBezTo>
                  <a:close/>
                </a:path>
              </a:pathLst>
            </a:custGeom>
            <a:solidFill>
              <a:schemeClr val="tx2"/>
            </a:solidFill>
            <a:ln>
              <a:noFill/>
            </a:ln>
          </p:spPr>
          <p:txBody>
            <a:bodyPr vert="horz" wrap="square" lIns="61748" tIns="30874" rIns="61748" bIns="30874" numCol="1" anchor="t" anchorCtr="0" compatLnSpc="1">
              <a:prstTxWarp prst="textNoShape">
                <a:avLst/>
              </a:prstTxWarp>
            </a:bodyPr>
            <a:lstStyle/>
            <a:p>
              <a:endParaRPr lang="en-US" sz="946"/>
            </a:p>
          </p:txBody>
        </p:sp>
        <p:sp>
          <p:nvSpPr>
            <p:cNvPr id="63" name="TextBox 62">
              <a:extLst>
                <a:ext uri="{FF2B5EF4-FFF2-40B4-BE49-F238E27FC236}">
                  <a16:creationId xmlns:a16="http://schemas.microsoft.com/office/drawing/2014/main" xmlns="" id="{319605F8-DE91-44FB-B0A7-396C9650C0D1}"/>
                </a:ext>
              </a:extLst>
            </p:cNvPr>
            <p:cNvSpPr txBox="1"/>
            <p:nvPr/>
          </p:nvSpPr>
          <p:spPr>
            <a:xfrm>
              <a:off x="8092544" y="4524177"/>
              <a:ext cx="538860" cy="567820"/>
            </a:xfrm>
            <a:prstGeom prst="rect">
              <a:avLst/>
            </a:prstGeom>
            <a:noFill/>
          </p:spPr>
          <p:txBody>
            <a:bodyPr wrap="none" lIns="0" rIns="0" rtlCol="0">
              <a:spAutoFit/>
            </a:bodyPr>
            <a:lstStyle/>
            <a:p>
              <a:pPr algn="ctr">
                <a:spcBef>
                  <a:spcPts val="405"/>
                </a:spcBef>
              </a:pPr>
              <a:r>
                <a:rPr lang="en-GB" sz="946" dirty="0"/>
                <a:t>Tipping</a:t>
              </a:r>
              <a:br>
                <a:rPr lang="en-GB" sz="946" dirty="0"/>
              </a:br>
              <a:r>
                <a:rPr lang="en-GB" sz="946" dirty="0"/>
                <a:t>Points</a:t>
              </a:r>
              <a:endParaRPr lang="en-US" sz="946" dirty="0"/>
            </a:p>
          </p:txBody>
        </p:sp>
        <p:sp>
          <p:nvSpPr>
            <p:cNvPr id="64" name="TextBox 63">
              <a:extLst>
                <a:ext uri="{FF2B5EF4-FFF2-40B4-BE49-F238E27FC236}">
                  <a16:creationId xmlns:a16="http://schemas.microsoft.com/office/drawing/2014/main" xmlns="" id="{AE157CE8-D0A7-4758-B39D-44A0AB59FE67}"/>
                </a:ext>
              </a:extLst>
            </p:cNvPr>
            <p:cNvSpPr txBox="1"/>
            <p:nvPr/>
          </p:nvSpPr>
          <p:spPr>
            <a:xfrm>
              <a:off x="6914860" y="4741153"/>
              <a:ext cx="441534" cy="352277"/>
            </a:xfrm>
            <a:prstGeom prst="rect">
              <a:avLst/>
            </a:prstGeom>
            <a:noFill/>
          </p:spPr>
          <p:txBody>
            <a:bodyPr wrap="none" lIns="0" rIns="0" rtlCol="0">
              <a:spAutoFit/>
            </a:bodyPr>
            <a:lstStyle/>
            <a:p>
              <a:pPr algn="ctr">
                <a:spcBef>
                  <a:spcPts val="405"/>
                </a:spcBef>
              </a:pPr>
              <a:r>
                <a:rPr lang="en-GB" sz="946" dirty="0"/>
                <a:t>PEST*</a:t>
              </a:r>
              <a:endParaRPr lang="en-US" sz="946" dirty="0"/>
            </a:p>
          </p:txBody>
        </p:sp>
        <p:sp>
          <p:nvSpPr>
            <p:cNvPr id="65" name="TextBox 64">
              <a:extLst>
                <a:ext uri="{FF2B5EF4-FFF2-40B4-BE49-F238E27FC236}">
                  <a16:creationId xmlns:a16="http://schemas.microsoft.com/office/drawing/2014/main" xmlns="" id="{26599CA7-E3C2-4930-8F6E-D65D95D48106}"/>
                </a:ext>
              </a:extLst>
            </p:cNvPr>
            <p:cNvSpPr txBox="1"/>
            <p:nvPr/>
          </p:nvSpPr>
          <p:spPr>
            <a:xfrm>
              <a:off x="5833353" y="4524177"/>
              <a:ext cx="500879" cy="352277"/>
            </a:xfrm>
            <a:prstGeom prst="rect">
              <a:avLst/>
            </a:prstGeom>
            <a:noFill/>
          </p:spPr>
          <p:txBody>
            <a:bodyPr wrap="none" lIns="0" rIns="0" rtlCol="0">
              <a:spAutoFit/>
            </a:bodyPr>
            <a:lstStyle/>
            <a:p>
              <a:pPr algn="ctr">
                <a:spcBef>
                  <a:spcPts val="405"/>
                </a:spcBef>
              </a:pPr>
              <a:r>
                <a:rPr lang="en-GB" sz="946" dirty="0"/>
                <a:t>Trends</a:t>
              </a:r>
            </a:p>
          </p:txBody>
        </p:sp>
        <p:sp>
          <p:nvSpPr>
            <p:cNvPr id="66" name="Oval 65">
              <a:extLst>
                <a:ext uri="{FF2B5EF4-FFF2-40B4-BE49-F238E27FC236}">
                  <a16:creationId xmlns:a16="http://schemas.microsoft.com/office/drawing/2014/main" xmlns="" id="{0D872742-6F6E-4426-90A0-18D723876C89}"/>
                </a:ext>
              </a:extLst>
            </p:cNvPr>
            <p:cNvSpPr/>
            <p:nvPr/>
          </p:nvSpPr>
          <p:spPr>
            <a:xfrm>
              <a:off x="6238349" y="5131011"/>
              <a:ext cx="527104" cy="530574"/>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48" tIns="30874" rIns="61748" bIns="30874" numCol="1" spcCol="0" rtlCol="0" fromWordArt="0" anchor="ctr" anchorCtr="0" forceAA="0" compatLnSpc="1">
              <a:prstTxWarp prst="textNoShape">
                <a:avLst/>
              </a:prstTxWarp>
              <a:noAutofit/>
            </a:bodyPr>
            <a:lstStyle/>
            <a:p>
              <a:pPr algn="ctr"/>
              <a:r>
                <a:rPr lang="en-GB" sz="946" dirty="0"/>
                <a:t>1</a:t>
              </a:r>
              <a:endParaRPr lang="en-US" sz="946" dirty="0"/>
            </a:p>
          </p:txBody>
        </p:sp>
        <p:sp>
          <p:nvSpPr>
            <p:cNvPr id="67" name="TextBox 66">
              <a:extLst>
                <a:ext uri="{FF2B5EF4-FFF2-40B4-BE49-F238E27FC236}">
                  <a16:creationId xmlns:a16="http://schemas.microsoft.com/office/drawing/2014/main" xmlns="" id="{CFE504F6-D3EE-44C6-B324-0D491E5401B5}"/>
                </a:ext>
              </a:extLst>
            </p:cNvPr>
            <p:cNvSpPr txBox="1"/>
            <p:nvPr/>
          </p:nvSpPr>
          <p:spPr>
            <a:xfrm>
              <a:off x="6931386" y="5272390"/>
              <a:ext cx="759627" cy="352277"/>
            </a:xfrm>
            <a:prstGeom prst="rect">
              <a:avLst/>
            </a:prstGeom>
            <a:noFill/>
          </p:spPr>
          <p:txBody>
            <a:bodyPr wrap="none" lIns="0" rIns="0" rtlCol="0">
              <a:spAutoFit/>
            </a:bodyPr>
            <a:lstStyle/>
            <a:p>
              <a:pPr algn="ctr">
                <a:spcBef>
                  <a:spcPts val="405"/>
                </a:spcBef>
              </a:pPr>
              <a:r>
                <a:rPr lang="en-GB" sz="946" b="1" dirty="0">
                  <a:solidFill>
                    <a:schemeClr val="accent5"/>
                  </a:solidFill>
                </a:rPr>
                <a:t>Start Here</a:t>
              </a:r>
              <a:endParaRPr lang="en-US" sz="946" b="1" dirty="0">
                <a:solidFill>
                  <a:schemeClr val="accent5"/>
                </a:solidFill>
              </a:endParaRPr>
            </a:p>
          </p:txBody>
        </p:sp>
        <p:cxnSp>
          <p:nvCxnSpPr>
            <p:cNvPr id="68" name="Straight Arrow Connector 67">
              <a:extLst>
                <a:ext uri="{FF2B5EF4-FFF2-40B4-BE49-F238E27FC236}">
                  <a16:creationId xmlns:a16="http://schemas.microsoft.com/office/drawing/2014/main" xmlns="" id="{075F7230-D91C-4574-9F74-C66F0A3CE195}"/>
                </a:ext>
              </a:extLst>
            </p:cNvPr>
            <p:cNvCxnSpPr>
              <a:cxnSpLocks/>
            </p:cNvCxnSpPr>
            <p:nvPr/>
          </p:nvCxnSpPr>
          <p:spPr>
            <a:xfrm>
              <a:off x="492011" y="6096652"/>
              <a:ext cx="8266709" cy="33726"/>
            </a:xfrm>
            <a:prstGeom prst="straightConnector1">
              <a:avLst/>
            </a:prstGeom>
            <a:noFill/>
            <a:ln w="57150" cap="flat" cmpd="sng">
              <a:solidFill>
                <a:schemeClr val="tx1"/>
              </a:solidFill>
              <a:prstDash val="solid"/>
              <a:round/>
              <a:headEnd type="none" w="lg" len="med"/>
              <a:tailEnd type="triangle"/>
            </a:ln>
          </p:spPr>
        </p:cxnSp>
        <p:sp>
          <p:nvSpPr>
            <p:cNvPr id="69" name="TextBox 68">
              <a:extLst>
                <a:ext uri="{FF2B5EF4-FFF2-40B4-BE49-F238E27FC236}">
                  <a16:creationId xmlns:a16="http://schemas.microsoft.com/office/drawing/2014/main" xmlns="" id="{FC1248BE-AE93-47BC-9B78-B97E3C032F2B}"/>
                </a:ext>
              </a:extLst>
            </p:cNvPr>
            <p:cNvSpPr txBox="1"/>
            <p:nvPr/>
          </p:nvSpPr>
          <p:spPr>
            <a:xfrm>
              <a:off x="3754736" y="6122381"/>
              <a:ext cx="1934672" cy="352277"/>
            </a:xfrm>
            <a:prstGeom prst="rect">
              <a:avLst/>
            </a:prstGeom>
            <a:noFill/>
          </p:spPr>
          <p:txBody>
            <a:bodyPr wrap="none" lIns="0" rIns="0" rtlCol="0">
              <a:spAutoFit/>
            </a:bodyPr>
            <a:lstStyle/>
            <a:p>
              <a:pPr algn="ctr">
                <a:spcBef>
                  <a:spcPts val="405"/>
                </a:spcBef>
              </a:pPr>
              <a:r>
                <a:rPr lang="en-GB" sz="946" dirty="0"/>
                <a:t>Value Proposition: Growth</a:t>
              </a:r>
            </a:p>
          </p:txBody>
        </p:sp>
        <p:sp>
          <p:nvSpPr>
            <p:cNvPr id="70" name="Freeform 427">
              <a:extLst>
                <a:ext uri="{FF2B5EF4-FFF2-40B4-BE49-F238E27FC236}">
                  <a16:creationId xmlns:a16="http://schemas.microsoft.com/office/drawing/2014/main" xmlns="" id="{BEA40743-F83D-4F2E-85E1-7486E6B9E92D}"/>
                </a:ext>
              </a:extLst>
            </p:cNvPr>
            <p:cNvSpPr>
              <a:spLocks noEditPoints="1"/>
            </p:cNvSpPr>
            <p:nvPr/>
          </p:nvSpPr>
          <p:spPr bwMode="black">
            <a:xfrm>
              <a:off x="6173287" y="1017142"/>
              <a:ext cx="409110" cy="343669"/>
            </a:xfrm>
            <a:custGeom>
              <a:avLst/>
              <a:gdLst>
                <a:gd name="T0" fmla="*/ 176 w 224"/>
                <a:gd name="T1" fmla="*/ 68 h 160"/>
                <a:gd name="T2" fmla="*/ 156 w 224"/>
                <a:gd name="T3" fmla="*/ 52 h 160"/>
                <a:gd name="T4" fmla="*/ 172 w 224"/>
                <a:gd name="T5" fmla="*/ 32 h 160"/>
                <a:gd name="T6" fmla="*/ 192 w 224"/>
                <a:gd name="T7" fmla="*/ 47 h 160"/>
                <a:gd name="T8" fmla="*/ 176 w 224"/>
                <a:gd name="T9" fmla="*/ 68 h 160"/>
                <a:gd name="T10" fmla="*/ 0 w 224"/>
                <a:gd name="T11" fmla="*/ 0 h 160"/>
                <a:gd name="T12" fmla="*/ 224 w 224"/>
                <a:gd name="T13" fmla="*/ 0 h 160"/>
                <a:gd name="T14" fmla="*/ 224 w 224"/>
                <a:gd name="T15" fmla="*/ 160 h 160"/>
                <a:gd name="T16" fmla="*/ 0 w 224"/>
                <a:gd name="T17" fmla="*/ 160 h 160"/>
                <a:gd name="T18" fmla="*/ 0 w 224"/>
                <a:gd name="T19" fmla="*/ 0 h 160"/>
                <a:gd name="T20" fmla="*/ 16 w 224"/>
                <a:gd name="T21" fmla="*/ 144 h 160"/>
                <a:gd name="T22" fmla="*/ 177 w 224"/>
                <a:gd name="T23" fmla="*/ 144 h 160"/>
                <a:gd name="T24" fmla="*/ 130 w 224"/>
                <a:gd name="T25" fmla="*/ 97 h 160"/>
                <a:gd name="T26" fmla="*/ 102 w 224"/>
                <a:gd name="T27" fmla="*/ 125 h 160"/>
                <a:gd name="T28" fmla="*/ 58 w 224"/>
                <a:gd name="T29" fmla="*/ 81 h 160"/>
                <a:gd name="T30" fmla="*/ 16 w 224"/>
                <a:gd name="T31" fmla="*/ 123 h 160"/>
                <a:gd name="T32" fmla="*/ 16 w 224"/>
                <a:gd name="T33" fmla="*/ 144 h 160"/>
                <a:gd name="T34" fmla="*/ 208 w 224"/>
                <a:gd name="T35" fmla="*/ 16 h 160"/>
                <a:gd name="T36" fmla="*/ 16 w 224"/>
                <a:gd name="T37" fmla="*/ 16 h 160"/>
                <a:gd name="T38" fmla="*/ 16 w 224"/>
                <a:gd name="T39" fmla="*/ 101 h 160"/>
                <a:gd name="T40" fmla="*/ 58 w 224"/>
                <a:gd name="T41" fmla="*/ 59 h 160"/>
                <a:gd name="T42" fmla="*/ 102 w 224"/>
                <a:gd name="T43" fmla="*/ 103 h 160"/>
                <a:gd name="T44" fmla="*/ 130 w 224"/>
                <a:gd name="T45" fmla="*/ 75 h 160"/>
                <a:gd name="T46" fmla="*/ 199 w 224"/>
                <a:gd name="T47" fmla="*/ 144 h 160"/>
                <a:gd name="T48" fmla="*/ 208 w 224"/>
                <a:gd name="T49" fmla="*/ 144 h 160"/>
                <a:gd name="T50" fmla="*/ 208 w 224"/>
                <a:gd name="T51" fmla="*/ 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4" h="160">
                  <a:moveTo>
                    <a:pt x="176" y="68"/>
                  </a:moveTo>
                  <a:cubicBezTo>
                    <a:pt x="166" y="69"/>
                    <a:pt x="157" y="62"/>
                    <a:pt x="156" y="52"/>
                  </a:cubicBezTo>
                  <a:cubicBezTo>
                    <a:pt x="155" y="42"/>
                    <a:pt x="162" y="33"/>
                    <a:pt x="172" y="32"/>
                  </a:cubicBezTo>
                  <a:cubicBezTo>
                    <a:pt x="181" y="31"/>
                    <a:pt x="191" y="38"/>
                    <a:pt x="192" y="47"/>
                  </a:cubicBezTo>
                  <a:cubicBezTo>
                    <a:pt x="193" y="57"/>
                    <a:pt x="186" y="66"/>
                    <a:pt x="176" y="68"/>
                  </a:cubicBezTo>
                  <a:moveTo>
                    <a:pt x="0" y="0"/>
                  </a:moveTo>
                  <a:cubicBezTo>
                    <a:pt x="224" y="0"/>
                    <a:pt x="224" y="0"/>
                    <a:pt x="224" y="0"/>
                  </a:cubicBezTo>
                  <a:cubicBezTo>
                    <a:pt x="224" y="160"/>
                    <a:pt x="224" y="160"/>
                    <a:pt x="224" y="160"/>
                  </a:cubicBezTo>
                  <a:cubicBezTo>
                    <a:pt x="0" y="160"/>
                    <a:pt x="0" y="160"/>
                    <a:pt x="0" y="160"/>
                  </a:cubicBezTo>
                  <a:lnTo>
                    <a:pt x="0" y="0"/>
                  </a:lnTo>
                  <a:close/>
                  <a:moveTo>
                    <a:pt x="16" y="144"/>
                  </a:moveTo>
                  <a:cubicBezTo>
                    <a:pt x="177" y="144"/>
                    <a:pt x="177" y="144"/>
                    <a:pt x="177" y="144"/>
                  </a:cubicBezTo>
                  <a:cubicBezTo>
                    <a:pt x="130" y="97"/>
                    <a:pt x="130" y="97"/>
                    <a:pt x="130" y="97"/>
                  </a:cubicBezTo>
                  <a:cubicBezTo>
                    <a:pt x="102" y="125"/>
                    <a:pt x="102" y="125"/>
                    <a:pt x="102" y="125"/>
                  </a:cubicBezTo>
                  <a:cubicBezTo>
                    <a:pt x="58" y="81"/>
                    <a:pt x="58" y="81"/>
                    <a:pt x="58" y="81"/>
                  </a:cubicBezTo>
                  <a:cubicBezTo>
                    <a:pt x="16" y="123"/>
                    <a:pt x="16" y="123"/>
                    <a:pt x="16" y="123"/>
                  </a:cubicBezTo>
                  <a:lnTo>
                    <a:pt x="16" y="144"/>
                  </a:lnTo>
                  <a:close/>
                  <a:moveTo>
                    <a:pt x="208" y="16"/>
                  </a:moveTo>
                  <a:cubicBezTo>
                    <a:pt x="16" y="16"/>
                    <a:pt x="16" y="16"/>
                    <a:pt x="16" y="16"/>
                  </a:cubicBezTo>
                  <a:cubicBezTo>
                    <a:pt x="16" y="101"/>
                    <a:pt x="16" y="101"/>
                    <a:pt x="16" y="101"/>
                  </a:cubicBezTo>
                  <a:cubicBezTo>
                    <a:pt x="58" y="59"/>
                    <a:pt x="58" y="59"/>
                    <a:pt x="58" y="59"/>
                  </a:cubicBezTo>
                  <a:cubicBezTo>
                    <a:pt x="102" y="103"/>
                    <a:pt x="102" y="103"/>
                    <a:pt x="102" y="103"/>
                  </a:cubicBezTo>
                  <a:cubicBezTo>
                    <a:pt x="130" y="75"/>
                    <a:pt x="130" y="75"/>
                    <a:pt x="130" y="75"/>
                  </a:cubicBezTo>
                  <a:cubicBezTo>
                    <a:pt x="199" y="144"/>
                    <a:pt x="199" y="144"/>
                    <a:pt x="199" y="144"/>
                  </a:cubicBezTo>
                  <a:cubicBezTo>
                    <a:pt x="208" y="144"/>
                    <a:pt x="208" y="144"/>
                    <a:pt x="208" y="144"/>
                  </a:cubicBezTo>
                  <a:lnTo>
                    <a:pt x="208" y="16"/>
                  </a:lnTo>
                  <a:close/>
                </a:path>
              </a:pathLst>
            </a:custGeom>
            <a:solidFill>
              <a:srgbClr val="002856"/>
            </a:solidFill>
            <a:ln>
              <a:solidFill>
                <a:schemeClr val="tx1"/>
              </a:solidFill>
            </a:ln>
          </p:spPr>
          <p:txBody>
            <a:bodyPr vert="horz" wrap="square" lIns="61748" tIns="30874" rIns="61748" bIns="30874" numCol="1" anchor="t" anchorCtr="0" compatLnSpc="1">
              <a:prstTxWarp prst="textNoShape">
                <a:avLst/>
              </a:prstTxWarp>
            </a:bodyPr>
            <a:lstStyle/>
            <a:p>
              <a:endParaRPr lang="en-US" sz="946" dirty="0"/>
            </a:p>
          </p:txBody>
        </p:sp>
        <p:sp>
          <p:nvSpPr>
            <p:cNvPr id="71" name="TextBox 70">
              <a:extLst>
                <a:ext uri="{FF2B5EF4-FFF2-40B4-BE49-F238E27FC236}">
                  <a16:creationId xmlns:a16="http://schemas.microsoft.com/office/drawing/2014/main" xmlns="" id="{4583F5AF-5955-46D6-B0E7-425AB45973A8}"/>
                </a:ext>
              </a:extLst>
            </p:cNvPr>
            <p:cNvSpPr txBox="1"/>
            <p:nvPr/>
          </p:nvSpPr>
          <p:spPr>
            <a:xfrm>
              <a:off x="6930998" y="932313"/>
              <a:ext cx="617198" cy="352277"/>
            </a:xfrm>
            <a:prstGeom prst="rect">
              <a:avLst/>
            </a:prstGeom>
            <a:noFill/>
          </p:spPr>
          <p:txBody>
            <a:bodyPr wrap="none" lIns="0" rIns="0" rtlCol="0">
              <a:spAutoFit/>
            </a:bodyPr>
            <a:lstStyle/>
            <a:p>
              <a:pPr algn="ctr">
                <a:spcBef>
                  <a:spcPts val="405"/>
                </a:spcBef>
              </a:pPr>
              <a:r>
                <a:rPr lang="en-GB" sz="946" dirty="0">
                  <a:solidFill>
                    <a:schemeClr val="accent5"/>
                  </a:solidFill>
                </a:rPr>
                <a:t>5+ Years</a:t>
              </a:r>
              <a:endParaRPr lang="en-US" sz="946" dirty="0">
                <a:solidFill>
                  <a:schemeClr val="accent5"/>
                </a:solidFill>
              </a:endParaRPr>
            </a:p>
          </p:txBody>
        </p:sp>
        <p:sp>
          <p:nvSpPr>
            <p:cNvPr id="72" name="Freeform 5">
              <a:extLst>
                <a:ext uri="{FF2B5EF4-FFF2-40B4-BE49-F238E27FC236}">
                  <a16:creationId xmlns:a16="http://schemas.microsoft.com/office/drawing/2014/main" xmlns="" id="{4AB8476D-F7A1-4BF0-ADC5-A7BA24B55D89}"/>
                </a:ext>
              </a:extLst>
            </p:cNvPr>
            <p:cNvSpPr>
              <a:spLocks noEditPoints="1"/>
            </p:cNvSpPr>
            <p:nvPr/>
          </p:nvSpPr>
          <p:spPr bwMode="auto">
            <a:xfrm>
              <a:off x="802770" y="1056107"/>
              <a:ext cx="407553" cy="265739"/>
            </a:xfrm>
            <a:custGeom>
              <a:avLst/>
              <a:gdLst>
                <a:gd name="T0" fmla="*/ 208 w 260"/>
                <a:gd name="T1" fmla="*/ 128 h 144"/>
                <a:gd name="T2" fmla="*/ 128 w 260"/>
                <a:gd name="T3" fmla="*/ 52 h 144"/>
                <a:gd name="T4" fmla="*/ 48 w 260"/>
                <a:gd name="T5" fmla="*/ 128 h 144"/>
                <a:gd name="T6" fmla="*/ 0 w 260"/>
                <a:gd name="T7" fmla="*/ 128 h 144"/>
                <a:gd name="T8" fmla="*/ 0 w 260"/>
                <a:gd name="T9" fmla="*/ 144 h 144"/>
                <a:gd name="T10" fmla="*/ 260 w 260"/>
                <a:gd name="T11" fmla="*/ 144 h 144"/>
                <a:gd name="T12" fmla="*/ 260 w 260"/>
                <a:gd name="T13" fmla="*/ 128 h 144"/>
                <a:gd name="T14" fmla="*/ 208 w 260"/>
                <a:gd name="T15" fmla="*/ 128 h 144"/>
                <a:gd name="T16" fmla="*/ 128 w 260"/>
                <a:gd name="T17" fmla="*/ 68 h 144"/>
                <a:gd name="T18" fmla="*/ 192 w 260"/>
                <a:gd name="T19" fmla="*/ 128 h 144"/>
                <a:gd name="T20" fmla="*/ 64 w 260"/>
                <a:gd name="T21" fmla="*/ 128 h 144"/>
                <a:gd name="T22" fmla="*/ 128 w 260"/>
                <a:gd name="T23" fmla="*/ 68 h 144"/>
                <a:gd name="T24" fmla="*/ 136 w 260"/>
                <a:gd name="T25" fmla="*/ 32 h 144"/>
                <a:gd name="T26" fmla="*/ 120 w 260"/>
                <a:gd name="T27" fmla="*/ 32 h 144"/>
                <a:gd name="T28" fmla="*/ 120 w 260"/>
                <a:gd name="T29" fmla="*/ 0 h 144"/>
                <a:gd name="T30" fmla="*/ 136 w 260"/>
                <a:gd name="T31" fmla="*/ 0 h 144"/>
                <a:gd name="T32" fmla="*/ 136 w 260"/>
                <a:gd name="T33" fmla="*/ 32 h 144"/>
                <a:gd name="T34" fmla="*/ 71 w 260"/>
                <a:gd name="T35" fmla="*/ 49 h 144"/>
                <a:gd name="T36" fmla="*/ 55 w 260"/>
                <a:gd name="T37" fmla="*/ 22 h 144"/>
                <a:gd name="T38" fmla="*/ 69 w 260"/>
                <a:gd name="T39" fmla="*/ 14 h 144"/>
                <a:gd name="T40" fmla="*/ 85 w 260"/>
                <a:gd name="T41" fmla="*/ 41 h 144"/>
                <a:gd name="T42" fmla="*/ 71 w 260"/>
                <a:gd name="T43" fmla="*/ 49 h 144"/>
                <a:gd name="T44" fmla="*/ 37 w 260"/>
                <a:gd name="T45" fmla="*/ 89 h 144"/>
                <a:gd name="T46" fmla="*/ 10 w 260"/>
                <a:gd name="T47" fmla="*/ 73 h 144"/>
                <a:gd name="T48" fmla="*/ 18 w 260"/>
                <a:gd name="T49" fmla="*/ 59 h 144"/>
                <a:gd name="T50" fmla="*/ 45 w 260"/>
                <a:gd name="T51" fmla="*/ 75 h 144"/>
                <a:gd name="T52" fmla="*/ 37 w 260"/>
                <a:gd name="T53" fmla="*/ 89 h 144"/>
                <a:gd name="T54" fmla="*/ 219 w 260"/>
                <a:gd name="T55" fmla="*/ 89 h 144"/>
                <a:gd name="T56" fmla="*/ 211 w 260"/>
                <a:gd name="T57" fmla="*/ 75 h 144"/>
                <a:gd name="T58" fmla="*/ 238 w 260"/>
                <a:gd name="T59" fmla="*/ 59 h 144"/>
                <a:gd name="T60" fmla="*/ 246 w 260"/>
                <a:gd name="T61" fmla="*/ 73 h 144"/>
                <a:gd name="T62" fmla="*/ 219 w 260"/>
                <a:gd name="T63" fmla="*/ 89 h 144"/>
                <a:gd name="T64" fmla="*/ 185 w 260"/>
                <a:gd name="T65" fmla="*/ 49 h 144"/>
                <a:gd name="T66" fmla="*/ 171 w 260"/>
                <a:gd name="T67" fmla="*/ 41 h 144"/>
                <a:gd name="T68" fmla="*/ 187 w 260"/>
                <a:gd name="T69" fmla="*/ 14 h 144"/>
                <a:gd name="T70" fmla="*/ 201 w 260"/>
                <a:gd name="T71" fmla="*/ 22 h 144"/>
                <a:gd name="T72" fmla="*/ 185 w 260"/>
                <a:gd name="T73"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0" h="144">
                  <a:moveTo>
                    <a:pt x="208" y="128"/>
                  </a:moveTo>
                  <a:cubicBezTo>
                    <a:pt x="206" y="86"/>
                    <a:pt x="171" y="52"/>
                    <a:pt x="128" y="52"/>
                  </a:cubicBezTo>
                  <a:cubicBezTo>
                    <a:pt x="85" y="52"/>
                    <a:pt x="50" y="86"/>
                    <a:pt x="48" y="128"/>
                  </a:cubicBezTo>
                  <a:cubicBezTo>
                    <a:pt x="0" y="128"/>
                    <a:pt x="0" y="128"/>
                    <a:pt x="0" y="128"/>
                  </a:cubicBezTo>
                  <a:cubicBezTo>
                    <a:pt x="0" y="144"/>
                    <a:pt x="0" y="144"/>
                    <a:pt x="0" y="144"/>
                  </a:cubicBezTo>
                  <a:cubicBezTo>
                    <a:pt x="260" y="144"/>
                    <a:pt x="260" y="144"/>
                    <a:pt x="260" y="144"/>
                  </a:cubicBezTo>
                  <a:cubicBezTo>
                    <a:pt x="260" y="128"/>
                    <a:pt x="260" y="128"/>
                    <a:pt x="260" y="128"/>
                  </a:cubicBezTo>
                  <a:lnTo>
                    <a:pt x="208" y="128"/>
                  </a:lnTo>
                  <a:close/>
                  <a:moveTo>
                    <a:pt x="128" y="68"/>
                  </a:moveTo>
                  <a:cubicBezTo>
                    <a:pt x="162" y="68"/>
                    <a:pt x="190" y="95"/>
                    <a:pt x="192" y="128"/>
                  </a:cubicBezTo>
                  <a:cubicBezTo>
                    <a:pt x="64" y="128"/>
                    <a:pt x="64" y="128"/>
                    <a:pt x="64" y="128"/>
                  </a:cubicBezTo>
                  <a:cubicBezTo>
                    <a:pt x="66" y="95"/>
                    <a:pt x="94" y="68"/>
                    <a:pt x="128" y="68"/>
                  </a:cubicBezTo>
                  <a:close/>
                  <a:moveTo>
                    <a:pt x="136" y="32"/>
                  </a:moveTo>
                  <a:cubicBezTo>
                    <a:pt x="120" y="32"/>
                    <a:pt x="120" y="32"/>
                    <a:pt x="120" y="32"/>
                  </a:cubicBezTo>
                  <a:cubicBezTo>
                    <a:pt x="120" y="0"/>
                    <a:pt x="120" y="0"/>
                    <a:pt x="120" y="0"/>
                  </a:cubicBezTo>
                  <a:cubicBezTo>
                    <a:pt x="136" y="0"/>
                    <a:pt x="136" y="0"/>
                    <a:pt x="136" y="0"/>
                  </a:cubicBezTo>
                  <a:lnTo>
                    <a:pt x="136" y="32"/>
                  </a:lnTo>
                  <a:close/>
                  <a:moveTo>
                    <a:pt x="71" y="49"/>
                  </a:moveTo>
                  <a:cubicBezTo>
                    <a:pt x="55" y="22"/>
                    <a:pt x="55" y="22"/>
                    <a:pt x="55" y="22"/>
                  </a:cubicBezTo>
                  <a:cubicBezTo>
                    <a:pt x="69" y="14"/>
                    <a:pt x="69" y="14"/>
                    <a:pt x="69" y="14"/>
                  </a:cubicBezTo>
                  <a:cubicBezTo>
                    <a:pt x="85" y="41"/>
                    <a:pt x="85" y="41"/>
                    <a:pt x="85" y="41"/>
                  </a:cubicBezTo>
                  <a:lnTo>
                    <a:pt x="71" y="49"/>
                  </a:lnTo>
                  <a:close/>
                  <a:moveTo>
                    <a:pt x="37" y="89"/>
                  </a:moveTo>
                  <a:cubicBezTo>
                    <a:pt x="10" y="73"/>
                    <a:pt x="10" y="73"/>
                    <a:pt x="10" y="73"/>
                  </a:cubicBezTo>
                  <a:cubicBezTo>
                    <a:pt x="18" y="59"/>
                    <a:pt x="18" y="59"/>
                    <a:pt x="18" y="59"/>
                  </a:cubicBezTo>
                  <a:cubicBezTo>
                    <a:pt x="45" y="75"/>
                    <a:pt x="45" y="75"/>
                    <a:pt x="45" y="75"/>
                  </a:cubicBezTo>
                  <a:lnTo>
                    <a:pt x="37" y="89"/>
                  </a:lnTo>
                  <a:close/>
                  <a:moveTo>
                    <a:pt x="219" y="89"/>
                  </a:moveTo>
                  <a:cubicBezTo>
                    <a:pt x="211" y="75"/>
                    <a:pt x="211" y="75"/>
                    <a:pt x="211" y="75"/>
                  </a:cubicBezTo>
                  <a:cubicBezTo>
                    <a:pt x="238" y="59"/>
                    <a:pt x="238" y="59"/>
                    <a:pt x="238" y="59"/>
                  </a:cubicBezTo>
                  <a:cubicBezTo>
                    <a:pt x="246" y="73"/>
                    <a:pt x="246" y="73"/>
                    <a:pt x="246" y="73"/>
                  </a:cubicBezTo>
                  <a:lnTo>
                    <a:pt x="219" y="89"/>
                  </a:lnTo>
                  <a:close/>
                  <a:moveTo>
                    <a:pt x="185" y="49"/>
                  </a:moveTo>
                  <a:cubicBezTo>
                    <a:pt x="171" y="41"/>
                    <a:pt x="171" y="41"/>
                    <a:pt x="171" y="41"/>
                  </a:cubicBezTo>
                  <a:cubicBezTo>
                    <a:pt x="187" y="14"/>
                    <a:pt x="187" y="14"/>
                    <a:pt x="187" y="14"/>
                  </a:cubicBezTo>
                  <a:cubicBezTo>
                    <a:pt x="201" y="22"/>
                    <a:pt x="201" y="22"/>
                    <a:pt x="201" y="22"/>
                  </a:cubicBezTo>
                  <a:lnTo>
                    <a:pt x="185" y="49"/>
                  </a:lnTo>
                  <a:close/>
                </a:path>
              </a:pathLst>
            </a:custGeom>
            <a:solidFill>
              <a:srgbClr val="002856"/>
            </a:solidFill>
            <a:ln>
              <a:solidFill>
                <a:schemeClr val="tx1"/>
              </a:solidFill>
            </a:ln>
          </p:spPr>
          <p:txBody>
            <a:bodyPr vert="horz" wrap="square" lIns="61748" tIns="30874" rIns="61748" bIns="30874" numCol="1" anchor="t" anchorCtr="0" compatLnSpc="1">
              <a:prstTxWarp prst="textNoShape">
                <a:avLst/>
              </a:prstTxWarp>
            </a:bodyPr>
            <a:lstStyle/>
            <a:p>
              <a:endParaRPr lang="en-US" sz="946"/>
            </a:p>
          </p:txBody>
        </p:sp>
        <p:sp>
          <p:nvSpPr>
            <p:cNvPr id="73" name="TextBox 72">
              <a:extLst>
                <a:ext uri="{FF2B5EF4-FFF2-40B4-BE49-F238E27FC236}">
                  <a16:creationId xmlns:a16="http://schemas.microsoft.com/office/drawing/2014/main" xmlns="" id="{6E73FB57-0D71-4EE9-9439-92321C8F0E7F}"/>
                </a:ext>
              </a:extLst>
            </p:cNvPr>
            <p:cNvSpPr txBox="1"/>
            <p:nvPr/>
          </p:nvSpPr>
          <p:spPr>
            <a:xfrm>
              <a:off x="1518009" y="937797"/>
              <a:ext cx="671794" cy="352277"/>
            </a:xfrm>
            <a:prstGeom prst="rect">
              <a:avLst/>
            </a:prstGeom>
            <a:noFill/>
          </p:spPr>
          <p:txBody>
            <a:bodyPr wrap="none" lIns="0" rIns="0" rtlCol="0">
              <a:spAutoFit/>
            </a:bodyPr>
            <a:lstStyle/>
            <a:p>
              <a:pPr algn="ctr">
                <a:spcBef>
                  <a:spcPts val="405"/>
                </a:spcBef>
              </a:pPr>
              <a:r>
                <a:rPr lang="en-GB" sz="946" dirty="0">
                  <a:solidFill>
                    <a:schemeClr val="accent5"/>
                  </a:solidFill>
                </a:rPr>
                <a:t>1-2 Years</a:t>
              </a:r>
              <a:endParaRPr lang="en-US" sz="946" dirty="0">
                <a:solidFill>
                  <a:schemeClr val="accent5"/>
                </a:solidFill>
              </a:endParaRPr>
            </a:p>
          </p:txBody>
        </p:sp>
        <p:sp>
          <p:nvSpPr>
            <p:cNvPr id="74" name="Freeform 16">
              <a:extLst>
                <a:ext uri="{FF2B5EF4-FFF2-40B4-BE49-F238E27FC236}">
                  <a16:creationId xmlns:a16="http://schemas.microsoft.com/office/drawing/2014/main" xmlns="" id="{8A069B90-860B-4A97-8640-69321256C333}"/>
                </a:ext>
              </a:extLst>
            </p:cNvPr>
            <p:cNvSpPr>
              <a:spLocks noEditPoints="1"/>
            </p:cNvSpPr>
            <p:nvPr/>
          </p:nvSpPr>
          <p:spPr bwMode="auto">
            <a:xfrm>
              <a:off x="2995336" y="997975"/>
              <a:ext cx="352859" cy="381999"/>
            </a:xfrm>
            <a:custGeom>
              <a:avLst/>
              <a:gdLst>
                <a:gd name="T0" fmla="*/ 0 w 200"/>
                <a:gd name="T1" fmla="*/ 0 h 184"/>
                <a:gd name="T2" fmla="*/ 0 w 200"/>
                <a:gd name="T3" fmla="*/ 184 h 184"/>
                <a:gd name="T4" fmla="*/ 200 w 200"/>
                <a:gd name="T5" fmla="*/ 184 h 184"/>
                <a:gd name="T6" fmla="*/ 200 w 200"/>
                <a:gd name="T7" fmla="*/ 0 h 184"/>
                <a:gd name="T8" fmla="*/ 0 w 200"/>
                <a:gd name="T9" fmla="*/ 0 h 184"/>
                <a:gd name="T10" fmla="*/ 185 w 200"/>
                <a:gd name="T11" fmla="*/ 170 h 184"/>
                <a:gd name="T12" fmla="*/ 15 w 200"/>
                <a:gd name="T13" fmla="*/ 170 h 184"/>
                <a:gd name="T14" fmla="*/ 15 w 200"/>
                <a:gd name="T15" fmla="*/ 14 h 184"/>
                <a:gd name="T16" fmla="*/ 185 w 200"/>
                <a:gd name="T17" fmla="*/ 14 h 184"/>
                <a:gd name="T18" fmla="*/ 185 w 200"/>
                <a:gd name="T19" fmla="*/ 170 h 184"/>
                <a:gd name="T20" fmla="*/ 136 w 200"/>
                <a:gd name="T21" fmla="*/ 141 h 184"/>
                <a:gd name="T22" fmla="*/ 102 w 200"/>
                <a:gd name="T23" fmla="*/ 108 h 184"/>
                <a:gd name="T24" fmla="*/ 112 w 200"/>
                <a:gd name="T25" fmla="*/ 97 h 184"/>
                <a:gd name="T26" fmla="*/ 128 w 200"/>
                <a:gd name="T27" fmla="*/ 114 h 184"/>
                <a:gd name="T28" fmla="*/ 128 w 200"/>
                <a:gd name="T29" fmla="*/ 46 h 184"/>
                <a:gd name="T30" fmla="*/ 143 w 200"/>
                <a:gd name="T31" fmla="*/ 46 h 184"/>
                <a:gd name="T32" fmla="*/ 143 w 200"/>
                <a:gd name="T33" fmla="*/ 114 h 184"/>
                <a:gd name="T34" fmla="*/ 159 w 200"/>
                <a:gd name="T35" fmla="*/ 97 h 184"/>
                <a:gd name="T36" fmla="*/ 169 w 200"/>
                <a:gd name="T37" fmla="*/ 108 h 184"/>
                <a:gd name="T38" fmla="*/ 136 w 200"/>
                <a:gd name="T39" fmla="*/ 141 h 184"/>
                <a:gd name="T40" fmla="*/ 41 w 200"/>
                <a:gd name="T41" fmla="*/ 87 h 184"/>
                <a:gd name="T42" fmla="*/ 31 w 200"/>
                <a:gd name="T43" fmla="*/ 76 h 184"/>
                <a:gd name="T44" fmla="*/ 64 w 200"/>
                <a:gd name="T45" fmla="*/ 43 h 184"/>
                <a:gd name="T46" fmla="*/ 98 w 200"/>
                <a:gd name="T47" fmla="*/ 76 h 184"/>
                <a:gd name="T48" fmla="*/ 88 w 200"/>
                <a:gd name="T49" fmla="*/ 87 h 184"/>
                <a:gd name="T50" fmla="*/ 72 w 200"/>
                <a:gd name="T51" fmla="*/ 70 h 184"/>
                <a:gd name="T52" fmla="*/ 72 w 200"/>
                <a:gd name="T53" fmla="*/ 138 h 184"/>
                <a:gd name="T54" fmla="*/ 57 w 200"/>
                <a:gd name="T55" fmla="*/ 138 h 184"/>
                <a:gd name="T56" fmla="*/ 57 w 200"/>
                <a:gd name="T57" fmla="*/ 70 h 184"/>
                <a:gd name="T58" fmla="*/ 41 w 200"/>
                <a:gd name="T59" fmla="*/ 8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0" h="184">
                  <a:moveTo>
                    <a:pt x="0" y="0"/>
                  </a:moveTo>
                  <a:lnTo>
                    <a:pt x="0" y="184"/>
                  </a:lnTo>
                  <a:lnTo>
                    <a:pt x="200" y="184"/>
                  </a:lnTo>
                  <a:lnTo>
                    <a:pt x="200" y="0"/>
                  </a:lnTo>
                  <a:lnTo>
                    <a:pt x="0" y="0"/>
                  </a:lnTo>
                  <a:close/>
                  <a:moveTo>
                    <a:pt x="185" y="170"/>
                  </a:moveTo>
                  <a:lnTo>
                    <a:pt x="15" y="170"/>
                  </a:lnTo>
                  <a:lnTo>
                    <a:pt x="15" y="14"/>
                  </a:lnTo>
                  <a:lnTo>
                    <a:pt x="185" y="14"/>
                  </a:lnTo>
                  <a:lnTo>
                    <a:pt x="185" y="170"/>
                  </a:lnTo>
                  <a:close/>
                  <a:moveTo>
                    <a:pt x="136" y="141"/>
                  </a:moveTo>
                  <a:lnTo>
                    <a:pt x="102" y="108"/>
                  </a:lnTo>
                  <a:lnTo>
                    <a:pt x="112" y="97"/>
                  </a:lnTo>
                  <a:lnTo>
                    <a:pt x="128" y="114"/>
                  </a:lnTo>
                  <a:lnTo>
                    <a:pt x="128" y="46"/>
                  </a:lnTo>
                  <a:lnTo>
                    <a:pt x="143" y="46"/>
                  </a:lnTo>
                  <a:lnTo>
                    <a:pt x="143" y="114"/>
                  </a:lnTo>
                  <a:lnTo>
                    <a:pt x="159" y="97"/>
                  </a:lnTo>
                  <a:lnTo>
                    <a:pt x="169" y="108"/>
                  </a:lnTo>
                  <a:lnTo>
                    <a:pt x="136" y="141"/>
                  </a:lnTo>
                  <a:close/>
                  <a:moveTo>
                    <a:pt x="41" y="87"/>
                  </a:moveTo>
                  <a:lnTo>
                    <a:pt x="31" y="76"/>
                  </a:lnTo>
                  <a:lnTo>
                    <a:pt x="64" y="43"/>
                  </a:lnTo>
                  <a:lnTo>
                    <a:pt x="98" y="76"/>
                  </a:lnTo>
                  <a:lnTo>
                    <a:pt x="88" y="87"/>
                  </a:lnTo>
                  <a:lnTo>
                    <a:pt x="72" y="70"/>
                  </a:lnTo>
                  <a:lnTo>
                    <a:pt x="72" y="138"/>
                  </a:lnTo>
                  <a:lnTo>
                    <a:pt x="57" y="138"/>
                  </a:lnTo>
                  <a:lnTo>
                    <a:pt x="57" y="70"/>
                  </a:lnTo>
                  <a:lnTo>
                    <a:pt x="41" y="87"/>
                  </a:lnTo>
                  <a:close/>
                </a:path>
              </a:pathLst>
            </a:custGeom>
            <a:solidFill>
              <a:srgbClr val="002856"/>
            </a:solidFill>
            <a:ln>
              <a:solidFill>
                <a:schemeClr val="tx1"/>
              </a:solidFill>
            </a:ln>
          </p:spPr>
          <p:txBody>
            <a:bodyPr vert="horz" wrap="square" lIns="61748" tIns="30874" rIns="61748" bIns="30874" numCol="1" anchor="t" anchorCtr="0" compatLnSpc="1">
              <a:prstTxWarp prst="textNoShape">
                <a:avLst/>
              </a:prstTxWarp>
            </a:bodyPr>
            <a:lstStyle/>
            <a:p>
              <a:endParaRPr lang="en-US" sz="946"/>
            </a:p>
          </p:txBody>
        </p:sp>
        <p:sp>
          <p:nvSpPr>
            <p:cNvPr id="75" name="TextBox 74">
              <a:extLst>
                <a:ext uri="{FF2B5EF4-FFF2-40B4-BE49-F238E27FC236}">
                  <a16:creationId xmlns:a16="http://schemas.microsoft.com/office/drawing/2014/main" xmlns="" id="{2F15C575-B205-4CA3-BAD2-119EA63D738F}"/>
                </a:ext>
              </a:extLst>
            </p:cNvPr>
            <p:cNvSpPr txBox="1"/>
            <p:nvPr/>
          </p:nvSpPr>
          <p:spPr>
            <a:xfrm>
              <a:off x="3652451" y="927463"/>
              <a:ext cx="671794" cy="352277"/>
            </a:xfrm>
            <a:prstGeom prst="rect">
              <a:avLst/>
            </a:prstGeom>
            <a:noFill/>
          </p:spPr>
          <p:txBody>
            <a:bodyPr wrap="none" lIns="0" rIns="0" rtlCol="0">
              <a:spAutoFit/>
            </a:bodyPr>
            <a:lstStyle/>
            <a:p>
              <a:pPr algn="ctr">
                <a:spcBef>
                  <a:spcPts val="405"/>
                </a:spcBef>
              </a:pPr>
              <a:r>
                <a:rPr lang="en-GB" sz="946" dirty="0">
                  <a:solidFill>
                    <a:schemeClr val="accent5"/>
                  </a:solidFill>
                </a:rPr>
                <a:t>3-5 Years</a:t>
              </a:r>
              <a:endParaRPr lang="en-US" sz="946" dirty="0">
                <a:solidFill>
                  <a:schemeClr val="accent5"/>
                </a:solidFill>
              </a:endParaRPr>
            </a:p>
          </p:txBody>
        </p:sp>
        <p:cxnSp>
          <p:nvCxnSpPr>
            <p:cNvPr id="76" name="Straight Connector 75">
              <a:extLst>
                <a:ext uri="{FF2B5EF4-FFF2-40B4-BE49-F238E27FC236}">
                  <a16:creationId xmlns:a16="http://schemas.microsoft.com/office/drawing/2014/main" xmlns="" id="{CC4C92FA-A6EB-4E14-9B65-F9BE80F8F1DC}"/>
                </a:ext>
              </a:extLst>
            </p:cNvPr>
            <p:cNvCxnSpPr>
              <a:cxnSpLocks/>
              <a:stCxn id="57" idx="11"/>
            </p:cNvCxnSpPr>
            <p:nvPr/>
          </p:nvCxnSpPr>
          <p:spPr>
            <a:xfrm flipH="1">
              <a:off x="4232765" y="2400829"/>
              <a:ext cx="2007094" cy="1297992"/>
            </a:xfrm>
            <a:prstGeom prst="line">
              <a:avLst/>
            </a:prstGeom>
            <a:noFill/>
            <a:ln w="57150" cap="flat" cmpd="sng">
              <a:solidFill>
                <a:srgbClr val="002856"/>
              </a:solidFill>
              <a:prstDash val="solid"/>
              <a:round/>
              <a:headEnd type="none" w="lg" len="med"/>
              <a:tailEnd type="none" w="lg" len="med"/>
            </a:ln>
          </p:spPr>
        </p:cxnSp>
        <p:cxnSp>
          <p:nvCxnSpPr>
            <p:cNvPr id="77" name="Straight Connector 76">
              <a:extLst>
                <a:ext uri="{FF2B5EF4-FFF2-40B4-BE49-F238E27FC236}">
                  <a16:creationId xmlns:a16="http://schemas.microsoft.com/office/drawing/2014/main" xmlns="" id="{3A1B1B95-AC4A-49AA-874C-F1A033C58BCB}"/>
                </a:ext>
              </a:extLst>
            </p:cNvPr>
            <p:cNvCxnSpPr>
              <a:cxnSpLocks/>
            </p:cNvCxnSpPr>
            <p:nvPr/>
          </p:nvCxnSpPr>
          <p:spPr>
            <a:xfrm flipH="1">
              <a:off x="4232765" y="3104442"/>
              <a:ext cx="100599" cy="594379"/>
            </a:xfrm>
            <a:prstGeom prst="line">
              <a:avLst/>
            </a:prstGeom>
            <a:noFill/>
            <a:ln w="57150" cap="flat" cmpd="sng">
              <a:solidFill>
                <a:srgbClr val="002856"/>
              </a:solidFill>
              <a:prstDash val="solid"/>
              <a:round/>
              <a:headEnd type="none" w="lg" len="med"/>
              <a:tailEnd type="none" w="lg" len="med"/>
            </a:ln>
          </p:spPr>
        </p:cxnSp>
        <p:cxnSp>
          <p:nvCxnSpPr>
            <p:cNvPr id="78" name="Straight Connector 77">
              <a:extLst>
                <a:ext uri="{FF2B5EF4-FFF2-40B4-BE49-F238E27FC236}">
                  <a16:creationId xmlns:a16="http://schemas.microsoft.com/office/drawing/2014/main" xmlns="" id="{3A323320-212C-4D12-B47D-1F79D22E9916}"/>
                </a:ext>
              </a:extLst>
            </p:cNvPr>
            <p:cNvCxnSpPr>
              <a:cxnSpLocks/>
              <a:endCxn id="83" idx="37"/>
            </p:cNvCxnSpPr>
            <p:nvPr/>
          </p:nvCxnSpPr>
          <p:spPr>
            <a:xfrm flipH="1">
              <a:off x="1876395" y="3081462"/>
              <a:ext cx="2468867" cy="1857187"/>
            </a:xfrm>
            <a:prstGeom prst="line">
              <a:avLst/>
            </a:prstGeom>
            <a:noFill/>
            <a:ln w="57150" cap="flat" cmpd="sng">
              <a:solidFill>
                <a:srgbClr val="002856"/>
              </a:solidFill>
              <a:prstDash val="solid"/>
              <a:round/>
              <a:headEnd type="none" w="med" len="med"/>
              <a:tailEnd type="triangle" w="med" len="med"/>
            </a:ln>
          </p:spPr>
        </p:cxnSp>
        <p:sp>
          <p:nvSpPr>
            <p:cNvPr id="79" name="Oval 78">
              <a:extLst>
                <a:ext uri="{FF2B5EF4-FFF2-40B4-BE49-F238E27FC236}">
                  <a16:creationId xmlns:a16="http://schemas.microsoft.com/office/drawing/2014/main" xmlns="" id="{82D43B40-535C-40E3-8A52-BFBDEA318F57}"/>
                </a:ext>
              </a:extLst>
            </p:cNvPr>
            <p:cNvSpPr/>
            <p:nvPr/>
          </p:nvSpPr>
          <p:spPr>
            <a:xfrm>
              <a:off x="3284198" y="1681140"/>
              <a:ext cx="527104" cy="530574"/>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48" tIns="30874" rIns="61748" bIns="30874" numCol="1" spcCol="0" rtlCol="0" fromWordArt="0" anchor="ctr" anchorCtr="0" forceAA="0" compatLnSpc="1">
              <a:prstTxWarp prst="textNoShape">
                <a:avLst/>
              </a:prstTxWarp>
              <a:noAutofit/>
            </a:bodyPr>
            <a:lstStyle/>
            <a:p>
              <a:pPr algn="ctr"/>
              <a:r>
                <a:rPr lang="en-GB" sz="946" dirty="0"/>
                <a:t>2</a:t>
              </a:r>
              <a:endParaRPr lang="en-US" sz="946" dirty="0"/>
            </a:p>
          </p:txBody>
        </p:sp>
        <p:sp>
          <p:nvSpPr>
            <p:cNvPr id="80" name="TextBox 79">
              <a:extLst>
                <a:ext uri="{FF2B5EF4-FFF2-40B4-BE49-F238E27FC236}">
                  <a16:creationId xmlns:a16="http://schemas.microsoft.com/office/drawing/2014/main" xmlns="" id="{52F0AA86-14A7-42AD-BD5D-5219ABCE3A27}"/>
                </a:ext>
              </a:extLst>
            </p:cNvPr>
            <p:cNvSpPr txBox="1"/>
            <p:nvPr/>
          </p:nvSpPr>
          <p:spPr>
            <a:xfrm>
              <a:off x="4037276" y="1786846"/>
              <a:ext cx="645683" cy="352277"/>
            </a:xfrm>
            <a:prstGeom prst="rect">
              <a:avLst/>
            </a:prstGeom>
            <a:noFill/>
          </p:spPr>
          <p:txBody>
            <a:bodyPr wrap="none" lIns="0" rIns="0" rtlCol="0">
              <a:spAutoFit/>
            </a:bodyPr>
            <a:lstStyle/>
            <a:p>
              <a:pPr algn="ctr">
                <a:spcBef>
                  <a:spcPts val="405"/>
                </a:spcBef>
              </a:pPr>
              <a:r>
                <a:rPr lang="en-GB" sz="946" b="1" dirty="0" err="1">
                  <a:solidFill>
                    <a:schemeClr val="accent5"/>
                  </a:solidFill>
                </a:rPr>
                <a:t>Backcast</a:t>
              </a:r>
              <a:endParaRPr lang="en-US" sz="946" b="1" dirty="0">
                <a:solidFill>
                  <a:schemeClr val="accent5"/>
                </a:solidFill>
              </a:endParaRPr>
            </a:p>
          </p:txBody>
        </p:sp>
        <p:sp>
          <p:nvSpPr>
            <p:cNvPr id="81" name="Freeform 476">
              <a:extLst>
                <a:ext uri="{FF2B5EF4-FFF2-40B4-BE49-F238E27FC236}">
                  <a16:creationId xmlns:a16="http://schemas.microsoft.com/office/drawing/2014/main" xmlns="" id="{4362F88A-D9DD-4BA2-BA56-493F5C7531FE}"/>
                </a:ext>
              </a:extLst>
            </p:cNvPr>
            <p:cNvSpPr>
              <a:spLocks noEditPoints="1"/>
            </p:cNvSpPr>
            <p:nvPr/>
          </p:nvSpPr>
          <p:spPr bwMode="black">
            <a:xfrm>
              <a:off x="1290288" y="5046346"/>
              <a:ext cx="292056" cy="481409"/>
            </a:xfrm>
            <a:custGeom>
              <a:avLst/>
              <a:gdLst>
                <a:gd name="T0" fmla="*/ 89 w 252"/>
                <a:gd name="T1" fmla="*/ 315 h 353"/>
                <a:gd name="T2" fmla="*/ 63 w 252"/>
                <a:gd name="T3" fmla="*/ 290 h 353"/>
                <a:gd name="T4" fmla="*/ 114 w 252"/>
                <a:gd name="T5" fmla="*/ 315 h 353"/>
                <a:gd name="T6" fmla="*/ 139 w 252"/>
                <a:gd name="T7" fmla="*/ 290 h 353"/>
                <a:gd name="T8" fmla="*/ 114 w 252"/>
                <a:gd name="T9" fmla="*/ 315 h 353"/>
                <a:gd name="T10" fmla="*/ 189 w 252"/>
                <a:gd name="T11" fmla="*/ 315 h 353"/>
                <a:gd name="T12" fmla="*/ 164 w 252"/>
                <a:gd name="T13" fmla="*/ 290 h 353"/>
                <a:gd name="T14" fmla="*/ 63 w 252"/>
                <a:gd name="T15" fmla="*/ 265 h 353"/>
                <a:gd name="T16" fmla="*/ 89 w 252"/>
                <a:gd name="T17" fmla="*/ 240 h 353"/>
                <a:gd name="T18" fmla="*/ 63 w 252"/>
                <a:gd name="T19" fmla="*/ 265 h 353"/>
                <a:gd name="T20" fmla="*/ 139 w 252"/>
                <a:gd name="T21" fmla="*/ 265 h 353"/>
                <a:gd name="T22" fmla="*/ 114 w 252"/>
                <a:gd name="T23" fmla="*/ 240 h 353"/>
                <a:gd name="T24" fmla="*/ 164 w 252"/>
                <a:gd name="T25" fmla="*/ 265 h 353"/>
                <a:gd name="T26" fmla="*/ 189 w 252"/>
                <a:gd name="T27" fmla="*/ 240 h 353"/>
                <a:gd name="T28" fmla="*/ 164 w 252"/>
                <a:gd name="T29" fmla="*/ 265 h 353"/>
                <a:gd name="T30" fmla="*/ 89 w 252"/>
                <a:gd name="T31" fmla="*/ 214 h 353"/>
                <a:gd name="T32" fmla="*/ 63 w 252"/>
                <a:gd name="T33" fmla="*/ 189 h 353"/>
                <a:gd name="T34" fmla="*/ 114 w 252"/>
                <a:gd name="T35" fmla="*/ 214 h 353"/>
                <a:gd name="T36" fmla="*/ 139 w 252"/>
                <a:gd name="T37" fmla="*/ 189 h 353"/>
                <a:gd name="T38" fmla="*/ 114 w 252"/>
                <a:gd name="T39" fmla="*/ 214 h 353"/>
                <a:gd name="T40" fmla="*/ 189 w 252"/>
                <a:gd name="T41" fmla="*/ 214 h 353"/>
                <a:gd name="T42" fmla="*/ 164 w 252"/>
                <a:gd name="T43" fmla="*/ 189 h 353"/>
                <a:gd name="T44" fmla="*/ 63 w 252"/>
                <a:gd name="T45" fmla="*/ 164 h 353"/>
                <a:gd name="T46" fmla="*/ 89 w 252"/>
                <a:gd name="T47" fmla="*/ 139 h 353"/>
                <a:gd name="T48" fmla="*/ 63 w 252"/>
                <a:gd name="T49" fmla="*/ 164 h 353"/>
                <a:gd name="T50" fmla="*/ 139 w 252"/>
                <a:gd name="T51" fmla="*/ 164 h 353"/>
                <a:gd name="T52" fmla="*/ 114 w 252"/>
                <a:gd name="T53" fmla="*/ 139 h 353"/>
                <a:gd name="T54" fmla="*/ 164 w 252"/>
                <a:gd name="T55" fmla="*/ 164 h 353"/>
                <a:gd name="T56" fmla="*/ 189 w 252"/>
                <a:gd name="T57" fmla="*/ 139 h 353"/>
                <a:gd name="T58" fmla="*/ 164 w 252"/>
                <a:gd name="T59" fmla="*/ 164 h 353"/>
                <a:gd name="T60" fmla="*/ 89 w 252"/>
                <a:gd name="T61" fmla="*/ 114 h 353"/>
                <a:gd name="T62" fmla="*/ 63 w 252"/>
                <a:gd name="T63" fmla="*/ 88 h 353"/>
                <a:gd name="T64" fmla="*/ 114 w 252"/>
                <a:gd name="T65" fmla="*/ 114 h 353"/>
                <a:gd name="T66" fmla="*/ 139 w 252"/>
                <a:gd name="T67" fmla="*/ 88 h 353"/>
                <a:gd name="T68" fmla="*/ 114 w 252"/>
                <a:gd name="T69" fmla="*/ 114 h 353"/>
                <a:gd name="T70" fmla="*/ 189 w 252"/>
                <a:gd name="T71" fmla="*/ 114 h 353"/>
                <a:gd name="T72" fmla="*/ 164 w 252"/>
                <a:gd name="T73" fmla="*/ 88 h 353"/>
                <a:gd name="T74" fmla="*/ 177 w 252"/>
                <a:gd name="T75" fmla="*/ 0 h 353"/>
                <a:gd name="T76" fmla="*/ 0 w 252"/>
                <a:gd name="T77" fmla="*/ 25 h 353"/>
                <a:gd name="T78" fmla="*/ 26 w 252"/>
                <a:gd name="T79" fmla="*/ 353 h 353"/>
                <a:gd name="T80" fmla="*/ 227 w 252"/>
                <a:gd name="T81" fmla="*/ 51 h 353"/>
                <a:gd name="T82" fmla="*/ 252 w 252"/>
                <a:gd name="T83" fmla="*/ 353 h 353"/>
                <a:gd name="T84" fmla="*/ 202 w 252"/>
                <a:gd name="T85" fmla="*/ 25 h 353"/>
                <a:gd name="T86" fmla="*/ 177 w 252"/>
                <a:gd name="T8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 h="353">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vert="horz" wrap="square" lIns="61748" tIns="30874" rIns="61748" bIns="30874" numCol="1" anchor="t" anchorCtr="0" compatLnSpc="1">
              <a:prstTxWarp prst="textNoShape">
                <a:avLst/>
              </a:prstTxWarp>
            </a:bodyPr>
            <a:lstStyle/>
            <a:p>
              <a:endParaRPr lang="en-US" sz="946" dirty="0"/>
            </a:p>
          </p:txBody>
        </p:sp>
        <p:sp>
          <p:nvSpPr>
            <p:cNvPr id="82" name="Freeform 476">
              <a:extLst>
                <a:ext uri="{FF2B5EF4-FFF2-40B4-BE49-F238E27FC236}">
                  <a16:creationId xmlns:a16="http://schemas.microsoft.com/office/drawing/2014/main" xmlns="" id="{FB358152-7BB7-42C4-9988-03CAE1243F37}"/>
                </a:ext>
              </a:extLst>
            </p:cNvPr>
            <p:cNvSpPr>
              <a:spLocks noEditPoints="1"/>
            </p:cNvSpPr>
            <p:nvPr/>
          </p:nvSpPr>
          <p:spPr bwMode="black">
            <a:xfrm>
              <a:off x="1452587" y="5220521"/>
              <a:ext cx="292056" cy="481409"/>
            </a:xfrm>
            <a:custGeom>
              <a:avLst/>
              <a:gdLst>
                <a:gd name="T0" fmla="*/ 89 w 252"/>
                <a:gd name="T1" fmla="*/ 315 h 353"/>
                <a:gd name="T2" fmla="*/ 63 w 252"/>
                <a:gd name="T3" fmla="*/ 290 h 353"/>
                <a:gd name="T4" fmla="*/ 114 w 252"/>
                <a:gd name="T5" fmla="*/ 315 h 353"/>
                <a:gd name="T6" fmla="*/ 139 w 252"/>
                <a:gd name="T7" fmla="*/ 290 h 353"/>
                <a:gd name="T8" fmla="*/ 114 w 252"/>
                <a:gd name="T9" fmla="*/ 315 h 353"/>
                <a:gd name="T10" fmla="*/ 189 w 252"/>
                <a:gd name="T11" fmla="*/ 315 h 353"/>
                <a:gd name="T12" fmla="*/ 164 w 252"/>
                <a:gd name="T13" fmla="*/ 290 h 353"/>
                <a:gd name="T14" fmla="*/ 63 w 252"/>
                <a:gd name="T15" fmla="*/ 265 h 353"/>
                <a:gd name="T16" fmla="*/ 89 w 252"/>
                <a:gd name="T17" fmla="*/ 240 h 353"/>
                <a:gd name="T18" fmla="*/ 63 w 252"/>
                <a:gd name="T19" fmla="*/ 265 h 353"/>
                <a:gd name="T20" fmla="*/ 139 w 252"/>
                <a:gd name="T21" fmla="*/ 265 h 353"/>
                <a:gd name="T22" fmla="*/ 114 w 252"/>
                <a:gd name="T23" fmla="*/ 240 h 353"/>
                <a:gd name="T24" fmla="*/ 164 w 252"/>
                <a:gd name="T25" fmla="*/ 265 h 353"/>
                <a:gd name="T26" fmla="*/ 189 w 252"/>
                <a:gd name="T27" fmla="*/ 240 h 353"/>
                <a:gd name="T28" fmla="*/ 164 w 252"/>
                <a:gd name="T29" fmla="*/ 265 h 353"/>
                <a:gd name="T30" fmla="*/ 89 w 252"/>
                <a:gd name="T31" fmla="*/ 214 h 353"/>
                <a:gd name="T32" fmla="*/ 63 w 252"/>
                <a:gd name="T33" fmla="*/ 189 h 353"/>
                <a:gd name="T34" fmla="*/ 114 w 252"/>
                <a:gd name="T35" fmla="*/ 214 h 353"/>
                <a:gd name="T36" fmla="*/ 139 w 252"/>
                <a:gd name="T37" fmla="*/ 189 h 353"/>
                <a:gd name="T38" fmla="*/ 114 w 252"/>
                <a:gd name="T39" fmla="*/ 214 h 353"/>
                <a:gd name="T40" fmla="*/ 189 w 252"/>
                <a:gd name="T41" fmla="*/ 214 h 353"/>
                <a:gd name="T42" fmla="*/ 164 w 252"/>
                <a:gd name="T43" fmla="*/ 189 h 353"/>
                <a:gd name="T44" fmla="*/ 63 w 252"/>
                <a:gd name="T45" fmla="*/ 164 h 353"/>
                <a:gd name="T46" fmla="*/ 89 w 252"/>
                <a:gd name="T47" fmla="*/ 139 h 353"/>
                <a:gd name="T48" fmla="*/ 63 w 252"/>
                <a:gd name="T49" fmla="*/ 164 h 353"/>
                <a:gd name="T50" fmla="*/ 139 w 252"/>
                <a:gd name="T51" fmla="*/ 164 h 353"/>
                <a:gd name="T52" fmla="*/ 114 w 252"/>
                <a:gd name="T53" fmla="*/ 139 h 353"/>
                <a:gd name="T54" fmla="*/ 164 w 252"/>
                <a:gd name="T55" fmla="*/ 164 h 353"/>
                <a:gd name="T56" fmla="*/ 189 w 252"/>
                <a:gd name="T57" fmla="*/ 139 h 353"/>
                <a:gd name="T58" fmla="*/ 164 w 252"/>
                <a:gd name="T59" fmla="*/ 164 h 353"/>
                <a:gd name="T60" fmla="*/ 89 w 252"/>
                <a:gd name="T61" fmla="*/ 114 h 353"/>
                <a:gd name="T62" fmla="*/ 63 w 252"/>
                <a:gd name="T63" fmla="*/ 88 h 353"/>
                <a:gd name="T64" fmla="*/ 114 w 252"/>
                <a:gd name="T65" fmla="*/ 114 h 353"/>
                <a:gd name="T66" fmla="*/ 139 w 252"/>
                <a:gd name="T67" fmla="*/ 88 h 353"/>
                <a:gd name="T68" fmla="*/ 114 w 252"/>
                <a:gd name="T69" fmla="*/ 114 h 353"/>
                <a:gd name="T70" fmla="*/ 189 w 252"/>
                <a:gd name="T71" fmla="*/ 114 h 353"/>
                <a:gd name="T72" fmla="*/ 164 w 252"/>
                <a:gd name="T73" fmla="*/ 88 h 353"/>
                <a:gd name="T74" fmla="*/ 177 w 252"/>
                <a:gd name="T75" fmla="*/ 0 h 353"/>
                <a:gd name="T76" fmla="*/ 0 w 252"/>
                <a:gd name="T77" fmla="*/ 25 h 353"/>
                <a:gd name="T78" fmla="*/ 26 w 252"/>
                <a:gd name="T79" fmla="*/ 353 h 353"/>
                <a:gd name="T80" fmla="*/ 227 w 252"/>
                <a:gd name="T81" fmla="*/ 51 h 353"/>
                <a:gd name="T82" fmla="*/ 252 w 252"/>
                <a:gd name="T83" fmla="*/ 353 h 353"/>
                <a:gd name="T84" fmla="*/ 202 w 252"/>
                <a:gd name="T85" fmla="*/ 25 h 353"/>
                <a:gd name="T86" fmla="*/ 177 w 252"/>
                <a:gd name="T8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 h="353">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vert="horz" wrap="square" lIns="61748" tIns="30874" rIns="61748" bIns="30874" numCol="1" anchor="t" anchorCtr="0" compatLnSpc="1">
              <a:prstTxWarp prst="textNoShape">
                <a:avLst/>
              </a:prstTxWarp>
            </a:bodyPr>
            <a:lstStyle/>
            <a:p>
              <a:endParaRPr lang="en-US" sz="946" dirty="0"/>
            </a:p>
          </p:txBody>
        </p:sp>
        <p:sp>
          <p:nvSpPr>
            <p:cNvPr id="83" name="Freeform 476">
              <a:extLst>
                <a:ext uri="{FF2B5EF4-FFF2-40B4-BE49-F238E27FC236}">
                  <a16:creationId xmlns:a16="http://schemas.microsoft.com/office/drawing/2014/main" xmlns="" id="{FDD1C008-886D-4B7B-8B9A-E918FD51DCEF}"/>
                </a:ext>
              </a:extLst>
            </p:cNvPr>
            <p:cNvSpPr>
              <a:spLocks noEditPoints="1"/>
            </p:cNvSpPr>
            <p:nvPr/>
          </p:nvSpPr>
          <p:spPr bwMode="black">
            <a:xfrm>
              <a:off x="1671260" y="4938650"/>
              <a:ext cx="292056" cy="481409"/>
            </a:xfrm>
            <a:custGeom>
              <a:avLst/>
              <a:gdLst>
                <a:gd name="T0" fmla="*/ 89 w 252"/>
                <a:gd name="T1" fmla="*/ 315 h 353"/>
                <a:gd name="T2" fmla="*/ 63 w 252"/>
                <a:gd name="T3" fmla="*/ 290 h 353"/>
                <a:gd name="T4" fmla="*/ 114 w 252"/>
                <a:gd name="T5" fmla="*/ 315 h 353"/>
                <a:gd name="T6" fmla="*/ 139 w 252"/>
                <a:gd name="T7" fmla="*/ 290 h 353"/>
                <a:gd name="T8" fmla="*/ 114 w 252"/>
                <a:gd name="T9" fmla="*/ 315 h 353"/>
                <a:gd name="T10" fmla="*/ 189 w 252"/>
                <a:gd name="T11" fmla="*/ 315 h 353"/>
                <a:gd name="T12" fmla="*/ 164 w 252"/>
                <a:gd name="T13" fmla="*/ 290 h 353"/>
                <a:gd name="T14" fmla="*/ 63 w 252"/>
                <a:gd name="T15" fmla="*/ 265 h 353"/>
                <a:gd name="T16" fmla="*/ 89 w 252"/>
                <a:gd name="T17" fmla="*/ 240 h 353"/>
                <a:gd name="T18" fmla="*/ 63 w 252"/>
                <a:gd name="T19" fmla="*/ 265 h 353"/>
                <a:gd name="T20" fmla="*/ 139 w 252"/>
                <a:gd name="T21" fmla="*/ 265 h 353"/>
                <a:gd name="T22" fmla="*/ 114 w 252"/>
                <a:gd name="T23" fmla="*/ 240 h 353"/>
                <a:gd name="T24" fmla="*/ 164 w 252"/>
                <a:gd name="T25" fmla="*/ 265 h 353"/>
                <a:gd name="T26" fmla="*/ 189 w 252"/>
                <a:gd name="T27" fmla="*/ 240 h 353"/>
                <a:gd name="T28" fmla="*/ 164 w 252"/>
                <a:gd name="T29" fmla="*/ 265 h 353"/>
                <a:gd name="T30" fmla="*/ 89 w 252"/>
                <a:gd name="T31" fmla="*/ 214 h 353"/>
                <a:gd name="T32" fmla="*/ 63 w 252"/>
                <a:gd name="T33" fmla="*/ 189 h 353"/>
                <a:gd name="T34" fmla="*/ 114 w 252"/>
                <a:gd name="T35" fmla="*/ 214 h 353"/>
                <a:gd name="T36" fmla="*/ 139 w 252"/>
                <a:gd name="T37" fmla="*/ 189 h 353"/>
                <a:gd name="T38" fmla="*/ 114 w 252"/>
                <a:gd name="T39" fmla="*/ 214 h 353"/>
                <a:gd name="T40" fmla="*/ 189 w 252"/>
                <a:gd name="T41" fmla="*/ 214 h 353"/>
                <a:gd name="T42" fmla="*/ 164 w 252"/>
                <a:gd name="T43" fmla="*/ 189 h 353"/>
                <a:gd name="T44" fmla="*/ 63 w 252"/>
                <a:gd name="T45" fmla="*/ 164 h 353"/>
                <a:gd name="T46" fmla="*/ 89 w 252"/>
                <a:gd name="T47" fmla="*/ 139 h 353"/>
                <a:gd name="T48" fmla="*/ 63 w 252"/>
                <a:gd name="T49" fmla="*/ 164 h 353"/>
                <a:gd name="T50" fmla="*/ 139 w 252"/>
                <a:gd name="T51" fmla="*/ 164 h 353"/>
                <a:gd name="T52" fmla="*/ 114 w 252"/>
                <a:gd name="T53" fmla="*/ 139 h 353"/>
                <a:gd name="T54" fmla="*/ 164 w 252"/>
                <a:gd name="T55" fmla="*/ 164 h 353"/>
                <a:gd name="T56" fmla="*/ 189 w 252"/>
                <a:gd name="T57" fmla="*/ 139 h 353"/>
                <a:gd name="T58" fmla="*/ 164 w 252"/>
                <a:gd name="T59" fmla="*/ 164 h 353"/>
                <a:gd name="T60" fmla="*/ 89 w 252"/>
                <a:gd name="T61" fmla="*/ 114 h 353"/>
                <a:gd name="T62" fmla="*/ 63 w 252"/>
                <a:gd name="T63" fmla="*/ 88 h 353"/>
                <a:gd name="T64" fmla="*/ 114 w 252"/>
                <a:gd name="T65" fmla="*/ 114 h 353"/>
                <a:gd name="T66" fmla="*/ 139 w 252"/>
                <a:gd name="T67" fmla="*/ 88 h 353"/>
                <a:gd name="T68" fmla="*/ 114 w 252"/>
                <a:gd name="T69" fmla="*/ 114 h 353"/>
                <a:gd name="T70" fmla="*/ 189 w 252"/>
                <a:gd name="T71" fmla="*/ 114 h 353"/>
                <a:gd name="T72" fmla="*/ 164 w 252"/>
                <a:gd name="T73" fmla="*/ 88 h 353"/>
                <a:gd name="T74" fmla="*/ 177 w 252"/>
                <a:gd name="T75" fmla="*/ 0 h 353"/>
                <a:gd name="T76" fmla="*/ 0 w 252"/>
                <a:gd name="T77" fmla="*/ 25 h 353"/>
                <a:gd name="T78" fmla="*/ 26 w 252"/>
                <a:gd name="T79" fmla="*/ 353 h 353"/>
                <a:gd name="T80" fmla="*/ 227 w 252"/>
                <a:gd name="T81" fmla="*/ 51 h 353"/>
                <a:gd name="T82" fmla="*/ 252 w 252"/>
                <a:gd name="T83" fmla="*/ 353 h 353"/>
                <a:gd name="T84" fmla="*/ 202 w 252"/>
                <a:gd name="T85" fmla="*/ 25 h 353"/>
                <a:gd name="T86" fmla="*/ 177 w 252"/>
                <a:gd name="T87"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 h="353">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vert="horz" wrap="square" lIns="61748" tIns="30874" rIns="61748" bIns="30874" numCol="1" anchor="t" anchorCtr="0" compatLnSpc="1">
              <a:prstTxWarp prst="textNoShape">
                <a:avLst/>
              </a:prstTxWarp>
            </a:bodyPr>
            <a:lstStyle/>
            <a:p>
              <a:endParaRPr lang="en-US" sz="946" dirty="0"/>
            </a:p>
          </p:txBody>
        </p:sp>
        <p:sp>
          <p:nvSpPr>
            <p:cNvPr id="84" name="TextBox 83">
              <a:extLst>
                <a:ext uri="{FF2B5EF4-FFF2-40B4-BE49-F238E27FC236}">
                  <a16:creationId xmlns:a16="http://schemas.microsoft.com/office/drawing/2014/main" xmlns="" id="{0581D29D-E1DE-4768-8E0D-E1BA41692FCD}"/>
                </a:ext>
              </a:extLst>
            </p:cNvPr>
            <p:cNvSpPr txBox="1"/>
            <p:nvPr/>
          </p:nvSpPr>
          <p:spPr>
            <a:xfrm>
              <a:off x="1202466" y="5643167"/>
              <a:ext cx="1229644" cy="352277"/>
            </a:xfrm>
            <a:prstGeom prst="rect">
              <a:avLst/>
            </a:prstGeom>
            <a:noFill/>
          </p:spPr>
          <p:txBody>
            <a:bodyPr wrap="none" lIns="0" rIns="0" rtlCol="0">
              <a:spAutoFit/>
            </a:bodyPr>
            <a:lstStyle/>
            <a:p>
              <a:pPr algn="ctr">
                <a:spcBef>
                  <a:spcPts val="405"/>
                </a:spcBef>
              </a:pPr>
              <a:r>
                <a:rPr lang="en-GB" sz="946" dirty="0"/>
                <a:t>Current Business</a:t>
              </a:r>
            </a:p>
          </p:txBody>
        </p:sp>
        <p:sp>
          <p:nvSpPr>
            <p:cNvPr id="85" name="TextBox 84">
              <a:extLst>
                <a:ext uri="{FF2B5EF4-FFF2-40B4-BE49-F238E27FC236}">
                  <a16:creationId xmlns:a16="http://schemas.microsoft.com/office/drawing/2014/main" xmlns="" id="{E6117E56-C2B8-464B-B1DB-53B672934FDF}"/>
                </a:ext>
              </a:extLst>
            </p:cNvPr>
            <p:cNvSpPr txBox="1"/>
            <p:nvPr/>
          </p:nvSpPr>
          <p:spPr>
            <a:xfrm rot="16200000">
              <a:off x="-977203" y="3426550"/>
              <a:ext cx="2511513" cy="352277"/>
            </a:xfrm>
            <a:prstGeom prst="rect">
              <a:avLst/>
            </a:prstGeom>
            <a:noFill/>
          </p:spPr>
          <p:txBody>
            <a:bodyPr wrap="none" lIns="0" rIns="0" rtlCol="0">
              <a:spAutoFit/>
            </a:bodyPr>
            <a:lstStyle/>
            <a:p>
              <a:pPr algn="ctr">
                <a:spcBef>
                  <a:spcPts val="405"/>
                </a:spcBef>
              </a:pPr>
              <a:r>
                <a:rPr lang="en-GB" sz="946" dirty="0"/>
                <a:t>Value Proposition: Transformation</a:t>
              </a:r>
            </a:p>
          </p:txBody>
        </p:sp>
        <p:cxnSp>
          <p:nvCxnSpPr>
            <p:cNvPr id="86" name="Straight Arrow Connector 85">
              <a:extLst>
                <a:ext uri="{FF2B5EF4-FFF2-40B4-BE49-F238E27FC236}">
                  <a16:creationId xmlns:a16="http://schemas.microsoft.com/office/drawing/2014/main" xmlns="" id="{C0626022-E141-45FC-9464-620A4265686C}"/>
                </a:ext>
              </a:extLst>
            </p:cNvPr>
            <p:cNvCxnSpPr>
              <a:cxnSpLocks/>
            </p:cNvCxnSpPr>
            <p:nvPr/>
          </p:nvCxnSpPr>
          <p:spPr>
            <a:xfrm flipV="1">
              <a:off x="492011" y="1042307"/>
              <a:ext cx="0" cy="5058821"/>
            </a:xfrm>
            <a:prstGeom prst="straightConnector1">
              <a:avLst/>
            </a:prstGeom>
            <a:noFill/>
            <a:ln w="57150" cap="flat" cmpd="sng">
              <a:solidFill>
                <a:schemeClr val="tx1"/>
              </a:solidFill>
              <a:prstDash val="solid"/>
              <a:round/>
              <a:headEnd type="none" w="lg" len="med"/>
              <a:tailEnd type="triangle"/>
            </a:ln>
          </p:spPr>
        </p:cxnSp>
        <p:sp>
          <p:nvSpPr>
            <p:cNvPr id="87" name="Freeform 353">
              <a:extLst>
                <a:ext uri="{FF2B5EF4-FFF2-40B4-BE49-F238E27FC236}">
                  <a16:creationId xmlns:a16="http://schemas.microsoft.com/office/drawing/2014/main" xmlns="" id="{E4963318-0AED-47CE-B5A4-054AB0849F18}"/>
                </a:ext>
              </a:extLst>
            </p:cNvPr>
            <p:cNvSpPr>
              <a:spLocks noEditPoints="1"/>
            </p:cNvSpPr>
            <p:nvPr/>
          </p:nvSpPr>
          <p:spPr bwMode="black">
            <a:xfrm rot="20644260">
              <a:off x="3985208" y="5070058"/>
              <a:ext cx="749819" cy="465906"/>
            </a:xfrm>
            <a:custGeom>
              <a:avLst/>
              <a:gdLst>
                <a:gd name="T0" fmla="*/ 236 w 284"/>
                <a:gd name="T1" fmla="*/ 88 h 144"/>
                <a:gd name="T2" fmla="*/ 176 w 284"/>
                <a:gd name="T3" fmla="*/ 88 h 144"/>
                <a:gd name="T4" fmla="*/ 96 w 284"/>
                <a:gd name="T5" fmla="*/ 0 h 144"/>
                <a:gd name="T6" fmla="*/ 47 w 284"/>
                <a:gd name="T7" fmla="*/ 0 h 144"/>
                <a:gd name="T8" fmla="*/ 95 w 284"/>
                <a:gd name="T9" fmla="*/ 88 h 144"/>
                <a:gd name="T10" fmla="*/ 63 w 284"/>
                <a:gd name="T11" fmla="*/ 88 h 144"/>
                <a:gd name="T12" fmla="*/ 39 w 284"/>
                <a:gd name="T13" fmla="*/ 64 h 144"/>
                <a:gd name="T14" fmla="*/ 0 w 284"/>
                <a:gd name="T15" fmla="*/ 64 h 144"/>
                <a:gd name="T16" fmla="*/ 30 w 284"/>
                <a:gd name="T17" fmla="*/ 144 h 144"/>
                <a:gd name="T18" fmla="*/ 284 w 284"/>
                <a:gd name="T19" fmla="*/ 144 h 144"/>
                <a:gd name="T20" fmla="*/ 284 w 284"/>
                <a:gd name="T21" fmla="*/ 136 h 144"/>
                <a:gd name="T22" fmla="*/ 236 w 284"/>
                <a:gd name="T23" fmla="*/ 88 h 144"/>
                <a:gd name="T24" fmla="*/ 42 w 284"/>
                <a:gd name="T25" fmla="*/ 128 h 144"/>
                <a:gd name="T26" fmla="*/ 24 w 284"/>
                <a:gd name="T27" fmla="*/ 80 h 144"/>
                <a:gd name="T28" fmla="*/ 33 w 284"/>
                <a:gd name="T29" fmla="*/ 80 h 144"/>
                <a:gd name="T30" fmla="*/ 57 w 284"/>
                <a:gd name="T31" fmla="*/ 104 h 144"/>
                <a:gd name="T32" fmla="*/ 121 w 284"/>
                <a:gd name="T33" fmla="*/ 104 h 144"/>
                <a:gd name="T34" fmla="*/ 73 w 284"/>
                <a:gd name="T35" fmla="*/ 16 h 144"/>
                <a:gd name="T36" fmla="*/ 88 w 284"/>
                <a:gd name="T37" fmla="*/ 16 h 144"/>
                <a:gd name="T38" fmla="*/ 168 w 284"/>
                <a:gd name="T39" fmla="*/ 104 h 144"/>
                <a:gd name="T40" fmla="*/ 236 w 284"/>
                <a:gd name="T41" fmla="*/ 104 h 144"/>
                <a:gd name="T42" fmla="*/ 267 w 284"/>
                <a:gd name="T43" fmla="*/ 128 h 144"/>
                <a:gd name="T44" fmla="*/ 42 w 284"/>
                <a:gd name="T45"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4" h="144">
                  <a:moveTo>
                    <a:pt x="236" y="88"/>
                  </a:moveTo>
                  <a:cubicBezTo>
                    <a:pt x="176" y="88"/>
                    <a:pt x="176" y="88"/>
                    <a:pt x="176" y="88"/>
                  </a:cubicBezTo>
                  <a:cubicBezTo>
                    <a:pt x="96" y="0"/>
                    <a:pt x="96" y="0"/>
                    <a:pt x="96" y="0"/>
                  </a:cubicBezTo>
                  <a:cubicBezTo>
                    <a:pt x="47" y="0"/>
                    <a:pt x="47" y="0"/>
                    <a:pt x="47" y="0"/>
                  </a:cubicBezTo>
                  <a:cubicBezTo>
                    <a:pt x="95" y="88"/>
                    <a:pt x="95" y="88"/>
                    <a:pt x="95" y="88"/>
                  </a:cubicBezTo>
                  <a:cubicBezTo>
                    <a:pt x="63" y="88"/>
                    <a:pt x="63" y="88"/>
                    <a:pt x="63" y="88"/>
                  </a:cubicBezTo>
                  <a:cubicBezTo>
                    <a:pt x="39" y="64"/>
                    <a:pt x="39" y="64"/>
                    <a:pt x="39" y="64"/>
                  </a:cubicBezTo>
                  <a:cubicBezTo>
                    <a:pt x="0" y="64"/>
                    <a:pt x="0" y="64"/>
                    <a:pt x="0" y="64"/>
                  </a:cubicBezTo>
                  <a:cubicBezTo>
                    <a:pt x="30" y="144"/>
                    <a:pt x="30" y="144"/>
                    <a:pt x="30" y="144"/>
                  </a:cubicBezTo>
                  <a:cubicBezTo>
                    <a:pt x="284" y="144"/>
                    <a:pt x="284" y="144"/>
                    <a:pt x="284" y="144"/>
                  </a:cubicBezTo>
                  <a:cubicBezTo>
                    <a:pt x="284" y="136"/>
                    <a:pt x="284" y="136"/>
                    <a:pt x="284" y="136"/>
                  </a:cubicBezTo>
                  <a:cubicBezTo>
                    <a:pt x="284" y="110"/>
                    <a:pt x="262" y="88"/>
                    <a:pt x="236" y="88"/>
                  </a:cubicBezTo>
                  <a:moveTo>
                    <a:pt x="42" y="128"/>
                  </a:moveTo>
                  <a:cubicBezTo>
                    <a:pt x="24" y="80"/>
                    <a:pt x="24" y="80"/>
                    <a:pt x="24" y="80"/>
                  </a:cubicBezTo>
                  <a:cubicBezTo>
                    <a:pt x="33" y="80"/>
                    <a:pt x="33" y="80"/>
                    <a:pt x="33" y="80"/>
                  </a:cubicBezTo>
                  <a:cubicBezTo>
                    <a:pt x="57" y="104"/>
                    <a:pt x="57" y="104"/>
                    <a:pt x="57" y="104"/>
                  </a:cubicBezTo>
                  <a:cubicBezTo>
                    <a:pt x="121" y="104"/>
                    <a:pt x="121" y="104"/>
                    <a:pt x="121" y="104"/>
                  </a:cubicBezTo>
                  <a:cubicBezTo>
                    <a:pt x="73" y="16"/>
                    <a:pt x="73" y="16"/>
                    <a:pt x="73" y="16"/>
                  </a:cubicBezTo>
                  <a:cubicBezTo>
                    <a:pt x="88" y="16"/>
                    <a:pt x="88" y="16"/>
                    <a:pt x="88" y="16"/>
                  </a:cubicBezTo>
                  <a:cubicBezTo>
                    <a:pt x="168" y="104"/>
                    <a:pt x="168" y="104"/>
                    <a:pt x="168" y="104"/>
                  </a:cubicBezTo>
                  <a:cubicBezTo>
                    <a:pt x="236" y="104"/>
                    <a:pt x="236" y="104"/>
                    <a:pt x="236" y="104"/>
                  </a:cubicBezTo>
                  <a:cubicBezTo>
                    <a:pt x="251" y="104"/>
                    <a:pt x="263" y="114"/>
                    <a:pt x="267" y="128"/>
                  </a:cubicBezTo>
                  <a:lnTo>
                    <a:pt x="42" y="128"/>
                  </a:lnTo>
                  <a:close/>
                </a:path>
              </a:pathLst>
            </a:custGeom>
            <a:solidFill>
              <a:schemeClr val="accent1"/>
            </a:solidFill>
            <a:ln>
              <a:noFill/>
            </a:ln>
          </p:spPr>
          <p:txBody>
            <a:bodyPr vert="horz" wrap="square" lIns="61748" tIns="30874" rIns="61748" bIns="30874" numCol="1" anchor="t" anchorCtr="0" compatLnSpc="1">
              <a:prstTxWarp prst="textNoShape">
                <a:avLst/>
              </a:prstTxWarp>
            </a:bodyPr>
            <a:lstStyle/>
            <a:p>
              <a:endParaRPr lang="en-US" sz="946" dirty="0"/>
            </a:p>
          </p:txBody>
        </p:sp>
        <p:sp>
          <p:nvSpPr>
            <p:cNvPr id="88" name="TextBox 87">
              <a:extLst>
                <a:ext uri="{FF2B5EF4-FFF2-40B4-BE49-F238E27FC236}">
                  <a16:creationId xmlns:a16="http://schemas.microsoft.com/office/drawing/2014/main" xmlns="" id="{CCFB7E1B-D312-44BB-84CF-DC15FBC4E872}"/>
                </a:ext>
              </a:extLst>
            </p:cNvPr>
            <p:cNvSpPr txBox="1"/>
            <p:nvPr/>
          </p:nvSpPr>
          <p:spPr>
            <a:xfrm>
              <a:off x="3663944" y="5665324"/>
              <a:ext cx="1338842" cy="352277"/>
            </a:xfrm>
            <a:prstGeom prst="rect">
              <a:avLst/>
            </a:prstGeom>
            <a:noFill/>
          </p:spPr>
          <p:txBody>
            <a:bodyPr wrap="none" lIns="0" rIns="0" rtlCol="0">
              <a:spAutoFit/>
            </a:bodyPr>
            <a:lstStyle/>
            <a:p>
              <a:pPr algn="ctr">
                <a:spcBef>
                  <a:spcPts val="405"/>
                </a:spcBef>
              </a:pPr>
              <a:r>
                <a:rPr lang="en-GB" sz="946" dirty="0"/>
                <a:t>Current Trajectory</a:t>
              </a:r>
            </a:p>
          </p:txBody>
        </p:sp>
        <p:cxnSp>
          <p:nvCxnSpPr>
            <p:cNvPr id="89" name="Straight Connector 88">
              <a:extLst>
                <a:ext uri="{FF2B5EF4-FFF2-40B4-BE49-F238E27FC236}">
                  <a16:creationId xmlns:a16="http://schemas.microsoft.com/office/drawing/2014/main" xmlns="" id="{36B0A791-08AD-4505-8E4C-F4FB746A83EE}"/>
                </a:ext>
              </a:extLst>
            </p:cNvPr>
            <p:cNvCxnSpPr>
              <a:cxnSpLocks/>
              <a:endCxn id="87" idx="3"/>
            </p:cNvCxnSpPr>
            <p:nvPr/>
          </p:nvCxnSpPr>
          <p:spPr>
            <a:xfrm flipV="1">
              <a:off x="1890303" y="5160004"/>
              <a:ext cx="2174295" cy="16456"/>
            </a:xfrm>
            <a:prstGeom prst="line">
              <a:avLst/>
            </a:prstGeom>
            <a:noFill/>
            <a:ln w="57150" cap="flat" cmpd="sng">
              <a:solidFill>
                <a:srgbClr val="002856"/>
              </a:solidFill>
              <a:prstDash val="solid"/>
              <a:round/>
              <a:headEnd type="none" w="med" len="med"/>
              <a:tailEnd type="triangle" w="med" len="med"/>
            </a:ln>
          </p:spPr>
        </p:cxnSp>
        <p:sp>
          <p:nvSpPr>
            <p:cNvPr id="90" name="Oval 89">
              <a:extLst>
                <a:ext uri="{FF2B5EF4-FFF2-40B4-BE49-F238E27FC236}">
                  <a16:creationId xmlns:a16="http://schemas.microsoft.com/office/drawing/2014/main" xmlns="" id="{9B5360F4-7095-4F5D-92F8-C3328A15FC9C}"/>
                </a:ext>
              </a:extLst>
            </p:cNvPr>
            <p:cNvSpPr/>
            <p:nvPr/>
          </p:nvSpPr>
          <p:spPr>
            <a:xfrm>
              <a:off x="3242235" y="4527481"/>
              <a:ext cx="527104" cy="530574"/>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48" tIns="30874" rIns="61748" bIns="30874" numCol="1" spcCol="0" rtlCol="0" fromWordArt="0" anchor="ctr" anchorCtr="0" forceAA="0" compatLnSpc="1">
              <a:prstTxWarp prst="textNoShape">
                <a:avLst/>
              </a:prstTxWarp>
              <a:noAutofit/>
            </a:bodyPr>
            <a:lstStyle/>
            <a:p>
              <a:pPr algn="ctr"/>
              <a:r>
                <a:rPr lang="en-GB" sz="946" dirty="0"/>
                <a:t>3</a:t>
              </a:r>
              <a:endParaRPr lang="en-US" sz="946" dirty="0"/>
            </a:p>
          </p:txBody>
        </p:sp>
        <p:sp>
          <p:nvSpPr>
            <p:cNvPr id="91" name="TextBox 90">
              <a:extLst>
                <a:ext uri="{FF2B5EF4-FFF2-40B4-BE49-F238E27FC236}">
                  <a16:creationId xmlns:a16="http://schemas.microsoft.com/office/drawing/2014/main" xmlns="" id="{E494AF15-0B7E-42FE-9F64-4C4C7BE408E3}"/>
                </a:ext>
              </a:extLst>
            </p:cNvPr>
            <p:cNvSpPr txBox="1"/>
            <p:nvPr/>
          </p:nvSpPr>
          <p:spPr>
            <a:xfrm>
              <a:off x="4005564" y="4658420"/>
              <a:ext cx="631439" cy="352277"/>
            </a:xfrm>
            <a:prstGeom prst="rect">
              <a:avLst/>
            </a:prstGeom>
            <a:noFill/>
          </p:spPr>
          <p:txBody>
            <a:bodyPr wrap="none" lIns="0" rIns="0" rtlCol="0">
              <a:spAutoFit/>
            </a:bodyPr>
            <a:lstStyle/>
            <a:p>
              <a:pPr algn="ctr">
                <a:spcBef>
                  <a:spcPts val="405"/>
                </a:spcBef>
              </a:pPr>
              <a:r>
                <a:rPr lang="en-GB" sz="946" b="1" dirty="0">
                  <a:solidFill>
                    <a:schemeClr val="accent5"/>
                  </a:solidFill>
                </a:rPr>
                <a:t>Forecast</a:t>
              </a:r>
              <a:endParaRPr lang="en-US" sz="946" b="1" dirty="0">
                <a:solidFill>
                  <a:schemeClr val="accent5"/>
                </a:solidFill>
              </a:endParaRPr>
            </a:p>
          </p:txBody>
        </p:sp>
        <p:sp>
          <p:nvSpPr>
            <p:cNvPr id="92" name="TextBox 91">
              <a:extLst>
                <a:ext uri="{FF2B5EF4-FFF2-40B4-BE49-F238E27FC236}">
                  <a16:creationId xmlns:a16="http://schemas.microsoft.com/office/drawing/2014/main" xmlns="" id="{52036190-7D6D-4661-842E-6DBD52EC4337}"/>
                </a:ext>
              </a:extLst>
            </p:cNvPr>
            <p:cNvSpPr txBox="1"/>
            <p:nvPr/>
          </p:nvSpPr>
          <p:spPr>
            <a:xfrm>
              <a:off x="599966" y="5783477"/>
              <a:ext cx="407546" cy="352277"/>
            </a:xfrm>
            <a:prstGeom prst="rect">
              <a:avLst/>
            </a:prstGeom>
            <a:noFill/>
          </p:spPr>
          <p:txBody>
            <a:bodyPr wrap="square" lIns="0" rIns="0" rtlCol="0">
              <a:spAutoFit/>
            </a:bodyPr>
            <a:lstStyle/>
            <a:p>
              <a:pPr>
                <a:spcBef>
                  <a:spcPts val="405"/>
                </a:spcBef>
              </a:pPr>
              <a:r>
                <a:rPr lang="en-GB" sz="946" b="1" dirty="0"/>
                <a:t>LOW</a:t>
              </a:r>
              <a:endParaRPr lang="en-US" sz="946" b="1" dirty="0"/>
            </a:p>
          </p:txBody>
        </p:sp>
        <p:sp>
          <p:nvSpPr>
            <p:cNvPr id="93" name="TextBox 92">
              <a:extLst>
                <a:ext uri="{FF2B5EF4-FFF2-40B4-BE49-F238E27FC236}">
                  <a16:creationId xmlns:a16="http://schemas.microsoft.com/office/drawing/2014/main" xmlns="" id="{6C8BBD44-03D0-4397-B1B6-7399A5E99A7C}"/>
                </a:ext>
              </a:extLst>
            </p:cNvPr>
            <p:cNvSpPr txBox="1"/>
            <p:nvPr/>
          </p:nvSpPr>
          <p:spPr>
            <a:xfrm>
              <a:off x="8114703" y="5819787"/>
              <a:ext cx="537286" cy="352277"/>
            </a:xfrm>
            <a:prstGeom prst="rect">
              <a:avLst/>
            </a:prstGeom>
            <a:noFill/>
          </p:spPr>
          <p:txBody>
            <a:bodyPr wrap="square" lIns="0" rIns="0" rtlCol="0">
              <a:spAutoFit/>
            </a:bodyPr>
            <a:lstStyle/>
            <a:p>
              <a:pPr>
                <a:spcBef>
                  <a:spcPts val="405"/>
                </a:spcBef>
              </a:pPr>
              <a:r>
                <a:rPr lang="en-GB" sz="946" b="1" dirty="0"/>
                <a:t>High</a:t>
              </a:r>
              <a:endParaRPr lang="en-US" sz="946" b="1" dirty="0"/>
            </a:p>
          </p:txBody>
        </p:sp>
        <p:sp>
          <p:nvSpPr>
            <p:cNvPr id="94" name="TextBox 93">
              <a:extLst>
                <a:ext uri="{FF2B5EF4-FFF2-40B4-BE49-F238E27FC236}">
                  <a16:creationId xmlns:a16="http://schemas.microsoft.com/office/drawing/2014/main" xmlns="" id="{1FCA5269-AF1B-4FDF-8FEC-0A2C6B79F136}"/>
                </a:ext>
              </a:extLst>
            </p:cNvPr>
            <p:cNvSpPr txBox="1"/>
            <p:nvPr/>
          </p:nvSpPr>
          <p:spPr>
            <a:xfrm rot="16200000">
              <a:off x="466764" y="1794959"/>
              <a:ext cx="341831" cy="352277"/>
            </a:xfrm>
            <a:prstGeom prst="rect">
              <a:avLst/>
            </a:prstGeom>
            <a:noFill/>
          </p:spPr>
          <p:txBody>
            <a:bodyPr wrap="none" lIns="0" rIns="0" rtlCol="0">
              <a:spAutoFit/>
            </a:bodyPr>
            <a:lstStyle/>
            <a:p>
              <a:pPr>
                <a:spcBef>
                  <a:spcPts val="405"/>
                </a:spcBef>
              </a:pPr>
              <a:r>
                <a:rPr lang="en-GB" sz="946" b="1" dirty="0"/>
                <a:t>High</a:t>
              </a:r>
              <a:endParaRPr lang="en-US" sz="946" b="1" dirty="0"/>
            </a:p>
          </p:txBody>
        </p:sp>
        <p:sp>
          <p:nvSpPr>
            <p:cNvPr id="95" name="TextBox 94">
              <a:extLst>
                <a:ext uri="{FF2B5EF4-FFF2-40B4-BE49-F238E27FC236}">
                  <a16:creationId xmlns:a16="http://schemas.microsoft.com/office/drawing/2014/main" xmlns="" id="{BF1B455C-E9DF-48D5-A666-7BFC7ED4E228}"/>
                </a:ext>
              </a:extLst>
            </p:cNvPr>
            <p:cNvSpPr txBox="1"/>
            <p:nvPr/>
          </p:nvSpPr>
          <p:spPr>
            <a:xfrm>
              <a:off x="832392" y="622663"/>
              <a:ext cx="1386317" cy="352277"/>
            </a:xfrm>
            <a:prstGeom prst="rect">
              <a:avLst/>
            </a:prstGeom>
            <a:noFill/>
          </p:spPr>
          <p:txBody>
            <a:bodyPr wrap="none" lIns="0" rIns="0" rtlCol="0">
              <a:spAutoFit/>
            </a:bodyPr>
            <a:lstStyle/>
            <a:p>
              <a:pPr algn="ctr">
                <a:spcBef>
                  <a:spcPts val="405"/>
                </a:spcBef>
              </a:pPr>
              <a:r>
                <a:rPr lang="en-GB" sz="946" dirty="0"/>
                <a:t>Tactical Timeframe</a:t>
              </a:r>
            </a:p>
          </p:txBody>
        </p:sp>
        <p:sp>
          <p:nvSpPr>
            <p:cNvPr id="96" name="TextBox 95">
              <a:extLst>
                <a:ext uri="{FF2B5EF4-FFF2-40B4-BE49-F238E27FC236}">
                  <a16:creationId xmlns:a16="http://schemas.microsoft.com/office/drawing/2014/main" xmlns="" id="{18B6FD12-2CC7-4D8D-BA3B-B589FB7444A2}"/>
                </a:ext>
              </a:extLst>
            </p:cNvPr>
            <p:cNvSpPr txBox="1"/>
            <p:nvPr/>
          </p:nvSpPr>
          <p:spPr>
            <a:xfrm>
              <a:off x="3069603" y="618499"/>
              <a:ext cx="1476522" cy="352277"/>
            </a:xfrm>
            <a:prstGeom prst="rect">
              <a:avLst/>
            </a:prstGeom>
            <a:noFill/>
          </p:spPr>
          <p:txBody>
            <a:bodyPr wrap="none" lIns="0" rIns="0" rtlCol="0">
              <a:spAutoFit/>
            </a:bodyPr>
            <a:lstStyle/>
            <a:p>
              <a:pPr algn="ctr">
                <a:spcBef>
                  <a:spcPts val="405"/>
                </a:spcBef>
              </a:pPr>
              <a:r>
                <a:rPr lang="en-GB" sz="946" dirty="0"/>
                <a:t>Strategic Timeframe</a:t>
              </a:r>
            </a:p>
          </p:txBody>
        </p:sp>
        <p:sp>
          <p:nvSpPr>
            <p:cNvPr id="97" name="TextBox 96">
              <a:extLst>
                <a:ext uri="{FF2B5EF4-FFF2-40B4-BE49-F238E27FC236}">
                  <a16:creationId xmlns:a16="http://schemas.microsoft.com/office/drawing/2014/main" xmlns="" id="{85C4154C-B0D9-43C0-AC66-58C91840150D}"/>
                </a:ext>
              </a:extLst>
            </p:cNvPr>
            <p:cNvSpPr txBox="1"/>
            <p:nvPr/>
          </p:nvSpPr>
          <p:spPr>
            <a:xfrm>
              <a:off x="6199085" y="628956"/>
              <a:ext cx="2091344" cy="352277"/>
            </a:xfrm>
            <a:prstGeom prst="rect">
              <a:avLst/>
            </a:prstGeom>
            <a:noFill/>
          </p:spPr>
          <p:txBody>
            <a:bodyPr wrap="none" lIns="0" rIns="0" rtlCol="0">
              <a:spAutoFit/>
            </a:bodyPr>
            <a:lstStyle/>
            <a:p>
              <a:pPr algn="ctr">
                <a:spcBef>
                  <a:spcPts val="405"/>
                </a:spcBef>
              </a:pPr>
              <a:r>
                <a:rPr lang="en-GB" sz="946" dirty="0"/>
                <a:t>Transformational Timeframe</a:t>
              </a:r>
            </a:p>
          </p:txBody>
        </p:sp>
        <p:sp>
          <p:nvSpPr>
            <p:cNvPr id="98" name="TextBox 97">
              <a:extLst>
                <a:ext uri="{FF2B5EF4-FFF2-40B4-BE49-F238E27FC236}">
                  <a16:creationId xmlns:a16="http://schemas.microsoft.com/office/drawing/2014/main" xmlns="" id="{3427D95C-0468-49B7-8ABC-0FD41A56D28B}"/>
                </a:ext>
              </a:extLst>
            </p:cNvPr>
            <p:cNvSpPr txBox="1"/>
            <p:nvPr/>
          </p:nvSpPr>
          <p:spPr>
            <a:xfrm>
              <a:off x="6184320" y="3608005"/>
              <a:ext cx="1811233" cy="352277"/>
            </a:xfrm>
            <a:prstGeom prst="rect">
              <a:avLst/>
            </a:prstGeom>
            <a:noFill/>
          </p:spPr>
          <p:txBody>
            <a:bodyPr wrap="none" lIns="0" rIns="0" rtlCol="0">
              <a:spAutoFit/>
            </a:bodyPr>
            <a:lstStyle/>
            <a:p>
              <a:pPr algn="ctr">
                <a:spcBef>
                  <a:spcPts val="405"/>
                </a:spcBef>
              </a:pPr>
              <a:r>
                <a:rPr lang="en-GB" sz="946" dirty="0"/>
                <a:t>Analytic Diagnostic Tools</a:t>
              </a:r>
              <a:endParaRPr lang="en-US" sz="946" dirty="0"/>
            </a:p>
          </p:txBody>
        </p:sp>
        <p:sp>
          <p:nvSpPr>
            <p:cNvPr id="99" name="TextBox 98">
              <a:extLst>
                <a:ext uri="{FF2B5EF4-FFF2-40B4-BE49-F238E27FC236}">
                  <a16:creationId xmlns:a16="http://schemas.microsoft.com/office/drawing/2014/main" xmlns="" id="{6E8DB20E-FA49-44E6-9F54-34BBC61185F0}"/>
                </a:ext>
              </a:extLst>
            </p:cNvPr>
            <p:cNvSpPr txBox="1"/>
            <p:nvPr/>
          </p:nvSpPr>
          <p:spPr>
            <a:xfrm>
              <a:off x="585027" y="6573798"/>
              <a:ext cx="2319232" cy="352277"/>
            </a:xfrm>
            <a:prstGeom prst="rect">
              <a:avLst/>
            </a:prstGeom>
            <a:noFill/>
          </p:spPr>
          <p:txBody>
            <a:bodyPr wrap="none" lIns="0" rIns="0" rtlCol="0">
              <a:spAutoFit/>
            </a:bodyPr>
            <a:lstStyle/>
            <a:p>
              <a:pPr algn="ctr">
                <a:spcBef>
                  <a:spcPts val="405"/>
                </a:spcBef>
              </a:pPr>
              <a:r>
                <a:rPr lang="en-GB" sz="946" dirty="0"/>
                <a:t>*Includes PEST analysis variants</a:t>
              </a:r>
              <a:endParaRPr lang="en-US" sz="946" dirty="0"/>
            </a:p>
          </p:txBody>
        </p:sp>
      </p:grpSp>
      <p:sp>
        <p:nvSpPr>
          <p:cNvPr id="50" name="Object1">
            <a:extLst>
              <a:ext uri="{FF2B5EF4-FFF2-40B4-BE49-F238E27FC236}">
                <a16:creationId xmlns:a16="http://schemas.microsoft.com/office/drawing/2014/main" xmlns="" id="{0673CF56-8814-4B1D-9990-6C56B9074F49}"/>
              </a:ext>
            </a:extLst>
          </p:cNvPr>
          <p:cNvSpPr/>
          <p:nvPr/>
        </p:nvSpPr>
        <p:spPr>
          <a:xfrm>
            <a:off x="7132320" y="365760"/>
            <a:ext cx="2743200" cy="0"/>
          </a:xfrm>
          <a:prstGeom prst="rect">
            <a:avLst/>
          </a:prstGeom>
          <a:noFill/>
          <a:ln/>
        </p:spPr>
        <p:txBody>
          <a:bodyPr wrap="square" rtlCol="0" anchor="ctr"/>
          <a:lstStyle/>
          <a:p>
            <a:r>
              <a:rPr lang="en-US" sz="1100" b="1" dirty="0">
                <a:solidFill>
                  <a:srgbClr val="656565"/>
                </a:solidFill>
              </a:rPr>
              <a:t>Shareable Summary</a:t>
            </a:r>
            <a:endParaRPr lang="en-US" sz="1100" dirty="0"/>
          </a:p>
        </p:txBody>
      </p:sp>
      <p:sp>
        <p:nvSpPr>
          <p:cNvPr id="51" name="Object2">
            <a:extLst>
              <a:ext uri="{FF2B5EF4-FFF2-40B4-BE49-F238E27FC236}">
                <a16:creationId xmlns:a16="http://schemas.microsoft.com/office/drawing/2014/main" xmlns="" id="{C38CD4AB-890E-4EA0-BFC8-3AEB3DCE5AC2}"/>
              </a:ext>
            </a:extLst>
          </p:cNvPr>
          <p:cNvSpPr/>
          <p:nvPr/>
        </p:nvSpPr>
        <p:spPr>
          <a:xfrm rot="10800000" flipV="1">
            <a:off x="457200" y="4505090"/>
            <a:ext cx="2743200" cy="251572"/>
          </a:xfrm>
          <a:prstGeom prst="rect">
            <a:avLst/>
          </a:prstGeom>
          <a:noFill/>
          <a:ln/>
        </p:spPr>
        <p:txBody>
          <a:bodyPr wrap="square" rtlCol="0" anchor="ctr"/>
          <a:lstStyle/>
          <a:p>
            <a:r>
              <a:rPr lang="en-US" sz="800" b="1" u="sng" dirty="0">
                <a:solidFill>
                  <a:srgbClr val="0A6ABB"/>
                </a:solidFill>
                <a:latin typeface="Arial" pitchFamily="34" charset="0"/>
                <a:ea typeface="Arial" pitchFamily="34" charset="-122"/>
                <a:cs typeface="Arial" pitchFamily="34" charset="-120"/>
                <a:hlinkClick r:id="rId3" action="ppaction://hlinkfile" tooltip="View Document">
                  <a:extLst>
                    <a:ext uri="{A12FA001-AC4F-418D-AE19-62706E023703}">
                      <ahyp:hlinkClr xmlns:ahyp="http://schemas.microsoft.com/office/drawing/2018/hyperlinkcolor" xmlns="" val="tx"/>
                    </a:ext>
                  </a:extLst>
                </a:hlinkClick>
              </a:rPr>
              <a:t>View Document</a:t>
            </a:r>
            <a:endParaRPr lang="en-US" sz="800" dirty="0"/>
          </a:p>
        </p:txBody>
      </p:sp>
      <p:pic>
        <p:nvPicPr>
          <p:cNvPr id="52" name="Object 3" descr="preencoded.png">
            <a:extLst>
              <a:ext uri="{FF2B5EF4-FFF2-40B4-BE49-F238E27FC236}">
                <a16:creationId xmlns:a16="http://schemas.microsoft.com/office/drawing/2014/main" xmlns="" id="{78C29A67-4841-4C6F-B213-9D1E2B3E5E3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408176" y="4572000"/>
            <a:ext cx="146304" cy="146304"/>
          </a:xfrm>
          <a:prstGeom prst="rect">
            <a:avLst/>
          </a:prstGeom>
        </p:spPr>
      </p:pic>
      <p:pic>
        <p:nvPicPr>
          <p:cNvPr id="53" name="Object 7" descr="preencoded.png">
            <a:extLst>
              <a:ext uri="{FF2B5EF4-FFF2-40B4-BE49-F238E27FC236}">
                <a16:creationId xmlns:a16="http://schemas.microsoft.com/office/drawing/2014/main" xmlns="" id="{A9E3083E-179D-490D-8098-F8AB2716518A}"/>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8549640" y="219456"/>
            <a:ext cx="310896" cy="310896"/>
          </a:xfrm>
          <a:prstGeom prst="rect">
            <a:avLst/>
          </a:prstGeom>
        </p:spPr>
      </p:pic>
    </p:spTree>
    <p:extLst>
      <p:ext uri="{BB962C8B-B14F-4D97-AF65-F5344CB8AC3E}">
        <p14:creationId xmlns:p14="http://schemas.microsoft.com/office/powerpoint/2010/main" val="349164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xmlns="" id="{2726C088-1C62-4AB3-A36D-FAE880E3D5E5}"/>
              </a:ext>
            </a:extLst>
          </p:cNvPr>
          <p:cNvCxnSpPr>
            <a:cxnSpLocks/>
          </p:cNvCxnSpPr>
          <p:nvPr/>
        </p:nvCxnSpPr>
        <p:spPr>
          <a:xfrm flipH="1">
            <a:off x="4325515" y="1156792"/>
            <a:ext cx="2879408" cy="1279241"/>
          </a:xfrm>
          <a:prstGeom prst="line">
            <a:avLst/>
          </a:prstGeom>
          <a:noFill/>
          <a:ln w="57150" cap="flat" cmpd="sng">
            <a:solidFill>
              <a:srgbClr val="002856"/>
            </a:solidFill>
            <a:prstDash val="solid"/>
            <a:round/>
            <a:headEnd type="none" w="lg" len="med"/>
            <a:tailEnd type="none" w="lg" len="med"/>
          </a:ln>
        </p:spPr>
      </p:cxnSp>
      <p:cxnSp>
        <p:nvCxnSpPr>
          <p:cNvPr id="35" name="Straight Connector 34">
            <a:extLst>
              <a:ext uri="{FF2B5EF4-FFF2-40B4-BE49-F238E27FC236}">
                <a16:creationId xmlns:a16="http://schemas.microsoft.com/office/drawing/2014/main" xmlns="" id="{E04870B7-C945-41FD-BDEB-648C3D6AFEE9}"/>
              </a:ext>
            </a:extLst>
          </p:cNvPr>
          <p:cNvCxnSpPr>
            <a:cxnSpLocks/>
          </p:cNvCxnSpPr>
          <p:nvPr/>
        </p:nvCxnSpPr>
        <p:spPr>
          <a:xfrm flipH="1">
            <a:off x="914315" y="1884766"/>
            <a:ext cx="3531643" cy="2161505"/>
          </a:xfrm>
          <a:prstGeom prst="line">
            <a:avLst/>
          </a:prstGeom>
          <a:noFill/>
          <a:ln w="57150" cap="flat" cmpd="sng">
            <a:solidFill>
              <a:srgbClr val="002856"/>
            </a:solidFill>
            <a:prstDash val="solid"/>
            <a:round/>
            <a:headEnd type="none" w="med" len="med"/>
            <a:tailEnd type="triangle" w="med" len="med"/>
          </a:ln>
        </p:spPr>
      </p:cxnSp>
      <p:sp>
        <p:nvSpPr>
          <p:cNvPr id="4" name="Freeform 439">
            <a:extLst>
              <a:ext uri="{FF2B5EF4-FFF2-40B4-BE49-F238E27FC236}">
                <a16:creationId xmlns:a16="http://schemas.microsoft.com/office/drawing/2014/main" xmlns="" id="{FAAC7B17-9E6E-4BC3-9DDC-74FA2BB57DC6}"/>
              </a:ext>
            </a:extLst>
          </p:cNvPr>
          <p:cNvSpPr>
            <a:spLocks noEditPoints="1"/>
          </p:cNvSpPr>
          <p:nvPr/>
        </p:nvSpPr>
        <p:spPr bwMode="black">
          <a:xfrm>
            <a:off x="6399680" y="1046092"/>
            <a:ext cx="1752600" cy="2302934"/>
          </a:xfrm>
          <a:custGeom>
            <a:avLst/>
            <a:gdLst>
              <a:gd name="T0" fmla="*/ 72 w 144"/>
              <a:gd name="T1" fmla="*/ 16 h 200"/>
              <a:gd name="T2" fmla="*/ 128 w 144"/>
              <a:gd name="T3" fmla="*/ 72 h 200"/>
              <a:gd name="T4" fmla="*/ 102 w 144"/>
              <a:gd name="T5" fmla="*/ 119 h 200"/>
              <a:gd name="T6" fmla="*/ 95 w 144"/>
              <a:gd name="T7" fmla="*/ 124 h 200"/>
              <a:gd name="T8" fmla="*/ 95 w 144"/>
              <a:gd name="T9" fmla="*/ 156 h 200"/>
              <a:gd name="T10" fmla="*/ 49 w 144"/>
              <a:gd name="T11" fmla="*/ 156 h 200"/>
              <a:gd name="T12" fmla="*/ 49 w 144"/>
              <a:gd name="T13" fmla="*/ 124 h 200"/>
              <a:gd name="T14" fmla="*/ 42 w 144"/>
              <a:gd name="T15" fmla="*/ 119 h 200"/>
              <a:gd name="T16" fmla="*/ 16 w 144"/>
              <a:gd name="T17" fmla="*/ 72 h 200"/>
              <a:gd name="T18" fmla="*/ 72 w 144"/>
              <a:gd name="T19" fmla="*/ 16 h 200"/>
              <a:gd name="T20" fmla="*/ 72 w 144"/>
              <a:gd name="T21" fmla="*/ 0 h 200"/>
              <a:gd name="T22" fmla="*/ 0 w 144"/>
              <a:gd name="T23" fmla="*/ 72 h 200"/>
              <a:gd name="T24" fmla="*/ 33 w 144"/>
              <a:gd name="T25" fmla="*/ 133 h 200"/>
              <a:gd name="T26" fmla="*/ 33 w 144"/>
              <a:gd name="T27" fmla="*/ 172 h 200"/>
              <a:gd name="T28" fmla="*/ 111 w 144"/>
              <a:gd name="T29" fmla="*/ 172 h 200"/>
              <a:gd name="T30" fmla="*/ 111 w 144"/>
              <a:gd name="T31" fmla="*/ 133 h 200"/>
              <a:gd name="T32" fmla="*/ 144 w 144"/>
              <a:gd name="T33" fmla="*/ 72 h 200"/>
              <a:gd name="T34" fmla="*/ 72 w 144"/>
              <a:gd name="T35" fmla="*/ 0 h 200"/>
              <a:gd name="T36" fmla="*/ 96 w 144"/>
              <a:gd name="T37" fmla="*/ 184 h 200"/>
              <a:gd name="T38" fmla="*/ 48 w 144"/>
              <a:gd name="T39" fmla="*/ 184 h 200"/>
              <a:gd name="T40" fmla="*/ 48 w 144"/>
              <a:gd name="T41" fmla="*/ 200 h 200"/>
              <a:gd name="T42" fmla="*/ 96 w 144"/>
              <a:gd name="T43" fmla="*/ 200 h 200"/>
              <a:gd name="T44" fmla="*/ 96 w 144"/>
              <a:gd name="T45"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00">
                <a:moveTo>
                  <a:pt x="72" y="16"/>
                </a:moveTo>
                <a:cubicBezTo>
                  <a:pt x="103" y="16"/>
                  <a:pt x="128" y="41"/>
                  <a:pt x="128" y="72"/>
                </a:cubicBezTo>
                <a:cubicBezTo>
                  <a:pt x="128" y="91"/>
                  <a:pt x="118" y="109"/>
                  <a:pt x="102" y="119"/>
                </a:cubicBezTo>
                <a:cubicBezTo>
                  <a:pt x="95" y="124"/>
                  <a:pt x="95" y="124"/>
                  <a:pt x="95" y="124"/>
                </a:cubicBezTo>
                <a:cubicBezTo>
                  <a:pt x="95" y="156"/>
                  <a:pt x="95" y="156"/>
                  <a:pt x="95" y="156"/>
                </a:cubicBezTo>
                <a:cubicBezTo>
                  <a:pt x="49" y="156"/>
                  <a:pt x="49" y="156"/>
                  <a:pt x="49" y="156"/>
                </a:cubicBezTo>
                <a:cubicBezTo>
                  <a:pt x="49" y="124"/>
                  <a:pt x="49" y="124"/>
                  <a:pt x="49" y="124"/>
                </a:cubicBezTo>
                <a:cubicBezTo>
                  <a:pt x="42" y="119"/>
                  <a:pt x="42" y="119"/>
                  <a:pt x="42" y="119"/>
                </a:cubicBezTo>
                <a:cubicBezTo>
                  <a:pt x="26" y="109"/>
                  <a:pt x="16" y="91"/>
                  <a:pt x="16" y="72"/>
                </a:cubicBezTo>
                <a:cubicBezTo>
                  <a:pt x="16" y="41"/>
                  <a:pt x="41" y="16"/>
                  <a:pt x="72" y="16"/>
                </a:cubicBezTo>
                <a:moveTo>
                  <a:pt x="72" y="0"/>
                </a:moveTo>
                <a:cubicBezTo>
                  <a:pt x="32" y="0"/>
                  <a:pt x="0" y="32"/>
                  <a:pt x="0" y="72"/>
                </a:cubicBezTo>
                <a:cubicBezTo>
                  <a:pt x="0" y="97"/>
                  <a:pt x="13" y="120"/>
                  <a:pt x="33" y="133"/>
                </a:cubicBezTo>
                <a:cubicBezTo>
                  <a:pt x="33" y="172"/>
                  <a:pt x="33" y="172"/>
                  <a:pt x="33" y="172"/>
                </a:cubicBezTo>
                <a:cubicBezTo>
                  <a:pt x="111" y="172"/>
                  <a:pt x="111" y="172"/>
                  <a:pt x="111" y="172"/>
                </a:cubicBezTo>
                <a:cubicBezTo>
                  <a:pt x="111" y="133"/>
                  <a:pt x="111" y="133"/>
                  <a:pt x="111" y="133"/>
                </a:cubicBezTo>
                <a:cubicBezTo>
                  <a:pt x="131" y="120"/>
                  <a:pt x="144" y="97"/>
                  <a:pt x="144" y="72"/>
                </a:cubicBezTo>
                <a:cubicBezTo>
                  <a:pt x="144" y="32"/>
                  <a:pt x="112" y="0"/>
                  <a:pt x="72" y="0"/>
                </a:cubicBezTo>
                <a:moveTo>
                  <a:pt x="96" y="184"/>
                </a:moveTo>
                <a:cubicBezTo>
                  <a:pt x="48" y="184"/>
                  <a:pt x="48" y="184"/>
                  <a:pt x="48" y="184"/>
                </a:cubicBezTo>
                <a:cubicBezTo>
                  <a:pt x="48" y="200"/>
                  <a:pt x="48" y="200"/>
                  <a:pt x="48" y="200"/>
                </a:cubicBezTo>
                <a:cubicBezTo>
                  <a:pt x="96" y="200"/>
                  <a:pt x="96" y="200"/>
                  <a:pt x="96" y="200"/>
                </a:cubicBezTo>
                <a:lnTo>
                  <a:pt x="96" y="184"/>
                </a:lnTo>
                <a:close/>
              </a:path>
            </a:pathLst>
          </a:custGeom>
          <a:solidFill>
            <a:srgbClr val="002856"/>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3" name="TextBox 2">
            <a:extLst>
              <a:ext uri="{FF2B5EF4-FFF2-40B4-BE49-F238E27FC236}">
                <a16:creationId xmlns:a16="http://schemas.microsoft.com/office/drawing/2014/main" xmlns="" id="{1BED1B13-4515-455D-A4C4-FF3C65C10F23}"/>
              </a:ext>
            </a:extLst>
          </p:cNvPr>
          <p:cNvSpPr txBox="1"/>
          <p:nvPr/>
        </p:nvSpPr>
        <p:spPr>
          <a:xfrm>
            <a:off x="3640667" y="1837267"/>
            <a:ext cx="65" cy="300082"/>
          </a:xfrm>
          <a:prstGeom prst="rect">
            <a:avLst/>
          </a:prstGeom>
          <a:noFill/>
        </p:spPr>
        <p:txBody>
          <a:bodyPr wrap="none" lIns="0" rIns="0" rtlCol="0">
            <a:spAutoFit/>
          </a:bodyPr>
          <a:lstStyle/>
          <a:p>
            <a:pPr>
              <a:spcBef>
                <a:spcPts val="450"/>
              </a:spcBef>
            </a:pPr>
            <a:endParaRPr lang="en-US" sz="1350" dirty="0"/>
          </a:p>
        </p:txBody>
      </p:sp>
      <p:sp>
        <p:nvSpPr>
          <p:cNvPr id="5" name="TextBox 4">
            <a:extLst>
              <a:ext uri="{FF2B5EF4-FFF2-40B4-BE49-F238E27FC236}">
                <a16:creationId xmlns:a16="http://schemas.microsoft.com/office/drawing/2014/main" xmlns="" id="{F65B8E87-F903-4738-B7D9-8D91112D0FD5}"/>
              </a:ext>
            </a:extLst>
          </p:cNvPr>
          <p:cNvSpPr txBox="1"/>
          <p:nvPr/>
        </p:nvSpPr>
        <p:spPr>
          <a:xfrm>
            <a:off x="6758050" y="1215189"/>
            <a:ext cx="1054905" cy="1200329"/>
          </a:xfrm>
          <a:prstGeom prst="rect">
            <a:avLst/>
          </a:prstGeom>
          <a:noFill/>
        </p:spPr>
        <p:txBody>
          <a:bodyPr wrap="none" lIns="0" rIns="0" rtlCol="0">
            <a:spAutoFit/>
          </a:bodyPr>
          <a:lstStyle/>
          <a:p>
            <a:pPr algn="ctr">
              <a:spcBef>
                <a:spcPts val="450"/>
              </a:spcBef>
            </a:pPr>
            <a:r>
              <a:rPr lang="en-GB" sz="2400" dirty="0"/>
              <a:t>Green</a:t>
            </a:r>
            <a:br>
              <a:rPr lang="en-GB" sz="2400" dirty="0"/>
            </a:br>
            <a:r>
              <a:rPr lang="en-GB" sz="2400" dirty="0"/>
              <a:t>Energy</a:t>
            </a:r>
            <a:br>
              <a:rPr lang="en-GB" sz="2400" dirty="0"/>
            </a:br>
            <a:r>
              <a:rPr lang="en-GB" sz="2400" dirty="0"/>
              <a:t>Provider</a:t>
            </a:r>
            <a:endParaRPr lang="en-US" sz="2400" dirty="0"/>
          </a:p>
        </p:txBody>
      </p:sp>
      <p:sp>
        <p:nvSpPr>
          <p:cNvPr id="10" name="Oval 9">
            <a:extLst>
              <a:ext uri="{FF2B5EF4-FFF2-40B4-BE49-F238E27FC236}">
                <a16:creationId xmlns:a16="http://schemas.microsoft.com/office/drawing/2014/main" xmlns="" id="{09FE21F8-7816-429D-A75E-F5B8C84938A8}"/>
              </a:ext>
            </a:extLst>
          </p:cNvPr>
          <p:cNvSpPr/>
          <p:nvPr/>
        </p:nvSpPr>
        <p:spPr>
          <a:xfrm>
            <a:off x="6298223" y="560122"/>
            <a:ext cx="541509" cy="463214"/>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2400" dirty="0"/>
              <a:t>1</a:t>
            </a:r>
            <a:endParaRPr lang="en-US" sz="2400" dirty="0"/>
          </a:p>
        </p:txBody>
      </p:sp>
      <p:sp>
        <p:nvSpPr>
          <p:cNvPr id="15" name="TextBox 14">
            <a:extLst>
              <a:ext uri="{FF2B5EF4-FFF2-40B4-BE49-F238E27FC236}">
                <a16:creationId xmlns:a16="http://schemas.microsoft.com/office/drawing/2014/main" xmlns="" id="{B7F62017-8E5A-4690-94A2-45541016A4F9}"/>
              </a:ext>
            </a:extLst>
          </p:cNvPr>
          <p:cNvSpPr txBox="1"/>
          <p:nvPr/>
        </p:nvSpPr>
        <p:spPr>
          <a:xfrm>
            <a:off x="6942441" y="593979"/>
            <a:ext cx="1298369" cy="461665"/>
          </a:xfrm>
          <a:prstGeom prst="rect">
            <a:avLst/>
          </a:prstGeom>
          <a:noFill/>
        </p:spPr>
        <p:txBody>
          <a:bodyPr wrap="none" lIns="0" rIns="0" rtlCol="0">
            <a:spAutoFit/>
          </a:bodyPr>
          <a:lstStyle/>
          <a:p>
            <a:pPr algn="ctr">
              <a:spcBef>
                <a:spcPts val="450"/>
              </a:spcBef>
            </a:pPr>
            <a:r>
              <a:rPr lang="en-GB" sz="2400" b="1" dirty="0">
                <a:solidFill>
                  <a:schemeClr val="accent5"/>
                </a:solidFill>
              </a:rPr>
              <a:t>Start Here</a:t>
            </a:r>
            <a:endParaRPr lang="en-US" sz="2400" b="1" dirty="0">
              <a:solidFill>
                <a:schemeClr val="accent5"/>
              </a:solidFill>
            </a:endParaRPr>
          </a:p>
        </p:txBody>
      </p:sp>
      <p:cxnSp>
        <p:nvCxnSpPr>
          <p:cNvPr id="19" name="Straight Arrow Connector 18">
            <a:extLst>
              <a:ext uri="{FF2B5EF4-FFF2-40B4-BE49-F238E27FC236}">
                <a16:creationId xmlns:a16="http://schemas.microsoft.com/office/drawing/2014/main" xmlns="" id="{07F95ECA-74F4-43C4-8183-9D19CA19F2F0}"/>
              </a:ext>
            </a:extLst>
          </p:cNvPr>
          <p:cNvCxnSpPr>
            <a:cxnSpLocks/>
          </p:cNvCxnSpPr>
          <p:nvPr/>
        </p:nvCxnSpPr>
        <p:spPr>
          <a:xfrm>
            <a:off x="487404" y="4517156"/>
            <a:ext cx="8492623" cy="29444"/>
          </a:xfrm>
          <a:prstGeom prst="straightConnector1">
            <a:avLst/>
          </a:prstGeom>
          <a:noFill/>
          <a:ln w="57150" cap="flat" cmpd="sng">
            <a:solidFill>
              <a:schemeClr val="tx1"/>
            </a:solidFill>
            <a:prstDash val="solid"/>
            <a:round/>
            <a:headEnd type="none" w="lg" len="med"/>
            <a:tailEnd type="triangle"/>
          </a:ln>
        </p:spPr>
      </p:cxnSp>
      <p:sp>
        <p:nvSpPr>
          <p:cNvPr id="22" name="TextBox 21">
            <a:extLst>
              <a:ext uri="{FF2B5EF4-FFF2-40B4-BE49-F238E27FC236}">
                <a16:creationId xmlns:a16="http://schemas.microsoft.com/office/drawing/2014/main" xmlns="" id="{97427160-94A1-47E5-A624-F0B14294C7D8}"/>
              </a:ext>
            </a:extLst>
          </p:cNvPr>
          <p:cNvSpPr txBox="1"/>
          <p:nvPr/>
        </p:nvSpPr>
        <p:spPr>
          <a:xfrm>
            <a:off x="487403" y="4477482"/>
            <a:ext cx="8446865" cy="461665"/>
          </a:xfrm>
          <a:prstGeom prst="rect">
            <a:avLst/>
          </a:prstGeom>
          <a:noFill/>
        </p:spPr>
        <p:txBody>
          <a:bodyPr wrap="square" lIns="0" rIns="0" rtlCol="0">
            <a:spAutoFit/>
          </a:bodyPr>
          <a:lstStyle/>
          <a:p>
            <a:pPr algn="ctr">
              <a:spcBef>
                <a:spcPts val="450"/>
              </a:spcBef>
            </a:pPr>
            <a:r>
              <a:rPr lang="en-GB" sz="2400" dirty="0"/>
              <a:t>Growth</a:t>
            </a:r>
          </a:p>
        </p:txBody>
      </p:sp>
      <p:cxnSp>
        <p:nvCxnSpPr>
          <p:cNvPr id="31" name="Straight Connector 30">
            <a:extLst>
              <a:ext uri="{FF2B5EF4-FFF2-40B4-BE49-F238E27FC236}">
                <a16:creationId xmlns:a16="http://schemas.microsoft.com/office/drawing/2014/main" xmlns="" id="{74D5866C-CC37-44B9-8AC8-6A46A2ABE474}"/>
              </a:ext>
            </a:extLst>
          </p:cNvPr>
          <p:cNvCxnSpPr>
            <a:cxnSpLocks/>
          </p:cNvCxnSpPr>
          <p:nvPr/>
        </p:nvCxnSpPr>
        <p:spPr>
          <a:xfrm flipH="1">
            <a:off x="4330386" y="1904829"/>
            <a:ext cx="103349" cy="518918"/>
          </a:xfrm>
          <a:prstGeom prst="line">
            <a:avLst/>
          </a:prstGeom>
          <a:noFill/>
          <a:ln w="57150" cap="flat" cmpd="sng">
            <a:solidFill>
              <a:srgbClr val="002856"/>
            </a:solidFill>
            <a:prstDash val="solid"/>
            <a:round/>
            <a:headEnd type="none" w="lg" len="med"/>
            <a:tailEnd type="none" w="lg" len="med"/>
          </a:ln>
        </p:spPr>
      </p:cxnSp>
      <p:sp>
        <p:nvSpPr>
          <p:cNvPr id="47" name="Oval 46">
            <a:extLst>
              <a:ext uri="{FF2B5EF4-FFF2-40B4-BE49-F238E27FC236}">
                <a16:creationId xmlns:a16="http://schemas.microsoft.com/office/drawing/2014/main" xmlns="" id="{922840B7-143A-4643-9843-2DEDF30220D3}"/>
              </a:ext>
            </a:extLst>
          </p:cNvPr>
          <p:cNvSpPr/>
          <p:nvPr/>
        </p:nvSpPr>
        <p:spPr>
          <a:xfrm>
            <a:off x="3313322" y="557224"/>
            <a:ext cx="541509" cy="463214"/>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2400" dirty="0"/>
              <a:t>2</a:t>
            </a:r>
            <a:endParaRPr lang="en-US" sz="2400" dirty="0"/>
          </a:p>
        </p:txBody>
      </p:sp>
      <p:sp>
        <p:nvSpPr>
          <p:cNvPr id="48" name="TextBox 47">
            <a:extLst>
              <a:ext uri="{FF2B5EF4-FFF2-40B4-BE49-F238E27FC236}">
                <a16:creationId xmlns:a16="http://schemas.microsoft.com/office/drawing/2014/main" xmlns="" id="{66533CC8-E50E-4436-B6C3-9769A86DD18B}"/>
              </a:ext>
            </a:extLst>
          </p:cNvPr>
          <p:cNvSpPr txBox="1"/>
          <p:nvPr/>
        </p:nvSpPr>
        <p:spPr>
          <a:xfrm>
            <a:off x="4021754" y="591081"/>
            <a:ext cx="1100494" cy="461665"/>
          </a:xfrm>
          <a:prstGeom prst="rect">
            <a:avLst/>
          </a:prstGeom>
          <a:noFill/>
        </p:spPr>
        <p:txBody>
          <a:bodyPr wrap="none" lIns="0" rIns="0" rtlCol="0">
            <a:spAutoFit/>
          </a:bodyPr>
          <a:lstStyle/>
          <a:p>
            <a:pPr algn="ctr">
              <a:spcBef>
                <a:spcPts val="450"/>
              </a:spcBef>
            </a:pPr>
            <a:r>
              <a:rPr lang="en-GB" sz="2400" b="1" dirty="0" err="1">
                <a:solidFill>
                  <a:schemeClr val="accent5"/>
                </a:solidFill>
              </a:rPr>
              <a:t>Backcast</a:t>
            </a:r>
            <a:endParaRPr lang="en-US" sz="2400" b="1" dirty="0">
              <a:solidFill>
                <a:schemeClr val="accent5"/>
              </a:solidFill>
            </a:endParaRPr>
          </a:p>
        </p:txBody>
      </p:sp>
      <p:sp>
        <p:nvSpPr>
          <p:cNvPr id="54" name="TextBox 53">
            <a:extLst>
              <a:ext uri="{FF2B5EF4-FFF2-40B4-BE49-F238E27FC236}">
                <a16:creationId xmlns:a16="http://schemas.microsoft.com/office/drawing/2014/main" xmlns="" id="{1ECAD0E4-3EC9-4A08-B2B5-9DF321BE0D68}"/>
              </a:ext>
            </a:extLst>
          </p:cNvPr>
          <p:cNvSpPr txBox="1"/>
          <p:nvPr/>
        </p:nvSpPr>
        <p:spPr>
          <a:xfrm rot="16200000">
            <a:off x="-1890422" y="2155140"/>
            <a:ext cx="4317071" cy="461665"/>
          </a:xfrm>
          <a:prstGeom prst="rect">
            <a:avLst/>
          </a:prstGeom>
          <a:noFill/>
        </p:spPr>
        <p:txBody>
          <a:bodyPr wrap="square" lIns="0" rIns="0" rtlCol="0">
            <a:spAutoFit/>
          </a:bodyPr>
          <a:lstStyle/>
          <a:p>
            <a:pPr algn="ctr">
              <a:spcBef>
                <a:spcPts val="450"/>
              </a:spcBef>
            </a:pPr>
            <a:r>
              <a:rPr lang="en-GB" sz="2400" dirty="0"/>
              <a:t>Transformation</a:t>
            </a:r>
          </a:p>
        </p:txBody>
      </p:sp>
      <p:cxnSp>
        <p:nvCxnSpPr>
          <p:cNvPr id="56" name="Straight Arrow Connector 55">
            <a:extLst>
              <a:ext uri="{FF2B5EF4-FFF2-40B4-BE49-F238E27FC236}">
                <a16:creationId xmlns:a16="http://schemas.microsoft.com/office/drawing/2014/main" xmlns="" id="{FCFF0AD9-13DB-4ED0-8C9C-EC4DB5CBFB26}"/>
              </a:ext>
            </a:extLst>
          </p:cNvPr>
          <p:cNvCxnSpPr>
            <a:cxnSpLocks/>
          </p:cNvCxnSpPr>
          <p:nvPr/>
        </p:nvCxnSpPr>
        <p:spPr>
          <a:xfrm flipV="1">
            <a:off x="487404" y="104496"/>
            <a:ext cx="0" cy="4416567"/>
          </a:xfrm>
          <a:prstGeom prst="straightConnector1">
            <a:avLst/>
          </a:prstGeom>
          <a:noFill/>
          <a:ln w="57150" cap="flat" cmpd="sng">
            <a:solidFill>
              <a:schemeClr val="tx1"/>
            </a:solidFill>
            <a:prstDash val="solid"/>
            <a:round/>
            <a:headEnd type="none" w="lg" len="med"/>
            <a:tailEnd type="triangle"/>
          </a:ln>
        </p:spPr>
      </p:cxnSp>
      <p:sp>
        <p:nvSpPr>
          <p:cNvPr id="59" name="Freeform 353">
            <a:extLst>
              <a:ext uri="{FF2B5EF4-FFF2-40B4-BE49-F238E27FC236}">
                <a16:creationId xmlns:a16="http://schemas.microsoft.com/office/drawing/2014/main" xmlns="" id="{D0881BE9-2CD8-4EA4-9939-5BFC7F72AAEE}"/>
              </a:ext>
            </a:extLst>
          </p:cNvPr>
          <p:cNvSpPr>
            <a:spLocks noEditPoints="1"/>
          </p:cNvSpPr>
          <p:nvPr/>
        </p:nvSpPr>
        <p:spPr bwMode="black">
          <a:xfrm rot="20644260">
            <a:off x="4076064" y="3620895"/>
            <a:ext cx="770310" cy="406756"/>
          </a:xfrm>
          <a:custGeom>
            <a:avLst/>
            <a:gdLst>
              <a:gd name="T0" fmla="*/ 236 w 284"/>
              <a:gd name="T1" fmla="*/ 88 h 144"/>
              <a:gd name="T2" fmla="*/ 176 w 284"/>
              <a:gd name="T3" fmla="*/ 88 h 144"/>
              <a:gd name="T4" fmla="*/ 96 w 284"/>
              <a:gd name="T5" fmla="*/ 0 h 144"/>
              <a:gd name="T6" fmla="*/ 47 w 284"/>
              <a:gd name="T7" fmla="*/ 0 h 144"/>
              <a:gd name="T8" fmla="*/ 95 w 284"/>
              <a:gd name="T9" fmla="*/ 88 h 144"/>
              <a:gd name="T10" fmla="*/ 63 w 284"/>
              <a:gd name="T11" fmla="*/ 88 h 144"/>
              <a:gd name="T12" fmla="*/ 39 w 284"/>
              <a:gd name="T13" fmla="*/ 64 h 144"/>
              <a:gd name="T14" fmla="*/ 0 w 284"/>
              <a:gd name="T15" fmla="*/ 64 h 144"/>
              <a:gd name="T16" fmla="*/ 30 w 284"/>
              <a:gd name="T17" fmla="*/ 144 h 144"/>
              <a:gd name="T18" fmla="*/ 284 w 284"/>
              <a:gd name="T19" fmla="*/ 144 h 144"/>
              <a:gd name="T20" fmla="*/ 284 w 284"/>
              <a:gd name="T21" fmla="*/ 136 h 144"/>
              <a:gd name="T22" fmla="*/ 236 w 284"/>
              <a:gd name="T23" fmla="*/ 88 h 144"/>
              <a:gd name="T24" fmla="*/ 42 w 284"/>
              <a:gd name="T25" fmla="*/ 128 h 144"/>
              <a:gd name="T26" fmla="*/ 24 w 284"/>
              <a:gd name="T27" fmla="*/ 80 h 144"/>
              <a:gd name="T28" fmla="*/ 33 w 284"/>
              <a:gd name="T29" fmla="*/ 80 h 144"/>
              <a:gd name="T30" fmla="*/ 57 w 284"/>
              <a:gd name="T31" fmla="*/ 104 h 144"/>
              <a:gd name="T32" fmla="*/ 121 w 284"/>
              <a:gd name="T33" fmla="*/ 104 h 144"/>
              <a:gd name="T34" fmla="*/ 73 w 284"/>
              <a:gd name="T35" fmla="*/ 16 h 144"/>
              <a:gd name="T36" fmla="*/ 88 w 284"/>
              <a:gd name="T37" fmla="*/ 16 h 144"/>
              <a:gd name="T38" fmla="*/ 168 w 284"/>
              <a:gd name="T39" fmla="*/ 104 h 144"/>
              <a:gd name="T40" fmla="*/ 236 w 284"/>
              <a:gd name="T41" fmla="*/ 104 h 144"/>
              <a:gd name="T42" fmla="*/ 267 w 284"/>
              <a:gd name="T43" fmla="*/ 128 h 144"/>
              <a:gd name="T44" fmla="*/ 42 w 284"/>
              <a:gd name="T45" fmla="*/ 12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4" h="144">
                <a:moveTo>
                  <a:pt x="236" y="88"/>
                </a:moveTo>
                <a:cubicBezTo>
                  <a:pt x="176" y="88"/>
                  <a:pt x="176" y="88"/>
                  <a:pt x="176" y="88"/>
                </a:cubicBezTo>
                <a:cubicBezTo>
                  <a:pt x="96" y="0"/>
                  <a:pt x="96" y="0"/>
                  <a:pt x="96" y="0"/>
                </a:cubicBezTo>
                <a:cubicBezTo>
                  <a:pt x="47" y="0"/>
                  <a:pt x="47" y="0"/>
                  <a:pt x="47" y="0"/>
                </a:cubicBezTo>
                <a:cubicBezTo>
                  <a:pt x="95" y="88"/>
                  <a:pt x="95" y="88"/>
                  <a:pt x="95" y="88"/>
                </a:cubicBezTo>
                <a:cubicBezTo>
                  <a:pt x="63" y="88"/>
                  <a:pt x="63" y="88"/>
                  <a:pt x="63" y="88"/>
                </a:cubicBezTo>
                <a:cubicBezTo>
                  <a:pt x="39" y="64"/>
                  <a:pt x="39" y="64"/>
                  <a:pt x="39" y="64"/>
                </a:cubicBezTo>
                <a:cubicBezTo>
                  <a:pt x="0" y="64"/>
                  <a:pt x="0" y="64"/>
                  <a:pt x="0" y="64"/>
                </a:cubicBezTo>
                <a:cubicBezTo>
                  <a:pt x="30" y="144"/>
                  <a:pt x="30" y="144"/>
                  <a:pt x="30" y="144"/>
                </a:cubicBezTo>
                <a:cubicBezTo>
                  <a:pt x="284" y="144"/>
                  <a:pt x="284" y="144"/>
                  <a:pt x="284" y="144"/>
                </a:cubicBezTo>
                <a:cubicBezTo>
                  <a:pt x="284" y="136"/>
                  <a:pt x="284" y="136"/>
                  <a:pt x="284" y="136"/>
                </a:cubicBezTo>
                <a:cubicBezTo>
                  <a:pt x="284" y="110"/>
                  <a:pt x="262" y="88"/>
                  <a:pt x="236" y="88"/>
                </a:cubicBezTo>
                <a:moveTo>
                  <a:pt x="42" y="128"/>
                </a:moveTo>
                <a:cubicBezTo>
                  <a:pt x="24" y="80"/>
                  <a:pt x="24" y="80"/>
                  <a:pt x="24" y="80"/>
                </a:cubicBezTo>
                <a:cubicBezTo>
                  <a:pt x="33" y="80"/>
                  <a:pt x="33" y="80"/>
                  <a:pt x="33" y="80"/>
                </a:cubicBezTo>
                <a:cubicBezTo>
                  <a:pt x="57" y="104"/>
                  <a:pt x="57" y="104"/>
                  <a:pt x="57" y="104"/>
                </a:cubicBezTo>
                <a:cubicBezTo>
                  <a:pt x="121" y="104"/>
                  <a:pt x="121" y="104"/>
                  <a:pt x="121" y="104"/>
                </a:cubicBezTo>
                <a:cubicBezTo>
                  <a:pt x="73" y="16"/>
                  <a:pt x="73" y="16"/>
                  <a:pt x="73" y="16"/>
                </a:cubicBezTo>
                <a:cubicBezTo>
                  <a:pt x="88" y="16"/>
                  <a:pt x="88" y="16"/>
                  <a:pt x="88" y="16"/>
                </a:cubicBezTo>
                <a:cubicBezTo>
                  <a:pt x="168" y="104"/>
                  <a:pt x="168" y="104"/>
                  <a:pt x="168" y="104"/>
                </a:cubicBezTo>
                <a:cubicBezTo>
                  <a:pt x="236" y="104"/>
                  <a:pt x="236" y="104"/>
                  <a:pt x="236" y="104"/>
                </a:cubicBezTo>
                <a:cubicBezTo>
                  <a:pt x="251" y="104"/>
                  <a:pt x="263" y="114"/>
                  <a:pt x="267" y="128"/>
                </a:cubicBezTo>
                <a:lnTo>
                  <a:pt x="42" y="12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60" name="TextBox 59">
            <a:extLst>
              <a:ext uri="{FF2B5EF4-FFF2-40B4-BE49-F238E27FC236}">
                <a16:creationId xmlns:a16="http://schemas.microsoft.com/office/drawing/2014/main" xmlns="" id="{1BBC0212-E841-4166-BC09-DE2BC79048C4}"/>
              </a:ext>
            </a:extLst>
          </p:cNvPr>
          <p:cNvSpPr txBox="1"/>
          <p:nvPr/>
        </p:nvSpPr>
        <p:spPr>
          <a:xfrm>
            <a:off x="3205587" y="4105927"/>
            <a:ext cx="2480744" cy="461665"/>
          </a:xfrm>
          <a:prstGeom prst="rect">
            <a:avLst/>
          </a:prstGeom>
          <a:noFill/>
        </p:spPr>
        <p:txBody>
          <a:bodyPr wrap="none" lIns="0" rIns="0" rtlCol="0">
            <a:spAutoFit/>
          </a:bodyPr>
          <a:lstStyle/>
          <a:p>
            <a:pPr algn="ctr">
              <a:spcBef>
                <a:spcPts val="450"/>
              </a:spcBef>
            </a:pPr>
            <a:r>
              <a:rPr lang="en-GB" sz="2400" dirty="0"/>
              <a:t>Historical Trajectory</a:t>
            </a:r>
          </a:p>
        </p:txBody>
      </p:sp>
      <p:cxnSp>
        <p:nvCxnSpPr>
          <p:cNvPr id="63" name="Straight Connector 62">
            <a:extLst>
              <a:ext uri="{FF2B5EF4-FFF2-40B4-BE49-F238E27FC236}">
                <a16:creationId xmlns:a16="http://schemas.microsoft.com/office/drawing/2014/main" xmlns="" id="{2BDF8AEC-998A-44A7-A3FB-3576CE18FCD4}"/>
              </a:ext>
            </a:extLst>
          </p:cNvPr>
          <p:cNvCxnSpPr>
            <a:cxnSpLocks/>
            <a:endCxn id="59" idx="3"/>
          </p:cNvCxnSpPr>
          <p:nvPr/>
        </p:nvCxnSpPr>
        <p:spPr>
          <a:xfrm flipV="1">
            <a:off x="1923908" y="3699422"/>
            <a:ext cx="2233715" cy="14367"/>
          </a:xfrm>
          <a:prstGeom prst="line">
            <a:avLst/>
          </a:prstGeom>
          <a:noFill/>
          <a:ln w="57150" cap="flat" cmpd="sng">
            <a:solidFill>
              <a:srgbClr val="002856"/>
            </a:solidFill>
            <a:prstDash val="solid"/>
            <a:round/>
            <a:headEnd type="none" w="med" len="med"/>
            <a:tailEnd type="triangle" w="med" len="med"/>
          </a:ln>
        </p:spPr>
      </p:cxnSp>
      <p:sp>
        <p:nvSpPr>
          <p:cNvPr id="68" name="Oval 67">
            <a:extLst>
              <a:ext uri="{FF2B5EF4-FFF2-40B4-BE49-F238E27FC236}">
                <a16:creationId xmlns:a16="http://schemas.microsoft.com/office/drawing/2014/main" xmlns="" id="{198F235C-9AA2-4295-B3D5-9402DE45E10E}"/>
              </a:ext>
            </a:extLst>
          </p:cNvPr>
          <p:cNvSpPr/>
          <p:nvPr/>
        </p:nvSpPr>
        <p:spPr>
          <a:xfrm>
            <a:off x="3312787" y="3147202"/>
            <a:ext cx="541509" cy="463214"/>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GB" sz="2400" dirty="0"/>
              <a:t>3</a:t>
            </a:r>
            <a:endParaRPr lang="en-US" sz="2400" dirty="0"/>
          </a:p>
        </p:txBody>
      </p:sp>
      <p:sp>
        <p:nvSpPr>
          <p:cNvPr id="69" name="TextBox 68">
            <a:extLst>
              <a:ext uri="{FF2B5EF4-FFF2-40B4-BE49-F238E27FC236}">
                <a16:creationId xmlns:a16="http://schemas.microsoft.com/office/drawing/2014/main" xmlns="" id="{5809AFF9-2C55-4442-A6A0-5BE1891BFCB8}"/>
              </a:ext>
            </a:extLst>
          </p:cNvPr>
          <p:cNvSpPr txBox="1"/>
          <p:nvPr/>
        </p:nvSpPr>
        <p:spPr>
          <a:xfrm>
            <a:off x="3993296" y="3181059"/>
            <a:ext cx="1069525" cy="461665"/>
          </a:xfrm>
          <a:prstGeom prst="rect">
            <a:avLst/>
          </a:prstGeom>
          <a:noFill/>
        </p:spPr>
        <p:txBody>
          <a:bodyPr wrap="none" lIns="0" rIns="0" rtlCol="0">
            <a:spAutoFit/>
          </a:bodyPr>
          <a:lstStyle/>
          <a:p>
            <a:pPr algn="ctr">
              <a:spcBef>
                <a:spcPts val="450"/>
              </a:spcBef>
            </a:pPr>
            <a:r>
              <a:rPr lang="en-GB" sz="2400" b="1" dirty="0">
                <a:solidFill>
                  <a:schemeClr val="accent5"/>
                </a:solidFill>
              </a:rPr>
              <a:t>Forecast</a:t>
            </a:r>
            <a:endParaRPr lang="en-US" sz="2400" b="1" dirty="0">
              <a:solidFill>
                <a:schemeClr val="accent5"/>
              </a:solidFill>
            </a:endParaRPr>
          </a:p>
        </p:txBody>
      </p:sp>
      <p:sp>
        <p:nvSpPr>
          <p:cNvPr id="30" name="TextBox 29">
            <a:extLst>
              <a:ext uri="{FF2B5EF4-FFF2-40B4-BE49-F238E27FC236}">
                <a16:creationId xmlns:a16="http://schemas.microsoft.com/office/drawing/2014/main" xmlns="" id="{1372F95C-07C8-4DD1-8602-9A5029AB05F6}"/>
              </a:ext>
            </a:extLst>
          </p:cNvPr>
          <p:cNvSpPr txBox="1"/>
          <p:nvPr/>
        </p:nvSpPr>
        <p:spPr>
          <a:xfrm>
            <a:off x="4562385" y="1817831"/>
            <a:ext cx="1844149" cy="485775"/>
          </a:xfrm>
          <a:prstGeom prst="rect">
            <a:avLst/>
          </a:prstGeom>
          <a:solidFill>
            <a:schemeClr val="bg1"/>
          </a:solidFill>
        </p:spPr>
        <p:txBody>
          <a:bodyPr lIns="0" tIns="0" rIns="0" bIns="0" anchor="t"/>
          <a:lstStyle/>
          <a:p>
            <a:pPr algn="ctr"/>
            <a:r>
              <a:rPr lang="en-US" sz="2400" dirty="0">
                <a:solidFill>
                  <a:srgbClr val="00B050"/>
                </a:solidFill>
                <a:latin typeface="Arial" panose="020B0604020202020204" pitchFamily="34" charset="0"/>
                <a:cs typeface="Arial" panose="020B0604020202020204" pitchFamily="34" charset="0"/>
              </a:rPr>
              <a:t>Game- </a:t>
            </a:r>
            <a:br>
              <a:rPr lang="en-US" sz="2400" dirty="0">
                <a:solidFill>
                  <a:srgbClr val="00B050"/>
                </a:solidFill>
                <a:latin typeface="Arial" panose="020B0604020202020204" pitchFamily="34" charset="0"/>
                <a:cs typeface="Arial" panose="020B0604020202020204" pitchFamily="34" charset="0"/>
              </a:rPr>
            </a:br>
            <a:r>
              <a:rPr lang="en-US" sz="2400" dirty="0">
                <a:solidFill>
                  <a:srgbClr val="00B050"/>
                </a:solidFill>
                <a:latin typeface="Arial" panose="020B0604020202020204" pitchFamily="34" charset="0"/>
                <a:cs typeface="Arial" panose="020B0604020202020204" pitchFamily="34" charset="0"/>
              </a:rPr>
              <a:t>Changing Technologies</a:t>
            </a:r>
          </a:p>
        </p:txBody>
      </p:sp>
      <p:sp>
        <p:nvSpPr>
          <p:cNvPr id="32" name="TextBox 31">
            <a:extLst>
              <a:ext uri="{FF2B5EF4-FFF2-40B4-BE49-F238E27FC236}">
                <a16:creationId xmlns:a16="http://schemas.microsoft.com/office/drawing/2014/main" xmlns="" id="{43767F7F-7689-4C85-98BE-FAC707158EE2}"/>
              </a:ext>
            </a:extLst>
          </p:cNvPr>
          <p:cNvSpPr txBox="1"/>
          <p:nvPr/>
        </p:nvSpPr>
        <p:spPr>
          <a:xfrm>
            <a:off x="2390293" y="1443567"/>
            <a:ext cx="1564043" cy="323850"/>
          </a:xfrm>
          <a:prstGeom prst="rect">
            <a:avLst/>
          </a:prstGeom>
        </p:spPr>
        <p:txBody>
          <a:bodyPr lIns="0" tIns="0" rIns="0" bIns="0" anchor="t"/>
          <a:lstStyle/>
          <a:p>
            <a:pPr algn="ctr"/>
            <a:r>
              <a:rPr lang="en-US" sz="2400" dirty="0">
                <a:solidFill>
                  <a:srgbClr val="FEC10D"/>
                </a:solidFill>
                <a:latin typeface="Arial" panose="020B0604020202020204" pitchFamily="34" charset="0"/>
                <a:cs typeface="Arial" panose="020B0604020202020204" pitchFamily="34" charset="0"/>
              </a:rPr>
              <a:t>Social </a:t>
            </a:r>
            <a:br>
              <a:rPr lang="en-US" sz="2400" dirty="0">
                <a:solidFill>
                  <a:srgbClr val="FEC10D"/>
                </a:solidFill>
                <a:latin typeface="Arial" panose="020B0604020202020204" pitchFamily="34" charset="0"/>
                <a:cs typeface="Arial" panose="020B0604020202020204" pitchFamily="34" charset="0"/>
              </a:rPr>
            </a:br>
            <a:r>
              <a:rPr lang="en-US" sz="2400" dirty="0">
                <a:solidFill>
                  <a:srgbClr val="FEC10D"/>
                </a:solidFill>
                <a:latin typeface="Arial" panose="020B0604020202020204" pitchFamily="34" charset="0"/>
                <a:cs typeface="Arial" panose="020B0604020202020204" pitchFamily="34" charset="0"/>
              </a:rPr>
              <a:t>Influence </a:t>
            </a:r>
          </a:p>
        </p:txBody>
      </p:sp>
      <p:sp>
        <p:nvSpPr>
          <p:cNvPr id="33" name="Freeform 16">
            <a:extLst>
              <a:ext uri="{FF2B5EF4-FFF2-40B4-BE49-F238E27FC236}">
                <a16:creationId xmlns:a16="http://schemas.microsoft.com/office/drawing/2014/main" xmlns="" id="{4341F05F-B81F-4B7B-A198-FB60F87A1CE1}"/>
              </a:ext>
            </a:extLst>
          </p:cNvPr>
          <p:cNvSpPr/>
          <p:nvPr/>
        </p:nvSpPr>
        <p:spPr>
          <a:xfrm>
            <a:off x="5209132" y="1029662"/>
            <a:ext cx="486380" cy="664962"/>
          </a:xfrm>
          <a:custGeom>
            <a:avLst/>
            <a:gdLst/>
            <a:ahLst/>
            <a:cxnLst/>
            <a:rect l="l" t="t" r="r" b="b"/>
            <a:pathLst>
              <a:path w="311493" h="458381">
                <a:moveTo>
                  <a:pt x="280391" y="193903"/>
                </a:moveTo>
                <a:lnTo>
                  <a:pt x="155740" y="0"/>
                </a:lnTo>
                <a:lnTo>
                  <a:pt x="31090" y="193903"/>
                </a:lnTo>
                <a:cubicBezTo>
                  <a:pt x="1969" y="239204"/>
                  <a:pt x="0" y="294475"/>
                  <a:pt x="25794" y="341744"/>
                </a:cubicBezTo>
                <a:cubicBezTo>
                  <a:pt x="49454" y="385064"/>
                  <a:pt x="91390" y="412318"/>
                  <a:pt x="139675" y="416572"/>
                </a:cubicBezTo>
                <a:lnTo>
                  <a:pt x="139675" y="458381"/>
                </a:lnTo>
                <a:lnTo>
                  <a:pt x="172593" y="458381"/>
                </a:lnTo>
                <a:lnTo>
                  <a:pt x="172593" y="416496"/>
                </a:lnTo>
                <a:cubicBezTo>
                  <a:pt x="220548" y="412013"/>
                  <a:pt x="262154" y="384835"/>
                  <a:pt x="285674" y="341744"/>
                </a:cubicBezTo>
                <a:cubicBezTo>
                  <a:pt x="311493" y="294475"/>
                  <a:pt x="309512" y="239204"/>
                  <a:pt x="280391" y="193903"/>
                </a:cubicBezTo>
                <a:moveTo>
                  <a:pt x="256934" y="218859"/>
                </a:moveTo>
                <a:lnTo>
                  <a:pt x="172593" y="310299"/>
                </a:lnTo>
                <a:lnTo>
                  <a:pt x="172593" y="244703"/>
                </a:lnTo>
                <a:lnTo>
                  <a:pt x="232296" y="179972"/>
                </a:lnTo>
                <a:lnTo>
                  <a:pt x="252692" y="211709"/>
                </a:lnTo>
                <a:cubicBezTo>
                  <a:pt x="254203" y="214058"/>
                  <a:pt x="255613" y="216446"/>
                  <a:pt x="256934" y="218859"/>
                </a:cubicBezTo>
                <a:moveTo>
                  <a:pt x="139675" y="196151"/>
                </a:moveTo>
                <a:lnTo>
                  <a:pt x="97803" y="151015"/>
                </a:lnTo>
                <a:lnTo>
                  <a:pt x="139675" y="85877"/>
                </a:lnTo>
                <a:close/>
                <a:moveTo>
                  <a:pt x="172593" y="87096"/>
                </a:moveTo>
                <a:lnTo>
                  <a:pt x="213907" y="151358"/>
                </a:lnTo>
                <a:lnTo>
                  <a:pt x="172593" y="196151"/>
                </a:lnTo>
                <a:close/>
                <a:moveTo>
                  <a:pt x="79426" y="179603"/>
                </a:moveTo>
                <a:lnTo>
                  <a:pt x="139675" y="244564"/>
                </a:lnTo>
                <a:lnTo>
                  <a:pt x="139675" y="310070"/>
                </a:lnTo>
                <a:lnTo>
                  <a:pt x="54737" y="218491"/>
                </a:lnTo>
                <a:cubicBezTo>
                  <a:pt x="56007" y="216205"/>
                  <a:pt x="57353" y="213931"/>
                  <a:pt x="58789" y="211709"/>
                </a:cubicBezTo>
                <a:close/>
                <a:moveTo>
                  <a:pt x="54686" y="325971"/>
                </a:moveTo>
                <a:cubicBezTo>
                  <a:pt x="42215" y="303111"/>
                  <a:pt x="38138" y="277838"/>
                  <a:pt x="42355" y="253543"/>
                </a:cubicBezTo>
                <a:lnTo>
                  <a:pt x="139675" y="358482"/>
                </a:lnTo>
                <a:lnTo>
                  <a:pt x="139675" y="367855"/>
                </a:lnTo>
                <a:lnTo>
                  <a:pt x="139675" y="383514"/>
                </a:lnTo>
                <a:cubicBezTo>
                  <a:pt x="103632" y="379361"/>
                  <a:pt x="72479" y="358546"/>
                  <a:pt x="54686" y="325971"/>
                </a:cubicBezTo>
                <a:moveTo>
                  <a:pt x="256781" y="325971"/>
                </a:moveTo>
                <a:cubicBezTo>
                  <a:pt x="239129" y="358305"/>
                  <a:pt x="208306" y="379082"/>
                  <a:pt x="172593" y="383426"/>
                </a:cubicBezTo>
                <a:lnTo>
                  <a:pt x="172593" y="367855"/>
                </a:lnTo>
                <a:lnTo>
                  <a:pt x="172593" y="358838"/>
                </a:lnTo>
                <a:lnTo>
                  <a:pt x="269215" y="254101"/>
                </a:lnTo>
                <a:cubicBezTo>
                  <a:pt x="273266" y="278232"/>
                  <a:pt x="269177" y="303289"/>
                  <a:pt x="256781" y="325971"/>
                </a:cubicBezTo>
              </a:path>
            </a:pathLst>
          </a:custGeom>
          <a:solidFill>
            <a:srgbClr val="00B050"/>
          </a:solidFill>
          <a:ln>
            <a:solidFill>
              <a:srgbClr val="00B050"/>
            </a:solidFill>
          </a:ln>
        </p:spPr>
      </p:sp>
      <p:sp>
        <p:nvSpPr>
          <p:cNvPr id="34" name="Freeform 13">
            <a:extLst>
              <a:ext uri="{FF2B5EF4-FFF2-40B4-BE49-F238E27FC236}">
                <a16:creationId xmlns:a16="http://schemas.microsoft.com/office/drawing/2014/main" xmlns="" id="{ED99E1BA-E8BC-4AE7-B598-1B056B3E1C89}"/>
              </a:ext>
            </a:extLst>
          </p:cNvPr>
          <p:cNvSpPr/>
          <p:nvPr/>
        </p:nvSpPr>
        <p:spPr>
          <a:xfrm>
            <a:off x="2530022" y="2360270"/>
            <a:ext cx="896121" cy="542664"/>
          </a:xfrm>
          <a:custGeom>
            <a:avLst/>
            <a:gdLst/>
            <a:ahLst/>
            <a:cxnLst/>
            <a:rect l="l" t="t" r="r" b="b"/>
            <a:pathLst>
              <a:path w="600761" h="293916">
                <a:moveTo>
                  <a:pt x="551853" y="41808"/>
                </a:moveTo>
                <a:lnTo>
                  <a:pt x="600761" y="41808"/>
                </a:lnTo>
                <a:lnTo>
                  <a:pt x="600761" y="8890"/>
                </a:lnTo>
                <a:lnTo>
                  <a:pt x="518934" y="8890"/>
                </a:lnTo>
                <a:lnTo>
                  <a:pt x="518934" y="38455"/>
                </a:lnTo>
                <a:lnTo>
                  <a:pt x="426631" y="0"/>
                </a:lnTo>
                <a:lnTo>
                  <a:pt x="338899" y="0"/>
                </a:lnTo>
                <a:cubicBezTo>
                  <a:pt x="322732" y="0"/>
                  <a:pt x="307517" y="6299"/>
                  <a:pt x="296075" y="17729"/>
                </a:cubicBezTo>
                <a:lnTo>
                  <a:pt x="260121" y="53695"/>
                </a:lnTo>
                <a:lnTo>
                  <a:pt x="0" y="53695"/>
                </a:lnTo>
                <a:lnTo>
                  <a:pt x="0" y="268198"/>
                </a:lnTo>
                <a:lnTo>
                  <a:pt x="396087" y="268198"/>
                </a:lnTo>
                <a:lnTo>
                  <a:pt x="396087" y="154635"/>
                </a:lnTo>
                <a:lnTo>
                  <a:pt x="451307" y="237452"/>
                </a:lnTo>
                <a:cubicBezTo>
                  <a:pt x="463359" y="255549"/>
                  <a:pt x="483539" y="266344"/>
                  <a:pt x="505282" y="266344"/>
                </a:cubicBezTo>
                <a:lnTo>
                  <a:pt x="518934" y="266344"/>
                </a:lnTo>
                <a:lnTo>
                  <a:pt x="518934" y="293916"/>
                </a:lnTo>
                <a:lnTo>
                  <a:pt x="600761" y="293916"/>
                </a:lnTo>
                <a:lnTo>
                  <a:pt x="600761" y="260997"/>
                </a:lnTo>
                <a:lnTo>
                  <a:pt x="551853" y="260997"/>
                </a:lnTo>
                <a:lnTo>
                  <a:pt x="551853" y="52171"/>
                </a:lnTo>
                <a:close/>
                <a:moveTo>
                  <a:pt x="478688" y="219189"/>
                </a:moveTo>
                <a:lnTo>
                  <a:pt x="396087" y="95301"/>
                </a:lnTo>
                <a:lnTo>
                  <a:pt x="394804" y="93370"/>
                </a:lnTo>
                <a:lnTo>
                  <a:pt x="363169" y="93370"/>
                </a:lnTo>
                <a:lnTo>
                  <a:pt x="332460" y="93370"/>
                </a:lnTo>
                <a:lnTo>
                  <a:pt x="299224" y="126796"/>
                </a:lnTo>
                <a:cubicBezTo>
                  <a:pt x="290004" y="136067"/>
                  <a:pt x="277723" y="141173"/>
                  <a:pt x="264655" y="141173"/>
                </a:cubicBezTo>
                <a:lnTo>
                  <a:pt x="264629" y="141173"/>
                </a:lnTo>
                <a:cubicBezTo>
                  <a:pt x="261594" y="141173"/>
                  <a:pt x="258622" y="140893"/>
                  <a:pt x="255714" y="140347"/>
                </a:cubicBezTo>
                <a:cubicBezTo>
                  <a:pt x="246837" y="138722"/>
                  <a:pt x="238633" y="134671"/>
                  <a:pt x="231863" y="128498"/>
                </a:cubicBezTo>
                <a:lnTo>
                  <a:pt x="242036" y="118325"/>
                </a:lnTo>
                <a:lnTo>
                  <a:pt x="273748" y="86614"/>
                </a:lnTo>
                <a:lnTo>
                  <a:pt x="306666" y="53695"/>
                </a:lnTo>
                <a:lnTo>
                  <a:pt x="319354" y="41008"/>
                </a:lnTo>
                <a:cubicBezTo>
                  <a:pt x="324573" y="35788"/>
                  <a:pt x="331520" y="32906"/>
                  <a:pt x="338899" y="32906"/>
                </a:cubicBezTo>
                <a:lnTo>
                  <a:pt x="420052" y="32906"/>
                </a:lnTo>
                <a:lnTo>
                  <a:pt x="518934" y="74104"/>
                </a:lnTo>
                <a:lnTo>
                  <a:pt x="518934" y="233426"/>
                </a:lnTo>
                <a:lnTo>
                  <a:pt x="505282" y="233426"/>
                </a:lnTo>
                <a:cubicBezTo>
                  <a:pt x="494576" y="233426"/>
                  <a:pt x="484632" y="228104"/>
                  <a:pt x="478688" y="219189"/>
                </a:cubicBezTo>
                <a:moveTo>
                  <a:pt x="190563" y="133705"/>
                </a:moveTo>
                <a:lnTo>
                  <a:pt x="206679" y="149936"/>
                </a:lnTo>
                <a:cubicBezTo>
                  <a:pt x="212483" y="155791"/>
                  <a:pt x="219011" y="160655"/>
                  <a:pt x="226060" y="164439"/>
                </a:cubicBezTo>
                <a:cubicBezTo>
                  <a:pt x="224307" y="178422"/>
                  <a:pt x="212483" y="189318"/>
                  <a:pt x="198043" y="189318"/>
                </a:cubicBezTo>
                <a:cubicBezTo>
                  <a:pt x="182397" y="189318"/>
                  <a:pt x="169672" y="176593"/>
                  <a:pt x="169672" y="160947"/>
                </a:cubicBezTo>
                <a:cubicBezTo>
                  <a:pt x="169672" y="147904"/>
                  <a:pt x="178561" y="137007"/>
                  <a:pt x="190563" y="133705"/>
                </a:cubicBezTo>
                <a:moveTo>
                  <a:pt x="363169" y="235280"/>
                </a:moveTo>
                <a:lnTo>
                  <a:pt x="32918" y="235280"/>
                </a:lnTo>
                <a:lnTo>
                  <a:pt x="32918" y="86614"/>
                </a:lnTo>
                <a:lnTo>
                  <a:pt x="227202" y="86614"/>
                </a:lnTo>
                <a:lnTo>
                  <a:pt x="212394" y="101422"/>
                </a:lnTo>
                <a:cubicBezTo>
                  <a:pt x="211721" y="101257"/>
                  <a:pt x="211073" y="101041"/>
                  <a:pt x="210400" y="100901"/>
                </a:cubicBezTo>
                <a:cubicBezTo>
                  <a:pt x="206400" y="100088"/>
                  <a:pt x="202272" y="99656"/>
                  <a:pt x="198043" y="99656"/>
                </a:cubicBezTo>
                <a:lnTo>
                  <a:pt x="198043" y="99656"/>
                </a:lnTo>
                <a:cubicBezTo>
                  <a:pt x="193814" y="99656"/>
                  <a:pt x="189687" y="100088"/>
                  <a:pt x="185686" y="100901"/>
                </a:cubicBezTo>
                <a:cubicBezTo>
                  <a:pt x="175717" y="102946"/>
                  <a:pt x="166623" y="107404"/>
                  <a:pt x="159054" y="113652"/>
                </a:cubicBezTo>
                <a:cubicBezTo>
                  <a:pt x="156032" y="116154"/>
                  <a:pt x="153250" y="118935"/>
                  <a:pt x="150748" y="121958"/>
                </a:cubicBezTo>
                <a:cubicBezTo>
                  <a:pt x="144500" y="129527"/>
                  <a:pt x="140043" y="138620"/>
                  <a:pt x="137998" y="148590"/>
                </a:cubicBezTo>
                <a:cubicBezTo>
                  <a:pt x="137185" y="152578"/>
                  <a:pt x="136753" y="156718"/>
                  <a:pt x="136753" y="160947"/>
                </a:cubicBezTo>
                <a:lnTo>
                  <a:pt x="136753" y="160947"/>
                </a:lnTo>
                <a:cubicBezTo>
                  <a:pt x="136753" y="165176"/>
                  <a:pt x="137185" y="169303"/>
                  <a:pt x="137998" y="173291"/>
                </a:cubicBezTo>
                <a:cubicBezTo>
                  <a:pt x="140043" y="183273"/>
                  <a:pt x="144500" y="192367"/>
                  <a:pt x="150748" y="199923"/>
                </a:cubicBezTo>
                <a:cubicBezTo>
                  <a:pt x="153250" y="202958"/>
                  <a:pt x="156032" y="205740"/>
                  <a:pt x="159054" y="208242"/>
                </a:cubicBezTo>
                <a:cubicBezTo>
                  <a:pt x="166623" y="214477"/>
                  <a:pt x="175717" y="218948"/>
                  <a:pt x="185686" y="220992"/>
                </a:cubicBezTo>
                <a:cubicBezTo>
                  <a:pt x="189687" y="221805"/>
                  <a:pt x="193814" y="222237"/>
                  <a:pt x="198043" y="222237"/>
                </a:cubicBezTo>
                <a:lnTo>
                  <a:pt x="198043" y="222237"/>
                </a:lnTo>
                <a:cubicBezTo>
                  <a:pt x="202272" y="222237"/>
                  <a:pt x="206400" y="221805"/>
                  <a:pt x="210400" y="220992"/>
                </a:cubicBezTo>
                <a:cubicBezTo>
                  <a:pt x="220370" y="218948"/>
                  <a:pt x="229463" y="214477"/>
                  <a:pt x="237032" y="208242"/>
                </a:cubicBezTo>
                <a:cubicBezTo>
                  <a:pt x="240055" y="205740"/>
                  <a:pt x="242836" y="202958"/>
                  <a:pt x="245338" y="199923"/>
                </a:cubicBezTo>
                <a:cubicBezTo>
                  <a:pt x="251485" y="192481"/>
                  <a:pt x="255879" y="183553"/>
                  <a:pt x="257962" y="173761"/>
                </a:cubicBezTo>
                <a:cubicBezTo>
                  <a:pt x="260172" y="173939"/>
                  <a:pt x="262369" y="174091"/>
                  <a:pt x="264604" y="174091"/>
                </a:cubicBezTo>
                <a:lnTo>
                  <a:pt x="264655" y="174091"/>
                </a:lnTo>
                <a:cubicBezTo>
                  <a:pt x="286562" y="174091"/>
                  <a:pt x="307124" y="165544"/>
                  <a:pt x="322579" y="150012"/>
                </a:cubicBezTo>
                <a:lnTo>
                  <a:pt x="346151" y="126289"/>
                </a:lnTo>
                <a:lnTo>
                  <a:pt x="363169" y="126289"/>
                </a:lnTo>
                <a:close/>
              </a:path>
            </a:pathLst>
          </a:custGeom>
          <a:solidFill>
            <a:srgbClr val="1EA6DC"/>
          </a:solidFill>
        </p:spPr>
      </p:sp>
      <p:sp>
        <p:nvSpPr>
          <p:cNvPr id="36" name="Freeform 19">
            <a:extLst>
              <a:ext uri="{FF2B5EF4-FFF2-40B4-BE49-F238E27FC236}">
                <a16:creationId xmlns:a16="http://schemas.microsoft.com/office/drawing/2014/main" xmlns="" id="{5EC3A869-5244-42FC-A9BD-691FDCA0817A}"/>
              </a:ext>
            </a:extLst>
          </p:cNvPr>
          <p:cNvSpPr/>
          <p:nvPr/>
        </p:nvSpPr>
        <p:spPr>
          <a:xfrm>
            <a:off x="3844982" y="1638206"/>
            <a:ext cx="712836" cy="610850"/>
          </a:xfrm>
          <a:custGeom>
            <a:avLst/>
            <a:gdLst/>
            <a:ahLst/>
            <a:cxnLst/>
            <a:rect l="l" t="t" r="r" b="b"/>
            <a:pathLst>
              <a:path w="460858" h="411480">
                <a:moveTo>
                  <a:pt x="144018" y="193396"/>
                </a:moveTo>
                <a:lnTo>
                  <a:pt x="86410" y="193396"/>
                </a:lnTo>
                <a:lnTo>
                  <a:pt x="86410" y="135788"/>
                </a:lnTo>
                <a:lnTo>
                  <a:pt x="144018" y="135788"/>
                </a:lnTo>
                <a:close/>
                <a:moveTo>
                  <a:pt x="374447" y="135789"/>
                </a:moveTo>
                <a:lnTo>
                  <a:pt x="316839" y="135789"/>
                </a:lnTo>
                <a:lnTo>
                  <a:pt x="316839" y="193396"/>
                </a:lnTo>
                <a:lnTo>
                  <a:pt x="374447" y="193396"/>
                </a:lnTo>
                <a:close/>
                <a:moveTo>
                  <a:pt x="259232" y="135789"/>
                </a:moveTo>
                <a:lnTo>
                  <a:pt x="201625" y="135789"/>
                </a:lnTo>
                <a:lnTo>
                  <a:pt x="201625" y="193396"/>
                </a:lnTo>
                <a:lnTo>
                  <a:pt x="259232" y="193396"/>
                </a:lnTo>
                <a:close/>
                <a:moveTo>
                  <a:pt x="460857" y="0"/>
                </a:moveTo>
                <a:lnTo>
                  <a:pt x="460857" y="329184"/>
                </a:lnTo>
                <a:lnTo>
                  <a:pt x="197510" y="329184"/>
                </a:lnTo>
                <a:lnTo>
                  <a:pt x="98755" y="411481"/>
                </a:lnTo>
                <a:lnTo>
                  <a:pt x="98755" y="329184"/>
                </a:lnTo>
                <a:lnTo>
                  <a:pt x="0" y="329184"/>
                </a:lnTo>
                <a:lnTo>
                  <a:pt x="0" y="0"/>
                </a:lnTo>
                <a:close/>
                <a:moveTo>
                  <a:pt x="427939" y="32919"/>
                </a:moveTo>
                <a:lnTo>
                  <a:pt x="32918" y="32919"/>
                </a:lnTo>
                <a:lnTo>
                  <a:pt x="32918" y="296266"/>
                </a:lnTo>
                <a:lnTo>
                  <a:pt x="98755" y="296266"/>
                </a:lnTo>
                <a:lnTo>
                  <a:pt x="131674" y="296266"/>
                </a:lnTo>
                <a:lnTo>
                  <a:pt x="131674" y="329184"/>
                </a:lnTo>
                <a:lnTo>
                  <a:pt x="131674" y="341198"/>
                </a:lnTo>
                <a:lnTo>
                  <a:pt x="176428" y="303899"/>
                </a:lnTo>
                <a:lnTo>
                  <a:pt x="185585" y="296266"/>
                </a:lnTo>
                <a:lnTo>
                  <a:pt x="197510" y="296266"/>
                </a:lnTo>
                <a:lnTo>
                  <a:pt x="427939" y="296266"/>
                </a:lnTo>
                <a:close/>
              </a:path>
            </a:pathLst>
          </a:custGeom>
          <a:solidFill>
            <a:srgbClr val="FEC10D"/>
          </a:solidFill>
          <a:ln>
            <a:solidFill>
              <a:srgbClr val="FEC10D"/>
            </a:solidFill>
          </a:ln>
        </p:spPr>
      </p:sp>
      <p:sp>
        <p:nvSpPr>
          <p:cNvPr id="28" name="TextBox 27">
            <a:extLst>
              <a:ext uri="{FF2B5EF4-FFF2-40B4-BE49-F238E27FC236}">
                <a16:creationId xmlns:a16="http://schemas.microsoft.com/office/drawing/2014/main" xmlns="" id="{282B4881-58C7-4C7E-924F-3CC42BF11E37}"/>
              </a:ext>
            </a:extLst>
          </p:cNvPr>
          <p:cNvSpPr txBox="1"/>
          <p:nvPr/>
        </p:nvSpPr>
        <p:spPr>
          <a:xfrm>
            <a:off x="520968" y="2249056"/>
            <a:ext cx="2005803" cy="1078811"/>
          </a:xfrm>
          <a:prstGeom prst="rect">
            <a:avLst/>
          </a:prstGeom>
          <a:solidFill>
            <a:schemeClr val="bg1"/>
          </a:solidFill>
        </p:spPr>
        <p:txBody>
          <a:bodyPr lIns="0" tIns="0" rIns="0" bIns="0" anchor="t"/>
          <a:lstStyle/>
          <a:p>
            <a:pPr algn="ctr"/>
            <a:r>
              <a:rPr lang="en-US" sz="2400" dirty="0">
                <a:solidFill>
                  <a:srgbClr val="1EA6DC"/>
                </a:solidFill>
                <a:latin typeface="Arial" panose="020B0604020202020204" pitchFamily="34" charset="0"/>
                <a:cs typeface="Arial" panose="020B0604020202020204" pitchFamily="34" charset="0"/>
              </a:rPr>
              <a:t>Robust </a:t>
            </a:r>
            <a:br>
              <a:rPr lang="en-US" sz="2400" dirty="0">
                <a:solidFill>
                  <a:srgbClr val="1EA6DC"/>
                </a:solidFill>
                <a:latin typeface="Arial" panose="020B0604020202020204" pitchFamily="34" charset="0"/>
                <a:cs typeface="Arial" panose="020B0604020202020204" pitchFamily="34" charset="0"/>
              </a:rPr>
            </a:br>
            <a:r>
              <a:rPr lang="en-US" sz="2400" dirty="0">
                <a:solidFill>
                  <a:srgbClr val="1EA6DC"/>
                </a:solidFill>
                <a:latin typeface="Arial" panose="020B0604020202020204" pitchFamily="34" charset="0"/>
                <a:cs typeface="Arial" panose="020B0604020202020204" pitchFamily="34" charset="0"/>
              </a:rPr>
              <a:t>Renewable Economics</a:t>
            </a:r>
          </a:p>
        </p:txBody>
      </p:sp>
      <p:sp>
        <p:nvSpPr>
          <p:cNvPr id="37" name="TextBox 36">
            <a:extLst>
              <a:ext uri="{FF2B5EF4-FFF2-40B4-BE49-F238E27FC236}">
                <a16:creationId xmlns:a16="http://schemas.microsoft.com/office/drawing/2014/main" xmlns="" id="{4D0F3C57-706F-40C8-8038-ADFAE9FBA4FB}"/>
              </a:ext>
            </a:extLst>
          </p:cNvPr>
          <p:cNvSpPr txBox="1"/>
          <p:nvPr/>
        </p:nvSpPr>
        <p:spPr>
          <a:xfrm>
            <a:off x="6967313" y="4095470"/>
            <a:ext cx="304800" cy="161925"/>
          </a:xfrm>
          <a:prstGeom prst="rect">
            <a:avLst/>
          </a:prstGeom>
        </p:spPr>
        <p:txBody>
          <a:bodyPr wrap="none" lIns="0" tIns="0" rIns="0" bIns="0" anchor="t"/>
          <a:lstStyle/>
          <a:p>
            <a:r>
              <a:rPr lang="en-US" sz="2400" dirty="0">
                <a:solidFill>
                  <a:srgbClr val="000000"/>
                </a:solidFill>
                <a:latin typeface="Arial" panose="020B0604020202020204" pitchFamily="34" charset="0"/>
                <a:cs typeface="Arial" panose="020B0604020202020204" pitchFamily="34" charset="0"/>
              </a:rPr>
              <a:t>2030</a:t>
            </a:r>
          </a:p>
        </p:txBody>
      </p:sp>
      <p:sp>
        <p:nvSpPr>
          <p:cNvPr id="38" name="Oval 37">
            <a:extLst>
              <a:ext uri="{FF2B5EF4-FFF2-40B4-BE49-F238E27FC236}">
                <a16:creationId xmlns:a16="http://schemas.microsoft.com/office/drawing/2014/main" xmlns="" id="{90C6C477-DFC0-4F8A-8DB0-5010C2163837}"/>
              </a:ext>
            </a:extLst>
          </p:cNvPr>
          <p:cNvSpPr/>
          <p:nvPr/>
        </p:nvSpPr>
        <p:spPr>
          <a:xfrm>
            <a:off x="7205290" y="4447489"/>
            <a:ext cx="178592" cy="178594"/>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9" name="TextBox 38">
            <a:extLst>
              <a:ext uri="{FF2B5EF4-FFF2-40B4-BE49-F238E27FC236}">
                <a16:creationId xmlns:a16="http://schemas.microsoft.com/office/drawing/2014/main" xmlns="" id="{7F9BC832-7BEC-49B8-8C12-6125DB943108}"/>
              </a:ext>
            </a:extLst>
          </p:cNvPr>
          <p:cNvSpPr txBox="1"/>
          <p:nvPr/>
        </p:nvSpPr>
        <p:spPr>
          <a:xfrm>
            <a:off x="691589" y="4104881"/>
            <a:ext cx="304800" cy="161925"/>
          </a:xfrm>
          <a:prstGeom prst="rect">
            <a:avLst/>
          </a:prstGeom>
        </p:spPr>
        <p:txBody>
          <a:bodyPr wrap="none" lIns="0" tIns="0" rIns="0" bIns="0" anchor="t"/>
          <a:lstStyle/>
          <a:p>
            <a:r>
              <a:rPr lang="en-US" sz="2400" dirty="0">
                <a:solidFill>
                  <a:srgbClr val="000000"/>
                </a:solidFill>
                <a:latin typeface="Arial" panose="020B0604020202020204" pitchFamily="34" charset="0"/>
                <a:cs typeface="Arial" panose="020B0604020202020204" pitchFamily="34" charset="0"/>
              </a:rPr>
              <a:t>2020</a:t>
            </a:r>
          </a:p>
        </p:txBody>
      </p:sp>
      <p:sp>
        <p:nvSpPr>
          <p:cNvPr id="40" name="Oval 39">
            <a:extLst>
              <a:ext uri="{FF2B5EF4-FFF2-40B4-BE49-F238E27FC236}">
                <a16:creationId xmlns:a16="http://schemas.microsoft.com/office/drawing/2014/main" xmlns="" id="{F183A351-860E-4511-8979-26B6B5EFEA52}"/>
              </a:ext>
            </a:extLst>
          </p:cNvPr>
          <p:cNvSpPr/>
          <p:nvPr/>
        </p:nvSpPr>
        <p:spPr>
          <a:xfrm>
            <a:off x="929566" y="4456900"/>
            <a:ext cx="178592" cy="178594"/>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41" name="TextBox 40">
            <a:extLst>
              <a:ext uri="{FF2B5EF4-FFF2-40B4-BE49-F238E27FC236}">
                <a16:creationId xmlns:a16="http://schemas.microsoft.com/office/drawing/2014/main" xmlns="" id="{1C79DD7C-23D5-4DBD-95E6-512226F9A3D6}"/>
              </a:ext>
            </a:extLst>
          </p:cNvPr>
          <p:cNvSpPr txBox="1"/>
          <p:nvPr/>
        </p:nvSpPr>
        <p:spPr>
          <a:xfrm rot="19918450">
            <a:off x="714953" y="985847"/>
            <a:ext cx="4053156" cy="461665"/>
          </a:xfrm>
          <a:prstGeom prst="rect">
            <a:avLst/>
          </a:prstGeom>
          <a:noFill/>
        </p:spPr>
        <p:txBody>
          <a:bodyPr wrap="square" lIns="0" rIns="0" rtlCol="0">
            <a:spAutoFit/>
          </a:bodyPr>
          <a:lstStyle/>
          <a:p>
            <a:pPr>
              <a:spcBef>
                <a:spcPts val="450"/>
              </a:spcBef>
            </a:pPr>
            <a:r>
              <a:rPr lang="en-US" sz="2400" i="1" dirty="0">
                <a:latin typeface="Arial" panose="020B0604020202020204" pitchFamily="34" charset="0"/>
                <a:cs typeface="Arial" panose="020B0604020202020204" pitchFamily="34" charset="0"/>
              </a:rPr>
              <a:t>3 Tipping Points</a:t>
            </a:r>
            <a:endParaRPr lang="en-US" sz="24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xmlns="" id="{A61168D7-A991-47D1-BB26-CC0BF4230AA2}"/>
              </a:ext>
            </a:extLst>
          </p:cNvPr>
          <p:cNvSpPr txBox="1"/>
          <p:nvPr/>
        </p:nvSpPr>
        <p:spPr>
          <a:xfrm>
            <a:off x="568882" y="4914539"/>
            <a:ext cx="3172343" cy="196208"/>
          </a:xfrm>
          <a:prstGeom prst="rect">
            <a:avLst/>
          </a:prstGeom>
          <a:noFill/>
        </p:spPr>
        <p:txBody>
          <a:bodyPr wrap="none" lIns="0" rIns="0" rtlCol="0">
            <a:spAutoFit/>
          </a:bodyPr>
          <a:lstStyle/>
          <a:p>
            <a:pPr>
              <a:spcBef>
                <a:spcPts val="450"/>
              </a:spcBef>
            </a:pPr>
            <a:r>
              <a:rPr lang="en-GB" sz="675" dirty="0"/>
              <a:t>See “</a:t>
            </a:r>
            <a:r>
              <a:rPr lang="en-GB" sz="675" dirty="0">
                <a:hlinkClick r:id="rId3"/>
              </a:rPr>
              <a:t>Urgent Action Needed: Energy Markets Are Changing Faster Than Energy Companies</a:t>
            </a:r>
            <a:r>
              <a:rPr lang="en-US" sz="675" dirty="0"/>
              <a:t>”</a:t>
            </a:r>
            <a:endParaRPr lang="en-GB" sz="675" dirty="0"/>
          </a:p>
        </p:txBody>
      </p:sp>
      <p:sp>
        <p:nvSpPr>
          <p:cNvPr id="43" name="Object1">
            <a:extLst>
              <a:ext uri="{FF2B5EF4-FFF2-40B4-BE49-F238E27FC236}">
                <a16:creationId xmlns:a16="http://schemas.microsoft.com/office/drawing/2014/main" xmlns="" id="{3CD8D656-3EE3-4E60-8733-E83A3F62252C}"/>
              </a:ext>
            </a:extLst>
          </p:cNvPr>
          <p:cNvSpPr/>
          <p:nvPr/>
        </p:nvSpPr>
        <p:spPr>
          <a:xfrm>
            <a:off x="7132320" y="365760"/>
            <a:ext cx="2743200" cy="0"/>
          </a:xfrm>
          <a:prstGeom prst="rect">
            <a:avLst/>
          </a:prstGeom>
          <a:noFill/>
          <a:ln/>
        </p:spPr>
        <p:txBody>
          <a:bodyPr wrap="square" rtlCol="0" anchor="ctr"/>
          <a:lstStyle/>
          <a:p>
            <a:r>
              <a:rPr lang="en-US" sz="1100" b="1" dirty="0">
                <a:solidFill>
                  <a:srgbClr val="656565"/>
                </a:solidFill>
              </a:rPr>
              <a:t>Shareable Summary</a:t>
            </a:r>
            <a:endParaRPr lang="en-US" sz="1100" dirty="0"/>
          </a:p>
        </p:txBody>
      </p:sp>
      <p:sp>
        <p:nvSpPr>
          <p:cNvPr id="44" name="Object2">
            <a:extLst>
              <a:ext uri="{FF2B5EF4-FFF2-40B4-BE49-F238E27FC236}">
                <a16:creationId xmlns:a16="http://schemas.microsoft.com/office/drawing/2014/main" xmlns="" id="{B75E8C27-3A96-4E3B-8545-B2A50FBE1149}"/>
              </a:ext>
            </a:extLst>
          </p:cNvPr>
          <p:cNvSpPr/>
          <p:nvPr/>
        </p:nvSpPr>
        <p:spPr>
          <a:xfrm rot="10800000" flipV="1">
            <a:off x="457200" y="4505090"/>
            <a:ext cx="2743200" cy="251572"/>
          </a:xfrm>
          <a:prstGeom prst="rect">
            <a:avLst/>
          </a:prstGeom>
          <a:noFill/>
          <a:ln/>
        </p:spPr>
        <p:txBody>
          <a:bodyPr wrap="square" rtlCol="0" anchor="ctr"/>
          <a:lstStyle/>
          <a:p>
            <a:r>
              <a:rPr lang="en-US" sz="800" b="1" u="sng" dirty="0">
                <a:solidFill>
                  <a:srgbClr val="0A6ABB"/>
                </a:solidFill>
                <a:latin typeface="Arial" pitchFamily="34" charset="0"/>
                <a:ea typeface="Arial" pitchFamily="34" charset="-122"/>
                <a:cs typeface="Arial" pitchFamily="34" charset="-120"/>
                <a:hlinkClick r:id="rId4" action="ppaction://hlinkfile" tooltip="View Document">
                  <a:extLst>
                    <a:ext uri="{A12FA001-AC4F-418D-AE19-62706E023703}">
                      <ahyp:hlinkClr xmlns:ahyp="http://schemas.microsoft.com/office/drawing/2018/hyperlinkcolor" xmlns="" val="tx"/>
                    </a:ext>
                  </a:extLst>
                </a:hlinkClick>
              </a:rPr>
              <a:t>View Document</a:t>
            </a:r>
            <a:endParaRPr lang="en-US" sz="800" dirty="0"/>
          </a:p>
        </p:txBody>
      </p:sp>
      <p:pic>
        <p:nvPicPr>
          <p:cNvPr id="45" name="Object 3" descr="preencoded.png">
            <a:extLst>
              <a:ext uri="{FF2B5EF4-FFF2-40B4-BE49-F238E27FC236}">
                <a16:creationId xmlns:a16="http://schemas.microsoft.com/office/drawing/2014/main" xmlns="" id="{D2D8ADFC-7780-4831-9302-DD9129BFA12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408176" y="4572000"/>
            <a:ext cx="146304" cy="146304"/>
          </a:xfrm>
          <a:prstGeom prst="rect">
            <a:avLst/>
          </a:prstGeom>
        </p:spPr>
      </p:pic>
      <p:pic>
        <p:nvPicPr>
          <p:cNvPr id="46" name="Object 7" descr="preencoded.png">
            <a:extLst>
              <a:ext uri="{FF2B5EF4-FFF2-40B4-BE49-F238E27FC236}">
                <a16:creationId xmlns:a16="http://schemas.microsoft.com/office/drawing/2014/main" xmlns="" id="{9F17483D-44B8-4053-AA87-5BBC0C6CCC35}"/>
              </a:ext>
            </a:extLst>
          </p:cNvPr>
          <p:cNvPicPr>
            <a:picLocks noChangeAspect="1"/>
          </p:cNvPicPr>
          <p:nvPr/>
        </p:nvPicPr>
        <p:blipFill>
          <a:blip r:embed="rId5">
            <a:extLst>
              <a:ext uri="{96DAC541-7B7A-43D3-8B79-37D633B846F1}">
                <asvg:svgBlip xmlns:asvg="http://schemas.microsoft.com/office/drawing/2016/SVG/main" xmlns="" r:embed="rId7"/>
              </a:ext>
            </a:extLst>
          </a:blip>
          <a:stretch>
            <a:fillRect/>
          </a:stretch>
        </p:blipFill>
        <p:spPr>
          <a:xfrm>
            <a:off x="8549640" y="219456"/>
            <a:ext cx="310896" cy="310896"/>
          </a:xfrm>
          <a:prstGeom prst="rect">
            <a:avLst/>
          </a:prstGeom>
        </p:spPr>
      </p:pic>
    </p:spTree>
    <p:extLst>
      <p:ext uri="{BB962C8B-B14F-4D97-AF65-F5344CB8AC3E}">
        <p14:creationId xmlns:p14="http://schemas.microsoft.com/office/powerpoint/2010/main" val="132447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2D6F8A-5526-47DF-AC6D-E0268DD216C6}"/>
              </a:ext>
            </a:extLst>
          </p:cNvPr>
          <p:cNvSpPr>
            <a:spLocks noGrp="1"/>
          </p:cNvSpPr>
          <p:nvPr>
            <p:ph type="title" idx="4294967295"/>
          </p:nvPr>
        </p:nvSpPr>
        <p:spPr>
          <a:xfrm>
            <a:off x="222422" y="35738"/>
            <a:ext cx="8292928" cy="472174"/>
          </a:xfrm>
          <a:prstGeom prst="rect">
            <a:avLst/>
          </a:prstGeom>
        </p:spPr>
        <p:txBody>
          <a:bodyPr/>
          <a:lstStyle/>
          <a:p>
            <a:r>
              <a:rPr lang="en-GB" sz="3200" dirty="0">
                <a:solidFill>
                  <a:srgbClr val="444444"/>
                </a:solidFill>
                <a:latin typeface="Arial" panose="020B0604020202020204" pitchFamily="34" charset="0"/>
              </a:rPr>
              <a:t>Enterprises doing future planning should:</a:t>
            </a:r>
            <a:endParaRPr lang="en-US" sz="3200" dirty="0"/>
          </a:p>
        </p:txBody>
      </p:sp>
      <p:sp>
        <p:nvSpPr>
          <p:cNvPr id="3" name="Text Placeholder 2">
            <a:extLst>
              <a:ext uri="{FF2B5EF4-FFF2-40B4-BE49-F238E27FC236}">
                <a16:creationId xmlns:a16="http://schemas.microsoft.com/office/drawing/2014/main" xmlns="" id="{7B12C672-1B99-41B8-A106-78FD3763397E}"/>
              </a:ext>
            </a:extLst>
          </p:cNvPr>
          <p:cNvSpPr>
            <a:spLocks noGrp="1"/>
          </p:cNvSpPr>
          <p:nvPr>
            <p:ph type="body" idx="4294967295"/>
          </p:nvPr>
        </p:nvSpPr>
        <p:spPr>
          <a:xfrm>
            <a:off x="628650" y="521555"/>
            <a:ext cx="7886700" cy="3262312"/>
          </a:xfrm>
          <a:prstGeom prst="rect">
            <a:avLst/>
          </a:prstGeom>
        </p:spPr>
        <p:txBody>
          <a:bodyPr/>
          <a:lstStyle/>
          <a:p>
            <a:pPr lvl="0" rtl="0"/>
            <a:r>
              <a:rPr lang="en-GB" sz="1400" b="0" i="0" u="none" strike="noStrike" dirty="0">
                <a:solidFill>
                  <a:srgbClr val="444444"/>
                </a:solidFill>
                <a:effectLst/>
                <a:latin typeface="Arial" panose="020B0604020202020204" pitchFamily="34" charset="0"/>
              </a:rPr>
              <a:t>Examine  micro-economic factors that might further project and contextualize future regional or industry specific conditions</a:t>
            </a:r>
          </a:p>
          <a:p>
            <a:pPr lvl="0" rtl="0"/>
            <a:r>
              <a:rPr lang="en-GB" sz="1400" b="0" i="0" u="none" strike="noStrike" dirty="0">
                <a:solidFill>
                  <a:srgbClr val="444444"/>
                </a:solidFill>
                <a:effectLst/>
                <a:latin typeface="Arial" panose="020B0604020202020204" pitchFamily="34" charset="0"/>
              </a:rPr>
              <a:t>Use PEST variant analysis (see notes page for examples) to frame future trends under consideration</a:t>
            </a:r>
          </a:p>
          <a:p>
            <a:pPr lvl="0" rtl="0"/>
            <a:r>
              <a:rPr lang="en-GB" sz="1400" b="0" i="0" u="none" strike="noStrike" dirty="0" err="1">
                <a:solidFill>
                  <a:srgbClr val="444444"/>
                </a:solidFill>
                <a:effectLst/>
                <a:latin typeface="Arial" panose="020B0604020202020204" pitchFamily="34" charset="0"/>
              </a:rPr>
              <a:t>Analyze</a:t>
            </a:r>
            <a:r>
              <a:rPr lang="en-GB" sz="1400" b="0" i="0" u="none" strike="noStrike" dirty="0">
                <a:solidFill>
                  <a:srgbClr val="444444"/>
                </a:solidFill>
                <a:effectLst/>
                <a:latin typeface="Arial" panose="020B0604020202020204" pitchFamily="34" charset="0"/>
              </a:rPr>
              <a:t> the demographics of people (e.g., customers, employees, partners, etc.) and attributes which may make them more amenable to different products, services, uses of technology, and more</a:t>
            </a:r>
          </a:p>
          <a:p>
            <a:pPr lvl="0"/>
            <a:r>
              <a:rPr lang="en-GB" sz="1400" dirty="0">
                <a:solidFill>
                  <a:srgbClr val="444444"/>
                </a:solidFill>
                <a:latin typeface="Arial" panose="020B0604020202020204" pitchFamily="34" charset="0"/>
              </a:rPr>
              <a:t>Whether consumption among consumers, businesses, investor interest, is accelerated or decelerated by regulatory regimens</a:t>
            </a:r>
          </a:p>
          <a:p>
            <a:pPr lvl="0"/>
            <a:r>
              <a:rPr lang="en-GB" sz="1400" dirty="0">
                <a:solidFill>
                  <a:srgbClr val="444444"/>
                </a:solidFill>
                <a:latin typeface="Arial" panose="020B0604020202020204" pitchFamily="34" charset="0"/>
              </a:rPr>
              <a:t>Use 5+ year enterprise goals to spark the future business vision. For example, with service providers, Gartner has challenged them to consider goals such as:</a:t>
            </a:r>
          </a:p>
          <a:p>
            <a:pPr lvl="1"/>
            <a:r>
              <a:rPr lang="en-GB" sz="1200" b="0" i="0" u="none" strike="noStrike" dirty="0">
                <a:solidFill>
                  <a:srgbClr val="444444"/>
                </a:solidFill>
                <a:effectLst/>
                <a:latin typeface="Arial" panose="020B0604020202020204" pitchFamily="34" charset="0"/>
              </a:rPr>
              <a:t>Number of customers served (% increase); increase in customer “wallet share”</a:t>
            </a:r>
          </a:p>
          <a:p>
            <a:pPr lvl="1"/>
            <a:r>
              <a:rPr lang="en-GB" sz="1200" b="0" i="0" u="none" strike="noStrike" dirty="0">
                <a:solidFill>
                  <a:srgbClr val="444444"/>
                </a:solidFill>
                <a:effectLst/>
                <a:latin typeface="Arial" panose="020B0604020202020204" pitchFamily="34" charset="0"/>
              </a:rPr>
              <a:t>Number of additional or new business services</a:t>
            </a:r>
          </a:p>
          <a:p>
            <a:pPr lvl="1"/>
            <a:r>
              <a:rPr lang="en-GB" sz="1200" b="0" i="0" u="none" strike="noStrike" dirty="0">
                <a:solidFill>
                  <a:srgbClr val="444444"/>
                </a:solidFill>
                <a:effectLst/>
                <a:latin typeface="Arial" panose="020B0604020202020204" pitchFamily="34" charset="0"/>
              </a:rPr>
              <a:t>Number of mission critical capabilities and applications supported/integrated</a:t>
            </a:r>
          </a:p>
          <a:p>
            <a:pPr lvl="1"/>
            <a:r>
              <a:rPr lang="en-GB" sz="1200" b="0" i="0" u="none" strike="noStrike" dirty="0">
                <a:solidFill>
                  <a:srgbClr val="444444"/>
                </a:solidFill>
                <a:effectLst/>
                <a:latin typeface="Arial" panose="020B0604020202020204" pitchFamily="34" charset="0"/>
              </a:rPr>
              <a:t>Metrics to measure progress, like: costs to serve, increased usage of infrastructure, use of on-line services, partnerships.</a:t>
            </a:r>
          </a:p>
          <a:p>
            <a:pPr lvl="1"/>
            <a:r>
              <a:rPr lang="en-GB" sz="1200" b="0" i="0" u="none" strike="noStrike" dirty="0">
                <a:solidFill>
                  <a:srgbClr val="444444"/>
                </a:solidFill>
                <a:effectLst/>
                <a:latin typeface="Arial" panose="020B0604020202020204" pitchFamily="34" charset="0"/>
              </a:rPr>
              <a:t>Metrics around spending/budget management, productivity, efficiency</a:t>
            </a:r>
          </a:p>
          <a:p>
            <a:pPr lvl="1"/>
            <a:r>
              <a:rPr lang="en-GB" sz="1200" b="0" i="0" u="none" strike="noStrike" dirty="0">
                <a:solidFill>
                  <a:srgbClr val="444444"/>
                </a:solidFill>
                <a:effectLst/>
                <a:latin typeface="Arial" panose="020B0604020202020204" pitchFamily="34" charset="0"/>
              </a:rPr>
              <a:t>Increased percentage of remote services capabilities</a:t>
            </a:r>
          </a:p>
          <a:p>
            <a:pPr lvl="1"/>
            <a:r>
              <a:rPr lang="en-GB" sz="1200" b="0" i="0" u="none" strike="noStrike" dirty="0">
                <a:solidFill>
                  <a:srgbClr val="444444"/>
                </a:solidFill>
                <a:effectLst/>
                <a:latin typeface="Arial" panose="020B0604020202020204" pitchFamily="34" charset="0"/>
              </a:rPr>
              <a:t>Measurable improvements in operating costs, profits</a:t>
            </a:r>
          </a:p>
          <a:p>
            <a:endParaRPr lang="en-US" sz="1200" dirty="0"/>
          </a:p>
        </p:txBody>
      </p:sp>
    </p:spTree>
    <p:extLst>
      <p:ext uri="{BB962C8B-B14F-4D97-AF65-F5344CB8AC3E}">
        <p14:creationId xmlns:p14="http://schemas.microsoft.com/office/powerpoint/2010/main" val="247428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squar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DEFAULT V-EVENTS MASTER-2020-1229.potx" id="{436981CC-19AC-4481-8E5E-24538504A289}" vid="{EE11AC78-36D6-4677-B48D-4A7902079ED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2269</Words>
  <Application>Microsoft Office PowerPoint</Application>
  <PresentationFormat>On-screen Show (16:9)</PresentationFormat>
  <Paragraphs>280</Paragraphs>
  <Slides>17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Arial Black</vt:lpstr>
      <vt:lpstr>Calibri</vt:lpstr>
      <vt:lpstr>Calibri Light</vt:lpstr>
      <vt:lpstr>Graphik Regular</vt:lpstr>
      <vt:lpstr>Times</vt:lpstr>
      <vt:lpstr>Wingdings</vt:lpstr>
      <vt:lpstr>Office Theme</vt:lpstr>
      <vt:lpstr>White bkgrnd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Enterprises doing future planning should:</vt:lpstr>
      <vt:lpstr>PowerPoint Presentation</vt:lpstr>
      <vt:lpstr>As Conditions Change, Trend Probability Changes, and Fitness Changes</vt:lpstr>
      <vt:lpstr>Who Can Help?</vt:lpstr>
      <vt:lpstr>PowerPoint Presentation</vt:lpstr>
      <vt:lpstr>PowerPoint Presentation</vt:lpstr>
      <vt:lpstr>Workshop Your Future Business Vision</vt:lpstr>
      <vt:lpstr>Afterwards: Hard Gap Assessments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2021-09-14T07:03:00Z</dcterms:created>
  <dcterms:modified xsi:type="dcterms:W3CDTF">2021-09-14T07:03:02Z</dcterms:modified>
</cp:coreProperties>
</file>