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tags/tag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 id="2147483876" r:id="rId5"/>
    <p:sldMasterId id="2147483895" r:id="rId6"/>
  </p:sldMasterIdLst>
  <p:notesMasterIdLst>
    <p:notesMasterId r:id="rId9"/>
  </p:notesMasterIdLst>
  <p:handoutMasterIdLst>
    <p:handoutMasterId r:id="rId10"/>
  </p:handoutMasterIdLst>
  <p:sldIdLst>
    <p:sldId id="357" r:id="rId7"/>
    <p:sldId id="161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26486F"/>
    <a:srgbClr val="8E0000"/>
    <a:srgbClr val="0052D7"/>
    <a:srgbClr val="F4F4F4"/>
    <a:srgbClr val="172A54"/>
    <a:srgbClr val="6E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79893" autoAdjust="0"/>
  </p:normalViewPr>
  <p:slideViewPr>
    <p:cSldViewPr snapToGrid="0">
      <p:cViewPr varScale="1">
        <p:scale>
          <a:sx n="40" d="100"/>
          <a:sy n="40" d="100"/>
        </p:scale>
        <p:origin x="774" y="42"/>
      </p:cViewPr>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00" d="100"/>
        <a:sy n="100" d="100"/>
      </p:scale>
      <p:origin x="0" y="0"/>
    </p:cViewPr>
  </p:sorterViewPr>
  <p:notesViewPr>
    <p:cSldViewPr snapToGrid="0">
      <p:cViewPr>
        <p:scale>
          <a:sx n="75" d="100"/>
          <a:sy n="75" d="100"/>
        </p:scale>
        <p:origin x="4312" y="5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2269882806565348"/>
          <c:y val="5.8390715637425513E-3"/>
          <c:w val="0.47044336523802788"/>
          <c:h val="0.90573417906095066"/>
        </c:manualLayout>
      </c:layout>
      <c:barChart>
        <c:barDir val="bar"/>
        <c:grouping val="clustered"/>
        <c:varyColors val="0"/>
        <c:ser>
          <c:idx val="0"/>
          <c:order val="0"/>
          <c:tx>
            <c:strRef>
              <c:f>Sheet1!$A$2</c:f>
              <c:strCache>
                <c:ptCount val="1"/>
                <c:pt idx="0">
                  <c:v>IT operating and delivery model
successfully enables digital change (n = 79)</c:v>
                </c:pt>
              </c:strCache>
            </c:strRef>
          </c:tx>
          <c:spPr>
            <a:solidFill>
              <a:srgbClr val="002856"/>
            </a:solidFill>
            <a:ln w="19939">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The business case process </c:v>
                </c:pt>
                <c:pt idx="1">
                  <c:v>Business value identification, tracking and reporting </c:v>
                </c:pt>
                <c:pt idx="2">
                  <c:v>The budgeting process </c:v>
                </c:pt>
                <c:pt idx="3">
                  <c:v>Cost tracking </c:v>
                </c:pt>
                <c:pt idx="4">
                  <c:v>The funding process </c:v>
                </c:pt>
                <c:pt idx="5">
                  <c:v>Other</c:v>
                </c:pt>
              </c:strCache>
            </c:strRef>
          </c:cat>
          <c:val>
            <c:numRef>
              <c:f>Sheet1!$B$2:$G$2</c:f>
              <c:numCache>
                <c:formatCode>0%</c:formatCode>
                <c:ptCount val="6"/>
                <c:pt idx="0">
                  <c:v>0.39240506329113922</c:v>
                </c:pt>
                <c:pt idx="1">
                  <c:v>0.38461538461538469</c:v>
                </c:pt>
                <c:pt idx="2">
                  <c:v>0.32911392405063289</c:v>
                </c:pt>
                <c:pt idx="3">
                  <c:v>0.34177215189873417</c:v>
                </c:pt>
                <c:pt idx="4">
                  <c:v>0.27848101265822783</c:v>
                </c:pt>
                <c:pt idx="5">
                  <c:v>0.33333333333333326</c:v>
                </c:pt>
              </c:numCache>
            </c:numRef>
          </c:val>
          <c:extLst xmlns:c16r2="http://schemas.microsoft.com/office/drawing/2015/06/chart">
            <c:ext xmlns:c16="http://schemas.microsoft.com/office/drawing/2014/chart" uri="{C3380CC4-5D6E-409C-BE32-E72D297353CC}">
              <c16:uniqueId val="{00000000-2545-436F-B57C-96DED2709055}"/>
            </c:ext>
          </c:extLst>
        </c:ser>
        <c:ser>
          <c:idx val="1"/>
          <c:order val="1"/>
          <c:tx>
            <c:strRef>
              <c:f>Sheet1!$A$3</c:f>
              <c:strCache>
                <c:ptCount val="1"/>
                <c:pt idx="0">
                  <c:v>IT operating and delivery model less successful in enabling digital change (n = 41)</c:v>
                </c:pt>
              </c:strCache>
            </c:strRef>
          </c:tx>
          <c:spPr>
            <a:solidFill>
              <a:srgbClr val="009AD7"/>
            </a:solidFill>
            <a:ln w="19939">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The business case process </c:v>
                </c:pt>
                <c:pt idx="1">
                  <c:v>Business value identification, tracking and reporting </c:v>
                </c:pt>
                <c:pt idx="2">
                  <c:v>The budgeting process </c:v>
                </c:pt>
                <c:pt idx="3">
                  <c:v>Cost tracking </c:v>
                </c:pt>
                <c:pt idx="4">
                  <c:v>The funding process </c:v>
                </c:pt>
                <c:pt idx="5">
                  <c:v>Other</c:v>
                </c:pt>
              </c:strCache>
            </c:strRef>
          </c:cat>
          <c:val>
            <c:numRef>
              <c:f>Sheet1!$B$3:$G$3</c:f>
              <c:numCache>
                <c:formatCode>0%</c:formatCode>
                <c:ptCount val="6"/>
                <c:pt idx="0">
                  <c:v>0.1951219512195122</c:v>
                </c:pt>
                <c:pt idx="1">
                  <c:v>0.34146341463414637</c:v>
                </c:pt>
                <c:pt idx="2">
                  <c:v>0.21951219512195125</c:v>
                </c:pt>
                <c:pt idx="3">
                  <c:v>0.17073170731707318</c:v>
                </c:pt>
                <c:pt idx="4">
                  <c:v>0.15</c:v>
                </c:pt>
                <c:pt idx="5">
                  <c:v>0</c:v>
                </c:pt>
              </c:numCache>
            </c:numRef>
          </c:val>
          <c:extLst xmlns:c16r2="http://schemas.microsoft.com/office/drawing/2015/06/chart">
            <c:ext xmlns:c16="http://schemas.microsoft.com/office/drawing/2014/chart" uri="{C3380CC4-5D6E-409C-BE32-E72D297353CC}">
              <c16:uniqueId val="{00000001-2545-436F-B57C-96DED2709055}"/>
            </c:ext>
          </c:extLst>
        </c:ser>
        <c:dLbls>
          <c:dLblPos val="outEnd"/>
          <c:showLegendKey val="0"/>
          <c:showVal val="1"/>
          <c:showCatName val="0"/>
          <c:showSerName val="0"/>
          <c:showPercent val="0"/>
          <c:showBubbleSize val="0"/>
        </c:dLbls>
        <c:gapWidth val="50"/>
        <c:axId val="291680192"/>
        <c:axId val="197698552"/>
      </c:barChart>
      <c:catAx>
        <c:axId val="291680192"/>
        <c:scaling>
          <c:orientation val="maxMin"/>
        </c:scaling>
        <c:delete val="0"/>
        <c:axPos val="l"/>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lgn="r">
              <a:defRPr sz="1200" b="0" i="0" u="none" strike="noStrike" kern="1200" baseline="0">
                <a:solidFill>
                  <a:schemeClr val="tx1"/>
                </a:solidFill>
                <a:latin typeface="Arial" panose="020B0604020202020204" pitchFamily="34" charset="0"/>
                <a:ea typeface="+mn-ea"/>
                <a:cs typeface="+mn-cs"/>
              </a:defRPr>
            </a:pPr>
            <a:endParaRPr lang="en-US"/>
          </a:p>
        </c:txPr>
        <c:crossAx val="197698552"/>
        <c:crosses val="autoZero"/>
        <c:auto val="1"/>
        <c:lblAlgn val="ctr"/>
        <c:lblOffset val="100"/>
        <c:noMultiLvlLbl val="0"/>
      </c:catAx>
      <c:valAx>
        <c:axId val="197698552"/>
        <c:scaling>
          <c:orientation val="minMax"/>
          <c:max val="1"/>
        </c:scaling>
        <c:delete val="0"/>
        <c:axPos val="b"/>
        <c:numFmt formatCode="0%" sourceLinked="0"/>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mn-cs"/>
              </a:defRPr>
            </a:pPr>
            <a:endParaRPr lang="en-US"/>
          </a:p>
        </c:txPr>
        <c:crossAx val="291680192"/>
        <c:crosses val="max"/>
        <c:crossBetween val="between"/>
        <c:majorUnit val="0.5"/>
      </c:valAx>
      <c:spPr>
        <a:noFill/>
        <a:ln>
          <a:noFill/>
        </a:ln>
        <a:effectLst/>
      </c:spPr>
    </c:plotArea>
    <c:legend>
      <c:legendPos val="tr"/>
      <c:layout>
        <c:manualLayout>
          <c:xMode val="edge"/>
          <c:yMode val="edge"/>
          <c:x val="0.70401428114898812"/>
          <c:y val="9.9715099715099717E-2"/>
          <c:w val="0.29598571885101188"/>
          <c:h val="0.2791288108217242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mn-cs"/>
            </a:defRPr>
          </a:pPr>
          <a:endParaRPr lang="en-US"/>
        </a:p>
      </c:txPr>
    </c:legend>
    <c:plotVisOnly val="1"/>
    <c:dispBlanksAs val="gap"/>
    <c:showDLblsOverMax val="0"/>
  </c:chart>
  <c:spPr>
    <a:noFill/>
    <a:ln>
      <a:noFill/>
    </a:ln>
    <a:effectLst/>
  </c:spPr>
  <c:txPr>
    <a:bodyPr/>
    <a:lstStyle/>
    <a:p>
      <a:pPr>
        <a:defRPr sz="1200">
          <a:solidFill>
            <a:schemeClr val="tx1"/>
          </a:solidFill>
          <a:latin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8/16/2021</a:t>
            </a:fld>
            <a:endParaRPr lang="en-US" dirty="0"/>
          </a:p>
        </p:txBody>
      </p:sp>
      <p:sp>
        <p:nvSpPr>
          <p:cNvPr id="6" name="TextBox 5"/>
          <p:cNvSpPr txBox="1"/>
          <p:nvPr/>
        </p:nvSpPr>
        <p:spPr>
          <a:xfrm>
            <a:off x="164123" y="8858218"/>
            <a:ext cx="6459416" cy="215444"/>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2019 Gartner, Inc. and/or its affiliates. All rights reserved. Gartner is a registered trademark of Gartner, Inc. or its affiliates.</a:t>
            </a:r>
            <a:br>
              <a:rPr lang="en-US" sz="700" dirty="0">
                <a:solidFill>
                  <a:srgbClr val="979D9D"/>
                </a:solidFill>
              </a:rPr>
            </a:br>
            <a:r>
              <a:rPr lang="en-US" sz="700" b="1" dirty="0">
                <a:solidFill>
                  <a:srgbClr val="979D9D"/>
                </a:solidFill>
              </a:rPr>
              <a:t>INTERNAL — FOR INTERNAL USE ONLY or RESTRICTED [CHOSE ONE – DELETE AS APPROPRIATE] </a:t>
            </a:r>
            <a:r>
              <a:rPr lang="en-US" sz="700" b="0" baseline="0" dirty="0">
                <a:solidFill>
                  <a:srgbClr val="979D9D"/>
                </a:solidFill>
              </a:rPr>
              <a:t>| </a:t>
            </a:r>
            <a:r>
              <a:rPr lang="en-US" sz="700" dirty="0">
                <a:solidFill>
                  <a:srgbClr val="979D9D"/>
                </a:solidFill>
              </a:rPr>
              <a:t>Version X.X  Last updated [insert date format: DD Month YYYY]</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2372" y="8887703"/>
            <a:ext cx="6373258" cy="184666"/>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6E7878"/>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6E7878"/>
                </a:solidFill>
              </a:rPr>
              <a:t>	© 2019 Gartner, Inc. and/or its affiliates. All rights reserved. Gartner is a registered trademark of Gartner, Inc. or its affiliates.</a:t>
            </a:r>
            <a:br>
              <a:rPr lang="en-US" sz="600" dirty="0">
                <a:solidFill>
                  <a:srgbClr val="6E7878"/>
                </a:solidFill>
              </a:rPr>
            </a:br>
            <a:r>
              <a:rPr lang="en-US" sz="600" b="1" dirty="0">
                <a:solidFill>
                  <a:srgbClr val="6E7878"/>
                </a:solidFill>
              </a:rPr>
              <a:t>INTERNAL — FOR INTERNAL USE ONLY or RESTRICTED [CHOOSE ONE – DELETE AS APPROPRIATE] </a:t>
            </a:r>
            <a:r>
              <a:rPr lang="en-US" sz="600" b="0" baseline="0" dirty="0">
                <a:solidFill>
                  <a:srgbClr val="6E7878"/>
                </a:solidFill>
              </a:rPr>
              <a:t>| </a:t>
            </a:r>
            <a:r>
              <a:rPr lang="en-US" sz="600" dirty="0">
                <a:solidFill>
                  <a:srgbClr val="6E7878"/>
                </a:solidFill>
              </a:rPr>
              <a:t>Version X.X  Last updated [insert date format: DD Month YYYY]</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149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a:noFill/>
          <a:ln w="12700">
            <a:solidFill>
              <a:prstClr val="black"/>
            </a:solidFill>
          </a:ln>
        </p:spPr>
      </p:sp>
      <p:sp>
        <p:nvSpPr>
          <p:cNvPr id="3" name="Notes Placeholder 2"/>
          <p:cNvSpPr>
            <a:spLocks noGrp="1" noChangeAspect="1"/>
          </p:cNvSpPr>
          <p:nvPr>
            <p:ph type="body" idx="1"/>
          </p:nvPr>
        </p:nvSpPr>
        <p:spPr>
          <a:xfrm>
            <a:off x="246888" y="3134806"/>
            <a:ext cx="6373368" cy="5698298"/>
          </a:xfrm>
        </p:spPr>
        <p:txBody>
          <a:bodyPr vert="horz" lIns="0" tIns="0" rIns="0" bIns="0" rtlCol="0"/>
          <a:lstStyle/>
          <a:p>
            <a:r>
              <a:rPr lang="en-US" dirty="0"/>
              <a:t>Differences by region, size, </a:t>
            </a:r>
          </a:p>
        </p:txBody>
      </p:sp>
    </p:spTree>
    <p:extLst>
      <p:ext uri="{BB962C8B-B14F-4D97-AF65-F5344CB8AC3E}">
        <p14:creationId xmlns:p14="http://schemas.microsoft.com/office/powerpoint/2010/main" val="564480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6055538"/>
            <a:ext cx="2057400" cy="469087"/>
          </a:xfrm>
          <a:prstGeom prst="rect">
            <a:avLst/>
          </a:prstGeom>
        </p:spPr>
      </p:pic>
      <p:sp>
        <p:nvSpPr>
          <p:cNvPr id="17" name="TextBox 16"/>
          <p:cNvSpPr txBox="1"/>
          <p:nvPr userDrawn="1"/>
        </p:nvSpPr>
        <p:spPr bwMode="gray">
          <a:xfrm>
            <a:off x="460256" y="6201460"/>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b="0" i="0" u="none" strike="noStrike" kern="1200" dirty="0">
                <a:solidFill>
                  <a:schemeClr val="tx1"/>
                </a:solidFill>
                <a:effectLst/>
                <a:latin typeface="Arial" charset="0"/>
                <a:ea typeface="Arial Unicode MS" pitchFamily="34" charset="-128"/>
                <a:cs typeface="Arial Unicode MS" pitchFamily="34" charset="-128"/>
              </a:rPr>
            </a:br>
            <a:r>
              <a:rPr lang="en-US" sz="700" b="0" i="0" u="none" strike="noStrike" kern="1200" dirty="0">
                <a:solidFill>
                  <a:schemeClr val="tx1"/>
                </a:solidFill>
                <a:effectLst/>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4" name="Title 3">
            <a:extLst>
              <a:ext uri="{FF2B5EF4-FFF2-40B4-BE49-F238E27FC236}">
                <a16:creationId xmlns:a16="http://schemas.microsoft.com/office/drawing/2014/main" xmlns="" id="{784A8834-3401-41F6-84CC-8519F3E2FE6F}"/>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847968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itle 3">
            <a:extLst>
              <a:ext uri="{FF2B5EF4-FFF2-40B4-BE49-F238E27FC236}">
                <a16:creationId xmlns:a16="http://schemas.microsoft.com/office/drawing/2014/main" xmlns="" id="{58103116-3096-412B-B31E-6176BE5C46D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xmlns="" id="{9B5F1DF4-EF99-47F7-A79E-414A82FDD745}"/>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xmlns="" id="{979D4D3E-4052-4F61-A211-CECF7F95DEBD}"/>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 Placeholder 5">
            <a:extLst>
              <a:ext uri="{FF2B5EF4-FFF2-40B4-BE49-F238E27FC236}">
                <a16:creationId xmlns:a16="http://schemas.microsoft.com/office/drawing/2014/main" xmlns="" id="{C9AF0567-7D45-4104-8507-070684D0101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8" name="Text Placeholder 5">
            <a:extLst>
              <a:ext uri="{FF2B5EF4-FFF2-40B4-BE49-F238E27FC236}">
                <a16:creationId xmlns:a16="http://schemas.microsoft.com/office/drawing/2014/main" xmlns="" id="{B9687177-F159-4B58-AEBB-87953CE3704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6055538"/>
            <a:ext cx="2050653" cy="469087"/>
          </a:xfrm>
          <a:prstGeom prst="rect">
            <a:avLst/>
          </a:prstGeom>
        </p:spPr>
      </p:pic>
      <p:sp>
        <p:nvSpPr>
          <p:cNvPr id="9" name="TextBox 8">
            <a:extLst>
              <a:ext uri="{FF2B5EF4-FFF2-40B4-BE49-F238E27FC236}">
                <a16:creationId xmlns:a16="http://schemas.microsoft.com/office/drawing/2014/main" xmlns="" id="{5FEBD54C-7F65-451D-B735-6E49592553C6}"/>
              </a:ext>
            </a:extLst>
          </p:cNvPr>
          <p:cNvSpPr txBox="1"/>
          <p:nvPr userDrawn="1"/>
        </p:nvSpPr>
        <p:spPr bwMode="gray">
          <a:xfrm>
            <a:off x="460256" y="6201460"/>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a:t>
            </a:r>
            <a:br>
              <a:rPr lang="en-US" sz="700" b="0" i="0" u="none" strike="noStrike" kern="1200" dirty="0">
                <a:solidFill>
                  <a:schemeClr val="tx1"/>
                </a:solidFill>
                <a:effectLst/>
                <a:latin typeface="Arial" charset="0"/>
                <a:ea typeface="Arial Unicode MS" pitchFamily="34" charset="-128"/>
                <a:cs typeface="Arial Unicode MS" pitchFamily="34" charset="-128"/>
              </a:rPr>
            </a:br>
            <a:r>
              <a:rPr lang="en-US" sz="700" b="0" i="0" u="none" strike="noStrike" kern="1200" dirty="0">
                <a:solidFill>
                  <a:schemeClr val="tx1"/>
                </a:solidFill>
                <a:effectLst/>
                <a:latin typeface="Arial" charset="0"/>
                <a:ea typeface="Arial Unicode MS" pitchFamily="34" charset="-128"/>
                <a:cs typeface="Arial Unicode MS" pitchFamily="34" charset="-128"/>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7" name="Content Placeholder 6"/>
          <p:cNvSpPr>
            <a:spLocks noGrp="1"/>
          </p:cNvSpPr>
          <p:nvPr>
            <p:ph sz="quarter" idx="10"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6"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4" name="Text Placeholder 11"/>
          <p:cNvSpPr>
            <a:spLocks noGrp="1"/>
          </p:cNvSpPr>
          <p:nvPr>
            <p:ph type="body" sz="quarter" idx="13" hasCustomPrompt="1"/>
          </p:nvPr>
        </p:nvSpPr>
        <p:spPr>
          <a:xfrm>
            <a:off x="460544"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1"/>
          <p:cNvSpPr>
            <a:spLocks noGrp="1"/>
          </p:cNvSpPr>
          <p:nvPr>
            <p:ph type="body" sz="quarter" idx="16" hasCustomPrompt="1"/>
          </p:nvPr>
        </p:nvSpPr>
        <p:spPr>
          <a:xfrm>
            <a:off x="4427537"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7" hasCustomPrompt="1"/>
          </p:nvPr>
        </p:nvSpPr>
        <p:spPr>
          <a:xfrm>
            <a:off x="8391186"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7"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1" name="Text Placeholder 11"/>
          <p:cNvSpPr>
            <a:spLocks noGrp="1"/>
          </p:cNvSpPr>
          <p:nvPr>
            <p:ph type="body" sz="quarter" idx="17" hasCustomPrompt="1"/>
          </p:nvPr>
        </p:nvSpPr>
        <p:spPr>
          <a:xfrm>
            <a:off x="457200" y="1527175"/>
            <a:ext cx="2563495" cy="4460875"/>
          </a:xfrm>
          <a:solidFill>
            <a:srgbClr val="355578"/>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9" hasCustomPrompt="1"/>
          </p:nvPr>
        </p:nvSpPr>
        <p:spPr>
          <a:xfrm>
            <a:off x="3361373" y="1527175"/>
            <a:ext cx="2563495" cy="4460875"/>
          </a:xfrm>
          <a:solidFill>
            <a:srgbClr val="355578"/>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20" hasCustomPrompt="1"/>
          </p:nvPr>
        </p:nvSpPr>
        <p:spPr>
          <a:xfrm>
            <a:off x="6265546"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21" hasCustomPrompt="1"/>
          </p:nvPr>
        </p:nvSpPr>
        <p:spPr>
          <a:xfrm>
            <a:off x="9169718"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itle 3">
            <a:extLst>
              <a:ext uri="{FF2B5EF4-FFF2-40B4-BE49-F238E27FC236}">
                <a16:creationId xmlns:a16="http://schemas.microsoft.com/office/drawing/2014/main" xmlns="" id="{E850B517-0939-4D98-A0B3-846155750AFB}"/>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xmlns="" id="{15B43A76-842A-4A61-9857-76BAA55D83B7}"/>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xmlns="" id="{0BF1A5F0-6FA3-4051-AAD2-6061FBF70877}"/>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ext Placeholder 5">
            <a:extLst>
              <a:ext uri="{FF2B5EF4-FFF2-40B4-BE49-F238E27FC236}">
                <a16:creationId xmlns:a16="http://schemas.microsoft.com/office/drawing/2014/main" xmlns="" id="{53BECD4C-B905-4A5F-B95F-E4B007F66259}"/>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ext Placeholder 5">
            <a:extLst>
              <a:ext uri="{FF2B5EF4-FFF2-40B4-BE49-F238E27FC236}">
                <a16:creationId xmlns:a16="http://schemas.microsoft.com/office/drawing/2014/main" xmlns="" id="{64A2FE06-7238-4495-817D-8DB97B5A9D4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8" name="TextBox 7"/>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96D9255A-BF44-4F18-8FE5-BECA755D0167}"/>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7E01BAAF-E842-4667-8FD0-734CF296AA84}"/>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D44151E0-84E3-4F9B-A62E-2C344BEF0B2A}"/>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116FC1A4-3A73-49F0-B713-E5BB06A13ACC}"/>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F91A82C3-8E7E-4D78-B6F9-E24B0DD84334}"/>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2F83C8B5-846F-44EC-A043-69873B0E04C9}"/>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19A0C629-58E7-4EE7-B01A-115BD024886F}"/>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DB8FFD8D-89F4-48D0-9E59-70B360F5710D}"/>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8032828F-7193-4C76-ACE8-71D7C9D8D57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20876162-5D39-4095-837E-8645554BB550}"/>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D4B89F2A-4F0A-41C5-8243-9E3304EBA88E}"/>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xmlns="" id="{959D9CFA-ACA2-5243-8C25-B0F4FA9787B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pic>
        <p:nvPicPr>
          <p:cNvPr id="8" name="Picture 7">
            <a:extLst>
              <a:ext uri="{FF2B5EF4-FFF2-40B4-BE49-F238E27FC236}">
                <a16:creationId xmlns:a16="http://schemas.microsoft.com/office/drawing/2014/main" xmlns="" id="{3618FF95-0FF8-A94E-9912-4147DD45A6E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7" name="Content Placeholder 6"/>
          <p:cNvSpPr>
            <a:spLocks noGrp="1"/>
          </p:cNvSpPr>
          <p:nvPr>
            <p:ph sz="quarter" idx="10"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pic>
        <p:nvPicPr>
          <p:cNvPr id="8" name="Picture 7">
            <a:extLst>
              <a:ext uri="{FF2B5EF4-FFF2-40B4-BE49-F238E27FC236}">
                <a16:creationId xmlns:a16="http://schemas.microsoft.com/office/drawing/2014/main" xmlns="" id="{2124D2E4-9741-3F44-95E6-F883BA9D6FA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dirty="0"/>
              <a:t>Click to Add Title; 4 Lines of Copy; 60 Characters Maximum</a:t>
            </a:r>
          </a:p>
        </p:txBody>
      </p:sp>
      <p:pic>
        <p:nvPicPr>
          <p:cNvPr id="8" name="Picture 7">
            <a:extLst>
              <a:ext uri="{FF2B5EF4-FFF2-40B4-BE49-F238E27FC236}">
                <a16:creationId xmlns:a16="http://schemas.microsoft.com/office/drawing/2014/main" xmlns="" id="{6891A653-66C3-7641-A048-5416E1396646}"/>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1" name="TextBox 1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12DD6E58-DDD3-4DC5-9C80-EC78D8D07328}"/>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0834C8E7-8660-46F6-BE31-FB03F1F24AAE}"/>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1A210C93-AE94-4E86-AC03-4CD8F0DB740D}"/>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C260D940-7907-443B-8CD7-4B47DC2630B2}"/>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FF54F1F8-6F27-4D41-9D36-B04796316B26}"/>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FB027545-27FE-4366-81D6-8EB06294E3BB}"/>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xmlns="" id="{F9919CD3-72A3-4026-901B-65C1C9822553}"/>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buClrTx/>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4077B33D-3FE1-4070-8FAA-FD5D49626C4B}"/>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457E982F-E443-47B0-BA05-17FA83FD3084}"/>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001ED731-3C2C-4D48-BDDF-45584241CCCA}"/>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xmlns="" id="{6C7B45E7-88E7-4A10-B9E0-1CD17767869F}"/>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838615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6892878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1498115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087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9408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892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567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4053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7470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1441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3648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811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805528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218289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445233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575227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wo-Thirds Image">
    <p:spTree>
      <p:nvGrpSpPr>
        <p:cNvPr id="1" name=""/>
        <p:cNvGrpSpPr/>
        <p:nvPr/>
      </p:nvGrpSpPr>
      <p:grpSpPr>
        <a:xfrm>
          <a:off x="0" y="0"/>
          <a:ext cx="0" cy="0"/>
          <a:chOff x="0" y="0"/>
          <a:chExt cx="0" cy="0"/>
        </a:xfrm>
      </p:grpSpPr>
      <p:sp>
        <p:nvSpPr>
          <p:cNvPr id="3" name="Rectangle 160"/>
          <p:cNvSpPr>
            <a:spLocks noChangeArrowheads="1"/>
          </p:cNvSpPr>
          <p:nvPr userDrawn="1"/>
        </p:nvSpPr>
        <p:spPr bwMode="gray">
          <a:xfrm>
            <a:off x="0" y="0"/>
            <a:ext cx="4071938" cy="5880100"/>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0988" tIns="45494" rIns="90988" bIns="45494"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sz="1791" dirty="0">
              <a:solidFill>
                <a:srgbClr val="702906"/>
              </a:solidFill>
            </a:endParaRPr>
          </a:p>
        </p:txBody>
      </p:sp>
      <p:sp>
        <p:nvSpPr>
          <p:cNvPr id="6" name="Title 5"/>
          <p:cNvSpPr>
            <a:spLocks noGrp="1"/>
          </p:cNvSpPr>
          <p:nvPr>
            <p:ph type="title" hasCustomPrompt="1"/>
          </p:nvPr>
        </p:nvSpPr>
        <p:spPr bwMode="gray">
          <a:xfrm>
            <a:off x="304801" y="1325565"/>
            <a:ext cx="3767138" cy="1329595"/>
          </a:xfrm>
        </p:spPr>
        <p:txBody>
          <a:bodyPr wrap="square" tIns="0" anchor="b" anchorCtr="0">
            <a:noAutofit/>
          </a:bodyPr>
          <a:lstStyle>
            <a:lvl1pPr algn="ctr">
              <a:defRPr sz="5971">
                <a:solidFill>
                  <a:schemeClr val="bg1"/>
                </a:solidFill>
              </a:defRPr>
            </a:lvl1pPr>
          </a:lstStyle>
          <a:p>
            <a:r>
              <a:rPr lang="en-US" dirty="0"/>
              <a:t>Title</a:t>
            </a:r>
          </a:p>
        </p:txBody>
      </p:sp>
      <p:sp>
        <p:nvSpPr>
          <p:cNvPr id="8" name="Text Placeholder 7"/>
          <p:cNvSpPr>
            <a:spLocks noGrp="1"/>
          </p:cNvSpPr>
          <p:nvPr>
            <p:ph type="body" sz="quarter" idx="12"/>
          </p:nvPr>
        </p:nvSpPr>
        <p:spPr bwMode="gray">
          <a:xfrm>
            <a:off x="304801" y="2703061"/>
            <a:ext cx="3767138" cy="775597"/>
          </a:xfrm>
        </p:spPr>
        <p:txBody>
          <a:bodyPr wrap="square" lIns="45720">
            <a:spAutoFit/>
          </a:bodyPr>
          <a:lstStyle>
            <a:lvl1pPr marL="0" indent="0" algn="ctr">
              <a:lnSpc>
                <a:spcPct val="90000"/>
              </a:lnSpc>
              <a:spcBef>
                <a:spcPts val="299"/>
              </a:spcBef>
              <a:buFontTx/>
              <a:buNone/>
              <a:defRPr sz="2786">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5" name="White Frame"/>
          <p:cNvSpPr/>
          <p:nvPr userDrawn="1"/>
        </p:nvSpPr>
        <p:spPr bwMode="gray">
          <a:xfrm>
            <a:off x="1" y="0"/>
            <a:ext cx="12192000" cy="6858000"/>
          </a:xfrm>
          <a:custGeom>
            <a:avLst/>
            <a:gdLst>
              <a:gd name="connsiteX0" fmla="*/ 0 w 12192000"/>
              <a:gd name="connsiteY0" fmla="*/ 0 h 6858000"/>
              <a:gd name="connsiteX1" fmla="*/ 310896 w 12192000"/>
              <a:gd name="connsiteY1" fmla="*/ 0 h 6858000"/>
              <a:gd name="connsiteX2" fmla="*/ 310896 w 12192000"/>
              <a:gd name="connsiteY2" fmla="*/ 0 h 6858000"/>
              <a:gd name="connsiteX3" fmla="*/ 11881104 w 12192000"/>
              <a:gd name="connsiteY3" fmla="*/ 0 h 6858000"/>
              <a:gd name="connsiteX4" fmla="*/ 12192000 w 12192000"/>
              <a:gd name="connsiteY4" fmla="*/ 0 h 6858000"/>
              <a:gd name="connsiteX5" fmla="*/ 12192000 w 12192000"/>
              <a:gd name="connsiteY5" fmla="*/ 310896 h 6858000"/>
              <a:gd name="connsiteX6" fmla="*/ 12192000 w 12192000"/>
              <a:gd name="connsiteY6" fmla="*/ 6858000 h 6858000"/>
              <a:gd name="connsiteX7" fmla="*/ 11881104 w 12192000"/>
              <a:gd name="connsiteY7" fmla="*/ 6858000 h 6858000"/>
              <a:gd name="connsiteX8" fmla="*/ 11881104 w 12192000"/>
              <a:gd name="connsiteY8" fmla="*/ 310896 h 6858000"/>
              <a:gd name="connsiteX9" fmla="*/ 310896 w 12192000"/>
              <a:gd name="connsiteY9" fmla="*/ 310896 h 6858000"/>
              <a:gd name="connsiteX10" fmla="*/ 310896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310896" y="0"/>
                </a:lnTo>
                <a:lnTo>
                  <a:pt x="310896" y="0"/>
                </a:lnTo>
                <a:lnTo>
                  <a:pt x="11881104" y="0"/>
                </a:lnTo>
                <a:lnTo>
                  <a:pt x="12192000" y="0"/>
                </a:lnTo>
                <a:lnTo>
                  <a:pt x="12192000" y="310896"/>
                </a:lnTo>
                <a:lnTo>
                  <a:pt x="12192000" y="6858000"/>
                </a:lnTo>
                <a:lnTo>
                  <a:pt x="11881104" y="6858000"/>
                </a:lnTo>
                <a:lnTo>
                  <a:pt x="11881104" y="310896"/>
                </a:lnTo>
                <a:lnTo>
                  <a:pt x="310896" y="310896"/>
                </a:lnTo>
                <a:lnTo>
                  <a:pt x="310896" y="6858000"/>
                </a:lnTo>
                <a:lnTo>
                  <a:pt x="0" y="6858000"/>
                </a:lnTo>
                <a:close/>
              </a:path>
            </a:pathLst>
          </a:custGeom>
          <a:solidFill>
            <a:schemeClr val="bg1"/>
          </a:solidFill>
          <a:ln w="12700" cap="flat" cmpd="sng" algn="ctr">
            <a:noFill/>
            <a:prstDash val="solid"/>
            <a:round/>
            <a:headEnd type="none" w="med" len="med"/>
            <a:tailEnd type="none" w="med" len="med"/>
          </a:ln>
          <a:effectLst/>
        </p:spPr>
        <p:txBody>
          <a:bodyPr vert="horz" wrap="square" lIns="90988" tIns="45494" rIns="90988" bIns="45494"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sz="1791" dirty="0">
              <a:solidFill>
                <a:srgbClr val="FFFFFF"/>
              </a:solidFill>
            </a:endParaRPr>
          </a:p>
        </p:txBody>
      </p:sp>
    </p:spTree>
    <p:extLst>
      <p:ext uri="{BB962C8B-B14F-4D97-AF65-F5344CB8AC3E}">
        <p14:creationId xmlns:p14="http://schemas.microsoft.com/office/powerpoint/2010/main" val="2232827825"/>
      </p:ext>
    </p:extLst>
  </p:cSld>
  <p:clrMapOvr>
    <a:masterClrMapping/>
  </p:clrMapOvr>
  <p:transition/>
  <p:extLst>
    <p:ext uri="{DCECCB84-F9BA-43D5-87BE-67443E8EF086}">
      <p15:sldGuideLst xmlns:p15="http://schemas.microsoft.com/office/powerpoint/2012/main">
        <p15:guide id="1" pos="256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78046827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822457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596691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711872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789251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916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400623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25193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3213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0648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9209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580990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17660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1987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3198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5541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92094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49972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076977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2_Two-Thirds Image">
    <p:spTree>
      <p:nvGrpSpPr>
        <p:cNvPr id="1" name=""/>
        <p:cNvGrpSpPr/>
        <p:nvPr/>
      </p:nvGrpSpPr>
      <p:grpSpPr>
        <a:xfrm>
          <a:off x="0" y="0"/>
          <a:ext cx="0" cy="0"/>
          <a:chOff x="0" y="0"/>
          <a:chExt cx="0" cy="0"/>
        </a:xfrm>
      </p:grpSpPr>
      <p:sp>
        <p:nvSpPr>
          <p:cNvPr id="3" name="Rectangle 160"/>
          <p:cNvSpPr>
            <a:spLocks noChangeArrowheads="1"/>
          </p:cNvSpPr>
          <p:nvPr userDrawn="1"/>
        </p:nvSpPr>
        <p:spPr bwMode="gray">
          <a:xfrm>
            <a:off x="0" y="0"/>
            <a:ext cx="4071938" cy="5880100"/>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0988" tIns="45494" rIns="90988" bIns="45494"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sz="1791" dirty="0">
              <a:solidFill>
                <a:srgbClr val="702906"/>
              </a:solidFill>
            </a:endParaRPr>
          </a:p>
        </p:txBody>
      </p:sp>
      <p:sp>
        <p:nvSpPr>
          <p:cNvPr id="6" name="Title 5"/>
          <p:cNvSpPr>
            <a:spLocks noGrp="1"/>
          </p:cNvSpPr>
          <p:nvPr>
            <p:ph type="title" hasCustomPrompt="1"/>
          </p:nvPr>
        </p:nvSpPr>
        <p:spPr bwMode="gray">
          <a:xfrm>
            <a:off x="304801" y="1325565"/>
            <a:ext cx="3767138" cy="1329595"/>
          </a:xfrm>
        </p:spPr>
        <p:txBody>
          <a:bodyPr wrap="square" tIns="0" anchor="b" anchorCtr="0">
            <a:noAutofit/>
          </a:bodyPr>
          <a:lstStyle>
            <a:lvl1pPr algn="ctr">
              <a:defRPr sz="5971">
                <a:solidFill>
                  <a:schemeClr val="bg1"/>
                </a:solidFill>
              </a:defRPr>
            </a:lvl1pPr>
          </a:lstStyle>
          <a:p>
            <a:r>
              <a:rPr lang="en-US" dirty="0"/>
              <a:t>Title</a:t>
            </a:r>
          </a:p>
        </p:txBody>
      </p:sp>
      <p:sp>
        <p:nvSpPr>
          <p:cNvPr id="8" name="Text Placeholder 7"/>
          <p:cNvSpPr>
            <a:spLocks noGrp="1"/>
          </p:cNvSpPr>
          <p:nvPr>
            <p:ph type="body" sz="quarter" idx="12"/>
          </p:nvPr>
        </p:nvSpPr>
        <p:spPr bwMode="gray">
          <a:xfrm>
            <a:off x="304801" y="2703061"/>
            <a:ext cx="3767138" cy="775597"/>
          </a:xfrm>
        </p:spPr>
        <p:txBody>
          <a:bodyPr wrap="square" lIns="45720">
            <a:spAutoFit/>
          </a:bodyPr>
          <a:lstStyle>
            <a:lvl1pPr marL="0" indent="0" algn="ctr">
              <a:lnSpc>
                <a:spcPct val="90000"/>
              </a:lnSpc>
              <a:spcBef>
                <a:spcPts val="299"/>
              </a:spcBef>
              <a:buFontTx/>
              <a:buNone/>
              <a:defRPr sz="2786">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p:txBody>
      </p:sp>
      <p:sp>
        <p:nvSpPr>
          <p:cNvPr id="5" name="White Frame"/>
          <p:cNvSpPr/>
          <p:nvPr userDrawn="1"/>
        </p:nvSpPr>
        <p:spPr bwMode="gray">
          <a:xfrm>
            <a:off x="1" y="0"/>
            <a:ext cx="12192000" cy="6858000"/>
          </a:xfrm>
          <a:custGeom>
            <a:avLst/>
            <a:gdLst>
              <a:gd name="connsiteX0" fmla="*/ 0 w 12192000"/>
              <a:gd name="connsiteY0" fmla="*/ 0 h 6858000"/>
              <a:gd name="connsiteX1" fmla="*/ 310896 w 12192000"/>
              <a:gd name="connsiteY1" fmla="*/ 0 h 6858000"/>
              <a:gd name="connsiteX2" fmla="*/ 310896 w 12192000"/>
              <a:gd name="connsiteY2" fmla="*/ 0 h 6858000"/>
              <a:gd name="connsiteX3" fmla="*/ 11881104 w 12192000"/>
              <a:gd name="connsiteY3" fmla="*/ 0 h 6858000"/>
              <a:gd name="connsiteX4" fmla="*/ 12192000 w 12192000"/>
              <a:gd name="connsiteY4" fmla="*/ 0 h 6858000"/>
              <a:gd name="connsiteX5" fmla="*/ 12192000 w 12192000"/>
              <a:gd name="connsiteY5" fmla="*/ 310896 h 6858000"/>
              <a:gd name="connsiteX6" fmla="*/ 12192000 w 12192000"/>
              <a:gd name="connsiteY6" fmla="*/ 6858000 h 6858000"/>
              <a:gd name="connsiteX7" fmla="*/ 11881104 w 12192000"/>
              <a:gd name="connsiteY7" fmla="*/ 6858000 h 6858000"/>
              <a:gd name="connsiteX8" fmla="*/ 11881104 w 12192000"/>
              <a:gd name="connsiteY8" fmla="*/ 310896 h 6858000"/>
              <a:gd name="connsiteX9" fmla="*/ 310896 w 12192000"/>
              <a:gd name="connsiteY9" fmla="*/ 310896 h 6858000"/>
              <a:gd name="connsiteX10" fmla="*/ 310896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0" y="0"/>
                </a:moveTo>
                <a:lnTo>
                  <a:pt x="310896" y="0"/>
                </a:lnTo>
                <a:lnTo>
                  <a:pt x="310896" y="0"/>
                </a:lnTo>
                <a:lnTo>
                  <a:pt x="11881104" y="0"/>
                </a:lnTo>
                <a:lnTo>
                  <a:pt x="12192000" y="0"/>
                </a:lnTo>
                <a:lnTo>
                  <a:pt x="12192000" y="310896"/>
                </a:lnTo>
                <a:lnTo>
                  <a:pt x="12192000" y="6858000"/>
                </a:lnTo>
                <a:lnTo>
                  <a:pt x="11881104" y="6858000"/>
                </a:lnTo>
                <a:lnTo>
                  <a:pt x="11881104" y="310896"/>
                </a:lnTo>
                <a:lnTo>
                  <a:pt x="310896" y="310896"/>
                </a:lnTo>
                <a:lnTo>
                  <a:pt x="310896" y="6858000"/>
                </a:lnTo>
                <a:lnTo>
                  <a:pt x="0" y="6858000"/>
                </a:lnTo>
                <a:close/>
              </a:path>
            </a:pathLst>
          </a:custGeom>
          <a:solidFill>
            <a:schemeClr val="bg1"/>
          </a:solidFill>
          <a:ln w="12700" cap="flat" cmpd="sng" algn="ctr">
            <a:noFill/>
            <a:prstDash val="solid"/>
            <a:round/>
            <a:headEnd type="none" w="med" len="med"/>
            <a:tailEnd type="none" w="med" len="med"/>
          </a:ln>
          <a:effectLst/>
        </p:spPr>
        <p:txBody>
          <a:bodyPr vert="horz" wrap="square" lIns="90988" tIns="45494" rIns="90988" bIns="45494" numCol="1" spcCol="0" rtlCol="0" fromWordArt="0" anchor="ctr" anchorCtr="0" forceAA="0" compatLnSpc="1">
            <a:prstTxWarp prst="textNoShape">
              <a:avLst/>
            </a:prstTxWarp>
            <a:noAutofit/>
          </a:bodyPr>
          <a:lstStyle/>
          <a:p>
            <a:pPr algn="ctr" eaLnBrk="0" fontAlgn="base" hangingPunct="0">
              <a:spcBef>
                <a:spcPct val="50000"/>
              </a:spcBef>
              <a:spcAft>
                <a:spcPct val="0"/>
              </a:spcAft>
            </a:pPr>
            <a:endParaRPr lang="en-US" sz="1791" dirty="0">
              <a:solidFill>
                <a:srgbClr val="FFFFFF"/>
              </a:solidFill>
            </a:endParaRPr>
          </a:p>
        </p:txBody>
      </p:sp>
    </p:spTree>
    <p:extLst>
      <p:ext uri="{BB962C8B-B14F-4D97-AF65-F5344CB8AC3E}">
        <p14:creationId xmlns:p14="http://schemas.microsoft.com/office/powerpoint/2010/main" val="3754558921"/>
      </p:ext>
    </p:extLst>
  </p:cSld>
  <p:clrMapOvr>
    <a:masterClrMapping/>
  </p:clrMapOvr>
  <p:transition/>
  <p:extLst>
    <p:ext uri="{DCECCB84-F9BA-43D5-87BE-67443E8EF086}">
      <p15:sldGuideLst xmlns:p15="http://schemas.microsoft.com/office/powerpoint/2012/main">
        <p15:guide id="1" pos="2565">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408279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816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image" Target="../media/image4.png"/><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3" Type="http://schemas.openxmlformats.org/officeDocument/2006/relationships/slideLayout" Target="../slideLayouts/slideLayout66.xml"/><Relationship Id="rId21" Type="http://schemas.openxmlformats.org/officeDocument/2006/relationships/tags" Target="../tags/tag1.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vmlDrawing" Target="../drawings/vmlDrawing1.v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image" Target="../media/image7.png"/><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image" Target="../media/image6.emf"/><Relationship Id="rId10" Type="http://schemas.openxmlformats.org/officeDocument/2006/relationships/slideLayout" Target="../slideLayouts/slideLayout73.xml"/><Relationship Id="rId19" Type="http://schemas.openxmlformats.org/officeDocument/2006/relationships/theme" Target="../theme/theme5.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oleObject" Target="../embeddings/oleObject1.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tags" Target="../tags/tag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vmlDrawing" Target="../drawings/vmlDrawing2.v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image" Target="../media/image7.png"/><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image" Target="../media/image6.emf"/><Relationship Id="rId10" Type="http://schemas.openxmlformats.org/officeDocument/2006/relationships/slideLayout" Target="../slideLayouts/slideLayout91.xml"/><Relationship Id="rId19" Type="http://schemas.openxmlformats.org/officeDocument/2006/relationships/theme" Target="../theme/theme6.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2019 Gartner, Inc. and/or its affiliates. All rights reserved. Gartner is a registered trademark of Gartner, Inc. or its affiliates. Version 8.2  Last updated 29 June 2019</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C8715055-8345-8347-8008-CD9D51621ED9}" type="slidenum">
              <a:rPr lang="en-US" sz="1000" smtClean="0">
                <a:solidFill>
                  <a:schemeClr val="tx1"/>
                </a:solidFill>
              </a:rPr>
              <a:t>‹#›</a:t>
            </a:fld>
            <a:r>
              <a:rPr lang="en-US" sz="700" dirty="0">
                <a:solidFill>
                  <a:schemeClr val="tx1"/>
                </a:solidFill>
              </a:rPr>
              <a:t>	© 2019 Gartner, Inc. and/or its affiliates. All rights reserved.</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875"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02" userDrawn="1">
          <p15:clr>
            <a:srgbClr val="5ACBF0"/>
          </p15:clr>
        </p15:guide>
        <p15:guide id="14" pos="3752" userDrawn="1">
          <p15:clr>
            <a:srgbClr val="5ACBF0"/>
          </p15:clr>
        </p15:guide>
        <p15:guide id="15" pos="392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2019 Gartner, Inc. and/or its affiliates. All rights reserved. Gartner is a registered trademark of Gartner, Inc. or its affiliates. Version 8.2  Last updated 29 June 2019</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2019 Gartner, Inc. and/or its affiliates. All rights reserved.</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1"/>
        </a:buClr>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3999" userDrawn="1">
          <p15:clr>
            <a:srgbClr val="5ACBF0"/>
          </p15:clr>
        </p15:guide>
        <p15:guide id="12" pos="3752">
          <p15:clr>
            <a:srgbClr val="5ACBF0"/>
          </p15:clr>
        </p15:guide>
        <p15:guide id="13" pos="3927">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2019 Gartner, Inc. and/or its affiliates. All rights reserved. Gartner is a registered trademark of Gartner, Inc. or its affiliates. Version 8.2  Last updated 29 June 2019</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2019 Gartner, Inc. and/or its affiliates. All rights reserved.</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Tx/>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2019 Gartner, Inc. and/or its affiliates. All rights reserved. Gartner is a registered trademark of Gartner, Inc. or its affiliates. Version 8.2  Last updated 29 June 2019</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2019 Gartner, Inc. and/or its affiliates. All rights reserved.</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pic>
        <p:nvPicPr>
          <p:cNvPr id="11" name="Gartner Logo">
            <a:extLst>
              <a:ext uri="{FF2B5EF4-FFF2-40B4-BE49-F238E27FC236}">
                <a16:creationId xmlns:a16="http://schemas.microsoft.com/office/drawing/2014/main" xmlns="" id="{689AF737-13B7-634F-B563-311168B8CB11}"/>
              </a:ext>
            </a:extLst>
          </p:cNvPr>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FBD13EB4-BEE8-46D9-B1A1-53A5D95D8F1B}"/>
              </a:ext>
            </a:extLst>
          </p:cNvPr>
          <p:cNvGraphicFramePr>
            <a:graphicFrameLocks noChangeAspect="1"/>
          </p:cNvGraphicFramePr>
          <p:nvPr userDrawn="1">
            <p:custDataLst>
              <p:tags r:id="rId21"/>
            </p:custDataLst>
            <p:extLst>
              <p:ext uri="{D42A27DB-BD31-4B8C-83A1-F6EECF244321}">
                <p14:modId xmlns:p14="http://schemas.microsoft.com/office/powerpoint/2010/main" val="3602861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22" imgW="340" imgH="333" progId="TCLayout.ActiveDocument.1">
                  <p:embed/>
                </p:oleObj>
              </mc:Choice>
              <mc:Fallback>
                <p:oleObj name="think-cell Slide" r:id="rId22" imgW="340" imgH="333" progId="TCLayout.ActiveDocument.1">
                  <p:embed/>
                  <p:pic>
                    <p:nvPicPr>
                      <p:cNvPr id="5" name="Object 4" hidden="1">
                        <a:extLst>
                          <a:ext uri="{FF2B5EF4-FFF2-40B4-BE49-F238E27FC236}">
                            <a16:creationId xmlns:a16="http://schemas.microsoft.com/office/drawing/2014/main" xmlns="" id="{FBD13EB4-BEE8-46D9-B1A1-53A5D95D8F1B}"/>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30514336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 id="2147483894" r:id="rId1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FBD13EB4-BEE8-46D9-B1A1-53A5D95D8F1B}"/>
              </a:ext>
            </a:extLst>
          </p:cNvPr>
          <p:cNvGraphicFramePr>
            <a:graphicFrameLocks noChangeAspect="1"/>
          </p:cNvGraphicFramePr>
          <p:nvPr userDrawn="1">
            <p:custDataLst>
              <p:tags r:id="rId21"/>
            </p:custDataLst>
            <p:extLst>
              <p:ext uri="{D42A27DB-BD31-4B8C-83A1-F6EECF244321}">
                <p14:modId xmlns:p14="http://schemas.microsoft.com/office/powerpoint/2010/main" val="5413354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22" imgW="340" imgH="333" progId="TCLayout.ActiveDocument.1">
                  <p:embed/>
                </p:oleObj>
              </mc:Choice>
              <mc:Fallback>
                <p:oleObj name="think-cell Slide" r:id="rId22" imgW="340" imgH="333" progId="TCLayout.ActiveDocument.1">
                  <p:embed/>
                  <p:pic>
                    <p:nvPicPr>
                      <p:cNvPr id="5" name="Object 4" hidden="1">
                        <a:extLst>
                          <a:ext uri="{FF2B5EF4-FFF2-40B4-BE49-F238E27FC236}">
                            <a16:creationId xmlns:a16="http://schemas.microsoft.com/office/drawing/2014/main" xmlns="" id="{FBD13EB4-BEE8-46D9-B1A1-53A5D95D8F1B}"/>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53638022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 id="2147483913" r:id="rId1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6.xml"/><Relationship Id="rId7" Type="http://schemas.openxmlformats.org/officeDocument/2006/relationships/chart" Target="../charts/chart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7D216-3044-4649-B96C-799BCC896485}"/>
              </a:ext>
            </a:extLst>
          </p:cNvPr>
          <p:cNvSpPr>
            <a:spLocks noGrp="1"/>
          </p:cNvSpPr>
          <p:nvPr>
            <p:ph type="title"/>
          </p:nvPr>
        </p:nvSpPr>
        <p:spPr/>
        <p:txBody>
          <a:bodyPr/>
          <a:lstStyle/>
          <a:p>
            <a:r>
              <a:rPr lang="en-US" dirty="0"/>
              <a:t>ITFM Pain Points </a:t>
            </a:r>
            <a:r>
              <a:rPr lang="en-US"/>
              <a:t>Evidence Graph</a:t>
            </a:r>
          </a:p>
        </p:txBody>
      </p:sp>
      <p:pic>
        <p:nvPicPr>
          <p:cNvPr id="1026" name="Picture 2">
            <a:extLst>
              <a:ext uri="{FF2B5EF4-FFF2-40B4-BE49-F238E27FC236}">
                <a16:creationId xmlns:a16="http://schemas.microsoft.com/office/drawing/2014/main" xmlns="" id="{1AF6F040-2B56-4699-82C9-72C2051A34EE}"/>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457200" y="999744"/>
            <a:ext cx="11276013" cy="520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4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00938F1C-1059-4876-ABEE-EBA6A8C000C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340" imgH="333" progId="TCLayout.ActiveDocument.1">
                  <p:embed/>
                </p:oleObj>
              </mc:Choice>
              <mc:Fallback>
                <p:oleObj name="think-cell Slide" r:id="rId5" imgW="340" imgH="333" progId="TCLayout.ActiveDocument.1">
                  <p:embed/>
                  <p:pic>
                    <p:nvPicPr>
                      <p:cNvPr id="3" name="Object 2" hidden="1">
                        <a:extLst>
                          <a:ext uri="{FF2B5EF4-FFF2-40B4-BE49-F238E27FC236}">
                            <a16:creationId xmlns:a16="http://schemas.microsoft.com/office/drawing/2014/main" xmlns="" id="{00938F1C-1059-4876-ABEE-EBA6A8C000C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Title 1">
            <a:extLst>
              <a:ext uri="{FF2B5EF4-FFF2-40B4-BE49-F238E27FC236}">
                <a16:creationId xmlns:a16="http://schemas.microsoft.com/office/drawing/2014/main" xmlns="" id="{68DAF720-E7EA-4E27-9F05-8E2D3CF41258}"/>
              </a:ext>
            </a:extLst>
          </p:cNvPr>
          <p:cNvSpPr>
            <a:spLocks noGrp="1"/>
          </p:cNvSpPr>
          <p:nvPr>
            <p:ph type="title"/>
          </p:nvPr>
        </p:nvSpPr>
        <p:spPr>
          <a:xfrm>
            <a:off x="457199" y="192421"/>
            <a:ext cx="11480430" cy="451231"/>
          </a:xfrm>
        </p:spPr>
        <p:txBody>
          <a:bodyPr vert="horz"/>
          <a:lstStyle/>
          <a:p>
            <a:r>
              <a:rPr lang="en-US" sz="2400" b="1" dirty="0">
                <a:solidFill>
                  <a:srgbClr val="002856"/>
                </a:solidFill>
                <a:latin typeface="Arial"/>
                <a:cs typeface="Arial"/>
              </a:rPr>
              <a:t>Orgs. Successful in Enabling Digital Business Are More Likely to Say They Have Made Significant Changes to Their Financial Governance Processes</a:t>
            </a:r>
            <a:br>
              <a:rPr lang="en-US" sz="2400" b="1" dirty="0">
                <a:solidFill>
                  <a:srgbClr val="002856"/>
                </a:solidFill>
                <a:latin typeface="Arial"/>
                <a:cs typeface="Arial"/>
              </a:rPr>
            </a:br>
            <a:endParaRPr lang="en-US" sz="2400" b="1" dirty="0">
              <a:solidFill>
                <a:srgbClr val="002856"/>
              </a:solidFill>
              <a:latin typeface="Arial"/>
              <a:cs typeface="Arial"/>
            </a:endParaRPr>
          </a:p>
        </p:txBody>
      </p:sp>
      <p:sp>
        <p:nvSpPr>
          <p:cNvPr id="18" name="TY.RX_PR.d968_SL.f7ed2b46_IT.a7c56e484f18">
            <a:extLst>
              <a:ext uri="{FF2B5EF4-FFF2-40B4-BE49-F238E27FC236}">
                <a16:creationId xmlns:a16="http://schemas.microsoft.com/office/drawing/2014/main" xmlns="" id="{DEC440F1-11A0-41D3-8826-FAC0712E9D45}"/>
              </a:ext>
            </a:extLst>
          </p:cNvPr>
          <p:cNvSpPr txBox="1">
            <a:spLocks/>
          </p:cNvSpPr>
          <p:nvPr/>
        </p:nvSpPr>
        <p:spPr bwMode="auto">
          <a:xfrm>
            <a:off x="457200" y="1128881"/>
            <a:ext cx="7315200" cy="627864"/>
          </a:xfrm>
          <a:prstGeom prst="rect">
            <a:avLst/>
          </a:prstGeom>
          <a:noFill/>
          <a:ln w="9525" algn="ctr">
            <a:noFill/>
            <a:miter lim="800000"/>
            <a:headEnd/>
            <a:tailEnd/>
          </a:ln>
        </p:spPr>
        <p:txBody>
          <a:bodyPr vert="horz" wrap="square" lIns="0" tIns="91440" rIns="91440" bIns="91440" numCol="1" rtlCol="0" anchor="t" anchorCtr="0" compatLnSpc="1">
            <a:prstTxWarp prst="textNoShape">
              <a:avLst/>
            </a:prstTxWarp>
            <a:spAutoFit/>
          </a:bodyPr>
          <a:lstStyle>
            <a:lvl1pPr marL="0" marR="0" indent="0" algn="l" rtl="0" eaLnBrk="1" fontAlgn="base" hangingPunct="1">
              <a:lnSpc>
                <a:spcPct val="90000"/>
              </a:lnSpc>
              <a:spcBef>
                <a:spcPct val="0"/>
              </a:spcBef>
              <a:spcAft>
                <a:spcPct val="0"/>
              </a:spcAft>
              <a:defRPr lang="en-US" sz="3200" b="1" dirty="0" smtClean="0">
                <a:solidFill>
                  <a:srgbClr val="00529B"/>
                </a:solidFill>
                <a:latin typeface="+mj-lt"/>
                <a:ea typeface="+mj-ea"/>
                <a:cs typeface="+mj-cs"/>
              </a:defRPr>
            </a:lvl1pPr>
            <a:lvl2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178"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354"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532"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709"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a:lstStyle>
          <a:p>
            <a:pPr marL="0" marR="0" lvl="0" indent="0" algn="l" defTabSz="457200" rtl="0" eaLnBrk="1" fontAlgn="base" latinLnBrk="0" hangingPunct="1">
              <a:lnSpc>
                <a:spcPct val="9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panose="020B0604020202020204"/>
                <a:ea typeface="+mj-ea"/>
                <a:cs typeface="+mj-cs"/>
              </a:rPr>
              <a:t>Financial governance processes</a:t>
            </a:r>
          </a:p>
          <a:p>
            <a:pPr marL="0" marR="0" lvl="0" indent="0" algn="l" defTabSz="457200"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panose="020B0604020202020204"/>
                <a:ea typeface="+mj-ea"/>
                <a:cs typeface="+mj-cs"/>
              </a:rPr>
              <a:t>Significant change</a:t>
            </a:r>
            <a:endParaRPr kumimoji="0" lang="en-US" sz="1600" b="1" i="0" u="none" strike="noStrike" kern="0" cap="none" spc="0" normalizeH="0" baseline="0" noProof="0" dirty="0">
              <a:ln>
                <a:noFill/>
              </a:ln>
              <a:solidFill>
                <a:prstClr val="black"/>
              </a:solidFill>
              <a:effectLst/>
              <a:uLnTx/>
              <a:uFillTx/>
              <a:latin typeface="Arial" panose="020B0604020202020204"/>
              <a:ea typeface="+mj-ea"/>
              <a:cs typeface="+mj-cs"/>
            </a:endParaRPr>
          </a:p>
        </p:txBody>
      </p:sp>
      <p:sp>
        <p:nvSpPr>
          <p:cNvPr id="19" name="TextBox 18">
            <a:extLst>
              <a:ext uri="{FF2B5EF4-FFF2-40B4-BE49-F238E27FC236}">
                <a16:creationId xmlns:a16="http://schemas.microsoft.com/office/drawing/2014/main" xmlns="" id="{C5B0F76B-7E47-47EB-BD7F-EABB3CD17080}"/>
              </a:ext>
            </a:extLst>
          </p:cNvPr>
          <p:cNvSpPr txBox="1"/>
          <p:nvPr/>
        </p:nvSpPr>
        <p:spPr>
          <a:xfrm>
            <a:off x="457199" y="5326191"/>
            <a:ext cx="8567057" cy="923330"/>
          </a:xfrm>
          <a:prstGeom prst="rect">
            <a:avLst/>
          </a:prstGeom>
          <a:noFill/>
        </p:spPr>
        <p:txBody>
          <a:bodyPr wrap="square" lIns="0" tIns="91440" rIns="91440" bIns="9144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n varies, excluding don’t know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Q13b: Thinking about your organization's financial governance processes, to what extent has your organization changed each of these to support digital change?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Arial" panose="020B0604020202020204" pitchFamily="34" charset="0"/>
              </a:rPr>
              <a:t>Source: Gartner </a:t>
            </a:r>
            <a:r>
              <a:rPr kumimoji="0" lang="en-US" sz="9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2021 Trends in IT Financial Management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Arial" panose="020B0604020202020204" pitchFamily="34" charset="0"/>
              </a:rPr>
              <a:t>ID: </a:t>
            </a:r>
          </a:p>
        </p:txBody>
      </p:sp>
      <p:graphicFrame>
        <p:nvGraphicFramePr>
          <p:cNvPr id="9" name="Chart 8">
            <a:extLst>
              <a:ext uri="{FF2B5EF4-FFF2-40B4-BE49-F238E27FC236}">
                <a16:creationId xmlns:a16="http://schemas.microsoft.com/office/drawing/2014/main" xmlns="" id="{DC948584-7830-4EA1-98DB-0EA8DBAFFF5E}"/>
              </a:ext>
            </a:extLst>
          </p:cNvPr>
          <p:cNvGraphicFramePr/>
          <p:nvPr/>
        </p:nvGraphicFramePr>
        <p:xfrm>
          <a:off x="457200" y="1828800"/>
          <a:ext cx="7635240" cy="3566160"/>
        </p:xfrm>
        <a:graphic>
          <a:graphicData uri="http://schemas.openxmlformats.org/drawingml/2006/chart">
            <c:chart xmlns:c="http://schemas.openxmlformats.org/drawingml/2006/chart" xmlns:r="http://schemas.openxmlformats.org/officeDocument/2006/relationships" r:id="rId7"/>
          </a:graphicData>
        </a:graphic>
      </p:graphicFrame>
      <p:sp>
        <p:nvSpPr>
          <p:cNvPr id="10" name="Rectangle 9">
            <a:extLst>
              <a:ext uri="{FF2B5EF4-FFF2-40B4-BE49-F238E27FC236}">
                <a16:creationId xmlns:a16="http://schemas.microsoft.com/office/drawing/2014/main" xmlns="" id="{C2786345-64B2-4C37-9FF0-1ABD6A2F9B9A}"/>
              </a:ext>
            </a:extLst>
          </p:cNvPr>
          <p:cNvSpPr/>
          <p:nvPr/>
        </p:nvSpPr>
        <p:spPr>
          <a:xfrm>
            <a:off x="4359253" y="1870364"/>
            <a:ext cx="618308" cy="283118"/>
          </a:xfrm>
          <a:prstGeom prst="rect">
            <a:avLst/>
          </a:prstGeom>
          <a:noFill/>
          <a:ln>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1" name="Isosceles Triangle 10">
            <a:extLst>
              <a:ext uri="{FF2B5EF4-FFF2-40B4-BE49-F238E27FC236}">
                <a16:creationId xmlns:a16="http://schemas.microsoft.com/office/drawing/2014/main" xmlns="" id="{5EB92B3A-6B2F-431A-85F4-1541E275E196}"/>
              </a:ext>
            </a:extLst>
          </p:cNvPr>
          <p:cNvSpPr/>
          <p:nvPr/>
        </p:nvSpPr>
        <p:spPr>
          <a:xfrm>
            <a:off x="4763791" y="1938868"/>
            <a:ext cx="147995" cy="14611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xmlns="" id="{3A1A78E4-BF5C-4F7B-A0D7-B8B936532E1E}"/>
              </a:ext>
            </a:extLst>
          </p:cNvPr>
          <p:cNvSpPr/>
          <p:nvPr/>
        </p:nvSpPr>
        <p:spPr>
          <a:xfrm>
            <a:off x="4145483" y="3456718"/>
            <a:ext cx="618308" cy="283118"/>
          </a:xfrm>
          <a:prstGeom prst="rect">
            <a:avLst/>
          </a:prstGeom>
          <a:noFill/>
          <a:ln>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3" name="Isosceles Triangle 12">
            <a:extLst>
              <a:ext uri="{FF2B5EF4-FFF2-40B4-BE49-F238E27FC236}">
                <a16:creationId xmlns:a16="http://schemas.microsoft.com/office/drawing/2014/main" xmlns="" id="{5EAEE57C-1E1A-4D21-8F7E-D311257DDA5C}"/>
              </a:ext>
            </a:extLst>
          </p:cNvPr>
          <p:cNvSpPr/>
          <p:nvPr/>
        </p:nvSpPr>
        <p:spPr>
          <a:xfrm>
            <a:off x="4550021" y="3525222"/>
            <a:ext cx="147995" cy="14611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14" name="Group 13">
            <a:extLst>
              <a:ext uri="{FF2B5EF4-FFF2-40B4-BE49-F238E27FC236}">
                <a16:creationId xmlns:a16="http://schemas.microsoft.com/office/drawing/2014/main" xmlns="" id="{E4DAAC1E-5EF5-4B7A-ACE8-44961DB2B219}"/>
              </a:ext>
            </a:extLst>
          </p:cNvPr>
          <p:cNvGrpSpPr/>
          <p:nvPr/>
        </p:nvGrpSpPr>
        <p:grpSpPr>
          <a:xfrm>
            <a:off x="5925916" y="3228945"/>
            <a:ext cx="1598596" cy="400110"/>
            <a:chOff x="5817350" y="3584295"/>
            <a:chExt cx="1598596" cy="400110"/>
          </a:xfrm>
        </p:grpSpPr>
        <p:sp>
          <p:nvSpPr>
            <p:cNvPr id="20" name="TextBox 19">
              <a:extLst>
                <a:ext uri="{FF2B5EF4-FFF2-40B4-BE49-F238E27FC236}">
                  <a16:creationId xmlns:a16="http://schemas.microsoft.com/office/drawing/2014/main" xmlns="" id="{A0191765-5A52-48DB-BB33-08532CE22E30}"/>
                </a:ext>
              </a:extLst>
            </p:cNvPr>
            <p:cNvSpPr txBox="1"/>
            <p:nvPr/>
          </p:nvSpPr>
          <p:spPr>
            <a:xfrm>
              <a:off x="5944561" y="3584295"/>
              <a:ext cx="1471385" cy="40011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a:ea typeface="+mn-ea"/>
                  <a:cs typeface="+mn-cs"/>
                </a:rPr>
                <a:t>Differences are statistically significant</a:t>
              </a:r>
            </a:p>
          </p:txBody>
        </p:sp>
        <p:sp>
          <p:nvSpPr>
            <p:cNvPr id="21" name="Isosceles Triangle 20">
              <a:extLst>
                <a:ext uri="{FF2B5EF4-FFF2-40B4-BE49-F238E27FC236}">
                  <a16:creationId xmlns:a16="http://schemas.microsoft.com/office/drawing/2014/main" xmlns="" id="{C80405F1-F696-4C1E-8979-54E6E0B17A7A}"/>
                </a:ext>
              </a:extLst>
            </p:cNvPr>
            <p:cNvSpPr/>
            <p:nvPr/>
          </p:nvSpPr>
          <p:spPr>
            <a:xfrm>
              <a:off x="5817350" y="3673888"/>
              <a:ext cx="75600" cy="7560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359339173"/>
      </p:ext>
    </p:extLst>
  </p:cSld>
  <p:clrMapOvr>
    <a:masterClrMapping/>
  </p:clrMapOvr>
  <mc:AlternateContent xmlns:mc="http://schemas.openxmlformats.org/markup-compatibility/2006" xmlns:p14="http://schemas.microsoft.com/office/powerpoint/2010/main">
    <mc:Choice Requires="p14">
      <p:transition p14:dur="0"/>
    </mc:Choice>
    <mc:Fallback xmlns="" xmlns:a16="http://schemas.microsoft.com/office/drawing/2014/main" xmlns:c="http://schemas.openxmlformats.org/drawingml/2006/cha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549634FF-3CC0-A342-ACFD-A28CF0EE03EF}"/>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0036A18F-6FD6-9F41-8D6A-54D7CF1A4FA9}"/>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63862FBF-526A-CC44-980B-5928BFC94775}"/>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BAA0D9DE-B1CF-4F48-9584-F16AFB151B39}" vid="{333B4FAC-0674-7D42-9144-88B06F3A6382}"/>
    </a:ext>
  </a:extLst>
</a:theme>
</file>

<file path=ppt/theme/theme5.xml><?xml version="1.0" encoding="utf-8"?>
<a:theme xmlns:a="http://schemas.openxmlformats.org/drawingml/2006/main" name="1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6.xml><?xml version="1.0" encoding="utf-8"?>
<a:theme xmlns:a="http://schemas.openxmlformats.org/drawingml/2006/main" name="2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0</TotalTime>
  <Words>48</Words>
  <Application>Microsoft Office PowerPoint</Application>
  <PresentationFormat>Widescreen</PresentationFormat>
  <Paragraphs>11</Paragraphs>
  <Slides>2</Slides>
  <Notes>2</Notes>
  <HiddenSlides>0</HiddenSlides>
  <MMClips>0</MMClips>
  <ScaleCrop>false</ScaleCrop>
  <HeadingPairs>
    <vt:vector size="8" baseType="variant">
      <vt:variant>
        <vt:lpstr>Fonts Used</vt:lpstr>
      </vt:variant>
      <vt:variant>
        <vt:i4>5</vt:i4>
      </vt:variant>
      <vt:variant>
        <vt:lpstr>Theme</vt:lpstr>
      </vt:variant>
      <vt:variant>
        <vt:i4>6</vt:i4>
      </vt:variant>
      <vt:variant>
        <vt:lpstr>Embedded OLE Servers</vt:lpstr>
      </vt:variant>
      <vt:variant>
        <vt:i4>1</vt:i4>
      </vt:variant>
      <vt:variant>
        <vt:lpstr>Slide Titles</vt:lpstr>
      </vt:variant>
      <vt:variant>
        <vt:i4>2</vt:i4>
      </vt:variant>
    </vt:vector>
  </HeadingPairs>
  <TitlesOfParts>
    <vt:vector size="14"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1_White bkgrnd master</vt:lpstr>
      <vt:lpstr>2_White bkgrnd master</vt:lpstr>
      <vt:lpstr>think-cell Slide</vt:lpstr>
      <vt:lpstr>ITFM Pain Points Evidence Graph</vt:lpstr>
      <vt:lpstr>Orgs. Successful in Enabling Digital Business Are More Likely to Say They Have Made Significant Changes to Their Financial Governance Processes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2021-08-16T10:26:45Z</dcterms:created>
  <dcterms:modified xsi:type="dcterms:W3CDTF">2021-08-16T10:26:46Z</dcterms:modified>
</cp:coreProperties>
</file>