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50" r:id="rId2"/>
    <p:sldMasterId id="2147483669" r:id="rId3"/>
    <p:sldMasterId id="2147483682" r:id="rId4"/>
    <p:sldMasterId id="2147483691" r:id="rId5"/>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12525" r:id="rId18"/>
    <p:sldId id="12526" r:id="rId19"/>
    <p:sldId id="12527" r:id="rId20"/>
    <p:sldId id="12524" r:id="rId21"/>
  </p:sldIdLst>
  <p:sldSz cx="12192000" cy="6858000"/>
  <p:notesSz cx="6858000" cy="9144000"/>
  <p:embeddedFontLst>
    <p:embeddedFont>
      <p:font typeface="Arial Black" panose="020B0A04020102020204" pitchFamily="34" charset="0"/>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37">
          <p15:clr>
            <a:srgbClr val="A4A3A4"/>
          </p15:clr>
        </p15:guide>
        <p15:guide id="3" pos="1685">
          <p15:clr>
            <a:srgbClr val="A4A3A4"/>
          </p15:clr>
        </p15:guide>
        <p15:guide id="4" pos="3114">
          <p15:clr>
            <a:srgbClr val="A4A3A4"/>
          </p15:clr>
        </p15:guide>
        <p15:guide id="5" pos="4566">
          <p15:clr>
            <a:srgbClr val="A4A3A4"/>
          </p15:clr>
        </p15:guide>
        <p15:guide id="6" pos="5995">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jVDJ0WyTOlNbjg/C1wEVOnYLp89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79B80B-5F28-40BE-B640-FC8257E9CCE9}">
  <a:tblStyle styleId="{4779B80B-5F28-40BE-B640-FC8257E9CCE9}"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754" autoAdjust="0"/>
    <p:restoredTop sz="79893" autoAdjust="0"/>
  </p:normalViewPr>
  <p:slideViewPr>
    <p:cSldViewPr snapToGrid="0">
      <p:cViewPr varScale="1">
        <p:scale>
          <a:sx n="40" d="100"/>
          <a:sy n="40" d="100"/>
        </p:scale>
        <p:origin x="1044" y="42"/>
      </p:cViewPr>
      <p:guideLst>
        <p:guide pos="3840"/>
        <p:guide orient="horz" pos="2137"/>
        <p:guide pos="1685"/>
        <p:guide pos="3114"/>
        <p:guide pos="4566"/>
        <p:guide pos="5995"/>
      </p:guideLst>
    </p:cSldViewPr>
  </p:slideViewPr>
  <p:notesTextViewPr>
    <p:cViewPr>
      <p:scale>
        <a:sx n="1" d="1"/>
        <a:sy n="1" d="1"/>
      </p:scale>
      <p:origin x="0" y="0"/>
    </p:cViewPr>
  </p:notesTextViewPr>
  <p:notesViewPr>
    <p:cSldViewPr snapToGrid="0">
      <p:cViewPr varScale="1">
        <p:scale>
          <a:sx n="87" d="100"/>
          <a:sy n="87" d="100"/>
        </p:scale>
        <p:origin x="384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1.fntdata"/><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30" Type="http://customschemas.google.com/relationships/presentationmetadata" Target="meta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spcBef>
                <a:spcPts val="60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a:off x="246888" y="8980301"/>
            <a:ext cx="4547720" cy="92333"/>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dirty="0">
                <a:solidFill>
                  <a:schemeClr val="dk1"/>
                </a:solidFill>
                <a:latin typeface="Arial"/>
                <a:ea typeface="Arial"/>
                <a:cs typeface="Arial"/>
                <a:sym typeface="Arial"/>
              </a:rPr>
              <a:t>	© 2021 Gartner, Inc. and/or its affiliates. All rights reserved. Gartner is a registered trademark of Gartner, Inc. or its affiliates..</a:t>
            </a:r>
            <a:endParaRPr dirty="0"/>
          </a:p>
        </p:txBody>
      </p:sp>
      <p:sp>
        <p:nvSpPr>
          <p:cNvPr id="6" name="Google Shape;6;n"/>
          <p:cNvSpPr txBox="1"/>
          <p:nvPr/>
        </p:nvSpPr>
        <p:spPr>
          <a:xfrm>
            <a:off x="242373" y="128260"/>
            <a:ext cx="6326067" cy="258458"/>
          </a:xfrm>
          <a:prstGeom prst="rect">
            <a:avLst/>
          </a:prstGeom>
          <a:noFill/>
          <a:ln>
            <a:noFill/>
          </a:ln>
        </p:spPr>
        <p:txBody>
          <a:bodyPr spcFirstLastPara="1" wrap="square" lIns="0" tIns="45675" rIns="91350" bIns="45675" anchor="t" anchorCtr="0">
            <a:spAutoFit/>
          </a:bodyPr>
          <a:lstStyle/>
          <a:p>
            <a:pPr marL="0" marR="0" lvl="0" indent="0" algn="l" rtl="0">
              <a:lnSpc>
                <a:spcPct val="90000"/>
              </a:lnSpc>
              <a:spcBef>
                <a:spcPts val="0"/>
              </a:spcBef>
              <a:spcAft>
                <a:spcPts val="0"/>
              </a:spcAft>
              <a:buClr>
                <a:schemeClr val="dk1"/>
              </a:buClr>
              <a:buSzPts val="1200"/>
              <a:buFont typeface="Arial"/>
              <a:buNone/>
            </a:pPr>
            <a:r>
              <a:rPr lang="en-US" sz="1200" b="1" i="0" u="none" strike="noStrike" cap="none" dirty="0">
                <a:solidFill>
                  <a:schemeClr val="dk1"/>
                </a:solidFill>
                <a:latin typeface="Arial"/>
                <a:ea typeface="Arial"/>
                <a:cs typeface="Arial"/>
                <a:sym typeface="Arial"/>
              </a:rPr>
              <a:t>Leadership Vision for 202N: [Role]</a:t>
            </a:r>
            <a:endParaRPr dirty="0"/>
          </a:p>
        </p:txBody>
      </p:sp>
    </p:spTree>
    <p:extLst>
      <p:ext uri="{BB962C8B-B14F-4D97-AF65-F5344CB8AC3E}">
        <p14:creationId xmlns:p14="http://schemas.microsoft.com/office/powerpoint/2010/main" val="126642177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228600" indent="0" algn="l">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Enterprise operations applications — spanning ERP, finance, and procurement and sourcing applications — are essential to the business functions of most corporations. As such, application leaders supporting enterprise operations favor stable applications over innovation.</a:t>
            </a:r>
          </a:p>
          <a:p>
            <a:pPr marL="228600" indent="0" algn="l">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gn="l">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However, the recent global economic disruption has caused businesses to seek opportunities to invest in new systems that will support agile business operations, particularly for business planning, cost management and digital business models.</a:t>
            </a:r>
          </a:p>
          <a:p>
            <a:pPr marL="228600" indent="0" algn="l">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gn="l">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Most organizations today are limited in their ability to adapt. This is primarily due to the state of their application portfolio, which is often bloated, difficult to change and aligned to the strategy of the past. To deliver on the future strategy of the organization, application leaders need to modernize the application portfolio. The application portfolio must operate at the pace of business change.</a:t>
            </a:r>
          </a:p>
          <a:p>
            <a:pPr marL="228600" indent="0" algn="l">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gn="l">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In response, Gartner has witnessed the evolution of composable applications for these essential commercial and operational processes.</a:t>
            </a:r>
          </a:p>
        </p:txBody>
      </p:sp>
    </p:spTree>
    <p:extLst>
      <p:ext uri="{BB962C8B-B14F-4D97-AF65-F5344CB8AC3E}">
        <p14:creationId xmlns:p14="http://schemas.microsoft.com/office/powerpoint/2010/main" val="1318552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10: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Enterprise operations includes systems for ERP, finance and procurement.</a:t>
            </a:r>
          </a:p>
        </p:txBody>
      </p:sp>
    </p:spTree>
    <p:extLst>
      <p:ext uri="{BB962C8B-B14F-4D97-AF65-F5344CB8AC3E}">
        <p14:creationId xmlns:p14="http://schemas.microsoft.com/office/powerpoint/2010/main" val="3183071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1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p11: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Composable ERP is an adaptive technology strategy that enables foundational, administrative and operational digital capabilities through which an enterprise can keep up with the fast pace of business change.</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To enable such speed and resilience, global enterprises need to support business environments that are becoming more complex and heterogeneous. These enterprises need to leverage disruption to create opportunities to build more efficient and outcome-driven enterprises.</a:t>
            </a:r>
          </a:p>
          <a:p>
            <a:pPr marL="228600" indent="0">
              <a:lnSpc>
                <a:spcPct val="115000"/>
              </a:lnSpc>
              <a:spcBef>
                <a:spcPts val="1200"/>
              </a:spcBef>
              <a:spcAft>
                <a:spcPts val="1200"/>
              </a:spcAft>
              <a:buFont typeface="Arial" panose="020B0604020202020204" pitchFamily="34" charset="0"/>
              <a:buNone/>
            </a:pPr>
            <a:endParaRPr lang="en-US" sz="1200" b="1"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marL="228600" indent="0">
              <a:lnSpc>
                <a:spcPct val="115000"/>
              </a:lnSpc>
              <a:buFont typeface="Arial" panose="020B0604020202020204" pitchFamily="34" charset="0"/>
              <a:buNone/>
            </a:pPr>
            <a:r>
              <a:rPr lang="en-US" sz="1200" dirty="0">
                <a:effectLst/>
                <a:latin typeface="Arial" panose="020B0604020202020204" pitchFamily="34" charset="0"/>
                <a:ea typeface="Arial" panose="020B0604020202020204" pitchFamily="34" charset="0"/>
              </a:rPr>
              <a:t>Predicts 2021: Time to Compose an ERP Strategy to Outpace Disruption — G00735892</a:t>
            </a:r>
          </a:p>
        </p:txBody>
      </p:sp>
    </p:spTree>
    <p:extLst>
      <p:ext uri="{BB962C8B-B14F-4D97-AF65-F5344CB8AC3E}">
        <p14:creationId xmlns:p14="http://schemas.microsoft.com/office/powerpoint/2010/main" val="56662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p1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For application leaders delivering enterprise operations, composable services and modern application architectures bring a tremendous opportunity to deliver value in a way that a heavily customized monolithic suite cannot. The organization is free to deploy any combination of suites, point solutions and services to meet its unique needs. </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The purpose of this future is to compose applications that fulfill the specific capability requirements of the business. Some capabilities can be accomplished by a suite of applications provided by a single vendor. Other complex capabilities require integrated sets of applications to best provide value to the business. The ERP application leader becomes the maestro that weaves the data and applications together to fulfill the needs of the business. As the business changes and new models are required, the applications are recomposed to deliver the new capabilities.</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The monolithic approach to ERP applications allowed vendors to dictate integration and data strategies because they owned the data model. ERP support teams did not keep up with the proprietary technology platforms, and often resorted to a flat file in tandem with FTP integration strategy, because that’s how it always worked. The underlying challenges is that “when all you have is a hammer, all issues look like a nail.” </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The strategic decomposition of ERP brings the opportunity to build flexible integrations. Sophisticated business capabilities that rely on multiple data sources can be integrated to validate against up-to-date master data, with applications integrated for frictionless handoffs and cohesive use experiences (UXs). Application leaders should:</a:t>
            </a:r>
          </a:p>
          <a:p>
            <a:pPr marL="628650" lvl="1" indent="-171450">
              <a:lnSpc>
                <a:spcPct val="115000"/>
              </a:lnSpc>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Reduce reliance on customizations by architecting the application portfolio to seamlessly span a variety of applications, suites and clouds.</a:t>
            </a:r>
          </a:p>
          <a:p>
            <a:pPr marL="628650" lvl="1" indent="-17145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Enable a flexible and vendor-agnostic composable ERP strategy by supporting the creation of a hybrid integration strategy that accommodates evolving and diverse technology needs.</a:t>
            </a:r>
          </a:p>
          <a:p>
            <a:pPr marL="628650" lvl="1" indent="-171450">
              <a:lnSpc>
                <a:spcPct val="115000"/>
              </a:lnSpc>
              <a:spcBef>
                <a:spcPts val="1200"/>
              </a:spcBef>
              <a:spcAft>
                <a:spcPts val="1200"/>
              </a:spcAft>
              <a:buFont typeface="Arial" panose="020B0604020202020204" pitchFamily="34" charset="0"/>
              <a:buChar char="•"/>
              <a:tabLst>
                <a:tab pos="457200" algn="l"/>
              </a:tabLst>
            </a:pPr>
            <a:r>
              <a:rPr lang="en-US" sz="1200" dirty="0">
                <a:effectLst/>
                <a:latin typeface="Arial" panose="020B0604020202020204" pitchFamily="34" charset="0"/>
                <a:ea typeface="Arial" panose="020B0604020202020204" pitchFamily="34" charset="0"/>
                <a:cs typeface="Times New Roman" panose="02020603050405020304" pitchFamily="18" charset="0"/>
              </a:rPr>
              <a:t>Position your composable ERP strategy for growth by investing in a reliable data management strategy that focuses on business needs rather than “single-vision-of-the-truth” ERP architectures.</a:t>
            </a:r>
          </a:p>
        </p:txBody>
      </p:sp>
    </p:spTree>
    <p:extLst>
      <p:ext uri="{BB962C8B-B14F-4D97-AF65-F5344CB8AC3E}">
        <p14:creationId xmlns:p14="http://schemas.microsoft.com/office/powerpoint/2010/main" val="2349855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p:cSld>
    <p:spTree>
      <p:nvGrpSpPr>
        <p:cNvPr id="1" name="Shape 42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E95678F-8718-4795-968C-8C67171087F2}"/>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75CF9EAC-26DB-4ECF-A178-2D6FE1652D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345704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p:cSld>
    <p:spTree>
      <p:nvGrpSpPr>
        <p:cNvPr id="1" name="Shape 42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E95678F-8718-4795-968C-8C67171087F2}"/>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75CF9EAC-26DB-4ECF-A178-2D6FE1652D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80599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p:cSld>
    <p:spTree>
      <p:nvGrpSpPr>
        <p:cNvPr id="1" name="Shape 426"/>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E95678F-8718-4795-968C-8C67171087F2}"/>
              </a:ext>
            </a:extLst>
          </p:cNvPr>
          <p:cNvSpPr>
            <a:spLocks noGrp="1" noRot="1" noChangeAspect="1"/>
          </p:cNvSpPr>
          <p:nvPr>
            <p:ph type="sldImg"/>
          </p:nvPr>
        </p:nvSpPr>
        <p:spPr>
          <a:xfrm>
            <a:off x="1333500" y="658813"/>
            <a:ext cx="4191000" cy="2357437"/>
          </a:xfrm>
        </p:spPr>
      </p:sp>
      <p:sp>
        <p:nvSpPr>
          <p:cNvPr id="3" name="Notes Placeholder 2">
            <a:extLst>
              <a:ext uri="{FF2B5EF4-FFF2-40B4-BE49-F238E27FC236}">
                <a16:creationId xmlns:a16="http://schemas.microsoft.com/office/drawing/2014/main" xmlns="" id="{75CF9EAC-26DB-4ECF-A178-2D6FE1652DD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2085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noChangeAspect="1"/>
          </p:cNvSpPr>
          <p:nvPr>
            <p:ph type="body" idx="1"/>
          </p:nvPr>
        </p:nvSpPr>
        <p:spPr>
          <a:xfrm>
            <a:off x="242371" y="3134805"/>
            <a:ext cx="6373258" cy="5502055"/>
          </a:xfrm>
        </p:spPr>
        <p:txBody>
          <a:bodyPr vert="horz" lIns="0" tIns="0" rIns="0" bIns="0" rtlCol="0"/>
          <a:lstStyle/>
          <a:p>
            <a:endParaRPr lang="en-US" dirty="0"/>
          </a:p>
        </p:txBody>
      </p:sp>
      <p:sp>
        <p:nvSpPr>
          <p:cNvPr id="4" name="Slide Image Placeholder 3"/>
          <p:cNvSpPr>
            <a:spLocks noGrp="1" noRot="1" noChangeAspect="1"/>
          </p:cNvSpPr>
          <p:nvPr>
            <p:ph type="sldImg"/>
          </p:nvPr>
        </p:nvSpPr>
        <p:spPr>
          <a:xfrm>
            <a:off x="1333500" y="658813"/>
            <a:ext cx="4191000" cy="2357437"/>
          </a:xfrm>
          <a:noFill/>
          <a:ln w="12700">
            <a:solidFill>
              <a:prstClr val="black"/>
            </a:solidFill>
          </a:ln>
        </p:spPr>
      </p:sp>
    </p:spTree>
    <p:extLst>
      <p:ext uri="{BB962C8B-B14F-4D97-AF65-F5344CB8AC3E}">
        <p14:creationId xmlns:p14="http://schemas.microsoft.com/office/powerpoint/2010/main" val="219755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2: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This model depicts the range of options for application delivery for two complementary roles: </a:t>
            </a:r>
          </a:p>
          <a:p>
            <a:pPr marL="628650" lvl="1" indent="-171450">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Software engineering leaders (SWEL) </a:t>
            </a:r>
          </a:p>
          <a:p>
            <a:pPr marL="628650" lvl="1" indent="-171450">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Application leaders.</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Application and software engineering leaders have a range of options when supporting an organization’s digital transformation objectives.</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Gartner views application delivery as a continuum. Processes can be automated with custom-built applications, or they can be automated with custom application development.</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Application leaders are responsible for identifying, deploying and managing applications —provided by software vendors — that automate business processes. Gartner uses the term commercial applications to describe these applications — particularly those packaged into application suites. For example, Workday is a well-known suite for HR processes, SAP is well-known for enterprise operations, and Zendesk is well-known for customer service processes. </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Within these suites, the most modern commercial applications are built for modularity, where discrete bundled functions for process automation can be used as a self-contained capability. Gartner uses the term packaged business capabilities (PBCs) when talking about this componentization. Each PBC is a self-contained system that automates discrete processes or functions.</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Custom applications are typically the domain of software engineering leaders. Custom applications can be commercial, revenue-generating systems (such as a consumer website), but in the context of an application leader, custom applications also automate internal processes. Some can be enterprisewide systems, built to deliver functions not easily obtained from PBC vendors, and others can be discrete systems that are used for minor processes or just within a given department.</a:t>
            </a:r>
          </a:p>
        </p:txBody>
      </p:sp>
    </p:spTree>
    <p:extLst>
      <p:ext uri="{BB962C8B-B14F-4D97-AF65-F5344CB8AC3E}">
        <p14:creationId xmlns:p14="http://schemas.microsoft.com/office/powerpoint/2010/main" val="1998358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3: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Applications are not purchased and implemented in a vacuum. They exist to automate the processes that drive business outcomes.</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Gartner believes that composable applications — composed of PBCs with open-APIs, containerized architectures, and custom applications, and built using modern assembly languages — are the “what’s next” trend in application delivery. Rather than implementing monolithic technology stacks that automate a full range of all possible interrelated functions (for example, ERP systems), organizations will take a modular approach — using discrete components that can be assembled, reassembled and extended.</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PBCs fit into three big categories: </a:t>
            </a:r>
          </a:p>
          <a:p>
            <a:pPr marL="628650" lvl="1" indent="-171450">
              <a:lnSpc>
                <a:spcPct val="115000"/>
              </a:lnSpc>
              <a:spcBef>
                <a:spcPts val="1200"/>
              </a:spcBef>
              <a:spcAft>
                <a:spcPts val="1200"/>
              </a:spcAft>
              <a:buFont typeface="Arial" panose="020B0604020202020204" pitchFamily="34" charset="0"/>
              <a:buChar char="•"/>
            </a:pPr>
            <a:r>
              <a:rPr lang="en-US" sz="1200" b="1" dirty="0">
                <a:effectLst/>
                <a:latin typeface="Arial" panose="020B0604020202020204" pitchFamily="34" charset="0"/>
                <a:ea typeface="Arial" panose="020B0604020202020204" pitchFamily="34" charset="0"/>
              </a:rPr>
              <a:t>Employee experience:</a:t>
            </a:r>
            <a:r>
              <a:rPr lang="en-US" sz="1200" dirty="0">
                <a:effectLst/>
                <a:latin typeface="Arial" panose="020B0604020202020204" pitchFamily="34" charset="0"/>
                <a:ea typeface="Arial" panose="020B0604020202020204" pitchFamily="34" charset="0"/>
              </a:rPr>
              <a:t> Digital workplace applications and human capital management (HCM) suites</a:t>
            </a:r>
          </a:p>
          <a:p>
            <a:pPr marL="628650" lvl="1" indent="-171450">
              <a:lnSpc>
                <a:spcPct val="115000"/>
              </a:lnSpc>
              <a:spcBef>
                <a:spcPts val="1200"/>
              </a:spcBef>
              <a:spcAft>
                <a:spcPts val="1200"/>
              </a:spcAft>
              <a:buFont typeface="Arial" panose="020B0604020202020204" pitchFamily="34" charset="0"/>
              <a:buChar char="•"/>
            </a:pPr>
            <a:r>
              <a:rPr lang="en-US" sz="1200" b="1" dirty="0">
                <a:effectLst/>
                <a:latin typeface="Arial" panose="020B0604020202020204" pitchFamily="34" charset="0"/>
                <a:ea typeface="Arial" panose="020B0604020202020204" pitchFamily="34" charset="0"/>
              </a:rPr>
              <a:t>Customer experience:</a:t>
            </a:r>
            <a:r>
              <a:rPr lang="en-US" sz="1200" dirty="0">
                <a:effectLst/>
                <a:latin typeface="Arial" panose="020B0604020202020204" pitchFamily="34" charset="0"/>
                <a:ea typeface="Arial" panose="020B0604020202020204" pitchFamily="34" charset="0"/>
              </a:rPr>
              <a:t> CRM sales, CRM digital commerce, CRM customer service, CRM voice of customer (VoC), CRM marketing, CRM field service solutions and digital experience platforms (DXPs) </a:t>
            </a:r>
          </a:p>
          <a:p>
            <a:pPr marL="628650" lvl="1" indent="-171450">
              <a:lnSpc>
                <a:spcPct val="115000"/>
              </a:lnSpc>
              <a:spcBef>
                <a:spcPts val="1200"/>
              </a:spcBef>
              <a:spcAft>
                <a:spcPts val="1200"/>
              </a:spcAft>
              <a:buFont typeface="Arial" panose="020B0604020202020204" pitchFamily="34" charset="0"/>
              <a:buChar char="•"/>
            </a:pPr>
            <a:r>
              <a:rPr lang="en-US" sz="1200" b="1" dirty="0">
                <a:effectLst/>
                <a:latin typeface="Arial" panose="020B0604020202020204" pitchFamily="34" charset="0"/>
                <a:ea typeface="Arial" panose="020B0604020202020204" pitchFamily="34" charset="0"/>
              </a:rPr>
              <a:t>Enterprise operations:</a:t>
            </a:r>
            <a:r>
              <a:rPr lang="en-US" sz="1200" dirty="0">
                <a:effectLst/>
                <a:latin typeface="Arial" panose="020B0604020202020204" pitchFamily="34" charset="0"/>
                <a:ea typeface="Arial" panose="020B0604020202020204" pitchFamily="34" charset="0"/>
              </a:rPr>
              <a:t> ERP, finance, and strategic sourcing and procurement applications</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PBCs are foundational as well as tactical, but the application leader must also rely on custom-developed applications to meet the business objectives. Application leaders may own the development, deployment and maintenance of these apps, or they may be managed by their colleagues in software engineering.</a:t>
            </a: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
            </a:r>
            <a:br>
              <a:rPr lang="en-US" sz="1200" dirty="0">
                <a:effectLst/>
                <a:latin typeface="Arial" panose="020B0604020202020204" pitchFamily="34" charset="0"/>
                <a:ea typeface="Arial" panose="020B0604020202020204" pitchFamily="34" charset="0"/>
              </a:rPr>
            </a:br>
            <a:r>
              <a:rPr lang="en-US" sz="1200" dirty="0">
                <a:effectLst/>
                <a:latin typeface="Arial" panose="020B0604020202020204" pitchFamily="34" charset="0"/>
                <a:ea typeface="Arial" panose="020B0604020202020204" pitchFamily="34" charset="0"/>
              </a:rPr>
              <a:t>Gartner’s research for application leaders helps them to understand which PBCs are important, and a good fit for their needs, and to identify how to deploy custom applications to fill out the technology stack. To deliver on digital transformation, your organization needs applications that can be assembled, reassembled and extended. This will allow you to innovate and adapt to the changing needs of your business. You need to begin to enable the composable enterprise, and you need to start now.</a:t>
            </a:r>
          </a:p>
          <a:p>
            <a:pPr marL="228600" indent="0">
              <a:lnSpc>
                <a:spcPct val="115000"/>
              </a:lnSpc>
              <a:spcBef>
                <a:spcPts val="1200"/>
              </a:spcBef>
              <a:spcAft>
                <a:spcPts val="1200"/>
              </a:spcAft>
              <a:buFont typeface="Arial" panose="020B0604020202020204" pitchFamily="34" charset="0"/>
              <a:buNone/>
            </a:pP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Your organization must not be content to just keep pace — it must set the pace.</a:t>
            </a:r>
          </a:p>
          <a:p>
            <a:pPr marL="228600" indent="0">
              <a:lnSpc>
                <a:spcPct val="115000"/>
              </a:lnSpc>
              <a:spcBef>
                <a:spcPts val="1200"/>
              </a:spcBef>
              <a:spcAft>
                <a:spcPts val="1200"/>
              </a:spcAft>
              <a:buFont typeface="Arial" panose="020B0604020202020204" pitchFamily="34" charset="0"/>
              <a:buNone/>
            </a:pPr>
            <a:endParaRPr lang="en-US" sz="1200" b="1"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Arial" panose="020B0604020202020204" pitchFamily="34" charset="0"/>
                <a:ea typeface="Arial" panose="020B0604020202020204" pitchFamily="34" charset="0"/>
              </a:rPr>
              <a:t>For more information on the concepts of composable applications, see Future of Applications: Delivering the Composable Enterprise — G00465932</a:t>
            </a:r>
          </a:p>
        </p:txBody>
      </p:sp>
    </p:spTree>
    <p:extLst>
      <p:ext uri="{BB962C8B-B14F-4D97-AF65-F5344CB8AC3E}">
        <p14:creationId xmlns:p14="http://schemas.microsoft.com/office/powerpoint/2010/main" val="2299168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3" name="Google Shape;393;p4: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r>
              <a:rPr lang="en-US" sz="1200" dirty="0">
                <a:effectLst/>
                <a:latin typeface="Arial" panose="020B0604020202020204" pitchFamily="34" charset="0"/>
                <a:ea typeface="Arial" panose="020B0604020202020204" pitchFamily="34" charset="0"/>
              </a:rPr>
              <a:t>Applications for employee experience include human capital management (HCM) and digital workplace suites</a:t>
            </a:r>
          </a:p>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endParaRPr lang="en-US" sz="1200" dirty="0">
              <a:effectLst/>
              <a:latin typeface="Arial" panose="020B0604020202020204" pitchFamily="34" charset="0"/>
              <a:ea typeface="Arial" panose="020B0604020202020204" pitchFamily="34" charset="0"/>
            </a:endParaRPr>
          </a:p>
          <a:p>
            <a:pPr marL="0" lvl="0" indent="0" algn="l" rtl="0">
              <a:lnSpc>
                <a:spcPct val="90000"/>
              </a:lnSpc>
              <a:spcBef>
                <a:spcPts val="0"/>
              </a:spcBef>
              <a:spcAft>
                <a:spcPts val="0"/>
              </a:spcAft>
              <a:buNone/>
            </a:pPr>
            <a:endParaRPr sz="1200" b="0" dirty="0"/>
          </a:p>
        </p:txBody>
      </p:sp>
    </p:spTree>
    <p:extLst>
      <p:ext uri="{BB962C8B-B14F-4D97-AF65-F5344CB8AC3E}">
        <p14:creationId xmlns:p14="http://schemas.microsoft.com/office/powerpoint/2010/main" val="644341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p5: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a:lnSpc>
                <a:spcPct val="115000"/>
              </a:lnSpc>
              <a:spcBef>
                <a:spcPts val="1200"/>
              </a:spcBef>
              <a:spcAft>
                <a:spcPts val="1200"/>
              </a:spcAft>
            </a:pPr>
            <a:r>
              <a:rPr lang="en-US" sz="1200" dirty="0">
                <a:effectLst/>
                <a:latin typeface="+mj-lt"/>
                <a:ea typeface="Arial" panose="020B0604020202020204" pitchFamily="34" charset="0"/>
              </a:rPr>
              <a:t>The pandemic demonstrated that many of our work assumptions are archaic, unnecessarily limiting and now begging for reinvention.</a:t>
            </a:r>
          </a:p>
          <a:p>
            <a:pPr lvl="1">
              <a:lnSpc>
                <a:spcPct val="115000"/>
              </a:lnSpc>
              <a:spcBef>
                <a:spcPts val="1200"/>
              </a:spcBef>
              <a:spcAft>
                <a:spcPts val="1200"/>
              </a:spcAft>
              <a:buFont typeface="Arial" panose="020B0604020202020204" pitchFamily="34" charset="0"/>
              <a:buChar char="•"/>
            </a:pPr>
            <a:r>
              <a:rPr lang="en-US" sz="1200" b="1" dirty="0">
                <a:effectLst/>
                <a:latin typeface="+mj-lt"/>
                <a:ea typeface="Arial" panose="020B0604020202020204" pitchFamily="34" charset="0"/>
              </a:rPr>
              <a:t>When we work: </a:t>
            </a:r>
            <a:r>
              <a:rPr lang="en-US" sz="1200" dirty="0">
                <a:effectLst/>
                <a:latin typeface="+mj-lt"/>
                <a:ea typeface="Arial" panose="020B0604020202020204" pitchFamily="34" charset="0"/>
              </a:rPr>
              <a:t>The linear workday was established before the invention of electricity, to maximize hours of natural daylight. The common nine-to-five work schedule was formalized in the 1920s for manufacturers. We now have electricity, and many of us prefer to work outside the hours of natural daylight, so why does this workday schedule persist?</a:t>
            </a:r>
          </a:p>
          <a:p>
            <a:pPr lvl="1">
              <a:lnSpc>
                <a:spcPct val="115000"/>
              </a:lnSpc>
              <a:spcBef>
                <a:spcPts val="1200"/>
              </a:spcBef>
              <a:spcAft>
                <a:spcPts val="1200"/>
              </a:spcAft>
              <a:buFont typeface="Arial" panose="020B0604020202020204" pitchFamily="34" charset="0"/>
              <a:buChar char="•"/>
            </a:pPr>
            <a:r>
              <a:rPr lang="en-US" sz="1200" b="1" dirty="0">
                <a:effectLst/>
                <a:latin typeface="+mj-lt"/>
                <a:ea typeface="Arial" panose="020B0604020202020204" pitchFamily="34" charset="0"/>
              </a:rPr>
              <a:t>Where we work:</a:t>
            </a:r>
            <a:r>
              <a:rPr lang="en-US" sz="1200" dirty="0">
                <a:effectLst/>
                <a:latin typeface="+mj-lt"/>
                <a:ea typeface="Arial" panose="020B0604020202020204" pitchFamily="34" charset="0"/>
              </a:rPr>
              <a:t> Traditionally, the office, factory or hospital has also been viewed as the headquarters of work — even the term “remote working” suggests employees are away from the site where work gets done. The pandemic proved that many can get work done off-site, so why is daily physical colocation still the norm?</a:t>
            </a:r>
          </a:p>
          <a:p>
            <a:pPr lvl="1">
              <a:lnSpc>
                <a:spcPct val="115000"/>
              </a:lnSpc>
              <a:spcBef>
                <a:spcPts val="1200"/>
              </a:spcBef>
              <a:spcAft>
                <a:spcPts val="1200"/>
              </a:spcAft>
              <a:buFont typeface="Arial" panose="020B0604020202020204" pitchFamily="34" charset="0"/>
              <a:buChar char="•"/>
            </a:pPr>
            <a:r>
              <a:rPr lang="en-US" sz="1200" b="1" dirty="0">
                <a:effectLst/>
                <a:latin typeface="+mj-lt"/>
                <a:ea typeface="Arial" panose="020B0604020202020204" pitchFamily="34" charset="0"/>
              </a:rPr>
              <a:t>How we work:</a:t>
            </a:r>
            <a:r>
              <a:rPr lang="en-US" sz="1200" dirty="0">
                <a:effectLst/>
                <a:latin typeface="+mj-lt"/>
                <a:ea typeface="Arial" panose="020B0604020202020204" pitchFamily="34" charset="0"/>
              </a:rPr>
              <a:t> Many leaders believe that working together at the same time is key to innovation. This mindset arose in the 1950s, when the best way to get work done was to gather in a conference room. We now have all the asynchronous tools we need, so why do we maintain a culture of synchronous meetings?</a:t>
            </a:r>
          </a:p>
          <a:p>
            <a:pPr lvl="1">
              <a:lnSpc>
                <a:spcPct val="115000"/>
              </a:lnSpc>
              <a:spcBef>
                <a:spcPts val="1200"/>
              </a:spcBef>
              <a:spcAft>
                <a:spcPts val="1200"/>
              </a:spcAft>
            </a:pPr>
            <a:endParaRPr lang="en-US" sz="1200" b="1" dirty="0">
              <a:effectLst/>
              <a:latin typeface="+mj-lt"/>
              <a:ea typeface="Arial" panose="020B0604020202020204" pitchFamily="34" charset="0"/>
            </a:endParaRPr>
          </a:p>
          <a:p>
            <a:pPr>
              <a:lnSpc>
                <a:spcPct val="115000"/>
              </a:lnSpc>
              <a:spcBef>
                <a:spcPts val="1200"/>
              </a:spcBef>
              <a:spcAft>
                <a:spcPts val="1200"/>
              </a:spcAft>
            </a:pPr>
            <a:r>
              <a:rPr lang="en-US" sz="1200" b="1" dirty="0">
                <a:effectLst/>
                <a:latin typeface="+mj-lt"/>
                <a:ea typeface="Arial" panose="020B0604020202020204" pitchFamily="34" charset="0"/>
              </a:rPr>
              <a:t>Evidence and Related Research</a:t>
            </a:r>
            <a:endParaRPr lang="en-US" sz="1200" dirty="0">
              <a:effectLst/>
              <a:latin typeface="+mj-lt"/>
              <a:ea typeface="Arial" panose="020B0604020202020204" pitchFamily="34" charset="0"/>
            </a:endParaRPr>
          </a:p>
          <a:p>
            <a:pPr>
              <a:lnSpc>
                <a:spcPct val="115000"/>
              </a:lnSpc>
            </a:pPr>
            <a:r>
              <a:rPr lang="en-US" sz="1200" dirty="0">
                <a:solidFill>
                  <a:srgbClr val="424242"/>
                </a:solidFill>
                <a:effectLst/>
                <a:latin typeface="+mj-lt"/>
                <a:ea typeface="Arial" panose="020B0604020202020204" pitchFamily="34" charset="0"/>
              </a:rPr>
              <a:t>The 2021 Gartner Hybrid Work Employee Survey included 4,264 employees from across the world, representing various industries and organizational sizes.</a:t>
            </a:r>
          </a:p>
          <a:p>
            <a:pPr>
              <a:lnSpc>
                <a:spcPct val="115000"/>
              </a:lnSpc>
            </a:pPr>
            <a:endParaRPr lang="en-US" sz="1200" dirty="0">
              <a:effectLst/>
              <a:latin typeface="+mj-lt"/>
              <a:ea typeface="Arial" panose="020B0604020202020204" pitchFamily="34" charset="0"/>
            </a:endParaRPr>
          </a:p>
          <a:p>
            <a:pPr>
              <a:lnSpc>
                <a:spcPct val="115000"/>
              </a:lnSpc>
            </a:pPr>
            <a:r>
              <a:rPr lang="en-US" sz="1200" dirty="0">
                <a:effectLst/>
                <a:latin typeface="+mj-lt"/>
                <a:ea typeface="Arial" panose="020B0604020202020204" pitchFamily="34" charset="0"/>
              </a:rPr>
              <a:t>Future of Work Reinvented Resource Center Primer for 2021 — G00752889</a:t>
            </a:r>
          </a:p>
          <a:p>
            <a:pPr>
              <a:lnSpc>
                <a:spcPct val="115000"/>
              </a:lnSpc>
            </a:pPr>
            <a:endParaRPr lang="en-US" sz="1200" dirty="0">
              <a:effectLst/>
              <a:latin typeface="+mj-lt"/>
              <a:ea typeface="Arial" panose="020B0604020202020204" pitchFamily="34" charset="0"/>
            </a:endParaRPr>
          </a:p>
          <a:p>
            <a:pPr>
              <a:lnSpc>
                <a:spcPct val="115000"/>
              </a:lnSpc>
              <a:spcBef>
                <a:spcPts val="1200"/>
              </a:spcBef>
              <a:spcAft>
                <a:spcPts val="1200"/>
              </a:spcAft>
            </a:pPr>
            <a:r>
              <a:rPr lang="en-US" sz="1200" dirty="0">
                <a:effectLst/>
                <a:latin typeface="+mj-lt"/>
                <a:ea typeface="Arial" panose="020B0604020202020204" pitchFamily="34" charset="0"/>
              </a:rPr>
              <a:t>Future of Work Reinvented: Seizing This Golden Opportunity Requires 3 Actions — G00752002</a:t>
            </a:r>
          </a:p>
        </p:txBody>
      </p:sp>
    </p:spTree>
    <p:extLst>
      <p:ext uri="{BB962C8B-B14F-4D97-AF65-F5344CB8AC3E}">
        <p14:creationId xmlns:p14="http://schemas.microsoft.com/office/powerpoint/2010/main" val="301998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1" name="Google Shape;411;p6: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Gartner has a significant body of research about how work has changed and will change due to the postpandemic transformation.</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To retain employees, organizations will have to embrace concepts associated with of employee experience.</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b="0" dirty="0">
                <a:effectLst/>
                <a:latin typeface="Arial" panose="020B0604020202020204" pitchFamily="34" charset="0"/>
                <a:ea typeface="Arial" panose="020B0604020202020204" pitchFamily="34" charset="0"/>
              </a:rPr>
              <a:t>Employee experience (EX) describes how </a:t>
            </a:r>
            <a:r>
              <a:rPr lang="en-US" sz="1200" dirty="0">
                <a:effectLst/>
                <a:latin typeface="Arial" panose="020B0604020202020204" pitchFamily="34" charset="0"/>
                <a:ea typeface="Arial" panose="020B0604020202020204" pitchFamily="34" charset="0"/>
              </a:rPr>
              <a:t>employees internalize and interpret the interactions they have with and within their organization, and the contexts that influence those interactions.</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The image on the left represents our latest transformational thinking about employee experience — a suite of research we term “Future of Work Reinvented.”</a:t>
            </a:r>
          </a:p>
          <a:p>
            <a:pPr>
              <a:lnSpc>
                <a:spcPct val="115000"/>
              </a:lnSpc>
              <a:spcBef>
                <a:spcPts val="1200"/>
              </a:spcBef>
              <a:spcAft>
                <a:spcPts val="1200"/>
              </a:spcAft>
            </a:pP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The tech that delivers it is outlined on the right.</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Future of Work Reinvented Resource Center Primer for 2021 — G00752889</a:t>
            </a:r>
          </a:p>
        </p:txBody>
      </p:sp>
    </p:spTree>
    <p:extLst>
      <p:ext uri="{BB962C8B-B14F-4D97-AF65-F5344CB8AC3E}">
        <p14:creationId xmlns:p14="http://schemas.microsoft.com/office/powerpoint/2010/main" val="1825907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1" name="Google Shape;421;p7: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CRM applications include digital commerce, sales, marketing, and customer service functions. </a:t>
            </a:r>
          </a:p>
          <a:p>
            <a:pPr>
              <a:lnSpc>
                <a:spcPct val="115000"/>
              </a:lnSpc>
              <a:spcBef>
                <a:spcPts val="1200"/>
              </a:spcBef>
              <a:spcAft>
                <a:spcPts val="1200"/>
              </a:spcAft>
            </a:pPr>
            <a:endParaRPr lang="en-US" sz="12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b="1" dirty="0">
                <a:effectLst/>
                <a:latin typeface="Arial" panose="020B0604020202020204" pitchFamily="34" charset="0"/>
                <a:ea typeface="Arial" panose="020B0604020202020204" pitchFamily="34" charset="0"/>
              </a:rPr>
              <a:t>Evidence and Related Research</a:t>
            </a:r>
            <a:endParaRPr lang="en-US" sz="1200"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200" dirty="0">
                <a:effectLst/>
                <a:latin typeface="Arial" panose="020B0604020202020204" pitchFamily="34" charset="0"/>
                <a:ea typeface="Arial" panose="020B0604020202020204" pitchFamily="34" charset="0"/>
              </a:rPr>
              <a:t>For an overview, see CRM Application Functionality Taxonomy Propeller — G00740615</a:t>
            </a:r>
          </a:p>
        </p:txBody>
      </p:sp>
    </p:spTree>
    <p:extLst>
      <p:ext uri="{BB962C8B-B14F-4D97-AF65-F5344CB8AC3E}">
        <p14:creationId xmlns:p14="http://schemas.microsoft.com/office/powerpoint/2010/main" val="81925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8" name="Google Shape;428;p8: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marL="228600" indent="0">
              <a:lnSpc>
                <a:spcPct val="115000"/>
              </a:lnSpc>
              <a:spcBef>
                <a:spcPts val="1200"/>
              </a:spcBef>
              <a:spcAft>
                <a:spcPts val="1200"/>
              </a:spcAft>
              <a:buFont typeface="Arial" panose="020B0604020202020204" pitchFamily="34" charset="0"/>
              <a:buNone/>
            </a:pPr>
            <a:r>
              <a:rPr lang="en-US" sz="1200" dirty="0">
                <a:effectLst/>
                <a:latin typeface="+mj-lt"/>
                <a:ea typeface="Arial" panose="020B0604020202020204" pitchFamily="34" charset="0"/>
              </a:rPr>
              <a:t>CRM applications — comprising digital commerce, marketing, customer service, and sales systems — are a very mature category of technology. It is common for organizations to have over 100 CRM systems — many purchased from vendors and many custom-built. This makes for a complex, unwieldy technology stack. The problem is compounded by the need to deliver improved customer satisfaction, loyalty and advocacy.</a:t>
            </a:r>
          </a:p>
          <a:p>
            <a:pPr marL="228600" indent="0">
              <a:lnSpc>
                <a:spcPct val="115000"/>
              </a:lnSpc>
              <a:spcBef>
                <a:spcPts val="1200"/>
              </a:spcBef>
              <a:spcAft>
                <a:spcPts val="1200"/>
              </a:spcAft>
              <a:buFont typeface="Arial" panose="020B0604020202020204" pitchFamily="34" charset="0"/>
              <a:buNone/>
            </a:pPr>
            <a:endParaRPr lang="en-US" sz="1200" dirty="0">
              <a:effectLst/>
              <a:latin typeface="+mj-lt"/>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mj-lt"/>
                <a:ea typeface="Arial" panose="020B0604020202020204" pitchFamily="34" charset="0"/>
              </a:rPr>
              <a:t>Customer experience (CX) programs employ CRM technology to deliver better customer experience, but few companies have realized the payoff from their investments. Gartner estimates that less than 5% of organizations have fully embedded mature processes and technology in their customer experience programs. There are two important takeaways: </a:t>
            </a:r>
          </a:p>
          <a:p>
            <a:pPr marL="685800" lvl="1" indent="-228600">
              <a:lnSpc>
                <a:spcPct val="115000"/>
              </a:lnSpc>
              <a:spcBef>
                <a:spcPts val="1200"/>
              </a:spcBef>
              <a:spcAft>
                <a:spcPts val="1200"/>
              </a:spcAft>
              <a:buFont typeface="+mj-lt"/>
              <a:buAutoNum type="arabicPeriod"/>
              <a:tabLst>
                <a:tab pos="457200" algn="l"/>
              </a:tabLst>
            </a:pPr>
            <a:r>
              <a:rPr lang="en-US" sz="1200" dirty="0">
                <a:effectLst/>
                <a:latin typeface="+mj-lt"/>
                <a:ea typeface="Arial" panose="020B0604020202020204" pitchFamily="34" charset="0"/>
              </a:rPr>
              <a:t>The percentage of customer experience (CX) projects making use of information technology on average has increased from 58% in 2019 to an estimated 68% in 2021.</a:t>
            </a:r>
          </a:p>
          <a:p>
            <a:pPr marL="685800" lvl="1" indent="-228600">
              <a:lnSpc>
                <a:spcPct val="115000"/>
              </a:lnSpc>
              <a:spcAft>
                <a:spcPts val="1200"/>
              </a:spcAft>
              <a:buFont typeface="+mj-lt"/>
              <a:buAutoNum type="arabicPeriod"/>
              <a:tabLst>
                <a:tab pos="457200" algn="l"/>
              </a:tabLst>
            </a:pPr>
            <a:r>
              <a:rPr lang="en-US" sz="1200" dirty="0">
                <a:effectLst/>
                <a:latin typeface="+mj-lt"/>
                <a:ea typeface="Arial" panose="020B0604020202020204" pitchFamily="34" charset="0"/>
              </a:rPr>
              <a:t>There are over 190 sub-categories of CRM and CX application, which means that legacy technology investments collide with modern technologies.</a:t>
            </a:r>
          </a:p>
          <a:p>
            <a:pPr>
              <a:lnSpc>
                <a:spcPct val="115000"/>
              </a:lnSpc>
              <a:spcBef>
                <a:spcPts val="1200"/>
              </a:spcBef>
              <a:spcAft>
                <a:spcPts val="1200"/>
              </a:spcAft>
            </a:pPr>
            <a:endParaRPr lang="en-US" sz="1200" b="1" dirty="0">
              <a:effectLst/>
              <a:latin typeface="+mj-lt"/>
              <a:ea typeface="Arial" panose="020B0604020202020204" pitchFamily="34" charset="0"/>
            </a:endParaRPr>
          </a:p>
          <a:p>
            <a:pPr>
              <a:lnSpc>
                <a:spcPct val="115000"/>
              </a:lnSpc>
              <a:spcBef>
                <a:spcPts val="1200"/>
              </a:spcBef>
              <a:spcAft>
                <a:spcPts val="1200"/>
              </a:spcAft>
            </a:pPr>
            <a:r>
              <a:rPr lang="en-US" sz="1200" b="1" dirty="0">
                <a:effectLst/>
                <a:latin typeface="+mj-lt"/>
                <a:ea typeface="Arial" panose="020B0604020202020204" pitchFamily="34" charset="0"/>
              </a:rPr>
              <a:t>Evidence and Related Research</a:t>
            </a:r>
            <a:endParaRPr lang="en-US" sz="1200" dirty="0">
              <a:effectLst/>
              <a:latin typeface="+mj-lt"/>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solidFill>
                  <a:srgbClr val="424242"/>
                </a:solidFill>
                <a:effectLst/>
                <a:latin typeface="+mj-lt"/>
                <a:ea typeface="Arial" panose="020B0604020202020204" pitchFamily="34" charset="0"/>
              </a:rPr>
              <a:t>Gartner’s 2020 Customer Experience Innovation Survey was conducted online from 17 January through 24 February 2020. There were 238 respondents from seven countries in North America, Western Europe and Asia/Pacific: the U.K. (24%), Australia (24%), the U.S. (22%), India (13%), Singapore (13%), Canada (3%) and New Zealand (0.5%).</a:t>
            </a:r>
            <a:endParaRPr lang="en-US" sz="1200" dirty="0">
              <a:effectLst/>
              <a:latin typeface="+mj-lt"/>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endParaRPr lang="en-US" sz="1200" dirty="0">
              <a:effectLst/>
              <a:latin typeface="+mj-lt"/>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200" dirty="0">
                <a:effectLst/>
                <a:latin typeface="+mj-lt"/>
                <a:ea typeface="Arial" panose="020B0604020202020204" pitchFamily="34" charset="0"/>
              </a:rPr>
              <a:t>For more information, see Survey Analysis: Customer Experience Maturity and Investment Priorities, 2020 — G00729974</a:t>
            </a:r>
          </a:p>
        </p:txBody>
      </p:sp>
    </p:spTree>
    <p:extLst>
      <p:ext uri="{BB962C8B-B14F-4D97-AF65-F5344CB8AC3E}">
        <p14:creationId xmlns:p14="http://schemas.microsoft.com/office/powerpoint/2010/main" val="4222114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9" name="Google Shape;439;p9:notes"/>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p>
            <a:pPr>
              <a:lnSpc>
                <a:spcPct val="115000"/>
              </a:lnSpc>
              <a:spcBef>
                <a:spcPts val="1200"/>
              </a:spcBef>
              <a:spcAft>
                <a:spcPts val="1200"/>
              </a:spcAft>
            </a:pPr>
            <a:r>
              <a:rPr lang="en-US" sz="1100" dirty="0">
                <a:effectLst/>
                <a:latin typeface="Arial" panose="020B0604020202020204" pitchFamily="34" charset="0"/>
                <a:ea typeface="Arial" panose="020B0604020202020204" pitchFamily="34" charset="0"/>
              </a:rPr>
              <a:t>A customer engagement hub (CEH) has four component architectures or subsystems, rather than simply being a single system:</a:t>
            </a:r>
          </a:p>
          <a:p>
            <a:pPr marL="800100" lvl="1" indent="-342900">
              <a:lnSpc>
                <a:spcPct val="115000"/>
              </a:lnSpc>
              <a:spcAft>
                <a:spcPts val="1200"/>
              </a:spcAft>
              <a:buFont typeface="Arial" panose="020B0604020202020204" pitchFamily="34" charset="0"/>
              <a:buChar char="●"/>
              <a:tabLst>
                <a:tab pos="457200" algn="l"/>
              </a:tabLst>
            </a:pPr>
            <a:r>
              <a:rPr lang="en-US" sz="1100" b="1" dirty="0">
                <a:effectLst/>
                <a:latin typeface="Arial" panose="020B0604020202020204" pitchFamily="34" charset="0"/>
                <a:ea typeface="Arial" panose="020B0604020202020204" pitchFamily="34" charset="0"/>
                <a:cs typeface="Times New Roman" panose="02020603050405020304" pitchFamily="18" charset="0"/>
              </a:rPr>
              <a:t>Operational CRM — </a:t>
            </a:r>
            <a:r>
              <a:rPr lang="en-US" sz="1100" dirty="0">
                <a:effectLst/>
                <a:latin typeface="Arial" panose="020B0604020202020204" pitchFamily="34" charset="0"/>
                <a:ea typeface="Arial" panose="020B0604020202020204" pitchFamily="34" charset="0"/>
                <a:cs typeface="Times New Roman" panose="02020603050405020304" pitchFamily="18" charset="0"/>
              </a:rPr>
              <a:t>This is composed of the supply chain, financial, logistics, e-commerce, master data management (MDM) and account management systems that contain information about customers and formal business conducted with them.</a:t>
            </a:r>
          </a:p>
          <a:p>
            <a:pPr marL="800100" lvl="1" indent="-342900">
              <a:lnSpc>
                <a:spcPct val="115000"/>
              </a:lnSpc>
              <a:spcBef>
                <a:spcPts val="1200"/>
              </a:spcBef>
              <a:spcAft>
                <a:spcPts val="1200"/>
              </a:spcAft>
              <a:buFont typeface="Arial" panose="020B0604020202020204" pitchFamily="34" charset="0"/>
              <a:buChar char="●"/>
              <a:tabLst>
                <a:tab pos="457200" algn="l"/>
              </a:tabLst>
            </a:pPr>
            <a:r>
              <a:rPr lang="en-US" sz="1100" b="1" dirty="0">
                <a:effectLst/>
                <a:latin typeface="Arial" panose="020B0604020202020204" pitchFamily="34" charset="0"/>
                <a:ea typeface="Arial" panose="020B0604020202020204" pitchFamily="34" charset="0"/>
                <a:cs typeface="Times New Roman" panose="02020603050405020304" pitchFamily="18" charset="0"/>
              </a:rPr>
              <a:t>Analytical CRM —</a:t>
            </a:r>
            <a:r>
              <a:rPr lang="en-US" sz="1100" dirty="0">
                <a:effectLst/>
                <a:latin typeface="Arial" panose="020B0604020202020204" pitchFamily="34" charset="0"/>
                <a:ea typeface="Arial" panose="020B0604020202020204" pitchFamily="34" charset="0"/>
                <a:cs typeface="Times New Roman" panose="02020603050405020304" pitchFamily="18" charset="0"/>
              </a:rPr>
              <a:t> This is a series of subsystems, some of which analyze historical data about customers offline. These results are fed into a system that looks, in real time, for any clues that were not included in the back-end analysis. This result is then matched with a business rule. The business rule could be about marketing, selling or providing correct customer care. Basically, this architecture spans historical, descriptive, predictive and prescriptive analytics.</a:t>
            </a:r>
          </a:p>
          <a:p>
            <a:pPr marL="800100" lvl="1" indent="-342900">
              <a:lnSpc>
                <a:spcPct val="115000"/>
              </a:lnSpc>
              <a:spcBef>
                <a:spcPts val="1200"/>
              </a:spcBef>
              <a:spcAft>
                <a:spcPts val="1200"/>
              </a:spcAft>
              <a:buFont typeface="Arial" panose="020B0604020202020204" pitchFamily="34" charset="0"/>
              <a:buChar char="●"/>
              <a:tabLst>
                <a:tab pos="457200" algn="l"/>
              </a:tabLst>
            </a:pPr>
            <a:r>
              <a:rPr lang="en-US" sz="1100" b="1" dirty="0">
                <a:effectLst/>
                <a:latin typeface="Arial" panose="020B0604020202020204" pitchFamily="34" charset="0"/>
                <a:ea typeface="Arial" panose="020B0604020202020204" pitchFamily="34" charset="0"/>
                <a:cs typeface="Times New Roman" panose="02020603050405020304" pitchFamily="18" charset="0"/>
              </a:rPr>
              <a:t>CRM process execution.</a:t>
            </a:r>
            <a:r>
              <a:rPr lang="en-US" sz="1100" dirty="0">
                <a:effectLst/>
                <a:latin typeface="Arial" panose="020B0604020202020204" pitchFamily="34" charset="0"/>
                <a:ea typeface="Arial" panose="020B0604020202020204" pitchFamily="34" charset="0"/>
                <a:cs typeface="Times New Roman" panose="02020603050405020304" pitchFamily="18" charset="0"/>
              </a:rPr>
              <a:t> This comprises systems that deliver the rules that determine the specific actions to be taken with customers. Currently, many systems still launch processes that cannot reconcile other application processes — such as those involved in campaign management, business process management and the making of online offers to customers. In future, however, enterprises will want to reconcile and integrate one or more of the following activities:</a:t>
            </a:r>
          </a:p>
          <a:p>
            <a:pPr marL="1200150" lvl="2" indent="-285750">
              <a:lnSpc>
                <a:spcPct val="115000"/>
              </a:lnSpc>
              <a:spcBef>
                <a:spcPts val="1200"/>
              </a:spcBef>
              <a:spcAft>
                <a:spcPts val="1200"/>
              </a:spcAft>
              <a:buFont typeface="Arial" panose="020B0604020202020204" pitchFamily="34" charset="0"/>
              <a:buChar char="○"/>
              <a:tabLst>
                <a:tab pos="914400" algn="l"/>
              </a:tabLst>
            </a:pPr>
            <a:r>
              <a:rPr lang="en-US" sz="1100" dirty="0">
                <a:effectLst/>
                <a:latin typeface="Arial" panose="020B0604020202020204" pitchFamily="34" charset="0"/>
                <a:ea typeface="Arial" panose="020B0604020202020204" pitchFamily="34" charset="0"/>
                <a:cs typeface="Times New Roman" panose="02020603050405020304" pitchFamily="18" charset="0"/>
              </a:rPr>
              <a:t>Selection of the next best action or policy, based on the findings of analytical systems.</a:t>
            </a:r>
          </a:p>
          <a:p>
            <a:pPr marL="1200150" lvl="2" indent="-285750">
              <a:lnSpc>
                <a:spcPct val="115000"/>
              </a:lnSpc>
              <a:spcBef>
                <a:spcPts val="1200"/>
              </a:spcBef>
              <a:spcAft>
                <a:spcPts val="1200"/>
              </a:spcAft>
              <a:buFont typeface="Arial" panose="020B0604020202020204" pitchFamily="34" charset="0"/>
              <a:buChar char="○"/>
              <a:tabLst>
                <a:tab pos="914400" algn="l"/>
              </a:tabLst>
            </a:pPr>
            <a:r>
              <a:rPr lang="en-US" sz="1100" dirty="0">
                <a:effectLst/>
                <a:latin typeface="Arial" panose="020B0604020202020204" pitchFamily="34" charset="0"/>
                <a:ea typeface="Arial" panose="020B0604020202020204" pitchFamily="34" charset="0"/>
                <a:cs typeface="Times New Roman" panose="02020603050405020304" pitchFamily="18" charset="0"/>
              </a:rPr>
              <a:t>Use of personalization engines to deliver the best responses and content to customers in context.</a:t>
            </a:r>
          </a:p>
          <a:p>
            <a:pPr marL="1200150" lvl="2" indent="-285750">
              <a:lnSpc>
                <a:spcPct val="115000"/>
              </a:lnSpc>
              <a:spcBef>
                <a:spcPts val="1200"/>
              </a:spcBef>
              <a:spcAft>
                <a:spcPts val="1200"/>
              </a:spcAft>
              <a:buFont typeface="Arial" panose="020B0604020202020204" pitchFamily="34" charset="0"/>
              <a:buChar char="○"/>
              <a:tabLst>
                <a:tab pos="914400" algn="l"/>
              </a:tabLst>
            </a:pPr>
            <a:r>
              <a:rPr lang="en-US" sz="1100" dirty="0">
                <a:effectLst/>
                <a:latin typeface="Arial" panose="020B0604020202020204" pitchFamily="34" charset="0"/>
                <a:ea typeface="Arial" panose="020B0604020202020204" pitchFamily="34" charset="0"/>
                <a:cs typeface="Times New Roman" panose="02020603050405020304" pitchFamily="18" charset="0"/>
              </a:rPr>
              <a:t>Selection of the correct knowledge artifacts.</a:t>
            </a:r>
          </a:p>
          <a:p>
            <a:pPr marL="1200150" lvl="2" indent="-285750">
              <a:lnSpc>
                <a:spcPct val="115000"/>
              </a:lnSpc>
              <a:spcBef>
                <a:spcPts val="1200"/>
              </a:spcBef>
              <a:spcAft>
                <a:spcPts val="1200"/>
              </a:spcAft>
              <a:buFont typeface="Arial" panose="020B0604020202020204" pitchFamily="34" charset="0"/>
              <a:buChar char="○"/>
              <a:tabLst>
                <a:tab pos="914400" algn="l"/>
              </a:tabLst>
            </a:pPr>
            <a:r>
              <a:rPr lang="en-US" sz="1100" dirty="0">
                <a:effectLst/>
                <a:latin typeface="Arial" panose="020B0604020202020204" pitchFamily="34" charset="0"/>
                <a:ea typeface="Arial" panose="020B0604020202020204" pitchFamily="34" charset="0"/>
                <a:cs typeface="Times New Roman" panose="02020603050405020304" pitchFamily="18" charset="0"/>
              </a:rPr>
              <a:t>Initiation of campaign activities.</a:t>
            </a:r>
          </a:p>
          <a:p>
            <a:pPr marL="800100" lvl="1" indent="-342900">
              <a:lnSpc>
                <a:spcPct val="115000"/>
              </a:lnSpc>
              <a:spcBef>
                <a:spcPts val="1200"/>
              </a:spcBef>
              <a:spcAft>
                <a:spcPts val="1200"/>
              </a:spcAft>
              <a:buFont typeface="Arial" panose="020B0604020202020204" pitchFamily="34" charset="0"/>
              <a:buChar char="●"/>
              <a:tabLst>
                <a:tab pos="457200" algn="l"/>
              </a:tabLst>
            </a:pPr>
            <a:r>
              <a:rPr lang="en-US" sz="1100" b="1" dirty="0">
                <a:effectLst/>
                <a:latin typeface="Arial" panose="020B0604020202020204" pitchFamily="34" charset="0"/>
                <a:ea typeface="Arial" panose="020B0604020202020204" pitchFamily="34" charset="0"/>
                <a:cs typeface="Times New Roman" panose="02020603050405020304" pitchFamily="18" charset="0"/>
              </a:rPr>
              <a:t>Communication, collaboration or social engagement — </a:t>
            </a:r>
            <a:r>
              <a:rPr lang="en-US" sz="1100" dirty="0">
                <a:effectLst/>
                <a:latin typeface="Arial" panose="020B0604020202020204" pitchFamily="34" charset="0"/>
                <a:ea typeface="Arial" panose="020B0604020202020204" pitchFamily="34" charset="0"/>
                <a:cs typeface="Times New Roman" panose="02020603050405020304" pitchFamily="18" charset="0"/>
              </a:rPr>
              <a:t>This enables seamless escalation of customer conversations from mobile app to website to phone and over to social media. It remains unclear how the Internet of Things will impact communications and other functions.</a:t>
            </a:r>
          </a:p>
          <a:p>
            <a:pPr>
              <a:lnSpc>
                <a:spcPct val="115000"/>
              </a:lnSpc>
              <a:spcBef>
                <a:spcPts val="1200"/>
              </a:spcBef>
              <a:spcAft>
                <a:spcPts val="1200"/>
              </a:spcAft>
            </a:pPr>
            <a:endParaRPr lang="en-US" sz="11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100" dirty="0">
                <a:effectLst/>
                <a:latin typeface="Arial" panose="020B0604020202020204" pitchFamily="34" charset="0"/>
                <a:ea typeface="Arial" panose="020B0604020202020204" pitchFamily="34" charset="0"/>
              </a:rPr>
              <a:t>One of the most significant changes in relation to applications will be a shift from large monolithic applications that lack APIs to the creation and use of PBCs. This will be driven by organizations’ desire to reduce the difficulty of adapting applications to meet changing business requirements. Of respondents to Gartner’s 2020 Future of Applications Survey, 58% found it either “somewhat difficult” or “difficult” to adapt applications’ business processes and experiences to respond to changes in business practices.</a:t>
            </a:r>
          </a:p>
          <a:p>
            <a:pPr marL="228600" indent="0">
              <a:lnSpc>
                <a:spcPct val="115000"/>
              </a:lnSpc>
              <a:spcBef>
                <a:spcPts val="1200"/>
              </a:spcBef>
              <a:spcAft>
                <a:spcPts val="1200"/>
              </a:spcAft>
              <a:buFont typeface="Arial" panose="020B0604020202020204" pitchFamily="34" charset="0"/>
              <a:buNone/>
            </a:pPr>
            <a:endParaRPr lang="en-US" sz="11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100" dirty="0">
                <a:effectLst/>
                <a:latin typeface="Arial" panose="020B0604020202020204" pitchFamily="34" charset="0"/>
                <a:ea typeface="Arial" panose="020B0604020202020204" pitchFamily="34" charset="0"/>
              </a:rPr>
              <a:t>As a result of the use of composable applications and the creation of PBCs by technology suppliers and developers, organizations will increasingly create and use PBCs to enable application leaders to deliver more integrated, personalized and effortless customer experiences.</a:t>
            </a:r>
          </a:p>
          <a:p>
            <a:pPr>
              <a:lnSpc>
                <a:spcPct val="115000"/>
              </a:lnSpc>
              <a:spcBef>
                <a:spcPts val="1200"/>
              </a:spcBef>
              <a:spcAft>
                <a:spcPts val="1200"/>
              </a:spcAft>
            </a:pPr>
            <a:endParaRPr lang="en-US" sz="1100" b="1" dirty="0">
              <a:effectLst/>
              <a:latin typeface="Arial" panose="020B0604020202020204" pitchFamily="34" charset="0"/>
              <a:ea typeface="Arial" panose="020B0604020202020204" pitchFamily="34" charset="0"/>
            </a:endParaRPr>
          </a:p>
          <a:p>
            <a:pPr>
              <a:lnSpc>
                <a:spcPct val="115000"/>
              </a:lnSpc>
              <a:spcBef>
                <a:spcPts val="1200"/>
              </a:spcBef>
              <a:spcAft>
                <a:spcPts val="1200"/>
              </a:spcAft>
            </a:pPr>
            <a:r>
              <a:rPr lang="en-US" sz="1100" b="1" dirty="0">
                <a:effectLst/>
                <a:latin typeface="Arial" panose="020B0604020202020204" pitchFamily="34" charset="0"/>
                <a:ea typeface="Arial" panose="020B0604020202020204" pitchFamily="34" charset="0"/>
              </a:rPr>
              <a:t>Evidence and Related Research</a:t>
            </a:r>
            <a:endParaRPr lang="en-US" sz="11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100" dirty="0">
                <a:effectLst/>
                <a:latin typeface="Arial" panose="020B0604020202020204" pitchFamily="34" charset="0"/>
                <a:ea typeface="Arial" panose="020B0604020202020204" pitchFamily="34" charset="0"/>
              </a:rPr>
              <a:t>Gartner’s 2020 Future of Applications Survey was conducted online from 26 May to 9 June 2020 with 101 members of Gartner’s Research Circle — a Gartner-managed panel. Respondents were leaders within their organizations. This information is provided to enable deeper understanding of views about integration when choosing a SaaS provider and to help understand organizations’ views about adapting applications.</a:t>
            </a:r>
          </a:p>
          <a:p>
            <a:pPr marL="228600" indent="0">
              <a:lnSpc>
                <a:spcPct val="115000"/>
              </a:lnSpc>
              <a:spcBef>
                <a:spcPts val="1200"/>
              </a:spcBef>
              <a:spcAft>
                <a:spcPts val="1200"/>
              </a:spcAft>
              <a:buFont typeface="Arial" panose="020B0604020202020204" pitchFamily="34" charset="0"/>
              <a:buNone/>
            </a:pPr>
            <a:endParaRPr lang="en-US" sz="1100" dirty="0">
              <a:effectLst/>
              <a:latin typeface="Arial" panose="020B0604020202020204" pitchFamily="34" charset="0"/>
              <a:ea typeface="Arial" panose="020B0604020202020204" pitchFamily="34" charset="0"/>
            </a:endParaRPr>
          </a:p>
          <a:p>
            <a:pPr marL="228600" indent="0">
              <a:lnSpc>
                <a:spcPct val="115000"/>
              </a:lnSpc>
              <a:spcBef>
                <a:spcPts val="1200"/>
              </a:spcBef>
              <a:spcAft>
                <a:spcPts val="1200"/>
              </a:spcAft>
              <a:buFont typeface="Arial" panose="020B0604020202020204" pitchFamily="34" charset="0"/>
              <a:buNone/>
            </a:pPr>
            <a:r>
              <a:rPr lang="en-US" sz="1100" dirty="0">
                <a:effectLst/>
                <a:latin typeface="Arial" panose="020B0604020202020204" pitchFamily="34" charset="0"/>
                <a:ea typeface="Arial" panose="020B0604020202020204" pitchFamily="34" charset="0"/>
              </a:rPr>
              <a:t>3 Direct Impacts of Composable Applications on the Customer Engagement Hub — G00720501</a:t>
            </a:r>
          </a:p>
        </p:txBody>
      </p:sp>
    </p:spTree>
    <p:extLst>
      <p:ext uri="{BB962C8B-B14F-4D97-AF65-F5344CB8AC3E}">
        <p14:creationId xmlns:p14="http://schemas.microsoft.com/office/powerpoint/2010/main" val="41640958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3"/>
        <p:cNvGrpSpPr/>
        <p:nvPr/>
      </p:nvGrpSpPr>
      <p:grpSpPr>
        <a:xfrm>
          <a:off x="0" y="0"/>
          <a:ext cx="0" cy="0"/>
          <a:chOff x="0" y="0"/>
          <a:chExt cx="0" cy="0"/>
        </a:xfrm>
      </p:grpSpPr>
      <p:sp>
        <p:nvSpPr>
          <p:cNvPr id="14" name="Google Shape;14;p21"/>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1"/>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21"/>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sp>
        <p:nvSpPr>
          <p:cNvPr id="17" name="Google Shape;17;p21"/>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8" name="Google Shape;18;p21"/>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19" name="Google Shape;19;p21"/>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62"/>
        <p:cNvGrpSpPr/>
        <p:nvPr/>
      </p:nvGrpSpPr>
      <p:grpSpPr>
        <a:xfrm>
          <a:off x="0" y="0"/>
          <a:ext cx="0" cy="0"/>
          <a:chOff x="0" y="0"/>
          <a:chExt cx="0" cy="0"/>
        </a:xfrm>
      </p:grpSpPr>
      <p:sp>
        <p:nvSpPr>
          <p:cNvPr id="63" name="Google Shape;63;p3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31"/>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1"/>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1"/>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67"/>
        <p:cNvGrpSpPr/>
        <p:nvPr/>
      </p:nvGrpSpPr>
      <p:grpSpPr>
        <a:xfrm>
          <a:off x="0" y="0"/>
          <a:ext cx="0" cy="0"/>
          <a:chOff x="0" y="0"/>
          <a:chExt cx="0" cy="0"/>
        </a:xfrm>
      </p:grpSpPr>
      <p:sp>
        <p:nvSpPr>
          <p:cNvPr id="68" name="Google Shape;68;p3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2"/>
          <p:cNvSpPr txBox="1">
            <a:spLocks noGrp="1"/>
          </p:cNvSpPr>
          <p:nvPr>
            <p:ph type="body" idx="1"/>
          </p:nvPr>
        </p:nvSpPr>
        <p:spPr>
          <a:xfrm>
            <a:off x="457200"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2"/>
          <p:cNvSpPr txBox="1">
            <a:spLocks noGrp="1"/>
          </p:cNvSpPr>
          <p:nvPr>
            <p:ph type="body" idx="2"/>
          </p:nvPr>
        </p:nvSpPr>
        <p:spPr>
          <a:xfrm>
            <a:off x="4425696"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body" idx="3"/>
          </p:nvPr>
        </p:nvSpPr>
        <p:spPr>
          <a:xfrm>
            <a:off x="8394192" y="1527048"/>
            <a:ext cx="3337560" cy="4462272"/>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3"/>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3"/>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3"/>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a:off x="457200"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4"/>
          <p:cNvSpPr txBox="1">
            <a:spLocks noGrp="1"/>
          </p:cNvSpPr>
          <p:nvPr>
            <p:ph type="body" idx="2"/>
          </p:nvPr>
        </p:nvSpPr>
        <p:spPr>
          <a:xfrm>
            <a:off x="3348482"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4"/>
          <p:cNvSpPr txBox="1">
            <a:spLocks noGrp="1"/>
          </p:cNvSpPr>
          <p:nvPr>
            <p:ph type="body" idx="3"/>
          </p:nvPr>
        </p:nvSpPr>
        <p:spPr>
          <a:xfrm>
            <a:off x="6239764"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4"/>
          <p:cNvSpPr txBox="1">
            <a:spLocks noGrp="1"/>
          </p:cNvSpPr>
          <p:nvPr>
            <p:ph type="body" idx="4"/>
          </p:nvPr>
        </p:nvSpPr>
        <p:spPr>
          <a:xfrm>
            <a:off x="9131046" y="1527048"/>
            <a:ext cx="2600706" cy="4462272"/>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55600" algn="l">
              <a:lnSpc>
                <a:spcPct val="90000"/>
              </a:lnSpc>
              <a:spcBef>
                <a:spcPts val="1200"/>
              </a:spcBef>
              <a:spcAft>
                <a:spcPts val="0"/>
              </a:spcAft>
              <a:buClr>
                <a:schemeClr val="dk1"/>
              </a:buClr>
              <a:buSzPts val="20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55600" algn="l">
              <a:lnSpc>
                <a:spcPct val="90000"/>
              </a:lnSpc>
              <a:spcBef>
                <a:spcPts val="1200"/>
              </a:spcBef>
              <a:spcAft>
                <a:spcPts val="0"/>
              </a:spcAft>
              <a:buClr>
                <a:schemeClr val="dk1"/>
              </a:buClr>
              <a:buSzPts val="20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84"/>
        <p:cNvGrpSpPr/>
        <p:nvPr/>
      </p:nvGrpSpPr>
      <p:grpSpPr>
        <a:xfrm>
          <a:off x="0" y="0"/>
          <a:ext cx="0" cy="0"/>
          <a:chOff x="0" y="0"/>
          <a:chExt cx="0" cy="0"/>
        </a:xfrm>
      </p:grpSpPr>
      <p:sp>
        <p:nvSpPr>
          <p:cNvPr id="85" name="Google Shape;85;p3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5"/>
          <p:cNvSpPr/>
          <p:nvPr/>
        </p:nvSpPr>
        <p:spPr>
          <a:xfrm>
            <a:off x="0" y="1353312"/>
            <a:ext cx="175564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87" name="Google Shape;87;p35"/>
          <p:cNvSpPr/>
          <p:nvPr/>
        </p:nvSpPr>
        <p:spPr>
          <a:xfrm>
            <a:off x="7141464" y="1353312"/>
            <a:ext cx="5047488" cy="3291840"/>
          </a:xfrm>
          <a:prstGeom prst="rect">
            <a:avLst/>
          </a:prstGeom>
          <a:solidFill>
            <a:schemeClr val="accent1"/>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88"/>
        <p:cNvGrpSpPr/>
        <p:nvPr/>
      </p:nvGrpSpPr>
      <p:grpSpPr>
        <a:xfrm>
          <a:off x="0" y="0"/>
          <a:ext cx="0" cy="0"/>
          <a:chOff x="0" y="0"/>
          <a:chExt cx="0" cy="0"/>
        </a:xfrm>
      </p:grpSpPr>
      <p:sp>
        <p:nvSpPr>
          <p:cNvPr id="89" name="Google Shape;89;p3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36"/>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91" name="Google Shape;91;p36"/>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92"/>
        <p:cNvGrpSpPr/>
        <p:nvPr/>
      </p:nvGrpSpPr>
      <p:grpSpPr>
        <a:xfrm>
          <a:off x="0" y="0"/>
          <a:ext cx="0" cy="0"/>
          <a:chOff x="0" y="0"/>
          <a:chExt cx="0" cy="0"/>
        </a:xfrm>
      </p:grpSpPr>
      <p:sp>
        <p:nvSpPr>
          <p:cNvPr id="93" name="Google Shape;93;p37"/>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37"/>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95" name="Google Shape;95;p37"/>
          <p:cNvSpPr>
            <a:spLocks noGrp="1"/>
          </p:cNvSpPr>
          <p:nvPr>
            <p:ph type="pic" idx="2"/>
          </p:nvPr>
        </p:nvSpPr>
        <p:spPr>
          <a:xfrm>
            <a:off x="7040880" y="1346199"/>
            <a:ext cx="4690872" cy="4297680"/>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R="0" lvl="4"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96"/>
        <p:cNvGrpSpPr/>
        <p:nvPr/>
      </p:nvGrpSpPr>
      <p:grpSpPr>
        <a:xfrm>
          <a:off x="0" y="0"/>
          <a:ext cx="0" cy="0"/>
          <a:chOff x="0" y="0"/>
          <a:chExt cx="0" cy="0"/>
        </a:xfrm>
      </p:grpSpPr>
      <p:sp>
        <p:nvSpPr>
          <p:cNvPr id="97" name="Google Shape;97;p38"/>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38"/>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solidFill>
                  <a:schemeClr val="dk1"/>
                </a:solidFill>
              </a:defRPr>
            </a:lvl1pPr>
            <a:lvl2pPr marL="914400" lvl="1" indent="-228600" algn="l">
              <a:lnSpc>
                <a:spcPct val="90000"/>
              </a:lnSpc>
              <a:spcBef>
                <a:spcPts val="1200"/>
              </a:spcBef>
              <a:spcAft>
                <a:spcPts val="0"/>
              </a:spcAft>
              <a:buClr>
                <a:srgbClr val="888888"/>
              </a:buClr>
              <a:buSzPts val="2000"/>
              <a:buNone/>
              <a:defRPr sz="2000">
                <a:solidFill>
                  <a:srgbClr val="888888"/>
                </a:solidFill>
              </a:defRPr>
            </a:lvl2pPr>
            <a:lvl3pPr marL="1371600" lvl="2" indent="-228600" algn="l">
              <a:lnSpc>
                <a:spcPct val="90000"/>
              </a:lnSpc>
              <a:spcBef>
                <a:spcPts val="1200"/>
              </a:spcBef>
              <a:spcAft>
                <a:spcPts val="0"/>
              </a:spcAft>
              <a:buClr>
                <a:srgbClr val="888888"/>
              </a:buClr>
              <a:buSzPts val="1800"/>
              <a:buNone/>
              <a:defRPr sz="1800">
                <a:solidFill>
                  <a:srgbClr val="888888"/>
                </a:solidFill>
              </a:defRPr>
            </a:lvl3pPr>
            <a:lvl4pPr marL="1828800" lvl="3" indent="-228600" algn="l">
              <a:lnSpc>
                <a:spcPct val="90000"/>
              </a:lnSpc>
              <a:spcBef>
                <a:spcPts val="1200"/>
              </a:spcBef>
              <a:spcAft>
                <a:spcPts val="0"/>
              </a:spcAft>
              <a:buClr>
                <a:srgbClr val="888888"/>
              </a:buClr>
              <a:buSzPts val="1600"/>
              <a:buNone/>
              <a:defRPr sz="1600">
                <a:solidFill>
                  <a:srgbClr val="888888"/>
                </a:solidFill>
              </a:defRPr>
            </a:lvl4pPr>
            <a:lvl5pPr marL="2286000" lvl="4" indent="-228600" algn="l">
              <a:lnSpc>
                <a:spcPct val="90000"/>
              </a:lnSpc>
              <a:spcBef>
                <a:spcPts val="12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Recommended Resear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4" name="Text Placeholder 3"/>
          <p:cNvSpPr>
            <a:spLocks noGrp="1"/>
          </p:cNvSpPr>
          <p:nvPr>
            <p:ph type="body" sz="quarter" idx="10" hasCustomPrompt="1"/>
          </p:nvPr>
        </p:nvSpPr>
        <p:spPr>
          <a:xfrm>
            <a:off x="457200" y="1527175"/>
            <a:ext cx="11276013" cy="4460873"/>
          </a:xfrm>
        </p:spPr>
        <p:txBody>
          <a:bodyPr/>
          <a:lstStyle>
            <a:lvl1pPr marL="457200" indent="-457200">
              <a:buClr>
                <a:schemeClr val="tx2"/>
              </a:buClr>
              <a:buSzPct val="130000"/>
              <a:buFontTx/>
              <a:buBlip>
                <a:blip r:embed="rId2">
                  <a:extLst>
                    <a:ext uri="{96DAC541-7B7A-43D3-8B79-37D633B846F1}">
                      <asvg:svgBlip xmlns:asvg="http://schemas.microsoft.com/office/drawing/2016/SVG/main" xmlns="" r:embed="rId3"/>
                    </a:ext>
                  </a:extLst>
                </a:blip>
              </a:buBlip>
              <a:defRPr/>
            </a:lvl1pPr>
            <a:lvl2pPr marL="950976">
              <a:buClrTx/>
              <a:defRPr/>
            </a:lvl2pPr>
            <a:lvl3pPr marL="1389888">
              <a:buClrTx/>
              <a:defRPr/>
            </a:lvl3pPr>
            <a:lvl4pPr marL="1883664">
              <a:buClrTx/>
              <a:defRPr/>
            </a:lvl4pPr>
            <a:lvl5pPr marL="2322576">
              <a:buClrTx/>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6538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Recommenda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Text Placeholder 4">
            <a:extLst>
              <a:ext uri="{FF2B5EF4-FFF2-40B4-BE49-F238E27FC236}">
                <a16:creationId xmlns:a16="http://schemas.microsoft.com/office/drawing/2014/main" xmlns="" id="{DE8D9AD6-0FE7-4371-839A-F97CD97F5DFF}"/>
              </a:ext>
            </a:extLst>
          </p:cNvPr>
          <p:cNvSpPr>
            <a:spLocks noGrp="1"/>
          </p:cNvSpPr>
          <p:nvPr>
            <p:ph type="body" sz="quarter" idx="10" hasCustomPrompt="1"/>
          </p:nvPr>
        </p:nvSpPr>
        <p:spPr/>
        <p:txBody>
          <a:bodyPr/>
          <a:lstStyle>
            <a:lvl1pPr marL="457200" indent="-457200">
              <a:buSzPct val="130000"/>
              <a:buFontTx/>
              <a:buBlip>
                <a:blip r:embed="rId2">
                  <a:extLst>
                    <a:ext uri="{96DAC541-7B7A-43D3-8B79-37D633B846F1}">
                      <asvg:svgBlip xmlns:asvg="http://schemas.microsoft.com/office/drawing/2016/SVG/main" xmlns="" r:embed="rId3"/>
                    </a:ext>
                  </a:extLst>
                </a:blip>
              </a:buBlip>
              <a:defRPr/>
            </a:lvl1pPr>
            <a:lvl2pPr marL="950976">
              <a:defRPr/>
            </a:lvl2pPr>
            <a:lvl3pPr marL="1389888">
              <a:defRPr/>
            </a:lvl3pPr>
            <a:lvl4pPr marL="1883664">
              <a:defRPr/>
            </a:lvl4pPr>
            <a:lvl5pPr marL="2322576">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9733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2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6"/>
        <p:cNvGrpSpPr/>
        <p:nvPr/>
      </p:nvGrpSpPr>
      <p:grpSpPr>
        <a:xfrm>
          <a:off x="0" y="0"/>
          <a:ext cx="0" cy="0"/>
          <a:chOff x="0" y="0"/>
          <a:chExt cx="0" cy="0"/>
        </a:xfrm>
      </p:grpSpPr>
      <p:sp>
        <p:nvSpPr>
          <p:cNvPr id="107" name="Google Shape;107;p4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08"/>
        <p:cNvGrpSpPr/>
        <p:nvPr/>
      </p:nvGrpSpPr>
      <p:grpSpPr>
        <a:xfrm>
          <a:off x="0" y="0"/>
          <a:ext cx="0" cy="0"/>
          <a:chOff x="0" y="0"/>
          <a:chExt cx="0" cy="0"/>
        </a:xfrm>
      </p:grpSpPr>
      <p:sp>
        <p:nvSpPr>
          <p:cNvPr id="109" name="Google Shape;109;p4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4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111"/>
        <p:cNvGrpSpPr/>
        <p:nvPr/>
      </p:nvGrpSpPr>
      <p:grpSpPr>
        <a:xfrm>
          <a:off x="0" y="0"/>
          <a:ext cx="0" cy="0"/>
          <a:chOff x="0" y="0"/>
          <a:chExt cx="0" cy="0"/>
        </a:xfrm>
      </p:grpSpPr>
      <p:sp>
        <p:nvSpPr>
          <p:cNvPr id="112" name="Google Shape;112;p4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3"/>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114"/>
        <p:cNvGrpSpPr/>
        <p:nvPr/>
      </p:nvGrpSpPr>
      <p:grpSpPr>
        <a:xfrm>
          <a:off x="0" y="0"/>
          <a:ext cx="0" cy="0"/>
          <a:chOff x="0" y="0"/>
          <a:chExt cx="0" cy="0"/>
        </a:xfrm>
      </p:grpSpPr>
      <p:sp>
        <p:nvSpPr>
          <p:cNvPr id="115" name="Google Shape;115;p4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44"/>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17" name="Google Shape;117;p44"/>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lt1"/>
              </a:buClr>
              <a:buSzPts val="1800"/>
              <a:buChar char="•"/>
              <a:defRPr/>
            </a:lvl1pPr>
            <a:lvl2pPr marL="914400" lvl="1" indent="-342900" algn="l">
              <a:lnSpc>
                <a:spcPct val="90000"/>
              </a:lnSpc>
              <a:spcBef>
                <a:spcPts val="1200"/>
              </a:spcBef>
              <a:spcAft>
                <a:spcPts val="0"/>
              </a:spcAft>
              <a:buClr>
                <a:schemeClr val="lt1"/>
              </a:buClr>
              <a:buSzPts val="1800"/>
              <a:buChar char="–"/>
              <a:defRPr/>
            </a:lvl2pPr>
            <a:lvl3pPr marL="1371600" lvl="2" indent="-342900" algn="l">
              <a:lnSpc>
                <a:spcPct val="90000"/>
              </a:lnSpc>
              <a:spcBef>
                <a:spcPts val="1200"/>
              </a:spcBef>
              <a:spcAft>
                <a:spcPts val="0"/>
              </a:spcAft>
              <a:buClr>
                <a:schemeClr val="lt1"/>
              </a:buClr>
              <a:buSzPts val="1800"/>
              <a:buChar char="•"/>
              <a:defRPr/>
            </a:lvl3pPr>
            <a:lvl4pPr marL="1828800" lvl="3" indent="-342900" algn="l">
              <a:lnSpc>
                <a:spcPct val="90000"/>
              </a:lnSpc>
              <a:spcBef>
                <a:spcPts val="1200"/>
              </a:spcBef>
              <a:spcAft>
                <a:spcPts val="0"/>
              </a:spcAft>
              <a:buClr>
                <a:schemeClr val="lt1"/>
              </a:buClr>
              <a:buSzPts val="1800"/>
              <a:buChar char="–"/>
              <a:defRPr/>
            </a:lvl4pPr>
            <a:lvl5pPr marL="2286000" lvl="4" indent="-342900" algn="l">
              <a:lnSpc>
                <a:spcPct val="90000"/>
              </a:lnSpc>
              <a:spcBef>
                <a:spcPts val="12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18"/>
        <p:cNvGrpSpPr/>
        <p:nvPr/>
      </p:nvGrpSpPr>
      <p:grpSpPr>
        <a:xfrm>
          <a:off x="0" y="0"/>
          <a:ext cx="0" cy="0"/>
          <a:chOff x="0" y="0"/>
          <a:chExt cx="0" cy="0"/>
        </a:xfrm>
      </p:grpSpPr>
      <p:sp>
        <p:nvSpPr>
          <p:cNvPr id="119" name="Google Shape;119;p4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45"/>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1" name="Google Shape;121;p45"/>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2" name="Google Shape;122;p45"/>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23"/>
        <p:cNvGrpSpPr/>
        <p:nvPr/>
      </p:nvGrpSpPr>
      <p:grpSpPr>
        <a:xfrm>
          <a:off x="0" y="0"/>
          <a:ext cx="0" cy="0"/>
          <a:chOff x="0" y="0"/>
          <a:chExt cx="0" cy="0"/>
        </a:xfrm>
      </p:grpSpPr>
      <p:sp>
        <p:nvSpPr>
          <p:cNvPr id="124" name="Google Shape;124;p46"/>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46"/>
          <p:cNvSpPr txBox="1">
            <a:spLocks noGrp="1"/>
          </p:cNvSpPr>
          <p:nvPr>
            <p:ph type="body" idx="1"/>
          </p:nvPr>
        </p:nvSpPr>
        <p:spPr>
          <a:xfrm>
            <a:off x="457200"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46"/>
          <p:cNvSpPr txBox="1">
            <a:spLocks noGrp="1"/>
          </p:cNvSpPr>
          <p:nvPr>
            <p:ph type="body" idx="2"/>
          </p:nvPr>
        </p:nvSpPr>
        <p:spPr>
          <a:xfrm>
            <a:off x="4425696"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46"/>
          <p:cNvSpPr txBox="1">
            <a:spLocks noGrp="1"/>
          </p:cNvSpPr>
          <p:nvPr>
            <p:ph type="body" idx="3"/>
          </p:nvPr>
        </p:nvSpPr>
        <p:spPr>
          <a:xfrm>
            <a:off x="8394192" y="1527048"/>
            <a:ext cx="3337560" cy="4462272"/>
          </a:xfrm>
          <a:prstGeom prst="rect">
            <a:avLst/>
          </a:prstGeom>
          <a:solidFill>
            <a:srgbClr val="355578"/>
          </a:solidFill>
          <a:ln>
            <a:noFill/>
          </a:ln>
        </p:spPr>
        <p:txBody>
          <a:bodyPr spcFirstLastPara="1" wrap="square" lIns="18287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128"/>
        <p:cNvGrpSpPr/>
        <p:nvPr/>
      </p:nvGrpSpPr>
      <p:grpSpPr>
        <a:xfrm>
          <a:off x="0" y="0"/>
          <a:ext cx="0" cy="0"/>
          <a:chOff x="0" y="0"/>
          <a:chExt cx="0" cy="0"/>
        </a:xfrm>
      </p:grpSpPr>
      <p:sp>
        <p:nvSpPr>
          <p:cNvPr id="129" name="Google Shape;129;p4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47"/>
          <p:cNvSpPr txBox="1">
            <a:spLocks noGrp="1"/>
          </p:cNvSpPr>
          <p:nvPr>
            <p:ph type="body" idx="1"/>
          </p:nvPr>
        </p:nvSpPr>
        <p:spPr>
          <a:xfrm>
            <a:off x="457200"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1" name="Google Shape;131;p47"/>
          <p:cNvSpPr txBox="1">
            <a:spLocks noGrp="1"/>
          </p:cNvSpPr>
          <p:nvPr>
            <p:ph type="body" idx="2"/>
          </p:nvPr>
        </p:nvSpPr>
        <p:spPr>
          <a:xfrm>
            <a:off x="3348482"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2" name="Google Shape;132;p47"/>
          <p:cNvSpPr txBox="1">
            <a:spLocks noGrp="1"/>
          </p:cNvSpPr>
          <p:nvPr>
            <p:ph type="body" idx="3"/>
          </p:nvPr>
        </p:nvSpPr>
        <p:spPr>
          <a:xfrm>
            <a:off x="6239764"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3" name="Google Shape;133;p47"/>
          <p:cNvSpPr txBox="1">
            <a:spLocks noGrp="1"/>
          </p:cNvSpPr>
          <p:nvPr>
            <p:ph type="body" idx="4"/>
          </p:nvPr>
        </p:nvSpPr>
        <p:spPr>
          <a:xfrm>
            <a:off x="9131046" y="1527048"/>
            <a:ext cx="2600706"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134"/>
        <p:cNvGrpSpPr/>
        <p:nvPr/>
      </p:nvGrpSpPr>
      <p:grpSpPr>
        <a:xfrm>
          <a:off x="0" y="0"/>
          <a:ext cx="0" cy="0"/>
          <a:chOff x="0" y="0"/>
          <a:chExt cx="0" cy="0"/>
        </a:xfrm>
      </p:grpSpPr>
      <p:sp>
        <p:nvSpPr>
          <p:cNvPr id="135" name="Google Shape;135;p4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48"/>
          <p:cNvSpPr txBox="1">
            <a:spLocks noGrp="1"/>
          </p:cNvSpPr>
          <p:nvPr>
            <p:ph type="body" idx="1"/>
          </p:nvPr>
        </p:nvSpPr>
        <p:spPr>
          <a:xfrm>
            <a:off x="457200"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48"/>
          <p:cNvSpPr txBox="1">
            <a:spLocks noGrp="1"/>
          </p:cNvSpPr>
          <p:nvPr>
            <p:ph type="body" idx="2"/>
          </p:nvPr>
        </p:nvSpPr>
        <p:spPr>
          <a:xfrm>
            <a:off x="3348482"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8" name="Google Shape;138;p48"/>
          <p:cNvSpPr txBox="1">
            <a:spLocks noGrp="1"/>
          </p:cNvSpPr>
          <p:nvPr>
            <p:ph type="body" idx="3"/>
          </p:nvPr>
        </p:nvSpPr>
        <p:spPr>
          <a:xfrm>
            <a:off x="6239764"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9" name="Google Shape;139;p48"/>
          <p:cNvSpPr txBox="1">
            <a:spLocks noGrp="1"/>
          </p:cNvSpPr>
          <p:nvPr>
            <p:ph type="body" idx="4"/>
          </p:nvPr>
        </p:nvSpPr>
        <p:spPr>
          <a:xfrm>
            <a:off x="9131046" y="1527048"/>
            <a:ext cx="2600706" cy="4462272"/>
          </a:xfrm>
          <a:prstGeom prst="rect">
            <a:avLst/>
          </a:prstGeom>
          <a:solidFill>
            <a:srgbClr val="355578"/>
          </a:solidFill>
          <a:ln>
            <a:noFill/>
          </a:ln>
        </p:spPr>
        <p:txBody>
          <a:bodyPr spcFirstLastPara="1" wrap="square" lIns="91425" tIns="182875" rIns="91425" bIns="91425" anchor="t" anchorCtr="0">
            <a:noAutofit/>
          </a:bodyPr>
          <a:lstStyle>
            <a:lvl1pPr marL="457200" lvl="0" indent="-355600" algn="l">
              <a:lnSpc>
                <a:spcPct val="90000"/>
              </a:lnSpc>
              <a:spcBef>
                <a:spcPts val="1200"/>
              </a:spcBef>
              <a:spcAft>
                <a:spcPts val="0"/>
              </a:spcAft>
              <a:buClr>
                <a:schemeClr val="lt1"/>
              </a:buClr>
              <a:buSzPts val="2000"/>
              <a:buChar char="•"/>
              <a:defRPr sz="2000"/>
            </a:lvl1pPr>
            <a:lvl2pPr marL="914400" lvl="1" indent="-355600" algn="l">
              <a:lnSpc>
                <a:spcPct val="90000"/>
              </a:lnSpc>
              <a:spcBef>
                <a:spcPts val="1200"/>
              </a:spcBef>
              <a:spcAft>
                <a:spcPts val="0"/>
              </a:spcAft>
              <a:buClr>
                <a:schemeClr val="lt1"/>
              </a:buClr>
              <a:buSzPts val="2000"/>
              <a:buChar char="–"/>
              <a:defRPr sz="2000"/>
            </a:lvl2pPr>
            <a:lvl3pPr marL="1371600" lvl="2" indent="-355600" algn="l">
              <a:lnSpc>
                <a:spcPct val="90000"/>
              </a:lnSpc>
              <a:spcBef>
                <a:spcPts val="1200"/>
              </a:spcBef>
              <a:spcAft>
                <a:spcPts val="0"/>
              </a:spcAft>
              <a:buClr>
                <a:schemeClr val="lt1"/>
              </a:buClr>
              <a:buSzPts val="2000"/>
              <a:buChar char="•"/>
              <a:defRPr sz="2000"/>
            </a:lvl3pPr>
            <a:lvl4pPr marL="1828800" lvl="3" indent="-355600" algn="l">
              <a:lnSpc>
                <a:spcPct val="90000"/>
              </a:lnSpc>
              <a:spcBef>
                <a:spcPts val="1200"/>
              </a:spcBef>
              <a:spcAft>
                <a:spcPts val="0"/>
              </a:spcAft>
              <a:buClr>
                <a:schemeClr val="lt1"/>
              </a:buClr>
              <a:buSzPts val="2000"/>
              <a:buChar char="–"/>
              <a:defRPr sz="2000"/>
            </a:lvl4pPr>
            <a:lvl5pPr marL="2286000" lvl="4" indent="-355600" algn="l">
              <a:lnSpc>
                <a:spcPct val="90000"/>
              </a:lnSpc>
              <a:spcBef>
                <a:spcPts val="1200"/>
              </a:spcBef>
              <a:spcAft>
                <a:spcPts val="0"/>
              </a:spcAft>
              <a:buClr>
                <a:schemeClr val="lt1"/>
              </a:buClr>
              <a:buSzPts val="2000"/>
              <a:buChar char="•"/>
              <a:defRPr sz="2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140"/>
        <p:cNvGrpSpPr/>
        <p:nvPr/>
      </p:nvGrpSpPr>
      <p:grpSpPr>
        <a:xfrm>
          <a:off x="0" y="0"/>
          <a:ext cx="0" cy="0"/>
          <a:chOff x="0" y="0"/>
          <a:chExt cx="0" cy="0"/>
        </a:xfrm>
      </p:grpSpPr>
      <p:sp>
        <p:nvSpPr>
          <p:cNvPr id="141" name="Google Shape;141;p4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49"/>
          <p:cNvSpPr/>
          <p:nvPr/>
        </p:nvSpPr>
        <p:spPr>
          <a:xfrm>
            <a:off x="0" y="1353312"/>
            <a:ext cx="175564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43" name="Google Shape;143;p49"/>
          <p:cNvSpPr/>
          <p:nvPr/>
        </p:nvSpPr>
        <p:spPr>
          <a:xfrm>
            <a:off x="7141464" y="1353312"/>
            <a:ext cx="5047488"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28"/>
        <p:cNvGrpSpPr/>
        <p:nvPr/>
      </p:nvGrpSpPr>
      <p:grpSpPr>
        <a:xfrm>
          <a:off x="0" y="0"/>
          <a:ext cx="0" cy="0"/>
          <a:chOff x="0" y="0"/>
          <a:chExt cx="0" cy="0"/>
        </a:xfrm>
      </p:grpSpPr>
      <p:sp>
        <p:nvSpPr>
          <p:cNvPr id="29" name="Google Shape;29;p2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81000" algn="l">
              <a:lnSpc>
                <a:spcPct val="90000"/>
              </a:lnSpc>
              <a:spcBef>
                <a:spcPts val="1200"/>
              </a:spcBef>
              <a:spcAft>
                <a:spcPts val="0"/>
              </a:spcAft>
              <a:buClr>
                <a:srgbClr val="979D9D"/>
              </a:buClr>
              <a:buSzPts val="2400"/>
              <a:buFont typeface="Arial Black"/>
              <a:buAutoNum type="arabicPeriod"/>
              <a:defRPr>
                <a:solidFill>
                  <a:srgbClr val="979D9D"/>
                </a:solidFill>
              </a:defRPr>
            </a:lvl1pPr>
            <a:lvl2pPr marL="914400" lvl="1" indent="-381000" algn="l">
              <a:lnSpc>
                <a:spcPct val="90000"/>
              </a:lnSpc>
              <a:spcBef>
                <a:spcPts val="1200"/>
              </a:spcBef>
              <a:spcAft>
                <a:spcPts val="0"/>
              </a:spcAft>
              <a:buClr>
                <a:srgbClr val="979D9D"/>
              </a:buClr>
              <a:buSzPts val="240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81000" algn="l">
              <a:lnSpc>
                <a:spcPct val="90000"/>
              </a:lnSpc>
              <a:spcBef>
                <a:spcPts val="1200"/>
              </a:spcBef>
              <a:spcAft>
                <a:spcPts val="0"/>
              </a:spcAft>
              <a:buClr>
                <a:srgbClr val="979D9D"/>
              </a:buClr>
              <a:buSzPts val="240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144"/>
        <p:cNvGrpSpPr/>
        <p:nvPr/>
      </p:nvGrpSpPr>
      <p:grpSpPr>
        <a:xfrm>
          <a:off x="0" y="0"/>
          <a:ext cx="0" cy="0"/>
          <a:chOff x="0" y="0"/>
          <a:chExt cx="0" cy="0"/>
        </a:xfrm>
      </p:grpSpPr>
      <p:sp>
        <p:nvSpPr>
          <p:cNvPr id="145" name="Google Shape;145;p50"/>
          <p:cNvSpPr txBox="1">
            <a:spLocks noGrp="1"/>
          </p:cNvSpPr>
          <p:nvPr>
            <p:ph type="title"/>
          </p:nvPr>
        </p:nvSpPr>
        <p:spPr>
          <a:xfrm>
            <a:off x="457199"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50"/>
          <p:cNvSpPr txBox="1">
            <a:spLocks noGrp="1"/>
          </p:cNvSpPr>
          <p:nvPr>
            <p:ph type="body" idx="1"/>
          </p:nvPr>
        </p:nvSpPr>
        <p:spPr>
          <a:xfrm>
            <a:off x="457199"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147" name="Google Shape;147;p50"/>
          <p:cNvSpPr>
            <a:spLocks noGrp="1"/>
          </p:cNvSpPr>
          <p:nvPr>
            <p:ph type="pic" idx="2"/>
          </p:nvPr>
        </p:nvSpPr>
        <p:spPr>
          <a:xfrm>
            <a:off x="7040880" y="1346199"/>
            <a:ext cx="4690872" cy="4297680"/>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R="0" lvl="1"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R="0" lvl="2"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R="0" lvl="3"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R="0" lvl="4"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8"/>
        <p:cNvGrpSpPr/>
        <p:nvPr/>
      </p:nvGrpSpPr>
      <p:grpSpPr>
        <a:xfrm>
          <a:off x="0" y="0"/>
          <a:ext cx="0" cy="0"/>
          <a:chOff x="0" y="0"/>
          <a:chExt cx="0" cy="0"/>
        </a:xfrm>
      </p:grpSpPr>
      <p:sp>
        <p:nvSpPr>
          <p:cNvPr id="149" name="Google Shape;149;p51"/>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51"/>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lt1"/>
              </a:buClr>
              <a:buSzPts val="1400"/>
              <a:buNone/>
              <a:defRPr sz="1400">
                <a:solidFill>
                  <a:schemeClr val="lt1"/>
                </a:solidFill>
              </a:defRPr>
            </a:lvl1pPr>
            <a:lvl2pPr marL="914400" lvl="1" indent="-228600" algn="l">
              <a:lnSpc>
                <a:spcPct val="90000"/>
              </a:lnSpc>
              <a:spcBef>
                <a:spcPts val="1200"/>
              </a:spcBef>
              <a:spcAft>
                <a:spcPts val="0"/>
              </a:spcAft>
              <a:buClr>
                <a:schemeClr val="lt1"/>
              </a:buClr>
              <a:buSzPts val="2000"/>
              <a:buNone/>
              <a:defRPr sz="2000">
                <a:solidFill>
                  <a:schemeClr val="lt1"/>
                </a:solidFill>
              </a:defRPr>
            </a:lvl2pPr>
            <a:lvl3pPr marL="1371600" lvl="2" indent="-228600" algn="l">
              <a:lnSpc>
                <a:spcPct val="90000"/>
              </a:lnSpc>
              <a:spcBef>
                <a:spcPts val="1200"/>
              </a:spcBef>
              <a:spcAft>
                <a:spcPts val="0"/>
              </a:spcAft>
              <a:buClr>
                <a:schemeClr val="lt1"/>
              </a:buClr>
              <a:buSzPts val="1800"/>
              <a:buNone/>
              <a:defRPr sz="1800">
                <a:solidFill>
                  <a:schemeClr val="lt1"/>
                </a:solidFill>
              </a:defRPr>
            </a:lvl3pPr>
            <a:lvl4pPr marL="1828800" lvl="3" indent="-228600" algn="l">
              <a:lnSpc>
                <a:spcPct val="90000"/>
              </a:lnSpc>
              <a:spcBef>
                <a:spcPts val="1200"/>
              </a:spcBef>
              <a:spcAft>
                <a:spcPts val="0"/>
              </a:spcAft>
              <a:buClr>
                <a:schemeClr val="lt1"/>
              </a:buClr>
              <a:buSzPts val="1600"/>
              <a:buNone/>
              <a:defRPr sz="1600">
                <a:solidFill>
                  <a:schemeClr val="lt1"/>
                </a:solidFill>
              </a:defRPr>
            </a:lvl4pPr>
            <a:lvl5pPr marL="2286000" lvl="4" indent="-228600" algn="l">
              <a:lnSpc>
                <a:spcPct val="90000"/>
              </a:lnSpc>
              <a:spcBef>
                <a:spcPts val="12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Title Slide W1_Surf" type="title">
  <p:cSld name="TITLE">
    <p:bg>
      <p:bgPr>
        <a:solidFill>
          <a:schemeClr val="lt1"/>
        </a:solidFill>
        <a:effectLst/>
      </p:bgPr>
    </p:bg>
    <p:spTree>
      <p:nvGrpSpPr>
        <p:cNvPr id="1" name="Shape 157"/>
        <p:cNvGrpSpPr/>
        <p:nvPr/>
      </p:nvGrpSpPr>
      <p:grpSpPr>
        <a:xfrm>
          <a:off x="0" y="0"/>
          <a:ext cx="0" cy="0"/>
          <a:chOff x="0" y="0"/>
          <a:chExt cx="0" cy="0"/>
        </a:xfrm>
      </p:grpSpPr>
      <p:sp>
        <p:nvSpPr>
          <p:cNvPr id="158" name="Google Shape;158;p5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5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0" name="Google Shape;160;p53"/>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61" name="Google Shape;161;p53"/>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62" name="Google Shape;162;p5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dk1"/>
                </a:solidFill>
                <a:latin typeface="Arial"/>
                <a:ea typeface="Arial"/>
                <a:cs typeface="Arial"/>
                <a:sym typeface="Arial"/>
              </a:rPr>
            </a:br>
            <a:r>
              <a:rPr lang="en-US" sz="700"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163" name="Google Shape;163;p53"/>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Title Slide W1_Tang">
  <p:cSld name="Title Slide W1_Tang">
    <p:bg>
      <p:bgPr>
        <a:solidFill>
          <a:schemeClr val="lt1"/>
        </a:solidFill>
        <a:effectLst/>
      </p:bgPr>
    </p:bg>
    <p:spTree>
      <p:nvGrpSpPr>
        <p:cNvPr id="1" name="Shape 164"/>
        <p:cNvGrpSpPr/>
        <p:nvPr/>
      </p:nvGrpSpPr>
      <p:grpSpPr>
        <a:xfrm>
          <a:off x="0" y="0"/>
          <a:ext cx="0" cy="0"/>
          <a:chOff x="0" y="0"/>
          <a:chExt cx="0" cy="0"/>
        </a:xfrm>
      </p:grpSpPr>
      <p:sp>
        <p:nvSpPr>
          <p:cNvPr id="165" name="Google Shape;165;p5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5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7" name="Google Shape;167;p54"/>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68" name="Google Shape;168;p54"/>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69" name="Google Shape;169;p5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dk1"/>
                </a:solidFill>
                <a:latin typeface="Arial"/>
                <a:ea typeface="Arial"/>
                <a:cs typeface="Arial"/>
                <a:sym typeface="Arial"/>
              </a:rPr>
            </a:br>
            <a:r>
              <a:rPr lang="en-US" sz="700"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170" name="Google Shape;170;p54"/>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Title Slide W1_Lemon">
  <p:cSld name="Title Slide W1_Lemon">
    <p:bg>
      <p:bgPr>
        <a:solidFill>
          <a:schemeClr val="lt1"/>
        </a:solidFill>
        <a:effectLst/>
      </p:bgPr>
    </p:bg>
    <p:spTree>
      <p:nvGrpSpPr>
        <p:cNvPr id="1" name="Shape 171"/>
        <p:cNvGrpSpPr/>
        <p:nvPr/>
      </p:nvGrpSpPr>
      <p:grpSpPr>
        <a:xfrm>
          <a:off x="0" y="0"/>
          <a:ext cx="0" cy="0"/>
          <a:chOff x="0" y="0"/>
          <a:chExt cx="0" cy="0"/>
        </a:xfrm>
      </p:grpSpPr>
      <p:sp>
        <p:nvSpPr>
          <p:cNvPr id="172" name="Google Shape;172;p5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5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74" name="Google Shape;174;p55"/>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75" name="Google Shape;175;p55"/>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76" name="Google Shape;176;p5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dk1"/>
                </a:solidFill>
                <a:latin typeface="Arial"/>
                <a:ea typeface="Arial"/>
                <a:cs typeface="Arial"/>
                <a:sym typeface="Arial"/>
              </a:rPr>
            </a:br>
            <a:r>
              <a:rPr lang="en-US" sz="700"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177" name="Google Shape;177;p55"/>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Title Slide W1_Rose">
  <p:cSld name="Title Slide W1_Rose">
    <p:bg>
      <p:bgPr>
        <a:solidFill>
          <a:schemeClr val="lt1"/>
        </a:solidFill>
        <a:effectLst/>
      </p:bgPr>
    </p:bg>
    <p:spTree>
      <p:nvGrpSpPr>
        <p:cNvPr id="1" name="Shape 178"/>
        <p:cNvGrpSpPr/>
        <p:nvPr/>
      </p:nvGrpSpPr>
      <p:grpSpPr>
        <a:xfrm>
          <a:off x="0" y="0"/>
          <a:ext cx="0" cy="0"/>
          <a:chOff x="0" y="0"/>
          <a:chExt cx="0" cy="0"/>
        </a:xfrm>
      </p:grpSpPr>
      <p:sp>
        <p:nvSpPr>
          <p:cNvPr id="179" name="Google Shape;179;p56"/>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0" name="Google Shape;180;p56"/>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1" name="Google Shape;181;p56"/>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82" name="Google Shape;182;p56"/>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83" name="Google Shape;183;p56"/>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dk1"/>
                </a:solidFill>
                <a:latin typeface="Arial"/>
                <a:ea typeface="Arial"/>
                <a:cs typeface="Arial"/>
                <a:sym typeface="Arial"/>
              </a:rPr>
            </a:br>
            <a:r>
              <a:rPr lang="en-US" sz="700"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184" name="Google Shape;184;p56"/>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ivider W1_Surf">
  <p:cSld name="Divider W1_Surf">
    <p:spTree>
      <p:nvGrpSpPr>
        <p:cNvPr id="1" name="Shape 185"/>
        <p:cNvGrpSpPr/>
        <p:nvPr/>
      </p:nvGrpSpPr>
      <p:grpSpPr>
        <a:xfrm>
          <a:off x="0" y="0"/>
          <a:ext cx="0" cy="0"/>
          <a:chOff x="0" y="0"/>
          <a:chExt cx="0" cy="0"/>
        </a:xfrm>
      </p:grpSpPr>
      <p:sp>
        <p:nvSpPr>
          <p:cNvPr id="186" name="Google Shape;186;p5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57"/>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88" name="Google Shape;188;p57"/>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ivider W1_Tang">
  <p:cSld name="Divider W1_Tang">
    <p:spTree>
      <p:nvGrpSpPr>
        <p:cNvPr id="1" name="Shape 189"/>
        <p:cNvGrpSpPr/>
        <p:nvPr/>
      </p:nvGrpSpPr>
      <p:grpSpPr>
        <a:xfrm>
          <a:off x="0" y="0"/>
          <a:ext cx="0" cy="0"/>
          <a:chOff x="0" y="0"/>
          <a:chExt cx="0" cy="0"/>
        </a:xfrm>
      </p:grpSpPr>
      <p:sp>
        <p:nvSpPr>
          <p:cNvPr id="190" name="Google Shape;190;p5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58"/>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92" name="Google Shape;192;p58"/>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Divider W1_Lemon">
  <p:cSld name="Divider W1_Lemon">
    <p:spTree>
      <p:nvGrpSpPr>
        <p:cNvPr id="1" name="Shape 193"/>
        <p:cNvGrpSpPr/>
        <p:nvPr/>
      </p:nvGrpSpPr>
      <p:grpSpPr>
        <a:xfrm>
          <a:off x="0" y="0"/>
          <a:ext cx="0" cy="0"/>
          <a:chOff x="0" y="0"/>
          <a:chExt cx="0" cy="0"/>
        </a:xfrm>
      </p:grpSpPr>
      <p:sp>
        <p:nvSpPr>
          <p:cNvPr id="194" name="Google Shape;194;p5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5" name="Google Shape;195;p59"/>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196" name="Google Shape;196;p59"/>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Divider W1_Rose">
  <p:cSld name="Divider W1_Rose">
    <p:spTree>
      <p:nvGrpSpPr>
        <p:cNvPr id="1" name="Shape 197"/>
        <p:cNvGrpSpPr/>
        <p:nvPr/>
      </p:nvGrpSpPr>
      <p:grpSpPr>
        <a:xfrm>
          <a:off x="0" y="0"/>
          <a:ext cx="0" cy="0"/>
          <a:chOff x="0" y="0"/>
          <a:chExt cx="0" cy="0"/>
        </a:xfrm>
      </p:grpSpPr>
      <p:sp>
        <p:nvSpPr>
          <p:cNvPr id="198" name="Google Shape;198;p60"/>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9" name="Google Shape;199;p60"/>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00" name="Google Shape;200;p60"/>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Slide B1_Surf" type="title">
  <p:cSld name="TITLE">
    <p:bg>
      <p:bgPr>
        <a:solidFill>
          <a:schemeClr val="dk2"/>
        </a:solidFill>
        <a:effectLst/>
      </p:bgPr>
    </p:bg>
    <p:spTree>
      <p:nvGrpSpPr>
        <p:cNvPr id="1" name="Shape 207"/>
        <p:cNvGrpSpPr/>
        <p:nvPr/>
      </p:nvGrpSpPr>
      <p:grpSpPr>
        <a:xfrm>
          <a:off x="0" y="0"/>
          <a:ext cx="0" cy="0"/>
          <a:chOff x="0" y="0"/>
          <a:chExt cx="0" cy="0"/>
        </a:xfrm>
      </p:grpSpPr>
      <p:sp>
        <p:nvSpPr>
          <p:cNvPr id="208" name="Google Shape;208;p62"/>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 name="Google Shape;209;p62"/>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10" name="Google Shape;210;p62"/>
          <p:cNvSpPr/>
          <p:nvPr/>
        </p:nvSpPr>
        <p:spPr>
          <a:xfrm>
            <a:off x="1591056"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11" name="Google Shape;211;p62"/>
          <p:cNvSpPr/>
          <p:nvPr/>
        </p:nvSpPr>
        <p:spPr>
          <a:xfrm>
            <a:off x="7059168" y="1344168"/>
            <a:ext cx="164592"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12" name="Google Shape;212;p62"/>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213" name="Google Shape;213;p62"/>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Title Slide B1_Tang">
  <p:cSld name="Title Slide B1_Tang">
    <p:bg>
      <p:bgPr>
        <a:solidFill>
          <a:schemeClr val="dk2"/>
        </a:solidFill>
        <a:effectLst/>
      </p:bgPr>
    </p:bg>
    <p:spTree>
      <p:nvGrpSpPr>
        <p:cNvPr id="1" name="Shape 214"/>
        <p:cNvGrpSpPr/>
        <p:nvPr/>
      </p:nvGrpSpPr>
      <p:grpSpPr>
        <a:xfrm>
          <a:off x="0" y="0"/>
          <a:ext cx="0" cy="0"/>
          <a:chOff x="0" y="0"/>
          <a:chExt cx="0" cy="0"/>
        </a:xfrm>
      </p:grpSpPr>
      <p:sp>
        <p:nvSpPr>
          <p:cNvPr id="215" name="Google Shape;215;p63"/>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63"/>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17" name="Google Shape;217;p63"/>
          <p:cNvSpPr/>
          <p:nvPr/>
        </p:nvSpPr>
        <p:spPr>
          <a:xfrm>
            <a:off x="1591056"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18" name="Google Shape;218;p63"/>
          <p:cNvSpPr/>
          <p:nvPr/>
        </p:nvSpPr>
        <p:spPr>
          <a:xfrm>
            <a:off x="7059168" y="1344168"/>
            <a:ext cx="164592" cy="3291840"/>
          </a:xfrm>
          <a:prstGeom prst="rect">
            <a:avLst/>
          </a:prstGeom>
          <a:solidFill>
            <a:srgbClr val="FF540A"/>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19" name="Google Shape;219;p63"/>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220" name="Google Shape;220;p63"/>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Title Slide B1_Lemon">
  <p:cSld name="Title Slide B1_Lemon">
    <p:bg>
      <p:bgPr>
        <a:solidFill>
          <a:schemeClr val="dk2"/>
        </a:solidFill>
        <a:effectLst/>
      </p:bgPr>
    </p:bg>
    <p:spTree>
      <p:nvGrpSpPr>
        <p:cNvPr id="1" name="Shape 221"/>
        <p:cNvGrpSpPr/>
        <p:nvPr/>
      </p:nvGrpSpPr>
      <p:grpSpPr>
        <a:xfrm>
          <a:off x="0" y="0"/>
          <a:ext cx="0" cy="0"/>
          <a:chOff x="0" y="0"/>
          <a:chExt cx="0" cy="0"/>
        </a:xfrm>
      </p:grpSpPr>
      <p:sp>
        <p:nvSpPr>
          <p:cNvPr id="222" name="Google Shape;222;p64"/>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3" name="Google Shape;223;p64"/>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24" name="Google Shape;224;p64"/>
          <p:cNvSpPr/>
          <p:nvPr/>
        </p:nvSpPr>
        <p:spPr>
          <a:xfrm>
            <a:off x="1591056"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5" name="Google Shape;225;p64"/>
          <p:cNvSpPr/>
          <p:nvPr/>
        </p:nvSpPr>
        <p:spPr>
          <a:xfrm>
            <a:off x="7059168" y="1344168"/>
            <a:ext cx="164592" cy="3291840"/>
          </a:xfrm>
          <a:prstGeom prst="rect">
            <a:avLst/>
          </a:prstGeom>
          <a:solidFill>
            <a:srgbClr val="FEC10D"/>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26" name="Google Shape;226;p64"/>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227" name="Google Shape;227;p64"/>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Title Slide B1_Rose">
  <p:cSld name="Title Slide B1_Rose">
    <p:bg>
      <p:bgPr>
        <a:solidFill>
          <a:schemeClr val="dk2"/>
        </a:solidFill>
        <a:effectLst/>
      </p:bgPr>
    </p:bg>
    <p:spTree>
      <p:nvGrpSpPr>
        <p:cNvPr id="1" name="Shape 228"/>
        <p:cNvGrpSpPr/>
        <p:nvPr/>
      </p:nvGrpSpPr>
      <p:grpSpPr>
        <a:xfrm>
          <a:off x="0" y="0"/>
          <a:ext cx="0" cy="0"/>
          <a:chOff x="0" y="0"/>
          <a:chExt cx="0" cy="0"/>
        </a:xfrm>
      </p:grpSpPr>
      <p:sp>
        <p:nvSpPr>
          <p:cNvPr id="229" name="Google Shape;229;p6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6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231" name="Google Shape;231;p65"/>
          <p:cNvSpPr/>
          <p:nvPr/>
        </p:nvSpPr>
        <p:spPr>
          <a:xfrm>
            <a:off x="1591056"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32" name="Google Shape;232;p65"/>
          <p:cNvSpPr/>
          <p:nvPr/>
        </p:nvSpPr>
        <p:spPr>
          <a:xfrm>
            <a:off x="7059168" y="1344168"/>
            <a:ext cx="164592"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33" name="Google Shape;233;p6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pic>
        <p:nvPicPr>
          <p:cNvPr id="234" name="Google Shape;234;p6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Divider B1_Surf">
  <p:cSld name="Divider B1_Surf">
    <p:spTree>
      <p:nvGrpSpPr>
        <p:cNvPr id="1" name="Shape 235"/>
        <p:cNvGrpSpPr/>
        <p:nvPr/>
      </p:nvGrpSpPr>
      <p:grpSpPr>
        <a:xfrm>
          <a:off x="0" y="0"/>
          <a:ext cx="0" cy="0"/>
          <a:chOff x="0" y="0"/>
          <a:chExt cx="0" cy="0"/>
        </a:xfrm>
      </p:grpSpPr>
      <p:sp>
        <p:nvSpPr>
          <p:cNvPr id="236" name="Google Shape;236;p66"/>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66"/>
          <p:cNvSpPr/>
          <p:nvPr/>
        </p:nvSpPr>
        <p:spPr>
          <a:xfrm>
            <a:off x="0" y="1353312"/>
            <a:ext cx="175564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38" name="Google Shape;238;p66"/>
          <p:cNvSpPr/>
          <p:nvPr/>
        </p:nvSpPr>
        <p:spPr>
          <a:xfrm>
            <a:off x="7141464" y="1353312"/>
            <a:ext cx="5047488" cy="3291840"/>
          </a:xfrm>
          <a:prstGeom prst="rect">
            <a:avLst/>
          </a:prstGeom>
          <a:solidFill>
            <a:srgbClr val="06C4B0"/>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Divider B1_Tang">
  <p:cSld name="Divider B1_Tang">
    <p:spTree>
      <p:nvGrpSpPr>
        <p:cNvPr id="1" name="Shape 239"/>
        <p:cNvGrpSpPr/>
        <p:nvPr/>
      </p:nvGrpSpPr>
      <p:grpSpPr>
        <a:xfrm>
          <a:off x="0" y="0"/>
          <a:ext cx="0" cy="0"/>
          <a:chOff x="0" y="0"/>
          <a:chExt cx="0" cy="0"/>
        </a:xfrm>
      </p:grpSpPr>
      <p:sp>
        <p:nvSpPr>
          <p:cNvPr id="240" name="Google Shape;240;p6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1" name="Google Shape;241;p67"/>
          <p:cNvSpPr/>
          <p:nvPr/>
        </p:nvSpPr>
        <p:spPr>
          <a:xfrm>
            <a:off x="0" y="1353312"/>
            <a:ext cx="175564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42" name="Google Shape;242;p67"/>
          <p:cNvSpPr/>
          <p:nvPr/>
        </p:nvSpPr>
        <p:spPr>
          <a:xfrm>
            <a:off x="7141464" y="1353312"/>
            <a:ext cx="5047488" cy="3291840"/>
          </a:xfrm>
          <a:prstGeom prst="rect">
            <a:avLst/>
          </a:prstGeom>
          <a:solidFill>
            <a:schemeClr val="accent5"/>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Divider B1_Lemon">
  <p:cSld name="Divider B1_Lemon">
    <p:spTree>
      <p:nvGrpSpPr>
        <p:cNvPr id="1" name="Shape 243"/>
        <p:cNvGrpSpPr/>
        <p:nvPr/>
      </p:nvGrpSpPr>
      <p:grpSpPr>
        <a:xfrm>
          <a:off x="0" y="0"/>
          <a:ext cx="0" cy="0"/>
          <a:chOff x="0" y="0"/>
          <a:chExt cx="0" cy="0"/>
        </a:xfrm>
      </p:grpSpPr>
      <p:sp>
        <p:nvSpPr>
          <p:cNvPr id="244" name="Google Shape;244;p68"/>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5" name="Google Shape;245;p68"/>
          <p:cNvSpPr/>
          <p:nvPr/>
        </p:nvSpPr>
        <p:spPr>
          <a:xfrm>
            <a:off x="0" y="1353312"/>
            <a:ext cx="175564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46" name="Google Shape;246;p68"/>
          <p:cNvSpPr/>
          <p:nvPr/>
        </p:nvSpPr>
        <p:spPr>
          <a:xfrm>
            <a:off x="7141464" y="1353312"/>
            <a:ext cx="5047488" cy="3291840"/>
          </a:xfrm>
          <a:prstGeom prst="rect">
            <a:avLst/>
          </a:prstGeom>
          <a:solidFill>
            <a:schemeClr val="accent6"/>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Divider B1_Rose">
  <p:cSld name="Divider B1_Rose">
    <p:spTree>
      <p:nvGrpSpPr>
        <p:cNvPr id="1" name="Shape 247"/>
        <p:cNvGrpSpPr/>
        <p:nvPr/>
      </p:nvGrpSpPr>
      <p:grpSpPr>
        <a:xfrm>
          <a:off x="0" y="0"/>
          <a:ext cx="0" cy="0"/>
          <a:chOff x="0" y="0"/>
          <a:chExt cx="0" cy="0"/>
        </a:xfrm>
      </p:grpSpPr>
      <p:sp>
        <p:nvSpPr>
          <p:cNvPr id="248" name="Google Shape;248;p6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2"/>
              </a:buClr>
              <a:buSzPts val="3200"/>
              <a:buFont typeface="Arial Black"/>
              <a:buNone/>
              <a:defRPr sz="32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69"/>
          <p:cNvSpPr/>
          <p:nvPr/>
        </p:nvSpPr>
        <p:spPr>
          <a:xfrm>
            <a:off x="0" y="1353312"/>
            <a:ext cx="175564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50" name="Google Shape;250;p69"/>
          <p:cNvSpPr/>
          <p:nvPr/>
        </p:nvSpPr>
        <p:spPr>
          <a:xfrm>
            <a:off x="7141464" y="1353312"/>
            <a:ext cx="5047488" cy="329184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38"/>
        <p:cNvGrpSpPr/>
        <p:nvPr/>
      </p:nvGrpSpPr>
      <p:grpSpPr>
        <a:xfrm>
          <a:off x="0" y="0"/>
          <a:ext cx="0" cy="0"/>
          <a:chOff x="0" y="0"/>
          <a:chExt cx="0" cy="0"/>
        </a:xfrm>
      </p:grpSpPr>
      <p:sp>
        <p:nvSpPr>
          <p:cNvPr id="39" name="Google Shape;39;p20"/>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0"/>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20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60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41" name="Google Shape;41;p20"/>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lt1"/>
                </a:solidFill>
                <a:latin typeface="Arial"/>
                <a:ea typeface="Arial"/>
                <a:cs typeface="Arial"/>
                <a:sym typeface="Arial"/>
              </a:rPr>
            </a:br>
            <a:r>
              <a:rPr lang="en-US" sz="700"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sp>
        <p:nvSpPr>
          <p:cNvPr id="42" name="Google Shape;42;p20"/>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3" name="Google Shape;43;p20"/>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44" name="Google Shape;44;p20"/>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2">
  <p:cSld name="Title Slide 2">
    <p:bg>
      <p:bgPr>
        <a:solidFill>
          <a:schemeClr val="lt1"/>
        </a:solidFill>
        <a:effectLst/>
      </p:bgPr>
    </p:bg>
    <p:spTree>
      <p:nvGrpSpPr>
        <p:cNvPr id="1" name="Shape 45"/>
        <p:cNvGrpSpPr/>
        <p:nvPr/>
      </p:nvGrpSpPr>
      <p:grpSpPr>
        <a:xfrm>
          <a:off x="0" y="0"/>
          <a:ext cx="0" cy="0"/>
          <a:chOff x="0" y="0"/>
          <a:chExt cx="0" cy="0"/>
        </a:xfrm>
      </p:grpSpPr>
      <p:sp>
        <p:nvSpPr>
          <p:cNvPr id="46" name="Google Shape;46;p27"/>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600"/>
              <a:buFont typeface="Arial Black"/>
              <a:buNone/>
              <a:defRPr sz="3600"/>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dk1"/>
              </a:buClr>
              <a:buSzPts val="1800"/>
              <a:buFont typeface="Arial"/>
              <a:buNone/>
              <a:defRPr sz="1800"/>
            </a:lvl1pPr>
            <a:lvl2pPr lvl="1" algn="ctr">
              <a:lnSpc>
                <a:spcPct val="90000"/>
              </a:lnSpc>
              <a:spcBef>
                <a:spcPts val="1200"/>
              </a:spcBef>
              <a:spcAft>
                <a:spcPts val="0"/>
              </a:spcAft>
              <a:buClr>
                <a:schemeClr val="dk1"/>
              </a:buClr>
              <a:buSzPts val="2000"/>
              <a:buNone/>
              <a:defRPr sz="2000"/>
            </a:lvl2pPr>
            <a:lvl3pPr lvl="2" algn="ctr">
              <a:lnSpc>
                <a:spcPct val="90000"/>
              </a:lnSpc>
              <a:spcBef>
                <a:spcPts val="1200"/>
              </a:spcBef>
              <a:spcAft>
                <a:spcPts val="0"/>
              </a:spcAft>
              <a:buClr>
                <a:schemeClr val="dk1"/>
              </a:buClr>
              <a:buSzPts val="1800"/>
              <a:buNone/>
              <a:defRPr sz="1800"/>
            </a:lvl3pPr>
            <a:lvl4pPr lvl="3" algn="ctr">
              <a:lnSpc>
                <a:spcPct val="90000"/>
              </a:lnSpc>
              <a:spcBef>
                <a:spcPts val="1200"/>
              </a:spcBef>
              <a:spcAft>
                <a:spcPts val="0"/>
              </a:spcAft>
              <a:buClr>
                <a:schemeClr val="dk1"/>
              </a:buClr>
              <a:buSzPts val="1600"/>
              <a:buNone/>
              <a:defRPr sz="1600"/>
            </a:lvl4pPr>
            <a:lvl5pPr lvl="4" algn="ctr">
              <a:lnSpc>
                <a:spcPct val="90000"/>
              </a:lnSpc>
              <a:spcBef>
                <a:spcPts val="12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8" name="Google Shape;48;p27"/>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US" sz="700"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dirty="0">
                <a:solidFill>
                  <a:schemeClr val="dk1"/>
                </a:solidFill>
                <a:latin typeface="Arial"/>
                <a:ea typeface="Arial"/>
                <a:cs typeface="Arial"/>
                <a:sym typeface="Arial"/>
              </a:rPr>
            </a:br>
            <a:r>
              <a:rPr lang="en-US" sz="700"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dirty="0"/>
          </a:p>
        </p:txBody>
      </p:sp>
      <p:sp>
        <p:nvSpPr>
          <p:cNvPr id="49" name="Google Shape;49;p27"/>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50" name="Google Shape;50;p27"/>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pic>
        <p:nvPicPr>
          <p:cNvPr id="51" name="Google Shape;51;p27"/>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2"/>
        <p:cNvGrpSpPr/>
        <p:nvPr/>
      </p:nvGrpSpPr>
      <p:grpSpPr>
        <a:xfrm>
          <a:off x="0" y="0"/>
          <a:ext cx="0" cy="0"/>
          <a:chOff x="0" y="0"/>
          <a:chExt cx="0" cy="0"/>
        </a:xfrm>
      </p:grpSpPr>
      <p:sp>
        <p:nvSpPr>
          <p:cNvPr id="53" name="Google Shape;53;p2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28"/>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55"/>
        <p:cNvGrpSpPr/>
        <p:nvPr/>
      </p:nvGrpSpPr>
      <p:grpSpPr>
        <a:xfrm>
          <a:off x="0" y="0"/>
          <a:ext cx="0" cy="0"/>
          <a:chOff x="0" y="0"/>
          <a:chExt cx="0" cy="0"/>
        </a:xfrm>
      </p:grpSpPr>
      <p:sp>
        <p:nvSpPr>
          <p:cNvPr id="56" name="Google Shape;56;p2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9"/>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None/>
              <a:defRPr/>
            </a:lvl1pPr>
            <a:lvl2pPr lvl="1">
              <a:spcBef>
                <a:spcPts val="12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457200"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0"/>
          <p:cNvSpPr txBox="1">
            <a:spLocks noGrp="1"/>
          </p:cNvSpPr>
          <p:nvPr>
            <p:ph type="body" idx="2"/>
          </p:nvPr>
        </p:nvSpPr>
        <p:spPr>
          <a:xfrm>
            <a:off x="6236208" y="1527048"/>
            <a:ext cx="5495544" cy="4462272"/>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image" Target="../media/image1.png"/><Relationship Id="rId4" Type="http://schemas.openxmlformats.org/officeDocument/2006/relationships/slideLayout" Target="../slideLayouts/slideLayout35.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10" Type="http://schemas.openxmlformats.org/officeDocument/2006/relationships/image" Target="../media/image2.png"/><Relationship Id="rId4" Type="http://schemas.openxmlformats.org/officeDocument/2006/relationships/slideLayout" Target="../slideLayouts/slideLayout43.xml"/><Relationship Id="rId9"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7"/>
        <p:cNvGrpSpPr/>
        <p:nvPr/>
      </p:nvGrpSpPr>
      <p:grpSpPr>
        <a:xfrm>
          <a:off x="0" y="0"/>
          <a:ext cx="0" cy="0"/>
          <a:chOff x="0" y="0"/>
          <a:chExt cx="0" cy="0"/>
        </a:xfrm>
      </p:grpSpPr>
      <p:sp>
        <p:nvSpPr>
          <p:cNvPr id="8" name="Google Shape;8;p1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0" name="Google Shape;10;p19"/>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i="0" u="none" strike="noStrike" cap="none" dirty="0">
                <a:solidFill>
                  <a:schemeClr val="lt1"/>
                </a:solidFill>
                <a:latin typeface="Arial"/>
                <a:ea typeface="Arial"/>
                <a:cs typeface="Arial"/>
                <a:sym typeface="Arial"/>
              </a:rPr>
              <a:t>RESTRICTED DISTRIBUTION</a:t>
            </a:r>
            <a:endParaRPr dirty="0"/>
          </a:p>
        </p:txBody>
      </p:sp>
      <p:sp>
        <p:nvSpPr>
          <p:cNvPr id="11" name="Google Shape;11;p19"/>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2021 Gartner, Inc. and/or its affiliates. All rights reserved.				</a:t>
            </a:r>
            <a:endParaRPr dirty="0"/>
          </a:p>
        </p:txBody>
      </p:sp>
      <p:pic>
        <p:nvPicPr>
          <p:cNvPr id="12" name="Google Shape;12;p19"/>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2" name="Google Shape;22;p18"/>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3" name="Google Shape;23;p18"/>
          <p:cNvSpPr txBox="1"/>
          <p:nvPr/>
        </p:nvSpPr>
        <p:spPr>
          <a:xfrm>
            <a:off x="694944" y="6302222"/>
            <a:ext cx="2313432" cy="10772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dirty="0">
                <a:solidFill>
                  <a:schemeClr val="dk1"/>
                </a:solidFill>
                <a:latin typeface="Arial"/>
                <a:ea typeface="Arial"/>
                <a:cs typeface="Arial"/>
                <a:sym typeface="Arial"/>
              </a:rPr>
              <a:t>RESTRICTED DISTRIBUTION</a:t>
            </a:r>
            <a:endParaRPr dirty="0"/>
          </a:p>
        </p:txBody>
      </p:sp>
      <p:sp>
        <p:nvSpPr>
          <p:cNvPr id="24" name="Google Shape;24;p18"/>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a:solidFill>
                  <a:schemeClr val="dk1"/>
                </a:solidFill>
                <a:latin typeface="Arial"/>
                <a:ea typeface="Arial"/>
                <a:cs typeface="Arial"/>
                <a:sym typeface="Arial"/>
              </a:rPr>
              <a:t>‹#›</a:t>
            </a:fld>
            <a:r>
              <a:rPr lang="en-US" sz="700" b="0" dirty="0">
                <a:solidFill>
                  <a:schemeClr val="dk1"/>
                </a:solidFill>
                <a:latin typeface="Arial"/>
                <a:ea typeface="Arial"/>
                <a:cs typeface="Arial"/>
                <a:sym typeface="Arial"/>
              </a:rPr>
              <a:t>	© 2021 Gartner, Inc. and/or its affiliates. All rights reserved.				</a:t>
            </a:r>
            <a:endParaRPr dirty="0"/>
          </a:p>
        </p:txBody>
      </p:sp>
      <p:pic>
        <p:nvPicPr>
          <p:cNvPr id="25" name="Google Shape;25;p18"/>
          <p:cNvPicPr preferRelativeResize="0"/>
          <p:nvPr/>
        </p:nvPicPr>
        <p:blipFill rotWithShape="1">
          <a:blip r:embed="rId20">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 id="2147483665" r:id="rId13"/>
    <p:sldLayoutId id="2147483666" r:id="rId14"/>
    <p:sldLayoutId id="2147483667" r:id="rId15"/>
    <p:sldLayoutId id="2147483668" r:id="rId16"/>
    <p:sldLayoutId id="2147483700" r:id="rId17"/>
    <p:sldLayoutId id="2147483701"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99"/>
        <p:cNvGrpSpPr/>
        <p:nvPr/>
      </p:nvGrpSpPr>
      <p:grpSpPr>
        <a:xfrm>
          <a:off x="0" y="0"/>
          <a:ext cx="0" cy="0"/>
          <a:chOff x="0" y="0"/>
          <a:chExt cx="0" cy="0"/>
        </a:xfrm>
      </p:grpSpPr>
      <p:sp>
        <p:nvSpPr>
          <p:cNvPr id="100" name="Google Shape;100;p39"/>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1" name="Google Shape;101;p39"/>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02" name="Google Shape;102;p39"/>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dirty="0">
                <a:solidFill>
                  <a:schemeClr val="lt1"/>
                </a:solidFill>
                <a:latin typeface="Arial"/>
                <a:ea typeface="Arial"/>
                <a:cs typeface="Arial"/>
                <a:sym typeface="Arial"/>
              </a:rPr>
              <a:t>RESTRICTED DISTRIBUTION</a:t>
            </a:r>
            <a:endParaRPr dirty="0"/>
          </a:p>
        </p:txBody>
      </p:sp>
      <p:sp>
        <p:nvSpPr>
          <p:cNvPr id="103" name="Google Shape;103;p39"/>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a:solidFill>
                  <a:schemeClr val="lt1"/>
                </a:solidFill>
                <a:latin typeface="Arial"/>
                <a:ea typeface="Arial"/>
                <a:cs typeface="Arial"/>
                <a:sym typeface="Arial"/>
              </a:rPr>
              <a:t>‹#›</a:t>
            </a:fld>
            <a:r>
              <a:rPr lang="en-US" sz="700" b="0" dirty="0">
                <a:solidFill>
                  <a:schemeClr val="lt1"/>
                </a:solidFill>
                <a:latin typeface="Arial"/>
                <a:ea typeface="Arial"/>
                <a:cs typeface="Arial"/>
                <a:sym typeface="Arial"/>
              </a:rPr>
              <a:t>	© 2021 Gartner, Inc. and/or its affiliates. All rights reserved.				</a:t>
            </a:r>
            <a:endParaRPr dirty="0"/>
          </a:p>
        </p:txBody>
      </p:sp>
      <p:pic>
        <p:nvPicPr>
          <p:cNvPr id="104" name="Google Shape;104;p39"/>
          <p:cNvPicPr preferRelativeResize="0"/>
          <p:nvPr/>
        </p:nvPicPr>
        <p:blipFill rotWithShape="1">
          <a:blip r:embed="rId14">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52"/>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53" name="Google Shape;153;p52"/>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4" name="Google Shape;154;p52"/>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dirty="0">
                <a:solidFill>
                  <a:schemeClr val="dk1"/>
                </a:solidFill>
                <a:latin typeface="Arial"/>
                <a:ea typeface="Arial"/>
                <a:cs typeface="Arial"/>
                <a:sym typeface="Arial"/>
              </a:rPr>
              <a:t>RESTRICTED DISTRIBUTION</a:t>
            </a:r>
            <a:endParaRPr dirty="0"/>
          </a:p>
        </p:txBody>
      </p:sp>
      <p:sp>
        <p:nvSpPr>
          <p:cNvPr id="155" name="Google Shape;155;p52"/>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a:solidFill>
                  <a:schemeClr val="dk1"/>
                </a:solidFill>
                <a:latin typeface="Arial"/>
                <a:ea typeface="Arial"/>
                <a:cs typeface="Arial"/>
                <a:sym typeface="Arial"/>
              </a:rPr>
              <a:t>‹#›</a:t>
            </a:fld>
            <a:r>
              <a:rPr lang="en-US" sz="700" b="0" dirty="0">
                <a:solidFill>
                  <a:schemeClr val="dk1"/>
                </a:solidFill>
                <a:latin typeface="Arial"/>
                <a:ea typeface="Arial"/>
                <a:cs typeface="Arial"/>
                <a:sym typeface="Arial"/>
              </a:rPr>
              <a:t>	© 2021 Gartner, Inc. and/or its affiliates. All rights reserved.				</a:t>
            </a:r>
            <a:endParaRPr dirty="0"/>
          </a:p>
        </p:txBody>
      </p:sp>
      <p:pic>
        <p:nvPicPr>
          <p:cNvPr id="156" name="Google Shape;156;p52"/>
          <p:cNvPicPr preferRelativeResize="0"/>
          <p:nvPr/>
        </p:nvPicPr>
        <p:blipFill rotWithShape="1">
          <a:blip r:embed="rId10">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01"/>
        <p:cNvGrpSpPr/>
        <p:nvPr/>
      </p:nvGrpSpPr>
      <p:grpSpPr>
        <a:xfrm>
          <a:off x="0" y="0"/>
          <a:ext cx="0" cy="0"/>
          <a:chOff x="0" y="0"/>
          <a:chExt cx="0" cy="0"/>
        </a:xfrm>
      </p:grpSpPr>
      <p:sp>
        <p:nvSpPr>
          <p:cNvPr id="202" name="Google Shape;202;p61"/>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a:spcBef>
                <a:spcPts val="120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3" name="Google Shape;203;p61"/>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04" name="Google Shape;204;p61"/>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None/>
            </a:pPr>
            <a:r>
              <a:rPr lang="en-US" sz="700" b="1" dirty="0">
                <a:solidFill>
                  <a:schemeClr val="lt1"/>
                </a:solidFill>
                <a:latin typeface="Arial"/>
                <a:ea typeface="Arial"/>
                <a:cs typeface="Arial"/>
                <a:sym typeface="Arial"/>
              </a:rPr>
              <a:t>RESTRICTED DISTRIBUTION</a:t>
            </a:r>
            <a:endParaRPr dirty="0"/>
          </a:p>
        </p:txBody>
      </p:sp>
      <p:sp>
        <p:nvSpPr>
          <p:cNvPr id="205" name="Google Shape;205;p61"/>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fld id="{00000000-1234-1234-1234-123412341234}" type="slidenum">
              <a:rPr lang="en-US" sz="1000" b="0">
                <a:solidFill>
                  <a:schemeClr val="lt1"/>
                </a:solidFill>
                <a:latin typeface="Arial"/>
                <a:ea typeface="Arial"/>
                <a:cs typeface="Arial"/>
                <a:sym typeface="Arial"/>
              </a:rPr>
              <a:t>‹#›</a:t>
            </a:fld>
            <a:r>
              <a:rPr lang="en-US" sz="700" b="0" dirty="0">
                <a:solidFill>
                  <a:schemeClr val="lt1"/>
                </a:solidFill>
                <a:latin typeface="Arial"/>
                <a:ea typeface="Arial"/>
                <a:cs typeface="Arial"/>
                <a:sym typeface="Arial"/>
              </a:rPr>
              <a:t>	© 2021 Gartner, Inc. and/or its affiliates. All rights reserved.				</a:t>
            </a:r>
            <a:endParaRPr dirty="0"/>
          </a:p>
        </p:txBody>
      </p:sp>
      <p:pic>
        <p:nvPicPr>
          <p:cNvPr id="206" name="Google Shape;206;p61"/>
          <p:cNvPicPr preferRelativeResize="0"/>
          <p:nvPr/>
        </p:nvPicPr>
        <p:blipFill rotWithShape="1">
          <a:blip r:embed="rId10">
            <a:alphaModFix/>
          </a:blip>
          <a:srcRect/>
          <a:stretch/>
        </p:blipFill>
        <p:spPr>
          <a:xfrm>
            <a:off x="10453051" y="6242938"/>
            <a:ext cx="1280161"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hyperlink" Target="https://www.gartner.com/document/3991664" TargetMode="External"/><Relationship Id="rId3" Type="http://schemas.openxmlformats.org/officeDocument/2006/relationships/hyperlink" Target="https://www.gartner.com/document/4001949" TargetMode="External"/><Relationship Id="rId7" Type="http://schemas.openxmlformats.org/officeDocument/2006/relationships/image" Target="../media/image14.png"/><Relationship Id="rId12" Type="http://schemas.openxmlformats.org/officeDocument/2006/relationships/hyperlink" Target="https://www.gartner.com/document/3986490" TargetMode="External"/><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hyperlink" Target="https://www.gartner.com/document/4002816" TargetMode="External"/><Relationship Id="rId11" Type="http://schemas.openxmlformats.org/officeDocument/2006/relationships/hyperlink" Target="https://www.gartner.com/document/4002614" TargetMode="External"/><Relationship Id="rId5" Type="http://schemas.openxmlformats.org/officeDocument/2006/relationships/hyperlink" Target="https://www.gartner.com/document/4001204" TargetMode="External"/><Relationship Id="rId15" Type="http://schemas.openxmlformats.org/officeDocument/2006/relationships/hyperlink" Target="https://www.gartner.com/document/3996044" TargetMode="External"/><Relationship Id="rId10" Type="http://schemas.openxmlformats.org/officeDocument/2006/relationships/hyperlink" Target="https://www.gartner.com/document/3994909" TargetMode="External"/><Relationship Id="rId4" Type="http://schemas.openxmlformats.org/officeDocument/2006/relationships/hyperlink" Target="https://www.gartner.com/document/3994550" TargetMode="External"/><Relationship Id="rId9" Type="http://schemas.openxmlformats.org/officeDocument/2006/relationships/hyperlink" Target="https://www.gartner.com/document/3992255" TargetMode="External"/><Relationship Id="rId14" Type="http://schemas.openxmlformats.org/officeDocument/2006/relationships/hyperlink" Target="https://www.gartner.com/document/400251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
          <p:cNvSpPr txBox="1">
            <a:spLocks noGrp="1"/>
          </p:cNvSpPr>
          <p:nvPr>
            <p:ph type="ctrTitle"/>
          </p:nvPr>
        </p:nvSpPr>
        <p:spPr>
          <a:xfrm>
            <a:off x="2167128" y="1371600"/>
            <a:ext cx="4544568" cy="3291839"/>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FFFFFF"/>
              </a:buClr>
              <a:buSzPts val="2000"/>
              <a:buFont typeface="Arial"/>
              <a:buNone/>
            </a:pPr>
            <a:r>
              <a:rPr lang="en-US" sz="2000" b="1" dirty="0">
                <a:solidFill>
                  <a:srgbClr val="FFFFFF"/>
                </a:solidFill>
                <a:latin typeface="Arial"/>
                <a:ea typeface="Arial"/>
                <a:cs typeface="Arial"/>
                <a:sym typeface="Arial"/>
              </a:rPr>
              <a:t>Leadership Vision for 2022</a:t>
            </a:r>
            <a:br>
              <a:rPr lang="en-US" sz="2000" b="1" dirty="0">
                <a:solidFill>
                  <a:srgbClr val="FFFFFF"/>
                </a:solidFill>
                <a:latin typeface="Arial"/>
                <a:ea typeface="Arial"/>
                <a:cs typeface="Arial"/>
                <a:sym typeface="Arial"/>
              </a:rPr>
            </a:br>
            <a:r>
              <a:rPr lang="en-US" sz="2000" dirty="0">
                <a:solidFill>
                  <a:srgbClr val="FFFFFF"/>
                </a:solidFill>
                <a:latin typeface="Arial Black"/>
                <a:ea typeface="Arial Black"/>
                <a:cs typeface="Arial Black"/>
                <a:sym typeface="Arial Black"/>
              </a:rPr>
              <a:t/>
            </a:r>
            <a:br>
              <a:rPr lang="en-US" sz="2000" dirty="0">
                <a:solidFill>
                  <a:srgbClr val="FFFFFF"/>
                </a:solidFill>
                <a:latin typeface="Arial Black"/>
                <a:ea typeface="Arial Black"/>
                <a:cs typeface="Arial Black"/>
                <a:sym typeface="Arial Black"/>
              </a:rPr>
            </a:br>
            <a:r>
              <a:rPr lang="en-US" dirty="0">
                <a:solidFill>
                  <a:srgbClr val="FFFFFF"/>
                </a:solidFill>
                <a:latin typeface="Arial Black"/>
                <a:ea typeface="Arial Black"/>
                <a:cs typeface="Arial Black"/>
                <a:sym typeface="Arial Black"/>
              </a:rPr>
              <a:t>Application Leaders</a:t>
            </a:r>
            <a:r>
              <a:rPr lang="en-US" sz="2000" dirty="0">
                <a:solidFill>
                  <a:srgbClr val="FFFFFF"/>
                </a:solidFill>
                <a:latin typeface="+mj-lt"/>
                <a:ea typeface="Arial Black"/>
                <a:cs typeface="Arial Black"/>
                <a:sym typeface="Arial Black"/>
              </a:rPr>
              <a:t/>
            </a:r>
            <a:br>
              <a:rPr lang="en-US" sz="2000" dirty="0">
                <a:solidFill>
                  <a:srgbClr val="FFFFFF"/>
                </a:solidFill>
                <a:latin typeface="+mj-lt"/>
                <a:ea typeface="Arial Black"/>
                <a:cs typeface="Arial Black"/>
                <a:sym typeface="Arial Black"/>
              </a:rPr>
            </a:br>
            <a:r>
              <a:rPr lang="en-US" sz="2000" dirty="0">
                <a:solidFill>
                  <a:srgbClr val="FFFFFF"/>
                </a:solidFill>
                <a:latin typeface="+mj-lt"/>
                <a:ea typeface="Arial Black"/>
                <a:cs typeface="Arial Black"/>
                <a:sym typeface="Arial Black"/>
              </a:rPr>
              <a:t/>
            </a:r>
            <a:br>
              <a:rPr lang="en-US" sz="2000" dirty="0">
                <a:solidFill>
                  <a:srgbClr val="FFFFFF"/>
                </a:solidFill>
                <a:latin typeface="+mj-lt"/>
                <a:ea typeface="Arial Black"/>
                <a:cs typeface="Arial Black"/>
                <a:sym typeface="Arial Black"/>
              </a:rPr>
            </a:br>
            <a:r>
              <a:rPr lang="en-US" sz="2000" dirty="0">
                <a:solidFill>
                  <a:srgbClr val="FFFFFF"/>
                </a:solidFill>
                <a:latin typeface="+mj-lt"/>
                <a:cs typeface="Arial" panose="020B0604020202020204" pitchFamily="34" charset="0"/>
                <a:sym typeface="Arial Black"/>
              </a:rPr>
              <a:t>August 2021</a:t>
            </a:r>
            <a:endParaRPr lang="en-US" sz="20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10"/>
          <p:cNvSpPr/>
          <p:nvPr/>
        </p:nvSpPr>
        <p:spPr>
          <a:xfrm>
            <a:off x="409074" y="3717088"/>
            <a:ext cx="11430000" cy="852937"/>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50" name="Google Shape;450;p10"/>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Key Issues for Application Leaders</a:t>
            </a:r>
            <a:endParaRPr lang="en-US" dirty="0"/>
          </a:p>
        </p:txBody>
      </p:sp>
      <p:sp>
        <p:nvSpPr>
          <p:cNvPr id="451" name="Google Shape;451;p10"/>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65760" lvl="0" indent="-365760" algn="l" rtl="0">
              <a:lnSpc>
                <a:spcPct val="90000"/>
              </a:lnSpc>
              <a:spcBef>
                <a:spcPts val="0"/>
              </a:spcBef>
              <a:spcAft>
                <a:spcPts val="0"/>
              </a:spcAft>
              <a:buClr>
                <a:srgbClr val="6F7878"/>
              </a:buClr>
              <a:buSzPts val="2400"/>
              <a:buAutoNum type="arabicPeriod"/>
            </a:pPr>
            <a:r>
              <a:rPr lang="en-US" dirty="0">
                <a:solidFill>
                  <a:srgbClr val="6F7878"/>
                </a:solidFill>
              </a:rPr>
              <a:t>How do application leaders responsible for employee experience improve employee experience with composable applications for digital workplace and HCM?</a:t>
            </a:r>
          </a:p>
          <a:p>
            <a:pPr marL="365760" lvl="0" indent="-365760" algn="l" rtl="0">
              <a:lnSpc>
                <a:spcPct val="90000"/>
              </a:lnSpc>
              <a:spcBef>
                <a:spcPts val="1200"/>
              </a:spcBef>
              <a:spcAft>
                <a:spcPts val="0"/>
              </a:spcAft>
              <a:buClr>
                <a:srgbClr val="6F7878"/>
              </a:buClr>
              <a:buSzPts val="2400"/>
              <a:buFont typeface="Arial Black"/>
              <a:buAutoNum type="arabicPeriod"/>
            </a:pPr>
            <a:r>
              <a:rPr lang="en-US" dirty="0">
                <a:solidFill>
                  <a:srgbClr val="6F7878"/>
                </a:solidFill>
              </a:rPr>
              <a:t>How are customer experience programs changing with modern CRM and CX applications and how should application leaders responsible for CRM and customer experience respond?</a:t>
            </a:r>
            <a:endParaRPr lang="en-US" dirty="0"/>
          </a:p>
          <a:p>
            <a:pPr marL="365760" lvl="0" indent="-365760" algn="l" rtl="0">
              <a:lnSpc>
                <a:spcPct val="90000"/>
              </a:lnSpc>
              <a:spcBef>
                <a:spcPts val="1200"/>
              </a:spcBef>
              <a:spcAft>
                <a:spcPts val="0"/>
              </a:spcAft>
              <a:buClr>
                <a:srgbClr val="F2F2F2"/>
              </a:buClr>
              <a:buSzPts val="2400"/>
              <a:buAutoNum type="arabicPeriod"/>
            </a:pPr>
            <a:r>
              <a:rPr lang="en-US" dirty="0">
                <a:solidFill>
                  <a:srgbClr val="F2F2F2"/>
                </a:solidFill>
              </a:rPr>
              <a:t>How do application leaders responsible for enterprise operations modernize and optimize enterprise operations applications?</a:t>
            </a:r>
            <a:r>
              <a:rPr lang="en-US" dirty="0">
                <a:solidFill>
                  <a:srgbClr val="6F7878"/>
                </a:solidFill>
              </a:rPr>
              <a:t/>
            </a:r>
            <a:br>
              <a:rPr lang="en-US" dirty="0">
                <a:solidFill>
                  <a:srgbClr val="6F7878"/>
                </a:solidFill>
              </a:rPr>
            </a:br>
            <a:endParaRPr lang="en-US" dirty="0">
              <a:solidFill>
                <a:srgbClr val="6F7878"/>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11"/>
          <p:cNvSpPr txBox="1"/>
          <p:nvPr/>
        </p:nvSpPr>
        <p:spPr>
          <a:xfrm>
            <a:off x="457200" y="361950"/>
            <a:ext cx="11274552" cy="496836"/>
          </a:xfrm>
          <a:prstGeom prst="rect">
            <a:avLst/>
          </a:prstGeom>
          <a:noFill/>
          <a:ln>
            <a:noFill/>
          </a:ln>
        </p:spPr>
        <p:txBody>
          <a:bodyPr spcFirstLastPara="1" wrap="square" lIns="0" tIns="0" rIns="91425" bIns="0" anchor="t" anchorCtr="0">
            <a:noAutofit/>
          </a:bodyPr>
          <a:lstStyle/>
          <a:p>
            <a:pPr marL="0" marR="0" lvl="0" indent="0" algn="l" rtl="0">
              <a:lnSpc>
                <a:spcPct val="90000"/>
              </a:lnSpc>
              <a:spcBef>
                <a:spcPts val="0"/>
              </a:spcBef>
              <a:spcAft>
                <a:spcPts val="0"/>
              </a:spcAft>
              <a:buClr>
                <a:schemeClr val="dk2"/>
              </a:buClr>
              <a:buSzPts val="3200"/>
              <a:buFont typeface="Arial Black"/>
              <a:buNone/>
            </a:pPr>
            <a:r>
              <a:rPr lang="en-US" sz="3200" dirty="0">
                <a:solidFill>
                  <a:schemeClr val="dk2"/>
                </a:solidFill>
                <a:latin typeface="Arial Black"/>
                <a:ea typeface="Arial Black"/>
                <a:cs typeface="Arial Black"/>
                <a:sym typeface="Arial Black"/>
              </a:rPr>
              <a:t>Enterprise Operations Are in a New Era</a:t>
            </a:r>
            <a:endParaRPr lang="en-US" dirty="0"/>
          </a:p>
        </p:txBody>
      </p:sp>
      <p:sp>
        <p:nvSpPr>
          <p:cNvPr id="457" name="Google Shape;457;p11"/>
          <p:cNvSpPr/>
          <p:nvPr/>
        </p:nvSpPr>
        <p:spPr>
          <a:xfrm>
            <a:off x="456807" y="2166202"/>
            <a:ext cx="2286000" cy="2200329"/>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91425" tIns="45700" rIns="91425" bIns="274300" anchor="b"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600" b="0" i="0" u="none" strike="noStrike" cap="none" dirty="0">
                <a:solidFill>
                  <a:schemeClr val="dk1"/>
                </a:solidFill>
                <a:latin typeface="Arial"/>
                <a:ea typeface="Arial"/>
                <a:cs typeface="Arial"/>
                <a:sym typeface="Arial"/>
              </a:rPr>
              <a:t>“We are an</a:t>
            </a:r>
            <a:br>
              <a:rPr lang="en-US" sz="1600" b="0" i="0" u="none" strike="noStrike" cap="none" dirty="0">
                <a:solidFill>
                  <a:schemeClr val="dk1"/>
                </a:solidFill>
                <a:latin typeface="Arial"/>
                <a:ea typeface="Arial"/>
                <a:cs typeface="Arial"/>
                <a:sym typeface="Arial"/>
              </a:rPr>
            </a:br>
            <a:r>
              <a:rPr lang="en-US" sz="1600" b="0" i="0" u="none" strike="noStrike" cap="none" dirty="0">
                <a:solidFill>
                  <a:schemeClr val="dk1"/>
                </a:solidFill>
                <a:latin typeface="Arial"/>
                <a:ea typeface="Arial"/>
                <a:cs typeface="Arial"/>
                <a:sym typeface="Arial"/>
              </a:rPr>
              <a:t>X mainframe </a:t>
            </a:r>
            <a:r>
              <a:rPr lang="en-US" sz="1600" dirty="0">
                <a:solidFill>
                  <a:schemeClr val="dk1"/>
                </a:solidFill>
              </a:rPr>
              <a:t>s</a:t>
            </a:r>
            <a:r>
              <a:rPr lang="en-US" sz="1600" b="0" i="0" u="none" strike="noStrike" cap="none" dirty="0">
                <a:solidFill>
                  <a:schemeClr val="dk1"/>
                </a:solidFill>
                <a:latin typeface="Arial"/>
                <a:ea typeface="Arial"/>
                <a:cs typeface="Arial"/>
                <a:sym typeface="Arial"/>
              </a:rPr>
              <a:t>hop”</a:t>
            </a:r>
            <a:endParaRPr lang="en-US" sz="1600" dirty="0">
              <a:solidFill>
                <a:schemeClr val="dk1"/>
              </a:solidFill>
              <a:latin typeface="Arial"/>
              <a:ea typeface="Arial"/>
              <a:cs typeface="Arial"/>
              <a:sym typeface="Arial"/>
            </a:endParaRPr>
          </a:p>
        </p:txBody>
      </p:sp>
      <p:sp>
        <p:nvSpPr>
          <p:cNvPr id="458" name="Google Shape;458;p11"/>
          <p:cNvSpPr/>
          <p:nvPr/>
        </p:nvSpPr>
        <p:spPr>
          <a:xfrm>
            <a:off x="2742136" y="2166202"/>
            <a:ext cx="2286000" cy="2200329"/>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91425" tIns="45700" rIns="91425" bIns="274300" anchor="b"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strike="noStrike" cap="none" dirty="0">
                <a:solidFill>
                  <a:schemeClr val="dk1"/>
                </a:solidFill>
                <a:latin typeface="Arial"/>
                <a:ea typeface="Arial"/>
                <a:cs typeface="Arial"/>
                <a:sym typeface="Arial"/>
              </a:rPr>
              <a:t>“We are an</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X desktop </a:t>
            </a:r>
            <a:r>
              <a:rPr lang="en-US" sz="1800" dirty="0">
                <a:solidFill>
                  <a:schemeClr val="dk1"/>
                </a:solidFill>
              </a:rPr>
              <a:t>s</a:t>
            </a:r>
            <a:r>
              <a:rPr lang="en-US" sz="1800" b="0" i="0" u="none" strike="noStrike" cap="none" dirty="0">
                <a:solidFill>
                  <a:schemeClr val="dk1"/>
                </a:solidFill>
                <a:latin typeface="Arial"/>
                <a:ea typeface="Arial"/>
                <a:cs typeface="Arial"/>
                <a:sym typeface="Arial"/>
              </a:rPr>
              <a:t>hop”</a:t>
            </a:r>
            <a:endParaRPr lang="en-US" sz="1800" dirty="0">
              <a:solidFill>
                <a:schemeClr val="dk1"/>
              </a:solidFill>
              <a:latin typeface="Arial"/>
              <a:ea typeface="Arial"/>
              <a:cs typeface="Arial"/>
              <a:sym typeface="Arial"/>
            </a:endParaRPr>
          </a:p>
        </p:txBody>
      </p:sp>
      <p:sp>
        <p:nvSpPr>
          <p:cNvPr id="459" name="Google Shape;459;p11"/>
          <p:cNvSpPr/>
          <p:nvPr/>
        </p:nvSpPr>
        <p:spPr>
          <a:xfrm>
            <a:off x="5027465" y="2166202"/>
            <a:ext cx="2286000" cy="2200329"/>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91425" tIns="45700" rIns="91425" bIns="274300" anchor="b"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strike="noStrike" cap="none" dirty="0">
                <a:solidFill>
                  <a:schemeClr val="dk1"/>
                </a:solidFill>
                <a:latin typeface="Arial"/>
                <a:ea typeface="Arial"/>
                <a:cs typeface="Arial"/>
                <a:sym typeface="Arial"/>
              </a:rPr>
              <a:t>“We are an</a:t>
            </a:r>
            <a:br>
              <a:rPr lang="en-US" sz="1800" b="0" i="0" u="none" strike="noStrike" cap="none" dirty="0">
                <a:solidFill>
                  <a:schemeClr val="dk1"/>
                </a:solidFill>
                <a:latin typeface="Arial"/>
                <a:ea typeface="Arial"/>
                <a:cs typeface="Arial"/>
                <a:sym typeface="Arial"/>
              </a:rPr>
            </a:br>
            <a:r>
              <a:rPr lang="en-US" sz="1800" b="0" i="0" u="none" strike="noStrike" cap="none" dirty="0">
                <a:solidFill>
                  <a:schemeClr val="dk1"/>
                </a:solidFill>
                <a:latin typeface="Arial"/>
                <a:ea typeface="Arial"/>
                <a:cs typeface="Arial"/>
                <a:sym typeface="Arial"/>
              </a:rPr>
              <a:t>X DBMS shop”</a:t>
            </a:r>
            <a:endParaRPr lang="en-US" sz="1800" dirty="0">
              <a:solidFill>
                <a:schemeClr val="dk1"/>
              </a:solidFill>
              <a:latin typeface="Arial"/>
              <a:ea typeface="Arial"/>
              <a:cs typeface="Arial"/>
              <a:sym typeface="Arial"/>
            </a:endParaRPr>
          </a:p>
        </p:txBody>
      </p:sp>
      <p:sp>
        <p:nvSpPr>
          <p:cNvPr id="460" name="Google Shape;460;p11"/>
          <p:cNvSpPr/>
          <p:nvPr/>
        </p:nvSpPr>
        <p:spPr>
          <a:xfrm>
            <a:off x="7312793" y="2166202"/>
            <a:ext cx="2285329" cy="2200329"/>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91425" tIns="45700" rIns="91425" bIns="274300" anchor="b"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strike="noStrike" cap="none" dirty="0">
                <a:solidFill>
                  <a:schemeClr val="dk1"/>
                </a:solidFill>
                <a:latin typeface="Arial"/>
                <a:ea typeface="Arial"/>
                <a:cs typeface="Arial"/>
                <a:sym typeface="Arial"/>
              </a:rPr>
              <a:t>“We are an X ERP </a:t>
            </a:r>
            <a:br>
              <a:rPr lang="en-US" sz="1800" b="0" i="0" u="none" strike="noStrike" cap="none" dirty="0">
                <a:solidFill>
                  <a:schemeClr val="dk1"/>
                </a:solidFill>
                <a:latin typeface="Arial"/>
                <a:ea typeface="Arial"/>
                <a:cs typeface="Arial"/>
                <a:sym typeface="Arial"/>
              </a:rPr>
            </a:br>
            <a:r>
              <a:rPr lang="en-US" sz="1800" dirty="0">
                <a:solidFill>
                  <a:schemeClr val="dk1"/>
                </a:solidFill>
                <a:latin typeface="Arial"/>
                <a:ea typeface="Arial"/>
                <a:cs typeface="Arial"/>
                <a:sym typeface="Arial"/>
              </a:rPr>
              <a:t>or finance </a:t>
            </a:r>
            <a:r>
              <a:rPr lang="en-US" sz="1800" dirty="0">
                <a:solidFill>
                  <a:schemeClr val="dk1"/>
                </a:solidFill>
              </a:rPr>
              <a:t>s</a:t>
            </a:r>
            <a:r>
              <a:rPr lang="en-US" sz="1800" b="0" i="0" u="none" strike="noStrike" cap="none" dirty="0">
                <a:solidFill>
                  <a:schemeClr val="dk1"/>
                </a:solidFill>
                <a:latin typeface="Arial"/>
                <a:ea typeface="Arial"/>
                <a:cs typeface="Arial"/>
                <a:sym typeface="Arial"/>
              </a:rPr>
              <a:t>hop”</a:t>
            </a:r>
            <a:endParaRPr lang="en-US" sz="1800" dirty="0">
              <a:solidFill>
                <a:schemeClr val="dk1"/>
              </a:solidFill>
              <a:latin typeface="Arial"/>
              <a:ea typeface="Arial"/>
              <a:cs typeface="Arial"/>
              <a:sym typeface="Arial"/>
            </a:endParaRPr>
          </a:p>
        </p:txBody>
      </p:sp>
      <p:sp>
        <p:nvSpPr>
          <p:cNvPr id="461" name="Google Shape;461;p11"/>
          <p:cNvSpPr/>
          <p:nvPr/>
        </p:nvSpPr>
        <p:spPr>
          <a:xfrm>
            <a:off x="9598122" y="2166202"/>
            <a:ext cx="2286000" cy="2200329"/>
          </a:xfrm>
          <a:prstGeom prst="rect">
            <a:avLst/>
          </a:prstGeom>
          <a:solidFill>
            <a:schemeClr val="lt1"/>
          </a:solidFill>
          <a:ln w="12700" cap="flat" cmpd="sng">
            <a:solidFill>
              <a:schemeClr val="lt1"/>
            </a:solidFill>
            <a:prstDash val="solid"/>
            <a:round/>
            <a:headEnd type="none" w="sm" len="sm"/>
            <a:tailEnd type="none" w="sm" len="sm"/>
          </a:ln>
        </p:spPr>
        <p:txBody>
          <a:bodyPr spcFirstLastPara="1" wrap="square" lIns="91425" tIns="45700" rIns="91425" bIns="274300" anchor="b" anchorCtr="0">
            <a:noAutofit/>
          </a:bodyPr>
          <a:lstStyle/>
          <a:p>
            <a:pPr marL="0" marR="0" lvl="0" indent="0" algn="ctr" rtl="0">
              <a:lnSpc>
                <a:spcPct val="100000"/>
              </a:lnSpc>
              <a:spcBef>
                <a:spcPts val="0"/>
              </a:spcBef>
              <a:spcAft>
                <a:spcPts val="0"/>
              </a:spcAft>
              <a:buClr>
                <a:srgbClr val="FFFFFF"/>
              </a:buClr>
              <a:buSzPts val="1800"/>
              <a:buFont typeface="Arial"/>
              <a:buNone/>
            </a:pPr>
            <a:r>
              <a:rPr lang="en-US" sz="1800" b="0" i="0" u="none" strike="noStrike" cap="none" dirty="0">
                <a:solidFill>
                  <a:schemeClr val="dk1"/>
                </a:solidFill>
                <a:latin typeface="Arial"/>
                <a:ea typeface="Arial"/>
                <a:cs typeface="Arial"/>
                <a:sym typeface="Arial"/>
              </a:rPr>
              <a:t>“We use the XXX ecosystem”</a:t>
            </a:r>
            <a:endParaRPr lang="en-US" sz="1800" dirty="0">
              <a:solidFill>
                <a:schemeClr val="dk1"/>
              </a:solidFill>
              <a:latin typeface="Arial"/>
              <a:ea typeface="Arial"/>
              <a:cs typeface="Arial"/>
              <a:sym typeface="Arial"/>
            </a:endParaRPr>
          </a:p>
        </p:txBody>
      </p:sp>
      <p:pic>
        <p:nvPicPr>
          <p:cNvPr id="462" name="Google Shape;462;p11"/>
          <p:cNvPicPr preferRelativeResize="0"/>
          <p:nvPr/>
        </p:nvPicPr>
        <p:blipFill rotWithShape="1">
          <a:blip r:embed="rId3">
            <a:alphaModFix/>
          </a:blip>
          <a:srcRect/>
          <a:stretch/>
        </p:blipFill>
        <p:spPr>
          <a:xfrm>
            <a:off x="3435512" y="2690056"/>
            <a:ext cx="899248" cy="699415"/>
          </a:xfrm>
          <a:prstGeom prst="rect">
            <a:avLst/>
          </a:prstGeom>
          <a:noFill/>
          <a:ln>
            <a:noFill/>
          </a:ln>
        </p:spPr>
      </p:pic>
      <p:pic>
        <p:nvPicPr>
          <p:cNvPr id="463" name="Google Shape;463;p11"/>
          <p:cNvPicPr preferRelativeResize="0"/>
          <p:nvPr/>
        </p:nvPicPr>
        <p:blipFill rotWithShape="1">
          <a:blip r:embed="rId4">
            <a:alphaModFix/>
          </a:blip>
          <a:srcRect/>
          <a:stretch/>
        </p:blipFill>
        <p:spPr>
          <a:xfrm>
            <a:off x="1150183" y="2690056"/>
            <a:ext cx="899248" cy="699415"/>
          </a:xfrm>
          <a:prstGeom prst="rect">
            <a:avLst/>
          </a:prstGeom>
          <a:noFill/>
          <a:ln>
            <a:noFill/>
          </a:ln>
        </p:spPr>
      </p:pic>
      <p:pic>
        <p:nvPicPr>
          <p:cNvPr id="464" name="Google Shape;464;p11"/>
          <p:cNvPicPr preferRelativeResize="0"/>
          <p:nvPr/>
        </p:nvPicPr>
        <p:blipFill rotWithShape="1">
          <a:blip r:embed="rId5">
            <a:alphaModFix/>
          </a:blip>
          <a:srcRect/>
          <a:stretch/>
        </p:blipFill>
        <p:spPr>
          <a:xfrm>
            <a:off x="7856259" y="2573458"/>
            <a:ext cx="1199071" cy="932611"/>
          </a:xfrm>
          <a:prstGeom prst="rect">
            <a:avLst/>
          </a:prstGeom>
          <a:noFill/>
          <a:ln>
            <a:noFill/>
          </a:ln>
        </p:spPr>
      </p:pic>
      <p:pic>
        <p:nvPicPr>
          <p:cNvPr id="465" name="Google Shape;465;p11"/>
          <p:cNvPicPr preferRelativeResize="0"/>
          <p:nvPr/>
        </p:nvPicPr>
        <p:blipFill rotWithShape="1">
          <a:blip r:embed="rId6">
            <a:alphaModFix/>
          </a:blip>
          <a:srcRect/>
          <a:stretch/>
        </p:blipFill>
        <p:spPr>
          <a:xfrm>
            <a:off x="5927967" y="2716432"/>
            <a:ext cx="484997" cy="646663"/>
          </a:xfrm>
          <a:prstGeom prst="rect">
            <a:avLst/>
          </a:prstGeom>
          <a:noFill/>
          <a:ln>
            <a:noFill/>
          </a:ln>
        </p:spPr>
      </p:pic>
      <p:sp>
        <p:nvSpPr>
          <p:cNvPr id="466" name="Google Shape;466;p11"/>
          <p:cNvSpPr/>
          <p:nvPr/>
        </p:nvSpPr>
        <p:spPr>
          <a:xfrm>
            <a:off x="456807" y="4284420"/>
            <a:ext cx="11281168" cy="679330"/>
          </a:xfrm>
          <a:prstGeom prst="rect">
            <a:avLst/>
          </a:prstGeom>
          <a:solidFill>
            <a:srgbClr val="D3D3D3"/>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r>
              <a:rPr lang="en-US" sz="1800" dirty="0">
                <a:solidFill>
                  <a:schemeClr val="dk1"/>
                </a:solidFill>
                <a:latin typeface="Arial"/>
                <a:ea typeface="Arial"/>
                <a:cs typeface="Arial"/>
                <a:sym typeface="Arial"/>
              </a:rPr>
              <a:t>By 2025, more than 70% of large enterprises will move from a single-vendor </a:t>
            </a:r>
            <a:br>
              <a:rPr lang="en-US" sz="1800" dirty="0">
                <a:solidFill>
                  <a:schemeClr val="dk1"/>
                </a:solidFill>
                <a:latin typeface="Arial"/>
                <a:ea typeface="Arial"/>
                <a:cs typeface="Arial"/>
                <a:sym typeface="Arial"/>
              </a:rPr>
            </a:br>
            <a:r>
              <a:rPr lang="en-US" sz="1800" dirty="0">
                <a:solidFill>
                  <a:schemeClr val="dk1"/>
                </a:solidFill>
                <a:latin typeface="Arial"/>
                <a:ea typeface="Arial"/>
                <a:cs typeface="Arial"/>
                <a:sym typeface="Arial"/>
              </a:rPr>
              <a:t>monolithic ERP strategy to a more inclusive composable strategy </a:t>
            </a:r>
          </a:p>
        </p:txBody>
      </p:sp>
      <p:sp>
        <p:nvSpPr>
          <p:cNvPr id="467" name="Google Shape;467;p11"/>
          <p:cNvSpPr txBox="1"/>
          <p:nvPr/>
        </p:nvSpPr>
        <p:spPr>
          <a:xfrm>
            <a:off x="457200" y="5814555"/>
            <a:ext cx="9303488" cy="397025"/>
          </a:xfrm>
          <a:prstGeom prst="rect">
            <a:avLst/>
          </a:prstGeom>
          <a:noFill/>
          <a:ln>
            <a:noFill/>
          </a:ln>
        </p:spPr>
        <p:txBody>
          <a:bodyPr spcFirstLastPara="1" wrap="square" lIns="0" tIns="0" rIns="0" bIns="27425" anchor="b" anchorCtr="0">
            <a:spAutoFit/>
          </a:bodyPr>
          <a:lstStyle/>
          <a:p>
            <a:pPr marL="0" marR="0" lvl="0" indent="0" algn="l" rtl="0">
              <a:spcBef>
                <a:spcPts val="0"/>
              </a:spcBef>
              <a:spcAft>
                <a:spcPts val="0"/>
              </a:spcAft>
              <a:buNone/>
            </a:pPr>
            <a:r>
              <a:rPr lang="en-US" sz="1200" dirty="0">
                <a:solidFill>
                  <a:srgbClr val="6F7878"/>
                </a:solidFill>
                <a:latin typeface="Arial"/>
                <a:ea typeface="Arial"/>
                <a:cs typeface="Arial"/>
                <a:sym typeface="Arial"/>
              </a:rPr>
              <a:t>Source: Gartner</a:t>
            </a:r>
          </a:p>
          <a:p>
            <a:pPr marL="0" marR="0" lvl="0" indent="0" algn="l" rtl="0">
              <a:spcBef>
                <a:spcPts val="0"/>
              </a:spcBef>
              <a:spcAft>
                <a:spcPts val="0"/>
              </a:spcAft>
              <a:buNone/>
            </a:pPr>
            <a:r>
              <a:rPr lang="en-US" sz="1200" dirty="0">
                <a:solidFill>
                  <a:srgbClr val="6F7878"/>
                </a:solidFill>
              </a:rPr>
              <a:t>DBMS = database management system; OS = operating system</a:t>
            </a:r>
            <a:endParaRPr lang="en-US" dirty="0"/>
          </a:p>
        </p:txBody>
      </p:sp>
      <p:sp>
        <p:nvSpPr>
          <p:cNvPr id="468" name="Google Shape;468;p11"/>
          <p:cNvSpPr txBox="1"/>
          <p:nvPr/>
        </p:nvSpPr>
        <p:spPr>
          <a:xfrm>
            <a:off x="456806" y="1523430"/>
            <a:ext cx="2218132" cy="978470"/>
          </a:xfrm>
          <a:prstGeom prst="rect">
            <a:avLst/>
          </a:prstGeom>
          <a:solidFill>
            <a:srgbClr val="00254C"/>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1800" b="1" i="0" u="none" strike="noStrike" cap="none" dirty="0">
                <a:solidFill>
                  <a:srgbClr val="FFFFFF"/>
                </a:solidFill>
                <a:latin typeface="Arial"/>
                <a:ea typeface="Arial"/>
                <a:cs typeface="Arial"/>
                <a:sym typeface="Arial"/>
              </a:rPr>
              <a:t>First Era:</a:t>
            </a:r>
            <a:endParaRPr lang="en-US" sz="1800"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r>
              <a:rPr lang="en-US" sz="1800" b="0" i="0" u="none" strike="noStrike" cap="none" dirty="0">
                <a:solidFill>
                  <a:srgbClr val="FFFFFF"/>
                </a:solidFill>
                <a:latin typeface="Arial"/>
                <a:ea typeface="Arial"/>
                <a:cs typeface="Arial"/>
                <a:sym typeface="Arial"/>
              </a:rPr>
              <a:t>Hardware-Centric</a:t>
            </a:r>
            <a:endParaRPr lang="en-US" sz="1800" dirty="0">
              <a:solidFill>
                <a:schemeClr val="dk1"/>
              </a:solidFill>
              <a:latin typeface="Arial"/>
              <a:ea typeface="Arial"/>
              <a:cs typeface="Arial"/>
              <a:sym typeface="Arial"/>
            </a:endParaRPr>
          </a:p>
        </p:txBody>
      </p:sp>
      <p:sp>
        <p:nvSpPr>
          <p:cNvPr id="469" name="Google Shape;469;p11"/>
          <p:cNvSpPr txBox="1"/>
          <p:nvPr/>
        </p:nvSpPr>
        <p:spPr>
          <a:xfrm>
            <a:off x="2674937" y="1523430"/>
            <a:ext cx="2268537" cy="978470"/>
          </a:xfrm>
          <a:prstGeom prst="rect">
            <a:avLst/>
          </a:prstGeom>
          <a:solidFill>
            <a:srgbClr val="00254C"/>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1800" b="1" i="0" u="none" strike="noStrike" cap="none" dirty="0">
                <a:solidFill>
                  <a:srgbClr val="FFFFFF"/>
                </a:solidFill>
                <a:latin typeface="Arial"/>
                <a:ea typeface="Arial"/>
                <a:cs typeface="Arial"/>
                <a:sym typeface="Arial"/>
              </a:rPr>
              <a:t>Second Era:</a:t>
            </a:r>
            <a:endParaRPr lang="en-US" sz="1800"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r>
              <a:rPr lang="en-US" sz="1800" b="0" i="0" u="none" strike="noStrike" cap="none" dirty="0">
                <a:solidFill>
                  <a:srgbClr val="FFFFFF"/>
                </a:solidFill>
                <a:latin typeface="Arial"/>
                <a:ea typeface="Arial"/>
                <a:cs typeface="Arial"/>
                <a:sym typeface="Arial"/>
              </a:rPr>
              <a:t>OS-Centric</a:t>
            </a:r>
            <a:endParaRPr lang="en-US" sz="1800" dirty="0">
              <a:solidFill>
                <a:schemeClr val="dk1"/>
              </a:solidFill>
              <a:latin typeface="Arial"/>
              <a:ea typeface="Arial"/>
              <a:cs typeface="Arial"/>
              <a:sym typeface="Arial"/>
            </a:endParaRPr>
          </a:p>
        </p:txBody>
      </p:sp>
      <p:sp>
        <p:nvSpPr>
          <p:cNvPr id="470" name="Google Shape;470;p11"/>
          <p:cNvSpPr txBox="1"/>
          <p:nvPr/>
        </p:nvSpPr>
        <p:spPr>
          <a:xfrm>
            <a:off x="4943473" y="1523430"/>
            <a:ext cx="2305051" cy="978470"/>
          </a:xfrm>
          <a:prstGeom prst="rect">
            <a:avLst/>
          </a:prstGeom>
          <a:solidFill>
            <a:srgbClr val="00254C"/>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1800" b="1" i="0" u="none" strike="noStrike" cap="none" dirty="0">
                <a:solidFill>
                  <a:srgbClr val="FFFFFF"/>
                </a:solidFill>
                <a:latin typeface="Arial"/>
                <a:ea typeface="Arial"/>
                <a:cs typeface="Arial"/>
                <a:sym typeface="Arial"/>
              </a:rPr>
              <a:t>Third Era:</a:t>
            </a:r>
            <a:endParaRPr lang="en-US" sz="1800"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r>
              <a:rPr lang="en-US" sz="1800" b="0" i="0" u="none" strike="noStrike" cap="none" dirty="0">
                <a:solidFill>
                  <a:srgbClr val="FFFFFF"/>
                </a:solidFill>
                <a:latin typeface="Arial"/>
                <a:ea typeface="Arial"/>
                <a:cs typeface="Arial"/>
                <a:sym typeface="Arial"/>
              </a:rPr>
              <a:t>DBMS-Centric</a:t>
            </a:r>
            <a:endParaRPr lang="en-US" sz="1800" dirty="0">
              <a:solidFill>
                <a:schemeClr val="dk1"/>
              </a:solidFill>
              <a:latin typeface="Arial"/>
              <a:ea typeface="Arial"/>
              <a:cs typeface="Arial"/>
              <a:sym typeface="Arial"/>
            </a:endParaRPr>
          </a:p>
        </p:txBody>
      </p:sp>
      <p:sp>
        <p:nvSpPr>
          <p:cNvPr id="471" name="Google Shape;471;p11"/>
          <p:cNvSpPr txBox="1"/>
          <p:nvPr/>
        </p:nvSpPr>
        <p:spPr>
          <a:xfrm>
            <a:off x="7248523" y="1523430"/>
            <a:ext cx="2268538" cy="978470"/>
          </a:xfrm>
          <a:prstGeom prst="rect">
            <a:avLst/>
          </a:prstGeom>
          <a:solidFill>
            <a:srgbClr val="00254C"/>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1800" b="1" i="0" u="none" strike="noStrike" cap="none" dirty="0">
                <a:solidFill>
                  <a:srgbClr val="FFFFFF"/>
                </a:solidFill>
                <a:latin typeface="Arial"/>
                <a:ea typeface="Arial"/>
                <a:cs typeface="Arial"/>
                <a:sym typeface="Arial"/>
              </a:rPr>
              <a:t>Fourth Era:</a:t>
            </a:r>
            <a:endParaRPr lang="en-US" sz="1800"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r>
              <a:rPr lang="en-US" sz="1800" b="0" i="0" u="none" strike="noStrike" cap="none" dirty="0">
                <a:solidFill>
                  <a:srgbClr val="FFFFFF"/>
                </a:solidFill>
                <a:latin typeface="Arial"/>
                <a:ea typeface="Arial"/>
                <a:cs typeface="Arial"/>
                <a:sym typeface="Arial"/>
              </a:rPr>
              <a:t>Application-Centric</a:t>
            </a:r>
            <a:endParaRPr lang="en-US" sz="1800" dirty="0">
              <a:solidFill>
                <a:schemeClr val="dk1"/>
              </a:solidFill>
              <a:latin typeface="Arial"/>
              <a:ea typeface="Arial"/>
              <a:cs typeface="Arial"/>
              <a:sym typeface="Arial"/>
            </a:endParaRPr>
          </a:p>
        </p:txBody>
      </p:sp>
      <p:sp>
        <p:nvSpPr>
          <p:cNvPr id="472" name="Google Shape;472;p11"/>
          <p:cNvSpPr txBox="1"/>
          <p:nvPr/>
        </p:nvSpPr>
        <p:spPr>
          <a:xfrm>
            <a:off x="9517062" y="1523430"/>
            <a:ext cx="2219460" cy="978470"/>
          </a:xfrm>
          <a:prstGeom prst="rect">
            <a:avLst/>
          </a:prstGeom>
          <a:solidFill>
            <a:srgbClr val="00254C"/>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1800" b="1" i="0" u="none" strike="noStrike" cap="none" dirty="0">
                <a:solidFill>
                  <a:srgbClr val="FFFFFF"/>
                </a:solidFill>
                <a:latin typeface="Arial"/>
                <a:ea typeface="Arial"/>
                <a:cs typeface="Arial"/>
                <a:sym typeface="Arial"/>
              </a:rPr>
              <a:t>Emerging Era:</a:t>
            </a:r>
            <a:endParaRPr lang="en-US" sz="1800"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2000"/>
              <a:buFont typeface="Arial"/>
              <a:buNone/>
            </a:pPr>
            <a:r>
              <a:rPr lang="en-US" sz="1800" b="0" i="0" u="none" strike="noStrike" cap="none" dirty="0">
                <a:solidFill>
                  <a:srgbClr val="FFFFFF"/>
                </a:solidFill>
                <a:latin typeface="Arial"/>
                <a:ea typeface="Arial"/>
                <a:cs typeface="Arial"/>
                <a:sym typeface="Arial"/>
              </a:rPr>
              <a:t>Composable</a:t>
            </a:r>
            <a:br>
              <a:rPr lang="en-US" sz="1800" b="0" i="0" u="none" strike="noStrike" cap="none" dirty="0">
                <a:solidFill>
                  <a:srgbClr val="FFFFFF"/>
                </a:solidFill>
                <a:latin typeface="Arial"/>
                <a:ea typeface="Arial"/>
                <a:cs typeface="Arial"/>
                <a:sym typeface="Arial"/>
              </a:rPr>
            </a:br>
            <a:r>
              <a:rPr lang="en-US" sz="1800" b="0" i="0" u="none" strike="noStrike" cap="none" dirty="0">
                <a:solidFill>
                  <a:srgbClr val="FFFFFF"/>
                </a:solidFill>
                <a:latin typeface="Arial"/>
                <a:ea typeface="Arial"/>
                <a:cs typeface="Arial"/>
                <a:sym typeface="Arial"/>
              </a:rPr>
              <a:t>Ecosystems</a:t>
            </a:r>
            <a:endParaRPr lang="en-US" sz="1800" dirty="0">
              <a:solidFill>
                <a:schemeClr val="dk1"/>
              </a:solidFill>
              <a:latin typeface="Arial"/>
              <a:ea typeface="Arial"/>
              <a:cs typeface="Arial"/>
              <a:sym typeface="Arial"/>
            </a:endParaRPr>
          </a:p>
        </p:txBody>
      </p:sp>
      <p:pic>
        <p:nvPicPr>
          <p:cNvPr id="473" name="Google Shape;473;p11"/>
          <p:cNvPicPr preferRelativeResize="0"/>
          <p:nvPr/>
        </p:nvPicPr>
        <p:blipFill rotWithShape="1">
          <a:blip r:embed="rId7">
            <a:alphaModFix/>
          </a:blip>
          <a:srcRect/>
          <a:stretch/>
        </p:blipFill>
        <p:spPr>
          <a:xfrm>
            <a:off x="10280123" y="2703244"/>
            <a:ext cx="693337" cy="673039"/>
          </a:xfrm>
          <a:prstGeom prst="rect">
            <a:avLst/>
          </a:prstGeom>
          <a:noFill/>
          <a:ln>
            <a:noFill/>
          </a:ln>
        </p:spPr>
      </p:pic>
      <p:sp>
        <p:nvSpPr>
          <p:cNvPr id="474" name="Google Shape;474;p11"/>
          <p:cNvSpPr/>
          <p:nvPr/>
        </p:nvSpPr>
        <p:spPr>
          <a:xfrm>
            <a:off x="10284505" y="2713776"/>
            <a:ext cx="684573" cy="651974"/>
          </a:xfrm>
          <a:prstGeom prst="pentagon">
            <a:avLst>
              <a:gd name="hf" fmla="val 105146"/>
              <a:gd name="vf" fmla="val 110557"/>
            </a:avLst>
          </a:prstGeom>
          <a:noFill/>
          <a:ln w="44450" cap="flat" cmpd="sng">
            <a:solidFill>
              <a:srgbClr val="00285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2"/>
          <p:cNvSpPr txBox="1"/>
          <p:nvPr/>
        </p:nvSpPr>
        <p:spPr>
          <a:xfrm>
            <a:off x="457200" y="361950"/>
            <a:ext cx="10515599" cy="496836"/>
          </a:xfrm>
          <a:prstGeom prst="rect">
            <a:avLst/>
          </a:prstGeom>
          <a:noFill/>
          <a:ln>
            <a:noFill/>
          </a:ln>
        </p:spPr>
        <p:txBody>
          <a:bodyPr spcFirstLastPara="1" wrap="square" lIns="0" tIns="0" rIns="91425" bIns="0" anchor="t" anchorCtr="0">
            <a:noAutofit/>
          </a:bodyPr>
          <a:lstStyle/>
          <a:p>
            <a:pPr marL="0" marR="0" lvl="0" indent="0" algn="l" rtl="0">
              <a:lnSpc>
                <a:spcPct val="90000"/>
              </a:lnSpc>
              <a:spcBef>
                <a:spcPts val="0"/>
              </a:spcBef>
              <a:spcAft>
                <a:spcPts val="0"/>
              </a:spcAft>
              <a:buClr>
                <a:schemeClr val="dk2"/>
              </a:buClr>
              <a:buSzPts val="3200"/>
              <a:buFont typeface="Arial Black"/>
              <a:buNone/>
            </a:pPr>
            <a:r>
              <a:rPr lang="en-US" sz="3200" dirty="0">
                <a:solidFill>
                  <a:schemeClr val="dk2"/>
                </a:solidFill>
                <a:latin typeface="Arial Black"/>
                <a:ea typeface="Arial Black"/>
                <a:cs typeface="Arial Black"/>
                <a:sym typeface="Arial Black"/>
              </a:rPr>
              <a:t>Modern Enterprise Operations Applications Are Composable, Not Monolithic</a:t>
            </a:r>
          </a:p>
        </p:txBody>
      </p:sp>
      <p:sp>
        <p:nvSpPr>
          <p:cNvPr id="480" name="Google Shape;480;p12"/>
          <p:cNvSpPr txBox="1"/>
          <p:nvPr/>
        </p:nvSpPr>
        <p:spPr>
          <a:xfrm>
            <a:off x="457200" y="5999214"/>
            <a:ext cx="9303488" cy="212366"/>
          </a:xfrm>
          <a:prstGeom prst="rect">
            <a:avLst/>
          </a:prstGeom>
          <a:noFill/>
          <a:ln>
            <a:noFill/>
          </a:ln>
        </p:spPr>
        <p:txBody>
          <a:bodyPr spcFirstLastPara="1" wrap="square" lIns="0" tIns="0" rIns="0" bIns="27425" anchor="b" anchorCtr="0">
            <a:spAutoFit/>
          </a:bodyPr>
          <a:lstStyle/>
          <a:p>
            <a:pPr marL="0" marR="0" lvl="0" indent="0" algn="l" rtl="0">
              <a:spcBef>
                <a:spcPts val="0"/>
              </a:spcBef>
              <a:spcAft>
                <a:spcPts val="0"/>
              </a:spcAft>
              <a:buNone/>
            </a:pPr>
            <a:r>
              <a:rPr lang="en-US" sz="1200" dirty="0">
                <a:solidFill>
                  <a:srgbClr val="6F7878"/>
                </a:solidFill>
                <a:latin typeface="Arial"/>
                <a:ea typeface="Arial"/>
                <a:cs typeface="Arial"/>
                <a:sym typeface="Arial"/>
              </a:rPr>
              <a:t>Source: Gartner</a:t>
            </a:r>
            <a:endParaRPr lang="en-US" dirty="0"/>
          </a:p>
        </p:txBody>
      </p:sp>
      <p:pic>
        <p:nvPicPr>
          <p:cNvPr id="481" name="Google Shape;481;p12"/>
          <p:cNvPicPr preferRelativeResize="0"/>
          <p:nvPr/>
        </p:nvPicPr>
        <p:blipFill rotWithShape="1">
          <a:blip r:embed="rId3">
            <a:alphaModFix/>
          </a:blip>
          <a:srcRect t="9455" b="12768"/>
          <a:stretch/>
        </p:blipFill>
        <p:spPr>
          <a:xfrm>
            <a:off x="2702288" y="1382628"/>
            <a:ext cx="6798896" cy="460579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3"/>
          <p:cNvSpPr txBox="1">
            <a:spLocks noGrp="1"/>
          </p:cNvSpPr>
          <p:nvPr>
            <p:ph type="title"/>
          </p:nvPr>
        </p:nvSpPr>
        <p:spPr>
          <a:xfrm>
            <a:off x="457200" y="361950"/>
            <a:ext cx="10708105" cy="451231"/>
          </a:xfrm>
        </p:spPr>
        <p:txBody>
          <a:bodyPr/>
          <a:lstStyle/>
          <a:p>
            <a:pPr lvl="0"/>
            <a:r>
              <a:rPr lang="en-US" dirty="0"/>
              <a:t>Recommended Actions for Digital Workplace and HCM</a:t>
            </a:r>
          </a:p>
        </p:txBody>
      </p:sp>
      <p:sp>
        <p:nvSpPr>
          <p:cNvPr id="432" name="Google Shape;432;p13"/>
          <p:cNvSpPr txBox="1">
            <a:spLocks noGrp="1"/>
          </p:cNvSpPr>
          <p:nvPr>
            <p:ph type="body" sz="quarter" idx="10"/>
          </p:nvPr>
        </p:nvSpPr>
        <p:spPr>
          <a:xfrm>
            <a:off x="457200" y="1401920"/>
            <a:ext cx="11274552" cy="4462272"/>
          </a:xfrm>
        </p:spPr>
        <p:txBody>
          <a:bodyPr/>
          <a:lstStyle/>
          <a:p>
            <a:pPr lvl="0"/>
            <a:r>
              <a:rPr lang="en-US" dirty="0"/>
              <a:t>Retain employees by delivering modern PBCs that support a hybrid workforce. </a:t>
            </a:r>
          </a:p>
          <a:p>
            <a:pPr lvl="0"/>
            <a:r>
              <a:rPr lang="en-US" dirty="0"/>
              <a:t>Revise video teleconferencing, content development, and collaboration strategies to anticipate the virtual components that will be present in all meetings in future — due to the presence of the hybrid worker.</a:t>
            </a:r>
          </a:p>
          <a:p>
            <a:pPr lvl="0"/>
            <a:r>
              <a:rPr lang="en-US" dirty="0"/>
              <a:t>Improve employee experience with composable applications that support task-oriented work, enable new skills development, and plug into worker journeys.</a:t>
            </a:r>
          </a:p>
          <a:p>
            <a:pPr lvl="0"/>
            <a:r>
              <a:rPr lang="en-US" dirty="0"/>
              <a:t>Prioritize composable HCM capabilities because of their relevance to Future of Work Reinvented initiatives.</a:t>
            </a:r>
          </a:p>
        </p:txBody>
      </p:sp>
    </p:spTree>
    <p:extLst>
      <p:ext uri="{BB962C8B-B14F-4D97-AF65-F5344CB8AC3E}">
        <p14:creationId xmlns:p14="http://schemas.microsoft.com/office/powerpoint/2010/main" val="1146000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3"/>
          <p:cNvSpPr txBox="1">
            <a:spLocks noGrp="1"/>
          </p:cNvSpPr>
          <p:nvPr>
            <p:ph type="title"/>
          </p:nvPr>
        </p:nvSpPr>
        <p:spPr/>
        <p:txBody>
          <a:bodyPr/>
          <a:lstStyle/>
          <a:p>
            <a:pPr lvl="0"/>
            <a:r>
              <a:rPr lang="en-US" dirty="0"/>
              <a:t>Recommended Actions for CRM and Customer Experience</a:t>
            </a:r>
          </a:p>
        </p:txBody>
      </p:sp>
      <p:sp>
        <p:nvSpPr>
          <p:cNvPr id="432" name="Google Shape;432;p13"/>
          <p:cNvSpPr txBox="1">
            <a:spLocks noGrp="1"/>
          </p:cNvSpPr>
          <p:nvPr>
            <p:ph type="body" sz="quarter" idx="10"/>
          </p:nvPr>
        </p:nvSpPr>
        <p:spPr>
          <a:xfrm>
            <a:off x="457200" y="1401921"/>
            <a:ext cx="11274552" cy="4462272"/>
          </a:xfrm>
        </p:spPr>
        <p:txBody>
          <a:bodyPr/>
          <a:lstStyle/>
          <a:p>
            <a:pPr lvl="0"/>
            <a:r>
              <a:rPr lang="en-US" dirty="0"/>
              <a:t>Use PBCs to enable the composition of integrated, personalized and effortless customer experiences.</a:t>
            </a:r>
          </a:p>
          <a:p>
            <a:pPr lvl="0"/>
            <a:r>
              <a:rPr lang="en-US" dirty="0"/>
              <a:t>Use a product-based delivery model and PBCs to quickly compose — and recompose — integrated, personalized and effortless customer experiences.</a:t>
            </a:r>
          </a:p>
          <a:p>
            <a:pPr lvl="0"/>
            <a:r>
              <a:rPr lang="en-US" dirty="0"/>
              <a:t>Evaluate how easily a vendor’s applications can be composed with other applications within a customer engagement hub (CEH) architecture by checking for APIs and identifying whether the vendor uses a PBC architecture to build </a:t>
            </a:r>
            <a:br>
              <a:rPr lang="en-US" dirty="0"/>
            </a:br>
            <a:r>
              <a:rPr lang="en-US" dirty="0"/>
              <a:t>its applications.</a:t>
            </a:r>
          </a:p>
        </p:txBody>
      </p:sp>
    </p:spTree>
    <p:extLst>
      <p:ext uri="{BB962C8B-B14F-4D97-AF65-F5344CB8AC3E}">
        <p14:creationId xmlns:p14="http://schemas.microsoft.com/office/powerpoint/2010/main" val="880859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13"/>
          <p:cNvSpPr txBox="1">
            <a:spLocks noGrp="1"/>
          </p:cNvSpPr>
          <p:nvPr>
            <p:ph type="title"/>
          </p:nvPr>
        </p:nvSpPr>
        <p:spPr/>
        <p:txBody>
          <a:bodyPr/>
          <a:lstStyle/>
          <a:p>
            <a:pPr lvl="0"/>
            <a:r>
              <a:rPr lang="en-US" dirty="0"/>
              <a:t>Recommended Actions for Enterprise Operations</a:t>
            </a:r>
          </a:p>
        </p:txBody>
      </p:sp>
      <p:sp>
        <p:nvSpPr>
          <p:cNvPr id="432" name="Google Shape;432;p13"/>
          <p:cNvSpPr txBox="1">
            <a:spLocks noGrp="1"/>
          </p:cNvSpPr>
          <p:nvPr>
            <p:ph type="body" sz="quarter" idx="10"/>
          </p:nvPr>
        </p:nvSpPr>
        <p:spPr>
          <a:xfrm>
            <a:off x="457200" y="1401919"/>
            <a:ext cx="11274552" cy="4462272"/>
          </a:xfrm>
        </p:spPr>
        <p:txBody>
          <a:bodyPr/>
          <a:lstStyle/>
          <a:p>
            <a:pPr lvl="0"/>
            <a:r>
              <a:rPr lang="en-US" dirty="0"/>
              <a:t>Reduce reliance on customizations and proprietary vendor technology by adopting a composable enterprise operations strategy that includes cloud- based, configuration-only business processes delivered via PBCs.</a:t>
            </a:r>
          </a:p>
          <a:p>
            <a:pPr lvl="0"/>
            <a:r>
              <a:rPr lang="en-US" dirty="0"/>
              <a:t>Continuously deliver incremental business value along the roadmap by demanding that enterprise operations vendors provide business capabilities, and then composing and recomposing as needed in a modular mode.</a:t>
            </a:r>
          </a:p>
          <a:p>
            <a:pPr lvl="0"/>
            <a:r>
              <a:rPr lang="en-US" dirty="0"/>
              <a:t>Enable a flexible and vendor-agnostic composable enterprise operations strategy by supporting the creation of a hybrid integration architecture to accommodate evolving and diverse technology needs.</a:t>
            </a:r>
          </a:p>
        </p:txBody>
      </p:sp>
    </p:spTree>
    <p:extLst>
      <p:ext uri="{BB962C8B-B14F-4D97-AF65-F5344CB8AC3E}">
        <p14:creationId xmlns:p14="http://schemas.microsoft.com/office/powerpoint/2010/main" val="870773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Recommended Gartner Research</a:t>
            </a:r>
          </a:p>
        </p:txBody>
      </p:sp>
      <p:sp>
        <p:nvSpPr>
          <p:cNvPr id="3" name="Text Placeholder 2">
            <a:extLst>
              <a:ext uri="{FF2B5EF4-FFF2-40B4-BE49-F238E27FC236}">
                <a16:creationId xmlns:a16="http://schemas.microsoft.com/office/drawing/2014/main" xmlns="" id="{FD17A952-6A0F-4343-86FD-A506304C267E}"/>
              </a:ext>
            </a:extLst>
          </p:cNvPr>
          <p:cNvSpPr>
            <a:spLocks noGrp="1"/>
          </p:cNvSpPr>
          <p:nvPr>
            <p:ph type="body" sz="quarter" idx="10"/>
          </p:nvPr>
        </p:nvSpPr>
        <p:spPr>
          <a:xfrm>
            <a:off x="454025" y="964511"/>
            <a:ext cx="3492000" cy="5140800"/>
          </a:xfrm>
        </p:spPr>
        <p:txBody>
          <a:bodyPr anchor="t"/>
          <a:lstStyle/>
          <a:p>
            <a:r>
              <a:rPr lang="en-US" sz="1600" dirty="0">
                <a:hlinkClick r:id="rId3"/>
              </a:rPr>
              <a:t>Future of Work Reinvented Resource Center Primer for 2021</a:t>
            </a:r>
            <a:r>
              <a:rPr lang="en-US" sz="1600" dirty="0"/>
              <a:t/>
            </a:r>
            <a:br>
              <a:rPr lang="en-US" sz="1600" dirty="0"/>
            </a:br>
            <a:r>
              <a:rPr lang="en-US" sz="1600" dirty="0"/>
              <a:t>Future of Work Reinvented Resource Center (G00752889)</a:t>
            </a:r>
          </a:p>
          <a:p>
            <a:r>
              <a:rPr lang="en-US" sz="1600" dirty="0">
                <a:hlinkClick r:id="rId4"/>
              </a:rPr>
              <a:t>Adopt a Composable DXP Strategy to Future-Proof Your Tech Stack</a:t>
            </a:r>
            <a:r>
              <a:rPr lang="en-US" sz="1600" dirty="0"/>
              <a:t/>
            </a:r>
            <a:br>
              <a:rPr lang="en-US" sz="1600" dirty="0"/>
            </a:br>
            <a:r>
              <a:rPr lang="en-US" sz="1600" dirty="0"/>
              <a:t>Irina Guseva, Yefim Natis and Others (G00719666)</a:t>
            </a:r>
          </a:p>
          <a:p>
            <a:r>
              <a:rPr lang="en-US" sz="1600" dirty="0">
                <a:hlinkClick r:id="rId5"/>
              </a:rPr>
              <a:t>Revamp Your HCM Technology Strategy to Support Continuous HR for Composable Business</a:t>
            </a:r>
            <a:r>
              <a:rPr lang="en-US" sz="1600" dirty="0"/>
              <a:t/>
            </a:r>
            <a:br>
              <a:rPr lang="en-US" sz="1600" dirty="0"/>
            </a:br>
            <a:r>
              <a:rPr lang="en-US" sz="1600" dirty="0"/>
              <a:t>Ron Hanscome, Sam Grinter (G00750153)</a:t>
            </a:r>
          </a:p>
          <a:p>
            <a:r>
              <a:rPr lang="en-US" sz="1600" dirty="0">
                <a:hlinkClick r:id="rId6"/>
              </a:rPr>
              <a:t>Quick Answer: 5 Things Digital Workplace Leaders Must Do to Support the Hybrid Workplace</a:t>
            </a:r>
            <a:r>
              <a:rPr lang="en-US" sz="1600" dirty="0"/>
              <a:t/>
            </a:r>
            <a:br>
              <a:rPr lang="en-US" sz="1600" dirty="0"/>
            </a:br>
            <a:r>
              <a:rPr lang="en-US" sz="1600" dirty="0"/>
              <a:t>Lane Severson, Tori Paulman and Others (G00754018)</a:t>
            </a:r>
          </a:p>
          <a:p>
            <a:endParaRPr lang="en-US" sz="1600" dirty="0"/>
          </a:p>
          <a:p>
            <a:endParaRPr lang="en-US" sz="1600" dirty="0"/>
          </a:p>
        </p:txBody>
      </p:sp>
      <p:sp>
        <p:nvSpPr>
          <p:cNvPr id="4" name="Text Box 91">
            <a:extLst>
              <a:ext uri="{FF2B5EF4-FFF2-40B4-BE49-F238E27FC236}">
                <a16:creationId xmlns:a16="http://schemas.microsoft.com/office/drawing/2014/main" xmlns="" id="{C41280EB-C1B4-4B0D-AD32-86E9AA4EA58E}"/>
              </a:ext>
            </a:extLst>
          </p:cNvPr>
          <p:cNvSpPr txBox="1">
            <a:spLocks noChangeAspect="1" noChangeArrowheads="1"/>
          </p:cNvSpPr>
          <p:nvPr/>
        </p:nvSpPr>
        <p:spPr bwMode="gray">
          <a:xfrm>
            <a:off x="457200" y="6073777"/>
            <a:ext cx="6229673" cy="150811"/>
          </a:xfrm>
          <a:prstGeom prst="rect">
            <a:avLst/>
          </a:prstGeom>
          <a:noFill/>
        </p:spPr>
        <p:txBody>
          <a:bodyPr wrap="square" lIns="0" tIns="0" rIns="0" bIns="27432" rtlCol="0" anchor="b" anchorCtr="0">
            <a:spAutoFit/>
          </a:bodyPr>
          <a:lstStyle>
            <a:defPPr>
              <a:defRPr lang="en-US"/>
            </a:defPPr>
            <a:lvl1pPr>
              <a:defRPr sz="800">
                <a:solidFill>
                  <a:schemeClr val="accent2">
                    <a:lumMod val="75000"/>
                  </a:schemeClr>
                </a:solidFill>
              </a:defRPr>
            </a:lvl1pPr>
          </a:lstStyle>
          <a:p>
            <a:pPr lvl="0"/>
            <a:r>
              <a:rPr lang="en-US" dirty="0">
                <a:solidFill>
                  <a:srgbClr val="6F7878"/>
                </a:solidFill>
              </a:rPr>
              <a:t>For information, please contact your Gartner representative.</a:t>
            </a:r>
          </a:p>
        </p:txBody>
      </p:sp>
      <p:sp>
        <p:nvSpPr>
          <p:cNvPr id="8" name="Text Placeholder 2">
            <a:extLst>
              <a:ext uri="{FF2B5EF4-FFF2-40B4-BE49-F238E27FC236}">
                <a16:creationId xmlns:a16="http://schemas.microsoft.com/office/drawing/2014/main" xmlns="" id="{A56D95B7-A1AF-C24E-B193-C45E3BD57F0D}"/>
              </a:ext>
            </a:extLst>
          </p:cNvPr>
          <p:cNvSpPr txBox="1">
            <a:spLocks/>
          </p:cNvSpPr>
          <p:nvPr/>
        </p:nvSpPr>
        <p:spPr>
          <a:xfrm>
            <a:off x="4362449" y="1119188"/>
            <a:ext cx="3492000" cy="4460400"/>
          </a:xfrm>
          <a:prstGeom prst="rect">
            <a:avLst/>
          </a:prstGeom>
        </p:spPr>
        <p:txBody>
          <a:bodyPr vert="horz" lIns="0" tIns="0" rIns="0" bIns="0" rtlCol="0">
            <a:noAutofit/>
          </a:bodyPr>
          <a:lstStyle>
            <a:lvl1pPr marL="457200" indent="-457200" algn="l" defTabSz="914400" rtl="0" eaLnBrk="1" latinLnBrk="0" hangingPunct="1">
              <a:lnSpc>
                <a:spcPct val="90000"/>
              </a:lnSpc>
              <a:spcBef>
                <a:spcPts val="1200"/>
              </a:spcBef>
              <a:spcAft>
                <a:spcPts val="0"/>
              </a:spcAft>
              <a:buClr>
                <a:schemeClr val="tx2"/>
              </a:buClr>
              <a:buSzPct val="130000"/>
              <a:buFontTx/>
              <a:buBlip>
                <a:blip r:embed="rId7">
                  <a:extLst>
                    <a:ext uri="{96DAC541-7B7A-43D3-8B79-37D633B846F1}">
                      <asvg:svgBlip xmlns:asvg="http://schemas.microsoft.com/office/drawing/2016/SVG/main" xmlns="" r:embed="rId8"/>
                    </a:ext>
                  </a:extLst>
                </a:blip>
              </a:buBlip>
              <a:defRPr sz="2400" kern="1200">
                <a:solidFill>
                  <a:schemeClr val="tx1"/>
                </a:solidFill>
                <a:latin typeface="+mn-lt"/>
                <a:ea typeface="+mn-ea"/>
                <a:cs typeface="+mn-cs"/>
              </a:defRPr>
            </a:lvl1pPr>
            <a:lvl2pPr marL="950976" indent="-314325" algn="l" defTabSz="914400" rtl="0" eaLnBrk="1" latinLnBrk="0" hangingPunct="1">
              <a:lnSpc>
                <a:spcPct val="90000"/>
              </a:lnSpc>
              <a:spcBef>
                <a:spcPts val="1200"/>
              </a:spcBef>
              <a:spcAft>
                <a:spcPts val="0"/>
              </a:spcAft>
              <a:buClrTx/>
              <a:buSzPct val="100000"/>
              <a:buFont typeface="Arial" panose="020B0604020202020204" pitchFamily="34" charset="0"/>
              <a:buChar char="–"/>
              <a:defRPr sz="2400" kern="1200">
                <a:solidFill>
                  <a:schemeClr val="tx1"/>
                </a:solidFill>
                <a:latin typeface="+mn-lt"/>
                <a:ea typeface="+mn-ea"/>
                <a:cs typeface="+mn-cs"/>
              </a:defRPr>
            </a:lvl2pPr>
            <a:lvl3pPr marL="1389888" indent="-247650" algn="l" defTabSz="914400" rtl="0" eaLnBrk="1" latinLnBrk="0" hangingPunct="1">
              <a:lnSpc>
                <a:spcPct val="90000"/>
              </a:lnSpc>
              <a:spcBef>
                <a:spcPts val="1200"/>
              </a:spcBef>
              <a:spcAft>
                <a:spcPts val="0"/>
              </a:spcAft>
              <a:buClrTx/>
              <a:buSzPct val="100000"/>
              <a:buFont typeface="Arial" panose="020B0604020202020204" pitchFamily="34" charset="0"/>
              <a:buChar char="•"/>
              <a:defRPr sz="2400" kern="1200">
                <a:solidFill>
                  <a:schemeClr val="tx1"/>
                </a:solidFill>
                <a:latin typeface="+mn-lt"/>
                <a:ea typeface="+mn-ea"/>
                <a:cs typeface="+mn-cs"/>
              </a:defRPr>
            </a:lvl3pPr>
            <a:lvl4pPr marL="1883664" indent="-317500" algn="l" defTabSz="914400" rtl="0" eaLnBrk="1" latinLnBrk="0" hangingPunct="1">
              <a:lnSpc>
                <a:spcPct val="90000"/>
              </a:lnSpc>
              <a:spcBef>
                <a:spcPts val="1200"/>
              </a:spcBef>
              <a:spcAft>
                <a:spcPts val="0"/>
              </a:spcAft>
              <a:buClrTx/>
              <a:buSzPct val="100000"/>
              <a:buFont typeface="Arial" panose="020B0604020202020204" pitchFamily="34" charset="0"/>
              <a:buChar char="–"/>
              <a:tabLst/>
              <a:defRPr sz="2400" kern="1200">
                <a:solidFill>
                  <a:schemeClr val="tx1"/>
                </a:solidFill>
                <a:latin typeface="+mn-lt"/>
                <a:ea typeface="+mn-ea"/>
                <a:cs typeface="+mn-cs"/>
              </a:defRPr>
            </a:lvl4pPr>
            <a:lvl5pPr marL="2322576" indent="-247650" algn="l" defTabSz="914400" rtl="0" eaLnBrk="1" latinLnBrk="0" hangingPunct="1">
              <a:lnSpc>
                <a:spcPct val="90000"/>
              </a:lnSpc>
              <a:spcBef>
                <a:spcPts val="1200"/>
              </a:spcBef>
              <a:spcAft>
                <a:spcPts val="0"/>
              </a:spcAft>
              <a:buClrTx/>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hlinkClick r:id="rId9"/>
              </a:rPr>
              <a:t>3 Direct Impacts of Composable Applications on the Customer Engagement Hub</a:t>
            </a:r>
            <a:r>
              <a:rPr lang="en-US" sz="1600" dirty="0"/>
              <a:t/>
            </a:r>
            <a:br>
              <a:rPr lang="en-US" sz="1600" dirty="0"/>
            </a:br>
            <a:r>
              <a:rPr lang="en-US" sz="1600" dirty="0"/>
              <a:t>Gene Alvarez (G00720501)</a:t>
            </a:r>
          </a:p>
          <a:p>
            <a:r>
              <a:rPr lang="en-US" sz="1600" dirty="0">
                <a:hlinkClick r:id="rId10"/>
              </a:rPr>
              <a:t>Top Strategic Technology Trends for 2021: Total Experience</a:t>
            </a:r>
            <a:r>
              <a:rPr lang="en-US" sz="1600" dirty="0"/>
              <a:t/>
            </a:r>
            <a:br>
              <a:rPr lang="en-US" sz="1600" dirty="0"/>
            </a:br>
            <a:r>
              <a:rPr lang="en-US" sz="1600" dirty="0"/>
              <a:t>Jason Wong, Michael Chiu and Others (G00740648)</a:t>
            </a:r>
          </a:p>
          <a:p>
            <a:r>
              <a:rPr lang="en-US" sz="1600" dirty="0">
                <a:hlinkClick r:id="rId11"/>
              </a:rPr>
              <a:t>Three Bold Strategies for Customer Experience Victory</a:t>
            </a:r>
            <a:r>
              <a:rPr lang="en-US" sz="1600" dirty="0"/>
              <a:t/>
            </a:r>
            <a:br>
              <a:rPr lang="en-US" sz="1600" dirty="0"/>
            </a:br>
            <a:r>
              <a:rPr lang="en-US" sz="1600" dirty="0"/>
              <a:t>Ed Thompson (G00751993)</a:t>
            </a:r>
          </a:p>
          <a:p>
            <a:r>
              <a:rPr lang="en-US" sz="1600" dirty="0">
                <a:hlinkClick r:id="rId12"/>
              </a:rPr>
              <a:t>Composable Commerce Must </a:t>
            </a:r>
            <a:br>
              <a:rPr lang="en-US" sz="1600" dirty="0">
                <a:hlinkClick r:id="rId12"/>
              </a:rPr>
            </a:br>
            <a:r>
              <a:rPr lang="en-US" sz="1600" dirty="0">
                <a:hlinkClick r:id="rId12"/>
              </a:rPr>
              <a:t>Be Adopted for the Future of Applications</a:t>
            </a:r>
            <a:r>
              <a:rPr lang="en-US" sz="1600" dirty="0"/>
              <a:t/>
            </a:r>
            <a:br>
              <a:rPr lang="en-US" sz="1600" dirty="0"/>
            </a:br>
            <a:r>
              <a:rPr lang="en-US" sz="1600" dirty="0"/>
              <a:t>Mike Lowndes and Sandy Shen (G00721518)</a:t>
            </a:r>
            <a:endParaRPr lang="en-US" sz="1600" b="1" u="sng" dirty="0">
              <a:solidFill>
                <a:schemeClr val="hlink"/>
              </a:solidFill>
              <a:hlinkClick r:id="rId10"/>
            </a:endParaRPr>
          </a:p>
        </p:txBody>
      </p:sp>
      <p:sp>
        <p:nvSpPr>
          <p:cNvPr id="9" name="Text Placeholder 2">
            <a:extLst>
              <a:ext uri="{FF2B5EF4-FFF2-40B4-BE49-F238E27FC236}">
                <a16:creationId xmlns:a16="http://schemas.microsoft.com/office/drawing/2014/main" xmlns="" id="{7B39450D-CC95-3648-BA6E-9AD888140E7F}"/>
              </a:ext>
            </a:extLst>
          </p:cNvPr>
          <p:cNvSpPr txBox="1">
            <a:spLocks/>
          </p:cNvSpPr>
          <p:nvPr/>
        </p:nvSpPr>
        <p:spPr>
          <a:xfrm>
            <a:off x="8245975" y="1119188"/>
            <a:ext cx="3492000" cy="5140800"/>
          </a:xfrm>
          <a:prstGeom prst="rect">
            <a:avLst/>
          </a:prstGeom>
        </p:spPr>
        <p:txBody>
          <a:bodyPr vert="horz" lIns="0" tIns="0" rIns="0" bIns="0" rtlCol="0">
            <a:noAutofit/>
          </a:bodyPr>
          <a:lstStyle>
            <a:lvl1pPr marL="457200" indent="-457200" algn="l" defTabSz="914400" rtl="0" eaLnBrk="1" latinLnBrk="0" hangingPunct="1">
              <a:lnSpc>
                <a:spcPct val="90000"/>
              </a:lnSpc>
              <a:spcBef>
                <a:spcPts val="1200"/>
              </a:spcBef>
              <a:spcAft>
                <a:spcPts val="0"/>
              </a:spcAft>
              <a:buClr>
                <a:schemeClr val="tx2"/>
              </a:buClr>
              <a:buSzPct val="130000"/>
              <a:buFontTx/>
              <a:buBlip>
                <a:blip r:embed="rId7">
                  <a:extLst>
                    <a:ext uri="{96DAC541-7B7A-43D3-8B79-37D633B846F1}">
                      <asvg:svgBlip xmlns:asvg="http://schemas.microsoft.com/office/drawing/2016/SVG/main" xmlns="" r:embed="rId8"/>
                    </a:ext>
                  </a:extLst>
                </a:blip>
              </a:buBlip>
              <a:defRPr sz="2400" kern="1200">
                <a:solidFill>
                  <a:schemeClr val="tx1"/>
                </a:solidFill>
                <a:latin typeface="+mn-lt"/>
                <a:ea typeface="+mn-ea"/>
                <a:cs typeface="+mn-cs"/>
              </a:defRPr>
            </a:lvl1pPr>
            <a:lvl2pPr marL="950976" indent="-314325" algn="l" defTabSz="914400" rtl="0" eaLnBrk="1" latinLnBrk="0" hangingPunct="1">
              <a:lnSpc>
                <a:spcPct val="90000"/>
              </a:lnSpc>
              <a:spcBef>
                <a:spcPts val="1200"/>
              </a:spcBef>
              <a:spcAft>
                <a:spcPts val="0"/>
              </a:spcAft>
              <a:buClrTx/>
              <a:buSzPct val="100000"/>
              <a:buFont typeface="Arial" panose="020B0604020202020204" pitchFamily="34" charset="0"/>
              <a:buChar char="–"/>
              <a:defRPr sz="2400" kern="1200">
                <a:solidFill>
                  <a:schemeClr val="tx1"/>
                </a:solidFill>
                <a:latin typeface="+mn-lt"/>
                <a:ea typeface="+mn-ea"/>
                <a:cs typeface="+mn-cs"/>
              </a:defRPr>
            </a:lvl2pPr>
            <a:lvl3pPr marL="1389888" indent="-247650" algn="l" defTabSz="914400" rtl="0" eaLnBrk="1" latinLnBrk="0" hangingPunct="1">
              <a:lnSpc>
                <a:spcPct val="90000"/>
              </a:lnSpc>
              <a:spcBef>
                <a:spcPts val="1200"/>
              </a:spcBef>
              <a:spcAft>
                <a:spcPts val="0"/>
              </a:spcAft>
              <a:buClrTx/>
              <a:buSzPct val="100000"/>
              <a:buFont typeface="Arial" panose="020B0604020202020204" pitchFamily="34" charset="0"/>
              <a:buChar char="•"/>
              <a:defRPr sz="2400" kern="1200">
                <a:solidFill>
                  <a:schemeClr val="tx1"/>
                </a:solidFill>
                <a:latin typeface="+mn-lt"/>
                <a:ea typeface="+mn-ea"/>
                <a:cs typeface="+mn-cs"/>
              </a:defRPr>
            </a:lvl3pPr>
            <a:lvl4pPr marL="1883664" indent="-317500" algn="l" defTabSz="914400" rtl="0" eaLnBrk="1" latinLnBrk="0" hangingPunct="1">
              <a:lnSpc>
                <a:spcPct val="90000"/>
              </a:lnSpc>
              <a:spcBef>
                <a:spcPts val="1200"/>
              </a:spcBef>
              <a:spcAft>
                <a:spcPts val="0"/>
              </a:spcAft>
              <a:buClrTx/>
              <a:buSzPct val="100000"/>
              <a:buFont typeface="Arial" panose="020B0604020202020204" pitchFamily="34" charset="0"/>
              <a:buChar char="–"/>
              <a:tabLst/>
              <a:defRPr sz="2400" kern="1200">
                <a:solidFill>
                  <a:schemeClr val="tx1"/>
                </a:solidFill>
                <a:latin typeface="+mn-lt"/>
                <a:ea typeface="+mn-ea"/>
                <a:cs typeface="+mn-cs"/>
              </a:defRPr>
            </a:lvl4pPr>
            <a:lvl5pPr marL="2322576" indent="-247650" algn="l" defTabSz="914400" rtl="0" eaLnBrk="1" latinLnBrk="0" hangingPunct="1">
              <a:lnSpc>
                <a:spcPct val="90000"/>
              </a:lnSpc>
              <a:spcBef>
                <a:spcPts val="1200"/>
              </a:spcBef>
              <a:spcAft>
                <a:spcPts val="0"/>
              </a:spcAft>
              <a:buClrTx/>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hlinkClick r:id="rId13"/>
              </a:rPr>
              <a:t>The Future of ERP Is Composable</a:t>
            </a:r>
            <a:r>
              <a:rPr lang="en-US" sz="1600" dirty="0"/>
              <a:t/>
            </a:r>
            <a:br>
              <a:rPr lang="en-US" sz="1600" dirty="0"/>
            </a:br>
            <a:r>
              <a:rPr lang="en-US" sz="1600" dirty="0"/>
              <a:t>Tim Faith, Denis Torii, Paul Schenck (G0072361)</a:t>
            </a:r>
          </a:p>
          <a:p>
            <a:r>
              <a:rPr lang="en-US" sz="1600" dirty="0">
                <a:hlinkClick r:id="rId14"/>
              </a:rPr>
              <a:t>Two-Tier ERP: A Useful, Composable ERP Strategy for Complex Organizations</a:t>
            </a:r>
            <a:r>
              <a:rPr lang="en-US" sz="1600" dirty="0"/>
              <a:t/>
            </a:r>
            <a:br>
              <a:rPr lang="en-US" sz="1600" dirty="0"/>
            </a:br>
            <a:r>
              <a:rPr lang="en-US" sz="1600" dirty="0"/>
              <a:t>Denis Torii, Dixie John (G00746463)</a:t>
            </a:r>
          </a:p>
          <a:p>
            <a:r>
              <a:rPr lang="en-US" sz="1600" dirty="0">
                <a:hlinkClick r:id="rId15"/>
              </a:rPr>
              <a:t>Shift to a Composable Architecture to Transform Your Financial Management Systems</a:t>
            </a:r>
            <a:r>
              <a:rPr lang="en-US" sz="1600" dirty="0"/>
              <a:t/>
            </a:r>
            <a:br>
              <a:rPr lang="en-US" sz="1600" dirty="0"/>
            </a:br>
            <a:r>
              <a:rPr lang="en-US" sz="1600" dirty="0"/>
              <a:t>Robert Anderson, John Van Decker (G00739745)</a:t>
            </a:r>
          </a:p>
        </p:txBody>
      </p:sp>
    </p:spTree>
    <p:extLst>
      <p:ext uri="{BB962C8B-B14F-4D97-AF65-F5344CB8AC3E}">
        <p14:creationId xmlns:p14="http://schemas.microsoft.com/office/powerpoint/2010/main" val="2176494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
          <p:cNvSpPr txBox="1">
            <a:spLocks noGrp="1"/>
          </p:cNvSpPr>
          <p:nvPr>
            <p:ph type="title"/>
          </p:nvPr>
        </p:nvSpPr>
        <p:spPr>
          <a:xfrm>
            <a:off x="457200" y="361950"/>
            <a:ext cx="11274552" cy="79223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Application Leaders and Software Engineering Leaders Deliver Composable Applications </a:t>
            </a:r>
          </a:p>
        </p:txBody>
      </p:sp>
      <p:sp>
        <p:nvSpPr>
          <p:cNvPr id="261" name="Google Shape;261;p2"/>
          <p:cNvSpPr txBox="1"/>
          <p:nvPr/>
        </p:nvSpPr>
        <p:spPr>
          <a:xfrm>
            <a:off x="457200" y="5999214"/>
            <a:ext cx="9303488" cy="212366"/>
          </a:xfrm>
          <a:prstGeom prst="rect">
            <a:avLst/>
          </a:prstGeom>
          <a:noFill/>
          <a:ln>
            <a:noFill/>
          </a:ln>
        </p:spPr>
        <p:txBody>
          <a:bodyPr spcFirstLastPara="1" wrap="square" lIns="0" tIns="0" rIns="0" bIns="27425" anchor="b" anchorCtr="0">
            <a:spAutoFit/>
          </a:bodyPr>
          <a:lstStyle/>
          <a:p>
            <a:pPr marL="0" marR="0" lvl="0" indent="0" algn="l" rtl="0">
              <a:spcBef>
                <a:spcPts val="0"/>
              </a:spcBef>
              <a:spcAft>
                <a:spcPts val="0"/>
              </a:spcAft>
              <a:buNone/>
            </a:pPr>
            <a:r>
              <a:rPr lang="en-US" sz="1200" dirty="0">
                <a:solidFill>
                  <a:srgbClr val="6F7878"/>
                </a:solidFill>
                <a:latin typeface="Arial"/>
                <a:ea typeface="Arial"/>
                <a:cs typeface="Arial"/>
                <a:sym typeface="Arial"/>
              </a:rPr>
              <a:t>Source: Gartner</a:t>
            </a:r>
            <a:endParaRPr lang="en-US" dirty="0"/>
          </a:p>
        </p:txBody>
      </p:sp>
      <p:grpSp>
        <p:nvGrpSpPr>
          <p:cNvPr id="262" name="Google Shape;262;p2"/>
          <p:cNvGrpSpPr/>
          <p:nvPr/>
        </p:nvGrpSpPr>
        <p:grpSpPr>
          <a:xfrm>
            <a:off x="1885332" y="1456617"/>
            <a:ext cx="8432153" cy="3728096"/>
            <a:chOff x="810016" y="1878792"/>
            <a:chExt cx="8432153" cy="3728096"/>
          </a:xfrm>
        </p:grpSpPr>
        <p:sp>
          <p:nvSpPr>
            <p:cNvPr id="263" name="Google Shape;263;p2"/>
            <p:cNvSpPr/>
            <p:nvPr/>
          </p:nvSpPr>
          <p:spPr>
            <a:xfrm>
              <a:off x="813991" y="2214167"/>
              <a:ext cx="8428178" cy="3391179"/>
            </a:xfrm>
            <a:custGeom>
              <a:avLst/>
              <a:gdLst/>
              <a:ahLst/>
              <a:cxnLst/>
              <a:rect l="l" t="t" r="r" b="b"/>
              <a:pathLst>
                <a:path w="9133198" h="1867581" extrusionOk="0">
                  <a:moveTo>
                    <a:pt x="0" y="0"/>
                  </a:moveTo>
                  <a:lnTo>
                    <a:pt x="8313" y="1862051"/>
                  </a:lnTo>
                  <a:lnTo>
                    <a:pt x="9133198" y="1867581"/>
                  </a:lnTo>
                  <a:lnTo>
                    <a:pt x="0" y="0"/>
                  </a:lnTo>
                  <a:close/>
                </a:path>
              </a:pathLst>
            </a:custGeom>
            <a:solidFill>
              <a:srgbClr val="009AD7"/>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000"/>
                <a:buFont typeface="Arial"/>
                <a:buNone/>
              </a:pPr>
              <a:endParaRPr sz="3000" dirty="0">
                <a:solidFill>
                  <a:schemeClr val="lt1"/>
                </a:solidFill>
                <a:latin typeface="Arial"/>
                <a:ea typeface="Arial"/>
                <a:cs typeface="Arial"/>
                <a:sym typeface="Arial"/>
              </a:endParaRPr>
            </a:p>
          </p:txBody>
        </p:sp>
        <p:sp>
          <p:nvSpPr>
            <p:cNvPr id="264" name="Google Shape;264;p2"/>
            <p:cNvSpPr/>
            <p:nvPr/>
          </p:nvSpPr>
          <p:spPr>
            <a:xfrm rot="10800000">
              <a:off x="810016" y="2215709"/>
              <a:ext cx="8428178" cy="3391179"/>
            </a:xfrm>
            <a:custGeom>
              <a:avLst/>
              <a:gdLst/>
              <a:ahLst/>
              <a:cxnLst/>
              <a:rect l="l" t="t" r="r" b="b"/>
              <a:pathLst>
                <a:path w="9133198" h="1867581" extrusionOk="0">
                  <a:moveTo>
                    <a:pt x="0" y="0"/>
                  </a:moveTo>
                  <a:lnTo>
                    <a:pt x="8313" y="1862051"/>
                  </a:lnTo>
                  <a:lnTo>
                    <a:pt x="9133198" y="1867581"/>
                  </a:lnTo>
                  <a:lnTo>
                    <a:pt x="0" y="0"/>
                  </a:lnTo>
                  <a:close/>
                </a:path>
              </a:pathLst>
            </a:cu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3000"/>
                <a:buFont typeface="Arial"/>
                <a:buNone/>
              </a:pPr>
              <a:endParaRPr sz="3000" dirty="0">
                <a:solidFill>
                  <a:schemeClr val="lt1"/>
                </a:solidFill>
                <a:latin typeface="Arial"/>
                <a:ea typeface="Arial"/>
                <a:cs typeface="Arial"/>
                <a:sym typeface="Arial"/>
              </a:endParaRPr>
            </a:p>
          </p:txBody>
        </p:sp>
        <p:sp>
          <p:nvSpPr>
            <p:cNvPr id="265" name="Google Shape;265;p2"/>
            <p:cNvSpPr/>
            <p:nvPr/>
          </p:nvSpPr>
          <p:spPr>
            <a:xfrm>
              <a:off x="1004834" y="2959325"/>
              <a:ext cx="4554000" cy="2030400"/>
            </a:xfrm>
            <a:prstGeom prst="ellipse">
              <a:avLst/>
            </a:prstGeom>
            <a:noFill/>
            <a:ln w="2540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rgbClr val="002060"/>
                </a:buClr>
                <a:buSzPts val="3000"/>
                <a:buFont typeface="Arial"/>
                <a:buNone/>
              </a:pPr>
              <a:r>
                <a:rPr lang="en-US" sz="3000" dirty="0">
                  <a:solidFill>
                    <a:srgbClr val="002060"/>
                  </a:solidFill>
                  <a:latin typeface="Arial"/>
                  <a:ea typeface="Arial"/>
                  <a:cs typeface="Arial"/>
                  <a:sym typeface="Arial"/>
                </a:rPr>
                <a:t> </a:t>
              </a:r>
              <a:endParaRPr lang="en-US" sz="1800" dirty="0">
                <a:solidFill>
                  <a:schemeClr val="dk1"/>
                </a:solidFill>
                <a:latin typeface="Arial"/>
                <a:ea typeface="Arial"/>
                <a:cs typeface="Arial"/>
                <a:sym typeface="Arial"/>
              </a:endParaRPr>
            </a:p>
          </p:txBody>
        </p:sp>
        <p:sp>
          <p:nvSpPr>
            <p:cNvPr id="266" name="Google Shape;266;p2"/>
            <p:cNvSpPr/>
            <p:nvPr/>
          </p:nvSpPr>
          <p:spPr>
            <a:xfrm>
              <a:off x="4128084" y="2996675"/>
              <a:ext cx="4720800" cy="1955700"/>
            </a:xfrm>
            <a:prstGeom prst="ellipse">
              <a:avLst/>
            </a:prstGeom>
            <a:noFill/>
            <a:ln w="25400" cap="flat" cmpd="sng">
              <a:solidFill>
                <a:schemeClr val="lt1"/>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3000"/>
                <a:buFont typeface="Arial"/>
                <a:buNone/>
              </a:pPr>
              <a:endParaRPr sz="3000" dirty="0">
                <a:solidFill>
                  <a:srgbClr val="002060"/>
                </a:solidFill>
                <a:latin typeface="Arial"/>
                <a:ea typeface="Arial"/>
                <a:cs typeface="Arial"/>
                <a:sym typeface="Arial"/>
              </a:endParaRPr>
            </a:p>
          </p:txBody>
        </p:sp>
        <p:sp>
          <p:nvSpPr>
            <p:cNvPr id="267" name="Google Shape;267;p2"/>
            <p:cNvSpPr txBox="1"/>
            <p:nvPr/>
          </p:nvSpPr>
          <p:spPr>
            <a:xfrm>
              <a:off x="1599622" y="5174890"/>
              <a:ext cx="3016736" cy="338700"/>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Clr>
                  <a:schemeClr val="dk1"/>
                </a:buClr>
                <a:buSzPts val="1600"/>
                <a:buFont typeface="Arial"/>
                <a:buNone/>
              </a:pPr>
              <a:r>
                <a:rPr lang="en-US" sz="1600" b="1" dirty="0">
                  <a:solidFill>
                    <a:schemeClr val="dk1"/>
                  </a:solidFill>
                  <a:latin typeface="Arial"/>
                  <a:ea typeface="Arial"/>
                  <a:cs typeface="Arial"/>
                  <a:sym typeface="Arial"/>
                </a:rPr>
                <a:t>Software Engineering Leader</a:t>
              </a:r>
            </a:p>
          </p:txBody>
        </p:sp>
        <p:sp>
          <p:nvSpPr>
            <p:cNvPr id="268" name="Google Shape;268;p2"/>
            <p:cNvSpPr txBox="1"/>
            <p:nvPr/>
          </p:nvSpPr>
          <p:spPr>
            <a:xfrm>
              <a:off x="6336564" y="2437640"/>
              <a:ext cx="1939500" cy="338700"/>
            </a:xfrm>
            <a:prstGeom prst="rect">
              <a:avLst/>
            </a:prstGeom>
            <a:noFill/>
            <a:ln>
              <a:noFill/>
            </a:ln>
          </p:spPr>
          <p:txBody>
            <a:bodyPr spcFirstLastPara="1" wrap="square" lIns="0" tIns="45700" rIns="91425" bIns="45700" anchor="t" anchorCtr="0">
              <a:spAutoFit/>
            </a:bodyPr>
            <a:lstStyle/>
            <a:p>
              <a:pPr marL="0" marR="0" lvl="0" indent="0" algn="l" rtl="0">
                <a:spcBef>
                  <a:spcPts val="0"/>
                </a:spcBef>
                <a:spcAft>
                  <a:spcPts val="0"/>
                </a:spcAft>
                <a:buClr>
                  <a:schemeClr val="lt1"/>
                </a:buClr>
                <a:buSzPts val="1600"/>
                <a:buFont typeface="Arial"/>
                <a:buNone/>
              </a:pPr>
              <a:r>
                <a:rPr lang="en-US" sz="1600" b="1" dirty="0">
                  <a:solidFill>
                    <a:schemeClr val="lt1"/>
                  </a:solidFill>
                  <a:latin typeface="Arial"/>
                  <a:ea typeface="Arial"/>
                  <a:cs typeface="Arial"/>
                  <a:sym typeface="Arial"/>
                </a:rPr>
                <a:t>Application Leader</a:t>
              </a:r>
              <a:endParaRPr lang="en-US" sz="1600" b="1" dirty="0">
                <a:solidFill>
                  <a:schemeClr val="dk1"/>
                </a:solidFill>
                <a:latin typeface="Arial"/>
                <a:ea typeface="Arial"/>
                <a:cs typeface="Arial"/>
                <a:sym typeface="Arial"/>
              </a:endParaRPr>
            </a:p>
          </p:txBody>
        </p:sp>
        <p:sp>
          <p:nvSpPr>
            <p:cNvPr id="269" name="Google Shape;269;p2"/>
            <p:cNvSpPr txBox="1"/>
            <p:nvPr/>
          </p:nvSpPr>
          <p:spPr>
            <a:xfrm>
              <a:off x="2222298" y="3682166"/>
              <a:ext cx="1927006" cy="584735"/>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Clr>
                  <a:schemeClr val="dk1"/>
                </a:buClr>
                <a:buSzPts val="1600"/>
                <a:buFont typeface="Arial"/>
                <a:buNone/>
              </a:pPr>
              <a:r>
                <a:rPr lang="en-US" sz="1600" b="1" dirty="0">
                  <a:solidFill>
                    <a:schemeClr val="dk1"/>
                  </a:solidFill>
                  <a:latin typeface="Arial"/>
                  <a:ea typeface="Arial"/>
                  <a:cs typeface="Arial"/>
                  <a:sym typeface="Arial"/>
                </a:rPr>
                <a:t>Custom Applications</a:t>
              </a:r>
            </a:p>
          </p:txBody>
        </p:sp>
        <p:sp>
          <p:nvSpPr>
            <p:cNvPr id="270" name="Google Shape;270;p2"/>
            <p:cNvSpPr txBox="1"/>
            <p:nvPr/>
          </p:nvSpPr>
          <p:spPr>
            <a:xfrm>
              <a:off x="5527332" y="3682166"/>
              <a:ext cx="2423924" cy="584735"/>
            </a:xfrm>
            <a:prstGeom prst="rect">
              <a:avLst/>
            </a:prstGeom>
            <a:noFill/>
            <a:ln>
              <a:noFill/>
            </a:ln>
          </p:spPr>
          <p:txBody>
            <a:bodyPr spcFirstLastPara="1" wrap="square" lIns="0" tIns="45700" rIns="91425" bIns="45700" anchor="t" anchorCtr="0">
              <a:spAutoFit/>
            </a:bodyPr>
            <a:lstStyle/>
            <a:p>
              <a:pPr marL="0" marR="0" lvl="0" indent="0" algn="ctr" rtl="0">
                <a:spcBef>
                  <a:spcPts val="0"/>
                </a:spcBef>
                <a:spcAft>
                  <a:spcPts val="0"/>
                </a:spcAft>
                <a:buClr>
                  <a:schemeClr val="lt1"/>
                </a:buClr>
                <a:buSzPts val="1600"/>
                <a:buFont typeface="Arial"/>
                <a:buNone/>
              </a:pPr>
              <a:r>
                <a:rPr lang="en-US" sz="1600" b="1" dirty="0">
                  <a:solidFill>
                    <a:schemeClr val="lt1"/>
                  </a:solidFill>
                  <a:latin typeface="Arial"/>
                  <a:ea typeface="Arial"/>
                  <a:cs typeface="Arial"/>
                  <a:sym typeface="Arial"/>
                </a:rPr>
                <a:t>Packaged </a:t>
              </a:r>
              <a:r>
                <a:rPr lang="en-US" sz="1600" b="1" dirty="0">
                  <a:solidFill>
                    <a:schemeClr val="lt1"/>
                  </a:solidFill>
                </a:rPr>
                <a:t/>
              </a:r>
              <a:br>
                <a:rPr lang="en-US" sz="1600" b="1" dirty="0">
                  <a:solidFill>
                    <a:schemeClr val="lt1"/>
                  </a:solidFill>
                </a:rPr>
              </a:br>
              <a:r>
                <a:rPr lang="en-US" sz="1600" b="1" dirty="0">
                  <a:solidFill>
                    <a:schemeClr val="lt1"/>
                  </a:solidFill>
                  <a:latin typeface="Arial"/>
                  <a:ea typeface="Arial"/>
                  <a:cs typeface="Arial"/>
                  <a:sym typeface="Arial"/>
                </a:rPr>
                <a:t>Applications</a:t>
              </a:r>
            </a:p>
          </p:txBody>
        </p:sp>
        <p:cxnSp>
          <p:nvCxnSpPr>
            <p:cNvPr id="271" name="Google Shape;271;p2"/>
            <p:cNvCxnSpPr/>
            <p:nvPr/>
          </p:nvCxnSpPr>
          <p:spPr>
            <a:xfrm>
              <a:off x="2930330" y="2069560"/>
              <a:ext cx="4371557" cy="50"/>
            </a:xfrm>
            <a:prstGeom prst="straightConnector1">
              <a:avLst/>
            </a:prstGeom>
            <a:noFill/>
            <a:ln w="25400" cap="flat" cmpd="sng">
              <a:solidFill>
                <a:srgbClr val="6F7878"/>
              </a:solidFill>
              <a:prstDash val="solid"/>
              <a:round/>
              <a:headEnd type="triangle" w="med" len="med"/>
              <a:tailEnd type="triangle" w="med" len="med"/>
            </a:ln>
          </p:spPr>
        </p:cxnSp>
        <p:sp>
          <p:nvSpPr>
            <p:cNvPr id="272" name="Google Shape;272;p2"/>
            <p:cNvSpPr txBox="1"/>
            <p:nvPr/>
          </p:nvSpPr>
          <p:spPr>
            <a:xfrm>
              <a:off x="824915" y="1878792"/>
              <a:ext cx="2410512" cy="338514"/>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Technology Innovation</a:t>
              </a:r>
            </a:p>
          </p:txBody>
        </p:sp>
        <p:sp>
          <p:nvSpPr>
            <p:cNvPr id="273" name="Google Shape;273;p2"/>
            <p:cNvSpPr txBox="1"/>
            <p:nvPr/>
          </p:nvSpPr>
          <p:spPr>
            <a:xfrm>
              <a:off x="7282031" y="1878792"/>
              <a:ext cx="1939461" cy="338514"/>
            </a:xfrm>
            <a:prstGeom prst="rect">
              <a:avLst/>
            </a:prstGeom>
            <a:noFill/>
            <a:ln>
              <a:noFill/>
            </a:ln>
          </p:spPr>
          <p:txBody>
            <a:bodyPr spcFirstLastPara="1" wrap="square" lIns="0" tIns="45700" rIns="0" bIns="45700" anchor="t" anchorCtr="0">
              <a:spAutoFit/>
            </a:bodyPr>
            <a:lstStyle/>
            <a:p>
              <a:pPr marL="0" marR="0" lvl="0" indent="0" algn="r"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Business Innovation</a:t>
              </a:r>
            </a:p>
          </p:txBody>
        </p:sp>
      </p:grpSp>
      <p:sp>
        <p:nvSpPr>
          <p:cNvPr id="274" name="Google Shape;274;p2"/>
          <p:cNvSpPr/>
          <p:nvPr/>
        </p:nvSpPr>
        <p:spPr>
          <a:xfrm>
            <a:off x="4601498" y="1891503"/>
            <a:ext cx="2615379" cy="677078"/>
          </a:xfrm>
          <a:custGeom>
            <a:avLst/>
            <a:gdLst/>
            <a:ahLst/>
            <a:cxnLst/>
            <a:rect l="l" t="t" r="r" b="b"/>
            <a:pathLst>
              <a:path w="1242695" h="1253489" extrusionOk="0">
                <a:moveTo>
                  <a:pt x="0" y="1253489"/>
                </a:moveTo>
                <a:lnTo>
                  <a:pt x="1242250" y="1253489"/>
                </a:lnTo>
                <a:lnTo>
                  <a:pt x="1242250" y="0"/>
                </a:lnTo>
                <a:lnTo>
                  <a:pt x="0" y="0"/>
                </a:lnTo>
                <a:lnTo>
                  <a:pt x="0" y="1253489"/>
                </a:lnTo>
                <a:close/>
              </a:path>
            </a:pathLst>
          </a:custGeom>
          <a:noFill/>
          <a:ln w="25400" cap="flat" cmpd="sng">
            <a:solidFill>
              <a:srgbClr val="FF540A"/>
            </a:solidFill>
            <a:prstDash val="solid"/>
            <a:round/>
            <a:headEnd type="none" w="sm" len="sm"/>
            <a:tailEnd type="none" w="sm" len="sm"/>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600" b="1" dirty="0">
                <a:solidFill>
                  <a:schemeClr val="lt1"/>
                </a:solidFill>
                <a:latin typeface="Arial"/>
                <a:ea typeface="Arial"/>
                <a:cs typeface="Arial"/>
                <a:sym typeface="Arial"/>
              </a:rPr>
              <a:t>Intelligent Composable Applications</a:t>
            </a:r>
          </a:p>
        </p:txBody>
      </p:sp>
      <p:cxnSp>
        <p:nvCxnSpPr>
          <p:cNvPr id="275" name="Google Shape;275;p2"/>
          <p:cNvCxnSpPr/>
          <p:nvPr/>
        </p:nvCxnSpPr>
        <p:spPr>
          <a:xfrm>
            <a:off x="5918785" y="2568581"/>
            <a:ext cx="0" cy="983777"/>
          </a:xfrm>
          <a:prstGeom prst="straightConnector1">
            <a:avLst/>
          </a:prstGeom>
          <a:noFill/>
          <a:ln w="25400" cap="sq" cmpd="sng">
            <a:solidFill>
              <a:srgbClr val="FF540A"/>
            </a:solidFill>
            <a:prstDash val="solid"/>
            <a:round/>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
          <p:cNvSpPr txBox="1">
            <a:spLocks noGrp="1"/>
          </p:cNvSpPr>
          <p:nvPr>
            <p:ph type="title"/>
          </p:nvPr>
        </p:nvSpPr>
        <p:spPr>
          <a:xfrm>
            <a:off x="457200" y="361950"/>
            <a:ext cx="11274552" cy="79223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Application Leaders Use Composable Applications to Modernize Employee Experience, Customer Experience and Enterprise Operations</a:t>
            </a:r>
          </a:p>
        </p:txBody>
      </p:sp>
      <p:sp>
        <p:nvSpPr>
          <p:cNvPr id="281" name="Google Shape;281;p3"/>
          <p:cNvSpPr txBox="1"/>
          <p:nvPr/>
        </p:nvSpPr>
        <p:spPr>
          <a:xfrm>
            <a:off x="457200" y="5999214"/>
            <a:ext cx="9303488" cy="212366"/>
          </a:xfrm>
          <a:prstGeom prst="rect">
            <a:avLst/>
          </a:prstGeom>
          <a:noFill/>
          <a:ln>
            <a:noFill/>
          </a:ln>
        </p:spPr>
        <p:txBody>
          <a:bodyPr spcFirstLastPara="1" wrap="square" lIns="0" tIns="0" rIns="0" bIns="27425" anchor="b" anchorCtr="0">
            <a:spAutoFit/>
          </a:bodyPr>
          <a:lstStyle/>
          <a:p>
            <a:pPr marL="0" marR="0" lvl="0" indent="0" algn="l" rtl="0">
              <a:spcBef>
                <a:spcPts val="0"/>
              </a:spcBef>
              <a:spcAft>
                <a:spcPts val="0"/>
              </a:spcAft>
              <a:buNone/>
            </a:pPr>
            <a:r>
              <a:rPr lang="en-US" sz="1200" dirty="0">
                <a:solidFill>
                  <a:srgbClr val="6F7878"/>
                </a:solidFill>
                <a:latin typeface="Arial"/>
                <a:ea typeface="Arial"/>
                <a:cs typeface="Arial"/>
                <a:sym typeface="Arial"/>
              </a:rPr>
              <a:t>Source: Gartner</a:t>
            </a:r>
            <a:endParaRPr lang="en-US" dirty="0"/>
          </a:p>
        </p:txBody>
      </p:sp>
      <p:sp>
        <p:nvSpPr>
          <p:cNvPr id="282" name="Google Shape;282;p3"/>
          <p:cNvSpPr/>
          <p:nvPr/>
        </p:nvSpPr>
        <p:spPr>
          <a:xfrm>
            <a:off x="5738855" y="3088289"/>
            <a:ext cx="708130" cy="546956"/>
          </a:xfrm>
          <a:prstGeom prst="rightArrow">
            <a:avLst>
              <a:gd name="adj1" fmla="val 50000"/>
              <a:gd name="adj2" fmla="val 50000"/>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dirty="0">
              <a:solidFill>
                <a:schemeClr val="lt1"/>
              </a:solidFill>
              <a:latin typeface="Arial"/>
              <a:ea typeface="Arial"/>
              <a:cs typeface="Arial"/>
              <a:sym typeface="Arial"/>
            </a:endParaRPr>
          </a:p>
        </p:txBody>
      </p:sp>
      <p:graphicFrame>
        <p:nvGraphicFramePr>
          <p:cNvPr id="283" name="Google Shape;283;p3"/>
          <p:cNvGraphicFramePr/>
          <p:nvPr/>
        </p:nvGraphicFramePr>
        <p:xfrm>
          <a:off x="1518042" y="2105283"/>
          <a:ext cx="3621600" cy="2877525"/>
        </p:xfrm>
        <a:graphic>
          <a:graphicData uri="http://schemas.openxmlformats.org/drawingml/2006/table">
            <a:tbl>
              <a:tblPr firstRow="1" bandRow="1">
                <a:noFill/>
                <a:tableStyleId>{4779B80B-5F28-40BE-B640-FC8257E9CCE9}</a:tableStyleId>
              </a:tblPr>
              <a:tblGrid>
                <a:gridCol w="3621600">
                  <a:extLst>
                    <a:ext uri="{9D8B030D-6E8A-4147-A177-3AD203B41FA5}">
                      <a16:colId xmlns:a16="http://schemas.microsoft.com/office/drawing/2014/main" xmlns="" val="20000"/>
                    </a:ext>
                  </a:extLst>
                </a:gridCol>
              </a:tblGrid>
              <a:tr h="450700">
                <a:tc>
                  <a:txBody>
                    <a:bodyPr/>
                    <a:lstStyle/>
                    <a:p>
                      <a:pPr marL="0" marR="0" lvl="0" indent="0" algn="l" rtl="0">
                        <a:spcBef>
                          <a:spcPts val="0"/>
                        </a:spcBef>
                        <a:spcAft>
                          <a:spcPts val="0"/>
                        </a:spcAft>
                        <a:buClr>
                          <a:schemeClr val="lt1"/>
                        </a:buClr>
                        <a:buSzPts val="2000"/>
                        <a:buFont typeface="Arial"/>
                        <a:buNone/>
                      </a:pPr>
                      <a:r>
                        <a:rPr lang="en-US" sz="2000" b="1" u="none" strike="noStrike" cap="none" dirty="0">
                          <a:solidFill>
                            <a:schemeClr val="lt1"/>
                          </a:solidFill>
                        </a:rPr>
                        <a:t>Triggering Events</a:t>
                      </a:r>
                      <a:endParaRPr dirty="0"/>
                    </a:p>
                  </a:txBody>
                  <a:tcPr marL="180000" marR="91450" marT="45725" marB="45725">
                    <a:lnL w="19050" cap="flat" cmpd="sng">
                      <a:solidFill>
                        <a:srgbClr val="6F7878"/>
                      </a:solidFill>
                      <a:prstDash val="solid"/>
                      <a:round/>
                      <a:headEnd type="none" w="sm" len="sm"/>
                      <a:tailEnd type="none" w="sm" len="sm"/>
                    </a:lnL>
                    <a:lnR w="19050" cap="flat" cmpd="sng">
                      <a:solidFill>
                        <a:srgbClr val="6F7878"/>
                      </a:solidFill>
                      <a:prstDash val="solid"/>
                      <a:round/>
                      <a:headEnd type="none" w="sm" len="sm"/>
                      <a:tailEnd type="none" w="sm" len="sm"/>
                    </a:lnR>
                    <a:lnT w="19050" cap="flat" cmpd="sng">
                      <a:solidFill>
                        <a:srgbClr val="6F7878"/>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2426825">
                <a:tc>
                  <a:txBody>
                    <a:bodyPr/>
                    <a:lstStyle/>
                    <a:p>
                      <a:pPr marL="0" marR="0" lvl="0" indent="0" algn="l" rtl="0">
                        <a:lnSpc>
                          <a:spcPct val="100000"/>
                        </a:lnSpc>
                        <a:spcBef>
                          <a:spcPts val="0"/>
                        </a:spcBef>
                        <a:spcAft>
                          <a:spcPts val="0"/>
                        </a:spcAft>
                        <a:buClr>
                          <a:schemeClr val="dk1"/>
                        </a:buClr>
                        <a:buSzPts val="1800"/>
                        <a:buFont typeface="Arial Black"/>
                        <a:buNone/>
                      </a:pPr>
                      <a:r>
                        <a:rPr lang="en-US" sz="1800" u="none" strike="noStrike" cap="none" dirty="0">
                          <a:solidFill>
                            <a:schemeClr val="dk1"/>
                          </a:solidFill>
                          <a:latin typeface="Arial"/>
                          <a:ea typeface="Arial"/>
                          <a:cs typeface="Arial"/>
                          <a:sym typeface="Arial"/>
                        </a:rPr>
                        <a:t>Improve Employee </a:t>
                      </a:r>
                      <a:br>
                        <a:rPr lang="en-US" sz="1800" u="none" strike="noStrike" cap="none" dirty="0">
                          <a:solidFill>
                            <a:schemeClr val="dk1"/>
                          </a:solidFill>
                          <a:latin typeface="Arial"/>
                          <a:ea typeface="Arial"/>
                          <a:cs typeface="Arial"/>
                          <a:sym typeface="Arial"/>
                        </a:rPr>
                      </a:br>
                      <a:r>
                        <a:rPr lang="en-US" sz="1800" u="none" strike="noStrike" cap="none" dirty="0">
                          <a:solidFill>
                            <a:schemeClr val="dk1"/>
                          </a:solidFill>
                          <a:latin typeface="Arial"/>
                          <a:ea typeface="Arial"/>
                          <a:cs typeface="Arial"/>
                          <a:sym typeface="Arial"/>
                        </a:rPr>
                        <a:t>Experience</a:t>
                      </a:r>
                      <a:endParaRPr sz="1800" u="none" strike="noStrike" cap="none" dirty="0"/>
                    </a:p>
                    <a:p>
                      <a:pPr marL="0" marR="0" lvl="0" indent="0" algn="l" rtl="0">
                        <a:lnSpc>
                          <a:spcPct val="100000"/>
                        </a:lnSpc>
                        <a:spcBef>
                          <a:spcPts val="1200"/>
                        </a:spcBef>
                        <a:spcAft>
                          <a:spcPts val="0"/>
                        </a:spcAft>
                        <a:buClr>
                          <a:schemeClr val="dk1"/>
                        </a:buClr>
                        <a:buSzPts val="1800"/>
                        <a:buFont typeface="Arial Black"/>
                        <a:buNone/>
                      </a:pPr>
                      <a:r>
                        <a:rPr lang="en-US" sz="1800" u="none" strike="noStrike" cap="none" dirty="0">
                          <a:solidFill>
                            <a:schemeClr val="dk1"/>
                          </a:solidFill>
                          <a:latin typeface="Arial"/>
                          <a:ea typeface="Arial"/>
                          <a:cs typeface="Arial"/>
                          <a:sym typeface="Arial"/>
                        </a:rPr>
                        <a:t>Maximize Customer </a:t>
                      </a:r>
                      <a:br>
                        <a:rPr lang="en-US" sz="1800" u="none" strike="noStrike" cap="none" dirty="0">
                          <a:solidFill>
                            <a:schemeClr val="dk1"/>
                          </a:solidFill>
                          <a:latin typeface="Arial"/>
                          <a:ea typeface="Arial"/>
                          <a:cs typeface="Arial"/>
                          <a:sym typeface="Arial"/>
                        </a:rPr>
                      </a:br>
                      <a:r>
                        <a:rPr lang="en-US" sz="1800" u="none" strike="noStrike" cap="none" dirty="0">
                          <a:solidFill>
                            <a:schemeClr val="dk1"/>
                          </a:solidFill>
                          <a:latin typeface="Arial"/>
                          <a:ea typeface="Arial"/>
                          <a:cs typeface="Arial"/>
                          <a:sym typeface="Arial"/>
                        </a:rPr>
                        <a:t>Experience</a:t>
                      </a:r>
                      <a:endParaRPr dirty="0"/>
                    </a:p>
                    <a:p>
                      <a:pPr marL="0" marR="0" lvl="0" indent="0" algn="l" rtl="0">
                        <a:lnSpc>
                          <a:spcPct val="100000"/>
                        </a:lnSpc>
                        <a:spcBef>
                          <a:spcPts val="1200"/>
                        </a:spcBef>
                        <a:spcAft>
                          <a:spcPts val="0"/>
                        </a:spcAft>
                        <a:buClr>
                          <a:schemeClr val="dk1"/>
                        </a:buClr>
                        <a:buSzPts val="1800"/>
                        <a:buFont typeface="Arial Black"/>
                        <a:buNone/>
                      </a:pPr>
                      <a:r>
                        <a:rPr lang="en-US" sz="1800" u="none" strike="noStrike" cap="none" dirty="0">
                          <a:solidFill>
                            <a:schemeClr val="dk1"/>
                          </a:solidFill>
                          <a:latin typeface="Arial"/>
                          <a:ea typeface="Arial"/>
                          <a:cs typeface="Arial"/>
                          <a:sym typeface="Arial"/>
                        </a:rPr>
                        <a:t>Optimize Enterprise </a:t>
                      </a:r>
                      <a:br>
                        <a:rPr lang="en-US" sz="1800" u="none" strike="noStrike" cap="none" dirty="0">
                          <a:solidFill>
                            <a:schemeClr val="dk1"/>
                          </a:solidFill>
                          <a:latin typeface="Arial"/>
                          <a:ea typeface="Arial"/>
                          <a:cs typeface="Arial"/>
                          <a:sym typeface="Arial"/>
                        </a:rPr>
                      </a:br>
                      <a:r>
                        <a:rPr lang="en-US" sz="1800" u="none" strike="noStrike" cap="none" dirty="0">
                          <a:solidFill>
                            <a:schemeClr val="dk1"/>
                          </a:solidFill>
                          <a:latin typeface="Arial"/>
                          <a:ea typeface="Arial"/>
                          <a:cs typeface="Arial"/>
                          <a:sym typeface="Arial"/>
                        </a:rPr>
                        <a:t>Operations</a:t>
                      </a:r>
                      <a:endParaRPr sz="1800" u="none" strike="noStrike" cap="none" dirty="0"/>
                    </a:p>
                  </a:txBody>
                  <a:tcPr marL="180000" marR="91450" marT="91450" marB="91450">
                    <a:lnL w="19050" cap="flat" cmpd="sng">
                      <a:solidFill>
                        <a:srgbClr val="6F7878"/>
                      </a:solidFill>
                      <a:prstDash val="solid"/>
                      <a:round/>
                      <a:headEnd type="none" w="sm" len="sm"/>
                      <a:tailEnd type="none" w="sm" len="sm"/>
                    </a:lnL>
                    <a:lnR w="19050" cap="flat" cmpd="sng">
                      <a:solidFill>
                        <a:srgbClr val="6F7878"/>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F7878"/>
                      </a:solidFill>
                      <a:prstDash val="solid"/>
                      <a:round/>
                      <a:headEnd type="none" w="sm" len="sm"/>
                      <a:tailEnd type="none" w="sm" len="sm"/>
                    </a:lnB>
                    <a:solidFill>
                      <a:srgbClr val="D3D3D3"/>
                    </a:solidFill>
                  </a:tcPr>
                </a:tc>
                <a:extLst>
                  <a:ext uri="{0D108BD9-81ED-4DB2-BD59-A6C34878D82A}">
                    <a16:rowId xmlns:a16="http://schemas.microsoft.com/office/drawing/2014/main" xmlns="" val="10001"/>
                  </a:ext>
                </a:extLst>
              </a:tr>
            </a:tbl>
          </a:graphicData>
        </a:graphic>
      </p:graphicFrame>
      <p:sp>
        <p:nvSpPr>
          <p:cNvPr id="284" name="Google Shape;284;p3"/>
          <p:cNvSpPr/>
          <p:nvPr/>
        </p:nvSpPr>
        <p:spPr>
          <a:xfrm>
            <a:off x="7046168" y="2555905"/>
            <a:ext cx="3621893" cy="3190837"/>
          </a:xfrm>
          <a:prstGeom prst="rect">
            <a:avLst/>
          </a:prstGeom>
          <a:solidFill>
            <a:srgbClr val="009AD7"/>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
        <p:nvSpPr>
          <p:cNvPr id="285" name="Google Shape;285;p3"/>
          <p:cNvSpPr txBox="1"/>
          <p:nvPr/>
        </p:nvSpPr>
        <p:spPr>
          <a:xfrm>
            <a:off x="7046314" y="1917056"/>
            <a:ext cx="3621600" cy="646290"/>
          </a:xfrm>
          <a:prstGeom prst="rect">
            <a:avLst/>
          </a:prstGeom>
          <a:solidFill>
            <a:srgbClr val="002856"/>
          </a:solidFill>
          <a:ln>
            <a:noFill/>
          </a:ln>
        </p:spPr>
        <p:txBody>
          <a:bodyPr spcFirstLastPara="1" wrap="square" lIns="0" tIns="45700" rIns="0" bIns="45700" anchor="t" anchorCtr="0">
            <a:spAutoFit/>
          </a:bodyPr>
          <a:lstStyle/>
          <a:p>
            <a:pPr marL="0" marR="0" lvl="0" indent="0" algn="ctr" rtl="0">
              <a:spcBef>
                <a:spcPts val="0"/>
              </a:spcBef>
              <a:spcAft>
                <a:spcPts val="0"/>
              </a:spcAft>
              <a:buClr>
                <a:schemeClr val="lt1"/>
              </a:buClr>
              <a:buSzPts val="1800"/>
              <a:buFont typeface="Arial"/>
              <a:buNone/>
            </a:pPr>
            <a:r>
              <a:rPr lang="en-US" sz="1800" b="1" dirty="0">
                <a:solidFill>
                  <a:schemeClr val="lt1"/>
                </a:solidFill>
                <a:latin typeface="Arial"/>
                <a:ea typeface="Arial"/>
                <a:cs typeface="Arial"/>
                <a:sym typeface="Arial"/>
              </a:rPr>
              <a:t>Domain of Composable Applications</a:t>
            </a:r>
          </a:p>
        </p:txBody>
      </p:sp>
      <p:grpSp>
        <p:nvGrpSpPr>
          <p:cNvPr id="286" name="Google Shape;286;p3"/>
          <p:cNvGrpSpPr/>
          <p:nvPr/>
        </p:nvGrpSpPr>
        <p:grpSpPr>
          <a:xfrm>
            <a:off x="7612283" y="3080472"/>
            <a:ext cx="2475213" cy="1986800"/>
            <a:chOff x="5372790" y="3143568"/>
            <a:chExt cx="1762086" cy="1562045"/>
          </a:xfrm>
        </p:grpSpPr>
        <p:grpSp>
          <p:nvGrpSpPr>
            <p:cNvPr id="287" name="Google Shape;287;p3"/>
            <p:cNvGrpSpPr/>
            <p:nvPr/>
          </p:nvGrpSpPr>
          <p:grpSpPr>
            <a:xfrm>
              <a:off x="5926062" y="3143568"/>
              <a:ext cx="663136" cy="604641"/>
              <a:chOff x="4628132" y="1953435"/>
              <a:chExt cx="3587930" cy="3102688"/>
            </a:xfrm>
          </p:grpSpPr>
          <p:sp>
            <p:nvSpPr>
              <p:cNvPr id="288" name="Google Shape;288;p3"/>
              <p:cNvSpPr/>
              <p:nvPr/>
            </p:nvSpPr>
            <p:spPr>
              <a:xfrm>
                <a:off x="4628132" y="1953435"/>
                <a:ext cx="3587930" cy="3102688"/>
              </a:xfrm>
              <a:prstGeom prst="hexagon">
                <a:avLst>
                  <a:gd name="adj" fmla="val 25000"/>
                  <a:gd name="vf" fmla="val 115470"/>
                </a:avLst>
              </a:prstGeom>
              <a:solidFill>
                <a:srgbClr val="F4F4F4"/>
              </a:solidFill>
              <a:ln w="12700" cap="flat" cmpd="sng">
                <a:solidFill>
                  <a:srgbClr val="009AD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289" name="Google Shape;289;p3"/>
              <p:cNvGrpSpPr/>
              <p:nvPr/>
            </p:nvGrpSpPr>
            <p:grpSpPr>
              <a:xfrm>
                <a:off x="5222553" y="2647698"/>
                <a:ext cx="2488524" cy="2299909"/>
                <a:chOff x="5222553" y="2647698"/>
                <a:chExt cx="2488524" cy="2299909"/>
              </a:xfrm>
            </p:grpSpPr>
            <p:sp>
              <p:nvSpPr>
                <p:cNvPr id="290" name="Google Shape;290;p3"/>
                <p:cNvSpPr/>
                <p:nvPr/>
              </p:nvSpPr>
              <p:spPr>
                <a:xfrm>
                  <a:off x="5526592" y="4234642"/>
                  <a:ext cx="1889761" cy="712965"/>
                </a:xfrm>
                <a:prstGeom prst="can">
                  <a:avLst>
                    <a:gd name="adj" fmla="val 25000"/>
                  </a:avLst>
                </a:prstGeom>
                <a:solidFill>
                  <a:srgbClr val="C0D1E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291" name="Google Shape;291;p3"/>
                <p:cNvGrpSpPr/>
                <p:nvPr/>
              </p:nvGrpSpPr>
              <p:grpSpPr>
                <a:xfrm>
                  <a:off x="5704274" y="2647698"/>
                  <a:ext cx="1572887" cy="1332271"/>
                  <a:chOff x="8570424" y="1886990"/>
                  <a:chExt cx="997373" cy="900938"/>
                </a:xfrm>
              </p:grpSpPr>
              <p:cxnSp>
                <p:nvCxnSpPr>
                  <p:cNvPr id="292" name="Google Shape;292;p3"/>
                  <p:cNvCxnSpPr/>
                  <p:nvPr/>
                </p:nvCxnSpPr>
                <p:spPr>
                  <a:xfrm>
                    <a:off x="8815357" y="2074026"/>
                    <a:ext cx="506232" cy="167522"/>
                  </a:xfrm>
                  <a:prstGeom prst="straightConnector1">
                    <a:avLst/>
                  </a:prstGeom>
                  <a:noFill/>
                  <a:ln w="12700" cap="flat" cmpd="sng">
                    <a:solidFill>
                      <a:srgbClr val="009AD7"/>
                    </a:solidFill>
                    <a:prstDash val="solid"/>
                    <a:miter lim="800000"/>
                    <a:headEnd type="none" w="sm" len="sm"/>
                    <a:tailEnd type="none" w="sm" len="sm"/>
                  </a:ln>
                </p:spPr>
              </p:cxnSp>
              <p:cxnSp>
                <p:nvCxnSpPr>
                  <p:cNvPr id="293" name="Google Shape;293;p3"/>
                  <p:cNvCxnSpPr/>
                  <p:nvPr/>
                </p:nvCxnSpPr>
                <p:spPr>
                  <a:xfrm>
                    <a:off x="8815357" y="2070330"/>
                    <a:ext cx="98907" cy="518795"/>
                  </a:xfrm>
                  <a:prstGeom prst="straightConnector1">
                    <a:avLst/>
                  </a:prstGeom>
                  <a:noFill/>
                  <a:ln w="12700" cap="flat" cmpd="sng">
                    <a:solidFill>
                      <a:srgbClr val="009AD7"/>
                    </a:solidFill>
                    <a:prstDash val="solid"/>
                    <a:miter lim="800000"/>
                    <a:headEnd type="none" w="sm" len="sm"/>
                    <a:tailEnd type="none" w="sm" len="sm"/>
                  </a:ln>
                </p:spPr>
              </p:cxnSp>
              <p:cxnSp>
                <p:nvCxnSpPr>
                  <p:cNvPr id="294" name="Google Shape;294;p3"/>
                  <p:cNvCxnSpPr/>
                  <p:nvPr/>
                </p:nvCxnSpPr>
                <p:spPr>
                  <a:xfrm rot="10800000" flipH="1">
                    <a:off x="8914264" y="2230114"/>
                    <a:ext cx="336372" cy="359012"/>
                  </a:xfrm>
                  <a:prstGeom prst="straightConnector1">
                    <a:avLst/>
                  </a:prstGeom>
                  <a:noFill/>
                  <a:ln w="12700" cap="flat" cmpd="sng">
                    <a:solidFill>
                      <a:srgbClr val="009AD7"/>
                    </a:solidFill>
                    <a:prstDash val="solid"/>
                    <a:miter lim="800000"/>
                    <a:headEnd type="none" w="sm" len="sm"/>
                    <a:tailEnd type="none" w="sm" len="sm"/>
                  </a:ln>
                </p:spPr>
              </p:cxnSp>
              <p:grpSp>
                <p:nvGrpSpPr>
                  <p:cNvPr id="295" name="Google Shape;295;p3"/>
                  <p:cNvGrpSpPr/>
                  <p:nvPr/>
                </p:nvGrpSpPr>
                <p:grpSpPr>
                  <a:xfrm>
                    <a:off x="8570424" y="1886990"/>
                    <a:ext cx="491141" cy="374072"/>
                    <a:chOff x="8667633" y="1895302"/>
                    <a:chExt cx="459600" cy="365760"/>
                  </a:xfrm>
                </p:grpSpPr>
                <p:sp>
                  <p:nvSpPr>
                    <p:cNvPr id="296" name="Google Shape;296;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297" name="Google Shape;297;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298" name="Google Shape;298;p3"/>
                  <p:cNvGrpSpPr/>
                  <p:nvPr/>
                </p:nvGrpSpPr>
                <p:grpSpPr>
                  <a:xfrm>
                    <a:off x="8669331" y="2413856"/>
                    <a:ext cx="491141" cy="374072"/>
                    <a:chOff x="8667633" y="1895302"/>
                    <a:chExt cx="459600" cy="365760"/>
                  </a:xfrm>
                </p:grpSpPr>
                <p:sp>
                  <p:nvSpPr>
                    <p:cNvPr id="299" name="Google Shape;299;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00" name="Google Shape;300;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301" name="Google Shape;301;p3"/>
                  <p:cNvGrpSpPr/>
                  <p:nvPr/>
                </p:nvGrpSpPr>
                <p:grpSpPr>
                  <a:xfrm>
                    <a:off x="9076656" y="2048823"/>
                    <a:ext cx="491141" cy="374072"/>
                    <a:chOff x="8667633" y="1895302"/>
                    <a:chExt cx="459600" cy="365760"/>
                  </a:xfrm>
                </p:grpSpPr>
                <p:sp>
                  <p:nvSpPr>
                    <p:cNvPr id="302" name="Google Shape;302;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03" name="Google Shape;303;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sp>
              <p:nvSpPr>
                <p:cNvPr id="304" name="Google Shape;304;p3"/>
                <p:cNvSpPr txBox="1"/>
                <p:nvPr/>
              </p:nvSpPr>
              <p:spPr>
                <a:xfrm>
                  <a:off x="5222553" y="4452725"/>
                  <a:ext cx="2488524" cy="49128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00"/>
                    <a:buFont typeface="Arial"/>
                    <a:buNone/>
                  </a:pPr>
                  <a:r>
                    <a:rPr lang="en-US" sz="100" b="0" i="0" u="none" strike="noStrike" cap="none" dirty="0">
                      <a:solidFill>
                        <a:srgbClr val="000000"/>
                      </a:solidFill>
                      <a:latin typeface="Arial"/>
                      <a:ea typeface="Arial"/>
                      <a:cs typeface="Arial"/>
                      <a:sym typeface="Arial"/>
                    </a:rPr>
                    <a:t>Internal data and metadata</a:t>
                  </a:r>
                  <a:endParaRPr lang="en-US" sz="1800" dirty="0">
                    <a:solidFill>
                      <a:schemeClr val="dk1"/>
                    </a:solidFill>
                    <a:latin typeface="Arial"/>
                    <a:ea typeface="Arial"/>
                    <a:cs typeface="Arial"/>
                    <a:sym typeface="Arial"/>
                  </a:endParaRPr>
                </a:p>
              </p:txBody>
            </p:sp>
          </p:grpSp>
        </p:grpSp>
        <p:grpSp>
          <p:nvGrpSpPr>
            <p:cNvPr id="305" name="Google Shape;305;p3"/>
            <p:cNvGrpSpPr/>
            <p:nvPr/>
          </p:nvGrpSpPr>
          <p:grpSpPr>
            <a:xfrm>
              <a:off x="5919847" y="3796490"/>
              <a:ext cx="663136" cy="604641"/>
              <a:chOff x="4628132" y="1953435"/>
              <a:chExt cx="3587930" cy="3102688"/>
            </a:xfrm>
          </p:grpSpPr>
          <p:sp>
            <p:nvSpPr>
              <p:cNvPr id="306" name="Google Shape;306;p3"/>
              <p:cNvSpPr/>
              <p:nvPr/>
            </p:nvSpPr>
            <p:spPr>
              <a:xfrm>
                <a:off x="4628132" y="1953435"/>
                <a:ext cx="3587930" cy="3102688"/>
              </a:xfrm>
              <a:prstGeom prst="hexagon">
                <a:avLst>
                  <a:gd name="adj" fmla="val 25000"/>
                  <a:gd name="vf" fmla="val 115470"/>
                </a:avLst>
              </a:prstGeom>
              <a:solidFill>
                <a:srgbClr val="F4F4F4"/>
              </a:solidFill>
              <a:ln w="12700" cap="flat" cmpd="sng">
                <a:solidFill>
                  <a:srgbClr val="009AD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307" name="Google Shape;307;p3"/>
              <p:cNvGrpSpPr/>
              <p:nvPr/>
            </p:nvGrpSpPr>
            <p:grpSpPr>
              <a:xfrm>
                <a:off x="5222553" y="2647698"/>
                <a:ext cx="2488524" cy="2299909"/>
                <a:chOff x="5222553" y="2647698"/>
                <a:chExt cx="2488524" cy="2299909"/>
              </a:xfrm>
            </p:grpSpPr>
            <p:sp>
              <p:nvSpPr>
                <p:cNvPr id="308" name="Google Shape;308;p3"/>
                <p:cNvSpPr/>
                <p:nvPr/>
              </p:nvSpPr>
              <p:spPr>
                <a:xfrm>
                  <a:off x="5526592" y="4234642"/>
                  <a:ext cx="1889761" cy="712965"/>
                </a:xfrm>
                <a:prstGeom prst="can">
                  <a:avLst>
                    <a:gd name="adj" fmla="val 25000"/>
                  </a:avLst>
                </a:prstGeom>
                <a:solidFill>
                  <a:srgbClr val="C0D1E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309" name="Google Shape;309;p3"/>
                <p:cNvGrpSpPr/>
                <p:nvPr/>
              </p:nvGrpSpPr>
              <p:grpSpPr>
                <a:xfrm>
                  <a:off x="5704274" y="2647698"/>
                  <a:ext cx="1572887" cy="1332271"/>
                  <a:chOff x="8570424" y="1886990"/>
                  <a:chExt cx="997373" cy="900938"/>
                </a:xfrm>
              </p:grpSpPr>
              <p:cxnSp>
                <p:nvCxnSpPr>
                  <p:cNvPr id="310" name="Google Shape;310;p3"/>
                  <p:cNvCxnSpPr/>
                  <p:nvPr/>
                </p:nvCxnSpPr>
                <p:spPr>
                  <a:xfrm>
                    <a:off x="8815357" y="2074026"/>
                    <a:ext cx="506232" cy="167522"/>
                  </a:xfrm>
                  <a:prstGeom prst="straightConnector1">
                    <a:avLst/>
                  </a:prstGeom>
                  <a:noFill/>
                  <a:ln w="12700" cap="flat" cmpd="sng">
                    <a:solidFill>
                      <a:srgbClr val="0070C0"/>
                    </a:solidFill>
                    <a:prstDash val="solid"/>
                    <a:miter lim="800000"/>
                    <a:headEnd type="none" w="sm" len="sm"/>
                    <a:tailEnd type="none" w="sm" len="sm"/>
                  </a:ln>
                </p:spPr>
              </p:cxnSp>
              <p:cxnSp>
                <p:nvCxnSpPr>
                  <p:cNvPr id="311" name="Google Shape;311;p3"/>
                  <p:cNvCxnSpPr/>
                  <p:nvPr/>
                </p:nvCxnSpPr>
                <p:spPr>
                  <a:xfrm>
                    <a:off x="8815357" y="2070330"/>
                    <a:ext cx="98907" cy="518795"/>
                  </a:xfrm>
                  <a:prstGeom prst="straightConnector1">
                    <a:avLst/>
                  </a:prstGeom>
                  <a:noFill/>
                  <a:ln w="12700" cap="flat" cmpd="sng">
                    <a:solidFill>
                      <a:srgbClr val="0070C0"/>
                    </a:solidFill>
                    <a:prstDash val="solid"/>
                    <a:miter lim="800000"/>
                    <a:headEnd type="none" w="sm" len="sm"/>
                    <a:tailEnd type="none" w="sm" len="sm"/>
                  </a:ln>
                </p:spPr>
              </p:cxnSp>
              <p:cxnSp>
                <p:nvCxnSpPr>
                  <p:cNvPr id="312" name="Google Shape;312;p3"/>
                  <p:cNvCxnSpPr/>
                  <p:nvPr/>
                </p:nvCxnSpPr>
                <p:spPr>
                  <a:xfrm rot="10800000" flipH="1">
                    <a:off x="8914264" y="2230114"/>
                    <a:ext cx="336372" cy="359012"/>
                  </a:xfrm>
                  <a:prstGeom prst="straightConnector1">
                    <a:avLst/>
                  </a:prstGeom>
                  <a:noFill/>
                  <a:ln w="12700" cap="flat" cmpd="sng">
                    <a:solidFill>
                      <a:srgbClr val="0070C0"/>
                    </a:solidFill>
                    <a:prstDash val="solid"/>
                    <a:miter lim="800000"/>
                    <a:headEnd type="none" w="sm" len="sm"/>
                    <a:tailEnd type="none" w="sm" len="sm"/>
                  </a:ln>
                </p:spPr>
              </p:cxnSp>
              <p:grpSp>
                <p:nvGrpSpPr>
                  <p:cNvPr id="313" name="Google Shape;313;p3"/>
                  <p:cNvGrpSpPr/>
                  <p:nvPr/>
                </p:nvGrpSpPr>
                <p:grpSpPr>
                  <a:xfrm>
                    <a:off x="8570424" y="1886990"/>
                    <a:ext cx="491141" cy="374072"/>
                    <a:chOff x="8667633" y="1895302"/>
                    <a:chExt cx="459600" cy="365760"/>
                  </a:xfrm>
                </p:grpSpPr>
                <p:sp>
                  <p:nvSpPr>
                    <p:cNvPr id="314" name="Google Shape;314;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15" name="Google Shape;315;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316" name="Google Shape;316;p3"/>
                  <p:cNvGrpSpPr/>
                  <p:nvPr/>
                </p:nvGrpSpPr>
                <p:grpSpPr>
                  <a:xfrm>
                    <a:off x="8669331" y="2413856"/>
                    <a:ext cx="491141" cy="374072"/>
                    <a:chOff x="8667633" y="1895302"/>
                    <a:chExt cx="459600" cy="365760"/>
                  </a:xfrm>
                </p:grpSpPr>
                <p:sp>
                  <p:nvSpPr>
                    <p:cNvPr id="317" name="Google Shape;317;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18" name="Google Shape;318;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319" name="Google Shape;319;p3"/>
                  <p:cNvGrpSpPr/>
                  <p:nvPr/>
                </p:nvGrpSpPr>
                <p:grpSpPr>
                  <a:xfrm>
                    <a:off x="9076656" y="2048823"/>
                    <a:ext cx="491141" cy="374072"/>
                    <a:chOff x="8667633" y="1895302"/>
                    <a:chExt cx="459600" cy="365760"/>
                  </a:xfrm>
                </p:grpSpPr>
                <p:sp>
                  <p:nvSpPr>
                    <p:cNvPr id="320" name="Google Shape;320;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21" name="Google Shape;321;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sp>
              <p:nvSpPr>
                <p:cNvPr id="322" name="Google Shape;322;p3"/>
                <p:cNvSpPr txBox="1"/>
                <p:nvPr/>
              </p:nvSpPr>
              <p:spPr>
                <a:xfrm>
                  <a:off x="5222553" y="4452725"/>
                  <a:ext cx="2488524" cy="49128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00"/>
                    <a:buFont typeface="Arial"/>
                    <a:buNone/>
                  </a:pPr>
                  <a:r>
                    <a:rPr lang="en-US" sz="100" b="0" i="0" u="none" strike="noStrike" cap="none" dirty="0">
                      <a:solidFill>
                        <a:srgbClr val="000000"/>
                      </a:solidFill>
                      <a:latin typeface="Arial"/>
                      <a:ea typeface="Arial"/>
                      <a:cs typeface="Arial"/>
                      <a:sym typeface="Arial"/>
                    </a:rPr>
                    <a:t>Internal data and metadata</a:t>
                  </a:r>
                  <a:endParaRPr lang="en-US" sz="1800" dirty="0">
                    <a:solidFill>
                      <a:schemeClr val="dk1"/>
                    </a:solidFill>
                    <a:latin typeface="Arial"/>
                    <a:ea typeface="Arial"/>
                    <a:cs typeface="Arial"/>
                    <a:sym typeface="Arial"/>
                  </a:endParaRPr>
                </a:p>
              </p:txBody>
            </p:sp>
          </p:grpSp>
        </p:grpSp>
        <p:grpSp>
          <p:nvGrpSpPr>
            <p:cNvPr id="323" name="Google Shape;323;p3"/>
            <p:cNvGrpSpPr/>
            <p:nvPr/>
          </p:nvGrpSpPr>
          <p:grpSpPr>
            <a:xfrm>
              <a:off x="5372790" y="4100972"/>
              <a:ext cx="663136" cy="604641"/>
              <a:chOff x="4628132" y="1953435"/>
              <a:chExt cx="3587930" cy="3102688"/>
            </a:xfrm>
          </p:grpSpPr>
          <p:sp>
            <p:nvSpPr>
              <p:cNvPr id="324" name="Google Shape;324;p3"/>
              <p:cNvSpPr/>
              <p:nvPr/>
            </p:nvSpPr>
            <p:spPr>
              <a:xfrm>
                <a:off x="4628132" y="1953435"/>
                <a:ext cx="3587930" cy="3102688"/>
              </a:xfrm>
              <a:prstGeom prst="hexagon">
                <a:avLst>
                  <a:gd name="adj" fmla="val 25000"/>
                  <a:gd name="vf" fmla="val 115470"/>
                </a:avLst>
              </a:prstGeom>
              <a:solidFill>
                <a:srgbClr val="F4F4F4"/>
              </a:solidFill>
              <a:ln w="12700" cap="flat" cmpd="sng">
                <a:solidFill>
                  <a:srgbClr val="009AD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325" name="Google Shape;325;p3"/>
              <p:cNvGrpSpPr/>
              <p:nvPr/>
            </p:nvGrpSpPr>
            <p:grpSpPr>
              <a:xfrm>
                <a:off x="5222553" y="2647697"/>
                <a:ext cx="2488524" cy="2299910"/>
                <a:chOff x="5222553" y="2647697"/>
                <a:chExt cx="2488524" cy="2299910"/>
              </a:xfrm>
            </p:grpSpPr>
            <p:sp>
              <p:nvSpPr>
                <p:cNvPr id="326" name="Google Shape;326;p3"/>
                <p:cNvSpPr/>
                <p:nvPr/>
              </p:nvSpPr>
              <p:spPr>
                <a:xfrm>
                  <a:off x="5526592" y="4234642"/>
                  <a:ext cx="1889761" cy="712965"/>
                </a:xfrm>
                <a:prstGeom prst="can">
                  <a:avLst>
                    <a:gd name="adj" fmla="val 25000"/>
                  </a:avLst>
                </a:prstGeom>
                <a:solidFill>
                  <a:srgbClr val="C0D1E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327" name="Google Shape;327;p3"/>
                <p:cNvGrpSpPr/>
                <p:nvPr/>
              </p:nvGrpSpPr>
              <p:grpSpPr>
                <a:xfrm>
                  <a:off x="5704274" y="2647697"/>
                  <a:ext cx="1572887" cy="1332269"/>
                  <a:chOff x="8570424" y="1886991"/>
                  <a:chExt cx="997373" cy="900937"/>
                </a:xfrm>
              </p:grpSpPr>
              <p:cxnSp>
                <p:nvCxnSpPr>
                  <p:cNvPr id="328" name="Google Shape;328;p3"/>
                  <p:cNvCxnSpPr/>
                  <p:nvPr/>
                </p:nvCxnSpPr>
                <p:spPr>
                  <a:xfrm>
                    <a:off x="8815357" y="2074026"/>
                    <a:ext cx="506232" cy="167522"/>
                  </a:xfrm>
                  <a:prstGeom prst="straightConnector1">
                    <a:avLst/>
                  </a:prstGeom>
                  <a:noFill/>
                  <a:ln w="12700" cap="flat" cmpd="sng">
                    <a:solidFill>
                      <a:srgbClr val="0070C0"/>
                    </a:solidFill>
                    <a:prstDash val="solid"/>
                    <a:miter lim="800000"/>
                    <a:headEnd type="none" w="sm" len="sm"/>
                    <a:tailEnd type="none" w="sm" len="sm"/>
                  </a:ln>
                </p:spPr>
              </p:cxnSp>
              <p:cxnSp>
                <p:nvCxnSpPr>
                  <p:cNvPr id="329" name="Google Shape;329;p3"/>
                  <p:cNvCxnSpPr/>
                  <p:nvPr/>
                </p:nvCxnSpPr>
                <p:spPr>
                  <a:xfrm>
                    <a:off x="8815357" y="2070330"/>
                    <a:ext cx="98907" cy="518795"/>
                  </a:xfrm>
                  <a:prstGeom prst="straightConnector1">
                    <a:avLst/>
                  </a:prstGeom>
                  <a:noFill/>
                  <a:ln w="12700" cap="flat" cmpd="sng">
                    <a:solidFill>
                      <a:srgbClr val="0070C0"/>
                    </a:solidFill>
                    <a:prstDash val="solid"/>
                    <a:miter lim="800000"/>
                    <a:headEnd type="none" w="sm" len="sm"/>
                    <a:tailEnd type="none" w="sm" len="sm"/>
                  </a:ln>
                </p:spPr>
              </p:cxnSp>
              <p:cxnSp>
                <p:nvCxnSpPr>
                  <p:cNvPr id="330" name="Google Shape;330;p3"/>
                  <p:cNvCxnSpPr/>
                  <p:nvPr/>
                </p:nvCxnSpPr>
                <p:spPr>
                  <a:xfrm rot="10800000" flipH="1">
                    <a:off x="8914264" y="2230114"/>
                    <a:ext cx="336372" cy="359012"/>
                  </a:xfrm>
                  <a:prstGeom prst="straightConnector1">
                    <a:avLst/>
                  </a:prstGeom>
                  <a:noFill/>
                  <a:ln w="12700" cap="flat" cmpd="sng">
                    <a:solidFill>
                      <a:srgbClr val="0070C0"/>
                    </a:solidFill>
                    <a:prstDash val="solid"/>
                    <a:miter lim="800000"/>
                    <a:headEnd type="none" w="sm" len="sm"/>
                    <a:tailEnd type="none" w="sm" len="sm"/>
                  </a:ln>
                </p:spPr>
              </p:cxnSp>
              <p:grpSp>
                <p:nvGrpSpPr>
                  <p:cNvPr id="331" name="Google Shape;331;p3"/>
                  <p:cNvGrpSpPr/>
                  <p:nvPr/>
                </p:nvGrpSpPr>
                <p:grpSpPr>
                  <a:xfrm>
                    <a:off x="8570424" y="1886991"/>
                    <a:ext cx="491141" cy="374072"/>
                    <a:chOff x="8667633" y="1895302"/>
                    <a:chExt cx="459600" cy="365760"/>
                  </a:xfrm>
                </p:grpSpPr>
                <p:sp>
                  <p:nvSpPr>
                    <p:cNvPr id="332" name="Google Shape;332;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33" name="Google Shape;333;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334" name="Google Shape;334;p3"/>
                  <p:cNvGrpSpPr/>
                  <p:nvPr/>
                </p:nvGrpSpPr>
                <p:grpSpPr>
                  <a:xfrm>
                    <a:off x="8669331" y="2413856"/>
                    <a:ext cx="491141" cy="374072"/>
                    <a:chOff x="8667633" y="1895302"/>
                    <a:chExt cx="459600" cy="365760"/>
                  </a:xfrm>
                </p:grpSpPr>
                <p:sp>
                  <p:nvSpPr>
                    <p:cNvPr id="335" name="Google Shape;335;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36" name="Google Shape;336;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337" name="Google Shape;337;p3"/>
                  <p:cNvGrpSpPr/>
                  <p:nvPr/>
                </p:nvGrpSpPr>
                <p:grpSpPr>
                  <a:xfrm>
                    <a:off x="9076656" y="2048822"/>
                    <a:ext cx="491141" cy="374072"/>
                    <a:chOff x="8667633" y="1895302"/>
                    <a:chExt cx="459600" cy="365760"/>
                  </a:xfrm>
                </p:grpSpPr>
                <p:sp>
                  <p:nvSpPr>
                    <p:cNvPr id="338" name="Google Shape;338;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39" name="Google Shape;339;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sp>
              <p:nvSpPr>
                <p:cNvPr id="340" name="Google Shape;340;p3"/>
                <p:cNvSpPr txBox="1"/>
                <p:nvPr/>
              </p:nvSpPr>
              <p:spPr>
                <a:xfrm>
                  <a:off x="5222553" y="4452725"/>
                  <a:ext cx="2488524" cy="49128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00"/>
                    <a:buFont typeface="Arial"/>
                    <a:buNone/>
                  </a:pPr>
                  <a:r>
                    <a:rPr lang="en-US" sz="100" b="0" i="0" u="none" strike="noStrike" cap="none" dirty="0">
                      <a:solidFill>
                        <a:srgbClr val="000000"/>
                      </a:solidFill>
                      <a:latin typeface="Arial"/>
                      <a:ea typeface="Arial"/>
                      <a:cs typeface="Arial"/>
                      <a:sym typeface="Arial"/>
                    </a:rPr>
                    <a:t>Internal data and metadata</a:t>
                  </a:r>
                  <a:endParaRPr lang="en-US" sz="1800" dirty="0">
                    <a:solidFill>
                      <a:schemeClr val="dk1"/>
                    </a:solidFill>
                    <a:latin typeface="Arial"/>
                    <a:ea typeface="Arial"/>
                    <a:cs typeface="Arial"/>
                    <a:sym typeface="Arial"/>
                  </a:endParaRPr>
                </a:p>
              </p:txBody>
            </p:sp>
          </p:grpSp>
        </p:grpSp>
        <p:grpSp>
          <p:nvGrpSpPr>
            <p:cNvPr id="341" name="Google Shape;341;p3"/>
            <p:cNvGrpSpPr/>
            <p:nvPr/>
          </p:nvGrpSpPr>
          <p:grpSpPr>
            <a:xfrm>
              <a:off x="6471740" y="3463445"/>
              <a:ext cx="663136" cy="604641"/>
              <a:chOff x="4628132" y="1953435"/>
              <a:chExt cx="3587930" cy="3102688"/>
            </a:xfrm>
          </p:grpSpPr>
          <p:sp>
            <p:nvSpPr>
              <p:cNvPr id="342" name="Google Shape;342;p3"/>
              <p:cNvSpPr/>
              <p:nvPr/>
            </p:nvSpPr>
            <p:spPr>
              <a:xfrm>
                <a:off x="4628132" y="1953435"/>
                <a:ext cx="3587930" cy="3102688"/>
              </a:xfrm>
              <a:prstGeom prst="hexagon">
                <a:avLst>
                  <a:gd name="adj" fmla="val 25000"/>
                  <a:gd name="vf" fmla="val 115470"/>
                </a:avLst>
              </a:prstGeom>
              <a:solidFill>
                <a:srgbClr val="F4F4F4"/>
              </a:solidFill>
              <a:ln w="12700" cap="flat" cmpd="sng">
                <a:solidFill>
                  <a:srgbClr val="009AD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343" name="Google Shape;343;p3"/>
              <p:cNvGrpSpPr/>
              <p:nvPr/>
            </p:nvGrpSpPr>
            <p:grpSpPr>
              <a:xfrm>
                <a:off x="5222553" y="2647704"/>
                <a:ext cx="2488524" cy="2299903"/>
                <a:chOff x="5222553" y="2647704"/>
                <a:chExt cx="2488524" cy="2299903"/>
              </a:xfrm>
            </p:grpSpPr>
            <p:sp>
              <p:nvSpPr>
                <p:cNvPr id="344" name="Google Shape;344;p3"/>
                <p:cNvSpPr/>
                <p:nvPr/>
              </p:nvSpPr>
              <p:spPr>
                <a:xfrm>
                  <a:off x="5526592" y="4234642"/>
                  <a:ext cx="1889761" cy="712965"/>
                </a:xfrm>
                <a:prstGeom prst="can">
                  <a:avLst>
                    <a:gd name="adj" fmla="val 25000"/>
                  </a:avLst>
                </a:prstGeom>
                <a:solidFill>
                  <a:srgbClr val="C0D1E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345" name="Google Shape;345;p3"/>
                <p:cNvGrpSpPr/>
                <p:nvPr/>
              </p:nvGrpSpPr>
              <p:grpSpPr>
                <a:xfrm>
                  <a:off x="5704274" y="2647704"/>
                  <a:ext cx="1572887" cy="1332270"/>
                  <a:chOff x="8570424" y="1886992"/>
                  <a:chExt cx="997373" cy="900936"/>
                </a:xfrm>
              </p:grpSpPr>
              <p:cxnSp>
                <p:nvCxnSpPr>
                  <p:cNvPr id="346" name="Google Shape;346;p3"/>
                  <p:cNvCxnSpPr/>
                  <p:nvPr/>
                </p:nvCxnSpPr>
                <p:spPr>
                  <a:xfrm>
                    <a:off x="8815357" y="2074026"/>
                    <a:ext cx="506232" cy="167522"/>
                  </a:xfrm>
                  <a:prstGeom prst="straightConnector1">
                    <a:avLst/>
                  </a:prstGeom>
                  <a:noFill/>
                  <a:ln w="12700" cap="flat" cmpd="sng">
                    <a:solidFill>
                      <a:srgbClr val="0070C0"/>
                    </a:solidFill>
                    <a:prstDash val="solid"/>
                    <a:miter lim="800000"/>
                    <a:headEnd type="none" w="sm" len="sm"/>
                    <a:tailEnd type="none" w="sm" len="sm"/>
                  </a:ln>
                </p:spPr>
              </p:cxnSp>
              <p:cxnSp>
                <p:nvCxnSpPr>
                  <p:cNvPr id="347" name="Google Shape;347;p3"/>
                  <p:cNvCxnSpPr/>
                  <p:nvPr/>
                </p:nvCxnSpPr>
                <p:spPr>
                  <a:xfrm>
                    <a:off x="8815357" y="2070330"/>
                    <a:ext cx="98907" cy="518795"/>
                  </a:xfrm>
                  <a:prstGeom prst="straightConnector1">
                    <a:avLst/>
                  </a:prstGeom>
                  <a:noFill/>
                  <a:ln w="12700" cap="flat" cmpd="sng">
                    <a:solidFill>
                      <a:srgbClr val="0070C0"/>
                    </a:solidFill>
                    <a:prstDash val="solid"/>
                    <a:miter lim="800000"/>
                    <a:headEnd type="none" w="sm" len="sm"/>
                    <a:tailEnd type="none" w="sm" len="sm"/>
                  </a:ln>
                </p:spPr>
              </p:cxnSp>
              <p:cxnSp>
                <p:nvCxnSpPr>
                  <p:cNvPr id="348" name="Google Shape;348;p3"/>
                  <p:cNvCxnSpPr/>
                  <p:nvPr/>
                </p:nvCxnSpPr>
                <p:spPr>
                  <a:xfrm rot="10800000" flipH="1">
                    <a:off x="8914263" y="2230113"/>
                    <a:ext cx="336372" cy="359011"/>
                  </a:xfrm>
                  <a:prstGeom prst="straightConnector1">
                    <a:avLst/>
                  </a:prstGeom>
                  <a:noFill/>
                  <a:ln w="12700" cap="flat" cmpd="sng">
                    <a:solidFill>
                      <a:srgbClr val="0070C0"/>
                    </a:solidFill>
                    <a:prstDash val="solid"/>
                    <a:miter lim="800000"/>
                    <a:headEnd type="none" w="sm" len="sm"/>
                    <a:tailEnd type="none" w="sm" len="sm"/>
                  </a:ln>
                </p:spPr>
              </p:cxnSp>
              <p:grpSp>
                <p:nvGrpSpPr>
                  <p:cNvPr id="349" name="Google Shape;349;p3"/>
                  <p:cNvGrpSpPr/>
                  <p:nvPr/>
                </p:nvGrpSpPr>
                <p:grpSpPr>
                  <a:xfrm>
                    <a:off x="8570424" y="1886992"/>
                    <a:ext cx="491141" cy="374072"/>
                    <a:chOff x="8667633" y="1895302"/>
                    <a:chExt cx="459600" cy="365760"/>
                  </a:xfrm>
                </p:grpSpPr>
                <p:sp>
                  <p:nvSpPr>
                    <p:cNvPr id="350" name="Google Shape;350;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51" name="Google Shape;351;p3"/>
                    <p:cNvSpPr txBox="1"/>
                    <p:nvPr/>
                  </p:nvSpPr>
                  <p:spPr>
                    <a:xfrm>
                      <a:off x="8667633" y="1990008"/>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352" name="Google Shape;352;p3"/>
                  <p:cNvGrpSpPr/>
                  <p:nvPr/>
                </p:nvGrpSpPr>
                <p:grpSpPr>
                  <a:xfrm>
                    <a:off x="8669331" y="2413856"/>
                    <a:ext cx="491141" cy="374072"/>
                    <a:chOff x="8667633" y="1895302"/>
                    <a:chExt cx="459600" cy="365760"/>
                  </a:xfrm>
                </p:grpSpPr>
                <p:sp>
                  <p:nvSpPr>
                    <p:cNvPr id="353" name="Google Shape;353;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54" name="Google Shape;354;p3"/>
                    <p:cNvSpPr txBox="1"/>
                    <p:nvPr/>
                  </p:nvSpPr>
                  <p:spPr>
                    <a:xfrm>
                      <a:off x="8667633" y="1990008"/>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355" name="Google Shape;355;p3"/>
                  <p:cNvGrpSpPr/>
                  <p:nvPr/>
                </p:nvGrpSpPr>
                <p:grpSpPr>
                  <a:xfrm>
                    <a:off x="9076656" y="2048819"/>
                    <a:ext cx="491141" cy="374074"/>
                    <a:chOff x="8667633" y="1895300"/>
                    <a:chExt cx="459600" cy="365762"/>
                  </a:xfrm>
                </p:grpSpPr>
                <p:sp>
                  <p:nvSpPr>
                    <p:cNvPr id="356" name="Google Shape;356;p3"/>
                    <p:cNvSpPr/>
                    <p:nvPr/>
                  </p:nvSpPr>
                  <p:spPr>
                    <a:xfrm>
                      <a:off x="8720049" y="1895300"/>
                      <a:ext cx="353572" cy="365762"/>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57" name="Google Shape;357;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sp>
              <p:nvSpPr>
                <p:cNvPr id="358" name="Google Shape;358;p3"/>
                <p:cNvSpPr txBox="1"/>
                <p:nvPr/>
              </p:nvSpPr>
              <p:spPr>
                <a:xfrm>
                  <a:off x="5222553" y="4452725"/>
                  <a:ext cx="2488524" cy="49128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00"/>
                    <a:buFont typeface="Arial"/>
                    <a:buNone/>
                  </a:pPr>
                  <a:r>
                    <a:rPr lang="en-US" sz="100" b="0" i="0" u="none" strike="noStrike" cap="none" dirty="0">
                      <a:solidFill>
                        <a:srgbClr val="000000"/>
                      </a:solidFill>
                      <a:latin typeface="Arial"/>
                      <a:ea typeface="Arial"/>
                      <a:cs typeface="Arial"/>
                      <a:sym typeface="Arial"/>
                    </a:rPr>
                    <a:t>Internal data and metadata</a:t>
                  </a:r>
                  <a:endParaRPr lang="en-US" sz="1800" dirty="0">
                    <a:solidFill>
                      <a:schemeClr val="dk1"/>
                    </a:solidFill>
                    <a:latin typeface="Arial"/>
                    <a:ea typeface="Arial"/>
                    <a:cs typeface="Arial"/>
                    <a:sym typeface="Arial"/>
                  </a:endParaRPr>
                </a:p>
              </p:txBody>
            </p:sp>
          </p:grpSp>
        </p:grpSp>
        <p:grpSp>
          <p:nvGrpSpPr>
            <p:cNvPr id="359" name="Google Shape;359;p3"/>
            <p:cNvGrpSpPr/>
            <p:nvPr/>
          </p:nvGrpSpPr>
          <p:grpSpPr>
            <a:xfrm>
              <a:off x="5381468" y="3472920"/>
              <a:ext cx="663136" cy="604641"/>
              <a:chOff x="4628132" y="1953435"/>
              <a:chExt cx="3587930" cy="3102688"/>
            </a:xfrm>
          </p:grpSpPr>
          <p:sp>
            <p:nvSpPr>
              <p:cNvPr id="360" name="Google Shape;360;p3"/>
              <p:cNvSpPr/>
              <p:nvPr/>
            </p:nvSpPr>
            <p:spPr>
              <a:xfrm>
                <a:off x="4628132" y="1953435"/>
                <a:ext cx="3587930" cy="3102688"/>
              </a:xfrm>
              <a:prstGeom prst="hexagon">
                <a:avLst>
                  <a:gd name="adj" fmla="val 25000"/>
                  <a:gd name="vf" fmla="val 115470"/>
                </a:avLst>
              </a:prstGeom>
              <a:solidFill>
                <a:srgbClr val="F4F4F4"/>
              </a:solidFill>
              <a:ln w="12700" cap="flat" cmpd="sng">
                <a:solidFill>
                  <a:srgbClr val="009AD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361" name="Google Shape;361;p3"/>
              <p:cNvGrpSpPr/>
              <p:nvPr/>
            </p:nvGrpSpPr>
            <p:grpSpPr>
              <a:xfrm>
                <a:off x="5222553" y="2647697"/>
                <a:ext cx="2488524" cy="2299910"/>
                <a:chOff x="5222553" y="2647697"/>
                <a:chExt cx="2488524" cy="2299910"/>
              </a:xfrm>
            </p:grpSpPr>
            <p:sp>
              <p:nvSpPr>
                <p:cNvPr id="362" name="Google Shape;362;p3"/>
                <p:cNvSpPr/>
                <p:nvPr/>
              </p:nvSpPr>
              <p:spPr>
                <a:xfrm>
                  <a:off x="5526592" y="4234642"/>
                  <a:ext cx="1889761" cy="712965"/>
                </a:xfrm>
                <a:prstGeom prst="can">
                  <a:avLst>
                    <a:gd name="adj" fmla="val 25000"/>
                  </a:avLst>
                </a:prstGeom>
                <a:solidFill>
                  <a:srgbClr val="C0D1E0"/>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grpSp>
              <p:nvGrpSpPr>
                <p:cNvPr id="363" name="Google Shape;363;p3"/>
                <p:cNvGrpSpPr/>
                <p:nvPr/>
              </p:nvGrpSpPr>
              <p:grpSpPr>
                <a:xfrm>
                  <a:off x="5704274" y="2647697"/>
                  <a:ext cx="1572887" cy="1332269"/>
                  <a:chOff x="8570424" y="1886991"/>
                  <a:chExt cx="997373" cy="900937"/>
                </a:xfrm>
              </p:grpSpPr>
              <p:cxnSp>
                <p:nvCxnSpPr>
                  <p:cNvPr id="364" name="Google Shape;364;p3"/>
                  <p:cNvCxnSpPr/>
                  <p:nvPr/>
                </p:nvCxnSpPr>
                <p:spPr>
                  <a:xfrm>
                    <a:off x="8815357" y="2074026"/>
                    <a:ext cx="506232" cy="167522"/>
                  </a:xfrm>
                  <a:prstGeom prst="straightConnector1">
                    <a:avLst/>
                  </a:prstGeom>
                  <a:noFill/>
                  <a:ln w="12700" cap="flat" cmpd="sng">
                    <a:solidFill>
                      <a:srgbClr val="0070C0"/>
                    </a:solidFill>
                    <a:prstDash val="solid"/>
                    <a:miter lim="800000"/>
                    <a:headEnd type="none" w="sm" len="sm"/>
                    <a:tailEnd type="none" w="sm" len="sm"/>
                  </a:ln>
                </p:spPr>
              </p:cxnSp>
              <p:cxnSp>
                <p:nvCxnSpPr>
                  <p:cNvPr id="365" name="Google Shape;365;p3"/>
                  <p:cNvCxnSpPr/>
                  <p:nvPr/>
                </p:nvCxnSpPr>
                <p:spPr>
                  <a:xfrm>
                    <a:off x="8815357" y="2070330"/>
                    <a:ext cx="98907" cy="518795"/>
                  </a:xfrm>
                  <a:prstGeom prst="straightConnector1">
                    <a:avLst/>
                  </a:prstGeom>
                  <a:noFill/>
                  <a:ln w="12700" cap="flat" cmpd="sng">
                    <a:solidFill>
                      <a:srgbClr val="0070C0"/>
                    </a:solidFill>
                    <a:prstDash val="solid"/>
                    <a:miter lim="800000"/>
                    <a:headEnd type="none" w="sm" len="sm"/>
                    <a:tailEnd type="none" w="sm" len="sm"/>
                  </a:ln>
                </p:spPr>
              </p:cxnSp>
              <p:cxnSp>
                <p:nvCxnSpPr>
                  <p:cNvPr id="366" name="Google Shape;366;p3"/>
                  <p:cNvCxnSpPr/>
                  <p:nvPr/>
                </p:nvCxnSpPr>
                <p:spPr>
                  <a:xfrm rot="10800000" flipH="1">
                    <a:off x="8914264" y="2230114"/>
                    <a:ext cx="336372" cy="359012"/>
                  </a:xfrm>
                  <a:prstGeom prst="straightConnector1">
                    <a:avLst/>
                  </a:prstGeom>
                  <a:noFill/>
                  <a:ln w="12700" cap="flat" cmpd="sng">
                    <a:solidFill>
                      <a:srgbClr val="0070C0"/>
                    </a:solidFill>
                    <a:prstDash val="solid"/>
                    <a:miter lim="800000"/>
                    <a:headEnd type="none" w="sm" len="sm"/>
                    <a:tailEnd type="none" w="sm" len="sm"/>
                  </a:ln>
                </p:spPr>
              </p:cxnSp>
              <p:grpSp>
                <p:nvGrpSpPr>
                  <p:cNvPr id="367" name="Google Shape;367;p3"/>
                  <p:cNvGrpSpPr/>
                  <p:nvPr/>
                </p:nvGrpSpPr>
                <p:grpSpPr>
                  <a:xfrm>
                    <a:off x="8570424" y="1886991"/>
                    <a:ext cx="491141" cy="374072"/>
                    <a:chOff x="8667633" y="1895302"/>
                    <a:chExt cx="459600" cy="365760"/>
                  </a:xfrm>
                </p:grpSpPr>
                <p:sp>
                  <p:nvSpPr>
                    <p:cNvPr id="368" name="Google Shape;368;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69" name="Google Shape;369;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370" name="Google Shape;370;p3"/>
                  <p:cNvGrpSpPr/>
                  <p:nvPr/>
                </p:nvGrpSpPr>
                <p:grpSpPr>
                  <a:xfrm>
                    <a:off x="8669331" y="2413856"/>
                    <a:ext cx="491141" cy="374072"/>
                    <a:chOff x="8667633" y="1895302"/>
                    <a:chExt cx="459600" cy="365760"/>
                  </a:xfrm>
                </p:grpSpPr>
                <p:sp>
                  <p:nvSpPr>
                    <p:cNvPr id="371" name="Google Shape;371;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72" name="Google Shape;372;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nvGrpSpPr>
                  <p:cNvPr id="373" name="Google Shape;373;p3"/>
                  <p:cNvGrpSpPr/>
                  <p:nvPr/>
                </p:nvGrpSpPr>
                <p:grpSpPr>
                  <a:xfrm>
                    <a:off x="9076656" y="2048822"/>
                    <a:ext cx="491141" cy="374072"/>
                    <a:chOff x="8667633" y="1895302"/>
                    <a:chExt cx="459600" cy="365760"/>
                  </a:xfrm>
                </p:grpSpPr>
                <p:sp>
                  <p:nvSpPr>
                    <p:cNvPr id="374" name="Google Shape;374;p3"/>
                    <p:cNvSpPr/>
                    <p:nvPr/>
                  </p:nvSpPr>
                  <p:spPr>
                    <a:xfrm>
                      <a:off x="8720050" y="1895302"/>
                      <a:ext cx="353573" cy="365760"/>
                    </a:xfrm>
                    <a:prstGeom prst="flowChartConnector">
                      <a:avLst/>
                    </a:prstGeom>
                    <a:solidFill>
                      <a:srgbClr val="49C5F4"/>
                    </a:soli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sp>
                  <p:nvSpPr>
                    <p:cNvPr id="375" name="Google Shape;375;p3"/>
                    <p:cNvSpPr txBox="1"/>
                    <p:nvPr/>
                  </p:nvSpPr>
                  <p:spPr>
                    <a:xfrm>
                      <a:off x="8667633" y="1990011"/>
                      <a:ext cx="459600" cy="73893"/>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grpSp>
            </p:grpSp>
            <p:sp>
              <p:nvSpPr>
                <p:cNvPr id="376" name="Google Shape;376;p3"/>
                <p:cNvSpPr txBox="1"/>
                <p:nvPr/>
              </p:nvSpPr>
              <p:spPr>
                <a:xfrm>
                  <a:off x="5222553" y="4452725"/>
                  <a:ext cx="2488524" cy="491286"/>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100"/>
                    <a:buFont typeface="Arial"/>
                    <a:buNone/>
                  </a:pPr>
                  <a:r>
                    <a:rPr lang="en-US" sz="100" b="0" i="0" u="none" strike="noStrike" cap="none" dirty="0">
                      <a:solidFill>
                        <a:srgbClr val="000000"/>
                      </a:solidFill>
                      <a:latin typeface="Arial"/>
                      <a:ea typeface="Arial"/>
                      <a:cs typeface="Arial"/>
                      <a:sym typeface="Arial"/>
                    </a:rPr>
                    <a:t>Internal data and metadata</a:t>
                  </a:r>
                  <a:endParaRPr lang="en-US" sz="1800" dirty="0">
                    <a:solidFill>
                      <a:schemeClr val="dk1"/>
                    </a:solidFill>
                    <a:latin typeface="Arial"/>
                    <a:ea typeface="Arial"/>
                    <a:cs typeface="Arial"/>
                    <a:sym typeface="Arial"/>
                  </a:endParaRPr>
                </a:p>
              </p:txBody>
            </p:sp>
          </p:grpSp>
        </p:grpSp>
      </p:grpSp>
      <p:sp>
        <p:nvSpPr>
          <p:cNvPr id="377" name="Google Shape;377;p3"/>
          <p:cNvSpPr txBox="1"/>
          <p:nvPr/>
        </p:nvSpPr>
        <p:spPr>
          <a:xfrm>
            <a:off x="8033167" y="4649722"/>
            <a:ext cx="201096" cy="27700"/>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sp>
        <p:nvSpPr>
          <p:cNvPr id="378" name="Google Shape;378;p3"/>
          <p:cNvSpPr txBox="1"/>
          <p:nvPr/>
        </p:nvSpPr>
        <p:spPr>
          <a:xfrm>
            <a:off x="7612283" y="2682866"/>
            <a:ext cx="2492254" cy="338514"/>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Custom applications</a:t>
            </a:r>
          </a:p>
        </p:txBody>
      </p:sp>
      <p:sp>
        <p:nvSpPr>
          <p:cNvPr id="379" name="Google Shape;379;p3"/>
          <p:cNvSpPr txBox="1"/>
          <p:nvPr/>
        </p:nvSpPr>
        <p:spPr>
          <a:xfrm>
            <a:off x="7591620" y="5159800"/>
            <a:ext cx="2492254" cy="338514"/>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Customer Experience</a:t>
            </a:r>
          </a:p>
        </p:txBody>
      </p:sp>
      <p:sp>
        <p:nvSpPr>
          <p:cNvPr id="380" name="Google Shape;380;p3"/>
          <p:cNvSpPr txBox="1"/>
          <p:nvPr/>
        </p:nvSpPr>
        <p:spPr>
          <a:xfrm rot="5400000">
            <a:off x="9096511" y="3915294"/>
            <a:ext cx="2534293" cy="338514"/>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Employee Experience</a:t>
            </a:r>
          </a:p>
        </p:txBody>
      </p:sp>
      <p:sp>
        <p:nvSpPr>
          <p:cNvPr id="381" name="Google Shape;381;p3"/>
          <p:cNvSpPr txBox="1"/>
          <p:nvPr/>
        </p:nvSpPr>
        <p:spPr>
          <a:xfrm rot="5400000">
            <a:off x="6104501" y="3895545"/>
            <a:ext cx="2534293" cy="338514"/>
          </a:xfrm>
          <a:prstGeom prst="rect">
            <a:avLst/>
          </a:prstGeom>
          <a:noFill/>
          <a:ln>
            <a:noFill/>
          </a:ln>
        </p:spPr>
        <p:txBody>
          <a:bodyPr spcFirstLastPara="1" wrap="square" lIns="0" tIns="45700" rIns="0" bIns="45700" anchor="t" anchorCtr="0">
            <a:spAutoFit/>
          </a:bodyPr>
          <a:lstStyle/>
          <a:p>
            <a:pPr marL="0" marR="0" lvl="0" indent="0" algn="ctr"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Enterprise Operations</a:t>
            </a:r>
          </a:p>
        </p:txBody>
      </p:sp>
      <p:sp>
        <p:nvSpPr>
          <p:cNvPr id="382" name="Google Shape;382;p3"/>
          <p:cNvSpPr txBox="1"/>
          <p:nvPr/>
        </p:nvSpPr>
        <p:spPr>
          <a:xfrm>
            <a:off x="8073664" y="4842897"/>
            <a:ext cx="201096" cy="27700"/>
          </a:xfrm>
          <a:prstGeom prst="rect">
            <a:avLst/>
          </a:prstGeom>
          <a:noFill/>
          <a:ln>
            <a:noFill/>
          </a:ln>
        </p:spPr>
        <p:txBody>
          <a:bodyPr spcFirstLastPara="1" wrap="square" lIns="0" tIns="0" rIns="0" bIns="0" anchor="ctr" anchorCtr="0">
            <a:spAutoFit/>
          </a:bodyPr>
          <a:lstStyle/>
          <a:p>
            <a:pPr marL="0" marR="0" lvl="0" indent="0" algn="ctr" rtl="0">
              <a:lnSpc>
                <a:spcPct val="90000"/>
              </a:lnSpc>
              <a:spcBef>
                <a:spcPts val="0"/>
              </a:spcBef>
              <a:spcAft>
                <a:spcPts val="0"/>
              </a:spcAft>
              <a:buClr>
                <a:srgbClr val="FFFFFF"/>
              </a:buClr>
              <a:buSzPts val="200"/>
              <a:buFont typeface="Arial"/>
              <a:buNone/>
            </a:pPr>
            <a:r>
              <a:rPr lang="en-US" sz="200" b="0" i="0" u="none" strike="noStrike" cap="none" dirty="0">
                <a:solidFill>
                  <a:srgbClr val="FFFFFF"/>
                </a:solidFill>
                <a:latin typeface="Arial"/>
                <a:ea typeface="Arial"/>
                <a:cs typeface="Arial"/>
                <a:sym typeface="Arial"/>
              </a:rPr>
              <a:t>svc</a:t>
            </a:r>
            <a:endParaRPr lang="en-US" sz="1800" dirty="0">
              <a:solidFill>
                <a:schemeClr val="dk1"/>
              </a:solidFill>
              <a:latin typeface="Arial"/>
              <a:ea typeface="Arial"/>
              <a:cs typeface="Arial"/>
              <a:sym typeface="Arial"/>
            </a:endParaRPr>
          </a:p>
        </p:txBody>
      </p:sp>
      <p:sp>
        <p:nvSpPr>
          <p:cNvPr id="383" name="Google Shape;383;p3"/>
          <p:cNvSpPr/>
          <p:nvPr/>
        </p:nvSpPr>
        <p:spPr>
          <a:xfrm>
            <a:off x="9159194" y="4281619"/>
            <a:ext cx="931337" cy="769159"/>
          </a:xfrm>
          <a:prstGeom prst="hexagon">
            <a:avLst>
              <a:gd name="adj" fmla="val 25000"/>
              <a:gd name="vf" fmla="val 115470"/>
            </a:avLst>
          </a:prstGeom>
          <a:solidFill>
            <a:srgbClr val="F4F4F4"/>
          </a:solidFill>
          <a:ln w="12700" cap="flat" cmpd="sng">
            <a:solidFill>
              <a:srgbClr val="009AD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500"/>
              <a:buFont typeface="Arial"/>
              <a:buNone/>
            </a:pPr>
            <a:endParaRPr sz="500" b="0" i="0" u="none" strike="noStrike" cap="none" dirty="0">
              <a:solidFill>
                <a:srgbClr val="000000"/>
              </a:solidFill>
              <a:latin typeface="Arial"/>
              <a:ea typeface="Arial"/>
              <a:cs typeface="Arial"/>
              <a:sym typeface="Arial"/>
            </a:endParaRPr>
          </a:p>
        </p:txBody>
      </p:sp>
      <p:pic>
        <p:nvPicPr>
          <p:cNvPr id="384" name="Google Shape;384;p3"/>
          <p:cNvPicPr preferRelativeResize="0"/>
          <p:nvPr/>
        </p:nvPicPr>
        <p:blipFill rotWithShape="1">
          <a:blip r:embed="rId3">
            <a:alphaModFix/>
          </a:blip>
          <a:srcRect/>
          <a:stretch/>
        </p:blipFill>
        <p:spPr>
          <a:xfrm>
            <a:off x="9438420" y="4498826"/>
            <a:ext cx="372897" cy="4839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
          <p:cNvSpPr/>
          <p:nvPr/>
        </p:nvSpPr>
        <p:spPr>
          <a:xfrm>
            <a:off x="409074" y="1457434"/>
            <a:ext cx="11430000" cy="1151535"/>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396" name="Google Shape;396;p4"/>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Key Issues for Application Leaders</a:t>
            </a:r>
            <a:endParaRPr lang="en-US" dirty="0"/>
          </a:p>
        </p:txBody>
      </p:sp>
      <p:sp>
        <p:nvSpPr>
          <p:cNvPr id="397" name="Google Shape;397;p4"/>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65760" lvl="0" indent="-365760" algn="l" rtl="0">
              <a:lnSpc>
                <a:spcPct val="90000"/>
              </a:lnSpc>
              <a:spcBef>
                <a:spcPts val="0"/>
              </a:spcBef>
              <a:spcAft>
                <a:spcPts val="0"/>
              </a:spcAft>
              <a:buClr>
                <a:srgbClr val="F2F2F2"/>
              </a:buClr>
              <a:buSzPts val="2400"/>
              <a:buAutoNum type="arabicPeriod"/>
            </a:pPr>
            <a:r>
              <a:rPr lang="en-US" dirty="0">
                <a:solidFill>
                  <a:srgbClr val="F2F2F2"/>
                </a:solidFill>
              </a:rPr>
              <a:t>How do application leaders responsible for employee experience improve employee experience with composable applications for digital workplace and HCM?</a:t>
            </a:r>
            <a:endParaRPr lang="en-US" dirty="0"/>
          </a:p>
          <a:p>
            <a:pPr marL="365760" lvl="0" indent="-365760" algn="l" rtl="0">
              <a:lnSpc>
                <a:spcPct val="90000"/>
              </a:lnSpc>
              <a:spcBef>
                <a:spcPts val="1200"/>
              </a:spcBef>
              <a:spcAft>
                <a:spcPts val="0"/>
              </a:spcAft>
              <a:buClr>
                <a:srgbClr val="6F7878"/>
              </a:buClr>
              <a:buSzPts val="2400"/>
              <a:buFont typeface="Arial Black"/>
              <a:buAutoNum type="arabicPeriod"/>
            </a:pPr>
            <a:r>
              <a:rPr lang="en-US" dirty="0">
                <a:solidFill>
                  <a:srgbClr val="6F7878"/>
                </a:solidFill>
              </a:rPr>
              <a:t>How are customer experience programs changing with modern CRM and CX applications and how should application leaders responsible for CRM and customer experience respond?</a:t>
            </a:r>
            <a:endParaRPr lang="en-US" dirty="0"/>
          </a:p>
          <a:p>
            <a:pPr marL="365760" lvl="0" indent="-365760" algn="l" rtl="0">
              <a:lnSpc>
                <a:spcPct val="90000"/>
              </a:lnSpc>
              <a:spcBef>
                <a:spcPts val="1200"/>
              </a:spcBef>
              <a:spcAft>
                <a:spcPts val="0"/>
              </a:spcAft>
              <a:buClr>
                <a:srgbClr val="6F7878"/>
              </a:buClr>
              <a:buSzPts val="2400"/>
              <a:buAutoNum type="arabicPeriod"/>
            </a:pPr>
            <a:r>
              <a:rPr lang="en-US" dirty="0">
                <a:solidFill>
                  <a:srgbClr val="6F7878"/>
                </a:solidFill>
              </a:rPr>
              <a:t>How do application leaders responsible for enterprise operations modernize and optimize enterprise operations applications?</a:t>
            </a:r>
            <a:br>
              <a:rPr lang="en-US" dirty="0">
                <a:solidFill>
                  <a:srgbClr val="6F7878"/>
                </a:solidFill>
              </a:rPr>
            </a:br>
            <a:endParaRPr lang="en-US" dirty="0">
              <a:solidFill>
                <a:srgbClr val="6F787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5"/>
          <p:cNvSpPr txBox="1">
            <a:spLocks noGrp="1"/>
          </p:cNvSpPr>
          <p:nvPr>
            <p:ph type="title"/>
          </p:nvPr>
        </p:nvSpPr>
        <p:spPr>
          <a:xfrm>
            <a:off x="457200" y="361950"/>
            <a:ext cx="11844338" cy="4968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Employee Experience Is Now a Business Imperative</a:t>
            </a:r>
          </a:p>
        </p:txBody>
      </p:sp>
      <p:sp>
        <p:nvSpPr>
          <p:cNvPr id="403" name="Google Shape;403;p5"/>
          <p:cNvSpPr/>
          <p:nvPr/>
        </p:nvSpPr>
        <p:spPr>
          <a:xfrm>
            <a:off x="4719965" y="2005777"/>
            <a:ext cx="2778300" cy="2793300"/>
          </a:xfrm>
          <a:prstGeom prst="ellipse">
            <a:avLst/>
          </a:prstGeom>
          <a:solidFill>
            <a:srgbClr val="009AD7"/>
          </a:solidFill>
          <a:ln>
            <a:noFill/>
          </a:ln>
        </p:spPr>
        <p:txBody>
          <a:bodyPr spcFirstLastPara="1" wrap="square" lIns="0" tIns="91425" rIns="0" bIns="91425" anchor="ctr" anchorCtr="0">
            <a:noAutofit/>
          </a:bodyPr>
          <a:lstStyle/>
          <a:p>
            <a:pPr marL="0" marR="0" lvl="0" indent="0" algn="ctr" rtl="0">
              <a:spcBef>
                <a:spcPts val="0"/>
              </a:spcBef>
              <a:spcAft>
                <a:spcPts val="0"/>
              </a:spcAft>
              <a:buClr>
                <a:schemeClr val="lt1"/>
              </a:buClr>
              <a:buSzPts val="3600"/>
              <a:buFont typeface="Arial"/>
              <a:buNone/>
            </a:pPr>
            <a:r>
              <a:rPr lang="en-US" sz="3600" b="1" dirty="0">
                <a:solidFill>
                  <a:schemeClr val="lt1"/>
                </a:solidFill>
                <a:latin typeface="Arial"/>
                <a:ea typeface="Arial"/>
                <a:cs typeface="Arial"/>
                <a:sym typeface="Arial"/>
              </a:rPr>
              <a:t>40%</a:t>
            </a:r>
            <a:endParaRPr lang="en-US" dirty="0"/>
          </a:p>
          <a:p>
            <a:pPr marL="0" marR="0" lvl="0" indent="0" algn="ctr" rtl="0">
              <a:spcBef>
                <a:spcPts val="0"/>
              </a:spcBef>
              <a:spcAft>
                <a:spcPts val="0"/>
              </a:spcAft>
              <a:buNone/>
            </a:pPr>
            <a:r>
              <a:rPr lang="en-US" sz="1600" dirty="0">
                <a:solidFill>
                  <a:schemeClr val="lt1"/>
                </a:solidFill>
                <a:latin typeface="Arial"/>
                <a:ea typeface="Arial"/>
                <a:cs typeface="Arial"/>
                <a:sym typeface="Arial"/>
              </a:rPr>
              <a:t>of workers are “at risk” of quitting if companies force a full return to the office</a:t>
            </a:r>
          </a:p>
        </p:txBody>
      </p:sp>
      <p:sp>
        <p:nvSpPr>
          <p:cNvPr id="404" name="Google Shape;404;p5"/>
          <p:cNvSpPr/>
          <p:nvPr/>
        </p:nvSpPr>
        <p:spPr>
          <a:xfrm>
            <a:off x="489567" y="2005777"/>
            <a:ext cx="2778300" cy="2793300"/>
          </a:xfrm>
          <a:prstGeom prst="ellipse">
            <a:avLst/>
          </a:prstGeom>
          <a:solidFill>
            <a:srgbClr val="002856"/>
          </a:solidFill>
          <a:ln>
            <a:noFill/>
          </a:ln>
        </p:spPr>
        <p:txBody>
          <a:bodyPr spcFirstLastPara="1" wrap="square" lIns="0" tIns="91425" rIns="0" bIns="91425" anchor="ctr" anchorCtr="0">
            <a:noAutofit/>
          </a:bodyPr>
          <a:lstStyle/>
          <a:p>
            <a:pPr marL="0" marR="0" lvl="0" indent="0" algn="ctr" rtl="0">
              <a:spcBef>
                <a:spcPts val="0"/>
              </a:spcBef>
              <a:spcAft>
                <a:spcPts val="0"/>
              </a:spcAft>
              <a:buClr>
                <a:srgbClr val="F2F2F2"/>
              </a:buClr>
              <a:buSzPts val="3600"/>
              <a:buFont typeface="Arial"/>
              <a:buNone/>
            </a:pPr>
            <a:r>
              <a:rPr lang="en-US" sz="3600" b="1" dirty="0">
                <a:solidFill>
                  <a:srgbClr val="F2F2F2"/>
                </a:solidFill>
                <a:latin typeface="Arial"/>
                <a:ea typeface="Arial"/>
                <a:cs typeface="Arial"/>
                <a:sym typeface="Arial"/>
              </a:rPr>
              <a:t>83%</a:t>
            </a:r>
            <a:endParaRPr lang="en-US" sz="4800" b="1" dirty="0">
              <a:solidFill>
                <a:srgbClr val="F2F2F2"/>
              </a:solidFill>
              <a:latin typeface="Arial"/>
              <a:ea typeface="Arial"/>
              <a:cs typeface="Arial"/>
              <a:sym typeface="Arial"/>
            </a:endParaRPr>
          </a:p>
          <a:p>
            <a:pPr marL="0" marR="0" lvl="0" indent="0" algn="ctr" rtl="0">
              <a:spcBef>
                <a:spcPts val="0"/>
              </a:spcBef>
              <a:spcAft>
                <a:spcPts val="0"/>
              </a:spcAft>
              <a:buClr>
                <a:srgbClr val="F2F2F2"/>
              </a:buClr>
              <a:buSzPts val="1600"/>
              <a:buFont typeface="Arial"/>
              <a:buNone/>
            </a:pPr>
            <a:r>
              <a:rPr lang="en-US" sz="1600" dirty="0">
                <a:solidFill>
                  <a:srgbClr val="F2F2F2"/>
                </a:solidFill>
                <a:latin typeface="Arial"/>
                <a:ea typeface="Arial"/>
                <a:cs typeface="Arial"/>
                <a:sym typeface="Arial"/>
              </a:rPr>
              <a:t>of employees want to work in a remote or hybrid arrangement</a:t>
            </a:r>
          </a:p>
        </p:txBody>
      </p:sp>
      <p:sp>
        <p:nvSpPr>
          <p:cNvPr id="405" name="Google Shape;405;p5"/>
          <p:cNvSpPr/>
          <p:nvPr/>
        </p:nvSpPr>
        <p:spPr>
          <a:xfrm>
            <a:off x="8959675" y="2005777"/>
            <a:ext cx="2778300" cy="2793300"/>
          </a:xfrm>
          <a:prstGeom prst="ellipse">
            <a:avLst/>
          </a:prstGeom>
          <a:solidFill>
            <a:srgbClr val="002856"/>
          </a:solidFill>
          <a:ln>
            <a:noFill/>
          </a:ln>
        </p:spPr>
        <p:txBody>
          <a:bodyPr spcFirstLastPara="1" wrap="square" lIns="0" tIns="91425" rIns="0" bIns="91425" anchor="ctr" anchorCtr="0">
            <a:noAutofit/>
          </a:bodyPr>
          <a:lstStyle/>
          <a:p>
            <a:pPr marL="0" marR="0" lvl="0" indent="0" algn="ctr" rtl="0">
              <a:spcBef>
                <a:spcPts val="0"/>
              </a:spcBef>
              <a:spcAft>
                <a:spcPts val="0"/>
              </a:spcAft>
              <a:buClr>
                <a:srgbClr val="F2F2F2"/>
              </a:buClr>
              <a:buSzPts val="3600"/>
              <a:buFont typeface="Arial"/>
              <a:buNone/>
            </a:pPr>
            <a:r>
              <a:rPr lang="en-US" sz="3600" b="1" dirty="0">
                <a:solidFill>
                  <a:srgbClr val="F2F2F2"/>
                </a:solidFill>
                <a:latin typeface="Arial"/>
                <a:ea typeface="Arial"/>
                <a:cs typeface="Arial"/>
                <a:sym typeface="Arial"/>
              </a:rPr>
              <a:t>17%</a:t>
            </a:r>
            <a:endParaRPr lang="en-US" sz="4800" b="1" dirty="0">
              <a:solidFill>
                <a:srgbClr val="F2F2F2"/>
              </a:solidFill>
              <a:latin typeface="Arial"/>
              <a:ea typeface="Arial"/>
              <a:cs typeface="Arial"/>
              <a:sym typeface="Arial"/>
            </a:endParaRPr>
          </a:p>
          <a:p>
            <a:pPr marL="0" marR="0" lvl="0" indent="0" algn="ctr" rtl="0">
              <a:spcBef>
                <a:spcPts val="0"/>
              </a:spcBef>
              <a:spcAft>
                <a:spcPts val="0"/>
              </a:spcAft>
              <a:buClr>
                <a:srgbClr val="F2F2F2"/>
              </a:buClr>
              <a:buSzPts val="1600"/>
              <a:buFont typeface="Arial"/>
              <a:buNone/>
            </a:pPr>
            <a:r>
              <a:rPr lang="en-US" sz="1600" dirty="0">
                <a:solidFill>
                  <a:srgbClr val="F2F2F2"/>
                </a:solidFill>
                <a:latin typeface="Arial"/>
                <a:ea typeface="Arial"/>
                <a:cs typeface="Arial"/>
                <a:sym typeface="Arial"/>
              </a:rPr>
              <a:t>of employees prefer to go back on-site </a:t>
            </a:r>
            <a:br>
              <a:rPr lang="en-US" sz="1600" dirty="0">
                <a:solidFill>
                  <a:srgbClr val="F2F2F2"/>
                </a:solidFill>
                <a:latin typeface="Arial"/>
                <a:ea typeface="Arial"/>
                <a:cs typeface="Arial"/>
                <a:sym typeface="Arial"/>
              </a:rPr>
            </a:br>
            <a:r>
              <a:rPr lang="en-US" sz="1600" dirty="0">
                <a:solidFill>
                  <a:srgbClr val="F2F2F2"/>
                </a:solidFill>
                <a:latin typeface="Arial"/>
                <a:ea typeface="Arial"/>
                <a:cs typeface="Arial"/>
                <a:sym typeface="Arial"/>
              </a:rPr>
              <a:t>full time</a:t>
            </a:r>
          </a:p>
        </p:txBody>
      </p:sp>
      <p:sp>
        <p:nvSpPr>
          <p:cNvPr id="406" name="Google Shape;406;p5"/>
          <p:cNvSpPr/>
          <p:nvPr/>
        </p:nvSpPr>
        <p:spPr>
          <a:xfrm>
            <a:off x="3617266" y="3084427"/>
            <a:ext cx="753300" cy="6360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
        <p:nvSpPr>
          <p:cNvPr id="407" name="Google Shape;407;p5"/>
          <p:cNvSpPr/>
          <p:nvPr/>
        </p:nvSpPr>
        <p:spPr>
          <a:xfrm rot="-10798631">
            <a:off x="7846366" y="3084427"/>
            <a:ext cx="753300" cy="6360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
        <p:nvSpPr>
          <p:cNvPr id="408" name="Google Shape;408;p5"/>
          <p:cNvSpPr txBox="1"/>
          <p:nvPr/>
        </p:nvSpPr>
        <p:spPr>
          <a:xfrm>
            <a:off x="457200" y="5999214"/>
            <a:ext cx="9303488" cy="212366"/>
          </a:xfrm>
          <a:prstGeom prst="rect">
            <a:avLst/>
          </a:prstGeom>
          <a:noFill/>
          <a:ln>
            <a:noFill/>
          </a:ln>
        </p:spPr>
        <p:txBody>
          <a:bodyPr spcFirstLastPara="1" wrap="square" lIns="0" tIns="0" rIns="0" bIns="27425" anchor="b" anchorCtr="0">
            <a:spAutoFit/>
          </a:bodyPr>
          <a:lstStyle/>
          <a:p>
            <a:pPr marL="0" marR="0" lvl="0" indent="0" algn="l" rtl="0">
              <a:spcBef>
                <a:spcPts val="0"/>
              </a:spcBef>
              <a:spcAft>
                <a:spcPts val="0"/>
              </a:spcAft>
              <a:buNone/>
            </a:pPr>
            <a:r>
              <a:rPr lang="en-US" sz="1200" dirty="0">
                <a:solidFill>
                  <a:srgbClr val="6F7878"/>
                </a:solidFill>
                <a:latin typeface="Arial"/>
                <a:ea typeface="Arial"/>
                <a:cs typeface="Arial"/>
                <a:sym typeface="Arial"/>
              </a:rPr>
              <a:t>Source: Gartner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
          <p:cNvSpPr txBox="1">
            <a:spLocks noGrp="1"/>
          </p:cNvSpPr>
          <p:nvPr>
            <p:ph type="title"/>
          </p:nvPr>
        </p:nvSpPr>
        <p:spPr>
          <a:xfrm>
            <a:off x="457200" y="361950"/>
            <a:ext cx="11844338" cy="4968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Composable Digital Workplace and HCM </a:t>
            </a:r>
            <a:br>
              <a:rPr lang="en-US" dirty="0"/>
            </a:br>
            <a:r>
              <a:rPr lang="en-US" dirty="0"/>
              <a:t>Applications Deliver Better Employee Experience</a:t>
            </a:r>
          </a:p>
        </p:txBody>
      </p:sp>
      <p:sp>
        <p:nvSpPr>
          <p:cNvPr id="414" name="Google Shape;414;p6"/>
          <p:cNvSpPr txBox="1"/>
          <p:nvPr/>
        </p:nvSpPr>
        <p:spPr>
          <a:xfrm>
            <a:off x="457200" y="5999214"/>
            <a:ext cx="9303488" cy="212366"/>
          </a:xfrm>
          <a:prstGeom prst="rect">
            <a:avLst/>
          </a:prstGeom>
          <a:noFill/>
          <a:ln>
            <a:noFill/>
          </a:ln>
        </p:spPr>
        <p:txBody>
          <a:bodyPr spcFirstLastPara="1" wrap="square" lIns="0" tIns="0" rIns="0" bIns="27425" anchor="b" anchorCtr="0">
            <a:spAutoFit/>
          </a:bodyPr>
          <a:lstStyle/>
          <a:p>
            <a:pPr marL="0" marR="0" lvl="0" indent="0" algn="l" rtl="0">
              <a:spcBef>
                <a:spcPts val="0"/>
              </a:spcBef>
              <a:spcAft>
                <a:spcPts val="0"/>
              </a:spcAft>
              <a:buNone/>
            </a:pPr>
            <a:r>
              <a:rPr lang="en-US" sz="1200" dirty="0">
                <a:solidFill>
                  <a:srgbClr val="6F7878"/>
                </a:solidFill>
                <a:latin typeface="Arial"/>
                <a:ea typeface="Arial"/>
                <a:cs typeface="Arial"/>
                <a:sym typeface="Arial"/>
              </a:rPr>
              <a:t>Source: Gartner</a:t>
            </a:r>
            <a:endParaRPr lang="en-US" dirty="0"/>
          </a:p>
        </p:txBody>
      </p:sp>
      <p:pic>
        <p:nvPicPr>
          <p:cNvPr id="415" name="Google Shape;415;p6" descr="Diagram&#10;&#10;Description automatically generated"/>
          <p:cNvPicPr preferRelativeResize="0"/>
          <p:nvPr/>
        </p:nvPicPr>
        <p:blipFill rotWithShape="1">
          <a:blip r:embed="rId3">
            <a:alphaModFix/>
          </a:blip>
          <a:srcRect l="9608" t="9272" r="9818" b="11462"/>
          <a:stretch/>
        </p:blipFill>
        <p:spPr>
          <a:xfrm>
            <a:off x="1263893" y="1778000"/>
            <a:ext cx="4124810" cy="4151204"/>
          </a:xfrm>
          <a:prstGeom prst="rect">
            <a:avLst/>
          </a:prstGeom>
          <a:noFill/>
          <a:ln>
            <a:noFill/>
          </a:ln>
        </p:spPr>
      </p:pic>
      <p:sp>
        <p:nvSpPr>
          <p:cNvPr id="416" name="Google Shape;416;p6"/>
          <p:cNvSpPr/>
          <p:nvPr/>
        </p:nvSpPr>
        <p:spPr>
          <a:xfrm>
            <a:off x="5723700" y="3535602"/>
            <a:ext cx="753300" cy="6360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graphicFrame>
        <p:nvGraphicFramePr>
          <p:cNvPr id="417" name="Google Shape;417;p6"/>
          <p:cNvGraphicFramePr/>
          <p:nvPr/>
        </p:nvGraphicFramePr>
        <p:xfrm>
          <a:off x="6811997" y="2210941"/>
          <a:ext cx="4543425" cy="3285340"/>
        </p:xfrm>
        <a:graphic>
          <a:graphicData uri="http://schemas.openxmlformats.org/drawingml/2006/table">
            <a:tbl>
              <a:tblPr firstRow="1" bandRow="1">
                <a:noFill/>
                <a:tableStyleId>{4779B80B-5F28-40BE-B640-FC8257E9CCE9}</a:tableStyleId>
              </a:tblPr>
              <a:tblGrid>
                <a:gridCol w="4543425">
                  <a:extLst>
                    <a:ext uri="{9D8B030D-6E8A-4147-A177-3AD203B41FA5}">
                      <a16:colId xmlns:a16="http://schemas.microsoft.com/office/drawing/2014/main" xmlns="" val="20000"/>
                    </a:ext>
                  </a:extLst>
                </a:gridCol>
              </a:tblGrid>
              <a:tr h="628050">
                <a:tc>
                  <a:txBody>
                    <a:bodyPr/>
                    <a:lstStyle/>
                    <a:p>
                      <a:pPr marL="0" marR="0" lvl="0" indent="0" algn="l" rtl="0">
                        <a:spcBef>
                          <a:spcPts val="0"/>
                        </a:spcBef>
                        <a:spcAft>
                          <a:spcPts val="0"/>
                        </a:spcAft>
                        <a:buClr>
                          <a:schemeClr val="lt1"/>
                        </a:buClr>
                        <a:buSzPts val="1800"/>
                        <a:buFont typeface="Arial"/>
                        <a:buNone/>
                      </a:pPr>
                      <a:r>
                        <a:rPr lang="en-US" sz="1800" u="none" strike="noStrike" cap="none" dirty="0">
                          <a:solidFill>
                            <a:schemeClr val="lt1"/>
                          </a:solidFill>
                          <a:latin typeface="Arial"/>
                          <a:ea typeface="Arial"/>
                          <a:cs typeface="Arial"/>
                          <a:sym typeface="Arial"/>
                        </a:rPr>
                        <a:t>Composable Applications for </a:t>
                      </a:r>
                      <a:br>
                        <a:rPr lang="en-US" sz="1800" u="none" strike="noStrike" cap="none" dirty="0">
                          <a:solidFill>
                            <a:schemeClr val="lt1"/>
                          </a:solidFill>
                          <a:latin typeface="Arial"/>
                          <a:ea typeface="Arial"/>
                          <a:cs typeface="Arial"/>
                          <a:sym typeface="Arial"/>
                        </a:rPr>
                      </a:br>
                      <a:r>
                        <a:rPr lang="en-US" sz="1800" u="none" strike="noStrike" cap="none" dirty="0">
                          <a:solidFill>
                            <a:schemeClr val="lt1"/>
                          </a:solidFill>
                          <a:latin typeface="Arial"/>
                          <a:ea typeface="Arial"/>
                          <a:cs typeface="Arial"/>
                          <a:sym typeface="Arial"/>
                        </a:rPr>
                        <a:t>Better Employee Experience</a:t>
                      </a:r>
                      <a:endParaRPr sz="1800" u="none" strike="noStrike" cap="none" dirty="0"/>
                    </a:p>
                  </a:txBody>
                  <a:tcPr marL="180000" marR="91450" marT="45725" marB="45725">
                    <a:lnL w="19050" cap="flat" cmpd="sng">
                      <a:solidFill>
                        <a:srgbClr val="6F7878"/>
                      </a:solidFill>
                      <a:prstDash val="solid"/>
                      <a:round/>
                      <a:headEnd type="none" w="sm" len="sm"/>
                      <a:tailEnd type="none" w="sm" len="sm"/>
                    </a:lnL>
                    <a:lnR w="19050" cap="flat" cmpd="sng">
                      <a:solidFill>
                        <a:srgbClr val="6F7878"/>
                      </a:solidFill>
                      <a:prstDash val="solid"/>
                      <a:round/>
                      <a:headEnd type="none" w="sm" len="sm"/>
                      <a:tailEnd type="none" w="sm" len="sm"/>
                    </a:lnR>
                    <a:lnT w="19050" cap="flat" cmpd="sng">
                      <a:solidFill>
                        <a:srgbClr val="6F7878"/>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2645250">
                <a:tc>
                  <a:txBody>
                    <a:bodyPr/>
                    <a:lstStyle/>
                    <a:p>
                      <a:pPr marL="285750" marR="0" lvl="0" indent="-285750" algn="l" rtl="0">
                        <a:spcBef>
                          <a:spcPts val="0"/>
                        </a:spcBef>
                        <a:spcAft>
                          <a:spcPts val="0"/>
                        </a:spcAft>
                        <a:buClr>
                          <a:schemeClr val="dk1"/>
                        </a:buClr>
                        <a:buSzPts val="1800"/>
                        <a:buFont typeface="Arial"/>
                        <a:buChar char="•"/>
                      </a:pPr>
                      <a:r>
                        <a:rPr lang="en-US" sz="1800" u="none" strike="noStrike" cap="none" dirty="0">
                          <a:solidFill>
                            <a:schemeClr val="dk1"/>
                          </a:solidFill>
                        </a:rPr>
                        <a:t>N</a:t>
                      </a:r>
                      <a:r>
                        <a:rPr lang="en-US" sz="1800" u="none" strike="noStrike" cap="none" dirty="0">
                          <a:solidFill>
                            <a:schemeClr val="dk1"/>
                          </a:solidFill>
                          <a:latin typeface="Arial"/>
                          <a:ea typeface="Arial"/>
                          <a:cs typeface="Arial"/>
                          <a:sym typeface="Arial"/>
                        </a:rPr>
                        <a:t>ew Work </a:t>
                      </a:r>
                      <a:r>
                        <a:rPr lang="en-US" sz="1800" u="none" strike="noStrike" cap="none" dirty="0">
                          <a:solidFill>
                            <a:schemeClr val="dk1"/>
                          </a:solidFill>
                        </a:rPr>
                        <a:t>Hub</a:t>
                      </a:r>
                      <a:r>
                        <a:rPr lang="en-US" sz="1800" u="none" strike="noStrike" cap="none" dirty="0">
                          <a:solidFill>
                            <a:schemeClr val="dk1"/>
                          </a:solidFill>
                          <a:latin typeface="Arial"/>
                          <a:ea typeface="Arial"/>
                          <a:cs typeface="Arial"/>
                          <a:sym typeface="Arial"/>
                        </a:rPr>
                        <a:t> Applications</a:t>
                      </a:r>
                      <a:endParaRPr sz="1800" u="none" strike="noStrike" cap="none" dirty="0"/>
                    </a:p>
                    <a:p>
                      <a:pPr marL="285750" marR="0" lvl="0" indent="-285750" algn="l" rtl="0">
                        <a:spcBef>
                          <a:spcPts val="600"/>
                        </a:spcBef>
                        <a:spcAft>
                          <a:spcPts val="0"/>
                        </a:spcAft>
                        <a:buClr>
                          <a:schemeClr val="dk1"/>
                        </a:buClr>
                        <a:buSzPts val="1800"/>
                        <a:buFont typeface="Arial"/>
                        <a:buChar char="•"/>
                      </a:pPr>
                      <a:r>
                        <a:rPr lang="en-US" sz="1800" u="none" strike="noStrike" cap="none" dirty="0">
                          <a:solidFill>
                            <a:schemeClr val="dk1"/>
                          </a:solidFill>
                          <a:latin typeface="Arial"/>
                          <a:ea typeface="Arial"/>
                          <a:cs typeface="Arial"/>
                          <a:sym typeface="Arial"/>
                        </a:rPr>
                        <a:t>Unified Communications</a:t>
                      </a:r>
                      <a:endParaRPr sz="1800" u="none" strike="noStrike" cap="none" dirty="0"/>
                    </a:p>
                    <a:p>
                      <a:pPr marL="285750" marR="0" lvl="0" indent="-285750" algn="l" rtl="0">
                        <a:spcBef>
                          <a:spcPts val="600"/>
                        </a:spcBef>
                        <a:spcAft>
                          <a:spcPts val="0"/>
                        </a:spcAft>
                        <a:buClr>
                          <a:schemeClr val="dk1"/>
                        </a:buClr>
                        <a:buSzPts val="1800"/>
                        <a:buFont typeface="Arial"/>
                        <a:buChar char="•"/>
                      </a:pPr>
                      <a:r>
                        <a:rPr lang="en-US" sz="1800" u="none" strike="noStrike" cap="none" dirty="0">
                          <a:solidFill>
                            <a:schemeClr val="dk1"/>
                          </a:solidFill>
                          <a:latin typeface="Arial"/>
                          <a:ea typeface="Arial"/>
                          <a:cs typeface="Arial"/>
                          <a:sym typeface="Arial"/>
                        </a:rPr>
                        <a:t>Content Service Platforms</a:t>
                      </a:r>
                      <a:endParaRPr sz="1800" u="none" strike="noStrike" cap="none" dirty="0"/>
                    </a:p>
                    <a:p>
                      <a:pPr marL="285750" marR="0" lvl="0" indent="-285750" algn="l" rtl="0">
                        <a:spcBef>
                          <a:spcPts val="600"/>
                        </a:spcBef>
                        <a:spcAft>
                          <a:spcPts val="0"/>
                        </a:spcAft>
                        <a:buClr>
                          <a:schemeClr val="dk1"/>
                        </a:buClr>
                        <a:buSzPts val="1800"/>
                        <a:buFont typeface="Arial"/>
                        <a:buChar char="•"/>
                      </a:pPr>
                      <a:r>
                        <a:rPr lang="en-US" sz="1800" u="none" strike="noStrike" cap="none" dirty="0">
                          <a:solidFill>
                            <a:schemeClr val="dk1"/>
                          </a:solidFill>
                          <a:latin typeface="Arial"/>
                          <a:ea typeface="Arial"/>
                          <a:cs typeface="Arial"/>
                          <a:sym typeface="Arial"/>
                        </a:rPr>
                        <a:t>Enterprise Video Content Management</a:t>
                      </a:r>
                      <a:endParaRPr sz="1800" u="none" strike="noStrike" cap="none" dirty="0"/>
                    </a:p>
                    <a:p>
                      <a:pPr marL="285750" marR="0" lvl="0" indent="-285750" algn="l" rtl="0">
                        <a:spcBef>
                          <a:spcPts val="600"/>
                        </a:spcBef>
                        <a:spcAft>
                          <a:spcPts val="0"/>
                        </a:spcAft>
                        <a:buClr>
                          <a:schemeClr val="dk1"/>
                        </a:buClr>
                        <a:buSzPts val="1800"/>
                        <a:buFont typeface="Arial"/>
                        <a:buChar char="•"/>
                      </a:pPr>
                      <a:r>
                        <a:rPr lang="en-US" sz="1800" u="none" strike="noStrike" cap="none" dirty="0">
                          <a:solidFill>
                            <a:schemeClr val="dk1"/>
                          </a:solidFill>
                          <a:latin typeface="Arial"/>
                          <a:ea typeface="Arial"/>
                          <a:cs typeface="Arial"/>
                          <a:sym typeface="Arial"/>
                        </a:rPr>
                        <a:t>Resource Scheduling Apps</a:t>
                      </a:r>
                      <a:endParaRPr sz="1800" u="none" strike="noStrike" cap="none" dirty="0"/>
                    </a:p>
                    <a:p>
                      <a:pPr marL="285750" marR="0" lvl="0" indent="-285750" algn="l" rtl="0">
                        <a:spcBef>
                          <a:spcPts val="600"/>
                        </a:spcBef>
                        <a:spcAft>
                          <a:spcPts val="0"/>
                        </a:spcAft>
                        <a:buClr>
                          <a:schemeClr val="dk1"/>
                        </a:buClr>
                        <a:buSzPts val="1800"/>
                        <a:buFont typeface="Arial"/>
                        <a:buChar char="•"/>
                      </a:pPr>
                      <a:r>
                        <a:rPr lang="en-US" sz="1800" u="none" strike="noStrike" cap="none" dirty="0">
                          <a:solidFill>
                            <a:schemeClr val="dk1"/>
                          </a:solidFill>
                          <a:latin typeface="Arial"/>
                          <a:ea typeface="Arial"/>
                          <a:cs typeface="Arial"/>
                          <a:sym typeface="Arial"/>
                        </a:rPr>
                        <a:t>Collaborative Work Management</a:t>
                      </a:r>
                      <a:endParaRPr sz="1800" u="none" strike="noStrike" cap="none" dirty="0"/>
                    </a:p>
                    <a:p>
                      <a:pPr marL="285750" marR="0" lvl="0" indent="-285750" algn="l" rtl="0">
                        <a:spcBef>
                          <a:spcPts val="600"/>
                        </a:spcBef>
                        <a:spcAft>
                          <a:spcPts val="0"/>
                        </a:spcAft>
                        <a:buClr>
                          <a:schemeClr val="dk1"/>
                        </a:buClr>
                        <a:buSzPts val="1800"/>
                        <a:buFont typeface="Arial"/>
                        <a:buChar char="•"/>
                      </a:pPr>
                      <a:r>
                        <a:rPr lang="en-US" sz="1800" u="none" strike="noStrike" cap="none" dirty="0">
                          <a:solidFill>
                            <a:schemeClr val="dk1"/>
                          </a:solidFill>
                          <a:latin typeface="Arial"/>
                          <a:ea typeface="Arial"/>
                          <a:cs typeface="Arial"/>
                          <a:sym typeface="Arial"/>
                        </a:rPr>
                        <a:t>Workforce Management</a:t>
                      </a:r>
                      <a:endParaRPr sz="1800" u="none" strike="noStrike" cap="none" dirty="0"/>
                    </a:p>
                  </a:txBody>
                  <a:tcPr marL="180000" marR="91450" marT="91450" marB="91450">
                    <a:lnL w="19050" cap="flat" cmpd="sng">
                      <a:solidFill>
                        <a:srgbClr val="6F7878"/>
                      </a:solidFill>
                      <a:prstDash val="solid"/>
                      <a:round/>
                      <a:headEnd type="none" w="sm" len="sm"/>
                      <a:tailEnd type="none" w="sm" len="sm"/>
                    </a:lnL>
                    <a:lnR w="19050" cap="flat" cmpd="sng">
                      <a:solidFill>
                        <a:srgbClr val="6F7878"/>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9050" cap="flat" cmpd="sng">
                      <a:solidFill>
                        <a:srgbClr val="6F7878"/>
                      </a:solidFill>
                      <a:prstDash val="solid"/>
                      <a:round/>
                      <a:headEnd type="none" w="sm" len="sm"/>
                      <a:tailEnd type="none" w="sm" len="sm"/>
                    </a:lnB>
                    <a:solidFill>
                      <a:srgbClr val="D3D3D3"/>
                    </a:solidFill>
                  </a:tcPr>
                </a:tc>
                <a:extLst>
                  <a:ext uri="{0D108BD9-81ED-4DB2-BD59-A6C34878D82A}">
                    <a16:rowId xmlns:a16="http://schemas.microsoft.com/office/drawing/2014/main" xmlns="" val="10001"/>
                  </a:ext>
                </a:extLst>
              </a:tr>
            </a:tbl>
          </a:graphicData>
        </a:graphic>
      </p:graphicFrame>
      <p:sp>
        <p:nvSpPr>
          <p:cNvPr id="418" name="Google Shape;418;p6"/>
          <p:cNvSpPr txBox="1"/>
          <p:nvPr/>
        </p:nvSpPr>
        <p:spPr>
          <a:xfrm flipH="1">
            <a:off x="838200" y="1370568"/>
            <a:ext cx="4976196" cy="369332"/>
          </a:xfrm>
          <a:prstGeom prst="rect">
            <a:avLst/>
          </a:prstGeom>
          <a:noFill/>
          <a:ln>
            <a:noFill/>
          </a:ln>
        </p:spPr>
        <p:txBody>
          <a:bodyPr spcFirstLastPara="1" wrap="square" lIns="0" tIns="45700" rIns="0" bIns="45700" anchor="t" anchorCtr="0">
            <a:spAutoFit/>
          </a:bodyPr>
          <a:lstStyle/>
          <a:p>
            <a:pPr marL="0" marR="0" lvl="0" indent="0" algn="l" rtl="0">
              <a:spcBef>
                <a:spcPts val="0"/>
              </a:spcBef>
              <a:spcAft>
                <a:spcPts val="0"/>
              </a:spcAft>
              <a:buNone/>
            </a:pPr>
            <a:r>
              <a:rPr lang="en-US" sz="1800" b="1" dirty="0">
                <a:solidFill>
                  <a:schemeClr val="dk1"/>
                </a:solidFill>
                <a:latin typeface="Arial"/>
                <a:ea typeface="Arial"/>
                <a:cs typeface="Arial"/>
                <a:sym typeface="Arial"/>
              </a:rPr>
              <a:t>Future of Work Reinvented Resource Center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7"/>
          <p:cNvSpPr/>
          <p:nvPr/>
        </p:nvSpPr>
        <p:spPr>
          <a:xfrm>
            <a:off x="409074" y="2595121"/>
            <a:ext cx="11430000" cy="1151535"/>
          </a:xfrm>
          <a:prstGeom prst="rect">
            <a:avLst/>
          </a:prstGeom>
          <a:solidFill>
            <a:srgbClr val="00285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24" name="Google Shape;424;p7"/>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b="1" dirty="0"/>
              <a:t>Key Issues for Application Leaders</a:t>
            </a:r>
            <a:endParaRPr lang="en-US" dirty="0"/>
          </a:p>
        </p:txBody>
      </p:sp>
      <p:sp>
        <p:nvSpPr>
          <p:cNvPr id="425" name="Google Shape;425;p7"/>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p>
            <a:pPr marL="365760" lvl="0" indent="-365760" algn="l" rtl="0">
              <a:lnSpc>
                <a:spcPct val="90000"/>
              </a:lnSpc>
              <a:spcBef>
                <a:spcPts val="0"/>
              </a:spcBef>
              <a:spcAft>
                <a:spcPts val="0"/>
              </a:spcAft>
              <a:buClr>
                <a:srgbClr val="6F7878"/>
              </a:buClr>
              <a:buSzPts val="2400"/>
              <a:buAutoNum type="arabicPeriod"/>
            </a:pPr>
            <a:r>
              <a:rPr lang="en-US" dirty="0">
                <a:solidFill>
                  <a:srgbClr val="6F7878"/>
                </a:solidFill>
              </a:rPr>
              <a:t>How do application leaders responsible for employee experience improve employee experience with composable applications for digital workplace and HCM?</a:t>
            </a:r>
          </a:p>
          <a:p>
            <a:pPr marL="365760" lvl="0" indent="-365760" algn="l" rtl="0">
              <a:lnSpc>
                <a:spcPct val="90000"/>
              </a:lnSpc>
              <a:spcBef>
                <a:spcPts val="1200"/>
              </a:spcBef>
              <a:spcAft>
                <a:spcPts val="0"/>
              </a:spcAft>
              <a:buClr>
                <a:schemeClr val="lt1"/>
              </a:buClr>
              <a:buSzPts val="2400"/>
              <a:buFont typeface="Arial Black"/>
              <a:buAutoNum type="arabicPeriod"/>
            </a:pPr>
            <a:r>
              <a:rPr lang="en-US" dirty="0">
                <a:solidFill>
                  <a:schemeClr val="lt1"/>
                </a:solidFill>
              </a:rPr>
              <a:t>How are customer experience programs changing with modern CRM and CX applications and how should application leaders responsible for CRM and customer experience respond?</a:t>
            </a:r>
          </a:p>
          <a:p>
            <a:pPr marL="365760" lvl="0" indent="-365760" algn="l" rtl="0">
              <a:lnSpc>
                <a:spcPct val="90000"/>
              </a:lnSpc>
              <a:spcBef>
                <a:spcPts val="1200"/>
              </a:spcBef>
              <a:spcAft>
                <a:spcPts val="0"/>
              </a:spcAft>
              <a:buClr>
                <a:srgbClr val="6F7878"/>
              </a:buClr>
              <a:buSzPts val="2400"/>
              <a:buAutoNum type="arabicPeriod"/>
            </a:pPr>
            <a:r>
              <a:rPr lang="en-US" dirty="0">
                <a:solidFill>
                  <a:srgbClr val="6F7878"/>
                </a:solidFill>
              </a:rPr>
              <a:t>How do application leaders responsible for enterprise operations modernize and optimize enterprise operations applications?</a:t>
            </a:r>
            <a:br>
              <a:rPr lang="en-US" dirty="0">
                <a:solidFill>
                  <a:srgbClr val="6F7878"/>
                </a:solidFill>
              </a:rPr>
            </a:br>
            <a:endParaRPr lang="en-US" dirty="0">
              <a:solidFill>
                <a:srgbClr val="6F7878"/>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8"/>
          <p:cNvSpPr txBox="1">
            <a:spLocks noGrp="1"/>
          </p:cNvSpPr>
          <p:nvPr>
            <p:ph type="title"/>
          </p:nvPr>
        </p:nvSpPr>
        <p:spPr>
          <a:xfrm>
            <a:off x="457200" y="361950"/>
            <a:ext cx="11844338" cy="4968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CRM and CX Investments Are Business-Critical, but Few Have Optimized Both</a:t>
            </a:r>
          </a:p>
        </p:txBody>
      </p:sp>
      <p:sp>
        <p:nvSpPr>
          <p:cNvPr id="431" name="Google Shape;431;p8"/>
          <p:cNvSpPr/>
          <p:nvPr/>
        </p:nvSpPr>
        <p:spPr>
          <a:xfrm>
            <a:off x="4719965" y="1995907"/>
            <a:ext cx="2778300" cy="2793300"/>
          </a:xfrm>
          <a:prstGeom prst="ellipse">
            <a:avLst/>
          </a:prstGeom>
          <a:solidFill>
            <a:srgbClr val="009AD7"/>
          </a:solidFill>
          <a:ln>
            <a:noFill/>
          </a:ln>
        </p:spPr>
        <p:txBody>
          <a:bodyPr spcFirstLastPara="1" wrap="square" lIns="0" tIns="91425" rIns="0" bIns="91425" anchor="ctr" anchorCtr="0">
            <a:noAutofit/>
          </a:bodyPr>
          <a:lstStyle/>
          <a:p>
            <a:pPr marL="0" marR="0" lvl="0" indent="0" algn="ctr" rtl="0">
              <a:spcBef>
                <a:spcPts val="0"/>
              </a:spcBef>
              <a:spcAft>
                <a:spcPts val="0"/>
              </a:spcAft>
              <a:buClr>
                <a:schemeClr val="lt1"/>
              </a:buClr>
              <a:buSzPts val="3600"/>
              <a:buFont typeface="Arial"/>
              <a:buNone/>
            </a:pPr>
            <a:r>
              <a:rPr lang="en-US" sz="3600" b="1" dirty="0">
                <a:solidFill>
                  <a:schemeClr val="lt1"/>
                </a:solidFill>
                <a:latin typeface="Arial"/>
                <a:ea typeface="Arial"/>
                <a:cs typeface="Arial"/>
                <a:sym typeface="Arial"/>
              </a:rPr>
              <a:t>&lt;5%</a:t>
            </a:r>
            <a:endParaRPr lang="en-US" dirty="0"/>
          </a:p>
          <a:p>
            <a:pPr marL="0" marR="0" lvl="0" indent="0" algn="ctr" rtl="0">
              <a:spcBef>
                <a:spcPts val="0"/>
              </a:spcBef>
              <a:spcAft>
                <a:spcPts val="0"/>
              </a:spcAft>
              <a:buNone/>
            </a:pPr>
            <a:r>
              <a:rPr lang="en-US" sz="1600" dirty="0">
                <a:solidFill>
                  <a:schemeClr val="lt1"/>
                </a:solidFill>
                <a:latin typeface="Arial"/>
                <a:ea typeface="Arial"/>
                <a:cs typeface="Arial"/>
                <a:sym typeface="Arial"/>
              </a:rPr>
              <a:t>estimated percentage of CX programs that have fully optimized processes and tech</a:t>
            </a:r>
            <a:endParaRPr lang="en-US" dirty="0"/>
          </a:p>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432" name="Google Shape;432;p8"/>
          <p:cNvSpPr/>
          <p:nvPr/>
        </p:nvSpPr>
        <p:spPr>
          <a:xfrm>
            <a:off x="489567" y="1995907"/>
            <a:ext cx="2778300" cy="2793300"/>
          </a:xfrm>
          <a:prstGeom prst="ellipse">
            <a:avLst/>
          </a:prstGeom>
          <a:solidFill>
            <a:srgbClr val="002856"/>
          </a:solidFill>
          <a:ln>
            <a:noFill/>
          </a:ln>
        </p:spPr>
        <p:txBody>
          <a:bodyPr spcFirstLastPara="1" wrap="square" lIns="0" tIns="91425" rIns="0" bIns="91425" anchor="ctr" anchorCtr="0">
            <a:noAutofit/>
          </a:bodyPr>
          <a:lstStyle/>
          <a:p>
            <a:pPr marL="0" marR="0" lvl="0" indent="0" algn="ctr" rtl="0">
              <a:spcBef>
                <a:spcPts val="0"/>
              </a:spcBef>
              <a:spcAft>
                <a:spcPts val="0"/>
              </a:spcAft>
              <a:buClr>
                <a:srgbClr val="F2F2F2"/>
              </a:buClr>
              <a:buSzPts val="3600"/>
              <a:buFont typeface="Arial"/>
              <a:buNone/>
            </a:pPr>
            <a:r>
              <a:rPr lang="en-US" sz="3600" b="1" dirty="0">
                <a:solidFill>
                  <a:srgbClr val="F2F2F2"/>
                </a:solidFill>
                <a:latin typeface="Arial"/>
                <a:ea typeface="Arial"/>
                <a:cs typeface="Arial"/>
                <a:sym typeface="Arial"/>
              </a:rPr>
              <a:t>68%</a:t>
            </a:r>
            <a:endParaRPr lang="en-US" sz="4800" b="1" dirty="0">
              <a:solidFill>
                <a:srgbClr val="F2F2F2"/>
              </a:solidFill>
              <a:latin typeface="Arial"/>
              <a:ea typeface="Arial"/>
              <a:cs typeface="Arial"/>
              <a:sym typeface="Arial"/>
            </a:endParaRPr>
          </a:p>
          <a:p>
            <a:pPr marL="0" marR="0" lvl="0" indent="0" algn="ctr" rtl="0">
              <a:spcBef>
                <a:spcPts val="0"/>
              </a:spcBef>
              <a:spcAft>
                <a:spcPts val="0"/>
              </a:spcAft>
              <a:buNone/>
            </a:pPr>
            <a:r>
              <a:rPr lang="en-US" sz="1600" dirty="0">
                <a:solidFill>
                  <a:srgbClr val="F2F2F2"/>
                </a:solidFill>
                <a:latin typeface="Arial"/>
                <a:ea typeface="Arial"/>
                <a:cs typeface="Arial"/>
                <a:sym typeface="Arial"/>
              </a:rPr>
              <a:t>estimated </a:t>
            </a:r>
            <a:br>
              <a:rPr lang="en-US" sz="1600" dirty="0">
                <a:solidFill>
                  <a:srgbClr val="F2F2F2"/>
                </a:solidFill>
                <a:latin typeface="Arial"/>
                <a:ea typeface="Arial"/>
                <a:cs typeface="Arial"/>
                <a:sym typeface="Arial"/>
              </a:rPr>
            </a:br>
            <a:r>
              <a:rPr lang="en-US" sz="1600" dirty="0">
                <a:solidFill>
                  <a:srgbClr val="F2F2F2"/>
                </a:solidFill>
                <a:latin typeface="Arial"/>
                <a:ea typeface="Arial"/>
                <a:cs typeface="Arial"/>
                <a:sym typeface="Arial"/>
              </a:rPr>
              <a:t>percentage of CX programs making use </a:t>
            </a:r>
            <a:br>
              <a:rPr lang="en-US" sz="1600" dirty="0">
                <a:solidFill>
                  <a:srgbClr val="F2F2F2"/>
                </a:solidFill>
                <a:latin typeface="Arial"/>
                <a:ea typeface="Arial"/>
                <a:cs typeface="Arial"/>
                <a:sym typeface="Arial"/>
              </a:rPr>
            </a:br>
            <a:r>
              <a:rPr lang="en-US" sz="1600" dirty="0">
                <a:solidFill>
                  <a:srgbClr val="F2F2F2"/>
                </a:solidFill>
                <a:latin typeface="Arial"/>
                <a:ea typeface="Arial"/>
                <a:cs typeface="Arial"/>
                <a:sym typeface="Arial"/>
              </a:rPr>
              <a:t>of information technology</a:t>
            </a:r>
          </a:p>
        </p:txBody>
      </p:sp>
      <p:sp>
        <p:nvSpPr>
          <p:cNvPr id="433" name="Google Shape;433;p8"/>
          <p:cNvSpPr/>
          <p:nvPr/>
        </p:nvSpPr>
        <p:spPr>
          <a:xfrm>
            <a:off x="8959675" y="1995907"/>
            <a:ext cx="2778300" cy="2793300"/>
          </a:xfrm>
          <a:prstGeom prst="ellipse">
            <a:avLst/>
          </a:prstGeom>
          <a:solidFill>
            <a:srgbClr val="002856"/>
          </a:solidFill>
          <a:ln>
            <a:noFill/>
          </a:ln>
        </p:spPr>
        <p:txBody>
          <a:bodyPr spcFirstLastPara="1" wrap="square" lIns="0" tIns="91425" rIns="0" bIns="91425" anchor="ctr" anchorCtr="0">
            <a:noAutofit/>
          </a:bodyPr>
          <a:lstStyle/>
          <a:p>
            <a:pPr marL="0" marR="0" lvl="0" indent="0" algn="ctr" rtl="0">
              <a:spcBef>
                <a:spcPts val="0"/>
              </a:spcBef>
              <a:spcAft>
                <a:spcPts val="0"/>
              </a:spcAft>
              <a:buClr>
                <a:srgbClr val="F2F2F2"/>
              </a:buClr>
              <a:buSzPts val="3600"/>
              <a:buFont typeface="Arial"/>
              <a:buNone/>
            </a:pPr>
            <a:r>
              <a:rPr lang="en-US" sz="3600" b="1" dirty="0">
                <a:solidFill>
                  <a:srgbClr val="F2F2F2"/>
                </a:solidFill>
                <a:latin typeface="Arial"/>
                <a:ea typeface="Arial"/>
                <a:cs typeface="Arial"/>
                <a:sym typeface="Arial"/>
              </a:rPr>
              <a:t>190</a:t>
            </a:r>
            <a:endParaRPr lang="en-US" sz="4800" b="1" dirty="0">
              <a:solidFill>
                <a:srgbClr val="F2F2F2"/>
              </a:solidFill>
              <a:latin typeface="Arial"/>
              <a:ea typeface="Arial"/>
              <a:cs typeface="Arial"/>
              <a:sym typeface="Arial"/>
            </a:endParaRPr>
          </a:p>
          <a:p>
            <a:pPr marL="0" marR="0" lvl="0" indent="0" algn="ctr" rtl="0">
              <a:spcBef>
                <a:spcPts val="0"/>
              </a:spcBef>
              <a:spcAft>
                <a:spcPts val="0"/>
              </a:spcAft>
              <a:buNone/>
            </a:pPr>
            <a:r>
              <a:rPr lang="en-US" sz="1800" dirty="0">
                <a:solidFill>
                  <a:srgbClr val="F2F2F2"/>
                </a:solidFill>
                <a:latin typeface="Arial"/>
                <a:ea typeface="Arial"/>
                <a:cs typeface="Arial"/>
                <a:sym typeface="Arial"/>
              </a:rPr>
              <a:t>number of discrete CRM and CX technologies that Gartner tracks</a:t>
            </a:r>
          </a:p>
        </p:txBody>
      </p:sp>
      <p:sp>
        <p:nvSpPr>
          <p:cNvPr id="434" name="Google Shape;434;p8"/>
          <p:cNvSpPr/>
          <p:nvPr/>
        </p:nvSpPr>
        <p:spPr>
          <a:xfrm>
            <a:off x="3617266" y="3074557"/>
            <a:ext cx="753300" cy="6360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
        <p:nvSpPr>
          <p:cNvPr id="435" name="Google Shape;435;p8"/>
          <p:cNvSpPr/>
          <p:nvPr/>
        </p:nvSpPr>
        <p:spPr>
          <a:xfrm rot="-10798631">
            <a:off x="7846366" y="3074557"/>
            <a:ext cx="753300" cy="636000"/>
          </a:xfrm>
          <a:prstGeom prst="rightArrow">
            <a:avLst>
              <a:gd name="adj1" fmla="val 50000"/>
              <a:gd name="adj2" fmla="val 50000"/>
            </a:avLst>
          </a:prstGeom>
          <a:solidFill>
            <a:schemeClr val="accent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Arial"/>
              <a:buNone/>
            </a:pPr>
            <a:endParaRPr sz="1800" dirty="0">
              <a:solidFill>
                <a:schemeClr val="dk1"/>
              </a:solidFill>
              <a:latin typeface="Arial"/>
              <a:ea typeface="Arial"/>
              <a:cs typeface="Arial"/>
              <a:sym typeface="Arial"/>
            </a:endParaRPr>
          </a:p>
        </p:txBody>
      </p:sp>
      <p:sp>
        <p:nvSpPr>
          <p:cNvPr id="436" name="Google Shape;436;p8"/>
          <p:cNvSpPr txBox="1"/>
          <p:nvPr/>
        </p:nvSpPr>
        <p:spPr>
          <a:xfrm>
            <a:off x="457200" y="5999214"/>
            <a:ext cx="9303488" cy="212366"/>
          </a:xfrm>
          <a:prstGeom prst="rect">
            <a:avLst/>
          </a:prstGeom>
          <a:noFill/>
          <a:ln>
            <a:noFill/>
          </a:ln>
        </p:spPr>
        <p:txBody>
          <a:bodyPr spcFirstLastPara="1" wrap="square" lIns="0" tIns="0" rIns="0" bIns="27425" anchor="b" anchorCtr="0">
            <a:spAutoFit/>
          </a:bodyPr>
          <a:lstStyle/>
          <a:p>
            <a:pPr marL="0" marR="0" lvl="0" indent="0" algn="l" rtl="0">
              <a:spcBef>
                <a:spcPts val="0"/>
              </a:spcBef>
              <a:spcAft>
                <a:spcPts val="0"/>
              </a:spcAft>
              <a:buNone/>
            </a:pPr>
            <a:r>
              <a:rPr lang="en-US" sz="1200" dirty="0">
                <a:solidFill>
                  <a:srgbClr val="6F7878"/>
                </a:solidFill>
                <a:latin typeface="Arial"/>
                <a:ea typeface="Arial"/>
                <a:cs typeface="Arial"/>
                <a:sym typeface="Arial"/>
              </a:rPr>
              <a:t>Source: Gartner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9"/>
          <p:cNvSpPr txBox="1">
            <a:spLocks noGrp="1"/>
          </p:cNvSpPr>
          <p:nvPr>
            <p:ph type="title"/>
          </p:nvPr>
        </p:nvSpPr>
        <p:spPr>
          <a:xfrm>
            <a:off x="457200" y="361950"/>
            <a:ext cx="11844338" cy="496836"/>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Composable Applications in the CRM Tech Stack</a:t>
            </a:r>
          </a:p>
        </p:txBody>
      </p:sp>
      <p:sp>
        <p:nvSpPr>
          <p:cNvPr id="442" name="Google Shape;442;p9"/>
          <p:cNvSpPr txBox="1"/>
          <p:nvPr/>
        </p:nvSpPr>
        <p:spPr>
          <a:xfrm>
            <a:off x="457199" y="5629882"/>
            <a:ext cx="11280775" cy="581698"/>
          </a:xfrm>
          <a:prstGeom prst="rect">
            <a:avLst/>
          </a:prstGeom>
          <a:noFill/>
          <a:ln>
            <a:noFill/>
          </a:ln>
        </p:spPr>
        <p:txBody>
          <a:bodyPr spcFirstLastPara="1" wrap="square" lIns="0" tIns="0" rIns="0" bIns="27425" anchor="b" anchorCtr="0">
            <a:spAutoFit/>
          </a:bodyPr>
          <a:lstStyle/>
          <a:p>
            <a:pPr marL="0" marR="0" lvl="0" indent="0" algn="l" rtl="0">
              <a:spcBef>
                <a:spcPts val="0"/>
              </a:spcBef>
              <a:spcAft>
                <a:spcPts val="0"/>
              </a:spcAft>
              <a:buNone/>
            </a:pPr>
            <a:r>
              <a:rPr lang="en-US" sz="1200" dirty="0">
                <a:solidFill>
                  <a:srgbClr val="6F7878"/>
                </a:solidFill>
                <a:latin typeface="Arial"/>
                <a:ea typeface="Arial"/>
                <a:cs typeface="Arial"/>
                <a:sym typeface="Arial"/>
              </a:rPr>
              <a:t>Source: Gartner</a:t>
            </a:r>
            <a:endParaRPr lang="en-US" dirty="0"/>
          </a:p>
          <a:p>
            <a:pPr marL="0" marR="0" lvl="0" indent="0" algn="l" rtl="0">
              <a:spcBef>
                <a:spcPts val="0"/>
              </a:spcBef>
              <a:spcAft>
                <a:spcPts val="0"/>
              </a:spcAft>
              <a:buNone/>
            </a:pPr>
            <a:r>
              <a:rPr lang="en-US" sz="1200" dirty="0">
                <a:solidFill>
                  <a:srgbClr val="6F7878"/>
                </a:solidFill>
                <a:latin typeface="Arial"/>
                <a:ea typeface="Arial"/>
                <a:cs typeface="Arial"/>
                <a:sym typeface="Arial"/>
              </a:rPr>
              <a:t>ACD </a:t>
            </a:r>
            <a:r>
              <a:rPr lang="en-US" sz="1200" dirty="0">
                <a:solidFill>
                  <a:srgbClr val="6F7878"/>
                </a:solidFill>
              </a:rPr>
              <a:t>= a</a:t>
            </a:r>
            <a:r>
              <a:rPr lang="en-US" sz="1200" dirty="0">
                <a:solidFill>
                  <a:srgbClr val="6F7878"/>
                </a:solidFill>
                <a:latin typeface="Arial"/>
                <a:ea typeface="Arial"/>
                <a:cs typeface="Arial"/>
                <a:sym typeface="Arial"/>
              </a:rPr>
              <a:t>utomatic </a:t>
            </a:r>
            <a:r>
              <a:rPr lang="en-US" sz="1200" dirty="0">
                <a:solidFill>
                  <a:srgbClr val="6F7878"/>
                </a:solidFill>
              </a:rPr>
              <a:t>c</a:t>
            </a:r>
            <a:r>
              <a:rPr lang="en-US" sz="1200" dirty="0">
                <a:solidFill>
                  <a:srgbClr val="6F7878"/>
                </a:solidFill>
                <a:latin typeface="Arial"/>
                <a:ea typeface="Arial"/>
                <a:cs typeface="Arial"/>
                <a:sym typeface="Arial"/>
              </a:rPr>
              <a:t>all </a:t>
            </a:r>
            <a:r>
              <a:rPr lang="en-US" sz="1200" dirty="0">
                <a:solidFill>
                  <a:srgbClr val="6F7878"/>
                </a:solidFill>
              </a:rPr>
              <a:t>d</a:t>
            </a:r>
            <a:r>
              <a:rPr lang="en-US" sz="1200" dirty="0">
                <a:solidFill>
                  <a:srgbClr val="6F7878"/>
                </a:solidFill>
                <a:latin typeface="Arial"/>
                <a:ea typeface="Arial"/>
                <a:cs typeface="Arial"/>
                <a:sym typeface="Arial"/>
              </a:rPr>
              <a:t>istribution; CRM </a:t>
            </a:r>
            <a:r>
              <a:rPr lang="en-US" sz="1200" dirty="0">
                <a:solidFill>
                  <a:srgbClr val="6F7878"/>
                </a:solidFill>
              </a:rPr>
              <a:t>= c</a:t>
            </a:r>
            <a:r>
              <a:rPr lang="en-US" sz="1200" dirty="0">
                <a:solidFill>
                  <a:srgbClr val="6F7878"/>
                </a:solidFill>
                <a:latin typeface="Arial"/>
                <a:ea typeface="Arial"/>
                <a:cs typeface="Arial"/>
                <a:sym typeface="Arial"/>
              </a:rPr>
              <a:t>ustomer </a:t>
            </a:r>
            <a:r>
              <a:rPr lang="en-US" sz="1200" dirty="0">
                <a:solidFill>
                  <a:srgbClr val="6F7878"/>
                </a:solidFill>
              </a:rPr>
              <a:t>r</a:t>
            </a:r>
            <a:r>
              <a:rPr lang="en-US" sz="1200" dirty="0">
                <a:solidFill>
                  <a:srgbClr val="6F7878"/>
                </a:solidFill>
                <a:latin typeface="Arial"/>
                <a:ea typeface="Arial"/>
                <a:cs typeface="Arial"/>
                <a:sym typeface="Arial"/>
              </a:rPr>
              <a:t>elationship </a:t>
            </a:r>
            <a:r>
              <a:rPr lang="en-US" sz="1200" dirty="0">
                <a:solidFill>
                  <a:srgbClr val="6F7878"/>
                </a:solidFill>
              </a:rPr>
              <a:t>m</a:t>
            </a:r>
            <a:r>
              <a:rPr lang="en-US" sz="1200" dirty="0">
                <a:solidFill>
                  <a:srgbClr val="6F7878"/>
                </a:solidFill>
                <a:latin typeface="Arial"/>
                <a:ea typeface="Arial"/>
                <a:cs typeface="Arial"/>
                <a:sym typeface="Arial"/>
              </a:rPr>
              <a:t>anagement; DXP </a:t>
            </a:r>
            <a:r>
              <a:rPr lang="en-US" sz="1200" dirty="0">
                <a:solidFill>
                  <a:srgbClr val="6F7878"/>
                </a:solidFill>
              </a:rPr>
              <a:t>= d</a:t>
            </a:r>
            <a:r>
              <a:rPr lang="en-US" sz="1200" dirty="0">
                <a:solidFill>
                  <a:srgbClr val="6F7878"/>
                </a:solidFill>
                <a:latin typeface="Arial"/>
                <a:ea typeface="Arial"/>
                <a:cs typeface="Arial"/>
                <a:sym typeface="Arial"/>
              </a:rPr>
              <a:t>igital </a:t>
            </a:r>
            <a:r>
              <a:rPr lang="en-US" sz="1200" dirty="0">
                <a:solidFill>
                  <a:srgbClr val="6F7878"/>
                </a:solidFill>
              </a:rPr>
              <a:t>e</a:t>
            </a:r>
            <a:r>
              <a:rPr lang="en-US" sz="1200" dirty="0">
                <a:solidFill>
                  <a:srgbClr val="6F7878"/>
                </a:solidFill>
                <a:latin typeface="Arial"/>
                <a:ea typeface="Arial"/>
                <a:cs typeface="Arial"/>
                <a:sym typeface="Arial"/>
              </a:rPr>
              <a:t>xperience </a:t>
            </a:r>
            <a:r>
              <a:rPr lang="en-US" sz="1200" dirty="0">
                <a:solidFill>
                  <a:srgbClr val="6F7878"/>
                </a:solidFill>
              </a:rPr>
              <a:t>p</a:t>
            </a:r>
            <a:r>
              <a:rPr lang="en-US" sz="1200" dirty="0">
                <a:solidFill>
                  <a:srgbClr val="6F7878"/>
                </a:solidFill>
                <a:latin typeface="Arial"/>
                <a:ea typeface="Arial"/>
                <a:cs typeface="Arial"/>
                <a:sym typeface="Arial"/>
              </a:rPr>
              <a:t>latform; ERP = enterprise </a:t>
            </a:r>
            <a:r>
              <a:rPr lang="en-US" sz="1200" dirty="0">
                <a:solidFill>
                  <a:srgbClr val="6F7878"/>
                </a:solidFill>
              </a:rPr>
              <a:t>r</a:t>
            </a:r>
            <a:r>
              <a:rPr lang="en-US" sz="1200" dirty="0">
                <a:solidFill>
                  <a:srgbClr val="6F7878"/>
                </a:solidFill>
                <a:latin typeface="Arial"/>
                <a:ea typeface="Arial"/>
                <a:cs typeface="Arial"/>
                <a:sym typeface="Arial"/>
              </a:rPr>
              <a:t>esource </a:t>
            </a:r>
            <a:r>
              <a:rPr lang="en-US" sz="1200" dirty="0">
                <a:solidFill>
                  <a:srgbClr val="6F7878"/>
                </a:solidFill>
              </a:rPr>
              <a:t>p</a:t>
            </a:r>
            <a:r>
              <a:rPr lang="en-US" sz="1200" dirty="0">
                <a:solidFill>
                  <a:srgbClr val="6F7878"/>
                </a:solidFill>
                <a:latin typeface="Arial"/>
                <a:ea typeface="Arial"/>
                <a:cs typeface="Arial"/>
                <a:sym typeface="Arial"/>
              </a:rPr>
              <a:t>lanning; loT = Internet of Things</a:t>
            </a:r>
            <a:r>
              <a:rPr lang="en-US" sz="1200" dirty="0">
                <a:solidFill>
                  <a:srgbClr val="6F7878"/>
                </a:solidFill>
              </a:rPr>
              <a:t>;</a:t>
            </a:r>
            <a:r>
              <a:rPr lang="en-US" sz="1200" dirty="0">
                <a:solidFill>
                  <a:srgbClr val="6F7878"/>
                </a:solidFill>
                <a:latin typeface="Arial"/>
                <a:ea typeface="Arial"/>
                <a:cs typeface="Arial"/>
                <a:sym typeface="Arial"/>
              </a:rPr>
              <a:t> IVR </a:t>
            </a:r>
            <a:r>
              <a:rPr lang="en-US" sz="1200" dirty="0">
                <a:solidFill>
                  <a:srgbClr val="6F7878"/>
                </a:solidFill>
              </a:rPr>
              <a:t>= i</a:t>
            </a:r>
            <a:r>
              <a:rPr lang="en-US" sz="1200" dirty="0">
                <a:solidFill>
                  <a:srgbClr val="6F7878"/>
                </a:solidFill>
                <a:latin typeface="Arial"/>
                <a:ea typeface="Arial"/>
                <a:cs typeface="Arial"/>
                <a:sym typeface="Arial"/>
              </a:rPr>
              <a:t>nteractive </a:t>
            </a:r>
            <a:r>
              <a:rPr lang="en-US" sz="1200" dirty="0">
                <a:solidFill>
                  <a:srgbClr val="6F7878"/>
                </a:solidFill>
              </a:rPr>
              <a:t>v</a:t>
            </a:r>
            <a:r>
              <a:rPr lang="en-US" sz="1200" dirty="0">
                <a:solidFill>
                  <a:srgbClr val="6F7878"/>
                </a:solidFill>
                <a:latin typeface="Arial"/>
                <a:ea typeface="Arial"/>
                <a:cs typeface="Arial"/>
                <a:sym typeface="Arial"/>
              </a:rPr>
              <a:t>oice </a:t>
            </a:r>
            <a:r>
              <a:rPr lang="en-US" sz="1200" dirty="0">
                <a:solidFill>
                  <a:srgbClr val="6F7878"/>
                </a:solidFill>
              </a:rPr>
              <a:t>r</a:t>
            </a:r>
            <a:r>
              <a:rPr lang="en-US" sz="1200" dirty="0">
                <a:solidFill>
                  <a:srgbClr val="6F7878"/>
                </a:solidFill>
                <a:latin typeface="Arial"/>
                <a:ea typeface="Arial"/>
                <a:cs typeface="Arial"/>
                <a:sym typeface="Arial"/>
              </a:rPr>
              <a:t>esponse; MDM = master </a:t>
            </a:r>
            <a:r>
              <a:rPr lang="en-US" sz="1200" dirty="0">
                <a:solidFill>
                  <a:srgbClr val="6F7878"/>
                </a:solidFill>
              </a:rPr>
              <a:t>d</a:t>
            </a:r>
            <a:r>
              <a:rPr lang="en-US" sz="1200" dirty="0">
                <a:solidFill>
                  <a:srgbClr val="6F7878"/>
                </a:solidFill>
                <a:latin typeface="Arial"/>
                <a:ea typeface="Arial"/>
                <a:cs typeface="Arial"/>
                <a:sym typeface="Arial"/>
              </a:rPr>
              <a:t>ata </a:t>
            </a:r>
            <a:r>
              <a:rPr lang="en-US" sz="1200" dirty="0">
                <a:solidFill>
                  <a:srgbClr val="6F7878"/>
                </a:solidFill>
              </a:rPr>
              <a:t>m</a:t>
            </a:r>
            <a:r>
              <a:rPr lang="en-US" sz="1200" dirty="0">
                <a:solidFill>
                  <a:srgbClr val="6F7878"/>
                </a:solidFill>
                <a:latin typeface="Arial"/>
                <a:ea typeface="Arial"/>
                <a:cs typeface="Arial"/>
                <a:sym typeface="Arial"/>
              </a:rPr>
              <a:t>anagement; SCM </a:t>
            </a:r>
            <a:r>
              <a:rPr lang="en-US" sz="1200" dirty="0">
                <a:solidFill>
                  <a:srgbClr val="6F7878"/>
                </a:solidFill>
              </a:rPr>
              <a:t>= s</a:t>
            </a:r>
            <a:r>
              <a:rPr lang="en-US" sz="1200" dirty="0">
                <a:solidFill>
                  <a:srgbClr val="6F7878"/>
                </a:solidFill>
                <a:latin typeface="Arial"/>
                <a:ea typeface="Arial"/>
                <a:cs typeface="Arial"/>
                <a:sym typeface="Arial"/>
              </a:rPr>
              <a:t>upply chain </a:t>
            </a:r>
            <a:r>
              <a:rPr lang="en-US" sz="1200" dirty="0">
                <a:solidFill>
                  <a:srgbClr val="6F7878"/>
                </a:solidFill>
              </a:rPr>
              <a:t>m</a:t>
            </a:r>
            <a:r>
              <a:rPr lang="en-US" sz="1200" dirty="0">
                <a:solidFill>
                  <a:srgbClr val="6F7878"/>
                </a:solidFill>
                <a:latin typeface="Arial"/>
                <a:ea typeface="Arial"/>
                <a:cs typeface="Arial"/>
                <a:sym typeface="Arial"/>
              </a:rPr>
              <a:t>anagement; VCA </a:t>
            </a:r>
            <a:r>
              <a:rPr lang="en-US" sz="1200" dirty="0">
                <a:solidFill>
                  <a:srgbClr val="6F7878"/>
                </a:solidFill>
              </a:rPr>
              <a:t>= v</a:t>
            </a:r>
            <a:r>
              <a:rPr lang="en-US" sz="1200" dirty="0">
                <a:solidFill>
                  <a:srgbClr val="6F7878"/>
                </a:solidFill>
                <a:latin typeface="Arial"/>
                <a:ea typeface="Arial"/>
                <a:cs typeface="Arial"/>
                <a:sym typeface="Arial"/>
              </a:rPr>
              <a:t>irtual </a:t>
            </a:r>
            <a:r>
              <a:rPr lang="en-US" sz="1200" dirty="0">
                <a:solidFill>
                  <a:srgbClr val="6F7878"/>
                </a:solidFill>
              </a:rPr>
              <a:t>c</a:t>
            </a:r>
            <a:r>
              <a:rPr lang="en-US" sz="1200" dirty="0">
                <a:solidFill>
                  <a:srgbClr val="6F7878"/>
                </a:solidFill>
                <a:latin typeface="Arial"/>
                <a:ea typeface="Arial"/>
                <a:cs typeface="Arial"/>
                <a:sym typeface="Arial"/>
              </a:rPr>
              <a:t>ustomer </a:t>
            </a:r>
            <a:r>
              <a:rPr lang="en-US" sz="1200" dirty="0">
                <a:solidFill>
                  <a:srgbClr val="6F7878"/>
                </a:solidFill>
              </a:rPr>
              <a:t>a</a:t>
            </a:r>
            <a:r>
              <a:rPr lang="en-US" sz="1200" dirty="0">
                <a:solidFill>
                  <a:srgbClr val="6F7878"/>
                </a:solidFill>
                <a:latin typeface="Arial"/>
                <a:ea typeface="Arial"/>
                <a:cs typeface="Arial"/>
                <a:sym typeface="Arial"/>
              </a:rPr>
              <a:t>ssistant</a:t>
            </a:r>
            <a:endParaRPr lang="en-US" dirty="0"/>
          </a:p>
        </p:txBody>
      </p:sp>
      <p:pic>
        <p:nvPicPr>
          <p:cNvPr id="443" name="Google Shape;443;p9"/>
          <p:cNvPicPr preferRelativeResize="0"/>
          <p:nvPr/>
        </p:nvPicPr>
        <p:blipFill rotWithShape="1">
          <a:blip r:embed="rId3">
            <a:alphaModFix/>
          </a:blip>
          <a:srcRect l="1685" t="2385" r="1894" b="14925"/>
          <a:stretch/>
        </p:blipFill>
        <p:spPr>
          <a:xfrm>
            <a:off x="416859" y="981634"/>
            <a:ext cx="6266330" cy="4479703"/>
          </a:xfrm>
          <a:prstGeom prst="rect">
            <a:avLst/>
          </a:prstGeom>
          <a:noFill/>
          <a:ln>
            <a:noFill/>
          </a:ln>
        </p:spPr>
      </p:pic>
      <p:sp>
        <p:nvSpPr>
          <p:cNvPr id="444" name="Google Shape;444;p9"/>
          <p:cNvSpPr/>
          <p:nvPr/>
        </p:nvSpPr>
        <p:spPr>
          <a:xfrm>
            <a:off x="7092432" y="2455582"/>
            <a:ext cx="4436222" cy="1946835"/>
          </a:xfrm>
          <a:prstGeom prst="rect">
            <a:avLst/>
          </a:prstGeom>
          <a:solidFill>
            <a:srgbClr val="D3D3D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A customer </a:t>
            </a:r>
            <a:r>
              <a:rPr lang="en-US" sz="1600" dirty="0">
                <a:solidFill>
                  <a:schemeClr val="dk1"/>
                </a:solidFill>
              </a:rPr>
              <a:t>e</a:t>
            </a:r>
            <a:r>
              <a:rPr lang="en-US" sz="1600" dirty="0">
                <a:solidFill>
                  <a:schemeClr val="dk1"/>
                </a:solidFill>
                <a:latin typeface="Arial"/>
                <a:ea typeface="Arial"/>
                <a:cs typeface="Arial"/>
                <a:sym typeface="Arial"/>
              </a:rPr>
              <a:t>ngagement </a:t>
            </a:r>
            <a:r>
              <a:rPr lang="en-US" sz="1600" dirty="0">
                <a:solidFill>
                  <a:schemeClr val="dk1"/>
                </a:solidFill>
              </a:rPr>
              <a:t>h</a:t>
            </a:r>
            <a:r>
              <a:rPr lang="en-US" sz="1600" dirty="0">
                <a:solidFill>
                  <a:schemeClr val="dk1"/>
                </a:solidFill>
                <a:latin typeface="Arial"/>
                <a:ea typeface="Arial"/>
                <a:cs typeface="Arial"/>
                <a:sym typeface="Arial"/>
              </a:rPr>
              <a:t>ub enables a personalized, contextualized customer engagement. </a:t>
            </a:r>
          </a:p>
          <a:p>
            <a:pPr marL="0" marR="0" lvl="0" indent="0" algn="l" rtl="0">
              <a:spcBef>
                <a:spcPts val="0"/>
              </a:spcBef>
              <a:spcAft>
                <a:spcPts val="0"/>
              </a:spcAft>
              <a:buClr>
                <a:schemeClr val="dk1"/>
              </a:buClr>
              <a:buSzPts val="1600"/>
              <a:buFont typeface="Arial"/>
              <a:buNone/>
            </a:pPr>
            <a:endParaRPr lang="en-US" sz="1600" dirty="0">
              <a:solidFill>
                <a:schemeClr val="dk1"/>
              </a:solidFill>
              <a:latin typeface="Arial"/>
              <a:ea typeface="Arial"/>
              <a:cs typeface="Arial"/>
              <a:sym typeface="Arial"/>
            </a:endParaRPr>
          </a:p>
          <a:p>
            <a:pPr marL="0" marR="0" lvl="0" indent="0" algn="l" rtl="0">
              <a:spcBef>
                <a:spcPts val="0"/>
              </a:spcBef>
              <a:spcAft>
                <a:spcPts val="0"/>
              </a:spcAft>
              <a:buClr>
                <a:schemeClr val="dk1"/>
              </a:buClr>
              <a:buSzPts val="1600"/>
              <a:buFont typeface="Arial"/>
              <a:buNone/>
            </a:pPr>
            <a:r>
              <a:rPr lang="en-US" sz="1600" dirty="0">
                <a:solidFill>
                  <a:schemeClr val="dk1"/>
                </a:solidFill>
                <a:latin typeface="Arial"/>
                <a:ea typeface="Arial"/>
                <a:cs typeface="Arial"/>
                <a:sym typeface="Arial"/>
              </a:rPr>
              <a:t>PBCs and API-based integrations at each CRM application and engagement layer are used to personalize customer journey experiences.</a:t>
            </a:r>
          </a:p>
        </p:txBody>
      </p:sp>
    </p:spTree>
  </p:cSld>
  <p:clrMapOvr>
    <a:masterClrMapping/>
  </p:clrMapOvr>
</p:sld>
</file>

<file path=ppt/theme/theme1.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Blue bk accent color options">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3214</Words>
  <Application>Microsoft Office PowerPoint</Application>
  <PresentationFormat>Widescreen</PresentationFormat>
  <Paragraphs>245</Paragraphs>
  <Slides>16</Slides>
  <Notes>16</Notes>
  <HiddenSlides>0</HiddenSlides>
  <MMClips>0</MMClips>
  <ScaleCrop>false</ScaleCrop>
  <HeadingPairs>
    <vt:vector size="6" baseType="variant">
      <vt:variant>
        <vt:lpstr>Fonts Used</vt:lpstr>
      </vt:variant>
      <vt:variant>
        <vt:i4>3</vt:i4>
      </vt:variant>
      <vt:variant>
        <vt:lpstr>Theme</vt:lpstr>
      </vt:variant>
      <vt:variant>
        <vt:i4>5</vt:i4>
      </vt:variant>
      <vt:variant>
        <vt:lpstr>Slide Titles</vt:lpstr>
      </vt:variant>
      <vt:variant>
        <vt:i4>16</vt:i4>
      </vt:variant>
    </vt:vector>
  </HeadingPairs>
  <TitlesOfParts>
    <vt:vector size="24" baseType="lpstr">
      <vt:lpstr>Arial Black</vt:lpstr>
      <vt:lpstr>Times New Roman</vt:lpstr>
      <vt:lpstr>Arial</vt:lpstr>
      <vt:lpstr>White bkgrnd master</vt:lpstr>
      <vt:lpstr>White bkgrnd master</vt:lpstr>
      <vt:lpstr>Blue bkgrnd master</vt:lpstr>
      <vt:lpstr>White bk accent color options</vt:lpstr>
      <vt:lpstr>Blue bk accent color options</vt:lpstr>
      <vt:lpstr>Leadership Vision for 2022  Application Leaders  August 2021</vt:lpstr>
      <vt:lpstr>Application Leaders and Software Engineering Leaders Deliver Composable Applications </vt:lpstr>
      <vt:lpstr>Application Leaders Use Composable Applications to Modernize Employee Experience, Customer Experience and Enterprise Operations</vt:lpstr>
      <vt:lpstr>Key Issues for Application Leaders</vt:lpstr>
      <vt:lpstr>Employee Experience Is Now a Business Imperative</vt:lpstr>
      <vt:lpstr>Composable Digital Workplace and HCM  Applications Deliver Better Employee Experience</vt:lpstr>
      <vt:lpstr>Key Issues for Application Leaders</vt:lpstr>
      <vt:lpstr>CRM and CX Investments Are Business-Critical, but Few Have Optimized Both</vt:lpstr>
      <vt:lpstr>Composable Applications in the CRM Tech Stack</vt:lpstr>
      <vt:lpstr>Key Issues for Application Leaders</vt:lpstr>
      <vt:lpstr>PowerPoint Presentation</vt:lpstr>
      <vt:lpstr>PowerPoint Presentation</vt:lpstr>
      <vt:lpstr>Recommended Actions for Digital Workplace and HCM</vt:lpstr>
      <vt:lpstr>Recommended Actions for CRM and Customer Experience</vt:lpstr>
      <vt:lpstr>Recommended Actions for Enterprise Operations</vt:lpstr>
      <vt:lpstr>Recommended Gartner Research</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2021-08-10T09:37:02Z</dcterms:created>
  <dcterms:modified xsi:type="dcterms:W3CDTF">2021-08-11T09:36:22Z</dcterms:modified>
</cp:coreProperties>
</file>