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trictFirstAndLastChars="0" saveSubsetFonts="1" autoCompressPictures="0">
  <p:sldMasterIdLst>
    <p:sldMasterId id="2147483648" r:id="rId1"/>
    <p:sldMasterId id="2147483665" r:id="rId2"/>
    <p:sldMasterId id="2147483684" r:id="rId3"/>
    <p:sldMasterId id="2147483699" r:id="rId4"/>
  </p:sldMasterIdLst>
  <p:notesMasterIdLst>
    <p:notesMasterId r:id="rId32"/>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83" r:id="rId19"/>
    <p:sldId id="271" r:id="rId20"/>
    <p:sldId id="272" r:id="rId21"/>
    <p:sldId id="284" r:id="rId22"/>
    <p:sldId id="274" r:id="rId23"/>
    <p:sldId id="275" r:id="rId24"/>
    <p:sldId id="276" r:id="rId25"/>
    <p:sldId id="277" r:id="rId26"/>
    <p:sldId id="278" r:id="rId27"/>
    <p:sldId id="279" r:id="rId28"/>
    <p:sldId id="280" r:id="rId29"/>
    <p:sldId id="281" r:id="rId30"/>
    <p:sldId id="282" r:id="rId31"/>
  </p:sldIdLst>
  <p:sldSz cx="12192000" cy="6858000"/>
  <p:notesSz cx="7010400"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eWVQiqEo3mVLKPoyqwzJmbkLqkA=="/>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E202875-907A-B675-7C94-A050E18D3B57}" name="Fahey,Marilyn J." initials="FJ" userId="S::Marilyn.Fahey@gartner.com::95c51b6f-9f8c-46f3-8fa8-90c0209f5ed7" providerId="AD"/>
  <p188:author id="{73175278-97B0-EB7C-B49A-B6A92E22EB9D}" name="Varsha Mehta" initials="Varsha" userId="Varsha Meht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0E2D0FE-1CBD-4525-8218-C12CC15EE59A}">
  <a:tblStyle styleId="{30E2D0FE-1CBD-4525-8218-C12CC15EE59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14D5A34-46DD-433D-943C-8E0AD2D3CAE7}"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b="off" i="off"/>
      <a:tcStyle>
        <a:tcBdr/>
        <a:fill>
          <a:solidFill>
            <a:srgbClr val="CACBD0"/>
          </a:solidFill>
        </a:fill>
      </a:tcStyle>
    </a:band1H>
    <a:band2H>
      <a:tcTxStyle b="off" i="off"/>
      <a:tcStyle>
        <a:tcBdr/>
      </a:tcStyle>
    </a:band2H>
    <a:band1V>
      <a:tcTxStyle b="off" i="off"/>
      <a:tcStyle>
        <a:tcBdr/>
        <a:fill>
          <a:solidFill>
            <a:srgbClr val="CACBD0"/>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95" autoAdjust="0"/>
    <p:restoredTop sz="79893" autoAdjust="0"/>
  </p:normalViewPr>
  <p:slideViewPr>
    <p:cSldViewPr snapToGrid="0">
      <p:cViewPr varScale="1">
        <p:scale>
          <a:sx n="40" d="100"/>
          <a:sy n="40" d="100"/>
        </p:scale>
        <p:origin x="1038" y="42"/>
      </p:cViewPr>
      <p:guideLst/>
    </p:cSldViewPr>
  </p:slideViewPr>
  <p:notesTextViewPr>
    <p:cViewPr>
      <p:scale>
        <a:sx n="1" d="1"/>
        <a:sy n="1" d="1"/>
      </p:scale>
      <p:origin x="0" y="0"/>
    </p:cViewPr>
  </p:notesTextViewPr>
  <p:notesViewPr>
    <p:cSldViewPr snapToGrid="0">
      <p:cViewPr varScale="1">
        <p:scale>
          <a:sx n="83" d="100"/>
          <a:sy n="83" d="100"/>
        </p:scale>
        <p:origin x="381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8.xml"/><Relationship Id="rId1" Type="http://schemas.microsoft.com/office/2011/relationships/chartStyle" Target="style8.xml"/></Relationships>
</file>

<file path=ppt/charts/_rels/chart2.xml.rels><?xml version="1.0" encoding="UTF-8" standalone="yes"?>
<Relationships xmlns="http://schemas.openxmlformats.org/package/2006/relationships"><Relationship Id="rId1" Type="http://schemas.openxmlformats.org/officeDocument/2006/relationships/oleObject" Target="file:///C:\Users\VAMEHTA\Desktop\Software%20Scenario,%202021\Bubble%20Chart%20-%20EA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VAMEHTA\Desktop\Software%20Scenario,%202021\Bubble%20Chart%20-%20EIS.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file:///C:\Users\VAMEHTA\Desktop\Business%20Metrics%20-%20Data%20Collection%20Jun%2028.xlsx"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28761901941225E-2"/>
          <c:y val="3.725145585995799E-2"/>
          <c:w val="0.91533936227393831"/>
          <c:h val="0.79192728686474201"/>
        </c:manualLayout>
      </c:layout>
      <c:barChart>
        <c:barDir val="col"/>
        <c:grouping val="clustered"/>
        <c:varyColors val="0"/>
        <c:ser>
          <c:idx val="0"/>
          <c:order val="0"/>
          <c:tx>
            <c:strRef>
              <c:f>Graph!$C$4</c:f>
              <c:strCache>
                <c:ptCount val="1"/>
                <c:pt idx="0">
                  <c:v>Revenue 
(2019)</c:v>
                </c:pt>
              </c:strCache>
            </c:strRef>
          </c:tx>
          <c:spPr>
            <a:solidFill>
              <a:schemeClr val="bg2"/>
            </a:solidFill>
            <a:ln>
              <a:noFill/>
            </a:ln>
            <a:effectLst/>
          </c:spPr>
          <c:invertIfNegative val="0"/>
          <c:dLbls>
            <c:dLbl>
              <c:idx val="5"/>
              <c:tx>
                <c:rich>
                  <a:bodyPr/>
                  <a:lstStyle/>
                  <a:p>
                    <a:r>
                      <a:rPr lang="en-US" dirty="0"/>
                      <a:t>$13.3</a:t>
                    </a:r>
                  </a:p>
                </c:rich>
              </c:tx>
              <c:dLblPos val="in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19AD-46C8-A6CA-ABCAEED2CF57}"/>
                </c:ext>
                <c:ext xmlns:c15="http://schemas.microsoft.com/office/drawing/2012/chart" uri="{CE6537A1-D6FC-4f65-9D91-7224C49458BB}"/>
              </c:extLst>
            </c:dLbl>
            <c:dLbl>
              <c:idx val="9"/>
              <c:layout>
                <c:manualLayout>
                  <c:x val="-1.136464815674559E-16"/>
                  <c:y val="5.5616829347040438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403-47C5-BB8C-E11D3AF5BB3A}"/>
                </c:ext>
                <c:ext xmlns:c15="http://schemas.microsoft.com/office/drawing/2012/chart" uri="{CE6537A1-D6FC-4f65-9D91-7224C49458BB}"/>
              </c:extLst>
            </c:dLbl>
            <c:numFmt formatCode="&quot;$&quot;#,##0.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Graph!$B$5:$B$14</c:f>
              <c:strCache>
                <c:ptCount val="10"/>
                <c:pt idx="0">
                  <c:v>Microsoft</c:v>
                </c:pt>
                <c:pt idx="1">
                  <c:v>Oracle</c:v>
                </c:pt>
                <c:pt idx="2">
                  <c:v>SAP</c:v>
                </c:pt>
                <c:pt idx="3">
                  <c:v>IBM</c:v>
                </c:pt>
                <c:pt idx="4">
                  <c:v>Salesforce</c:v>
                </c:pt>
                <c:pt idx="5">
                  <c:v>Amazon</c:v>
                </c:pt>
                <c:pt idx="6">
                  <c:v>Google</c:v>
                </c:pt>
                <c:pt idx="7">
                  <c:v>Adobe</c:v>
                </c:pt>
                <c:pt idx="8">
                  <c:v>VMware</c:v>
                </c:pt>
                <c:pt idx="9">
                  <c:v>Apple</c:v>
                </c:pt>
              </c:strCache>
            </c:strRef>
          </c:cat>
          <c:val>
            <c:numRef>
              <c:f>Graph!$C$5:$C$14</c:f>
              <c:numCache>
                <c:formatCode>General</c:formatCode>
                <c:ptCount val="10"/>
                <c:pt idx="0">
                  <c:v>93.89122570578661</c:v>
                </c:pt>
                <c:pt idx="1">
                  <c:v>32.21414085480847</c:v>
                </c:pt>
                <c:pt idx="2">
                  <c:v>26.473597706766828</c:v>
                </c:pt>
                <c:pt idx="3">
                  <c:v>22.955492286165978</c:v>
                </c:pt>
                <c:pt idx="4">
                  <c:v>19.671666666666631</c:v>
                </c:pt>
                <c:pt idx="5">
                  <c:v>17.694303766149996</c:v>
                </c:pt>
                <c:pt idx="6">
                  <c:v>13.868855659999976</c:v>
                </c:pt>
                <c:pt idx="7">
                  <c:v>12.863166666297147</c:v>
                </c:pt>
                <c:pt idx="8">
                  <c:v>8.7892991255059751</c:v>
                </c:pt>
                <c:pt idx="9">
                  <c:v>5.1284878599999653</c:v>
                </c:pt>
              </c:numCache>
            </c:numRef>
          </c:val>
          <c:extLst xmlns:c16r2="http://schemas.microsoft.com/office/drawing/2015/06/chart">
            <c:ext xmlns:c16="http://schemas.microsoft.com/office/drawing/2014/chart" uri="{C3380CC4-5D6E-409C-BE32-E72D297353CC}">
              <c16:uniqueId val="{00000000-6E6E-4F5D-9A6A-5A4DB3FCD66F}"/>
            </c:ext>
          </c:extLst>
        </c:ser>
        <c:dLbls>
          <c:showLegendKey val="0"/>
          <c:showVal val="0"/>
          <c:showCatName val="0"/>
          <c:showSerName val="0"/>
          <c:showPercent val="0"/>
          <c:showBubbleSize val="0"/>
        </c:dLbls>
        <c:gapWidth val="50"/>
        <c:axId val="275551016"/>
        <c:axId val="275551408"/>
      </c:barChart>
      <c:catAx>
        <c:axId val="275551016"/>
        <c:scaling>
          <c:orientation val="minMax"/>
        </c:scaling>
        <c:delete val="0"/>
        <c:axPos val="b"/>
        <c:numFmt formatCode="General" sourceLinked="1"/>
        <c:majorTickMark val="none"/>
        <c:minorTickMark val="none"/>
        <c:tickLblPos val="nextTo"/>
        <c:spPr>
          <a:noFill/>
          <a:ln w="12700" cap="flat" cmpd="sng" algn="ctr">
            <a:solidFill>
              <a:srgbClr val="6F7878"/>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275551408"/>
        <c:crosses val="autoZero"/>
        <c:auto val="1"/>
        <c:lblAlgn val="ctr"/>
        <c:lblOffset val="100"/>
        <c:noMultiLvlLbl val="0"/>
      </c:catAx>
      <c:valAx>
        <c:axId val="275551408"/>
        <c:scaling>
          <c:orientation val="minMax"/>
          <c:max val="100"/>
          <c:min val="0"/>
        </c:scaling>
        <c:delete val="1"/>
        <c:axPos val="l"/>
        <c:numFmt formatCode="#,##0" sourceLinked="0"/>
        <c:majorTickMark val="none"/>
        <c:minorTickMark val="none"/>
        <c:tickLblPos val="nextTo"/>
        <c:crossAx val="275551016"/>
        <c:crosses val="autoZero"/>
        <c:crossBetween val="between"/>
        <c:minorUnit val="50"/>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Sheet3!$M$10</c:f>
              <c:strCache>
                <c:ptCount val="1"/>
                <c:pt idx="0">
                  <c:v>Traditional (Non-cloud)</c:v>
                </c:pt>
              </c:strCache>
            </c:strRef>
          </c:tx>
          <c:spPr>
            <a:ln w="28575" cap="rnd">
              <a:solidFill>
                <a:schemeClr val="accent4"/>
              </a:solidFill>
              <a:round/>
            </a:ln>
            <a:effectLst/>
          </c:spPr>
          <c:marker>
            <c:symbol val="none"/>
          </c:marker>
          <c:dLbls>
            <c:dLbl>
              <c:idx val="1"/>
              <c:layout>
                <c:manualLayout>
                  <c:x val="1.4090552419367913E-3"/>
                  <c:y val="2.3059024936432623E-2"/>
                </c:manualLayout>
              </c:layout>
              <c:spPr>
                <a:noFill/>
                <a:ln>
                  <a:noFill/>
                </a:ln>
                <a:effectLst/>
              </c:spPr>
              <c:txPr>
                <a:bodyPr rot="0" spcFirstLastPara="1" vertOverflow="ellipsis" vert="horz" wrap="square" anchor="ctr" anchorCtr="1"/>
                <a:lstStyle/>
                <a:p>
                  <a:pPr>
                    <a:defRPr sz="1100" b="0" i="0" u="none" strike="noStrike" kern="1200" baseline="0">
                      <a:solidFill>
                        <a:srgbClr val="DE0A01"/>
                      </a:solidFill>
                      <a:latin typeface="+mn-lt"/>
                      <a:ea typeface="+mn-ea"/>
                      <a:cs typeface="+mn-cs"/>
                    </a:defRPr>
                  </a:pPr>
                  <a:endParaRPr lang="en-US"/>
                </a:p>
              </c:tx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FEE-4B00-92F7-9FCC1B998DC7}"/>
                </c:ext>
                <c:ext xmlns:c15="http://schemas.microsoft.com/office/drawing/2012/chart" uri="{CE6537A1-D6FC-4f65-9D91-7224C49458BB}"/>
              </c:extLst>
            </c:dLbl>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Sheet3!$N$9:$S$9</c:f>
              <c:numCache>
                <c:formatCode>General</c:formatCode>
                <c:ptCount val="6"/>
                <c:pt idx="0">
                  <c:v>2019</c:v>
                </c:pt>
                <c:pt idx="1">
                  <c:v>2020</c:v>
                </c:pt>
                <c:pt idx="2">
                  <c:v>2021</c:v>
                </c:pt>
                <c:pt idx="3">
                  <c:v>2022</c:v>
                </c:pt>
                <c:pt idx="4">
                  <c:v>2023</c:v>
                </c:pt>
                <c:pt idx="5">
                  <c:v>2024</c:v>
                </c:pt>
              </c:numCache>
            </c:numRef>
          </c:cat>
          <c:val>
            <c:numRef>
              <c:f>Sheet3!$N$10:$S$10</c:f>
              <c:numCache>
                <c:formatCode>General</c:formatCode>
                <c:ptCount val="6"/>
                <c:pt idx="0">
                  <c:v>42</c:v>
                </c:pt>
                <c:pt idx="1">
                  <c:v>-63</c:v>
                </c:pt>
                <c:pt idx="2">
                  <c:v>11</c:v>
                </c:pt>
                <c:pt idx="3">
                  <c:v>20</c:v>
                </c:pt>
                <c:pt idx="4">
                  <c:v>27</c:v>
                </c:pt>
                <c:pt idx="5">
                  <c:v>32</c:v>
                </c:pt>
              </c:numCache>
            </c:numRef>
          </c:val>
          <c:smooth val="0"/>
          <c:extLst xmlns:c16r2="http://schemas.microsoft.com/office/drawing/2015/06/chart">
            <c:ext xmlns:c16="http://schemas.microsoft.com/office/drawing/2014/chart" uri="{C3380CC4-5D6E-409C-BE32-E72D297353CC}">
              <c16:uniqueId val="{00000000-8FEE-4B00-92F7-9FCC1B998DC7}"/>
            </c:ext>
          </c:extLst>
        </c:ser>
        <c:ser>
          <c:idx val="1"/>
          <c:order val="1"/>
          <c:tx>
            <c:strRef>
              <c:f>Sheet3!$M$11</c:f>
              <c:strCache>
                <c:ptCount val="1"/>
                <c:pt idx="0">
                  <c:v>Cloud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Sheet3!$N$9:$S$9</c:f>
              <c:numCache>
                <c:formatCode>General</c:formatCode>
                <c:ptCount val="6"/>
                <c:pt idx="0">
                  <c:v>2019</c:v>
                </c:pt>
                <c:pt idx="1">
                  <c:v>2020</c:v>
                </c:pt>
                <c:pt idx="2">
                  <c:v>2021</c:v>
                </c:pt>
                <c:pt idx="3">
                  <c:v>2022</c:v>
                </c:pt>
                <c:pt idx="4">
                  <c:v>2023</c:v>
                </c:pt>
                <c:pt idx="5">
                  <c:v>2024</c:v>
                </c:pt>
              </c:numCache>
            </c:numRef>
          </c:cat>
          <c:val>
            <c:numRef>
              <c:f>Sheet3!$N$11:$S$11</c:f>
              <c:numCache>
                <c:formatCode>General</c:formatCode>
                <c:ptCount val="6"/>
                <c:pt idx="0">
                  <c:v>59</c:v>
                </c:pt>
                <c:pt idx="1">
                  <c:v>23</c:v>
                </c:pt>
                <c:pt idx="2">
                  <c:v>58</c:v>
                </c:pt>
                <c:pt idx="3">
                  <c:v>66</c:v>
                </c:pt>
                <c:pt idx="4">
                  <c:v>81</c:v>
                </c:pt>
                <c:pt idx="5">
                  <c:v>96</c:v>
                </c:pt>
              </c:numCache>
            </c:numRef>
          </c:val>
          <c:smooth val="0"/>
          <c:extLst xmlns:c16r2="http://schemas.microsoft.com/office/drawing/2015/06/chart">
            <c:ext xmlns:c16="http://schemas.microsoft.com/office/drawing/2014/chart" uri="{C3380CC4-5D6E-409C-BE32-E72D297353CC}">
              <c16:uniqueId val="{00000001-8FEE-4B00-92F7-9FCC1B998DC7}"/>
            </c:ext>
          </c:extLst>
        </c:ser>
        <c:dLbls>
          <c:dLblPos val="t"/>
          <c:showLegendKey val="0"/>
          <c:showVal val="1"/>
          <c:showCatName val="0"/>
          <c:showSerName val="0"/>
          <c:showPercent val="0"/>
          <c:showBubbleSize val="0"/>
        </c:dLbls>
        <c:smooth val="0"/>
        <c:axId val="278161128"/>
        <c:axId val="278163088"/>
      </c:lineChart>
      <c:catAx>
        <c:axId val="27816112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278163088"/>
        <c:crosses val="autoZero"/>
        <c:auto val="1"/>
        <c:lblAlgn val="ctr"/>
        <c:lblOffset val="100"/>
        <c:noMultiLvlLbl val="0"/>
      </c:catAx>
      <c:valAx>
        <c:axId val="278163088"/>
        <c:scaling>
          <c:orientation val="minMax"/>
        </c:scaling>
        <c:delete val="1"/>
        <c:axPos val="l"/>
        <c:numFmt formatCode="General" sourceLinked="1"/>
        <c:majorTickMark val="none"/>
        <c:minorTickMark val="none"/>
        <c:tickLblPos val="nextTo"/>
        <c:crossAx val="278161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21288319388157"/>
          <c:y val="0.10459820001124187"/>
          <c:w val="0.79378601006067817"/>
          <c:h val="0.86029413877580208"/>
        </c:manualLayout>
      </c:layout>
      <c:bubbleChart>
        <c:varyColors val="0"/>
        <c:ser>
          <c:idx val="0"/>
          <c:order val="0"/>
          <c:tx>
            <c:v>matrix data</c:v>
          </c:tx>
          <c:spPr>
            <a:solidFill>
              <a:srgbClr val="66CAA7"/>
            </a:solidFill>
            <a:ln>
              <a:noFill/>
            </a:ln>
          </c:spPr>
          <c:invertIfNegative val="0"/>
          <c:dLbls>
            <c:numFmt formatCode="#,##0" sourceLinked="0"/>
            <c:spPr>
              <a:noFill/>
              <a:ln>
                <a:noFill/>
              </a:ln>
              <a:effectLst/>
            </c:sp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ext>
            </c:extLst>
          </c:dLbls>
          <c:xVal>
            <c:numRef>
              <c:f>[0]!arr_x</c:f>
              <c:numCache>
                <c:formatCode>General</c:formatCode>
                <c:ptCount val="40"/>
                <c:pt idx="0">
                  <c:v>1</c:v>
                </c:pt>
                <c:pt idx="1">
                  <c:v>2</c:v>
                </c:pt>
                <c:pt idx="2">
                  <c:v>3</c:v>
                </c:pt>
                <c:pt idx="3">
                  <c:v>4</c:v>
                </c:pt>
                <c:pt idx="4">
                  <c:v>5</c:v>
                </c:pt>
                <c:pt idx="5">
                  <c:v>1</c:v>
                </c:pt>
                <c:pt idx="6">
                  <c:v>2</c:v>
                </c:pt>
                <c:pt idx="7">
                  <c:v>3</c:v>
                </c:pt>
                <c:pt idx="8">
                  <c:v>4</c:v>
                </c:pt>
                <c:pt idx="9">
                  <c:v>5</c:v>
                </c:pt>
                <c:pt idx="10">
                  <c:v>1</c:v>
                </c:pt>
                <c:pt idx="11">
                  <c:v>2</c:v>
                </c:pt>
                <c:pt idx="12">
                  <c:v>3</c:v>
                </c:pt>
                <c:pt idx="13">
                  <c:v>4</c:v>
                </c:pt>
                <c:pt idx="14">
                  <c:v>5</c:v>
                </c:pt>
                <c:pt idx="15">
                  <c:v>1</c:v>
                </c:pt>
                <c:pt idx="16">
                  <c:v>2</c:v>
                </c:pt>
                <c:pt idx="17">
                  <c:v>3</c:v>
                </c:pt>
                <c:pt idx="18">
                  <c:v>4</c:v>
                </c:pt>
                <c:pt idx="19">
                  <c:v>5</c:v>
                </c:pt>
                <c:pt idx="20">
                  <c:v>1</c:v>
                </c:pt>
                <c:pt idx="21">
                  <c:v>2</c:v>
                </c:pt>
                <c:pt idx="22">
                  <c:v>3</c:v>
                </c:pt>
                <c:pt idx="23">
                  <c:v>4</c:v>
                </c:pt>
                <c:pt idx="24">
                  <c:v>5</c:v>
                </c:pt>
                <c:pt idx="25">
                  <c:v>1</c:v>
                </c:pt>
                <c:pt idx="26">
                  <c:v>2</c:v>
                </c:pt>
                <c:pt idx="27">
                  <c:v>3</c:v>
                </c:pt>
                <c:pt idx="28">
                  <c:v>4</c:v>
                </c:pt>
                <c:pt idx="29">
                  <c:v>5</c:v>
                </c:pt>
                <c:pt idx="30">
                  <c:v>1</c:v>
                </c:pt>
                <c:pt idx="31">
                  <c:v>2</c:v>
                </c:pt>
                <c:pt idx="32">
                  <c:v>3</c:v>
                </c:pt>
                <c:pt idx="33">
                  <c:v>4</c:v>
                </c:pt>
                <c:pt idx="34">
                  <c:v>5</c:v>
                </c:pt>
                <c:pt idx="35">
                  <c:v>1</c:v>
                </c:pt>
                <c:pt idx="36">
                  <c:v>2</c:v>
                </c:pt>
                <c:pt idx="37">
                  <c:v>3</c:v>
                </c:pt>
                <c:pt idx="38">
                  <c:v>4</c:v>
                </c:pt>
                <c:pt idx="39">
                  <c:v>5</c:v>
                </c:pt>
              </c:numCache>
            </c:numRef>
          </c:xVal>
          <c:yVal>
            <c:numRef>
              <c:f>[0]!arr_y</c:f>
              <c:numCache>
                <c:formatCode>General</c:formatCode>
                <c:ptCount val="40"/>
                <c:pt idx="0">
                  <c:v>1</c:v>
                </c:pt>
                <c:pt idx="1">
                  <c:v>1</c:v>
                </c:pt>
                <c:pt idx="2">
                  <c:v>1</c:v>
                </c:pt>
                <c:pt idx="3">
                  <c:v>1</c:v>
                </c:pt>
                <c:pt idx="4">
                  <c:v>1</c:v>
                </c:pt>
                <c:pt idx="5">
                  <c:v>2</c:v>
                </c:pt>
                <c:pt idx="6">
                  <c:v>2</c:v>
                </c:pt>
                <c:pt idx="7">
                  <c:v>2</c:v>
                </c:pt>
                <c:pt idx="8">
                  <c:v>2</c:v>
                </c:pt>
                <c:pt idx="9">
                  <c:v>2</c:v>
                </c:pt>
                <c:pt idx="10">
                  <c:v>3</c:v>
                </c:pt>
                <c:pt idx="11">
                  <c:v>3</c:v>
                </c:pt>
                <c:pt idx="12">
                  <c:v>3</c:v>
                </c:pt>
                <c:pt idx="13">
                  <c:v>3</c:v>
                </c:pt>
                <c:pt idx="14">
                  <c:v>3</c:v>
                </c:pt>
                <c:pt idx="15">
                  <c:v>4</c:v>
                </c:pt>
                <c:pt idx="16">
                  <c:v>4</c:v>
                </c:pt>
                <c:pt idx="17">
                  <c:v>4</c:v>
                </c:pt>
                <c:pt idx="18">
                  <c:v>4</c:v>
                </c:pt>
                <c:pt idx="19">
                  <c:v>4</c:v>
                </c:pt>
                <c:pt idx="20">
                  <c:v>5</c:v>
                </c:pt>
                <c:pt idx="21">
                  <c:v>5</c:v>
                </c:pt>
                <c:pt idx="22">
                  <c:v>5</c:v>
                </c:pt>
                <c:pt idx="23">
                  <c:v>5</c:v>
                </c:pt>
                <c:pt idx="24">
                  <c:v>5</c:v>
                </c:pt>
                <c:pt idx="25">
                  <c:v>6</c:v>
                </c:pt>
                <c:pt idx="26">
                  <c:v>6</c:v>
                </c:pt>
                <c:pt idx="27">
                  <c:v>6</c:v>
                </c:pt>
                <c:pt idx="28">
                  <c:v>6</c:v>
                </c:pt>
                <c:pt idx="29">
                  <c:v>6</c:v>
                </c:pt>
                <c:pt idx="30">
                  <c:v>7</c:v>
                </c:pt>
                <c:pt idx="31">
                  <c:v>7</c:v>
                </c:pt>
                <c:pt idx="32">
                  <c:v>7</c:v>
                </c:pt>
                <c:pt idx="33">
                  <c:v>7</c:v>
                </c:pt>
                <c:pt idx="34">
                  <c:v>7</c:v>
                </c:pt>
                <c:pt idx="35">
                  <c:v>8</c:v>
                </c:pt>
                <c:pt idx="36">
                  <c:v>8</c:v>
                </c:pt>
                <c:pt idx="37">
                  <c:v>8</c:v>
                </c:pt>
                <c:pt idx="38">
                  <c:v>8</c:v>
                </c:pt>
                <c:pt idx="39">
                  <c:v>8</c:v>
                </c:pt>
              </c:numCache>
            </c:numRef>
          </c:yVal>
          <c:bubbleSize>
            <c:numRef>
              <c:f>[0]!arr_h</c:f>
              <c:numCache>
                <c:formatCode>General</c:formatCode>
                <c:ptCount val="40"/>
                <c:pt idx="0">
                  <c:v>4181.4585452502406</c:v>
                </c:pt>
                <c:pt idx="1">
                  <c:v>-3248.0121718390101</c:v>
                </c:pt>
                <c:pt idx="2">
                  <c:v>-1842.5724632674296</c:v>
                </c:pt>
                <c:pt idx="3">
                  <c:v>-1197.9228999999705</c:v>
                </c:pt>
                <c:pt idx="4">
                  <c:v>0</c:v>
                </c:pt>
                <c:pt idx="5">
                  <c:v>2991.93895908989</c:v>
                </c:pt>
                <c:pt idx="6">
                  <c:v>0</c:v>
                </c:pt>
                <c:pt idx="7">
                  <c:v>0</c:v>
                </c:pt>
                <c:pt idx="8">
                  <c:v>-143.28466451650004</c:v>
                </c:pt>
                <c:pt idx="9">
                  <c:v>0</c:v>
                </c:pt>
                <c:pt idx="10">
                  <c:v>1754.1903897086074</c:v>
                </c:pt>
                <c:pt idx="11">
                  <c:v>3610.9960935830195</c:v>
                </c:pt>
                <c:pt idx="12">
                  <c:v>13520.998120239317</c:v>
                </c:pt>
                <c:pt idx="13">
                  <c:v>3021.7009999999664</c:v>
                </c:pt>
                <c:pt idx="14">
                  <c:v>2753.7992000001905</c:v>
                </c:pt>
                <c:pt idx="15">
                  <c:v>19699.389940781428</c:v>
                </c:pt>
                <c:pt idx="16">
                  <c:v>0</c:v>
                </c:pt>
                <c:pt idx="17">
                  <c:v>0</c:v>
                </c:pt>
                <c:pt idx="18">
                  <c:v>0</c:v>
                </c:pt>
                <c:pt idx="19">
                  <c:v>0</c:v>
                </c:pt>
                <c:pt idx="20">
                  <c:v>1439.688499125358</c:v>
                </c:pt>
                <c:pt idx="21">
                  <c:v>8584.3167937700255</c:v>
                </c:pt>
                <c:pt idx="22">
                  <c:v>0</c:v>
                </c:pt>
                <c:pt idx="23">
                  <c:v>4372.8865615246177</c:v>
                </c:pt>
                <c:pt idx="24">
                  <c:v>0</c:v>
                </c:pt>
                <c:pt idx="25">
                  <c:v>1260.8895613303921</c:v>
                </c:pt>
                <c:pt idx="26">
                  <c:v>0</c:v>
                </c:pt>
                <c:pt idx="27">
                  <c:v>0</c:v>
                </c:pt>
                <c:pt idx="28">
                  <c:v>-662.50421504636176</c:v>
                </c:pt>
                <c:pt idx="29">
                  <c:v>0</c:v>
                </c:pt>
                <c:pt idx="30">
                  <c:v>501.29982559535114</c:v>
                </c:pt>
                <c:pt idx="31">
                  <c:v>218.89383720697535</c:v>
                </c:pt>
                <c:pt idx="32">
                  <c:v>0</c:v>
                </c:pt>
                <c:pt idx="33">
                  <c:v>-400.5569257831342</c:v>
                </c:pt>
                <c:pt idx="34">
                  <c:v>54.999999999998018</c:v>
                </c:pt>
                <c:pt idx="35">
                  <c:v>0</c:v>
                </c:pt>
                <c:pt idx="36">
                  <c:v>4399.1189904291241</c:v>
                </c:pt>
                <c:pt idx="37">
                  <c:v>0</c:v>
                </c:pt>
                <c:pt idx="38">
                  <c:v>1750.3439999999712</c:v>
                </c:pt>
                <c:pt idx="39">
                  <c:v>0</c:v>
                </c:pt>
              </c:numCache>
            </c:numRef>
          </c:bubbleSize>
          <c:bubble3D val="0"/>
          <c:extLst xmlns:c16r2="http://schemas.microsoft.com/office/drawing/2015/06/chart">
            <c:ext xmlns:c16="http://schemas.microsoft.com/office/drawing/2014/chart" uri="{C3380CC4-5D6E-409C-BE32-E72D297353CC}">
              <c16:uniqueId val="{00000000-8FEE-43A6-8547-7AD8897BC6D5}"/>
            </c:ext>
          </c:extLst>
        </c:ser>
        <c:ser>
          <c:idx val="2"/>
          <c:order val="2"/>
          <c:tx>
            <c:v>axis_x</c:v>
          </c:tx>
          <c:spPr>
            <a:noFill/>
            <a:ln w="25400">
              <a:noFill/>
            </a:ln>
          </c:spPr>
          <c:invertIfNegative val="0"/>
          <c:xVal>
            <c:strRef>
              <c:f>[0]!asse_x_val_x</c:f>
              <c:strCache>
                <c:ptCount val="5"/>
                <c:pt idx="0">
                  <c:v>Microsoft
$31829</c:v>
                </c:pt>
                <c:pt idx="1">
                  <c:v>SAP
$20061</c:v>
                </c:pt>
                <c:pt idx="2">
                  <c:v>Salesforce
$15364</c:v>
                </c:pt>
                <c:pt idx="3">
                  <c:v>Oracle
$11549</c:v>
                </c:pt>
                <c:pt idx="4">
                  <c:v>Adobe
$2809</c:v>
                </c:pt>
              </c:strCache>
            </c:strRef>
          </c:xVal>
          <c:yVal>
            <c:numRef>
              <c:f>[0]!asse_x_val_y</c:f>
              <c:numCache>
                <c:formatCode>General</c:formatCode>
                <c:ptCount val="5"/>
                <c:pt idx="0">
                  <c:v>0</c:v>
                </c:pt>
                <c:pt idx="1">
                  <c:v>0</c:v>
                </c:pt>
                <c:pt idx="2">
                  <c:v>0</c:v>
                </c:pt>
                <c:pt idx="3">
                  <c:v>0</c:v>
                </c:pt>
                <c:pt idx="4">
                  <c:v>0</c:v>
                </c:pt>
              </c:numCache>
            </c:numRef>
          </c:yVal>
          <c:bubbleSize>
            <c:numRef>
              <c:f>[0]!asse_x_val_h</c:f>
              <c:numCache>
                <c:formatCode>General</c:formatCode>
                <c:ptCount val="5"/>
                <c:pt idx="0">
                  <c:v>1</c:v>
                </c:pt>
                <c:pt idx="1">
                  <c:v>1</c:v>
                </c:pt>
                <c:pt idx="2">
                  <c:v>1</c:v>
                </c:pt>
                <c:pt idx="3">
                  <c:v>1</c:v>
                </c:pt>
                <c:pt idx="4">
                  <c:v>1</c:v>
                </c:pt>
              </c:numCache>
            </c:numRef>
          </c:bubbleSize>
          <c:bubble3D val="0"/>
          <c:extLst xmlns:c16r2="http://schemas.microsoft.com/office/drawing/2015/06/chart">
            <c:ext xmlns:c16="http://schemas.microsoft.com/office/drawing/2014/chart" uri="{C3380CC4-5D6E-409C-BE32-E72D297353CC}">
              <c16:uniqueId val="{00000006-8FEE-43A6-8547-7AD8897BC6D5}"/>
            </c:ext>
          </c:extLst>
        </c:ser>
        <c:ser>
          <c:idx val="3"/>
          <c:order val="3"/>
          <c:tx>
            <c:v>matrix data2</c:v>
          </c:tx>
          <c:spPr>
            <a:solidFill>
              <a:srgbClr val="EB6C67"/>
            </a:solidFill>
            <a:ln w="25400">
              <a:noFill/>
            </a:ln>
          </c:spPr>
          <c:invertIfNegative val="0"/>
          <c:dLbls>
            <c:numFmt formatCode="#,##0" sourceLinked="0"/>
            <c:spPr>
              <a:noFill/>
              <a:ln>
                <a:noFill/>
              </a:ln>
              <a:effectLst/>
            </c:sp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ext>
            </c:extLst>
          </c:dLbls>
          <c:xVal>
            <c:numRef>
              <c:f>[0]!arr_x</c:f>
              <c:numCache>
                <c:formatCode>General</c:formatCode>
                <c:ptCount val="40"/>
                <c:pt idx="0">
                  <c:v>1</c:v>
                </c:pt>
                <c:pt idx="1">
                  <c:v>2</c:v>
                </c:pt>
                <c:pt idx="2">
                  <c:v>3</c:v>
                </c:pt>
                <c:pt idx="3">
                  <c:v>4</c:v>
                </c:pt>
                <c:pt idx="4">
                  <c:v>5</c:v>
                </c:pt>
                <c:pt idx="5">
                  <c:v>1</c:v>
                </c:pt>
                <c:pt idx="6">
                  <c:v>2</c:v>
                </c:pt>
                <c:pt idx="7">
                  <c:v>3</c:v>
                </c:pt>
                <c:pt idx="8">
                  <c:v>4</c:v>
                </c:pt>
                <c:pt idx="9">
                  <c:v>5</c:v>
                </c:pt>
                <c:pt idx="10">
                  <c:v>1</c:v>
                </c:pt>
                <c:pt idx="11">
                  <c:v>2</c:v>
                </c:pt>
                <c:pt idx="12">
                  <c:v>3</c:v>
                </c:pt>
                <c:pt idx="13">
                  <c:v>4</c:v>
                </c:pt>
                <c:pt idx="14">
                  <c:v>5</c:v>
                </c:pt>
                <c:pt idx="15">
                  <c:v>1</c:v>
                </c:pt>
                <c:pt idx="16">
                  <c:v>2</c:v>
                </c:pt>
                <c:pt idx="17">
                  <c:v>3</c:v>
                </c:pt>
                <c:pt idx="18">
                  <c:v>4</c:v>
                </c:pt>
                <c:pt idx="19">
                  <c:v>5</c:v>
                </c:pt>
                <c:pt idx="20">
                  <c:v>1</c:v>
                </c:pt>
                <c:pt idx="21">
                  <c:v>2</c:v>
                </c:pt>
                <c:pt idx="22">
                  <c:v>3</c:v>
                </c:pt>
                <c:pt idx="23">
                  <c:v>4</c:v>
                </c:pt>
                <c:pt idx="24">
                  <c:v>5</c:v>
                </c:pt>
                <c:pt idx="25">
                  <c:v>1</c:v>
                </c:pt>
                <c:pt idx="26">
                  <c:v>2</c:v>
                </c:pt>
                <c:pt idx="27">
                  <c:v>3</c:v>
                </c:pt>
                <c:pt idx="28">
                  <c:v>4</c:v>
                </c:pt>
                <c:pt idx="29">
                  <c:v>5</c:v>
                </c:pt>
                <c:pt idx="30">
                  <c:v>1</c:v>
                </c:pt>
                <c:pt idx="31">
                  <c:v>2</c:v>
                </c:pt>
                <c:pt idx="32">
                  <c:v>3</c:v>
                </c:pt>
                <c:pt idx="33">
                  <c:v>4</c:v>
                </c:pt>
                <c:pt idx="34">
                  <c:v>5</c:v>
                </c:pt>
                <c:pt idx="35">
                  <c:v>1</c:v>
                </c:pt>
                <c:pt idx="36">
                  <c:v>2</c:v>
                </c:pt>
                <c:pt idx="37">
                  <c:v>3</c:v>
                </c:pt>
                <c:pt idx="38">
                  <c:v>4</c:v>
                </c:pt>
                <c:pt idx="39">
                  <c:v>5</c:v>
                </c:pt>
              </c:numCache>
            </c:numRef>
          </c:xVal>
          <c:yVal>
            <c:numRef>
              <c:f>[0]!arr_y</c:f>
              <c:numCache>
                <c:formatCode>General</c:formatCode>
                <c:ptCount val="40"/>
                <c:pt idx="0">
                  <c:v>1</c:v>
                </c:pt>
                <c:pt idx="1">
                  <c:v>1</c:v>
                </c:pt>
                <c:pt idx="2">
                  <c:v>1</c:v>
                </c:pt>
                <c:pt idx="3">
                  <c:v>1</c:v>
                </c:pt>
                <c:pt idx="4">
                  <c:v>1</c:v>
                </c:pt>
                <c:pt idx="5">
                  <c:v>2</c:v>
                </c:pt>
                <c:pt idx="6">
                  <c:v>2</c:v>
                </c:pt>
                <c:pt idx="7">
                  <c:v>2</c:v>
                </c:pt>
                <c:pt idx="8">
                  <c:v>2</c:v>
                </c:pt>
                <c:pt idx="9">
                  <c:v>2</c:v>
                </c:pt>
                <c:pt idx="10">
                  <c:v>3</c:v>
                </c:pt>
                <c:pt idx="11">
                  <c:v>3</c:v>
                </c:pt>
                <c:pt idx="12">
                  <c:v>3</c:v>
                </c:pt>
                <c:pt idx="13">
                  <c:v>3</c:v>
                </c:pt>
                <c:pt idx="14">
                  <c:v>3</c:v>
                </c:pt>
                <c:pt idx="15">
                  <c:v>4</c:v>
                </c:pt>
                <c:pt idx="16">
                  <c:v>4</c:v>
                </c:pt>
                <c:pt idx="17">
                  <c:v>4</c:v>
                </c:pt>
                <c:pt idx="18">
                  <c:v>4</c:v>
                </c:pt>
                <c:pt idx="19">
                  <c:v>4</c:v>
                </c:pt>
                <c:pt idx="20">
                  <c:v>5</c:v>
                </c:pt>
                <c:pt idx="21">
                  <c:v>5</c:v>
                </c:pt>
                <c:pt idx="22">
                  <c:v>5</c:v>
                </c:pt>
                <c:pt idx="23">
                  <c:v>5</c:v>
                </c:pt>
                <c:pt idx="24">
                  <c:v>5</c:v>
                </c:pt>
                <c:pt idx="25">
                  <c:v>6</c:v>
                </c:pt>
                <c:pt idx="26">
                  <c:v>6</c:v>
                </c:pt>
                <c:pt idx="27">
                  <c:v>6</c:v>
                </c:pt>
                <c:pt idx="28">
                  <c:v>6</c:v>
                </c:pt>
                <c:pt idx="29">
                  <c:v>6</c:v>
                </c:pt>
                <c:pt idx="30">
                  <c:v>7</c:v>
                </c:pt>
                <c:pt idx="31">
                  <c:v>7</c:v>
                </c:pt>
                <c:pt idx="32">
                  <c:v>7</c:v>
                </c:pt>
                <c:pt idx="33">
                  <c:v>7</c:v>
                </c:pt>
                <c:pt idx="34">
                  <c:v>7</c:v>
                </c:pt>
                <c:pt idx="35">
                  <c:v>8</c:v>
                </c:pt>
                <c:pt idx="36">
                  <c:v>8</c:v>
                </c:pt>
                <c:pt idx="37">
                  <c:v>8</c:v>
                </c:pt>
                <c:pt idx="38">
                  <c:v>8</c:v>
                </c:pt>
                <c:pt idx="39">
                  <c:v>8</c:v>
                </c:pt>
              </c:numCache>
            </c:numRef>
          </c:yVal>
          <c:bubbleSize>
            <c:numRef>
              <c:f>[0]!arr_n</c:f>
              <c:numCache>
                <c:formatCode>General</c:formatCode>
                <c:ptCount val="100"/>
                <c:pt idx="0">
                  <c:v>0</c:v>
                </c:pt>
                <c:pt idx="1">
                  <c:v>3248.0121718390101</c:v>
                </c:pt>
                <c:pt idx="2">
                  <c:v>1842.5724632674296</c:v>
                </c:pt>
                <c:pt idx="3">
                  <c:v>1197.9228999999705</c:v>
                </c:pt>
                <c:pt idx="4">
                  <c:v>0</c:v>
                </c:pt>
                <c:pt idx="5">
                  <c:v>0</c:v>
                </c:pt>
                <c:pt idx="6">
                  <c:v>0</c:v>
                </c:pt>
                <c:pt idx="7">
                  <c:v>0</c:v>
                </c:pt>
                <c:pt idx="8">
                  <c:v>143.28466451650004</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662.50421504636176</c:v>
                </c:pt>
                <c:pt idx="29">
                  <c:v>0</c:v>
                </c:pt>
                <c:pt idx="30">
                  <c:v>0</c:v>
                </c:pt>
                <c:pt idx="31">
                  <c:v>0</c:v>
                </c:pt>
                <c:pt idx="32">
                  <c:v>0</c:v>
                </c:pt>
                <c:pt idx="33">
                  <c:v>400.5569257831342</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bubbleSize>
          <c:bubble3D val="0"/>
          <c:extLst xmlns:c16r2="http://schemas.microsoft.com/office/drawing/2015/06/chart">
            <c:ext xmlns:c16="http://schemas.microsoft.com/office/drawing/2014/chart" uri="{C3380CC4-5D6E-409C-BE32-E72D297353CC}">
              <c16:uniqueId val="{00000007-8FEE-43A6-8547-7AD8897BC6D5}"/>
            </c:ext>
          </c:extLst>
        </c:ser>
        <c:dLbls>
          <c:showLegendKey val="0"/>
          <c:showVal val="0"/>
          <c:showCatName val="0"/>
          <c:showSerName val="0"/>
          <c:showPercent val="0"/>
          <c:showBubbleSize val="0"/>
        </c:dLbls>
        <c:bubbleScale val="50"/>
        <c:showNegBubbles val="0"/>
        <c:axId val="276328496"/>
        <c:axId val="276331240"/>
      </c:bubbleChart>
      <c:bubbleChart>
        <c:varyColors val="0"/>
        <c:ser>
          <c:idx val="1"/>
          <c:order val="1"/>
          <c:tx>
            <c:v>axis_y</c:v>
          </c:tx>
          <c:spPr>
            <a:noFill/>
            <a:ln w="25400">
              <a:noFill/>
            </a:ln>
          </c:spPr>
          <c:invertIfNegative val="0"/>
          <c:dLbls>
            <c:dLbl>
              <c:idx val="0"/>
              <c:layout>
                <c:manualLayout>
                  <c:x val="-0.20199645183240983"/>
                  <c:y val="2.290962312504005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8-8FEE-43A6-8547-7AD8897BC6D5}"/>
                </c:ext>
                <c:ext xmlns:c15="http://schemas.microsoft.com/office/drawing/2012/chart" uri="{CE6537A1-D6FC-4f65-9D91-7224C49458BB}"/>
              </c:extLst>
            </c:dLbl>
            <c:dLbl>
              <c:idx val="1"/>
              <c:layout>
                <c:manualLayout>
                  <c:x val="-0.20345147828743629"/>
                  <c:y val="-2.3647754766962905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9-8FEE-43A6-8547-7AD8897BC6D5}"/>
                </c:ext>
                <c:ext xmlns:c15="http://schemas.microsoft.com/office/drawing/2012/chart" uri="{CE6537A1-D6FC-4f65-9D91-7224C49458BB}"/>
              </c:extLst>
            </c:dLbl>
            <c:dLbl>
              <c:idx val="2"/>
              <c:layout>
                <c:manualLayout>
                  <c:x val="-0.20367193684122817"/>
                  <c:y val="4.5819014891179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A-8FEE-43A6-8547-7AD8897BC6D5}"/>
                </c:ext>
                <c:ext xmlns:c15="http://schemas.microsoft.com/office/drawing/2012/chart" uri="{CE6537A1-D6FC-4f65-9D91-7224C49458BB}"/>
              </c:extLst>
            </c:dLbl>
            <c:dLbl>
              <c:idx val="3"/>
              <c:layout>
                <c:manualLayout>
                  <c:x val="-0.20446558763487899"/>
                  <c:y val="-4.58192462500801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B-8FEE-43A6-8547-7AD8897BC6D5}"/>
                </c:ext>
                <c:ext xmlns:c15="http://schemas.microsoft.com/office/drawing/2012/chart" uri="{CE6537A1-D6FC-4f65-9D91-7224C49458BB}"/>
              </c:extLst>
            </c:dLbl>
            <c:dLbl>
              <c:idx val="4"/>
              <c:layout>
                <c:manualLayout>
                  <c:x val="-0.2083170159285645"/>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C-8FEE-43A6-8547-7AD8897BC6D5}"/>
                </c:ext>
                <c:ext xmlns:c15="http://schemas.microsoft.com/office/drawing/2012/chart" uri="{CE6537A1-D6FC-4f65-9D91-7224C49458BB}"/>
              </c:extLst>
            </c:dLbl>
            <c:dLbl>
              <c:idx val="5"/>
              <c:layout>
                <c:manualLayout>
                  <c:x val="-0.2083170159285645"/>
                  <c:y val="-8.550232103984373E-17"/>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D-8FEE-43A6-8547-7AD8897BC6D5}"/>
                </c:ext>
                <c:ext xmlns:c15="http://schemas.microsoft.com/office/drawing/2012/chart" uri="{CE6537A1-D6FC-4f65-9D91-7224C49458BB}"/>
              </c:extLst>
            </c:dLbl>
            <c:dLbl>
              <c:idx val="6"/>
              <c:layout>
                <c:manualLayout>
                  <c:x val="-0.20734699829188019"/>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E-8FEE-43A6-8547-7AD8897BC6D5}"/>
                </c:ext>
                <c:ext xmlns:c15="http://schemas.microsoft.com/office/drawing/2012/chart" uri="{CE6537A1-D6FC-4f65-9D91-7224C49458BB}"/>
              </c:extLst>
            </c:dLbl>
            <c:dLbl>
              <c:idx val="7"/>
              <c:layout>
                <c:manualLayout>
                  <c:x val="-0.21341591081261491"/>
                  <c:y val="-1.6749439009285229E-16"/>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F-8FEE-43A6-8547-7AD8897BC6D5}"/>
                </c:ext>
                <c:ext xmlns:c15="http://schemas.microsoft.com/office/drawing/2012/chart" uri="{CE6537A1-D6FC-4f65-9D91-7224C49458BB}"/>
              </c:extLst>
            </c:dLbl>
            <c:dLbl>
              <c:idx val="8"/>
              <c:layout>
                <c:manualLayout>
                  <c:x val="-0.20595378130606218"/>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10-8FEE-43A6-8547-7AD8897BC6D5}"/>
                </c:ext>
                <c:ext xmlns:c15="http://schemas.microsoft.com/office/drawing/2012/chart" uri="{CE6537A1-D6FC-4f65-9D91-7224C49458BB}"/>
              </c:extLst>
            </c:dLbl>
            <c:dLbl>
              <c:idx val="10"/>
              <c:layout>
                <c:manualLayout>
                  <c:x val="-0.1989330735449675"/>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11-8FEE-43A6-8547-7AD8897BC6D5}"/>
                </c:ext>
                <c:ext xmlns:c15="http://schemas.microsoft.com/office/drawing/2012/chart" uri="{CE6537A1-D6FC-4f65-9D91-7224C49458BB}"/>
              </c:extLst>
            </c:dLbl>
            <c:spPr>
              <a:noFill/>
              <a:ln>
                <a:noFill/>
              </a:ln>
              <a:effectLst/>
            </c:spPr>
            <c:txPr>
              <a:bodyPr anchorCtr="0"/>
              <a:lstStyle/>
              <a:p>
                <a:pPr algn="l">
                  <a:defRPr b="0"/>
                </a:pPr>
                <a:endParaRPr lang="en-US"/>
              </a:p>
            </c:txPr>
            <c:dLblPos val="l"/>
            <c:showLegendKey val="0"/>
            <c:showVal val="0"/>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xVal>
            <c:strRef>
              <c:f>[0]!asse_y_val_x</c:f>
              <c:strCache>
                <c:ptCount val="8"/>
                <c:pt idx="0">
                  <c:v>Analytic Platforms</c:v>
                </c:pt>
                <c:pt idx="1">
                  <c:v>Content Services</c:v>
                </c:pt>
                <c:pt idx="2">
                  <c:v>CRM</c:v>
                </c:pt>
                <c:pt idx="3">
                  <c:v>Email and Authoring</c:v>
                </c:pt>
                <c:pt idx="4">
                  <c:v>ERP</c:v>
                </c:pt>
                <c:pt idx="5">
                  <c:v>Other Application Software</c:v>
                </c:pt>
                <c:pt idx="6">
                  <c:v>PPM</c:v>
                </c:pt>
                <c:pt idx="7">
                  <c:v>SCM</c:v>
                </c:pt>
              </c:strCache>
            </c:strRef>
          </c:xVal>
          <c:yVal>
            <c:numRef>
              <c:f>[0]!asse_y_val_y</c:f>
              <c:numCache>
                <c:formatCode>General</c:formatCode>
                <c:ptCount val="8"/>
                <c:pt idx="0">
                  <c:v>8</c:v>
                </c:pt>
                <c:pt idx="1">
                  <c:v>7</c:v>
                </c:pt>
                <c:pt idx="2">
                  <c:v>6</c:v>
                </c:pt>
                <c:pt idx="3">
                  <c:v>5</c:v>
                </c:pt>
                <c:pt idx="4">
                  <c:v>4</c:v>
                </c:pt>
                <c:pt idx="5">
                  <c:v>3</c:v>
                </c:pt>
                <c:pt idx="6">
                  <c:v>2</c:v>
                </c:pt>
                <c:pt idx="7">
                  <c:v>1</c:v>
                </c:pt>
              </c:numCache>
            </c:numRef>
          </c:yVal>
          <c:bubbleSize>
            <c:numRef>
              <c:f>[0]!asse_y_val_h</c:f>
              <c:numCache>
                <c:formatCode>General</c:formatCode>
                <c:ptCount val="8"/>
                <c:pt idx="0">
                  <c:v>1</c:v>
                </c:pt>
                <c:pt idx="1">
                  <c:v>1</c:v>
                </c:pt>
                <c:pt idx="2">
                  <c:v>1</c:v>
                </c:pt>
                <c:pt idx="3">
                  <c:v>1</c:v>
                </c:pt>
                <c:pt idx="4">
                  <c:v>1</c:v>
                </c:pt>
                <c:pt idx="5">
                  <c:v>1</c:v>
                </c:pt>
                <c:pt idx="6">
                  <c:v>1</c:v>
                </c:pt>
                <c:pt idx="7">
                  <c:v>1</c:v>
                </c:pt>
              </c:numCache>
            </c:numRef>
          </c:bubbleSize>
          <c:bubble3D val="0"/>
          <c:extLst xmlns:c16r2="http://schemas.microsoft.com/office/drawing/2015/06/chart">
            <c:ext xmlns:c16="http://schemas.microsoft.com/office/drawing/2014/chart" uri="{C3380CC4-5D6E-409C-BE32-E72D297353CC}">
              <c16:uniqueId val="{00000012-8FEE-43A6-8547-7AD8897BC6D5}"/>
            </c:ext>
          </c:extLst>
        </c:ser>
        <c:dLbls>
          <c:showLegendKey val="0"/>
          <c:showVal val="0"/>
          <c:showCatName val="0"/>
          <c:showSerName val="0"/>
          <c:showPercent val="0"/>
          <c:showBubbleSize val="0"/>
        </c:dLbls>
        <c:bubbleScale val="1"/>
        <c:showNegBubbles val="1"/>
        <c:axId val="276330456"/>
        <c:axId val="276330848"/>
      </c:bubbleChart>
      <c:valAx>
        <c:axId val="276328496"/>
        <c:scaling>
          <c:orientation val="minMax"/>
        </c:scaling>
        <c:delete val="0"/>
        <c:axPos val="b"/>
        <c:majorGridlines>
          <c:spPr>
            <a:ln w="3175">
              <a:solidFill>
                <a:schemeClr val="bg1">
                  <a:lumMod val="75000"/>
                </a:schemeClr>
              </a:solidFill>
            </a:ln>
          </c:spPr>
        </c:majorGridlines>
        <c:numFmt formatCode="General" sourceLinked="1"/>
        <c:majorTickMark val="none"/>
        <c:minorTickMark val="none"/>
        <c:tickLblPos val="none"/>
        <c:spPr>
          <a:ln>
            <a:noFill/>
          </a:ln>
        </c:spPr>
        <c:crossAx val="276331240"/>
        <c:crosses val="max"/>
        <c:crossBetween val="midCat"/>
      </c:valAx>
      <c:valAx>
        <c:axId val="276331240"/>
        <c:scaling>
          <c:orientation val="maxMin"/>
          <c:min val="0"/>
        </c:scaling>
        <c:delete val="0"/>
        <c:axPos val="l"/>
        <c:majorGridlines>
          <c:spPr>
            <a:ln w="3175">
              <a:solidFill>
                <a:schemeClr val="bg1">
                  <a:lumMod val="75000"/>
                </a:schemeClr>
              </a:solidFill>
            </a:ln>
          </c:spPr>
        </c:majorGridlines>
        <c:numFmt formatCode="General" sourceLinked="1"/>
        <c:majorTickMark val="out"/>
        <c:minorTickMark val="none"/>
        <c:tickLblPos val="none"/>
        <c:spPr>
          <a:ln>
            <a:noFill/>
          </a:ln>
        </c:spPr>
        <c:crossAx val="276328496"/>
        <c:crosses val="autoZero"/>
        <c:crossBetween val="midCat"/>
        <c:majorUnit val="1"/>
      </c:valAx>
      <c:valAx>
        <c:axId val="276330848"/>
        <c:scaling>
          <c:orientation val="minMax"/>
        </c:scaling>
        <c:delete val="1"/>
        <c:axPos val="r"/>
        <c:numFmt formatCode="General" sourceLinked="1"/>
        <c:majorTickMark val="out"/>
        <c:minorTickMark val="none"/>
        <c:tickLblPos val="nextTo"/>
        <c:crossAx val="276330456"/>
        <c:crosses val="max"/>
        <c:crossBetween val="midCat"/>
      </c:valAx>
      <c:valAx>
        <c:axId val="276330456"/>
        <c:scaling>
          <c:orientation val="minMax"/>
          <c:max val="1000000"/>
          <c:min val="0"/>
        </c:scaling>
        <c:delete val="0"/>
        <c:axPos val="b"/>
        <c:majorTickMark val="none"/>
        <c:minorTickMark val="none"/>
        <c:tickLblPos val="none"/>
        <c:spPr>
          <a:ln>
            <a:noFill/>
          </a:ln>
        </c:spPr>
        <c:crossAx val="276330848"/>
        <c:crosses val="autoZero"/>
        <c:crossBetween val="midCat"/>
      </c:valAx>
      <c:spPr>
        <a:noFill/>
        <a:ln w="25400">
          <a:noFill/>
        </a:ln>
      </c:spPr>
    </c:plotArea>
    <c:plotVisOnly val="1"/>
    <c:dispBlanksAs val="gap"/>
    <c:showDLblsOverMax val="0"/>
  </c:chart>
  <c:spPr>
    <a:noFill/>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62806732491773"/>
          <c:y val="0.12441550371948594"/>
          <c:w val="0.7687936577372273"/>
          <c:h val="0.85218459392279322"/>
        </c:manualLayout>
      </c:layout>
      <c:bubbleChart>
        <c:varyColors val="0"/>
        <c:ser>
          <c:idx val="0"/>
          <c:order val="0"/>
          <c:tx>
            <c:v>matrix data</c:v>
          </c:tx>
          <c:spPr>
            <a:solidFill>
              <a:srgbClr val="66CAA7"/>
            </a:solidFill>
            <a:ln>
              <a:noFill/>
            </a:ln>
          </c:spPr>
          <c:invertIfNegative val="0"/>
          <c:dLbls>
            <c:numFmt formatCode="#,##0" sourceLinked="0"/>
            <c:spPr>
              <a:noFill/>
              <a:ln>
                <a:noFill/>
              </a:ln>
              <a:effectLst/>
            </c:sp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ext>
            </c:extLst>
          </c:dLbls>
          <c:xVal>
            <c:numRef>
              <c:f>[0]!arr_x</c:f>
              <c:numCache>
                <c:formatCode>General</c:formatCode>
                <c:ptCount val="50"/>
                <c:pt idx="0">
                  <c:v>1</c:v>
                </c:pt>
                <c:pt idx="1">
                  <c:v>2</c:v>
                </c:pt>
                <c:pt idx="2">
                  <c:v>3</c:v>
                </c:pt>
                <c:pt idx="3">
                  <c:v>4</c:v>
                </c:pt>
                <c:pt idx="4">
                  <c:v>5</c:v>
                </c:pt>
                <c:pt idx="5">
                  <c:v>1</c:v>
                </c:pt>
                <c:pt idx="6">
                  <c:v>2</c:v>
                </c:pt>
                <c:pt idx="7">
                  <c:v>3</c:v>
                </c:pt>
                <c:pt idx="8">
                  <c:v>4</c:v>
                </c:pt>
                <c:pt idx="9">
                  <c:v>5</c:v>
                </c:pt>
                <c:pt idx="10">
                  <c:v>1</c:v>
                </c:pt>
                <c:pt idx="11">
                  <c:v>2</c:v>
                </c:pt>
                <c:pt idx="12">
                  <c:v>3</c:v>
                </c:pt>
                <c:pt idx="13">
                  <c:v>4</c:v>
                </c:pt>
                <c:pt idx="14">
                  <c:v>5</c:v>
                </c:pt>
                <c:pt idx="15">
                  <c:v>1</c:v>
                </c:pt>
                <c:pt idx="16">
                  <c:v>2</c:v>
                </c:pt>
                <c:pt idx="17">
                  <c:v>3</c:v>
                </c:pt>
                <c:pt idx="18">
                  <c:v>4</c:v>
                </c:pt>
                <c:pt idx="19">
                  <c:v>5</c:v>
                </c:pt>
                <c:pt idx="20">
                  <c:v>1</c:v>
                </c:pt>
                <c:pt idx="21">
                  <c:v>2</c:v>
                </c:pt>
                <c:pt idx="22">
                  <c:v>3</c:v>
                </c:pt>
                <c:pt idx="23">
                  <c:v>4</c:v>
                </c:pt>
                <c:pt idx="24">
                  <c:v>5</c:v>
                </c:pt>
                <c:pt idx="25">
                  <c:v>1</c:v>
                </c:pt>
                <c:pt idx="26">
                  <c:v>2</c:v>
                </c:pt>
                <c:pt idx="27">
                  <c:v>3</c:v>
                </c:pt>
                <c:pt idx="28">
                  <c:v>4</c:v>
                </c:pt>
                <c:pt idx="29">
                  <c:v>5</c:v>
                </c:pt>
                <c:pt idx="30">
                  <c:v>1</c:v>
                </c:pt>
                <c:pt idx="31">
                  <c:v>2</c:v>
                </c:pt>
                <c:pt idx="32">
                  <c:v>3</c:v>
                </c:pt>
                <c:pt idx="33">
                  <c:v>4</c:v>
                </c:pt>
                <c:pt idx="34">
                  <c:v>5</c:v>
                </c:pt>
                <c:pt idx="35">
                  <c:v>1</c:v>
                </c:pt>
                <c:pt idx="36">
                  <c:v>2</c:v>
                </c:pt>
                <c:pt idx="37">
                  <c:v>3</c:v>
                </c:pt>
                <c:pt idx="38">
                  <c:v>4</c:v>
                </c:pt>
                <c:pt idx="39">
                  <c:v>5</c:v>
                </c:pt>
                <c:pt idx="40">
                  <c:v>1</c:v>
                </c:pt>
                <c:pt idx="41">
                  <c:v>2</c:v>
                </c:pt>
                <c:pt idx="42">
                  <c:v>3</c:v>
                </c:pt>
                <c:pt idx="43">
                  <c:v>4</c:v>
                </c:pt>
                <c:pt idx="44">
                  <c:v>5</c:v>
                </c:pt>
                <c:pt idx="45">
                  <c:v>1</c:v>
                </c:pt>
                <c:pt idx="46">
                  <c:v>2</c:v>
                </c:pt>
                <c:pt idx="47">
                  <c:v>3</c:v>
                </c:pt>
                <c:pt idx="48">
                  <c:v>4</c:v>
                </c:pt>
                <c:pt idx="49">
                  <c:v>5</c:v>
                </c:pt>
              </c:numCache>
            </c:numRef>
          </c:xVal>
          <c:yVal>
            <c:numRef>
              <c:f>[0]!arr_y</c:f>
              <c:numCache>
                <c:formatCode>General</c:formatCode>
                <c:ptCount val="50"/>
                <c:pt idx="0">
                  <c:v>1</c:v>
                </c:pt>
                <c:pt idx="1">
                  <c:v>1</c:v>
                </c:pt>
                <c:pt idx="2">
                  <c:v>1</c:v>
                </c:pt>
                <c:pt idx="3">
                  <c:v>1</c:v>
                </c:pt>
                <c:pt idx="4">
                  <c:v>1</c:v>
                </c:pt>
                <c:pt idx="5">
                  <c:v>2</c:v>
                </c:pt>
                <c:pt idx="6">
                  <c:v>2</c:v>
                </c:pt>
                <c:pt idx="7">
                  <c:v>2</c:v>
                </c:pt>
                <c:pt idx="8">
                  <c:v>2</c:v>
                </c:pt>
                <c:pt idx="9">
                  <c:v>2</c:v>
                </c:pt>
                <c:pt idx="10">
                  <c:v>3</c:v>
                </c:pt>
                <c:pt idx="11">
                  <c:v>3</c:v>
                </c:pt>
                <c:pt idx="12">
                  <c:v>3</c:v>
                </c:pt>
                <c:pt idx="13">
                  <c:v>3</c:v>
                </c:pt>
                <c:pt idx="14">
                  <c:v>3</c:v>
                </c:pt>
                <c:pt idx="15">
                  <c:v>4</c:v>
                </c:pt>
                <c:pt idx="16">
                  <c:v>4</c:v>
                </c:pt>
                <c:pt idx="17">
                  <c:v>4</c:v>
                </c:pt>
                <c:pt idx="18">
                  <c:v>4</c:v>
                </c:pt>
                <c:pt idx="19">
                  <c:v>4</c:v>
                </c:pt>
                <c:pt idx="20">
                  <c:v>5</c:v>
                </c:pt>
                <c:pt idx="21">
                  <c:v>5</c:v>
                </c:pt>
                <c:pt idx="22">
                  <c:v>5</c:v>
                </c:pt>
                <c:pt idx="23">
                  <c:v>5</c:v>
                </c:pt>
                <c:pt idx="24">
                  <c:v>5</c:v>
                </c:pt>
                <c:pt idx="25">
                  <c:v>6</c:v>
                </c:pt>
                <c:pt idx="26">
                  <c:v>6</c:v>
                </c:pt>
                <c:pt idx="27">
                  <c:v>6</c:v>
                </c:pt>
                <c:pt idx="28">
                  <c:v>6</c:v>
                </c:pt>
                <c:pt idx="29">
                  <c:v>6</c:v>
                </c:pt>
                <c:pt idx="30">
                  <c:v>7</c:v>
                </c:pt>
                <c:pt idx="31">
                  <c:v>7</c:v>
                </c:pt>
                <c:pt idx="32">
                  <c:v>7</c:v>
                </c:pt>
                <c:pt idx="33">
                  <c:v>7</c:v>
                </c:pt>
                <c:pt idx="34">
                  <c:v>7</c:v>
                </c:pt>
                <c:pt idx="35">
                  <c:v>8</c:v>
                </c:pt>
                <c:pt idx="36">
                  <c:v>8</c:v>
                </c:pt>
                <c:pt idx="37">
                  <c:v>8</c:v>
                </c:pt>
                <c:pt idx="38">
                  <c:v>8</c:v>
                </c:pt>
                <c:pt idx="39">
                  <c:v>8</c:v>
                </c:pt>
                <c:pt idx="40">
                  <c:v>9</c:v>
                </c:pt>
                <c:pt idx="41">
                  <c:v>9</c:v>
                </c:pt>
                <c:pt idx="42">
                  <c:v>9</c:v>
                </c:pt>
                <c:pt idx="43">
                  <c:v>9</c:v>
                </c:pt>
                <c:pt idx="44">
                  <c:v>9</c:v>
                </c:pt>
                <c:pt idx="45">
                  <c:v>10</c:v>
                </c:pt>
                <c:pt idx="46">
                  <c:v>10</c:v>
                </c:pt>
                <c:pt idx="47">
                  <c:v>10</c:v>
                </c:pt>
                <c:pt idx="48">
                  <c:v>10</c:v>
                </c:pt>
                <c:pt idx="49">
                  <c:v>10</c:v>
                </c:pt>
              </c:numCache>
            </c:numRef>
          </c:yVal>
          <c:bubbleSize>
            <c:numRef>
              <c:f>[0]!arr_h</c:f>
              <c:numCache>
                <c:formatCode>General</c:formatCode>
                <c:ptCount val="50"/>
                <c:pt idx="0">
                  <c:v>2617.2790894358718</c:v>
                </c:pt>
                <c:pt idx="1">
                  <c:v>78.36379702400896</c:v>
                </c:pt>
                <c:pt idx="2">
                  <c:v>-1179.4194090933624</c:v>
                </c:pt>
                <c:pt idx="3">
                  <c:v>188.86462552533757</c:v>
                </c:pt>
                <c:pt idx="4">
                  <c:v>0</c:v>
                </c:pt>
                <c:pt idx="5">
                  <c:v>1839.7262966555566</c:v>
                </c:pt>
                <c:pt idx="6">
                  <c:v>3274.0229843680622</c:v>
                </c:pt>
                <c:pt idx="7">
                  <c:v>-5197.9772477308316</c:v>
                </c:pt>
                <c:pt idx="8">
                  <c:v>2000.4896363219887</c:v>
                </c:pt>
                <c:pt idx="9">
                  <c:v>397.80000000900003</c:v>
                </c:pt>
                <c:pt idx="10">
                  <c:v>122.59995734686412</c:v>
                </c:pt>
                <c:pt idx="11">
                  <c:v>333.09935999997066</c:v>
                </c:pt>
                <c:pt idx="12">
                  <c:v>1004.0357768692908</c:v>
                </c:pt>
                <c:pt idx="13">
                  <c:v>24.095849959494</c:v>
                </c:pt>
                <c:pt idx="14">
                  <c:v>0</c:v>
                </c:pt>
                <c:pt idx="15">
                  <c:v>15973.54808272501</c:v>
                </c:pt>
                <c:pt idx="16">
                  <c:v>15611.990060461249</c:v>
                </c:pt>
                <c:pt idx="17">
                  <c:v>-4481.5389749542901</c:v>
                </c:pt>
                <c:pt idx="18">
                  <c:v>13319.511335550977</c:v>
                </c:pt>
                <c:pt idx="19">
                  <c:v>95.500248398000025</c:v>
                </c:pt>
                <c:pt idx="20">
                  <c:v>2780.6490325986679</c:v>
                </c:pt>
                <c:pt idx="21">
                  <c:v>509.20485114494875</c:v>
                </c:pt>
                <c:pt idx="22">
                  <c:v>-2386.1607664984863</c:v>
                </c:pt>
                <c:pt idx="23">
                  <c:v>0</c:v>
                </c:pt>
                <c:pt idx="24">
                  <c:v>2274.4759999999874</c:v>
                </c:pt>
                <c:pt idx="25">
                  <c:v>30885.960254624428</c:v>
                </c:pt>
                <c:pt idx="26">
                  <c:v>-290.69492144431956</c:v>
                </c:pt>
                <c:pt idx="27">
                  <c:v>-958.02483875343739</c:v>
                </c:pt>
                <c:pt idx="28">
                  <c:v>0</c:v>
                </c:pt>
                <c:pt idx="29">
                  <c:v>0</c:v>
                </c:pt>
                <c:pt idx="30">
                  <c:v>4669.8383753405378</c:v>
                </c:pt>
                <c:pt idx="31">
                  <c:v>-8.1019982410322005</c:v>
                </c:pt>
                <c:pt idx="32">
                  <c:v>-381.89686594401741</c:v>
                </c:pt>
                <c:pt idx="33">
                  <c:v>1016.1199999999985</c:v>
                </c:pt>
                <c:pt idx="34">
                  <c:v>-14.376877098999998</c:v>
                </c:pt>
                <c:pt idx="35">
                  <c:v>3172.7688961782665</c:v>
                </c:pt>
                <c:pt idx="36">
                  <c:v>534.41992388731182</c:v>
                </c:pt>
                <c:pt idx="37">
                  <c:v>-2055.834272567773</c:v>
                </c:pt>
                <c:pt idx="38">
                  <c:v>0</c:v>
                </c:pt>
                <c:pt idx="39">
                  <c:v>250.43299999999951</c:v>
                </c:pt>
                <c:pt idx="40">
                  <c:v>0</c:v>
                </c:pt>
                <c:pt idx="41">
                  <c:v>-12.478998222713402</c:v>
                </c:pt>
                <c:pt idx="42">
                  <c:v>-1858.2511113605462</c:v>
                </c:pt>
                <c:pt idx="43">
                  <c:v>0</c:v>
                </c:pt>
                <c:pt idx="44">
                  <c:v>309.99999999999994</c:v>
                </c:pt>
                <c:pt idx="45">
                  <c:v>0</c:v>
                </c:pt>
                <c:pt idx="46">
                  <c:v>-12.5636931442851</c:v>
                </c:pt>
                <c:pt idx="47">
                  <c:v>0</c:v>
                </c:pt>
                <c:pt idx="48">
                  <c:v>0</c:v>
                </c:pt>
                <c:pt idx="49">
                  <c:v>5446.7129999999815</c:v>
                </c:pt>
              </c:numCache>
            </c:numRef>
          </c:bubbleSize>
          <c:bubble3D val="0"/>
          <c:extLst xmlns:c16r2="http://schemas.microsoft.com/office/drawing/2015/06/chart">
            <c:ext xmlns:c16="http://schemas.microsoft.com/office/drawing/2014/chart" uri="{C3380CC4-5D6E-409C-BE32-E72D297353CC}">
              <c16:uniqueId val="{00000000-420D-42C4-A5F3-2D39C65BCEF7}"/>
            </c:ext>
          </c:extLst>
        </c:ser>
        <c:ser>
          <c:idx val="2"/>
          <c:order val="2"/>
          <c:tx>
            <c:v>axis_x</c:v>
          </c:tx>
          <c:spPr>
            <a:noFill/>
            <a:ln w="25400">
              <a:noFill/>
            </a:ln>
          </c:spPr>
          <c:invertIfNegative val="0"/>
          <c:xVal>
            <c:strRef>
              <c:f>[0]!asse_x_val_x</c:f>
              <c:strCache>
                <c:ptCount val="5"/>
                <c:pt idx="0">
                  <c:v>Microsoft
$62062</c:v>
                </c:pt>
                <c:pt idx="1">
                  <c:v>Oracle
$20665</c:v>
                </c:pt>
                <c:pt idx="2">
                  <c:v>IBM
$19503</c:v>
                </c:pt>
                <c:pt idx="3">
                  <c:v>Amazon
$16549</c:v>
                </c:pt>
                <c:pt idx="4">
                  <c:v>VMware
$8789</c:v>
                </c:pt>
              </c:strCache>
            </c:strRef>
          </c:xVal>
          <c:yVal>
            <c:numRef>
              <c:f>[0]!asse_x_val_y</c:f>
              <c:numCache>
                <c:formatCode>General</c:formatCode>
                <c:ptCount val="5"/>
                <c:pt idx="0">
                  <c:v>0</c:v>
                </c:pt>
                <c:pt idx="1">
                  <c:v>0</c:v>
                </c:pt>
                <c:pt idx="2">
                  <c:v>0</c:v>
                </c:pt>
                <c:pt idx="3">
                  <c:v>0</c:v>
                </c:pt>
                <c:pt idx="4">
                  <c:v>0</c:v>
                </c:pt>
              </c:numCache>
            </c:numRef>
          </c:yVal>
          <c:bubbleSize>
            <c:numRef>
              <c:f>[0]!asse_x_val_h</c:f>
              <c:numCache>
                <c:formatCode>General</c:formatCode>
                <c:ptCount val="5"/>
                <c:pt idx="0">
                  <c:v>1</c:v>
                </c:pt>
                <c:pt idx="1">
                  <c:v>1</c:v>
                </c:pt>
                <c:pt idx="2">
                  <c:v>1</c:v>
                </c:pt>
                <c:pt idx="3">
                  <c:v>1</c:v>
                </c:pt>
                <c:pt idx="4">
                  <c:v>1</c:v>
                </c:pt>
              </c:numCache>
            </c:numRef>
          </c:bubbleSize>
          <c:bubble3D val="0"/>
          <c:extLst xmlns:c16r2="http://schemas.microsoft.com/office/drawing/2015/06/chart">
            <c:ext xmlns:c16="http://schemas.microsoft.com/office/drawing/2014/chart" uri="{C3380CC4-5D6E-409C-BE32-E72D297353CC}">
              <c16:uniqueId val="{00000006-420D-42C4-A5F3-2D39C65BCEF7}"/>
            </c:ext>
          </c:extLst>
        </c:ser>
        <c:ser>
          <c:idx val="3"/>
          <c:order val="3"/>
          <c:tx>
            <c:v>matrix data2</c:v>
          </c:tx>
          <c:spPr>
            <a:solidFill>
              <a:srgbClr val="EB6C67"/>
            </a:solidFill>
            <a:ln w="25400">
              <a:noFill/>
            </a:ln>
          </c:spPr>
          <c:invertIfNegative val="0"/>
          <c:dLbls>
            <c:numFmt formatCode="#,##0" sourceLinked="0"/>
            <c:spPr>
              <a:noFill/>
              <a:ln>
                <a:noFill/>
              </a:ln>
              <a:effectLst/>
            </c:spPr>
            <c:dLblPos val="ctr"/>
            <c:showLegendKey val="0"/>
            <c:showVal val="0"/>
            <c:showCatName val="0"/>
            <c:showSerName val="0"/>
            <c:showPercent val="0"/>
            <c:showBubbleSize val="1"/>
            <c:showLeaderLines val="0"/>
            <c:extLst xmlns:c16r2="http://schemas.microsoft.com/office/drawing/2015/06/chart">
              <c:ext xmlns:c15="http://schemas.microsoft.com/office/drawing/2012/chart" uri="{CE6537A1-D6FC-4f65-9D91-7224C49458BB}">
                <c15:showLeaderLines val="1"/>
              </c:ext>
            </c:extLst>
          </c:dLbls>
          <c:xVal>
            <c:numRef>
              <c:f>[0]!arr_x</c:f>
              <c:numCache>
                <c:formatCode>General</c:formatCode>
                <c:ptCount val="50"/>
                <c:pt idx="0">
                  <c:v>1</c:v>
                </c:pt>
                <c:pt idx="1">
                  <c:v>2</c:v>
                </c:pt>
                <c:pt idx="2">
                  <c:v>3</c:v>
                </c:pt>
                <c:pt idx="3">
                  <c:v>4</c:v>
                </c:pt>
                <c:pt idx="4">
                  <c:v>5</c:v>
                </c:pt>
                <c:pt idx="5">
                  <c:v>1</c:v>
                </c:pt>
                <c:pt idx="6">
                  <c:v>2</c:v>
                </c:pt>
                <c:pt idx="7">
                  <c:v>3</c:v>
                </c:pt>
                <c:pt idx="8">
                  <c:v>4</c:v>
                </c:pt>
                <c:pt idx="9">
                  <c:v>5</c:v>
                </c:pt>
                <c:pt idx="10">
                  <c:v>1</c:v>
                </c:pt>
                <c:pt idx="11">
                  <c:v>2</c:v>
                </c:pt>
                <c:pt idx="12">
                  <c:v>3</c:v>
                </c:pt>
                <c:pt idx="13">
                  <c:v>4</c:v>
                </c:pt>
                <c:pt idx="14">
                  <c:v>5</c:v>
                </c:pt>
                <c:pt idx="15">
                  <c:v>1</c:v>
                </c:pt>
                <c:pt idx="16">
                  <c:v>2</c:v>
                </c:pt>
                <c:pt idx="17">
                  <c:v>3</c:v>
                </c:pt>
                <c:pt idx="18">
                  <c:v>4</c:v>
                </c:pt>
                <c:pt idx="19">
                  <c:v>5</c:v>
                </c:pt>
                <c:pt idx="20">
                  <c:v>1</c:v>
                </c:pt>
                <c:pt idx="21">
                  <c:v>2</c:v>
                </c:pt>
                <c:pt idx="22">
                  <c:v>3</c:v>
                </c:pt>
                <c:pt idx="23">
                  <c:v>4</c:v>
                </c:pt>
                <c:pt idx="24">
                  <c:v>5</c:v>
                </c:pt>
                <c:pt idx="25">
                  <c:v>1</c:v>
                </c:pt>
                <c:pt idx="26">
                  <c:v>2</c:v>
                </c:pt>
                <c:pt idx="27">
                  <c:v>3</c:v>
                </c:pt>
                <c:pt idx="28">
                  <c:v>4</c:v>
                </c:pt>
                <c:pt idx="29">
                  <c:v>5</c:v>
                </c:pt>
                <c:pt idx="30">
                  <c:v>1</c:v>
                </c:pt>
                <c:pt idx="31">
                  <c:v>2</c:v>
                </c:pt>
                <c:pt idx="32">
                  <c:v>3</c:v>
                </c:pt>
                <c:pt idx="33">
                  <c:v>4</c:v>
                </c:pt>
                <c:pt idx="34">
                  <c:v>5</c:v>
                </c:pt>
                <c:pt idx="35">
                  <c:v>1</c:v>
                </c:pt>
                <c:pt idx="36">
                  <c:v>2</c:v>
                </c:pt>
                <c:pt idx="37">
                  <c:v>3</c:v>
                </c:pt>
                <c:pt idx="38">
                  <c:v>4</c:v>
                </c:pt>
                <c:pt idx="39">
                  <c:v>5</c:v>
                </c:pt>
                <c:pt idx="40">
                  <c:v>1</c:v>
                </c:pt>
                <c:pt idx="41">
                  <c:v>2</c:v>
                </c:pt>
                <c:pt idx="42">
                  <c:v>3</c:v>
                </c:pt>
                <c:pt idx="43">
                  <c:v>4</c:v>
                </c:pt>
                <c:pt idx="44">
                  <c:v>5</c:v>
                </c:pt>
                <c:pt idx="45">
                  <c:v>1</c:v>
                </c:pt>
                <c:pt idx="46">
                  <c:v>2</c:v>
                </c:pt>
                <c:pt idx="47">
                  <c:v>3</c:v>
                </c:pt>
                <c:pt idx="48">
                  <c:v>4</c:v>
                </c:pt>
                <c:pt idx="49">
                  <c:v>5</c:v>
                </c:pt>
              </c:numCache>
            </c:numRef>
          </c:xVal>
          <c:yVal>
            <c:numRef>
              <c:f>[0]!arr_y</c:f>
              <c:numCache>
                <c:formatCode>General</c:formatCode>
                <c:ptCount val="50"/>
                <c:pt idx="0">
                  <c:v>1</c:v>
                </c:pt>
                <c:pt idx="1">
                  <c:v>1</c:v>
                </c:pt>
                <c:pt idx="2">
                  <c:v>1</c:v>
                </c:pt>
                <c:pt idx="3">
                  <c:v>1</c:v>
                </c:pt>
                <c:pt idx="4">
                  <c:v>1</c:v>
                </c:pt>
                <c:pt idx="5">
                  <c:v>2</c:v>
                </c:pt>
                <c:pt idx="6">
                  <c:v>2</c:v>
                </c:pt>
                <c:pt idx="7">
                  <c:v>2</c:v>
                </c:pt>
                <c:pt idx="8">
                  <c:v>2</c:v>
                </c:pt>
                <c:pt idx="9">
                  <c:v>2</c:v>
                </c:pt>
                <c:pt idx="10">
                  <c:v>3</c:v>
                </c:pt>
                <c:pt idx="11">
                  <c:v>3</c:v>
                </c:pt>
                <c:pt idx="12">
                  <c:v>3</c:v>
                </c:pt>
                <c:pt idx="13">
                  <c:v>3</c:v>
                </c:pt>
                <c:pt idx="14">
                  <c:v>3</c:v>
                </c:pt>
                <c:pt idx="15">
                  <c:v>4</c:v>
                </c:pt>
                <c:pt idx="16">
                  <c:v>4</c:v>
                </c:pt>
                <c:pt idx="17">
                  <c:v>4</c:v>
                </c:pt>
                <c:pt idx="18">
                  <c:v>4</c:v>
                </c:pt>
                <c:pt idx="19">
                  <c:v>4</c:v>
                </c:pt>
                <c:pt idx="20">
                  <c:v>5</c:v>
                </c:pt>
                <c:pt idx="21">
                  <c:v>5</c:v>
                </c:pt>
                <c:pt idx="22">
                  <c:v>5</c:v>
                </c:pt>
                <c:pt idx="23">
                  <c:v>5</c:v>
                </c:pt>
                <c:pt idx="24">
                  <c:v>5</c:v>
                </c:pt>
                <c:pt idx="25">
                  <c:v>6</c:v>
                </c:pt>
                <c:pt idx="26">
                  <c:v>6</c:v>
                </c:pt>
                <c:pt idx="27">
                  <c:v>6</c:v>
                </c:pt>
                <c:pt idx="28">
                  <c:v>6</c:v>
                </c:pt>
                <c:pt idx="29">
                  <c:v>6</c:v>
                </c:pt>
                <c:pt idx="30">
                  <c:v>7</c:v>
                </c:pt>
                <c:pt idx="31">
                  <c:v>7</c:v>
                </c:pt>
                <c:pt idx="32">
                  <c:v>7</c:v>
                </c:pt>
                <c:pt idx="33">
                  <c:v>7</c:v>
                </c:pt>
                <c:pt idx="34">
                  <c:v>7</c:v>
                </c:pt>
                <c:pt idx="35">
                  <c:v>8</c:v>
                </c:pt>
                <c:pt idx="36">
                  <c:v>8</c:v>
                </c:pt>
                <c:pt idx="37">
                  <c:v>8</c:v>
                </c:pt>
                <c:pt idx="38">
                  <c:v>8</c:v>
                </c:pt>
                <c:pt idx="39">
                  <c:v>8</c:v>
                </c:pt>
                <c:pt idx="40">
                  <c:v>9</c:v>
                </c:pt>
                <c:pt idx="41">
                  <c:v>9</c:v>
                </c:pt>
                <c:pt idx="42">
                  <c:v>9</c:v>
                </c:pt>
                <c:pt idx="43">
                  <c:v>9</c:v>
                </c:pt>
                <c:pt idx="44">
                  <c:v>9</c:v>
                </c:pt>
                <c:pt idx="45">
                  <c:v>10</c:v>
                </c:pt>
                <c:pt idx="46">
                  <c:v>10</c:v>
                </c:pt>
                <c:pt idx="47">
                  <c:v>10</c:v>
                </c:pt>
                <c:pt idx="48">
                  <c:v>10</c:v>
                </c:pt>
                <c:pt idx="49">
                  <c:v>10</c:v>
                </c:pt>
              </c:numCache>
            </c:numRef>
          </c:yVal>
          <c:bubbleSize>
            <c:numRef>
              <c:f>[0]!arr_n</c:f>
              <c:numCache>
                <c:formatCode>General</c:formatCode>
                <c:ptCount val="100"/>
                <c:pt idx="0">
                  <c:v>0</c:v>
                </c:pt>
                <c:pt idx="1">
                  <c:v>0</c:v>
                </c:pt>
                <c:pt idx="2">
                  <c:v>1179.4194090933624</c:v>
                </c:pt>
                <c:pt idx="3">
                  <c:v>0</c:v>
                </c:pt>
                <c:pt idx="4">
                  <c:v>0</c:v>
                </c:pt>
                <c:pt idx="5">
                  <c:v>0</c:v>
                </c:pt>
                <c:pt idx="6">
                  <c:v>0</c:v>
                </c:pt>
                <c:pt idx="7">
                  <c:v>5197.9772477308316</c:v>
                </c:pt>
                <c:pt idx="8">
                  <c:v>0</c:v>
                </c:pt>
                <c:pt idx="9">
                  <c:v>0</c:v>
                </c:pt>
                <c:pt idx="10">
                  <c:v>0</c:v>
                </c:pt>
                <c:pt idx="11">
                  <c:v>0</c:v>
                </c:pt>
                <c:pt idx="12">
                  <c:v>0</c:v>
                </c:pt>
                <c:pt idx="13">
                  <c:v>0</c:v>
                </c:pt>
                <c:pt idx="14">
                  <c:v>0</c:v>
                </c:pt>
                <c:pt idx="15">
                  <c:v>0</c:v>
                </c:pt>
                <c:pt idx="16">
                  <c:v>0</c:v>
                </c:pt>
                <c:pt idx="17">
                  <c:v>4481.5389749542901</c:v>
                </c:pt>
                <c:pt idx="18">
                  <c:v>0</c:v>
                </c:pt>
                <c:pt idx="19">
                  <c:v>0</c:v>
                </c:pt>
                <c:pt idx="20">
                  <c:v>0</c:v>
                </c:pt>
                <c:pt idx="21">
                  <c:v>0</c:v>
                </c:pt>
                <c:pt idx="22">
                  <c:v>2386.1607664984863</c:v>
                </c:pt>
                <c:pt idx="23">
                  <c:v>0</c:v>
                </c:pt>
                <c:pt idx="24">
                  <c:v>0</c:v>
                </c:pt>
                <c:pt idx="25">
                  <c:v>0</c:v>
                </c:pt>
                <c:pt idx="26">
                  <c:v>290.69492144431956</c:v>
                </c:pt>
                <c:pt idx="27">
                  <c:v>958.02483875343739</c:v>
                </c:pt>
                <c:pt idx="28">
                  <c:v>0</c:v>
                </c:pt>
                <c:pt idx="29">
                  <c:v>0</c:v>
                </c:pt>
                <c:pt idx="30">
                  <c:v>0</c:v>
                </c:pt>
                <c:pt idx="31">
                  <c:v>8.1019982410322005</c:v>
                </c:pt>
                <c:pt idx="32">
                  <c:v>381.89686594401741</c:v>
                </c:pt>
                <c:pt idx="33">
                  <c:v>0</c:v>
                </c:pt>
                <c:pt idx="34">
                  <c:v>14.376877098999998</c:v>
                </c:pt>
                <c:pt idx="35">
                  <c:v>0</c:v>
                </c:pt>
                <c:pt idx="36">
                  <c:v>0</c:v>
                </c:pt>
                <c:pt idx="37">
                  <c:v>2055.834272567773</c:v>
                </c:pt>
                <c:pt idx="38">
                  <c:v>0</c:v>
                </c:pt>
                <c:pt idx="39">
                  <c:v>0</c:v>
                </c:pt>
                <c:pt idx="40">
                  <c:v>0</c:v>
                </c:pt>
                <c:pt idx="41">
                  <c:v>12.478998222713402</c:v>
                </c:pt>
                <c:pt idx="42">
                  <c:v>1858.2511113605462</c:v>
                </c:pt>
                <c:pt idx="43">
                  <c:v>0</c:v>
                </c:pt>
                <c:pt idx="44">
                  <c:v>0</c:v>
                </c:pt>
                <c:pt idx="45">
                  <c:v>0</c:v>
                </c:pt>
                <c:pt idx="46">
                  <c:v>12.5636931442851</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numCache>
            </c:numRef>
          </c:bubbleSize>
          <c:bubble3D val="0"/>
          <c:extLst xmlns:c16r2="http://schemas.microsoft.com/office/drawing/2015/06/chart">
            <c:ext xmlns:c16="http://schemas.microsoft.com/office/drawing/2014/chart" uri="{C3380CC4-5D6E-409C-BE32-E72D297353CC}">
              <c16:uniqueId val="{00000007-420D-42C4-A5F3-2D39C65BCEF7}"/>
            </c:ext>
          </c:extLst>
        </c:ser>
        <c:dLbls>
          <c:showLegendKey val="0"/>
          <c:showVal val="0"/>
          <c:showCatName val="0"/>
          <c:showSerName val="0"/>
          <c:showPercent val="0"/>
          <c:showBubbleSize val="0"/>
        </c:dLbls>
        <c:bubbleScale val="50"/>
        <c:showNegBubbles val="0"/>
        <c:axId val="276332024"/>
        <c:axId val="276328888"/>
      </c:bubbleChart>
      <c:bubbleChart>
        <c:varyColors val="0"/>
        <c:ser>
          <c:idx val="1"/>
          <c:order val="1"/>
          <c:tx>
            <c:v>axis_y</c:v>
          </c:tx>
          <c:spPr>
            <a:noFill/>
            <a:ln w="25400">
              <a:noFill/>
            </a:ln>
          </c:spPr>
          <c:invertIfNegative val="0"/>
          <c:dLbls>
            <c:dLbl>
              <c:idx val="0"/>
              <c:layout>
                <c:manualLayout>
                  <c:x val="-0.20199645183240983"/>
                  <c:y val="2.290962312504005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8-420D-42C4-A5F3-2D39C65BCEF7}"/>
                </c:ext>
                <c:ext xmlns:c15="http://schemas.microsoft.com/office/drawing/2012/chart" uri="{CE6537A1-D6FC-4f65-9D91-7224C49458BB}"/>
              </c:extLst>
            </c:dLbl>
            <c:dLbl>
              <c:idx val="1"/>
              <c:layout>
                <c:manualLayout>
                  <c:x val="-0.20345147828743629"/>
                  <c:y val="-2.3647754766962905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9-420D-42C4-A5F3-2D39C65BCEF7}"/>
                </c:ext>
                <c:ext xmlns:c15="http://schemas.microsoft.com/office/drawing/2012/chart" uri="{CE6537A1-D6FC-4f65-9D91-7224C49458BB}"/>
              </c:extLst>
            </c:dLbl>
            <c:dLbl>
              <c:idx val="2"/>
              <c:layout>
                <c:manualLayout>
                  <c:x val="-0.20367193684122817"/>
                  <c:y val="4.5819014891179E-3"/>
                </c:manualLayout>
              </c:layout>
              <c:tx>
                <c:rich>
                  <a:bodyPr/>
                  <a:lstStyle/>
                  <a:p>
                    <a:fld id="{1F438D2B-7057-464E-8FCC-E0C7E5C6BDB4}" type="XVALUE">
                      <a:rPr lang="en-US" sz="900"/>
                      <a:pPr/>
                      <a:t>[X VALUE]</a:t>
                    </a:fld>
                    <a:endParaRPr lang="en-US"/>
                  </a:p>
                </c:rich>
              </c:tx>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A-420D-42C4-A5F3-2D39C65BCEF7}"/>
                </c:ext>
                <c:ext xmlns:c15="http://schemas.microsoft.com/office/drawing/2012/chart" uri="{CE6537A1-D6FC-4f65-9D91-7224C49458BB}">
                  <c15:dlblFieldTable/>
                  <c15:showDataLabelsRange val="0"/>
                </c:ext>
              </c:extLst>
            </c:dLbl>
            <c:dLbl>
              <c:idx val="3"/>
              <c:layout>
                <c:manualLayout>
                  <c:x val="-0.20446558763487899"/>
                  <c:y val="-4.58192462500801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B-420D-42C4-A5F3-2D39C65BCEF7}"/>
                </c:ext>
                <c:ext xmlns:c15="http://schemas.microsoft.com/office/drawing/2012/chart" uri="{CE6537A1-D6FC-4f65-9D91-7224C49458BB}"/>
              </c:extLst>
            </c:dLbl>
            <c:dLbl>
              <c:idx val="4"/>
              <c:layout>
                <c:manualLayout>
                  <c:x val="-0.2083170159285645"/>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C-420D-42C4-A5F3-2D39C65BCEF7}"/>
                </c:ext>
                <c:ext xmlns:c15="http://schemas.microsoft.com/office/drawing/2012/chart" uri="{CE6537A1-D6FC-4f65-9D91-7224C49458BB}"/>
              </c:extLst>
            </c:dLbl>
            <c:dLbl>
              <c:idx val="5"/>
              <c:layout>
                <c:manualLayout>
                  <c:x val="-0.2083170159285645"/>
                  <c:y val="-8.550232103984373E-17"/>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D-420D-42C4-A5F3-2D39C65BCEF7}"/>
                </c:ext>
                <c:ext xmlns:c15="http://schemas.microsoft.com/office/drawing/2012/chart" uri="{CE6537A1-D6FC-4f65-9D91-7224C49458BB}"/>
              </c:extLst>
            </c:dLbl>
            <c:dLbl>
              <c:idx val="6"/>
              <c:layout>
                <c:manualLayout>
                  <c:x val="-0.20734699829188019"/>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E-420D-42C4-A5F3-2D39C65BCEF7}"/>
                </c:ext>
                <c:ext xmlns:c15="http://schemas.microsoft.com/office/drawing/2012/chart" uri="{CE6537A1-D6FC-4f65-9D91-7224C49458BB}"/>
              </c:extLst>
            </c:dLbl>
            <c:dLbl>
              <c:idx val="7"/>
              <c:layout>
                <c:manualLayout>
                  <c:x val="-0.20569780069852087"/>
                  <c:y val="-4.0575948430846493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F-420D-42C4-A5F3-2D39C65BCEF7}"/>
                </c:ext>
                <c:ext xmlns:c15="http://schemas.microsoft.com/office/drawing/2012/chart" uri="{CE6537A1-D6FC-4f65-9D91-7224C49458BB}"/>
              </c:extLst>
            </c:dLbl>
            <c:dLbl>
              <c:idx val="8"/>
              <c:layout>
                <c:manualLayout>
                  <c:x val="-0.20595378130606218"/>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10-420D-42C4-A5F3-2D39C65BCEF7}"/>
                </c:ext>
                <c:ext xmlns:c15="http://schemas.microsoft.com/office/drawing/2012/chart" uri="{CE6537A1-D6FC-4f65-9D91-7224C49458BB}"/>
              </c:extLst>
            </c:dLbl>
            <c:dLbl>
              <c:idx val="9"/>
              <c:layout>
                <c:manualLayout>
                  <c:x val="-0.20537185671186328"/>
                  <c:y val="8.1151896861690019E-3"/>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14-420D-42C4-A5F3-2D39C65BCEF7}"/>
                </c:ext>
                <c:ext xmlns:c15="http://schemas.microsoft.com/office/drawing/2012/chart" uri="{CE6537A1-D6FC-4f65-9D91-7224C49458BB}"/>
              </c:extLst>
            </c:dLbl>
            <c:dLbl>
              <c:idx val="10"/>
              <c:layout>
                <c:manualLayout>
                  <c:x val="-0.1989330735449675"/>
                  <c:y val="0"/>
                </c:manualLayout>
              </c:layout>
              <c:dLblPos val="r"/>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11-420D-42C4-A5F3-2D39C65BCEF7}"/>
                </c:ext>
                <c:ext xmlns:c15="http://schemas.microsoft.com/office/drawing/2012/chart" uri="{CE6537A1-D6FC-4f65-9D91-7224C49458BB}"/>
              </c:extLst>
            </c:dLbl>
            <c:spPr>
              <a:noFill/>
              <a:ln>
                <a:noFill/>
              </a:ln>
              <a:effectLst/>
            </c:spPr>
            <c:txPr>
              <a:bodyPr anchorCtr="0"/>
              <a:lstStyle/>
              <a:p>
                <a:pPr algn="l">
                  <a:defRPr b="0"/>
                </a:pPr>
                <a:endParaRPr lang="en-US"/>
              </a:p>
            </c:txPr>
            <c:dLblPos val="l"/>
            <c:showLegendKey val="0"/>
            <c:showVal val="0"/>
            <c:showCatName val="1"/>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xVal>
            <c:strRef>
              <c:f>[0]!asse_y_val_x</c:f>
              <c:strCache>
                <c:ptCount val="10"/>
                <c:pt idx="0">
                  <c:v>Application Development</c:v>
                </c:pt>
                <c:pt idx="1">
                  <c:v>AIM</c:v>
                </c:pt>
                <c:pt idx="2">
                  <c:v>DMS (Excluding DBMS)</c:v>
                </c:pt>
                <c:pt idx="3">
                  <c:v>DBMS</c:v>
                </c:pt>
                <c:pt idx="4">
                  <c:v>ITOM</c:v>
                </c:pt>
                <c:pt idx="5">
                  <c:v>Operating Systems</c:v>
                </c:pt>
                <c:pt idx="6">
                  <c:v>OIS</c:v>
                </c:pt>
                <c:pt idx="7">
                  <c:v>Security</c:v>
                </c:pt>
                <c:pt idx="8">
                  <c:v>Storage Software</c:v>
                </c:pt>
                <c:pt idx="9">
                  <c:v>VIS</c:v>
                </c:pt>
              </c:strCache>
            </c:strRef>
          </c:xVal>
          <c:yVal>
            <c:numRef>
              <c:f>[0]!asse_y_val_y</c:f>
              <c:numCache>
                <c:formatCode>General</c:formatCode>
                <c:ptCount val="10"/>
                <c:pt idx="0">
                  <c:v>10</c:v>
                </c:pt>
                <c:pt idx="1">
                  <c:v>9</c:v>
                </c:pt>
                <c:pt idx="2">
                  <c:v>8</c:v>
                </c:pt>
                <c:pt idx="3">
                  <c:v>7</c:v>
                </c:pt>
                <c:pt idx="4">
                  <c:v>6</c:v>
                </c:pt>
                <c:pt idx="5">
                  <c:v>5</c:v>
                </c:pt>
                <c:pt idx="6">
                  <c:v>4</c:v>
                </c:pt>
                <c:pt idx="7">
                  <c:v>3</c:v>
                </c:pt>
                <c:pt idx="8">
                  <c:v>2</c:v>
                </c:pt>
                <c:pt idx="9">
                  <c:v>1</c:v>
                </c:pt>
              </c:numCache>
            </c:numRef>
          </c:yVal>
          <c:bubbleSize>
            <c:numRef>
              <c:f>[0]!asse_y_val_h</c:f>
              <c:numCache>
                <c:formatCode>General</c:formatCode>
                <c:ptCount val="10"/>
                <c:pt idx="0">
                  <c:v>1</c:v>
                </c:pt>
                <c:pt idx="1">
                  <c:v>1</c:v>
                </c:pt>
                <c:pt idx="2">
                  <c:v>1</c:v>
                </c:pt>
                <c:pt idx="3">
                  <c:v>1</c:v>
                </c:pt>
                <c:pt idx="4">
                  <c:v>1</c:v>
                </c:pt>
                <c:pt idx="5">
                  <c:v>1</c:v>
                </c:pt>
                <c:pt idx="6">
                  <c:v>1</c:v>
                </c:pt>
                <c:pt idx="7">
                  <c:v>1</c:v>
                </c:pt>
                <c:pt idx="8">
                  <c:v>1</c:v>
                </c:pt>
                <c:pt idx="9">
                  <c:v>1</c:v>
                </c:pt>
              </c:numCache>
            </c:numRef>
          </c:bubbleSize>
          <c:bubble3D val="0"/>
          <c:extLst xmlns:c16r2="http://schemas.microsoft.com/office/drawing/2015/06/chart">
            <c:ext xmlns:c16="http://schemas.microsoft.com/office/drawing/2014/chart" uri="{C3380CC4-5D6E-409C-BE32-E72D297353CC}">
              <c16:uniqueId val="{00000012-420D-42C4-A5F3-2D39C65BCEF7}"/>
            </c:ext>
          </c:extLst>
        </c:ser>
        <c:dLbls>
          <c:showLegendKey val="0"/>
          <c:showVal val="0"/>
          <c:showCatName val="0"/>
          <c:showSerName val="0"/>
          <c:showPercent val="0"/>
          <c:showBubbleSize val="0"/>
        </c:dLbls>
        <c:bubbleScale val="1"/>
        <c:showNegBubbles val="1"/>
        <c:axId val="276558976"/>
        <c:axId val="276329280"/>
      </c:bubbleChart>
      <c:valAx>
        <c:axId val="276332024"/>
        <c:scaling>
          <c:orientation val="minMax"/>
        </c:scaling>
        <c:delete val="0"/>
        <c:axPos val="b"/>
        <c:majorGridlines>
          <c:spPr>
            <a:ln w="3175">
              <a:solidFill>
                <a:schemeClr val="bg1">
                  <a:lumMod val="75000"/>
                </a:schemeClr>
              </a:solidFill>
            </a:ln>
          </c:spPr>
        </c:majorGridlines>
        <c:numFmt formatCode="General" sourceLinked="1"/>
        <c:majorTickMark val="none"/>
        <c:minorTickMark val="none"/>
        <c:tickLblPos val="none"/>
        <c:spPr>
          <a:ln>
            <a:noFill/>
          </a:ln>
        </c:spPr>
        <c:crossAx val="276328888"/>
        <c:crosses val="max"/>
        <c:crossBetween val="midCat"/>
      </c:valAx>
      <c:valAx>
        <c:axId val="276328888"/>
        <c:scaling>
          <c:orientation val="maxMin"/>
          <c:min val="0"/>
        </c:scaling>
        <c:delete val="0"/>
        <c:axPos val="l"/>
        <c:majorGridlines>
          <c:spPr>
            <a:ln w="3175">
              <a:solidFill>
                <a:schemeClr val="bg1">
                  <a:lumMod val="75000"/>
                </a:schemeClr>
              </a:solidFill>
            </a:ln>
          </c:spPr>
        </c:majorGridlines>
        <c:numFmt formatCode="General" sourceLinked="1"/>
        <c:majorTickMark val="out"/>
        <c:minorTickMark val="none"/>
        <c:tickLblPos val="none"/>
        <c:spPr>
          <a:ln>
            <a:noFill/>
          </a:ln>
        </c:spPr>
        <c:crossAx val="276332024"/>
        <c:crosses val="autoZero"/>
        <c:crossBetween val="midCat"/>
        <c:majorUnit val="1"/>
      </c:valAx>
      <c:valAx>
        <c:axId val="276329280"/>
        <c:scaling>
          <c:orientation val="minMax"/>
        </c:scaling>
        <c:delete val="1"/>
        <c:axPos val="r"/>
        <c:numFmt formatCode="General" sourceLinked="1"/>
        <c:majorTickMark val="out"/>
        <c:minorTickMark val="none"/>
        <c:tickLblPos val="nextTo"/>
        <c:crossAx val="276558976"/>
        <c:crosses val="max"/>
        <c:crossBetween val="midCat"/>
      </c:valAx>
      <c:valAx>
        <c:axId val="276558976"/>
        <c:scaling>
          <c:orientation val="minMax"/>
          <c:max val="1000000"/>
          <c:min val="0"/>
        </c:scaling>
        <c:delete val="0"/>
        <c:axPos val="b"/>
        <c:majorTickMark val="none"/>
        <c:minorTickMark val="none"/>
        <c:tickLblPos val="none"/>
        <c:spPr>
          <a:ln>
            <a:noFill/>
          </a:ln>
        </c:spPr>
        <c:crossAx val="276329280"/>
        <c:crosses val="autoZero"/>
        <c:crossBetween val="midCat"/>
      </c:valAx>
      <c:spPr>
        <a:noFill/>
        <a:ln w="25400">
          <a:noFill/>
        </a:ln>
      </c:spPr>
    </c:plotArea>
    <c:plotVisOnly val="1"/>
    <c:dispBlanksAs val="gap"/>
    <c:showDLblsOverMax val="0"/>
  </c:chart>
  <c:spPr>
    <a:noFill/>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5.0925925925925923E-2"/>
          <c:w val="0.95364960629921236"/>
          <c:h val="0.83134259259259258"/>
        </c:manualLayout>
      </c:layout>
      <c:barChart>
        <c:barDir val="col"/>
        <c:grouping val="clustered"/>
        <c:varyColors val="0"/>
        <c:ser>
          <c:idx val="0"/>
          <c:order val="0"/>
          <c:tx>
            <c:strRef>
              <c:f>Sheet2!$G$24</c:f>
              <c:strCache>
                <c:ptCount val="1"/>
                <c:pt idx="0">
                  <c:v>Microsoft</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Sheet2!$H$24</c:f>
              <c:numCache>
                <c:formatCode>_("$"* #,##0.00_);_("$"* \(#,##0.00\);_("$"* "-"??_);_(@_)</c:formatCode>
                <c:ptCount val="1"/>
                <c:pt idx="0">
                  <c:v>15.97354808272501</c:v>
                </c:pt>
              </c:numCache>
            </c:numRef>
          </c:val>
          <c:extLst xmlns:c16r2="http://schemas.microsoft.com/office/drawing/2015/06/chart">
            <c:ext xmlns:c16="http://schemas.microsoft.com/office/drawing/2014/chart" uri="{C3380CC4-5D6E-409C-BE32-E72D297353CC}">
              <c16:uniqueId val="{00000000-6794-42CB-BB3F-49249C70DC71}"/>
            </c:ext>
          </c:extLst>
        </c:ser>
        <c:ser>
          <c:idx val="1"/>
          <c:order val="1"/>
          <c:tx>
            <c:strRef>
              <c:f>Sheet2!$G$25</c:f>
              <c:strCache>
                <c:ptCount val="1"/>
                <c:pt idx="0">
                  <c:v>Oracle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Sheet2!$H$25</c:f>
              <c:numCache>
                <c:formatCode>_("$"* #,##0.00_);_("$"* \(#,##0.00\);_("$"* "-"??_);_(@_)</c:formatCode>
                <c:ptCount val="1"/>
                <c:pt idx="0">
                  <c:v>15.611990060461249</c:v>
                </c:pt>
              </c:numCache>
            </c:numRef>
          </c:val>
          <c:extLst xmlns:c16r2="http://schemas.microsoft.com/office/drawing/2015/06/chart">
            <c:ext xmlns:c16="http://schemas.microsoft.com/office/drawing/2014/chart" uri="{C3380CC4-5D6E-409C-BE32-E72D297353CC}">
              <c16:uniqueId val="{00000001-6794-42CB-BB3F-49249C70DC71}"/>
            </c:ext>
          </c:extLst>
        </c:ser>
        <c:ser>
          <c:idx val="2"/>
          <c:order val="2"/>
          <c:tx>
            <c:strRef>
              <c:f>Sheet2!$G$26</c:f>
              <c:strCache>
                <c:ptCount val="1"/>
                <c:pt idx="0">
                  <c:v>Amazon</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Sheet2!$H$26</c:f>
              <c:numCache>
                <c:formatCode>_("$"* #,##0.00_);_("$"* \(#,##0.00\);_("$"* "-"??_);_(@_)</c:formatCode>
                <c:ptCount val="1"/>
                <c:pt idx="0">
                  <c:v>13.319511335550976</c:v>
                </c:pt>
              </c:numCache>
            </c:numRef>
          </c:val>
          <c:extLst xmlns:c16r2="http://schemas.microsoft.com/office/drawing/2015/06/chart">
            <c:ext xmlns:c16="http://schemas.microsoft.com/office/drawing/2014/chart" uri="{C3380CC4-5D6E-409C-BE32-E72D297353CC}">
              <c16:uniqueId val="{00000002-6794-42CB-BB3F-49249C70DC71}"/>
            </c:ext>
          </c:extLst>
        </c:ser>
        <c:ser>
          <c:idx val="3"/>
          <c:order val="3"/>
          <c:tx>
            <c:strRef>
              <c:f>Sheet2!$G$27</c:f>
              <c:strCache>
                <c:ptCount val="1"/>
                <c:pt idx="0">
                  <c:v>IBM</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Sheet2!$H$27</c:f>
              <c:numCache>
                <c:formatCode>_("$"* #,##0.00_);_("$"* \(#,##0.00\);_("$"* "-"??_);_(@_)</c:formatCode>
                <c:ptCount val="1"/>
                <c:pt idx="0">
                  <c:v>4.4815389749542902</c:v>
                </c:pt>
              </c:numCache>
            </c:numRef>
          </c:val>
          <c:extLst xmlns:c16r2="http://schemas.microsoft.com/office/drawing/2015/06/chart">
            <c:ext xmlns:c16="http://schemas.microsoft.com/office/drawing/2014/chart" uri="{C3380CC4-5D6E-409C-BE32-E72D297353CC}">
              <c16:uniqueId val="{00000003-6794-42CB-BB3F-49249C70DC71}"/>
            </c:ext>
          </c:extLst>
        </c:ser>
        <c:ser>
          <c:idx val="4"/>
          <c:order val="4"/>
          <c:tx>
            <c:strRef>
              <c:f>Sheet2!$G$28</c:f>
              <c:strCache>
                <c:ptCount val="1"/>
                <c:pt idx="0">
                  <c:v>SAP</c:v>
                </c:pt>
              </c:strCache>
            </c:strRef>
          </c:tx>
          <c:spPr>
            <a:solidFill>
              <a:schemeClr val="accent4">
                <a:lumMod val="40000"/>
                <a:lumOff val="60000"/>
              </a:scheme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Sheet2!$H$28</c:f>
              <c:numCache>
                <c:formatCode>_("$"* #,##0.00_);_("$"* \(#,##0.00\);_("$"* "-"??_);_(@_)</c:formatCode>
                <c:ptCount val="1"/>
                <c:pt idx="0">
                  <c:v>3.7317434130857738</c:v>
                </c:pt>
              </c:numCache>
            </c:numRef>
          </c:val>
          <c:extLst xmlns:c16r2="http://schemas.microsoft.com/office/drawing/2015/06/chart">
            <c:ext xmlns:c16="http://schemas.microsoft.com/office/drawing/2014/chart" uri="{C3380CC4-5D6E-409C-BE32-E72D297353CC}">
              <c16:uniqueId val="{00000004-6794-42CB-BB3F-49249C70DC71}"/>
            </c:ext>
          </c:extLst>
        </c:ser>
        <c:dLbls>
          <c:dLblPos val="outEnd"/>
          <c:showLegendKey val="0"/>
          <c:showVal val="1"/>
          <c:showCatName val="0"/>
          <c:showSerName val="0"/>
          <c:showPercent val="0"/>
          <c:showBubbleSize val="0"/>
        </c:dLbls>
        <c:gapWidth val="219"/>
        <c:axId val="276559368"/>
        <c:axId val="276559760"/>
      </c:barChart>
      <c:catAx>
        <c:axId val="276559368"/>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276559760"/>
        <c:crosses val="autoZero"/>
        <c:auto val="1"/>
        <c:lblAlgn val="ctr"/>
        <c:lblOffset val="100"/>
        <c:noMultiLvlLbl val="0"/>
      </c:catAx>
      <c:valAx>
        <c:axId val="276559760"/>
        <c:scaling>
          <c:orientation val="minMax"/>
        </c:scaling>
        <c:delete val="1"/>
        <c:axPos val="l"/>
        <c:numFmt formatCode="_(&quot;$&quot;* #,##0.00_);_(&quot;$&quot;* \(#,##0.00\);_(&quot;$&quot;* &quot;-&quot;??_);_(@_)" sourceLinked="1"/>
        <c:majorTickMark val="none"/>
        <c:minorTickMark val="none"/>
        <c:tickLblPos val="nextTo"/>
        <c:crossAx val="276559368"/>
        <c:crosses val="autoZero"/>
        <c:crossBetween val="between"/>
      </c:valAx>
      <c:spPr>
        <a:noFill/>
        <a:ln>
          <a:noFill/>
        </a:ln>
        <a:effectLst/>
      </c:spPr>
    </c:plotArea>
    <c:legend>
      <c:legendPos val="r"/>
      <c:layout>
        <c:manualLayout>
          <c:xMode val="edge"/>
          <c:yMode val="edge"/>
          <c:x val="2.8649606299212597E-2"/>
          <c:y val="0.90084463400408288"/>
          <c:w val="0.85746150481189864"/>
          <c:h val="8.2569626713327501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Sheet2!$P$38</c:f>
              <c:strCache>
                <c:ptCount val="1"/>
                <c:pt idx="0">
                  <c:v>2019</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Sheet2!$O$39:$O$40</c:f>
              <c:strCache>
                <c:ptCount val="2"/>
                <c:pt idx="0">
                  <c:v>Top 5 Vendors</c:v>
                </c:pt>
                <c:pt idx="1">
                  <c:v>Other Vendors</c:v>
                </c:pt>
              </c:strCache>
            </c:strRef>
          </c:cat>
          <c:val>
            <c:numRef>
              <c:f>Sheet2!$P$39:$P$40</c:f>
              <c:numCache>
                <c:formatCode>0.0%</c:formatCode>
                <c:ptCount val="2"/>
                <c:pt idx="0">
                  <c:v>0.84385817065481106</c:v>
                </c:pt>
                <c:pt idx="1">
                  <c:v>0.15614182934518894</c:v>
                </c:pt>
              </c:numCache>
            </c:numRef>
          </c:val>
          <c:extLst xmlns:c16r2="http://schemas.microsoft.com/office/drawing/2015/06/chart">
            <c:ext xmlns:c16="http://schemas.microsoft.com/office/drawing/2014/chart" uri="{C3380CC4-5D6E-409C-BE32-E72D297353CC}">
              <c16:uniqueId val="{00000000-750D-43D9-A58A-E7064B67FD1E}"/>
            </c:ext>
          </c:extLst>
        </c:ser>
        <c:ser>
          <c:idx val="1"/>
          <c:order val="1"/>
          <c:tx>
            <c:strRef>
              <c:f>Sheet2!$Q$38</c:f>
              <c:strCache>
                <c:ptCount val="1"/>
                <c:pt idx="0">
                  <c:v>2020</c:v>
                </c:pt>
              </c:strCache>
            </c:strRef>
          </c:tx>
          <c:spPr>
            <a:solidFill>
              <a:schemeClr val="accent2">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Sheet2!$O$39:$O$40</c:f>
              <c:strCache>
                <c:ptCount val="2"/>
                <c:pt idx="0">
                  <c:v>Top 5 Vendors</c:v>
                </c:pt>
                <c:pt idx="1">
                  <c:v>Other Vendors</c:v>
                </c:pt>
              </c:strCache>
            </c:strRef>
          </c:cat>
          <c:val>
            <c:numRef>
              <c:f>Sheet2!$Q$39:$Q$40</c:f>
              <c:numCache>
                <c:formatCode>0.0%</c:formatCode>
                <c:ptCount val="2"/>
                <c:pt idx="0">
                  <c:v>0.8196932075816149</c:v>
                </c:pt>
                <c:pt idx="1">
                  <c:v>0.1803067924183851</c:v>
                </c:pt>
              </c:numCache>
            </c:numRef>
          </c:val>
          <c:extLst xmlns:c16r2="http://schemas.microsoft.com/office/drawing/2015/06/chart">
            <c:ext xmlns:c16="http://schemas.microsoft.com/office/drawing/2014/chart" uri="{C3380CC4-5D6E-409C-BE32-E72D297353CC}">
              <c16:uniqueId val="{00000001-750D-43D9-A58A-E7064B67FD1E}"/>
            </c:ext>
          </c:extLst>
        </c:ser>
        <c:dLbls>
          <c:dLblPos val="outEnd"/>
          <c:showLegendKey val="0"/>
          <c:showVal val="1"/>
          <c:showCatName val="0"/>
          <c:showSerName val="0"/>
          <c:showPercent val="0"/>
          <c:showBubbleSize val="0"/>
        </c:dLbls>
        <c:gapWidth val="219"/>
        <c:overlap val="-27"/>
        <c:axId val="276560544"/>
        <c:axId val="276561328"/>
      </c:barChart>
      <c:catAx>
        <c:axId val="276560544"/>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276561328"/>
        <c:crosses val="autoZero"/>
        <c:auto val="1"/>
        <c:lblAlgn val="ctr"/>
        <c:lblOffset val="100"/>
        <c:noMultiLvlLbl val="0"/>
      </c:catAx>
      <c:valAx>
        <c:axId val="276561328"/>
        <c:scaling>
          <c:orientation val="minMax"/>
        </c:scaling>
        <c:delete val="1"/>
        <c:axPos val="l"/>
        <c:numFmt formatCode="0.0%" sourceLinked="1"/>
        <c:majorTickMark val="none"/>
        <c:minorTickMark val="none"/>
        <c:tickLblPos val="nextTo"/>
        <c:crossAx val="276560544"/>
        <c:crosses val="autoZero"/>
        <c:crossBetween val="between"/>
      </c:valAx>
      <c:spPr>
        <a:noFill/>
        <a:ln>
          <a:noFill/>
        </a:ln>
        <a:effectLst/>
      </c:spPr>
    </c:plotArea>
    <c:legend>
      <c:legendPos val="b"/>
      <c:layout>
        <c:manualLayout>
          <c:xMode val="edge"/>
          <c:yMode val="edge"/>
          <c:x val="0.3836714785651793"/>
          <c:y val="0.80009974380283055"/>
          <c:w val="0.27432349081364832"/>
          <c:h val="0.14526265152390186"/>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2.120598914772959E-2"/>
          <c:y val="0.11945572098657614"/>
          <c:w val="0.97406035385473189"/>
          <c:h val="0.72048455481526352"/>
        </c:manualLayout>
      </c:layout>
      <c:barChart>
        <c:barDir val="col"/>
        <c:grouping val="clustered"/>
        <c:varyColors val="0"/>
        <c:ser>
          <c:idx val="0"/>
          <c:order val="0"/>
          <c:tx>
            <c:strRef>
              <c:f>Sheet2!$AE$56</c:f>
              <c:strCache>
                <c:ptCount val="1"/>
                <c:pt idx="0">
                  <c:v>SAP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Sheet2!$AF$56</c:f>
              <c:numCache>
                <c:formatCode>_("$"* #,##0.00_);_("$"* \(#,##0.00\);_("$"* "-"??_);_(@_)</c:formatCode>
                <c:ptCount val="1"/>
                <c:pt idx="0">
                  <c:v>0.73465256823407188</c:v>
                </c:pt>
              </c:numCache>
            </c:numRef>
          </c:val>
          <c:extLst xmlns:c16r2="http://schemas.microsoft.com/office/drawing/2015/06/chart">
            <c:ext xmlns:c16="http://schemas.microsoft.com/office/drawing/2014/chart" uri="{C3380CC4-5D6E-409C-BE32-E72D297353CC}">
              <c16:uniqueId val="{00000000-3D0B-40ED-B01D-A310E12419A0}"/>
            </c:ext>
          </c:extLst>
        </c:ser>
        <c:ser>
          <c:idx val="1"/>
          <c:order val="1"/>
          <c:tx>
            <c:strRef>
              <c:f>Sheet2!$AE$57</c:f>
              <c:strCache>
                <c:ptCount val="1"/>
                <c:pt idx="0">
                  <c:v>Oracle</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Sheet2!$AF$57</c:f>
              <c:numCache>
                <c:formatCode>_("$"* #,##0.00_);_("$"* \(#,##0.00\);_("$"* "-"??_);_(@_)</c:formatCode>
                <c:ptCount val="1"/>
                <c:pt idx="0">
                  <c:v>0.51052973015445213</c:v>
                </c:pt>
              </c:numCache>
            </c:numRef>
          </c:val>
          <c:extLst xmlns:c16r2="http://schemas.microsoft.com/office/drawing/2015/06/chart">
            <c:ext xmlns:c16="http://schemas.microsoft.com/office/drawing/2014/chart" uri="{C3380CC4-5D6E-409C-BE32-E72D297353CC}">
              <c16:uniqueId val="{00000001-3D0B-40ED-B01D-A310E12419A0}"/>
            </c:ext>
          </c:extLst>
        </c:ser>
        <c:ser>
          <c:idx val="2"/>
          <c:order val="2"/>
          <c:tx>
            <c:strRef>
              <c:f>Sheet2!$AE$58</c:f>
              <c:strCache>
                <c:ptCount val="1"/>
                <c:pt idx="0">
                  <c:v>Descartes Systems Group</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Sheet2!$AF$58</c:f>
              <c:numCache>
                <c:formatCode>_("$"* #,##0.00_);_("$"* \(#,##0.00\);_("$"* "-"??_);_(@_)</c:formatCode>
                <c:ptCount val="1"/>
                <c:pt idx="0">
                  <c:v>0.31219799999999653</c:v>
                </c:pt>
              </c:numCache>
            </c:numRef>
          </c:val>
          <c:extLst xmlns:c16r2="http://schemas.microsoft.com/office/drawing/2015/06/chart">
            <c:ext xmlns:c16="http://schemas.microsoft.com/office/drawing/2014/chart" uri="{C3380CC4-5D6E-409C-BE32-E72D297353CC}">
              <c16:uniqueId val="{00000002-3D0B-40ED-B01D-A310E12419A0}"/>
            </c:ext>
          </c:extLst>
        </c:ser>
        <c:ser>
          <c:idx val="3"/>
          <c:order val="3"/>
          <c:tx>
            <c:strRef>
              <c:f>Sheet2!$AE$59</c:f>
              <c:strCache>
                <c:ptCount val="1"/>
                <c:pt idx="0">
                  <c:v>WiseTech Global</c:v>
                </c:pt>
              </c:strCache>
            </c:strRef>
          </c:tx>
          <c:spPr>
            <a:solidFill>
              <a:schemeClr val="accent2">
                <a:tint val="77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Sheet2!$AF$59</c:f>
              <c:numCache>
                <c:formatCode>_("$"* #,##0.00_);_("$"* \(#,##0.00\);_("$"* "-"??_);_(@_)</c:formatCode>
                <c:ptCount val="1"/>
                <c:pt idx="0">
                  <c:v>0.30247105814168718</c:v>
                </c:pt>
              </c:numCache>
            </c:numRef>
          </c:val>
          <c:extLst xmlns:c16r2="http://schemas.microsoft.com/office/drawing/2015/06/chart">
            <c:ext xmlns:c16="http://schemas.microsoft.com/office/drawing/2014/chart" uri="{C3380CC4-5D6E-409C-BE32-E72D297353CC}">
              <c16:uniqueId val="{00000003-3D0B-40ED-B01D-A310E12419A0}"/>
            </c:ext>
          </c:extLst>
        </c:ser>
        <c:ser>
          <c:idx val="4"/>
          <c:order val="4"/>
          <c:tx>
            <c:strRef>
              <c:f>Sheet2!$AE$60</c:f>
              <c:strCache>
                <c:ptCount val="1"/>
                <c:pt idx="0">
                  <c:v>Manhattan Associates</c:v>
                </c:pt>
              </c:strCache>
            </c:strRef>
          </c:tx>
          <c:spPr>
            <a:solidFill>
              <a:schemeClr val="accent2">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Sheet2!$AF$60</c:f>
              <c:numCache>
                <c:formatCode>_("$"* #,##0.00_);_("$"* \(#,##0.00\);_("$"* "-"??_);_(@_)</c:formatCode>
                <c:ptCount val="1"/>
                <c:pt idx="0">
                  <c:v>0.24193399999999488</c:v>
                </c:pt>
              </c:numCache>
            </c:numRef>
          </c:val>
          <c:extLst xmlns:c16r2="http://schemas.microsoft.com/office/drawing/2015/06/chart">
            <c:ext xmlns:c16="http://schemas.microsoft.com/office/drawing/2014/chart" uri="{C3380CC4-5D6E-409C-BE32-E72D297353CC}">
              <c16:uniqueId val="{00000004-3D0B-40ED-B01D-A310E12419A0}"/>
            </c:ext>
          </c:extLst>
        </c:ser>
        <c:dLbls>
          <c:dLblPos val="inEnd"/>
          <c:showLegendKey val="0"/>
          <c:showVal val="1"/>
          <c:showCatName val="0"/>
          <c:showSerName val="0"/>
          <c:showPercent val="0"/>
          <c:showBubbleSize val="0"/>
        </c:dLbls>
        <c:gapWidth val="199"/>
        <c:axId val="277891632"/>
        <c:axId val="277892808"/>
      </c:barChart>
      <c:catAx>
        <c:axId val="277891632"/>
        <c:scaling>
          <c:orientation val="minMax"/>
        </c:scaling>
        <c:delete val="1"/>
        <c:axPos val="b"/>
        <c:numFmt formatCode="General" sourceLinked="1"/>
        <c:majorTickMark val="none"/>
        <c:minorTickMark val="none"/>
        <c:tickLblPos val="nextTo"/>
        <c:crossAx val="277892808"/>
        <c:crosses val="autoZero"/>
        <c:auto val="1"/>
        <c:lblAlgn val="ctr"/>
        <c:lblOffset val="100"/>
        <c:noMultiLvlLbl val="0"/>
      </c:catAx>
      <c:valAx>
        <c:axId val="277892808"/>
        <c:scaling>
          <c:orientation val="minMax"/>
        </c:scaling>
        <c:delete val="1"/>
        <c:axPos val="l"/>
        <c:numFmt formatCode="_(&quot;$&quot;* #,##0.00_);_(&quot;$&quot;* \(#,##0.00\);_(&quot;$&quot;* &quot;-&quot;??_);_(@_)" sourceLinked="1"/>
        <c:majorTickMark val="none"/>
        <c:minorTickMark val="none"/>
        <c:tickLblPos val="nextTo"/>
        <c:crossAx val="27789163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2.2287365620848539E-2"/>
          <c:y val="6.1615731928286607E-2"/>
          <c:w val="0.89945088844860122"/>
          <c:h val="0.76400702266816312"/>
        </c:manualLayout>
      </c:layout>
      <c:barChart>
        <c:barDir val="col"/>
        <c:grouping val="clustered"/>
        <c:varyColors val="0"/>
        <c:ser>
          <c:idx val="0"/>
          <c:order val="0"/>
          <c:tx>
            <c:strRef>
              <c:f>Sheet2!$AB$56</c:f>
              <c:strCache>
                <c:ptCount val="1"/>
                <c:pt idx="0">
                  <c:v>SAP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Sheet2!$AC$56</c:f>
              <c:numCache>
                <c:formatCode>_("$"* #,##0.00_);_("$"* \(#,##0.00\);_("$"* "-"??_);_(@_)</c:formatCode>
                <c:ptCount val="1"/>
                <c:pt idx="0">
                  <c:v>1.838832234920684</c:v>
                </c:pt>
              </c:numCache>
            </c:numRef>
          </c:val>
          <c:extLst xmlns:c16r2="http://schemas.microsoft.com/office/drawing/2015/06/chart">
            <c:ext xmlns:c16="http://schemas.microsoft.com/office/drawing/2014/chart" uri="{C3380CC4-5D6E-409C-BE32-E72D297353CC}">
              <c16:uniqueId val="{00000000-3E7A-4E77-92B3-BA389FC19395}"/>
            </c:ext>
          </c:extLst>
        </c:ser>
        <c:ser>
          <c:idx val="1"/>
          <c:order val="1"/>
          <c:tx>
            <c:strRef>
              <c:f>Sheet2!$AB$57</c:f>
              <c:strCache>
                <c:ptCount val="1"/>
                <c:pt idx="0">
                  <c:v>Blue Yonder</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Sheet2!$AC$57</c:f>
              <c:numCache>
                <c:formatCode>_("$"* #,##0.00_);_("$"* \(#,##0.00\);_("$"* "-"??_);_(@_)</c:formatCode>
                <c:ptCount val="1"/>
                <c:pt idx="0">
                  <c:v>0.53791201202944794</c:v>
                </c:pt>
              </c:numCache>
            </c:numRef>
          </c:val>
          <c:extLst xmlns:c16r2="http://schemas.microsoft.com/office/drawing/2015/06/chart">
            <c:ext xmlns:c16="http://schemas.microsoft.com/office/drawing/2014/chart" uri="{C3380CC4-5D6E-409C-BE32-E72D297353CC}">
              <c16:uniqueId val="{00000001-3E7A-4E77-92B3-BA389FC19395}"/>
            </c:ext>
          </c:extLst>
        </c:ser>
        <c:ser>
          <c:idx val="2"/>
          <c:order val="2"/>
          <c:tx>
            <c:strRef>
              <c:f>Sheet2!$AB$58</c:f>
              <c:strCache>
                <c:ptCount val="1"/>
                <c:pt idx="0">
                  <c:v>Oracle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Sheet2!$AC$58</c:f>
              <c:numCache>
                <c:formatCode>_("$"* #,##0.00_);_("$"* \(#,##0.00\);_("$"* "-"??_);_(@_)</c:formatCode>
                <c:ptCount val="1"/>
                <c:pt idx="0">
                  <c:v>0.52397189364124541</c:v>
                </c:pt>
              </c:numCache>
            </c:numRef>
          </c:val>
          <c:extLst xmlns:c16r2="http://schemas.microsoft.com/office/drawing/2015/06/chart">
            <c:ext xmlns:c16="http://schemas.microsoft.com/office/drawing/2014/chart" uri="{C3380CC4-5D6E-409C-BE32-E72D297353CC}">
              <c16:uniqueId val="{00000002-3E7A-4E77-92B3-BA389FC19395}"/>
            </c:ext>
          </c:extLst>
        </c:ser>
        <c:ser>
          <c:idx val="3"/>
          <c:order val="3"/>
          <c:tx>
            <c:strRef>
              <c:f>Sheet2!$AB$59</c:f>
              <c:strCache>
                <c:ptCount val="1"/>
                <c:pt idx="0">
                  <c:v>Kinaxis</c:v>
                </c:pt>
              </c:strCache>
            </c:strRef>
          </c:tx>
          <c:spPr>
            <a:solidFill>
              <a:schemeClr val="accent2">
                <a:tint val="77000"/>
              </a:schemeClr>
            </a:solidFill>
            <a:ln>
              <a:noFill/>
            </a:ln>
            <a:effectLst/>
          </c:spPr>
          <c:invertIfNegative val="0"/>
          <c:dLbls>
            <c:dLbl>
              <c:idx val="0"/>
              <c:layout>
                <c:manualLayout>
                  <c:x val="0"/>
                  <c:y val="3.391483564561161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3E7A-4E77-92B3-BA389FC1939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Sheet2!$AC$59</c:f>
              <c:numCache>
                <c:formatCode>_("$"* #,##0.00_);_("$"* \(#,##0.00\);_("$"* "-"??_);_(@_)</c:formatCode>
                <c:ptCount val="1"/>
                <c:pt idx="0">
                  <c:v>0.17828999999999751</c:v>
                </c:pt>
              </c:numCache>
            </c:numRef>
          </c:val>
          <c:extLst xmlns:c16r2="http://schemas.microsoft.com/office/drawing/2015/06/chart">
            <c:ext xmlns:c16="http://schemas.microsoft.com/office/drawing/2014/chart" uri="{C3380CC4-5D6E-409C-BE32-E72D297353CC}">
              <c16:uniqueId val="{00000004-3E7A-4E77-92B3-BA389FC19395}"/>
            </c:ext>
          </c:extLst>
        </c:ser>
        <c:ser>
          <c:idx val="4"/>
          <c:order val="4"/>
          <c:tx>
            <c:strRef>
              <c:f>Sheet2!$AB$60</c:f>
              <c:strCache>
                <c:ptCount val="1"/>
                <c:pt idx="0">
                  <c:v>E2open  </c:v>
                </c:pt>
              </c:strCache>
            </c:strRef>
          </c:tx>
          <c:spPr>
            <a:solidFill>
              <a:schemeClr val="accent2">
                <a:tint val="54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Sheet2!$AC$60</c:f>
              <c:numCache>
                <c:formatCode>_("$"* #,##0.00_);_("$"* \(#,##0.00\);_("$"* "-"??_);_(@_)</c:formatCode>
                <c:ptCount val="1"/>
                <c:pt idx="0">
                  <c:v>9.7738999999999104E-2</c:v>
                </c:pt>
              </c:numCache>
            </c:numRef>
          </c:val>
          <c:extLst xmlns:c16r2="http://schemas.microsoft.com/office/drawing/2015/06/chart">
            <c:ext xmlns:c16="http://schemas.microsoft.com/office/drawing/2014/chart" uri="{C3380CC4-5D6E-409C-BE32-E72D297353CC}">
              <c16:uniqueId val="{00000005-3E7A-4E77-92B3-BA389FC19395}"/>
            </c:ext>
          </c:extLst>
        </c:ser>
        <c:dLbls>
          <c:dLblPos val="inEnd"/>
          <c:showLegendKey val="0"/>
          <c:showVal val="1"/>
          <c:showCatName val="0"/>
          <c:showSerName val="0"/>
          <c:showPercent val="0"/>
          <c:showBubbleSize val="0"/>
        </c:dLbls>
        <c:gapWidth val="199"/>
        <c:axId val="277894376"/>
        <c:axId val="277894768"/>
      </c:barChart>
      <c:catAx>
        <c:axId val="277894376"/>
        <c:scaling>
          <c:orientation val="minMax"/>
        </c:scaling>
        <c:delete val="1"/>
        <c:axPos val="b"/>
        <c:numFmt formatCode="General" sourceLinked="1"/>
        <c:majorTickMark val="none"/>
        <c:minorTickMark val="none"/>
        <c:tickLblPos val="nextTo"/>
        <c:crossAx val="277894768"/>
        <c:crosses val="autoZero"/>
        <c:auto val="1"/>
        <c:lblAlgn val="ctr"/>
        <c:lblOffset val="100"/>
        <c:noMultiLvlLbl val="0"/>
      </c:catAx>
      <c:valAx>
        <c:axId val="277894768"/>
        <c:scaling>
          <c:orientation val="minMax"/>
        </c:scaling>
        <c:delete val="1"/>
        <c:axPos val="l"/>
        <c:numFmt formatCode="_(&quot;$&quot;* #,##0.00_);_(&quot;$&quot;* \(#,##0.00\);_(&quot;$&quot;* &quot;-&quot;??_);_(@_)" sourceLinked="1"/>
        <c:majorTickMark val="none"/>
        <c:minorTickMark val="none"/>
        <c:tickLblPos val="nextTo"/>
        <c:crossAx val="277894376"/>
        <c:crosses val="autoZero"/>
        <c:crossBetween val="between"/>
      </c:valAx>
      <c:spPr>
        <a:noFill/>
        <a:ln>
          <a:noFill/>
        </a:ln>
        <a:effectLst/>
      </c:spPr>
    </c:plotArea>
    <c:legend>
      <c:legendPos val="r"/>
      <c:layout>
        <c:manualLayout>
          <c:xMode val="edge"/>
          <c:yMode val="edge"/>
          <c:x val="0.12257700109330934"/>
          <c:y val="0.85133594311606986"/>
          <c:w val="0.7373309864327855"/>
          <c:h val="0.14865530675267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7996545768566495E-2"/>
          <c:y val="8.6444007858546168E-2"/>
          <c:w val="0.96200345423143352"/>
          <c:h val="0.74082514734774063"/>
        </c:manualLayout>
      </c:layout>
      <c:barChart>
        <c:barDir val="col"/>
        <c:grouping val="clustered"/>
        <c:varyColors val="0"/>
        <c:ser>
          <c:idx val="0"/>
          <c:order val="0"/>
          <c:tx>
            <c:strRef>
              <c:f>Sheet2!$Y$56</c:f>
              <c:strCache>
                <c:ptCount val="1"/>
                <c:pt idx="0">
                  <c:v>SAP</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Sheet2!$Z$56</c:f>
              <c:numCache>
                <c:formatCode>_("$"* #,##0.00_);_("$"* \(#,##0.00\);_("$"* "-"??_);_(@_)</c:formatCode>
                <c:ptCount val="1"/>
                <c:pt idx="0">
                  <c:v>1.8256341872743638</c:v>
                </c:pt>
              </c:numCache>
            </c:numRef>
          </c:val>
          <c:extLst xmlns:c16r2="http://schemas.microsoft.com/office/drawing/2015/06/chart">
            <c:ext xmlns:c16="http://schemas.microsoft.com/office/drawing/2014/chart" uri="{C3380CC4-5D6E-409C-BE32-E72D297353CC}">
              <c16:uniqueId val="{00000000-5B5C-4D93-9975-A61CC43C4075}"/>
            </c:ext>
          </c:extLst>
        </c:ser>
        <c:ser>
          <c:idx val="1"/>
          <c:order val="1"/>
          <c:tx>
            <c:strRef>
              <c:f>Sheet2!$Y$57</c:f>
              <c:strCache>
                <c:ptCount val="1"/>
                <c:pt idx="0">
                  <c:v>Oracle</c:v>
                </c:pt>
              </c:strCache>
            </c:strRef>
          </c:tx>
          <c:spPr>
            <a:solidFill>
              <a:schemeClr val="accent2">
                <a:shade val="76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Sheet2!$Z$57</c:f>
              <c:numCache>
                <c:formatCode>_("$"* #,##0.00_);_("$"* \(#,##0.00\);_("$"* "-"??_);_(@_)</c:formatCode>
                <c:ptCount val="1"/>
                <c:pt idx="0">
                  <c:v>0.71584237620427305</c:v>
                </c:pt>
              </c:numCache>
            </c:numRef>
          </c:val>
          <c:extLst xmlns:c16r2="http://schemas.microsoft.com/office/drawing/2015/06/chart">
            <c:ext xmlns:c16="http://schemas.microsoft.com/office/drawing/2014/chart" uri="{C3380CC4-5D6E-409C-BE32-E72D297353CC}">
              <c16:uniqueId val="{00000001-5B5C-4D93-9975-A61CC43C4075}"/>
            </c:ext>
          </c:extLst>
        </c:ser>
        <c:ser>
          <c:idx val="2"/>
          <c:order val="2"/>
          <c:tx>
            <c:strRef>
              <c:f>Sheet2!$Y$58</c:f>
              <c:strCache>
                <c:ptCount val="1"/>
                <c:pt idx="0">
                  <c:v>Coupa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Sheet2!$Z$58</c:f>
              <c:numCache>
                <c:formatCode>_("$"* #,##0.00_);_("$"* \(#,##0.00\);_("$"* "-"??_);_(@_)</c:formatCode>
                <c:ptCount val="1"/>
                <c:pt idx="0">
                  <c:v>0.45823999999999804</c:v>
                </c:pt>
              </c:numCache>
            </c:numRef>
          </c:val>
          <c:extLst xmlns:c16r2="http://schemas.microsoft.com/office/drawing/2015/06/chart">
            <c:ext xmlns:c16="http://schemas.microsoft.com/office/drawing/2014/chart" uri="{C3380CC4-5D6E-409C-BE32-E72D297353CC}">
              <c16:uniqueId val="{00000002-5B5C-4D93-9975-A61CC43C4075}"/>
            </c:ext>
          </c:extLst>
        </c:ser>
        <c:ser>
          <c:idx val="3"/>
          <c:order val="3"/>
          <c:tx>
            <c:strRef>
              <c:f>Sheet2!$Y$59</c:f>
              <c:strCache>
                <c:ptCount val="1"/>
                <c:pt idx="0">
                  <c:v>JAGGAER</c:v>
                </c:pt>
              </c:strCache>
            </c:strRef>
          </c:tx>
          <c:spPr>
            <a:solidFill>
              <a:schemeClr val="accent2">
                <a:tint val="77000"/>
              </a:schemeClr>
            </a:solidFill>
            <a:ln>
              <a:noFill/>
            </a:ln>
            <a:effectLst/>
          </c:spPr>
          <c:invertIfNegative val="0"/>
          <c:dLbls>
            <c:dLbl>
              <c:idx val="0"/>
              <c:layout>
                <c:manualLayout>
                  <c:x val="-3.4542314335061714E-3"/>
                  <c:y val="0.12105750042541343"/>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5B5C-4D93-9975-A61CC43C407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Sheet2!$Z$59</c:f>
              <c:numCache>
                <c:formatCode>_("$"* #,##0.00_);_("$"* \(#,##0.00\);_("$"* "-"??_);_(@_)</c:formatCode>
                <c:ptCount val="1"/>
                <c:pt idx="0">
                  <c:v>0.28438699999999878</c:v>
                </c:pt>
              </c:numCache>
            </c:numRef>
          </c:val>
          <c:extLst xmlns:c16r2="http://schemas.microsoft.com/office/drawing/2015/06/chart">
            <c:ext xmlns:c16="http://schemas.microsoft.com/office/drawing/2014/chart" uri="{C3380CC4-5D6E-409C-BE32-E72D297353CC}">
              <c16:uniqueId val="{00000004-5B5C-4D93-9975-A61CC43C4075}"/>
            </c:ext>
          </c:extLst>
        </c:ser>
        <c:ser>
          <c:idx val="4"/>
          <c:order val="4"/>
          <c:tx>
            <c:strRef>
              <c:f>Sheet2!$Y$60</c:f>
              <c:strCache>
                <c:ptCount val="1"/>
                <c:pt idx="0">
                  <c:v>GEP</c:v>
                </c:pt>
              </c:strCache>
            </c:strRef>
          </c:tx>
          <c:spPr>
            <a:solidFill>
              <a:schemeClr val="accent2">
                <a:tint val="54000"/>
              </a:schemeClr>
            </a:solidFill>
            <a:ln>
              <a:noFill/>
            </a:ln>
            <a:effectLst/>
          </c:spPr>
          <c:invertIfNegative val="0"/>
          <c:dLbls>
            <c:dLbl>
              <c:idx val="0"/>
              <c:layout>
                <c:manualLayout>
                  <c:x val="0"/>
                  <c:y val="3.603112479309438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5B5C-4D93-9975-A61CC43C4075}"/>
                </c:ex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val>
            <c:numRef>
              <c:f>Sheet2!$Z$60</c:f>
              <c:numCache>
                <c:formatCode>_("$"* #,##0.00_);_("$"* \(#,##0.00\);_("$"* "-"??_);_(@_)</c:formatCode>
                <c:ptCount val="1"/>
                <c:pt idx="0">
                  <c:v>0.20335199999999898</c:v>
                </c:pt>
              </c:numCache>
            </c:numRef>
          </c:val>
          <c:extLst xmlns:c16r2="http://schemas.microsoft.com/office/drawing/2015/06/chart">
            <c:ext xmlns:c16="http://schemas.microsoft.com/office/drawing/2014/chart" uri="{C3380CC4-5D6E-409C-BE32-E72D297353CC}">
              <c16:uniqueId val="{00000006-5B5C-4D93-9975-A61CC43C4075}"/>
            </c:ext>
          </c:extLst>
        </c:ser>
        <c:dLbls>
          <c:dLblPos val="inEnd"/>
          <c:showLegendKey val="0"/>
          <c:showVal val="1"/>
          <c:showCatName val="0"/>
          <c:showSerName val="0"/>
          <c:showPercent val="0"/>
          <c:showBubbleSize val="0"/>
        </c:dLbls>
        <c:gapWidth val="199"/>
        <c:axId val="277893984"/>
        <c:axId val="277892024"/>
      </c:barChart>
      <c:catAx>
        <c:axId val="277893984"/>
        <c:scaling>
          <c:orientation val="minMax"/>
        </c:scaling>
        <c:delete val="1"/>
        <c:axPos val="b"/>
        <c:numFmt formatCode="General" sourceLinked="1"/>
        <c:majorTickMark val="none"/>
        <c:minorTickMark val="none"/>
        <c:tickLblPos val="nextTo"/>
        <c:crossAx val="277892024"/>
        <c:crosses val="autoZero"/>
        <c:auto val="1"/>
        <c:lblAlgn val="ctr"/>
        <c:lblOffset val="100"/>
        <c:noMultiLvlLbl val="0"/>
      </c:catAx>
      <c:valAx>
        <c:axId val="277892024"/>
        <c:scaling>
          <c:orientation val="minMax"/>
        </c:scaling>
        <c:delete val="1"/>
        <c:axPos val="l"/>
        <c:numFmt formatCode="_(&quot;$&quot;* #,##0.00_);_(&quot;$&quot;* \(#,##0.00\);_(&quot;$&quot;* &quot;-&quot;??_);_(@_)" sourceLinked="1"/>
        <c:majorTickMark val="none"/>
        <c:minorTickMark val="none"/>
        <c:tickLblPos val="nextTo"/>
        <c:crossAx val="277893984"/>
        <c:crosses val="autoZero"/>
        <c:crossBetween val="between"/>
      </c:valAx>
      <c:spPr>
        <a:noFill/>
        <a:ln>
          <a:noFill/>
        </a:ln>
        <a:effectLst/>
      </c:spPr>
    </c:plotArea>
    <c:legend>
      <c:legendPos val="r"/>
      <c:layout>
        <c:manualLayout>
          <c:xMode val="edge"/>
          <c:yMode val="edge"/>
          <c:x val="0.15350550093155454"/>
          <c:y val="0.82123663815107573"/>
          <c:w val="0.78431833326533662"/>
          <c:h val="0.170904815679965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026391687720628E-2"/>
          <c:y val="5.0090715468959532E-2"/>
          <c:w val="0.95158989257946169"/>
          <c:h val="0.71161516561847871"/>
        </c:manualLayout>
      </c:layout>
      <c:barChart>
        <c:barDir val="col"/>
        <c:grouping val="clustered"/>
        <c:varyColors val="0"/>
        <c:ser>
          <c:idx val="0"/>
          <c:order val="0"/>
          <c:tx>
            <c:strRef>
              <c:f>Sheet1!$B$1</c:f>
              <c:strCache>
                <c:ptCount val="1"/>
                <c:pt idx="0">
                  <c:v>Traditional (Non Cloud)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Sheet1!$B$2:$B$8</c:f>
              <c:numCache>
                <c:formatCode>_("$"* #,##0_);_("$"* \(#,##0\);_("$"* "-"??_);_(@_)</c:formatCode>
                <c:ptCount val="7"/>
                <c:pt idx="0">
                  <c:v>718</c:v>
                </c:pt>
                <c:pt idx="1">
                  <c:v>759</c:v>
                </c:pt>
                <c:pt idx="2">
                  <c:v>696</c:v>
                </c:pt>
                <c:pt idx="3">
                  <c:v>707</c:v>
                </c:pt>
                <c:pt idx="4">
                  <c:v>727</c:v>
                </c:pt>
                <c:pt idx="5">
                  <c:v>754</c:v>
                </c:pt>
                <c:pt idx="6">
                  <c:v>786</c:v>
                </c:pt>
              </c:numCache>
            </c:numRef>
          </c:val>
          <c:extLst xmlns:c16r2="http://schemas.microsoft.com/office/drawing/2015/06/chart">
            <c:ext xmlns:c16="http://schemas.microsoft.com/office/drawing/2014/chart" uri="{C3380CC4-5D6E-409C-BE32-E72D297353CC}">
              <c16:uniqueId val="{00000000-8E7F-4DBB-8BAF-0936058040EF}"/>
            </c:ext>
          </c:extLst>
        </c:ser>
        <c:ser>
          <c:idx val="1"/>
          <c:order val="1"/>
          <c:tx>
            <c:strRef>
              <c:f>Sheet1!$C$1</c:f>
              <c:strCache>
                <c:ptCount val="1"/>
                <c:pt idx="0">
                  <c:v>Cloud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2018</c:v>
                </c:pt>
                <c:pt idx="1">
                  <c:v>2019</c:v>
                </c:pt>
                <c:pt idx="2">
                  <c:v>2020</c:v>
                </c:pt>
                <c:pt idx="3">
                  <c:v>2021</c:v>
                </c:pt>
                <c:pt idx="4">
                  <c:v>2022</c:v>
                </c:pt>
                <c:pt idx="5">
                  <c:v>2023</c:v>
                </c:pt>
                <c:pt idx="6">
                  <c:v>2024</c:v>
                </c:pt>
              </c:numCache>
            </c:numRef>
          </c:cat>
          <c:val>
            <c:numRef>
              <c:f>Sheet1!$C$2:$C$8</c:f>
              <c:numCache>
                <c:formatCode>_("$"* #,##0_);_("$"* \(#,##0\);_("$"* "-"??_);_(@_)</c:formatCode>
                <c:ptCount val="7"/>
                <c:pt idx="0">
                  <c:v>268</c:v>
                </c:pt>
                <c:pt idx="1">
                  <c:v>327</c:v>
                </c:pt>
                <c:pt idx="2">
                  <c:v>350</c:v>
                </c:pt>
                <c:pt idx="3">
                  <c:v>408</c:v>
                </c:pt>
                <c:pt idx="4">
                  <c:v>474</c:v>
                </c:pt>
                <c:pt idx="5">
                  <c:v>555</c:v>
                </c:pt>
                <c:pt idx="6">
                  <c:v>651</c:v>
                </c:pt>
              </c:numCache>
            </c:numRef>
          </c:val>
          <c:extLst xmlns:c16r2="http://schemas.microsoft.com/office/drawing/2015/06/chart">
            <c:ext xmlns:c16="http://schemas.microsoft.com/office/drawing/2014/chart" uri="{C3380CC4-5D6E-409C-BE32-E72D297353CC}">
              <c16:uniqueId val="{00000001-8E7F-4DBB-8BAF-0936058040EF}"/>
            </c:ext>
          </c:extLst>
        </c:ser>
        <c:dLbls>
          <c:dLblPos val="outEnd"/>
          <c:showLegendKey val="0"/>
          <c:showVal val="1"/>
          <c:showCatName val="0"/>
          <c:showSerName val="0"/>
          <c:showPercent val="0"/>
          <c:showBubbleSize val="0"/>
        </c:dLbls>
        <c:gapWidth val="89"/>
        <c:overlap val="-27"/>
        <c:axId val="275549840"/>
        <c:axId val="181149808"/>
      </c:barChart>
      <c:catAx>
        <c:axId val="275549840"/>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81149808"/>
        <c:crosses val="autoZero"/>
        <c:auto val="1"/>
        <c:lblAlgn val="ctr"/>
        <c:lblOffset val="100"/>
        <c:noMultiLvlLbl val="0"/>
      </c:catAx>
      <c:valAx>
        <c:axId val="181149808"/>
        <c:scaling>
          <c:orientation val="minMax"/>
        </c:scaling>
        <c:delete val="1"/>
        <c:axPos val="l"/>
        <c:numFmt formatCode="_(&quot;$&quot;* #,##0_);_(&quot;$&quot;* \(#,##0\);_(&quot;$&quot;* &quot;-&quot;??_);_(@_)" sourceLinked="1"/>
        <c:majorTickMark val="none"/>
        <c:minorTickMark val="none"/>
        <c:tickLblPos val="nextTo"/>
        <c:crossAx val="275549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84263" y="719138"/>
            <a:ext cx="4841875" cy="2724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247757" y="3628710"/>
            <a:ext cx="6514886" cy="5287522"/>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Noto Sans Symbols"/>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6" name="Google Shape;6;n"/>
          <p:cNvSpPr txBox="1"/>
          <p:nvPr/>
        </p:nvSpPr>
        <p:spPr>
          <a:xfrm>
            <a:off x="247758" y="8977197"/>
            <a:ext cx="6514886" cy="186525"/>
          </a:xfrm>
          <a:prstGeom prst="rect">
            <a:avLst/>
          </a:prstGeom>
          <a:noFill/>
          <a:ln>
            <a:noFill/>
          </a:ln>
        </p:spPr>
        <p:txBody>
          <a:bodyPr spcFirstLastPara="1" wrap="square" lIns="0" tIns="0" rIns="0" bIns="0" anchor="b" anchorCtr="0">
            <a:spAutoFit/>
          </a:bodyPr>
          <a:lstStyle/>
          <a:p>
            <a:pPr marL="232075" marR="0" lvl="0" indent="-232075" algn="l" rtl="0">
              <a:lnSpc>
                <a:spcPct val="100000"/>
              </a:lnSpc>
              <a:spcBef>
                <a:spcPts val="0"/>
              </a:spcBef>
              <a:spcAft>
                <a:spcPts val="0"/>
              </a:spcAft>
              <a:buClr>
                <a:srgbClr val="6E7878"/>
              </a:buClr>
              <a:buSzPts val="600"/>
              <a:buFont typeface="Arial"/>
              <a:buNone/>
            </a:pPr>
            <a:fld id="{00000000-1234-1234-1234-123412341234}" type="slidenum">
              <a:rPr lang="en-US" sz="600" b="0" i="0" u="none" strike="noStrike" cap="none">
                <a:solidFill>
                  <a:srgbClr val="6E7878"/>
                </a:solidFill>
                <a:latin typeface="Arial"/>
                <a:ea typeface="Arial"/>
                <a:cs typeface="Arial"/>
                <a:sym typeface="Arial"/>
              </a:rPr>
              <a:t>‹#›</a:t>
            </a:fld>
            <a:r>
              <a:rPr lang="en-US" sz="600" b="0" i="0" u="none" strike="noStrike" cap="none" dirty="0">
                <a:solidFill>
                  <a:srgbClr val="6E7878"/>
                </a:solidFill>
                <a:latin typeface="Arial"/>
                <a:ea typeface="Arial"/>
                <a:cs typeface="Arial"/>
                <a:sym typeface="Arial"/>
              </a:rPr>
              <a:t>	© 2019 Gartner, Inc. and/or its affiliates. All rights reserved. Gartner is a registered trademark of Gartner, Inc. or its affiliates.</a:t>
            </a:r>
            <a:br>
              <a:rPr lang="en-US" sz="600" b="0" i="0" u="none" strike="noStrike" cap="none" dirty="0">
                <a:solidFill>
                  <a:srgbClr val="6E7878"/>
                </a:solidFill>
                <a:latin typeface="Arial"/>
                <a:ea typeface="Arial"/>
                <a:cs typeface="Arial"/>
                <a:sym typeface="Arial"/>
              </a:rPr>
            </a:br>
            <a:r>
              <a:rPr lang="en-US" sz="600" b="1" i="0" u="none" strike="noStrike" cap="none" dirty="0">
                <a:solidFill>
                  <a:srgbClr val="6E7878"/>
                </a:solidFill>
                <a:latin typeface="Arial"/>
                <a:ea typeface="Arial"/>
                <a:cs typeface="Arial"/>
                <a:sym typeface="Arial"/>
              </a:rPr>
              <a:t>INTERNAL — RESTRICTED </a:t>
            </a:r>
            <a:r>
              <a:rPr lang="en-US" sz="600" b="0" i="0" u="none" strike="noStrike" cap="none" dirty="0">
                <a:solidFill>
                  <a:srgbClr val="6E7878"/>
                </a:solidFill>
                <a:latin typeface="Arial"/>
                <a:ea typeface="Arial"/>
                <a:cs typeface="Arial"/>
                <a:sym typeface="Arial"/>
              </a:rPr>
              <a:t>| Version 1.0  Last updated August 2019.</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77741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xmlns="" id="{B55D2B07-6FDD-4D1B-BDFC-01FF58414FE1}"/>
              </a:ext>
            </a:extLst>
          </p:cNvPr>
          <p:cNvSpPr>
            <a:spLocks noGrp="1" noRot="1" noChangeAspect="1"/>
          </p:cNvSpPr>
          <p:nvPr>
            <p:ph type="sldImg"/>
          </p:nvPr>
        </p:nvSpPr>
        <p:spPr/>
      </p:sp>
      <p:sp>
        <p:nvSpPr>
          <p:cNvPr id="6" name="Notes Placeholder 5">
            <a:extLst>
              <a:ext uri="{FF2B5EF4-FFF2-40B4-BE49-F238E27FC236}">
                <a16:creationId xmlns:a16="http://schemas.microsoft.com/office/drawing/2014/main" xmlns="" id="{4B1ED79D-E831-4811-9A7D-A7E78D2789B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80374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725A714-B72C-4E9A-837C-7F7A43724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262EA95-8495-433E-832B-D6D39BEB395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63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8:notes"/>
          <p:cNvSpPr>
            <a:spLocks noGrp="1" noRot="1" noChangeAspect="1"/>
          </p:cNvSpPr>
          <p:nvPr>
            <p:ph type="sldImg" idx="2"/>
          </p:nvPr>
        </p:nvSpPr>
        <p:spPr>
          <a:xfrm>
            <a:off x="1084263" y="720725"/>
            <a:ext cx="4841875" cy="2724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28:notes"/>
          <p:cNvSpPr txBox="1">
            <a:spLocks noGrp="1"/>
          </p:cNvSpPr>
          <p:nvPr>
            <p:ph type="body" idx="1"/>
          </p:nvPr>
        </p:nvSpPr>
        <p:spPr>
          <a:xfrm>
            <a:off x="247757" y="3628710"/>
            <a:ext cx="6514886" cy="528752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200"/>
              <a:buNone/>
            </a:pPr>
            <a:endParaRPr dirty="0"/>
          </a:p>
          <a:p>
            <a:pPr marL="0" lvl="0" indent="0" algn="l" rtl="0">
              <a:lnSpc>
                <a:spcPct val="90000"/>
              </a:lnSpc>
              <a:spcBef>
                <a:spcPts val="600"/>
              </a:spcBef>
              <a:spcAft>
                <a:spcPts val="0"/>
              </a:spcAft>
              <a:buClr>
                <a:schemeClr val="dk1"/>
              </a:buClr>
              <a:buSzPts val="1200"/>
              <a:buNone/>
            </a:pPr>
            <a:endParaRPr dirty="0"/>
          </a:p>
          <a:p>
            <a:pPr marL="0" lvl="0" indent="0" algn="l" rtl="0">
              <a:lnSpc>
                <a:spcPct val="90000"/>
              </a:lnSpc>
              <a:spcBef>
                <a:spcPts val="609"/>
              </a:spcBef>
              <a:spcAft>
                <a:spcPts val="0"/>
              </a:spcAft>
              <a:buClr>
                <a:schemeClr val="dk1"/>
              </a:buClr>
              <a:buSzPts val="1200"/>
              <a:buNone/>
            </a:pPr>
            <a:endParaRPr dirty="0"/>
          </a:p>
        </p:txBody>
      </p:sp>
    </p:spTree>
    <p:extLst>
      <p:ext uri="{BB962C8B-B14F-4D97-AF65-F5344CB8AC3E}">
        <p14:creationId xmlns:p14="http://schemas.microsoft.com/office/powerpoint/2010/main" val="895383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A6F7979-EBA0-4672-9FD8-28D2F3E3FF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9852929-CF40-4105-93DC-E12985F2C9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2664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1DF93B9-D1A9-4681-A701-BEFA4492E8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1940912-B569-4173-8E28-3261B4D37DD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005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49C9DA6-BF4F-4305-AAF1-46206933FB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63DC8B6-DF65-42C6-A0E0-01CA907BD1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9860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DEA0A2C-E5F6-473E-8CE2-995691EF51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35B3D33-9AD8-4B8D-AD95-F4A12A3545D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21698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80D7828-CF55-4048-ADA9-B0457B5514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640F909-52C1-43B8-AFD0-11531C58348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1495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A4F29B0-E8EC-49F1-9605-42BDF2A683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978D8B2-E6B2-471C-917E-9132867E788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720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3" name="Slide Image Placeholder 2">
            <a:extLst>
              <a:ext uri="{FF2B5EF4-FFF2-40B4-BE49-F238E27FC236}">
                <a16:creationId xmlns:a16="http://schemas.microsoft.com/office/drawing/2014/main" xmlns="" id="{38ACB837-D02A-486B-8D7C-3603E901EE49}"/>
              </a:ext>
            </a:extLst>
          </p:cNvPr>
          <p:cNvSpPr>
            <a:spLocks noGrp="1" noRot="1" noChangeAspect="1"/>
          </p:cNvSpPr>
          <p:nvPr>
            <p:ph type="sldImg"/>
          </p:nvPr>
        </p:nvSpPr>
        <p:spPr/>
      </p:sp>
      <p:sp>
        <p:nvSpPr>
          <p:cNvPr id="4" name="Notes Placeholder 3">
            <a:extLst>
              <a:ext uri="{FF2B5EF4-FFF2-40B4-BE49-F238E27FC236}">
                <a16:creationId xmlns:a16="http://schemas.microsoft.com/office/drawing/2014/main" xmlns="" id="{329BA20B-F7F7-4982-8BA5-CB1B2F77CF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4772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1" name="Google Shape;681;p16:notes"/>
          <p:cNvSpPr txBox="1">
            <a:spLocks noGrp="1"/>
          </p:cNvSpPr>
          <p:nvPr>
            <p:ph type="body" idx="1"/>
          </p:nvPr>
        </p:nvSpPr>
        <p:spPr/>
        <p:txBody>
          <a:bodyPr/>
          <a:lstStyle/>
          <a:p>
            <a:pPr lvl="0"/>
            <a:endParaRPr lang="en-US" dirty="0"/>
          </a:p>
          <a:p>
            <a:pPr lvl="0"/>
            <a:endParaRPr lang="en-US" dirty="0"/>
          </a:p>
        </p:txBody>
      </p:sp>
      <p:sp>
        <p:nvSpPr>
          <p:cNvPr id="3" name="Slide Image Placeholder 2">
            <a:extLst>
              <a:ext uri="{FF2B5EF4-FFF2-40B4-BE49-F238E27FC236}">
                <a16:creationId xmlns:a16="http://schemas.microsoft.com/office/drawing/2014/main" xmlns="" id="{E98BFACF-C8CA-44F5-83AA-24E56584DC06}"/>
              </a:ext>
            </a:extLst>
          </p:cNvPr>
          <p:cNvSpPr>
            <a:spLocks noGrp="1" noRot="1" noChangeAspect="1"/>
          </p:cNvSpPr>
          <p:nvPr>
            <p:ph type="sldImg"/>
          </p:nvPr>
        </p:nvSpPr>
        <p:spPr/>
      </p:sp>
    </p:spTree>
    <p:extLst>
      <p:ext uri="{BB962C8B-B14F-4D97-AF65-F5344CB8AC3E}">
        <p14:creationId xmlns:p14="http://schemas.microsoft.com/office/powerpoint/2010/main" val="122927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4" name="Google Shape;364;p2:notes"/>
          <p:cNvSpPr>
            <a:spLocks noGrp="1" noRot="1" noChangeAspect="1"/>
          </p:cNvSpPr>
          <p:nvPr>
            <p:ph type="sldImg" idx="2"/>
          </p:nvPr>
        </p:nvSpPr>
        <p:spPr>
          <a:xfrm>
            <a:off x="1084263" y="720725"/>
            <a:ext cx="4841875" cy="2724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 name="Notes Placeholder 2">
            <a:extLst>
              <a:ext uri="{FF2B5EF4-FFF2-40B4-BE49-F238E27FC236}">
                <a16:creationId xmlns:a16="http://schemas.microsoft.com/office/drawing/2014/main" xmlns="" id="{27FB3171-F716-47CF-A914-D4AC470EA61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4248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16C001A-FF28-47CB-A21D-9F7ADA2E2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3F157-E8DB-459A-A436-1F6E49159AE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0886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38FEC56-617B-4717-813A-671B1C14B3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431A862-3A74-419E-AF38-5A3F17637A2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44310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B59EB4A-96FD-4A2B-8C8C-2D433759AC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DC11577-7D6D-4E62-B238-F2AAD4E10E4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9373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3" name="Google Shape;753;p20:notes"/>
          <p:cNvSpPr txBox="1">
            <a:spLocks noGrp="1"/>
          </p:cNvSpPr>
          <p:nvPr>
            <p:ph type="body" idx="1"/>
          </p:nvPr>
        </p:nvSpPr>
        <p:spPr/>
        <p:txBody>
          <a:bodyPr/>
          <a:lstStyle/>
          <a:p>
            <a:pPr lvl="0"/>
            <a:endParaRPr lang="en-US" dirty="0"/>
          </a:p>
          <a:p>
            <a:pPr lvl="0"/>
            <a:endParaRPr lang="en-US" dirty="0"/>
          </a:p>
        </p:txBody>
      </p:sp>
      <p:sp>
        <p:nvSpPr>
          <p:cNvPr id="3" name="Slide Image Placeholder 2">
            <a:extLst>
              <a:ext uri="{FF2B5EF4-FFF2-40B4-BE49-F238E27FC236}">
                <a16:creationId xmlns:a16="http://schemas.microsoft.com/office/drawing/2014/main" xmlns="" id="{A0304670-E7B5-4572-B832-B07A1D26E922}"/>
              </a:ext>
            </a:extLst>
          </p:cNvPr>
          <p:cNvSpPr>
            <a:spLocks noGrp="1" noRot="1" noChangeAspect="1"/>
          </p:cNvSpPr>
          <p:nvPr>
            <p:ph type="sldImg"/>
          </p:nvPr>
        </p:nvSpPr>
        <p:spPr/>
      </p:sp>
    </p:spTree>
    <p:extLst>
      <p:ext uri="{BB962C8B-B14F-4D97-AF65-F5344CB8AC3E}">
        <p14:creationId xmlns:p14="http://schemas.microsoft.com/office/powerpoint/2010/main" val="2338463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8493796-4637-4ABF-BFDA-59B76B4AA4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83019AA-C5B2-4753-B345-04D0400CB08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76193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39E195D-9510-4299-9277-4D6F40FDEF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0DF90E1-33A1-4B51-9DCA-5E072F07A9D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402585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C269671-66DC-4911-9934-232B0F7CA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8C549E4-7EC9-47C2-89C9-EC3FBA56088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5525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B92BF2-DBA4-436C-AE24-1A4F25C92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9EF1A96-3FE6-41E6-ABA0-793EFDB9D43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952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F23A877-8241-478B-89E3-27ED7708A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79EA83A-33FB-4421-98BD-66DA3A8DC5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2734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6F18614C-634D-4B19-95B9-18576F23C3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DCAA431-7902-4FE9-9DAD-E0CD8FCEADF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9035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4520BB6C-FC60-45A4-A240-991EC4BA9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60EF587-700F-4EC5-B506-EEDC5C348DA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2762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B5C7617-B6CF-4B3F-AB95-DA725317AD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B82055C-C671-4147-B115-0396ADF8307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6788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A6839E8-4FAD-4C04-84F2-71D77F1156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3071119-E2F6-4F6B-A84E-2C09335AF5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5290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6" name="Google Shape;466;p25:notes"/>
          <p:cNvSpPr txBox="1">
            <a:spLocks noGrp="1"/>
          </p:cNvSpPr>
          <p:nvPr>
            <p:ph type="body" idx="1"/>
          </p:nvPr>
        </p:nvSpPr>
        <p:spPr/>
        <p:txBody>
          <a:bodyPr/>
          <a:lstStyle/>
          <a:p>
            <a:pPr lvl="0"/>
            <a:endParaRPr lang="en-US" dirty="0"/>
          </a:p>
          <a:p>
            <a:pPr lvl="0"/>
            <a:endParaRPr lang="en-US" dirty="0"/>
          </a:p>
        </p:txBody>
      </p:sp>
      <p:sp>
        <p:nvSpPr>
          <p:cNvPr id="5" name="Slide Image Placeholder 4">
            <a:extLst>
              <a:ext uri="{FF2B5EF4-FFF2-40B4-BE49-F238E27FC236}">
                <a16:creationId xmlns:a16="http://schemas.microsoft.com/office/drawing/2014/main" xmlns="" id="{64FAF508-A65F-479D-B436-48A7C907FC35}"/>
              </a:ext>
            </a:extLst>
          </p:cNvPr>
          <p:cNvSpPr>
            <a:spLocks noGrp="1" noRot="1" noChangeAspect="1"/>
          </p:cNvSpPr>
          <p:nvPr>
            <p:ph type="sldImg"/>
          </p:nvPr>
        </p:nvSpPr>
        <p:spPr/>
      </p:sp>
    </p:spTree>
    <p:extLst>
      <p:ext uri="{BB962C8B-B14F-4D97-AF65-F5344CB8AC3E}">
        <p14:creationId xmlns:p14="http://schemas.microsoft.com/office/powerpoint/2010/main" val="3326288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4F88061-475F-404C-93CF-EDBF1ABF1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B7A889E-B37F-4EEF-9D62-B587BA12F48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325513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spTree>
      <p:nvGrpSpPr>
        <p:cNvPr id="1" name="Shape 14"/>
        <p:cNvGrpSpPr/>
        <p:nvPr/>
      </p:nvGrpSpPr>
      <p:grpSpPr>
        <a:xfrm>
          <a:off x="0" y="0"/>
          <a:ext cx="0" cy="0"/>
          <a:chOff x="0" y="0"/>
          <a:chExt cx="0" cy="0"/>
        </a:xfrm>
      </p:grpSpPr>
      <p:pic>
        <p:nvPicPr>
          <p:cNvPr id="15" name="Google Shape;15;p31"/>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16" name="Google Shape;16;p31"/>
          <p:cNvSpPr/>
          <p:nvPr/>
        </p:nvSpPr>
        <p:spPr>
          <a:xfrm>
            <a:off x="7058822" y="1343025"/>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 name="Google Shape;17;p31"/>
          <p:cNvSpPr/>
          <p:nvPr/>
        </p:nvSpPr>
        <p:spPr>
          <a:xfrm>
            <a:off x="1588464" y="1343025"/>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8" name="Google Shape;18;p31"/>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 name="Google Shape;19;p31"/>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20" name="Google Shape;20;p31"/>
          <p:cNvPicPr preferRelativeResize="0"/>
          <p:nvPr/>
        </p:nvPicPr>
        <p:blipFill rotWithShape="1">
          <a:blip r:embed="rId3">
            <a:alphaModFix/>
          </a:blip>
          <a:srcRect/>
          <a:stretch/>
        </p:blipFill>
        <p:spPr>
          <a:xfrm>
            <a:off x="9686167" y="5975402"/>
            <a:ext cx="2057400" cy="469087"/>
          </a:xfrm>
          <a:prstGeom prst="rect">
            <a:avLst/>
          </a:prstGeom>
          <a:noFill/>
          <a:ln>
            <a:noFill/>
          </a:ln>
        </p:spPr>
      </p:pic>
      <p:sp>
        <p:nvSpPr>
          <p:cNvPr id="21" name="Google Shape;21;p31"/>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B1_Tang">
  <p:cSld name="Quote B1_Tang">
    <p:spTree>
      <p:nvGrpSpPr>
        <p:cNvPr id="1" name="Shape 67"/>
        <p:cNvGrpSpPr/>
        <p:nvPr/>
      </p:nvGrpSpPr>
      <p:grpSpPr>
        <a:xfrm>
          <a:off x="0" y="0"/>
          <a:ext cx="0" cy="0"/>
          <a:chOff x="0" y="0"/>
          <a:chExt cx="0" cy="0"/>
        </a:xfrm>
      </p:grpSpPr>
      <p:sp>
        <p:nvSpPr>
          <p:cNvPr id="68" name="Google Shape;68;p59"/>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9"/>
          <p:cNvSpPr/>
          <p:nvPr/>
        </p:nvSpPr>
        <p:spPr>
          <a:xfrm>
            <a:off x="474077"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0" name="Google Shape;70;p59"/>
          <p:cNvSpPr/>
          <p:nvPr/>
        </p:nvSpPr>
        <p:spPr>
          <a:xfrm>
            <a:off x="9422804"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1" name="Google Shape;71;p59"/>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B1_Lemon">
  <p:cSld name="Quote B1_Lemon">
    <p:spTree>
      <p:nvGrpSpPr>
        <p:cNvPr id="1" name="Shape 72"/>
        <p:cNvGrpSpPr/>
        <p:nvPr/>
      </p:nvGrpSpPr>
      <p:grpSpPr>
        <a:xfrm>
          <a:off x="0" y="0"/>
          <a:ext cx="0" cy="0"/>
          <a:chOff x="0" y="0"/>
          <a:chExt cx="0" cy="0"/>
        </a:xfrm>
      </p:grpSpPr>
      <p:sp>
        <p:nvSpPr>
          <p:cNvPr id="73" name="Google Shape;73;p60"/>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60"/>
          <p:cNvSpPr/>
          <p:nvPr/>
        </p:nvSpPr>
        <p:spPr>
          <a:xfrm>
            <a:off x="474077"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5" name="Google Shape;75;p60"/>
          <p:cNvSpPr/>
          <p:nvPr/>
        </p:nvSpPr>
        <p:spPr>
          <a:xfrm>
            <a:off x="9422804"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6" name="Google Shape;76;p60"/>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B1_Rose">
  <p:cSld name="Quote B1_Rose">
    <p:spTree>
      <p:nvGrpSpPr>
        <p:cNvPr id="1" name="Shape 77"/>
        <p:cNvGrpSpPr/>
        <p:nvPr/>
      </p:nvGrpSpPr>
      <p:grpSpPr>
        <a:xfrm>
          <a:off x="0" y="0"/>
          <a:ext cx="0" cy="0"/>
          <a:chOff x="0" y="0"/>
          <a:chExt cx="0" cy="0"/>
        </a:xfrm>
      </p:grpSpPr>
      <p:sp>
        <p:nvSpPr>
          <p:cNvPr id="78" name="Google Shape;78;p61"/>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1"/>
          <p:cNvSpPr/>
          <p:nvPr/>
        </p:nvSpPr>
        <p:spPr>
          <a:xfrm>
            <a:off x="474077"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0" name="Google Shape;80;p61"/>
          <p:cNvSpPr/>
          <p:nvPr/>
        </p:nvSpPr>
        <p:spPr>
          <a:xfrm>
            <a:off x="9422804"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1" name="Google Shape;81;p61"/>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B2_Steel with photo">
  <p:cSld name="Quote B2_Steel with photo">
    <p:spTree>
      <p:nvGrpSpPr>
        <p:cNvPr id="1" name="Shape 82"/>
        <p:cNvGrpSpPr/>
        <p:nvPr/>
      </p:nvGrpSpPr>
      <p:grpSpPr>
        <a:xfrm>
          <a:off x="0" y="0"/>
          <a:ext cx="0" cy="0"/>
          <a:chOff x="0" y="0"/>
          <a:chExt cx="0" cy="0"/>
        </a:xfrm>
      </p:grpSpPr>
      <p:sp>
        <p:nvSpPr>
          <p:cNvPr id="83" name="Google Shape;83;p62"/>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84" name="Google Shape;84;p62"/>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62"/>
          <p:cNvSpPr/>
          <p:nvPr/>
        </p:nvSpPr>
        <p:spPr>
          <a:xfrm>
            <a:off x="6426219"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6" name="Google Shape;86;p62"/>
          <p:cNvSpPr/>
          <p:nvPr/>
        </p:nvSpPr>
        <p:spPr>
          <a:xfrm>
            <a:off x="473765"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7" name="Google Shape;87;p62"/>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B2_Tang with photo">
  <p:cSld name="Quote B2_Tang with photo">
    <p:spTree>
      <p:nvGrpSpPr>
        <p:cNvPr id="1" name="Shape 88"/>
        <p:cNvGrpSpPr/>
        <p:nvPr/>
      </p:nvGrpSpPr>
      <p:grpSpPr>
        <a:xfrm>
          <a:off x="0" y="0"/>
          <a:ext cx="0" cy="0"/>
          <a:chOff x="0" y="0"/>
          <a:chExt cx="0" cy="0"/>
        </a:xfrm>
      </p:grpSpPr>
      <p:sp>
        <p:nvSpPr>
          <p:cNvPr id="89" name="Google Shape;89;p63"/>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90" name="Google Shape;90;p63"/>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63"/>
          <p:cNvSpPr/>
          <p:nvPr/>
        </p:nvSpPr>
        <p:spPr>
          <a:xfrm>
            <a:off x="6426219"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2" name="Google Shape;92;p63"/>
          <p:cNvSpPr/>
          <p:nvPr/>
        </p:nvSpPr>
        <p:spPr>
          <a:xfrm>
            <a:off x="473765"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3" name="Google Shape;93;p63"/>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B2_Lemon with photo">
  <p:cSld name="Quote B2_Lemon with photo">
    <p:spTree>
      <p:nvGrpSpPr>
        <p:cNvPr id="1" name="Shape 94"/>
        <p:cNvGrpSpPr/>
        <p:nvPr/>
      </p:nvGrpSpPr>
      <p:grpSpPr>
        <a:xfrm>
          <a:off x="0" y="0"/>
          <a:ext cx="0" cy="0"/>
          <a:chOff x="0" y="0"/>
          <a:chExt cx="0" cy="0"/>
        </a:xfrm>
      </p:grpSpPr>
      <p:sp>
        <p:nvSpPr>
          <p:cNvPr id="95" name="Google Shape;95;p64"/>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96" name="Google Shape;96;p64"/>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4"/>
          <p:cNvSpPr/>
          <p:nvPr/>
        </p:nvSpPr>
        <p:spPr>
          <a:xfrm>
            <a:off x="6426219"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8" name="Google Shape;98;p64"/>
          <p:cNvSpPr/>
          <p:nvPr/>
        </p:nvSpPr>
        <p:spPr>
          <a:xfrm>
            <a:off x="473765"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9" name="Google Shape;99;p64"/>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B2_Rose with photo">
  <p:cSld name="Quote B2_Rose with photo">
    <p:spTree>
      <p:nvGrpSpPr>
        <p:cNvPr id="1" name="Shape 100"/>
        <p:cNvGrpSpPr/>
        <p:nvPr/>
      </p:nvGrpSpPr>
      <p:grpSpPr>
        <a:xfrm>
          <a:off x="0" y="0"/>
          <a:ext cx="0" cy="0"/>
          <a:chOff x="0" y="0"/>
          <a:chExt cx="0" cy="0"/>
        </a:xfrm>
      </p:grpSpPr>
      <p:sp>
        <p:nvSpPr>
          <p:cNvPr id="101" name="Google Shape;101;p65"/>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102" name="Google Shape;102;p65"/>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5"/>
          <p:cNvSpPr/>
          <p:nvPr/>
        </p:nvSpPr>
        <p:spPr>
          <a:xfrm>
            <a:off x="6426219"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04" name="Google Shape;104;p65"/>
          <p:cNvSpPr/>
          <p:nvPr/>
        </p:nvSpPr>
        <p:spPr>
          <a:xfrm>
            <a:off x="473765"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05" name="Google Shape;105;p65"/>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sp>
        <p:nvSpPr>
          <p:cNvPr id="113" name="Google Shape;113;p3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3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a:lvl1pPr>
            <a:lvl2pPr marL="914400" lvl="1" indent="-331469" algn="l">
              <a:lnSpc>
                <a:spcPct val="100000"/>
              </a:lnSpc>
              <a:spcBef>
                <a:spcPts val="1200"/>
              </a:spcBef>
              <a:spcAft>
                <a:spcPts val="0"/>
              </a:spcAft>
              <a:buClr>
                <a:schemeClr val="dk1"/>
              </a:buClr>
              <a:buSzPts val="1620"/>
              <a:buChar char="–"/>
              <a:defRPr/>
            </a:lvl2pPr>
            <a:lvl3pPr marL="1371600" lvl="2" indent="-342900" algn="l">
              <a:lnSpc>
                <a:spcPct val="100000"/>
              </a:lnSpc>
              <a:spcBef>
                <a:spcPts val="1200"/>
              </a:spcBef>
              <a:spcAft>
                <a:spcPts val="0"/>
              </a:spcAft>
              <a:buClr>
                <a:schemeClr val="dk1"/>
              </a:buClr>
              <a:buSzPts val="1800"/>
              <a:buChar char="•"/>
              <a:defRPr/>
            </a:lvl3pPr>
            <a:lvl4pPr marL="1828800" lvl="3" indent="-331469" algn="l">
              <a:lnSpc>
                <a:spcPct val="100000"/>
              </a:lnSpc>
              <a:spcBef>
                <a:spcPts val="1200"/>
              </a:spcBef>
              <a:spcAft>
                <a:spcPts val="0"/>
              </a:spcAft>
              <a:buClr>
                <a:schemeClr val="dk1"/>
              </a:buClr>
              <a:buSzPts val="1620"/>
              <a:buChar char="–"/>
              <a:defRPr/>
            </a:lvl4pPr>
            <a:lvl5pPr marL="2286000" lvl="4" indent="-342900" algn="l">
              <a:lnSpc>
                <a:spcPct val="10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15"/>
        <p:cNvGrpSpPr/>
        <p:nvPr/>
      </p:nvGrpSpPr>
      <p:grpSpPr>
        <a:xfrm>
          <a:off x="0" y="0"/>
          <a:ext cx="0" cy="0"/>
          <a:chOff x="0" y="0"/>
          <a:chExt cx="0" cy="0"/>
        </a:xfrm>
      </p:grpSpPr>
      <p:sp>
        <p:nvSpPr>
          <p:cNvPr id="116" name="Google Shape;116;p34"/>
          <p:cNvSpPr/>
          <p:nvPr/>
        </p:nvSpPr>
        <p:spPr>
          <a:xfrm>
            <a:off x="7140899" y="1354039"/>
            <a:ext cx="5051100"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7" name="Google Shape;117;p34"/>
          <p:cNvSpPr/>
          <p:nvPr/>
        </p:nvSpPr>
        <p:spPr>
          <a:xfrm>
            <a:off x="-2" y="1354039"/>
            <a:ext cx="1753954" cy="328692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8" name="Google Shape;118;p3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lumn graphics right">
  <p:cSld name="1_Two column graphics right">
    <p:spTree>
      <p:nvGrpSpPr>
        <p:cNvPr id="1" name="Shape 119"/>
        <p:cNvGrpSpPr/>
        <p:nvPr/>
      </p:nvGrpSpPr>
      <p:grpSpPr>
        <a:xfrm>
          <a:off x="0" y="0"/>
          <a:ext cx="0" cy="0"/>
          <a:chOff x="0" y="0"/>
          <a:chExt cx="0" cy="0"/>
        </a:xfrm>
      </p:grpSpPr>
      <p:sp>
        <p:nvSpPr>
          <p:cNvPr id="120" name="Google Shape;120;p3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5"/>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Clr>
                <a:schemeClr val="dk1"/>
              </a:buClr>
              <a:buSzPts val="18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42900" algn="l">
              <a:lnSpc>
                <a:spcPct val="100000"/>
              </a:lnSpc>
              <a:spcBef>
                <a:spcPts val="1200"/>
              </a:spcBef>
              <a:spcAft>
                <a:spcPts val="0"/>
              </a:spcAft>
              <a:buClr>
                <a:schemeClr val="dk1"/>
              </a:buClr>
              <a:buSzPts val="18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42900" algn="l">
              <a:lnSpc>
                <a:spcPct val="100000"/>
              </a:lnSpc>
              <a:spcBef>
                <a:spcPts val="1200"/>
              </a:spcBef>
              <a:spcAft>
                <a:spcPts val="0"/>
              </a:spcAft>
              <a:buClr>
                <a:schemeClr val="dk1"/>
              </a:buClr>
              <a:buSzPts val="18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B1_Steel">
  <p:cSld name="Title Slide B1_Steel">
    <p:spTree>
      <p:nvGrpSpPr>
        <p:cNvPr id="1" name="Shape 22"/>
        <p:cNvGrpSpPr/>
        <p:nvPr/>
      </p:nvGrpSpPr>
      <p:grpSpPr>
        <a:xfrm>
          <a:off x="0" y="0"/>
          <a:ext cx="0" cy="0"/>
          <a:chOff x="0" y="0"/>
          <a:chExt cx="0" cy="0"/>
        </a:xfrm>
      </p:grpSpPr>
      <p:sp>
        <p:nvSpPr>
          <p:cNvPr id="23" name="Google Shape;23;p51"/>
          <p:cNvSpPr/>
          <p:nvPr/>
        </p:nvSpPr>
        <p:spPr>
          <a:xfrm>
            <a:off x="7058822" y="1343025"/>
            <a:ext cx="160433" cy="329184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 name="Google Shape;24;p51"/>
          <p:cNvSpPr/>
          <p:nvPr/>
        </p:nvSpPr>
        <p:spPr>
          <a:xfrm>
            <a:off x="1588464" y="1343025"/>
            <a:ext cx="160433" cy="329184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5" name="Google Shape;25;p51"/>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26" name="Google Shape;26;p51"/>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7" name="Google Shape;27;p51"/>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1"/>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pic>
        <p:nvPicPr>
          <p:cNvPr id="29" name="Google Shape;29;p51"/>
          <p:cNvPicPr preferRelativeResize="0"/>
          <p:nvPr/>
        </p:nvPicPr>
        <p:blipFill rotWithShape="1">
          <a:blip r:embed="rId3">
            <a:alphaModFix/>
          </a:blip>
          <a:srcRect/>
          <a:stretch/>
        </p:blipFill>
        <p:spPr>
          <a:xfrm>
            <a:off x="9686167" y="5975402"/>
            <a:ext cx="2057400" cy="469087"/>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2"/>
        <p:cNvGrpSpPr/>
        <p:nvPr/>
      </p:nvGrpSpPr>
      <p:grpSpPr>
        <a:xfrm>
          <a:off x="0" y="0"/>
          <a:ext cx="0" cy="0"/>
          <a:chOff x="0" y="0"/>
          <a:chExt cx="0" cy="0"/>
        </a:xfrm>
      </p:grpSpPr>
      <p:sp>
        <p:nvSpPr>
          <p:cNvPr id="123" name="Google Shape;123;p3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24"/>
        <p:cNvGrpSpPr/>
        <p:nvPr/>
      </p:nvGrpSpPr>
      <p:grpSpPr>
        <a:xfrm>
          <a:off x="0" y="0"/>
          <a:ext cx="0" cy="0"/>
          <a:chOff x="0" y="0"/>
          <a:chExt cx="0" cy="0"/>
        </a:xfrm>
      </p:grpSpPr>
      <p:sp>
        <p:nvSpPr>
          <p:cNvPr id="125" name="Google Shape;125;p37"/>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37"/>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37"/>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28" name="Google Shape;128;p37"/>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29" name="Google Shape;129;p37"/>
          <p:cNvPicPr preferRelativeResize="0"/>
          <p:nvPr/>
        </p:nvPicPr>
        <p:blipFill rotWithShape="1">
          <a:blip r:embed="rId2">
            <a:alphaModFix/>
          </a:blip>
          <a:srcRect/>
          <a:stretch/>
        </p:blipFill>
        <p:spPr>
          <a:xfrm>
            <a:off x="9686167" y="6055538"/>
            <a:ext cx="2057400" cy="469087"/>
          </a:xfrm>
          <a:prstGeom prst="rect">
            <a:avLst/>
          </a:prstGeom>
          <a:noFill/>
          <a:ln>
            <a:noFill/>
          </a:ln>
        </p:spPr>
      </p:pic>
      <p:sp>
        <p:nvSpPr>
          <p:cNvPr id="130" name="Google Shape;130;p37"/>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131"/>
        <p:cNvGrpSpPr/>
        <p:nvPr/>
      </p:nvGrpSpPr>
      <p:grpSpPr>
        <a:xfrm>
          <a:off x="0" y="0"/>
          <a:ext cx="0" cy="0"/>
          <a:chOff x="0" y="0"/>
          <a:chExt cx="0" cy="0"/>
        </a:xfrm>
      </p:grpSpPr>
      <p:sp>
        <p:nvSpPr>
          <p:cNvPr id="132" name="Google Shape;132;p38"/>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38"/>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8"/>
          <p:cNvSpPr/>
          <p:nvPr/>
        </p:nvSpPr>
        <p:spPr>
          <a:xfrm>
            <a:off x="7058822"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5" name="Google Shape;135;p38"/>
          <p:cNvSpPr/>
          <p:nvPr/>
        </p:nvSpPr>
        <p:spPr>
          <a:xfrm>
            <a:off x="1588464" y="1343025"/>
            <a:ext cx="160433" cy="329184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136" name="Google Shape;136;p38"/>
          <p:cNvPicPr preferRelativeResize="0"/>
          <p:nvPr/>
        </p:nvPicPr>
        <p:blipFill rotWithShape="1">
          <a:blip r:embed="rId2">
            <a:alphaModFix/>
          </a:blip>
          <a:srcRect/>
          <a:stretch/>
        </p:blipFill>
        <p:spPr>
          <a:xfrm>
            <a:off x="9689540" y="6055538"/>
            <a:ext cx="2050653" cy="469087"/>
          </a:xfrm>
          <a:prstGeom prst="rect">
            <a:avLst/>
          </a:prstGeom>
          <a:noFill/>
          <a:ln>
            <a:noFill/>
          </a:ln>
        </p:spPr>
      </p:pic>
      <p:sp>
        <p:nvSpPr>
          <p:cNvPr id="137" name="Google Shape;137;p38"/>
          <p:cNvSpPr txBox="1"/>
          <p:nvPr/>
        </p:nvSpPr>
        <p:spPr>
          <a:xfrm>
            <a:off x="460256" y="6201460"/>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39"/>
        <p:cNvGrpSpPr/>
        <p:nvPr/>
      </p:nvGrpSpPr>
      <p:grpSpPr>
        <a:xfrm>
          <a:off x="0" y="0"/>
          <a:ext cx="0" cy="0"/>
          <a:chOff x="0" y="0"/>
          <a:chExt cx="0" cy="0"/>
        </a:xfrm>
      </p:grpSpPr>
      <p:sp>
        <p:nvSpPr>
          <p:cNvPr id="140" name="Google Shape;140;p4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40"/>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41"/>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41"/>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46"/>
        <p:cNvGrpSpPr/>
        <p:nvPr/>
      </p:nvGrpSpPr>
      <p:grpSpPr>
        <a:xfrm>
          <a:off x="0" y="0"/>
          <a:ext cx="0" cy="0"/>
          <a:chOff x="0" y="0"/>
          <a:chExt cx="0" cy="0"/>
        </a:xfrm>
      </p:grpSpPr>
      <p:sp>
        <p:nvSpPr>
          <p:cNvPr id="147" name="Google Shape;147;p42"/>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2"/>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42"/>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0" name="Google Shape;150;p4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51"/>
        <p:cNvGrpSpPr/>
        <p:nvPr/>
      </p:nvGrpSpPr>
      <p:grpSpPr>
        <a:xfrm>
          <a:off x="0" y="0"/>
          <a:ext cx="0" cy="0"/>
          <a:chOff x="0" y="0"/>
          <a:chExt cx="0" cy="0"/>
        </a:xfrm>
      </p:grpSpPr>
      <p:sp>
        <p:nvSpPr>
          <p:cNvPr id="152" name="Google Shape;152;p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43"/>
          <p:cNvSpPr txBox="1">
            <a:spLocks noGrp="1"/>
          </p:cNvSpPr>
          <p:nvPr>
            <p:ph type="body" idx="1"/>
          </p:nvPr>
        </p:nvSpPr>
        <p:spPr>
          <a:xfrm>
            <a:off x="460544"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3"/>
          <p:cNvSpPr txBox="1">
            <a:spLocks noGrp="1"/>
          </p:cNvSpPr>
          <p:nvPr>
            <p:ph type="body" idx="2"/>
          </p:nvPr>
        </p:nvSpPr>
        <p:spPr>
          <a:xfrm>
            <a:off x="4427537"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43"/>
          <p:cNvSpPr txBox="1">
            <a:spLocks noGrp="1"/>
          </p:cNvSpPr>
          <p:nvPr>
            <p:ph type="body" idx="3"/>
          </p:nvPr>
        </p:nvSpPr>
        <p:spPr>
          <a:xfrm>
            <a:off x="8391186" y="1527175"/>
            <a:ext cx="3336925" cy="4460875"/>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100000"/>
              </a:lnSpc>
              <a:spcBef>
                <a:spcPts val="1200"/>
              </a:spcBef>
              <a:spcAft>
                <a:spcPts val="0"/>
              </a:spcAft>
              <a:buClr>
                <a:schemeClr val="dk1"/>
              </a:buClr>
              <a:buSzPts val="2000"/>
              <a:buChar char="•"/>
              <a:defRPr sz="2000"/>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56"/>
        <p:cNvGrpSpPr/>
        <p:nvPr/>
      </p:nvGrpSpPr>
      <p:grpSpPr>
        <a:xfrm>
          <a:off x="0" y="0"/>
          <a:ext cx="0" cy="0"/>
          <a:chOff x="0" y="0"/>
          <a:chExt cx="0" cy="0"/>
        </a:xfrm>
      </p:grpSpPr>
      <p:sp>
        <p:nvSpPr>
          <p:cNvPr id="157" name="Google Shape;157;p44"/>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4"/>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9" name="Google Shape;159;p44"/>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0" name="Google Shape;160;p4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44"/>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62"/>
        <p:cNvGrpSpPr/>
        <p:nvPr/>
      </p:nvGrpSpPr>
      <p:grpSpPr>
        <a:xfrm>
          <a:off x="0" y="0"/>
          <a:ext cx="0" cy="0"/>
          <a:chOff x="0" y="0"/>
          <a:chExt cx="0" cy="0"/>
        </a:xfrm>
      </p:grpSpPr>
      <p:sp>
        <p:nvSpPr>
          <p:cNvPr id="163" name="Google Shape;163;p4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45"/>
          <p:cNvSpPr txBox="1">
            <a:spLocks noGrp="1"/>
          </p:cNvSpPr>
          <p:nvPr>
            <p:ph type="body" idx="1"/>
          </p:nvPr>
        </p:nvSpPr>
        <p:spPr>
          <a:xfrm>
            <a:off x="457200"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b="0"/>
            </a:lvl2pPr>
            <a:lvl3pPr marL="1371600" lvl="2" indent="-355600" algn="l">
              <a:lnSpc>
                <a:spcPct val="100000"/>
              </a:lnSpc>
              <a:spcBef>
                <a:spcPts val="1200"/>
              </a:spcBef>
              <a:spcAft>
                <a:spcPts val="0"/>
              </a:spcAft>
              <a:buClr>
                <a:schemeClr val="dk1"/>
              </a:buClr>
              <a:buSzPts val="2000"/>
              <a:buChar char="•"/>
              <a:defRPr sz="2000" b="0"/>
            </a:lvl3pPr>
            <a:lvl4pPr marL="1828800" lvl="3" indent="-342900" algn="l">
              <a:lnSpc>
                <a:spcPct val="100000"/>
              </a:lnSpc>
              <a:spcBef>
                <a:spcPts val="1200"/>
              </a:spcBef>
              <a:spcAft>
                <a:spcPts val="0"/>
              </a:spcAft>
              <a:buClr>
                <a:schemeClr val="dk1"/>
              </a:buClr>
              <a:buSzPts val="1800"/>
              <a:buChar char="–"/>
              <a:defRPr sz="2000" b="0"/>
            </a:lvl4pPr>
            <a:lvl5pPr marL="2286000" lvl="4" indent="-355600" algn="l">
              <a:lnSpc>
                <a:spcPct val="100000"/>
              </a:lnSpc>
              <a:spcBef>
                <a:spcPts val="1200"/>
              </a:spcBef>
              <a:spcAft>
                <a:spcPts val="0"/>
              </a:spcAft>
              <a:buClr>
                <a:schemeClr val="dk1"/>
              </a:buClr>
              <a:buSzPts val="2000"/>
              <a:buChar char="•"/>
              <a:defRPr sz="2000" b="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5" name="Google Shape;165;p45"/>
          <p:cNvSpPr txBox="1">
            <a:spLocks noGrp="1"/>
          </p:cNvSpPr>
          <p:nvPr>
            <p:ph type="body" idx="2"/>
          </p:nvPr>
        </p:nvSpPr>
        <p:spPr>
          <a:xfrm>
            <a:off x="3361373"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b="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45"/>
          <p:cNvSpPr txBox="1">
            <a:spLocks noGrp="1"/>
          </p:cNvSpPr>
          <p:nvPr>
            <p:ph type="body" idx="3"/>
          </p:nvPr>
        </p:nvSpPr>
        <p:spPr>
          <a:xfrm>
            <a:off x="6265546"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45"/>
          <p:cNvSpPr txBox="1">
            <a:spLocks noGrp="1"/>
          </p:cNvSpPr>
          <p:nvPr>
            <p:ph type="body" idx="4"/>
          </p:nvPr>
        </p:nvSpPr>
        <p:spPr>
          <a:xfrm>
            <a:off x="9169718" y="1527175"/>
            <a:ext cx="2563495" cy="4460875"/>
          </a:xfrm>
          <a:prstGeom prst="rect">
            <a:avLst/>
          </a:prstGeom>
          <a:solidFill>
            <a:srgbClr val="F4F4F4"/>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42900" algn="l">
              <a:lnSpc>
                <a:spcPct val="100000"/>
              </a:lnSpc>
              <a:spcBef>
                <a:spcPts val="1200"/>
              </a:spcBef>
              <a:spcAft>
                <a:spcPts val="0"/>
              </a:spcAft>
              <a:buClr>
                <a:schemeClr val="dk1"/>
              </a:buClr>
              <a:buSzPts val="1800"/>
              <a:buChar char="–"/>
              <a:defRPr sz="2000"/>
            </a:lvl2pPr>
            <a:lvl3pPr marL="1371600" lvl="2" indent="-355600" algn="l">
              <a:lnSpc>
                <a:spcPct val="100000"/>
              </a:lnSpc>
              <a:spcBef>
                <a:spcPts val="1200"/>
              </a:spcBef>
              <a:spcAft>
                <a:spcPts val="0"/>
              </a:spcAft>
              <a:buClr>
                <a:schemeClr val="dk1"/>
              </a:buClr>
              <a:buSzPts val="2000"/>
              <a:buChar char="•"/>
              <a:defRPr sz="2000"/>
            </a:lvl3pPr>
            <a:lvl4pPr marL="1828800" lvl="3" indent="-342900" algn="l">
              <a:lnSpc>
                <a:spcPct val="100000"/>
              </a:lnSpc>
              <a:spcBef>
                <a:spcPts val="1200"/>
              </a:spcBef>
              <a:spcAft>
                <a:spcPts val="0"/>
              </a:spcAft>
              <a:buClr>
                <a:schemeClr val="dk1"/>
              </a:buClr>
              <a:buSzPts val="1800"/>
              <a:buChar char="–"/>
              <a:defRPr sz="2000"/>
            </a:lvl4pPr>
            <a:lvl5pPr marL="2286000" lvl="4" indent="-355600" algn="l">
              <a:lnSpc>
                <a:spcPct val="100000"/>
              </a:lnSpc>
              <a:spcBef>
                <a:spcPts val="1200"/>
              </a:spcBef>
              <a:spcAft>
                <a:spcPts val="0"/>
              </a:spcAft>
              <a:buClr>
                <a:schemeClr val="dk1"/>
              </a:buClr>
              <a:buSzPts val="2000"/>
              <a:buChar char="•"/>
              <a:defRPr sz="2000"/>
            </a:lvl5pPr>
            <a:lvl6pPr marL="2743200" lvl="5" indent="-355600" algn="l">
              <a:lnSpc>
                <a:spcPct val="90000"/>
              </a:lnSpc>
              <a:spcBef>
                <a:spcPts val="1200"/>
              </a:spcBef>
              <a:spcAft>
                <a:spcPts val="0"/>
              </a:spcAft>
              <a:buClr>
                <a:schemeClr val="dk1"/>
              </a:buClr>
              <a:buSzPts val="2000"/>
              <a:buChar char="•"/>
              <a:defRPr sz="2000"/>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spTree>
      <p:nvGrpSpPr>
        <p:cNvPr id="1" name="Shape 30"/>
        <p:cNvGrpSpPr/>
        <p:nvPr/>
      </p:nvGrpSpPr>
      <p:grpSpPr>
        <a:xfrm>
          <a:off x="0" y="0"/>
          <a:ext cx="0" cy="0"/>
          <a:chOff x="0" y="0"/>
          <a:chExt cx="0" cy="0"/>
        </a:xfrm>
      </p:grpSpPr>
      <p:pic>
        <p:nvPicPr>
          <p:cNvPr id="31" name="Google Shape;31;p52"/>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32" name="Google Shape;32;p52"/>
          <p:cNvSpPr/>
          <p:nvPr/>
        </p:nvSpPr>
        <p:spPr>
          <a:xfrm>
            <a:off x="7058822" y="1343025"/>
            <a:ext cx="160433" cy="329184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3" name="Google Shape;33;p52"/>
          <p:cNvSpPr/>
          <p:nvPr/>
        </p:nvSpPr>
        <p:spPr>
          <a:xfrm>
            <a:off x="1588464" y="1343025"/>
            <a:ext cx="160433" cy="329184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34" name="Google Shape;34;p52"/>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52"/>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36" name="Google Shape;36;p52"/>
          <p:cNvPicPr preferRelativeResize="0"/>
          <p:nvPr/>
        </p:nvPicPr>
        <p:blipFill rotWithShape="1">
          <a:blip r:embed="rId3">
            <a:alphaModFix/>
          </a:blip>
          <a:srcRect/>
          <a:stretch/>
        </p:blipFill>
        <p:spPr>
          <a:xfrm>
            <a:off x="9686167" y="5975402"/>
            <a:ext cx="2057400" cy="469087"/>
          </a:xfrm>
          <a:prstGeom prst="rect">
            <a:avLst/>
          </a:prstGeom>
          <a:noFill/>
          <a:ln>
            <a:noFill/>
          </a:ln>
        </p:spPr>
      </p:pic>
      <p:sp>
        <p:nvSpPr>
          <p:cNvPr id="37" name="Google Shape;37;p52"/>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68"/>
        <p:cNvGrpSpPr/>
        <p:nvPr/>
      </p:nvGrpSpPr>
      <p:grpSpPr>
        <a:xfrm>
          <a:off x="0" y="0"/>
          <a:ext cx="0" cy="0"/>
          <a:chOff x="0" y="0"/>
          <a:chExt cx="0" cy="0"/>
        </a:xfrm>
      </p:grpSpPr>
      <p:sp>
        <p:nvSpPr>
          <p:cNvPr id="169" name="Google Shape;169;p46"/>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0" name="Google Shape;170;p46"/>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1" name="Google Shape;171;p4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2"/>
        <p:cNvGrpSpPr/>
        <p:nvPr/>
      </p:nvGrpSpPr>
      <p:grpSpPr>
        <a:xfrm>
          <a:off x="0" y="0"/>
          <a:ext cx="0" cy="0"/>
          <a:chOff x="0" y="0"/>
          <a:chExt cx="0" cy="0"/>
        </a:xfrm>
      </p:grpSpPr>
      <p:sp>
        <p:nvSpPr>
          <p:cNvPr id="173" name="Google Shape;173;p47"/>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47"/>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5" name="Google Shape;175;p47"/>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76" name="Google Shape;176;p47"/>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Quote W1_Sky">
  <p:cSld name="Quote W1_Sky">
    <p:spTree>
      <p:nvGrpSpPr>
        <p:cNvPr id="1" name="Shape 177"/>
        <p:cNvGrpSpPr/>
        <p:nvPr/>
      </p:nvGrpSpPr>
      <p:grpSpPr>
        <a:xfrm>
          <a:off x="0" y="0"/>
          <a:ext cx="0" cy="0"/>
          <a:chOff x="0" y="0"/>
          <a:chExt cx="0" cy="0"/>
        </a:xfrm>
      </p:grpSpPr>
      <p:sp>
        <p:nvSpPr>
          <p:cNvPr id="178" name="Google Shape;178;p4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9" name="Google Shape;179;p48"/>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0" name="Google Shape;180;p48"/>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1" name="Google Shape;181;p48"/>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2"/>
        <p:cNvGrpSpPr/>
        <p:nvPr/>
      </p:nvGrpSpPr>
      <p:grpSpPr>
        <a:xfrm>
          <a:off x="0" y="0"/>
          <a:ext cx="0" cy="0"/>
          <a:chOff x="0" y="0"/>
          <a:chExt cx="0" cy="0"/>
        </a:xfrm>
      </p:grpSpPr>
      <p:sp>
        <p:nvSpPr>
          <p:cNvPr id="183" name="Google Shape;183;p49"/>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84" name="Google Shape;184;p49"/>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5" name="Google Shape;185;p49"/>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6" name="Google Shape;186;p49"/>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87" name="Google Shape;187;p49"/>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Quote W1_Sky with photo">
  <p:cSld name="Quote W1_Sky with photo">
    <p:spTree>
      <p:nvGrpSpPr>
        <p:cNvPr id="1" name="Shape 188"/>
        <p:cNvGrpSpPr/>
        <p:nvPr/>
      </p:nvGrpSpPr>
      <p:grpSpPr>
        <a:xfrm>
          <a:off x="0" y="0"/>
          <a:ext cx="0" cy="0"/>
          <a:chOff x="0" y="0"/>
          <a:chExt cx="0" cy="0"/>
        </a:xfrm>
      </p:grpSpPr>
      <p:sp>
        <p:nvSpPr>
          <p:cNvPr id="189" name="Google Shape;189;p50"/>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90" name="Google Shape;190;p50"/>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1" name="Google Shape;191;p50"/>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2" name="Google Shape;192;p50"/>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3" name="Google Shape;193;p50"/>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1"/>
        <p:cNvGrpSpPr/>
        <p:nvPr/>
      </p:nvGrpSpPr>
      <p:grpSpPr>
        <a:xfrm>
          <a:off x="0" y="0"/>
          <a:ext cx="0" cy="0"/>
          <a:chOff x="0" y="0"/>
          <a:chExt cx="0" cy="0"/>
        </a:xfrm>
      </p:grpSpPr>
      <p:sp>
        <p:nvSpPr>
          <p:cNvPr id="202" name="Google Shape;202;p6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3"/>
        <p:cNvGrpSpPr/>
        <p:nvPr/>
      </p:nvGrpSpPr>
      <p:grpSpPr>
        <a:xfrm>
          <a:off x="0" y="0"/>
          <a:ext cx="0" cy="0"/>
          <a:chOff x="0" y="0"/>
          <a:chExt cx="0" cy="0"/>
        </a:xfrm>
      </p:grpSpPr>
      <p:sp>
        <p:nvSpPr>
          <p:cNvPr id="204" name="Google Shape;204;p6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69"/>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0"/>
              </a:spcBef>
              <a:spcAft>
                <a:spcPts val="0"/>
              </a:spcAft>
              <a:buSzPts val="1800"/>
              <a:buChar char="•"/>
              <a:defRPr/>
            </a:lvl1pPr>
            <a:lvl2pPr marL="914400" lvl="1" indent="-331469" algn="l">
              <a:lnSpc>
                <a:spcPct val="100000"/>
              </a:lnSpc>
              <a:spcBef>
                <a:spcPts val="1200"/>
              </a:spcBef>
              <a:spcAft>
                <a:spcPts val="0"/>
              </a:spcAft>
              <a:buClr>
                <a:schemeClr val="lt1"/>
              </a:buClr>
              <a:buSzPts val="1620"/>
              <a:buChar char="–"/>
              <a:defRPr/>
            </a:lvl2pPr>
            <a:lvl3pPr marL="1371600" lvl="2" indent="-342900" algn="l">
              <a:lnSpc>
                <a:spcPct val="100000"/>
              </a:lnSpc>
              <a:spcBef>
                <a:spcPts val="1200"/>
              </a:spcBef>
              <a:spcAft>
                <a:spcPts val="0"/>
              </a:spcAft>
              <a:buClr>
                <a:schemeClr val="lt1"/>
              </a:buClr>
              <a:buSzPts val="1800"/>
              <a:buChar char="•"/>
              <a:defRPr/>
            </a:lvl3pPr>
            <a:lvl4pPr marL="1828800" lvl="3" indent="-331469" algn="l">
              <a:lnSpc>
                <a:spcPct val="100000"/>
              </a:lnSpc>
              <a:spcBef>
                <a:spcPts val="1200"/>
              </a:spcBef>
              <a:spcAft>
                <a:spcPts val="0"/>
              </a:spcAft>
              <a:buClr>
                <a:schemeClr val="lt1"/>
              </a:buClr>
              <a:buSzPts val="1620"/>
              <a:buChar char="–"/>
              <a:defRPr/>
            </a:lvl4pPr>
            <a:lvl5pPr marL="2286000" lvl="4" indent="-342900" algn="l">
              <a:lnSpc>
                <a:spcPct val="100000"/>
              </a:lnSpc>
              <a:spcBef>
                <a:spcPts val="1200"/>
              </a:spcBef>
              <a:spcAft>
                <a:spcPts val="0"/>
              </a:spcAft>
              <a:buClr>
                <a:schemeClr val="lt1"/>
              </a:buClr>
              <a:buSzPts val="1800"/>
              <a:buChar char="•"/>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06"/>
        <p:cNvGrpSpPr/>
        <p:nvPr/>
      </p:nvGrpSpPr>
      <p:grpSpPr>
        <a:xfrm>
          <a:off x="0" y="0"/>
          <a:ext cx="0" cy="0"/>
          <a:chOff x="0" y="0"/>
          <a:chExt cx="0" cy="0"/>
        </a:xfrm>
      </p:grpSpPr>
      <p:sp>
        <p:nvSpPr>
          <p:cNvPr id="207" name="Google Shape;207;p7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70"/>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09"/>
        <p:cNvGrpSpPr/>
        <p:nvPr/>
      </p:nvGrpSpPr>
      <p:grpSpPr>
        <a:xfrm>
          <a:off x="0" y="0"/>
          <a:ext cx="0" cy="0"/>
          <a:chOff x="0" y="0"/>
          <a:chExt cx="0" cy="0"/>
        </a:xfrm>
      </p:grpSpPr>
      <p:sp>
        <p:nvSpPr>
          <p:cNvPr id="210" name="Google Shape;210;p7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71"/>
          <p:cNvSpPr txBox="1">
            <a:spLocks noGrp="1"/>
          </p:cNvSpPr>
          <p:nvPr>
            <p:ph type="body" idx="1"/>
          </p:nvPr>
        </p:nvSpPr>
        <p:spPr>
          <a:xfrm>
            <a:off x="457201"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2" name="Google Shape;212;p71"/>
          <p:cNvSpPr txBox="1">
            <a:spLocks noGrp="1"/>
          </p:cNvSpPr>
          <p:nvPr>
            <p:ph type="body" idx="2"/>
          </p:nvPr>
        </p:nvSpPr>
        <p:spPr>
          <a:xfrm>
            <a:off x="6234113" y="1527174"/>
            <a:ext cx="5499100"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spTree>
      <p:nvGrpSpPr>
        <p:cNvPr id="1" name="Shape 38"/>
        <p:cNvGrpSpPr/>
        <p:nvPr/>
      </p:nvGrpSpPr>
      <p:grpSpPr>
        <a:xfrm>
          <a:off x="0" y="0"/>
          <a:ext cx="0" cy="0"/>
          <a:chOff x="0" y="0"/>
          <a:chExt cx="0" cy="0"/>
        </a:xfrm>
      </p:grpSpPr>
      <p:pic>
        <p:nvPicPr>
          <p:cNvPr id="39" name="Google Shape;39;p53"/>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40" name="Google Shape;40;p53"/>
          <p:cNvSpPr/>
          <p:nvPr/>
        </p:nvSpPr>
        <p:spPr>
          <a:xfrm>
            <a:off x="7058822" y="1343025"/>
            <a:ext cx="160433" cy="329184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1" name="Google Shape;41;p53"/>
          <p:cNvSpPr/>
          <p:nvPr/>
        </p:nvSpPr>
        <p:spPr>
          <a:xfrm>
            <a:off x="1588464" y="1343025"/>
            <a:ext cx="160433" cy="329184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2" name="Google Shape;42;p53"/>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800"/>
              <a:buNone/>
              <a:defRPr sz="1800"/>
            </a:lvl1pPr>
            <a:lvl2pPr marL="914400" lvl="1" indent="-228600" algn="l">
              <a:lnSpc>
                <a:spcPct val="100000"/>
              </a:lnSpc>
              <a:spcBef>
                <a:spcPts val="0"/>
              </a:spcBef>
              <a:spcAft>
                <a:spcPts val="0"/>
              </a:spcAft>
              <a:buClr>
                <a:schemeClr val="lt1"/>
              </a:buClr>
              <a:buSzPts val="2160"/>
              <a:buNone/>
              <a:defRPr/>
            </a:lvl2pPr>
            <a:lvl3pPr marL="1371600" lvl="2" indent="-228600" algn="l">
              <a:lnSpc>
                <a:spcPct val="100000"/>
              </a:lnSpc>
              <a:spcBef>
                <a:spcPts val="1200"/>
              </a:spcBef>
              <a:spcAft>
                <a:spcPts val="0"/>
              </a:spcAft>
              <a:buClr>
                <a:schemeClr val="lt1"/>
              </a:buClr>
              <a:buSzPts val="2400"/>
              <a:buNone/>
              <a:defRPr/>
            </a:lvl3pPr>
            <a:lvl4pPr marL="1828800" lvl="3" indent="-228600" algn="l">
              <a:lnSpc>
                <a:spcPct val="100000"/>
              </a:lnSpc>
              <a:spcBef>
                <a:spcPts val="1200"/>
              </a:spcBef>
              <a:spcAft>
                <a:spcPts val="0"/>
              </a:spcAft>
              <a:buClr>
                <a:schemeClr val="lt1"/>
              </a:buClr>
              <a:buSzPts val="2160"/>
              <a:buNone/>
              <a:defRPr/>
            </a:lvl4pPr>
            <a:lvl5pPr marL="2286000" lvl="4" indent="-228600" algn="l">
              <a:lnSpc>
                <a:spcPct val="100000"/>
              </a:lnSpc>
              <a:spcBef>
                <a:spcPts val="1200"/>
              </a:spcBef>
              <a:spcAft>
                <a:spcPts val="0"/>
              </a:spcAft>
              <a:buClr>
                <a:schemeClr val="lt1"/>
              </a:buClr>
              <a:buSzPts val="2400"/>
              <a:buNone/>
              <a:defRPr/>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53"/>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44" name="Google Shape;44;p53"/>
          <p:cNvPicPr preferRelativeResize="0"/>
          <p:nvPr/>
        </p:nvPicPr>
        <p:blipFill rotWithShape="1">
          <a:blip r:embed="rId3">
            <a:alphaModFix/>
          </a:blip>
          <a:srcRect/>
          <a:stretch/>
        </p:blipFill>
        <p:spPr>
          <a:xfrm>
            <a:off x="9686167" y="5975402"/>
            <a:ext cx="2057400" cy="469087"/>
          </a:xfrm>
          <a:prstGeom prst="rect">
            <a:avLst/>
          </a:prstGeom>
          <a:noFill/>
          <a:ln>
            <a:noFill/>
          </a:ln>
        </p:spPr>
      </p:pic>
      <p:sp>
        <p:nvSpPr>
          <p:cNvPr id="45" name="Google Shape;45;p53"/>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13"/>
        <p:cNvGrpSpPr/>
        <p:nvPr/>
      </p:nvGrpSpPr>
      <p:grpSpPr>
        <a:xfrm>
          <a:off x="0" y="0"/>
          <a:ext cx="0" cy="0"/>
          <a:chOff x="0" y="0"/>
          <a:chExt cx="0" cy="0"/>
        </a:xfrm>
      </p:grpSpPr>
      <p:sp>
        <p:nvSpPr>
          <p:cNvPr id="214" name="Google Shape;214;p7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72"/>
          <p:cNvSpPr txBox="1">
            <a:spLocks noGrp="1"/>
          </p:cNvSpPr>
          <p:nvPr>
            <p:ph type="body" idx="1"/>
          </p:nvPr>
        </p:nvSpPr>
        <p:spPr>
          <a:xfrm>
            <a:off x="460544"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6" name="Google Shape;216;p72"/>
          <p:cNvSpPr txBox="1">
            <a:spLocks noGrp="1"/>
          </p:cNvSpPr>
          <p:nvPr>
            <p:ph type="body" idx="2"/>
          </p:nvPr>
        </p:nvSpPr>
        <p:spPr>
          <a:xfrm>
            <a:off x="4427537"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7" name="Google Shape;217;p72"/>
          <p:cNvSpPr txBox="1">
            <a:spLocks noGrp="1"/>
          </p:cNvSpPr>
          <p:nvPr>
            <p:ph type="body" idx="3"/>
          </p:nvPr>
        </p:nvSpPr>
        <p:spPr>
          <a:xfrm>
            <a:off x="8391186" y="1527175"/>
            <a:ext cx="333692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18"/>
        <p:cNvGrpSpPr/>
        <p:nvPr/>
      </p:nvGrpSpPr>
      <p:grpSpPr>
        <a:xfrm>
          <a:off x="0" y="0"/>
          <a:ext cx="0" cy="0"/>
          <a:chOff x="0" y="0"/>
          <a:chExt cx="0" cy="0"/>
        </a:xfrm>
      </p:grpSpPr>
      <p:sp>
        <p:nvSpPr>
          <p:cNvPr id="219" name="Google Shape;219;p7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0" name="Google Shape;220;p73"/>
          <p:cNvSpPr txBox="1">
            <a:spLocks noGrp="1"/>
          </p:cNvSpPr>
          <p:nvPr>
            <p:ph type="body" idx="1"/>
          </p:nvPr>
        </p:nvSpPr>
        <p:spPr>
          <a:xfrm>
            <a:off x="460544"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1" name="Google Shape;221;p73"/>
          <p:cNvSpPr txBox="1">
            <a:spLocks noGrp="1"/>
          </p:cNvSpPr>
          <p:nvPr>
            <p:ph type="body" idx="2"/>
          </p:nvPr>
        </p:nvSpPr>
        <p:spPr>
          <a:xfrm>
            <a:off x="4427537"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2" name="Google Shape;222;p73"/>
          <p:cNvSpPr txBox="1">
            <a:spLocks noGrp="1"/>
          </p:cNvSpPr>
          <p:nvPr>
            <p:ph type="body" idx="3"/>
          </p:nvPr>
        </p:nvSpPr>
        <p:spPr>
          <a:xfrm>
            <a:off x="8391186" y="1527175"/>
            <a:ext cx="333692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100000"/>
              </a:lnSpc>
              <a:spcBef>
                <a:spcPts val="1200"/>
              </a:spcBef>
              <a:spcAft>
                <a:spcPts val="0"/>
              </a:spcAft>
              <a:buClr>
                <a:schemeClr val="lt1"/>
              </a:buClr>
              <a:buSzPts val="2000"/>
              <a:buChar char="•"/>
              <a:defRPr sz="2000"/>
            </a:lvl6pPr>
            <a:lvl7pPr marL="3200400" lvl="6" indent="-342900" algn="l">
              <a:lnSpc>
                <a:spcPct val="90000"/>
              </a:lnSpc>
              <a:spcBef>
                <a:spcPts val="12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223"/>
        <p:cNvGrpSpPr/>
        <p:nvPr/>
      </p:nvGrpSpPr>
      <p:grpSpPr>
        <a:xfrm>
          <a:off x="0" y="0"/>
          <a:ext cx="0" cy="0"/>
          <a:chOff x="0" y="0"/>
          <a:chExt cx="0" cy="0"/>
        </a:xfrm>
      </p:grpSpPr>
      <p:sp>
        <p:nvSpPr>
          <p:cNvPr id="224" name="Google Shape;224;p74"/>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5" name="Google Shape;225;p74"/>
          <p:cNvSpPr txBox="1">
            <a:spLocks noGrp="1"/>
          </p:cNvSpPr>
          <p:nvPr>
            <p:ph type="body" idx="1"/>
          </p:nvPr>
        </p:nvSpPr>
        <p:spPr>
          <a:xfrm>
            <a:off x="457200"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6" name="Google Shape;226;p74"/>
          <p:cNvSpPr txBox="1">
            <a:spLocks noGrp="1"/>
          </p:cNvSpPr>
          <p:nvPr>
            <p:ph type="body" idx="2"/>
          </p:nvPr>
        </p:nvSpPr>
        <p:spPr>
          <a:xfrm>
            <a:off x="3361373"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b="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7" name="Google Shape;227;p74"/>
          <p:cNvSpPr txBox="1">
            <a:spLocks noGrp="1"/>
          </p:cNvSpPr>
          <p:nvPr>
            <p:ph type="body" idx="3"/>
          </p:nvPr>
        </p:nvSpPr>
        <p:spPr>
          <a:xfrm>
            <a:off x="6265546"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8" name="Google Shape;228;p74"/>
          <p:cNvSpPr txBox="1">
            <a:spLocks noGrp="1"/>
          </p:cNvSpPr>
          <p:nvPr>
            <p:ph type="body" idx="4"/>
          </p:nvPr>
        </p:nvSpPr>
        <p:spPr>
          <a:xfrm>
            <a:off x="9169718" y="1527175"/>
            <a:ext cx="2563495" cy="4460875"/>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229"/>
        <p:cNvGrpSpPr/>
        <p:nvPr/>
      </p:nvGrpSpPr>
      <p:grpSpPr>
        <a:xfrm>
          <a:off x="0" y="0"/>
          <a:ext cx="0" cy="0"/>
          <a:chOff x="0" y="0"/>
          <a:chExt cx="0" cy="0"/>
        </a:xfrm>
      </p:grpSpPr>
      <p:sp>
        <p:nvSpPr>
          <p:cNvPr id="230" name="Google Shape;230;p7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75"/>
          <p:cNvSpPr txBox="1">
            <a:spLocks noGrp="1"/>
          </p:cNvSpPr>
          <p:nvPr>
            <p:ph type="body" idx="1"/>
          </p:nvPr>
        </p:nvSpPr>
        <p:spPr>
          <a:xfrm>
            <a:off x="457200" y="1527175"/>
            <a:ext cx="256349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b="0"/>
            </a:lvl2pPr>
            <a:lvl3pPr marL="1371600" lvl="2" indent="-355600" algn="l">
              <a:lnSpc>
                <a:spcPct val="100000"/>
              </a:lnSpc>
              <a:spcBef>
                <a:spcPts val="1200"/>
              </a:spcBef>
              <a:spcAft>
                <a:spcPts val="0"/>
              </a:spcAft>
              <a:buClr>
                <a:schemeClr val="lt1"/>
              </a:buClr>
              <a:buSzPts val="2000"/>
              <a:buChar char="•"/>
              <a:defRPr sz="2000" b="0"/>
            </a:lvl3pPr>
            <a:lvl4pPr marL="1828800" lvl="3" indent="-342900" algn="l">
              <a:lnSpc>
                <a:spcPct val="100000"/>
              </a:lnSpc>
              <a:spcBef>
                <a:spcPts val="1200"/>
              </a:spcBef>
              <a:spcAft>
                <a:spcPts val="0"/>
              </a:spcAft>
              <a:buClr>
                <a:schemeClr val="lt1"/>
              </a:buClr>
              <a:buSzPts val="1800"/>
              <a:buChar char="–"/>
              <a:defRPr sz="2000" b="0"/>
            </a:lvl4pPr>
            <a:lvl5pPr marL="2286000" lvl="4" indent="-355600" algn="l">
              <a:lnSpc>
                <a:spcPct val="100000"/>
              </a:lnSpc>
              <a:spcBef>
                <a:spcPts val="1200"/>
              </a:spcBef>
              <a:spcAft>
                <a:spcPts val="0"/>
              </a:spcAft>
              <a:buClr>
                <a:schemeClr val="lt1"/>
              </a:buClr>
              <a:buSzPts val="2000"/>
              <a:buChar char="•"/>
              <a:defRPr sz="2000" b="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2" name="Google Shape;232;p75"/>
          <p:cNvSpPr txBox="1">
            <a:spLocks noGrp="1"/>
          </p:cNvSpPr>
          <p:nvPr>
            <p:ph type="body" idx="2"/>
          </p:nvPr>
        </p:nvSpPr>
        <p:spPr>
          <a:xfrm>
            <a:off x="3361373" y="1527175"/>
            <a:ext cx="256349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b="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3" name="Google Shape;233;p75"/>
          <p:cNvSpPr txBox="1">
            <a:spLocks noGrp="1"/>
          </p:cNvSpPr>
          <p:nvPr>
            <p:ph type="body" idx="3"/>
          </p:nvPr>
        </p:nvSpPr>
        <p:spPr>
          <a:xfrm>
            <a:off x="6265546" y="1527175"/>
            <a:ext cx="256349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34" name="Google Shape;234;p75"/>
          <p:cNvSpPr txBox="1">
            <a:spLocks noGrp="1"/>
          </p:cNvSpPr>
          <p:nvPr>
            <p:ph type="body" idx="4"/>
          </p:nvPr>
        </p:nvSpPr>
        <p:spPr>
          <a:xfrm>
            <a:off x="9169718" y="1527175"/>
            <a:ext cx="2563495" cy="4460875"/>
          </a:xfrm>
          <a:prstGeom prst="rect">
            <a:avLst/>
          </a:prstGeom>
          <a:solidFill>
            <a:srgbClr val="355578"/>
          </a:solidFill>
          <a:ln>
            <a:noFill/>
          </a:ln>
        </p:spPr>
        <p:txBody>
          <a:bodyPr spcFirstLastPara="1" wrap="square" lIns="182875" tIns="182875" rIns="91425" bIns="182875" anchor="t" anchorCtr="0">
            <a:noAutofit/>
          </a:bodyPr>
          <a:lstStyle>
            <a:lvl1pPr marL="457200" lvl="0" indent="-355600" algn="l">
              <a:lnSpc>
                <a:spcPct val="100000"/>
              </a:lnSpc>
              <a:spcBef>
                <a:spcPts val="0"/>
              </a:spcBef>
              <a:spcAft>
                <a:spcPts val="0"/>
              </a:spcAft>
              <a:buSzPts val="2000"/>
              <a:buChar char="•"/>
              <a:defRPr sz="2000"/>
            </a:lvl1pPr>
            <a:lvl2pPr marL="914400" lvl="1" indent="-342900" algn="l">
              <a:lnSpc>
                <a:spcPct val="100000"/>
              </a:lnSpc>
              <a:spcBef>
                <a:spcPts val="1200"/>
              </a:spcBef>
              <a:spcAft>
                <a:spcPts val="0"/>
              </a:spcAft>
              <a:buClr>
                <a:schemeClr val="lt1"/>
              </a:buClr>
              <a:buSzPts val="1800"/>
              <a:buChar char="–"/>
              <a:defRPr sz="2000"/>
            </a:lvl2pPr>
            <a:lvl3pPr marL="1371600" lvl="2" indent="-355600" algn="l">
              <a:lnSpc>
                <a:spcPct val="100000"/>
              </a:lnSpc>
              <a:spcBef>
                <a:spcPts val="1200"/>
              </a:spcBef>
              <a:spcAft>
                <a:spcPts val="0"/>
              </a:spcAft>
              <a:buClr>
                <a:schemeClr val="lt1"/>
              </a:buClr>
              <a:buSzPts val="2000"/>
              <a:buChar char="•"/>
              <a:defRPr sz="2000"/>
            </a:lvl3pPr>
            <a:lvl4pPr marL="1828800" lvl="3" indent="-342900" algn="l">
              <a:lnSpc>
                <a:spcPct val="100000"/>
              </a:lnSpc>
              <a:spcBef>
                <a:spcPts val="1200"/>
              </a:spcBef>
              <a:spcAft>
                <a:spcPts val="0"/>
              </a:spcAft>
              <a:buClr>
                <a:schemeClr val="lt1"/>
              </a:buClr>
              <a:buSzPts val="1800"/>
              <a:buChar char="–"/>
              <a:defRPr sz="2000"/>
            </a:lvl4pPr>
            <a:lvl5pPr marL="2286000" lvl="4" indent="-355600" algn="l">
              <a:lnSpc>
                <a:spcPct val="100000"/>
              </a:lnSpc>
              <a:spcBef>
                <a:spcPts val="1200"/>
              </a:spcBef>
              <a:spcAft>
                <a:spcPts val="0"/>
              </a:spcAft>
              <a:buClr>
                <a:schemeClr val="lt1"/>
              </a:buClr>
              <a:buSzPts val="2000"/>
              <a:buChar char="•"/>
              <a:defRPr sz="2000"/>
            </a:lvl5pPr>
            <a:lvl6pPr marL="2743200" lvl="5" indent="-355600" algn="l">
              <a:lnSpc>
                <a:spcPct val="90000"/>
              </a:lnSpc>
              <a:spcBef>
                <a:spcPts val="1200"/>
              </a:spcBef>
              <a:spcAft>
                <a:spcPts val="0"/>
              </a:spcAft>
              <a:buClr>
                <a:schemeClr val="lt1"/>
              </a:buClr>
              <a:buSzPts val="2000"/>
              <a:buChar char="•"/>
              <a:defRPr sz="2000"/>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235"/>
        <p:cNvGrpSpPr/>
        <p:nvPr/>
      </p:nvGrpSpPr>
      <p:grpSpPr>
        <a:xfrm>
          <a:off x="0" y="0"/>
          <a:ext cx="0" cy="0"/>
          <a:chOff x="0" y="0"/>
          <a:chExt cx="0" cy="0"/>
        </a:xfrm>
      </p:grpSpPr>
      <p:sp>
        <p:nvSpPr>
          <p:cNvPr id="236" name="Google Shape;236;p76"/>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37" name="Google Shape;237;p76"/>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38" name="Google Shape;238;p7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39"/>
        <p:cNvGrpSpPr/>
        <p:nvPr/>
      </p:nvGrpSpPr>
      <p:grpSpPr>
        <a:xfrm>
          <a:off x="0" y="0"/>
          <a:ext cx="0" cy="0"/>
          <a:chOff x="0" y="0"/>
          <a:chExt cx="0" cy="0"/>
        </a:xfrm>
      </p:grpSpPr>
      <p:sp>
        <p:nvSpPr>
          <p:cNvPr id="240" name="Google Shape;240;p77"/>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77"/>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2" name="Google Shape;242;p77"/>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3" name="Google Shape;243;p77"/>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Quote B1_Sky">
  <p:cSld name="Quote B1_Sky">
    <p:spTree>
      <p:nvGrpSpPr>
        <p:cNvPr id="1" name="Shape 244"/>
        <p:cNvGrpSpPr/>
        <p:nvPr/>
      </p:nvGrpSpPr>
      <p:grpSpPr>
        <a:xfrm>
          <a:off x="0" y="0"/>
          <a:ext cx="0" cy="0"/>
          <a:chOff x="0" y="0"/>
          <a:chExt cx="0" cy="0"/>
        </a:xfrm>
      </p:grpSpPr>
      <p:sp>
        <p:nvSpPr>
          <p:cNvPr id="245" name="Google Shape;245;p7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78"/>
          <p:cNvSpPr/>
          <p:nvPr/>
        </p:nvSpPr>
        <p:spPr>
          <a:xfrm>
            <a:off x="474077"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7" name="Google Shape;247;p78"/>
          <p:cNvSpPr/>
          <p:nvPr/>
        </p:nvSpPr>
        <p:spPr>
          <a:xfrm>
            <a:off x="9422804"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48" name="Google Shape;248;p78"/>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249"/>
        <p:cNvGrpSpPr/>
        <p:nvPr/>
      </p:nvGrpSpPr>
      <p:grpSpPr>
        <a:xfrm>
          <a:off x="0" y="0"/>
          <a:ext cx="0" cy="0"/>
          <a:chOff x="0" y="0"/>
          <a:chExt cx="0" cy="0"/>
        </a:xfrm>
      </p:grpSpPr>
      <p:sp>
        <p:nvSpPr>
          <p:cNvPr id="250" name="Google Shape;250;p79"/>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251" name="Google Shape;251;p79"/>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79"/>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3" name="Google Shape;253;p79"/>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4" name="Google Shape;254;p79"/>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Quote B1_Sky with photo">
  <p:cSld name="Quote B1_Sky with photo">
    <p:spTree>
      <p:nvGrpSpPr>
        <p:cNvPr id="1" name="Shape 255"/>
        <p:cNvGrpSpPr/>
        <p:nvPr/>
      </p:nvGrpSpPr>
      <p:grpSpPr>
        <a:xfrm>
          <a:off x="0" y="0"/>
          <a:ext cx="0" cy="0"/>
          <a:chOff x="0" y="0"/>
          <a:chExt cx="0" cy="0"/>
        </a:xfrm>
      </p:grpSpPr>
      <p:sp>
        <p:nvSpPr>
          <p:cNvPr id="256" name="Google Shape;256;p80"/>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257" name="Google Shape;257;p80"/>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80"/>
          <p:cNvSpPr/>
          <p:nvPr/>
        </p:nvSpPr>
        <p:spPr>
          <a:xfrm>
            <a:off x="6426219"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59" name="Google Shape;259;p80"/>
          <p:cNvSpPr/>
          <p:nvPr/>
        </p:nvSpPr>
        <p:spPr>
          <a:xfrm>
            <a:off x="473765" y="920687"/>
            <a:ext cx="246952" cy="506577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260" name="Google Shape;260;p80"/>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Title Slide W1_Steel">
  <p:cSld name="Title Slide W1_Steel">
    <p:bg>
      <p:bgPr>
        <a:solidFill>
          <a:schemeClr val="lt1"/>
        </a:solidFill>
        <a:effectLst/>
      </p:bgPr>
    </p:bg>
    <p:spTree>
      <p:nvGrpSpPr>
        <p:cNvPr id="1" name="Shape 267"/>
        <p:cNvGrpSpPr/>
        <p:nvPr/>
      </p:nvGrpSpPr>
      <p:grpSpPr>
        <a:xfrm>
          <a:off x="0" y="0"/>
          <a:ext cx="0" cy="0"/>
          <a:chOff x="0" y="0"/>
          <a:chExt cx="0" cy="0"/>
        </a:xfrm>
      </p:grpSpPr>
      <p:sp>
        <p:nvSpPr>
          <p:cNvPr id="268" name="Google Shape;268;p82"/>
          <p:cNvSpPr/>
          <p:nvPr/>
        </p:nvSpPr>
        <p:spPr>
          <a:xfrm>
            <a:off x="7058822" y="1343025"/>
            <a:ext cx="160433" cy="329184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69" name="Google Shape;269;p82"/>
          <p:cNvSpPr/>
          <p:nvPr/>
        </p:nvSpPr>
        <p:spPr>
          <a:xfrm>
            <a:off x="1588464" y="1343025"/>
            <a:ext cx="160433" cy="329184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70" name="Google Shape;270;p82"/>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271" name="Google Shape;271;p82"/>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2" name="Google Shape;272;p82"/>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82"/>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B1_Steel">
  <p:cSld name="Divider B1_Steel">
    <p:spTree>
      <p:nvGrpSpPr>
        <p:cNvPr id="1" name="Shape 46"/>
        <p:cNvGrpSpPr/>
        <p:nvPr/>
      </p:nvGrpSpPr>
      <p:grpSpPr>
        <a:xfrm>
          <a:off x="0" y="0"/>
          <a:ext cx="0" cy="0"/>
          <a:chOff x="0" y="0"/>
          <a:chExt cx="0" cy="0"/>
        </a:xfrm>
      </p:grpSpPr>
      <p:sp>
        <p:nvSpPr>
          <p:cNvPr id="47" name="Google Shape;47;p54"/>
          <p:cNvSpPr/>
          <p:nvPr/>
        </p:nvSpPr>
        <p:spPr>
          <a:xfrm>
            <a:off x="7140899" y="1354039"/>
            <a:ext cx="5051100"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8" name="Google Shape;48;p54"/>
          <p:cNvSpPr/>
          <p:nvPr/>
        </p:nvSpPr>
        <p:spPr>
          <a:xfrm>
            <a:off x="-2" y="1354039"/>
            <a:ext cx="1753954"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49" name="Google Shape;49;p5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Title Slide W1_Tang">
  <p:cSld name="Title Slide W1_Tang">
    <p:bg>
      <p:bgPr>
        <a:solidFill>
          <a:schemeClr val="lt1"/>
        </a:solidFill>
        <a:effectLst/>
      </p:bgPr>
    </p:bg>
    <p:spTree>
      <p:nvGrpSpPr>
        <p:cNvPr id="1" name="Shape 274"/>
        <p:cNvGrpSpPr/>
        <p:nvPr/>
      </p:nvGrpSpPr>
      <p:grpSpPr>
        <a:xfrm>
          <a:off x="0" y="0"/>
          <a:ext cx="0" cy="0"/>
          <a:chOff x="0" y="0"/>
          <a:chExt cx="0" cy="0"/>
        </a:xfrm>
      </p:grpSpPr>
      <p:pic>
        <p:nvPicPr>
          <p:cNvPr id="275" name="Google Shape;275;p83"/>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276" name="Google Shape;276;p83"/>
          <p:cNvSpPr/>
          <p:nvPr/>
        </p:nvSpPr>
        <p:spPr>
          <a:xfrm>
            <a:off x="7058822" y="1343025"/>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7" name="Google Shape;277;p83"/>
          <p:cNvSpPr/>
          <p:nvPr/>
        </p:nvSpPr>
        <p:spPr>
          <a:xfrm>
            <a:off x="1588464" y="1343025"/>
            <a:ext cx="160433" cy="329184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8" name="Google Shape;278;p83"/>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83"/>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0" name="Google Shape;280;p83"/>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Title Slide W1_Lemon">
  <p:cSld name="Title Slide W1_Lemon">
    <p:bg>
      <p:bgPr>
        <a:solidFill>
          <a:schemeClr val="lt1"/>
        </a:solidFill>
        <a:effectLst/>
      </p:bgPr>
    </p:bg>
    <p:spTree>
      <p:nvGrpSpPr>
        <p:cNvPr id="1" name="Shape 281"/>
        <p:cNvGrpSpPr/>
        <p:nvPr/>
      </p:nvGrpSpPr>
      <p:grpSpPr>
        <a:xfrm>
          <a:off x="0" y="0"/>
          <a:ext cx="0" cy="0"/>
          <a:chOff x="0" y="0"/>
          <a:chExt cx="0" cy="0"/>
        </a:xfrm>
      </p:grpSpPr>
      <p:pic>
        <p:nvPicPr>
          <p:cNvPr id="282" name="Google Shape;282;p84"/>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283" name="Google Shape;283;p84"/>
          <p:cNvSpPr/>
          <p:nvPr/>
        </p:nvSpPr>
        <p:spPr>
          <a:xfrm>
            <a:off x="7058822" y="1343025"/>
            <a:ext cx="160433" cy="329184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84" name="Google Shape;284;p84"/>
          <p:cNvSpPr/>
          <p:nvPr/>
        </p:nvSpPr>
        <p:spPr>
          <a:xfrm>
            <a:off x="1588464" y="1343025"/>
            <a:ext cx="160433" cy="329184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85" name="Google Shape;285;p84"/>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84"/>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84"/>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Title Slide W1_Rose">
  <p:cSld name="Title Slide W1_Rose">
    <p:bg>
      <p:bgPr>
        <a:solidFill>
          <a:schemeClr val="lt1"/>
        </a:solidFill>
        <a:effectLst/>
      </p:bgPr>
    </p:bg>
    <p:spTree>
      <p:nvGrpSpPr>
        <p:cNvPr id="1" name="Shape 288"/>
        <p:cNvGrpSpPr/>
        <p:nvPr/>
      </p:nvGrpSpPr>
      <p:grpSpPr>
        <a:xfrm>
          <a:off x="0" y="0"/>
          <a:ext cx="0" cy="0"/>
          <a:chOff x="0" y="0"/>
          <a:chExt cx="0" cy="0"/>
        </a:xfrm>
      </p:grpSpPr>
      <p:pic>
        <p:nvPicPr>
          <p:cNvPr id="289" name="Google Shape;289;p85"/>
          <p:cNvPicPr preferRelativeResize="0"/>
          <p:nvPr/>
        </p:nvPicPr>
        <p:blipFill rotWithShape="1">
          <a:blip r:embed="rId2">
            <a:alphaModFix/>
          </a:blip>
          <a:srcRect/>
          <a:stretch/>
        </p:blipFill>
        <p:spPr>
          <a:xfrm>
            <a:off x="9682533" y="5971215"/>
            <a:ext cx="2057936" cy="470848"/>
          </a:xfrm>
          <a:prstGeom prst="rect">
            <a:avLst/>
          </a:prstGeom>
          <a:noFill/>
          <a:ln>
            <a:noFill/>
          </a:ln>
        </p:spPr>
      </p:pic>
      <p:sp>
        <p:nvSpPr>
          <p:cNvPr id="290" name="Google Shape;290;p85"/>
          <p:cNvSpPr/>
          <p:nvPr/>
        </p:nvSpPr>
        <p:spPr>
          <a:xfrm>
            <a:off x="7058822" y="1343025"/>
            <a:ext cx="160433" cy="329184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1" name="Google Shape;291;p85"/>
          <p:cNvSpPr/>
          <p:nvPr/>
        </p:nvSpPr>
        <p:spPr>
          <a:xfrm>
            <a:off x="1588464" y="1343025"/>
            <a:ext cx="160433" cy="329184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2" name="Google Shape;292;p85"/>
          <p:cNvSpPr txBox="1">
            <a:spLocks noGrp="1"/>
          </p:cNvSpPr>
          <p:nvPr>
            <p:ph type="body" idx="1"/>
          </p:nvPr>
        </p:nvSpPr>
        <p:spPr>
          <a:xfrm>
            <a:off x="2166861" y="3804785"/>
            <a:ext cx="4545024" cy="55399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accent1"/>
              </a:buClr>
              <a:buSzPts val="1800"/>
              <a:buNone/>
              <a:defRPr sz="1800">
                <a:solidFill>
                  <a:schemeClr val="accent1"/>
                </a:solidFill>
              </a:defRPr>
            </a:lvl1pPr>
            <a:lvl2pPr marL="914400" lvl="1" indent="-228600" algn="l">
              <a:lnSpc>
                <a:spcPct val="100000"/>
              </a:lnSpc>
              <a:spcBef>
                <a:spcPts val="0"/>
              </a:spcBef>
              <a:spcAft>
                <a:spcPts val="0"/>
              </a:spcAft>
              <a:buClr>
                <a:schemeClr val="dk1"/>
              </a:buClr>
              <a:buSzPts val="2160"/>
              <a:buNone/>
              <a:defRPr/>
            </a:lvl2pPr>
            <a:lvl3pPr marL="1371600" lvl="2" indent="-228600" algn="l">
              <a:lnSpc>
                <a:spcPct val="100000"/>
              </a:lnSpc>
              <a:spcBef>
                <a:spcPts val="1200"/>
              </a:spcBef>
              <a:spcAft>
                <a:spcPts val="0"/>
              </a:spcAft>
              <a:buClr>
                <a:schemeClr val="dk1"/>
              </a:buClr>
              <a:buSzPts val="2400"/>
              <a:buNone/>
              <a:defRPr/>
            </a:lvl3pPr>
            <a:lvl4pPr marL="1828800" lvl="3" indent="-228600" algn="l">
              <a:lnSpc>
                <a:spcPct val="100000"/>
              </a:lnSpc>
              <a:spcBef>
                <a:spcPts val="1200"/>
              </a:spcBef>
              <a:spcAft>
                <a:spcPts val="0"/>
              </a:spcAft>
              <a:buClr>
                <a:schemeClr val="dk1"/>
              </a:buClr>
              <a:buSzPts val="2160"/>
              <a:buNone/>
              <a:defRPr/>
            </a:lvl4pPr>
            <a:lvl5pPr marL="2286000" lvl="4" indent="-228600" algn="l">
              <a:lnSpc>
                <a:spcPct val="100000"/>
              </a:lnSpc>
              <a:spcBef>
                <a:spcPts val="1200"/>
              </a:spcBef>
              <a:spcAft>
                <a:spcPts val="0"/>
              </a:spcAft>
              <a:buClr>
                <a:schemeClr val="dk1"/>
              </a:buClr>
              <a:buSzPts val="2400"/>
              <a:buNone/>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3" name="Google Shape;293;p85"/>
          <p:cNvSpPr txBox="1">
            <a:spLocks noGrp="1"/>
          </p:cNvSpPr>
          <p:nvPr>
            <p:ph type="ctrTitle"/>
          </p:nvPr>
        </p:nvSpPr>
        <p:spPr>
          <a:xfrm>
            <a:off x="2166861" y="1687986"/>
            <a:ext cx="4545024" cy="1994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85"/>
          <p:cNvSpPr txBox="1"/>
          <p:nvPr/>
        </p:nvSpPr>
        <p:spPr>
          <a:xfrm>
            <a:off x="460256" y="6134024"/>
            <a:ext cx="7098135" cy="323165"/>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2019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7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Divider W1_Steel">
  <p:cSld name="Divider W1_Steel">
    <p:spTree>
      <p:nvGrpSpPr>
        <p:cNvPr id="1" name="Shape 295"/>
        <p:cNvGrpSpPr/>
        <p:nvPr/>
      </p:nvGrpSpPr>
      <p:grpSpPr>
        <a:xfrm>
          <a:off x="0" y="0"/>
          <a:ext cx="0" cy="0"/>
          <a:chOff x="0" y="0"/>
          <a:chExt cx="0" cy="0"/>
        </a:xfrm>
      </p:grpSpPr>
      <p:sp>
        <p:nvSpPr>
          <p:cNvPr id="296" name="Google Shape;296;p86"/>
          <p:cNvSpPr/>
          <p:nvPr/>
        </p:nvSpPr>
        <p:spPr>
          <a:xfrm>
            <a:off x="7140899" y="1354039"/>
            <a:ext cx="5051100"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7" name="Google Shape;297;p86"/>
          <p:cNvSpPr/>
          <p:nvPr/>
        </p:nvSpPr>
        <p:spPr>
          <a:xfrm>
            <a:off x="-2" y="1354039"/>
            <a:ext cx="1753954"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98" name="Google Shape;298;p8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Divider W1_Tang">
  <p:cSld name="Divider W1_Tang">
    <p:spTree>
      <p:nvGrpSpPr>
        <p:cNvPr id="1" name="Shape 299"/>
        <p:cNvGrpSpPr/>
        <p:nvPr/>
      </p:nvGrpSpPr>
      <p:grpSpPr>
        <a:xfrm>
          <a:off x="0" y="0"/>
          <a:ext cx="0" cy="0"/>
          <a:chOff x="0" y="0"/>
          <a:chExt cx="0" cy="0"/>
        </a:xfrm>
      </p:grpSpPr>
      <p:sp>
        <p:nvSpPr>
          <p:cNvPr id="300" name="Google Shape;300;p87"/>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1" name="Google Shape;301;p87"/>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2" name="Google Shape;302;p8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W1_Lemon">
  <p:cSld name="Divider W1_Lemon">
    <p:spTree>
      <p:nvGrpSpPr>
        <p:cNvPr id="1" name="Shape 303"/>
        <p:cNvGrpSpPr/>
        <p:nvPr/>
      </p:nvGrpSpPr>
      <p:grpSpPr>
        <a:xfrm>
          <a:off x="0" y="0"/>
          <a:ext cx="0" cy="0"/>
          <a:chOff x="0" y="0"/>
          <a:chExt cx="0" cy="0"/>
        </a:xfrm>
      </p:grpSpPr>
      <p:sp>
        <p:nvSpPr>
          <p:cNvPr id="304" name="Google Shape;304;p88"/>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5" name="Google Shape;305;p88"/>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6" name="Google Shape;306;p8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ivider W1_Rose">
  <p:cSld name="Divider W1_Rose">
    <p:spTree>
      <p:nvGrpSpPr>
        <p:cNvPr id="1" name="Shape 307"/>
        <p:cNvGrpSpPr/>
        <p:nvPr/>
      </p:nvGrpSpPr>
      <p:grpSpPr>
        <a:xfrm>
          <a:off x="0" y="0"/>
          <a:ext cx="0" cy="0"/>
          <a:chOff x="0" y="0"/>
          <a:chExt cx="0" cy="0"/>
        </a:xfrm>
      </p:grpSpPr>
      <p:sp>
        <p:nvSpPr>
          <p:cNvPr id="308" name="Google Shape;308;p89"/>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09" name="Google Shape;309;p89"/>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10" name="Google Shape;310;p8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W1_Steel">
  <p:cSld name="Quote W1_Steel">
    <p:spTree>
      <p:nvGrpSpPr>
        <p:cNvPr id="1" name="Shape 311"/>
        <p:cNvGrpSpPr/>
        <p:nvPr/>
      </p:nvGrpSpPr>
      <p:grpSpPr>
        <a:xfrm>
          <a:off x="0" y="0"/>
          <a:ext cx="0" cy="0"/>
          <a:chOff x="0" y="0"/>
          <a:chExt cx="0" cy="0"/>
        </a:xfrm>
      </p:grpSpPr>
      <p:sp>
        <p:nvSpPr>
          <p:cNvPr id="312" name="Google Shape;312;p90"/>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3" name="Google Shape;313;p90"/>
          <p:cNvSpPr/>
          <p:nvPr/>
        </p:nvSpPr>
        <p:spPr>
          <a:xfrm>
            <a:off x="474077"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14" name="Google Shape;314;p90"/>
          <p:cNvSpPr/>
          <p:nvPr/>
        </p:nvSpPr>
        <p:spPr>
          <a:xfrm>
            <a:off x="9422804"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15" name="Google Shape;315;p90"/>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W1_Tang">
  <p:cSld name="Quote W1_Tang">
    <p:spTree>
      <p:nvGrpSpPr>
        <p:cNvPr id="1" name="Shape 316"/>
        <p:cNvGrpSpPr/>
        <p:nvPr/>
      </p:nvGrpSpPr>
      <p:grpSpPr>
        <a:xfrm>
          <a:off x="0" y="0"/>
          <a:ext cx="0" cy="0"/>
          <a:chOff x="0" y="0"/>
          <a:chExt cx="0" cy="0"/>
        </a:xfrm>
      </p:grpSpPr>
      <p:sp>
        <p:nvSpPr>
          <p:cNvPr id="317" name="Google Shape;317;p91"/>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91"/>
          <p:cNvSpPr/>
          <p:nvPr/>
        </p:nvSpPr>
        <p:spPr>
          <a:xfrm>
            <a:off x="474077"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19" name="Google Shape;319;p91"/>
          <p:cNvSpPr/>
          <p:nvPr/>
        </p:nvSpPr>
        <p:spPr>
          <a:xfrm>
            <a:off x="9422804"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0" name="Google Shape;320;p91"/>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W1_Lemon">
  <p:cSld name="Quote W1_Lemon">
    <p:spTree>
      <p:nvGrpSpPr>
        <p:cNvPr id="1" name="Shape 321"/>
        <p:cNvGrpSpPr/>
        <p:nvPr/>
      </p:nvGrpSpPr>
      <p:grpSpPr>
        <a:xfrm>
          <a:off x="0" y="0"/>
          <a:ext cx="0" cy="0"/>
          <a:chOff x="0" y="0"/>
          <a:chExt cx="0" cy="0"/>
        </a:xfrm>
      </p:grpSpPr>
      <p:sp>
        <p:nvSpPr>
          <p:cNvPr id="322" name="Google Shape;322;p92"/>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92"/>
          <p:cNvSpPr/>
          <p:nvPr/>
        </p:nvSpPr>
        <p:spPr>
          <a:xfrm>
            <a:off x="474077"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4" name="Google Shape;324;p92"/>
          <p:cNvSpPr/>
          <p:nvPr/>
        </p:nvSpPr>
        <p:spPr>
          <a:xfrm>
            <a:off x="9422804"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5" name="Google Shape;325;p92"/>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50"/>
        <p:cNvGrpSpPr/>
        <p:nvPr/>
      </p:nvGrpSpPr>
      <p:grpSpPr>
        <a:xfrm>
          <a:off x="0" y="0"/>
          <a:ext cx="0" cy="0"/>
          <a:chOff x="0" y="0"/>
          <a:chExt cx="0" cy="0"/>
        </a:xfrm>
      </p:grpSpPr>
      <p:sp>
        <p:nvSpPr>
          <p:cNvPr id="51" name="Google Shape;51;p55"/>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2" name="Google Shape;52;p55"/>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3" name="Google Shape;53;p5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W1_Rose">
  <p:cSld name="Quote W1_Rose">
    <p:spTree>
      <p:nvGrpSpPr>
        <p:cNvPr id="1" name="Shape 326"/>
        <p:cNvGrpSpPr/>
        <p:nvPr/>
      </p:nvGrpSpPr>
      <p:grpSpPr>
        <a:xfrm>
          <a:off x="0" y="0"/>
          <a:ext cx="0" cy="0"/>
          <a:chOff x="0" y="0"/>
          <a:chExt cx="0" cy="0"/>
        </a:xfrm>
      </p:grpSpPr>
      <p:sp>
        <p:nvSpPr>
          <p:cNvPr id="327" name="Google Shape;327;p93"/>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p93"/>
          <p:cNvSpPr/>
          <p:nvPr/>
        </p:nvSpPr>
        <p:spPr>
          <a:xfrm>
            <a:off x="474077"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9" name="Google Shape;329;p93"/>
          <p:cNvSpPr/>
          <p:nvPr/>
        </p:nvSpPr>
        <p:spPr>
          <a:xfrm>
            <a:off x="9422804"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30" name="Google Shape;330;p93"/>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W2_Steel with photo">
  <p:cSld name="Quote W2_Steel with photo">
    <p:spTree>
      <p:nvGrpSpPr>
        <p:cNvPr id="1" name="Shape 331"/>
        <p:cNvGrpSpPr/>
        <p:nvPr/>
      </p:nvGrpSpPr>
      <p:grpSpPr>
        <a:xfrm>
          <a:off x="0" y="0"/>
          <a:ext cx="0" cy="0"/>
          <a:chOff x="0" y="0"/>
          <a:chExt cx="0" cy="0"/>
        </a:xfrm>
      </p:grpSpPr>
      <p:sp>
        <p:nvSpPr>
          <p:cNvPr id="332" name="Google Shape;332;p94"/>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33" name="Google Shape;333;p94"/>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4" name="Google Shape;334;p94"/>
          <p:cNvSpPr/>
          <p:nvPr/>
        </p:nvSpPr>
        <p:spPr>
          <a:xfrm>
            <a:off x="6426219"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35" name="Google Shape;335;p94"/>
          <p:cNvSpPr/>
          <p:nvPr/>
        </p:nvSpPr>
        <p:spPr>
          <a:xfrm>
            <a:off x="473765"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36" name="Google Shape;336;p94"/>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Quote W2_Tang with photo">
  <p:cSld name="Quote W2_Tang with photo">
    <p:spTree>
      <p:nvGrpSpPr>
        <p:cNvPr id="1" name="Shape 337"/>
        <p:cNvGrpSpPr/>
        <p:nvPr/>
      </p:nvGrpSpPr>
      <p:grpSpPr>
        <a:xfrm>
          <a:off x="0" y="0"/>
          <a:ext cx="0" cy="0"/>
          <a:chOff x="0" y="0"/>
          <a:chExt cx="0" cy="0"/>
        </a:xfrm>
      </p:grpSpPr>
      <p:sp>
        <p:nvSpPr>
          <p:cNvPr id="338" name="Google Shape;338;p95"/>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39" name="Google Shape;339;p95"/>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0" name="Google Shape;340;p95"/>
          <p:cNvSpPr/>
          <p:nvPr/>
        </p:nvSpPr>
        <p:spPr>
          <a:xfrm>
            <a:off x="6426219"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1" name="Google Shape;341;p95"/>
          <p:cNvSpPr/>
          <p:nvPr/>
        </p:nvSpPr>
        <p:spPr>
          <a:xfrm>
            <a:off x="473765"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2" name="Google Shape;342;p95"/>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Quote W2_Lemon with photo">
  <p:cSld name="Quote W2_Lemon with photo">
    <p:spTree>
      <p:nvGrpSpPr>
        <p:cNvPr id="1" name="Shape 343"/>
        <p:cNvGrpSpPr/>
        <p:nvPr/>
      </p:nvGrpSpPr>
      <p:grpSpPr>
        <a:xfrm>
          <a:off x="0" y="0"/>
          <a:ext cx="0" cy="0"/>
          <a:chOff x="0" y="0"/>
          <a:chExt cx="0" cy="0"/>
        </a:xfrm>
      </p:grpSpPr>
      <p:sp>
        <p:nvSpPr>
          <p:cNvPr id="344" name="Google Shape;344;p96"/>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45" name="Google Shape;345;p96"/>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6" name="Google Shape;346;p96"/>
          <p:cNvSpPr/>
          <p:nvPr/>
        </p:nvSpPr>
        <p:spPr>
          <a:xfrm>
            <a:off x="6426219"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7" name="Google Shape;347;p96"/>
          <p:cNvSpPr/>
          <p:nvPr/>
        </p:nvSpPr>
        <p:spPr>
          <a:xfrm>
            <a:off x="473765" y="920687"/>
            <a:ext cx="246952" cy="506577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48" name="Google Shape;348;p96"/>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Quote W2_Rose with photo">
  <p:cSld name="Quote W2_Rose with photo">
    <p:spTree>
      <p:nvGrpSpPr>
        <p:cNvPr id="1" name="Shape 349"/>
        <p:cNvGrpSpPr/>
        <p:nvPr/>
      </p:nvGrpSpPr>
      <p:grpSpPr>
        <a:xfrm>
          <a:off x="0" y="0"/>
          <a:ext cx="0" cy="0"/>
          <a:chOff x="0" y="0"/>
          <a:chExt cx="0" cy="0"/>
        </a:xfrm>
      </p:grpSpPr>
      <p:sp>
        <p:nvSpPr>
          <p:cNvPr id="350" name="Google Shape;350;p97"/>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R="0" lvl="1"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R="0" lvl="2"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R="0" lvl="4"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351" name="Google Shape;351;p97"/>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2" name="Google Shape;352;p97"/>
          <p:cNvSpPr/>
          <p:nvPr/>
        </p:nvSpPr>
        <p:spPr>
          <a:xfrm>
            <a:off x="6426219"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53" name="Google Shape;353;p97"/>
          <p:cNvSpPr/>
          <p:nvPr/>
        </p:nvSpPr>
        <p:spPr>
          <a:xfrm>
            <a:off x="473765" y="920687"/>
            <a:ext cx="246952" cy="506577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54" name="Google Shape;354;p97"/>
          <p:cNvSpPr txBox="1">
            <a:spLocks noGrp="1"/>
          </p:cNvSpPr>
          <p:nvPr>
            <p:ph type="body" idx="1"/>
          </p:nvPr>
        </p:nvSpPr>
        <p:spPr>
          <a:xfrm>
            <a:off x="1092085" y="5468112"/>
            <a:ext cx="4962768" cy="34747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a:lvl1pPr>
            <a:lvl2pPr marL="914400" lvl="1" indent="-228600" algn="l">
              <a:lnSpc>
                <a:spcPct val="100000"/>
              </a:lnSpc>
              <a:spcBef>
                <a:spcPts val="1200"/>
              </a:spcBef>
              <a:spcAft>
                <a:spcPts val="0"/>
              </a:spcAft>
              <a:buClr>
                <a:schemeClr val="dk1"/>
              </a:buClr>
              <a:buSzPts val="1260"/>
              <a:buNone/>
              <a:defRPr sz="1400"/>
            </a:lvl2pPr>
            <a:lvl3pPr marL="1371600" lvl="2" indent="-228600" algn="l">
              <a:lnSpc>
                <a:spcPct val="100000"/>
              </a:lnSpc>
              <a:spcBef>
                <a:spcPts val="1200"/>
              </a:spcBef>
              <a:spcAft>
                <a:spcPts val="0"/>
              </a:spcAft>
              <a:buClr>
                <a:schemeClr val="dk1"/>
              </a:buClr>
              <a:buSzPts val="1400"/>
              <a:buNone/>
              <a:defRPr sz="1400"/>
            </a:lvl3pPr>
            <a:lvl4pPr marL="1828800" lvl="3" indent="-228600" algn="l">
              <a:lnSpc>
                <a:spcPct val="100000"/>
              </a:lnSpc>
              <a:spcBef>
                <a:spcPts val="1200"/>
              </a:spcBef>
              <a:spcAft>
                <a:spcPts val="0"/>
              </a:spcAft>
              <a:buClr>
                <a:schemeClr val="dk1"/>
              </a:buClr>
              <a:buSzPts val="1260"/>
              <a:buNone/>
              <a:defRPr sz="1400"/>
            </a:lvl4pPr>
            <a:lvl5pPr marL="2286000" lvl="4" indent="-228600" algn="l">
              <a:lnSpc>
                <a:spcPct val="100000"/>
              </a:lnSpc>
              <a:spcBef>
                <a:spcPts val="1200"/>
              </a:spcBef>
              <a:spcAft>
                <a:spcPts val="0"/>
              </a:spcAft>
              <a:buClr>
                <a:schemeClr val="dk1"/>
              </a:buClr>
              <a:buSzPts val="1400"/>
              <a:buNone/>
              <a:defRPr sz="1400"/>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54"/>
        <p:cNvGrpSpPr/>
        <p:nvPr/>
      </p:nvGrpSpPr>
      <p:grpSpPr>
        <a:xfrm>
          <a:off x="0" y="0"/>
          <a:ext cx="0" cy="0"/>
          <a:chOff x="0" y="0"/>
          <a:chExt cx="0" cy="0"/>
        </a:xfrm>
      </p:grpSpPr>
      <p:sp>
        <p:nvSpPr>
          <p:cNvPr id="55" name="Google Shape;55;p56"/>
          <p:cNvSpPr/>
          <p:nvPr/>
        </p:nvSpPr>
        <p:spPr>
          <a:xfrm>
            <a:off x="7140899" y="1354039"/>
            <a:ext cx="5051100"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6" name="Google Shape;56;p56"/>
          <p:cNvSpPr/>
          <p:nvPr/>
        </p:nvSpPr>
        <p:spPr>
          <a:xfrm>
            <a:off x="-2" y="1354039"/>
            <a:ext cx="1753954" cy="3286926"/>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7" name="Google Shape;57;p5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58"/>
        <p:cNvGrpSpPr/>
        <p:nvPr/>
      </p:nvGrpSpPr>
      <p:grpSpPr>
        <a:xfrm>
          <a:off x="0" y="0"/>
          <a:ext cx="0" cy="0"/>
          <a:chOff x="0" y="0"/>
          <a:chExt cx="0" cy="0"/>
        </a:xfrm>
      </p:grpSpPr>
      <p:sp>
        <p:nvSpPr>
          <p:cNvPr id="59" name="Google Shape;59;p57"/>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60" name="Google Shape;60;p57"/>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61" name="Google Shape;61;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B1_Steel">
  <p:cSld name="Quote B1_Steel">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a:buNone/>
              <a:defRPr sz="32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8"/>
          <p:cNvSpPr/>
          <p:nvPr/>
        </p:nvSpPr>
        <p:spPr>
          <a:xfrm>
            <a:off x="474077"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65" name="Google Shape;65;p58"/>
          <p:cNvSpPr/>
          <p:nvPr/>
        </p:nvSpPr>
        <p:spPr>
          <a:xfrm>
            <a:off x="9422804" y="920687"/>
            <a:ext cx="246952" cy="506577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66" name="Google Shape;66;p58"/>
          <p:cNvSpPr txBox="1">
            <a:spLocks noGrp="1"/>
          </p:cNvSpPr>
          <p:nvPr>
            <p:ph type="body" idx="1"/>
          </p:nvPr>
        </p:nvSpPr>
        <p:spPr>
          <a:xfrm>
            <a:off x="1166813" y="5586984"/>
            <a:ext cx="7845552" cy="402336"/>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sz="1400"/>
            </a:lvl1pPr>
            <a:lvl2pPr marL="914400" lvl="1" indent="-228600" algn="l">
              <a:lnSpc>
                <a:spcPct val="100000"/>
              </a:lnSpc>
              <a:spcBef>
                <a:spcPts val="1200"/>
              </a:spcBef>
              <a:spcAft>
                <a:spcPts val="0"/>
              </a:spcAft>
              <a:buClr>
                <a:schemeClr val="lt1"/>
              </a:buClr>
              <a:buSzPts val="1260"/>
              <a:buNone/>
              <a:defRPr sz="1400"/>
            </a:lvl2pPr>
            <a:lvl3pPr marL="1371600" lvl="2" indent="-228600" algn="l">
              <a:lnSpc>
                <a:spcPct val="100000"/>
              </a:lnSpc>
              <a:spcBef>
                <a:spcPts val="1200"/>
              </a:spcBef>
              <a:spcAft>
                <a:spcPts val="0"/>
              </a:spcAft>
              <a:buClr>
                <a:schemeClr val="lt1"/>
              </a:buClr>
              <a:buSzPts val="1400"/>
              <a:buNone/>
              <a:defRPr sz="1400"/>
            </a:lvl3pPr>
            <a:lvl4pPr marL="1828800" lvl="3" indent="-228600" algn="l">
              <a:lnSpc>
                <a:spcPct val="100000"/>
              </a:lnSpc>
              <a:spcBef>
                <a:spcPts val="1200"/>
              </a:spcBef>
              <a:spcAft>
                <a:spcPts val="0"/>
              </a:spcAft>
              <a:buClr>
                <a:schemeClr val="lt1"/>
              </a:buClr>
              <a:buSzPts val="1260"/>
              <a:buNone/>
              <a:defRPr sz="1400"/>
            </a:lvl4pPr>
            <a:lvl5pPr marL="2286000" lvl="4" indent="-228600" algn="l">
              <a:lnSpc>
                <a:spcPct val="100000"/>
              </a:lnSpc>
              <a:spcBef>
                <a:spcPts val="1200"/>
              </a:spcBef>
              <a:spcAft>
                <a:spcPts val="0"/>
              </a:spcAft>
              <a:buClr>
                <a:schemeClr val="lt1"/>
              </a:buClr>
              <a:buSzPts val="1400"/>
              <a:buNone/>
              <a:defRPr sz="1400"/>
            </a:lvl5pPr>
            <a:lvl6pPr marL="2743200" lvl="5" indent="-342900" algn="l">
              <a:lnSpc>
                <a:spcPct val="90000"/>
              </a:lnSpc>
              <a:spcBef>
                <a:spcPts val="12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theme" Target="../theme/theme2.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6" Type="http://schemas.openxmlformats.org/officeDocument/2006/relationships/image" Target="../media/image2.pn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theme" Target="../theme/theme3.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image" Target="../media/image1.pn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7"/>
        <p:cNvGrpSpPr/>
        <p:nvPr/>
      </p:nvGrpSpPr>
      <p:grpSpPr>
        <a:xfrm>
          <a:off x="0" y="0"/>
          <a:ext cx="0" cy="0"/>
          <a:chOff x="0" y="0"/>
          <a:chExt cx="0" cy="0"/>
        </a:xfrm>
      </p:grpSpPr>
      <p:sp>
        <p:nvSpPr>
          <p:cNvPr id="8" name="Google Shape;8;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3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lt2"/>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0" name="Google Shape;10;p30"/>
          <p:cNvPicPr preferRelativeResize="0"/>
          <p:nvPr/>
        </p:nvPicPr>
        <p:blipFill rotWithShape="1">
          <a:blip r:embed="rId18">
            <a:alphaModFix/>
          </a:blip>
          <a:srcRect/>
          <a:stretch/>
        </p:blipFill>
        <p:spPr>
          <a:xfrm>
            <a:off x="10452994" y="6241458"/>
            <a:ext cx="1280218" cy="292850"/>
          </a:xfrm>
          <a:prstGeom prst="rect">
            <a:avLst/>
          </a:prstGeom>
          <a:noFill/>
          <a:ln>
            <a:noFill/>
          </a:ln>
        </p:spPr>
      </p:pic>
      <p:sp>
        <p:nvSpPr>
          <p:cNvPr id="11" name="Google Shape;11;p30"/>
          <p:cNvSpPr txBox="1"/>
          <p:nvPr/>
        </p:nvSpPr>
        <p:spPr>
          <a:xfrm>
            <a:off x="457201" y="6393120"/>
            <a:ext cx="7181849"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2019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12" name="Google Shape;12;p30"/>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pic>
        <p:nvPicPr>
          <p:cNvPr id="13" name="Google Shape;13;p30"/>
          <p:cNvPicPr preferRelativeResize="0"/>
          <p:nvPr/>
        </p:nvPicPr>
        <p:blipFill rotWithShape="1">
          <a:blip r:embed="rId19">
            <a:alphaModFix/>
          </a:blip>
          <a:srcRect/>
          <a:stretch/>
        </p:blipFill>
        <p:spPr>
          <a:xfrm>
            <a:off x="10452994" y="6241641"/>
            <a:ext cx="1280218" cy="29248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 name="Google Shape;108;p3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109" name="Google Shape;109;p32"/>
          <p:cNvPicPr preferRelativeResize="0"/>
          <p:nvPr/>
        </p:nvPicPr>
        <p:blipFill rotWithShape="1">
          <a:blip r:embed="rId20">
            <a:alphaModFix/>
          </a:blip>
          <a:srcRect/>
          <a:stretch/>
        </p:blipFill>
        <p:spPr>
          <a:xfrm>
            <a:off x="10452994" y="6241458"/>
            <a:ext cx="1280218" cy="292850"/>
          </a:xfrm>
          <a:prstGeom prst="rect">
            <a:avLst/>
          </a:prstGeom>
          <a:noFill/>
          <a:ln>
            <a:noFill/>
          </a:ln>
        </p:spPr>
      </p:pic>
      <p:sp>
        <p:nvSpPr>
          <p:cNvPr id="110" name="Google Shape;110;p32"/>
          <p:cNvSpPr txBox="1"/>
          <p:nvPr/>
        </p:nvSpPr>
        <p:spPr>
          <a:xfrm>
            <a:off x="457201" y="6393120"/>
            <a:ext cx="7306732"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2021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111" name="Google Shape;111;p32"/>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94"/>
        <p:cNvGrpSpPr/>
        <p:nvPr/>
      </p:nvGrpSpPr>
      <p:grpSpPr>
        <a:xfrm>
          <a:off x="0" y="0"/>
          <a:ext cx="0" cy="0"/>
          <a:chOff x="0" y="0"/>
          <a:chExt cx="0" cy="0"/>
        </a:xfrm>
      </p:grpSpPr>
      <p:sp>
        <p:nvSpPr>
          <p:cNvPr id="195" name="Google Shape;195;p6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a:buNone/>
              <a:defRPr sz="3200" b="0" i="0" u="none" strike="noStrike" cap="none">
                <a:solidFill>
                  <a:schemeClr val="lt2"/>
                </a:solidFill>
                <a:latin typeface="Arial"/>
                <a:ea typeface="Arial"/>
                <a:cs typeface="Arial"/>
                <a:sym typeface="Arial"/>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96" name="Google Shape;196;p66"/>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10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pic>
        <p:nvPicPr>
          <p:cNvPr id="197" name="Google Shape;197;p66"/>
          <p:cNvPicPr preferRelativeResize="0"/>
          <p:nvPr/>
        </p:nvPicPr>
        <p:blipFill rotWithShape="1">
          <a:blip r:embed="rId16">
            <a:alphaModFix/>
          </a:blip>
          <a:srcRect/>
          <a:stretch/>
        </p:blipFill>
        <p:spPr>
          <a:xfrm>
            <a:off x="10452994" y="6241641"/>
            <a:ext cx="1280218" cy="292484"/>
          </a:xfrm>
          <a:prstGeom prst="rect">
            <a:avLst/>
          </a:prstGeom>
          <a:noFill/>
          <a:ln>
            <a:noFill/>
          </a:ln>
        </p:spPr>
      </p:pic>
      <p:sp>
        <p:nvSpPr>
          <p:cNvPr id="198" name="Google Shape;198;p66"/>
          <p:cNvSpPr txBox="1"/>
          <p:nvPr/>
        </p:nvSpPr>
        <p:spPr>
          <a:xfrm>
            <a:off x="457201" y="6393120"/>
            <a:ext cx="7181849"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2019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199" name="Google Shape;199;p66"/>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lt1"/>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p15:clr>
            <a:srgbClr val="5ACBF0"/>
          </p15:clr>
        </p15:guide>
        <p15:guide id="12" pos="3752">
          <p15:clr>
            <a:srgbClr val="5ACBF0"/>
          </p15:clr>
        </p15:guide>
        <p15:guide id="13" pos="3927">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8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a:buNone/>
              <a:defRPr sz="3200" b="0" i="0" u="none" strike="noStrike" cap="none">
                <a:solidFill>
                  <a:schemeClr val="dk2"/>
                </a:solidFill>
                <a:latin typeface="Arial"/>
                <a:ea typeface="Arial"/>
                <a:cs typeface="Arial"/>
                <a:sym typeface="Arial"/>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3" name="Google Shape;263;p81"/>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10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12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264" name="Google Shape;264;p81"/>
          <p:cNvPicPr preferRelativeResize="0"/>
          <p:nvPr/>
        </p:nvPicPr>
        <p:blipFill rotWithShape="1">
          <a:blip r:embed="rId18">
            <a:alphaModFix/>
          </a:blip>
          <a:srcRect/>
          <a:stretch/>
        </p:blipFill>
        <p:spPr>
          <a:xfrm>
            <a:off x="10452994" y="6241458"/>
            <a:ext cx="1280218" cy="292850"/>
          </a:xfrm>
          <a:prstGeom prst="rect">
            <a:avLst/>
          </a:prstGeom>
          <a:noFill/>
          <a:ln>
            <a:noFill/>
          </a:ln>
        </p:spPr>
      </p:pic>
      <p:sp>
        <p:nvSpPr>
          <p:cNvPr id="265" name="Google Shape;265;p81"/>
          <p:cNvSpPr txBox="1"/>
          <p:nvPr/>
        </p:nvSpPr>
        <p:spPr>
          <a:xfrm>
            <a:off x="457201" y="6393120"/>
            <a:ext cx="7181849"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2019 Gartner, Inc. and/or its affiliates. All rights reserved.</a:t>
            </a:r>
            <a:endParaRPr sz="1400" b="0" i="0" u="none" strike="noStrike" cap="none" dirty="0">
              <a:solidFill>
                <a:srgbClr val="000000"/>
              </a:solidFill>
              <a:latin typeface="Arial"/>
              <a:ea typeface="Arial"/>
              <a:cs typeface="Arial"/>
              <a:sym typeface="Arial"/>
            </a:endParaRPr>
          </a:p>
        </p:txBody>
      </p:sp>
      <p:sp>
        <p:nvSpPr>
          <p:cNvPr id="266" name="Google Shape;266;p81"/>
          <p:cNvSpPr txBox="1"/>
          <p:nvPr/>
        </p:nvSpPr>
        <p:spPr>
          <a:xfrm>
            <a:off x="692741" y="6297997"/>
            <a:ext cx="2314812" cy="107722"/>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chemeClr val="dk1"/>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hyperlink" Target="https://www.gartner.com/document/4002846?ref=TypeAheadSearch"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gartner.com/document/4003633?ref=solrAll&amp;refval=294506330" TargetMode="External"/><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0.xml"/><Relationship Id="rId4" Type="http://schemas.openxmlformats.org/officeDocument/2006/relationships/hyperlink" Target="https://www.gartner.com/document/4000554?ref=authrightrec&amp;refval=4001203"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gartner.com/document/4001203?ref=TypeAheadSearch"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hyperlink" Target="https://www.gartner.com/document/4000927?ref=solrAll&amp;refval=29714953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artner.com/document/4001330?ref=authrightrec&amp;refval=4003145"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chart" Target="../charts/chart5.xml"/><Relationship Id="rId4" Type="http://schemas.openxmlformats.org/officeDocument/2006/relationships/chart" Target="../charts/char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chart" Target="../charts/chart8.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hyperlink" Target="https://www.gartner.com/document/4000856?ref=TypeAheadSearch"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hyperlink" Target="https://www.gartner.com/document/4000554?ref=authrightrec&amp;refval=4001203" TargetMode="External"/><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gartner.com/document/3996944?toggle=1&amp;refval=292638143&amp;ref=solrA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0.xml"/><Relationship Id="rId4" Type="http://schemas.openxmlformats.org/officeDocument/2006/relationships/hyperlink" Target="https://www.gartner.com/document/3995087?ref=solrAll&amp;refval=292639257"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gartner.com/document/3992216?ref=solrAll&amp;refval=292761928" TargetMode="External"/><Relationship Id="rId2" Type="http://schemas.openxmlformats.org/officeDocument/2006/relationships/notesSlide" Target="../notesSlides/notesSlide21.xml"/><Relationship Id="rId1" Type="http://schemas.openxmlformats.org/officeDocument/2006/relationships/slideLayout" Target="../slideLayouts/slideLayout20.xml"/><Relationship Id="rId4" Type="http://schemas.openxmlformats.org/officeDocument/2006/relationships/hyperlink" Target="https://www.gartner.com/document/4002656?ref=TypeAheadSearch"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0.xml"/><Relationship Id="rId5" Type="http://schemas.openxmlformats.org/officeDocument/2006/relationships/chart" Target="../charts/chart10.xml"/><Relationship Id="rId4" Type="http://schemas.openxmlformats.org/officeDocument/2006/relationships/hyperlink" Target="https://www.gartner.com/document/3989101?ref=solrAll&amp;refval=292640130"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gartner.com/document/4001624?ref=solrAll&amp;refval=294504184" TargetMode="External"/><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hyperlink" Target="https://www.gartner.com/document/3999173?ref=TypeAheadSearch" TargetMode="External"/><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hyperlink" Target="https://www.gartner.com/document/3990115?ref=solrAll&amp;refval=297172400" TargetMode="External"/><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8" Type="http://schemas.openxmlformats.org/officeDocument/2006/relationships/hyperlink" Target="https://www.gartner.com/document/4002499?ref=solrAll&amp;refval=293426668" TargetMode="External"/><Relationship Id="rId13" Type="http://schemas.openxmlformats.org/officeDocument/2006/relationships/hyperlink" Target="https://www.gartner.com/document/4002846?ref=TypeAheadSearch" TargetMode="External"/><Relationship Id="rId3" Type="http://schemas.openxmlformats.org/officeDocument/2006/relationships/hyperlink" Target="https://www.gartner.com/document/4000554?ref=authrightrec&amp;refval=4001203" TargetMode="External"/><Relationship Id="rId7" Type="http://schemas.openxmlformats.org/officeDocument/2006/relationships/hyperlink" Target="https://www.gartner.com/document/4002644?ref=algobottomrec&amp;refval=4001096" TargetMode="External"/><Relationship Id="rId12" Type="http://schemas.openxmlformats.org/officeDocument/2006/relationships/hyperlink" Target="https://www.gartner.com/document/4002892?ref=TypeAheadSearch" TargetMode="External"/><Relationship Id="rId2" Type="http://schemas.openxmlformats.org/officeDocument/2006/relationships/notesSlide" Target="../notesSlides/notesSlide27.xml"/><Relationship Id="rId1" Type="http://schemas.openxmlformats.org/officeDocument/2006/relationships/slideLayout" Target="../slideLayouts/slideLayout17.xml"/><Relationship Id="rId6" Type="http://schemas.openxmlformats.org/officeDocument/2006/relationships/hyperlink" Target="https://www.gartner.com/document/4003145?ref=solrAll&amp;refval=293426668" TargetMode="External"/><Relationship Id="rId11" Type="http://schemas.openxmlformats.org/officeDocument/2006/relationships/hyperlink" Target="https://www.gartner.com/document/4002874?ref=solrAll&amp;refval=293426694" TargetMode="External"/><Relationship Id="rId5" Type="http://schemas.openxmlformats.org/officeDocument/2006/relationships/hyperlink" Target="https://www.gartner.com/document/4000927?ref=authrightrec&amp;refval=4002846" TargetMode="External"/><Relationship Id="rId10" Type="http://schemas.openxmlformats.org/officeDocument/2006/relationships/hyperlink" Target="https://www.gartner.com/document/4002507?ref=solrAll&amp;refval=293426694" TargetMode="External"/><Relationship Id="rId4" Type="http://schemas.openxmlformats.org/officeDocument/2006/relationships/hyperlink" Target="https://www.gartner.com/document/4001203?ref=authrightrec&amp;refval=4002892" TargetMode="External"/><Relationship Id="rId9" Type="http://schemas.openxmlformats.org/officeDocument/2006/relationships/hyperlink" Target="https://www.gartner.com/document/4000842?ref=solrAll&amp;refval=293426689" TargetMode="External"/><Relationship Id="rId14" Type="http://schemas.openxmlformats.org/officeDocument/2006/relationships/hyperlink" Target="https://www.gartner.com/document/4003633?ref=solrAll&amp;refval=29450633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www.gartner.com/document/4003061?ref=solrAll&amp;refval=297174705"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4003061?ref=solrAll&amp;refval=297174705" TargetMode="Externa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document/4002892?ref=TypeAheadSearch" TargetMode="External"/><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1"/>
          <p:cNvSpPr txBox="1">
            <a:spLocks noGrp="1"/>
          </p:cNvSpPr>
          <p:nvPr>
            <p:ph type="body" idx="1"/>
          </p:nvPr>
        </p:nvSpPr>
        <p:spPr>
          <a:xfrm>
            <a:off x="2166861" y="3709535"/>
            <a:ext cx="4545024" cy="73866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200"/>
              <a:buNone/>
            </a:pPr>
            <a:r>
              <a:rPr lang="en-US" sz="1200" dirty="0"/>
              <a:t>Varsha Mehta, Neha Gupta, Fabrizio Biscotti, Balaji Abbabatulla, Sharat Menon, James Richardson, Jessica Ekholm, Michael Warrilow, Cathy Tornbohm, Vanitha Dsilva, Craig Roth, John-David Lovelock, Naveen Mishra</a:t>
            </a:r>
            <a:endParaRPr dirty="0"/>
          </a:p>
        </p:txBody>
      </p:sp>
      <p:sp>
        <p:nvSpPr>
          <p:cNvPr id="361" name="Google Shape;361;p1"/>
          <p:cNvSpPr txBox="1">
            <a:spLocks noGrp="1"/>
          </p:cNvSpPr>
          <p:nvPr>
            <p:ph type="ctrTitle"/>
          </p:nvPr>
        </p:nvSpPr>
        <p:spPr>
          <a:xfrm>
            <a:off x="2166861" y="2241983"/>
            <a:ext cx="4545024" cy="886397"/>
          </a:xfrm>
          <a:prstGeom prst="rect">
            <a:avLst/>
          </a:prstGeom>
          <a:noFill/>
          <a:ln>
            <a:noFill/>
          </a:ln>
        </p:spPr>
        <p:txBody>
          <a:bodyPr spcFirstLastPara="1" wrap="square" lIns="0" tIns="0" rIns="0" bIns="0" anchor="ctr" anchorCtr="0">
            <a:spAutoFit/>
          </a:bodyPr>
          <a:lstStyle/>
          <a:p>
            <a:pPr marL="0" lvl="0" indent="0" algn="l" rtl="0">
              <a:lnSpc>
                <a:spcPct val="90000"/>
              </a:lnSpc>
              <a:spcBef>
                <a:spcPts val="0"/>
              </a:spcBef>
              <a:spcAft>
                <a:spcPts val="0"/>
              </a:spcAft>
              <a:buClr>
                <a:schemeClr val="lt2"/>
              </a:buClr>
              <a:buSzPts val="3000"/>
              <a:buFont typeface="Arial"/>
              <a:buNone/>
            </a:pPr>
            <a:r>
              <a:rPr lang="en-US" sz="3200" dirty="0">
                <a:latin typeface="Arial Black" panose="020B0A04020102020204" pitchFamily="34" charset="0"/>
              </a:rPr>
              <a:t>Software Market View, 2020-2021</a:t>
            </a:r>
            <a:endParaRPr sz="32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pic>
        <p:nvPicPr>
          <p:cNvPr id="497" name="Google Shape;497;p27"/>
          <p:cNvPicPr preferRelativeResize="0"/>
          <p:nvPr/>
        </p:nvPicPr>
        <p:blipFill rotWithShape="1">
          <a:blip r:embed="rId3">
            <a:alphaModFix/>
          </a:blip>
          <a:srcRect/>
          <a:stretch/>
        </p:blipFill>
        <p:spPr>
          <a:xfrm>
            <a:off x="1228725" y="2533650"/>
            <a:ext cx="10096500" cy="3467690"/>
          </a:xfrm>
          <a:prstGeom prst="rect">
            <a:avLst/>
          </a:prstGeom>
          <a:noFill/>
          <a:ln>
            <a:noFill/>
          </a:ln>
        </p:spPr>
      </p:pic>
      <p:cxnSp>
        <p:nvCxnSpPr>
          <p:cNvPr id="498" name="Google Shape;498;p27"/>
          <p:cNvCxnSpPr/>
          <p:nvPr/>
        </p:nvCxnSpPr>
        <p:spPr>
          <a:xfrm>
            <a:off x="3857625" y="3124815"/>
            <a:ext cx="6200775" cy="0"/>
          </a:xfrm>
          <a:prstGeom prst="straightConnector1">
            <a:avLst/>
          </a:prstGeom>
          <a:noFill/>
          <a:ln w="19050" cap="flat" cmpd="sng">
            <a:solidFill>
              <a:schemeClr val="accent4"/>
            </a:solidFill>
            <a:prstDash val="solid"/>
            <a:miter lim="800000"/>
            <a:headEnd type="none" w="sm" len="sm"/>
            <a:tailEnd type="none" w="sm" len="sm"/>
          </a:ln>
        </p:spPr>
      </p:cxnSp>
      <p:sp>
        <p:nvSpPr>
          <p:cNvPr id="499" name="Google Shape;499;p27"/>
          <p:cNvSpPr txBox="1">
            <a:spLocks noGrp="1"/>
          </p:cNvSpPr>
          <p:nvPr>
            <p:ph type="title"/>
          </p:nvPr>
        </p:nvSpPr>
        <p:spPr>
          <a:xfrm>
            <a:off x="457200" y="238894"/>
            <a:ext cx="11276013" cy="8620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Worldwide Enterprise Infrastructure Software Market Will Reach $508 Billion by 2025</a:t>
            </a:r>
            <a:endParaRPr dirty="0">
              <a:latin typeface="Arial Black" panose="020B0A04020102020204" pitchFamily="34" charset="0"/>
            </a:endParaRPr>
          </a:p>
        </p:txBody>
      </p:sp>
      <p:sp>
        <p:nvSpPr>
          <p:cNvPr id="500" name="Google Shape;500;p27"/>
          <p:cNvSpPr/>
          <p:nvPr/>
        </p:nvSpPr>
        <p:spPr>
          <a:xfrm>
            <a:off x="457198" y="1335876"/>
            <a:ext cx="11276013" cy="52322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Forecast Summary: </a:t>
            </a:r>
            <a:r>
              <a:rPr lang="en-US" sz="1400" b="0" i="0" u="none" strike="noStrike" cap="none" dirty="0">
                <a:solidFill>
                  <a:schemeClr val="dk1"/>
                </a:solidFill>
                <a:latin typeface="Arial"/>
                <a:ea typeface="Arial"/>
                <a:cs typeface="Arial"/>
                <a:sym typeface="Arial"/>
              </a:rPr>
              <a:t>Enterprise infrastructure software spending is expected to grow by 11.5% in constant currency in 2021 to reach $508 billion by 2025 in current currency. This corresponds to a five-year CAGR of 11.98%.</a:t>
            </a:r>
            <a:endParaRPr sz="1400" b="0" i="0" u="none" strike="noStrike" cap="none" dirty="0">
              <a:solidFill>
                <a:srgbClr val="000000"/>
              </a:solidFill>
              <a:latin typeface="Arial"/>
              <a:ea typeface="Arial"/>
              <a:cs typeface="Arial"/>
              <a:sym typeface="Arial"/>
            </a:endParaRPr>
          </a:p>
        </p:txBody>
      </p:sp>
      <p:sp>
        <p:nvSpPr>
          <p:cNvPr id="501" name="Google Shape;501;p27"/>
          <p:cNvSpPr txBox="1"/>
          <p:nvPr/>
        </p:nvSpPr>
        <p:spPr>
          <a:xfrm>
            <a:off x="457193" y="6051370"/>
            <a:ext cx="11392312" cy="153888"/>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Source: </a:t>
            </a:r>
            <a:r>
              <a:rPr lang="en-US" sz="1000" b="0" i="0" u="sng" strike="noStrike" cap="none" dirty="0">
                <a:solidFill>
                  <a:srgbClr val="6D7575"/>
                </a:solidFill>
                <a:latin typeface="Arial"/>
                <a:ea typeface="Arial"/>
                <a:cs typeface="Arial"/>
                <a:sym typeface="Arial"/>
                <a:hlinkClick r:id="rId4">
                  <a:extLst>
                    <a:ext uri="{A12FA001-AC4F-418D-AE19-62706E023703}">
                      <ahyp:hlinkClr xmlns:ahyp="http://schemas.microsoft.com/office/drawing/2018/hyperlinkcolor" xmlns="" val="tx"/>
                    </a:ext>
                  </a:extLst>
                </a:hlinkClick>
              </a:rPr>
              <a:t>Forecast: Enterprise Infrastructure Software, Worldwide, 2019-2025, 2Q21 Update</a:t>
            </a:r>
            <a:endParaRPr sz="1000" b="0" i="0" u="sng" strike="noStrike" cap="none" dirty="0">
              <a:solidFill>
                <a:srgbClr val="6D7575"/>
              </a:solidFill>
              <a:latin typeface="Arial"/>
              <a:ea typeface="Arial"/>
              <a:cs typeface="Arial"/>
              <a:sym typeface="Arial"/>
            </a:endParaRPr>
          </a:p>
        </p:txBody>
      </p:sp>
      <p:sp>
        <p:nvSpPr>
          <p:cNvPr id="502" name="Google Shape;502;p27"/>
          <p:cNvSpPr/>
          <p:nvPr/>
        </p:nvSpPr>
        <p:spPr>
          <a:xfrm>
            <a:off x="457193" y="2128712"/>
            <a:ext cx="11276020" cy="292388"/>
          </a:xfrm>
          <a:prstGeom prst="rect">
            <a:avLst/>
          </a:prstGeom>
          <a:solidFill>
            <a:srgbClr val="ECEEE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dk1"/>
                </a:solidFill>
                <a:latin typeface="Arial"/>
                <a:ea typeface="Arial"/>
                <a:cs typeface="Arial"/>
                <a:sym typeface="Arial"/>
              </a:rPr>
              <a:t>Forecast: Enterprise Infrastructure Software, Worldwide, 2019-2025 (USD M)</a:t>
            </a:r>
            <a:endParaRPr sz="1400" b="0" i="0" u="none" strike="noStrike" cap="none" dirty="0">
              <a:solidFill>
                <a:srgbClr val="000000"/>
              </a:solidFill>
              <a:latin typeface="Arial"/>
              <a:ea typeface="Arial"/>
              <a:cs typeface="Arial"/>
              <a:sym typeface="Arial"/>
            </a:endParaRPr>
          </a:p>
        </p:txBody>
      </p:sp>
      <p:sp>
        <p:nvSpPr>
          <p:cNvPr id="503" name="Google Shape;503;p27"/>
          <p:cNvSpPr txBox="1"/>
          <p:nvPr/>
        </p:nvSpPr>
        <p:spPr>
          <a:xfrm>
            <a:off x="6420772" y="2965435"/>
            <a:ext cx="1120877" cy="26161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lt1"/>
                </a:solidFill>
                <a:latin typeface="Arial"/>
                <a:ea typeface="Arial"/>
                <a:cs typeface="Arial"/>
                <a:sym typeface="Arial"/>
              </a:rPr>
              <a:t> 11.98% CAGR</a:t>
            </a:r>
            <a:endParaRPr sz="1400" b="0" i="0" u="none" strike="noStrike" cap="none" dirty="0">
              <a:solidFill>
                <a:srgbClr val="000000"/>
              </a:solidFill>
              <a:latin typeface="Arial"/>
              <a:ea typeface="Arial"/>
              <a:cs typeface="Arial"/>
              <a:sym typeface="Arial"/>
            </a:endParaRPr>
          </a:p>
        </p:txBody>
      </p:sp>
      <p:cxnSp>
        <p:nvCxnSpPr>
          <p:cNvPr id="504" name="Google Shape;504;p27"/>
          <p:cNvCxnSpPr/>
          <p:nvPr/>
        </p:nvCxnSpPr>
        <p:spPr>
          <a:xfrm flipH="1">
            <a:off x="3857625" y="3124815"/>
            <a:ext cx="2" cy="1713885"/>
          </a:xfrm>
          <a:prstGeom prst="straightConnector1">
            <a:avLst/>
          </a:prstGeom>
          <a:noFill/>
          <a:ln w="19050" cap="flat" cmpd="sng">
            <a:solidFill>
              <a:schemeClr val="accent4"/>
            </a:solidFill>
            <a:prstDash val="dash"/>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28"/>
          <p:cNvSpPr txBox="1">
            <a:spLocks noGrp="1"/>
          </p:cNvSpPr>
          <p:nvPr>
            <p:ph type="title"/>
          </p:nvPr>
        </p:nvSpPr>
        <p:spPr>
          <a:xfrm>
            <a:off x="457200" y="347662"/>
            <a:ext cx="11468100" cy="89147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700"/>
              <a:buFont typeface="Arial"/>
              <a:buNone/>
            </a:pPr>
            <a:r>
              <a:rPr lang="en-US" sz="2700" dirty="0">
                <a:latin typeface="Arial Black" panose="020B0A04020102020204" pitchFamily="34" charset="0"/>
              </a:rPr>
              <a:t>Spending on Enterprise Application Software Is Expected to Increase to $271 Billion in 2021</a:t>
            </a:r>
            <a:endParaRPr sz="2700" dirty="0">
              <a:solidFill>
                <a:srgbClr val="E81159"/>
              </a:solidFill>
              <a:latin typeface="Arial Black" panose="020B0A04020102020204" pitchFamily="34" charset="0"/>
            </a:endParaRPr>
          </a:p>
        </p:txBody>
      </p:sp>
      <p:sp>
        <p:nvSpPr>
          <p:cNvPr id="510" name="Google Shape;510;p28"/>
          <p:cNvSpPr txBox="1"/>
          <p:nvPr/>
        </p:nvSpPr>
        <p:spPr>
          <a:xfrm>
            <a:off x="7019924" y="5863185"/>
            <a:ext cx="4572000" cy="307777"/>
          </a:xfrm>
          <a:prstGeom prst="rect">
            <a:avLst/>
          </a:prstGeom>
          <a:solidFill>
            <a:schemeClr val="lt1"/>
          </a:solid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Source: </a:t>
            </a:r>
            <a:r>
              <a:rPr lang="en-US" sz="1000" b="0" i="0" u="sng" strike="noStrike" cap="none" dirty="0">
                <a:solidFill>
                  <a:srgbClr val="6D7575"/>
                </a:solidFill>
                <a:latin typeface="Arial"/>
                <a:ea typeface="Arial"/>
                <a:cs typeface="Arial"/>
                <a:sym typeface="Arial"/>
                <a:hlinkClick r:id="rId3">
                  <a:extLst>
                    <a:ext uri="{A12FA001-AC4F-418D-AE19-62706E023703}">
                      <ahyp:hlinkClr xmlns:ahyp="http://schemas.microsoft.com/office/drawing/2018/hyperlinkcolor" xmlns="" val="tx"/>
                    </a:ext>
                  </a:extLst>
                </a:hlinkClick>
              </a:rPr>
              <a:t>Forecast Analysis: Enterprise Application Software, Worldwide, 2Q21 Update</a:t>
            </a:r>
            <a:endParaRPr sz="1000" b="0" i="0" u="sng" strike="noStrike" cap="none" dirty="0">
              <a:solidFill>
                <a:srgbClr val="6D7575"/>
              </a:solidFill>
              <a:latin typeface="Arial"/>
              <a:ea typeface="Arial"/>
              <a:cs typeface="Arial"/>
              <a:sym typeface="Arial"/>
            </a:endParaRPr>
          </a:p>
        </p:txBody>
      </p:sp>
      <p:sp>
        <p:nvSpPr>
          <p:cNvPr id="511" name="Google Shape;511;p28"/>
          <p:cNvSpPr txBox="1"/>
          <p:nvPr/>
        </p:nvSpPr>
        <p:spPr>
          <a:xfrm>
            <a:off x="666960" y="2009826"/>
            <a:ext cx="5534025" cy="292388"/>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1"/>
                </a:solidFill>
                <a:latin typeface="Arial"/>
                <a:ea typeface="Arial"/>
                <a:cs typeface="Arial"/>
                <a:sym typeface="Arial"/>
              </a:rPr>
              <a:t>Market Size of Enterprise Application Software Markets</a:t>
            </a:r>
            <a:endParaRPr sz="1400" b="0" i="0" u="none" strike="noStrike" cap="none" dirty="0">
              <a:solidFill>
                <a:srgbClr val="000000"/>
              </a:solidFill>
              <a:latin typeface="Arial"/>
              <a:ea typeface="Arial"/>
              <a:cs typeface="Arial"/>
              <a:sym typeface="Arial"/>
            </a:endParaRPr>
          </a:p>
        </p:txBody>
      </p:sp>
      <p:sp>
        <p:nvSpPr>
          <p:cNvPr id="512" name="Google Shape;512;p28"/>
          <p:cNvSpPr txBox="1"/>
          <p:nvPr/>
        </p:nvSpPr>
        <p:spPr>
          <a:xfrm>
            <a:off x="6801294" y="2042754"/>
            <a:ext cx="4790630" cy="27699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Forecast Assumptions</a:t>
            </a:r>
            <a:endParaRPr sz="1400" b="0" i="0" u="none" strike="noStrike" cap="none" dirty="0">
              <a:solidFill>
                <a:srgbClr val="000000"/>
              </a:solidFill>
              <a:latin typeface="Arial"/>
              <a:ea typeface="Arial"/>
              <a:cs typeface="Arial"/>
              <a:sym typeface="Arial"/>
            </a:endParaRPr>
          </a:p>
        </p:txBody>
      </p:sp>
      <p:sp>
        <p:nvSpPr>
          <p:cNvPr id="513" name="Google Shape;513;p28"/>
          <p:cNvSpPr/>
          <p:nvPr/>
        </p:nvSpPr>
        <p:spPr>
          <a:xfrm>
            <a:off x="457200" y="1306223"/>
            <a:ext cx="111728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Summary: </a:t>
            </a:r>
            <a:r>
              <a:rPr lang="en-US" sz="1400" b="0" i="0" u="none" strike="noStrike" cap="none" dirty="0">
                <a:solidFill>
                  <a:srgbClr val="000000"/>
                </a:solidFill>
                <a:latin typeface="Arial"/>
                <a:ea typeface="Arial"/>
                <a:cs typeface="Arial"/>
                <a:sym typeface="Arial"/>
              </a:rPr>
              <a:t>Overall spend on enterprise application software will grow 10% in 2021 in constant currency and 13% in current U.S. dollars. Enterprise spend on CRM and SCM solutions will register high growth of 14% and 10%, respectively, in 2021 (in constant currency).</a:t>
            </a:r>
            <a:endParaRPr sz="1400" b="0" i="0" u="none" strike="noStrike" cap="none" dirty="0">
              <a:solidFill>
                <a:schemeClr val="dk1"/>
              </a:solidFill>
              <a:latin typeface="Arial"/>
              <a:ea typeface="Arial"/>
              <a:cs typeface="Arial"/>
              <a:sym typeface="Arial"/>
            </a:endParaRPr>
          </a:p>
        </p:txBody>
      </p:sp>
      <p:pic>
        <p:nvPicPr>
          <p:cNvPr id="514" name="Google Shape;514;p28"/>
          <p:cNvPicPr preferRelativeResize="0"/>
          <p:nvPr/>
        </p:nvPicPr>
        <p:blipFill rotWithShape="1">
          <a:blip r:embed="rId4">
            <a:alphaModFix/>
          </a:blip>
          <a:srcRect/>
          <a:stretch/>
        </p:blipFill>
        <p:spPr>
          <a:xfrm>
            <a:off x="852488" y="2305875"/>
            <a:ext cx="5191125" cy="3614724"/>
          </a:xfrm>
          <a:prstGeom prst="rect">
            <a:avLst/>
          </a:prstGeom>
          <a:noFill/>
          <a:ln>
            <a:noFill/>
          </a:ln>
        </p:spPr>
      </p:pic>
      <p:sp>
        <p:nvSpPr>
          <p:cNvPr id="515" name="Google Shape;515;p28"/>
          <p:cNvSpPr txBox="1"/>
          <p:nvPr/>
        </p:nvSpPr>
        <p:spPr>
          <a:xfrm>
            <a:off x="425157" y="5950399"/>
            <a:ext cx="631507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Note: The size of each bubble represents 2020 market size for the EAS market in constant currency.</a:t>
            </a:r>
            <a:endParaRPr sz="1400" b="0" i="0" u="none" strike="noStrike" cap="none" dirty="0">
              <a:solidFill>
                <a:srgbClr val="000000"/>
              </a:solidFill>
              <a:latin typeface="Arial"/>
              <a:ea typeface="Arial"/>
              <a:cs typeface="Arial"/>
              <a:sym typeface="Arial"/>
            </a:endParaRPr>
          </a:p>
        </p:txBody>
      </p:sp>
      <p:sp>
        <p:nvSpPr>
          <p:cNvPr id="516" name="Google Shape;516;p28"/>
          <p:cNvSpPr/>
          <p:nvPr/>
        </p:nvSpPr>
        <p:spPr>
          <a:xfrm>
            <a:off x="6801294" y="2427060"/>
            <a:ext cx="4888778" cy="780213"/>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More than 30% of organizations will bring their long-term initiatives in digital transformation, modernization and user experience forward to 2022, due to the disruption COVID-19 caused to “ways of business.”</a:t>
            </a:r>
            <a:endParaRPr sz="1400" b="0" i="0" u="none" strike="noStrike" cap="none" dirty="0">
              <a:solidFill>
                <a:srgbClr val="000000"/>
              </a:solidFill>
              <a:latin typeface="Arial"/>
              <a:ea typeface="Arial"/>
              <a:cs typeface="Arial"/>
              <a:sym typeface="Arial"/>
            </a:endParaRPr>
          </a:p>
        </p:txBody>
      </p:sp>
      <p:sp>
        <p:nvSpPr>
          <p:cNvPr id="517" name="Google Shape;517;p28"/>
          <p:cNvSpPr/>
          <p:nvPr/>
        </p:nvSpPr>
        <p:spPr>
          <a:xfrm>
            <a:off x="6801294" y="3331395"/>
            <a:ext cx="4888778" cy="955807"/>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By 2022, at least an additional 10% of enterprises will increase their spending in software applications, largely in digital transformation activities that will help enhance customer experience and improve business processes, to sustain business and remain competitive.</a:t>
            </a:r>
            <a:endParaRPr sz="1400" b="0" i="0" u="none" strike="noStrike" cap="none" dirty="0">
              <a:solidFill>
                <a:srgbClr val="000000"/>
              </a:solidFill>
              <a:latin typeface="Arial"/>
              <a:ea typeface="Arial"/>
              <a:cs typeface="Arial"/>
              <a:sym typeface="Arial"/>
            </a:endParaRPr>
          </a:p>
        </p:txBody>
      </p:sp>
      <p:sp>
        <p:nvSpPr>
          <p:cNvPr id="518" name="Google Shape;518;p28"/>
          <p:cNvSpPr/>
          <p:nvPr/>
        </p:nvSpPr>
        <p:spPr>
          <a:xfrm>
            <a:off x="6801294" y="4411324"/>
            <a:ext cx="4888778" cy="955807"/>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More than 50% of incremental spend in 2021 will be driven by increased enterprise demand for software, analytic platforms, and customer experience and relationship management (CRM) software products. More than 50% of this demand will be met by cloud solutions.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a:buNone/>
            </a:pPr>
            <a:r>
              <a:rPr lang="en-US" dirty="0">
                <a:latin typeface="Arial Black" panose="020B0A04020102020204" pitchFamily="34" charset="0"/>
              </a:rPr>
              <a:t>Market Share Analysis</a:t>
            </a:r>
            <a:endParaRPr dirty="0">
              <a:latin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grpSp>
        <p:nvGrpSpPr>
          <p:cNvPr id="528" name="Google Shape;528;p10"/>
          <p:cNvGrpSpPr/>
          <p:nvPr/>
        </p:nvGrpSpPr>
        <p:grpSpPr>
          <a:xfrm>
            <a:off x="2047875" y="1527842"/>
            <a:ext cx="9124950" cy="3781751"/>
            <a:chOff x="1935871" y="1529205"/>
            <a:chExt cx="8155838" cy="3750189"/>
          </a:xfrm>
        </p:grpSpPr>
        <p:graphicFrame>
          <p:nvGraphicFramePr>
            <p:cNvPr id="529" name="Google Shape;529;p10"/>
            <p:cNvGraphicFramePr/>
            <p:nvPr>
              <p:extLst>
                <p:ext uri="{D42A27DB-BD31-4B8C-83A1-F6EECF244321}">
                  <p14:modId xmlns:p14="http://schemas.microsoft.com/office/powerpoint/2010/main" val="1390678049"/>
                </p:ext>
              </p:extLst>
            </p:nvPr>
          </p:nvGraphicFramePr>
          <p:xfrm>
            <a:off x="1935871" y="1529205"/>
            <a:ext cx="8155838" cy="3750189"/>
          </p:xfrm>
          <a:graphic>
            <a:graphicData uri="http://schemas.openxmlformats.org/drawingml/2006/chart">
              <c:chart xmlns:c="http://schemas.openxmlformats.org/drawingml/2006/chart" xmlns:r="http://schemas.openxmlformats.org/officeDocument/2006/relationships" r:id="rId3"/>
            </a:graphicData>
          </a:graphic>
        </p:graphicFrame>
        <p:sp>
          <p:nvSpPr>
            <p:cNvPr id="530" name="Google Shape;530;p10"/>
            <p:cNvSpPr txBox="1"/>
            <p:nvPr/>
          </p:nvSpPr>
          <p:spPr>
            <a:xfrm>
              <a:off x="2676872" y="1680866"/>
              <a:ext cx="358956"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10.2%</a:t>
              </a:r>
              <a:endParaRPr sz="1400" b="0" i="0" u="none" strike="noStrike" cap="none" dirty="0">
                <a:solidFill>
                  <a:srgbClr val="000000"/>
                </a:solidFill>
                <a:latin typeface="Arial"/>
                <a:ea typeface="Arial"/>
                <a:cs typeface="Arial"/>
                <a:sym typeface="Arial"/>
              </a:endParaRPr>
            </a:p>
          </p:txBody>
        </p:sp>
        <p:sp>
          <p:nvSpPr>
            <p:cNvPr id="531" name="Google Shape;531;p10"/>
            <p:cNvSpPr txBox="1"/>
            <p:nvPr/>
          </p:nvSpPr>
          <p:spPr>
            <a:xfrm>
              <a:off x="4234158" y="3680027"/>
              <a:ext cx="288761"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3.0%</a:t>
              </a:r>
              <a:endParaRPr sz="1400" b="0" i="0" u="none" strike="noStrike" cap="none" dirty="0">
                <a:solidFill>
                  <a:srgbClr val="000000"/>
                </a:solidFill>
                <a:latin typeface="Arial"/>
                <a:ea typeface="Arial"/>
                <a:cs typeface="Arial"/>
                <a:sym typeface="Arial"/>
              </a:endParaRPr>
            </a:p>
          </p:txBody>
        </p:sp>
        <p:sp>
          <p:nvSpPr>
            <p:cNvPr id="532" name="Google Shape;532;p10"/>
            <p:cNvSpPr txBox="1"/>
            <p:nvPr/>
          </p:nvSpPr>
          <p:spPr>
            <a:xfrm>
              <a:off x="3467682" y="3507249"/>
              <a:ext cx="288761"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0.6%</a:t>
              </a:r>
              <a:endParaRPr sz="1400" b="0" i="0" u="none" strike="noStrike" cap="none" dirty="0">
                <a:solidFill>
                  <a:srgbClr val="000000"/>
                </a:solidFill>
                <a:latin typeface="Arial"/>
                <a:ea typeface="Arial"/>
                <a:cs typeface="Arial"/>
                <a:sym typeface="Arial"/>
              </a:endParaRPr>
            </a:p>
          </p:txBody>
        </p:sp>
        <p:sp>
          <p:nvSpPr>
            <p:cNvPr id="533" name="Google Shape;533;p10"/>
            <p:cNvSpPr txBox="1"/>
            <p:nvPr/>
          </p:nvSpPr>
          <p:spPr>
            <a:xfrm>
              <a:off x="4914043" y="3773810"/>
              <a:ext cx="402031"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tx1"/>
                  </a:solidFill>
                  <a:latin typeface="Arial"/>
                  <a:ea typeface="Arial"/>
                  <a:cs typeface="Arial"/>
                  <a:sym typeface="Arial"/>
                </a:rPr>
                <a:t>-11.1%</a:t>
              </a:r>
              <a:endParaRPr sz="1400" b="0" i="0" u="none" strike="noStrike" cap="none" dirty="0">
                <a:solidFill>
                  <a:schemeClr val="tx1"/>
                </a:solidFill>
                <a:latin typeface="Arial"/>
                <a:ea typeface="Arial"/>
                <a:cs typeface="Arial"/>
                <a:sym typeface="Arial"/>
              </a:endParaRPr>
            </a:p>
          </p:txBody>
        </p:sp>
        <p:sp>
          <p:nvSpPr>
            <p:cNvPr id="534" name="Google Shape;534;p10"/>
            <p:cNvSpPr txBox="1"/>
            <p:nvPr/>
          </p:nvSpPr>
          <p:spPr>
            <a:xfrm>
              <a:off x="5711088" y="3869420"/>
              <a:ext cx="358956"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25.7%</a:t>
              </a:r>
              <a:endParaRPr sz="1400" b="0" i="0" u="none" strike="noStrike" cap="none" dirty="0">
                <a:solidFill>
                  <a:srgbClr val="000000"/>
                </a:solidFill>
                <a:latin typeface="Arial"/>
                <a:ea typeface="Arial"/>
                <a:cs typeface="Arial"/>
                <a:sym typeface="Arial"/>
              </a:endParaRPr>
            </a:p>
          </p:txBody>
        </p:sp>
        <p:sp>
          <p:nvSpPr>
            <p:cNvPr id="535" name="Google Shape;535;p10"/>
            <p:cNvSpPr txBox="1"/>
            <p:nvPr/>
          </p:nvSpPr>
          <p:spPr>
            <a:xfrm>
              <a:off x="6431376" y="3941831"/>
              <a:ext cx="358956"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32.9%</a:t>
              </a:r>
              <a:endParaRPr sz="1400" b="0" i="0" u="none" strike="noStrike" cap="none" dirty="0">
                <a:solidFill>
                  <a:srgbClr val="000000"/>
                </a:solidFill>
                <a:latin typeface="Arial"/>
                <a:ea typeface="Arial"/>
                <a:cs typeface="Arial"/>
                <a:sym typeface="Arial"/>
              </a:endParaRPr>
            </a:p>
          </p:txBody>
        </p:sp>
        <p:sp>
          <p:nvSpPr>
            <p:cNvPr id="536" name="Google Shape;536;p10"/>
            <p:cNvSpPr txBox="1"/>
            <p:nvPr/>
          </p:nvSpPr>
          <p:spPr>
            <a:xfrm>
              <a:off x="7199241" y="4063546"/>
              <a:ext cx="322371"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48.1%</a:t>
              </a:r>
              <a:endParaRPr sz="1400" b="0" i="0" u="none" strike="noStrike" cap="none" dirty="0">
                <a:solidFill>
                  <a:srgbClr val="000000"/>
                </a:solidFill>
                <a:latin typeface="Arial"/>
                <a:ea typeface="Arial"/>
                <a:cs typeface="Arial"/>
                <a:sym typeface="Arial"/>
              </a:endParaRPr>
            </a:p>
          </p:txBody>
        </p:sp>
        <p:sp>
          <p:nvSpPr>
            <p:cNvPr id="537" name="Google Shape;537;p10"/>
            <p:cNvSpPr txBox="1"/>
            <p:nvPr/>
          </p:nvSpPr>
          <p:spPr>
            <a:xfrm>
              <a:off x="7932118" y="4098171"/>
              <a:ext cx="358956"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16.2%</a:t>
              </a:r>
              <a:endParaRPr sz="1400" b="0" i="0" u="none" strike="noStrike" cap="none" dirty="0">
                <a:solidFill>
                  <a:srgbClr val="000000"/>
                </a:solidFill>
                <a:latin typeface="Arial"/>
                <a:ea typeface="Arial"/>
                <a:cs typeface="Arial"/>
                <a:sym typeface="Arial"/>
              </a:endParaRPr>
            </a:p>
          </p:txBody>
        </p:sp>
        <p:sp>
          <p:nvSpPr>
            <p:cNvPr id="538" name="Google Shape;538;p10"/>
            <p:cNvSpPr txBox="1"/>
            <p:nvPr/>
          </p:nvSpPr>
          <p:spPr>
            <a:xfrm>
              <a:off x="8678917" y="4211997"/>
              <a:ext cx="358956"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18.2%</a:t>
              </a:r>
              <a:endParaRPr sz="1400" b="0" i="0" u="none" strike="noStrike" cap="none" dirty="0">
                <a:solidFill>
                  <a:srgbClr val="000000"/>
                </a:solidFill>
                <a:latin typeface="Arial"/>
                <a:ea typeface="Arial"/>
                <a:cs typeface="Arial"/>
                <a:sym typeface="Arial"/>
              </a:endParaRPr>
            </a:p>
          </p:txBody>
        </p:sp>
        <p:sp>
          <p:nvSpPr>
            <p:cNvPr id="539" name="Google Shape;539;p10"/>
            <p:cNvSpPr txBox="1"/>
            <p:nvPr/>
          </p:nvSpPr>
          <p:spPr>
            <a:xfrm>
              <a:off x="9447572" y="4307211"/>
              <a:ext cx="288761" cy="15260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7.2%</a:t>
              </a:r>
              <a:endParaRPr sz="1400" b="0" i="0" u="none" strike="noStrike" cap="none" dirty="0">
                <a:solidFill>
                  <a:srgbClr val="000000"/>
                </a:solidFill>
                <a:latin typeface="Arial"/>
                <a:ea typeface="Arial"/>
                <a:cs typeface="Arial"/>
                <a:sym typeface="Arial"/>
              </a:endParaRPr>
            </a:p>
          </p:txBody>
        </p:sp>
      </p:grpSp>
      <p:sp>
        <p:nvSpPr>
          <p:cNvPr id="540" name="Google Shape;540;p10"/>
          <p:cNvSpPr txBox="1">
            <a:spLocks noGrp="1"/>
          </p:cNvSpPr>
          <p:nvPr>
            <p:ph type="title"/>
          </p:nvPr>
        </p:nvSpPr>
        <p:spPr>
          <a:xfrm>
            <a:off x="457200" y="376081"/>
            <a:ext cx="11534775" cy="77739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Top 10 Worldwide Software Providers by 2020 Vendor Revenue in USD Billions</a:t>
            </a:r>
            <a:endParaRPr dirty="0">
              <a:latin typeface="Arial Black" panose="020B0A04020102020204" pitchFamily="34" charset="0"/>
            </a:endParaRPr>
          </a:p>
        </p:txBody>
      </p:sp>
      <p:sp>
        <p:nvSpPr>
          <p:cNvPr id="541" name="Google Shape;541;p10"/>
          <p:cNvSpPr txBox="1"/>
          <p:nvPr/>
        </p:nvSpPr>
        <p:spPr>
          <a:xfrm>
            <a:off x="7989753" y="2838319"/>
            <a:ext cx="2785469" cy="846386"/>
          </a:xfrm>
          <a:prstGeom prst="rect">
            <a:avLst/>
          </a:prstGeom>
          <a:noFill/>
          <a:ln w="9525"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Among the top 10 vendors, </a:t>
            </a:r>
            <a:r>
              <a:rPr lang="en-US" sz="1100" b="1" i="0" u="none" strike="noStrike" cap="none" dirty="0">
                <a:solidFill>
                  <a:schemeClr val="accent4"/>
                </a:solidFill>
                <a:latin typeface="Arial"/>
                <a:ea typeface="Arial"/>
                <a:cs typeface="Arial"/>
                <a:sym typeface="Arial"/>
              </a:rPr>
              <a:t>Google achieved the highest revenue growth rate of 48%, </a:t>
            </a:r>
            <a:r>
              <a:rPr lang="en-US" sz="1000" b="0" i="0" u="none" strike="noStrike" cap="none" dirty="0">
                <a:solidFill>
                  <a:schemeClr val="dk1"/>
                </a:solidFill>
                <a:latin typeface="Arial"/>
                <a:ea typeface="Arial"/>
                <a:cs typeface="Arial"/>
                <a:sym typeface="Arial"/>
              </a:rPr>
              <a:t>fueled by the growing adoption of cloud during the pandemic.</a:t>
            </a:r>
            <a:endParaRPr sz="1800" b="0" i="0" u="none" strike="noStrike" cap="none" dirty="0">
              <a:solidFill>
                <a:schemeClr val="dk1"/>
              </a:solidFill>
              <a:latin typeface="Arial"/>
              <a:ea typeface="Arial"/>
              <a:cs typeface="Arial"/>
              <a:sym typeface="Arial"/>
            </a:endParaRPr>
          </a:p>
        </p:txBody>
      </p:sp>
      <p:cxnSp>
        <p:nvCxnSpPr>
          <p:cNvPr id="542" name="Google Shape;542;p10"/>
          <p:cNvCxnSpPr/>
          <p:nvPr/>
        </p:nvCxnSpPr>
        <p:spPr>
          <a:xfrm flipH="1">
            <a:off x="7940555" y="3682218"/>
            <a:ext cx="312590" cy="365024"/>
          </a:xfrm>
          <a:prstGeom prst="straightConnector1">
            <a:avLst/>
          </a:prstGeom>
          <a:solidFill>
            <a:srgbClr val="00529B"/>
          </a:solidFill>
          <a:ln w="12700" cap="flat" cmpd="sng">
            <a:solidFill>
              <a:srgbClr val="009AD7"/>
            </a:solidFill>
            <a:prstDash val="solid"/>
            <a:round/>
            <a:headEnd type="none" w="sm" len="sm"/>
            <a:tailEnd type="triangle" w="med" len="med"/>
          </a:ln>
        </p:spPr>
      </p:cxnSp>
      <p:sp>
        <p:nvSpPr>
          <p:cNvPr id="543" name="Google Shape;543;p10"/>
          <p:cNvSpPr txBox="1"/>
          <p:nvPr/>
        </p:nvSpPr>
        <p:spPr>
          <a:xfrm>
            <a:off x="333455" y="5978518"/>
            <a:ext cx="1587951"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D7575"/>
                </a:solidFill>
                <a:latin typeface="Arial"/>
                <a:ea typeface="Arial"/>
                <a:cs typeface="Arial"/>
                <a:sym typeface="Arial"/>
              </a:rPr>
              <a:t>% = annual growth rate</a:t>
            </a:r>
            <a:endParaRPr sz="1400" b="0" i="0" u="none" strike="noStrike" cap="none" dirty="0">
              <a:solidFill>
                <a:srgbClr val="000000"/>
              </a:solidFill>
              <a:latin typeface="Arial"/>
              <a:ea typeface="Arial"/>
              <a:cs typeface="Arial"/>
              <a:sym typeface="Arial"/>
            </a:endParaRPr>
          </a:p>
        </p:txBody>
      </p:sp>
      <p:sp>
        <p:nvSpPr>
          <p:cNvPr id="544" name="Google Shape;544;p10"/>
          <p:cNvSpPr txBox="1"/>
          <p:nvPr/>
        </p:nvSpPr>
        <p:spPr>
          <a:xfrm>
            <a:off x="333455" y="2180879"/>
            <a:ext cx="1819195" cy="1154162"/>
          </a:xfrm>
          <a:prstGeom prst="rect">
            <a:avLst/>
          </a:prstGeom>
          <a:noFill/>
          <a:ln w="9525"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accent4"/>
                </a:solidFill>
                <a:latin typeface="Arial"/>
                <a:ea typeface="Arial"/>
                <a:cs typeface="Arial"/>
                <a:sym typeface="Arial"/>
              </a:rPr>
              <a:t>Microsoft</a:t>
            </a:r>
            <a:r>
              <a:rPr lang="en-US" sz="1000" b="0" i="0" u="none" strike="noStrike" cap="none" dirty="0">
                <a:solidFill>
                  <a:schemeClr val="dk1"/>
                </a:solidFill>
                <a:latin typeface="Arial"/>
                <a:ea typeface="Arial"/>
                <a:cs typeface="Arial"/>
                <a:sym typeface="Arial"/>
              </a:rPr>
              <a:t> </a:t>
            </a:r>
            <a:r>
              <a:rPr lang="en-US" sz="1100" b="1" i="0" u="none" strike="noStrike" cap="none" dirty="0">
                <a:solidFill>
                  <a:schemeClr val="accent4"/>
                </a:solidFill>
                <a:latin typeface="Arial"/>
                <a:ea typeface="Arial"/>
                <a:cs typeface="Arial"/>
                <a:sym typeface="Arial"/>
              </a:rPr>
              <a:t>continues to be the top software vendor </a:t>
            </a:r>
            <a:r>
              <a:rPr lang="en-US" sz="1000" b="0" i="0" u="none" strike="noStrike" cap="none" dirty="0">
                <a:solidFill>
                  <a:schemeClr val="dk1"/>
                </a:solidFill>
                <a:latin typeface="Arial"/>
                <a:ea typeface="Arial"/>
                <a:cs typeface="Arial"/>
                <a:sym typeface="Arial"/>
              </a:rPr>
              <a:t>and accounted for $94 billion revenue in the global enterprise software market in 2020.</a:t>
            </a:r>
            <a:endParaRPr sz="1400" b="0" i="0" u="none" strike="noStrike" cap="none" dirty="0">
              <a:solidFill>
                <a:srgbClr val="000000"/>
              </a:solidFill>
              <a:latin typeface="Arial"/>
              <a:ea typeface="Arial"/>
              <a:cs typeface="Arial"/>
              <a:sym typeface="Arial"/>
            </a:endParaRPr>
          </a:p>
        </p:txBody>
      </p:sp>
      <p:cxnSp>
        <p:nvCxnSpPr>
          <p:cNvPr id="545" name="Google Shape;545;p10"/>
          <p:cNvCxnSpPr/>
          <p:nvPr/>
        </p:nvCxnSpPr>
        <p:spPr>
          <a:xfrm>
            <a:off x="2152650" y="2834904"/>
            <a:ext cx="495300" cy="0"/>
          </a:xfrm>
          <a:prstGeom prst="straightConnector1">
            <a:avLst/>
          </a:prstGeom>
          <a:solidFill>
            <a:srgbClr val="00529B"/>
          </a:solidFill>
          <a:ln w="12700" cap="flat" cmpd="sng">
            <a:solidFill>
              <a:srgbClr val="009AD7"/>
            </a:solidFill>
            <a:prstDash val="solid"/>
            <a:round/>
            <a:headEnd type="none" w="sm" len="sm"/>
            <a:tailEnd type="triangle" w="med" len="med"/>
          </a:ln>
        </p:spPr>
      </p:cxnSp>
      <p:sp>
        <p:nvSpPr>
          <p:cNvPr id="546" name="Google Shape;546;p10"/>
          <p:cNvSpPr txBox="1"/>
          <p:nvPr/>
        </p:nvSpPr>
        <p:spPr>
          <a:xfrm>
            <a:off x="3645213" y="1889361"/>
            <a:ext cx="3347277" cy="1154162"/>
          </a:xfrm>
          <a:prstGeom prst="rect">
            <a:avLst/>
          </a:prstGeom>
          <a:noFill/>
          <a:ln w="9525"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accent4"/>
                </a:solidFill>
                <a:latin typeface="Arial"/>
                <a:ea typeface="Arial"/>
                <a:cs typeface="Arial"/>
                <a:sym typeface="Arial"/>
              </a:rPr>
              <a:t>SAP</a:t>
            </a:r>
            <a:r>
              <a:rPr lang="en-US" sz="1100" b="1" i="0" u="none" strike="noStrike" cap="none" dirty="0">
                <a:solidFill>
                  <a:schemeClr val="dk1"/>
                </a:solidFill>
                <a:latin typeface="Arial"/>
                <a:ea typeface="Arial"/>
                <a:cs typeface="Arial"/>
                <a:sym typeface="Arial"/>
              </a:rPr>
              <a:t> </a:t>
            </a:r>
            <a:r>
              <a:rPr lang="en-US" sz="1100" b="1" i="0" u="none" strike="noStrike" cap="none" dirty="0">
                <a:solidFill>
                  <a:schemeClr val="accent4"/>
                </a:solidFill>
                <a:latin typeface="Arial"/>
                <a:ea typeface="Arial"/>
                <a:cs typeface="Arial"/>
                <a:sym typeface="Arial"/>
              </a:rPr>
              <a:t>gained one place</a:t>
            </a:r>
            <a:r>
              <a:rPr lang="en-US" sz="1000" b="0" i="0" u="none" strike="noStrike" cap="none" dirty="0">
                <a:solidFill>
                  <a:schemeClr val="dk1"/>
                </a:solidFill>
                <a:latin typeface="Arial"/>
                <a:ea typeface="Arial"/>
                <a:cs typeface="Arial"/>
                <a:sym typeface="Arial"/>
              </a:rPr>
              <a:t>, capturing third place in 2020 compared to fourth place in 2019, with below-average revenue growth of 3%. This gain in rank is primarily attributed to IBM’s revenue decline of 11%, which led </a:t>
            </a:r>
            <a:r>
              <a:rPr lang="en-US" sz="1100" b="1" i="0" u="none" strike="noStrike" cap="none" dirty="0">
                <a:solidFill>
                  <a:schemeClr val="accent4"/>
                </a:solidFill>
                <a:latin typeface="Arial"/>
                <a:ea typeface="Arial"/>
                <a:cs typeface="Arial"/>
                <a:sym typeface="Arial"/>
              </a:rPr>
              <a:t>IBM to slip from third place to fourth position in 2020</a:t>
            </a:r>
            <a:r>
              <a:rPr lang="en-US" sz="1000" b="0" i="0" u="none" strike="noStrike" cap="none" dirty="0">
                <a:solidFill>
                  <a:schemeClr val="dk1"/>
                </a:solidFill>
                <a:latin typeface="Arial"/>
                <a:ea typeface="Arial"/>
                <a:cs typeface="Arial"/>
                <a:sym typeface="Arial"/>
              </a:rPr>
              <a:t>.</a:t>
            </a:r>
            <a:endParaRPr sz="1800" b="0" i="0" u="none" strike="noStrike" cap="none" dirty="0">
              <a:solidFill>
                <a:schemeClr val="dk1"/>
              </a:solidFill>
              <a:latin typeface="Arial"/>
              <a:ea typeface="Arial"/>
              <a:cs typeface="Arial"/>
              <a:sym typeface="Arial"/>
            </a:endParaRPr>
          </a:p>
        </p:txBody>
      </p:sp>
      <p:cxnSp>
        <p:nvCxnSpPr>
          <p:cNvPr id="547" name="Google Shape;547;p10"/>
          <p:cNvCxnSpPr/>
          <p:nvPr/>
        </p:nvCxnSpPr>
        <p:spPr>
          <a:xfrm>
            <a:off x="4619254" y="3043523"/>
            <a:ext cx="161536" cy="572435"/>
          </a:xfrm>
          <a:prstGeom prst="straightConnector1">
            <a:avLst/>
          </a:prstGeom>
          <a:solidFill>
            <a:srgbClr val="00529B"/>
          </a:solidFill>
          <a:ln w="12700" cap="flat" cmpd="sng">
            <a:solidFill>
              <a:srgbClr val="009AD7"/>
            </a:solidFill>
            <a:prstDash val="solid"/>
            <a:round/>
            <a:headEnd type="none" w="sm" len="sm"/>
            <a:tailEnd type="triangle" w="med" len="med"/>
          </a:ln>
        </p:spPr>
      </p:cxnSp>
      <p:cxnSp>
        <p:nvCxnSpPr>
          <p:cNvPr id="548" name="Google Shape;548;p10"/>
          <p:cNvCxnSpPr/>
          <p:nvPr/>
        </p:nvCxnSpPr>
        <p:spPr>
          <a:xfrm>
            <a:off x="4590433" y="3043523"/>
            <a:ext cx="1093230" cy="662228"/>
          </a:xfrm>
          <a:prstGeom prst="straightConnector1">
            <a:avLst/>
          </a:prstGeom>
          <a:solidFill>
            <a:srgbClr val="00529B"/>
          </a:solidFill>
          <a:ln w="12700" cap="flat" cmpd="sng">
            <a:solidFill>
              <a:srgbClr val="009AD7"/>
            </a:solidFill>
            <a:prstDash val="solid"/>
            <a:round/>
            <a:headEnd type="none" w="sm" len="sm"/>
            <a:tailEnd type="triangle" w="med" len="med"/>
          </a:ln>
        </p:spPr>
      </p:cxnSp>
      <p:sp>
        <p:nvSpPr>
          <p:cNvPr id="549" name="Google Shape;549;p10"/>
          <p:cNvSpPr txBox="1"/>
          <p:nvPr/>
        </p:nvSpPr>
        <p:spPr>
          <a:xfrm>
            <a:off x="7457531" y="1976563"/>
            <a:ext cx="3458109" cy="677108"/>
          </a:xfrm>
          <a:prstGeom prst="rect">
            <a:avLst/>
          </a:prstGeom>
          <a:noFill/>
          <a:ln w="9525" cap="flat" cmpd="sng">
            <a:solidFill>
              <a:srgbClr val="009AD7"/>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Amazon Web Services (AWS) continues to be the strong driving force behind </a:t>
            </a:r>
            <a:r>
              <a:rPr lang="en-US" sz="1100" b="1" i="0" u="none" strike="noStrike" cap="none" dirty="0">
                <a:solidFill>
                  <a:schemeClr val="accent4"/>
                </a:solidFill>
                <a:latin typeface="Arial"/>
                <a:ea typeface="Arial"/>
                <a:cs typeface="Arial"/>
                <a:sym typeface="Arial"/>
              </a:rPr>
              <a:t>Amazon’s second-highest revenue growth of 33%</a:t>
            </a:r>
            <a:r>
              <a:rPr lang="en-US" sz="1000" b="0" i="0" u="none" strike="noStrike" cap="none" dirty="0">
                <a:solidFill>
                  <a:schemeClr val="dk1"/>
                </a:solidFill>
                <a:latin typeface="Arial"/>
                <a:ea typeface="Arial"/>
                <a:cs typeface="Arial"/>
                <a:sym typeface="Arial"/>
              </a:rPr>
              <a:t> among the top 10 vendors.</a:t>
            </a:r>
            <a:endParaRPr sz="1800" b="0" i="0" u="none" strike="noStrike" cap="none" dirty="0">
              <a:solidFill>
                <a:schemeClr val="dk1"/>
              </a:solidFill>
              <a:latin typeface="Arial"/>
              <a:ea typeface="Arial"/>
              <a:cs typeface="Arial"/>
              <a:sym typeface="Arial"/>
            </a:endParaRPr>
          </a:p>
        </p:txBody>
      </p:sp>
      <p:cxnSp>
        <p:nvCxnSpPr>
          <p:cNvPr id="550" name="Google Shape;550;p10"/>
          <p:cNvCxnSpPr/>
          <p:nvPr/>
        </p:nvCxnSpPr>
        <p:spPr>
          <a:xfrm flipH="1">
            <a:off x="7249675" y="2660105"/>
            <a:ext cx="560826" cy="1204625"/>
          </a:xfrm>
          <a:prstGeom prst="straightConnector1">
            <a:avLst/>
          </a:prstGeom>
          <a:solidFill>
            <a:srgbClr val="00529B"/>
          </a:solidFill>
          <a:ln w="12700" cap="flat" cmpd="sng">
            <a:solidFill>
              <a:srgbClr val="009AD7"/>
            </a:solidFill>
            <a:prstDash val="solid"/>
            <a:round/>
            <a:headEnd type="none" w="sm" len="sm"/>
            <a:tailEnd type="triangle" w="med" len="med"/>
          </a:ln>
        </p:spPr>
      </p:cxnSp>
      <p:sp>
        <p:nvSpPr>
          <p:cNvPr id="551" name="Google Shape;551;p10"/>
          <p:cNvSpPr/>
          <p:nvPr/>
        </p:nvSpPr>
        <p:spPr>
          <a:xfrm rot="5400000">
            <a:off x="6653182" y="1229311"/>
            <a:ext cx="400111" cy="841057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52" name="Google Shape;552;p10"/>
          <p:cNvSpPr txBox="1"/>
          <p:nvPr/>
        </p:nvSpPr>
        <p:spPr>
          <a:xfrm>
            <a:off x="4986330" y="5356263"/>
            <a:ext cx="1236995" cy="246221"/>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53% Share</a:t>
            </a:r>
            <a:endParaRPr sz="1400" b="0" i="0" u="none" strike="noStrike" cap="none" dirty="0">
              <a:solidFill>
                <a:srgbClr val="000000"/>
              </a:solidFill>
              <a:latin typeface="Arial"/>
              <a:ea typeface="Arial"/>
              <a:cs typeface="Arial"/>
              <a:sym typeface="Arial"/>
            </a:endParaRPr>
          </a:p>
        </p:txBody>
      </p:sp>
      <p:sp>
        <p:nvSpPr>
          <p:cNvPr id="553" name="Google Shape;553;p10"/>
          <p:cNvSpPr/>
          <p:nvPr/>
        </p:nvSpPr>
        <p:spPr>
          <a:xfrm rot="5400000">
            <a:off x="9129417" y="3710256"/>
            <a:ext cx="400110" cy="345810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554" name="Google Shape;554;p10"/>
          <p:cNvSpPr txBox="1"/>
          <p:nvPr/>
        </p:nvSpPr>
        <p:spPr>
          <a:xfrm>
            <a:off x="8745832" y="5354110"/>
            <a:ext cx="1236995" cy="246221"/>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47% Share</a:t>
            </a:r>
            <a:endParaRPr sz="1400" b="0" i="0" u="none" strike="noStrike" cap="none" dirty="0">
              <a:solidFill>
                <a:srgbClr val="000000"/>
              </a:solidFill>
              <a:latin typeface="Arial"/>
              <a:ea typeface="Arial"/>
              <a:cs typeface="Arial"/>
              <a:sym typeface="Arial"/>
            </a:endParaRPr>
          </a:p>
        </p:txBody>
      </p:sp>
      <p:sp>
        <p:nvSpPr>
          <p:cNvPr id="555" name="Google Shape;555;p10"/>
          <p:cNvSpPr txBox="1"/>
          <p:nvPr/>
        </p:nvSpPr>
        <p:spPr>
          <a:xfrm>
            <a:off x="221798" y="5178817"/>
            <a:ext cx="1587952" cy="600164"/>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Global Enterprise Software Market, 2020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 $536 Billion</a:t>
            </a:r>
            <a:endParaRPr sz="1400" b="0" i="0" u="none" strike="noStrike" cap="none" dirty="0">
              <a:solidFill>
                <a:srgbClr val="000000"/>
              </a:solidFill>
              <a:latin typeface="Arial"/>
              <a:ea typeface="Arial"/>
              <a:cs typeface="Arial"/>
              <a:sym typeface="Arial"/>
            </a:endParaRPr>
          </a:p>
        </p:txBody>
      </p:sp>
      <p:sp>
        <p:nvSpPr>
          <p:cNvPr id="556" name="Google Shape;556;p10"/>
          <p:cNvSpPr/>
          <p:nvPr/>
        </p:nvSpPr>
        <p:spPr>
          <a:xfrm>
            <a:off x="1854730" y="5268384"/>
            <a:ext cx="688444" cy="375411"/>
          </a:xfrm>
          <a:prstGeom prst="stripedRightArrow">
            <a:avLst>
              <a:gd name="adj1" fmla="val 50000"/>
              <a:gd name="adj2" fmla="val 50000"/>
            </a:avLst>
          </a:prstGeom>
          <a:solidFill>
            <a:srgbClr val="DB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57" name="Google Shape;557;p10"/>
          <p:cNvSpPr txBox="1"/>
          <p:nvPr/>
        </p:nvSpPr>
        <p:spPr>
          <a:xfrm>
            <a:off x="8504853" y="5706902"/>
            <a:ext cx="123699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Top 10 Vendors, $253.5 Billion</a:t>
            </a:r>
            <a:endParaRPr sz="1400" b="0" i="0" u="none" strike="noStrike" cap="none" dirty="0">
              <a:solidFill>
                <a:srgbClr val="000000"/>
              </a:solidFill>
              <a:latin typeface="Arial"/>
              <a:ea typeface="Arial"/>
              <a:cs typeface="Arial"/>
              <a:sym typeface="Arial"/>
            </a:endParaRPr>
          </a:p>
        </p:txBody>
      </p:sp>
      <p:sp>
        <p:nvSpPr>
          <p:cNvPr id="558" name="Google Shape;558;p10"/>
          <p:cNvSpPr txBox="1"/>
          <p:nvPr/>
        </p:nvSpPr>
        <p:spPr>
          <a:xfrm>
            <a:off x="5065166" y="5672371"/>
            <a:ext cx="123699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Other Vendors, $282.4 Billion</a:t>
            </a:r>
            <a:endParaRPr sz="1400" b="0" i="0" u="none" strike="noStrike" cap="none" dirty="0">
              <a:solidFill>
                <a:srgbClr val="000000"/>
              </a:solidFill>
              <a:latin typeface="Arial"/>
              <a:ea typeface="Arial"/>
              <a:cs typeface="Arial"/>
              <a:sym typeface="Arial"/>
            </a:endParaRPr>
          </a:p>
        </p:txBody>
      </p:sp>
      <p:sp>
        <p:nvSpPr>
          <p:cNvPr id="559" name="Google Shape;559;p10"/>
          <p:cNvSpPr/>
          <p:nvPr/>
        </p:nvSpPr>
        <p:spPr>
          <a:xfrm>
            <a:off x="333455" y="6126001"/>
            <a:ext cx="6772195"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D7575"/>
                </a:solidFill>
                <a:latin typeface="Arial"/>
                <a:ea typeface="Arial"/>
                <a:cs typeface="Arial"/>
                <a:sym typeface="Arial"/>
              </a:rPr>
              <a:t>Source: </a:t>
            </a:r>
            <a:r>
              <a:rPr lang="en-US" sz="900" b="0" i="0" u="sng" strike="noStrike" cap="none" dirty="0">
                <a:solidFill>
                  <a:srgbClr val="6D7575"/>
                </a:solidFill>
                <a:latin typeface="Arial"/>
                <a:ea typeface="Arial"/>
                <a:cs typeface="Arial"/>
                <a:sym typeface="Arial"/>
                <a:hlinkClick r:id="rId4">
                  <a:extLst>
                    <a:ext uri="{A12FA001-AC4F-418D-AE19-62706E023703}">
                      <ahyp:hlinkClr xmlns:ahyp="http://schemas.microsoft.com/office/drawing/2018/hyperlinkcolor" xmlns="" val="tx"/>
                    </a:ext>
                  </a:extLst>
                </a:hlinkClick>
              </a:rPr>
              <a:t>Market Share: All Software Markets, Worldwide, 2020</a:t>
            </a:r>
            <a:endParaRPr sz="900" b="0" i="0" u="sng" strike="noStrike" cap="none" dirty="0">
              <a:solidFill>
                <a:srgbClr val="6D757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11"/>
          <p:cNvSpPr txBox="1">
            <a:spLocks noGrp="1"/>
          </p:cNvSpPr>
          <p:nvPr>
            <p:ph type="title"/>
          </p:nvPr>
        </p:nvSpPr>
        <p:spPr>
          <a:xfrm>
            <a:off x="457200" y="328612"/>
            <a:ext cx="11276013" cy="72327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500"/>
              <a:buFont typeface="Arial"/>
              <a:buNone/>
            </a:pPr>
            <a:r>
              <a:rPr lang="en-US" sz="2400" dirty="0">
                <a:latin typeface="Arial Black" panose="020B0A04020102020204" pitchFamily="34" charset="0"/>
              </a:rPr>
              <a:t>Market Coverage of Top Five Enterprise Application and Infrastructure Software Providers by 2020 Revenue in USD Millions</a:t>
            </a:r>
            <a:endParaRPr sz="2400" dirty="0">
              <a:latin typeface="Arial Black" panose="020B0A04020102020204" pitchFamily="34" charset="0"/>
            </a:endParaRPr>
          </a:p>
        </p:txBody>
      </p:sp>
      <p:sp>
        <p:nvSpPr>
          <p:cNvPr id="565" name="Google Shape;565;p11"/>
          <p:cNvSpPr/>
          <p:nvPr/>
        </p:nvSpPr>
        <p:spPr>
          <a:xfrm>
            <a:off x="378460" y="1442815"/>
            <a:ext cx="5577840"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Enterprise Application Software Providers, Worldwide</a:t>
            </a:r>
            <a:endParaRPr sz="1400" b="0" i="0" u="none" strike="noStrike" cap="none" dirty="0">
              <a:solidFill>
                <a:srgbClr val="000000"/>
              </a:solidFill>
              <a:latin typeface="Arial"/>
              <a:ea typeface="Arial"/>
              <a:cs typeface="Arial"/>
              <a:sym typeface="Arial"/>
            </a:endParaRPr>
          </a:p>
        </p:txBody>
      </p:sp>
      <p:sp>
        <p:nvSpPr>
          <p:cNvPr id="566" name="Google Shape;566;p11"/>
          <p:cNvSpPr/>
          <p:nvPr/>
        </p:nvSpPr>
        <p:spPr>
          <a:xfrm>
            <a:off x="579119" y="5794506"/>
            <a:ext cx="11154094" cy="430887"/>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D7575"/>
                </a:solidFill>
                <a:latin typeface="Arial"/>
                <a:ea typeface="Arial"/>
                <a:cs typeface="Arial"/>
                <a:sym typeface="Arial"/>
              </a:rPr>
              <a:t>Note: The size of the bubble and value equals 2020 revenue (in millions of U.S. dollars) and the color coding equals positive or negative year-over-year change. A green bubble represents positive change, and an orange bubble represents negative change. See Slides 4 to 6 for software market names.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0" i="0" strike="noStrike" cap="none" dirty="0">
                <a:solidFill>
                  <a:schemeClr val="accent2">
                    <a:lumMod val="75000"/>
                  </a:schemeClr>
                </a:solidFill>
                <a:latin typeface="Arial"/>
                <a:ea typeface="Arial"/>
                <a:cs typeface="Arial"/>
                <a:sym typeface="Arial"/>
              </a:rPr>
              <a:t>Sources: </a:t>
            </a:r>
            <a:r>
              <a:rPr lang="en-US" sz="900" b="0" i="0" strike="noStrike" cap="none" dirty="0">
                <a:solidFill>
                  <a:schemeClr val="accent2">
                    <a:lumMod val="75000"/>
                  </a:schemeClr>
                </a:solidFill>
                <a:latin typeface="Arial"/>
                <a:ea typeface="Arial"/>
                <a:cs typeface="Arial"/>
                <a:sym typeface="Arial"/>
                <a:hlinkClick r:id="rId3">
                  <a:extLst>
                    <a:ext uri="{A12FA001-AC4F-418D-AE19-62706E023703}">
                      <ahyp:hlinkClr xmlns:ahyp="http://schemas.microsoft.com/office/drawing/2018/hyperlinkcolor" xmlns="" val="tx"/>
                    </a:ext>
                  </a:extLst>
                </a:hlinkClick>
              </a:rPr>
              <a:t>Market Share: Enterprise Application Software, Worldwide, 2020</a:t>
            </a:r>
            <a:r>
              <a:rPr lang="en-US" sz="900" b="0" i="0" strike="noStrike" cap="none" dirty="0">
                <a:solidFill>
                  <a:schemeClr val="accent2">
                    <a:lumMod val="75000"/>
                  </a:schemeClr>
                </a:solidFill>
                <a:latin typeface="Arial"/>
                <a:ea typeface="Arial"/>
                <a:cs typeface="Arial"/>
                <a:sym typeface="Arial"/>
              </a:rPr>
              <a:t> and </a:t>
            </a:r>
            <a:r>
              <a:rPr lang="en-US" sz="900" dirty="0">
                <a:solidFill>
                  <a:schemeClr val="accent2">
                    <a:lumMod val="75000"/>
                  </a:schemeClr>
                </a:solidFill>
                <a:hlinkClick r:id="rId4">
                  <a:extLst>
                    <a:ext uri="{A12FA001-AC4F-418D-AE19-62706E023703}">
                      <ahyp:hlinkClr xmlns:ahyp="http://schemas.microsoft.com/office/drawing/2018/hyperlinkcolor" xmlns="" val="tx"/>
                    </a:ext>
                  </a:extLst>
                </a:hlinkClick>
              </a:rPr>
              <a:t>Market Share: Enterprise Infrastructure Software, Worldwide, 2020</a:t>
            </a:r>
            <a:endParaRPr sz="900" b="0" i="0" strike="noStrike" cap="none" dirty="0">
              <a:solidFill>
                <a:schemeClr val="accent2">
                  <a:lumMod val="75000"/>
                </a:schemeClr>
              </a:solidFill>
              <a:latin typeface="Arial"/>
              <a:ea typeface="Arial"/>
              <a:cs typeface="Arial"/>
              <a:sym typeface="Arial"/>
            </a:endParaRPr>
          </a:p>
        </p:txBody>
      </p:sp>
      <p:sp>
        <p:nvSpPr>
          <p:cNvPr id="567" name="Google Shape;567;p11"/>
          <p:cNvSpPr txBox="1"/>
          <p:nvPr/>
        </p:nvSpPr>
        <p:spPr>
          <a:xfrm>
            <a:off x="1017640" y="5540809"/>
            <a:ext cx="4529776" cy="18466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Top five providers account for </a:t>
            </a:r>
            <a:r>
              <a:rPr lang="en-US" sz="1200" b="1" i="0" u="none" strike="noStrike" cap="none" dirty="0">
                <a:solidFill>
                  <a:schemeClr val="accent5"/>
                </a:solidFill>
                <a:latin typeface="Arial"/>
                <a:ea typeface="Arial"/>
                <a:cs typeface="Arial"/>
                <a:sym typeface="Arial"/>
              </a:rPr>
              <a:t>37.4% </a:t>
            </a:r>
            <a:r>
              <a:rPr lang="en-US" sz="1100" b="0" i="0" u="none" strike="noStrike" cap="none" dirty="0">
                <a:solidFill>
                  <a:schemeClr val="dk1"/>
                </a:solidFill>
                <a:latin typeface="Arial"/>
                <a:ea typeface="Arial"/>
                <a:cs typeface="Arial"/>
                <a:sym typeface="Arial"/>
              </a:rPr>
              <a:t>share in the overall EAS market.</a:t>
            </a:r>
            <a:endParaRPr sz="1400" b="0" i="0" u="none" strike="noStrike" cap="none" dirty="0">
              <a:solidFill>
                <a:srgbClr val="000000"/>
              </a:solidFill>
              <a:latin typeface="Arial"/>
              <a:ea typeface="Arial"/>
              <a:cs typeface="Arial"/>
              <a:sym typeface="Arial"/>
            </a:endParaRPr>
          </a:p>
        </p:txBody>
      </p:sp>
      <p:sp>
        <p:nvSpPr>
          <p:cNvPr id="568" name="Google Shape;568;p11"/>
          <p:cNvSpPr/>
          <p:nvPr/>
        </p:nvSpPr>
        <p:spPr>
          <a:xfrm>
            <a:off x="5956300" y="1449477"/>
            <a:ext cx="5577840"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Enterprise Infrastructure Software Providers, Worldwide</a:t>
            </a:r>
            <a:endParaRPr sz="1400" b="0" i="0" u="none" strike="noStrike" cap="none" dirty="0">
              <a:solidFill>
                <a:srgbClr val="000000"/>
              </a:solidFill>
              <a:latin typeface="Arial"/>
              <a:ea typeface="Arial"/>
              <a:cs typeface="Arial"/>
              <a:sym typeface="Arial"/>
            </a:endParaRPr>
          </a:p>
        </p:txBody>
      </p:sp>
      <p:sp>
        <p:nvSpPr>
          <p:cNvPr id="569" name="Google Shape;569;p11"/>
          <p:cNvSpPr txBox="1"/>
          <p:nvPr/>
        </p:nvSpPr>
        <p:spPr>
          <a:xfrm>
            <a:off x="6587436" y="5546183"/>
            <a:ext cx="4918129" cy="18466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Top five providers account for </a:t>
            </a:r>
            <a:r>
              <a:rPr lang="en-US" sz="1200" b="1" i="0" u="none" strike="noStrike" cap="none" dirty="0">
                <a:solidFill>
                  <a:srgbClr val="FF540A"/>
                </a:solidFill>
                <a:latin typeface="Arial"/>
                <a:ea typeface="Arial"/>
                <a:cs typeface="Arial"/>
                <a:sym typeface="Arial"/>
              </a:rPr>
              <a:t>43.2% </a:t>
            </a:r>
            <a:r>
              <a:rPr lang="en-US" sz="1100" b="0" i="0" u="none" strike="noStrike" cap="none" dirty="0">
                <a:solidFill>
                  <a:schemeClr val="dk1"/>
                </a:solidFill>
                <a:latin typeface="Arial"/>
                <a:ea typeface="Arial"/>
                <a:cs typeface="Arial"/>
                <a:sym typeface="Arial"/>
              </a:rPr>
              <a:t>share in the overall EIS market.</a:t>
            </a:r>
            <a:endParaRPr sz="1400" b="0" i="0" u="none" strike="noStrike" cap="none" dirty="0">
              <a:solidFill>
                <a:srgbClr val="000000"/>
              </a:solidFill>
              <a:latin typeface="Arial"/>
              <a:ea typeface="Arial"/>
              <a:cs typeface="Arial"/>
              <a:sym typeface="Arial"/>
            </a:endParaRPr>
          </a:p>
        </p:txBody>
      </p:sp>
      <p:grpSp>
        <p:nvGrpSpPr>
          <p:cNvPr id="570" name="Google Shape;570;p11"/>
          <p:cNvGrpSpPr/>
          <p:nvPr/>
        </p:nvGrpSpPr>
        <p:grpSpPr>
          <a:xfrm>
            <a:off x="579119" y="1802956"/>
            <a:ext cx="5202556" cy="3681052"/>
            <a:chOff x="1" y="0"/>
            <a:chExt cx="5897880" cy="6400800"/>
          </a:xfrm>
        </p:grpSpPr>
        <p:sp>
          <p:nvSpPr>
            <p:cNvPr id="571" name="Google Shape;571;p11"/>
            <p:cNvSpPr/>
            <p:nvPr/>
          </p:nvSpPr>
          <p:spPr>
            <a:xfrm>
              <a:off x="1" y="0"/>
              <a:ext cx="5897880" cy="6400800"/>
            </a:xfrm>
            <a:prstGeom prst="rect">
              <a:avLst/>
            </a:prstGeom>
            <a:solidFill>
              <a:srgbClr val="F9F9F9"/>
            </a:solidFill>
            <a:ln w="9525" cap="flat" cmpd="sng">
              <a:solidFill>
                <a:srgbClr val="B2B2B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Arial"/>
                <a:ea typeface="Arial"/>
                <a:cs typeface="Arial"/>
                <a:sym typeface="Arial"/>
              </a:endParaRPr>
            </a:p>
          </p:txBody>
        </p:sp>
        <p:graphicFrame>
          <p:nvGraphicFramePr>
            <p:cNvPr id="572" name="Google Shape;572;p11"/>
            <p:cNvGraphicFramePr/>
            <p:nvPr/>
          </p:nvGraphicFramePr>
          <p:xfrm>
            <a:off x="87577" y="213804"/>
            <a:ext cx="5760720" cy="6067323"/>
          </p:xfrm>
          <a:graphic>
            <a:graphicData uri="http://schemas.openxmlformats.org/drawingml/2006/chart">
              <c:chart xmlns:c="http://schemas.openxmlformats.org/drawingml/2006/chart" xmlns:r="http://schemas.openxmlformats.org/officeDocument/2006/relationships" r:id="rId5"/>
            </a:graphicData>
          </a:graphic>
        </p:graphicFrame>
      </p:grpSp>
      <p:grpSp>
        <p:nvGrpSpPr>
          <p:cNvPr id="573" name="Google Shape;573;p11"/>
          <p:cNvGrpSpPr/>
          <p:nvPr/>
        </p:nvGrpSpPr>
        <p:grpSpPr>
          <a:xfrm>
            <a:off x="6305550" y="1814631"/>
            <a:ext cx="5053965" cy="3678553"/>
            <a:chOff x="1" y="0"/>
            <a:chExt cx="5897880" cy="6400800"/>
          </a:xfrm>
        </p:grpSpPr>
        <p:sp>
          <p:nvSpPr>
            <p:cNvPr id="574" name="Google Shape;574;p11"/>
            <p:cNvSpPr/>
            <p:nvPr/>
          </p:nvSpPr>
          <p:spPr>
            <a:xfrm>
              <a:off x="1" y="0"/>
              <a:ext cx="5897880" cy="6400800"/>
            </a:xfrm>
            <a:prstGeom prst="rect">
              <a:avLst/>
            </a:prstGeom>
            <a:solidFill>
              <a:srgbClr val="F9F9F9"/>
            </a:solidFill>
            <a:ln w="9525" cap="flat" cmpd="sng">
              <a:solidFill>
                <a:srgbClr val="B2B2B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chemeClr val="lt1"/>
                </a:solidFill>
                <a:latin typeface="Arial"/>
                <a:ea typeface="Arial"/>
                <a:cs typeface="Arial"/>
                <a:sym typeface="Arial"/>
              </a:endParaRPr>
            </a:p>
          </p:txBody>
        </p:sp>
        <p:graphicFrame>
          <p:nvGraphicFramePr>
            <p:cNvPr id="575" name="Google Shape;575;p11"/>
            <p:cNvGraphicFramePr/>
            <p:nvPr/>
          </p:nvGraphicFramePr>
          <p:xfrm>
            <a:off x="87577" y="177060"/>
            <a:ext cx="5760720" cy="6059853"/>
          </p:xfrm>
          <a:graphic>
            <a:graphicData uri="http://schemas.openxmlformats.org/drawingml/2006/chart">
              <c:chart xmlns:c="http://schemas.openxmlformats.org/drawingml/2006/chart" xmlns:r="http://schemas.openxmlformats.org/officeDocument/2006/relationships" r:id="rId6"/>
            </a:graphicData>
          </a:graphic>
        </p:graphicFrame>
      </p:grpSp>
      <p:sp>
        <p:nvSpPr>
          <p:cNvPr id="576" name="Google Shape;576;p11"/>
          <p:cNvSpPr txBox="1"/>
          <p:nvPr/>
        </p:nvSpPr>
        <p:spPr>
          <a:xfrm>
            <a:off x="1771650" y="1870996"/>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Microsoft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$21,829</a:t>
            </a:r>
            <a:endParaRPr sz="1400" b="0" i="0" u="none" strike="noStrike" cap="none" dirty="0">
              <a:solidFill>
                <a:srgbClr val="000000"/>
              </a:solidFill>
              <a:latin typeface="Arial"/>
              <a:ea typeface="Arial"/>
              <a:cs typeface="Arial"/>
              <a:sym typeface="Arial"/>
            </a:endParaRPr>
          </a:p>
        </p:txBody>
      </p:sp>
      <p:sp>
        <p:nvSpPr>
          <p:cNvPr id="577" name="Google Shape;577;p11"/>
          <p:cNvSpPr txBox="1"/>
          <p:nvPr/>
        </p:nvSpPr>
        <p:spPr>
          <a:xfrm>
            <a:off x="2500946" y="1880347"/>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SAP</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$20,061</a:t>
            </a:r>
            <a:endParaRPr sz="1400" b="0" i="0" u="none" strike="noStrike" cap="none" dirty="0">
              <a:solidFill>
                <a:srgbClr val="000000"/>
              </a:solidFill>
              <a:latin typeface="Arial"/>
              <a:ea typeface="Arial"/>
              <a:cs typeface="Arial"/>
              <a:sym typeface="Arial"/>
            </a:endParaRPr>
          </a:p>
        </p:txBody>
      </p:sp>
      <p:sp>
        <p:nvSpPr>
          <p:cNvPr id="578" name="Google Shape;578;p11"/>
          <p:cNvSpPr txBox="1"/>
          <p:nvPr/>
        </p:nvSpPr>
        <p:spPr>
          <a:xfrm>
            <a:off x="3197153" y="1877022"/>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Salesforce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$15,364</a:t>
            </a:r>
            <a:endParaRPr sz="1400" b="0" i="0" u="none" strike="noStrike" cap="none" dirty="0">
              <a:solidFill>
                <a:srgbClr val="000000"/>
              </a:solidFill>
              <a:latin typeface="Arial"/>
              <a:ea typeface="Arial"/>
              <a:cs typeface="Arial"/>
              <a:sym typeface="Arial"/>
            </a:endParaRPr>
          </a:p>
        </p:txBody>
      </p:sp>
      <p:sp>
        <p:nvSpPr>
          <p:cNvPr id="579" name="Google Shape;579;p11"/>
          <p:cNvSpPr txBox="1"/>
          <p:nvPr/>
        </p:nvSpPr>
        <p:spPr>
          <a:xfrm>
            <a:off x="3937880" y="1870996"/>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Oracle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$11,549</a:t>
            </a:r>
            <a:endParaRPr sz="1400" b="0" i="0" u="none" strike="noStrike" cap="none" dirty="0">
              <a:solidFill>
                <a:srgbClr val="000000"/>
              </a:solidFill>
              <a:latin typeface="Arial"/>
              <a:ea typeface="Arial"/>
              <a:cs typeface="Arial"/>
              <a:sym typeface="Arial"/>
            </a:endParaRPr>
          </a:p>
        </p:txBody>
      </p:sp>
      <p:sp>
        <p:nvSpPr>
          <p:cNvPr id="580" name="Google Shape;580;p11"/>
          <p:cNvSpPr txBox="1"/>
          <p:nvPr/>
        </p:nvSpPr>
        <p:spPr>
          <a:xfrm>
            <a:off x="4667495" y="1873208"/>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Adobe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$2,809</a:t>
            </a:r>
            <a:endParaRPr sz="1400" b="0" i="0" u="none" strike="noStrike" cap="none" dirty="0">
              <a:solidFill>
                <a:srgbClr val="000000"/>
              </a:solidFill>
              <a:latin typeface="Arial"/>
              <a:ea typeface="Arial"/>
              <a:cs typeface="Arial"/>
              <a:sym typeface="Arial"/>
            </a:endParaRPr>
          </a:p>
        </p:txBody>
      </p:sp>
      <p:sp>
        <p:nvSpPr>
          <p:cNvPr id="581" name="Google Shape;581;p11"/>
          <p:cNvSpPr txBox="1"/>
          <p:nvPr/>
        </p:nvSpPr>
        <p:spPr>
          <a:xfrm>
            <a:off x="7349991" y="1918511"/>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Microsoft</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$62,062</a:t>
            </a:r>
            <a:endParaRPr sz="1400" b="0" i="0" u="none" strike="noStrike" cap="none" dirty="0">
              <a:solidFill>
                <a:srgbClr val="000000"/>
              </a:solidFill>
              <a:latin typeface="Arial"/>
              <a:ea typeface="Arial"/>
              <a:cs typeface="Arial"/>
              <a:sym typeface="Arial"/>
            </a:endParaRPr>
          </a:p>
        </p:txBody>
      </p:sp>
      <p:sp>
        <p:nvSpPr>
          <p:cNvPr id="582" name="Google Shape;582;p11"/>
          <p:cNvSpPr txBox="1"/>
          <p:nvPr/>
        </p:nvSpPr>
        <p:spPr>
          <a:xfrm>
            <a:off x="8073707" y="1918664"/>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Oracle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$20,655</a:t>
            </a:r>
            <a:endParaRPr sz="1400" b="0" i="0" u="none" strike="noStrike" cap="none" dirty="0">
              <a:solidFill>
                <a:srgbClr val="000000"/>
              </a:solidFill>
              <a:latin typeface="Arial"/>
              <a:ea typeface="Arial"/>
              <a:cs typeface="Arial"/>
              <a:sym typeface="Arial"/>
            </a:endParaRPr>
          </a:p>
        </p:txBody>
      </p:sp>
      <p:sp>
        <p:nvSpPr>
          <p:cNvPr id="583" name="Google Shape;583;p11"/>
          <p:cNvSpPr txBox="1"/>
          <p:nvPr/>
        </p:nvSpPr>
        <p:spPr>
          <a:xfrm>
            <a:off x="8689657" y="1918511"/>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IBM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$19,503</a:t>
            </a:r>
            <a:endParaRPr sz="1400" b="0" i="0" u="none" strike="noStrike" cap="none" dirty="0">
              <a:solidFill>
                <a:srgbClr val="000000"/>
              </a:solidFill>
              <a:latin typeface="Arial"/>
              <a:ea typeface="Arial"/>
              <a:cs typeface="Arial"/>
              <a:sym typeface="Arial"/>
            </a:endParaRPr>
          </a:p>
        </p:txBody>
      </p:sp>
      <p:sp>
        <p:nvSpPr>
          <p:cNvPr id="584" name="Google Shape;584;p11"/>
          <p:cNvSpPr txBox="1"/>
          <p:nvPr/>
        </p:nvSpPr>
        <p:spPr>
          <a:xfrm>
            <a:off x="9431841" y="1910719"/>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Amazon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$16,549</a:t>
            </a:r>
            <a:endParaRPr sz="1400" b="0" i="0" u="none" strike="noStrike" cap="none" dirty="0">
              <a:solidFill>
                <a:srgbClr val="000000"/>
              </a:solidFill>
              <a:latin typeface="Arial"/>
              <a:ea typeface="Arial"/>
              <a:cs typeface="Arial"/>
              <a:sym typeface="Arial"/>
            </a:endParaRPr>
          </a:p>
        </p:txBody>
      </p:sp>
      <p:sp>
        <p:nvSpPr>
          <p:cNvPr id="585" name="Google Shape;585;p11"/>
          <p:cNvSpPr txBox="1"/>
          <p:nvPr/>
        </p:nvSpPr>
        <p:spPr>
          <a:xfrm>
            <a:off x="10132697" y="1932085"/>
            <a:ext cx="1057275" cy="40011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VMware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$8,789</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12"/>
          <p:cNvSpPr txBox="1">
            <a:spLocks noGrp="1"/>
          </p:cNvSpPr>
          <p:nvPr>
            <p:ph type="title"/>
          </p:nvPr>
        </p:nvSpPr>
        <p:spPr>
          <a:xfrm>
            <a:off x="491255" y="252252"/>
            <a:ext cx="11276013" cy="74389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DBMS Emerged as the Fastest-Growing Software Market, With a 17% Growth Rate</a:t>
            </a:r>
            <a:endParaRPr dirty="0">
              <a:latin typeface="Arial Black" panose="020B0A04020102020204" pitchFamily="34" charset="0"/>
            </a:endParaRPr>
          </a:p>
        </p:txBody>
      </p:sp>
      <p:sp>
        <p:nvSpPr>
          <p:cNvPr id="591" name="Google Shape;591;p12"/>
          <p:cNvSpPr txBox="1"/>
          <p:nvPr/>
        </p:nvSpPr>
        <p:spPr>
          <a:xfrm>
            <a:off x="487943" y="6087961"/>
            <a:ext cx="948690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accent2">
                    <a:lumMod val="75000"/>
                  </a:schemeClr>
                </a:solidFill>
                <a:latin typeface="Arial"/>
                <a:ea typeface="Arial"/>
                <a:cs typeface="Arial"/>
                <a:sym typeface="Arial"/>
              </a:rPr>
              <a:t>Source: </a:t>
            </a:r>
            <a:r>
              <a:rPr lang="en-US" sz="1000" b="0" i="0" u="sng" strike="noStrike" cap="none" dirty="0">
                <a:solidFill>
                  <a:schemeClr val="accent2">
                    <a:lumMod val="75000"/>
                  </a:schemeClr>
                </a:solidFill>
                <a:latin typeface="Arial"/>
                <a:ea typeface="Arial"/>
                <a:cs typeface="Arial"/>
                <a:sym typeface="Arial"/>
                <a:hlinkClick r:id="rId3">
                  <a:extLst>
                    <a:ext uri="{A12FA001-AC4F-418D-AE19-62706E023703}">
                      <ahyp:hlinkClr xmlns:ahyp="http://schemas.microsoft.com/office/drawing/2018/hyperlinkcolor" xmlns="" val="tx"/>
                    </a:ext>
                  </a:extLst>
                </a:hlinkClick>
              </a:rPr>
              <a:t>Market Share: Database Management Systems, Worldwide, 2020</a:t>
            </a:r>
            <a:endParaRPr sz="1000" b="0" i="0" u="none" strike="noStrike" cap="none" dirty="0">
              <a:solidFill>
                <a:schemeClr val="accent2">
                  <a:lumMod val="75000"/>
                </a:schemeClr>
              </a:solidFill>
              <a:latin typeface="Arial"/>
              <a:ea typeface="Arial"/>
              <a:cs typeface="Arial"/>
              <a:sym typeface="Arial"/>
            </a:endParaRPr>
          </a:p>
        </p:txBody>
      </p:sp>
      <p:sp>
        <p:nvSpPr>
          <p:cNvPr id="592" name="Google Shape;592;p12"/>
          <p:cNvSpPr/>
          <p:nvPr/>
        </p:nvSpPr>
        <p:spPr>
          <a:xfrm>
            <a:off x="595870" y="1196948"/>
            <a:ext cx="10764113" cy="738664"/>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worldwide DBMS software market grew by 17% in 2020, reaching $64.8 billion. Growth is sustained by the need for solving multicloud and hybrid data integration challenges of customers, along with the sustained need for supporting specific data integration styles needed by customers.</a:t>
            </a:r>
            <a:endParaRPr sz="1400" b="0" i="0" u="none" strike="noStrike" cap="none" dirty="0">
              <a:solidFill>
                <a:schemeClr val="dk1"/>
              </a:solidFill>
              <a:latin typeface="Arial"/>
              <a:ea typeface="Arial"/>
              <a:cs typeface="Arial"/>
              <a:sym typeface="Arial"/>
            </a:endParaRPr>
          </a:p>
        </p:txBody>
      </p:sp>
      <p:graphicFrame>
        <p:nvGraphicFramePr>
          <p:cNvPr id="593" name="Google Shape;593;p12"/>
          <p:cNvGraphicFramePr/>
          <p:nvPr/>
        </p:nvGraphicFramePr>
        <p:xfrm>
          <a:off x="1047749" y="2276475"/>
          <a:ext cx="4572000" cy="2696013"/>
        </p:xfrm>
        <a:graphic>
          <a:graphicData uri="http://schemas.openxmlformats.org/drawingml/2006/chart">
            <c:chart xmlns:c="http://schemas.openxmlformats.org/drawingml/2006/chart" xmlns:r="http://schemas.openxmlformats.org/officeDocument/2006/relationships" r:id="rId4"/>
          </a:graphicData>
        </a:graphic>
      </p:graphicFrame>
      <p:sp>
        <p:nvSpPr>
          <p:cNvPr id="594" name="Google Shape;594;p12"/>
          <p:cNvSpPr/>
          <p:nvPr/>
        </p:nvSpPr>
        <p:spPr>
          <a:xfrm>
            <a:off x="2486025" y="5177302"/>
            <a:ext cx="9108929" cy="451317"/>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95" name="Google Shape;595;p12"/>
          <p:cNvSpPr/>
          <p:nvPr/>
        </p:nvSpPr>
        <p:spPr>
          <a:xfrm>
            <a:off x="9324975" y="5177302"/>
            <a:ext cx="2269979" cy="45131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596" name="Google Shape;596;p12"/>
          <p:cNvSpPr txBox="1"/>
          <p:nvPr/>
        </p:nvSpPr>
        <p:spPr>
          <a:xfrm>
            <a:off x="4048125" y="5272057"/>
            <a:ext cx="3752850" cy="26157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lt1"/>
                </a:solidFill>
                <a:latin typeface="Arial"/>
                <a:ea typeface="Arial"/>
                <a:cs typeface="Arial"/>
                <a:sym typeface="Arial"/>
              </a:rPr>
              <a:t>Top 5 DBMS Vendors by Revenue, 2020 = $53.1B</a:t>
            </a:r>
            <a:endParaRPr sz="1400" b="0" i="0" u="none" strike="noStrike" cap="none" dirty="0">
              <a:solidFill>
                <a:srgbClr val="000000"/>
              </a:solidFill>
              <a:latin typeface="Arial"/>
              <a:ea typeface="Arial"/>
              <a:cs typeface="Arial"/>
              <a:sym typeface="Arial"/>
            </a:endParaRPr>
          </a:p>
        </p:txBody>
      </p:sp>
      <p:sp>
        <p:nvSpPr>
          <p:cNvPr id="597" name="Google Shape;597;p12"/>
          <p:cNvSpPr txBox="1"/>
          <p:nvPr/>
        </p:nvSpPr>
        <p:spPr>
          <a:xfrm>
            <a:off x="9372599" y="5261461"/>
            <a:ext cx="2360033" cy="261610"/>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lt1"/>
                </a:solidFill>
                <a:latin typeface="Arial"/>
                <a:ea typeface="Arial"/>
                <a:cs typeface="Arial"/>
                <a:sym typeface="Arial"/>
              </a:rPr>
              <a:t>Others DBMS Vendors = $11.7B</a:t>
            </a:r>
            <a:endParaRPr sz="1400" b="0" i="0" u="none" strike="noStrike" cap="none" dirty="0">
              <a:solidFill>
                <a:srgbClr val="000000"/>
              </a:solidFill>
              <a:latin typeface="Arial"/>
              <a:ea typeface="Arial"/>
              <a:cs typeface="Arial"/>
              <a:sym typeface="Arial"/>
            </a:endParaRPr>
          </a:p>
        </p:txBody>
      </p:sp>
      <p:sp>
        <p:nvSpPr>
          <p:cNvPr id="598" name="Google Shape;598;p12"/>
          <p:cNvSpPr txBox="1"/>
          <p:nvPr/>
        </p:nvSpPr>
        <p:spPr>
          <a:xfrm>
            <a:off x="572790" y="5105032"/>
            <a:ext cx="1408410" cy="76944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Global Database Management System Market, 2020 = $64.8 Billion</a:t>
            </a:r>
            <a:endParaRPr sz="1400" b="0" i="0" u="none" strike="noStrike" cap="none" dirty="0">
              <a:solidFill>
                <a:srgbClr val="000000"/>
              </a:solidFill>
              <a:latin typeface="Arial"/>
              <a:ea typeface="Arial"/>
              <a:cs typeface="Arial"/>
              <a:sym typeface="Arial"/>
            </a:endParaRPr>
          </a:p>
        </p:txBody>
      </p:sp>
      <p:sp>
        <p:nvSpPr>
          <p:cNvPr id="599" name="Google Shape;599;p12"/>
          <p:cNvSpPr/>
          <p:nvPr/>
        </p:nvSpPr>
        <p:spPr>
          <a:xfrm>
            <a:off x="1847849" y="5215599"/>
            <a:ext cx="590551" cy="355098"/>
          </a:xfrm>
          <a:prstGeom prst="stripedRightArrow">
            <a:avLst>
              <a:gd name="adj1" fmla="val 50000"/>
              <a:gd name="adj2" fmla="val 50000"/>
            </a:avLst>
          </a:prstGeom>
          <a:solidFill>
            <a:srgbClr val="DB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00" name="Google Shape;600;p12"/>
          <p:cNvSpPr/>
          <p:nvPr/>
        </p:nvSpPr>
        <p:spPr>
          <a:xfrm>
            <a:off x="374085" y="2033365"/>
            <a:ext cx="5577840"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Top 5 DBMS Vendors by Revenue, 2020 (USD B)</a:t>
            </a:r>
            <a:endParaRPr sz="1400" b="0" i="0" u="none" strike="noStrike" cap="none" dirty="0">
              <a:solidFill>
                <a:srgbClr val="000000"/>
              </a:solidFill>
              <a:latin typeface="Arial"/>
              <a:ea typeface="Arial"/>
              <a:cs typeface="Arial"/>
              <a:sym typeface="Arial"/>
            </a:endParaRPr>
          </a:p>
        </p:txBody>
      </p:sp>
      <p:graphicFrame>
        <p:nvGraphicFramePr>
          <p:cNvPr id="601" name="Google Shape;601;p12"/>
          <p:cNvGraphicFramePr/>
          <p:nvPr/>
        </p:nvGraphicFramePr>
        <p:xfrm>
          <a:off x="7061200" y="2830090"/>
          <a:ext cx="4083051" cy="2091358"/>
        </p:xfrm>
        <a:graphic>
          <a:graphicData uri="http://schemas.openxmlformats.org/drawingml/2006/chart">
            <c:chart xmlns:c="http://schemas.openxmlformats.org/drawingml/2006/chart" xmlns:r="http://schemas.openxmlformats.org/officeDocument/2006/relationships" r:id="rId5"/>
          </a:graphicData>
        </a:graphic>
      </p:graphicFrame>
      <p:sp>
        <p:nvSpPr>
          <p:cNvPr id="602" name="Google Shape;602;p12"/>
          <p:cNvSpPr/>
          <p:nvPr/>
        </p:nvSpPr>
        <p:spPr>
          <a:xfrm>
            <a:off x="7603668" y="2430194"/>
            <a:ext cx="3302457"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Consolidated Market Share of Top 5 Vendors vs. Other Vendors, 2019 and 2020</a:t>
            </a:r>
            <a:endParaRPr sz="1400" b="0" i="0" u="none" strike="noStrike" cap="none" dirty="0">
              <a:solidFill>
                <a:srgbClr val="000000"/>
              </a:solidFill>
              <a:latin typeface="Arial"/>
              <a:ea typeface="Arial"/>
              <a:cs typeface="Arial"/>
              <a:sym typeface="Arial"/>
            </a:endParaRPr>
          </a:p>
        </p:txBody>
      </p:sp>
      <p:cxnSp>
        <p:nvCxnSpPr>
          <p:cNvPr id="603" name="Google Shape;603;p12"/>
          <p:cNvCxnSpPr/>
          <p:nvPr/>
        </p:nvCxnSpPr>
        <p:spPr>
          <a:xfrm>
            <a:off x="5410200" y="3248025"/>
            <a:ext cx="1381125" cy="0"/>
          </a:xfrm>
          <a:prstGeom prst="straightConnector1">
            <a:avLst/>
          </a:prstGeom>
          <a:noFill/>
          <a:ln w="19050" cap="flat" cmpd="sng">
            <a:solidFill>
              <a:schemeClr val="accent4"/>
            </a:solidFill>
            <a:prstDash val="solid"/>
            <a:miter lim="800000"/>
            <a:headEnd type="none" w="sm" len="sm"/>
            <a:tailEnd type="triangle" w="med" len="med"/>
          </a:ln>
        </p:spPr>
      </p:cxnSp>
      <p:cxnSp>
        <p:nvCxnSpPr>
          <p:cNvPr id="604" name="Google Shape;604;p12"/>
          <p:cNvCxnSpPr/>
          <p:nvPr/>
        </p:nvCxnSpPr>
        <p:spPr>
          <a:xfrm>
            <a:off x="7715250" y="2849722"/>
            <a:ext cx="914400" cy="132185"/>
          </a:xfrm>
          <a:prstGeom prst="straightConnector1">
            <a:avLst/>
          </a:prstGeom>
          <a:noFill/>
          <a:ln w="19050" cap="flat" cmpd="sng">
            <a:solidFill>
              <a:schemeClr val="accent5"/>
            </a:solidFill>
            <a:prstDash val="solid"/>
            <a:miter lim="800000"/>
            <a:headEnd type="none" w="sm" len="sm"/>
            <a:tailEnd type="triangle" w="med" len="med"/>
          </a:ln>
        </p:spPr>
      </p:cxnSp>
      <p:cxnSp>
        <p:nvCxnSpPr>
          <p:cNvPr id="605" name="Google Shape;605;p12"/>
          <p:cNvCxnSpPr/>
          <p:nvPr/>
        </p:nvCxnSpPr>
        <p:spPr>
          <a:xfrm rot="10800000" flipH="1">
            <a:off x="9638215" y="3752850"/>
            <a:ext cx="821749" cy="99325"/>
          </a:xfrm>
          <a:prstGeom prst="straightConnector1">
            <a:avLst/>
          </a:prstGeom>
          <a:noFill/>
          <a:ln w="19050" cap="flat" cmpd="sng">
            <a:solidFill>
              <a:schemeClr val="accent5"/>
            </a:solidFill>
            <a:prstDash val="solid"/>
            <a:miter lim="800000"/>
            <a:headEnd type="none" w="sm" len="sm"/>
            <a:tailEnd type="triangle" w="med" len="med"/>
          </a:ln>
        </p:spPr>
      </p:cxnSp>
      <p:sp>
        <p:nvSpPr>
          <p:cNvPr id="606" name="Google Shape;606;p12"/>
          <p:cNvSpPr/>
          <p:nvPr/>
        </p:nvSpPr>
        <p:spPr>
          <a:xfrm>
            <a:off x="7775411" y="2085445"/>
            <a:ext cx="3765839"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Top DBMS Vendors Are Losing Ground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pic>
        <p:nvPicPr>
          <p:cNvPr id="611" name="Google Shape;611;p13"/>
          <p:cNvPicPr preferRelativeResize="0"/>
          <p:nvPr/>
        </p:nvPicPr>
        <p:blipFill rotWithShape="1">
          <a:blip r:embed="rId3">
            <a:alphaModFix/>
          </a:blip>
          <a:srcRect/>
          <a:stretch/>
        </p:blipFill>
        <p:spPr>
          <a:xfrm>
            <a:off x="8386511" y="3487378"/>
            <a:ext cx="2981325" cy="476250"/>
          </a:xfrm>
          <a:prstGeom prst="rect">
            <a:avLst/>
          </a:prstGeom>
          <a:noFill/>
          <a:ln>
            <a:noFill/>
          </a:ln>
        </p:spPr>
      </p:pic>
      <p:sp>
        <p:nvSpPr>
          <p:cNvPr id="612" name="Google Shape;612;p13"/>
          <p:cNvSpPr txBox="1">
            <a:spLocks noGrp="1"/>
          </p:cNvSpPr>
          <p:nvPr>
            <p:ph type="title"/>
          </p:nvPr>
        </p:nvSpPr>
        <p:spPr>
          <a:xfrm>
            <a:off x="491255" y="252252"/>
            <a:ext cx="11276013" cy="74389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Top Five SCM Vendors by Subsegment by 2020 Revenue</a:t>
            </a:r>
            <a:endParaRPr dirty="0">
              <a:latin typeface="Arial Black" panose="020B0A04020102020204" pitchFamily="34" charset="0"/>
            </a:endParaRPr>
          </a:p>
        </p:txBody>
      </p:sp>
      <p:sp>
        <p:nvSpPr>
          <p:cNvPr id="613" name="Google Shape;613;p13"/>
          <p:cNvSpPr txBox="1"/>
          <p:nvPr/>
        </p:nvSpPr>
        <p:spPr>
          <a:xfrm>
            <a:off x="487942" y="6089604"/>
            <a:ext cx="9486900"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accent2">
                    <a:lumMod val="75000"/>
                  </a:schemeClr>
                </a:solidFill>
                <a:latin typeface="Arial"/>
                <a:ea typeface="Arial"/>
                <a:cs typeface="Arial"/>
                <a:sym typeface="Arial"/>
              </a:rPr>
              <a:t>Source: </a:t>
            </a:r>
            <a:r>
              <a:rPr lang="en-US" sz="1000" b="0" i="0" u="sng" strike="noStrike" cap="none" dirty="0">
                <a:solidFill>
                  <a:schemeClr val="accent2">
                    <a:lumMod val="75000"/>
                  </a:schemeClr>
                </a:solidFill>
                <a:latin typeface="Arial"/>
                <a:ea typeface="Arial"/>
                <a:cs typeface="Arial"/>
                <a:sym typeface="Arial"/>
                <a:hlinkClick r:id="rId4">
                  <a:extLst>
                    <a:ext uri="{A12FA001-AC4F-418D-AE19-62706E023703}">
                      <ahyp:hlinkClr xmlns:ahyp="http://schemas.microsoft.com/office/drawing/2018/hyperlinkcolor" xmlns="" val="tx"/>
                    </a:ext>
                  </a:extLst>
                </a:hlinkClick>
              </a:rPr>
              <a:t>Market Share: Supply Chain Management Software, Worldwide, 2020</a:t>
            </a:r>
            <a:endParaRPr sz="1000" b="0" i="0" u="none" strike="noStrike" cap="none" dirty="0">
              <a:solidFill>
                <a:schemeClr val="accent2">
                  <a:lumMod val="75000"/>
                </a:schemeClr>
              </a:solidFill>
              <a:latin typeface="Arial"/>
              <a:ea typeface="Arial"/>
              <a:cs typeface="Arial"/>
              <a:sym typeface="Arial"/>
            </a:endParaRPr>
          </a:p>
        </p:txBody>
      </p:sp>
      <p:sp>
        <p:nvSpPr>
          <p:cNvPr id="614" name="Google Shape;614;p13"/>
          <p:cNvSpPr/>
          <p:nvPr/>
        </p:nvSpPr>
        <p:spPr>
          <a:xfrm>
            <a:off x="595870" y="1196948"/>
            <a:ext cx="10764113" cy="52322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global supply chain management software market grew 5.2% in 2020, reaching $15.8 billion. SAP, Oracle and Blue Yonder (JDA) retained the SCM top three market share positions in 2020.</a:t>
            </a:r>
            <a:endParaRPr sz="1400" b="0" i="0" u="none" strike="noStrike" cap="none" dirty="0">
              <a:solidFill>
                <a:schemeClr val="dk1"/>
              </a:solidFill>
              <a:latin typeface="Arial"/>
              <a:ea typeface="Arial"/>
              <a:cs typeface="Arial"/>
              <a:sym typeface="Arial"/>
            </a:endParaRPr>
          </a:p>
        </p:txBody>
      </p:sp>
      <p:sp>
        <p:nvSpPr>
          <p:cNvPr id="615" name="Google Shape;615;p13"/>
          <p:cNvSpPr/>
          <p:nvPr/>
        </p:nvSpPr>
        <p:spPr>
          <a:xfrm>
            <a:off x="559102" y="1923687"/>
            <a:ext cx="3152776"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Top 5 Procurement Vendors by Revenue, 2020 (USD B)</a:t>
            </a:r>
            <a:endParaRPr sz="1400" b="0" i="0" u="none" strike="noStrike" cap="none" dirty="0">
              <a:solidFill>
                <a:srgbClr val="000000"/>
              </a:solidFill>
              <a:latin typeface="Arial"/>
              <a:ea typeface="Arial"/>
              <a:cs typeface="Arial"/>
              <a:sym typeface="Arial"/>
            </a:endParaRPr>
          </a:p>
        </p:txBody>
      </p:sp>
      <p:sp>
        <p:nvSpPr>
          <p:cNvPr id="616" name="Google Shape;616;p13"/>
          <p:cNvSpPr/>
          <p:nvPr/>
        </p:nvSpPr>
        <p:spPr>
          <a:xfrm>
            <a:off x="4228660" y="1943090"/>
            <a:ext cx="3257335"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Top 5 Supply Chain Planning Vendors by Revenue, 2020 (USD B)</a:t>
            </a:r>
            <a:endParaRPr sz="1400" b="0" i="0" u="none" strike="noStrike" cap="none" dirty="0">
              <a:solidFill>
                <a:srgbClr val="000000"/>
              </a:solidFill>
              <a:latin typeface="Arial"/>
              <a:ea typeface="Arial"/>
              <a:cs typeface="Arial"/>
              <a:sym typeface="Arial"/>
            </a:endParaRPr>
          </a:p>
        </p:txBody>
      </p:sp>
      <p:sp>
        <p:nvSpPr>
          <p:cNvPr id="617" name="Google Shape;617;p13"/>
          <p:cNvSpPr/>
          <p:nvPr/>
        </p:nvSpPr>
        <p:spPr>
          <a:xfrm>
            <a:off x="7946925" y="1931882"/>
            <a:ext cx="3542011" cy="38134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Top 5 Supply Chain Execution Vendors by Revenue, 2020 (USD B)</a:t>
            </a:r>
            <a:endParaRPr sz="1400" b="0" i="0" u="none" strike="noStrike" cap="none" dirty="0">
              <a:solidFill>
                <a:srgbClr val="000000"/>
              </a:solidFill>
              <a:latin typeface="Arial"/>
              <a:ea typeface="Arial"/>
              <a:cs typeface="Arial"/>
              <a:sym typeface="Arial"/>
            </a:endParaRPr>
          </a:p>
        </p:txBody>
      </p:sp>
      <p:graphicFrame>
        <p:nvGraphicFramePr>
          <p:cNvPr id="618" name="Google Shape;618;p13"/>
          <p:cNvGraphicFramePr/>
          <p:nvPr/>
        </p:nvGraphicFramePr>
        <p:xfrm>
          <a:off x="7879607" y="2062663"/>
          <a:ext cx="3676650" cy="171129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19" name="Google Shape;619;p13"/>
          <p:cNvGraphicFramePr/>
          <p:nvPr/>
        </p:nvGraphicFramePr>
        <p:xfrm>
          <a:off x="4105490" y="2274377"/>
          <a:ext cx="3988807" cy="1485692"/>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20" name="Google Shape;620;p13"/>
          <p:cNvGraphicFramePr/>
          <p:nvPr/>
        </p:nvGraphicFramePr>
        <p:xfrm>
          <a:off x="374085" y="2163044"/>
          <a:ext cx="3676650" cy="1616075"/>
        </p:xfrm>
        <a:graphic>
          <a:graphicData uri="http://schemas.openxmlformats.org/drawingml/2006/chart">
            <c:chart xmlns:c="http://schemas.openxmlformats.org/drawingml/2006/chart" xmlns:r="http://schemas.openxmlformats.org/officeDocument/2006/relationships" r:id="rId7"/>
          </a:graphicData>
        </a:graphic>
      </p:graphicFrame>
      <p:sp>
        <p:nvSpPr>
          <p:cNvPr id="621" name="Google Shape;621;p13"/>
          <p:cNvSpPr/>
          <p:nvPr/>
        </p:nvSpPr>
        <p:spPr>
          <a:xfrm>
            <a:off x="5705472" y="5430414"/>
            <a:ext cx="1352552" cy="294472"/>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22" name="Google Shape;622;p13"/>
          <p:cNvSpPr/>
          <p:nvPr/>
        </p:nvSpPr>
        <p:spPr>
          <a:xfrm>
            <a:off x="3838575" y="5467877"/>
            <a:ext cx="1876424" cy="242402"/>
          </a:xfrm>
          <a:prstGeom prst="rect">
            <a:avLst/>
          </a:prstGeom>
          <a:solidFill>
            <a:srgbClr val="DBDED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cxnSp>
        <p:nvCxnSpPr>
          <p:cNvPr id="623" name="Google Shape;623;p13"/>
          <p:cNvCxnSpPr/>
          <p:nvPr/>
        </p:nvCxnSpPr>
        <p:spPr>
          <a:xfrm>
            <a:off x="959431" y="3495675"/>
            <a:ext cx="2660069" cy="0"/>
          </a:xfrm>
          <a:prstGeom prst="straightConnector1">
            <a:avLst/>
          </a:prstGeom>
          <a:noFill/>
          <a:ln w="19050" cap="flat" cmpd="sng">
            <a:solidFill>
              <a:schemeClr val="accent1"/>
            </a:solidFill>
            <a:prstDash val="solid"/>
            <a:miter lim="800000"/>
            <a:headEnd type="none" w="sm" len="sm"/>
            <a:tailEnd type="none" w="sm" len="sm"/>
          </a:ln>
        </p:spPr>
      </p:cxnSp>
      <p:cxnSp>
        <p:nvCxnSpPr>
          <p:cNvPr id="624" name="Google Shape;624;p13"/>
          <p:cNvCxnSpPr/>
          <p:nvPr/>
        </p:nvCxnSpPr>
        <p:spPr>
          <a:xfrm>
            <a:off x="4647891" y="3495675"/>
            <a:ext cx="2660069" cy="0"/>
          </a:xfrm>
          <a:prstGeom prst="straightConnector1">
            <a:avLst/>
          </a:prstGeom>
          <a:noFill/>
          <a:ln w="19050" cap="flat" cmpd="sng">
            <a:solidFill>
              <a:schemeClr val="accent1"/>
            </a:solidFill>
            <a:prstDash val="solid"/>
            <a:miter lim="800000"/>
            <a:headEnd type="none" w="sm" len="sm"/>
            <a:tailEnd type="none" w="sm" len="sm"/>
          </a:ln>
        </p:spPr>
      </p:cxnSp>
      <p:cxnSp>
        <p:nvCxnSpPr>
          <p:cNvPr id="625" name="Google Shape;625;p13"/>
          <p:cNvCxnSpPr/>
          <p:nvPr/>
        </p:nvCxnSpPr>
        <p:spPr>
          <a:xfrm>
            <a:off x="8387897" y="3486150"/>
            <a:ext cx="2660069" cy="0"/>
          </a:xfrm>
          <a:prstGeom prst="straightConnector1">
            <a:avLst/>
          </a:prstGeom>
          <a:noFill/>
          <a:ln w="19050" cap="flat" cmpd="sng">
            <a:solidFill>
              <a:schemeClr val="accent1"/>
            </a:solidFill>
            <a:prstDash val="solid"/>
            <a:miter lim="800000"/>
            <a:headEnd type="none" w="sm" len="sm"/>
            <a:tailEnd type="none" w="sm" len="sm"/>
          </a:ln>
        </p:spPr>
      </p:cxnSp>
      <p:sp>
        <p:nvSpPr>
          <p:cNvPr id="626" name="Google Shape;626;p13"/>
          <p:cNvSpPr/>
          <p:nvPr/>
        </p:nvSpPr>
        <p:spPr>
          <a:xfrm>
            <a:off x="1514475" y="5086498"/>
            <a:ext cx="9845507" cy="389468"/>
          </a:xfrm>
          <a:prstGeom prst="rect">
            <a:avLst/>
          </a:prstGeom>
          <a:solidFill>
            <a:srgbClr val="C4E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27" name="Google Shape;627;p13"/>
          <p:cNvSpPr/>
          <p:nvPr/>
        </p:nvSpPr>
        <p:spPr>
          <a:xfrm>
            <a:off x="1514474" y="5095500"/>
            <a:ext cx="5553075" cy="381475"/>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28" name="Google Shape;628;p13"/>
          <p:cNvSpPr txBox="1"/>
          <p:nvPr/>
        </p:nvSpPr>
        <p:spPr>
          <a:xfrm>
            <a:off x="2313920" y="4455381"/>
            <a:ext cx="4124980" cy="24622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Share of top 5 Procurement, SCP and SCE Vendors, 55%</a:t>
            </a:r>
            <a:endParaRPr sz="1400" b="0" i="0" u="none" strike="noStrike" cap="none" dirty="0">
              <a:solidFill>
                <a:srgbClr val="000000"/>
              </a:solidFill>
              <a:latin typeface="Arial"/>
              <a:ea typeface="Arial"/>
              <a:cs typeface="Arial"/>
              <a:sym typeface="Arial"/>
            </a:endParaRPr>
          </a:p>
        </p:txBody>
      </p:sp>
      <p:sp>
        <p:nvSpPr>
          <p:cNvPr id="629" name="Google Shape;629;p13"/>
          <p:cNvSpPr txBox="1"/>
          <p:nvPr/>
        </p:nvSpPr>
        <p:spPr>
          <a:xfrm>
            <a:off x="1485900" y="4863793"/>
            <a:ext cx="2133600"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Procurement Vendors, 22%</a:t>
            </a:r>
            <a:endParaRPr sz="1400" b="0" i="0" u="none" strike="noStrike" cap="none" dirty="0">
              <a:solidFill>
                <a:srgbClr val="000000"/>
              </a:solidFill>
              <a:latin typeface="Arial"/>
              <a:ea typeface="Arial"/>
              <a:cs typeface="Arial"/>
              <a:sym typeface="Arial"/>
            </a:endParaRPr>
          </a:p>
        </p:txBody>
      </p:sp>
      <p:sp>
        <p:nvSpPr>
          <p:cNvPr id="630" name="Google Shape;630;p13"/>
          <p:cNvSpPr txBox="1"/>
          <p:nvPr/>
        </p:nvSpPr>
        <p:spPr>
          <a:xfrm>
            <a:off x="4038457" y="4841259"/>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SCP Vendors, 20%</a:t>
            </a:r>
            <a:endParaRPr sz="1400" b="0" i="0" u="none" strike="noStrike" cap="none" dirty="0">
              <a:solidFill>
                <a:srgbClr val="000000"/>
              </a:solidFill>
              <a:latin typeface="Arial"/>
              <a:ea typeface="Arial"/>
              <a:cs typeface="Arial"/>
              <a:sym typeface="Arial"/>
            </a:endParaRPr>
          </a:p>
        </p:txBody>
      </p:sp>
      <p:sp>
        <p:nvSpPr>
          <p:cNvPr id="631" name="Google Shape;631;p13"/>
          <p:cNvSpPr txBox="1"/>
          <p:nvPr/>
        </p:nvSpPr>
        <p:spPr>
          <a:xfrm>
            <a:off x="5689189" y="4839791"/>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SCE Vendors, 13%</a:t>
            </a:r>
            <a:endParaRPr sz="1400" b="0" i="0" u="none" strike="noStrike" cap="none" dirty="0">
              <a:solidFill>
                <a:srgbClr val="000000"/>
              </a:solidFill>
              <a:latin typeface="Arial"/>
              <a:ea typeface="Arial"/>
              <a:cs typeface="Arial"/>
              <a:sym typeface="Arial"/>
            </a:endParaRPr>
          </a:p>
        </p:txBody>
      </p:sp>
      <p:sp>
        <p:nvSpPr>
          <p:cNvPr id="632" name="Google Shape;632;p13"/>
          <p:cNvSpPr txBox="1"/>
          <p:nvPr/>
        </p:nvSpPr>
        <p:spPr>
          <a:xfrm>
            <a:off x="2313920" y="4455382"/>
            <a:ext cx="4124980" cy="24622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Share of top 5 Procurement, SCP and SCE Vendors, 55%</a:t>
            </a:r>
            <a:endParaRPr sz="1400" b="0" i="0" u="none" strike="noStrike" cap="none" dirty="0">
              <a:solidFill>
                <a:srgbClr val="000000"/>
              </a:solidFill>
              <a:latin typeface="Arial"/>
              <a:ea typeface="Arial"/>
              <a:cs typeface="Arial"/>
              <a:sym typeface="Arial"/>
            </a:endParaRPr>
          </a:p>
        </p:txBody>
      </p:sp>
      <p:sp>
        <p:nvSpPr>
          <p:cNvPr id="633" name="Google Shape;633;p13"/>
          <p:cNvSpPr txBox="1"/>
          <p:nvPr/>
        </p:nvSpPr>
        <p:spPr>
          <a:xfrm>
            <a:off x="5689189" y="4839793"/>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SCE Vendors, 13%</a:t>
            </a:r>
            <a:endParaRPr sz="1400" b="0" i="0" u="none" strike="noStrike" cap="none" dirty="0">
              <a:solidFill>
                <a:srgbClr val="000000"/>
              </a:solidFill>
              <a:latin typeface="Arial"/>
              <a:ea typeface="Arial"/>
              <a:cs typeface="Arial"/>
              <a:sym typeface="Arial"/>
            </a:endParaRPr>
          </a:p>
        </p:txBody>
      </p:sp>
      <p:sp>
        <p:nvSpPr>
          <p:cNvPr id="634" name="Google Shape;634;p13"/>
          <p:cNvSpPr txBox="1"/>
          <p:nvPr/>
        </p:nvSpPr>
        <p:spPr>
          <a:xfrm>
            <a:off x="4038457" y="4841261"/>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SCP Vendors, 20%</a:t>
            </a:r>
            <a:endParaRPr sz="1400" b="0" i="0" u="none" strike="noStrike" cap="none" dirty="0">
              <a:solidFill>
                <a:srgbClr val="000000"/>
              </a:solidFill>
              <a:latin typeface="Arial"/>
              <a:ea typeface="Arial"/>
              <a:cs typeface="Arial"/>
              <a:sym typeface="Arial"/>
            </a:endParaRPr>
          </a:p>
        </p:txBody>
      </p:sp>
      <p:sp>
        <p:nvSpPr>
          <p:cNvPr id="635" name="Google Shape;635;p13"/>
          <p:cNvSpPr txBox="1"/>
          <p:nvPr/>
        </p:nvSpPr>
        <p:spPr>
          <a:xfrm>
            <a:off x="5689189" y="4839793"/>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SCE Vendors, 13%</a:t>
            </a:r>
            <a:endParaRPr sz="1400" b="0" i="0" u="none" strike="noStrike" cap="none" dirty="0">
              <a:solidFill>
                <a:srgbClr val="000000"/>
              </a:solidFill>
              <a:latin typeface="Arial"/>
              <a:ea typeface="Arial"/>
              <a:cs typeface="Arial"/>
              <a:sym typeface="Arial"/>
            </a:endParaRPr>
          </a:p>
        </p:txBody>
      </p:sp>
      <p:sp>
        <p:nvSpPr>
          <p:cNvPr id="636" name="Google Shape;636;p13"/>
          <p:cNvSpPr/>
          <p:nvPr/>
        </p:nvSpPr>
        <p:spPr>
          <a:xfrm>
            <a:off x="1514473" y="5473929"/>
            <a:ext cx="2419352" cy="242403"/>
          </a:xfrm>
          <a:prstGeom prst="rect">
            <a:avLst/>
          </a:prstGeom>
          <a:solidFill>
            <a:srgbClr val="C9CEC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37" name="Google Shape;637;p13"/>
          <p:cNvSpPr txBox="1"/>
          <p:nvPr/>
        </p:nvSpPr>
        <p:spPr>
          <a:xfrm>
            <a:off x="1847850" y="5521019"/>
            <a:ext cx="2133600"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Procurement Vendors, 22%</a:t>
            </a:r>
            <a:endParaRPr sz="1400" b="0" i="0" u="none" strike="noStrike" cap="none" dirty="0">
              <a:solidFill>
                <a:srgbClr val="000000"/>
              </a:solidFill>
              <a:latin typeface="Arial"/>
              <a:ea typeface="Arial"/>
              <a:cs typeface="Arial"/>
              <a:sym typeface="Arial"/>
            </a:endParaRPr>
          </a:p>
        </p:txBody>
      </p:sp>
      <p:sp>
        <p:nvSpPr>
          <p:cNvPr id="638" name="Google Shape;638;p13"/>
          <p:cNvSpPr txBox="1"/>
          <p:nvPr/>
        </p:nvSpPr>
        <p:spPr>
          <a:xfrm>
            <a:off x="4038457" y="5517539"/>
            <a:ext cx="2076117" cy="230832"/>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1" i="0" u="none" strike="noStrike" cap="none" dirty="0">
                <a:solidFill>
                  <a:schemeClr val="dk1"/>
                </a:solidFill>
                <a:latin typeface="Arial"/>
                <a:ea typeface="Arial"/>
                <a:cs typeface="Arial"/>
                <a:sym typeface="Arial"/>
              </a:rPr>
              <a:t>Top 5 SCP Vendors, 20%</a:t>
            </a:r>
            <a:endParaRPr sz="1400" b="0" i="0" u="none" strike="noStrike" cap="none" dirty="0">
              <a:solidFill>
                <a:srgbClr val="000000"/>
              </a:solidFill>
              <a:latin typeface="Arial"/>
              <a:ea typeface="Arial"/>
              <a:cs typeface="Arial"/>
              <a:sym typeface="Arial"/>
            </a:endParaRPr>
          </a:p>
        </p:txBody>
      </p:sp>
      <p:sp>
        <p:nvSpPr>
          <p:cNvPr id="639" name="Google Shape;639;p13"/>
          <p:cNvSpPr txBox="1"/>
          <p:nvPr/>
        </p:nvSpPr>
        <p:spPr>
          <a:xfrm>
            <a:off x="487942" y="4971570"/>
            <a:ext cx="1301334" cy="430887"/>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SCM Market Composition</a:t>
            </a:r>
            <a:endParaRPr sz="1400" b="0" i="0" u="none" strike="noStrike" cap="none" dirty="0">
              <a:solidFill>
                <a:srgbClr val="000000"/>
              </a:solidFill>
              <a:latin typeface="Arial"/>
              <a:ea typeface="Arial"/>
              <a:cs typeface="Arial"/>
              <a:sym typeface="Arial"/>
            </a:endParaRPr>
          </a:p>
        </p:txBody>
      </p:sp>
      <p:sp>
        <p:nvSpPr>
          <p:cNvPr id="640" name="Google Shape;640;p13"/>
          <p:cNvSpPr txBox="1"/>
          <p:nvPr/>
        </p:nvSpPr>
        <p:spPr>
          <a:xfrm>
            <a:off x="2313920" y="5160234"/>
            <a:ext cx="4124980" cy="24622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Share of </a:t>
            </a:r>
            <a:r>
              <a:rPr lang="en-US" sz="1000" b="1" dirty="0">
                <a:solidFill>
                  <a:schemeClr val="lt1"/>
                </a:solidFill>
              </a:rPr>
              <a:t>Top 5</a:t>
            </a:r>
            <a:r>
              <a:rPr lang="en-US" sz="1000" b="1" i="0" u="none" strike="noStrike" cap="none" dirty="0">
                <a:solidFill>
                  <a:schemeClr val="lt1"/>
                </a:solidFill>
                <a:latin typeface="Arial"/>
                <a:ea typeface="Arial"/>
                <a:cs typeface="Arial"/>
                <a:sym typeface="Arial"/>
              </a:rPr>
              <a:t> Procurement, SCP and SCE Vendors, 55%</a:t>
            </a:r>
            <a:endParaRPr sz="1400" b="0" i="0" u="none" strike="noStrike" cap="none" dirty="0">
              <a:solidFill>
                <a:srgbClr val="000000"/>
              </a:solidFill>
              <a:latin typeface="Arial"/>
              <a:ea typeface="Arial"/>
              <a:cs typeface="Arial"/>
              <a:sym typeface="Arial"/>
            </a:endParaRPr>
          </a:p>
        </p:txBody>
      </p:sp>
      <p:sp>
        <p:nvSpPr>
          <p:cNvPr id="641" name="Google Shape;641;p13"/>
          <p:cNvSpPr txBox="1"/>
          <p:nvPr/>
        </p:nvSpPr>
        <p:spPr>
          <a:xfrm>
            <a:off x="7802108" y="5146921"/>
            <a:ext cx="3342142" cy="246221"/>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Share of Other SCM Vendors, 45%</a:t>
            </a:r>
            <a:endParaRPr sz="1400" b="0" i="0" u="none" strike="noStrike" cap="none" dirty="0">
              <a:solidFill>
                <a:srgbClr val="000000"/>
              </a:solidFill>
              <a:latin typeface="Arial"/>
              <a:ea typeface="Arial"/>
              <a:cs typeface="Arial"/>
              <a:sym typeface="Arial"/>
            </a:endParaRPr>
          </a:p>
        </p:txBody>
      </p:sp>
      <p:sp>
        <p:nvSpPr>
          <p:cNvPr id="642" name="Google Shape;642;p13"/>
          <p:cNvSpPr/>
          <p:nvPr/>
        </p:nvSpPr>
        <p:spPr>
          <a:xfrm>
            <a:off x="1514473" y="4831112"/>
            <a:ext cx="9845509" cy="27828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2"/>
                </a:solidFill>
                <a:latin typeface="Arial"/>
                <a:ea typeface="Arial"/>
                <a:cs typeface="Arial"/>
                <a:sym typeface="Arial"/>
              </a:rPr>
              <a:t>Global SCM Market = $15.8 Billion</a:t>
            </a:r>
            <a:endParaRPr sz="1400" b="0" i="0" u="none" strike="noStrike" cap="none" dirty="0">
              <a:solidFill>
                <a:srgbClr val="000000"/>
              </a:solidFill>
              <a:latin typeface="Arial"/>
              <a:ea typeface="Arial"/>
              <a:cs typeface="Arial"/>
              <a:sym typeface="Arial"/>
            </a:endParaRPr>
          </a:p>
        </p:txBody>
      </p:sp>
      <p:sp>
        <p:nvSpPr>
          <p:cNvPr id="643" name="Google Shape;643;p13"/>
          <p:cNvSpPr txBox="1"/>
          <p:nvPr/>
        </p:nvSpPr>
        <p:spPr>
          <a:xfrm>
            <a:off x="5705474" y="5508998"/>
            <a:ext cx="1454560" cy="223098"/>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850"/>
              <a:buFont typeface="Arial"/>
              <a:buNone/>
            </a:pPr>
            <a:r>
              <a:rPr lang="en-US" sz="850" b="1" i="0" u="none" strike="noStrike" cap="none" dirty="0">
                <a:solidFill>
                  <a:schemeClr val="dk1"/>
                </a:solidFill>
                <a:latin typeface="Arial"/>
                <a:ea typeface="Arial"/>
                <a:cs typeface="Arial"/>
                <a:sym typeface="Arial"/>
              </a:rPr>
              <a:t>Top 5 SCE Vendors, 13%</a:t>
            </a:r>
            <a:endParaRPr sz="1400" b="0" i="0" u="none" strike="noStrike" cap="none" dirty="0">
              <a:solidFill>
                <a:srgbClr val="000000"/>
              </a:solidFill>
              <a:latin typeface="Arial"/>
              <a:ea typeface="Arial"/>
              <a:cs typeface="Arial"/>
              <a:sym typeface="Arial"/>
            </a:endParaRPr>
          </a:p>
        </p:txBody>
      </p:sp>
      <p:cxnSp>
        <p:nvCxnSpPr>
          <p:cNvPr id="644" name="Google Shape;644;p13"/>
          <p:cNvCxnSpPr/>
          <p:nvPr/>
        </p:nvCxnSpPr>
        <p:spPr>
          <a:xfrm rot="10800000">
            <a:off x="1352551" y="3760071"/>
            <a:ext cx="1943099" cy="315985"/>
          </a:xfrm>
          <a:prstGeom prst="straightConnector1">
            <a:avLst/>
          </a:prstGeom>
          <a:noFill/>
          <a:ln w="12700" cap="flat" cmpd="sng">
            <a:solidFill>
              <a:schemeClr val="accent4"/>
            </a:solidFill>
            <a:prstDash val="solid"/>
            <a:miter lim="800000"/>
            <a:headEnd type="none" w="sm" len="sm"/>
            <a:tailEnd type="triangle" w="med" len="med"/>
          </a:ln>
        </p:spPr>
      </p:cxnSp>
      <p:cxnSp>
        <p:nvCxnSpPr>
          <p:cNvPr id="645" name="Google Shape;645;p13"/>
          <p:cNvCxnSpPr/>
          <p:nvPr/>
        </p:nvCxnSpPr>
        <p:spPr>
          <a:xfrm rot="10800000" flipH="1">
            <a:off x="3295650" y="3773962"/>
            <a:ext cx="1590675" cy="302094"/>
          </a:xfrm>
          <a:prstGeom prst="straightConnector1">
            <a:avLst/>
          </a:prstGeom>
          <a:noFill/>
          <a:ln w="12700" cap="flat" cmpd="sng">
            <a:solidFill>
              <a:schemeClr val="accent4"/>
            </a:solidFill>
            <a:prstDash val="solid"/>
            <a:miter lim="800000"/>
            <a:headEnd type="none" w="sm" len="sm"/>
            <a:tailEnd type="triangle" w="med" len="med"/>
          </a:ln>
        </p:spPr>
      </p:cxnSp>
      <p:cxnSp>
        <p:nvCxnSpPr>
          <p:cNvPr id="646" name="Google Shape;646;p13"/>
          <p:cNvCxnSpPr/>
          <p:nvPr/>
        </p:nvCxnSpPr>
        <p:spPr>
          <a:xfrm rot="10800000" flipH="1">
            <a:off x="3282775" y="3671155"/>
            <a:ext cx="5035148" cy="414298"/>
          </a:xfrm>
          <a:prstGeom prst="straightConnector1">
            <a:avLst/>
          </a:prstGeom>
          <a:noFill/>
          <a:ln w="12700" cap="flat" cmpd="sng">
            <a:solidFill>
              <a:schemeClr val="accent4"/>
            </a:solidFill>
            <a:prstDash val="solid"/>
            <a:miter lim="800000"/>
            <a:headEnd type="none" w="sm" len="sm"/>
            <a:tailEnd type="triangle" w="med" len="med"/>
          </a:ln>
        </p:spPr>
      </p:cxnSp>
      <p:sp>
        <p:nvSpPr>
          <p:cNvPr id="647" name="Google Shape;647;p13"/>
          <p:cNvSpPr txBox="1"/>
          <p:nvPr/>
        </p:nvSpPr>
        <p:spPr>
          <a:xfrm>
            <a:off x="2974645" y="4090168"/>
            <a:ext cx="6140780" cy="507831"/>
          </a:xfrm>
          <a:prstGeom prst="rect">
            <a:avLst/>
          </a:prstGeom>
          <a:noFill/>
          <a:ln w="9525" cap="flat" cmpd="sng">
            <a:solidFill>
              <a:schemeClr val="accent4"/>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accent4"/>
                </a:solidFill>
                <a:latin typeface="Arial"/>
                <a:ea typeface="Arial"/>
                <a:cs typeface="Arial"/>
                <a:sym typeface="Arial"/>
              </a:rPr>
              <a:t>SAP</a:t>
            </a:r>
            <a:r>
              <a:rPr lang="en-US" sz="1000" b="0" i="0" u="none" strike="noStrike" cap="none" dirty="0">
                <a:solidFill>
                  <a:schemeClr val="dk1"/>
                </a:solidFill>
                <a:latin typeface="Arial"/>
                <a:ea typeface="Arial"/>
                <a:cs typeface="Arial"/>
                <a:sym typeface="Arial"/>
              </a:rPr>
              <a:t> continues to be the top SCM vendor, holding leading positions in each of the three SCM submarkets. The vendor holds 27.8% share in the overall SCM market, with its revenue growing by 5.3% in 2020.</a:t>
            </a: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1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a:buNone/>
            </a:pPr>
            <a:r>
              <a:rPr lang="en-US" dirty="0">
                <a:latin typeface="Arial Black" panose="020B0A04020102020204" pitchFamily="34" charset="0"/>
              </a:rPr>
              <a:t>Competitive Landscape</a:t>
            </a:r>
            <a:endParaRPr dirty="0">
              <a:latin typeface="Arial Black" panose="020B0A040201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5"/>
          <p:cNvSpPr/>
          <p:nvPr/>
        </p:nvSpPr>
        <p:spPr>
          <a:xfrm>
            <a:off x="304803" y="1641806"/>
            <a:ext cx="11423374" cy="4347975"/>
          </a:xfrm>
          <a:prstGeom prst="rect">
            <a:avLst/>
          </a:prstGeom>
          <a:solidFill>
            <a:srgbClr val="F9F9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58" name="Google Shape;658;p15"/>
          <p:cNvSpPr/>
          <p:nvPr/>
        </p:nvSpPr>
        <p:spPr>
          <a:xfrm>
            <a:off x="3760841" y="3386048"/>
            <a:ext cx="7733070" cy="116955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000"/>
              <a:buFont typeface="Arial"/>
              <a:buNone/>
            </a:pPr>
            <a:r>
              <a:rPr lang="en-US" sz="1000" b="0" i="0" u="none" strike="noStrike" cap="none" dirty="0">
                <a:solidFill>
                  <a:srgbClr val="FF0000"/>
                </a:solidFill>
                <a:latin typeface="Arial"/>
                <a:ea typeface="Arial"/>
                <a:cs typeface="Arial"/>
                <a:sym typeface="Arial"/>
              </a:rPr>
              <a:t>Fujitsu</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FF0000"/>
                </a:solidFill>
                <a:latin typeface="Arial"/>
                <a:ea typeface="Arial"/>
                <a:cs typeface="Arial"/>
                <a:sym typeface="Arial"/>
              </a:rPr>
              <a:t>Hitachi</a:t>
            </a:r>
            <a:r>
              <a:rPr lang="en-US" sz="1000" b="0" i="0" u="none" strike="noStrike" cap="none" dirty="0">
                <a:solidFill>
                  <a:srgbClr val="003B80"/>
                </a:solidFill>
                <a:latin typeface="Arial"/>
                <a:ea typeface="Arial"/>
                <a:cs typeface="Arial"/>
                <a:sym typeface="Arial"/>
              </a:rPr>
              <a:t>, NetApp, Epsilon, Atlassian, Genesys, HERE Technologies, Trend Micro, Informatica, Esri, </a:t>
            </a:r>
            <a:r>
              <a:rPr lang="en-US" sz="1000" b="0" i="0" u="none" strike="noStrike" cap="none" dirty="0">
                <a:solidFill>
                  <a:srgbClr val="46A33F"/>
                </a:solidFill>
                <a:latin typeface="Arial"/>
                <a:ea typeface="Arial"/>
                <a:cs typeface="Arial"/>
                <a:sym typeface="Arial"/>
              </a:rPr>
              <a:t>Ultimate Software</a:t>
            </a:r>
            <a:r>
              <a:rPr lang="en-US" sz="1000" b="0" i="0" u="none" strike="noStrike" cap="none" dirty="0">
                <a:solidFill>
                  <a:srgbClr val="003B80"/>
                </a:solidFill>
                <a:latin typeface="Arial"/>
                <a:ea typeface="Arial"/>
                <a:cs typeface="Arial"/>
                <a:sym typeface="Arial"/>
              </a:rPr>
              <a:t>, Quest, </a:t>
            </a:r>
            <a:r>
              <a:rPr lang="en-US" sz="1000" b="0" i="0" u="none" strike="noStrike" cap="none" dirty="0">
                <a:solidFill>
                  <a:srgbClr val="46A33F"/>
                </a:solidFill>
                <a:latin typeface="Arial"/>
                <a:ea typeface="Arial"/>
                <a:cs typeface="Arial"/>
                <a:sym typeface="Arial"/>
              </a:rPr>
              <a:t>Twilio</a:t>
            </a:r>
            <a:r>
              <a:rPr lang="en-US" sz="1000" b="0" i="0" u="none" strike="noStrike" cap="none" dirty="0">
                <a:solidFill>
                  <a:srgbClr val="003B80"/>
                </a:solidFill>
                <a:latin typeface="Arial"/>
                <a:ea typeface="Arial"/>
                <a:cs typeface="Arial"/>
                <a:sym typeface="Arial"/>
              </a:rPr>
              <a:t>, Visma, </a:t>
            </a:r>
            <a:r>
              <a:rPr lang="en-US" sz="1000" b="0" i="0" u="none" strike="noStrike" cap="none" dirty="0">
                <a:solidFill>
                  <a:srgbClr val="46A33F"/>
                </a:solidFill>
                <a:latin typeface="Arial"/>
                <a:ea typeface="Arial"/>
                <a:cs typeface="Arial"/>
                <a:sym typeface="Arial"/>
              </a:rPr>
              <a:t>Alibaba</a:t>
            </a:r>
            <a:r>
              <a:rPr lang="en-US" sz="1000" b="0" i="0" u="none" strike="noStrike" cap="none" dirty="0">
                <a:solidFill>
                  <a:srgbClr val="003B80"/>
                </a:solidFill>
                <a:latin typeface="Arial"/>
                <a:ea typeface="Arial"/>
                <a:cs typeface="Arial"/>
                <a:sym typeface="Arial"/>
              </a:rPr>
              <a:t>, Kronos, MathWorks, </a:t>
            </a:r>
            <a:r>
              <a:rPr lang="en-US" sz="1000" b="0" i="0" u="none" strike="noStrike" cap="none" dirty="0">
                <a:solidFill>
                  <a:srgbClr val="46A33F"/>
                </a:solidFill>
                <a:latin typeface="Arial"/>
                <a:ea typeface="Arial"/>
                <a:cs typeface="Arial"/>
                <a:sym typeface="Arial"/>
              </a:rPr>
              <a:t>Dropbox</a:t>
            </a:r>
            <a:r>
              <a:rPr lang="en-US" sz="1000" b="0" i="0" u="none" strike="noStrike" cap="none" dirty="0">
                <a:solidFill>
                  <a:srgbClr val="003B80"/>
                </a:solidFill>
                <a:latin typeface="Arial"/>
                <a:ea typeface="Arial"/>
                <a:cs typeface="Arial"/>
                <a:sym typeface="Arial"/>
              </a:rPr>
              <a:t>, FICO, TIBCO Software, SolarWinds, Veeam, Verint, Teradata, Proofpoint, Palantir, Blue Yonder (JDA), Blackbaud, Yonyou, Avast, </a:t>
            </a:r>
            <a:r>
              <a:rPr lang="en-US" sz="1000" b="0" i="0" u="none" strike="noStrike" cap="none" dirty="0">
                <a:solidFill>
                  <a:srgbClr val="46A33F"/>
                </a:solidFill>
                <a:latin typeface="Arial"/>
                <a:ea typeface="Arial"/>
                <a:cs typeface="Arial"/>
                <a:sym typeface="Arial"/>
              </a:rPr>
              <a:t>Zendesk</a:t>
            </a:r>
            <a:r>
              <a:rPr lang="en-US" sz="1000" b="0" i="0" u="none" strike="noStrike" cap="none" dirty="0">
                <a:solidFill>
                  <a:srgbClr val="003B80"/>
                </a:solidFill>
                <a:latin typeface="Arial"/>
                <a:ea typeface="Arial"/>
                <a:cs typeface="Arial"/>
                <a:sym typeface="Arial"/>
              </a:rPr>
              <a:t>, Software AG, SS&amp;C Technologies, Qlik, </a:t>
            </a:r>
            <a:r>
              <a:rPr lang="en-US" sz="1000" b="0" i="0" u="none" strike="noStrike" cap="none" dirty="0">
                <a:solidFill>
                  <a:srgbClr val="46A33F"/>
                </a:solidFill>
                <a:latin typeface="Arial"/>
                <a:ea typeface="Arial"/>
                <a:cs typeface="Arial"/>
                <a:sym typeface="Arial"/>
              </a:rPr>
              <a:t>Zoho</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FF0000"/>
                </a:solidFill>
                <a:latin typeface="Arial"/>
                <a:ea typeface="Arial"/>
                <a:cs typeface="Arial"/>
                <a:sym typeface="Arial"/>
              </a:rPr>
              <a:t>NEC</a:t>
            </a:r>
            <a:r>
              <a:rPr lang="en-US" sz="1000" b="0" i="0" u="none" strike="noStrike" cap="none" dirty="0">
                <a:solidFill>
                  <a:srgbClr val="003B80"/>
                </a:solidFill>
                <a:latin typeface="Arial"/>
                <a:ea typeface="Arial"/>
                <a:cs typeface="Arial"/>
                <a:sym typeface="Arial"/>
              </a:rPr>
              <a:t>, Zucchetti, NICE, Hyland, Infobip, Pegasystems, </a:t>
            </a:r>
            <a:r>
              <a:rPr lang="en-US" sz="1000" b="0" i="0" u="none" strike="noStrike" cap="none" dirty="0">
                <a:solidFill>
                  <a:srgbClr val="FF0000"/>
                </a:solidFill>
                <a:latin typeface="Arial"/>
                <a:ea typeface="Arial"/>
                <a:cs typeface="Arial"/>
                <a:sym typeface="Arial"/>
              </a:rPr>
              <a:t>HPE</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46A33F"/>
                </a:solidFill>
                <a:latin typeface="Arial"/>
                <a:ea typeface="Arial"/>
                <a:cs typeface="Arial"/>
                <a:sym typeface="Arial"/>
              </a:rPr>
              <a:t>Mailchimp</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46A33F"/>
                </a:solidFill>
                <a:latin typeface="Arial"/>
                <a:ea typeface="Arial"/>
                <a:cs typeface="Arial"/>
                <a:sym typeface="Arial"/>
              </a:rPr>
              <a:t>Box</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46A33F"/>
                </a:solidFill>
                <a:latin typeface="Arial"/>
                <a:ea typeface="Arial"/>
                <a:cs typeface="Arial"/>
                <a:sym typeface="Arial"/>
              </a:rPr>
              <a:t>Cloudera</a:t>
            </a:r>
            <a:r>
              <a:rPr lang="en-US" sz="1000" b="0" i="0" u="none" strike="noStrike" cap="none" dirty="0">
                <a:solidFill>
                  <a:srgbClr val="003B80"/>
                </a:solidFill>
                <a:latin typeface="Arial"/>
                <a:ea typeface="Arial"/>
                <a:cs typeface="Arial"/>
                <a:sym typeface="Arial"/>
              </a:rPr>
              <a:t>, Kaspersky, Commvault, RSA, HubSpot, </a:t>
            </a:r>
            <a:r>
              <a:rPr lang="en-US" sz="1000" b="0" i="0" u="none" strike="noStrike" cap="none" dirty="0">
                <a:solidFill>
                  <a:srgbClr val="46A33F"/>
                </a:solidFill>
                <a:latin typeface="Arial"/>
                <a:ea typeface="Arial"/>
                <a:cs typeface="Arial"/>
                <a:sym typeface="Arial"/>
              </a:rPr>
              <a:t>Shopify</a:t>
            </a:r>
            <a:r>
              <a:rPr lang="en-US" sz="1000" b="0" i="0" u="none" strike="noStrike" cap="none" dirty="0">
                <a:solidFill>
                  <a:srgbClr val="003B80"/>
                </a:solidFill>
                <a:latin typeface="Arial"/>
                <a:ea typeface="Arial"/>
                <a:cs typeface="Arial"/>
                <a:sym typeface="Arial"/>
              </a:rPr>
              <a:t>, Sophos, Avaya, Deltek, Tableau, ESET, </a:t>
            </a:r>
            <a:r>
              <a:rPr lang="en-US" sz="1000" b="0" i="0" u="none" strike="noStrike" cap="none" dirty="0">
                <a:solidFill>
                  <a:srgbClr val="46A33F"/>
                </a:solidFill>
                <a:latin typeface="Arial"/>
                <a:ea typeface="Arial"/>
                <a:cs typeface="Arial"/>
                <a:sym typeface="Arial"/>
              </a:rPr>
              <a:t>New Relic</a:t>
            </a:r>
            <a:r>
              <a:rPr lang="en-US" sz="1000" b="0" i="0" u="none" strike="noStrike" cap="none" dirty="0">
                <a:solidFill>
                  <a:srgbClr val="003B80"/>
                </a:solidFill>
                <a:latin typeface="Arial"/>
                <a:ea typeface="Arial"/>
                <a:cs typeface="Arial"/>
                <a:sym typeface="Arial"/>
              </a:rPr>
              <a:t>, </a:t>
            </a:r>
            <a:r>
              <a:rPr lang="en-US" sz="1000" b="0" i="0" u="none" strike="noStrike" cap="none" dirty="0">
                <a:solidFill>
                  <a:srgbClr val="FF0000"/>
                </a:solidFill>
                <a:latin typeface="Arial"/>
                <a:ea typeface="Arial"/>
                <a:cs typeface="Arial"/>
                <a:sym typeface="Arial"/>
              </a:rPr>
              <a:t>Tencent</a:t>
            </a:r>
            <a:r>
              <a:rPr lang="en-US" sz="1000" b="0" i="0" u="none" strike="noStrike" cap="none" dirty="0">
                <a:solidFill>
                  <a:srgbClr val="46A33F"/>
                </a:solidFill>
                <a:latin typeface="Arial"/>
                <a:ea typeface="Arial"/>
                <a:cs typeface="Arial"/>
                <a:sym typeface="Arial"/>
              </a:rPr>
              <a:t>, Cornerstone OnDemand, </a:t>
            </a:r>
            <a:r>
              <a:rPr lang="en-US" sz="1000" b="0" i="0" u="none" strike="noStrike" cap="none" dirty="0">
                <a:solidFill>
                  <a:srgbClr val="003B80"/>
                </a:solidFill>
                <a:latin typeface="Arial"/>
                <a:ea typeface="Arial"/>
                <a:cs typeface="Arial"/>
                <a:sym typeface="Arial"/>
              </a:rPr>
              <a:t>Okta, </a:t>
            </a:r>
            <a:r>
              <a:rPr lang="en-US" sz="1000" b="0" i="0" u="none" strike="noStrike" cap="none" dirty="0">
                <a:solidFill>
                  <a:srgbClr val="46A33F"/>
                </a:solidFill>
                <a:latin typeface="Arial"/>
                <a:ea typeface="Arial"/>
                <a:cs typeface="Arial"/>
                <a:sym typeface="Arial"/>
              </a:rPr>
              <a:t>Ceridian</a:t>
            </a:r>
            <a:r>
              <a:rPr lang="en-US" sz="1000" b="0" i="0" u="none" strike="noStrike" cap="none" dirty="0">
                <a:solidFill>
                  <a:srgbClr val="003B80"/>
                </a:solidFill>
                <a:latin typeface="Arial"/>
                <a:ea typeface="Arial"/>
                <a:cs typeface="Arial"/>
                <a:sym typeface="Arial"/>
              </a:rPr>
              <a:t>, InterSystems, Epicor, Ivanti, Forcepoint, </a:t>
            </a:r>
            <a:r>
              <a:rPr lang="en-US" sz="1000" b="0" i="0" u="none" strike="noStrike" cap="none" dirty="0">
                <a:solidFill>
                  <a:srgbClr val="FF0000"/>
                </a:solidFill>
                <a:latin typeface="Arial"/>
                <a:ea typeface="Arial"/>
                <a:cs typeface="Arial"/>
                <a:sym typeface="Arial"/>
              </a:rPr>
              <a:t>Huawei</a:t>
            </a:r>
            <a:r>
              <a:rPr lang="en-US" sz="1000" b="0" i="0" u="none" strike="noStrike" cap="none" dirty="0">
                <a:solidFill>
                  <a:srgbClr val="003B80"/>
                </a:solidFill>
                <a:latin typeface="Arial"/>
                <a:ea typeface="Arial"/>
                <a:cs typeface="Arial"/>
                <a:sym typeface="Arial"/>
              </a:rPr>
              <a:t>, Dynatrace, TOTVS, VIAVI, NETSCOUT SYSTEMS, Pivotal, Unit4, IFS, Cegid, </a:t>
            </a:r>
            <a:r>
              <a:rPr lang="en-US" sz="1000" b="0" i="0" u="none" strike="noStrike" cap="none" dirty="0">
                <a:solidFill>
                  <a:srgbClr val="FF0000"/>
                </a:solidFill>
                <a:latin typeface="Arial"/>
                <a:ea typeface="Arial"/>
                <a:cs typeface="Arial"/>
                <a:sym typeface="Arial"/>
              </a:rPr>
              <a:t>ABB</a:t>
            </a:r>
            <a:r>
              <a:rPr lang="en-US" sz="1000" b="0" i="0" u="none" strike="noStrike" cap="none" dirty="0">
                <a:solidFill>
                  <a:srgbClr val="003B80"/>
                </a:solidFill>
                <a:latin typeface="Arial"/>
                <a:ea typeface="Arial"/>
                <a:cs typeface="Arial"/>
                <a:sym typeface="Arial"/>
              </a:rPr>
              <a:t>, CrowdStrike, Endurance, Alteryx, Progress, MicroStrategy </a:t>
            </a:r>
            <a:endParaRPr sz="1400" b="0" i="0" u="none" strike="noStrike" cap="none" dirty="0">
              <a:solidFill>
                <a:srgbClr val="000000"/>
              </a:solidFill>
              <a:latin typeface="Arial"/>
              <a:ea typeface="Arial"/>
              <a:cs typeface="Arial"/>
              <a:sym typeface="Arial"/>
            </a:endParaRPr>
          </a:p>
        </p:txBody>
      </p:sp>
      <p:sp>
        <p:nvSpPr>
          <p:cNvPr id="659" name="Google Shape;659;p15"/>
          <p:cNvSpPr txBox="1">
            <a:spLocks noGrp="1"/>
          </p:cNvSpPr>
          <p:nvPr>
            <p:ph type="title"/>
          </p:nvPr>
        </p:nvSpPr>
        <p:spPr>
          <a:xfrm>
            <a:off x="385166" y="328312"/>
            <a:ext cx="11576050" cy="8679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700"/>
              <a:buFont typeface="Arial"/>
              <a:buNone/>
            </a:pPr>
            <a:r>
              <a:rPr lang="en-US" sz="2700" dirty="0">
                <a:latin typeface="Arial Black" panose="020B0A04020102020204" pitchFamily="34" charset="0"/>
              </a:rPr>
              <a:t>The Enterprise Software Market: Who Are the Incumbents*?</a:t>
            </a:r>
            <a:endParaRPr dirty="0">
              <a:latin typeface="Arial Black" panose="020B0A04020102020204" pitchFamily="34" charset="0"/>
            </a:endParaRPr>
          </a:p>
        </p:txBody>
      </p:sp>
      <p:sp>
        <p:nvSpPr>
          <p:cNvPr id="660" name="Google Shape;660;p15"/>
          <p:cNvSpPr txBox="1"/>
          <p:nvPr/>
        </p:nvSpPr>
        <p:spPr>
          <a:xfrm>
            <a:off x="3896016" y="5989781"/>
            <a:ext cx="7832160" cy="492443"/>
          </a:xfrm>
          <a:prstGeom prst="rect">
            <a:avLst/>
          </a:prstGeom>
          <a:noFill/>
          <a:ln>
            <a:noFill/>
          </a:ln>
        </p:spPr>
        <p:txBody>
          <a:bodyPr spcFirstLastPara="1" wrap="square" lIns="0"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 Vendors are listed by ranking order as per published market share. </a:t>
            </a:r>
            <a:r>
              <a:rPr lang="en-US" sz="1000" b="1" i="0" u="none" strike="noStrike" cap="none" dirty="0">
                <a:solidFill>
                  <a:srgbClr val="FF0000"/>
                </a:solidFill>
                <a:latin typeface="Arial"/>
                <a:ea typeface="Arial"/>
                <a:cs typeface="Arial"/>
                <a:sym typeface="Arial"/>
              </a:rPr>
              <a:t>Red</a:t>
            </a:r>
            <a:r>
              <a:rPr lang="en-US" sz="1000" b="0" i="0" u="none" strike="noStrike" cap="none" dirty="0">
                <a:solidFill>
                  <a:srgbClr val="FF0000"/>
                </a:solidFill>
                <a:latin typeface="Arial"/>
                <a:ea typeface="Arial"/>
                <a:cs typeface="Arial"/>
                <a:sym typeface="Arial"/>
              </a:rPr>
              <a:t> </a:t>
            </a:r>
            <a:r>
              <a:rPr lang="en-US" sz="1000" b="0" i="0" u="none" strike="noStrike" cap="none" dirty="0">
                <a:solidFill>
                  <a:schemeClr val="dk1"/>
                </a:solidFill>
                <a:latin typeface="Arial"/>
                <a:ea typeface="Arial"/>
                <a:cs typeface="Arial"/>
                <a:sym typeface="Arial"/>
              </a:rPr>
              <a:t>denotes</a:t>
            </a:r>
            <a:r>
              <a:rPr lang="en-US" sz="1000" b="0" i="0" u="none" strike="noStrike" cap="none" dirty="0">
                <a:solidFill>
                  <a:srgbClr val="FF0000"/>
                </a:solidFill>
                <a:latin typeface="Arial"/>
                <a:ea typeface="Arial"/>
                <a:cs typeface="Arial"/>
                <a:sym typeface="Arial"/>
              </a:rPr>
              <a:t> </a:t>
            </a:r>
            <a:r>
              <a:rPr lang="en-US" sz="1000" b="0" i="0" u="none" strike="noStrike" cap="none" dirty="0">
                <a:solidFill>
                  <a:schemeClr val="dk1"/>
                </a:solidFill>
                <a:latin typeface="Arial"/>
                <a:ea typeface="Arial"/>
                <a:cs typeface="Arial"/>
                <a:sym typeface="Arial"/>
              </a:rPr>
              <a:t>companies coming from other IT segments, </a:t>
            </a:r>
            <a:r>
              <a:rPr lang="en-US" sz="1000" b="1" i="0" u="none" strike="noStrike" cap="none" dirty="0">
                <a:solidFill>
                  <a:srgbClr val="00B050"/>
                </a:solidFill>
                <a:latin typeface="Arial"/>
                <a:ea typeface="Arial"/>
                <a:cs typeface="Arial"/>
                <a:sym typeface="Arial"/>
              </a:rPr>
              <a:t>green</a:t>
            </a:r>
            <a:r>
              <a:rPr lang="en-US" sz="1000" b="0" i="0" u="none" strike="noStrike" cap="none" dirty="0">
                <a:solidFill>
                  <a:srgbClr val="00B050"/>
                </a:solidFill>
                <a:latin typeface="Arial"/>
                <a:ea typeface="Arial"/>
                <a:cs typeface="Arial"/>
                <a:sym typeface="Arial"/>
              </a:rPr>
              <a:t> </a:t>
            </a:r>
            <a:r>
              <a:rPr lang="en-US" sz="1000" b="0" i="0" u="none" strike="noStrike" cap="none" dirty="0">
                <a:solidFill>
                  <a:schemeClr val="dk1"/>
                </a:solidFill>
                <a:latin typeface="Arial"/>
                <a:ea typeface="Arial"/>
                <a:cs typeface="Arial"/>
                <a:sym typeface="Arial"/>
              </a:rPr>
              <a:t>denotes vendors born in the cloud, </a:t>
            </a:r>
            <a:r>
              <a:rPr lang="en-US" sz="1000" b="1" i="0" u="none" strike="noStrike" cap="none" dirty="0">
                <a:solidFill>
                  <a:schemeClr val="tx1"/>
                </a:solidFill>
                <a:latin typeface="Arial"/>
                <a:ea typeface="Arial"/>
                <a:cs typeface="Arial"/>
                <a:sym typeface="Arial"/>
              </a:rPr>
              <a:t>black</a:t>
            </a:r>
            <a:r>
              <a:rPr lang="en-US" sz="1000" b="1" i="0" u="none" strike="noStrike" cap="none" dirty="0">
                <a:solidFill>
                  <a:schemeClr val="dk2"/>
                </a:solidFill>
                <a:latin typeface="Arial"/>
                <a:ea typeface="Arial"/>
                <a:cs typeface="Arial"/>
                <a:sym typeface="Arial"/>
              </a:rPr>
              <a:t> </a:t>
            </a:r>
            <a:r>
              <a:rPr lang="en-US" sz="1000" b="0" i="0" u="none" strike="noStrike" cap="none" dirty="0">
                <a:solidFill>
                  <a:schemeClr val="dk1"/>
                </a:solidFill>
                <a:latin typeface="Arial"/>
                <a:ea typeface="Arial"/>
                <a:cs typeface="Arial"/>
                <a:sym typeface="Arial"/>
              </a:rPr>
              <a:t>denotes commercial OSS. </a:t>
            </a:r>
            <a:endParaRPr sz="1400" b="0" i="0" u="none" strike="noStrike" cap="none" dirty="0">
              <a:solidFill>
                <a:srgbClr val="000000"/>
              </a:solidFill>
              <a:latin typeface="Arial"/>
              <a:ea typeface="Arial"/>
              <a:cs typeface="Arial"/>
              <a:sym typeface="Arial"/>
            </a:endParaRPr>
          </a:p>
        </p:txBody>
      </p:sp>
      <p:sp>
        <p:nvSpPr>
          <p:cNvPr id="661" name="Google Shape;661;p15"/>
          <p:cNvSpPr/>
          <p:nvPr/>
        </p:nvSpPr>
        <p:spPr>
          <a:xfrm>
            <a:off x="324465" y="1703438"/>
            <a:ext cx="3490451" cy="4176269"/>
          </a:xfrm>
          <a:prstGeom prst="triangle">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62" name="Google Shape;662;p15"/>
          <p:cNvSpPr/>
          <p:nvPr/>
        </p:nvSpPr>
        <p:spPr>
          <a:xfrm>
            <a:off x="1327354" y="2723538"/>
            <a:ext cx="1474837" cy="98320"/>
          </a:xfrm>
          <a:prstGeom prst="rect">
            <a:avLst/>
          </a:prstGeom>
          <a:solidFill>
            <a:srgbClr val="F9F9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63" name="Google Shape;663;p15"/>
          <p:cNvSpPr/>
          <p:nvPr/>
        </p:nvSpPr>
        <p:spPr>
          <a:xfrm>
            <a:off x="958644" y="3371790"/>
            <a:ext cx="2472814" cy="98320"/>
          </a:xfrm>
          <a:prstGeom prst="rect">
            <a:avLst/>
          </a:prstGeom>
          <a:solidFill>
            <a:srgbClr val="F9F9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64" name="Google Shape;664;p15"/>
          <p:cNvSpPr/>
          <p:nvPr/>
        </p:nvSpPr>
        <p:spPr>
          <a:xfrm>
            <a:off x="471947" y="4472320"/>
            <a:ext cx="3048001" cy="98320"/>
          </a:xfrm>
          <a:prstGeom prst="rect">
            <a:avLst/>
          </a:prstGeom>
          <a:solidFill>
            <a:srgbClr val="F9F9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665" name="Google Shape;665;p15"/>
          <p:cNvSpPr txBox="1"/>
          <p:nvPr/>
        </p:nvSpPr>
        <p:spPr>
          <a:xfrm>
            <a:off x="1755054" y="2236142"/>
            <a:ext cx="653849" cy="415498"/>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lt1"/>
                </a:solidFill>
                <a:latin typeface="Arial"/>
                <a:ea typeface="Arial"/>
                <a:cs typeface="Arial"/>
                <a:sym typeface="Arial"/>
              </a:rPr>
              <a:t>&gt; $15 Billion</a:t>
            </a:r>
            <a:endParaRPr sz="1400" b="0" i="0" u="none" strike="noStrike" cap="none" dirty="0">
              <a:solidFill>
                <a:srgbClr val="000000"/>
              </a:solidFill>
              <a:latin typeface="Arial"/>
              <a:ea typeface="Arial"/>
              <a:cs typeface="Arial"/>
              <a:sym typeface="Arial"/>
            </a:endParaRPr>
          </a:p>
        </p:txBody>
      </p:sp>
      <p:sp>
        <p:nvSpPr>
          <p:cNvPr id="666" name="Google Shape;666;p15"/>
          <p:cNvSpPr txBox="1"/>
          <p:nvPr/>
        </p:nvSpPr>
        <p:spPr>
          <a:xfrm>
            <a:off x="1651815" y="2915501"/>
            <a:ext cx="934065" cy="415498"/>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lt1"/>
                </a:solidFill>
                <a:latin typeface="Arial"/>
                <a:ea typeface="Arial"/>
                <a:cs typeface="Arial"/>
                <a:sym typeface="Arial"/>
              </a:rPr>
              <a:t>$2 Billion to &lt; $15 Billion </a:t>
            </a:r>
            <a:endParaRPr sz="1400" b="0" i="0" u="none" strike="noStrike" cap="none" dirty="0">
              <a:solidFill>
                <a:srgbClr val="000000"/>
              </a:solidFill>
              <a:latin typeface="Arial"/>
              <a:ea typeface="Arial"/>
              <a:cs typeface="Arial"/>
              <a:sym typeface="Arial"/>
            </a:endParaRPr>
          </a:p>
        </p:txBody>
      </p:sp>
      <p:sp>
        <p:nvSpPr>
          <p:cNvPr id="667" name="Google Shape;667;p15"/>
          <p:cNvSpPr txBox="1"/>
          <p:nvPr/>
        </p:nvSpPr>
        <p:spPr>
          <a:xfrm>
            <a:off x="1327353" y="3792961"/>
            <a:ext cx="1474837" cy="415498"/>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lt1"/>
                </a:solidFill>
                <a:latin typeface="Arial"/>
                <a:ea typeface="Arial"/>
                <a:cs typeface="Arial"/>
                <a:sym typeface="Arial"/>
              </a:rPr>
              <a:t>$400 Million to </a:t>
            </a:r>
            <a:br>
              <a:rPr lang="en-US" sz="1050" b="1" i="0" u="none" strike="noStrike" cap="none" dirty="0">
                <a:solidFill>
                  <a:schemeClr val="lt1"/>
                </a:solidFill>
                <a:latin typeface="Arial"/>
                <a:ea typeface="Arial"/>
                <a:cs typeface="Arial"/>
                <a:sym typeface="Arial"/>
              </a:rPr>
            </a:br>
            <a:r>
              <a:rPr lang="en-US" sz="1050" b="1" i="0" u="none" strike="noStrike" cap="none" dirty="0">
                <a:solidFill>
                  <a:schemeClr val="lt1"/>
                </a:solidFill>
                <a:latin typeface="Arial"/>
                <a:ea typeface="Arial"/>
                <a:cs typeface="Arial"/>
                <a:sym typeface="Arial"/>
              </a:rPr>
              <a:t>&lt; $1.9 Billion </a:t>
            </a:r>
            <a:endParaRPr sz="1400" b="0" i="0" u="none" strike="noStrike" cap="none" dirty="0">
              <a:solidFill>
                <a:srgbClr val="000000"/>
              </a:solidFill>
              <a:latin typeface="Arial"/>
              <a:ea typeface="Arial"/>
              <a:cs typeface="Arial"/>
              <a:sym typeface="Arial"/>
            </a:endParaRPr>
          </a:p>
        </p:txBody>
      </p:sp>
      <p:sp>
        <p:nvSpPr>
          <p:cNvPr id="668" name="Google Shape;668;p15"/>
          <p:cNvSpPr txBox="1"/>
          <p:nvPr/>
        </p:nvSpPr>
        <p:spPr>
          <a:xfrm>
            <a:off x="1381428" y="4841329"/>
            <a:ext cx="1474837" cy="253916"/>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dirty="0">
                <a:solidFill>
                  <a:schemeClr val="lt1"/>
                </a:solidFill>
                <a:latin typeface="Arial"/>
                <a:ea typeface="Arial"/>
                <a:cs typeface="Arial"/>
                <a:sym typeface="Arial"/>
              </a:rPr>
              <a:t>&lt; $400 Million</a:t>
            </a:r>
            <a:endParaRPr sz="1400" b="0" i="0" u="none" strike="noStrike" cap="none" dirty="0">
              <a:solidFill>
                <a:srgbClr val="000000"/>
              </a:solidFill>
              <a:latin typeface="Arial"/>
              <a:ea typeface="Arial"/>
              <a:cs typeface="Arial"/>
              <a:sym typeface="Arial"/>
            </a:endParaRPr>
          </a:p>
        </p:txBody>
      </p:sp>
      <p:cxnSp>
        <p:nvCxnSpPr>
          <p:cNvPr id="669" name="Google Shape;669;p15"/>
          <p:cNvCxnSpPr/>
          <p:nvPr/>
        </p:nvCxnSpPr>
        <p:spPr>
          <a:xfrm rot="10800000">
            <a:off x="2802190" y="2774630"/>
            <a:ext cx="8760545" cy="0"/>
          </a:xfrm>
          <a:prstGeom prst="straightConnector1">
            <a:avLst/>
          </a:prstGeom>
          <a:noFill/>
          <a:ln w="19050" cap="flat" cmpd="sng">
            <a:solidFill>
              <a:srgbClr val="002856"/>
            </a:solidFill>
            <a:prstDash val="solid"/>
            <a:miter lim="800000"/>
            <a:headEnd type="none" w="sm" len="sm"/>
            <a:tailEnd type="none" w="sm" len="sm"/>
          </a:ln>
        </p:spPr>
      </p:cxnSp>
      <p:cxnSp>
        <p:nvCxnSpPr>
          <p:cNvPr id="670" name="Google Shape;670;p15"/>
          <p:cNvCxnSpPr/>
          <p:nvPr/>
        </p:nvCxnSpPr>
        <p:spPr>
          <a:xfrm rot="10800000">
            <a:off x="3055358" y="3359847"/>
            <a:ext cx="8477881" cy="0"/>
          </a:xfrm>
          <a:prstGeom prst="straightConnector1">
            <a:avLst/>
          </a:prstGeom>
          <a:noFill/>
          <a:ln w="19050" cap="flat" cmpd="sng">
            <a:solidFill>
              <a:srgbClr val="002856"/>
            </a:solidFill>
            <a:prstDash val="solid"/>
            <a:miter lim="800000"/>
            <a:headEnd type="none" w="sm" len="sm"/>
            <a:tailEnd type="none" w="sm" len="sm"/>
          </a:ln>
        </p:spPr>
      </p:cxnSp>
      <p:cxnSp>
        <p:nvCxnSpPr>
          <p:cNvPr id="671" name="Google Shape;671;p15"/>
          <p:cNvCxnSpPr/>
          <p:nvPr/>
        </p:nvCxnSpPr>
        <p:spPr>
          <a:xfrm rot="10800000">
            <a:off x="3896016" y="5879707"/>
            <a:ext cx="7666719" cy="0"/>
          </a:xfrm>
          <a:prstGeom prst="straightConnector1">
            <a:avLst/>
          </a:prstGeom>
          <a:noFill/>
          <a:ln w="19050" cap="flat" cmpd="sng">
            <a:solidFill>
              <a:srgbClr val="002856"/>
            </a:solidFill>
            <a:prstDash val="solid"/>
            <a:miter lim="800000"/>
            <a:headEnd type="none" w="sm" len="sm"/>
            <a:tailEnd type="none" w="sm" len="sm"/>
          </a:ln>
        </p:spPr>
      </p:cxnSp>
      <p:cxnSp>
        <p:nvCxnSpPr>
          <p:cNvPr id="672" name="Google Shape;672;p15"/>
          <p:cNvCxnSpPr/>
          <p:nvPr/>
        </p:nvCxnSpPr>
        <p:spPr>
          <a:xfrm rot="10800000">
            <a:off x="3460957" y="4543275"/>
            <a:ext cx="8131275" cy="0"/>
          </a:xfrm>
          <a:prstGeom prst="straightConnector1">
            <a:avLst/>
          </a:prstGeom>
          <a:noFill/>
          <a:ln w="19050" cap="flat" cmpd="sng">
            <a:solidFill>
              <a:srgbClr val="002856"/>
            </a:solidFill>
            <a:prstDash val="solid"/>
            <a:miter lim="800000"/>
            <a:headEnd type="none" w="sm" len="sm"/>
            <a:tailEnd type="none" w="sm" len="sm"/>
          </a:ln>
        </p:spPr>
      </p:cxnSp>
      <p:sp>
        <p:nvSpPr>
          <p:cNvPr id="673" name="Google Shape;673;p15"/>
          <p:cNvSpPr/>
          <p:nvPr/>
        </p:nvSpPr>
        <p:spPr>
          <a:xfrm>
            <a:off x="3795252" y="2177471"/>
            <a:ext cx="3653298"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rgbClr val="00529B"/>
                </a:solidFill>
                <a:latin typeface="Arial"/>
                <a:ea typeface="Arial"/>
                <a:cs typeface="Arial"/>
                <a:sym typeface="Arial"/>
              </a:rPr>
              <a:t>Microsoft, Oracle, IBM, SAP, </a:t>
            </a:r>
            <a:r>
              <a:rPr lang="en-US" sz="1100" b="1" i="0" u="none" strike="noStrike" cap="none" dirty="0">
                <a:solidFill>
                  <a:srgbClr val="46A33F"/>
                </a:solidFill>
                <a:latin typeface="Arial"/>
                <a:ea typeface="Arial"/>
                <a:cs typeface="Arial"/>
                <a:sym typeface="Arial"/>
              </a:rPr>
              <a:t>Salesforce, Amazon</a:t>
            </a:r>
            <a:r>
              <a:rPr lang="en-US" sz="1100" b="1" i="0" u="none" strike="noStrike" cap="none" dirty="0">
                <a:solidFill>
                  <a:srgbClr val="00529B"/>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674" name="Google Shape;674;p15"/>
          <p:cNvSpPr/>
          <p:nvPr/>
        </p:nvSpPr>
        <p:spPr>
          <a:xfrm>
            <a:off x="3795252" y="2845117"/>
            <a:ext cx="7708489" cy="4308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100"/>
              <a:buFont typeface="Arial"/>
              <a:buNone/>
            </a:pPr>
            <a:r>
              <a:rPr lang="en-US" sz="1100" b="0" i="0" u="none" strike="noStrike" cap="none" dirty="0">
                <a:solidFill>
                  <a:srgbClr val="003B80"/>
                </a:solidFill>
                <a:latin typeface="Arial"/>
                <a:ea typeface="Arial"/>
                <a:cs typeface="Arial"/>
                <a:sym typeface="Arial"/>
              </a:rPr>
              <a:t>Adobe,</a:t>
            </a:r>
            <a:r>
              <a:rPr lang="en-US" sz="1100" b="0" i="0" u="none" strike="noStrike" cap="none" dirty="0">
                <a:solidFill>
                  <a:srgbClr val="00529B"/>
                </a:solidFill>
                <a:latin typeface="Arial"/>
                <a:ea typeface="Arial"/>
                <a:cs typeface="Arial"/>
                <a:sym typeface="Arial"/>
              </a:rPr>
              <a:t> </a:t>
            </a:r>
            <a:r>
              <a:rPr lang="en-US" sz="1100" b="0" i="0" u="none" strike="noStrike" cap="none" dirty="0">
                <a:solidFill>
                  <a:srgbClr val="46A33F"/>
                </a:solidFill>
                <a:latin typeface="Arial"/>
                <a:ea typeface="Arial"/>
                <a:cs typeface="Arial"/>
                <a:sym typeface="Arial"/>
              </a:rPr>
              <a:t>Google</a:t>
            </a:r>
            <a:r>
              <a:rPr lang="en-US" sz="1100" b="0" i="0" u="none" strike="noStrike" cap="none" dirty="0">
                <a:solidFill>
                  <a:srgbClr val="003B80"/>
                </a:solidFill>
                <a:latin typeface="Arial"/>
                <a:ea typeface="Arial"/>
                <a:cs typeface="Arial"/>
                <a:sym typeface="Arial"/>
              </a:rPr>
              <a:t>, VMware, </a:t>
            </a:r>
            <a:r>
              <a:rPr lang="en-US" sz="1100" b="0" i="0" u="none" strike="noStrike" cap="none" dirty="0">
                <a:solidFill>
                  <a:srgbClr val="46A33F"/>
                </a:solidFill>
                <a:latin typeface="Arial"/>
                <a:ea typeface="Arial"/>
                <a:cs typeface="Arial"/>
                <a:sym typeface="Arial"/>
              </a:rPr>
              <a:t>Apple</a:t>
            </a:r>
            <a:r>
              <a:rPr lang="en-US" sz="1100" b="0" i="0" u="none" strike="noStrike" cap="none" dirty="0">
                <a:solidFill>
                  <a:srgbClr val="003B80"/>
                </a:solidFill>
                <a:latin typeface="Arial"/>
                <a:ea typeface="Arial"/>
                <a:cs typeface="Arial"/>
                <a:sym typeface="Arial"/>
              </a:rPr>
              <a:t>, </a:t>
            </a:r>
            <a:r>
              <a:rPr lang="en-US" sz="1100" b="0" i="0" u="none" strike="noStrike" cap="none" dirty="0">
                <a:solidFill>
                  <a:srgbClr val="FF0000"/>
                </a:solidFill>
                <a:latin typeface="Arial"/>
                <a:ea typeface="Arial"/>
                <a:cs typeface="Arial"/>
                <a:sym typeface="Arial"/>
              </a:rPr>
              <a:t>Dell </a:t>
            </a:r>
            <a:r>
              <a:rPr lang="en-US" sz="1100" b="0" i="0" u="none" strike="noStrike" cap="none" dirty="0">
                <a:solidFill>
                  <a:srgbClr val="003B80"/>
                </a:solidFill>
                <a:latin typeface="Arial"/>
                <a:ea typeface="Arial"/>
                <a:cs typeface="Arial"/>
                <a:sym typeface="Arial"/>
              </a:rPr>
              <a:t>EMC, Broadcom, </a:t>
            </a:r>
            <a:r>
              <a:rPr lang="en-US" sz="1100" b="0" i="0" u="none" strike="noStrike" cap="none" dirty="0">
                <a:solidFill>
                  <a:srgbClr val="46A33F"/>
                </a:solidFill>
                <a:latin typeface="Arial"/>
                <a:ea typeface="Arial"/>
                <a:cs typeface="Arial"/>
                <a:sym typeface="Arial"/>
              </a:rPr>
              <a:t>ServiceNow</a:t>
            </a:r>
            <a:r>
              <a:rPr lang="en-US" sz="1100" b="0" i="0" u="none" strike="noStrike" cap="none" dirty="0">
                <a:solidFill>
                  <a:srgbClr val="003B80"/>
                </a:solidFill>
                <a:latin typeface="Arial"/>
                <a:ea typeface="Arial"/>
                <a:cs typeface="Arial"/>
                <a:sym typeface="Arial"/>
              </a:rPr>
              <a:t>, Micro Focus, SAS, OpenText, </a:t>
            </a:r>
            <a:r>
              <a:rPr lang="en-US" sz="1100" b="0" i="0" u="none" strike="noStrike" cap="none" dirty="0">
                <a:solidFill>
                  <a:srgbClr val="46A33F"/>
                </a:solidFill>
                <a:latin typeface="Arial"/>
                <a:ea typeface="Arial"/>
                <a:cs typeface="Arial"/>
                <a:sym typeface="Arial"/>
              </a:rPr>
              <a:t>Workday</a:t>
            </a:r>
            <a:r>
              <a:rPr lang="en-US" sz="1100" b="0" i="0" u="none" strike="noStrike" cap="none" dirty="0">
                <a:solidFill>
                  <a:srgbClr val="003B80"/>
                </a:solidFill>
                <a:latin typeface="Arial"/>
                <a:ea typeface="Arial"/>
                <a:cs typeface="Arial"/>
                <a:sym typeface="Arial"/>
              </a:rPr>
              <a:t>, </a:t>
            </a:r>
            <a:r>
              <a:rPr lang="en-US" sz="1100" b="0" i="0" u="none" strike="noStrike" cap="none" dirty="0">
                <a:solidFill>
                  <a:schemeClr val="dk1"/>
                </a:solidFill>
                <a:latin typeface="Arial"/>
                <a:ea typeface="Arial"/>
                <a:cs typeface="Arial"/>
                <a:sym typeface="Arial"/>
              </a:rPr>
              <a:t>Red Hat (IBM),</a:t>
            </a:r>
            <a:r>
              <a:rPr lang="en-US" sz="1100" b="0" i="0" u="none" strike="noStrike" cap="none" dirty="0">
                <a:solidFill>
                  <a:srgbClr val="003B80"/>
                </a:solidFill>
                <a:latin typeface="Arial"/>
                <a:ea typeface="Arial"/>
                <a:cs typeface="Arial"/>
                <a:sym typeface="Arial"/>
              </a:rPr>
              <a:t> McAfee, Infor, </a:t>
            </a:r>
            <a:r>
              <a:rPr lang="en-US" sz="1100" b="0" i="0" u="none" strike="noStrike" cap="none" dirty="0">
                <a:solidFill>
                  <a:srgbClr val="FF0000"/>
                </a:solidFill>
                <a:latin typeface="Arial"/>
                <a:ea typeface="Arial"/>
                <a:cs typeface="Arial"/>
                <a:sym typeface="Arial"/>
              </a:rPr>
              <a:t>Cisco</a:t>
            </a:r>
            <a:r>
              <a:rPr lang="en-US" sz="1100" b="0" i="0" u="none" strike="noStrike" cap="none" dirty="0">
                <a:solidFill>
                  <a:srgbClr val="003B80"/>
                </a:solidFill>
                <a:latin typeface="Arial"/>
                <a:ea typeface="Arial"/>
                <a:cs typeface="Arial"/>
                <a:sym typeface="Arial"/>
              </a:rPr>
              <a:t>, Sage, Citrix, Veritas, Splunk, NortonLifeLock, Experian, BMC</a:t>
            </a:r>
            <a:endParaRPr sz="1400" b="0" i="0" u="none" strike="noStrike" cap="none" dirty="0">
              <a:solidFill>
                <a:srgbClr val="000000"/>
              </a:solidFill>
              <a:latin typeface="Arial"/>
              <a:ea typeface="Arial"/>
              <a:cs typeface="Arial"/>
              <a:sym typeface="Arial"/>
            </a:endParaRPr>
          </a:p>
        </p:txBody>
      </p:sp>
      <p:sp>
        <p:nvSpPr>
          <p:cNvPr id="675" name="Google Shape;675;p15"/>
          <p:cNvSpPr/>
          <p:nvPr/>
        </p:nvSpPr>
        <p:spPr>
          <a:xfrm>
            <a:off x="3814916" y="4550971"/>
            <a:ext cx="7777316" cy="13388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900"/>
              <a:buFont typeface="Arial"/>
              <a:buNone/>
            </a:pPr>
            <a:r>
              <a:rPr lang="en-US" sz="900" b="0" i="0" u="none" strike="noStrike" cap="none" dirty="0">
                <a:solidFill>
                  <a:srgbClr val="46A33F"/>
                </a:solidFill>
                <a:latin typeface="Arial"/>
                <a:ea typeface="Arial"/>
                <a:cs typeface="Arial"/>
                <a:sym typeface="Arial"/>
              </a:rPr>
              <a:t>Mimecast, </a:t>
            </a:r>
            <a:r>
              <a:rPr lang="en-US" sz="900" b="0" i="0" u="none" strike="noStrike" cap="none" dirty="0">
                <a:solidFill>
                  <a:srgbClr val="00529B"/>
                </a:solidFill>
                <a:latin typeface="Arial"/>
                <a:ea typeface="Arial"/>
                <a:cs typeface="Arial"/>
                <a:sym typeface="Arial"/>
              </a:rPr>
              <a:t>Kingdee, </a:t>
            </a:r>
            <a:r>
              <a:rPr lang="en-US" sz="900" b="0" i="0" u="none" strike="noStrike" cap="none" dirty="0">
                <a:solidFill>
                  <a:schemeClr val="dk1"/>
                </a:solidFill>
                <a:latin typeface="Arial"/>
                <a:ea typeface="Arial"/>
                <a:cs typeface="Arial"/>
                <a:sym typeface="Arial"/>
              </a:rPr>
              <a:t>MongoDB</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ManageEngine</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GitHub</a:t>
            </a:r>
            <a:r>
              <a:rPr lang="en-US" sz="900" b="0" i="0" u="none" strike="noStrike" cap="none" dirty="0">
                <a:solidFill>
                  <a:srgbClr val="00529B"/>
                </a:solidFill>
                <a:latin typeface="Arial"/>
                <a:ea typeface="Arial"/>
                <a:cs typeface="Arial"/>
                <a:sym typeface="Arial"/>
              </a:rPr>
              <a:t>, Flexera, Datadog, Inspur Genersoft, </a:t>
            </a:r>
            <a:r>
              <a:rPr lang="en-US" sz="900" b="0" i="0" u="none" strike="noStrike" cap="none" dirty="0">
                <a:solidFill>
                  <a:srgbClr val="46A33F"/>
                </a:solidFill>
                <a:latin typeface="Arial"/>
                <a:ea typeface="Arial"/>
                <a:cs typeface="Arial"/>
                <a:sym typeface="Arial"/>
              </a:rPr>
              <a:t>Zscaler</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FF0000"/>
                </a:solidFill>
                <a:latin typeface="Arial"/>
                <a:ea typeface="Arial"/>
                <a:cs typeface="Arial"/>
                <a:sym typeface="Arial"/>
              </a:rPr>
              <a:t>HCL</a:t>
            </a:r>
            <a:r>
              <a:rPr lang="en-US" sz="900" b="0" i="0" u="none" strike="noStrike" cap="none" dirty="0">
                <a:solidFill>
                  <a:srgbClr val="00529B"/>
                </a:solidFill>
                <a:latin typeface="Arial"/>
                <a:ea typeface="Arial"/>
                <a:cs typeface="Arial"/>
                <a:sym typeface="Arial"/>
              </a:rPr>
              <a:t>, UiPath, </a:t>
            </a:r>
            <a:r>
              <a:rPr lang="en-US" sz="900" b="0" i="0" u="none" strike="noStrike" cap="none" dirty="0">
                <a:solidFill>
                  <a:srgbClr val="46A33F"/>
                </a:solidFill>
                <a:latin typeface="Arial"/>
                <a:ea typeface="Arial"/>
                <a:cs typeface="Arial"/>
                <a:sym typeface="Arial"/>
              </a:rPr>
              <a:t>Coupa</a:t>
            </a:r>
            <a:r>
              <a:rPr lang="en-US" sz="900" b="0" i="0" u="none" strike="noStrike" cap="none" dirty="0">
                <a:solidFill>
                  <a:srgbClr val="00529B"/>
                </a:solidFill>
                <a:latin typeface="Arial"/>
                <a:ea typeface="Arial"/>
                <a:cs typeface="Arial"/>
                <a:sym typeface="Arial"/>
              </a:rPr>
              <a:t>, Qualys, LinkedIn, Aurea Software, Rocket Software, Perforce, Rapid7, Sitecore, JetBrains, Anaplan, Axway, Apttus, E2open, Syncsort, </a:t>
            </a:r>
            <a:r>
              <a:rPr lang="en-US" sz="900" b="0" i="0" u="none" strike="noStrike" cap="none" dirty="0">
                <a:solidFill>
                  <a:srgbClr val="46A33F"/>
                </a:solidFill>
                <a:latin typeface="Arial"/>
                <a:ea typeface="Arial"/>
                <a:cs typeface="Arial"/>
                <a:sym typeface="Arial"/>
              </a:rPr>
              <a:t>Boomi</a:t>
            </a:r>
            <a:r>
              <a:rPr lang="en-US" sz="900" b="0" i="0" u="none" strike="noStrike" cap="none" dirty="0">
                <a:solidFill>
                  <a:srgbClr val="00529B"/>
                </a:solidFill>
                <a:latin typeface="Arial"/>
                <a:ea typeface="Arial"/>
                <a:cs typeface="Arial"/>
                <a:sym typeface="Arial"/>
              </a:rPr>
              <a:t>, Descartes, EnterpriseDB, Riverbed, Aptean, WiseTech Global, JAGGAER, Idaptive, SailPoint, Compuware, Automation Anywhere, Manhattan Associates, </a:t>
            </a:r>
            <a:r>
              <a:rPr lang="en-US" sz="900" b="0" i="0" u="none" strike="noStrike" cap="none" dirty="0">
                <a:solidFill>
                  <a:srgbClr val="46A33F"/>
                </a:solidFill>
                <a:latin typeface="Arial"/>
                <a:ea typeface="Arial"/>
                <a:cs typeface="Arial"/>
                <a:sym typeface="Arial"/>
              </a:rPr>
              <a:t>Ping Identity</a:t>
            </a:r>
            <a:r>
              <a:rPr lang="en-US" sz="900" b="0" i="0" u="none" strike="noStrike" cap="none" dirty="0">
                <a:solidFill>
                  <a:srgbClr val="00529B"/>
                </a:solidFill>
                <a:latin typeface="Arial"/>
                <a:ea typeface="Arial"/>
                <a:cs typeface="Arial"/>
                <a:sym typeface="Arial"/>
              </a:rPr>
              <a:t>, QAD, MarkLogic, Saba Software, Tricentis, Bitdefender, Cheetah Digital, </a:t>
            </a:r>
            <a:r>
              <a:rPr lang="en-US" sz="900" b="0" i="0" u="none" strike="noStrike" cap="none" dirty="0">
                <a:solidFill>
                  <a:srgbClr val="46A33F"/>
                </a:solidFill>
                <a:latin typeface="Arial"/>
                <a:ea typeface="Arial"/>
                <a:cs typeface="Arial"/>
                <a:sym typeface="Arial"/>
              </a:rPr>
              <a:t>Hootsuite</a:t>
            </a:r>
            <a:r>
              <a:rPr lang="en-US" sz="900" b="0" i="0" u="none" strike="noStrike" cap="none" dirty="0">
                <a:solidFill>
                  <a:srgbClr val="00529B"/>
                </a:solidFill>
                <a:latin typeface="Arial"/>
                <a:ea typeface="Arial"/>
                <a:cs typeface="Arial"/>
                <a:sym typeface="Arial"/>
              </a:rPr>
              <a:t>, Exact, [24]7.ai, </a:t>
            </a:r>
            <a:r>
              <a:rPr lang="en-US" sz="900" b="0" i="0" u="none" strike="noStrike" cap="none" dirty="0">
                <a:solidFill>
                  <a:srgbClr val="46A33F"/>
                </a:solidFill>
                <a:latin typeface="Arial"/>
                <a:ea typeface="Arial"/>
                <a:cs typeface="Arial"/>
                <a:sym typeface="Arial"/>
              </a:rPr>
              <a:t>iCIMS</a:t>
            </a:r>
            <a:r>
              <a:rPr lang="en-US" sz="900" b="0" i="0" u="none" strike="noStrike" cap="none" dirty="0">
                <a:solidFill>
                  <a:srgbClr val="00529B"/>
                </a:solidFill>
                <a:latin typeface="Arial"/>
                <a:ea typeface="Arial"/>
                <a:cs typeface="Arial"/>
                <a:sym typeface="Arial"/>
              </a:rPr>
              <a:t>, Webroot, Talend, Sprinklr, </a:t>
            </a:r>
            <a:r>
              <a:rPr lang="en-US" sz="900" b="0" i="0" u="none" strike="noStrike" cap="none" dirty="0">
                <a:solidFill>
                  <a:srgbClr val="46A33F"/>
                </a:solidFill>
                <a:latin typeface="Arial"/>
                <a:ea typeface="Arial"/>
                <a:cs typeface="Arial"/>
                <a:sym typeface="Arial"/>
              </a:rPr>
              <a:t>Freshworks</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Zuora</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PROS</a:t>
            </a:r>
            <a:r>
              <a:rPr lang="en-US" sz="900" b="0" i="0" u="none" strike="noStrike" cap="none" dirty="0">
                <a:solidFill>
                  <a:srgbClr val="00529B"/>
                </a:solidFill>
                <a:latin typeface="Arial"/>
                <a:ea typeface="Arial"/>
                <a:cs typeface="Arial"/>
                <a:sym typeface="Arial"/>
              </a:rPr>
              <a:t>, Intel, Quadient, Acquia, DataBricks, F-Secure, Sovos, Digital River, Barracuda, Sailthru, LogRhythm, </a:t>
            </a:r>
            <a:r>
              <a:rPr lang="en-US" sz="900" b="0" i="0" u="none" strike="noStrike" cap="none" dirty="0">
                <a:solidFill>
                  <a:schemeClr val="dk1"/>
                </a:solidFill>
                <a:latin typeface="Arial"/>
                <a:ea typeface="Arial"/>
                <a:cs typeface="Arial"/>
                <a:sym typeface="Arial"/>
              </a:rPr>
              <a:t>Puppet</a:t>
            </a:r>
            <a:r>
              <a:rPr lang="en-US" sz="900" b="0" i="0" u="none" strike="noStrike" cap="none" dirty="0">
                <a:solidFill>
                  <a:srgbClr val="00529B"/>
                </a:solidFill>
                <a:latin typeface="Arial"/>
                <a:ea typeface="Arial"/>
                <a:cs typeface="Arial"/>
                <a:sym typeface="Arial"/>
              </a:rPr>
              <a:t>, Inspur Electronics, Arcserve, Information Builders, Domo, GoodData, Khoros, </a:t>
            </a:r>
            <a:r>
              <a:rPr lang="en-US" sz="900" b="0" i="0" u="none" strike="noStrike" cap="none" dirty="0">
                <a:solidFill>
                  <a:srgbClr val="46A33F"/>
                </a:solidFill>
                <a:latin typeface="Arial"/>
                <a:ea typeface="Arial"/>
                <a:cs typeface="Arial"/>
                <a:sym typeface="Arial"/>
              </a:rPr>
              <a:t>Panda Security</a:t>
            </a:r>
            <a:r>
              <a:rPr lang="en-US" sz="900" b="0" i="0" u="none" strike="noStrike" cap="none" dirty="0">
                <a:solidFill>
                  <a:srgbClr val="00529B"/>
                </a:solidFill>
                <a:latin typeface="Arial"/>
                <a:ea typeface="Arial"/>
                <a:cs typeface="Arial"/>
                <a:sym typeface="Arial"/>
              </a:rPr>
              <a:t>, Synopsys, Acronis, Centrify, Carbon Black, TechnologyOne, HashiCorp, Appian, DataRobot, </a:t>
            </a:r>
            <a:r>
              <a:rPr lang="en-US" sz="900" b="0" i="0" u="none" strike="noStrike" cap="none" dirty="0">
                <a:solidFill>
                  <a:srgbClr val="46A33F"/>
                </a:solidFill>
                <a:latin typeface="Arial"/>
                <a:ea typeface="Arial"/>
                <a:cs typeface="Arial"/>
                <a:sym typeface="Arial"/>
              </a:rPr>
              <a:t>Canonical</a:t>
            </a:r>
            <a:r>
              <a:rPr lang="en-US" sz="900" b="0" i="0" u="none" strike="noStrike" cap="none" dirty="0">
                <a:solidFill>
                  <a:srgbClr val="00529B"/>
                </a:solidFill>
                <a:latin typeface="Arial"/>
                <a:ea typeface="Arial"/>
                <a:cs typeface="Arial"/>
                <a:sym typeface="Arial"/>
              </a:rPr>
              <a:t>, Kinaxis, </a:t>
            </a:r>
            <a:r>
              <a:rPr lang="en-US" sz="900" b="0" i="0" u="none" strike="noStrike" cap="none" dirty="0">
                <a:solidFill>
                  <a:srgbClr val="FF0000"/>
                </a:solidFill>
                <a:latin typeface="Arial"/>
                <a:ea typeface="Arial"/>
                <a:cs typeface="Arial"/>
                <a:sym typeface="Arial"/>
              </a:rPr>
              <a:t>Pitney Bowes</a:t>
            </a:r>
            <a:r>
              <a:rPr lang="en-US" sz="900" b="0" i="0" u="none" strike="noStrike" cap="none" dirty="0">
                <a:solidFill>
                  <a:srgbClr val="00529B"/>
                </a:solidFill>
                <a:latin typeface="Arial"/>
                <a:ea typeface="Arial"/>
                <a:cs typeface="Arial"/>
                <a:sym typeface="Arial"/>
              </a:rPr>
              <a:t>, DataStax, GEP, Face++, OBIC, Zellis, OutSystems, Episerver, BluJay, Cylance, Quick Base, Basware, Malwarebytes, Darktrace, Check Point Software Technologies, SumTotal Systems, ForgeRock, Sumo Logic, Blue Prism, Actian, </a:t>
            </a:r>
            <a:r>
              <a:rPr lang="en-US" sz="900" b="0" i="0" u="none" strike="noStrike" cap="none" dirty="0">
                <a:solidFill>
                  <a:srgbClr val="46A33F"/>
                </a:solidFill>
                <a:latin typeface="Arial"/>
                <a:ea typeface="Arial"/>
                <a:cs typeface="Arial"/>
                <a:sym typeface="Arial"/>
              </a:rPr>
              <a:t>Cherwell</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Zerto</a:t>
            </a:r>
            <a:r>
              <a:rPr lang="en-US" sz="900" b="0" i="0" u="none" strike="noStrike" cap="none" dirty="0">
                <a:solidFill>
                  <a:srgbClr val="00529B"/>
                </a:solidFill>
                <a:latin typeface="Arial"/>
                <a:ea typeface="Arial"/>
                <a:cs typeface="Arial"/>
                <a:sym typeface="Arial"/>
              </a:rPr>
              <a:t>, </a:t>
            </a:r>
            <a:r>
              <a:rPr lang="en-US" sz="900" b="0" i="0" u="none" strike="noStrike" cap="none" dirty="0">
                <a:solidFill>
                  <a:srgbClr val="46A33F"/>
                </a:solidFill>
                <a:latin typeface="Arial"/>
                <a:ea typeface="Arial"/>
                <a:cs typeface="Arial"/>
                <a:sym typeface="Arial"/>
              </a:rPr>
              <a:t>Alfresco</a:t>
            </a:r>
            <a:r>
              <a:rPr lang="en-US" sz="900" b="0" i="0" u="none" strike="noStrike" cap="none" dirty="0">
                <a:solidFill>
                  <a:srgbClr val="00529B"/>
                </a:solidFill>
                <a:latin typeface="Arial"/>
                <a:ea typeface="Arial"/>
                <a:cs typeface="Arial"/>
                <a:sym typeface="Arial"/>
              </a:rPr>
              <a:t>, Science Logic, Emarsys, … and counting</a:t>
            </a:r>
            <a:endParaRPr sz="1400" b="0" i="0" u="none" strike="noStrike" cap="none" dirty="0">
              <a:solidFill>
                <a:srgbClr val="000000"/>
              </a:solidFill>
              <a:latin typeface="Arial"/>
              <a:ea typeface="Arial"/>
              <a:cs typeface="Arial"/>
              <a:sym typeface="Arial"/>
            </a:endParaRPr>
          </a:p>
        </p:txBody>
      </p:sp>
      <p:sp>
        <p:nvSpPr>
          <p:cNvPr id="676" name="Google Shape;676;p15"/>
          <p:cNvSpPr/>
          <p:nvPr/>
        </p:nvSpPr>
        <p:spPr>
          <a:xfrm>
            <a:off x="285138" y="1128484"/>
            <a:ext cx="11403711"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dk1"/>
                </a:solidFill>
                <a:latin typeface="Arial"/>
                <a:ea typeface="Arial"/>
                <a:cs typeface="Arial"/>
                <a:sym typeface="Arial"/>
              </a:rPr>
              <a:t>The competitive landscape is being revitalized and reinvented as digital innovations emerge and expand. More providers will be drawn to the expanding opportunity, resulting in a higher degree of fragmentation. </a:t>
            </a:r>
            <a:endParaRPr sz="1400" b="0" i="0" u="none" strike="noStrike" cap="none" dirty="0">
              <a:solidFill>
                <a:srgbClr val="000000"/>
              </a:solidFill>
              <a:latin typeface="Arial"/>
              <a:ea typeface="Arial"/>
              <a:cs typeface="Arial"/>
              <a:sym typeface="Arial"/>
            </a:endParaRPr>
          </a:p>
        </p:txBody>
      </p:sp>
      <p:sp>
        <p:nvSpPr>
          <p:cNvPr id="677" name="Google Shape;677;p15"/>
          <p:cNvSpPr txBox="1"/>
          <p:nvPr/>
        </p:nvSpPr>
        <p:spPr>
          <a:xfrm>
            <a:off x="624349" y="5334985"/>
            <a:ext cx="2831690" cy="507831"/>
          </a:xfrm>
          <a:prstGeom prst="rect">
            <a:avLst/>
          </a:prstGeom>
          <a:noFill/>
          <a:ln>
            <a:noFill/>
          </a:ln>
        </p:spPr>
        <p:txBody>
          <a:bodyPr spcFirstLastPara="1" wrap="square" lIns="91425" tIns="45700" rIns="91425" bIns="0"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lt1"/>
                </a:solidFill>
                <a:latin typeface="Arial"/>
                <a:ea typeface="Arial"/>
                <a:cs typeface="Arial"/>
                <a:sym typeface="Arial"/>
              </a:rPr>
              <a:t>Pyramid represents 2020 software license, maintenance and subscription revenue (including SaaS/PaaS).</a:t>
            </a:r>
            <a:endParaRPr sz="1400" b="0" i="0" u="none" strike="noStrike" cap="none" dirty="0">
              <a:solidFill>
                <a:srgbClr val="000000"/>
              </a:solidFill>
              <a:latin typeface="Arial"/>
              <a:ea typeface="Arial"/>
              <a:cs typeface="Arial"/>
              <a:sym typeface="Arial"/>
            </a:endParaRPr>
          </a:p>
        </p:txBody>
      </p:sp>
      <p:sp>
        <p:nvSpPr>
          <p:cNvPr id="678" name="Google Shape;678;p15"/>
          <p:cNvSpPr/>
          <p:nvPr/>
        </p:nvSpPr>
        <p:spPr>
          <a:xfrm>
            <a:off x="333455" y="6126001"/>
            <a:ext cx="6772195" cy="13849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dirty="0">
                <a:solidFill>
                  <a:srgbClr val="6D7575"/>
                </a:solidFill>
                <a:latin typeface="Arial"/>
                <a:ea typeface="Arial"/>
                <a:cs typeface="Arial"/>
                <a:sym typeface="Arial"/>
              </a:rPr>
              <a:t>Source: </a:t>
            </a:r>
            <a:r>
              <a:rPr lang="en-US" sz="900" b="0" i="0" u="sng" strike="noStrike" cap="none" dirty="0">
                <a:solidFill>
                  <a:srgbClr val="6D7575"/>
                </a:solidFill>
                <a:latin typeface="Arial"/>
                <a:ea typeface="Arial"/>
                <a:cs typeface="Arial"/>
                <a:sym typeface="Arial"/>
                <a:hlinkClick r:id="rId3">
                  <a:extLst>
                    <a:ext uri="{A12FA001-AC4F-418D-AE19-62706E023703}">
                      <ahyp:hlinkClr xmlns:ahyp="http://schemas.microsoft.com/office/drawing/2018/hyperlinkcolor" xmlns="" val="tx"/>
                    </a:ext>
                  </a:extLst>
                </a:hlinkClick>
              </a:rPr>
              <a:t>Market Share: All Software Markets, Worldwide, 2020</a:t>
            </a:r>
            <a:endParaRPr sz="900" b="0" i="0" u="sng" strike="noStrike" cap="none" dirty="0">
              <a:solidFill>
                <a:srgbClr val="6D7575"/>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16"/>
          <p:cNvSpPr txBox="1">
            <a:spLocks noGrp="1"/>
          </p:cNvSpPr>
          <p:nvPr>
            <p:ph type="title"/>
          </p:nvPr>
        </p:nvSpPr>
        <p:spPr>
          <a:xfrm>
            <a:off x="457200" y="366713"/>
            <a:ext cx="11276013" cy="84888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Number of People Using ABI Platforms Is Accelerating Massively Into the Millions</a:t>
            </a:r>
            <a:endParaRPr sz="2600" dirty="0">
              <a:solidFill>
                <a:schemeClr val="accent5"/>
              </a:solidFill>
              <a:latin typeface="Arial Black" panose="020B0A04020102020204" pitchFamily="34" charset="0"/>
            </a:endParaRPr>
          </a:p>
        </p:txBody>
      </p:sp>
      <p:sp>
        <p:nvSpPr>
          <p:cNvPr id="684" name="Google Shape;684;p16"/>
          <p:cNvSpPr/>
          <p:nvPr/>
        </p:nvSpPr>
        <p:spPr>
          <a:xfrm>
            <a:off x="5124167" y="1527048"/>
            <a:ext cx="6577418" cy="646331"/>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Vendors in the ABI market range from startups backed by venture capital funds to large technology firms. The vast majority of new spending in this market is on cloud deployments, and major cloud platform players are present in the market.</a:t>
            </a:r>
            <a:endParaRPr sz="1400" b="0" i="0" u="none" strike="noStrike" cap="none" dirty="0">
              <a:solidFill>
                <a:srgbClr val="000000"/>
              </a:solidFill>
              <a:latin typeface="Arial"/>
              <a:ea typeface="Arial"/>
              <a:cs typeface="Arial"/>
              <a:sym typeface="Arial"/>
            </a:endParaRPr>
          </a:p>
        </p:txBody>
      </p:sp>
      <p:grpSp>
        <p:nvGrpSpPr>
          <p:cNvPr id="685" name="Google Shape;685;p16"/>
          <p:cNvGrpSpPr/>
          <p:nvPr/>
        </p:nvGrpSpPr>
        <p:grpSpPr>
          <a:xfrm>
            <a:off x="662262" y="1492154"/>
            <a:ext cx="3492307" cy="2926080"/>
            <a:chOff x="457202" y="1527048"/>
            <a:chExt cx="3492307" cy="2926080"/>
          </a:xfrm>
        </p:grpSpPr>
        <p:pic>
          <p:nvPicPr>
            <p:cNvPr id="686" name="Google Shape;686;p16"/>
            <p:cNvPicPr preferRelativeResize="0"/>
            <p:nvPr/>
          </p:nvPicPr>
          <p:blipFill rotWithShape="1">
            <a:blip r:embed="rId3">
              <a:alphaModFix/>
            </a:blip>
            <a:srcRect/>
            <a:stretch/>
          </p:blipFill>
          <p:spPr>
            <a:xfrm>
              <a:off x="457202" y="1527048"/>
              <a:ext cx="3492307" cy="2926080"/>
            </a:xfrm>
            <a:prstGeom prst="rect">
              <a:avLst/>
            </a:prstGeom>
            <a:noFill/>
            <a:ln>
              <a:noFill/>
            </a:ln>
          </p:spPr>
        </p:pic>
        <p:sp>
          <p:nvSpPr>
            <p:cNvPr id="687" name="Google Shape;687;p16"/>
            <p:cNvSpPr txBox="1"/>
            <p:nvPr/>
          </p:nvSpPr>
          <p:spPr>
            <a:xfrm>
              <a:off x="1062262" y="1527209"/>
              <a:ext cx="2624436" cy="215443"/>
            </a:xfrm>
            <a:prstGeom prst="rect">
              <a:avLst/>
            </a:prstGeom>
            <a:noFill/>
            <a:ln>
              <a:noFill/>
            </a:ln>
          </p:spPr>
          <p:txBody>
            <a:bodyPr spcFirstLastPara="1" wrap="square" lIns="91425" tIns="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 Gartner Magic Quadrant Framework</a:t>
              </a:r>
              <a:endParaRPr sz="1400" b="0" i="0" u="none" strike="noStrike" cap="none" dirty="0">
                <a:solidFill>
                  <a:srgbClr val="000000"/>
                </a:solidFill>
                <a:latin typeface="Arial"/>
                <a:ea typeface="Arial"/>
                <a:cs typeface="Arial"/>
                <a:sym typeface="Arial"/>
              </a:endParaRPr>
            </a:p>
          </p:txBody>
        </p:sp>
      </p:grpSp>
      <p:grpSp>
        <p:nvGrpSpPr>
          <p:cNvPr id="688" name="Google Shape;688;p16"/>
          <p:cNvGrpSpPr/>
          <p:nvPr/>
        </p:nvGrpSpPr>
        <p:grpSpPr>
          <a:xfrm>
            <a:off x="457200" y="4472134"/>
            <a:ext cx="4654149" cy="1631216"/>
            <a:chOff x="118148" y="4874804"/>
            <a:chExt cx="4654149" cy="1631216"/>
          </a:xfrm>
        </p:grpSpPr>
        <p:sp>
          <p:nvSpPr>
            <p:cNvPr id="689" name="Google Shape;689;p16"/>
            <p:cNvSpPr txBox="1"/>
            <p:nvPr/>
          </p:nvSpPr>
          <p:spPr>
            <a:xfrm>
              <a:off x="118148" y="4874804"/>
              <a:ext cx="4654149" cy="1631216"/>
            </a:xfrm>
            <a:prstGeom prst="rect">
              <a:avLst/>
            </a:prstGeom>
            <a:noFill/>
            <a:ln>
              <a:noFill/>
            </a:ln>
          </p:spPr>
          <p:txBody>
            <a:bodyPr spcFirstLastPara="1" wrap="square" lIns="0"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Quadrant Description Summary</a:t>
              </a:r>
              <a:endParaRPr sz="1000" b="1" i="0" u="none" strike="noStrike" cap="none" dirty="0">
                <a:solidFill>
                  <a:srgbClr val="FF0000"/>
                </a:solidFill>
                <a:latin typeface="Arial"/>
                <a:ea typeface="Arial"/>
                <a:cs typeface="Arial"/>
                <a:sym typeface="Arial"/>
              </a:endParaRPr>
            </a:p>
            <a:p>
              <a:pPr marL="287338" marR="0" lvl="0" indent="0" algn="l" rtl="0">
                <a:lnSpc>
                  <a:spcPct val="100000"/>
                </a:lnSpc>
                <a:spcBef>
                  <a:spcPts val="60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Leaders: Demonstrate a solid understanding of the product capabilities and commitment to customer success that buyers in this market demand.</a:t>
              </a:r>
              <a:endParaRPr sz="1400" b="0" i="0" u="none" strike="noStrike" cap="none" dirty="0">
                <a:solidFill>
                  <a:srgbClr val="000000"/>
                </a:solidFill>
                <a:latin typeface="Arial"/>
                <a:ea typeface="Arial"/>
                <a:cs typeface="Arial"/>
                <a:sym typeface="Arial"/>
              </a:endParaRPr>
            </a:p>
            <a:p>
              <a:pPr marL="287338" marR="0" lvl="0" indent="0" algn="l" rtl="0">
                <a:lnSpc>
                  <a:spcPct val="100000"/>
                </a:lnSpc>
                <a:spcBef>
                  <a:spcPts val="60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Challengers: Well</a:t>
              </a:r>
              <a:r>
                <a:rPr lang="en-US" sz="1000" dirty="0">
                  <a:solidFill>
                    <a:schemeClr val="dk1"/>
                  </a:solidFill>
                </a:rPr>
                <a:t>-</a:t>
              </a:r>
              <a:r>
                <a:rPr lang="en-US" sz="1000" b="0" i="0" u="none" strike="noStrike" cap="none" dirty="0">
                  <a:solidFill>
                    <a:schemeClr val="dk1"/>
                  </a:solidFill>
                  <a:latin typeface="Arial"/>
                  <a:ea typeface="Arial"/>
                  <a:cs typeface="Arial"/>
                  <a:sym typeface="Arial"/>
                </a:rPr>
                <a:t>positioned to succeed in this market. However, may be limited to specific use cases, technical environments or application domains.</a:t>
              </a:r>
              <a:endParaRPr sz="1400" b="0" i="0" u="none" strike="noStrike" cap="none" dirty="0">
                <a:solidFill>
                  <a:srgbClr val="000000"/>
                </a:solidFill>
                <a:latin typeface="Arial"/>
                <a:ea typeface="Arial"/>
                <a:cs typeface="Arial"/>
                <a:sym typeface="Arial"/>
              </a:endParaRPr>
            </a:p>
            <a:p>
              <a:pPr marL="287338" marR="0" lvl="0" indent="0" algn="l" rtl="0">
                <a:lnSpc>
                  <a:spcPct val="100000"/>
                </a:lnSpc>
                <a:spcBef>
                  <a:spcPts val="60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Visionaries: Have a strong and unique vision for delivering a modern analytics and BI platform.</a:t>
              </a:r>
              <a:endParaRPr sz="1400" b="0" i="0" u="none" strike="noStrike" cap="none" dirty="0">
                <a:solidFill>
                  <a:srgbClr val="000000"/>
                </a:solidFill>
                <a:latin typeface="Arial"/>
                <a:ea typeface="Arial"/>
                <a:cs typeface="Arial"/>
                <a:sym typeface="Arial"/>
              </a:endParaRPr>
            </a:p>
            <a:p>
              <a:pPr marL="287338" marR="0" lvl="0" indent="0" algn="l" rtl="0">
                <a:lnSpc>
                  <a:spcPct val="100000"/>
                </a:lnSpc>
                <a:spcBef>
                  <a:spcPts val="60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Niche Players: Do well in a specific segment.</a:t>
              </a:r>
              <a:endParaRPr sz="1400" b="0" i="0" u="none" strike="noStrike" cap="none" dirty="0">
                <a:solidFill>
                  <a:srgbClr val="000000"/>
                </a:solidFill>
                <a:latin typeface="Arial"/>
                <a:ea typeface="Arial"/>
                <a:cs typeface="Arial"/>
                <a:sym typeface="Arial"/>
              </a:endParaRPr>
            </a:p>
          </p:txBody>
        </p:sp>
        <p:sp>
          <p:nvSpPr>
            <p:cNvPr id="690" name="Google Shape;690;p16"/>
            <p:cNvSpPr/>
            <p:nvPr/>
          </p:nvSpPr>
          <p:spPr>
            <a:xfrm>
              <a:off x="148283" y="5164365"/>
              <a:ext cx="182880" cy="186431"/>
            </a:xfrm>
            <a:prstGeom prst="star5">
              <a:avLst>
                <a:gd name="adj" fmla="val 19098"/>
                <a:gd name="hf" fmla="val 105146"/>
                <a:gd name="vf" fmla="val 110557"/>
              </a:avLst>
            </a:prstGeom>
            <a:solidFill>
              <a:srgbClr val="00A76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p:txBody>
        </p:sp>
        <p:sp>
          <p:nvSpPr>
            <p:cNvPr id="691" name="Google Shape;691;p16"/>
            <p:cNvSpPr/>
            <p:nvPr/>
          </p:nvSpPr>
          <p:spPr>
            <a:xfrm>
              <a:off x="148283" y="5520505"/>
              <a:ext cx="182880" cy="186431"/>
            </a:xfrm>
            <a:prstGeom prst="star5">
              <a:avLst>
                <a:gd name="adj" fmla="val 19098"/>
                <a:gd name="hf" fmla="val 105146"/>
                <a:gd name="vf" fmla="val 110557"/>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p:txBody>
        </p:sp>
        <p:sp>
          <p:nvSpPr>
            <p:cNvPr id="692" name="Google Shape;692;p16"/>
            <p:cNvSpPr/>
            <p:nvPr/>
          </p:nvSpPr>
          <p:spPr>
            <a:xfrm>
              <a:off x="157161" y="5889962"/>
              <a:ext cx="182880" cy="186431"/>
            </a:xfrm>
            <a:prstGeom prst="star5">
              <a:avLst>
                <a:gd name="adj" fmla="val 19098"/>
                <a:gd name="hf" fmla="val 105146"/>
                <a:gd name="vf" fmla="val 110557"/>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p:txBody>
        </p:sp>
        <p:sp>
          <p:nvSpPr>
            <p:cNvPr id="693" name="Google Shape;693;p16"/>
            <p:cNvSpPr/>
            <p:nvPr/>
          </p:nvSpPr>
          <p:spPr>
            <a:xfrm>
              <a:off x="157161" y="6266564"/>
              <a:ext cx="182880" cy="186431"/>
            </a:xfrm>
            <a:prstGeom prst="star5">
              <a:avLst>
                <a:gd name="adj" fmla="val 19098"/>
                <a:gd name="hf" fmla="val 105146"/>
                <a:gd name="vf" fmla="val 110557"/>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chemeClr val="dk1"/>
                </a:solidFill>
                <a:latin typeface="Arial"/>
                <a:ea typeface="Arial"/>
                <a:cs typeface="Arial"/>
                <a:sym typeface="Arial"/>
              </a:endParaRPr>
            </a:p>
          </p:txBody>
        </p:sp>
      </p:grpSp>
      <p:sp>
        <p:nvSpPr>
          <p:cNvPr id="694" name="Google Shape;694;p16"/>
          <p:cNvSpPr txBox="1"/>
          <p:nvPr/>
        </p:nvSpPr>
        <p:spPr>
          <a:xfrm>
            <a:off x="5124167" y="6237708"/>
            <a:ext cx="4677563"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Source: </a:t>
            </a:r>
            <a:r>
              <a:rPr lang="en-US" sz="1000" b="0" i="0" u="sng" strike="noStrike" cap="none" dirty="0">
                <a:solidFill>
                  <a:srgbClr val="6D7575"/>
                </a:solidFill>
                <a:latin typeface="Arial"/>
                <a:ea typeface="Arial"/>
                <a:cs typeface="Arial"/>
                <a:sym typeface="Arial"/>
                <a:hlinkClick r:id="rId4">
                  <a:extLst>
                    <a:ext uri="{A12FA001-AC4F-418D-AE19-62706E023703}">
                      <ahyp:hlinkClr xmlns:ahyp="http://schemas.microsoft.com/office/drawing/2018/hyperlinkcolor" xmlns="" val="tx"/>
                    </a:ext>
                  </a:extLst>
                </a:hlinkClick>
              </a:rPr>
              <a:t>Magic Quadrant for Analytics and Business Intelligence Platforms</a:t>
            </a:r>
            <a:endParaRPr sz="1000" b="0" i="0" u="sng" strike="noStrike" cap="none" dirty="0">
              <a:solidFill>
                <a:srgbClr val="6D7575"/>
              </a:solidFill>
              <a:latin typeface="Arial"/>
              <a:ea typeface="Arial"/>
              <a:cs typeface="Arial"/>
              <a:sym typeface="Arial"/>
            </a:endParaRPr>
          </a:p>
        </p:txBody>
      </p:sp>
      <p:grpSp>
        <p:nvGrpSpPr>
          <p:cNvPr id="695" name="Google Shape;695;p16"/>
          <p:cNvGrpSpPr/>
          <p:nvPr/>
        </p:nvGrpSpPr>
        <p:grpSpPr>
          <a:xfrm>
            <a:off x="5111349" y="2395391"/>
            <a:ext cx="6613137" cy="3687826"/>
            <a:chOff x="5069150" y="2386148"/>
            <a:chExt cx="6600336" cy="3787533"/>
          </a:xfrm>
        </p:grpSpPr>
        <p:sp>
          <p:nvSpPr>
            <p:cNvPr id="696" name="Google Shape;696;p16"/>
            <p:cNvSpPr/>
            <p:nvPr/>
          </p:nvSpPr>
          <p:spPr>
            <a:xfrm>
              <a:off x="5069150" y="2386148"/>
              <a:ext cx="6600336" cy="3787533"/>
            </a:xfrm>
            <a:prstGeom prst="rect">
              <a:avLst/>
            </a:prstGeom>
            <a:solidFill>
              <a:schemeClr val="lt1"/>
            </a:solidFill>
            <a:ln w="2857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697" name="Google Shape;697;p16"/>
            <p:cNvSpPr txBox="1"/>
            <p:nvPr/>
          </p:nvSpPr>
          <p:spPr>
            <a:xfrm>
              <a:off x="5069150" y="2393927"/>
              <a:ext cx="6380300" cy="372965"/>
            </a:xfrm>
            <a:prstGeom prst="rect">
              <a:avLst/>
            </a:prstGeom>
            <a:noFill/>
            <a:ln>
              <a:noFill/>
            </a:ln>
          </p:spPr>
          <p:txBody>
            <a:bodyPr spcFirstLastPara="1" wrap="square" lIns="100575" tIns="100575" rIns="10057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 Example Vendor Considered for ABI Platforms Magic Quadrant</a:t>
              </a:r>
              <a:endParaRPr sz="1400" b="0" i="0" u="none" strike="noStrike" cap="none" dirty="0">
                <a:solidFill>
                  <a:srgbClr val="000000"/>
                </a:solidFill>
                <a:latin typeface="Arial"/>
                <a:ea typeface="Arial"/>
                <a:cs typeface="Arial"/>
                <a:sym typeface="Arial"/>
              </a:endParaRPr>
            </a:p>
          </p:txBody>
        </p:sp>
        <p:cxnSp>
          <p:nvCxnSpPr>
            <p:cNvPr id="698" name="Google Shape;698;p16"/>
            <p:cNvCxnSpPr/>
            <p:nvPr/>
          </p:nvCxnSpPr>
          <p:spPr>
            <a:xfrm>
              <a:off x="8433368" y="2763972"/>
              <a:ext cx="0" cy="3276098"/>
            </a:xfrm>
            <a:prstGeom prst="straightConnector1">
              <a:avLst/>
            </a:prstGeom>
            <a:noFill/>
            <a:ln w="19050" cap="flat" cmpd="sng">
              <a:solidFill>
                <a:srgbClr val="009AD7"/>
              </a:solidFill>
              <a:prstDash val="solid"/>
              <a:miter lim="800000"/>
              <a:headEnd type="none" w="sm" len="sm"/>
              <a:tailEnd type="none" w="sm" len="sm"/>
            </a:ln>
          </p:spPr>
        </p:cxnSp>
        <p:grpSp>
          <p:nvGrpSpPr>
            <p:cNvPr id="699" name="Google Shape;699;p16"/>
            <p:cNvGrpSpPr/>
            <p:nvPr/>
          </p:nvGrpSpPr>
          <p:grpSpPr>
            <a:xfrm>
              <a:off x="5150591" y="2730561"/>
              <a:ext cx="6436444" cy="3365684"/>
              <a:chOff x="5150591" y="2730561"/>
              <a:chExt cx="6436444" cy="3365684"/>
            </a:xfrm>
          </p:grpSpPr>
          <p:sp>
            <p:nvSpPr>
              <p:cNvPr id="700" name="Google Shape;700;p16"/>
              <p:cNvSpPr txBox="1"/>
              <p:nvPr/>
            </p:nvSpPr>
            <p:spPr>
              <a:xfrm>
                <a:off x="8514721" y="3255502"/>
                <a:ext cx="3072314" cy="1216977"/>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The influence of Power BI has drastically reduced the price of tools in the ABI platform market since its launch.</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Microsoft continues to invest in a broad set of visionary capabilities and to integrate them with Power BI.</a:t>
                </a:r>
                <a:endParaRPr sz="1400" b="0" i="0" u="none" strike="noStrike" cap="none" dirty="0">
                  <a:solidFill>
                    <a:srgbClr val="000000"/>
                  </a:solidFill>
                  <a:latin typeface="Arial"/>
                  <a:ea typeface="Arial"/>
                  <a:cs typeface="Arial"/>
                  <a:sym typeface="Arial"/>
                </a:endParaRPr>
              </a:p>
            </p:txBody>
          </p:sp>
          <p:sp>
            <p:nvSpPr>
              <p:cNvPr id="701" name="Google Shape;701;p16"/>
              <p:cNvSpPr txBox="1"/>
              <p:nvPr/>
            </p:nvSpPr>
            <p:spPr>
              <a:xfrm>
                <a:off x="5150591" y="5053122"/>
                <a:ext cx="3284529" cy="1043123"/>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Amazon QuickSight provides core data connectivity and data visualization functionality. </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AWS is the largest cloud service provider in the world by revenue and has an international presence and a global client base.</a:t>
                </a:r>
                <a:endParaRPr sz="1400" b="0" i="0" u="none" strike="noStrike" cap="none" dirty="0">
                  <a:solidFill>
                    <a:srgbClr val="000000"/>
                  </a:solidFill>
                  <a:latin typeface="Arial"/>
                  <a:ea typeface="Arial"/>
                  <a:cs typeface="Arial"/>
                  <a:sym typeface="Arial"/>
                </a:endParaRPr>
              </a:p>
            </p:txBody>
          </p:sp>
          <p:sp>
            <p:nvSpPr>
              <p:cNvPr id="702" name="Google Shape;702;p16"/>
              <p:cNvSpPr/>
              <p:nvPr/>
            </p:nvSpPr>
            <p:spPr>
              <a:xfrm>
                <a:off x="10010639" y="2730561"/>
                <a:ext cx="182880" cy="186431"/>
              </a:xfrm>
              <a:prstGeom prst="star5">
                <a:avLst>
                  <a:gd name="adj" fmla="val 19098"/>
                  <a:gd name="hf" fmla="val 105146"/>
                  <a:gd name="vf" fmla="val 110557"/>
                </a:avLst>
              </a:prstGeom>
              <a:solidFill>
                <a:srgbClr val="00A76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03" name="Google Shape;703;p16"/>
              <p:cNvSpPr/>
              <p:nvPr/>
            </p:nvSpPr>
            <p:spPr>
              <a:xfrm>
                <a:off x="6513860" y="2774656"/>
                <a:ext cx="182880" cy="186431"/>
              </a:xfrm>
              <a:prstGeom prst="star5">
                <a:avLst>
                  <a:gd name="adj" fmla="val 19098"/>
                  <a:gd name="hf" fmla="val 105146"/>
                  <a:gd name="vf" fmla="val 110557"/>
                </a:avLst>
              </a:prstGeom>
              <a:solidFill>
                <a:srgbClr val="0028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nvGrpSpPr>
            <p:cNvPr id="704" name="Google Shape;704;p16"/>
            <p:cNvGrpSpPr/>
            <p:nvPr/>
          </p:nvGrpSpPr>
          <p:grpSpPr>
            <a:xfrm>
              <a:off x="5150590" y="3272129"/>
              <a:ext cx="6436445" cy="2879469"/>
              <a:chOff x="5150590" y="3272129"/>
              <a:chExt cx="6436445" cy="2879469"/>
            </a:xfrm>
          </p:grpSpPr>
          <p:sp>
            <p:nvSpPr>
              <p:cNvPr id="705" name="Google Shape;705;p16"/>
              <p:cNvSpPr txBox="1"/>
              <p:nvPr/>
            </p:nvSpPr>
            <p:spPr>
              <a:xfrm>
                <a:off x="5150590" y="3272129"/>
                <a:ext cx="3259917" cy="1216977"/>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Looker is opening up LookML-governed data to other ABI platforms, having added a Tableau-specific connector in 2020. </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Following its acquisition of Looker, Google has made progress integrating Looker into GCP go-to-market activities.</a:t>
                </a:r>
                <a:endParaRPr sz="1400" b="0" i="0" u="none" strike="noStrike" cap="none" dirty="0">
                  <a:solidFill>
                    <a:srgbClr val="000000"/>
                  </a:solidFill>
                  <a:latin typeface="Arial"/>
                  <a:ea typeface="Arial"/>
                  <a:cs typeface="Arial"/>
                  <a:sym typeface="Arial"/>
                </a:endParaRPr>
              </a:p>
            </p:txBody>
          </p:sp>
          <p:sp>
            <p:nvSpPr>
              <p:cNvPr id="706" name="Google Shape;706;p16"/>
              <p:cNvSpPr txBox="1"/>
              <p:nvPr/>
            </p:nvSpPr>
            <p:spPr>
              <a:xfrm>
                <a:off x="8549078" y="4934621"/>
                <a:ext cx="3037957" cy="1216977"/>
              </a:xfrm>
              <a:prstGeom prst="rect">
                <a:avLst/>
              </a:prstGeom>
              <a:noFill/>
              <a:ln>
                <a:noFill/>
              </a:ln>
            </p:spPr>
            <p:txBody>
              <a:bodyPr spcFirstLastPara="1" wrap="square" lIns="0" tIns="45700" rIns="91425" bIns="45700" anchor="t" anchorCtr="0">
                <a:spAutoFit/>
              </a:bodyPr>
              <a:lstStyle/>
              <a:p>
                <a:pPr marL="228600" marR="0" lvl="0" indent="-228600" algn="l" rtl="0">
                  <a:lnSpc>
                    <a:spcPct val="100000"/>
                  </a:lnSpc>
                  <a:spcBef>
                    <a:spcPts val="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Oracle implemented augmented analytics capabilities across its platform earlier than most vendors.</a:t>
                </a:r>
                <a:endParaRPr sz="14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600"/>
                  </a:spcBef>
                  <a:spcAft>
                    <a:spcPts val="0"/>
                  </a:spcAft>
                  <a:buClr>
                    <a:schemeClr val="dk1"/>
                  </a:buClr>
                  <a:buSzPts val="1100"/>
                  <a:buFont typeface="Arial"/>
                  <a:buAutoNum type="arabicPeriod"/>
                </a:pPr>
                <a:r>
                  <a:rPr lang="en-US" sz="1100" b="0" i="0" u="none" strike="noStrike" cap="none" dirty="0">
                    <a:solidFill>
                      <a:schemeClr val="dk1"/>
                    </a:solidFill>
                    <a:latin typeface="Arial"/>
                    <a:ea typeface="Arial"/>
                    <a:cs typeface="Arial"/>
                    <a:sym typeface="Arial"/>
                  </a:rPr>
                  <a:t>Oracle invests aggressively in augmented analytics capabilities and consumerlike, conversational user experiences.</a:t>
                </a:r>
                <a:endParaRPr sz="1400" b="0" i="0" u="none" strike="noStrike" cap="none" dirty="0">
                  <a:solidFill>
                    <a:srgbClr val="000000"/>
                  </a:solidFill>
                  <a:latin typeface="Arial"/>
                  <a:ea typeface="Arial"/>
                  <a:cs typeface="Arial"/>
                  <a:sym typeface="Arial"/>
                </a:endParaRPr>
              </a:p>
            </p:txBody>
          </p:sp>
          <p:sp>
            <p:nvSpPr>
              <p:cNvPr id="707" name="Google Shape;707;p16"/>
              <p:cNvSpPr/>
              <p:nvPr/>
            </p:nvSpPr>
            <p:spPr>
              <a:xfrm>
                <a:off x="9970987" y="4499519"/>
                <a:ext cx="182880" cy="186431"/>
              </a:xfrm>
              <a:prstGeom prst="star5">
                <a:avLst>
                  <a:gd name="adj" fmla="val 19098"/>
                  <a:gd name="hf" fmla="val 105146"/>
                  <a:gd name="vf" fmla="val 110557"/>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708" name="Google Shape;708;p16"/>
              <p:cNvSpPr/>
              <p:nvPr/>
            </p:nvSpPr>
            <p:spPr>
              <a:xfrm>
                <a:off x="6136336" y="4489443"/>
                <a:ext cx="182880" cy="186431"/>
              </a:xfrm>
              <a:prstGeom prst="star5">
                <a:avLst>
                  <a:gd name="adj" fmla="val 19098"/>
                  <a:gd name="hf" fmla="val 105146"/>
                  <a:gd name="vf" fmla="val 110557"/>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grpSp>
      <p:cxnSp>
        <p:nvCxnSpPr>
          <p:cNvPr id="709" name="Google Shape;709;p16"/>
          <p:cNvCxnSpPr/>
          <p:nvPr/>
        </p:nvCxnSpPr>
        <p:spPr>
          <a:xfrm>
            <a:off x="5192947" y="4420054"/>
            <a:ext cx="6438221" cy="0"/>
          </a:xfrm>
          <a:prstGeom prst="straightConnector1">
            <a:avLst/>
          </a:prstGeom>
          <a:noFill/>
          <a:ln w="19050" cap="flat" cmpd="sng">
            <a:solidFill>
              <a:srgbClr val="009AD7"/>
            </a:solidFill>
            <a:prstDash val="solid"/>
            <a:miter lim="800000"/>
            <a:headEnd type="none" w="sm" len="sm"/>
            <a:tailEnd type="none" w="sm" len="sm"/>
          </a:ln>
        </p:spPr>
      </p:cxnSp>
      <p:pic>
        <p:nvPicPr>
          <p:cNvPr id="710" name="Google Shape;710;p16"/>
          <p:cNvPicPr preferRelativeResize="0"/>
          <p:nvPr/>
        </p:nvPicPr>
        <p:blipFill rotWithShape="1">
          <a:blip r:embed="rId5">
            <a:alphaModFix/>
          </a:blip>
          <a:srcRect/>
          <a:stretch/>
        </p:blipFill>
        <p:spPr>
          <a:xfrm>
            <a:off x="8746144" y="2885226"/>
            <a:ext cx="1331415" cy="364656"/>
          </a:xfrm>
          <a:prstGeom prst="rect">
            <a:avLst/>
          </a:prstGeom>
          <a:noFill/>
          <a:ln>
            <a:noFill/>
          </a:ln>
        </p:spPr>
      </p:pic>
      <p:pic>
        <p:nvPicPr>
          <p:cNvPr id="711" name="Google Shape;711;p16"/>
          <p:cNvPicPr preferRelativeResize="0"/>
          <p:nvPr/>
        </p:nvPicPr>
        <p:blipFill rotWithShape="1">
          <a:blip r:embed="rId6">
            <a:alphaModFix/>
          </a:blip>
          <a:srcRect/>
          <a:stretch/>
        </p:blipFill>
        <p:spPr>
          <a:xfrm>
            <a:off x="8600357" y="4602798"/>
            <a:ext cx="1422336" cy="201683"/>
          </a:xfrm>
          <a:prstGeom prst="rect">
            <a:avLst/>
          </a:prstGeom>
          <a:noFill/>
          <a:ln>
            <a:noFill/>
          </a:ln>
        </p:spPr>
      </p:pic>
      <p:pic>
        <p:nvPicPr>
          <p:cNvPr id="712" name="Google Shape;712;p16" descr="Amazon Web Services - Wikipedia"/>
          <p:cNvPicPr preferRelativeResize="0"/>
          <p:nvPr/>
        </p:nvPicPr>
        <p:blipFill rotWithShape="1">
          <a:blip r:embed="rId7">
            <a:alphaModFix/>
          </a:blip>
          <a:srcRect/>
          <a:stretch/>
        </p:blipFill>
        <p:spPr>
          <a:xfrm>
            <a:off x="5373972" y="4541625"/>
            <a:ext cx="722028" cy="432013"/>
          </a:xfrm>
          <a:prstGeom prst="rect">
            <a:avLst/>
          </a:prstGeom>
          <a:noFill/>
          <a:ln>
            <a:noFill/>
          </a:ln>
        </p:spPr>
      </p:pic>
      <p:pic>
        <p:nvPicPr>
          <p:cNvPr id="713" name="Google Shape;713;p16"/>
          <p:cNvPicPr preferRelativeResize="0"/>
          <p:nvPr/>
        </p:nvPicPr>
        <p:blipFill rotWithShape="1">
          <a:blip r:embed="rId8">
            <a:alphaModFix/>
          </a:blip>
          <a:srcRect/>
          <a:stretch/>
        </p:blipFill>
        <p:spPr>
          <a:xfrm>
            <a:off x="5270956" y="2859728"/>
            <a:ext cx="1240255" cy="3823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
          <p:cNvSpPr txBox="1">
            <a:spLocks noGrp="1"/>
          </p:cNvSpPr>
          <p:nvPr>
            <p:ph type="title"/>
          </p:nvPr>
        </p:nvSpPr>
        <p:spPr>
          <a:xfrm>
            <a:off x="457200" y="438762"/>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a:buNone/>
            </a:pPr>
            <a:r>
              <a:rPr lang="en-US" sz="2800" dirty="0">
                <a:latin typeface="Arial Black" panose="020B0A04020102020204" pitchFamily="34" charset="0"/>
              </a:rPr>
              <a:t>The Gartner Software Market View, 2020-2021</a:t>
            </a:r>
            <a:endParaRPr dirty="0">
              <a:latin typeface="Arial Black" panose="020B0A04020102020204" pitchFamily="34" charset="0"/>
            </a:endParaRPr>
          </a:p>
        </p:txBody>
      </p:sp>
      <p:sp>
        <p:nvSpPr>
          <p:cNvPr id="367" name="Google Shape;367;p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dk1"/>
              </a:buClr>
              <a:buSzPts val="2000"/>
              <a:buNone/>
            </a:pPr>
            <a:r>
              <a:rPr lang="en-US" sz="2000" dirty="0"/>
              <a:t>Software providers can gain share and grow revenue by examining and taking action on their competitive position, market trends and relevant forecast assumptions.</a:t>
            </a:r>
            <a:endParaRPr dirty="0"/>
          </a:p>
          <a:p>
            <a:pPr marL="0" lvl="0" indent="0" algn="l" rtl="0">
              <a:lnSpc>
                <a:spcPct val="100000"/>
              </a:lnSpc>
              <a:spcBef>
                <a:spcPts val="1200"/>
              </a:spcBef>
              <a:spcAft>
                <a:spcPts val="0"/>
              </a:spcAft>
              <a:buClr>
                <a:schemeClr val="dk1"/>
              </a:buClr>
              <a:buSzPts val="2000"/>
              <a:buNone/>
            </a:pPr>
            <a:r>
              <a:rPr lang="en-US" sz="2000" dirty="0"/>
              <a:t>This document provides examples of Gartner’s research on the future of the software marketplace. The content is presented in five sections:</a:t>
            </a:r>
            <a:endParaRPr dirty="0"/>
          </a:p>
          <a:p>
            <a:pPr marL="342900" lvl="0" indent="-342900" algn="l" rtl="0">
              <a:lnSpc>
                <a:spcPct val="100000"/>
              </a:lnSpc>
              <a:spcBef>
                <a:spcPts val="1200"/>
              </a:spcBef>
              <a:spcAft>
                <a:spcPts val="0"/>
              </a:spcAft>
              <a:buClr>
                <a:schemeClr val="dk1"/>
              </a:buClr>
              <a:buSzPts val="2000"/>
              <a:buAutoNum type="arabicPeriod"/>
            </a:pPr>
            <a:r>
              <a:rPr lang="en-US" sz="2000" dirty="0"/>
              <a:t>Market Share and Forecast: Coverage, Taxonomy and Schedule</a:t>
            </a:r>
            <a:endParaRPr dirty="0"/>
          </a:p>
          <a:p>
            <a:pPr marL="342900" lvl="0" indent="-342900" algn="l" rtl="0">
              <a:lnSpc>
                <a:spcPct val="100000"/>
              </a:lnSpc>
              <a:spcBef>
                <a:spcPts val="1200"/>
              </a:spcBef>
              <a:spcAft>
                <a:spcPts val="0"/>
              </a:spcAft>
              <a:buSzPts val="2000"/>
              <a:buFont typeface="Arial"/>
              <a:buAutoNum type="arabicPeriod"/>
            </a:pPr>
            <a:r>
              <a:rPr lang="en-US" sz="2000" dirty="0"/>
              <a:t>Forecast Analysis </a:t>
            </a:r>
            <a:endParaRPr dirty="0"/>
          </a:p>
          <a:p>
            <a:pPr marL="342900" lvl="0" indent="-342900" algn="l" rtl="0">
              <a:lnSpc>
                <a:spcPct val="100000"/>
              </a:lnSpc>
              <a:spcBef>
                <a:spcPts val="1200"/>
              </a:spcBef>
              <a:spcAft>
                <a:spcPts val="0"/>
              </a:spcAft>
              <a:buClr>
                <a:schemeClr val="dk1"/>
              </a:buClr>
              <a:buSzPts val="2000"/>
              <a:buAutoNum type="arabicPeriod"/>
            </a:pPr>
            <a:r>
              <a:rPr lang="en-US" sz="2000" dirty="0"/>
              <a:t>Market Share Analysis</a:t>
            </a:r>
            <a:endParaRPr dirty="0"/>
          </a:p>
          <a:p>
            <a:pPr marL="342900" lvl="0" indent="-342900" algn="l" rtl="0">
              <a:lnSpc>
                <a:spcPct val="100000"/>
              </a:lnSpc>
              <a:spcBef>
                <a:spcPts val="1200"/>
              </a:spcBef>
              <a:spcAft>
                <a:spcPts val="0"/>
              </a:spcAft>
              <a:buClr>
                <a:schemeClr val="dk1"/>
              </a:buClr>
              <a:buSzPts val="2000"/>
              <a:buAutoNum type="arabicPeriod"/>
            </a:pPr>
            <a:r>
              <a:rPr lang="en-US" sz="2000" dirty="0"/>
              <a:t>Competitive Landscape</a:t>
            </a:r>
            <a:endParaRPr dirty="0"/>
          </a:p>
          <a:p>
            <a:pPr marL="342900" lvl="0" indent="-342900" algn="l" rtl="0">
              <a:lnSpc>
                <a:spcPct val="100000"/>
              </a:lnSpc>
              <a:spcBef>
                <a:spcPts val="1200"/>
              </a:spcBef>
              <a:spcAft>
                <a:spcPts val="0"/>
              </a:spcAft>
              <a:buClr>
                <a:schemeClr val="dk1"/>
              </a:buClr>
              <a:buSzPts val="2000"/>
              <a:buAutoNum type="arabicPeriod"/>
            </a:pPr>
            <a:r>
              <a:rPr lang="en-US" sz="2000" dirty="0"/>
              <a:t>Market Trends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17"/>
          <p:cNvSpPr/>
          <p:nvPr/>
        </p:nvSpPr>
        <p:spPr>
          <a:xfrm>
            <a:off x="1061884" y="2772666"/>
            <a:ext cx="10205884" cy="3018534"/>
          </a:xfrm>
          <a:prstGeom prst="rect">
            <a:avLst/>
          </a:prstGeom>
          <a:solidFill>
            <a:srgbClr val="F2F2F2"/>
          </a:solidFill>
          <a:ln w="1270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19" name="Google Shape;719;p17"/>
          <p:cNvSpPr txBox="1">
            <a:spLocks noGrp="1"/>
          </p:cNvSpPr>
          <p:nvPr>
            <p:ph type="title"/>
          </p:nvPr>
        </p:nvSpPr>
        <p:spPr>
          <a:xfrm>
            <a:off x="457200" y="334814"/>
            <a:ext cx="11488994" cy="87469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400" dirty="0">
                <a:latin typeface="Arial Black" panose="020B0A04020102020204" pitchFamily="34" charset="0"/>
              </a:rPr>
              <a:t>Customer Analytics: Competition in Next Three to Five Years Will Come From Vendors That Focus on ML and Deep Learning Capabilities</a:t>
            </a:r>
            <a:endParaRPr sz="2400" dirty="0">
              <a:latin typeface="Arial Black" panose="020B0A04020102020204" pitchFamily="34" charset="0"/>
            </a:endParaRPr>
          </a:p>
        </p:txBody>
      </p:sp>
      <p:sp>
        <p:nvSpPr>
          <p:cNvPr id="720" name="Google Shape;720;p17"/>
          <p:cNvSpPr/>
          <p:nvPr/>
        </p:nvSpPr>
        <p:spPr>
          <a:xfrm>
            <a:off x="457200" y="1332264"/>
            <a:ext cx="11161643" cy="954107"/>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CA landscape consists of line-of-business and enterprise application providers that offer data and analytics solutions to understand customer needs, values and satisfaction. These include vendors that focus on marketing to acquire new customers, sales to grow the customer base, service to retain customers, and cross-channels such as customer journeys to track and engage with customers across channels of engagement. </a:t>
            </a:r>
            <a:endParaRPr sz="1400" b="0" i="0" u="none" strike="noStrike" cap="none" dirty="0">
              <a:solidFill>
                <a:srgbClr val="000000"/>
              </a:solidFill>
              <a:latin typeface="Arial"/>
              <a:ea typeface="Arial"/>
              <a:cs typeface="Arial"/>
              <a:sym typeface="Arial"/>
            </a:endParaRPr>
          </a:p>
        </p:txBody>
      </p:sp>
      <p:sp>
        <p:nvSpPr>
          <p:cNvPr id="721" name="Google Shape;721;p17"/>
          <p:cNvSpPr/>
          <p:nvPr/>
        </p:nvSpPr>
        <p:spPr>
          <a:xfrm>
            <a:off x="3997590" y="2374235"/>
            <a:ext cx="3878049" cy="309941"/>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Two Main Competitive Vendor Approaches</a:t>
            </a:r>
            <a:endParaRPr sz="1400" b="0" i="0" u="none" strike="noStrike" cap="none" dirty="0">
              <a:solidFill>
                <a:srgbClr val="000000"/>
              </a:solidFill>
              <a:latin typeface="Arial"/>
              <a:ea typeface="Arial"/>
              <a:cs typeface="Arial"/>
              <a:sym typeface="Arial"/>
            </a:endParaRPr>
          </a:p>
        </p:txBody>
      </p:sp>
      <p:sp>
        <p:nvSpPr>
          <p:cNvPr id="722" name="Google Shape;722;p17"/>
          <p:cNvSpPr/>
          <p:nvPr/>
        </p:nvSpPr>
        <p:spPr>
          <a:xfrm>
            <a:off x="1239030" y="4314927"/>
            <a:ext cx="3209226" cy="60942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Providers that specialize in offering emerging and complex CA solution capabilities</a:t>
            </a:r>
            <a:endParaRPr sz="1400" b="0" i="0" u="none" strike="noStrike" cap="none" dirty="0">
              <a:solidFill>
                <a:srgbClr val="000000"/>
              </a:solidFill>
              <a:latin typeface="Arial"/>
              <a:ea typeface="Arial"/>
              <a:cs typeface="Arial"/>
              <a:sym typeface="Arial"/>
            </a:endParaRPr>
          </a:p>
        </p:txBody>
      </p:sp>
      <p:sp>
        <p:nvSpPr>
          <p:cNvPr id="723" name="Google Shape;723;p17"/>
          <p:cNvSpPr/>
          <p:nvPr/>
        </p:nvSpPr>
        <p:spPr>
          <a:xfrm>
            <a:off x="1239029" y="5153613"/>
            <a:ext cx="3209227" cy="39633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Example vendors: Balto, Glassbox, Quantum Metric, ThoughtSpot and Yellowfin</a:t>
            </a:r>
            <a:endParaRPr sz="1100" b="0" i="0" u="none" strike="noStrike" cap="none" dirty="0">
              <a:solidFill>
                <a:schemeClr val="lt1"/>
              </a:solidFill>
              <a:latin typeface="Arial"/>
              <a:ea typeface="Arial"/>
              <a:cs typeface="Arial"/>
              <a:sym typeface="Arial"/>
            </a:endParaRPr>
          </a:p>
        </p:txBody>
      </p:sp>
      <p:sp>
        <p:nvSpPr>
          <p:cNvPr id="724" name="Google Shape;724;p17"/>
          <p:cNvSpPr/>
          <p:nvPr/>
        </p:nvSpPr>
        <p:spPr>
          <a:xfrm>
            <a:off x="7490731" y="4305496"/>
            <a:ext cx="3209226" cy="60942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Established enterprise-grade platform providers that approach the market by deploying emerging and innovative technologies</a:t>
            </a:r>
            <a:endParaRPr sz="1400" b="0" i="0" u="none" strike="noStrike" cap="none" dirty="0">
              <a:solidFill>
                <a:srgbClr val="000000"/>
              </a:solidFill>
              <a:latin typeface="Arial"/>
              <a:ea typeface="Arial"/>
              <a:cs typeface="Arial"/>
              <a:sym typeface="Arial"/>
            </a:endParaRPr>
          </a:p>
        </p:txBody>
      </p:sp>
      <p:sp>
        <p:nvSpPr>
          <p:cNvPr id="725" name="Google Shape;725;p17"/>
          <p:cNvSpPr/>
          <p:nvPr/>
        </p:nvSpPr>
        <p:spPr>
          <a:xfrm>
            <a:off x="7490731" y="5140036"/>
            <a:ext cx="3209227" cy="39633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Example vendors: Adobe, IBM, Microsoft, Redpoint, Salesforce and SAS</a:t>
            </a:r>
            <a:endParaRPr sz="1400" b="0" i="0" u="none" strike="noStrike" cap="none" dirty="0">
              <a:solidFill>
                <a:srgbClr val="000000"/>
              </a:solidFill>
              <a:latin typeface="Arial"/>
              <a:ea typeface="Arial"/>
              <a:cs typeface="Arial"/>
              <a:sym typeface="Arial"/>
            </a:endParaRPr>
          </a:p>
        </p:txBody>
      </p:sp>
      <p:cxnSp>
        <p:nvCxnSpPr>
          <p:cNvPr id="726" name="Google Shape;726;p17"/>
          <p:cNvCxnSpPr/>
          <p:nvPr/>
        </p:nvCxnSpPr>
        <p:spPr>
          <a:xfrm>
            <a:off x="2689382" y="4080385"/>
            <a:ext cx="0" cy="225111"/>
          </a:xfrm>
          <a:prstGeom prst="straightConnector1">
            <a:avLst/>
          </a:prstGeom>
          <a:noFill/>
          <a:ln w="9525" cap="flat" cmpd="sng">
            <a:solidFill>
              <a:schemeClr val="dk1"/>
            </a:solidFill>
            <a:prstDash val="solid"/>
            <a:miter lim="800000"/>
            <a:headEnd type="none" w="sm" len="sm"/>
            <a:tailEnd type="none" w="sm" len="sm"/>
          </a:ln>
        </p:spPr>
      </p:cxnSp>
      <p:cxnSp>
        <p:nvCxnSpPr>
          <p:cNvPr id="727" name="Google Shape;727;p17"/>
          <p:cNvCxnSpPr/>
          <p:nvPr/>
        </p:nvCxnSpPr>
        <p:spPr>
          <a:xfrm>
            <a:off x="2689382" y="4914925"/>
            <a:ext cx="0" cy="225111"/>
          </a:xfrm>
          <a:prstGeom prst="straightConnector1">
            <a:avLst/>
          </a:prstGeom>
          <a:noFill/>
          <a:ln w="9525" cap="flat" cmpd="sng">
            <a:solidFill>
              <a:schemeClr val="dk1"/>
            </a:solidFill>
            <a:prstDash val="solid"/>
            <a:miter lim="800000"/>
            <a:headEnd type="none" w="sm" len="sm"/>
            <a:tailEnd type="none" w="sm" len="sm"/>
          </a:ln>
        </p:spPr>
      </p:cxnSp>
      <p:cxnSp>
        <p:nvCxnSpPr>
          <p:cNvPr id="728" name="Google Shape;728;p17"/>
          <p:cNvCxnSpPr/>
          <p:nvPr/>
        </p:nvCxnSpPr>
        <p:spPr>
          <a:xfrm>
            <a:off x="9173756" y="4070036"/>
            <a:ext cx="0" cy="225111"/>
          </a:xfrm>
          <a:prstGeom prst="straightConnector1">
            <a:avLst/>
          </a:prstGeom>
          <a:noFill/>
          <a:ln w="9525" cap="flat" cmpd="sng">
            <a:solidFill>
              <a:schemeClr val="dk1"/>
            </a:solidFill>
            <a:prstDash val="solid"/>
            <a:miter lim="800000"/>
            <a:headEnd type="none" w="sm" len="sm"/>
            <a:tailEnd type="none" w="sm" len="sm"/>
          </a:ln>
        </p:spPr>
      </p:cxnSp>
      <p:cxnSp>
        <p:nvCxnSpPr>
          <p:cNvPr id="729" name="Google Shape;729;p17"/>
          <p:cNvCxnSpPr/>
          <p:nvPr/>
        </p:nvCxnSpPr>
        <p:spPr>
          <a:xfrm>
            <a:off x="9173756" y="4904576"/>
            <a:ext cx="0" cy="225111"/>
          </a:xfrm>
          <a:prstGeom prst="straightConnector1">
            <a:avLst/>
          </a:prstGeom>
          <a:noFill/>
          <a:ln w="9525" cap="flat" cmpd="sng">
            <a:solidFill>
              <a:schemeClr val="dk1"/>
            </a:solidFill>
            <a:prstDash val="solid"/>
            <a:miter lim="800000"/>
            <a:headEnd type="none" w="sm" len="sm"/>
            <a:tailEnd type="none" w="sm" len="sm"/>
          </a:ln>
        </p:spPr>
      </p:cxnSp>
      <p:sp>
        <p:nvSpPr>
          <p:cNvPr id="730" name="Google Shape;730;p17"/>
          <p:cNvSpPr/>
          <p:nvPr/>
        </p:nvSpPr>
        <p:spPr>
          <a:xfrm>
            <a:off x="4389264" y="3527322"/>
            <a:ext cx="3209227" cy="1242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31" name="Google Shape;731;p17"/>
          <p:cNvSpPr/>
          <p:nvPr/>
        </p:nvSpPr>
        <p:spPr>
          <a:xfrm>
            <a:off x="4374518" y="3738714"/>
            <a:ext cx="3209227" cy="12429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32" name="Google Shape;732;p17"/>
          <p:cNvSpPr/>
          <p:nvPr/>
        </p:nvSpPr>
        <p:spPr>
          <a:xfrm>
            <a:off x="1266956" y="3248729"/>
            <a:ext cx="3209227" cy="8316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1"/>
                </a:solidFill>
                <a:latin typeface="Arial"/>
                <a:ea typeface="Arial"/>
                <a:cs typeface="Arial"/>
                <a:sym typeface="Arial"/>
              </a:rPr>
              <a:t>Emerging CA Solution Providers</a:t>
            </a:r>
            <a:endParaRPr sz="1400" b="0" i="0" u="none" strike="noStrike" cap="none" dirty="0">
              <a:solidFill>
                <a:srgbClr val="000000"/>
              </a:solidFill>
              <a:latin typeface="Arial"/>
              <a:ea typeface="Arial"/>
              <a:cs typeface="Arial"/>
              <a:sym typeface="Arial"/>
            </a:endParaRPr>
          </a:p>
        </p:txBody>
      </p:sp>
      <p:sp>
        <p:nvSpPr>
          <p:cNvPr id="733" name="Google Shape;733;p17"/>
          <p:cNvSpPr/>
          <p:nvPr/>
        </p:nvSpPr>
        <p:spPr>
          <a:xfrm>
            <a:off x="7453856" y="3248729"/>
            <a:ext cx="3209227" cy="8316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1"/>
                </a:solidFill>
                <a:latin typeface="Arial"/>
                <a:ea typeface="Arial"/>
                <a:cs typeface="Arial"/>
                <a:sym typeface="Arial"/>
              </a:rPr>
              <a:t>Intelligent Enterprise App Providers</a:t>
            </a:r>
            <a:endParaRPr sz="1400" b="0" i="0" u="none" strike="noStrike" cap="none" dirty="0">
              <a:solidFill>
                <a:srgbClr val="000000"/>
              </a:solidFill>
              <a:latin typeface="Arial"/>
              <a:ea typeface="Arial"/>
              <a:cs typeface="Arial"/>
              <a:sym typeface="Arial"/>
            </a:endParaRPr>
          </a:p>
        </p:txBody>
      </p:sp>
      <p:sp>
        <p:nvSpPr>
          <p:cNvPr id="734" name="Google Shape;734;p17"/>
          <p:cNvSpPr/>
          <p:nvPr/>
        </p:nvSpPr>
        <p:spPr>
          <a:xfrm>
            <a:off x="5135822" y="2923186"/>
            <a:ext cx="1667343" cy="1640361"/>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a:ea typeface="Arial"/>
                <a:cs typeface="Arial"/>
                <a:sym typeface="Arial"/>
              </a:rPr>
              <a:t>Customer Analytics</a:t>
            </a:r>
            <a:endParaRPr sz="1400" b="0" i="0" u="none" strike="noStrike" cap="none" dirty="0">
              <a:solidFill>
                <a:srgbClr val="000000"/>
              </a:solidFill>
              <a:latin typeface="Arial"/>
              <a:ea typeface="Arial"/>
              <a:cs typeface="Arial"/>
              <a:sym typeface="Arial"/>
            </a:endParaRPr>
          </a:p>
        </p:txBody>
      </p:sp>
      <p:pic>
        <p:nvPicPr>
          <p:cNvPr id="735" name="Google Shape;735;p17" descr="Audience, chart, customers, insights, analytics icon - Download on  Iconfinder"/>
          <p:cNvPicPr preferRelativeResize="0"/>
          <p:nvPr/>
        </p:nvPicPr>
        <p:blipFill rotWithShape="1">
          <a:blip r:embed="rId3">
            <a:alphaModFix/>
          </a:blip>
          <a:srcRect/>
          <a:stretch/>
        </p:blipFill>
        <p:spPr>
          <a:xfrm>
            <a:off x="5584129" y="3101483"/>
            <a:ext cx="617568" cy="617568"/>
          </a:xfrm>
          <a:prstGeom prst="rect">
            <a:avLst/>
          </a:prstGeom>
          <a:noFill/>
          <a:ln>
            <a:noFill/>
          </a:ln>
        </p:spPr>
      </p:pic>
      <p:sp>
        <p:nvSpPr>
          <p:cNvPr id="736" name="Google Shape;736;p17"/>
          <p:cNvSpPr txBox="1"/>
          <p:nvPr/>
        </p:nvSpPr>
        <p:spPr>
          <a:xfrm>
            <a:off x="457200" y="6107262"/>
            <a:ext cx="3419206"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accent2">
                    <a:lumMod val="75000"/>
                  </a:schemeClr>
                </a:solidFill>
                <a:latin typeface="Arial"/>
                <a:ea typeface="Arial"/>
                <a:cs typeface="Arial"/>
                <a:sym typeface="Arial"/>
              </a:rPr>
              <a:t>Source: </a:t>
            </a:r>
            <a:r>
              <a:rPr lang="en-US" sz="1000" b="0" i="0" u="sng" strike="noStrike" cap="none" dirty="0">
                <a:solidFill>
                  <a:schemeClr val="accent2">
                    <a:lumMod val="75000"/>
                  </a:schemeClr>
                </a:solidFill>
                <a:latin typeface="Arial"/>
                <a:ea typeface="Arial"/>
                <a:cs typeface="Arial"/>
                <a:sym typeface="Arial"/>
                <a:hlinkClick r:id="rId4">
                  <a:extLst>
                    <a:ext uri="{A12FA001-AC4F-418D-AE19-62706E023703}">
                      <ahyp:hlinkClr xmlns:ahyp="http://schemas.microsoft.com/office/drawing/2018/hyperlinkcolor" xmlns="" val="tx"/>
                    </a:ext>
                  </a:extLst>
                </a:hlinkClick>
              </a:rPr>
              <a:t>Competitive Landscape: Customer Analytics</a:t>
            </a:r>
            <a:endParaRPr sz="1000" b="0" i="0" u="sng" strike="noStrike" cap="none" dirty="0">
              <a:solidFill>
                <a:schemeClr val="accent2">
                  <a:lumMod val="75000"/>
                </a:schemeClr>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title"/>
          </p:nvPr>
        </p:nvSpPr>
        <p:spPr>
          <a:xfrm>
            <a:off x="461736" y="367175"/>
            <a:ext cx="11386135" cy="73866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HCI Software: Five Vendors Measuring Up Against Competitive Trends</a:t>
            </a:r>
            <a:endParaRPr dirty="0">
              <a:latin typeface="Arial Black" panose="020B0A04020102020204" pitchFamily="34" charset="0"/>
            </a:endParaRPr>
          </a:p>
        </p:txBody>
      </p:sp>
      <p:sp>
        <p:nvSpPr>
          <p:cNvPr id="742" name="Google Shape;742;p18"/>
          <p:cNvSpPr txBox="1"/>
          <p:nvPr/>
        </p:nvSpPr>
        <p:spPr>
          <a:xfrm>
            <a:off x="3154048" y="2207383"/>
            <a:ext cx="6835526" cy="523220"/>
          </a:xfrm>
          <a:prstGeom prst="rect">
            <a:avLst/>
          </a:prstGeom>
          <a:noFill/>
          <a:ln>
            <a:noFill/>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Five HCI Software Vendors Measuring Up Against Competitive Trends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Arial"/>
              <a:ea typeface="Arial"/>
              <a:cs typeface="Arial"/>
              <a:sym typeface="Arial"/>
            </a:endParaRPr>
          </a:p>
        </p:txBody>
      </p:sp>
      <p:sp>
        <p:nvSpPr>
          <p:cNvPr id="743" name="Google Shape;743;p18"/>
          <p:cNvSpPr/>
          <p:nvPr/>
        </p:nvSpPr>
        <p:spPr>
          <a:xfrm>
            <a:off x="457200" y="1255142"/>
            <a:ext cx="11276013" cy="954107"/>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HCI software-only market accounted for more than $1.5 billion in 2020. Nutanix led the market with 49.2% revenue share, followed by VMware with 43.6%, while other smaller vendors accounted for 7.2% share. Enterprises are increasingly evaluating HCI software providers based on their automation capabilities, integration with public cloud providers, simplified software maintenance and upgrade coupled with Kubernetes support.</a:t>
            </a:r>
            <a:endParaRPr sz="1400" b="0" i="0" u="none" strike="noStrike" cap="none" dirty="0">
              <a:solidFill>
                <a:srgbClr val="000000"/>
              </a:solidFill>
              <a:latin typeface="Arial"/>
              <a:ea typeface="Arial"/>
              <a:cs typeface="Arial"/>
              <a:sym typeface="Arial"/>
            </a:endParaRPr>
          </a:p>
        </p:txBody>
      </p:sp>
      <p:graphicFrame>
        <p:nvGraphicFramePr>
          <p:cNvPr id="744" name="Google Shape;744;p18"/>
          <p:cNvGraphicFramePr/>
          <p:nvPr>
            <p:extLst>
              <p:ext uri="{D42A27DB-BD31-4B8C-83A1-F6EECF244321}">
                <p14:modId xmlns:p14="http://schemas.microsoft.com/office/powerpoint/2010/main" val="1952856078"/>
              </p:ext>
            </p:extLst>
          </p:nvPr>
        </p:nvGraphicFramePr>
        <p:xfrm>
          <a:off x="648929" y="2572286"/>
          <a:ext cx="10795750" cy="3368125"/>
        </p:xfrm>
        <a:graphic>
          <a:graphicData uri="http://schemas.openxmlformats.org/drawingml/2006/table">
            <a:tbl>
              <a:tblPr>
                <a:noFill/>
                <a:tableStyleId>{314D5A34-46DD-433D-943C-8E0AD2D3CAE7}</a:tableStyleId>
              </a:tblPr>
              <a:tblGrid>
                <a:gridCol w="2672050">
                  <a:extLst>
                    <a:ext uri="{9D8B030D-6E8A-4147-A177-3AD203B41FA5}">
                      <a16:colId xmlns:a16="http://schemas.microsoft.com/office/drawing/2014/main" xmlns="" val="20000"/>
                    </a:ext>
                  </a:extLst>
                </a:gridCol>
                <a:gridCol w="1757450">
                  <a:extLst>
                    <a:ext uri="{9D8B030D-6E8A-4147-A177-3AD203B41FA5}">
                      <a16:colId xmlns:a16="http://schemas.microsoft.com/office/drawing/2014/main" xmlns="" val="20001"/>
                    </a:ext>
                  </a:extLst>
                </a:gridCol>
                <a:gridCol w="1273250">
                  <a:extLst>
                    <a:ext uri="{9D8B030D-6E8A-4147-A177-3AD203B41FA5}">
                      <a16:colId xmlns:a16="http://schemas.microsoft.com/office/drawing/2014/main" xmlns="" val="20002"/>
                    </a:ext>
                  </a:extLst>
                </a:gridCol>
                <a:gridCol w="1273250">
                  <a:extLst>
                    <a:ext uri="{9D8B030D-6E8A-4147-A177-3AD203B41FA5}">
                      <a16:colId xmlns:a16="http://schemas.microsoft.com/office/drawing/2014/main" xmlns="" val="20003"/>
                    </a:ext>
                  </a:extLst>
                </a:gridCol>
                <a:gridCol w="1273250">
                  <a:extLst>
                    <a:ext uri="{9D8B030D-6E8A-4147-A177-3AD203B41FA5}">
                      <a16:colId xmlns:a16="http://schemas.microsoft.com/office/drawing/2014/main" xmlns="" val="20004"/>
                    </a:ext>
                  </a:extLst>
                </a:gridCol>
                <a:gridCol w="1273250">
                  <a:extLst>
                    <a:ext uri="{9D8B030D-6E8A-4147-A177-3AD203B41FA5}">
                      <a16:colId xmlns:a16="http://schemas.microsoft.com/office/drawing/2014/main" xmlns="" val="20005"/>
                    </a:ext>
                  </a:extLst>
                </a:gridCol>
                <a:gridCol w="1273250">
                  <a:extLst>
                    <a:ext uri="{9D8B030D-6E8A-4147-A177-3AD203B41FA5}">
                      <a16:colId xmlns:a16="http://schemas.microsoft.com/office/drawing/2014/main" xmlns="" val="20006"/>
                    </a:ext>
                  </a:extLst>
                </a:gridCol>
              </a:tblGrid>
              <a:tr h="198125">
                <a:tc rowSpan="2" gridSpan="2">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Trends</a:t>
                      </a:r>
                      <a:endParaRPr sz="13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 </a:t>
                      </a:r>
                      <a:endParaRPr sz="1300" b="1" i="0" u="none" strike="noStrike" cap="none" dirty="0">
                        <a:solidFill>
                          <a:schemeClr val="lt1"/>
                        </a:solidFill>
                        <a:latin typeface="Arial"/>
                        <a:ea typeface="Arial"/>
                        <a:cs typeface="Arial"/>
                        <a:sym typeface="Arial"/>
                      </a:endParaRPr>
                    </a:p>
                  </a:txBody>
                  <a:tcPr marL="0" marR="0" marT="0" marB="0" anchor="b">
                    <a:solidFill>
                      <a:schemeClr val="accent1"/>
                    </a:solidFill>
                  </a:tcPr>
                </a:tc>
                <a:tc rowSpan="2" hMerge="1">
                  <a:txBody>
                    <a:bodyPr/>
                    <a:lstStyle/>
                    <a:p>
                      <a:endParaRPr lang="en-US"/>
                    </a:p>
                  </a:txBody>
                  <a:tcPr/>
                </a:tc>
                <a:tc gridSpan="5">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dirty="0">
                          <a:solidFill>
                            <a:schemeClr val="lt1"/>
                          </a:solidFill>
                        </a:rPr>
                        <a:t>Vendors</a:t>
                      </a:r>
                      <a:endParaRPr sz="1200" b="1" i="0" u="none" strike="noStrike" cap="none" dirty="0">
                        <a:solidFill>
                          <a:schemeClr val="lt1"/>
                        </a:solidFill>
                        <a:latin typeface="Arial"/>
                        <a:ea typeface="Arial"/>
                        <a:cs typeface="Arial"/>
                        <a:sym typeface="Arial"/>
                      </a:endParaRPr>
                    </a:p>
                  </a:txBody>
                  <a:tcPr marL="0" marR="0" marT="0" marB="0" anchor="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198125">
                <a:tc gridSpan="2" vMerge="1">
                  <a:txBody>
                    <a:bodyPr/>
                    <a:lstStyle/>
                    <a:p>
                      <a:endParaRPr lang="en-US"/>
                    </a:p>
                  </a:txBody>
                  <a:tcPr/>
                </a:tc>
                <a:tc hMerge="1"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Microsoft</a:t>
                      </a:r>
                      <a:endParaRPr sz="1300" b="1" i="0" u="none" strike="noStrike" cap="none" dirty="0">
                        <a:solidFill>
                          <a:schemeClr val="lt1"/>
                        </a:solidFill>
                        <a:latin typeface="Arial"/>
                        <a:ea typeface="Arial"/>
                        <a:cs typeface="Arial"/>
                        <a:sym typeface="Arial"/>
                      </a:endParaRPr>
                    </a:p>
                  </a:txBody>
                  <a:tcPr marL="0" marR="0" marT="0" marB="0" anchor="b">
                    <a:solidFill>
                      <a:schemeClr val="accent4"/>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Nutanix</a:t>
                      </a:r>
                      <a:endParaRPr sz="1300" b="1" i="0" u="none" strike="noStrike" cap="none" dirty="0">
                        <a:solidFill>
                          <a:schemeClr val="lt1"/>
                        </a:solidFill>
                        <a:latin typeface="Arial"/>
                        <a:ea typeface="Arial"/>
                        <a:cs typeface="Arial"/>
                        <a:sym typeface="Arial"/>
                      </a:endParaRPr>
                    </a:p>
                  </a:txBody>
                  <a:tcPr marL="0" marR="0" marT="0" marB="0" anchor="b">
                    <a:solidFill>
                      <a:schemeClr val="accent4"/>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Pivot3</a:t>
                      </a:r>
                      <a:endParaRPr sz="1300" b="1" i="0" u="none" strike="noStrike" cap="none" dirty="0">
                        <a:solidFill>
                          <a:schemeClr val="lt1"/>
                        </a:solidFill>
                        <a:latin typeface="Arial"/>
                        <a:ea typeface="Arial"/>
                        <a:cs typeface="Arial"/>
                        <a:sym typeface="Arial"/>
                      </a:endParaRPr>
                    </a:p>
                  </a:txBody>
                  <a:tcPr marL="0" marR="0" marT="0" marB="0" anchor="b">
                    <a:solidFill>
                      <a:schemeClr val="accent4"/>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StorMagic</a:t>
                      </a:r>
                      <a:endParaRPr sz="1300" b="1" i="0" u="none" strike="noStrike" cap="none" dirty="0">
                        <a:solidFill>
                          <a:schemeClr val="lt1"/>
                        </a:solidFill>
                        <a:latin typeface="Arial"/>
                        <a:ea typeface="Arial"/>
                        <a:cs typeface="Arial"/>
                        <a:sym typeface="Arial"/>
                      </a:endParaRPr>
                    </a:p>
                  </a:txBody>
                  <a:tcPr marL="0" marR="0" marT="0" marB="0" anchor="b">
                    <a:solidFill>
                      <a:schemeClr val="accent4"/>
                    </a:solidFill>
                  </a:tcPr>
                </a:tc>
                <a:tc>
                  <a:txBody>
                    <a:bodyPr/>
                    <a:lstStyle/>
                    <a:p>
                      <a:pPr marL="0" marR="0" lvl="0" indent="0" algn="ctr"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VMware</a:t>
                      </a:r>
                      <a:endParaRPr sz="1300" b="1" i="0" u="none" strike="noStrike" cap="none" dirty="0">
                        <a:solidFill>
                          <a:schemeClr val="lt1"/>
                        </a:solidFill>
                        <a:latin typeface="Arial"/>
                        <a:ea typeface="Arial"/>
                        <a:cs typeface="Arial"/>
                        <a:sym typeface="Arial"/>
                      </a:endParaRPr>
                    </a:p>
                  </a:txBody>
                  <a:tcPr marL="0" marR="0" marT="0" marB="0" anchor="b">
                    <a:solidFill>
                      <a:schemeClr val="accent4"/>
                    </a:solidFill>
                  </a:tcPr>
                </a:tc>
                <a:extLst>
                  <a:ext uri="{0D108BD9-81ED-4DB2-BD59-A6C34878D82A}">
                    <a16:rowId xmlns:a16="http://schemas.microsoft.com/office/drawing/2014/main" xmlns="" val="10001"/>
                  </a:ext>
                </a:extLst>
              </a:tr>
              <a:tr h="198125">
                <a:tc rowSpan="5">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 Hypervisor Support</a:t>
                      </a:r>
                      <a:endParaRPr sz="1300" b="1" i="0" u="none" strike="noStrike" cap="none" dirty="0">
                        <a:solidFill>
                          <a:schemeClr val="lt1"/>
                        </a:solidFill>
                        <a:latin typeface="Arial"/>
                        <a:ea typeface="Arial"/>
                        <a:cs typeface="Arial"/>
                        <a:sym typeface="Arial"/>
                      </a:endParaRPr>
                    </a:p>
                  </a:txBody>
                  <a:tcPr marL="0" marR="0" marT="0" marB="0">
                    <a:solidFill>
                      <a:schemeClr val="accent1"/>
                    </a:solidFill>
                  </a:tcPr>
                </a:tc>
                <a:tc gridSpan="6">
                  <a:txBody>
                    <a:bodyPr/>
                    <a:lstStyle/>
                    <a:p>
                      <a:pPr marL="0" marR="0" lvl="0" indent="0" algn="ctr" rtl="0">
                        <a:lnSpc>
                          <a:spcPct val="100000"/>
                        </a:lnSpc>
                        <a:spcBef>
                          <a:spcPts val="0"/>
                        </a:spcBef>
                        <a:spcAft>
                          <a:spcPts val="0"/>
                        </a:spcAft>
                        <a:buClr>
                          <a:srgbClr val="000000"/>
                        </a:buClr>
                        <a:buSzPts val="1100"/>
                        <a:buFont typeface="Arial"/>
                        <a:buNone/>
                      </a:pPr>
                      <a:r>
                        <a:rPr lang="en-US" sz="1100" u="none" strike="noStrike" cap="none" dirty="0">
                          <a:solidFill>
                            <a:schemeClr val="lt1"/>
                          </a:solidFill>
                        </a:rPr>
                        <a:t> </a:t>
                      </a:r>
                      <a:endParaRPr sz="1100" b="0" i="0" u="none" strike="noStrike" cap="none" dirty="0">
                        <a:solidFill>
                          <a:schemeClr val="lt1"/>
                        </a:solidFill>
                        <a:latin typeface="Arial"/>
                        <a:ea typeface="Arial"/>
                        <a:cs typeface="Arial"/>
                        <a:sym typeface="Arial"/>
                      </a:endParaRPr>
                    </a:p>
                  </a:txBody>
                  <a:tcPr marL="0" marR="0" marT="0" marB="0" anchor="b">
                    <a:solidFill>
                      <a:srgbClr val="003B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2"/>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Hyper-V</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3"/>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vSphere</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4"/>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KVM</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5"/>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Xen</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6"/>
                  </a:ext>
                </a:extLst>
              </a:tr>
              <a:tr h="198125">
                <a:tc rowSpan="7">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300"/>
                        <a:buFont typeface="Arial"/>
                        <a:buNone/>
                      </a:pPr>
                      <a:r>
                        <a:rPr lang="en-US" sz="1300" b="1" u="none" strike="noStrike" cap="none" dirty="0">
                          <a:solidFill>
                            <a:schemeClr val="lt1"/>
                          </a:solidFill>
                        </a:rPr>
                        <a:t> HCI Features</a:t>
                      </a:r>
                      <a:endParaRPr sz="1300" b="1" i="0" u="none" strike="noStrike" cap="none" dirty="0">
                        <a:solidFill>
                          <a:schemeClr val="lt1"/>
                        </a:solidFill>
                        <a:latin typeface="Arial"/>
                        <a:ea typeface="Arial"/>
                        <a:cs typeface="Arial"/>
                        <a:sym typeface="Arial"/>
                      </a:endParaRPr>
                    </a:p>
                  </a:txBody>
                  <a:tcPr marL="0" marR="0" marT="0" marB="0">
                    <a:solidFill>
                      <a:schemeClr val="accent1"/>
                    </a:solidFill>
                  </a:tcPr>
                </a:tc>
                <a:tc gridSpan="6">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Hybrid Cloud</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8"/>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Networking</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09"/>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Kubernetes</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0"/>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File</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1"/>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S3 Object</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2"/>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Security</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3"/>
                  </a:ext>
                </a:extLst>
              </a:tr>
              <a:tr h="198125">
                <a:tc rowSpan="3">
                  <a:txBody>
                    <a:bodyPr/>
                    <a:lstStyle/>
                    <a:p>
                      <a:pPr marL="0" marR="0" lvl="0" indent="0" algn="l" rtl="0">
                        <a:lnSpc>
                          <a:spcPct val="100000"/>
                        </a:lnSpc>
                        <a:spcBef>
                          <a:spcPts val="0"/>
                        </a:spcBef>
                        <a:spcAft>
                          <a:spcPts val="0"/>
                        </a:spcAft>
                        <a:buClr>
                          <a:srgbClr val="000000"/>
                        </a:buClr>
                        <a:buSzPts val="1100"/>
                        <a:buFont typeface="Arial"/>
                        <a:buNone/>
                      </a:pPr>
                      <a:endParaRPr sz="1100" b="1" u="none" strike="noStrike" cap="none" dirty="0">
                        <a:solidFill>
                          <a:schemeClr val="lt1"/>
                        </a:solidFill>
                      </a:endParaRPr>
                    </a:p>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a:t>
                      </a:r>
                      <a:r>
                        <a:rPr lang="en-US" sz="1300" b="1" u="none" strike="noStrike" cap="none" dirty="0">
                          <a:solidFill>
                            <a:schemeClr val="lt1"/>
                          </a:solidFill>
                        </a:rPr>
                        <a:t>Purchase Options</a:t>
                      </a:r>
                      <a:endParaRPr sz="1300" b="1" i="0" u="none" strike="noStrike" cap="none" dirty="0">
                        <a:solidFill>
                          <a:schemeClr val="lt1"/>
                        </a:solidFill>
                        <a:latin typeface="Arial"/>
                        <a:ea typeface="Arial"/>
                        <a:cs typeface="Arial"/>
                        <a:sym typeface="Arial"/>
                      </a:endParaRPr>
                    </a:p>
                  </a:txBody>
                  <a:tcPr marL="0" marR="0" marT="0" marB="0">
                    <a:solidFill>
                      <a:schemeClr val="accent1"/>
                    </a:solidFill>
                  </a:tcPr>
                </a:tc>
                <a:tc gridSpan="6">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14"/>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Perpetual</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 </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5"/>
                  </a:ext>
                </a:extLst>
              </a:tr>
              <a:tr h="1981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 Subscription</a:t>
                      </a:r>
                      <a:endParaRPr sz="1100" b="1" i="0" u="none" strike="noStrike" cap="none" dirty="0">
                        <a:solidFill>
                          <a:schemeClr val="lt1"/>
                        </a:solidFill>
                        <a:latin typeface="Arial"/>
                        <a:ea typeface="Arial"/>
                        <a:cs typeface="Arial"/>
                        <a:sym typeface="Arial"/>
                      </a:endParaRPr>
                    </a:p>
                  </a:txBody>
                  <a:tcPr marL="0" marR="0" marT="0" marB="0" anchor="b">
                    <a:solidFill>
                      <a:srgbClr val="003B80"/>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100"/>
                        <a:buFont typeface="Arial"/>
                        <a:buNone/>
                      </a:pPr>
                      <a:r>
                        <a:rPr lang="en-US" sz="1100" b="1" u="none" strike="noStrike" cap="none" dirty="0"/>
                        <a:t>X</a:t>
                      </a:r>
                      <a:endParaRPr sz="1100" b="1" i="0" u="none" strike="noStrike" cap="none" dirty="0">
                        <a:solidFill>
                          <a:srgbClr val="000000"/>
                        </a:solidFill>
                        <a:latin typeface="Arial"/>
                        <a:ea typeface="Arial"/>
                        <a:cs typeface="Arial"/>
                        <a:sym typeface="Arial"/>
                      </a:endParaRPr>
                    </a:p>
                  </a:txBody>
                  <a:tcPr marL="0" marR="0" marT="0" marB="0" anchor="b"/>
                </a:tc>
                <a:extLst>
                  <a:ext uri="{0D108BD9-81ED-4DB2-BD59-A6C34878D82A}">
                    <a16:rowId xmlns:a16="http://schemas.microsoft.com/office/drawing/2014/main" xmlns="" val="10016"/>
                  </a:ext>
                </a:extLst>
              </a:tr>
            </a:tbl>
          </a:graphicData>
        </a:graphic>
      </p:graphicFrame>
      <p:sp>
        <p:nvSpPr>
          <p:cNvPr id="745" name="Google Shape;745;p18"/>
          <p:cNvSpPr txBox="1"/>
          <p:nvPr/>
        </p:nvSpPr>
        <p:spPr>
          <a:xfrm>
            <a:off x="609600" y="6031050"/>
            <a:ext cx="10252800" cy="1539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strike="noStrike" cap="none" dirty="0">
                <a:solidFill>
                  <a:schemeClr val="accent2">
                    <a:lumMod val="75000"/>
                  </a:schemeClr>
                </a:solidFill>
                <a:latin typeface="Arial"/>
                <a:ea typeface="Arial"/>
                <a:cs typeface="Arial"/>
                <a:sym typeface="Arial"/>
              </a:rPr>
              <a:t>Source:</a:t>
            </a:r>
            <a:r>
              <a:rPr lang="en-US" sz="1000" b="0" i="0" strike="noStrike" cap="none" dirty="0">
                <a:solidFill>
                  <a:schemeClr val="accent2">
                    <a:lumMod val="75000"/>
                  </a:schemeClr>
                </a:solidFill>
                <a:uFill>
                  <a:noFill/>
                </a:uFill>
                <a:latin typeface="Arial"/>
                <a:ea typeface="Arial"/>
                <a:cs typeface="Arial"/>
                <a:sym typeface="Arial"/>
                <a:hlinkClick r:id="rId3">
                  <a:extLst>
                    <a:ext uri="{A12FA001-AC4F-418D-AE19-62706E023703}">
                      <ahyp:hlinkClr xmlns:ahyp="http://schemas.microsoft.com/office/drawing/2018/hyperlinkcolor" xmlns="" val="tx"/>
                    </a:ext>
                  </a:extLst>
                </a:hlinkClick>
              </a:rPr>
              <a:t> </a:t>
            </a:r>
            <a:r>
              <a:rPr lang="en-US" sz="1000" b="0" i="0" strike="noStrike" cap="none" dirty="0">
                <a:solidFill>
                  <a:schemeClr val="accent2">
                    <a:lumMod val="75000"/>
                  </a:schemeClr>
                </a:solidFill>
                <a:latin typeface="Arial"/>
                <a:ea typeface="Arial"/>
                <a:cs typeface="Arial"/>
                <a:sym typeface="Arial"/>
                <a:hlinkClick r:id="rId3">
                  <a:extLst>
                    <a:ext uri="{A12FA001-AC4F-418D-AE19-62706E023703}">
                      <ahyp:hlinkClr xmlns:ahyp="http://schemas.microsoft.com/office/drawing/2018/hyperlinkcolor" xmlns="" val="tx"/>
                    </a:ext>
                  </a:extLst>
                </a:hlinkClick>
              </a:rPr>
              <a:t>Competitive Landscape: Hyperconverged Infrastructure Software</a:t>
            </a:r>
            <a:r>
              <a:rPr lang="en-US" sz="1000" dirty="0">
                <a:solidFill>
                  <a:schemeClr val="accent2">
                    <a:lumMod val="75000"/>
                  </a:schemeClr>
                </a:solidFill>
              </a:rPr>
              <a:t> </a:t>
            </a:r>
            <a:r>
              <a:rPr lang="en-US" sz="1000" b="0" i="0" strike="noStrike" cap="none" dirty="0">
                <a:solidFill>
                  <a:schemeClr val="accent2">
                    <a:lumMod val="75000"/>
                  </a:schemeClr>
                </a:solidFill>
                <a:latin typeface="Arial"/>
                <a:ea typeface="Arial"/>
                <a:cs typeface="Arial"/>
                <a:sym typeface="Arial"/>
              </a:rPr>
              <a:t>and </a:t>
            </a:r>
            <a:r>
              <a:rPr lang="en-US" sz="1000" b="0" i="0" strike="noStrike" cap="none" dirty="0">
                <a:solidFill>
                  <a:schemeClr val="accent2">
                    <a:lumMod val="75000"/>
                  </a:schemeClr>
                </a:solidFill>
                <a:latin typeface="Arial"/>
                <a:ea typeface="Arial"/>
                <a:cs typeface="Arial"/>
                <a:sym typeface="Arial"/>
                <a:hlinkClick r:id="rId4">
                  <a:extLst>
                    <a:ext uri="{A12FA001-AC4F-418D-AE19-62706E023703}">
                      <ahyp:hlinkClr xmlns:ahyp="http://schemas.microsoft.com/office/drawing/2018/hyperlinkcolor" xmlns="" val="tx"/>
                    </a:ext>
                  </a:extLst>
                </a:hlinkClick>
              </a:rPr>
              <a:t>Market Share: Data Center Hardware Integrated Systems, Worldwide, 1Q21 Update</a:t>
            </a:r>
            <a:endParaRPr sz="1000" b="0" i="0" strike="noStrike" cap="none" dirty="0">
              <a:solidFill>
                <a:schemeClr val="accent2">
                  <a:lumMod val="75000"/>
                </a:schemeClr>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1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a:buNone/>
            </a:pPr>
            <a:r>
              <a:rPr lang="en-US" dirty="0">
                <a:latin typeface="Arial Black" panose="020B0A04020102020204" pitchFamily="34" charset="0"/>
              </a:rPr>
              <a:t>Market Trends</a:t>
            </a:r>
            <a:endParaRPr dirty="0">
              <a:latin typeface="Arial Black" panose="020B0A040201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xmlns="" id="{05217A3D-A8C3-42B3-BAD8-7D319A253F4C}"/>
              </a:ext>
            </a:extLst>
          </p:cNvPr>
          <p:cNvGraphicFramePr/>
          <p:nvPr>
            <p:extLst>
              <p:ext uri="{D42A27DB-BD31-4B8C-83A1-F6EECF244321}">
                <p14:modId xmlns:p14="http://schemas.microsoft.com/office/powerpoint/2010/main" val="3074979519"/>
              </p:ext>
            </p:extLst>
          </p:nvPr>
        </p:nvGraphicFramePr>
        <p:xfrm>
          <a:off x="375755" y="3001174"/>
          <a:ext cx="6078429" cy="2788940"/>
        </p:xfrm>
        <a:graphic>
          <a:graphicData uri="http://schemas.openxmlformats.org/drawingml/2006/chart">
            <c:chart xmlns:c="http://schemas.openxmlformats.org/drawingml/2006/chart" xmlns:r="http://schemas.openxmlformats.org/officeDocument/2006/relationships" r:id="rId3"/>
          </a:graphicData>
        </a:graphic>
      </p:graphicFrame>
      <p:cxnSp>
        <p:nvCxnSpPr>
          <p:cNvPr id="17" name="Straight Connector 16">
            <a:extLst>
              <a:ext uri="{FF2B5EF4-FFF2-40B4-BE49-F238E27FC236}">
                <a16:creationId xmlns:a16="http://schemas.microsoft.com/office/drawing/2014/main" xmlns="" id="{82499020-EB53-4605-8C74-0AA1923DFE69}"/>
              </a:ext>
            </a:extLst>
          </p:cNvPr>
          <p:cNvCxnSpPr>
            <a:cxnSpLocks/>
          </p:cNvCxnSpPr>
          <p:nvPr/>
        </p:nvCxnSpPr>
        <p:spPr>
          <a:xfrm flipV="1">
            <a:off x="973866" y="3796385"/>
            <a:ext cx="5211177" cy="817461"/>
          </a:xfrm>
          <a:prstGeom prst="line">
            <a:avLst/>
          </a:prstGeom>
          <a:ln/>
        </p:spPr>
        <p:style>
          <a:lnRef idx="2">
            <a:schemeClr val="accent5"/>
          </a:lnRef>
          <a:fillRef idx="0">
            <a:schemeClr val="accent5"/>
          </a:fillRef>
          <a:effectRef idx="1">
            <a:schemeClr val="accent5"/>
          </a:effectRef>
          <a:fontRef idx="minor">
            <a:schemeClr val="tx1"/>
          </a:fontRef>
        </p:style>
      </p:cxnSp>
      <p:sp>
        <p:nvSpPr>
          <p:cNvPr id="755" name="Google Shape;755;p20"/>
          <p:cNvSpPr txBox="1">
            <a:spLocks noGrp="1"/>
          </p:cNvSpPr>
          <p:nvPr>
            <p:ph type="title"/>
          </p:nvPr>
        </p:nvSpPr>
        <p:spPr>
          <a:xfrm>
            <a:off x="457200" y="328612"/>
            <a:ext cx="11616813" cy="723965"/>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Proportion of IT Spending "Shifting to Cloud" Will Accelerate in Aftermath of COVID-19 Crisis</a:t>
            </a:r>
            <a:endParaRPr dirty="0">
              <a:latin typeface="Arial Black" panose="020B0A04020102020204" pitchFamily="34" charset="0"/>
            </a:endParaRPr>
          </a:p>
        </p:txBody>
      </p:sp>
      <p:sp>
        <p:nvSpPr>
          <p:cNvPr id="756" name="Google Shape;756;p20"/>
          <p:cNvSpPr txBox="1"/>
          <p:nvPr/>
        </p:nvSpPr>
        <p:spPr>
          <a:xfrm>
            <a:off x="457200" y="6073140"/>
            <a:ext cx="3387146"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accent2">
                    <a:lumMod val="75000"/>
                  </a:schemeClr>
                </a:solidFill>
                <a:latin typeface="Arial"/>
                <a:ea typeface="Arial"/>
                <a:cs typeface="Arial"/>
                <a:sym typeface="Arial"/>
              </a:rPr>
              <a:t>Source: </a:t>
            </a:r>
            <a:r>
              <a:rPr lang="en-US" sz="1000" b="0" i="0" u="sng" strike="noStrike" cap="none" dirty="0">
                <a:solidFill>
                  <a:schemeClr val="accent2">
                    <a:lumMod val="75000"/>
                  </a:schemeClr>
                </a:solidFill>
                <a:latin typeface="Arial"/>
                <a:ea typeface="Arial"/>
                <a:cs typeface="Arial"/>
                <a:sym typeface="Arial"/>
                <a:hlinkClick r:id="rId4">
                  <a:extLst>
                    <a:ext uri="{A12FA001-AC4F-418D-AE19-62706E023703}">
                      <ahyp:hlinkClr xmlns:ahyp="http://schemas.microsoft.com/office/drawing/2018/hyperlinkcolor" xmlns="" val="tx"/>
                    </a:ext>
                  </a:extLst>
                </a:hlinkClick>
              </a:rPr>
              <a:t>Market Trends: Cloud Shift — 2020 Through 2024</a:t>
            </a:r>
            <a:endParaRPr sz="1000" b="0" i="0" u="none" strike="noStrike" cap="none" dirty="0">
              <a:solidFill>
                <a:schemeClr val="accent2">
                  <a:lumMod val="75000"/>
                </a:schemeClr>
              </a:solidFill>
              <a:latin typeface="Arial"/>
              <a:ea typeface="Arial"/>
              <a:cs typeface="Arial"/>
              <a:sym typeface="Arial"/>
            </a:endParaRPr>
          </a:p>
        </p:txBody>
      </p:sp>
      <p:sp>
        <p:nvSpPr>
          <p:cNvPr id="757" name="Google Shape;757;p20"/>
          <p:cNvSpPr/>
          <p:nvPr/>
        </p:nvSpPr>
        <p:spPr>
          <a:xfrm>
            <a:off x="447674" y="1450015"/>
            <a:ext cx="11276013" cy="738664"/>
          </a:xfrm>
          <a:prstGeom prst="rect">
            <a:avLst/>
          </a:prstGeom>
          <a:solidFill>
            <a:srgbClr val="F9F9F9"/>
          </a:solid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proportion of enterprise IT spending on public cloud computing continues to increase. Technology and service providers must ensure they remain attuned to changing market dynamics as enterprise IT spending continues the shift to cloud from 2020 through 2024 in the wake of COVID-19. Over 45% of IT spending in the segments included as part of the cloud shift will have shifted to cloud by 2024, up from 33% in 2020.</a:t>
            </a:r>
            <a:endParaRPr sz="1400" b="0" i="0" u="none" strike="noStrike" cap="none" dirty="0">
              <a:solidFill>
                <a:srgbClr val="000000"/>
              </a:solidFill>
              <a:latin typeface="Arial"/>
              <a:ea typeface="Arial"/>
              <a:cs typeface="Arial"/>
              <a:sym typeface="Arial"/>
            </a:endParaRPr>
          </a:p>
        </p:txBody>
      </p:sp>
      <p:graphicFrame>
        <p:nvGraphicFramePr>
          <p:cNvPr id="759" name="Google Shape;759;p20"/>
          <p:cNvGraphicFramePr/>
          <p:nvPr/>
        </p:nvGraphicFramePr>
        <p:xfrm>
          <a:off x="6789175" y="3108231"/>
          <a:ext cx="4934512" cy="2574827"/>
        </p:xfrm>
        <a:graphic>
          <a:graphicData uri="http://schemas.openxmlformats.org/drawingml/2006/chart">
            <c:chart xmlns:c="http://schemas.openxmlformats.org/drawingml/2006/chart" xmlns:r="http://schemas.openxmlformats.org/officeDocument/2006/relationships" r:id="rId5"/>
          </a:graphicData>
        </a:graphic>
      </p:graphicFrame>
      <p:sp>
        <p:nvSpPr>
          <p:cNvPr id="761" name="Google Shape;761;p20"/>
          <p:cNvSpPr/>
          <p:nvPr/>
        </p:nvSpPr>
        <p:spPr>
          <a:xfrm>
            <a:off x="6650293" y="2786081"/>
            <a:ext cx="495260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Growth in Revenue</a:t>
            </a:r>
            <a:endParaRPr sz="1400" b="0" i="0" u="none" strike="noStrike" cap="none" dirty="0">
              <a:solidFill>
                <a:srgbClr val="000000"/>
              </a:solidFill>
              <a:latin typeface="Arial"/>
              <a:ea typeface="Arial"/>
              <a:cs typeface="Arial"/>
              <a:sym typeface="Arial"/>
            </a:endParaRPr>
          </a:p>
        </p:txBody>
      </p:sp>
      <p:sp>
        <p:nvSpPr>
          <p:cNvPr id="762" name="Google Shape;762;p20"/>
          <p:cNvSpPr/>
          <p:nvPr/>
        </p:nvSpPr>
        <p:spPr>
          <a:xfrm>
            <a:off x="3609378" y="2380273"/>
            <a:ext cx="495260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Sizing Cloud Shift, Worldwide, 2018-2024</a:t>
            </a:r>
            <a:endParaRPr sz="1400" b="0" i="0" u="none" strike="noStrike" cap="none" dirty="0">
              <a:solidFill>
                <a:srgbClr val="000000"/>
              </a:solidFill>
              <a:latin typeface="Arial"/>
              <a:ea typeface="Arial"/>
              <a:cs typeface="Arial"/>
              <a:sym typeface="Arial"/>
            </a:endParaRPr>
          </a:p>
        </p:txBody>
      </p:sp>
      <p:sp>
        <p:nvSpPr>
          <p:cNvPr id="14" name="Rectangle 13">
            <a:extLst>
              <a:ext uri="{FF2B5EF4-FFF2-40B4-BE49-F238E27FC236}">
                <a16:creationId xmlns:a16="http://schemas.microsoft.com/office/drawing/2014/main" xmlns="" id="{B2930BD5-990E-4C4A-B54C-594945959301}"/>
              </a:ext>
            </a:extLst>
          </p:cNvPr>
          <p:cNvSpPr/>
          <p:nvPr/>
        </p:nvSpPr>
        <p:spPr>
          <a:xfrm>
            <a:off x="785215" y="2784617"/>
            <a:ext cx="4952603" cy="276999"/>
          </a:xfrm>
          <a:prstGeom prst="rect">
            <a:avLst/>
          </a:prstGeom>
          <a:noFill/>
        </p:spPr>
        <p:txBody>
          <a:bodyPr wrap="square">
            <a:spAutoFit/>
          </a:bodyPr>
          <a:lstStyle/>
          <a:p>
            <a:pPr algn="ctr"/>
            <a:r>
              <a:rPr lang="en-US" sz="1200" b="1" dirty="0"/>
              <a:t>Total Revenue</a:t>
            </a:r>
          </a:p>
        </p:txBody>
      </p:sp>
      <p:cxnSp>
        <p:nvCxnSpPr>
          <p:cNvPr id="15" name="Straight Connector 14">
            <a:extLst>
              <a:ext uri="{FF2B5EF4-FFF2-40B4-BE49-F238E27FC236}">
                <a16:creationId xmlns:a16="http://schemas.microsoft.com/office/drawing/2014/main" xmlns="" id="{84B4B4BD-99CE-4CF6-9CED-803E43869CB5}"/>
              </a:ext>
            </a:extLst>
          </p:cNvPr>
          <p:cNvCxnSpPr>
            <a:cxnSpLocks/>
          </p:cNvCxnSpPr>
          <p:nvPr/>
        </p:nvCxnSpPr>
        <p:spPr>
          <a:xfrm>
            <a:off x="2278122" y="5823433"/>
            <a:ext cx="195768" cy="0"/>
          </a:xfrm>
          <a:prstGeom prst="line">
            <a:avLst/>
          </a:prstGeom>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xmlns="" id="{83715476-EF0B-47D2-8D01-7268D2CE3460}"/>
              </a:ext>
            </a:extLst>
          </p:cNvPr>
          <p:cNvSpPr txBox="1"/>
          <p:nvPr/>
        </p:nvSpPr>
        <p:spPr>
          <a:xfrm>
            <a:off x="2572772" y="5711396"/>
            <a:ext cx="4836983" cy="261610"/>
          </a:xfrm>
          <a:prstGeom prst="rect">
            <a:avLst/>
          </a:prstGeom>
          <a:noFill/>
        </p:spPr>
        <p:txBody>
          <a:bodyPr wrap="square" lIns="0" rtlCol="0">
            <a:spAutoFit/>
          </a:bodyPr>
          <a:lstStyle/>
          <a:p>
            <a:r>
              <a:rPr lang="en-US" sz="1100" dirty="0"/>
              <a:t>Increasing Cloud Revenue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21"/>
          <p:cNvSpPr/>
          <p:nvPr/>
        </p:nvSpPr>
        <p:spPr>
          <a:xfrm>
            <a:off x="7086601" y="2396845"/>
            <a:ext cx="4557420" cy="2784756"/>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71" name="Google Shape;771;p21"/>
          <p:cNvSpPr txBox="1">
            <a:spLocks noGrp="1"/>
          </p:cNvSpPr>
          <p:nvPr>
            <p:ph type="title"/>
          </p:nvPr>
        </p:nvSpPr>
        <p:spPr>
          <a:xfrm>
            <a:off x="368009" y="277920"/>
            <a:ext cx="11528716" cy="9477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Global IT Spending Will Reach $4.1 Trillion in 2021, Surpassing 2019 Spending Levels</a:t>
            </a:r>
            <a:endParaRPr sz="2600" dirty="0">
              <a:solidFill>
                <a:srgbClr val="FF540A"/>
              </a:solidFill>
              <a:latin typeface="Arial Black" panose="020B0A04020102020204" pitchFamily="34" charset="0"/>
            </a:endParaRPr>
          </a:p>
        </p:txBody>
      </p:sp>
      <p:sp>
        <p:nvSpPr>
          <p:cNvPr id="772" name="Google Shape;772;p21"/>
          <p:cNvSpPr/>
          <p:nvPr/>
        </p:nvSpPr>
        <p:spPr>
          <a:xfrm>
            <a:off x="368008" y="1303929"/>
            <a:ext cx="11276013" cy="523220"/>
          </a:xfrm>
          <a:prstGeom prst="rect">
            <a:avLst/>
          </a:prstGeom>
          <a:solidFill>
            <a:srgbClr val="F2F2F2"/>
          </a:solid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1"/>
                </a:solidFill>
                <a:latin typeface="Arial"/>
                <a:ea typeface="Arial"/>
                <a:cs typeface="Arial"/>
                <a:sym typeface="Arial"/>
              </a:rPr>
              <a:t>The rise of enterprise application software, infrastructure software, and managed services and cloud infrastructure services in the near and long term demonstrates that the trend toward digital business is not a one- or two-year trend. Rather, it is systemic and long-term.</a:t>
            </a:r>
            <a:endParaRPr sz="1400" b="0" i="0" u="none" strike="noStrike" cap="none" dirty="0">
              <a:solidFill>
                <a:srgbClr val="000000"/>
              </a:solidFill>
              <a:latin typeface="Arial"/>
              <a:ea typeface="Arial"/>
              <a:cs typeface="Arial"/>
              <a:sym typeface="Arial"/>
            </a:endParaRPr>
          </a:p>
        </p:txBody>
      </p:sp>
      <p:sp>
        <p:nvSpPr>
          <p:cNvPr id="773" name="Google Shape;773;p21"/>
          <p:cNvSpPr/>
          <p:nvPr/>
        </p:nvSpPr>
        <p:spPr>
          <a:xfrm>
            <a:off x="547688" y="1958108"/>
            <a:ext cx="631507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Global IT Spending by Market Segment</a:t>
            </a:r>
            <a:endParaRPr sz="1400" b="0" i="0" u="none" strike="noStrike" cap="none" dirty="0">
              <a:solidFill>
                <a:srgbClr val="000000"/>
              </a:solidFill>
              <a:latin typeface="Arial"/>
              <a:ea typeface="Arial"/>
              <a:cs typeface="Arial"/>
              <a:sym typeface="Arial"/>
            </a:endParaRPr>
          </a:p>
        </p:txBody>
      </p:sp>
      <p:sp>
        <p:nvSpPr>
          <p:cNvPr id="774" name="Google Shape;774;p21"/>
          <p:cNvSpPr txBox="1"/>
          <p:nvPr/>
        </p:nvSpPr>
        <p:spPr>
          <a:xfrm>
            <a:off x="7096126" y="6094763"/>
            <a:ext cx="468657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bg1">
                    <a:lumMod val="50000"/>
                  </a:schemeClr>
                </a:solidFill>
                <a:latin typeface="Arial"/>
                <a:ea typeface="Arial"/>
                <a:cs typeface="Arial"/>
                <a:sym typeface="Arial"/>
              </a:rPr>
              <a:t>Source: </a:t>
            </a:r>
            <a:r>
              <a:rPr lang="en-US" sz="1000" b="0" i="0" u="sng" strike="noStrike" cap="none" dirty="0">
                <a:solidFill>
                  <a:schemeClr val="bg1">
                    <a:lumMod val="50000"/>
                  </a:schemeClr>
                </a:solidFill>
                <a:latin typeface="Arial"/>
                <a:ea typeface="Arial"/>
                <a:cs typeface="Arial"/>
                <a:sym typeface="Arial"/>
                <a:hlinkClick r:id="rId3">
                  <a:extLst>
                    <a:ext uri="{A12FA001-AC4F-418D-AE19-62706E023703}">
                      <ahyp:hlinkClr xmlns:ahyp="http://schemas.microsoft.com/office/drawing/2018/hyperlinkcolor" xmlns="" val="tx"/>
                    </a:ext>
                  </a:extLst>
                </a:hlinkClick>
              </a:rPr>
              <a:t>Forecast Analysis: IT Spending, Worldwide</a:t>
            </a:r>
            <a:endParaRPr sz="1000" b="0" i="0" u="none" strike="noStrike" cap="none" dirty="0">
              <a:solidFill>
                <a:schemeClr val="bg1">
                  <a:lumMod val="50000"/>
                </a:schemeClr>
              </a:solidFill>
              <a:latin typeface="Arial"/>
              <a:ea typeface="Arial"/>
              <a:cs typeface="Arial"/>
              <a:sym typeface="Arial"/>
            </a:endParaRPr>
          </a:p>
        </p:txBody>
      </p:sp>
      <p:pic>
        <p:nvPicPr>
          <p:cNvPr id="775" name="Google Shape;775;p21"/>
          <p:cNvPicPr preferRelativeResize="0"/>
          <p:nvPr/>
        </p:nvPicPr>
        <p:blipFill rotWithShape="1">
          <a:blip r:embed="rId4">
            <a:alphaModFix/>
          </a:blip>
          <a:srcRect/>
          <a:stretch/>
        </p:blipFill>
        <p:spPr>
          <a:xfrm>
            <a:off x="1306734" y="2396844"/>
            <a:ext cx="4953015" cy="3461231"/>
          </a:xfrm>
          <a:prstGeom prst="rect">
            <a:avLst/>
          </a:prstGeom>
          <a:noFill/>
          <a:ln>
            <a:noFill/>
          </a:ln>
        </p:spPr>
      </p:pic>
      <p:sp>
        <p:nvSpPr>
          <p:cNvPr id="776" name="Google Shape;776;p21"/>
          <p:cNvSpPr/>
          <p:nvPr/>
        </p:nvSpPr>
        <p:spPr>
          <a:xfrm>
            <a:off x="3543299" y="3086101"/>
            <a:ext cx="561975" cy="542924"/>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77" name="Google Shape;777;p21"/>
          <p:cNvSpPr/>
          <p:nvPr/>
        </p:nvSpPr>
        <p:spPr>
          <a:xfrm>
            <a:off x="7284816" y="2578179"/>
            <a:ext cx="4235380" cy="249299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00000"/>
              </a:lnSpc>
              <a:spcBef>
                <a:spcPts val="0"/>
              </a:spcBef>
              <a:spcAft>
                <a:spcPts val="0"/>
              </a:spcAft>
              <a:buClr>
                <a:srgbClr val="424242"/>
              </a:buClr>
              <a:buSzPts val="1200"/>
              <a:buFont typeface="Noto Sans Symbols"/>
              <a:buChar char="▪"/>
            </a:pPr>
            <a:r>
              <a:rPr lang="en-US" sz="1200" b="0" i="0" u="none" strike="noStrike" cap="none" dirty="0">
                <a:solidFill>
                  <a:schemeClr val="tx1"/>
                </a:solidFill>
                <a:latin typeface="Arial"/>
                <a:ea typeface="Arial"/>
                <a:cs typeface="Arial"/>
                <a:sym typeface="Arial"/>
              </a:rPr>
              <a:t>Digital business initiatives will push spending on enterprise applications, infrastructure software, and managed services and cloud infrastructure services into double-digit growth in 2021.</a:t>
            </a:r>
            <a:endParaRPr sz="1400" b="0" i="0" u="none" strike="noStrike" cap="none" dirty="0">
              <a:solidFill>
                <a:schemeClr val="tx1"/>
              </a:solidFill>
              <a:latin typeface="Arial"/>
              <a:ea typeface="Arial"/>
              <a:cs typeface="Arial"/>
              <a:sym typeface="Arial"/>
            </a:endParaRPr>
          </a:p>
          <a:p>
            <a:pPr marL="171450" marR="0" lvl="0" indent="-95250" algn="l" rtl="0">
              <a:lnSpc>
                <a:spcPct val="100000"/>
              </a:lnSpc>
              <a:spcBef>
                <a:spcPts val="0"/>
              </a:spcBef>
              <a:spcAft>
                <a:spcPts val="0"/>
              </a:spcAft>
              <a:buClr>
                <a:schemeClr val="dk1"/>
              </a:buClr>
              <a:buSzPts val="1200"/>
              <a:buFont typeface="Noto Sans Symbols"/>
              <a:buNone/>
            </a:pPr>
            <a:endParaRPr sz="1200" b="0" i="0" u="none" strike="noStrike" cap="none" dirty="0">
              <a:solidFill>
                <a:schemeClr val="tx1"/>
              </a:solidFill>
              <a:latin typeface="Arial"/>
              <a:ea typeface="Arial"/>
              <a:cs typeface="Arial"/>
              <a:sym typeface="Arial"/>
            </a:endParaRPr>
          </a:p>
          <a:p>
            <a:pPr marL="171450" marR="0" lvl="0" indent="-171450" algn="l" rtl="0">
              <a:lnSpc>
                <a:spcPct val="100000"/>
              </a:lnSpc>
              <a:spcBef>
                <a:spcPts val="0"/>
              </a:spcBef>
              <a:spcAft>
                <a:spcPts val="0"/>
              </a:spcAft>
              <a:buClr>
                <a:srgbClr val="424242"/>
              </a:buClr>
              <a:buSzPts val="1200"/>
              <a:buFont typeface="Noto Sans Symbols"/>
              <a:buChar char="▪"/>
            </a:pPr>
            <a:r>
              <a:rPr lang="en-US" sz="1200" b="0" i="0" u="none" strike="noStrike" cap="none" dirty="0">
                <a:solidFill>
                  <a:schemeClr val="tx1"/>
                </a:solidFill>
                <a:latin typeface="Arial"/>
                <a:ea typeface="Arial"/>
                <a:cs typeface="Arial"/>
                <a:sym typeface="Arial"/>
              </a:rPr>
              <a:t>Cloud spending is expected to grow at 18.4% in 2021. 2020 was the year of a cloud proof point. Cloud had always promised the ability to scale up and scale down as required, and the shifting needs of enterprises throughout the pandemic validated the claims around its scalability and flexibility. CIOs with more IT to do, and less time to do it, will increasingly use cloud alternatives to gain the quickest time to value in 2021 spending.</a:t>
            </a:r>
            <a:endParaRPr sz="1200" b="0" i="0" u="none" strike="noStrike" cap="none" dirty="0">
              <a:solidFill>
                <a:schemeClr val="tx1"/>
              </a:solidFill>
              <a:latin typeface="Arial"/>
              <a:ea typeface="Arial"/>
              <a:cs typeface="Arial"/>
              <a:sym typeface="Arial"/>
            </a:endParaRPr>
          </a:p>
        </p:txBody>
      </p:sp>
      <p:sp>
        <p:nvSpPr>
          <p:cNvPr id="778" name="Google Shape;778;p21"/>
          <p:cNvSpPr/>
          <p:nvPr/>
        </p:nvSpPr>
        <p:spPr>
          <a:xfrm>
            <a:off x="7981950" y="2245898"/>
            <a:ext cx="2686050"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a:ea typeface="Arial"/>
                <a:cs typeface="Arial"/>
                <a:sym typeface="Arial"/>
              </a:rPr>
              <a:t>Market Impact</a:t>
            </a:r>
            <a:endParaRPr sz="1400" b="0" i="0" u="none" strike="noStrike" cap="none" dirty="0">
              <a:solidFill>
                <a:srgbClr val="000000"/>
              </a:solidFill>
              <a:latin typeface="Arial"/>
              <a:ea typeface="Arial"/>
              <a:cs typeface="Arial"/>
              <a:sym typeface="Arial"/>
            </a:endParaRPr>
          </a:p>
        </p:txBody>
      </p:sp>
      <p:cxnSp>
        <p:nvCxnSpPr>
          <p:cNvPr id="779" name="Google Shape;779;p21"/>
          <p:cNvCxnSpPr/>
          <p:nvPr/>
        </p:nvCxnSpPr>
        <p:spPr>
          <a:xfrm>
            <a:off x="6343650" y="3629025"/>
            <a:ext cx="519112" cy="0"/>
          </a:xfrm>
          <a:prstGeom prst="straightConnector1">
            <a:avLst/>
          </a:prstGeom>
          <a:noFill/>
          <a:ln w="19050" cap="flat" cmpd="sng">
            <a:solidFill>
              <a:schemeClr val="accent1"/>
            </a:solidFill>
            <a:prstDash val="solid"/>
            <a:miter lim="800000"/>
            <a:headEnd type="none" w="sm" len="sm"/>
            <a:tailEnd type="triangle" w="med" len="med"/>
          </a:ln>
        </p:spPr>
      </p:cxnSp>
      <p:sp>
        <p:nvSpPr>
          <p:cNvPr id="780" name="Google Shape;780;p21"/>
          <p:cNvSpPr txBox="1"/>
          <p:nvPr/>
        </p:nvSpPr>
        <p:spPr>
          <a:xfrm>
            <a:off x="425157" y="5940874"/>
            <a:ext cx="6315074"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Note: The size of each bubble represents 2021 end-user spending by IT market segment in constant currency.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2"/>
          <p:cNvSpPr/>
          <p:nvPr/>
        </p:nvSpPr>
        <p:spPr>
          <a:xfrm>
            <a:off x="866775" y="2475545"/>
            <a:ext cx="5715000" cy="3041636"/>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86" name="Google Shape;786;p22"/>
          <p:cNvSpPr txBox="1">
            <a:spLocks noGrp="1"/>
          </p:cNvSpPr>
          <p:nvPr>
            <p:ph type="title"/>
          </p:nvPr>
        </p:nvSpPr>
        <p:spPr>
          <a:xfrm>
            <a:off x="368009" y="296970"/>
            <a:ext cx="11276013" cy="9477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a:buNone/>
            </a:pPr>
            <a:r>
              <a:rPr lang="en-US" sz="2800" dirty="0">
                <a:latin typeface="Arial Black" panose="020B0A04020102020204" pitchFamily="34" charset="0"/>
              </a:rPr>
              <a:t>Pandemic Bent the Long-Term Curve of the Social and Collaboration Software Market Upward</a:t>
            </a:r>
            <a:endParaRPr sz="2800" dirty="0">
              <a:solidFill>
                <a:srgbClr val="FF540A"/>
              </a:solidFill>
              <a:latin typeface="Arial Black" panose="020B0A04020102020204" pitchFamily="34" charset="0"/>
            </a:endParaRPr>
          </a:p>
        </p:txBody>
      </p:sp>
      <p:sp>
        <p:nvSpPr>
          <p:cNvPr id="787" name="Google Shape;787;p22"/>
          <p:cNvSpPr/>
          <p:nvPr/>
        </p:nvSpPr>
        <p:spPr>
          <a:xfrm rot="-5400000">
            <a:off x="2663187" y="1665941"/>
            <a:ext cx="2379380" cy="4724399"/>
          </a:xfrm>
          <a:prstGeom prst="rtTriangle">
            <a:avLst/>
          </a:prstGeom>
          <a:solidFill>
            <a:srgbClr val="009AD7"/>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788" name="Google Shape;788;p22"/>
          <p:cNvSpPr/>
          <p:nvPr/>
        </p:nvSpPr>
        <p:spPr>
          <a:xfrm>
            <a:off x="1333500" y="5257800"/>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2019</a:t>
            </a:r>
            <a:endParaRPr sz="1400" b="0" i="0" u="none" strike="noStrike" cap="none" dirty="0">
              <a:solidFill>
                <a:srgbClr val="000000"/>
              </a:solidFill>
              <a:latin typeface="Arial"/>
              <a:ea typeface="Arial"/>
              <a:cs typeface="Arial"/>
              <a:sym typeface="Arial"/>
            </a:endParaRPr>
          </a:p>
        </p:txBody>
      </p:sp>
      <p:sp>
        <p:nvSpPr>
          <p:cNvPr id="789" name="Google Shape;789;p22"/>
          <p:cNvSpPr/>
          <p:nvPr/>
        </p:nvSpPr>
        <p:spPr>
          <a:xfrm>
            <a:off x="2343150" y="5257800"/>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2020</a:t>
            </a:r>
            <a:endParaRPr sz="1400" b="0" i="0" u="none" strike="noStrike" cap="none" dirty="0">
              <a:solidFill>
                <a:srgbClr val="000000"/>
              </a:solidFill>
              <a:latin typeface="Arial"/>
              <a:ea typeface="Arial"/>
              <a:cs typeface="Arial"/>
              <a:sym typeface="Arial"/>
            </a:endParaRPr>
          </a:p>
        </p:txBody>
      </p:sp>
      <p:sp>
        <p:nvSpPr>
          <p:cNvPr id="790" name="Google Shape;790;p22"/>
          <p:cNvSpPr/>
          <p:nvPr/>
        </p:nvSpPr>
        <p:spPr>
          <a:xfrm>
            <a:off x="3238500" y="5257800"/>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2021</a:t>
            </a:r>
            <a:endParaRPr sz="1400" b="0" i="0" u="none" strike="noStrike" cap="none" dirty="0">
              <a:solidFill>
                <a:srgbClr val="000000"/>
              </a:solidFill>
              <a:latin typeface="Arial"/>
              <a:ea typeface="Arial"/>
              <a:cs typeface="Arial"/>
              <a:sym typeface="Arial"/>
            </a:endParaRPr>
          </a:p>
        </p:txBody>
      </p:sp>
      <p:sp>
        <p:nvSpPr>
          <p:cNvPr id="791" name="Google Shape;791;p22"/>
          <p:cNvSpPr/>
          <p:nvPr/>
        </p:nvSpPr>
        <p:spPr>
          <a:xfrm>
            <a:off x="4202284" y="5268449"/>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2022</a:t>
            </a:r>
            <a:endParaRPr sz="1400" b="0" i="0" u="none" strike="noStrike" cap="none" dirty="0">
              <a:solidFill>
                <a:srgbClr val="000000"/>
              </a:solidFill>
              <a:latin typeface="Arial"/>
              <a:ea typeface="Arial"/>
              <a:cs typeface="Arial"/>
              <a:sym typeface="Arial"/>
            </a:endParaRPr>
          </a:p>
        </p:txBody>
      </p:sp>
      <p:sp>
        <p:nvSpPr>
          <p:cNvPr id="792" name="Google Shape;792;p22"/>
          <p:cNvSpPr/>
          <p:nvPr/>
        </p:nvSpPr>
        <p:spPr>
          <a:xfrm>
            <a:off x="5101643" y="5257800"/>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2023</a:t>
            </a:r>
            <a:endParaRPr sz="1400" b="0" i="0" u="none" strike="noStrike" cap="none" dirty="0">
              <a:solidFill>
                <a:srgbClr val="000000"/>
              </a:solidFill>
              <a:latin typeface="Arial"/>
              <a:ea typeface="Arial"/>
              <a:cs typeface="Arial"/>
              <a:sym typeface="Arial"/>
            </a:endParaRPr>
          </a:p>
        </p:txBody>
      </p:sp>
      <p:sp>
        <p:nvSpPr>
          <p:cNvPr id="793" name="Google Shape;793;p22"/>
          <p:cNvSpPr/>
          <p:nvPr/>
        </p:nvSpPr>
        <p:spPr>
          <a:xfrm>
            <a:off x="5923489" y="5257800"/>
            <a:ext cx="466725" cy="15388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2024</a:t>
            </a:r>
            <a:endParaRPr sz="1400" b="0" i="0" u="none" strike="noStrike" cap="none" dirty="0">
              <a:solidFill>
                <a:srgbClr val="000000"/>
              </a:solidFill>
              <a:latin typeface="Arial"/>
              <a:ea typeface="Arial"/>
              <a:cs typeface="Arial"/>
              <a:sym typeface="Arial"/>
            </a:endParaRPr>
          </a:p>
        </p:txBody>
      </p:sp>
      <p:sp>
        <p:nvSpPr>
          <p:cNvPr id="794" name="Google Shape;794;p22"/>
          <p:cNvSpPr/>
          <p:nvPr/>
        </p:nvSpPr>
        <p:spPr>
          <a:xfrm>
            <a:off x="1171578" y="4332169"/>
            <a:ext cx="971545" cy="3077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$3.5 Billion</a:t>
            </a:r>
            <a:endParaRPr sz="1400" b="0" i="0" u="none" strike="noStrike" cap="none" dirty="0">
              <a:solidFill>
                <a:srgbClr val="000000"/>
              </a:solidFill>
              <a:latin typeface="Arial"/>
              <a:ea typeface="Arial"/>
              <a:cs typeface="Arial"/>
              <a:sym typeface="Arial"/>
            </a:endParaRPr>
          </a:p>
        </p:txBody>
      </p:sp>
      <p:sp>
        <p:nvSpPr>
          <p:cNvPr id="795" name="Google Shape;795;p22"/>
          <p:cNvSpPr/>
          <p:nvPr/>
        </p:nvSpPr>
        <p:spPr>
          <a:xfrm>
            <a:off x="5563116" y="2568392"/>
            <a:ext cx="971545" cy="30777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$6.5 Billion</a:t>
            </a:r>
            <a:endParaRPr sz="1400" b="0" i="0" u="none" strike="noStrike" cap="none" dirty="0">
              <a:solidFill>
                <a:srgbClr val="000000"/>
              </a:solidFill>
              <a:latin typeface="Arial"/>
              <a:ea typeface="Arial"/>
              <a:cs typeface="Arial"/>
              <a:sym typeface="Arial"/>
            </a:endParaRPr>
          </a:p>
        </p:txBody>
      </p:sp>
      <p:cxnSp>
        <p:nvCxnSpPr>
          <p:cNvPr id="796" name="Google Shape;796;p22"/>
          <p:cNvCxnSpPr/>
          <p:nvPr/>
        </p:nvCxnSpPr>
        <p:spPr>
          <a:xfrm>
            <a:off x="1500192" y="4646124"/>
            <a:ext cx="0" cy="543132"/>
          </a:xfrm>
          <a:prstGeom prst="straightConnector1">
            <a:avLst/>
          </a:prstGeom>
          <a:noFill/>
          <a:ln w="12700" cap="flat" cmpd="sng">
            <a:solidFill>
              <a:schemeClr val="dk1"/>
            </a:solidFill>
            <a:prstDash val="solid"/>
            <a:miter lim="800000"/>
            <a:headEnd type="none" w="sm" len="sm"/>
            <a:tailEnd type="none" w="sm" len="sm"/>
          </a:ln>
        </p:spPr>
      </p:cxnSp>
      <p:sp>
        <p:nvSpPr>
          <p:cNvPr id="797" name="Google Shape;797;p22"/>
          <p:cNvSpPr/>
          <p:nvPr/>
        </p:nvSpPr>
        <p:spPr>
          <a:xfrm>
            <a:off x="368008" y="1399179"/>
            <a:ext cx="11276013" cy="523220"/>
          </a:xfrm>
          <a:prstGeom prst="rect">
            <a:avLst/>
          </a:prstGeom>
          <a:solidFill>
            <a:srgbClr val="F2F2F2"/>
          </a:solid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Forecast Assumption: </a:t>
            </a:r>
            <a:r>
              <a:rPr lang="en-US" sz="1400" b="0" i="0" u="none" strike="noStrike" cap="none" dirty="0">
                <a:solidFill>
                  <a:schemeClr val="dk1"/>
                </a:solidFill>
                <a:latin typeface="Arial"/>
                <a:ea typeface="Arial"/>
                <a:cs typeface="Arial"/>
                <a:sym typeface="Arial"/>
              </a:rPr>
              <a:t>By 2025, nearly 65% of enterprise application software providers will have included some form of social and collaboration software functionalities in their software product portfolios.</a:t>
            </a:r>
            <a:endParaRPr sz="1400" b="0" i="0" u="none" strike="noStrike" cap="none" dirty="0">
              <a:solidFill>
                <a:srgbClr val="000000"/>
              </a:solidFill>
              <a:latin typeface="Arial"/>
              <a:ea typeface="Arial"/>
              <a:cs typeface="Arial"/>
              <a:sym typeface="Arial"/>
            </a:endParaRPr>
          </a:p>
        </p:txBody>
      </p:sp>
      <p:sp>
        <p:nvSpPr>
          <p:cNvPr id="798" name="Google Shape;798;p22"/>
          <p:cNvSpPr/>
          <p:nvPr/>
        </p:nvSpPr>
        <p:spPr>
          <a:xfrm>
            <a:off x="547688" y="2110508"/>
            <a:ext cx="631507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Forecast Social Software Spending, Worldwide Revenue, 2019-2024</a:t>
            </a:r>
            <a:endParaRPr sz="1400" b="0" i="0" u="none" strike="noStrike" cap="none" dirty="0">
              <a:solidFill>
                <a:srgbClr val="000000"/>
              </a:solidFill>
              <a:latin typeface="Arial"/>
              <a:ea typeface="Arial"/>
              <a:cs typeface="Arial"/>
              <a:sym typeface="Arial"/>
            </a:endParaRPr>
          </a:p>
        </p:txBody>
      </p:sp>
      <p:sp>
        <p:nvSpPr>
          <p:cNvPr id="799" name="Google Shape;799;p22"/>
          <p:cNvSpPr txBox="1"/>
          <p:nvPr/>
        </p:nvSpPr>
        <p:spPr>
          <a:xfrm>
            <a:off x="368008" y="6084667"/>
            <a:ext cx="5278689"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bg1">
                    <a:lumMod val="50000"/>
                  </a:schemeClr>
                </a:solidFill>
                <a:latin typeface="Arial"/>
                <a:ea typeface="Arial"/>
                <a:cs typeface="Arial"/>
                <a:sym typeface="Arial"/>
              </a:rPr>
              <a:t>Source: </a:t>
            </a:r>
            <a:r>
              <a:rPr lang="en-US" sz="1000" u="sng" dirty="0">
                <a:solidFill>
                  <a:schemeClr val="bg1">
                    <a:lumMod val="50000"/>
                  </a:schemeClr>
                </a:solidFill>
                <a:hlinkClick r:id="rId3">
                  <a:extLst>
                    <a:ext uri="{A12FA001-AC4F-418D-AE19-62706E023703}">
                      <ahyp:hlinkClr xmlns:ahyp="http://schemas.microsoft.com/office/drawing/2018/hyperlinkcolor" xmlns="" val="tx"/>
                    </a:ext>
                  </a:extLst>
                </a:hlinkClick>
              </a:rPr>
              <a:t>Forecast Analysis: Social Software and Collaboration in the Workplace, Worldwide</a:t>
            </a:r>
            <a:endParaRPr sz="1000" b="0" i="0" u="none" strike="noStrike" cap="none" dirty="0">
              <a:solidFill>
                <a:schemeClr val="bg1">
                  <a:lumMod val="50000"/>
                </a:schemeClr>
              </a:solidFill>
              <a:latin typeface="Arial"/>
              <a:ea typeface="Arial"/>
              <a:cs typeface="Arial"/>
              <a:sym typeface="Arial"/>
            </a:endParaRPr>
          </a:p>
        </p:txBody>
      </p:sp>
      <p:sp>
        <p:nvSpPr>
          <p:cNvPr id="800" name="Google Shape;800;p22"/>
          <p:cNvSpPr/>
          <p:nvPr/>
        </p:nvSpPr>
        <p:spPr>
          <a:xfrm>
            <a:off x="1100140" y="2485070"/>
            <a:ext cx="4143390" cy="34720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Five-Year Market Growth = $3 Billion (CAGR 13%)</a:t>
            </a:r>
            <a:endParaRPr sz="1400" b="0" i="0" u="none" strike="noStrike" cap="none" dirty="0">
              <a:solidFill>
                <a:srgbClr val="000000"/>
              </a:solidFill>
              <a:latin typeface="Arial"/>
              <a:ea typeface="Arial"/>
              <a:cs typeface="Arial"/>
              <a:sym typeface="Arial"/>
            </a:endParaRPr>
          </a:p>
        </p:txBody>
      </p:sp>
      <p:sp>
        <p:nvSpPr>
          <p:cNvPr id="801" name="Google Shape;801;p22"/>
          <p:cNvSpPr/>
          <p:nvPr/>
        </p:nvSpPr>
        <p:spPr>
          <a:xfrm>
            <a:off x="8225468" y="2801738"/>
            <a:ext cx="3014548" cy="1530432"/>
          </a:xfrm>
          <a:prstGeom prst="wedgeRectCallout">
            <a:avLst>
              <a:gd name="adj1" fmla="val -102436"/>
              <a:gd name="adj2" fmla="val 45538"/>
            </a:avLst>
          </a:prstGeom>
          <a:no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The course of the social and collaboration software market was altered by the COVID-19 pandemic, which decreased short-term spending but increased market maturity. The net effect is expected growth from an estimated $3.5 billion in 2019 to $6.5 billion by 2024.</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23"/>
          <p:cNvSpPr/>
          <p:nvPr/>
        </p:nvSpPr>
        <p:spPr>
          <a:xfrm>
            <a:off x="599768" y="1130711"/>
            <a:ext cx="11276013" cy="5122368"/>
          </a:xfrm>
          <a:prstGeom prst="rect">
            <a:avLst/>
          </a:prstGeom>
          <a:solidFill>
            <a:srgbClr val="F9F9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07" name="Google Shape;807;p23"/>
          <p:cNvSpPr txBox="1">
            <a:spLocks noGrp="1"/>
          </p:cNvSpPr>
          <p:nvPr>
            <p:ph type="title"/>
          </p:nvPr>
        </p:nvSpPr>
        <p:spPr>
          <a:xfrm>
            <a:off x="457200" y="302007"/>
            <a:ext cx="11557819" cy="726659"/>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Convergence of iBPMS, RPA, Low Code and Enterprise Software With AI Styles of Tools Is Disrupting Multiple Markets</a:t>
            </a:r>
            <a:br>
              <a:rPr lang="en-US" sz="2600" dirty="0">
                <a:latin typeface="Arial Black" panose="020B0A04020102020204" pitchFamily="34" charset="0"/>
              </a:rPr>
            </a:br>
            <a:r>
              <a:rPr lang="en-US" sz="2600" dirty="0"/>
              <a:t/>
            </a:r>
            <a:br>
              <a:rPr lang="en-US" sz="2600" dirty="0"/>
            </a:br>
            <a:endParaRPr sz="2600" dirty="0"/>
          </a:p>
        </p:txBody>
      </p:sp>
      <p:sp>
        <p:nvSpPr>
          <p:cNvPr id="808" name="Google Shape;808;p23"/>
          <p:cNvSpPr txBox="1"/>
          <p:nvPr/>
        </p:nvSpPr>
        <p:spPr>
          <a:xfrm>
            <a:off x="3274302" y="6422176"/>
            <a:ext cx="3956211" cy="15388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bg1">
                    <a:lumMod val="50000"/>
                  </a:schemeClr>
                </a:solidFill>
                <a:latin typeface="Arial"/>
                <a:ea typeface="Arial"/>
                <a:cs typeface="Arial"/>
                <a:sym typeface="Arial"/>
              </a:rPr>
              <a:t>Source: </a:t>
            </a:r>
            <a:r>
              <a:rPr lang="en-US" sz="1000" u="sng" dirty="0">
                <a:solidFill>
                  <a:schemeClr val="bg1">
                    <a:lumMod val="50000"/>
                  </a:schemeClr>
                </a:solidFill>
                <a:hlinkClick r:id="rId3">
                  <a:extLst>
                    <a:ext uri="{A12FA001-AC4F-418D-AE19-62706E023703}">
                      <ahyp:hlinkClr xmlns:ahyp="http://schemas.microsoft.com/office/drawing/2018/hyperlinkcolor" xmlns="" val="tx"/>
                    </a:ext>
                  </a:extLst>
                </a:hlinkClick>
              </a:rPr>
              <a:t>Market Trends: RPA Morphing Into Hyperautomation</a:t>
            </a:r>
            <a:endParaRPr sz="1000" b="0" i="0" u="none" strike="noStrike" cap="none" dirty="0">
              <a:solidFill>
                <a:schemeClr val="bg1">
                  <a:lumMod val="50000"/>
                </a:schemeClr>
              </a:solidFill>
              <a:latin typeface="Arial"/>
              <a:ea typeface="Arial"/>
              <a:cs typeface="Arial"/>
              <a:sym typeface="Arial"/>
            </a:endParaRPr>
          </a:p>
        </p:txBody>
      </p:sp>
      <p:sp>
        <p:nvSpPr>
          <p:cNvPr id="809" name="Google Shape;809;p23"/>
          <p:cNvSpPr/>
          <p:nvPr/>
        </p:nvSpPr>
        <p:spPr>
          <a:xfrm>
            <a:off x="2339668" y="1204367"/>
            <a:ext cx="688640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RPA Morphing Into Hyperautomation</a:t>
            </a:r>
            <a:endParaRPr sz="1400" b="0" i="0" u="none" strike="noStrike" cap="none" dirty="0">
              <a:solidFill>
                <a:srgbClr val="000000"/>
              </a:solidFill>
              <a:latin typeface="Arial"/>
              <a:ea typeface="Arial"/>
              <a:cs typeface="Arial"/>
              <a:sym typeface="Arial"/>
            </a:endParaRPr>
          </a:p>
        </p:txBody>
      </p:sp>
      <p:sp>
        <p:nvSpPr>
          <p:cNvPr id="810" name="Google Shape;810;p23"/>
          <p:cNvSpPr/>
          <p:nvPr/>
        </p:nvSpPr>
        <p:spPr>
          <a:xfrm>
            <a:off x="3612521" y="1663743"/>
            <a:ext cx="5580289" cy="21091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Process Insight and Management Tools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p:txBody>
      </p:sp>
      <p:sp>
        <p:nvSpPr>
          <p:cNvPr id="811" name="Google Shape;811;p23"/>
          <p:cNvSpPr/>
          <p:nvPr/>
        </p:nvSpPr>
        <p:spPr>
          <a:xfrm>
            <a:off x="1053620" y="2718106"/>
            <a:ext cx="1471011" cy="438644"/>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Process Template Marketplace</a:t>
            </a:r>
            <a:endParaRPr sz="1400" b="0" i="0" u="none" strike="noStrike" cap="none" dirty="0">
              <a:solidFill>
                <a:srgbClr val="000000"/>
              </a:solidFill>
              <a:latin typeface="Arial"/>
              <a:ea typeface="Arial"/>
              <a:cs typeface="Arial"/>
              <a:sym typeface="Arial"/>
            </a:endParaRPr>
          </a:p>
        </p:txBody>
      </p:sp>
      <p:sp>
        <p:nvSpPr>
          <p:cNvPr id="812" name="Google Shape;812;p23"/>
          <p:cNvSpPr/>
          <p:nvPr/>
        </p:nvSpPr>
        <p:spPr>
          <a:xfrm>
            <a:off x="829119" y="3461698"/>
            <a:ext cx="1820557" cy="599768"/>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Robot Instructions Marketplace</a:t>
            </a:r>
            <a:endParaRPr sz="1400" b="0" i="0" u="none" strike="noStrike" cap="none" dirty="0">
              <a:solidFill>
                <a:srgbClr val="000000"/>
              </a:solidFill>
              <a:latin typeface="Arial"/>
              <a:ea typeface="Arial"/>
              <a:cs typeface="Arial"/>
              <a:sym typeface="Arial"/>
            </a:endParaRPr>
          </a:p>
        </p:txBody>
      </p:sp>
      <p:sp>
        <p:nvSpPr>
          <p:cNvPr id="813" name="Google Shape;813;p23"/>
          <p:cNvSpPr/>
          <p:nvPr/>
        </p:nvSpPr>
        <p:spPr>
          <a:xfrm>
            <a:off x="6362369" y="1989495"/>
            <a:ext cx="2682897" cy="1678669"/>
          </a:xfrm>
          <a:prstGeom prst="rect">
            <a:avLst/>
          </a:prstGeom>
          <a:solidFill>
            <a:srgbClr val="ECEEEE"/>
          </a:solidFill>
          <a:ln>
            <a:noFill/>
          </a:ln>
        </p:spPr>
        <p:txBody>
          <a:bodyPr spcFirstLastPara="1" wrap="square" lIns="91425" tIns="45700" rIns="91425" bIns="45700" anchor="ctr" anchorCtr="0">
            <a:noAutofit/>
          </a:bodyPr>
          <a:lstStyle/>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Analyze Process Data in Systems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Analytics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Algorithmic ML</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iBPMS Alliances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Knowledge Management</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i="0" u="none" strike="noStrike" cap="none" dirty="0">
                <a:solidFill>
                  <a:schemeClr val="dk1"/>
                </a:solidFill>
                <a:latin typeface="Arial"/>
                <a:ea typeface="Arial"/>
                <a:cs typeface="Arial"/>
                <a:sym typeface="Arial"/>
              </a:rPr>
              <a:t>Work/Process Orchestration Tools for Case Management Between Bots and People</a:t>
            </a:r>
            <a:endParaRPr sz="1400" i="0" u="none" strike="noStrike" cap="none" dirty="0">
              <a:solidFill>
                <a:srgbClr val="000000"/>
              </a:solidFill>
              <a:latin typeface="Arial"/>
              <a:ea typeface="Arial"/>
              <a:cs typeface="Arial"/>
              <a:sym typeface="Arial"/>
            </a:endParaRPr>
          </a:p>
        </p:txBody>
      </p:sp>
      <p:sp>
        <p:nvSpPr>
          <p:cNvPr id="814" name="Google Shape;814;p23"/>
          <p:cNvSpPr/>
          <p:nvPr/>
        </p:nvSpPr>
        <p:spPr>
          <a:xfrm>
            <a:off x="9410016" y="2226863"/>
            <a:ext cx="2247759" cy="1949163"/>
          </a:xfrm>
          <a:prstGeom prst="rect">
            <a:avLst/>
          </a:prstGeom>
          <a:solidFill>
            <a:srgbClr val="C4ED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Consulting Products and Services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Strategic ROA Initiatives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COE Advice</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Workforce Planning</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Digital Operations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Change Management</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Business Case Creation/Monitoring</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Open-Source Developers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100"/>
              <a:buFont typeface="Noto Sans Symbols"/>
              <a:buChar char="▪"/>
            </a:pPr>
            <a:r>
              <a:rPr lang="en-US" sz="1100" b="0" i="0" u="none" strike="noStrike" cap="none" dirty="0">
                <a:solidFill>
                  <a:schemeClr val="dk1"/>
                </a:solidFill>
                <a:latin typeface="Arial"/>
                <a:ea typeface="Arial"/>
                <a:cs typeface="Arial"/>
                <a:sym typeface="Arial"/>
              </a:rPr>
              <a:t>RPA Training Providers</a:t>
            </a:r>
            <a:endParaRPr sz="1400" b="0" i="0" u="none" strike="noStrike" cap="none" dirty="0">
              <a:solidFill>
                <a:srgbClr val="000000"/>
              </a:solidFill>
              <a:latin typeface="Arial"/>
              <a:ea typeface="Arial"/>
              <a:cs typeface="Arial"/>
              <a:sym typeface="Arial"/>
            </a:endParaRPr>
          </a:p>
        </p:txBody>
      </p:sp>
      <p:sp>
        <p:nvSpPr>
          <p:cNvPr id="815" name="Google Shape;815;p23"/>
          <p:cNvSpPr/>
          <p:nvPr/>
        </p:nvSpPr>
        <p:spPr>
          <a:xfrm>
            <a:off x="881189" y="4312227"/>
            <a:ext cx="6215513" cy="1757331"/>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p:txBody>
      </p:sp>
      <p:sp>
        <p:nvSpPr>
          <p:cNvPr id="816" name="Google Shape;816;p23"/>
          <p:cNvSpPr/>
          <p:nvPr/>
        </p:nvSpPr>
        <p:spPr>
          <a:xfrm>
            <a:off x="1062464" y="4417402"/>
            <a:ext cx="2379408" cy="1567185"/>
          </a:xfrm>
          <a:prstGeom prst="rect">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Artificial Intelligence to Get Data Into Systems: Paper, Voice, Written, Unstructured</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OCR + MI</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NLP/NLG</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Computer Vision</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Chatbots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Virtual Assistants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Intelligent Voice Recognition</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dirty="0">
              <a:solidFill>
                <a:schemeClr val="dk1"/>
              </a:solidFill>
              <a:latin typeface="Arial"/>
              <a:ea typeface="Arial"/>
              <a:cs typeface="Arial"/>
              <a:sym typeface="Arial"/>
            </a:endParaRPr>
          </a:p>
        </p:txBody>
      </p:sp>
      <p:sp>
        <p:nvSpPr>
          <p:cNvPr id="817" name="Google Shape;817;p23"/>
          <p:cNvSpPr/>
          <p:nvPr/>
        </p:nvSpPr>
        <p:spPr>
          <a:xfrm>
            <a:off x="877477" y="1632154"/>
            <a:ext cx="2610465" cy="258588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lt1"/>
                </a:solidFill>
                <a:latin typeface="Arial"/>
                <a:ea typeface="Arial"/>
                <a:cs typeface="Arial"/>
                <a:sym typeface="Arial"/>
              </a:rPr>
              <a:t>RPA Vendor Marketplace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1" i="0" u="none" strike="noStrike" cap="none" dirty="0">
              <a:solidFill>
                <a:schemeClr val="lt1"/>
              </a:solidFill>
              <a:latin typeface="Arial"/>
              <a:ea typeface="Arial"/>
              <a:cs typeface="Arial"/>
              <a:sym typeface="Arial"/>
            </a:endParaRPr>
          </a:p>
        </p:txBody>
      </p:sp>
      <p:sp>
        <p:nvSpPr>
          <p:cNvPr id="818" name="Google Shape;818;p23"/>
          <p:cNvSpPr/>
          <p:nvPr/>
        </p:nvSpPr>
        <p:spPr>
          <a:xfrm>
            <a:off x="1108535" y="2084438"/>
            <a:ext cx="2247759" cy="43864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Process-Ready Digital Worker On Demand Process-aaS</a:t>
            </a:r>
            <a:endParaRPr sz="1000" b="0" i="0" u="none" strike="noStrike" cap="none" dirty="0">
              <a:solidFill>
                <a:schemeClr val="dk1"/>
              </a:solidFill>
              <a:latin typeface="Arial"/>
              <a:ea typeface="Arial"/>
              <a:cs typeface="Arial"/>
              <a:sym typeface="Arial"/>
            </a:endParaRPr>
          </a:p>
        </p:txBody>
      </p:sp>
      <p:sp>
        <p:nvSpPr>
          <p:cNvPr id="819" name="Google Shape;819;p23"/>
          <p:cNvSpPr/>
          <p:nvPr/>
        </p:nvSpPr>
        <p:spPr>
          <a:xfrm>
            <a:off x="3959390" y="1989496"/>
            <a:ext cx="2247759" cy="1678669"/>
          </a:xfrm>
          <a:prstGeom prst="rect">
            <a:avLst/>
          </a:prstGeom>
          <a:solidFill>
            <a:srgbClr val="ECEEEE"/>
          </a:solidFill>
          <a:ln>
            <a:noFill/>
          </a:ln>
        </p:spPr>
        <p:txBody>
          <a:bodyPr spcFirstLastPara="1" wrap="square" lIns="91425" tIns="45700" rIns="91425" bIns="45700" anchor="ctr" anchorCtr="0">
            <a:noAutofit/>
          </a:bodyPr>
          <a:lstStyle/>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Process Mining</a:t>
            </a: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Process Discovery</a:t>
            </a: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Real-Time</a:t>
            </a:r>
            <a:r>
              <a:rPr lang="en-US" sz="1000" dirty="0"/>
              <a:t> </a:t>
            </a:r>
            <a:r>
              <a:rPr lang="en-US" sz="1000" b="0" i="0" u="none" strike="noStrike" cap="none" dirty="0">
                <a:solidFill>
                  <a:schemeClr val="dk1"/>
                </a:solidFill>
                <a:latin typeface="Arial"/>
                <a:ea typeface="Arial"/>
                <a:cs typeface="Arial"/>
                <a:sym typeface="Arial"/>
              </a:rPr>
              <a:t>Monitoring</a:t>
            </a: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Micro Process View</a:t>
            </a:r>
            <a:endParaRPr sz="10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Macro Process View</a:t>
            </a:r>
            <a:endParaRPr sz="10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Digital Twin</a:t>
            </a:r>
            <a:endParaRPr sz="10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Business Insight Tools</a:t>
            </a:r>
            <a:endParaRPr sz="10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Artificial Intelligence </a:t>
            </a:r>
            <a:endParaRPr sz="1000" b="0" i="0" u="none" strike="noStrike" cap="none" dirty="0">
              <a:solidFill>
                <a:srgbClr val="000000"/>
              </a:solidFill>
              <a:latin typeface="Arial"/>
              <a:ea typeface="Arial"/>
              <a:cs typeface="Arial"/>
              <a:sym typeface="Arial"/>
            </a:endParaRPr>
          </a:p>
        </p:txBody>
      </p:sp>
      <p:sp>
        <p:nvSpPr>
          <p:cNvPr id="820" name="Google Shape;820;p23"/>
          <p:cNvSpPr/>
          <p:nvPr/>
        </p:nvSpPr>
        <p:spPr>
          <a:xfrm>
            <a:off x="3618938" y="3975590"/>
            <a:ext cx="4026749" cy="106206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1" i="0" u="none" strike="noStrike" cap="none" dirty="0">
              <a:solidFill>
                <a:schemeClr val="lt1"/>
              </a:solidFill>
              <a:latin typeface="Arial"/>
              <a:ea typeface="Arial"/>
              <a:cs typeface="Arial"/>
              <a:sym typeface="Arial"/>
            </a:endParaRPr>
          </a:p>
        </p:txBody>
      </p:sp>
      <p:sp>
        <p:nvSpPr>
          <p:cNvPr id="821" name="Google Shape;821;p23"/>
          <p:cNvSpPr/>
          <p:nvPr/>
        </p:nvSpPr>
        <p:spPr>
          <a:xfrm>
            <a:off x="8251130" y="4631198"/>
            <a:ext cx="1647417" cy="754633"/>
          </a:xfrm>
          <a:prstGeom prst="cloud">
            <a:avLst/>
          </a:prstGeom>
          <a:solidFill>
            <a:srgbClr val="D3E9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Cloud Runtime Bots on Demand</a:t>
            </a:r>
            <a:endParaRPr sz="1400" b="0" i="0" u="none" strike="noStrike" cap="none" dirty="0">
              <a:solidFill>
                <a:srgbClr val="000000"/>
              </a:solidFill>
              <a:latin typeface="Arial"/>
              <a:ea typeface="Arial"/>
              <a:cs typeface="Arial"/>
              <a:sym typeface="Arial"/>
            </a:endParaRPr>
          </a:p>
        </p:txBody>
      </p:sp>
      <p:sp>
        <p:nvSpPr>
          <p:cNvPr id="822" name="Google Shape;822;p23"/>
          <p:cNvSpPr/>
          <p:nvPr/>
        </p:nvSpPr>
        <p:spPr>
          <a:xfrm>
            <a:off x="9410016" y="4267206"/>
            <a:ext cx="2247759" cy="269210"/>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University Partnerships</a:t>
            </a:r>
            <a:endParaRPr sz="1400" b="0" i="0" u="none" strike="noStrike" cap="none" dirty="0">
              <a:solidFill>
                <a:srgbClr val="000000"/>
              </a:solidFill>
              <a:latin typeface="Arial"/>
              <a:ea typeface="Arial"/>
              <a:cs typeface="Arial"/>
              <a:sym typeface="Arial"/>
            </a:endParaRPr>
          </a:p>
        </p:txBody>
      </p:sp>
      <p:sp>
        <p:nvSpPr>
          <p:cNvPr id="823" name="Google Shape;823;p23"/>
          <p:cNvSpPr/>
          <p:nvPr/>
        </p:nvSpPr>
        <p:spPr>
          <a:xfrm>
            <a:off x="10503990" y="4652343"/>
            <a:ext cx="1229224" cy="385298"/>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Cloud Infrastructure</a:t>
            </a:r>
            <a:endParaRPr sz="1400" b="0" i="0" u="none" strike="noStrike" cap="none" dirty="0">
              <a:solidFill>
                <a:srgbClr val="000000"/>
              </a:solidFill>
              <a:latin typeface="Arial"/>
              <a:ea typeface="Arial"/>
              <a:cs typeface="Arial"/>
              <a:sym typeface="Arial"/>
            </a:endParaRPr>
          </a:p>
        </p:txBody>
      </p:sp>
      <p:sp>
        <p:nvSpPr>
          <p:cNvPr id="824" name="Google Shape;824;p23"/>
          <p:cNvSpPr/>
          <p:nvPr/>
        </p:nvSpPr>
        <p:spPr>
          <a:xfrm>
            <a:off x="4156946" y="5799636"/>
            <a:ext cx="2343575" cy="2819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lt1"/>
                </a:solidFill>
                <a:latin typeface="Arial"/>
                <a:ea typeface="Arial"/>
                <a:cs typeface="Arial"/>
                <a:sym typeface="Arial"/>
              </a:rPr>
              <a:t>Typical Software Integrations</a:t>
            </a:r>
            <a:endParaRPr sz="1400" b="0" i="0" u="none" strike="noStrike" cap="none" dirty="0">
              <a:solidFill>
                <a:srgbClr val="000000"/>
              </a:solidFill>
              <a:latin typeface="Arial"/>
              <a:ea typeface="Arial"/>
              <a:cs typeface="Arial"/>
              <a:sym typeface="Arial"/>
            </a:endParaRPr>
          </a:p>
        </p:txBody>
      </p:sp>
      <p:sp>
        <p:nvSpPr>
          <p:cNvPr id="825" name="Google Shape;825;p23"/>
          <p:cNvSpPr/>
          <p:nvPr/>
        </p:nvSpPr>
        <p:spPr>
          <a:xfrm>
            <a:off x="9444442" y="5390293"/>
            <a:ext cx="2354268" cy="75463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dirty="0">
                <a:solidFill>
                  <a:schemeClr val="dk1"/>
                </a:solidFill>
                <a:latin typeface="Arial"/>
                <a:ea typeface="Arial"/>
                <a:cs typeface="Arial"/>
                <a:sym typeface="Arial"/>
              </a:rPr>
              <a:t>Flavors of RPaaS Providers</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RPA as a Managed Cloud Platform</a:t>
            </a:r>
            <a:endParaRPr sz="1400" b="0" i="0" u="none" strike="noStrike" cap="none" dirty="0">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000"/>
              <a:buFont typeface="Noto Sans Symbols"/>
              <a:buChar char="▪"/>
            </a:pPr>
            <a:r>
              <a:rPr lang="en-US" sz="1000" b="0" i="0" u="none" strike="noStrike" cap="none" dirty="0">
                <a:solidFill>
                  <a:schemeClr val="dk1"/>
                </a:solidFill>
                <a:latin typeface="Arial"/>
                <a:ea typeface="Arial"/>
                <a:cs typeface="Arial"/>
                <a:sym typeface="Arial"/>
              </a:rPr>
              <a:t>RPA + AI Managed Services/Processes</a:t>
            </a:r>
            <a:endParaRPr sz="1400" b="0" i="0" u="none" strike="noStrike" cap="none" dirty="0">
              <a:solidFill>
                <a:srgbClr val="000000"/>
              </a:solidFill>
              <a:latin typeface="Arial"/>
              <a:ea typeface="Arial"/>
              <a:cs typeface="Arial"/>
              <a:sym typeface="Arial"/>
            </a:endParaRPr>
          </a:p>
        </p:txBody>
      </p:sp>
      <p:sp>
        <p:nvSpPr>
          <p:cNvPr id="826" name="Google Shape;826;p23"/>
          <p:cNvSpPr/>
          <p:nvPr/>
        </p:nvSpPr>
        <p:spPr>
          <a:xfrm>
            <a:off x="4011458" y="4034494"/>
            <a:ext cx="953834" cy="264236"/>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Bot Routines</a:t>
            </a:r>
            <a:endParaRPr sz="1400" b="0" i="0" u="none" strike="noStrike" cap="none" dirty="0">
              <a:solidFill>
                <a:srgbClr val="000000"/>
              </a:solidFill>
              <a:latin typeface="Arial"/>
              <a:ea typeface="Arial"/>
              <a:cs typeface="Arial"/>
              <a:sym typeface="Arial"/>
            </a:endParaRPr>
          </a:p>
        </p:txBody>
      </p:sp>
      <p:sp>
        <p:nvSpPr>
          <p:cNvPr id="827" name="Google Shape;827;p23"/>
          <p:cNvSpPr/>
          <p:nvPr/>
        </p:nvSpPr>
        <p:spPr>
          <a:xfrm>
            <a:off x="6438561" y="4039576"/>
            <a:ext cx="1102997" cy="264236"/>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RPA Runtime on Server</a:t>
            </a:r>
            <a:endParaRPr sz="1400" b="0" i="0" u="none" strike="noStrike" cap="none" dirty="0">
              <a:solidFill>
                <a:srgbClr val="000000"/>
              </a:solidFill>
              <a:latin typeface="Arial"/>
              <a:ea typeface="Arial"/>
              <a:cs typeface="Arial"/>
              <a:sym typeface="Arial"/>
            </a:endParaRPr>
          </a:p>
        </p:txBody>
      </p:sp>
      <p:sp>
        <p:nvSpPr>
          <p:cNvPr id="828" name="Google Shape;828;p23"/>
          <p:cNvSpPr/>
          <p:nvPr/>
        </p:nvSpPr>
        <p:spPr>
          <a:xfrm>
            <a:off x="5124674" y="4337420"/>
            <a:ext cx="1187636" cy="264236"/>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RPA Orchestrator</a:t>
            </a:r>
            <a:endParaRPr sz="1400" b="0" i="0" u="none" strike="noStrike" cap="none" dirty="0">
              <a:solidFill>
                <a:srgbClr val="000000"/>
              </a:solidFill>
              <a:latin typeface="Arial"/>
              <a:ea typeface="Arial"/>
              <a:cs typeface="Arial"/>
              <a:sym typeface="Arial"/>
            </a:endParaRPr>
          </a:p>
        </p:txBody>
      </p:sp>
      <p:sp>
        <p:nvSpPr>
          <p:cNvPr id="829" name="Google Shape;829;p23"/>
          <p:cNvSpPr/>
          <p:nvPr/>
        </p:nvSpPr>
        <p:spPr>
          <a:xfrm>
            <a:off x="4040953" y="4605657"/>
            <a:ext cx="953833" cy="30020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Credentials Vault</a:t>
            </a:r>
            <a:endParaRPr sz="1400" b="0" i="0" u="none" strike="noStrike" cap="none" dirty="0">
              <a:solidFill>
                <a:srgbClr val="000000"/>
              </a:solidFill>
              <a:latin typeface="Arial"/>
              <a:ea typeface="Arial"/>
              <a:cs typeface="Arial"/>
              <a:sym typeface="Arial"/>
            </a:endParaRPr>
          </a:p>
        </p:txBody>
      </p:sp>
      <p:sp>
        <p:nvSpPr>
          <p:cNvPr id="830" name="Google Shape;830;p23"/>
          <p:cNvSpPr/>
          <p:nvPr/>
        </p:nvSpPr>
        <p:spPr>
          <a:xfrm>
            <a:off x="6462786" y="4581992"/>
            <a:ext cx="1078771" cy="358020"/>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RPA Runtime on Desktop</a:t>
            </a:r>
            <a:endParaRPr sz="1400" b="0" i="0" u="none" strike="noStrike" cap="none" dirty="0">
              <a:solidFill>
                <a:srgbClr val="000000"/>
              </a:solidFill>
              <a:latin typeface="Arial"/>
              <a:ea typeface="Arial"/>
              <a:cs typeface="Arial"/>
              <a:sym typeface="Arial"/>
            </a:endParaRPr>
          </a:p>
        </p:txBody>
      </p:sp>
      <p:sp>
        <p:nvSpPr>
          <p:cNvPr id="831" name="Google Shape;831;p23"/>
          <p:cNvSpPr/>
          <p:nvPr/>
        </p:nvSpPr>
        <p:spPr>
          <a:xfrm>
            <a:off x="3717260" y="5334253"/>
            <a:ext cx="3125991" cy="21506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Business Applications: ERPs, CRM, iBPMS</a:t>
            </a:r>
            <a:endParaRPr sz="1000" b="0" i="0" u="none" strike="noStrike" cap="none" dirty="0">
              <a:solidFill>
                <a:schemeClr val="dk1"/>
              </a:solidFill>
              <a:latin typeface="Arial"/>
              <a:ea typeface="Arial"/>
              <a:cs typeface="Arial"/>
              <a:sym typeface="Arial"/>
            </a:endParaRPr>
          </a:p>
        </p:txBody>
      </p:sp>
      <p:sp>
        <p:nvSpPr>
          <p:cNvPr id="832" name="Google Shape;832;p23"/>
          <p:cNvSpPr/>
          <p:nvPr/>
        </p:nvSpPr>
        <p:spPr>
          <a:xfrm>
            <a:off x="3735866" y="5601357"/>
            <a:ext cx="953834" cy="21506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Testing Tools</a:t>
            </a:r>
            <a:endParaRPr sz="1400" b="0" i="0" u="none" strike="noStrike" cap="none" dirty="0">
              <a:solidFill>
                <a:srgbClr val="000000"/>
              </a:solidFill>
              <a:latin typeface="Arial"/>
              <a:ea typeface="Arial"/>
              <a:cs typeface="Arial"/>
              <a:sym typeface="Arial"/>
            </a:endParaRPr>
          </a:p>
        </p:txBody>
      </p:sp>
      <p:sp>
        <p:nvSpPr>
          <p:cNvPr id="833" name="Google Shape;833;p23"/>
          <p:cNvSpPr/>
          <p:nvPr/>
        </p:nvSpPr>
        <p:spPr>
          <a:xfrm>
            <a:off x="4829039" y="5606808"/>
            <a:ext cx="953834" cy="21506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APIs</a:t>
            </a:r>
            <a:endParaRPr sz="1400" b="0" i="0" u="none" strike="noStrike" cap="none" dirty="0">
              <a:solidFill>
                <a:srgbClr val="000000"/>
              </a:solidFill>
              <a:latin typeface="Arial"/>
              <a:ea typeface="Arial"/>
              <a:cs typeface="Arial"/>
              <a:sym typeface="Arial"/>
            </a:endParaRPr>
          </a:p>
        </p:txBody>
      </p:sp>
      <p:sp>
        <p:nvSpPr>
          <p:cNvPr id="834" name="Google Shape;834;p23"/>
          <p:cNvSpPr/>
          <p:nvPr/>
        </p:nvSpPr>
        <p:spPr>
          <a:xfrm>
            <a:off x="5889417" y="5601357"/>
            <a:ext cx="953834" cy="215063"/>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IoT</a:t>
            </a:r>
            <a:endParaRPr sz="1400" b="0" i="0" u="none" strike="noStrike" cap="none" dirty="0">
              <a:solidFill>
                <a:srgbClr val="000000"/>
              </a:solidFill>
              <a:latin typeface="Arial"/>
              <a:ea typeface="Arial"/>
              <a:cs typeface="Arial"/>
              <a:sym typeface="Arial"/>
            </a:endParaRPr>
          </a:p>
        </p:txBody>
      </p:sp>
      <p:sp>
        <p:nvSpPr>
          <p:cNvPr id="835" name="Google Shape;835;p23"/>
          <p:cNvSpPr/>
          <p:nvPr/>
        </p:nvSpPr>
        <p:spPr>
          <a:xfrm>
            <a:off x="3393645" y="3972238"/>
            <a:ext cx="417990" cy="24579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836" name="Google Shape;836;p23"/>
          <p:cNvSpPr/>
          <p:nvPr/>
        </p:nvSpPr>
        <p:spPr>
          <a:xfrm>
            <a:off x="1473897" y="2727938"/>
            <a:ext cx="1471011" cy="438644"/>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Process Template Marketplace</a:t>
            </a:r>
            <a:endParaRPr sz="1400" b="0" i="0" u="none" strike="noStrike" cap="none" dirty="0">
              <a:solidFill>
                <a:srgbClr val="000000"/>
              </a:solidFill>
              <a:latin typeface="Arial"/>
              <a:ea typeface="Arial"/>
              <a:cs typeface="Arial"/>
              <a:sym typeface="Arial"/>
            </a:endParaRPr>
          </a:p>
        </p:txBody>
      </p:sp>
      <p:cxnSp>
        <p:nvCxnSpPr>
          <p:cNvPr id="837" name="Google Shape;837;p23"/>
          <p:cNvCxnSpPr/>
          <p:nvPr/>
        </p:nvCxnSpPr>
        <p:spPr>
          <a:xfrm>
            <a:off x="3069953" y="3792568"/>
            <a:ext cx="918900" cy="344400"/>
          </a:xfrm>
          <a:prstGeom prst="bentConnector3">
            <a:avLst>
              <a:gd name="adj1" fmla="val 29675"/>
            </a:avLst>
          </a:prstGeom>
          <a:noFill/>
          <a:ln w="12700" cap="flat" cmpd="sng">
            <a:solidFill>
              <a:schemeClr val="lt1"/>
            </a:solidFill>
            <a:prstDash val="solid"/>
            <a:miter lim="800000"/>
            <a:headEnd type="triangle" w="med" len="med"/>
            <a:tailEnd type="triangle" w="med" len="med"/>
          </a:ln>
        </p:spPr>
      </p:cxnSp>
      <p:cxnSp>
        <p:nvCxnSpPr>
          <p:cNvPr id="838" name="Google Shape;838;p23"/>
          <p:cNvCxnSpPr/>
          <p:nvPr/>
        </p:nvCxnSpPr>
        <p:spPr>
          <a:xfrm>
            <a:off x="3735866" y="4241448"/>
            <a:ext cx="275592" cy="0"/>
          </a:xfrm>
          <a:prstGeom prst="straightConnector1">
            <a:avLst/>
          </a:prstGeom>
          <a:noFill/>
          <a:ln w="12700" cap="flat" cmpd="sng">
            <a:solidFill>
              <a:schemeClr val="lt1"/>
            </a:solidFill>
            <a:prstDash val="solid"/>
            <a:miter lim="800000"/>
            <a:headEnd type="none" w="sm" len="sm"/>
            <a:tailEnd type="triangle" w="med" len="med"/>
          </a:ln>
        </p:spPr>
      </p:cxnSp>
      <p:cxnSp>
        <p:nvCxnSpPr>
          <p:cNvPr id="839" name="Google Shape;839;p23"/>
          <p:cNvCxnSpPr/>
          <p:nvPr/>
        </p:nvCxnSpPr>
        <p:spPr>
          <a:xfrm>
            <a:off x="3746756" y="4231616"/>
            <a:ext cx="0" cy="949444"/>
          </a:xfrm>
          <a:prstGeom prst="straightConnector1">
            <a:avLst/>
          </a:prstGeom>
          <a:noFill/>
          <a:ln w="12700" cap="flat" cmpd="sng">
            <a:solidFill>
              <a:schemeClr val="lt1"/>
            </a:solidFill>
            <a:prstDash val="solid"/>
            <a:miter lim="800000"/>
            <a:headEnd type="none" w="sm" len="sm"/>
            <a:tailEnd type="none" w="sm" len="sm"/>
          </a:ln>
        </p:spPr>
      </p:cxnSp>
      <p:cxnSp>
        <p:nvCxnSpPr>
          <p:cNvPr id="840" name="Google Shape;840;p23"/>
          <p:cNvCxnSpPr/>
          <p:nvPr/>
        </p:nvCxnSpPr>
        <p:spPr>
          <a:xfrm rot="10800000">
            <a:off x="3549113" y="5169521"/>
            <a:ext cx="197644" cy="1707"/>
          </a:xfrm>
          <a:prstGeom prst="straightConnector1">
            <a:avLst/>
          </a:prstGeom>
          <a:noFill/>
          <a:ln w="12700" cap="flat" cmpd="sng">
            <a:solidFill>
              <a:schemeClr val="lt1"/>
            </a:solidFill>
            <a:prstDash val="solid"/>
            <a:miter lim="800000"/>
            <a:headEnd type="none" w="sm" len="sm"/>
            <a:tailEnd type="triangle" w="med" len="med"/>
          </a:ln>
        </p:spPr>
      </p:cxnSp>
      <p:cxnSp>
        <p:nvCxnSpPr>
          <p:cNvPr id="841" name="Google Shape;841;p23"/>
          <p:cNvCxnSpPr/>
          <p:nvPr/>
        </p:nvCxnSpPr>
        <p:spPr>
          <a:xfrm>
            <a:off x="5280255" y="5037651"/>
            <a:ext cx="0" cy="291250"/>
          </a:xfrm>
          <a:prstGeom prst="straightConnector1">
            <a:avLst/>
          </a:prstGeom>
          <a:noFill/>
          <a:ln w="12700" cap="flat" cmpd="sng">
            <a:solidFill>
              <a:schemeClr val="lt1"/>
            </a:solidFill>
            <a:prstDash val="solid"/>
            <a:miter lim="800000"/>
            <a:headEnd type="triangle" w="med" len="med"/>
            <a:tailEnd type="triangle" w="med" len="med"/>
          </a:ln>
        </p:spPr>
      </p:cxnSp>
      <p:cxnSp>
        <p:nvCxnSpPr>
          <p:cNvPr id="842" name="Google Shape;842;p23"/>
          <p:cNvCxnSpPr/>
          <p:nvPr/>
        </p:nvCxnSpPr>
        <p:spPr>
          <a:xfrm>
            <a:off x="5632313" y="3772904"/>
            <a:ext cx="0" cy="183022"/>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843" name="Google Shape;843;p23"/>
          <p:cNvCxnSpPr/>
          <p:nvPr/>
        </p:nvCxnSpPr>
        <p:spPr>
          <a:xfrm rot="10800000" flipH="1">
            <a:off x="7743916" y="4376428"/>
            <a:ext cx="1567446" cy="1"/>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844" name="Google Shape;844;p23"/>
          <p:cNvCxnSpPr/>
          <p:nvPr/>
        </p:nvCxnSpPr>
        <p:spPr>
          <a:xfrm rot="10800000" flipH="1">
            <a:off x="7740592" y="4079169"/>
            <a:ext cx="1567446" cy="1"/>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845" name="Google Shape;845;p23"/>
          <p:cNvCxnSpPr/>
          <p:nvPr/>
        </p:nvCxnSpPr>
        <p:spPr>
          <a:xfrm rot="10800000" flipH="1">
            <a:off x="7710815" y="4831601"/>
            <a:ext cx="551629" cy="2"/>
          </a:xfrm>
          <a:prstGeom prst="straightConnector1">
            <a:avLst/>
          </a:prstGeom>
          <a:noFill/>
          <a:ln w="12700" cap="flat" cmpd="sng">
            <a:solidFill>
              <a:schemeClr val="dk1"/>
            </a:solidFill>
            <a:prstDash val="solid"/>
            <a:miter lim="800000"/>
            <a:headEnd type="triangle" w="med" len="med"/>
            <a:tailEnd type="triangle" w="med" len="med"/>
          </a:ln>
        </p:spPr>
      </p:cxnSp>
      <p:cxnSp>
        <p:nvCxnSpPr>
          <p:cNvPr id="846" name="Google Shape;846;p23"/>
          <p:cNvCxnSpPr/>
          <p:nvPr/>
        </p:nvCxnSpPr>
        <p:spPr>
          <a:xfrm rot="10800000" flipH="1">
            <a:off x="9920077" y="4755756"/>
            <a:ext cx="551629" cy="2"/>
          </a:xfrm>
          <a:prstGeom prst="straightConnector1">
            <a:avLst/>
          </a:prstGeom>
          <a:noFill/>
          <a:ln w="12700" cap="flat" cmpd="sng">
            <a:solidFill>
              <a:schemeClr val="dk1"/>
            </a:solidFill>
            <a:prstDash val="solid"/>
            <a:miter lim="800000"/>
            <a:headEnd type="triangle" w="med" len="med"/>
            <a:tailEnd type="triangle" w="med" len="med"/>
          </a:ln>
        </p:spPr>
      </p:cxnSp>
      <p:sp>
        <p:nvSpPr>
          <p:cNvPr id="847" name="Google Shape;847;p23"/>
          <p:cNvSpPr/>
          <p:nvPr/>
        </p:nvSpPr>
        <p:spPr>
          <a:xfrm>
            <a:off x="7203657" y="5675572"/>
            <a:ext cx="688790" cy="164731"/>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Security</a:t>
            </a:r>
            <a:endParaRPr sz="1400" b="0" i="0" u="none" strike="noStrike" cap="none" dirty="0">
              <a:solidFill>
                <a:srgbClr val="000000"/>
              </a:solidFill>
              <a:latin typeface="Arial"/>
              <a:ea typeface="Arial"/>
              <a:cs typeface="Arial"/>
              <a:sym typeface="Arial"/>
            </a:endParaRPr>
          </a:p>
        </p:txBody>
      </p:sp>
      <p:cxnSp>
        <p:nvCxnSpPr>
          <p:cNvPr id="848" name="Google Shape;848;p23"/>
          <p:cNvCxnSpPr/>
          <p:nvPr/>
        </p:nvCxnSpPr>
        <p:spPr>
          <a:xfrm>
            <a:off x="7334865" y="5071201"/>
            <a:ext cx="0" cy="539367"/>
          </a:xfrm>
          <a:prstGeom prst="straightConnector1">
            <a:avLst/>
          </a:prstGeom>
          <a:noFill/>
          <a:ln w="12700" cap="flat" cmpd="sng">
            <a:solidFill>
              <a:schemeClr val="dk1"/>
            </a:solidFill>
            <a:prstDash val="solid"/>
            <a:miter lim="800000"/>
            <a:headEnd type="triangle" w="med" len="med"/>
            <a:tailEnd type="triangle" w="med" len="med"/>
          </a:ln>
        </p:spPr>
      </p:cxnSp>
      <p:sp>
        <p:nvSpPr>
          <p:cNvPr id="849" name="Google Shape;849;p23"/>
          <p:cNvSpPr/>
          <p:nvPr/>
        </p:nvSpPr>
        <p:spPr>
          <a:xfrm>
            <a:off x="1249396" y="3609275"/>
            <a:ext cx="1820557" cy="363701"/>
          </a:xfrm>
          <a:prstGeom prst="rect">
            <a:avLst/>
          </a:prstGeom>
          <a:solidFill>
            <a:srgbClr val="ECEEE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Robot Instructions Marketplace</a:t>
            </a:r>
            <a:endParaRPr sz="1400" b="0" i="0" u="none" strike="noStrike" cap="none" dirty="0">
              <a:solidFill>
                <a:srgbClr val="000000"/>
              </a:solidFill>
              <a:latin typeface="Arial"/>
              <a:ea typeface="Arial"/>
              <a:cs typeface="Arial"/>
              <a:sym typeface="Arial"/>
            </a:endParaRPr>
          </a:p>
        </p:txBody>
      </p:sp>
      <p:cxnSp>
        <p:nvCxnSpPr>
          <p:cNvPr id="850" name="Google Shape;850;p23"/>
          <p:cNvCxnSpPr>
            <a:endCxn id="836" idx="0"/>
          </p:cNvCxnSpPr>
          <p:nvPr/>
        </p:nvCxnSpPr>
        <p:spPr>
          <a:xfrm>
            <a:off x="2209402" y="2523038"/>
            <a:ext cx="0" cy="204900"/>
          </a:xfrm>
          <a:prstGeom prst="straightConnector1">
            <a:avLst/>
          </a:prstGeom>
          <a:noFill/>
          <a:ln w="12700" cap="flat" cmpd="sng">
            <a:solidFill>
              <a:schemeClr val="lt1"/>
            </a:solidFill>
            <a:prstDash val="solid"/>
            <a:miter lim="800000"/>
            <a:headEnd type="triangl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29"/>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a:buNone/>
            </a:pPr>
            <a:r>
              <a:rPr lang="en-US" dirty="0">
                <a:latin typeface="Arial Black" panose="020B0A04020102020204" pitchFamily="34" charset="0"/>
              </a:rPr>
              <a:t>Recommended Gartner Research</a:t>
            </a:r>
            <a:endParaRPr dirty="0">
              <a:latin typeface="Arial Black" panose="020B0A04020102020204" pitchFamily="34" charset="0"/>
            </a:endParaRPr>
          </a:p>
        </p:txBody>
      </p:sp>
      <p:sp>
        <p:nvSpPr>
          <p:cNvPr id="856" name="Google Shape;856;p29"/>
          <p:cNvSpPr txBox="1">
            <a:spLocks noGrp="1"/>
          </p:cNvSpPr>
          <p:nvPr>
            <p:ph type="body" idx="1"/>
          </p:nvPr>
        </p:nvSpPr>
        <p:spPr>
          <a:xfrm>
            <a:off x="457200" y="1403350"/>
            <a:ext cx="11276013" cy="4683125"/>
          </a:xfrm>
          <a:prstGeom prst="rect">
            <a:avLst/>
          </a:prstGeom>
          <a:noFill/>
          <a:ln>
            <a:noFill/>
          </a:ln>
        </p:spPr>
        <p:txBody>
          <a:bodyPr spcFirstLastPara="1" wrap="square" lIns="0" tIns="0" rIns="0" bIns="0" anchor="t" anchorCtr="0">
            <a:noAutofit/>
          </a:bodyPr>
          <a:lstStyle/>
          <a:p>
            <a:pPr marL="342900" lvl="0" indent="-342900" algn="l" rtl="0">
              <a:lnSpc>
                <a:spcPct val="100000"/>
              </a:lnSpc>
              <a:spcBef>
                <a:spcPts val="0"/>
              </a:spcBef>
              <a:spcAft>
                <a:spcPts val="0"/>
              </a:spcAft>
              <a:buClr>
                <a:srgbClr val="002856"/>
              </a:buClr>
              <a:buSzPts val="1400"/>
              <a:buFont typeface="Noto Sans Symbols"/>
              <a:buChar char="►"/>
            </a:pPr>
            <a:r>
              <a:rPr lang="en-US" sz="1400" u="sng" dirty="0">
                <a:solidFill>
                  <a:schemeClr val="hlink"/>
                </a:solidFill>
                <a:hlinkClick r:id="rId3"/>
              </a:rPr>
              <a:t>Market Share: All Software Markets,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4"/>
              </a:rPr>
              <a:t>Market Share: Enterprise Application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5"/>
              </a:rPr>
              <a:t>Market Share: Enterprise Infrastructure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6"/>
              </a:rPr>
              <a:t>Market Share Analysis: Database Management Systems,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7"/>
              </a:rPr>
              <a:t>Market Share Analysis: Customer Experience and Relationship Management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8"/>
              </a:rPr>
              <a:t>Market Share Analysis: ITOM, Performance Analysis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9"/>
              </a:rPr>
              <a:t>Market Share Analysis: ERP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10"/>
              </a:rPr>
              <a:t>Market Share Analysis: Digital Experience Platforms,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11"/>
              </a:rPr>
              <a:t>Market Share Analysis: Data Integration Software, Worldwide, 2020</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12"/>
              </a:rPr>
              <a:t>Forecast: Enterprise Application Software, Worldwide, 2019-2025, 2Q21 Update</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13"/>
              </a:rPr>
              <a:t>Forecast: Enterprise Infrastructure Software, Worldwide, 2019-2025, 2Q21 Update</a:t>
            </a:r>
            <a:endParaRPr sz="1400" dirty="0"/>
          </a:p>
          <a:p>
            <a:pPr marL="342900" lvl="0" indent="-342900" algn="l" rtl="0">
              <a:lnSpc>
                <a:spcPct val="100000"/>
              </a:lnSpc>
              <a:spcBef>
                <a:spcPts val="1200"/>
              </a:spcBef>
              <a:spcAft>
                <a:spcPts val="0"/>
              </a:spcAft>
              <a:buClr>
                <a:srgbClr val="002856"/>
              </a:buClr>
              <a:buSzPts val="1400"/>
              <a:buFont typeface="Noto Sans Symbols"/>
              <a:buChar char="►"/>
            </a:pPr>
            <a:r>
              <a:rPr lang="en-US" sz="1400" u="sng" dirty="0">
                <a:solidFill>
                  <a:schemeClr val="hlink"/>
                </a:solidFill>
                <a:hlinkClick r:id="rId14"/>
              </a:rPr>
              <a:t>Forecast Analysis: Enterprise Application Software, Worldwide</a:t>
            </a:r>
            <a:endParaRPr sz="1400" dirty="0"/>
          </a:p>
          <a:p>
            <a:pPr marL="342900" lvl="0" indent="-254000" algn="l" rtl="0">
              <a:lnSpc>
                <a:spcPct val="100000"/>
              </a:lnSpc>
              <a:spcBef>
                <a:spcPts val="1200"/>
              </a:spcBef>
              <a:spcAft>
                <a:spcPts val="0"/>
              </a:spcAft>
              <a:buClr>
                <a:srgbClr val="002856"/>
              </a:buClr>
              <a:buSzPts val="1400"/>
              <a:buFont typeface="Noto Sans Symbols"/>
              <a:buNone/>
            </a:pPr>
            <a:endParaRPr sz="1400" dirty="0"/>
          </a:p>
          <a:p>
            <a:pPr marL="342900" lvl="0" indent="-254000" algn="l" rtl="0">
              <a:lnSpc>
                <a:spcPct val="100000"/>
              </a:lnSpc>
              <a:spcBef>
                <a:spcPts val="1200"/>
              </a:spcBef>
              <a:spcAft>
                <a:spcPts val="0"/>
              </a:spcAft>
              <a:buClr>
                <a:srgbClr val="002856"/>
              </a:buClr>
              <a:buSzPts val="1400"/>
              <a:buFont typeface="Noto Sans Symbols"/>
              <a:buNone/>
            </a:pPr>
            <a:endParaRPr sz="1400" dirty="0"/>
          </a:p>
          <a:p>
            <a:pPr marL="342900" lvl="0" indent="-254000" algn="l" rtl="0">
              <a:lnSpc>
                <a:spcPct val="100000"/>
              </a:lnSpc>
              <a:spcBef>
                <a:spcPts val="1200"/>
              </a:spcBef>
              <a:spcAft>
                <a:spcPts val="0"/>
              </a:spcAft>
              <a:buClr>
                <a:srgbClr val="002856"/>
              </a:buClr>
              <a:buSzPts val="1400"/>
              <a:buFont typeface="Noto Sans Symbols"/>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a:buNone/>
            </a:pPr>
            <a:r>
              <a:rPr lang="en-US" dirty="0">
                <a:latin typeface="Arial Black" panose="020B0A04020102020204" pitchFamily="34" charset="0"/>
              </a:rPr>
              <a:t>Market Share and Forecast: Coverage, Taxonomy and Schedule</a:t>
            </a:r>
            <a:endParaRPr dirty="0">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
          <p:cNvSpPr/>
          <p:nvPr/>
        </p:nvSpPr>
        <p:spPr>
          <a:xfrm>
            <a:off x="9656629" y="4360539"/>
            <a:ext cx="2172899"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8" name="Google Shape;378;p4"/>
          <p:cNvSpPr/>
          <p:nvPr/>
        </p:nvSpPr>
        <p:spPr>
          <a:xfrm>
            <a:off x="9663632" y="3787637"/>
            <a:ext cx="2172899"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79" name="Google Shape;379;p4"/>
          <p:cNvSpPr/>
          <p:nvPr/>
        </p:nvSpPr>
        <p:spPr>
          <a:xfrm>
            <a:off x="9703306" y="2863729"/>
            <a:ext cx="2133225" cy="851951"/>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0" name="Google Shape;380;p4"/>
          <p:cNvSpPr/>
          <p:nvPr/>
        </p:nvSpPr>
        <p:spPr>
          <a:xfrm>
            <a:off x="3763361" y="4319069"/>
            <a:ext cx="215166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1" name="Google Shape;381;p4"/>
          <p:cNvSpPr/>
          <p:nvPr/>
        </p:nvSpPr>
        <p:spPr>
          <a:xfrm>
            <a:off x="3763361" y="3625712"/>
            <a:ext cx="215166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2" name="Google Shape;382;p4"/>
          <p:cNvSpPr/>
          <p:nvPr/>
        </p:nvSpPr>
        <p:spPr>
          <a:xfrm>
            <a:off x="3742126" y="2968957"/>
            <a:ext cx="2172899"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3" name="Google Shape;383;p4"/>
          <p:cNvSpPr/>
          <p:nvPr/>
        </p:nvSpPr>
        <p:spPr>
          <a:xfrm>
            <a:off x="3741916" y="2292780"/>
            <a:ext cx="216358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4" name="Google Shape;384;p4"/>
          <p:cNvSpPr/>
          <p:nvPr/>
        </p:nvSpPr>
        <p:spPr>
          <a:xfrm>
            <a:off x="703545" y="2259018"/>
            <a:ext cx="2151665" cy="254158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85" name="Google Shape;385;p4"/>
          <p:cNvSpPr txBox="1">
            <a:spLocks noGrp="1"/>
          </p:cNvSpPr>
          <p:nvPr>
            <p:ph type="title"/>
          </p:nvPr>
        </p:nvSpPr>
        <p:spPr>
          <a:xfrm>
            <a:off x="457199" y="319957"/>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a:buNone/>
            </a:pPr>
            <a:r>
              <a:rPr lang="en-US" dirty="0">
                <a:latin typeface="Arial Black" panose="020B0A04020102020204" pitchFamily="34" charset="0"/>
              </a:rPr>
              <a:t>Software Market Coverage</a:t>
            </a:r>
            <a:endParaRPr dirty="0">
              <a:latin typeface="Arial Black" panose="020B0A04020102020204" pitchFamily="34" charset="0"/>
            </a:endParaRPr>
          </a:p>
        </p:txBody>
      </p:sp>
      <p:pic>
        <p:nvPicPr>
          <p:cNvPr id="386" name="Google Shape;386;p4" descr="Free Market Share Icon of Colored Outline style - Available in SVG, PNG,  EPS, AI &amp;amp; Icon fonts"/>
          <p:cNvPicPr preferRelativeResize="0"/>
          <p:nvPr/>
        </p:nvPicPr>
        <p:blipFill rotWithShape="1">
          <a:blip r:embed="rId3">
            <a:alphaModFix/>
          </a:blip>
          <a:srcRect/>
          <a:stretch/>
        </p:blipFill>
        <p:spPr>
          <a:xfrm>
            <a:off x="863590" y="1482306"/>
            <a:ext cx="593927" cy="593927"/>
          </a:xfrm>
          <a:prstGeom prst="rect">
            <a:avLst/>
          </a:prstGeom>
          <a:noFill/>
          <a:ln>
            <a:noFill/>
          </a:ln>
        </p:spPr>
      </p:pic>
      <p:sp>
        <p:nvSpPr>
          <p:cNvPr id="387" name="Google Shape;387;p4"/>
          <p:cNvSpPr/>
          <p:nvPr/>
        </p:nvSpPr>
        <p:spPr>
          <a:xfrm>
            <a:off x="592065" y="3324328"/>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394 Software Providers</a:t>
            </a:r>
            <a:endParaRPr sz="1400" b="0" i="0" u="none" strike="noStrike" cap="none" dirty="0">
              <a:solidFill>
                <a:srgbClr val="000000"/>
              </a:solidFill>
              <a:latin typeface="Arial"/>
              <a:ea typeface="Arial"/>
              <a:cs typeface="Arial"/>
              <a:sym typeface="Arial"/>
            </a:endParaRPr>
          </a:p>
        </p:txBody>
      </p:sp>
      <p:pic>
        <p:nvPicPr>
          <p:cNvPr id="388" name="Google Shape;388;p4" descr="Calendar Comments - Calendar Icon Vector Png - Free Transparent PNG Clipart  Images Download"/>
          <p:cNvPicPr preferRelativeResize="0"/>
          <p:nvPr/>
        </p:nvPicPr>
        <p:blipFill rotWithShape="1">
          <a:blip r:embed="rId4">
            <a:alphaModFix/>
          </a:blip>
          <a:srcRect/>
          <a:stretch/>
        </p:blipFill>
        <p:spPr>
          <a:xfrm>
            <a:off x="3753836" y="2297225"/>
            <a:ext cx="421456" cy="499200"/>
          </a:xfrm>
          <a:prstGeom prst="rect">
            <a:avLst/>
          </a:prstGeom>
          <a:noFill/>
          <a:ln>
            <a:noFill/>
          </a:ln>
        </p:spPr>
      </p:pic>
      <p:pic>
        <p:nvPicPr>
          <p:cNvPr id="389" name="Google Shape;389;p4" descr="list view icon - list icon png - Free PNG Images | TOPpng"/>
          <p:cNvPicPr preferRelativeResize="0"/>
          <p:nvPr/>
        </p:nvPicPr>
        <p:blipFill rotWithShape="1">
          <a:blip r:embed="rId5">
            <a:alphaModFix/>
          </a:blip>
          <a:srcRect/>
          <a:stretch/>
        </p:blipFill>
        <p:spPr>
          <a:xfrm>
            <a:off x="3724518" y="2977252"/>
            <a:ext cx="480092" cy="490905"/>
          </a:xfrm>
          <a:prstGeom prst="rect">
            <a:avLst/>
          </a:prstGeom>
          <a:noFill/>
          <a:ln>
            <a:noFill/>
          </a:ln>
        </p:spPr>
      </p:pic>
      <p:pic>
        <p:nvPicPr>
          <p:cNvPr id="390" name="Google Shape;390;p4" descr="Global Icon Vector, HD Png Download - vhv"/>
          <p:cNvPicPr preferRelativeResize="0"/>
          <p:nvPr/>
        </p:nvPicPr>
        <p:blipFill rotWithShape="1">
          <a:blip r:embed="rId6">
            <a:alphaModFix/>
          </a:blip>
          <a:srcRect/>
          <a:stretch/>
        </p:blipFill>
        <p:spPr>
          <a:xfrm>
            <a:off x="3738476" y="3638139"/>
            <a:ext cx="475326" cy="499200"/>
          </a:xfrm>
          <a:prstGeom prst="rect">
            <a:avLst/>
          </a:prstGeom>
          <a:noFill/>
          <a:ln>
            <a:noFill/>
          </a:ln>
        </p:spPr>
      </p:pic>
      <p:pic>
        <p:nvPicPr>
          <p:cNvPr id="391" name="Google Shape;391;p4" descr="Free Icon | Country currencies"/>
          <p:cNvPicPr preferRelativeResize="0"/>
          <p:nvPr/>
        </p:nvPicPr>
        <p:blipFill rotWithShape="1">
          <a:blip r:embed="rId7">
            <a:alphaModFix/>
          </a:blip>
          <a:srcRect/>
          <a:stretch/>
        </p:blipFill>
        <p:spPr>
          <a:xfrm>
            <a:off x="3741916" y="4319827"/>
            <a:ext cx="462694" cy="462694"/>
          </a:xfrm>
          <a:prstGeom prst="rect">
            <a:avLst/>
          </a:prstGeom>
          <a:noFill/>
          <a:ln>
            <a:noFill/>
          </a:ln>
        </p:spPr>
      </p:pic>
      <p:sp>
        <p:nvSpPr>
          <p:cNvPr id="392" name="Google Shape;392;p4"/>
          <p:cNvSpPr/>
          <p:nvPr/>
        </p:nvSpPr>
        <p:spPr>
          <a:xfrm>
            <a:off x="3869182" y="2292780"/>
            <a:ext cx="1923929"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2 Years of Data</a:t>
            </a:r>
            <a:endParaRPr sz="1400" b="0" i="0" u="none" strike="noStrike" cap="none" dirty="0">
              <a:solidFill>
                <a:srgbClr val="000000"/>
              </a:solidFill>
              <a:latin typeface="Arial"/>
              <a:ea typeface="Arial"/>
              <a:cs typeface="Arial"/>
              <a:sym typeface="Arial"/>
            </a:endParaRPr>
          </a:p>
        </p:txBody>
      </p:sp>
      <p:sp>
        <p:nvSpPr>
          <p:cNvPr id="393" name="Google Shape;393;p4"/>
          <p:cNvSpPr/>
          <p:nvPr/>
        </p:nvSpPr>
        <p:spPr>
          <a:xfrm>
            <a:off x="4212082" y="2998910"/>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19 Markets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5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82 Subsegments</a:t>
            </a:r>
            <a:endParaRPr sz="1400" b="0" i="0" u="none" strike="noStrike" cap="none" dirty="0">
              <a:solidFill>
                <a:srgbClr val="000000"/>
              </a:solidFill>
              <a:latin typeface="Arial"/>
              <a:ea typeface="Arial"/>
              <a:cs typeface="Arial"/>
              <a:sym typeface="Arial"/>
            </a:endParaRPr>
          </a:p>
        </p:txBody>
      </p:sp>
      <p:sp>
        <p:nvSpPr>
          <p:cNvPr id="394" name="Google Shape;394;p4"/>
          <p:cNvSpPr/>
          <p:nvPr/>
        </p:nvSpPr>
        <p:spPr>
          <a:xfrm>
            <a:off x="4179468" y="3625712"/>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43 Country Markets</a:t>
            </a:r>
            <a:endParaRPr sz="1400" b="0" i="0" u="none" strike="noStrike" cap="none" dirty="0">
              <a:solidFill>
                <a:srgbClr val="000000"/>
              </a:solidFill>
              <a:latin typeface="Arial"/>
              <a:ea typeface="Arial"/>
              <a:cs typeface="Arial"/>
              <a:sym typeface="Arial"/>
            </a:endParaRPr>
          </a:p>
        </p:txBody>
      </p:sp>
      <p:sp>
        <p:nvSpPr>
          <p:cNvPr id="395" name="Google Shape;395;p4"/>
          <p:cNvSpPr/>
          <p:nvPr/>
        </p:nvSpPr>
        <p:spPr>
          <a:xfrm>
            <a:off x="4242739" y="4302247"/>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U.S. Dollars, Constant and Local Currency</a:t>
            </a:r>
            <a:endParaRPr sz="1400" b="0" i="0" u="none" strike="noStrike" cap="none" dirty="0">
              <a:solidFill>
                <a:srgbClr val="000000"/>
              </a:solidFill>
              <a:latin typeface="Arial"/>
              <a:ea typeface="Arial"/>
              <a:cs typeface="Arial"/>
              <a:sym typeface="Arial"/>
            </a:endParaRPr>
          </a:p>
        </p:txBody>
      </p:sp>
      <p:sp>
        <p:nvSpPr>
          <p:cNvPr id="396" name="Google Shape;396;p4"/>
          <p:cNvSpPr txBox="1"/>
          <p:nvPr/>
        </p:nvSpPr>
        <p:spPr>
          <a:xfrm>
            <a:off x="1486092" y="1577314"/>
            <a:ext cx="3787319" cy="2769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Market Share (Published Annually)</a:t>
            </a:r>
            <a:endParaRPr sz="1400" b="0" i="0" u="none" strike="noStrike" cap="none" dirty="0">
              <a:solidFill>
                <a:srgbClr val="000000"/>
              </a:solidFill>
              <a:latin typeface="Arial"/>
              <a:ea typeface="Arial"/>
              <a:cs typeface="Arial"/>
              <a:sym typeface="Arial"/>
            </a:endParaRPr>
          </a:p>
        </p:txBody>
      </p:sp>
      <p:pic>
        <p:nvPicPr>
          <p:cNvPr id="397" name="Google Shape;397;p4" descr="Corporation - Free business icons"/>
          <p:cNvPicPr preferRelativeResize="0"/>
          <p:nvPr/>
        </p:nvPicPr>
        <p:blipFill rotWithShape="1">
          <a:blip r:embed="rId8">
            <a:alphaModFix/>
          </a:blip>
          <a:srcRect/>
          <a:stretch/>
        </p:blipFill>
        <p:spPr>
          <a:xfrm>
            <a:off x="1491773" y="2744673"/>
            <a:ext cx="696444" cy="696444"/>
          </a:xfrm>
          <a:prstGeom prst="rect">
            <a:avLst/>
          </a:prstGeom>
          <a:noFill/>
          <a:ln>
            <a:noFill/>
          </a:ln>
        </p:spPr>
      </p:pic>
      <p:cxnSp>
        <p:nvCxnSpPr>
          <p:cNvPr id="398" name="Google Shape;398;p4"/>
          <p:cNvCxnSpPr/>
          <p:nvPr/>
        </p:nvCxnSpPr>
        <p:spPr>
          <a:xfrm>
            <a:off x="3124200" y="2514600"/>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399" name="Google Shape;399;p4"/>
          <p:cNvCxnSpPr/>
          <p:nvPr/>
        </p:nvCxnSpPr>
        <p:spPr>
          <a:xfrm>
            <a:off x="3124200" y="3209925"/>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00" name="Google Shape;400;p4"/>
          <p:cNvCxnSpPr/>
          <p:nvPr/>
        </p:nvCxnSpPr>
        <p:spPr>
          <a:xfrm>
            <a:off x="3124200" y="3835197"/>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01" name="Google Shape;401;p4"/>
          <p:cNvCxnSpPr/>
          <p:nvPr/>
        </p:nvCxnSpPr>
        <p:spPr>
          <a:xfrm>
            <a:off x="3124200" y="4552950"/>
            <a:ext cx="504825" cy="0"/>
          </a:xfrm>
          <a:prstGeom prst="straightConnector1">
            <a:avLst/>
          </a:prstGeom>
          <a:noFill/>
          <a:ln w="19050" cap="flat" cmpd="sng">
            <a:solidFill>
              <a:schemeClr val="dk1"/>
            </a:solidFill>
            <a:prstDash val="solid"/>
            <a:miter lim="800000"/>
            <a:headEnd type="none" w="sm" len="sm"/>
            <a:tailEnd type="none" w="sm" len="sm"/>
          </a:ln>
        </p:spPr>
      </p:cxnSp>
      <p:sp>
        <p:nvSpPr>
          <p:cNvPr id="402" name="Google Shape;402;p4"/>
          <p:cNvSpPr/>
          <p:nvPr/>
        </p:nvSpPr>
        <p:spPr>
          <a:xfrm>
            <a:off x="9660069" y="2281268"/>
            <a:ext cx="2163584" cy="4992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03" name="Google Shape;403;p4"/>
          <p:cNvSpPr/>
          <p:nvPr/>
        </p:nvSpPr>
        <p:spPr>
          <a:xfrm>
            <a:off x="6670918" y="2303062"/>
            <a:ext cx="2206988" cy="25415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04" name="Google Shape;404;p4"/>
          <p:cNvSpPr/>
          <p:nvPr/>
        </p:nvSpPr>
        <p:spPr>
          <a:xfrm>
            <a:off x="6510843" y="3243041"/>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1. Enterprise Application Software (EAS)</a:t>
            </a:r>
            <a:endParaRPr sz="1400" b="0" i="0" u="none" strike="noStrike" cap="none" dirty="0">
              <a:solidFill>
                <a:srgbClr val="000000"/>
              </a:solidFill>
              <a:latin typeface="Arial"/>
              <a:ea typeface="Arial"/>
              <a:cs typeface="Arial"/>
              <a:sym typeface="Arial"/>
            </a:endParaRPr>
          </a:p>
        </p:txBody>
      </p:sp>
      <p:pic>
        <p:nvPicPr>
          <p:cNvPr id="405" name="Google Shape;405;p4" descr="Calendar Comments - Calendar Icon Vector Png - Free Transparent PNG Clipart  Images Download"/>
          <p:cNvPicPr preferRelativeResize="0"/>
          <p:nvPr/>
        </p:nvPicPr>
        <p:blipFill rotWithShape="1">
          <a:blip r:embed="rId4">
            <a:alphaModFix/>
          </a:blip>
          <a:srcRect/>
          <a:stretch/>
        </p:blipFill>
        <p:spPr>
          <a:xfrm>
            <a:off x="9671989" y="2304763"/>
            <a:ext cx="421456" cy="499200"/>
          </a:xfrm>
          <a:prstGeom prst="rect">
            <a:avLst/>
          </a:prstGeom>
          <a:noFill/>
          <a:ln>
            <a:noFill/>
          </a:ln>
        </p:spPr>
      </p:pic>
      <p:pic>
        <p:nvPicPr>
          <p:cNvPr id="406" name="Google Shape;406;p4" descr="list view icon - list icon png - Free PNG Images | TOPpng"/>
          <p:cNvPicPr preferRelativeResize="0"/>
          <p:nvPr/>
        </p:nvPicPr>
        <p:blipFill rotWithShape="1">
          <a:blip r:embed="rId5">
            <a:alphaModFix/>
          </a:blip>
          <a:srcRect/>
          <a:stretch/>
        </p:blipFill>
        <p:spPr>
          <a:xfrm>
            <a:off x="9642671" y="2918115"/>
            <a:ext cx="480092" cy="490905"/>
          </a:xfrm>
          <a:prstGeom prst="rect">
            <a:avLst/>
          </a:prstGeom>
          <a:noFill/>
          <a:ln>
            <a:noFill/>
          </a:ln>
        </p:spPr>
      </p:pic>
      <p:pic>
        <p:nvPicPr>
          <p:cNvPr id="407" name="Google Shape;407;p4" descr="Global Icon Vector, HD Png Download - vhv"/>
          <p:cNvPicPr preferRelativeResize="0"/>
          <p:nvPr/>
        </p:nvPicPr>
        <p:blipFill rotWithShape="1">
          <a:blip r:embed="rId6">
            <a:alphaModFix/>
          </a:blip>
          <a:srcRect/>
          <a:stretch/>
        </p:blipFill>
        <p:spPr>
          <a:xfrm>
            <a:off x="9656629" y="3788552"/>
            <a:ext cx="475326" cy="499200"/>
          </a:xfrm>
          <a:prstGeom prst="rect">
            <a:avLst/>
          </a:prstGeom>
          <a:noFill/>
          <a:ln>
            <a:noFill/>
          </a:ln>
        </p:spPr>
      </p:pic>
      <p:pic>
        <p:nvPicPr>
          <p:cNvPr id="408" name="Google Shape;408;p4" descr="Free Icon | Country currencies"/>
          <p:cNvPicPr preferRelativeResize="0"/>
          <p:nvPr/>
        </p:nvPicPr>
        <p:blipFill rotWithShape="1">
          <a:blip r:embed="rId7">
            <a:alphaModFix/>
          </a:blip>
          <a:srcRect/>
          <a:stretch/>
        </p:blipFill>
        <p:spPr>
          <a:xfrm>
            <a:off x="9650544" y="4394040"/>
            <a:ext cx="462694" cy="462694"/>
          </a:xfrm>
          <a:prstGeom prst="rect">
            <a:avLst/>
          </a:prstGeom>
          <a:noFill/>
          <a:ln>
            <a:noFill/>
          </a:ln>
        </p:spPr>
      </p:pic>
      <p:sp>
        <p:nvSpPr>
          <p:cNvPr id="409" name="Google Shape;409;p4"/>
          <p:cNvSpPr/>
          <p:nvPr/>
        </p:nvSpPr>
        <p:spPr>
          <a:xfrm>
            <a:off x="9787335" y="2300318"/>
            <a:ext cx="2297486"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7 Years of Data</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55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2 Historical, 5 Forecast</a:t>
            </a:r>
            <a:endParaRPr sz="1400" b="0" i="0" u="none" strike="noStrike" cap="none" dirty="0">
              <a:solidFill>
                <a:srgbClr val="000000"/>
              </a:solidFill>
              <a:latin typeface="Arial"/>
              <a:ea typeface="Arial"/>
              <a:cs typeface="Arial"/>
              <a:sym typeface="Arial"/>
            </a:endParaRPr>
          </a:p>
        </p:txBody>
      </p:sp>
      <p:sp>
        <p:nvSpPr>
          <p:cNvPr id="410" name="Google Shape;410;p4"/>
          <p:cNvSpPr/>
          <p:nvPr/>
        </p:nvSpPr>
        <p:spPr>
          <a:xfrm>
            <a:off x="10130235" y="2882623"/>
            <a:ext cx="1923929" cy="832611"/>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EAS: 8 Markets, 21 Subsegments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55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EIS: 10 Markets, 51 Subsegments</a:t>
            </a:r>
            <a:endParaRPr sz="1400" b="0" i="0" u="none" strike="noStrike" cap="none" dirty="0">
              <a:solidFill>
                <a:srgbClr val="000000"/>
              </a:solidFill>
              <a:latin typeface="Arial"/>
              <a:ea typeface="Arial"/>
              <a:cs typeface="Arial"/>
              <a:sym typeface="Arial"/>
            </a:endParaRPr>
          </a:p>
        </p:txBody>
      </p:sp>
      <p:sp>
        <p:nvSpPr>
          <p:cNvPr id="411" name="Google Shape;411;p4"/>
          <p:cNvSpPr/>
          <p:nvPr/>
        </p:nvSpPr>
        <p:spPr>
          <a:xfrm>
            <a:off x="10097621" y="3776125"/>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43 Country Markets</a:t>
            </a:r>
            <a:endParaRPr sz="1400" b="0" i="0" u="none" strike="noStrike" cap="none" dirty="0">
              <a:solidFill>
                <a:srgbClr val="000000"/>
              </a:solidFill>
              <a:latin typeface="Arial"/>
              <a:ea typeface="Arial"/>
              <a:cs typeface="Arial"/>
              <a:sym typeface="Arial"/>
            </a:endParaRPr>
          </a:p>
        </p:txBody>
      </p:sp>
      <p:sp>
        <p:nvSpPr>
          <p:cNvPr id="412" name="Google Shape;412;p4"/>
          <p:cNvSpPr/>
          <p:nvPr/>
        </p:nvSpPr>
        <p:spPr>
          <a:xfrm>
            <a:off x="10151367" y="4366935"/>
            <a:ext cx="1923929" cy="5108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U.S. Dollars, Constant and Local Currency</a:t>
            </a:r>
            <a:endParaRPr sz="1400" b="0" i="0" u="none" strike="noStrike" cap="none" dirty="0">
              <a:solidFill>
                <a:srgbClr val="000000"/>
              </a:solidFill>
              <a:latin typeface="Arial"/>
              <a:ea typeface="Arial"/>
              <a:cs typeface="Arial"/>
              <a:sym typeface="Arial"/>
            </a:endParaRPr>
          </a:p>
        </p:txBody>
      </p:sp>
      <p:sp>
        <p:nvSpPr>
          <p:cNvPr id="413" name="Google Shape;413;p4"/>
          <p:cNvSpPr txBox="1"/>
          <p:nvPr/>
        </p:nvSpPr>
        <p:spPr>
          <a:xfrm>
            <a:off x="7687748" y="1584852"/>
            <a:ext cx="3372718" cy="276999"/>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Arial"/>
                <a:ea typeface="Arial"/>
                <a:cs typeface="Arial"/>
                <a:sym typeface="Arial"/>
              </a:rPr>
              <a:t>Forecast (Published Quarterly)</a:t>
            </a:r>
            <a:endParaRPr sz="1400" b="0" i="0" u="none" strike="noStrike" cap="none" dirty="0">
              <a:solidFill>
                <a:srgbClr val="000000"/>
              </a:solidFill>
              <a:latin typeface="Arial"/>
              <a:ea typeface="Arial"/>
              <a:cs typeface="Arial"/>
              <a:sym typeface="Arial"/>
            </a:endParaRPr>
          </a:p>
        </p:txBody>
      </p:sp>
      <p:cxnSp>
        <p:nvCxnSpPr>
          <p:cNvPr id="414" name="Google Shape;414;p4"/>
          <p:cNvCxnSpPr/>
          <p:nvPr/>
        </p:nvCxnSpPr>
        <p:spPr>
          <a:xfrm>
            <a:off x="9032828" y="2531663"/>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5" name="Google Shape;415;p4"/>
          <p:cNvCxnSpPr/>
          <p:nvPr/>
        </p:nvCxnSpPr>
        <p:spPr>
          <a:xfrm>
            <a:off x="9042353" y="3112688"/>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6" name="Google Shape;416;p4"/>
          <p:cNvCxnSpPr/>
          <p:nvPr/>
        </p:nvCxnSpPr>
        <p:spPr>
          <a:xfrm>
            <a:off x="9042353" y="3985610"/>
            <a:ext cx="504825" cy="0"/>
          </a:xfrm>
          <a:prstGeom prst="straightConnector1">
            <a:avLst/>
          </a:prstGeom>
          <a:noFill/>
          <a:ln w="19050" cap="flat" cmpd="sng">
            <a:solidFill>
              <a:schemeClr val="dk1"/>
            </a:solidFill>
            <a:prstDash val="solid"/>
            <a:miter lim="800000"/>
            <a:headEnd type="none" w="sm" len="sm"/>
            <a:tailEnd type="none" w="sm" len="sm"/>
          </a:ln>
        </p:spPr>
      </p:cxnSp>
      <p:cxnSp>
        <p:nvCxnSpPr>
          <p:cNvPr id="417" name="Google Shape;417;p4"/>
          <p:cNvCxnSpPr/>
          <p:nvPr/>
        </p:nvCxnSpPr>
        <p:spPr>
          <a:xfrm>
            <a:off x="9032828" y="4570013"/>
            <a:ext cx="504825" cy="0"/>
          </a:xfrm>
          <a:prstGeom prst="straightConnector1">
            <a:avLst/>
          </a:prstGeom>
          <a:noFill/>
          <a:ln w="19050" cap="flat" cmpd="sng">
            <a:solidFill>
              <a:schemeClr val="dk1"/>
            </a:solidFill>
            <a:prstDash val="solid"/>
            <a:miter lim="800000"/>
            <a:headEnd type="none" w="sm" len="sm"/>
            <a:tailEnd type="none" w="sm" len="sm"/>
          </a:ln>
        </p:spPr>
      </p:cxnSp>
      <p:pic>
        <p:nvPicPr>
          <p:cNvPr id="418" name="Google Shape;418;p4" descr="Forecast - Free business icons"/>
          <p:cNvPicPr preferRelativeResize="0"/>
          <p:nvPr/>
        </p:nvPicPr>
        <p:blipFill rotWithShape="1">
          <a:blip r:embed="rId9">
            <a:alphaModFix/>
          </a:blip>
          <a:srcRect/>
          <a:stretch/>
        </p:blipFill>
        <p:spPr>
          <a:xfrm>
            <a:off x="7027519" y="1413645"/>
            <a:ext cx="593926" cy="593926"/>
          </a:xfrm>
          <a:prstGeom prst="rect">
            <a:avLst/>
          </a:prstGeom>
          <a:noFill/>
          <a:ln>
            <a:noFill/>
          </a:ln>
        </p:spPr>
      </p:pic>
      <p:pic>
        <p:nvPicPr>
          <p:cNvPr id="419" name="Google Shape;419;p4" descr="Icon Documents #299357 - Free Icons Library"/>
          <p:cNvPicPr preferRelativeResize="0"/>
          <p:nvPr/>
        </p:nvPicPr>
        <p:blipFill rotWithShape="1">
          <a:blip r:embed="rId10">
            <a:alphaModFix/>
          </a:blip>
          <a:srcRect/>
          <a:stretch/>
        </p:blipFill>
        <p:spPr>
          <a:xfrm>
            <a:off x="6821056" y="2548027"/>
            <a:ext cx="574287" cy="574287"/>
          </a:xfrm>
          <a:prstGeom prst="rect">
            <a:avLst/>
          </a:prstGeom>
          <a:noFill/>
          <a:ln>
            <a:noFill/>
          </a:ln>
        </p:spPr>
      </p:pic>
      <p:sp>
        <p:nvSpPr>
          <p:cNvPr id="420" name="Google Shape;420;p4"/>
          <p:cNvSpPr/>
          <p:nvPr/>
        </p:nvSpPr>
        <p:spPr>
          <a:xfrm>
            <a:off x="6813651" y="2585576"/>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2 Deliverables</a:t>
            </a:r>
            <a:endParaRPr sz="1400" b="0" i="0" u="none" strike="noStrike" cap="none" dirty="0">
              <a:solidFill>
                <a:srgbClr val="000000"/>
              </a:solidFill>
              <a:latin typeface="Arial"/>
              <a:ea typeface="Arial"/>
              <a:cs typeface="Arial"/>
              <a:sym typeface="Arial"/>
            </a:endParaRPr>
          </a:p>
        </p:txBody>
      </p:sp>
      <p:sp>
        <p:nvSpPr>
          <p:cNvPr id="421" name="Google Shape;421;p4"/>
          <p:cNvSpPr/>
          <p:nvPr/>
        </p:nvSpPr>
        <p:spPr>
          <a:xfrm>
            <a:off x="6537529" y="3728041"/>
            <a:ext cx="2360685" cy="510869"/>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2. Enterprise Infrastructure Software (EIS)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xmlns="" id="{91B8DA1F-A81B-4924-8FC8-D466D1B4C6DE}"/>
              </a:ext>
            </a:extLst>
          </p:cNvPr>
          <p:cNvCxnSpPr>
            <a:stCxn id="428" idx="2"/>
          </p:cNvCxnSpPr>
          <p:nvPr/>
        </p:nvCxnSpPr>
        <p:spPr>
          <a:xfrm>
            <a:off x="8271890" y="2107176"/>
            <a:ext cx="0" cy="3848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32162627-62FE-4DB9-80C0-9516C8FAD2F2}"/>
              </a:ext>
            </a:extLst>
          </p:cNvPr>
          <p:cNvCxnSpPr>
            <a:stCxn id="427" idx="2"/>
            <a:endCxn id="429" idx="2"/>
          </p:cNvCxnSpPr>
          <p:nvPr/>
        </p:nvCxnSpPr>
        <p:spPr>
          <a:xfrm>
            <a:off x="3315258" y="2107176"/>
            <a:ext cx="6" cy="3356494"/>
          </a:xfrm>
          <a:prstGeom prst="line">
            <a:avLst/>
          </a:prstGeom>
        </p:spPr>
        <p:style>
          <a:lnRef idx="1">
            <a:schemeClr val="dk1"/>
          </a:lnRef>
          <a:fillRef idx="0">
            <a:schemeClr val="dk1"/>
          </a:fillRef>
          <a:effectRef idx="0">
            <a:schemeClr val="dk1"/>
          </a:effectRef>
          <a:fontRef idx="minor">
            <a:schemeClr val="tx1"/>
          </a:fontRef>
        </p:style>
      </p:cxnSp>
      <p:sp>
        <p:nvSpPr>
          <p:cNvPr id="426" name="Google Shape;426;p9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a:buNone/>
            </a:pPr>
            <a:r>
              <a:rPr lang="en-US" dirty="0">
                <a:latin typeface="Arial Black" panose="020B0A04020102020204" pitchFamily="34" charset="0"/>
              </a:rPr>
              <a:t>Software Market Top-Level Taxonomy*</a:t>
            </a:r>
            <a:endParaRPr dirty="0">
              <a:latin typeface="Arial Black" panose="020B0A04020102020204" pitchFamily="34" charset="0"/>
            </a:endParaRPr>
          </a:p>
        </p:txBody>
      </p:sp>
      <p:sp>
        <p:nvSpPr>
          <p:cNvPr id="427" name="Google Shape;427;p98"/>
          <p:cNvSpPr/>
          <p:nvPr/>
        </p:nvSpPr>
        <p:spPr>
          <a:xfrm>
            <a:off x="1901508" y="1666291"/>
            <a:ext cx="2827500" cy="440885"/>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1"/>
                </a:solidFill>
                <a:latin typeface="Arial"/>
                <a:ea typeface="Arial"/>
                <a:cs typeface="Arial"/>
                <a:sym typeface="Arial"/>
              </a:rPr>
              <a:t>Enterprise Application Software</a:t>
            </a:r>
            <a:endParaRPr sz="1400" b="0" i="0" u="none" strike="noStrike" cap="none" dirty="0">
              <a:solidFill>
                <a:srgbClr val="000000"/>
              </a:solidFill>
              <a:latin typeface="Arial"/>
              <a:ea typeface="Arial"/>
              <a:cs typeface="Arial"/>
              <a:sym typeface="Arial"/>
            </a:endParaRPr>
          </a:p>
        </p:txBody>
      </p:sp>
      <p:sp>
        <p:nvSpPr>
          <p:cNvPr id="428" name="Google Shape;428;p98"/>
          <p:cNvSpPr/>
          <p:nvPr/>
        </p:nvSpPr>
        <p:spPr>
          <a:xfrm>
            <a:off x="6780943" y="1663978"/>
            <a:ext cx="2981893" cy="44319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lt1"/>
                </a:solidFill>
                <a:latin typeface="Arial"/>
                <a:ea typeface="Arial"/>
                <a:cs typeface="Arial"/>
                <a:sym typeface="Arial"/>
              </a:rPr>
              <a:t>Enterprise Infrastructure Software</a:t>
            </a:r>
            <a:endParaRPr sz="1400" b="0" i="0" u="none" strike="noStrike" cap="none" dirty="0">
              <a:solidFill>
                <a:srgbClr val="000000"/>
              </a:solidFill>
              <a:latin typeface="Arial"/>
              <a:ea typeface="Arial"/>
              <a:cs typeface="Arial"/>
              <a:sym typeface="Arial"/>
            </a:endParaRPr>
          </a:p>
        </p:txBody>
      </p:sp>
      <p:sp>
        <p:nvSpPr>
          <p:cNvPr id="429" name="Google Shape;429;p98"/>
          <p:cNvSpPr/>
          <p:nvPr/>
        </p:nvSpPr>
        <p:spPr>
          <a:xfrm>
            <a:off x="1901509" y="5160575"/>
            <a:ext cx="2827510" cy="303095"/>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Other Application Software</a:t>
            </a:r>
            <a:endParaRPr sz="1400" b="0" i="0" u="none" strike="noStrike" cap="none" dirty="0">
              <a:solidFill>
                <a:srgbClr val="000000"/>
              </a:solidFill>
              <a:latin typeface="Arial"/>
              <a:ea typeface="Arial"/>
              <a:cs typeface="Arial"/>
              <a:sym typeface="Arial"/>
            </a:endParaRPr>
          </a:p>
        </p:txBody>
      </p:sp>
      <p:sp>
        <p:nvSpPr>
          <p:cNvPr id="430" name="Google Shape;430;p98"/>
          <p:cNvSpPr/>
          <p:nvPr/>
        </p:nvSpPr>
        <p:spPr>
          <a:xfrm>
            <a:off x="1901509" y="4782042"/>
            <a:ext cx="2827510" cy="287162"/>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Supply Chain Management (SCM)</a:t>
            </a:r>
            <a:endParaRPr sz="1400" b="0" i="0" u="none" strike="noStrike" cap="none" dirty="0">
              <a:solidFill>
                <a:srgbClr val="000000"/>
              </a:solidFill>
              <a:latin typeface="Arial"/>
              <a:ea typeface="Arial"/>
              <a:cs typeface="Arial"/>
              <a:sym typeface="Arial"/>
            </a:endParaRPr>
          </a:p>
        </p:txBody>
      </p:sp>
      <p:sp>
        <p:nvSpPr>
          <p:cNvPr id="431" name="Google Shape;431;p98"/>
          <p:cNvSpPr/>
          <p:nvPr/>
        </p:nvSpPr>
        <p:spPr>
          <a:xfrm>
            <a:off x="1901509" y="4354731"/>
            <a:ext cx="2827510" cy="34875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Project and Portfolio Management (PPM)</a:t>
            </a:r>
            <a:endParaRPr sz="1400" b="0" i="0" u="none" strike="noStrike" cap="none" dirty="0">
              <a:solidFill>
                <a:srgbClr val="000000"/>
              </a:solidFill>
              <a:latin typeface="Arial"/>
              <a:ea typeface="Arial"/>
              <a:cs typeface="Arial"/>
              <a:sym typeface="Arial"/>
            </a:endParaRPr>
          </a:p>
        </p:txBody>
      </p:sp>
      <p:sp>
        <p:nvSpPr>
          <p:cNvPr id="432" name="Google Shape;432;p98"/>
          <p:cNvSpPr/>
          <p:nvPr/>
        </p:nvSpPr>
        <p:spPr>
          <a:xfrm>
            <a:off x="1901509" y="3993108"/>
            <a:ext cx="2827510" cy="278329"/>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Email and Authoring</a:t>
            </a:r>
            <a:endParaRPr sz="1400" b="0" i="0" u="none" strike="noStrike" cap="none" dirty="0">
              <a:solidFill>
                <a:srgbClr val="000000"/>
              </a:solidFill>
              <a:latin typeface="Arial"/>
              <a:ea typeface="Arial"/>
              <a:cs typeface="Arial"/>
              <a:sym typeface="Arial"/>
            </a:endParaRPr>
          </a:p>
        </p:txBody>
      </p:sp>
      <p:sp>
        <p:nvSpPr>
          <p:cNvPr id="433" name="Google Shape;433;p98"/>
          <p:cNvSpPr/>
          <p:nvPr/>
        </p:nvSpPr>
        <p:spPr>
          <a:xfrm>
            <a:off x="1901509" y="3622311"/>
            <a:ext cx="2827510" cy="288958"/>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Enterprise Resource Planning (ERP)</a:t>
            </a:r>
            <a:endParaRPr sz="1400" b="0" i="0" u="none" strike="noStrike" cap="none" dirty="0">
              <a:solidFill>
                <a:srgbClr val="000000"/>
              </a:solidFill>
              <a:latin typeface="Arial"/>
              <a:ea typeface="Arial"/>
              <a:cs typeface="Arial"/>
              <a:sym typeface="Arial"/>
            </a:endParaRPr>
          </a:p>
        </p:txBody>
      </p:sp>
      <p:sp>
        <p:nvSpPr>
          <p:cNvPr id="434" name="Google Shape;434;p98"/>
          <p:cNvSpPr/>
          <p:nvPr/>
        </p:nvSpPr>
        <p:spPr>
          <a:xfrm>
            <a:off x="1901509" y="2338231"/>
            <a:ext cx="2827510" cy="330167"/>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Analytics and Business Intelligence (ABI)</a:t>
            </a:r>
            <a:endParaRPr sz="1400" b="0" i="0" u="none" strike="noStrike" cap="none" dirty="0">
              <a:solidFill>
                <a:srgbClr val="000000"/>
              </a:solidFill>
              <a:latin typeface="Arial"/>
              <a:ea typeface="Arial"/>
              <a:cs typeface="Arial"/>
              <a:sym typeface="Arial"/>
            </a:endParaRPr>
          </a:p>
        </p:txBody>
      </p:sp>
      <p:sp>
        <p:nvSpPr>
          <p:cNvPr id="435" name="Google Shape;435;p98"/>
          <p:cNvSpPr/>
          <p:nvPr/>
        </p:nvSpPr>
        <p:spPr>
          <a:xfrm>
            <a:off x="1901509" y="2754647"/>
            <a:ext cx="2827510" cy="293924"/>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Content Services</a:t>
            </a:r>
            <a:endParaRPr sz="1400" b="0" i="0" u="none" strike="noStrike" cap="none" dirty="0">
              <a:solidFill>
                <a:srgbClr val="000000"/>
              </a:solidFill>
              <a:latin typeface="Arial"/>
              <a:ea typeface="Arial"/>
              <a:cs typeface="Arial"/>
              <a:sym typeface="Arial"/>
            </a:endParaRPr>
          </a:p>
        </p:txBody>
      </p:sp>
      <p:sp>
        <p:nvSpPr>
          <p:cNvPr id="436" name="Google Shape;436;p98"/>
          <p:cNvSpPr/>
          <p:nvPr/>
        </p:nvSpPr>
        <p:spPr>
          <a:xfrm>
            <a:off x="1901509" y="3125890"/>
            <a:ext cx="2827510" cy="403900"/>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Customer Experience and Relationship Management (CRM)</a:t>
            </a:r>
            <a:endParaRPr sz="1400" b="0" i="0" u="none" strike="noStrike" cap="none" dirty="0">
              <a:solidFill>
                <a:srgbClr val="000000"/>
              </a:solidFill>
              <a:latin typeface="Arial"/>
              <a:ea typeface="Arial"/>
              <a:cs typeface="Arial"/>
              <a:sym typeface="Arial"/>
            </a:endParaRPr>
          </a:p>
        </p:txBody>
      </p:sp>
      <p:sp>
        <p:nvSpPr>
          <p:cNvPr id="437" name="Google Shape;437;p98"/>
          <p:cNvSpPr/>
          <p:nvPr/>
        </p:nvSpPr>
        <p:spPr>
          <a:xfrm>
            <a:off x="6780943" y="3161917"/>
            <a:ext cx="2970561" cy="338959"/>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Data Management Software (excluding DBMS)</a:t>
            </a:r>
            <a:endParaRPr sz="1400" b="0" i="0" u="none" strike="noStrike" cap="none" dirty="0">
              <a:solidFill>
                <a:srgbClr val="000000"/>
              </a:solidFill>
              <a:latin typeface="Arial"/>
              <a:ea typeface="Arial"/>
              <a:cs typeface="Arial"/>
              <a:sym typeface="Arial"/>
            </a:endParaRPr>
          </a:p>
        </p:txBody>
      </p:sp>
      <p:sp>
        <p:nvSpPr>
          <p:cNvPr id="438" name="Google Shape;438;p98"/>
          <p:cNvSpPr/>
          <p:nvPr/>
        </p:nvSpPr>
        <p:spPr>
          <a:xfrm>
            <a:off x="6780943" y="2338231"/>
            <a:ext cx="2970561" cy="330166"/>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Application Development</a:t>
            </a:r>
            <a:endParaRPr sz="1400" b="0" i="0" u="none" strike="noStrike" cap="none" dirty="0">
              <a:solidFill>
                <a:srgbClr val="000000"/>
              </a:solidFill>
              <a:latin typeface="Arial"/>
              <a:ea typeface="Arial"/>
              <a:cs typeface="Arial"/>
              <a:sym typeface="Arial"/>
            </a:endParaRPr>
          </a:p>
        </p:txBody>
      </p:sp>
      <p:sp>
        <p:nvSpPr>
          <p:cNvPr id="439" name="Google Shape;439;p98"/>
          <p:cNvSpPr/>
          <p:nvPr/>
        </p:nvSpPr>
        <p:spPr>
          <a:xfrm>
            <a:off x="6780943" y="2739002"/>
            <a:ext cx="2970561" cy="338957"/>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Application Infrastructure and Middleware (AIM)</a:t>
            </a:r>
            <a:endParaRPr sz="1400" b="0" i="0" u="none" strike="noStrike" cap="none" dirty="0">
              <a:solidFill>
                <a:srgbClr val="000000"/>
              </a:solidFill>
              <a:latin typeface="Arial"/>
              <a:ea typeface="Arial"/>
              <a:cs typeface="Arial"/>
              <a:sym typeface="Arial"/>
            </a:endParaRPr>
          </a:p>
        </p:txBody>
      </p:sp>
      <p:sp>
        <p:nvSpPr>
          <p:cNvPr id="440" name="Google Shape;440;p98"/>
          <p:cNvSpPr/>
          <p:nvPr/>
        </p:nvSpPr>
        <p:spPr>
          <a:xfrm>
            <a:off x="6780587" y="4010430"/>
            <a:ext cx="2973015" cy="281461"/>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IT Operations Management (ITOM)</a:t>
            </a:r>
            <a:endParaRPr sz="1400" b="0" i="0" u="none" strike="noStrike" cap="none" dirty="0">
              <a:solidFill>
                <a:srgbClr val="000000"/>
              </a:solidFill>
              <a:latin typeface="Arial"/>
              <a:ea typeface="Arial"/>
              <a:cs typeface="Arial"/>
              <a:sym typeface="Arial"/>
            </a:endParaRPr>
          </a:p>
        </p:txBody>
      </p:sp>
      <p:sp>
        <p:nvSpPr>
          <p:cNvPr id="441" name="Google Shape;441;p98"/>
          <p:cNvSpPr/>
          <p:nvPr/>
        </p:nvSpPr>
        <p:spPr>
          <a:xfrm>
            <a:off x="6780943" y="3584093"/>
            <a:ext cx="2970561" cy="338959"/>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Database Management Systems (DBMS)</a:t>
            </a:r>
            <a:endParaRPr sz="1400" b="0" i="0" u="none" strike="noStrike" cap="none" dirty="0">
              <a:solidFill>
                <a:srgbClr val="000000"/>
              </a:solidFill>
              <a:latin typeface="Arial"/>
              <a:ea typeface="Arial"/>
              <a:cs typeface="Arial"/>
              <a:sym typeface="Arial"/>
            </a:endParaRPr>
          </a:p>
        </p:txBody>
      </p:sp>
      <p:sp>
        <p:nvSpPr>
          <p:cNvPr id="442" name="Google Shape;442;p98"/>
          <p:cNvSpPr/>
          <p:nvPr/>
        </p:nvSpPr>
        <p:spPr>
          <a:xfrm>
            <a:off x="6780944" y="5155531"/>
            <a:ext cx="2970560" cy="285783"/>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Storage Management</a:t>
            </a:r>
            <a:endParaRPr sz="1400" b="0" i="0" u="none" strike="noStrike" cap="none" dirty="0">
              <a:solidFill>
                <a:srgbClr val="000000"/>
              </a:solidFill>
              <a:latin typeface="Arial"/>
              <a:ea typeface="Arial"/>
              <a:cs typeface="Arial"/>
              <a:sym typeface="Arial"/>
            </a:endParaRPr>
          </a:p>
        </p:txBody>
      </p:sp>
      <p:sp>
        <p:nvSpPr>
          <p:cNvPr id="443" name="Google Shape;443;p98"/>
          <p:cNvSpPr/>
          <p:nvPr/>
        </p:nvSpPr>
        <p:spPr>
          <a:xfrm>
            <a:off x="6780943" y="4378397"/>
            <a:ext cx="2970561" cy="318367"/>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Operating Systems</a:t>
            </a:r>
            <a:endParaRPr sz="1400" b="0" i="0" u="none" strike="noStrike" cap="none" dirty="0">
              <a:solidFill>
                <a:srgbClr val="000000"/>
              </a:solidFill>
              <a:latin typeface="Arial"/>
              <a:ea typeface="Arial"/>
              <a:cs typeface="Arial"/>
              <a:sym typeface="Arial"/>
            </a:endParaRPr>
          </a:p>
        </p:txBody>
      </p:sp>
      <p:sp>
        <p:nvSpPr>
          <p:cNvPr id="444" name="Google Shape;444;p98"/>
          <p:cNvSpPr/>
          <p:nvPr/>
        </p:nvSpPr>
        <p:spPr>
          <a:xfrm>
            <a:off x="6780943" y="5507247"/>
            <a:ext cx="2970560" cy="285783"/>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Virtualization Infrastructure Software</a:t>
            </a:r>
            <a:endParaRPr sz="1400" b="0" i="0" u="none" strike="noStrike" cap="none" dirty="0">
              <a:solidFill>
                <a:srgbClr val="000000"/>
              </a:solidFill>
              <a:latin typeface="Arial"/>
              <a:ea typeface="Arial"/>
              <a:cs typeface="Arial"/>
              <a:sym typeface="Arial"/>
            </a:endParaRPr>
          </a:p>
        </p:txBody>
      </p:sp>
      <p:sp>
        <p:nvSpPr>
          <p:cNvPr id="445" name="Google Shape;445;p98"/>
          <p:cNvSpPr/>
          <p:nvPr/>
        </p:nvSpPr>
        <p:spPr>
          <a:xfrm>
            <a:off x="6780943" y="5876087"/>
            <a:ext cx="2970560" cy="285783"/>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Other Infrastructure Software</a:t>
            </a:r>
            <a:endParaRPr sz="1400" b="0" i="0" u="none" strike="noStrike" cap="none" dirty="0">
              <a:solidFill>
                <a:srgbClr val="000000"/>
              </a:solidFill>
              <a:latin typeface="Arial"/>
              <a:ea typeface="Arial"/>
              <a:cs typeface="Arial"/>
              <a:sym typeface="Arial"/>
            </a:endParaRPr>
          </a:p>
        </p:txBody>
      </p:sp>
      <p:sp>
        <p:nvSpPr>
          <p:cNvPr id="446" name="Google Shape;446;p98"/>
          <p:cNvSpPr/>
          <p:nvPr/>
        </p:nvSpPr>
        <p:spPr>
          <a:xfrm>
            <a:off x="6780943" y="4786691"/>
            <a:ext cx="2970561" cy="285783"/>
          </a:xfrm>
          <a:prstGeom prst="rect">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r>
              <a:rPr lang="en-US" sz="1100" b="0" i="0" u="none" strike="noStrike" cap="none" dirty="0">
                <a:solidFill>
                  <a:schemeClr val="lt1"/>
                </a:solidFill>
                <a:latin typeface="Arial"/>
                <a:ea typeface="Arial"/>
                <a:cs typeface="Arial"/>
                <a:sym typeface="Arial"/>
              </a:rPr>
              <a:t>Security</a:t>
            </a:r>
            <a:endParaRPr sz="1400" b="0" i="0" u="none" strike="noStrike" cap="none" dirty="0">
              <a:solidFill>
                <a:srgbClr val="000000"/>
              </a:solidFill>
              <a:latin typeface="Arial"/>
              <a:ea typeface="Arial"/>
              <a:cs typeface="Arial"/>
              <a:sym typeface="Arial"/>
            </a:endParaRPr>
          </a:p>
        </p:txBody>
      </p:sp>
      <p:sp>
        <p:nvSpPr>
          <p:cNvPr id="447" name="Google Shape;447;p98"/>
          <p:cNvSpPr/>
          <p:nvPr/>
        </p:nvSpPr>
        <p:spPr>
          <a:xfrm>
            <a:off x="457200" y="1041014"/>
            <a:ext cx="971402" cy="68570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1" i="0" u="none" strike="noStrike" cap="none" dirty="0">
                <a:solidFill>
                  <a:schemeClr val="lt1"/>
                </a:solidFill>
                <a:latin typeface="Arial"/>
                <a:ea typeface="Arial"/>
                <a:cs typeface="Arial"/>
                <a:sym typeface="Arial"/>
              </a:rPr>
              <a:t>Software Markets</a:t>
            </a:r>
            <a:endParaRPr dirty="0"/>
          </a:p>
        </p:txBody>
      </p:sp>
      <p:sp>
        <p:nvSpPr>
          <p:cNvPr id="448" name="Google Shape;448;p98"/>
          <p:cNvSpPr txBox="1"/>
          <p:nvPr/>
        </p:nvSpPr>
        <p:spPr>
          <a:xfrm>
            <a:off x="259795" y="5956051"/>
            <a:ext cx="6362678"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1" u="none" strike="noStrike" cap="none" dirty="0">
                <a:solidFill>
                  <a:srgbClr val="0059BF"/>
                </a:solidFill>
                <a:latin typeface="Arial"/>
                <a:ea typeface="Arial"/>
                <a:cs typeface="Arial"/>
                <a:sym typeface="Arial"/>
              </a:rPr>
              <a:t>* For the full taxonomy, see </a:t>
            </a:r>
            <a:r>
              <a:rPr lang="en-US" sz="1200" b="0" i="1" u="none" strike="noStrike" cap="none" dirty="0">
                <a:solidFill>
                  <a:srgbClr val="0059BF"/>
                </a:solidFill>
                <a:latin typeface="Arial"/>
                <a:ea typeface="Arial"/>
                <a:cs typeface="Arial"/>
                <a:sym typeface="Arial"/>
                <a:hlinkClick r:id="rId3"/>
              </a:rPr>
              <a:t>Market Definitions and Methodology: Software</a:t>
            </a:r>
            <a:endParaRPr dirty="0"/>
          </a:p>
        </p:txBody>
      </p:sp>
      <p:cxnSp>
        <p:nvCxnSpPr>
          <p:cNvPr id="450" name="Google Shape;450;p98"/>
          <p:cNvCxnSpPr>
            <a:cxnSpLocks/>
            <a:stCxn id="447" idx="3"/>
            <a:endCxn id="427" idx="0"/>
          </p:cNvCxnSpPr>
          <p:nvPr/>
        </p:nvCxnSpPr>
        <p:spPr>
          <a:xfrm>
            <a:off x="1428602" y="1383866"/>
            <a:ext cx="1886656" cy="282425"/>
          </a:xfrm>
          <a:prstGeom prst="bentConnector2">
            <a:avLst/>
          </a:prstGeom>
          <a:noFill/>
          <a:ln w="9525" cap="flat" cmpd="sng">
            <a:solidFill>
              <a:srgbClr val="002656"/>
            </a:solidFill>
            <a:prstDash val="solid"/>
            <a:round/>
            <a:headEnd type="none" w="sm" len="sm"/>
            <a:tailEnd type="triangle" w="med" len="med"/>
          </a:ln>
        </p:spPr>
      </p:cxnSp>
      <p:cxnSp>
        <p:nvCxnSpPr>
          <p:cNvPr id="451" name="Google Shape;451;p98"/>
          <p:cNvCxnSpPr>
            <a:cxnSpLocks/>
            <a:stCxn id="447" idx="3"/>
            <a:endCxn id="428" idx="0"/>
          </p:cNvCxnSpPr>
          <p:nvPr/>
        </p:nvCxnSpPr>
        <p:spPr>
          <a:xfrm>
            <a:off x="1428602" y="1383866"/>
            <a:ext cx="6843288" cy="280112"/>
          </a:xfrm>
          <a:prstGeom prst="bentConnector2">
            <a:avLst/>
          </a:prstGeom>
          <a:noFill/>
          <a:ln w="9525" cap="flat" cmpd="sng">
            <a:solidFill>
              <a:srgbClr val="002656"/>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aphicFrame>
        <p:nvGraphicFramePr>
          <p:cNvPr id="456" name="Google Shape;456;p8"/>
          <p:cNvGraphicFramePr/>
          <p:nvPr>
            <p:extLst>
              <p:ext uri="{D42A27DB-BD31-4B8C-83A1-F6EECF244321}">
                <p14:modId xmlns:p14="http://schemas.microsoft.com/office/powerpoint/2010/main" val="2398680618"/>
              </p:ext>
            </p:extLst>
          </p:nvPr>
        </p:nvGraphicFramePr>
        <p:xfrm>
          <a:off x="457200" y="1162050"/>
          <a:ext cx="5638800" cy="4810200"/>
        </p:xfrm>
        <a:graphic>
          <a:graphicData uri="http://schemas.openxmlformats.org/drawingml/2006/table">
            <a:tbl>
              <a:tblPr>
                <a:noFill/>
                <a:tableStyleId>{30E2D0FE-1CBD-4525-8218-C12CC15EE59A}</a:tableStyleId>
              </a:tblPr>
              <a:tblGrid>
                <a:gridCol w="991075">
                  <a:extLst>
                    <a:ext uri="{9D8B030D-6E8A-4147-A177-3AD203B41FA5}">
                      <a16:colId xmlns:a16="http://schemas.microsoft.com/office/drawing/2014/main" xmlns="" val="20000"/>
                    </a:ext>
                  </a:extLst>
                </a:gridCol>
                <a:gridCol w="4647725">
                  <a:extLst>
                    <a:ext uri="{9D8B030D-6E8A-4147-A177-3AD203B41FA5}">
                      <a16:colId xmlns:a16="http://schemas.microsoft.com/office/drawing/2014/main" xmlns="" val="20001"/>
                    </a:ext>
                  </a:extLst>
                </a:gridCol>
              </a:tblGrid>
              <a:tr h="325125">
                <a:tc>
                  <a:txBody>
                    <a:bodyPr/>
                    <a:lstStyle/>
                    <a:p>
                      <a:pPr marL="0" marR="0" lvl="0" indent="0" algn="l" rtl="0">
                        <a:lnSpc>
                          <a:spcPct val="100000"/>
                        </a:lnSpc>
                        <a:spcBef>
                          <a:spcPts val="0"/>
                        </a:spcBef>
                        <a:spcAft>
                          <a:spcPts val="0"/>
                        </a:spcAft>
                        <a:buClr>
                          <a:srgbClr val="FFFFFF"/>
                        </a:buClr>
                        <a:buSzPts val="1200"/>
                        <a:buFont typeface="Arial"/>
                        <a:buNone/>
                      </a:pPr>
                      <a:r>
                        <a:rPr lang="en-US" sz="1100" b="1" i="0" u="none" strike="noStrike" cap="none" dirty="0">
                          <a:solidFill>
                            <a:schemeClr val="lt1"/>
                          </a:solidFill>
                          <a:latin typeface="Arial"/>
                          <a:ea typeface="Arial"/>
                          <a:cs typeface="Arial"/>
                          <a:sym typeface="Arial"/>
                        </a:rPr>
                        <a:t>Frequency</a:t>
                      </a:r>
                      <a:endParaRPr sz="1400" u="none" strike="noStrike" cap="none" dirty="0"/>
                    </a:p>
                  </a:txBody>
                  <a:tcPr marL="91450" marR="91450" marT="45725" marB="45725" anchor="ctr">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Document  Name</a:t>
                      </a:r>
                      <a:endParaRPr sz="1400" u="none" strike="noStrike" cap="none" dirty="0"/>
                    </a:p>
                  </a:txBody>
                  <a:tcPr marL="91450" marR="91450" marT="45725" marB="45725" anchor="ctr">
                    <a:lnB w="12700" cap="flat" cmpd="sng">
                      <a:solidFill>
                        <a:srgbClr val="002060"/>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All Software Markets, Worldwide</a:t>
                      </a:r>
                      <a:endParaRPr sz="11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Enterprise Application Software, Worldwide</a:t>
                      </a:r>
                      <a:endParaRPr sz="11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Enterprise Infrastructure Software, Worldwide</a:t>
                      </a:r>
                      <a:endParaRPr sz="11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Analytics and Business Intelligence,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Application Infrastructure and Middleware,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Application Development,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6"/>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Content Services,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7"/>
                  </a:ext>
                </a:extLst>
              </a:tr>
              <a:tr h="541275">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Customer Experience and Relationship Management,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8"/>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solidFill>
                            <a:schemeClr val="dk1"/>
                          </a:solidFill>
                        </a:rPr>
                        <a:t>Market Share: Data Quality Software,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9"/>
                  </a:ext>
                </a:extLst>
              </a:tr>
              <a:tr h="3286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solidFill>
                            <a:schemeClr val="dk1"/>
                          </a:solidFill>
                        </a:rPr>
                        <a:t>Market Share: Data Integration Software,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0"/>
                  </a:ext>
                </a:extLst>
              </a:tr>
              <a:tr h="3286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solidFill>
                            <a:schemeClr val="dk1"/>
                          </a:solidFill>
                        </a:rPr>
                        <a:t>Market Share: Database Management Systems,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1"/>
                  </a:ext>
                </a:extLst>
              </a:tr>
              <a:tr h="3286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Enterprise Resource Planning,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2"/>
                  </a:ext>
                </a:extLst>
              </a:tr>
              <a:tr h="3286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IT Operations, Worldwide</a:t>
                      </a:r>
                      <a:endParaRPr sz="110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3"/>
                  </a:ext>
                </a:extLst>
              </a:tr>
            </a:tbl>
          </a:graphicData>
        </a:graphic>
      </p:graphicFrame>
      <p:sp>
        <p:nvSpPr>
          <p:cNvPr id="457" name="Google Shape;457;p8"/>
          <p:cNvSpPr txBox="1">
            <a:spLocks noGrp="1"/>
          </p:cNvSpPr>
          <p:nvPr>
            <p:ph type="title"/>
          </p:nvPr>
        </p:nvSpPr>
        <p:spPr>
          <a:xfrm>
            <a:off x="457200" y="233383"/>
            <a:ext cx="11276100" cy="7485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1800"/>
              <a:buFont typeface="Arial"/>
              <a:buNone/>
            </a:pPr>
            <a:r>
              <a:rPr lang="en-US" sz="2800" dirty="0">
                <a:solidFill>
                  <a:srgbClr val="002060"/>
                </a:solidFill>
                <a:latin typeface="Arial Black" panose="020B0A04020102020204" pitchFamily="34" charset="0"/>
              </a:rPr>
              <a:t>List of Software Market Share and Forecast Publications From 3Q20 Through 2Q21</a:t>
            </a:r>
            <a:endParaRPr dirty="0">
              <a:solidFill>
                <a:srgbClr val="002060"/>
              </a:solidFill>
              <a:latin typeface="Arial Black" panose="020B0A04020102020204" pitchFamily="34" charset="0"/>
            </a:endParaRPr>
          </a:p>
        </p:txBody>
      </p:sp>
      <p:graphicFrame>
        <p:nvGraphicFramePr>
          <p:cNvPr id="458" name="Google Shape;458;p8"/>
          <p:cNvGraphicFramePr/>
          <p:nvPr>
            <p:extLst>
              <p:ext uri="{D42A27DB-BD31-4B8C-83A1-F6EECF244321}">
                <p14:modId xmlns:p14="http://schemas.microsoft.com/office/powerpoint/2010/main" val="2074884898"/>
              </p:ext>
            </p:extLst>
          </p:nvPr>
        </p:nvGraphicFramePr>
        <p:xfrm>
          <a:off x="6400800" y="1162048"/>
          <a:ext cx="5332400" cy="4810200"/>
        </p:xfrm>
        <a:graphic>
          <a:graphicData uri="http://schemas.openxmlformats.org/drawingml/2006/table">
            <a:tbl>
              <a:tblPr>
                <a:noFill/>
                <a:tableStyleId>{30E2D0FE-1CBD-4525-8218-C12CC15EE59A}</a:tableStyleId>
              </a:tblPr>
              <a:tblGrid>
                <a:gridCol w="1022725">
                  <a:extLst>
                    <a:ext uri="{9D8B030D-6E8A-4147-A177-3AD203B41FA5}">
                      <a16:colId xmlns:a16="http://schemas.microsoft.com/office/drawing/2014/main" xmlns="" val="20000"/>
                    </a:ext>
                  </a:extLst>
                </a:gridCol>
                <a:gridCol w="4309675">
                  <a:extLst>
                    <a:ext uri="{9D8B030D-6E8A-4147-A177-3AD203B41FA5}">
                      <a16:colId xmlns:a16="http://schemas.microsoft.com/office/drawing/2014/main" xmlns="" val="20001"/>
                    </a:ext>
                  </a:extLst>
                </a:gridCol>
              </a:tblGrid>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1" i="0" u="none" strike="noStrike" cap="none" dirty="0">
                          <a:solidFill>
                            <a:schemeClr val="lt1"/>
                          </a:solidFill>
                          <a:latin typeface="Arial"/>
                          <a:ea typeface="Arial"/>
                          <a:cs typeface="Arial"/>
                          <a:sym typeface="Arial"/>
                        </a:rPr>
                        <a:t>Frequency</a:t>
                      </a:r>
                      <a:endParaRPr sz="1400" u="none" strike="noStrike" cap="none" dirty="0"/>
                    </a:p>
                  </a:txBody>
                  <a:tcPr marL="91450" marR="91450" marT="45725" marB="45725" anchor="ctr">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b="1" u="none" strike="noStrike" cap="none" dirty="0">
                          <a:solidFill>
                            <a:schemeClr val="lt1"/>
                          </a:solidFill>
                        </a:rPr>
                        <a:t>Document  Name</a:t>
                      </a:r>
                      <a:endParaRPr sz="1400" u="none" strike="noStrike" cap="none" dirty="0"/>
                    </a:p>
                  </a:txBody>
                  <a:tcPr marL="91450" marR="91450" marT="45725" marB="45725" anchor="ctr">
                    <a:lnB w="12700" cap="flat" cmpd="sng">
                      <a:solidFill>
                        <a:srgbClr val="002060"/>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3011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Integration Software Technologies, Worldwide</a:t>
                      </a:r>
                      <a:endParaRPr sz="14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1"/>
                  </a:ext>
                </a:extLst>
              </a:tr>
              <a:tr h="3011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Market Share: Master Data Management Software, Worldwide</a:t>
                      </a:r>
                      <a:endParaRPr sz="14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301150">
                <a:tc>
                  <a:txBody>
                    <a:bodyPr/>
                    <a:lstStyle/>
                    <a:p>
                      <a:pPr marL="0" marR="0" lvl="0" indent="0" algn="l" rtl="0">
                        <a:lnSpc>
                          <a:spcPct val="100000"/>
                        </a:lnSpc>
                        <a:spcBef>
                          <a:spcPts val="0"/>
                        </a:spcBef>
                        <a:spcAft>
                          <a:spcPts val="0"/>
                        </a:spcAft>
                        <a:buClr>
                          <a:schemeClr val="lt1"/>
                        </a:buClr>
                        <a:buSzPts val="1200"/>
                        <a:buFont typeface="Arial"/>
                        <a:buNone/>
                      </a:pPr>
                      <a:r>
                        <a:rPr lang="en-US" sz="1100" b="0" u="none" strike="noStrike" cap="none" dirty="0">
                          <a:solidFill>
                            <a:schemeClr val="lt1"/>
                          </a:solidFill>
                          <a:latin typeface="Arial"/>
                          <a:ea typeface="Arial"/>
                          <a:cs typeface="Arial"/>
                          <a:sym typeface="Arial"/>
                        </a:rPr>
                        <a:t>Annual</a:t>
                      </a:r>
                      <a:endParaRPr sz="11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Market Share: Metadata Management Software, Worldwide</a:t>
                      </a:r>
                      <a:endParaRPr sz="14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460250">
                <a:tc>
                  <a:txBody>
                    <a:bodyPr/>
                    <a:lstStyle/>
                    <a:p>
                      <a:pPr marL="0" marR="0" lvl="0" indent="0" algn="l" rtl="0">
                        <a:lnSpc>
                          <a:spcPct val="100000"/>
                        </a:lnSpc>
                        <a:spcBef>
                          <a:spcPts val="0"/>
                        </a:spcBef>
                        <a:spcAft>
                          <a:spcPts val="0"/>
                        </a:spcAft>
                        <a:buClr>
                          <a:schemeClr val="lt1"/>
                        </a:buClr>
                        <a:buSzPts val="1200"/>
                        <a:buFont typeface="Arial"/>
                        <a:buNone/>
                      </a:pPr>
                      <a:r>
                        <a:rPr lang="en-US" sz="1100" u="none" strike="noStrike" cap="none" dirty="0">
                          <a:solidFill>
                            <a:schemeClr val="lt1"/>
                          </a:solidFill>
                        </a:rPr>
                        <a:t>Annual</a:t>
                      </a:r>
                      <a:endParaRPr sz="1400" u="none" strike="noStrike" cap="none" dirty="0"/>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US" sz="1100" u="none" strike="noStrike" cap="none" dirty="0"/>
                        <a:t>Market Share: Data Management Software (Excluding DBMS), Worldwide</a:t>
                      </a:r>
                      <a:endParaRPr sz="1400" u="none" strike="noStrike" cap="none" dirty="0"/>
                    </a:p>
                  </a:txBody>
                  <a:tcPr marL="91450" marR="91450"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Operating Systems,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Security Software,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6"/>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Supply Chain Management Software,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7"/>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Storage Management Software,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8"/>
                  </a:ext>
                </a:extLst>
              </a:tr>
              <a:tr h="4602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Enterprise Application Software as a Service,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09"/>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Annual</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Market Share: Enterprise Platform as a Service,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0"/>
                  </a:ext>
                </a:extLst>
              </a:tr>
              <a:tr h="300725">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Quarterly</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Forecast: Enterprise Application Software,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1"/>
                  </a:ext>
                </a:extLst>
              </a:tr>
              <a:tr h="276325">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Quarterly</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Forecast: Enterprise Infrastructure Software,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2"/>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Quarterly</a:t>
                      </a:r>
                      <a:endParaRPr sz="1100" b="0" i="0" u="none" strike="noStrike" cap="none" dirty="0">
                        <a:solidFill>
                          <a:srgbClr val="000000"/>
                        </a:solidFill>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Forecast: Information Security,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3"/>
                  </a:ext>
                </a:extLst>
              </a:tr>
              <a:tr h="301150">
                <a:tc>
                  <a:txBody>
                    <a:bodyPr/>
                    <a:lstStyle/>
                    <a:p>
                      <a:pPr marL="0" marR="0" lvl="0" indent="0" algn="l" rtl="0">
                        <a:lnSpc>
                          <a:spcPct val="100000"/>
                        </a:lnSpc>
                        <a:spcBef>
                          <a:spcPts val="0"/>
                        </a:spcBef>
                        <a:spcAft>
                          <a:spcPts val="0"/>
                        </a:spcAft>
                        <a:buClr>
                          <a:srgbClr val="FFFFFF"/>
                        </a:buClr>
                        <a:buSzPts val="1200"/>
                        <a:buFont typeface="Arial"/>
                        <a:buNone/>
                      </a:pPr>
                      <a:r>
                        <a:rPr lang="en-US" sz="1100" b="0" i="0" u="none" strike="noStrike" cap="none" dirty="0">
                          <a:solidFill>
                            <a:srgbClr val="FFFFFF"/>
                          </a:solidFill>
                          <a:latin typeface="Arial"/>
                          <a:ea typeface="Arial"/>
                          <a:cs typeface="Arial"/>
                          <a:sym typeface="Arial"/>
                        </a:rPr>
                        <a:t>Quarterly</a:t>
                      </a:r>
                      <a:endParaRPr sz="1100" b="0" i="0" u="none" strike="noStrike" cap="none" dirty="0">
                        <a:solidFill>
                          <a:srgbClr val="000000"/>
                        </a:solidFill>
                        <a:latin typeface="Arial"/>
                        <a:ea typeface="Arial"/>
                        <a:cs typeface="Arial"/>
                        <a:sym typeface="Arial"/>
                      </a:endParaRPr>
                    </a:p>
                  </a:txBody>
                  <a:tcPr marL="91450" marR="91450" marT="45725" marB="45725">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002856"/>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t>Forecast: Public Cloud Services, Worldwide</a:t>
                      </a:r>
                      <a:endParaRPr sz="1100" b="0" i="0" u="none" strike="noStrike" cap="none" dirty="0">
                        <a:solidFill>
                          <a:schemeClr val="dk1"/>
                        </a:solidFill>
                        <a:latin typeface="Arial"/>
                        <a:ea typeface="Arial"/>
                        <a:cs typeface="Arial"/>
                        <a:sym typeface="Arial"/>
                      </a:endParaRPr>
                    </a:p>
                  </a:txBody>
                  <a:tcPr marL="45725" marR="45725" marT="45725" marB="45725" anchor="ctr">
                    <a:lnT w="12700" cap="flat" cmpd="sng">
                      <a:solidFill>
                        <a:srgbClr val="002060"/>
                      </a:solidFill>
                      <a:prstDash val="solid"/>
                      <a:round/>
                      <a:headEnd type="none" w="sm" len="sm"/>
                      <a:tailEnd type="none" w="sm" len="sm"/>
                    </a:lnT>
                    <a:lnB w="12700" cap="flat" cmpd="sng">
                      <a:solidFill>
                        <a:srgbClr val="002060"/>
                      </a:solidFill>
                      <a:prstDash val="solid"/>
                      <a:round/>
                      <a:headEnd type="none" w="sm" len="sm"/>
                      <a:tailEnd type="none" w="sm" len="sm"/>
                    </a:lnB>
                    <a:solidFill>
                      <a:schemeClr val="lt1"/>
                    </a:solidFill>
                  </a:tcPr>
                </a:tc>
                <a:extLst>
                  <a:ext uri="{0D108BD9-81ED-4DB2-BD59-A6C34878D82A}">
                    <a16:rowId xmlns:a16="http://schemas.microsoft.com/office/drawing/2014/main" xmlns="" val="1001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24"/>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3200"/>
              <a:buFont typeface="Arial"/>
              <a:buNone/>
            </a:pPr>
            <a:r>
              <a:rPr lang="en-US" dirty="0">
                <a:latin typeface="Arial Black" panose="020B0A04020102020204" pitchFamily="34" charset="0"/>
              </a:rPr>
              <a:t>Forecast Analysis</a:t>
            </a:r>
            <a:endParaRPr dirty="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25"/>
          <p:cNvSpPr/>
          <p:nvPr/>
        </p:nvSpPr>
        <p:spPr>
          <a:xfrm>
            <a:off x="6124575" y="1238313"/>
            <a:ext cx="5051147" cy="4737033"/>
          </a:xfrm>
          <a:prstGeom prst="rect">
            <a:avLst/>
          </a:prstGeom>
          <a:no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69" name="Google Shape;469;p25"/>
          <p:cNvSpPr txBox="1"/>
          <p:nvPr/>
        </p:nvSpPr>
        <p:spPr>
          <a:xfrm>
            <a:off x="6112042" y="6034821"/>
            <a:ext cx="5196599" cy="3077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strike="noStrike" cap="none" dirty="0">
                <a:solidFill>
                  <a:schemeClr val="bg1">
                    <a:lumMod val="50000"/>
                  </a:schemeClr>
                </a:solidFill>
                <a:latin typeface="Arial"/>
                <a:ea typeface="Arial"/>
                <a:cs typeface="Arial"/>
                <a:sym typeface="Arial"/>
              </a:rPr>
              <a:t>Sources: "Forecast Analysis: Supply Chain Management Software" (G00755650) and </a:t>
            </a:r>
            <a:r>
              <a:rPr lang="en-US" sz="1000" dirty="0">
                <a:solidFill>
                  <a:schemeClr val="bg1">
                    <a:lumMod val="50000"/>
                  </a:schemeClr>
                </a:solidFill>
                <a:hlinkClick r:id="rId3">
                  <a:extLst>
                    <a:ext uri="{A12FA001-AC4F-418D-AE19-62706E023703}">
                      <ahyp:hlinkClr xmlns:ahyp="http://schemas.microsoft.com/office/drawing/2018/hyperlinkcolor" xmlns="" val="tx"/>
                    </a:ext>
                  </a:extLst>
                </a:hlinkClick>
              </a:rPr>
              <a:t>Market Definitions and Methodology: Software</a:t>
            </a:r>
            <a:endParaRPr sz="1000" b="0" i="0" strike="noStrike" cap="none" dirty="0">
              <a:solidFill>
                <a:schemeClr val="bg1">
                  <a:lumMod val="50000"/>
                </a:schemeClr>
              </a:solidFill>
              <a:latin typeface="Arial"/>
              <a:ea typeface="Arial"/>
              <a:cs typeface="Arial"/>
              <a:sym typeface="Arial"/>
            </a:endParaRPr>
          </a:p>
        </p:txBody>
      </p:sp>
      <p:sp>
        <p:nvSpPr>
          <p:cNvPr id="470" name="Google Shape;470;p25"/>
          <p:cNvSpPr txBox="1">
            <a:spLocks noGrp="1"/>
          </p:cNvSpPr>
          <p:nvPr>
            <p:ph type="title"/>
          </p:nvPr>
        </p:nvSpPr>
        <p:spPr>
          <a:xfrm>
            <a:off x="454976" y="223887"/>
            <a:ext cx="11441749" cy="443198"/>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800"/>
              <a:buFont typeface="Arial"/>
              <a:buNone/>
            </a:pPr>
            <a:r>
              <a:rPr lang="en-US" sz="2400" dirty="0">
                <a:latin typeface="Arial Black" panose="020B0A04020102020204" pitchFamily="34" charset="0"/>
              </a:rPr>
              <a:t>Software Market Model, Forecast Assumptions and Market Impact</a:t>
            </a:r>
            <a:endParaRPr sz="2400" dirty="0">
              <a:latin typeface="Arial Black" panose="020B0A04020102020204" pitchFamily="34" charset="0"/>
            </a:endParaRPr>
          </a:p>
        </p:txBody>
      </p:sp>
      <p:sp>
        <p:nvSpPr>
          <p:cNvPr id="471" name="Google Shape;471;p25"/>
          <p:cNvSpPr txBox="1"/>
          <p:nvPr/>
        </p:nvSpPr>
        <p:spPr>
          <a:xfrm>
            <a:off x="6258369" y="1084425"/>
            <a:ext cx="4790630" cy="307777"/>
          </a:xfrm>
          <a:prstGeom prst="rect">
            <a:avLst/>
          </a:prstGeom>
          <a:solidFill>
            <a:schemeClr val="accen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Arial"/>
                <a:ea typeface="Arial"/>
                <a:cs typeface="Arial"/>
                <a:sym typeface="Arial"/>
              </a:rPr>
              <a:t>Supply Chain Management Software</a:t>
            </a:r>
            <a:endParaRPr sz="1400" b="0" i="0" u="none" strike="noStrike" cap="none" dirty="0">
              <a:solidFill>
                <a:srgbClr val="000000"/>
              </a:solidFill>
              <a:latin typeface="Arial"/>
              <a:ea typeface="Arial"/>
              <a:cs typeface="Arial"/>
              <a:sym typeface="Arial"/>
            </a:endParaRPr>
          </a:p>
        </p:txBody>
      </p:sp>
      <p:sp>
        <p:nvSpPr>
          <p:cNvPr id="474" name="Google Shape;474;p25"/>
          <p:cNvSpPr txBox="1"/>
          <p:nvPr/>
        </p:nvSpPr>
        <p:spPr>
          <a:xfrm>
            <a:off x="6258369" y="1483178"/>
            <a:ext cx="4790630" cy="27699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Forecast Assumptions</a:t>
            </a:r>
            <a:endParaRPr sz="1400" b="0" i="0" u="none" strike="noStrike" cap="none" dirty="0">
              <a:solidFill>
                <a:srgbClr val="000000"/>
              </a:solidFill>
              <a:latin typeface="Arial"/>
              <a:ea typeface="Arial"/>
              <a:cs typeface="Arial"/>
              <a:sym typeface="Arial"/>
            </a:endParaRPr>
          </a:p>
        </p:txBody>
      </p:sp>
      <p:sp>
        <p:nvSpPr>
          <p:cNvPr id="475" name="Google Shape;475;p25"/>
          <p:cNvSpPr/>
          <p:nvPr/>
        </p:nvSpPr>
        <p:spPr>
          <a:xfrm>
            <a:off x="6258369" y="1762709"/>
            <a:ext cx="4888778" cy="780213"/>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Investments in orchestrated, digital supply chain solutions will enable business leaders to deliver a consistent customer experience, despite unanticipated economic disruptions, through 2025. </a:t>
            </a:r>
            <a:endParaRPr sz="1400" b="0" i="0" u="none" strike="noStrike" cap="none" dirty="0">
              <a:solidFill>
                <a:srgbClr val="000000"/>
              </a:solidFill>
              <a:latin typeface="Arial"/>
              <a:ea typeface="Arial"/>
              <a:cs typeface="Arial"/>
              <a:sym typeface="Arial"/>
            </a:endParaRPr>
          </a:p>
        </p:txBody>
      </p:sp>
      <p:sp>
        <p:nvSpPr>
          <p:cNvPr id="476" name="Google Shape;476;p25"/>
          <p:cNvSpPr/>
          <p:nvPr/>
        </p:nvSpPr>
        <p:spPr>
          <a:xfrm>
            <a:off x="6258369" y="2609894"/>
            <a:ext cx="4888778" cy="657181"/>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Packaged SCM capabilities that support multienterprise supply chain networks will replace at least 10% of traditional SCM functional modules by 2025.</a:t>
            </a:r>
            <a:endParaRPr sz="1400" b="0" i="0" u="none" strike="noStrike" cap="none" dirty="0">
              <a:solidFill>
                <a:srgbClr val="000000"/>
              </a:solidFill>
              <a:latin typeface="Arial"/>
              <a:ea typeface="Arial"/>
              <a:cs typeface="Arial"/>
              <a:sym typeface="Arial"/>
            </a:endParaRPr>
          </a:p>
        </p:txBody>
      </p:sp>
      <p:sp>
        <p:nvSpPr>
          <p:cNvPr id="477" name="Google Shape;477;p25"/>
          <p:cNvSpPr/>
          <p:nvPr/>
        </p:nvSpPr>
        <p:spPr>
          <a:xfrm>
            <a:off x="6258369" y="3335774"/>
            <a:ext cx="4888778" cy="516004"/>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By 2023, spend on SCM SaaS will exceed spend on non-SaaS SCM software applications across all SCM market segments. </a:t>
            </a:r>
            <a:endParaRPr sz="1400" b="0" i="0" u="none" strike="noStrike" cap="none" dirty="0">
              <a:solidFill>
                <a:srgbClr val="000000"/>
              </a:solidFill>
              <a:latin typeface="Arial"/>
              <a:ea typeface="Arial"/>
              <a:cs typeface="Arial"/>
              <a:sym typeface="Arial"/>
            </a:endParaRPr>
          </a:p>
        </p:txBody>
      </p:sp>
      <p:sp>
        <p:nvSpPr>
          <p:cNvPr id="478" name="Google Shape;478;p25"/>
          <p:cNvSpPr txBox="1"/>
          <p:nvPr/>
        </p:nvSpPr>
        <p:spPr>
          <a:xfrm>
            <a:off x="6258369" y="3967029"/>
            <a:ext cx="4790630" cy="276999"/>
          </a:xfrm>
          <a:prstGeom prst="rect">
            <a:avLst/>
          </a:prstGeom>
          <a:solidFill>
            <a:schemeClr val="accen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Arial"/>
                <a:ea typeface="Arial"/>
                <a:cs typeface="Arial"/>
                <a:sym typeface="Arial"/>
              </a:rPr>
              <a:t>Market Impact</a:t>
            </a:r>
            <a:endParaRPr sz="1400" b="0" i="0" u="none" strike="noStrike" cap="none" dirty="0">
              <a:solidFill>
                <a:srgbClr val="000000"/>
              </a:solidFill>
              <a:latin typeface="Arial"/>
              <a:ea typeface="Arial"/>
              <a:cs typeface="Arial"/>
              <a:sym typeface="Arial"/>
            </a:endParaRPr>
          </a:p>
        </p:txBody>
      </p:sp>
      <p:sp>
        <p:nvSpPr>
          <p:cNvPr id="479" name="Google Shape;479;p25"/>
          <p:cNvSpPr/>
          <p:nvPr/>
        </p:nvSpPr>
        <p:spPr>
          <a:xfrm>
            <a:off x="6258369" y="4246560"/>
            <a:ext cx="4888778" cy="780213"/>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Spend on SCM software will increase to $31.8 billion by 2025, twice the $15.8 billion spent in 2020. The compound annual growth rate (CAGR) for the SCM market will be 14.3% in constant currency terms (base 2020).</a:t>
            </a:r>
            <a:endParaRPr sz="1400" b="0" i="0" u="none" strike="noStrike" cap="none" dirty="0">
              <a:solidFill>
                <a:srgbClr val="000000"/>
              </a:solidFill>
              <a:latin typeface="Arial"/>
              <a:ea typeface="Arial"/>
              <a:cs typeface="Arial"/>
              <a:sym typeface="Arial"/>
            </a:endParaRPr>
          </a:p>
        </p:txBody>
      </p:sp>
      <p:sp>
        <p:nvSpPr>
          <p:cNvPr id="480" name="Google Shape;480;p25"/>
          <p:cNvSpPr/>
          <p:nvPr/>
        </p:nvSpPr>
        <p:spPr>
          <a:xfrm>
            <a:off x="6258369" y="5084556"/>
            <a:ext cx="4888778" cy="771146"/>
          </a:xfrm>
          <a:prstGeom prst="homePlate">
            <a:avLst>
              <a:gd name="adj" fmla="val 50000"/>
            </a:avLst>
          </a:prstGeom>
          <a:solidFill>
            <a:srgbClr val="F2F2F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dk1"/>
                </a:solidFill>
                <a:latin typeface="Arial"/>
                <a:ea typeface="Arial"/>
                <a:cs typeface="Arial"/>
                <a:sym typeface="Arial"/>
              </a:rPr>
              <a:t>SCM SaaS spend will increase to $19.6 billion by 2025, more than three times the $6.3 billion spent in 2020. The CAGR for the SCM SaaS market will be 24.8% in constant currency terms (base 2020).</a:t>
            </a:r>
            <a:endParaRPr sz="1400" b="0" i="0" u="none" strike="noStrike" cap="none" dirty="0">
              <a:solidFill>
                <a:srgbClr val="000000"/>
              </a:solidFill>
              <a:latin typeface="Arial"/>
              <a:ea typeface="Arial"/>
              <a:cs typeface="Arial"/>
              <a:sym typeface="Arial"/>
            </a:endParaRPr>
          </a:p>
        </p:txBody>
      </p:sp>
      <p:pic>
        <p:nvPicPr>
          <p:cNvPr id="3" name="Picture 2" descr="Graphical user interface&#10;&#10;Description automatically generated">
            <a:extLst>
              <a:ext uri="{FF2B5EF4-FFF2-40B4-BE49-F238E27FC236}">
                <a16:creationId xmlns:a16="http://schemas.microsoft.com/office/drawing/2014/main" xmlns="" id="{48CB2A5C-4F9F-4C52-9698-C247E1290C8D}"/>
              </a:ext>
            </a:extLst>
          </p:cNvPr>
          <p:cNvPicPr>
            <a:picLocks noChangeAspect="1"/>
          </p:cNvPicPr>
          <p:nvPr/>
        </p:nvPicPr>
        <p:blipFill>
          <a:blip r:embed="rId4"/>
          <a:stretch>
            <a:fillRect/>
          </a:stretch>
        </p:blipFill>
        <p:spPr>
          <a:xfrm>
            <a:off x="237583" y="967338"/>
            <a:ext cx="5672168" cy="50080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6"/>
          <p:cNvSpPr txBox="1">
            <a:spLocks noGrp="1"/>
          </p:cNvSpPr>
          <p:nvPr>
            <p:ph type="title"/>
          </p:nvPr>
        </p:nvSpPr>
        <p:spPr>
          <a:xfrm>
            <a:off x="457200" y="328613"/>
            <a:ext cx="11276013" cy="8620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600"/>
              <a:buFont typeface="Arial"/>
              <a:buNone/>
            </a:pPr>
            <a:r>
              <a:rPr lang="en-US" sz="2600" dirty="0">
                <a:latin typeface="Arial Black" panose="020B0A04020102020204" pitchFamily="34" charset="0"/>
              </a:rPr>
              <a:t>Worldwide Enterprise Application Software Market Will Reach $421 Billion by 2025</a:t>
            </a:r>
            <a:endParaRPr dirty="0">
              <a:latin typeface="Arial Black" panose="020B0A04020102020204" pitchFamily="34" charset="0"/>
            </a:endParaRPr>
          </a:p>
        </p:txBody>
      </p:sp>
      <p:sp>
        <p:nvSpPr>
          <p:cNvPr id="486" name="Google Shape;486;p26"/>
          <p:cNvSpPr/>
          <p:nvPr/>
        </p:nvSpPr>
        <p:spPr>
          <a:xfrm>
            <a:off x="457200" y="1408331"/>
            <a:ext cx="11276013" cy="523220"/>
          </a:xfrm>
          <a:prstGeom prst="rect">
            <a:avLst/>
          </a:prstGeom>
          <a:noFill/>
          <a:ln>
            <a:noFill/>
          </a:ln>
        </p:spPr>
        <p:txBody>
          <a:bodyPr spcFirstLastPara="1" wrap="square" lIns="0" tIns="45700" rIns="0"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Arial"/>
                <a:ea typeface="Arial"/>
                <a:cs typeface="Arial"/>
                <a:sym typeface="Arial"/>
              </a:rPr>
              <a:t>Forecast Summary: </a:t>
            </a:r>
            <a:r>
              <a:rPr lang="en-US" sz="1400" b="0" i="0" u="none" strike="noStrike" cap="none" dirty="0">
                <a:solidFill>
                  <a:schemeClr val="dk1"/>
                </a:solidFill>
                <a:latin typeface="Arial"/>
                <a:ea typeface="Arial"/>
                <a:cs typeface="Arial"/>
                <a:sym typeface="Arial"/>
              </a:rPr>
              <a:t>The worldwide enterprise application software market will grow to $271 billion in 2021 (annual growth of 10.3% in constant currency) and will continue to grow through 2025 to reach $421 billion with a CAGR of 11.8% for the five-year period 2021 through 2025.</a:t>
            </a:r>
            <a:endParaRPr sz="1400" b="0" i="0" u="none" strike="noStrike" cap="none" dirty="0">
              <a:solidFill>
                <a:srgbClr val="000000"/>
              </a:solidFill>
              <a:latin typeface="Arial"/>
              <a:ea typeface="Arial"/>
              <a:cs typeface="Arial"/>
              <a:sym typeface="Arial"/>
            </a:endParaRPr>
          </a:p>
        </p:txBody>
      </p:sp>
      <p:sp>
        <p:nvSpPr>
          <p:cNvPr id="487" name="Google Shape;487;p26"/>
          <p:cNvSpPr/>
          <p:nvPr/>
        </p:nvSpPr>
        <p:spPr>
          <a:xfrm>
            <a:off x="457193" y="2128712"/>
            <a:ext cx="11276020" cy="292388"/>
          </a:xfrm>
          <a:prstGeom prst="rect">
            <a:avLst/>
          </a:prstGeom>
          <a:solidFill>
            <a:srgbClr val="ECEEE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dirty="0">
                <a:solidFill>
                  <a:schemeClr val="dk1"/>
                </a:solidFill>
                <a:latin typeface="Arial"/>
                <a:ea typeface="Arial"/>
                <a:cs typeface="Arial"/>
                <a:sym typeface="Arial"/>
              </a:rPr>
              <a:t>Forecast: Enterprise Application Software, Worldwide, 2019-2025 (USD M)</a:t>
            </a:r>
            <a:endParaRPr sz="1400" b="0" i="0" u="none" strike="noStrike" cap="none" dirty="0">
              <a:solidFill>
                <a:srgbClr val="000000"/>
              </a:solidFill>
              <a:latin typeface="Arial"/>
              <a:ea typeface="Arial"/>
              <a:cs typeface="Arial"/>
              <a:sym typeface="Arial"/>
            </a:endParaRPr>
          </a:p>
        </p:txBody>
      </p:sp>
      <p:sp>
        <p:nvSpPr>
          <p:cNvPr id="488" name="Google Shape;488;p26"/>
          <p:cNvSpPr txBox="1"/>
          <p:nvPr/>
        </p:nvSpPr>
        <p:spPr>
          <a:xfrm>
            <a:off x="457193" y="6051370"/>
            <a:ext cx="11392312" cy="153888"/>
          </a:xfrm>
          <a:prstGeom prst="rect">
            <a:avLst/>
          </a:prstGeom>
          <a:solidFill>
            <a:schemeClr val="lt1"/>
          </a:solid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rgbClr val="6D7575"/>
                </a:solidFill>
                <a:latin typeface="Arial"/>
                <a:ea typeface="Arial"/>
                <a:cs typeface="Arial"/>
                <a:sym typeface="Arial"/>
              </a:rPr>
              <a:t>Source: </a:t>
            </a:r>
            <a:r>
              <a:rPr lang="en-US" sz="1000" b="0" i="0" u="sng" strike="noStrike" cap="none" dirty="0">
                <a:solidFill>
                  <a:srgbClr val="6D7575"/>
                </a:solidFill>
                <a:latin typeface="Arial"/>
                <a:ea typeface="Arial"/>
                <a:cs typeface="Arial"/>
                <a:sym typeface="Arial"/>
                <a:hlinkClick r:id="rId3">
                  <a:extLst>
                    <a:ext uri="{A12FA001-AC4F-418D-AE19-62706E023703}">
                      <ahyp:hlinkClr xmlns:ahyp="http://schemas.microsoft.com/office/drawing/2018/hyperlinkcolor" xmlns="" val="tx"/>
                    </a:ext>
                  </a:extLst>
                </a:hlinkClick>
              </a:rPr>
              <a:t>Forecast: Enterprise Application Software, Worldwide, 2019-2025, 2Q21 Update </a:t>
            </a:r>
            <a:endParaRPr sz="1000" b="0" i="0" u="sng" strike="noStrike" cap="none" dirty="0">
              <a:solidFill>
                <a:srgbClr val="6D7575"/>
              </a:solidFill>
              <a:latin typeface="Arial"/>
              <a:ea typeface="Arial"/>
              <a:cs typeface="Arial"/>
              <a:sym typeface="Arial"/>
            </a:endParaRPr>
          </a:p>
        </p:txBody>
      </p:sp>
      <p:pic>
        <p:nvPicPr>
          <p:cNvPr id="489" name="Google Shape;489;p26"/>
          <p:cNvPicPr preferRelativeResize="0"/>
          <p:nvPr/>
        </p:nvPicPr>
        <p:blipFill rotWithShape="1">
          <a:blip r:embed="rId4">
            <a:alphaModFix/>
          </a:blip>
          <a:srcRect/>
          <a:stretch/>
        </p:blipFill>
        <p:spPr>
          <a:xfrm>
            <a:off x="934065" y="2454771"/>
            <a:ext cx="10397831" cy="3464248"/>
          </a:xfrm>
          <a:prstGeom prst="rect">
            <a:avLst/>
          </a:prstGeom>
          <a:noFill/>
          <a:ln>
            <a:noFill/>
          </a:ln>
        </p:spPr>
      </p:pic>
      <p:cxnSp>
        <p:nvCxnSpPr>
          <p:cNvPr id="490" name="Google Shape;490;p26"/>
          <p:cNvCxnSpPr/>
          <p:nvPr/>
        </p:nvCxnSpPr>
        <p:spPr>
          <a:xfrm>
            <a:off x="3562350" y="3067665"/>
            <a:ext cx="6486525" cy="0"/>
          </a:xfrm>
          <a:prstGeom prst="straightConnector1">
            <a:avLst/>
          </a:prstGeom>
          <a:noFill/>
          <a:ln w="19050" cap="flat" cmpd="sng">
            <a:solidFill>
              <a:schemeClr val="accent4"/>
            </a:solidFill>
            <a:prstDash val="solid"/>
            <a:miter lim="800000"/>
            <a:headEnd type="none" w="sm" len="sm"/>
            <a:tailEnd type="none" w="sm" len="sm"/>
          </a:ln>
        </p:spPr>
      </p:cxnSp>
      <p:sp>
        <p:nvSpPr>
          <p:cNvPr id="491" name="Google Shape;491;p26"/>
          <p:cNvSpPr txBox="1"/>
          <p:nvPr/>
        </p:nvSpPr>
        <p:spPr>
          <a:xfrm>
            <a:off x="6315997" y="2949677"/>
            <a:ext cx="1120877" cy="261610"/>
          </a:xfrm>
          <a:prstGeom prst="rect">
            <a:avLst/>
          </a:prstGeom>
          <a:solidFill>
            <a:schemeClr val="accent4"/>
          </a:solidFill>
          <a:ln w="9525" cap="flat" cmpd="sng">
            <a:solidFill>
              <a:schemeClr val="accent4"/>
            </a:solidFill>
            <a:prstDash val="solid"/>
            <a:round/>
            <a:headEnd type="none" w="sm" len="sm"/>
            <a:tailEnd type="none" w="sm" len="sm"/>
          </a:ln>
        </p:spPr>
        <p:txBody>
          <a:bodyPr spcFirstLastPara="1" wrap="square" lIns="0" tIns="45700" rIns="91425" bIns="45700" anchor="t" anchorCtr="0">
            <a:spAutoFit/>
          </a:bodyPr>
          <a:lstStyle/>
          <a:p>
            <a:pPr marL="0" marR="0" lvl="0" indent="0" algn="ctr" rtl="0">
              <a:lnSpc>
                <a:spcPct val="100000"/>
              </a:lnSpc>
              <a:spcBef>
                <a:spcPts val="0"/>
              </a:spcBef>
              <a:spcAft>
                <a:spcPts val="0"/>
              </a:spcAft>
              <a:buClr>
                <a:srgbClr val="000000"/>
              </a:buClr>
              <a:buSzPts val="1100"/>
              <a:buFont typeface="Arial"/>
              <a:buNone/>
            </a:pPr>
            <a:r>
              <a:rPr lang="en-US" sz="1100" b="1" i="0" u="none" strike="noStrike" cap="none" dirty="0">
                <a:solidFill>
                  <a:schemeClr val="lt1"/>
                </a:solidFill>
                <a:latin typeface="Arial"/>
                <a:ea typeface="Arial"/>
                <a:cs typeface="Arial"/>
                <a:sym typeface="Arial"/>
              </a:rPr>
              <a:t>11.8% CAGR</a:t>
            </a:r>
            <a:endParaRPr sz="1400" b="0" i="0" u="none" strike="noStrike" cap="none" dirty="0">
              <a:solidFill>
                <a:srgbClr val="000000"/>
              </a:solidFill>
              <a:latin typeface="Arial"/>
              <a:ea typeface="Arial"/>
              <a:cs typeface="Arial"/>
              <a:sym typeface="Arial"/>
            </a:endParaRPr>
          </a:p>
        </p:txBody>
      </p:sp>
      <p:cxnSp>
        <p:nvCxnSpPr>
          <p:cNvPr id="492" name="Google Shape;492;p26"/>
          <p:cNvCxnSpPr/>
          <p:nvPr/>
        </p:nvCxnSpPr>
        <p:spPr>
          <a:xfrm>
            <a:off x="3562350" y="3067665"/>
            <a:ext cx="0" cy="1723410"/>
          </a:xfrm>
          <a:prstGeom prst="straightConnector1">
            <a:avLst/>
          </a:prstGeom>
          <a:noFill/>
          <a:ln w="19050" cap="flat" cmpd="sng">
            <a:solidFill>
              <a:schemeClr val="accent4"/>
            </a:solidFill>
            <a:prstDash val="dash"/>
            <a:round/>
            <a:headEnd type="none" w="sm" len="sm"/>
            <a:tailEnd type="none" w="sm" len="sm"/>
          </a:ln>
        </p:spPr>
      </p:cxnSp>
    </p:spTree>
  </p:cSld>
  <p:clrMapOvr>
    <a:masterClrMapping/>
  </p:clrMapOvr>
</p:sld>
</file>

<file path=ppt/theme/theme1.xml><?xml version="1.0" encoding="utf-8"?>
<a:theme xmlns:a="http://schemas.openxmlformats.org/drawingml/2006/main" name="Blue bk accent color options">
  <a:themeElements>
    <a:clrScheme name="Custom 1">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Gartner White Bkgrnd">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Gartner Blue Bkgrnd">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4022</Words>
  <Application>Microsoft Office PowerPoint</Application>
  <PresentationFormat>Widescreen</PresentationFormat>
  <Paragraphs>534</Paragraphs>
  <Slides>27</Slides>
  <Notes>27</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27</vt:i4>
      </vt:variant>
    </vt:vector>
  </HeadingPairs>
  <TitlesOfParts>
    <vt:vector size="34" baseType="lpstr">
      <vt:lpstr>Arial</vt:lpstr>
      <vt:lpstr>Arial Black</vt:lpstr>
      <vt:lpstr>Noto Sans Symbols</vt:lpstr>
      <vt:lpstr>Blue bk accent color options</vt:lpstr>
      <vt:lpstr>White bkgrnd master</vt:lpstr>
      <vt:lpstr>Blue bkgrnd master</vt:lpstr>
      <vt:lpstr>White bk accent color options</vt:lpstr>
      <vt:lpstr>Software Market View, 2020-2021</vt:lpstr>
      <vt:lpstr>The Gartner Software Market View, 2020-2021</vt:lpstr>
      <vt:lpstr>Market Share and Forecast: Coverage, Taxonomy and Schedule</vt:lpstr>
      <vt:lpstr>Software Market Coverage</vt:lpstr>
      <vt:lpstr>Software Market Top-Level Taxonomy*</vt:lpstr>
      <vt:lpstr>List of Software Market Share and Forecast Publications From 3Q20 Through 2Q21</vt:lpstr>
      <vt:lpstr>Forecast Analysis</vt:lpstr>
      <vt:lpstr>Software Market Model, Forecast Assumptions and Market Impact</vt:lpstr>
      <vt:lpstr>Worldwide Enterprise Application Software Market Will Reach $421 Billion by 2025</vt:lpstr>
      <vt:lpstr>Worldwide Enterprise Infrastructure Software Market Will Reach $508 Billion by 2025</vt:lpstr>
      <vt:lpstr>Spending on Enterprise Application Software Is Expected to Increase to $271 Billion in 2021</vt:lpstr>
      <vt:lpstr>Market Share Analysis</vt:lpstr>
      <vt:lpstr>Top 10 Worldwide Software Providers by 2020 Vendor Revenue in USD Billions</vt:lpstr>
      <vt:lpstr>Market Coverage of Top Five Enterprise Application and Infrastructure Software Providers by 2020 Revenue in USD Millions</vt:lpstr>
      <vt:lpstr>DBMS Emerged as the Fastest-Growing Software Market, With a 17% Growth Rate</vt:lpstr>
      <vt:lpstr>Top Five SCM Vendors by Subsegment by 2020 Revenue</vt:lpstr>
      <vt:lpstr>Competitive Landscape</vt:lpstr>
      <vt:lpstr>The Enterprise Software Market: Who Are the Incumbents*?</vt:lpstr>
      <vt:lpstr>Number of People Using ABI Platforms Is Accelerating Massively Into the Millions</vt:lpstr>
      <vt:lpstr>Customer Analytics: Competition in Next Three to Five Years Will Come From Vendors That Focus on ML and Deep Learning Capabilities</vt:lpstr>
      <vt:lpstr>HCI Software: Five Vendors Measuring Up Against Competitive Trends</vt:lpstr>
      <vt:lpstr>Market Trends</vt:lpstr>
      <vt:lpstr>Proportion of IT Spending "Shifting to Cloud" Will Accelerate in Aftermath of COVID-19 Crisis</vt:lpstr>
      <vt:lpstr>Global IT Spending Will Reach $4.1 Trillion in 2021, Surpassing 2019 Spending Levels</vt:lpstr>
      <vt:lpstr>Pandemic Bent the Long-Term Curve of the Social and Collaboration Software Market Upward</vt:lpstr>
      <vt:lpstr>Convergence of iBPMS, RPA, Low Code and Enterprise Software With AI Styles of Tools Is Disrupting Multiple Markets  </vt:lpstr>
      <vt:lpstr>Recommended Gartner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2021-08-24T06:04:36Z</dcterms:created>
  <dcterms:modified xsi:type="dcterms:W3CDTF">2021-08-24T06:04:39Z</dcterms:modified>
</cp:coreProperties>
</file>