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4" r:id="rId1"/>
    <p:sldMasterId id="2147483794" r:id="rId2"/>
    <p:sldMasterId id="2147483814" r:id="rId3"/>
    <p:sldMasterId id="2147483854" r:id="rId4"/>
  </p:sldMasterIdLst>
  <p:notesMasterIdLst>
    <p:notesMasterId r:id="rId26"/>
  </p:notesMasterIdLst>
  <p:handoutMasterIdLst>
    <p:handoutMasterId r:id="rId27"/>
  </p:handoutMasterIdLst>
  <p:sldIdLst>
    <p:sldId id="12187" r:id="rId5"/>
    <p:sldId id="12186" r:id="rId6"/>
    <p:sldId id="12168" r:id="rId7"/>
    <p:sldId id="976" r:id="rId8"/>
    <p:sldId id="601" r:id="rId9"/>
    <p:sldId id="285" r:id="rId10"/>
    <p:sldId id="975" r:id="rId11"/>
    <p:sldId id="983" r:id="rId12"/>
    <p:sldId id="603" r:id="rId13"/>
    <p:sldId id="604" r:id="rId14"/>
    <p:sldId id="979" r:id="rId15"/>
    <p:sldId id="606" r:id="rId16"/>
    <p:sldId id="607" r:id="rId17"/>
    <p:sldId id="608" r:id="rId18"/>
    <p:sldId id="609" r:id="rId19"/>
    <p:sldId id="12202" r:id="rId20"/>
    <p:sldId id="12200" r:id="rId21"/>
    <p:sldId id="12199" r:id="rId22"/>
    <p:sldId id="425" r:id="rId23"/>
    <p:sldId id="428" r:id="rId24"/>
    <p:sldId id="496"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355578"/>
    <a:srgbClr val="D0DEEA"/>
    <a:srgbClr val="A1B3CA"/>
    <a:srgbClr val="6A80A3"/>
    <a:srgbClr val="7EBFDD"/>
    <a:srgbClr val="D3D3D3"/>
    <a:srgbClr val="DAF3FD"/>
    <a:srgbClr val="91DCF8"/>
    <a:srgbClr val="49C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C8C6CF-2B99-457F-9131-627D5498AAA3}" v="36" dt="2022-11-29T05:22:05.95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893" autoAdjust="0"/>
  </p:normalViewPr>
  <p:slideViewPr>
    <p:cSldViewPr snapToGrid="0">
      <p:cViewPr varScale="1">
        <p:scale>
          <a:sx n="40" d="100"/>
          <a:sy n="40" d="100"/>
        </p:scale>
        <p:origin x="828" y="42"/>
      </p:cViewPr>
      <p:guideLst>
        <p:guide orient="horz" pos="2160"/>
        <p:guide pos="3840"/>
      </p:guideLst>
    </p:cSldViewPr>
  </p:slideViewPr>
  <p:outlineViewPr>
    <p:cViewPr>
      <p:scale>
        <a:sx n="33" d="100"/>
        <a:sy n="33" d="100"/>
      </p:scale>
      <p:origin x="0" y="-1272"/>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varScale="1">
        <p:scale>
          <a:sx n="49" d="100"/>
          <a:sy n="49" d="100"/>
        </p:scale>
        <p:origin x="277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2CCB91-D8F3-4418-939E-1F527FD2A863}"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97AD78BD-3AA1-4D8C-887B-C3C2AED71CA7}">
      <dgm:prSet phldrT="[Text]" custT="1"/>
      <dgm:spPr/>
      <dgm:t>
        <a:bodyPr/>
        <a:lstStyle/>
        <a:p>
          <a:r>
            <a:rPr lang="en-US" sz="1200" b="1">
              <a:solidFill>
                <a:srgbClr val="002856"/>
              </a:solidFill>
              <a:latin typeface="+mj-lt"/>
              <a:cs typeface="Aharoni" panose="02010803020104030203" pitchFamily="2" charset="-79"/>
            </a:rPr>
            <a:t>Getting Started</a:t>
          </a:r>
        </a:p>
      </dgm:t>
    </dgm:pt>
    <dgm:pt modelId="{7B0B60A2-15D5-4C5B-898B-7DE1B11BD6D2}" type="parTrans" cxnId="{5A6621B3-78F4-4A48-ACCE-1B095C40FD73}">
      <dgm:prSet/>
      <dgm:spPr/>
      <dgm:t>
        <a:bodyPr/>
        <a:lstStyle/>
        <a:p>
          <a:endParaRPr lang="en-US" sz="4000">
            <a:solidFill>
              <a:srgbClr val="002856"/>
            </a:solidFill>
            <a:latin typeface="+mj-lt"/>
            <a:cs typeface="Aharoni" panose="02010803020104030203" pitchFamily="2" charset="-79"/>
          </a:endParaRPr>
        </a:p>
      </dgm:t>
    </dgm:pt>
    <dgm:pt modelId="{9104CA8C-7109-4787-BE3F-FD4589CD774A}" type="sibTrans" cxnId="{5A6621B3-78F4-4A48-ACCE-1B095C40FD73}">
      <dgm:prSet/>
      <dgm:spPr/>
      <dgm:t>
        <a:bodyPr/>
        <a:lstStyle/>
        <a:p>
          <a:endParaRPr lang="en-US" sz="4000">
            <a:solidFill>
              <a:srgbClr val="002856"/>
            </a:solidFill>
            <a:latin typeface="+mj-lt"/>
            <a:cs typeface="Aharoni" panose="02010803020104030203" pitchFamily="2" charset="-79"/>
          </a:endParaRPr>
        </a:p>
      </dgm:t>
    </dgm:pt>
    <dgm:pt modelId="{80CDFF3A-8E78-4330-A39B-F6F8961C1177}">
      <dgm:prSet phldrT="[Text]" custT="1"/>
      <dgm:spPr/>
      <dgm:t>
        <a:bodyPr/>
        <a:lstStyle/>
        <a:p>
          <a:r>
            <a:rPr lang="en-US" sz="1400" b="1" dirty="0">
              <a:solidFill>
                <a:srgbClr val="002856"/>
              </a:solidFill>
              <a:latin typeface="+mj-lt"/>
              <a:cs typeface="Aharoni" panose="02010803020104030203" pitchFamily="2" charset="-79"/>
            </a:rPr>
            <a:t>Total IT</a:t>
          </a:r>
        </a:p>
      </dgm:t>
    </dgm:pt>
    <dgm:pt modelId="{F2C450A7-928B-4D05-82B9-18809F7902ED}" type="parTrans" cxnId="{FCF80DC6-6DD8-492F-B75A-0DC71E32F50A}">
      <dgm:prSet/>
      <dgm:spPr/>
      <dgm:t>
        <a:bodyPr/>
        <a:lstStyle/>
        <a:p>
          <a:endParaRPr lang="en-US" sz="4000">
            <a:solidFill>
              <a:srgbClr val="002856"/>
            </a:solidFill>
            <a:latin typeface="+mj-lt"/>
            <a:cs typeface="Aharoni" panose="02010803020104030203" pitchFamily="2" charset="-79"/>
          </a:endParaRPr>
        </a:p>
      </dgm:t>
    </dgm:pt>
    <dgm:pt modelId="{788315AC-9F9E-498A-BF9B-F19260F47905}" type="sibTrans" cxnId="{FCF80DC6-6DD8-492F-B75A-0DC71E32F50A}">
      <dgm:prSet/>
      <dgm:spPr/>
      <dgm:t>
        <a:bodyPr/>
        <a:lstStyle/>
        <a:p>
          <a:endParaRPr lang="en-US" sz="4000">
            <a:solidFill>
              <a:srgbClr val="002856"/>
            </a:solidFill>
            <a:latin typeface="+mj-lt"/>
            <a:cs typeface="Aharoni" panose="02010803020104030203" pitchFamily="2" charset="-79"/>
          </a:endParaRPr>
        </a:p>
      </dgm:t>
    </dgm:pt>
    <dgm:pt modelId="{99A93E49-1C42-4136-86C7-ACAED7E7AD4C}">
      <dgm:prSet phldrT="[Text]" custT="1"/>
      <dgm:spPr/>
      <dgm:t>
        <a:bodyPr/>
        <a:lstStyle/>
        <a:p>
          <a:r>
            <a:rPr lang="en-US" sz="1200" b="1">
              <a:solidFill>
                <a:srgbClr val="002856"/>
              </a:solidFill>
              <a:latin typeface="+mj-lt"/>
              <a:cs typeface="Aharoni" panose="02010803020104030203" pitchFamily="2" charset="-79"/>
            </a:rPr>
            <a:t>Strategic Spend</a:t>
          </a:r>
        </a:p>
      </dgm:t>
    </dgm:pt>
    <dgm:pt modelId="{D7201370-0EAE-4479-84AF-B9F0DBFE3D77}" type="parTrans" cxnId="{A05B12A0-18EB-4065-9C19-4B5FBBEB9816}">
      <dgm:prSet/>
      <dgm:spPr/>
      <dgm:t>
        <a:bodyPr/>
        <a:lstStyle/>
        <a:p>
          <a:endParaRPr lang="en-US" sz="4000">
            <a:solidFill>
              <a:srgbClr val="002856"/>
            </a:solidFill>
            <a:latin typeface="+mj-lt"/>
            <a:cs typeface="Aharoni" panose="02010803020104030203" pitchFamily="2" charset="-79"/>
          </a:endParaRPr>
        </a:p>
      </dgm:t>
    </dgm:pt>
    <dgm:pt modelId="{2A1D510B-4754-401C-84B8-2964C76C76D4}" type="sibTrans" cxnId="{A05B12A0-18EB-4065-9C19-4B5FBBEB9816}">
      <dgm:prSet/>
      <dgm:spPr/>
      <dgm:t>
        <a:bodyPr/>
        <a:lstStyle/>
        <a:p>
          <a:endParaRPr lang="en-US" sz="4000">
            <a:solidFill>
              <a:srgbClr val="002856"/>
            </a:solidFill>
            <a:latin typeface="+mj-lt"/>
            <a:cs typeface="Aharoni" panose="02010803020104030203" pitchFamily="2" charset="-79"/>
          </a:endParaRPr>
        </a:p>
      </dgm:t>
    </dgm:pt>
    <dgm:pt modelId="{77D2E139-8115-450A-BC5D-674FDBDD79C3}">
      <dgm:prSet phldrT="[Text]" custT="1"/>
      <dgm:spPr/>
      <dgm:t>
        <a:bodyPr/>
        <a:lstStyle/>
        <a:p>
          <a:r>
            <a:rPr lang="en-US" sz="1200" b="1" dirty="0">
              <a:solidFill>
                <a:srgbClr val="002856"/>
              </a:solidFill>
              <a:latin typeface="+mj-lt"/>
              <a:cs typeface="Aharoni" panose="02010803020104030203" pitchFamily="2" charset="-79"/>
            </a:rPr>
            <a:t>IT Security</a:t>
          </a:r>
        </a:p>
      </dgm:t>
    </dgm:pt>
    <dgm:pt modelId="{7B758735-F7B1-4A35-ACB1-9A05A91801E1}" type="parTrans" cxnId="{F73485C4-CEE3-4459-91B5-CE5F2D6CD8A1}">
      <dgm:prSet/>
      <dgm:spPr/>
      <dgm:t>
        <a:bodyPr/>
        <a:lstStyle/>
        <a:p>
          <a:endParaRPr lang="en-US" sz="4000">
            <a:solidFill>
              <a:srgbClr val="002856"/>
            </a:solidFill>
            <a:latin typeface="+mj-lt"/>
            <a:cs typeface="Aharoni" panose="02010803020104030203" pitchFamily="2" charset="-79"/>
          </a:endParaRPr>
        </a:p>
      </dgm:t>
    </dgm:pt>
    <dgm:pt modelId="{64232B2E-556E-4676-8A97-10DBADCDBDAF}" type="sibTrans" cxnId="{F73485C4-CEE3-4459-91B5-CE5F2D6CD8A1}">
      <dgm:prSet/>
      <dgm:spPr/>
      <dgm:t>
        <a:bodyPr/>
        <a:lstStyle/>
        <a:p>
          <a:endParaRPr lang="en-US" sz="4000">
            <a:solidFill>
              <a:srgbClr val="002856"/>
            </a:solidFill>
            <a:latin typeface="+mj-lt"/>
            <a:cs typeface="Aharoni" panose="02010803020104030203" pitchFamily="2" charset="-79"/>
          </a:endParaRPr>
        </a:p>
      </dgm:t>
    </dgm:pt>
    <dgm:pt modelId="{CAA286D2-4799-4E81-8648-21930F385AA2}">
      <dgm:prSet phldrT="[Text]" custT="1"/>
      <dgm:spPr/>
      <dgm:t>
        <a:bodyPr/>
        <a:lstStyle/>
        <a:p>
          <a:r>
            <a:rPr lang="en-US" sz="1200" b="1" dirty="0">
              <a:solidFill>
                <a:srgbClr val="002856"/>
              </a:solidFill>
              <a:latin typeface="+mj-lt"/>
              <a:cs typeface="Aharoni" panose="02010803020104030203" pitchFamily="2" charset="-79"/>
            </a:rPr>
            <a:t>Technical Functional Spend</a:t>
          </a:r>
        </a:p>
      </dgm:t>
    </dgm:pt>
    <dgm:pt modelId="{04EDFFA4-B0B9-4984-8FF1-469A3C8C5E58}" type="parTrans" cxnId="{11D03F29-8798-43E4-A95F-3104EAA99094}">
      <dgm:prSet/>
      <dgm:spPr/>
      <dgm:t>
        <a:bodyPr/>
        <a:lstStyle/>
        <a:p>
          <a:endParaRPr lang="en-US" sz="4000">
            <a:solidFill>
              <a:srgbClr val="002856"/>
            </a:solidFill>
            <a:latin typeface="+mj-lt"/>
            <a:cs typeface="Aharoni" panose="02010803020104030203" pitchFamily="2" charset="-79"/>
          </a:endParaRPr>
        </a:p>
      </dgm:t>
    </dgm:pt>
    <dgm:pt modelId="{4C22C66B-D5D2-48AD-9EB6-8B3AD28473D3}" type="sibTrans" cxnId="{11D03F29-8798-43E4-A95F-3104EAA99094}">
      <dgm:prSet/>
      <dgm:spPr/>
      <dgm:t>
        <a:bodyPr/>
        <a:lstStyle/>
        <a:p>
          <a:endParaRPr lang="en-US" sz="4000">
            <a:solidFill>
              <a:srgbClr val="002856"/>
            </a:solidFill>
            <a:latin typeface="+mj-lt"/>
            <a:cs typeface="Aharoni" panose="02010803020104030203" pitchFamily="2" charset="-79"/>
          </a:endParaRPr>
        </a:p>
      </dgm:t>
    </dgm:pt>
    <dgm:pt modelId="{F82314E7-03EC-41C5-91F3-A166DD2065F3}">
      <dgm:prSet phldrT="[Text]" custT="1"/>
      <dgm:spPr/>
      <dgm:t>
        <a:bodyPr/>
        <a:lstStyle/>
        <a:p>
          <a:r>
            <a:rPr lang="en-US" sz="1200" b="1">
              <a:solidFill>
                <a:srgbClr val="002856"/>
              </a:solidFill>
              <a:latin typeface="+mj-lt"/>
              <a:cs typeface="Aharoni" panose="02010803020104030203" pitchFamily="2" charset="-79"/>
            </a:rPr>
            <a:t>Asset Spend</a:t>
          </a:r>
        </a:p>
      </dgm:t>
    </dgm:pt>
    <dgm:pt modelId="{211F6DCD-BA9B-4634-AF81-FBB2F09BE9EE}" type="parTrans" cxnId="{EC2B6041-3E26-4F60-9224-4C037A08C823}">
      <dgm:prSet/>
      <dgm:spPr/>
      <dgm:t>
        <a:bodyPr/>
        <a:lstStyle/>
        <a:p>
          <a:endParaRPr lang="en-US" sz="4000">
            <a:solidFill>
              <a:srgbClr val="002856"/>
            </a:solidFill>
            <a:latin typeface="+mj-lt"/>
            <a:cs typeface="Aharoni" panose="02010803020104030203" pitchFamily="2" charset="-79"/>
          </a:endParaRPr>
        </a:p>
      </dgm:t>
    </dgm:pt>
    <dgm:pt modelId="{F5C1157D-2D38-44BA-A20C-28D58C2507CE}" type="sibTrans" cxnId="{EC2B6041-3E26-4F60-9224-4C037A08C823}">
      <dgm:prSet/>
      <dgm:spPr/>
      <dgm:t>
        <a:bodyPr/>
        <a:lstStyle/>
        <a:p>
          <a:endParaRPr lang="en-US" sz="4000">
            <a:solidFill>
              <a:srgbClr val="002856"/>
            </a:solidFill>
            <a:latin typeface="+mj-lt"/>
            <a:cs typeface="Aharoni" panose="02010803020104030203" pitchFamily="2" charset="-79"/>
          </a:endParaRPr>
        </a:p>
      </dgm:t>
    </dgm:pt>
    <dgm:pt modelId="{BAF8C166-54A3-4B16-BCFA-96A460B74D58}">
      <dgm:prSet phldrT="[Text]" custT="1"/>
      <dgm:spPr/>
      <dgm:t>
        <a:bodyPr/>
        <a:lstStyle/>
        <a:p>
          <a:r>
            <a:rPr lang="en-US" sz="1200" b="1" dirty="0">
              <a:solidFill>
                <a:srgbClr val="002856"/>
              </a:solidFill>
              <a:latin typeface="+mj-lt"/>
              <a:cs typeface="Aharoni" panose="02010803020104030203" pitchFamily="2" charset="-79"/>
            </a:rPr>
            <a:t>Technical Functional Staff</a:t>
          </a:r>
        </a:p>
      </dgm:t>
    </dgm:pt>
    <dgm:pt modelId="{2326FAC4-E4BC-4890-A260-D46D2F6E8906}" type="parTrans" cxnId="{FA1FE493-BAF0-4010-A241-F52DC66B2D6B}">
      <dgm:prSet/>
      <dgm:spPr/>
      <dgm:t>
        <a:bodyPr/>
        <a:lstStyle/>
        <a:p>
          <a:endParaRPr lang="en-US" sz="4000">
            <a:solidFill>
              <a:srgbClr val="002856"/>
            </a:solidFill>
            <a:latin typeface="+mj-lt"/>
            <a:cs typeface="Aharoni" panose="02010803020104030203" pitchFamily="2" charset="-79"/>
          </a:endParaRPr>
        </a:p>
      </dgm:t>
    </dgm:pt>
    <dgm:pt modelId="{2A96F43A-9590-4F87-96FF-6D0538018239}" type="sibTrans" cxnId="{FA1FE493-BAF0-4010-A241-F52DC66B2D6B}">
      <dgm:prSet/>
      <dgm:spPr/>
      <dgm:t>
        <a:bodyPr/>
        <a:lstStyle/>
        <a:p>
          <a:endParaRPr lang="en-US" sz="4000">
            <a:solidFill>
              <a:srgbClr val="002856"/>
            </a:solidFill>
            <a:latin typeface="+mj-lt"/>
            <a:cs typeface="Aharoni" panose="02010803020104030203" pitchFamily="2" charset="-79"/>
          </a:endParaRPr>
        </a:p>
      </dgm:t>
    </dgm:pt>
    <dgm:pt modelId="{07C23101-F280-4F43-83C2-608280CA4B01}" type="pres">
      <dgm:prSet presAssocID="{0E2CCB91-D8F3-4418-939E-1F527FD2A863}" presName="Name0" presStyleCnt="0">
        <dgm:presLayoutVars>
          <dgm:dir/>
          <dgm:resizeHandles val="exact"/>
        </dgm:presLayoutVars>
      </dgm:prSet>
      <dgm:spPr/>
    </dgm:pt>
    <dgm:pt modelId="{CDAE2071-6381-4A5B-AF1E-933A88217C75}" type="pres">
      <dgm:prSet presAssocID="{97AD78BD-3AA1-4D8C-887B-C3C2AED71CA7}" presName="composite" presStyleCnt="0"/>
      <dgm:spPr/>
    </dgm:pt>
    <dgm:pt modelId="{84C59B59-814E-486B-BC46-C4B403A33581}" type="pres">
      <dgm:prSet presAssocID="{97AD78BD-3AA1-4D8C-887B-C3C2AED71CA7}" presName="bgChev" presStyleLbl="node1" presStyleIdx="0" presStyleCnt="7"/>
      <dgm:spPr>
        <a:solidFill>
          <a:schemeClr val="accent1"/>
        </a:solidFill>
      </dgm:spPr>
    </dgm:pt>
    <dgm:pt modelId="{CCA0A80D-B1A7-49AF-AD2E-D3C2EA89CBD4}" type="pres">
      <dgm:prSet presAssocID="{97AD78BD-3AA1-4D8C-887B-C3C2AED71CA7}" presName="txNode" presStyleLbl="fgAcc1" presStyleIdx="0" presStyleCnt="7">
        <dgm:presLayoutVars>
          <dgm:bulletEnabled val="1"/>
        </dgm:presLayoutVars>
      </dgm:prSet>
      <dgm:spPr/>
      <dgm:t>
        <a:bodyPr/>
        <a:lstStyle/>
        <a:p>
          <a:endParaRPr lang="en-US"/>
        </a:p>
      </dgm:t>
    </dgm:pt>
    <dgm:pt modelId="{40DD5F31-C01D-4286-8AA9-9C436D76917E}" type="pres">
      <dgm:prSet presAssocID="{9104CA8C-7109-4787-BE3F-FD4589CD774A}" presName="compositeSpace" presStyleCnt="0"/>
      <dgm:spPr/>
    </dgm:pt>
    <dgm:pt modelId="{75ADA78C-B8FD-4E35-9F6A-7141D61DE955}" type="pres">
      <dgm:prSet presAssocID="{80CDFF3A-8E78-4330-A39B-F6F8961C1177}" presName="composite" presStyleCnt="0"/>
      <dgm:spPr/>
    </dgm:pt>
    <dgm:pt modelId="{1D161F8B-E830-4B24-B9A3-04E15E91E2C7}" type="pres">
      <dgm:prSet presAssocID="{80CDFF3A-8E78-4330-A39B-F6F8961C1177}" presName="bgChev" presStyleLbl="node1" presStyleIdx="1" presStyleCnt="7"/>
      <dgm:spPr>
        <a:solidFill>
          <a:schemeClr val="accent1"/>
        </a:solidFill>
      </dgm:spPr>
    </dgm:pt>
    <dgm:pt modelId="{DE9F6FD4-51A5-46DA-9E94-058649D22511}" type="pres">
      <dgm:prSet presAssocID="{80CDFF3A-8E78-4330-A39B-F6F8961C1177}" presName="txNode" presStyleLbl="fgAcc1" presStyleIdx="1" presStyleCnt="7">
        <dgm:presLayoutVars>
          <dgm:bulletEnabled val="1"/>
        </dgm:presLayoutVars>
      </dgm:prSet>
      <dgm:spPr/>
      <dgm:t>
        <a:bodyPr/>
        <a:lstStyle/>
        <a:p>
          <a:endParaRPr lang="en-US"/>
        </a:p>
      </dgm:t>
    </dgm:pt>
    <dgm:pt modelId="{D7D051C1-C76A-4E21-BE05-2B8AE0686114}" type="pres">
      <dgm:prSet presAssocID="{788315AC-9F9E-498A-BF9B-F19260F47905}" presName="compositeSpace" presStyleCnt="0"/>
      <dgm:spPr/>
    </dgm:pt>
    <dgm:pt modelId="{33D96F9D-C63B-4C56-92DC-DC24A2AF60BD}" type="pres">
      <dgm:prSet presAssocID="{99A93E49-1C42-4136-86C7-ACAED7E7AD4C}" presName="composite" presStyleCnt="0"/>
      <dgm:spPr/>
    </dgm:pt>
    <dgm:pt modelId="{9DCF820E-FF1C-4244-A914-664296F5734B}" type="pres">
      <dgm:prSet presAssocID="{99A93E49-1C42-4136-86C7-ACAED7E7AD4C}" presName="bgChev" presStyleLbl="node1" presStyleIdx="2" presStyleCnt="7"/>
      <dgm:spPr>
        <a:solidFill>
          <a:schemeClr val="accent1"/>
        </a:solidFill>
      </dgm:spPr>
    </dgm:pt>
    <dgm:pt modelId="{63D696C2-1F81-48F1-837D-AB26048F7C40}" type="pres">
      <dgm:prSet presAssocID="{99A93E49-1C42-4136-86C7-ACAED7E7AD4C}" presName="txNode" presStyleLbl="fgAcc1" presStyleIdx="2" presStyleCnt="7">
        <dgm:presLayoutVars>
          <dgm:bulletEnabled val="1"/>
        </dgm:presLayoutVars>
      </dgm:prSet>
      <dgm:spPr/>
      <dgm:t>
        <a:bodyPr/>
        <a:lstStyle/>
        <a:p>
          <a:endParaRPr lang="en-US"/>
        </a:p>
      </dgm:t>
    </dgm:pt>
    <dgm:pt modelId="{44EACA8B-C726-4C6A-A3D0-451E62D8FF6E}" type="pres">
      <dgm:prSet presAssocID="{2A1D510B-4754-401C-84B8-2964C76C76D4}" presName="compositeSpace" presStyleCnt="0"/>
      <dgm:spPr/>
    </dgm:pt>
    <dgm:pt modelId="{9EDB1985-CD85-44D7-8742-DE1B6106807B}" type="pres">
      <dgm:prSet presAssocID="{CAA286D2-4799-4E81-8648-21930F385AA2}" presName="composite" presStyleCnt="0"/>
      <dgm:spPr/>
    </dgm:pt>
    <dgm:pt modelId="{EEFD30AF-E3CC-411B-B51B-B1B97DCFDC3B}" type="pres">
      <dgm:prSet presAssocID="{CAA286D2-4799-4E81-8648-21930F385AA2}" presName="bgChev" presStyleLbl="node1" presStyleIdx="3" presStyleCnt="7"/>
      <dgm:spPr>
        <a:solidFill>
          <a:schemeClr val="accent1"/>
        </a:solidFill>
      </dgm:spPr>
    </dgm:pt>
    <dgm:pt modelId="{653706BE-3AB3-4F4A-BA28-587F6E3AC169}" type="pres">
      <dgm:prSet presAssocID="{CAA286D2-4799-4E81-8648-21930F385AA2}" presName="txNode" presStyleLbl="fgAcc1" presStyleIdx="3" presStyleCnt="7">
        <dgm:presLayoutVars>
          <dgm:bulletEnabled val="1"/>
        </dgm:presLayoutVars>
      </dgm:prSet>
      <dgm:spPr/>
      <dgm:t>
        <a:bodyPr/>
        <a:lstStyle/>
        <a:p>
          <a:endParaRPr lang="en-US"/>
        </a:p>
      </dgm:t>
    </dgm:pt>
    <dgm:pt modelId="{9CC3BEEF-75F3-46FE-AAF4-004C9FF90A98}" type="pres">
      <dgm:prSet presAssocID="{4C22C66B-D5D2-48AD-9EB6-8B3AD28473D3}" presName="compositeSpace" presStyleCnt="0"/>
      <dgm:spPr/>
    </dgm:pt>
    <dgm:pt modelId="{A0456F9B-203F-4F93-B38F-B37A16430CFC}" type="pres">
      <dgm:prSet presAssocID="{F82314E7-03EC-41C5-91F3-A166DD2065F3}" presName="composite" presStyleCnt="0"/>
      <dgm:spPr/>
    </dgm:pt>
    <dgm:pt modelId="{63630685-1BED-489F-9B0B-4580390E3109}" type="pres">
      <dgm:prSet presAssocID="{F82314E7-03EC-41C5-91F3-A166DD2065F3}" presName="bgChev" presStyleLbl="node1" presStyleIdx="4" presStyleCnt="7"/>
      <dgm:spPr>
        <a:solidFill>
          <a:schemeClr val="accent1"/>
        </a:solidFill>
      </dgm:spPr>
    </dgm:pt>
    <dgm:pt modelId="{AC85BCA3-8402-4B2E-8D5D-605790895847}" type="pres">
      <dgm:prSet presAssocID="{F82314E7-03EC-41C5-91F3-A166DD2065F3}" presName="txNode" presStyleLbl="fgAcc1" presStyleIdx="4" presStyleCnt="7">
        <dgm:presLayoutVars>
          <dgm:bulletEnabled val="1"/>
        </dgm:presLayoutVars>
      </dgm:prSet>
      <dgm:spPr/>
      <dgm:t>
        <a:bodyPr/>
        <a:lstStyle/>
        <a:p>
          <a:endParaRPr lang="en-US"/>
        </a:p>
      </dgm:t>
    </dgm:pt>
    <dgm:pt modelId="{7134FEEC-AF8F-46F1-A36B-990ADC6836CB}" type="pres">
      <dgm:prSet presAssocID="{F5C1157D-2D38-44BA-A20C-28D58C2507CE}" presName="compositeSpace" presStyleCnt="0"/>
      <dgm:spPr/>
    </dgm:pt>
    <dgm:pt modelId="{03EB3B5F-93C2-4B7E-B1B4-6A15D440F38B}" type="pres">
      <dgm:prSet presAssocID="{BAF8C166-54A3-4B16-BCFA-96A460B74D58}" presName="composite" presStyleCnt="0"/>
      <dgm:spPr/>
    </dgm:pt>
    <dgm:pt modelId="{78F6A73B-4825-4726-A296-D912135B9D48}" type="pres">
      <dgm:prSet presAssocID="{BAF8C166-54A3-4B16-BCFA-96A460B74D58}" presName="bgChev" presStyleLbl="node1" presStyleIdx="5" presStyleCnt="7"/>
      <dgm:spPr>
        <a:solidFill>
          <a:schemeClr val="accent1"/>
        </a:solidFill>
      </dgm:spPr>
    </dgm:pt>
    <dgm:pt modelId="{10DA07BC-BE8C-41A4-B31F-20EDD7AB5E30}" type="pres">
      <dgm:prSet presAssocID="{BAF8C166-54A3-4B16-BCFA-96A460B74D58}" presName="txNode" presStyleLbl="fgAcc1" presStyleIdx="5" presStyleCnt="7">
        <dgm:presLayoutVars>
          <dgm:bulletEnabled val="1"/>
        </dgm:presLayoutVars>
      </dgm:prSet>
      <dgm:spPr/>
      <dgm:t>
        <a:bodyPr/>
        <a:lstStyle/>
        <a:p>
          <a:endParaRPr lang="en-US"/>
        </a:p>
      </dgm:t>
    </dgm:pt>
    <dgm:pt modelId="{E5869210-3406-48EF-B695-72F628AA1B20}" type="pres">
      <dgm:prSet presAssocID="{2A96F43A-9590-4F87-96FF-6D0538018239}" presName="compositeSpace" presStyleCnt="0"/>
      <dgm:spPr/>
    </dgm:pt>
    <dgm:pt modelId="{F4F84288-C271-4FD1-AFB3-7532D751DCE4}" type="pres">
      <dgm:prSet presAssocID="{77D2E139-8115-450A-BC5D-674FDBDD79C3}" presName="composite" presStyleCnt="0"/>
      <dgm:spPr/>
    </dgm:pt>
    <dgm:pt modelId="{ED10D349-9C7B-4422-A0C6-F62C156D29C0}" type="pres">
      <dgm:prSet presAssocID="{77D2E139-8115-450A-BC5D-674FDBDD79C3}" presName="bgChev" presStyleLbl="node1" presStyleIdx="6" presStyleCnt="7"/>
      <dgm:spPr>
        <a:solidFill>
          <a:schemeClr val="accent1"/>
        </a:solidFill>
      </dgm:spPr>
    </dgm:pt>
    <dgm:pt modelId="{48689875-A3A1-410C-B464-13CAD6B8F5DD}" type="pres">
      <dgm:prSet presAssocID="{77D2E139-8115-450A-BC5D-674FDBDD79C3}" presName="txNode" presStyleLbl="fgAcc1" presStyleIdx="6" presStyleCnt="7">
        <dgm:presLayoutVars>
          <dgm:bulletEnabled val="1"/>
        </dgm:presLayoutVars>
      </dgm:prSet>
      <dgm:spPr/>
      <dgm:t>
        <a:bodyPr/>
        <a:lstStyle/>
        <a:p>
          <a:endParaRPr lang="en-US"/>
        </a:p>
      </dgm:t>
    </dgm:pt>
  </dgm:ptLst>
  <dgm:cxnLst>
    <dgm:cxn modelId="{CE28D848-317D-4434-9C12-1C85F715B200}" type="presOf" srcId="{F82314E7-03EC-41C5-91F3-A166DD2065F3}" destId="{AC85BCA3-8402-4B2E-8D5D-605790895847}" srcOrd="0" destOrd="0" presId="urn:microsoft.com/office/officeart/2005/8/layout/chevronAccent+Icon"/>
    <dgm:cxn modelId="{695F0481-866A-4FE1-9007-B5034153725E}" type="presOf" srcId="{BAF8C166-54A3-4B16-BCFA-96A460B74D58}" destId="{10DA07BC-BE8C-41A4-B31F-20EDD7AB5E30}" srcOrd="0" destOrd="0" presId="urn:microsoft.com/office/officeart/2005/8/layout/chevronAccent+Icon"/>
    <dgm:cxn modelId="{EC2B6041-3E26-4F60-9224-4C037A08C823}" srcId="{0E2CCB91-D8F3-4418-939E-1F527FD2A863}" destId="{F82314E7-03EC-41C5-91F3-A166DD2065F3}" srcOrd="4" destOrd="0" parTransId="{211F6DCD-BA9B-4634-AF81-FBB2F09BE9EE}" sibTransId="{F5C1157D-2D38-44BA-A20C-28D58C2507CE}"/>
    <dgm:cxn modelId="{FCF80DC6-6DD8-492F-B75A-0DC71E32F50A}" srcId="{0E2CCB91-D8F3-4418-939E-1F527FD2A863}" destId="{80CDFF3A-8E78-4330-A39B-F6F8961C1177}" srcOrd="1" destOrd="0" parTransId="{F2C450A7-928B-4D05-82B9-18809F7902ED}" sibTransId="{788315AC-9F9E-498A-BF9B-F19260F47905}"/>
    <dgm:cxn modelId="{FA1FE493-BAF0-4010-A241-F52DC66B2D6B}" srcId="{0E2CCB91-D8F3-4418-939E-1F527FD2A863}" destId="{BAF8C166-54A3-4B16-BCFA-96A460B74D58}" srcOrd="5" destOrd="0" parTransId="{2326FAC4-E4BC-4890-A260-D46D2F6E8906}" sibTransId="{2A96F43A-9590-4F87-96FF-6D0538018239}"/>
    <dgm:cxn modelId="{11D03F29-8798-43E4-A95F-3104EAA99094}" srcId="{0E2CCB91-D8F3-4418-939E-1F527FD2A863}" destId="{CAA286D2-4799-4E81-8648-21930F385AA2}" srcOrd="3" destOrd="0" parTransId="{04EDFFA4-B0B9-4984-8FF1-469A3C8C5E58}" sibTransId="{4C22C66B-D5D2-48AD-9EB6-8B3AD28473D3}"/>
    <dgm:cxn modelId="{F73485C4-CEE3-4459-91B5-CE5F2D6CD8A1}" srcId="{0E2CCB91-D8F3-4418-939E-1F527FD2A863}" destId="{77D2E139-8115-450A-BC5D-674FDBDD79C3}" srcOrd="6" destOrd="0" parTransId="{7B758735-F7B1-4A35-ACB1-9A05A91801E1}" sibTransId="{64232B2E-556E-4676-8A97-10DBADCDBDAF}"/>
    <dgm:cxn modelId="{5A6621B3-78F4-4A48-ACCE-1B095C40FD73}" srcId="{0E2CCB91-D8F3-4418-939E-1F527FD2A863}" destId="{97AD78BD-3AA1-4D8C-887B-C3C2AED71CA7}" srcOrd="0" destOrd="0" parTransId="{7B0B60A2-15D5-4C5B-898B-7DE1B11BD6D2}" sibTransId="{9104CA8C-7109-4787-BE3F-FD4589CD774A}"/>
    <dgm:cxn modelId="{09C536BB-2B8A-45DE-855D-08E076068E98}" type="presOf" srcId="{80CDFF3A-8E78-4330-A39B-F6F8961C1177}" destId="{DE9F6FD4-51A5-46DA-9E94-058649D22511}" srcOrd="0" destOrd="0" presId="urn:microsoft.com/office/officeart/2005/8/layout/chevronAccent+Icon"/>
    <dgm:cxn modelId="{A05B12A0-18EB-4065-9C19-4B5FBBEB9816}" srcId="{0E2CCB91-D8F3-4418-939E-1F527FD2A863}" destId="{99A93E49-1C42-4136-86C7-ACAED7E7AD4C}" srcOrd="2" destOrd="0" parTransId="{D7201370-0EAE-4479-84AF-B9F0DBFE3D77}" sibTransId="{2A1D510B-4754-401C-84B8-2964C76C76D4}"/>
    <dgm:cxn modelId="{0C6AAF30-8573-47BE-9DB0-112036EC3913}" type="presOf" srcId="{77D2E139-8115-450A-BC5D-674FDBDD79C3}" destId="{48689875-A3A1-410C-B464-13CAD6B8F5DD}" srcOrd="0" destOrd="0" presId="urn:microsoft.com/office/officeart/2005/8/layout/chevronAccent+Icon"/>
    <dgm:cxn modelId="{7DC2BCA0-644C-4BD0-9A38-18EEAF452AEB}" type="presOf" srcId="{0E2CCB91-D8F3-4418-939E-1F527FD2A863}" destId="{07C23101-F280-4F43-83C2-608280CA4B01}" srcOrd="0" destOrd="0" presId="urn:microsoft.com/office/officeart/2005/8/layout/chevronAccent+Icon"/>
    <dgm:cxn modelId="{9A1C29F8-27B2-40EB-B77E-4C9962370817}" type="presOf" srcId="{97AD78BD-3AA1-4D8C-887B-C3C2AED71CA7}" destId="{CCA0A80D-B1A7-49AF-AD2E-D3C2EA89CBD4}" srcOrd="0" destOrd="0" presId="urn:microsoft.com/office/officeart/2005/8/layout/chevronAccent+Icon"/>
    <dgm:cxn modelId="{80013FC2-E20B-4EE8-8809-8767AD0C684C}" type="presOf" srcId="{99A93E49-1C42-4136-86C7-ACAED7E7AD4C}" destId="{63D696C2-1F81-48F1-837D-AB26048F7C40}" srcOrd="0" destOrd="0" presId="urn:microsoft.com/office/officeart/2005/8/layout/chevronAccent+Icon"/>
    <dgm:cxn modelId="{44A176DD-6D94-47D4-9375-36D18A5681D8}" type="presOf" srcId="{CAA286D2-4799-4E81-8648-21930F385AA2}" destId="{653706BE-3AB3-4F4A-BA28-587F6E3AC169}" srcOrd="0" destOrd="0" presId="urn:microsoft.com/office/officeart/2005/8/layout/chevronAccent+Icon"/>
    <dgm:cxn modelId="{15D881E5-45BE-44BC-8711-B4E537EA77DC}" type="presParOf" srcId="{07C23101-F280-4F43-83C2-608280CA4B01}" destId="{CDAE2071-6381-4A5B-AF1E-933A88217C75}" srcOrd="0" destOrd="0" presId="urn:microsoft.com/office/officeart/2005/8/layout/chevronAccent+Icon"/>
    <dgm:cxn modelId="{E18D07CE-6920-4634-83A3-512CA80EBBAC}" type="presParOf" srcId="{CDAE2071-6381-4A5B-AF1E-933A88217C75}" destId="{84C59B59-814E-486B-BC46-C4B403A33581}" srcOrd="0" destOrd="0" presId="urn:microsoft.com/office/officeart/2005/8/layout/chevronAccent+Icon"/>
    <dgm:cxn modelId="{7BBA7392-C652-4DA2-A20B-3651203CB9C1}" type="presParOf" srcId="{CDAE2071-6381-4A5B-AF1E-933A88217C75}" destId="{CCA0A80D-B1A7-49AF-AD2E-D3C2EA89CBD4}" srcOrd="1" destOrd="0" presId="urn:microsoft.com/office/officeart/2005/8/layout/chevronAccent+Icon"/>
    <dgm:cxn modelId="{2CB6833F-F5E3-4CFE-A4C1-33E2146115FC}" type="presParOf" srcId="{07C23101-F280-4F43-83C2-608280CA4B01}" destId="{40DD5F31-C01D-4286-8AA9-9C436D76917E}" srcOrd="1" destOrd="0" presId="urn:microsoft.com/office/officeart/2005/8/layout/chevronAccent+Icon"/>
    <dgm:cxn modelId="{0DF81D4B-0233-46BB-968B-DEA09BFBACE2}" type="presParOf" srcId="{07C23101-F280-4F43-83C2-608280CA4B01}" destId="{75ADA78C-B8FD-4E35-9F6A-7141D61DE955}" srcOrd="2" destOrd="0" presId="urn:microsoft.com/office/officeart/2005/8/layout/chevronAccent+Icon"/>
    <dgm:cxn modelId="{D4468A99-932B-4AA1-A8C1-7B63AF51D6E6}" type="presParOf" srcId="{75ADA78C-B8FD-4E35-9F6A-7141D61DE955}" destId="{1D161F8B-E830-4B24-B9A3-04E15E91E2C7}" srcOrd="0" destOrd="0" presId="urn:microsoft.com/office/officeart/2005/8/layout/chevronAccent+Icon"/>
    <dgm:cxn modelId="{426A2E36-04F6-41B3-8DF7-0976949A056F}" type="presParOf" srcId="{75ADA78C-B8FD-4E35-9F6A-7141D61DE955}" destId="{DE9F6FD4-51A5-46DA-9E94-058649D22511}" srcOrd="1" destOrd="0" presId="urn:microsoft.com/office/officeart/2005/8/layout/chevronAccent+Icon"/>
    <dgm:cxn modelId="{45A0C925-7140-439D-AC2A-697AD389B534}" type="presParOf" srcId="{07C23101-F280-4F43-83C2-608280CA4B01}" destId="{D7D051C1-C76A-4E21-BE05-2B8AE0686114}" srcOrd="3" destOrd="0" presId="urn:microsoft.com/office/officeart/2005/8/layout/chevronAccent+Icon"/>
    <dgm:cxn modelId="{436087AB-13A5-4394-BA86-B02E935522E7}" type="presParOf" srcId="{07C23101-F280-4F43-83C2-608280CA4B01}" destId="{33D96F9D-C63B-4C56-92DC-DC24A2AF60BD}" srcOrd="4" destOrd="0" presId="urn:microsoft.com/office/officeart/2005/8/layout/chevronAccent+Icon"/>
    <dgm:cxn modelId="{85D12051-D277-411A-AEE3-144E631C0F74}" type="presParOf" srcId="{33D96F9D-C63B-4C56-92DC-DC24A2AF60BD}" destId="{9DCF820E-FF1C-4244-A914-664296F5734B}" srcOrd="0" destOrd="0" presId="urn:microsoft.com/office/officeart/2005/8/layout/chevronAccent+Icon"/>
    <dgm:cxn modelId="{56B64019-725F-4AF3-817D-53E30C1A7995}" type="presParOf" srcId="{33D96F9D-C63B-4C56-92DC-DC24A2AF60BD}" destId="{63D696C2-1F81-48F1-837D-AB26048F7C40}" srcOrd="1" destOrd="0" presId="urn:microsoft.com/office/officeart/2005/8/layout/chevronAccent+Icon"/>
    <dgm:cxn modelId="{9D5413EE-1068-4589-8A1C-ABD1CDD2775C}" type="presParOf" srcId="{07C23101-F280-4F43-83C2-608280CA4B01}" destId="{44EACA8B-C726-4C6A-A3D0-451E62D8FF6E}" srcOrd="5" destOrd="0" presId="urn:microsoft.com/office/officeart/2005/8/layout/chevronAccent+Icon"/>
    <dgm:cxn modelId="{5622BE36-E387-4914-AF83-AE6FC39E3786}" type="presParOf" srcId="{07C23101-F280-4F43-83C2-608280CA4B01}" destId="{9EDB1985-CD85-44D7-8742-DE1B6106807B}" srcOrd="6" destOrd="0" presId="urn:microsoft.com/office/officeart/2005/8/layout/chevronAccent+Icon"/>
    <dgm:cxn modelId="{045D2170-9818-4216-A761-DF37315F88C0}" type="presParOf" srcId="{9EDB1985-CD85-44D7-8742-DE1B6106807B}" destId="{EEFD30AF-E3CC-411B-B51B-B1B97DCFDC3B}" srcOrd="0" destOrd="0" presId="urn:microsoft.com/office/officeart/2005/8/layout/chevronAccent+Icon"/>
    <dgm:cxn modelId="{46E29B71-7645-4F9A-98CF-337E9E717B74}" type="presParOf" srcId="{9EDB1985-CD85-44D7-8742-DE1B6106807B}" destId="{653706BE-3AB3-4F4A-BA28-587F6E3AC169}" srcOrd="1" destOrd="0" presId="urn:microsoft.com/office/officeart/2005/8/layout/chevronAccent+Icon"/>
    <dgm:cxn modelId="{4249EB69-C4B9-41FB-A801-80C24EAE0AD4}" type="presParOf" srcId="{07C23101-F280-4F43-83C2-608280CA4B01}" destId="{9CC3BEEF-75F3-46FE-AAF4-004C9FF90A98}" srcOrd="7" destOrd="0" presId="urn:microsoft.com/office/officeart/2005/8/layout/chevronAccent+Icon"/>
    <dgm:cxn modelId="{958B96C2-AF5E-4C00-8D4A-8A9CE1D3FF34}" type="presParOf" srcId="{07C23101-F280-4F43-83C2-608280CA4B01}" destId="{A0456F9B-203F-4F93-B38F-B37A16430CFC}" srcOrd="8" destOrd="0" presId="urn:microsoft.com/office/officeart/2005/8/layout/chevronAccent+Icon"/>
    <dgm:cxn modelId="{7E1B0F52-9699-45DD-B0C7-0CD412C69C3B}" type="presParOf" srcId="{A0456F9B-203F-4F93-B38F-B37A16430CFC}" destId="{63630685-1BED-489F-9B0B-4580390E3109}" srcOrd="0" destOrd="0" presId="urn:microsoft.com/office/officeart/2005/8/layout/chevronAccent+Icon"/>
    <dgm:cxn modelId="{0F90419C-DC8A-4471-A9D9-DC544F9D74EA}" type="presParOf" srcId="{A0456F9B-203F-4F93-B38F-B37A16430CFC}" destId="{AC85BCA3-8402-4B2E-8D5D-605790895847}" srcOrd="1" destOrd="0" presId="urn:microsoft.com/office/officeart/2005/8/layout/chevronAccent+Icon"/>
    <dgm:cxn modelId="{40BB346E-92AD-424B-A9A9-32D92CA2AF18}" type="presParOf" srcId="{07C23101-F280-4F43-83C2-608280CA4B01}" destId="{7134FEEC-AF8F-46F1-A36B-990ADC6836CB}" srcOrd="9" destOrd="0" presId="urn:microsoft.com/office/officeart/2005/8/layout/chevronAccent+Icon"/>
    <dgm:cxn modelId="{E1B92CA5-C915-4DD6-9185-8319F35DC27A}" type="presParOf" srcId="{07C23101-F280-4F43-83C2-608280CA4B01}" destId="{03EB3B5F-93C2-4B7E-B1B4-6A15D440F38B}" srcOrd="10" destOrd="0" presId="urn:microsoft.com/office/officeart/2005/8/layout/chevronAccent+Icon"/>
    <dgm:cxn modelId="{DA29C5E0-1881-4B47-B4C2-812E1AA4C01C}" type="presParOf" srcId="{03EB3B5F-93C2-4B7E-B1B4-6A15D440F38B}" destId="{78F6A73B-4825-4726-A296-D912135B9D48}" srcOrd="0" destOrd="0" presId="urn:microsoft.com/office/officeart/2005/8/layout/chevronAccent+Icon"/>
    <dgm:cxn modelId="{8C71A0B8-33EB-4A58-A081-A9D80E04B85D}" type="presParOf" srcId="{03EB3B5F-93C2-4B7E-B1B4-6A15D440F38B}" destId="{10DA07BC-BE8C-41A4-B31F-20EDD7AB5E30}" srcOrd="1" destOrd="0" presId="urn:microsoft.com/office/officeart/2005/8/layout/chevronAccent+Icon"/>
    <dgm:cxn modelId="{8967FE9C-D116-474F-883F-EBBBA563B395}" type="presParOf" srcId="{07C23101-F280-4F43-83C2-608280CA4B01}" destId="{E5869210-3406-48EF-B695-72F628AA1B20}" srcOrd="11" destOrd="0" presId="urn:microsoft.com/office/officeart/2005/8/layout/chevronAccent+Icon"/>
    <dgm:cxn modelId="{348D7DD7-46A3-4508-854E-F76B36539CEF}" type="presParOf" srcId="{07C23101-F280-4F43-83C2-608280CA4B01}" destId="{F4F84288-C271-4FD1-AFB3-7532D751DCE4}" srcOrd="12" destOrd="0" presId="urn:microsoft.com/office/officeart/2005/8/layout/chevronAccent+Icon"/>
    <dgm:cxn modelId="{42A0D680-D493-4BB3-B8B8-1E4B95B8538A}" type="presParOf" srcId="{F4F84288-C271-4FD1-AFB3-7532D751DCE4}" destId="{ED10D349-9C7B-4422-A0C6-F62C156D29C0}" srcOrd="0" destOrd="0" presId="urn:microsoft.com/office/officeart/2005/8/layout/chevronAccent+Icon"/>
    <dgm:cxn modelId="{A2D14E7A-9E01-4DB2-B536-6B4A9B46D586}" type="presParOf" srcId="{F4F84288-C271-4FD1-AFB3-7532D751DCE4}" destId="{48689875-A3A1-410C-B464-13CAD6B8F5DD}"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t>12/8/2022</a:t>
            </a:fld>
            <a:endParaRPr lang="en-US" dirty="0"/>
          </a:p>
        </p:txBody>
      </p:sp>
      <p:sp>
        <p:nvSpPr>
          <p:cNvPr id="5" name="TextBox 4"/>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2022 Gartner, Inc. and/or its affiliates. All rights reserved. Gartner is a registered trademark of Gartner, Inc. or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31633" y="712472"/>
            <a:ext cx="4794738" cy="2697041"/>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42371" y="3592535"/>
            <a:ext cx="6373258" cy="523481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50931"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2" name="TextBox 11"/>
          <p:cNvSpPr txBox="1"/>
          <p:nvPr/>
        </p:nvSpPr>
        <p:spPr>
          <a:xfrm rot="5400000">
            <a:off x="5183827"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2022 Gartner, Inc. and/or its affiliates. All rights reserved. Gartner is a registered trademark of Gartner, Inc. or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US" dirty="0"/>
              <a:t>TEMPLATE UPDATED 1 JANUARY 2021</a:t>
            </a:r>
          </a:p>
        </p:txBody>
      </p:sp>
      <p:sp>
        <p:nvSpPr>
          <p:cNvPr id="6" name="Rectangle 103"/>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
        <p:nvSpPr>
          <p:cNvPr id="4" name="Slide Image Placeholder 3"/>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1487605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808950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4128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453533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301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r>
              <a:rPr lang="en-US" dirty="0"/>
              <a:t>3, three, process, pointer, triple, steps, parameter, elements, chevron, hexagon, honeycomb</a:t>
            </a:r>
          </a:p>
        </p:txBody>
      </p:sp>
    </p:spTree>
    <p:extLst>
      <p:ext uri="{BB962C8B-B14F-4D97-AF65-F5344CB8AC3E}">
        <p14:creationId xmlns:p14="http://schemas.microsoft.com/office/powerpoint/2010/main" val="302821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2, two, pointers, segments, parameters, circle</a:t>
            </a:r>
          </a:p>
        </p:txBody>
      </p:sp>
      <p:sp>
        <p:nvSpPr>
          <p:cNvPr id="5" name="Slide Image Placeholder 4">
            <a:extLst>
              <a:ext uri="{FF2B5EF4-FFF2-40B4-BE49-F238E27FC236}">
                <a16:creationId xmlns:a16="http://schemas.microsoft.com/office/drawing/2014/main" xmlns="" id="{89009722-2970-4DD0-829E-3FED0B9D203E}"/>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21102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74261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53327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344414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2382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942082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592004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xmlns="" id="{4B4702A2-2CE0-4972-B913-F303E9FFA4D4}"/>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hasCustomPrompt="1"/>
          </p:nvPr>
        </p:nvSpPr>
        <p:spPr>
          <a:xfrm>
            <a:off x="457200"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a:xfrm>
            <a:off x="3363487"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a:xfrm>
            <a:off x="626660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a:xfrm>
            <a:off x="916654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blackWhite">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blackWhite">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blackWhite">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blackWhite">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CA50338C-ADCB-4069-BB62-E3B0688D068A}"/>
              </a:ext>
            </a:extLst>
          </p:cNvPr>
          <p:cNvGraphicFramePr>
            <a:graphicFrameLocks noChangeAspect="1"/>
          </p:cNvGraphicFramePr>
          <p:nvPr userDrawn="1">
            <p:custDataLst>
              <p:tags r:id="rId2"/>
            </p:custDataLst>
            <p:extLst>
              <p:ext uri="{D42A27DB-BD31-4B8C-83A1-F6EECF244321}">
                <p14:modId xmlns:p14="http://schemas.microsoft.com/office/powerpoint/2010/main" val="452927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xmlns="" id="{CA50338C-ADCB-4069-BB62-E3B0688D068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5CE22114-9047-40C5-9D05-AF35D7B7B087}"/>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xmlns="" id="{AA010A63-A320-4171-A7B4-06A2D3C91471}"/>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xmlns="" id="{46E05064-B5DA-4441-B4C7-8D9385881BD3}"/>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232DDF0-849C-4E14-AA79-D38FAF54F35E}"/>
              </a:ext>
            </a:extLst>
          </p:cNvPr>
          <p:cNvGraphicFramePr>
            <a:graphicFrameLocks noChangeAspect="1"/>
          </p:cNvGraphicFramePr>
          <p:nvPr userDrawn="1">
            <p:custDataLst>
              <p:tags r:id="rId2"/>
            </p:custDataLst>
            <p:extLst>
              <p:ext uri="{D42A27DB-BD31-4B8C-83A1-F6EECF244321}">
                <p14:modId xmlns:p14="http://schemas.microsoft.com/office/powerpoint/2010/main" val="1624399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425" imgH="424" progId="TCLayout.ActiveDocument.1">
                  <p:embed/>
                </p:oleObj>
              </mc:Choice>
              <mc:Fallback>
                <p:oleObj name="think-cell Slide" r:id="rId5" imgW="425" imgH="424" progId="TCLayout.ActiveDocument.1">
                  <p:embed/>
                  <p:pic>
                    <p:nvPicPr>
                      <p:cNvPr id="4" name="Object 3" hidden="1">
                        <a:extLst>
                          <a:ext uri="{FF2B5EF4-FFF2-40B4-BE49-F238E27FC236}">
                            <a16:creationId xmlns:a16="http://schemas.microsoft.com/office/drawing/2014/main" xmlns="" id="{6232DDF0-849C-4E14-AA79-D38FAF54F3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xmlns="" id="{7E2658A3-1872-4FC3-9D58-94F2094AD6FA}"/>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9" name="Picture Placeholder 9">
            <a:extLst>
              <a:ext uri="{FF2B5EF4-FFF2-40B4-BE49-F238E27FC236}">
                <a16:creationId xmlns:a16="http://schemas.microsoft.com/office/drawing/2014/main" xmlns="" id="{3124B76B-735A-4421-821F-1A558D45EBCC}"/>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
        <p:nvSpPr>
          <p:cNvPr id="10" name="Title 1">
            <a:extLst>
              <a:ext uri="{FF2B5EF4-FFF2-40B4-BE49-F238E27FC236}">
                <a16:creationId xmlns:a16="http://schemas.microsoft.com/office/drawing/2014/main" xmlns="" id="{05E00C06-0F09-4055-9C4A-4D1F84AD80E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1" name="Text Placeholder 2">
            <a:extLst>
              <a:ext uri="{FF2B5EF4-FFF2-40B4-BE49-F238E27FC236}">
                <a16:creationId xmlns:a16="http://schemas.microsoft.com/office/drawing/2014/main" xmlns="" id="{980DDEA7-4BAF-48FA-882B-45D60DCBCF7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47847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517848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425" imgH="424" progId="TCLayout.ActiveDocument.1">
                  <p:embed/>
                </p:oleObj>
              </mc:Choice>
              <mc:Fallback>
                <p:oleObj name="think-cell Slide" r:id="rId4" imgW="425" imgH="42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9104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indent="-228600">
              <a:buSzPct val="100000"/>
              <a:buFont typeface="Wingdings" panose="05000000000000000000" pitchFamily="2" charset="2"/>
              <a:buChar char="§"/>
              <a:defRPr/>
            </a:lvl1pPr>
            <a:lvl2pPr marL="461963" indent="-228600">
              <a:buSzPct val="100000"/>
              <a:buFont typeface="Arial" panose="020B0604020202020204" pitchFamily="34" charset="0"/>
              <a:buChar char="–"/>
              <a:defRPr/>
            </a:lvl2pPr>
            <a:lvl3pPr marL="682625" indent="-228600">
              <a:buSzPct val="100000"/>
              <a:buFont typeface="Wingdings" panose="05000000000000000000" pitchFamily="2" charset="2"/>
              <a:buChar char="§"/>
              <a:defRPr/>
            </a:lvl3pPr>
            <a:lvl4pPr marL="914400" indent="-228600">
              <a:buSzPct val="100000"/>
              <a:buFont typeface="Arial" panose="020B0604020202020204" pitchFamily="34" charset="0"/>
              <a:buChar char="–"/>
              <a:defRPr/>
            </a:lvl4pPr>
            <a:lvl5pPr marL="1146175" indent="-228600">
              <a:buSzPct val="100000"/>
              <a:buFont typeface="Wingdings" panose="05000000000000000000" pitchFamily="2" charset="2"/>
              <a:buChar char="§"/>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xmlns="" id="{A98BD60A-AFB5-42D5-A4D8-98D73A74B25D}"/>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33363">
              <a:buSzPct val="100000"/>
              <a:buFont typeface="Arial" panose="020B0604020202020204" pitchFamily="34" charset="0"/>
              <a:buChar char="–"/>
              <a:defRPr lang="en-US" sz="1600" kern="1200" dirty="0" smtClean="0">
                <a:solidFill>
                  <a:schemeClr val="tx1"/>
                </a:solidFill>
                <a:latin typeface="+mn-lt"/>
                <a:ea typeface="+mn-ea"/>
                <a:cs typeface="+mn-cs"/>
              </a:defRPr>
            </a:lvl3pPr>
            <a:lvl4pPr marL="682625" indent="-225425">
              <a:buSzPct val="100000"/>
              <a:buFont typeface="Wingdings" panose="05000000000000000000" pitchFamily="2" charset="2"/>
              <a:buChar char="§"/>
              <a:defRPr lang="en-US" sz="1600" kern="1200" dirty="0">
                <a:solidFill>
                  <a:schemeClr val="tx1"/>
                </a:solidFill>
                <a:latin typeface="+mn-lt"/>
                <a:ea typeface="+mn-ea"/>
                <a:cs typeface="+mn-cs"/>
              </a:defRPr>
            </a:lvl4pPr>
            <a:lvl5pPr marL="914400" indent="-228600">
              <a:buSzPct val="100000"/>
              <a:buFont typeface="Arial" panose="020B0604020202020204" pitchFamily="34" charset="0"/>
              <a:buChar char="‒"/>
              <a:defRPr lang="en-US" sz="16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hasCustomPrompt="1"/>
          </p:nvPr>
        </p:nvSpPr>
        <p:spPr bwMode="ltGray">
          <a:xfrm>
            <a:off x="4424192"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hasCustomPrompt="1"/>
          </p:nvPr>
        </p:nvSpPr>
        <p:spPr bwMode="ltGray">
          <a:xfrm>
            <a:off x="8391523"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hasCustomPrompt="1"/>
          </p:nvPr>
        </p:nvSpPr>
        <p:spPr bwMode="ltGray">
          <a:xfrm>
            <a:off x="457200"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16" name="Text Placeholder 11"/>
          <p:cNvSpPr>
            <a:spLocks noGrp="1"/>
          </p:cNvSpPr>
          <p:nvPr>
            <p:ph type="body" sz="quarter" idx="18" hasCustomPrompt="1"/>
          </p:nvPr>
        </p:nvSpPr>
        <p:spPr bwMode="ltGray">
          <a:xfrm>
            <a:off x="457200"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bwMode="ltGray">
          <a:xfrm>
            <a:off x="3363487"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bwMode="ltGray">
          <a:xfrm>
            <a:off x="6266602"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bwMode="ltGray">
          <a:xfrm>
            <a:off x="9166542"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31775">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3BDE8A66-137B-48B1-B968-519E5E77D9C5}"/>
              </a:ext>
            </a:extLst>
          </p:cNvPr>
          <p:cNvGraphicFramePr>
            <a:graphicFrameLocks noChangeAspect="1"/>
          </p:cNvGraphicFramePr>
          <p:nvPr userDrawn="1">
            <p:custDataLst>
              <p:tags r:id="rId2"/>
            </p:custDataLst>
            <p:extLst>
              <p:ext uri="{D42A27DB-BD31-4B8C-83A1-F6EECF244321}">
                <p14:modId xmlns:p14="http://schemas.microsoft.com/office/powerpoint/2010/main" val="23306214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xmlns="" id="{3BDE8A66-137B-48B1-B968-519E5E77D9C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5F42E9AB-82CE-4C71-8B7E-9354D1ECBDF1}"/>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xmlns="" id="{A8C70BEF-2DF7-4727-BB43-80147C8B19F4}"/>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xmlns="" id="{CCEF406C-33DC-4CDB-AAB2-3B26722162FA}"/>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3938165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B86F78F9-68C5-4F90-ADBA-2FA5D76CE70C}"/>
              </a:ext>
            </a:extLst>
          </p:cNvPr>
          <p:cNvGraphicFramePr>
            <a:graphicFrameLocks noChangeAspect="1"/>
          </p:cNvGraphicFramePr>
          <p:nvPr userDrawn="1">
            <p:custDataLst>
              <p:tags r:id="rId2"/>
            </p:custDataLst>
            <p:extLst>
              <p:ext uri="{D42A27DB-BD31-4B8C-83A1-F6EECF244321}">
                <p14:modId xmlns:p14="http://schemas.microsoft.com/office/powerpoint/2010/main" val="34368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5" imgW="425" imgH="424" progId="TCLayout.ActiveDocument.1">
                  <p:embed/>
                </p:oleObj>
              </mc:Choice>
              <mc:Fallback>
                <p:oleObj name="think-cell Slide" r:id="rId5" imgW="425" imgH="424" progId="TCLayout.ActiveDocument.1">
                  <p:embed/>
                  <p:pic>
                    <p:nvPicPr>
                      <p:cNvPr id="4" name="Object 3" hidden="1">
                        <a:extLst>
                          <a:ext uri="{FF2B5EF4-FFF2-40B4-BE49-F238E27FC236}">
                            <a16:creationId xmlns:a16="http://schemas.microsoft.com/office/drawing/2014/main" xmlns="" id="{B86F78F9-68C5-4F90-ADBA-2FA5D76CE7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xmlns="" id="{9D4C4EC0-D50D-4B35-91AF-1F7DBA755E65}"/>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12" name="Picture Placeholder 9">
            <a:extLst>
              <a:ext uri="{FF2B5EF4-FFF2-40B4-BE49-F238E27FC236}">
                <a16:creationId xmlns:a16="http://schemas.microsoft.com/office/drawing/2014/main" xmlns="" id="{D9704151-CC10-4896-862D-97022BBBE55F}"/>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
        <p:nvSpPr>
          <p:cNvPr id="14" name="Title 1">
            <a:extLst>
              <a:ext uri="{FF2B5EF4-FFF2-40B4-BE49-F238E27FC236}">
                <a16:creationId xmlns:a16="http://schemas.microsoft.com/office/drawing/2014/main" xmlns="" id="{08A1F32A-9A25-46DA-8B29-8AB1E5038CC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8" name="Text Placeholder 2">
            <a:extLst>
              <a:ext uri="{FF2B5EF4-FFF2-40B4-BE49-F238E27FC236}">
                <a16:creationId xmlns:a16="http://schemas.microsoft.com/office/drawing/2014/main" xmlns="" id="{8E238CB4-B5C5-45BE-97D3-3BD04123727F}"/>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2392693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W1_Surf">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F5F3AE04-824E-4F17-B774-457DA80A7E38}"/>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8639537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269E45D6-B405-4307-B5E3-C306CF715F62}"/>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B12B464-7195-4E51-B68E-D1337B600F58}"/>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578854D-72F7-475F-BCDC-C7E3CA48F480}"/>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F0B4446D-0189-4EBD-A92A-CE15D6AABE05}"/>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W1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3350706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B1_Surf">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094D293-C9BF-4FCB-9A99-51E71F38CBF8}"/>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59817114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2CB6DD0-A0BB-4AF5-97D9-C667B0603CCE}"/>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858249E-64C9-42EC-BD9C-9CE96DE59DF4}"/>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BC022A2-30D1-4C19-AC92-0D0A7651B261}"/>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5" name="TextBox 14"/>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A47678B8-6514-40C4-87E5-5A2D66771883}"/>
              </a:ext>
            </a:extLst>
          </p:cNvPr>
          <p:cNvPicPr>
            <a:picLocks noChangeAspect="1"/>
          </p:cNvPicPr>
          <p:nvPr userDrawn="1"/>
        </p:nvPicPr>
        <p:blipFill>
          <a:blip r:embed="rId2"/>
          <a:stretch>
            <a:fillRect/>
          </a:stretch>
        </p:blipFill>
        <p:spPr bwMode="black">
          <a:xfrm>
            <a:off x="9693021" y="6053328"/>
            <a:ext cx="2041210" cy="466344"/>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B1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41472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marR="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lang="en-US" sz="1600" kern="1200" dirty="0" smtClean="0">
                <a:solidFill>
                  <a:schemeClr val="tx1"/>
                </a:solidFill>
                <a:latin typeface="+mn-lt"/>
                <a:ea typeface="+mn-ea"/>
                <a:cs typeface="+mn-cs"/>
              </a:defRPr>
            </a:lvl1pPr>
            <a:lvl2pPr marL="457200" indent="-228600">
              <a:defRPr lang="en-US" sz="1600" kern="1200" dirty="0" smtClean="0">
                <a:solidFill>
                  <a:schemeClr val="tx1"/>
                </a:solidFill>
                <a:latin typeface="+mn-lt"/>
                <a:ea typeface="+mn-ea"/>
                <a:cs typeface="+mn-cs"/>
              </a:defRPr>
            </a:lvl2pPr>
            <a:lvl3pPr marL="682625" indent="-225425">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6175" indent="-231775">
              <a:buFont typeface="Wingdings" panose="05000000000000000000" pitchFamily="2" charset="2"/>
              <a:buChar char="§"/>
              <a:defRPr lang="en-US" sz="1600" kern="1200" dirty="0">
                <a:solidFill>
                  <a:schemeClr val="tx1"/>
                </a:solidFill>
                <a:latin typeface="+mn-lt"/>
                <a:ea typeface="+mn-ea"/>
                <a:cs typeface="+mn-cs"/>
              </a:defRPr>
            </a:lvl5pPr>
          </a:lstStyle>
          <a:p>
            <a:pPr marL="228600" marR="0" lvl="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9145598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425" imgH="424" progId="TCLayout.ActiveDocument.1">
                  <p:embed/>
                </p:oleObj>
              </mc:Choice>
              <mc:Fallback>
                <p:oleObj name="think-cell Slide" r:id="rId4" imgW="425" imgH="42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Font typeface="Wingdings" panose="05000000000000000000" pitchFamily="2" charset="2"/>
              <a:buChar char="§"/>
              <a:defRPr lang="en-US" sz="1600" kern="1200" dirty="0" smtClean="0">
                <a:solidFill>
                  <a:schemeClr val="tx1"/>
                </a:solidFill>
                <a:latin typeface="+mn-lt"/>
                <a:ea typeface="+mn-ea"/>
                <a:cs typeface="+mn-cs"/>
              </a:defRPr>
            </a:lvl1pPr>
            <a:lvl2pPr marL="457200" marR="0" indent="-228600" algn="l"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marL="457200" indent="-228600">
              <a:buFont typeface="Arial" panose="020B0604020202020204" pitchFamily="34" charset="0"/>
              <a:buChar cha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4" hasCustomPrompt="1"/>
          </p:nvPr>
        </p:nvSpPr>
        <p:spPr>
          <a:xfrm>
            <a:off x="4426744" y="1343024"/>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5" hasCustomPrompt="1"/>
          </p:nvPr>
        </p:nvSpPr>
        <p:spPr>
          <a:xfrm>
            <a:off x="8396288" y="1343023"/>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8" name="Text Placeholder 11"/>
          <p:cNvSpPr>
            <a:spLocks noGrp="1"/>
          </p:cNvSpPr>
          <p:nvPr>
            <p:ph type="body" sz="quarter" idx="18" hasCustomPrompt="1"/>
          </p:nvPr>
        </p:nvSpPr>
        <p:spPr>
          <a:xfrm>
            <a:off x="457200"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11"/>
          <p:cNvSpPr>
            <a:spLocks noGrp="1"/>
          </p:cNvSpPr>
          <p:nvPr>
            <p:ph type="body" sz="quarter" idx="19" hasCustomPrompt="1"/>
          </p:nvPr>
        </p:nvSpPr>
        <p:spPr>
          <a:xfrm>
            <a:off x="4426743" y="1343024"/>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0" hasCustomPrompt="1"/>
          </p:nvPr>
        </p:nvSpPr>
        <p:spPr>
          <a:xfrm>
            <a:off x="8396286"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18"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oleObject" Target="../embeddings/oleObject6.bin"/><Relationship Id="rId2" Type="http://schemas.openxmlformats.org/officeDocument/2006/relationships/slideLayout" Target="../slideLayouts/slideLayout18.xml"/><Relationship Id="rId16" Type="http://schemas.openxmlformats.org/officeDocument/2006/relationships/tags" Target="../tags/tag11.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ags" Target="../tags/tag10.xml"/><Relationship Id="rId10" Type="http://schemas.openxmlformats.org/officeDocument/2006/relationships/slideLayout" Target="../slideLayouts/slideLayout26.xml"/><Relationship Id="rId19" Type="http://schemas.openxmlformats.org/officeDocument/2006/relationships/image" Target="../media/image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vmlDrawing" Target="../drawings/vmlDrawing6.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ags" Target="../tags/tag1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vmlDrawing" Target="../drawings/vmlDrawing9.vml"/><Relationship Id="rId17" Type="http://schemas.openxmlformats.org/officeDocument/2006/relationships/image" Target="../media/image2.png"/><Relationship Id="rId2" Type="http://schemas.openxmlformats.org/officeDocument/2006/relationships/slideLayout" Target="../slideLayouts/slideLayout30.xml"/><Relationship Id="rId16" Type="http://schemas.openxmlformats.org/officeDocument/2006/relationships/image" Target="../media/image1.emf"/><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heme" Target="../theme/theme3.xml"/><Relationship Id="rId5" Type="http://schemas.openxmlformats.org/officeDocument/2006/relationships/slideLayout" Target="../slideLayouts/slideLayout33.xml"/><Relationship Id="rId15" Type="http://schemas.openxmlformats.org/officeDocument/2006/relationships/oleObject" Target="../embeddings/oleObject9.bin"/><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ags" Target="../tags/tag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ags" Target="../tags/tag18.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vmlDrawing" Target="../drawings/vmlDrawing10.vml"/><Relationship Id="rId17" Type="http://schemas.openxmlformats.org/officeDocument/2006/relationships/image" Target="../media/image3.png"/><Relationship Id="rId2" Type="http://schemas.openxmlformats.org/officeDocument/2006/relationships/slideLayout" Target="../slideLayouts/slideLayout40.xml"/><Relationship Id="rId16" Type="http://schemas.openxmlformats.org/officeDocument/2006/relationships/image" Target="../media/image1.emf"/><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4.xml"/><Relationship Id="rId5" Type="http://schemas.openxmlformats.org/officeDocument/2006/relationships/slideLayout" Target="../slideLayouts/slideLayout43.xml"/><Relationship Id="rId15" Type="http://schemas.openxmlformats.org/officeDocument/2006/relationships/oleObject" Target="../embeddings/oleObject10.bin"/><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9"/>
            </p:custDataLst>
            <p:extLst>
              <p:ext uri="{D42A27DB-BD31-4B8C-83A1-F6EECF244321}">
                <p14:modId xmlns:p14="http://schemas.microsoft.com/office/powerpoint/2010/main" val="26100940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21" imgW="425" imgH="424" progId="TCLayout.ActiveDocument.1">
                  <p:embed/>
                </p:oleObj>
              </mc:Choice>
              <mc:Fallback>
                <p:oleObj name="think-cell Slide" r:id="rId21" imgW="425" imgH="424" progId="TCLayout.ActiveDocument.1">
                  <p:embed/>
                  <p:pic>
                    <p:nvPicPr>
                      <p:cNvPr id="4" name="Object 3" hidden="1"/>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A2B236AE-A6D1-4AAB-8B3E-41360A12A2E1}"/>
              </a:ext>
            </a:extLst>
          </p:cNvPr>
          <p:cNvSpPr/>
          <p:nvPr userDrawn="1">
            <p:custDataLst>
              <p:tags r:id="rId2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xmlns="" id="{492923CD-93EF-45F2-B762-E8E3A8995719}"/>
              </a:ext>
            </a:extLst>
          </p:cNvPr>
          <p:cNvSpPr>
            <a:spLocks noGrp="1"/>
          </p:cNvSpPr>
          <p:nvPr>
            <p:ph type="body" idx="1"/>
          </p:nvPr>
        </p:nvSpPr>
        <p:spPr>
          <a:xfrm>
            <a:off x="457200" y="1343024"/>
            <a:ext cx="11276012" cy="46450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a:extLst>
              <a:ext uri="{FF2B5EF4-FFF2-40B4-BE49-F238E27FC236}">
                <a16:creationId xmlns:a16="http://schemas.microsoft.com/office/drawing/2014/main" xmlns="" id="{8290FCA0-5FF6-452C-ADA6-0836A508AF5B}"/>
              </a:ext>
            </a:extLst>
          </p:cNvPr>
          <p:cNvPicPr>
            <a:picLocks noChangeAspect="1"/>
          </p:cNvPicPr>
          <p:nvPr userDrawn="1"/>
        </p:nvPicPr>
        <p:blipFill>
          <a:blip r:embed="rId23"/>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2" r:id="rId15"/>
    <p:sldLayoutId id="2147483882" r:id="rId16"/>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2"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B38886FD-978F-4664-9726-5E0E2E511804}"/>
              </a:ext>
            </a:extLst>
          </p:cNvPr>
          <p:cNvGraphicFramePr>
            <a:graphicFrameLocks noChangeAspect="1"/>
          </p:cNvGraphicFramePr>
          <p:nvPr userDrawn="1">
            <p:custDataLst>
              <p:tags r:id="rId15"/>
            </p:custDataLst>
            <p:extLst>
              <p:ext uri="{D42A27DB-BD31-4B8C-83A1-F6EECF244321}">
                <p14:modId xmlns:p14="http://schemas.microsoft.com/office/powerpoint/2010/main" val="2032890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17" imgW="425" imgH="424" progId="TCLayout.ActiveDocument.1">
                  <p:embed/>
                </p:oleObj>
              </mc:Choice>
              <mc:Fallback>
                <p:oleObj name="think-cell Slide" r:id="rId17" imgW="425" imgH="424" progId="TCLayout.ActiveDocument.1">
                  <p:embed/>
                  <p:pic>
                    <p:nvPicPr>
                      <p:cNvPr id="5" name="Object 4" hidden="1">
                        <a:extLst>
                          <a:ext uri="{FF2B5EF4-FFF2-40B4-BE49-F238E27FC236}">
                            <a16:creationId xmlns:a16="http://schemas.microsoft.com/office/drawing/2014/main" xmlns="" id="{B38886FD-978F-4664-9726-5E0E2E511804}"/>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78FF2085-C899-4FAF-94E8-78EDD1B5577B}"/>
              </a:ext>
            </a:extLst>
          </p:cNvPr>
          <p:cNvSpPr/>
          <p:nvPr userDrawn="1">
            <p:custDataLst>
              <p:tags r:id="rId16"/>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chemeClr val="tx1"/>
                </a:solidFill>
                <a:latin typeface="+mn-lt"/>
                <a:ea typeface="+mn-ea"/>
                <a:cs typeface="+mn-cs"/>
              </a:rPr>
              <a:t>	© 2022 Gartner, Inc. and/or its affiliates. All rights reserved. </a:t>
            </a:r>
          </a:p>
        </p:txBody>
      </p:sp>
      <p:sp>
        <p:nvSpPr>
          <p:cNvPr id="11" name="TextBox 10"/>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xmlns="" id="{9F4C5261-7EA3-48B6-9555-61345F0D26AF}"/>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xmlns="" id="{8FFD9961-B054-46E1-8C9C-58640BDF07D7}"/>
              </a:ext>
            </a:extLst>
          </p:cNvPr>
          <p:cNvPicPr>
            <a:picLocks noChangeAspect="1"/>
          </p:cNvPicPr>
          <p:nvPr userDrawn="1"/>
        </p:nvPicPr>
        <p:blipFill>
          <a:blip r:embed="rId19"/>
          <a:stretch>
            <a:fillRect/>
          </a:stretch>
        </p:blipFill>
        <p:spPr bwMode="black">
          <a:xfrm>
            <a:off x="10451592" y="6245352"/>
            <a:ext cx="1271653" cy="290528"/>
          </a:xfrm>
          <a:prstGeom prst="rect">
            <a:avLst/>
          </a:prstGeom>
        </p:spPr>
      </p:pic>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2" r:id="rId12"/>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61963"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4213"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4588"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userDrawn="1">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FDAA6AF-6A23-401B-B993-BD5391245122}"/>
              </a:ext>
            </a:extLst>
          </p:cNvPr>
          <p:cNvGraphicFramePr>
            <a:graphicFrameLocks noChangeAspect="1"/>
          </p:cNvGraphicFramePr>
          <p:nvPr userDrawn="1">
            <p:custDataLst>
              <p:tags r:id="rId13"/>
            </p:custDataLst>
            <p:extLst>
              <p:ext uri="{D42A27DB-BD31-4B8C-83A1-F6EECF244321}">
                <p14:modId xmlns:p14="http://schemas.microsoft.com/office/powerpoint/2010/main" val="2284049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15" imgW="425" imgH="424" progId="TCLayout.ActiveDocument.1">
                  <p:embed/>
                </p:oleObj>
              </mc:Choice>
              <mc:Fallback>
                <p:oleObj name="think-cell Slide" r:id="rId15" imgW="425" imgH="424" progId="TCLayout.ActiveDocument.1">
                  <p:embed/>
                  <p:pic>
                    <p:nvPicPr>
                      <p:cNvPr id="5" name="Object 4" hidden="1">
                        <a:extLst>
                          <a:ext uri="{FF2B5EF4-FFF2-40B4-BE49-F238E27FC236}">
                            <a16:creationId xmlns:a16="http://schemas.microsoft.com/office/drawing/2014/main" xmlns="" id="{6FDAA6AF-6A23-401B-B993-BD5391245122}"/>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D2EDD689-8B08-462B-97D1-FF663F840475}"/>
              </a:ext>
            </a:extLst>
          </p:cNvPr>
          <p:cNvSpPr/>
          <p:nvPr userDrawn="1">
            <p:custDataLst>
              <p:tags r:id="rId14"/>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xmlns="" id="{DC37BA0C-211D-4AFF-AB06-0AF99A18EBAD}"/>
              </a:ext>
            </a:extLst>
          </p:cNvPr>
          <p:cNvSpPr>
            <a:spLocks noGrp="1"/>
          </p:cNvSpPr>
          <p:nvPr>
            <p:ph type="body" idx="1"/>
          </p:nvPr>
        </p:nvSpPr>
        <p:spPr>
          <a:xfrm>
            <a:off x="457199" y="1343025"/>
            <a:ext cx="11276013"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xmlns="" id="{07F0ED33-44D8-4D2A-A5AB-E69C844B193A}"/>
              </a:ext>
            </a:extLst>
          </p:cNvPr>
          <p:cNvPicPr>
            <a:picLocks noChangeAspect="1"/>
          </p:cNvPicPr>
          <p:nvPr userDrawn="1"/>
        </p:nvPicPr>
        <p:blipFill>
          <a:blip r:embed="rId17"/>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76" r:id="rId1"/>
    <p:sldLayoutId id="2147483834" r:id="rId2"/>
    <p:sldLayoutId id="2147483835" r:id="rId3"/>
    <p:sldLayoutId id="2147483836" r:id="rId4"/>
    <p:sldLayoutId id="2147483837" r:id="rId5"/>
    <p:sldLayoutId id="2147483877" r:id="rId6"/>
    <p:sldLayoutId id="2147483842" r:id="rId7"/>
    <p:sldLayoutId id="2147483843" r:id="rId8"/>
    <p:sldLayoutId id="2147483844" r:id="rId9"/>
    <p:sldLayoutId id="2147483845"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28" userDrawn="1">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1A28858B-6AE3-4146-A31F-F0BFC60DE7A5}"/>
              </a:ext>
            </a:extLst>
          </p:cNvPr>
          <p:cNvGraphicFramePr>
            <a:graphicFrameLocks noChangeAspect="1"/>
          </p:cNvGraphicFramePr>
          <p:nvPr userDrawn="1">
            <p:custDataLst>
              <p:tags r:id="rId13"/>
            </p:custDataLst>
            <p:extLst>
              <p:ext uri="{D42A27DB-BD31-4B8C-83A1-F6EECF244321}">
                <p14:modId xmlns:p14="http://schemas.microsoft.com/office/powerpoint/2010/main" val="4016395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15" imgW="425" imgH="424" progId="TCLayout.ActiveDocument.1">
                  <p:embed/>
                </p:oleObj>
              </mc:Choice>
              <mc:Fallback>
                <p:oleObj name="think-cell Slide" r:id="rId15" imgW="425" imgH="424" progId="TCLayout.ActiveDocument.1">
                  <p:embed/>
                  <p:pic>
                    <p:nvPicPr>
                      <p:cNvPr id="5" name="Object 4" hidden="1">
                        <a:extLst>
                          <a:ext uri="{FF2B5EF4-FFF2-40B4-BE49-F238E27FC236}">
                            <a16:creationId xmlns:a16="http://schemas.microsoft.com/office/drawing/2014/main" xmlns="" id="{1A28858B-6AE3-4146-A31F-F0BFC60DE7A5}"/>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xmlns="" id="{6211B762-A9E6-4AB1-A3BB-BD25B14110C1}"/>
              </a:ext>
            </a:extLst>
          </p:cNvPr>
          <p:cNvPicPr>
            <a:picLocks noChangeAspect="1"/>
          </p:cNvPicPr>
          <p:nvPr userDrawn="1"/>
        </p:nvPicPr>
        <p:blipFill>
          <a:blip r:embed="rId17"/>
          <a:stretch>
            <a:fillRect/>
          </a:stretch>
        </p:blipFill>
        <p:spPr bwMode="black">
          <a:xfrm>
            <a:off x="10451592" y="6245352"/>
            <a:ext cx="1271653" cy="290528"/>
          </a:xfrm>
          <a:prstGeom prst="rect">
            <a:avLst/>
          </a:prstGeom>
        </p:spPr>
      </p:pic>
      <p:sp>
        <p:nvSpPr>
          <p:cNvPr id="4" name="Rectangle 3" hidden="1">
            <a:extLst>
              <a:ext uri="{FF2B5EF4-FFF2-40B4-BE49-F238E27FC236}">
                <a16:creationId xmlns:a16="http://schemas.microsoft.com/office/drawing/2014/main" xmlns="" id="{0688463C-6B6E-481D-8E82-20D4EFA0E809}"/>
              </a:ext>
            </a:extLst>
          </p:cNvPr>
          <p:cNvSpPr/>
          <p:nvPr userDrawn="1">
            <p:custDataLst>
              <p:tags r:id="rId14"/>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xmlns="" id="{E42ACDB8-7125-4F77-9A45-9D6189D992B9}"/>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80" r:id="rId1"/>
    <p:sldLayoutId id="2147483855" r:id="rId2"/>
    <p:sldLayoutId id="2147483856" r:id="rId3"/>
    <p:sldLayoutId id="2147483857" r:id="rId4"/>
    <p:sldLayoutId id="2147483858" r:id="rId5"/>
    <p:sldLayoutId id="2147483881" r:id="rId6"/>
    <p:sldLayoutId id="2147483863" r:id="rId7"/>
    <p:sldLayoutId id="2147483864" r:id="rId8"/>
    <p:sldLayoutId id="2147483865" r:id="rId9"/>
    <p:sldLayoutId id="2147483866"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0" userDrawn="1">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emf"/><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4.xml"/><Relationship Id="rId7" Type="http://schemas.openxmlformats.org/officeDocument/2006/relationships/image" Target="../media/image23.png"/><Relationship Id="rId2" Type="http://schemas.openxmlformats.org/officeDocument/2006/relationships/tags" Target="../tags/tag33.xml"/><Relationship Id="rId1" Type="http://schemas.openxmlformats.org/officeDocument/2006/relationships/vmlDrawing" Target="../drawings/vmlDrawing20.vml"/><Relationship Id="rId6" Type="http://schemas.openxmlformats.org/officeDocument/2006/relationships/image" Target="../media/image6.emf"/><Relationship Id="rId5" Type="http://schemas.openxmlformats.org/officeDocument/2006/relationships/oleObject" Target="../embeddings/oleObject20.bin"/><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hyperlink" Target="https://www.gartner.com/en/about/policies/privacy"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4.xml"/><Relationship Id="rId7" Type="http://schemas.openxmlformats.org/officeDocument/2006/relationships/image" Target="../media/image29.png"/><Relationship Id="rId2" Type="http://schemas.openxmlformats.org/officeDocument/2006/relationships/tags" Target="../tags/tag34.xml"/><Relationship Id="rId1" Type="http://schemas.openxmlformats.org/officeDocument/2006/relationships/vmlDrawing" Target="../drawings/vmlDrawing21.vml"/><Relationship Id="rId6" Type="http://schemas.openxmlformats.org/officeDocument/2006/relationships/image" Target="../media/image6.emf"/><Relationship Id="rId5" Type="http://schemas.openxmlformats.org/officeDocument/2006/relationships/oleObject" Target="../embeddings/oleObject21.bin"/><Relationship Id="rId4"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5.xml"/><Relationship Id="rId1" Type="http://schemas.openxmlformats.org/officeDocument/2006/relationships/vmlDrawing" Target="../drawings/vmlDrawing22.vml"/><Relationship Id="rId5" Type="http://schemas.openxmlformats.org/officeDocument/2006/relationships/image" Target="../media/image6.emf"/><Relationship Id="rId4" Type="http://schemas.openxmlformats.org/officeDocument/2006/relationships/oleObject" Target="../embeddings/oleObject22.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6.xml"/><Relationship Id="rId1" Type="http://schemas.openxmlformats.org/officeDocument/2006/relationships/vmlDrawing" Target="../drawings/vmlDrawing23.vml"/><Relationship Id="rId5" Type="http://schemas.openxmlformats.org/officeDocument/2006/relationships/image" Target="../media/image6.emf"/><Relationship Id="rId4"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6.xml"/><Relationship Id="rId7" Type="http://schemas.openxmlformats.org/officeDocument/2006/relationships/diagramData" Target="../diagrams/data1.xml"/><Relationship Id="rId2" Type="http://schemas.openxmlformats.org/officeDocument/2006/relationships/tags" Target="../tags/tag37.xml"/><Relationship Id="rId1" Type="http://schemas.openxmlformats.org/officeDocument/2006/relationships/vmlDrawing" Target="../drawings/vmlDrawing24.vml"/><Relationship Id="rId6" Type="http://schemas.openxmlformats.org/officeDocument/2006/relationships/image" Target="../media/image6.emf"/><Relationship Id="rId11" Type="http://schemas.microsoft.com/office/2007/relationships/diagramDrawing" Target="../diagrams/drawing1.xml"/><Relationship Id="rId5" Type="http://schemas.openxmlformats.org/officeDocument/2006/relationships/oleObject" Target="../embeddings/oleObject24.bin"/><Relationship Id="rId10" Type="http://schemas.openxmlformats.org/officeDocument/2006/relationships/diagramColors" Target="../diagrams/colors1.xml"/><Relationship Id="rId4" Type="http://schemas.openxmlformats.org/officeDocument/2006/relationships/notesSlide" Target="../notesSlides/notesSlide11.xml"/><Relationship Id="rId9"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8.xml"/><Relationship Id="rId1" Type="http://schemas.openxmlformats.org/officeDocument/2006/relationships/vmlDrawing" Target="../drawings/vmlDrawing25.vml"/><Relationship Id="rId5" Type="http://schemas.openxmlformats.org/officeDocument/2006/relationships/image" Target="../media/image6.emf"/><Relationship Id="rId4" Type="http://schemas.openxmlformats.org/officeDocument/2006/relationships/oleObject" Target="../embeddings/oleObject25.bin"/></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40.xml"/><Relationship Id="rId7" Type="http://schemas.openxmlformats.org/officeDocument/2006/relationships/image" Target="../media/image1.emf"/><Relationship Id="rId2" Type="http://schemas.openxmlformats.org/officeDocument/2006/relationships/tags" Target="../tags/tag39.xml"/><Relationship Id="rId1" Type="http://schemas.openxmlformats.org/officeDocument/2006/relationships/vmlDrawing" Target="../drawings/vmlDrawing26.vml"/><Relationship Id="rId6" Type="http://schemas.openxmlformats.org/officeDocument/2006/relationships/oleObject" Target="../embeddings/oleObject26.bin"/><Relationship Id="rId11" Type="http://schemas.openxmlformats.org/officeDocument/2006/relationships/image" Target="../media/image34.png"/><Relationship Id="rId5" Type="http://schemas.openxmlformats.org/officeDocument/2006/relationships/notesSlide" Target="../notesSlides/notesSlide12.xml"/><Relationship Id="rId10" Type="http://schemas.openxmlformats.org/officeDocument/2006/relationships/image" Target="../media/image33.png"/><Relationship Id="rId4" Type="http://schemas.openxmlformats.org/officeDocument/2006/relationships/slideLayout" Target="../slideLayouts/slideLayout6.xml"/><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hyperlink" Target="mailto:benchmarkinginfo@gartner.com" TargetMode="External"/><Relationship Id="rId13" Type="http://schemas.openxmlformats.org/officeDocument/2006/relationships/image" Target="../media/image6.svg"/><Relationship Id="rId3" Type="http://schemas.openxmlformats.org/officeDocument/2006/relationships/tags" Target="../tags/tag23.xml"/><Relationship Id="rId7" Type="http://schemas.openxmlformats.org/officeDocument/2006/relationships/image" Target="../media/image4.emf"/><Relationship Id="rId12" Type="http://schemas.openxmlformats.org/officeDocument/2006/relationships/image" Target="../media/image5.png"/><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oleObject" Target="../embeddings/oleObject12.bin"/><Relationship Id="rId11" Type="http://schemas.openxmlformats.org/officeDocument/2006/relationships/slide" Target="slide4.xml"/><Relationship Id="rId5" Type="http://schemas.openxmlformats.org/officeDocument/2006/relationships/notesSlide" Target="../notesSlides/notesSlide2.xml"/><Relationship Id="rId10" Type="http://schemas.openxmlformats.org/officeDocument/2006/relationships/slide" Target="slide7.xml"/><Relationship Id="rId4" Type="http://schemas.openxmlformats.org/officeDocument/2006/relationships/slideLayout" Target="../slideLayouts/slideLayout16.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1.xml"/><Relationship Id="rId1" Type="http://schemas.openxmlformats.org/officeDocument/2006/relationships/vmlDrawing" Target="../drawings/vmlDrawing27.vml"/><Relationship Id="rId5" Type="http://schemas.openxmlformats.org/officeDocument/2006/relationships/image" Target="../media/image6.e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8" Type="http://schemas.openxmlformats.org/officeDocument/2006/relationships/hyperlink" Target="http://www.gartner.com/itbudget" TargetMode="External"/><Relationship Id="rId3" Type="http://schemas.openxmlformats.org/officeDocument/2006/relationships/tags" Target="../tags/tag43.xml"/><Relationship Id="rId7" Type="http://schemas.openxmlformats.org/officeDocument/2006/relationships/image" Target="../media/image7.emf"/><Relationship Id="rId2" Type="http://schemas.openxmlformats.org/officeDocument/2006/relationships/tags" Target="../tags/tag42.xml"/><Relationship Id="rId1" Type="http://schemas.openxmlformats.org/officeDocument/2006/relationships/vmlDrawing" Target="../drawings/vmlDrawing28.vml"/><Relationship Id="rId6" Type="http://schemas.openxmlformats.org/officeDocument/2006/relationships/oleObject" Target="../embeddings/oleObject28.bin"/><Relationship Id="rId11" Type="http://schemas.openxmlformats.org/officeDocument/2006/relationships/hyperlink" Target="https://www.gartner.com/document/code/779687" TargetMode="External"/><Relationship Id="rId5" Type="http://schemas.openxmlformats.org/officeDocument/2006/relationships/notesSlide" Target="../notesSlides/notesSlide13.xml"/><Relationship Id="rId10" Type="http://schemas.openxmlformats.org/officeDocument/2006/relationships/hyperlink" Target="https://www.gartner.com/document/code/779671" TargetMode="External"/><Relationship Id="rId4" Type="http://schemas.openxmlformats.org/officeDocument/2006/relationships/slideLayout" Target="../slideLayouts/slideLayout4.xml"/><Relationship Id="rId9" Type="http://schemas.openxmlformats.org/officeDocument/2006/relationships/hyperlink" Target="https://www.gartner.com/document/code/779745"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gartner.com/tools/budget-benchmarks" TargetMode="External"/><Relationship Id="rId3" Type="http://schemas.openxmlformats.org/officeDocument/2006/relationships/tags" Target="../tags/tag25.xml"/><Relationship Id="rId7" Type="http://schemas.openxmlformats.org/officeDocument/2006/relationships/image" Target="../media/image4.emf"/><Relationship Id="rId2" Type="http://schemas.openxmlformats.org/officeDocument/2006/relationships/tags" Target="../tags/tag24.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3.xml"/><Relationship Id="rId4"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6.xml"/><Relationship Id="rId1" Type="http://schemas.openxmlformats.org/officeDocument/2006/relationships/vmlDrawing" Target="../drawings/vmlDrawing14.vml"/><Relationship Id="rId5" Type="http://schemas.openxmlformats.org/officeDocument/2006/relationships/image" Target="../media/image6.emf"/><Relationship Id="rId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hyperlink" Target="mailto:benchmarkinginfo@gartner.com" TargetMode="External"/><Relationship Id="rId2" Type="http://schemas.openxmlformats.org/officeDocument/2006/relationships/tags" Target="../tags/tag27.xml"/><Relationship Id="rId1" Type="http://schemas.openxmlformats.org/officeDocument/2006/relationships/vmlDrawing" Target="../drawings/vmlDrawing15.vml"/><Relationship Id="rId6" Type="http://schemas.openxmlformats.org/officeDocument/2006/relationships/image" Target="../media/image6.emf"/><Relationship Id="rId5" Type="http://schemas.openxmlformats.org/officeDocument/2006/relationships/oleObject" Target="../embeddings/oleObject15.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hyperlink" Target="https://www.gartner.com/document/code/779745" TargetMode="External"/><Relationship Id="rId13" Type="http://schemas.openxmlformats.org/officeDocument/2006/relationships/image" Target="../media/image10.png"/><Relationship Id="rId18" Type="http://schemas.openxmlformats.org/officeDocument/2006/relationships/image" Target="../media/image18.svg"/><Relationship Id="rId3" Type="http://schemas.openxmlformats.org/officeDocument/2006/relationships/tags" Target="../tags/tag29.xml"/><Relationship Id="rId21" Type="http://schemas.openxmlformats.org/officeDocument/2006/relationships/image" Target="../media/image14.png"/><Relationship Id="rId7" Type="http://schemas.openxmlformats.org/officeDocument/2006/relationships/hyperlink" Target="https://www.gartner.com/document/code/779686" TargetMode="External"/><Relationship Id="rId12" Type="http://schemas.openxmlformats.org/officeDocument/2006/relationships/image" Target="../media/image12.svg"/><Relationship Id="rId17" Type="http://schemas.openxmlformats.org/officeDocument/2006/relationships/image" Target="../media/image12.png"/><Relationship Id="rId2" Type="http://schemas.openxmlformats.org/officeDocument/2006/relationships/tags" Target="../tags/tag28.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vmlDrawing" Target="../drawings/vmlDrawing16.vml"/><Relationship Id="rId6" Type="http://schemas.openxmlformats.org/officeDocument/2006/relationships/image" Target="../media/image7.emf"/><Relationship Id="rId11" Type="http://schemas.openxmlformats.org/officeDocument/2006/relationships/image" Target="../media/image9.png"/><Relationship Id="rId5" Type="http://schemas.openxmlformats.org/officeDocument/2006/relationships/oleObject" Target="../embeddings/oleObject16.bin"/><Relationship Id="rId15" Type="http://schemas.openxmlformats.org/officeDocument/2006/relationships/image" Target="../media/image11.png"/><Relationship Id="rId10" Type="http://schemas.openxmlformats.org/officeDocument/2006/relationships/image" Target="../media/image10.svg"/><Relationship Id="rId19" Type="http://schemas.openxmlformats.org/officeDocument/2006/relationships/image" Target="../media/image13.png"/><Relationship Id="rId4" Type="http://schemas.openxmlformats.org/officeDocument/2006/relationships/slideLayout" Target="../slideLayouts/slideLayout4.xml"/><Relationship Id="rId9" Type="http://schemas.openxmlformats.org/officeDocument/2006/relationships/image" Target="../media/image8.png"/><Relationship Id="rId14" Type="http://schemas.openxmlformats.org/officeDocument/2006/relationships/image" Target="../media/image14.svg"/><Relationship Id="rId22"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vmlDrawing" Target="../drawings/vmlDrawing17.vml"/><Relationship Id="rId5" Type="http://schemas.openxmlformats.org/officeDocument/2006/relationships/image" Target="../media/image6.emf"/><Relationship Id="rId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4.xml"/><Relationship Id="rId7" Type="http://schemas.openxmlformats.org/officeDocument/2006/relationships/image" Target="../media/image16.png"/><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15.png"/><Relationship Id="rId5" Type="http://schemas.openxmlformats.org/officeDocument/2006/relationships/image" Target="../media/image6.emf"/><Relationship Id="rId4"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4.xml"/><Relationship Id="rId7" Type="http://schemas.openxmlformats.org/officeDocument/2006/relationships/image" Target="../media/image18.png"/><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image" Target="../media/image6.emf"/><Relationship Id="rId5" Type="http://schemas.openxmlformats.org/officeDocument/2006/relationships/oleObject" Target="../embeddings/oleObject19.bin"/><Relationship Id="rId4" Type="http://schemas.openxmlformats.org/officeDocument/2006/relationships/notesSlide" Target="../notesSlides/notesSlide5.xml"/><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0A7C08B-4616-497F-8188-60AE5A6190C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Slide" r:id="rId6" imgW="425" imgH="424" progId="TCLayout.ActiveDocument.1">
                  <p:embed/>
                </p:oleObj>
              </mc:Choice>
              <mc:Fallback>
                <p:oleObj name="think-cell Slide" r:id="rId6" imgW="425" imgH="424" progId="TCLayout.ActiveDocument.1">
                  <p:embed/>
                  <p:pic>
                    <p:nvPicPr>
                      <p:cNvPr id="5" name="Object 4" hidden="1">
                        <a:extLst>
                          <a:ext uri="{FF2B5EF4-FFF2-40B4-BE49-F238E27FC236}">
                            <a16:creationId xmlns:a16="http://schemas.microsoft.com/office/drawing/2014/main" xmlns="" id="{60A7C08B-4616-497F-8188-60AE5A6190C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xmlns="" id="{B7AEFAD7-CD91-4230-9093-435F6E176986}"/>
              </a:ext>
            </a:extLst>
          </p:cNvPr>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600" dirty="0">
              <a:latin typeface="Arial Black" panose="020B0A04020102020204" pitchFamily="34" charset="0"/>
              <a:ea typeface="+mj-ea"/>
              <a:cs typeface="+mj-cs"/>
              <a:sym typeface="Arial Black" panose="020B0A04020102020204" pitchFamily="34" charset="0"/>
            </a:endParaRPr>
          </a:p>
        </p:txBody>
      </p:sp>
      <p:sp>
        <p:nvSpPr>
          <p:cNvPr id="4" name="Text Placeholder 3"/>
          <p:cNvSpPr>
            <a:spLocks noGrp="1"/>
          </p:cNvSpPr>
          <p:nvPr>
            <p:ph type="body" sz="quarter" idx="10"/>
          </p:nvPr>
        </p:nvSpPr>
        <p:spPr>
          <a:xfrm>
            <a:off x="2166861" y="3804785"/>
            <a:ext cx="4545024" cy="276999"/>
          </a:xfrm>
        </p:spPr>
        <p:txBody>
          <a:bodyPr/>
          <a:lstStyle/>
          <a:p>
            <a:r>
              <a:rPr lang="en-IN" dirty="0"/>
              <a:t>Practitioners Guide</a:t>
            </a:r>
          </a:p>
        </p:txBody>
      </p:sp>
      <p:sp>
        <p:nvSpPr>
          <p:cNvPr id="2" name="Title 1"/>
          <p:cNvSpPr>
            <a:spLocks noGrp="1"/>
          </p:cNvSpPr>
          <p:nvPr>
            <p:ph type="ctrTitle"/>
          </p:nvPr>
        </p:nvSpPr>
        <p:spPr/>
        <p:txBody>
          <a:bodyPr vert="horz"/>
          <a:lstStyle/>
          <a:p>
            <a:r>
              <a:rPr lang="en-US" b="1" dirty="0">
                <a:latin typeface="Arial Black"/>
                <a:ea typeface="Arial Black"/>
                <a:cs typeface="Arial Black"/>
                <a:sym typeface="Arial Black"/>
              </a:rPr>
              <a:t>IT Security Benchmark</a:t>
            </a:r>
            <a:endParaRPr lang="en-US" dirty="0"/>
          </a:p>
        </p:txBody>
      </p:sp>
    </p:spTree>
    <p:extLst>
      <p:ext uri="{BB962C8B-B14F-4D97-AF65-F5344CB8AC3E}">
        <p14:creationId xmlns:p14="http://schemas.microsoft.com/office/powerpoint/2010/main" val="1338397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sp>
        <p:nvSpPr>
          <p:cNvPr id="2" name="Google Shape;278;p7">
            <a:extLst>
              <a:ext uri="{FF2B5EF4-FFF2-40B4-BE49-F238E27FC236}">
                <a16:creationId xmlns:a16="http://schemas.microsoft.com/office/drawing/2014/main" xmlns="" id="{2941FB43-2E18-A235-7D1C-1C3DDCF85F37}"/>
              </a:ext>
            </a:extLst>
          </p:cNvPr>
          <p:cNvSpPr txBox="1"/>
          <p:nvPr/>
        </p:nvSpPr>
        <p:spPr>
          <a:xfrm>
            <a:off x="457200" y="852488"/>
            <a:ext cx="6705600"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Click on “New Benchmark” to start a new assessment.</a:t>
            </a:r>
            <a:endParaRPr dirty="0"/>
          </a:p>
          <a:p>
            <a:pPr marL="0" marR="0" lvl="0" indent="0" algn="l" rtl="0">
              <a:spcBef>
                <a:spcPts val="0"/>
              </a:spcBef>
              <a:spcAft>
                <a:spcPts val="0"/>
              </a:spcAft>
              <a:buNone/>
            </a:pPr>
            <a:endParaRPr sz="1400" dirty="0">
              <a:solidFill>
                <a:srgbClr val="002060"/>
              </a:solidFill>
              <a:latin typeface="Arial"/>
              <a:ea typeface="Arial"/>
              <a:cs typeface="Arial"/>
              <a:sym typeface="Arial"/>
            </a:endParaRPr>
          </a:p>
        </p:txBody>
      </p:sp>
      <p:pic>
        <p:nvPicPr>
          <p:cNvPr id="4" name="Picture 3">
            <a:extLst>
              <a:ext uri="{FF2B5EF4-FFF2-40B4-BE49-F238E27FC236}">
                <a16:creationId xmlns:a16="http://schemas.microsoft.com/office/drawing/2014/main" xmlns="" id="{3EA83234-7D64-EB8D-3FB2-43056A52DDE2}"/>
              </a:ext>
            </a:extLst>
          </p:cNvPr>
          <p:cNvPicPr>
            <a:picLocks noChangeAspect="1"/>
          </p:cNvPicPr>
          <p:nvPr/>
        </p:nvPicPr>
        <p:blipFill>
          <a:blip r:embed="rId3"/>
          <a:stretch>
            <a:fillRect/>
          </a:stretch>
        </p:blipFill>
        <p:spPr>
          <a:xfrm>
            <a:off x="671877" y="1542399"/>
            <a:ext cx="2864304" cy="726022"/>
          </a:xfrm>
          <a:prstGeom prst="rect">
            <a:avLst/>
          </a:prstGeom>
          <a:ln>
            <a:noFill/>
          </a:ln>
          <a:effectLst>
            <a:outerShdw blurRad="292100" dist="139700" dir="2700000" algn="tl" rotWithShape="0">
              <a:srgbClr val="333333">
                <a:alpha val="65000"/>
              </a:srgbClr>
            </a:outerShdw>
          </a:effectLst>
        </p:spPr>
      </p:pic>
      <p:sp>
        <p:nvSpPr>
          <p:cNvPr id="5" name="Google Shape;280;p7">
            <a:extLst>
              <a:ext uri="{FF2B5EF4-FFF2-40B4-BE49-F238E27FC236}">
                <a16:creationId xmlns:a16="http://schemas.microsoft.com/office/drawing/2014/main" xmlns="" id="{8E0D1500-049F-24C2-625F-3CC1FDEC6052}"/>
              </a:ext>
            </a:extLst>
          </p:cNvPr>
          <p:cNvSpPr txBox="1"/>
          <p:nvPr/>
        </p:nvSpPr>
        <p:spPr>
          <a:xfrm>
            <a:off x="3918511" y="1601093"/>
            <a:ext cx="3715188" cy="725487"/>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dk1"/>
              </a:buClr>
              <a:buSzPts val="800"/>
              <a:buFont typeface="Arial"/>
              <a:buNone/>
            </a:pPr>
            <a:r>
              <a:rPr lang="en-US" sz="1200" dirty="0">
                <a:solidFill>
                  <a:schemeClr val="dk1"/>
                </a:solidFill>
                <a:latin typeface="Arial"/>
                <a:ea typeface="Arial"/>
                <a:cs typeface="Arial"/>
                <a:sym typeface="Arial"/>
              </a:rPr>
              <a:t>Your in-progress and completed benchmark assessments will appear in a list under the new benchmark button. </a:t>
            </a:r>
            <a:endParaRPr sz="1100" dirty="0">
              <a:solidFill>
                <a:schemeClr val="dk1"/>
              </a:solidFill>
              <a:latin typeface="Arial"/>
              <a:ea typeface="Arial"/>
              <a:cs typeface="Arial"/>
              <a:sym typeface="Arial"/>
            </a:endParaRPr>
          </a:p>
        </p:txBody>
      </p:sp>
      <p:sp>
        <p:nvSpPr>
          <p:cNvPr id="6" name="Rectangle 5">
            <a:extLst>
              <a:ext uri="{FF2B5EF4-FFF2-40B4-BE49-F238E27FC236}">
                <a16:creationId xmlns:a16="http://schemas.microsoft.com/office/drawing/2014/main" xmlns="" id="{2654E339-145A-64C3-98B1-5D498BAFA6C7}"/>
              </a:ext>
            </a:extLst>
          </p:cNvPr>
          <p:cNvSpPr/>
          <p:nvPr/>
        </p:nvSpPr>
        <p:spPr>
          <a:xfrm>
            <a:off x="723569" y="1942769"/>
            <a:ext cx="2529994" cy="280946"/>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7" name="Google Shape;275;p7">
            <a:extLst>
              <a:ext uri="{FF2B5EF4-FFF2-40B4-BE49-F238E27FC236}">
                <a16:creationId xmlns:a16="http://schemas.microsoft.com/office/drawing/2014/main" xmlns="" id="{8AABE939-282D-7244-63CA-394288132C85}"/>
              </a:ext>
            </a:extLst>
          </p:cNvPr>
          <p:cNvCxnSpPr/>
          <p:nvPr/>
        </p:nvCxnSpPr>
        <p:spPr>
          <a:xfrm rot="10800000">
            <a:off x="457200" y="2764524"/>
            <a:ext cx="8667752" cy="0"/>
          </a:xfrm>
          <a:prstGeom prst="straightConnector1">
            <a:avLst/>
          </a:prstGeom>
          <a:noFill/>
          <a:ln w="19050" cap="flat" cmpd="sng">
            <a:solidFill>
              <a:srgbClr val="002856"/>
            </a:solidFill>
            <a:prstDash val="sysDash"/>
            <a:miter lim="800000"/>
            <a:headEnd type="none" w="sm" len="sm"/>
            <a:tailEnd type="none" w="sm" len="sm"/>
          </a:ln>
        </p:spPr>
      </p:cxnSp>
      <p:sp>
        <p:nvSpPr>
          <p:cNvPr id="8" name="Google Shape;276;p7">
            <a:extLst>
              <a:ext uri="{FF2B5EF4-FFF2-40B4-BE49-F238E27FC236}">
                <a16:creationId xmlns:a16="http://schemas.microsoft.com/office/drawing/2014/main" xmlns="" id="{50BC95BA-709A-51BF-5208-2C4471BB743A}"/>
              </a:ext>
            </a:extLst>
          </p:cNvPr>
          <p:cNvSpPr txBox="1"/>
          <p:nvPr/>
        </p:nvSpPr>
        <p:spPr>
          <a:xfrm>
            <a:off x="457200" y="2912230"/>
            <a:ext cx="3714752" cy="338514"/>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600" b="1" dirty="0">
                <a:solidFill>
                  <a:srgbClr val="002060"/>
                </a:solidFill>
                <a:latin typeface="+mj-lt"/>
                <a:ea typeface="Arial"/>
                <a:cs typeface="Arial"/>
                <a:sym typeface="Arial"/>
              </a:rPr>
              <a:t>Input set up details. </a:t>
            </a:r>
            <a:endParaRPr sz="1600" dirty="0">
              <a:solidFill>
                <a:schemeClr val="dk1"/>
              </a:solidFill>
              <a:latin typeface="+mj-lt"/>
              <a:ea typeface="Arial"/>
              <a:cs typeface="Arial"/>
              <a:sym typeface="Arial"/>
            </a:endParaRPr>
          </a:p>
        </p:txBody>
      </p:sp>
      <p:sp>
        <p:nvSpPr>
          <p:cNvPr id="9" name="Google Shape;277;p7">
            <a:extLst>
              <a:ext uri="{FF2B5EF4-FFF2-40B4-BE49-F238E27FC236}">
                <a16:creationId xmlns:a16="http://schemas.microsoft.com/office/drawing/2014/main" xmlns="" id="{A3ECE54B-4DF7-ACC1-1558-733A14C51A2D}"/>
              </a:ext>
            </a:extLst>
          </p:cNvPr>
          <p:cNvSpPr txBox="1"/>
          <p:nvPr/>
        </p:nvSpPr>
        <p:spPr>
          <a:xfrm>
            <a:off x="457200" y="3250743"/>
            <a:ext cx="8892540" cy="276998"/>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Items one through three will be pre-populated with your membership specifications. Adjust those inputs as appropriate. </a:t>
            </a:r>
            <a:endParaRPr b="1" dirty="0"/>
          </a:p>
        </p:txBody>
      </p:sp>
      <p:pic>
        <p:nvPicPr>
          <p:cNvPr id="10" name="Picture 9">
            <a:extLst>
              <a:ext uri="{FF2B5EF4-FFF2-40B4-BE49-F238E27FC236}">
                <a16:creationId xmlns:a16="http://schemas.microsoft.com/office/drawing/2014/main" xmlns="" id="{72EC2873-7E8B-7EAB-F380-F97683967CA4}"/>
              </a:ext>
            </a:extLst>
          </p:cNvPr>
          <p:cNvPicPr>
            <a:picLocks noChangeAspect="1"/>
          </p:cNvPicPr>
          <p:nvPr/>
        </p:nvPicPr>
        <p:blipFill>
          <a:blip r:embed="rId4"/>
          <a:stretch>
            <a:fillRect/>
          </a:stretch>
        </p:blipFill>
        <p:spPr>
          <a:xfrm>
            <a:off x="457200" y="3607257"/>
            <a:ext cx="4038600" cy="25183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889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B19B5641-8763-1F0D-818C-AEDC6F5234E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2" name="think-cell Slide" r:id="rId5" imgW="404" imgH="405" progId="TCLayout.ActiveDocument.1">
                  <p:embed/>
                </p:oleObj>
              </mc:Choice>
              <mc:Fallback>
                <p:oleObj name="think-cell Slide" r:id="rId5" imgW="404" imgH="405" progId="TCLayout.ActiveDocument.1">
                  <p:embed/>
                  <p:pic>
                    <p:nvPicPr>
                      <p:cNvPr id="3" name="Object 2" hidden="1">
                        <a:extLst>
                          <a:ext uri="{FF2B5EF4-FFF2-40B4-BE49-F238E27FC236}">
                            <a16:creationId xmlns:a16="http://schemas.microsoft.com/office/drawing/2014/main" xmlns="" id="{B19B5641-8763-1F0D-818C-AEDC6F5234E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Rounded Corners 1">
            <a:extLst>
              <a:ext uri="{FF2B5EF4-FFF2-40B4-BE49-F238E27FC236}">
                <a16:creationId xmlns:a16="http://schemas.microsoft.com/office/drawing/2014/main" xmlns="" id="{7A70D2AC-50ED-B392-0536-CC014C5CB81B}"/>
              </a:ext>
            </a:extLst>
          </p:cNvPr>
          <p:cNvSpPr/>
          <p:nvPr/>
        </p:nvSpPr>
        <p:spPr>
          <a:xfrm>
            <a:off x="6345749" y="4031982"/>
            <a:ext cx="5253508" cy="1703069"/>
          </a:xfrm>
          <a:prstGeom prst="roundRect">
            <a:avLst>
              <a:gd name="adj" fmla="val 10465"/>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spcBef>
                <a:spcPts val="600"/>
              </a:spcBef>
              <a:spcAft>
                <a:spcPts val="600"/>
              </a:spcAft>
            </a:pPr>
            <a:endParaRPr lang="en-IN" dirty="0">
              <a:solidFill>
                <a:schemeClr val="bg1"/>
              </a:solidFill>
            </a:endParaRPr>
          </a:p>
        </p:txBody>
      </p:sp>
      <p:sp>
        <p:nvSpPr>
          <p:cNvPr id="286" name="Google Shape;286;p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pic>
        <p:nvPicPr>
          <p:cNvPr id="287" name="Google Shape;287;p8"/>
          <p:cNvPicPr preferRelativeResize="0"/>
          <p:nvPr/>
        </p:nvPicPr>
        <p:blipFill rotWithShape="1">
          <a:blip r:embed="rId7">
            <a:alphaModFix/>
          </a:blip>
          <a:srcRect/>
          <a:stretch/>
        </p:blipFill>
        <p:spPr>
          <a:xfrm>
            <a:off x="6234112" y="1527175"/>
            <a:ext cx="5115395" cy="2079258"/>
          </a:xfrm>
          <a:prstGeom prst="rect">
            <a:avLst/>
          </a:prstGeom>
          <a:ln>
            <a:noFill/>
          </a:ln>
          <a:effectLst>
            <a:outerShdw blurRad="292100" dist="139700" dir="2700000" algn="tl" rotWithShape="0">
              <a:srgbClr val="333333">
                <a:alpha val="65000"/>
              </a:srgbClr>
            </a:outerShdw>
          </a:effectLst>
        </p:spPr>
      </p:pic>
      <p:sp>
        <p:nvSpPr>
          <p:cNvPr id="288" name="Google Shape;288;p8"/>
          <p:cNvSpPr txBox="1"/>
          <p:nvPr/>
        </p:nvSpPr>
        <p:spPr>
          <a:xfrm>
            <a:off x="6452428" y="4154440"/>
            <a:ext cx="5146829" cy="1446509"/>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300"/>
              </a:spcBef>
              <a:spcAft>
                <a:spcPts val="30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This name will appear on the first page of your report and allow you to identify your benchmark later. </a:t>
            </a:r>
          </a:p>
          <a:p>
            <a:pPr marL="228600" marR="0" lvl="0" indent="-228600" algn="l" rtl="0">
              <a:lnSpc>
                <a:spcPct val="100000"/>
              </a:lnSpc>
              <a:spcBef>
                <a:spcPts val="300"/>
              </a:spcBef>
              <a:spcAft>
                <a:spcPts val="30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When naming your benchmark, we recommend including descriptors that will indicate the point in time and content. This is especially important as you add more benchmarks in the years to come.</a:t>
            </a:r>
            <a:endParaRPr sz="1300" dirty="0"/>
          </a:p>
        </p:txBody>
      </p:sp>
      <p:sp>
        <p:nvSpPr>
          <p:cNvPr id="289" name="Google Shape;289;p8"/>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2060"/>
              </a:buClr>
              <a:buSzPts val="1400"/>
              <a:buFont typeface="Arial"/>
              <a:buNone/>
            </a:pPr>
            <a:r>
              <a:rPr lang="en-US" sz="1400" b="1" i="0" u="none" strike="noStrike" cap="none" dirty="0">
                <a:solidFill>
                  <a:srgbClr val="002060"/>
                </a:solidFill>
                <a:latin typeface="Arial"/>
                <a:ea typeface="Arial"/>
                <a:cs typeface="Arial"/>
                <a:sym typeface="Arial"/>
              </a:rPr>
              <a:t>Input set up details (continued).</a:t>
            </a:r>
            <a:endParaRPr dirty="0"/>
          </a:p>
          <a:p>
            <a:pPr marL="0" marR="0" lvl="0" indent="0" algn="l" rtl="0">
              <a:lnSpc>
                <a:spcPct val="100000"/>
              </a:lnSpc>
              <a:spcBef>
                <a:spcPts val="0"/>
              </a:spcBef>
              <a:spcAft>
                <a:spcPts val="0"/>
              </a:spcAft>
              <a:buClr>
                <a:schemeClr val="dk1"/>
              </a:buClr>
              <a:buSzPts val="1400"/>
              <a:buFont typeface="Arial"/>
              <a:buNone/>
            </a:pPr>
            <a:endParaRPr sz="1400" b="0" i="0" u="none" strike="noStrike" cap="none" dirty="0">
              <a:solidFill>
                <a:srgbClr val="002060"/>
              </a:solidFill>
              <a:latin typeface="Arial"/>
              <a:ea typeface="Arial"/>
              <a:cs typeface="Arial"/>
              <a:sym typeface="Arial"/>
            </a:endParaRPr>
          </a:p>
        </p:txBody>
      </p:sp>
      <p:pic>
        <p:nvPicPr>
          <p:cNvPr id="291" name="Google Shape;291;p8"/>
          <p:cNvPicPr preferRelativeResize="0"/>
          <p:nvPr/>
        </p:nvPicPr>
        <p:blipFill rotWithShape="1">
          <a:blip r:embed="rId8">
            <a:alphaModFix/>
          </a:blip>
          <a:srcRect/>
          <a:stretch/>
        </p:blipFill>
        <p:spPr>
          <a:xfrm>
            <a:off x="433840" y="1559667"/>
            <a:ext cx="5537672" cy="2983694"/>
          </a:xfrm>
          <a:prstGeom prst="rect">
            <a:avLst/>
          </a:prstGeom>
          <a:ln>
            <a:noFill/>
          </a:ln>
          <a:effectLst>
            <a:outerShdw blurRad="292100" dist="139700" dir="2700000" algn="tl" rotWithShape="0">
              <a:srgbClr val="333333">
                <a:alpha val="65000"/>
              </a:srgbClr>
            </a:outerShdw>
          </a:effectLst>
        </p:spPr>
      </p:pic>
      <p:sp>
        <p:nvSpPr>
          <p:cNvPr id="4" name="Speech Bubble: Rectangle 3">
            <a:extLst>
              <a:ext uri="{FF2B5EF4-FFF2-40B4-BE49-F238E27FC236}">
                <a16:creationId xmlns:a16="http://schemas.microsoft.com/office/drawing/2014/main" xmlns="" id="{262138F4-8BA0-9225-5205-064E6F5B9848}"/>
              </a:ext>
            </a:extLst>
          </p:cNvPr>
          <p:cNvSpPr/>
          <p:nvPr/>
        </p:nvSpPr>
        <p:spPr>
          <a:xfrm>
            <a:off x="457200" y="4917708"/>
            <a:ext cx="5500689" cy="983361"/>
          </a:xfrm>
          <a:prstGeom prst="wedgeRectCallout">
            <a:avLst>
              <a:gd name="adj1" fmla="val -20238"/>
              <a:gd name="adj2" fmla="val -71082"/>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5"/>
                </a:solidFill>
              </a:rPr>
              <a:t>T</a:t>
            </a:r>
            <a:r>
              <a:rPr lang="en-US" sz="1400" dirty="0">
                <a:solidFill>
                  <a:schemeClr val="accent5"/>
                </a:solidFill>
                <a:effectLst/>
              </a:rPr>
              <a:t>he industry selection here only represents the clients’ general Gartner industry classification. It does not represent peer selection which uses a different categorization scheme and is set on the digital results page.</a:t>
            </a:r>
            <a:endParaRPr lang="en-IN" sz="1400" dirty="0">
              <a:solidFill>
                <a:schemeClr val="accent5"/>
              </a:solidFill>
            </a:endParaRPr>
          </a:p>
        </p:txBody>
      </p:sp>
    </p:spTree>
    <p:extLst>
      <p:ext uri="{BB962C8B-B14F-4D97-AF65-F5344CB8AC3E}">
        <p14:creationId xmlns:p14="http://schemas.microsoft.com/office/powerpoint/2010/main" val="207465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9"/>
          <p:cNvSpPr/>
          <p:nvPr/>
        </p:nvSpPr>
        <p:spPr>
          <a:xfrm>
            <a:off x="685800" y="1409700"/>
            <a:ext cx="10791825" cy="4143375"/>
          </a:xfrm>
          <a:prstGeom prst="rect">
            <a:avLst/>
          </a:prstGeom>
          <a:solidFill>
            <a:srgbClr val="D3D3D3"/>
          </a:solidFill>
          <a:ln>
            <a:noFill/>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01" name="Google Shape;301;p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sp>
        <p:nvSpPr>
          <p:cNvPr id="302" name="Google Shape;302;p9"/>
          <p:cNvSpPr txBox="1"/>
          <p:nvPr/>
        </p:nvSpPr>
        <p:spPr>
          <a:xfrm>
            <a:off x="789779" y="1409700"/>
            <a:ext cx="10610853" cy="433965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rgbClr val="000000"/>
                </a:solidFill>
                <a:latin typeface="Arial"/>
                <a:ea typeface="Arial"/>
                <a:cs typeface="Arial"/>
                <a:sym typeface="Arial"/>
              </a:rPr>
              <a:t>About Confidentiality</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Your individual responses, including personal information (e.g., your name; role), may be included in a report provided to your leadership and associates within your organization. Your survey responses may also be aggregated with other participants’ responses to create an overall report for your organization. This aggregate survey report may also be used to identify and prioritize opportunities for improvement.</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1" i="0" u="none" strike="noStrike" cap="none" dirty="0">
                <a:solidFill>
                  <a:srgbClr val="000000"/>
                </a:solidFill>
                <a:latin typeface="Arial"/>
                <a:ea typeface="Arial"/>
                <a:cs typeface="Arial"/>
                <a:sym typeface="Arial"/>
              </a:rPr>
              <a:t>Agreement</a:t>
            </a: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By participating in this survey, you understand and agree that your responses will not be confidential within your organization. Your survey responses will be viewed by your organization for the purposes of evaluating a budget and/or headcount and planning improvement initiatives.</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As a Gartner client or invited participant of the client, your input helps shape the insights the Gartner Benchmark tool provides to you and your peers. By completing a survey(s), you agree that your responses may be used by Gartner, in an aggregate and non-identifiable format (neither you nor your organization are identifiable), for future research purposes in the ordinary course of our business in accordance with </a:t>
            </a:r>
            <a:r>
              <a:rPr lang="en-US" sz="1200" b="0" i="0" u="sng" strike="noStrike" cap="none" dirty="0">
                <a:solidFill>
                  <a:srgbClr val="000000"/>
                </a:solidFill>
                <a:latin typeface="Arial"/>
                <a:ea typeface="Arial"/>
                <a:cs typeface="Arial"/>
                <a:sym typeface="Arial"/>
                <a:hlinkClick r:id="rId3">
                  <a:extLst>
                    <a:ext uri="{A12FA001-AC4F-418D-AE19-62706E023703}">
                      <ahyp:hlinkClr xmlns:ahyp="http://schemas.microsoft.com/office/drawing/2018/hyperlinkcolor" xmlns="" val="tx"/>
                    </a:ext>
                  </a:extLst>
                </a:hlinkClick>
              </a:rPr>
              <a:t>Gartner’s Privacy Policy</a:t>
            </a:r>
            <a:r>
              <a:rPr lang="en-US" sz="1200" b="0" i="0" u="none" strike="noStrike" cap="none" dirty="0">
                <a:solidFill>
                  <a:srgbClr val="000000"/>
                </a:solidFill>
                <a:latin typeface="Arial"/>
                <a:ea typeface="Arial"/>
                <a:cs typeface="Arial"/>
                <a:sym typeface="Arial"/>
              </a:rPr>
              <a:t>.</a:t>
            </a:r>
            <a:endParaRPr dirty="0"/>
          </a:p>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rgbClr val="000000"/>
                </a:solidFill>
                <a:latin typeface="Arial"/>
                <a:ea typeface="Arial"/>
                <a:cs typeface="Arial"/>
                <a:sym typeface="Arial"/>
              </a:rPr>
              <a:t/>
            </a:r>
            <a:br>
              <a:rPr lang="en-US" sz="1200" u="none" strike="noStrike" cap="none" dirty="0">
                <a:solidFill>
                  <a:srgbClr val="000000"/>
                </a:solidFill>
                <a:latin typeface="Arial"/>
                <a:ea typeface="Arial"/>
                <a:cs typeface="Arial"/>
                <a:sym typeface="Arial"/>
              </a:rPr>
            </a:br>
            <a:r>
              <a:rPr lang="en-US" sz="1200" u="none" strike="noStrike" cap="none" dirty="0">
                <a:solidFill>
                  <a:srgbClr val="000000"/>
                </a:solidFill>
                <a:latin typeface="Arial"/>
                <a:ea typeface="Arial"/>
                <a:cs typeface="Arial"/>
                <a:sym typeface="Arial"/>
              </a:rPr>
              <a:t>Gartner will not disclose confidential information submitted via this survey to a non-agent third party except when required to do so by law. We use appropriate security controls to protect the information you provide, and where applicable, will take reasonable steps to permit you to correct, amend, or delete information that is inaccurate or incomplete.</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Gartner products and services are subject to US Sanctions laws. As a result, prohibited individuals, as defined by law, or those located in certain Sanctioned countries (including Cuba, Iran, North Korea, Sudan, Syria and the Crimean region in Ukraine), are not authorized to participate in this survey. Please contact Legal and Compliance with any questions.</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By continuing to the survey, you agree to these terms.</a:t>
            </a:r>
            <a:endParaRPr dirty="0"/>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p:txBody>
      </p:sp>
      <p:sp>
        <p:nvSpPr>
          <p:cNvPr id="303" name="Google Shape;303;p9"/>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2060"/>
              </a:buClr>
              <a:buSzPts val="1400"/>
              <a:buFont typeface="Arial"/>
              <a:buNone/>
            </a:pPr>
            <a:r>
              <a:rPr lang="en-US" sz="1400" b="1" i="0" u="none" strike="noStrike" cap="none">
                <a:solidFill>
                  <a:srgbClr val="002060"/>
                </a:solidFill>
                <a:latin typeface="Arial"/>
                <a:ea typeface="Arial"/>
                <a:cs typeface="Arial"/>
                <a:sym typeface="Arial"/>
              </a:rPr>
              <a:t>Agree to the standard Gartner Note of Confidentiality and Privacy Policy.</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2060"/>
              </a:solidFill>
              <a:latin typeface="Arial"/>
              <a:ea typeface="Arial"/>
              <a:cs typeface="Arial"/>
              <a:sym typeface="Arial"/>
            </a:endParaRPr>
          </a:p>
        </p:txBody>
      </p:sp>
    </p:spTree>
    <p:extLst>
      <p:ext uri="{BB962C8B-B14F-4D97-AF65-F5344CB8AC3E}">
        <p14:creationId xmlns:p14="http://schemas.microsoft.com/office/powerpoint/2010/main" val="238349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Create Additional Benchmark Assessments</a:t>
            </a:r>
            <a:endParaRPr dirty="0"/>
          </a:p>
        </p:txBody>
      </p:sp>
      <p:sp>
        <p:nvSpPr>
          <p:cNvPr id="310" name="Google Shape;310;p10"/>
          <p:cNvSpPr txBox="1"/>
          <p:nvPr/>
        </p:nvSpPr>
        <p:spPr>
          <a:xfrm>
            <a:off x="457200" y="852488"/>
            <a:ext cx="11115675"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You can complete a benchmark assessment for different scenarios based on changes to your organization’s demographic details or changes to functional resources:</a:t>
            </a:r>
            <a:endParaRPr dirty="0"/>
          </a:p>
        </p:txBody>
      </p:sp>
      <p:sp>
        <p:nvSpPr>
          <p:cNvPr id="2" name="Rectangle 1">
            <a:extLst>
              <a:ext uri="{FF2B5EF4-FFF2-40B4-BE49-F238E27FC236}">
                <a16:creationId xmlns:a16="http://schemas.microsoft.com/office/drawing/2014/main" xmlns="" id="{F0AAC82D-2FF9-0DD0-C004-EAE0A8FC35DC}"/>
              </a:ext>
            </a:extLst>
          </p:cNvPr>
          <p:cNvSpPr/>
          <p:nvPr/>
        </p:nvSpPr>
        <p:spPr>
          <a:xfrm>
            <a:off x="640080" y="1527175"/>
            <a:ext cx="3634740" cy="446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4" name="Rectangle 3">
            <a:extLst>
              <a:ext uri="{FF2B5EF4-FFF2-40B4-BE49-F238E27FC236}">
                <a16:creationId xmlns:a16="http://schemas.microsoft.com/office/drawing/2014/main" xmlns="" id="{293DD37C-B494-488E-DBA6-7BB2BB8CB2F6}"/>
              </a:ext>
            </a:extLst>
          </p:cNvPr>
          <p:cNvSpPr/>
          <p:nvPr/>
        </p:nvSpPr>
        <p:spPr>
          <a:xfrm>
            <a:off x="4369276" y="1526791"/>
            <a:ext cx="3634740" cy="21000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xmlns="" id="{E430FCF4-4E66-CA5E-8B2D-FFD5C3E6EBEB}"/>
              </a:ext>
            </a:extLst>
          </p:cNvPr>
          <p:cNvSpPr/>
          <p:nvPr/>
        </p:nvSpPr>
        <p:spPr>
          <a:xfrm>
            <a:off x="8098473" y="1526792"/>
            <a:ext cx="3634740" cy="200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5" name="Google Shape;311;p10">
            <a:extLst>
              <a:ext uri="{FF2B5EF4-FFF2-40B4-BE49-F238E27FC236}">
                <a16:creationId xmlns:a16="http://schemas.microsoft.com/office/drawing/2014/main" xmlns="" id="{6AA607A3-6C3C-8943-FE98-EE7EB68690CE}"/>
              </a:ext>
            </a:extLst>
          </p:cNvPr>
          <p:cNvSpPr txBox="1"/>
          <p:nvPr/>
        </p:nvSpPr>
        <p:spPr>
          <a:xfrm>
            <a:off x="765810" y="1608480"/>
            <a:ext cx="3383280" cy="10547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1. Create a copy of your baseline assessment.</a:t>
            </a:r>
            <a:r>
              <a:rPr lang="en-US" sz="1200" dirty="0">
                <a:solidFill>
                  <a:schemeClr val="dk1"/>
                </a:solidFill>
                <a:latin typeface="Arial"/>
                <a:ea typeface="Arial"/>
                <a:cs typeface="Arial"/>
                <a:sym typeface="Arial"/>
              </a:rPr>
              <a:t> Click the three vertical dots next to your assessment’s name and a menu will appear. Select “Copy Benchmark”. </a:t>
            </a:r>
            <a:r>
              <a:rPr lang="en-US" sz="1200" b="1" dirty="0">
                <a:solidFill>
                  <a:schemeClr val="dk1"/>
                </a:solidFill>
                <a:latin typeface="Arial"/>
                <a:ea typeface="Arial"/>
                <a:cs typeface="Arial"/>
                <a:sym typeface="Arial"/>
              </a:rPr>
              <a:t>Do not overwrite your actual benchmark data. </a:t>
            </a:r>
            <a:endParaRPr sz="1200"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 </a:t>
            </a:r>
            <a:r>
              <a:rPr lang="en-US" sz="1200" b="1" dirty="0">
                <a:solidFill>
                  <a:schemeClr val="dk1"/>
                </a:solidFill>
                <a:latin typeface="Arial"/>
                <a:ea typeface="Arial"/>
                <a:cs typeface="Arial"/>
                <a:sym typeface="Arial"/>
              </a:rPr>
              <a:t> </a:t>
            </a:r>
            <a:endParaRPr sz="1200" dirty="0"/>
          </a:p>
          <a:p>
            <a:pPr marL="0" marR="0" lvl="0" indent="0" algn="l" rtl="0">
              <a:lnSpc>
                <a:spcPct val="100000"/>
              </a:lnSpc>
              <a:spcBef>
                <a:spcPts val="120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p:txBody>
      </p:sp>
      <p:grpSp>
        <p:nvGrpSpPr>
          <p:cNvPr id="27" name="Group 26">
            <a:extLst>
              <a:ext uri="{FF2B5EF4-FFF2-40B4-BE49-F238E27FC236}">
                <a16:creationId xmlns:a16="http://schemas.microsoft.com/office/drawing/2014/main" xmlns="" id="{7634C9A0-E374-F4E6-ED2D-EDC22CF695D5}"/>
              </a:ext>
            </a:extLst>
          </p:cNvPr>
          <p:cNvGrpSpPr/>
          <p:nvPr/>
        </p:nvGrpSpPr>
        <p:grpSpPr>
          <a:xfrm>
            <a:off x="765810" y="2772465"/>
            <a:ext cx="3110607" cy="906843"/>
            <a:chOff x="640080" y="2663190"/>
            <a:chExt cx="3110607" cy="906843"/>
          </a:xfrm>
          <a:effectLst>
            <a:outerShdw blurRad="63500" sx="102000" sy="102000" algn="ctr" rotWithShape="0">
              <a:prstClr val="black">
                <a:alpha val="40000"/>
              </a:prstClr>
            </a:outerShdw>
          </a:effectLst>
        </p:grpSpPr>
        <p:pic>
          <p:nvPicPr>
            <p:cNvPr id="22" name="Picture 21">
              <a:extLst>
                <a:ext uri="{FF2B5EF4-FFF2-40B4-BE49-F238E27FC236}">
                  <a16:creationId xmlns:a16="http://schemas.microsoft.com/office/drawing/2014/main" xmlns="" id="{0209F945-8F40-821C-AB9D-6280D4ADCA0C}"/>
                </a:ext>
              </a:extLst>
            </p:cNvPr>
            <p:cNvPicPr>
              <a:picLocks noChangeAspect="1"/>
            </p:cNvPicPr>
            <p:nvPr/>
          </p:nvPicPr>
          <p:blipFill>
            <a:blip r:embed="rId3"/>
            <a:stretch>
              <a:fillRect/>
            </a:stretch>
          </p:blipFill>
          <p:spPr>
            <a:xfrm>
              <a:off x="640080" y="2663190"/>
              <a:ext cx="3110606" cy="906843"/>
            </a:xfrm>
            <a:prstGeom prst="rect">
              <a:avLst/>
            </a:prstGeom>
          </p:spPr>
        </p:pic>
        <p:pic>
          <p:nvPicPr>
            <p:cNvPr id="23" name="Picture 22">
              <a:extLst>
                <a:ext uri="{FF2B5EF4-FFF2-40B4-BE49-F238E27FC236}">
                  <a16:creationId xmlns:a16="http://schemas.microsoft.com/office/drawing/2014/main" xmlns="" id="{E758E8B9-17E8-A502-6CEF-63AAC1C22BCA}"/>
                </a:ext>
              </a:extLst>
            </p:cNvPr>
            <p:cNvPicPr>
              <a:picLocks noChangeAspect="1"/>
            </p:cNvPicPr>
            <p:nvPr/>
          </p:nvPicPr>
          <p:blipFill>
            <a:blip r:embed="rId4"/>
            <a:stretch>
              <a:fillRect/>
            </a:stretch>
          </p:blipFill>
          <p:spPr>
            <a:xfrm>
              <a:off x="820883" y="3036308"/>
              <a:ext cx="2929804" cy="500065"/>
            </a:xfrm>
            <a:prstGeom prst="rect">
              <a:avLst/>
            </a:prstGeom>
          </p:spPr>
        </p:pic>
      </p:grpSp>
      <p:pic>
        <p:nvPicPr>
          <p:cNvPr id="29" name="Google Shape;318;p10">
            <a:extLst>
              <a:ext uri="{FF2B5EF4-FFF2-40B4-BE49-F238E27FC236}">
                <a16:creationId xmlns:a16="http://schemas.microsoft.com/office/drawing/2014/main" xmlns="" id="{5ACBBC13-0EC5-8B31-A562-3FFF1593F46E}"/>
              </a:ext>
            </a:extLst>
          </p:cNvPr>
          <p:cNvPicPr preferRelativeResize="0"/>
          <p:nvPr/>
        </p:nvPicPr>
        <p:blipFill rotWithShape="1">
          <a:blip r:embed="rId5">
            <a:alphaModFix/>
          </a:blip>
          <a:srcRect t="2990"/>
          <a:stretch/>
        </p:blipFill>
        <p:spPr>
          <a:xfrm>
            <a:off x="2581072" y="3943151"/>
            <a:ext cx="1611527" cy="2361186"/>
          </a:xfrm>
          <a:prstGeom prst="rect">
            <a:avLst/>
          </a:prstGeom>
          <a:noFill/>
          <a:ln w="9525" cap="flat" cmpd="sng">
            <a:solidFill>
              <a:srgbClr val="D8D8D8"/>
            </a:solidFill>
            <a:prstDash val="solid"/>
            <a:round/>
            <a:headEnd type="none" w="sm" len="sm"/>
            <a:tailEnd type="none" w="sm" len="sm"/>
          </a:ln>
        </p:spPr>
      </p:pic>
      <p:sp>
        <p:nvSpPr>
          <p:cNvPr id="33" name="Rectangle 32">
            <a:extLst>
              <a:ext uri="{FF2B5EF4-FFF2-40B4-BE49-F238E27FC236}">
                <a16:creationId xmlns:a16="http://schemas.microsoft.com/office/drawing/2014/main" xmlns="" id="{4C191633-72A0-63EE-42B5-6B55AF3AB03A}"/>
              </a:ext>
            </a:extLst>
          </p:cNvPr>
          <p:cNvSpPr/>
          <p:nvPr/>
        </p:nvSpPr>
        <p:spPr>
          <a:xfrm>
            <a:off x="2462707" y="3978882"/>
            <a:ext cx="1848256" cy="386652"/>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4" name="Google Shape;312;p10">
            <a:extLst>
              <a:ext uri="{FF2B5EF4-FFF2-40B4-BE49-F238E27FC236}">
                <a16:creationId xmlns:a16="http://schemas.microsoft.com/office/drawing/2014/main" xmlns="" id="{88DE21B4-87A7-23EE-25DB-CE1C767D516B}"/>
              </a:ext>
            </a:extLst>
          </p:cNvPr>
          <p:cNvSpPr txBox="1"/>
          <p:nvPr/>
        </p:nvSpPr>
        <p:spPr>
          <a:xfrm>
            <a:off x="4429328" y="1606219"/>
            <a:ext cx="3383280"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2. Rename your new, copied assessment </a:t>
            </a:r>
            <a:r>
              <a:rPr lang="en-US" sz="1200" dirty="0">
                <a:solidFill>
                  <a:schemeClr val="dk1"/>
                </a:solidFill>
                <a:latin typeface="Arial"/>
                <a:ea typeface="Arial"/>
                <a:cs typeface="Arial"/>
                <a:sym typeface="Arial"/>
              </a:rPr>
              <a:t>in the next step, describing the specific scenario and click save.</a:t>
            </a:r>
            <a:r>
              <a:rPr lang="en-US" sz="1200" b="1" dirty="0">
                <a:solidFill>
                  <a:schemeClr val="dk1"/>
                </a:solidFill>
                <a:latin typeface="Arial"/>
                <a:ea typeface="Arial"/>
                <a:cs typeface="Arial"/>
                <a:sym typeface="Arial"/>
              </a:rPr>
              <a:t> </a:t>
            </a:r>
            <a:endParaRPr sz="1200"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 </a:t>
            </a:r>
            <a:r>
              <a:rPr lang="en-US" sz="1200" b="1" dirty="0">
                <a:solidFill>
                  <a:schemeClr val="dk1"/>
                </a:solidFill>
                <a:latin typeface="Arial"/>
                <a:ea typeface="Arial"/>
                <a:cs typeface="Arial"/>
                <a:sym typeface="Arial"/>
              </a:rPr>
              <a:t> </a:t>
            </a:r>
            <a:endParaRPr dirty="0"/>
          </a:p>
          <a:p>
            <a:pPr marL="0" marR="0" lvl="0" indent="0" algn="l" rtl="0">
              <a:lnSpc>
                <a:spcPct val="100000"/>
              </a:lnSpc>
              <a:spcBef>
                <a:spcPts val="120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p:txBody>
      </p:sp>
      <p:pic>
        <p:nvPicPr>
          <p:cNvPr id="35" name="Picture 34">
            <a:extLst>
              <a:ext uri="{FF2B5EF4-FFF2-40B4-BE49-F238E27FC236}">
                <a16:creationId xmlns:a16="http://schemas.microsoft.com/office/drawing/2014/main" xmlns="" id="{FB56C3B8-E944-34A0-C42D-078FC4FB31FE}"/>
              </a:ext>
            </a:extLst>
          </p:cNvPr>
          <p:cNvPicPr>
            <a:picLocks noChangeAspect="1"/>
          </p:cNvPicPr>
          <p:nvPr/>
        </p:nvPicPr>
        <p:blipFill>
          <a:blip r:embed="rId6"/>
          <a:stretch>
            <a:fillRect/>
          </a:stretch>
        </p:blipFill>
        <p:spPr>
          <a:xfrm>
            <a:off x="4429328" y="2360078"/>
            <a:ext cx="3544345" cy="1211613"/>
          </a:xfrm>
          <a:prstGeom prst="rect">
            <a:avLst/>
          </a:prstGeom>
        </p:spPr>
      </p:pic>
      <p:sp>
        <p:nvSpPr>
          <p:cNvPr id="36" name="Google Shape;315;p10">
            <a:extLst>
              <a:ext uri="{FF2B5EF4-FFF2-40B4-BE49-F238E27FC236}">
                <a16:creationId xmlns:a16="http://schemas.microsoft.com/office/drawing/2014/main" xmlns="" id="{FCE22514-2A4B-65D1-3C8E-B34625399E7E}"/>
              </a:ext>
            </a:extLst>
          </p:cNvPr>
          <p:cNvSpPr txBox="1"/>
          <p:nvPr/>
        </p:nvSpPr>
        <p:spPr>
          <a:xfrm>
            <a:off x="8224203" y="1606218"/>
            <a:ext cx="3383280"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3. Make the necessary adjustments for your scenario</a:t>
            </a:r>
            <a:r>
              <a:rPr lang="en-US" sz="1200" dirty="0">
                <a:solidFill>
                  <a:schemeClr val="dk1"/>
                </a:solidFill>
                <a:latin typeface="Arial"/>
                <a:ea typeface="Arial"/>
                <a:cs typeface="Arial"/>
                <a:sym typeface="Arial"/>
              </a:rPr>
              <a:t> to the copied benchmark assessment that will show under “My Benchmarks” and run a new report.</a:t>
            </a:r>
            <a:endParaRPr sz="1100" dirty="0">
              <a:solidFill>
                <a:schemeClr val="dk1"/>
              </a:solidFill>
              <a:latin typeface="Arial"/>
              <a:ea typeface="Arial"/>
              <a:cs typeface="Arial"/>
              <a:sym typeface="Arial"/>
            </a:endParaRPr>
          </a:p>
        </p:txBody>
      </p:sp>
      <p:sp>
        <p:nvSpPr>
          <p:cNvPr id="37" name="Rectangle: Rounded Corners 36">
            <a:extLst>
              <a:ext uri="{FF2B5EF4-FFF2-40B4-BE49-F238E27FC236}">
                <a16:creationId xmlns:a16="http://schemas.microsoft.com/office/drawing/2014/main" xmlns="" id="{F4E4A16E-B0E6-A140-2054-EAB7D9756429}"/>
              </a:ext>
            </a:extLst>
          </p:cNvPr>
          <p:cNvSpPr/>
          <p:nvPr/>
        </p:nvSpPr>
        <p:spPr>
          <a:xfrm>
            <a:off x="4626153" y="3755635"/>
            <a:ext cx="6946722" cy="1219799"/>
          </a:xfrm>
          <a:prstGeom prst="roundRect">
            <a:avLst>
              <a:gd name="adj" fmla="val 10465"/>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8" name="Google Shape;288;p8">
            <a:extLst>
              <a:ext uri="{FF2B5EF4-FFF2-40B4-BE49-F238E27FC236}">
                <a16:creationId xmlns:a16="http://schemas.microsoft.com/office/drawing/2014/main" xmlns="" id="{665BA7E8-B87A-1474-2AAC-ACE64199841E}"/>
              </a:ext>
            </a:extLst>
          </p:cNvPr>
          <p:cNvSpPr txBox="1"/>
          <p:nvPr/>
        </p:nvSpPr>
        <p:spPr>
          <a:xfrm>
            <a:off x="4740833" y="3811535"/>
            <a:ext cx="6805660" cy="1246455"/>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300"/>
              </a:spcBef>
              <a:spcAft>
                <a:spcPts val="30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This name will appear on the first page of your report and allow you to identify your benchmark later. </a:t>
            </a:r>
          </a:p>
          <a:p>
            <a:pPr marL="228600" marR="0" lvl="0" indent="-228600" algn="l" rtl="0">
              <a:lnSpc>
                <a:spcPct val="100000"/>
              </a:lnSpc>
              <a:spcBef>
                <a:spcPts val="300"/>
              </a:spcBef>
              <a:spcAft>
                <a:spcPts val="30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When naming your benchmark, we recommend including descriptors that will indicate the point in time and content. This is especially important as you add more benchmarks in the years to come.</a:t>
            </a:r>
            <a:endParaRPr sz="1300" dirty="0"/>
          </a:p>
        </p:txBody>
      </p:sp>
    </p:spTree>
    <p:extLst>
      <p:ext uri="{BB962C8B-B14F-4D97-AF65-F5344CB8AC3E}">
        <p14:creationId xmlns:p14="http://schemas.microsoft.com/office/powerpoint/2010/main" val="378946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92AC4883-874B-322F-7272-F7773B27558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6" name="think-cell Slide" r:id="rId5" imgW="404" imgH="405" progId="TCLayout.ActiveDocument.1">
                  <p:embed/>
                </p:oleObj>
              </mc:Choice>
              <mc:Fallback>
                <p:oleObj name="think-cell Slide" r:id="rId5" imgW="404" imgH="405" progId="TCLayout.ActiveDocument.1">
                  <p:embed/>
                  <p:pic>
                    <p:nvPicPr>
                      <p:cNvPr id="5" name="Object 4" hidden="1">
                        <a:extLst>
                          <a:ext uri="{FF2B5EF4-FFF2-40B4-BE49-F238E27FC236}">
                            <a16:creationId xmlns:a16="http://schemas.microsoft.com/office/drawing/2014/main" xmlns="" id="{92AC4883-874B-322F-7272-F7773B27558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xmlns="" id="{3B5424D6-0C40-342A-DF69-E8B2B583C9D3}"/>
              </a:ext>
            </a:extLst>
          </p:cNvPr>
          <p:cNvPicPr>
            <a:picLocks noChangeAspect="1"/>
          </p:cNvPicPr>
          <p:nvPr/>
        </p:nvPicPr>
        <p:blipFill>
          <a:blip r:embed="rId7"/>
          <a:stretch>
            <a:fillRect/>
          </a:stretch>
        </p:blipFill>
        <p:spPr>
          <a:xfrm>
            <a:off x="2992583" y="3053639"/>
            <a:ext cx="3814617" cy="2189237"/>
          </a:xfrm>
          <a:prstGeom prst="rect">
            <a:avLst/>
          </a:prstGeom>
        </p:spPr>
      </p:pic>
      <p:sp>
        <p:nvSpPr>
          <p:cNvPr id="325" name="Google Shape;325;p1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Survey Delegation</a:t>
            </a:r>
            <a:endParaRPr dirty="0"/>
          </a:p>
        </p:txBody>
      </p:sp>
      <p:sp>
        <p:nvSpPr>
          <p:cNvPr id="327" name="Google Shape;327;p11"/>
          <p:cNvSpPr txBox="1"/>
          <p:nvPr/>
        </p:nvSpPr>
        <p:spPr>
          <a:xfrm>
            <a:off x="457197" y="2987191"/>
            <a:ext cx="2535386" cy="27803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How to Assign Manager and Transfer Benchmark:</a:t>
            </a:r>
            <a:endParaRPr dirty="0"/>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Click the three vertical dots next to your assessment’s name and a menu will appear. Select “Assign Manager” or “Transfer Benchmark” as needed. Note that in order to transfer a benchmark your team member must be an active Gartner client. Your assessment manager does not need to be an active Gartner client.</a:t>
            </a:r>
            <a:endParaRPr dirty="0"/>
          </a:p>
        </p:txBody>
      </p:sp>
      <p:sp>
        <p:nvSpPr>
          <p:cNvPr id="329" name="Google Shape;329;p11"/>
          <p:cNvSpPr txBox="1"/>
          <p:nvPr/>
        </p:nvSpPr>
        <p:spPr>
          <a:xfrm>
            <a:off x="457199" y="1101626"/>
            <a:ext cx="11115675" cy="307777"/>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Although many clients complete the survey independently, there are three ways you can collaborate with your team.</a:t>
            </a:r>
            <a:endParaRPr dirty="0"/>
          </a:p>
        </p:txBody>
      </p:sp>
      <p:graphicFrame>
        <p:nvGraphicFramePr>
          <p:cNvPr id="14" name="Table 7">
            <a:extLst>
              <a:ext uri="{FF2B5EF4-FFF2-40B4-BE49-F238E27FC236}">
                <a16:creationId xmlns:a16="http://schemas.microsoft.com/office/drawing/2014/main" xmlns="" id="{8CF2973C-430A-4B0A-BB19-CECB70F577E7}"/>
              </a:ext>
            </a:extLst>
          </p:cNvPr>
          <p:cNvGraphicFramePr>
            <a:graphicFrameLocks noGrp="1"/>
          </p:cNvGraphicFramePr>
          <p:nvPr/>
        </p:nvGraphicFramePr>
        <p:xfrm>
          <a:off x="457197" y="1443009"/>
          <a:ext cx="10896599" cy="1371600"/>
        </p:xfrm>
        <a:graphic>
          <a:graphicData uri="http://schemas.openxmlformats.org/drawingml/2006/table">
            <a:tbl>
              <a:tblPr firstRow="1" bandRow="1">
                <a:tableStyleId>{5C22544A-7EE6-4342-B048-85BDC9FD1C3A}</a:tableStyleId>
              </a:tblPr>
              <a:tblGrid>
                <a:gridCol w="2438399">
                  <a:extLst>
                    <a:ext uri="{9D8B030D-6E8A-4147-A177-3AD203B41FA5}">
                      <a16:colId xmlns:a16="http://schemas.microsoft.com/office/drawing/2014/main" xmlns="" val="905113989"/>
                    </a:ext>
                  </a:extLst>
                </a:gridCol>
                <a:gridCol w="8458200">
                  <a:extLst>
                    <a:ext uri="{9D8B030D-6E8A-4147-A177-3AD203B41FA5}">
                      <a16:colId xmlns:a16="http://schemas.microsoft.com/office/drawing/2014/main" xmlns="" val="3505769968"/>
                    </a:ext>
                  </a:extLst>
                </a:gridCol>
              </a:tblGrid>
              <a:tr h="353179">
                <a:tc>
                  <a:txBody>
                    <a:bodyPr/>
                    <a:lstStyle/>
                    <a:p>
                      <a:r>
                        <a:rPr lang="en-US" sz="1200" b="1" dirty="0">
                          <a:solidFill>
                            <a:schemeClr val="bg1"/>
                          </a:solidFill>
                        </a:rPr>
                        <a:t>1. Assign 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Assign an individual on your team to manage the question response input. This individual will have full access to the questions and the final benchmarking results.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63883883"/>
                  </a:ext>
                </a:extLst>
              </a:tr>
              <a:tr h="370840">
                <a:tc>
                  <a:txBody>
                    <a:bodyPr/>
                    <a:lstStyle/>
                    <a:p>
                      <a:r>
                        <a:rPr lang="en-US" sz="1200" b="1" dirty="0">
                          <a:solidFill>
                            <a:schemeClr val="bg1"/>
                          </a:solidFill>
                        </a:rPr>
                        <a:t>2. Transfer Benchmark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Fully transfer ownership to an individual on your team. Common use cases include if you as the assessment owner are moving a new role or leaving the company. After doing so, you will no longer have access to the assessment.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65879922"/>
                  </a:ext>
                </a:extLst>
              </a:tr>
              <a:tr h="370840">
                <a:tc>
                  <a:txBody>
                    <a:bodyPr/>
                    <a:lstStyle/>
                    <a:p>
                      <a:r>
                        <a:rPr lang="en-US" sz="1200" b="1" dirty="0">
                          <a:solidFill>
                            <a:schemeClr val="bg1"/>
                          </a:solidFill>
                        </a:rPr>
                        <a:t>3. Delegate Specific Sections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For support on individual sections of the survey, you can delegate the questions to an individual on your team. This individual will only have access to the questions delegated to them.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244002979"/>
                  </a:ext>
                </a:extLst>
              </a:tr>
            </a:tbl>
          </a:graphicData>
        </a:graphic>
      </p:graphicFrame>
      <p:grpSp>
        <p:nvGrpSpPr>
          <p:cNvPr id="9" name="Group 8">
            <a:extLst>
              <a:ext uri="{FF2B5EF4-FFF2-40B4-BE49-F238E27FC236}">
                <a16:creationId xmlns:a16="http://schemas.microsoft.com/office/drawing/2014/main" xmlns="" id="{AEAC6A92-848C-8486-EC42-6886B6FD9B90}"/>
              </a:ext>
            </a:extLst>
          </p:cNvPr>
          <p:cNvGrpSpPr/>
          <p:nvPr/>
        </p:nvGrpSpPr>
        <p:grpSpPr>
          <a:xfrm>
            <a:off x="6592824" y="3066254"/>
            <a:ext cx="5194825" cy="3068588"/>
            <a:chOff x="6592824" y="3066254"/>
            <a:chExt cx="5194825" cy="3068588"/>
          </a:xfrm>
        </p:grpSpPr>
        <p:sp>
          <p:nvSpPr>
            <p:cNvPr id="328" name="Google Shape;328;p11"/>
            <p:cNvSpPr txBox="1"/>
            <p:nvPr/>
          </p:nvSpPr>
          <p:spPr>
            <a:xfrm>
              <a:off x="6592824" y="3066254"/>
              <a:ext cx="4760971"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How to Delegate Specific Sections:</a:t>
              </a:r>
              <a:endParaRPr dirty="0"/>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Once in the survey, scroll to the bottom of the specific page you wish to delegate and click “Delegate this section to a colleague”. </a:t>
              </a:r>
              <a:r>
                <a:rPr lang="en-US" sz="1200" i="1" dirty="0">
                  <a:solidFill>
                    <a:schemeClr val="dk1"/>
                  </a:solidFill>
                  <a:latin typeface="Arial"/>
                  <a:ea typeface="Arial"/>
                  <a:cs typeface="Arial"/>
                  <a:sym typeface="Arial"/>
                </a:rPr>
                <a:t>This individual does not need to be an active Gartner client</a:t>
              </a:r>
              <a:r>
                <a:rPr lang="en-US" sz="1200" dirty="0">
                  <a:solidFill>
                    <a:schemeClr val="dk1"/>
                  </a:solidFill>
                  <a:latin typeface="Arial"/>
                  <a:ea typeface="Arial"/>
                  <a:cs typeface="Arial"/>
                  <a:sym typeface="Arial"/>
                </a:rPr>
                <a:t>. </a:t>
              </a:r>
              <a:endParaRPr dirty="0"/>
            </a:p>
            <a:p>
              <a:pPr marL="0" marR="0" lvl="0" indent="0" algn="l" rtl="0">
                <a:lnSpc>
                  <a:spcPct val="100000"/>
                </a:lnSpc>
                <a:spcBef>
                  <a:spcPts val="120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p:txBody>
        </p:sp>
        <p:grpSp>
          <p:nvGrpSpPr>
            <p:cNvPr id="8" name="Group 7">
              <a:extLst>
                <a:ext uri="{FF2B5EF4-FFF2-40B4-BE49-F238E27FC236}">
                  <a16:creationId xmlns:a16="http://schemas.microsoft.com/office/drawing/2014/main" xmlns="" id="{926A877F-67EE-0E84-66DD-07D336898F57}"/>
                </a:ext>
              </a:extLst>
            </p:cNvPr>
            <p:cNvGrpSpPr/>
            <p:nvPr/>
          </p:nvGrpSpPr>
          <p:grpSpPr>
            <a:xfrm>
              <a:off x="6807200" y="4043386"/>
              <a:ext cx="4980449" cy="2091456"/>
              <a:chOff x="7026678" y="4043386"/>
              <a:chExt cx="4760971" cy="2091456"/>
            </a:xfrm>
          </p:grpSpPr>
          <p:pic>
            <p:nvPicPr>
              <p:cNvPr id="330" name="Google Shape;330;p11"/>
              <p:cNvPicPr preferRelativeResize="0"/>
              <p:nvPr/>
            </p:nvPicPr>
            <p:blipFill rotWithShape="1">
              <a:blip r:embed="rId8">
                <a:alphaModFix/>
              </a:blip>
              <a:srcRect/>
              <a:stretch/>
            </p:blipFill>
            <p:spPr>
              <a:xfrm>
                <a:off x="7026678" y="4043386"/>
                <a:ext cx="4760971" cy="2078841"/>
              </a:xfrm>
              <a:prstGeom prst="rect">
                <a:avLst/>
              </a:prstGeom>
              <a:noFill/>
              <a:ln>
                <a:noFill/>
              </a:ln>
            </p:spPr>
          </p:pic>
          <p:sp>
            <p:nvSpPr>
              <p:cNvPr id="7" name="Rectangle 6">
                <a:extLst>
                  <a:ext uri="{FF2B5EF4-FFF2-40B4-BE49-F238E27FC236}">
                    <a16:creationId xmlns:a16="http://schemas.microsoft.com/office/drawing/2014/main" xmlns="" id="{D1C5700D-6020-55BA-5A83-845443CCAD54}"/>
                  </a:ext>
                </a:extLst>
              </p:cNvPr>
              <p:cNvSpPr/>
              <p:nvPr/>
            </p:nvSpPr>
            <p:spPr>
              <a:xfrm>
                <a:off x="9633527" y="5756374"/>
                <a:ext cx="2004001" cy="378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sp>
          <p:nvSpPr>
            <p:cNvPr id="331" name="Google Shape;331;p11"/>
            <p:cNvSpPr/>
            <p:nvPr/>
          </p:nvSpPr>
          <p:spPr>
            <a:xfrm>
              <a:off x="9741480" y="5714348"/>
              <a:ext cx="1991733" cy="378468"/>
            </a:xfrm>
            <a:prstGeom prst="rect">
              <a:avLst/>
            </a:prstGeom>
            <a:solidFill>
              <a:schemeClr val="bg1"/>
            </a:solidFill>
            <a:ln w="28575" cap="flat" cmpd="sng">
              <a:solidFill>
                <a:srgbClr val="FF540A"/>
              </a:solidFill>
              <a:prstDash val="sys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dirty="0">
                  <a:solidFill>
                    <a:schemeClr val="tx1">
                      <a:lumMod val="65000"/>
                      <a:lumOff val="35000"/>
                    </a:schemeClr>
                  </a:solidFill>
                  <a:latin typeface="Arial"/>
                  <a:ea typeface="Arial"/>
                  <a:cs typeface="Arial"/>
                  <a:sym typeface="Arial"/>
                </a:rPr>
                <a:t>Delegate this section to a colleague</a:t>
              </a:r>
              <a:endParaRPr sz="900" dirty="0">
                <a:solidFill>
                  <a:schemeClr val="tx1">
                    <a:lumMod val="65000"/>
                    <a:lumOff val="35000"/>
                  </a:schemeClr>
                </a:solidFill>
                <a:latin typeface="Arial"/>
                <a:ea typeface="Arial"/>
                <a:cs typeface="Arial"/>
                <a:sym typeface="Arial"/>
              </a:endParaRPr>
            </a:p>
          </p:txBody>
        </p:sp>
      </p:grpSp>
      <p:sp>
        <p:nvSpPr>
          <p:cNvPr id="10" name="Rectangle 9">
            <a:extLst>
              <a:ext uri="{FF2B5EF4-FFF2-40B4-BE49-F238E27FC236}">
                <a16:creationId xmlns:a16="http://schemas.microsoft.com/office/drawing/2014/main" xmlns="" id="{CFC8DB0D-733D-9974-00C6-DB60DD3999E4}"/>
              </a:ext>
            </a:extLst>
          </p:cNvPr>
          <p:cNvSpPr/>
          <p:nvPr/>
        </p:nvSpPr>
        <p:spPr>
          <a:xfrm>
            <a:off x="5699704" y="4410489"/>
            <a:ext cx="1064835" cy="404004"/>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1038835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9EF9F8A-5BCA-0B40-1E65-E8CF14A3997F}"/>
              </a:ext>
            </a:extLst>
          </p:cNvPr>
          <p:cNvGraphicFramePr>
            <a:graphicFrameLocks noChangeAspect="1"/>
          </p:cNvGraphicFramePr>
          <p:nvPr>
            <p:custDataLst>
              <p:tags r:id="rId2"/>
            </p:custDataLst>
            <p:extLst>
              <p:ext uri="{D42A27DB-BD31-4B8C-83A1-F6EECF244321}">
                <p14:modId xmlns:p14="http://schemas.microsoft.com/office/powerpoint/2010/main" val="287172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0" name="think-cell Slide" r:id="rId4" imgW="404" imgH="405" progId="TCLayout.ActiveDocument.1">
                  <p:embed/>
                </p:oleObj>
              </mc:Choice>
              <mc:Fallback>
                <p:oleObj name="think-cell Slide" r:id="rId4" imgW="404" imgH="405" progId="TCLayout.ActiveDocument.1">
                  <p:embed/>
                  <p:pic>
                    <p:nvPicPr>
                      <p:cNvPr id="4" name="Object 3" hidden="1">
                        <a:extLst>
                          <a:ext uri="{FF2B5EF4-FFF2-40B4-BE49-F238E27FC236}">
                            <a16:creationId xmlns:a16="http://schemas.microsoft.com/office/drawing/2014/main" xmlns="" id="{E9EF9F8A-5BCA-0B40-1E65-E8CF14A399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xmlns="" id="{B173827E-2315-4245-8625-38ECD5A3466C}"/>
              </a:ext>
            </a:extLst>
          </p:cNvPr>
          <p:cNvSpPr>
            <a:spLocks noGrp="1"/>
          </p:cNvSpPr>
          <p:nvPr>
            <p:ph type="title"/>
          </p:nvPr>
        </p:nvSpPr>
        <p:spPr/>
        <p:txBody>
          <a:bodyPr vert="horz"/>
          <a:lstStyle/>
          <a:p>
            <a:r>
              <a:rPr lang="en-US" dirty="0"/>
              <a:t>Recommended Sprint</a:t>
            </a:r>
          </a:p>
        </p:txBody>
      </p:sp>
    </p:spTree>
    <p:extLst>
      <p:ext uri="{BB962C8B-B14F-4D97-AF65-F5344CB8AC3E}">
        <p14:creationId xmlns:p14="http://schemas.microsoft.com/office/powerpoint/2010/main" val="1102937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xmlns="" id="{BA4DA96B-54A8-4834-A2F6-589E669D883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4" name="think-cell Slide" r:id="rId4" imgW="404" imgH="405" progId="TCLayout.ActiveDocument.1">
                  <p:embed/>
                </p:oleObj>
              </mc:Choice>
              <mc:Fallback>
                <p:oleObj name="think-cell Slide" r:id="rId4" imgW="404" imgH="405" progId="TCLayout.ActiveDocument.1">
                  <p:embed/>
                  <p:pic>
                    <p:nvPicPr>
                      <p:cNvPr id="9" name="Object 8" hidden="1">
                        <a:extLst>
                          <a:ext uri="{FF2B5EF4-FFF2-40B4-BE49-F238E27FC236}">
                            <a16:creationId xmlns:a16="http://schemas.microsoft.com/office/drawing/2014/main" xmlns="" id="{BA4DA96B-54A8-4834-A2F6-589E669D883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1" name="Rectangle 110">
            <a:extLst>
              <a:ext uri="{FF2B5EF4-FFF2-40B4-BE49-F238E27FC236}">
                <a16:creationId xmlns:a16="http://schemas.microsoft.com/office/drawing/2014/main" xmlns="" id="{EBF80982-A7AF-8F83-680E-18D62571CB5D}"/>
              </a:ext>
            </a:extLst>
          </p:cNvPr>
          <p:cNvSpPr/>
          <p:nvPr/>
        </p:nvSpPr>
        <p:spPr>
          <a:xfrm>
            <a:off x="457200" y="925250"/>
            <a:ext cx="11100816" cy="5265238"/>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 name="Title 1">
            <a:extLst>
              <a:ext uri="{FF2B5EF4-FFF2-40B4-BE49-F238E27FC236}">
                <a16:creationId xmlns:a16="http://schemas.microsoft.com/office/drawing/2014/main" xmlns="" id="{15AEE950-CA0B-815E-8329-86AB7703496A}"/>
              </a:ext>
            </a:extLst>
          </p:cNvPr>
          <p:cNvSpPr>
            <a:spLocks noGrp="1"/>
          </p:cNvSpPr>
          <p:nvPr>
            <p:ph type="title"/>
          </p:nvPr>
        </p:nvSpPr>
        <p:spPr/>
        <p:txBody>
          <a:bodyPr vert="horz"/>
          <a:lstStyle/>
          <a:p>
            <a:r>
              <a:rPr lang="en-US" dirty="0"/>
              <a:t>7 Sections under IT Budget Tool</a:t>
            </a:r>
            <a:endParaRPr lang="en-IN" dirty="0"/>
          </a:p>
        </p:txBody>
      </p:sp>
      <p:grpSp>
        <p:nvGrpSpPr>
          <p:cNvPr id="14" name="Group 13">
            <a:extLst>
              <a:ext uri="{FF2B5EF4-FFF2-40B4-BE49-F238E27FC236}">
                <a16:creationId xmlns:a16="http://schemas.microsoft.com/office/drawing/2014/main" xmlns="" id="{D213FDD4-879A-7739-EE58-F22F14C121A7}"/>
              </a:ext>
            </a:extLst>
          </p:cNvPr>
          <p:cNvGrpSpPr/>
          <p:nvPr/>
        </p:nvGrpSpPr>
        <p:grpSpPr>
          <a:xfrm>
            <a:off x="3919075" y="2628535"/>
            <a:ext cx="4353851" cy="3253551"/>
            <a:chOff x="2764684" y="2207911"/>
            <a:chExt cx="4353851" cy="3253551"/>
          </a:xfrm>
        </p:grpSpPr>
        <p:grpSp>
          <p:nvGrpSpPr>
            <p:cNvPr id="12" name="Group 11">
              <a:extLst>
                <a:ext uri="{FF2B5EF4-FFF2-40B4-BE49-F238E27FC236}">
                  <a16:creationId xmlns:a16="http://schemas.microsoft.com/office/drawing/2014/main" xmlns="" id="{887FE051-5331-0554-5CC4-69CBCAF6AA63}"/>
                </a:ext>
              </a:extLst>
            </p:cNvPr>
            <p:cNvGrpSpPr/>
            <p:nvPr/>
          </p:nvGrpSpPr>
          <p:grpSpPr>
            <a:xfrm>
              <a:off x="2764684" y="2530722"/>
              <a:ext cx="1758140" cy="2930740"/>
              <a:chOff x="2826328" y="2530722"/>
              <a:chExt cx="1758140" cy="2930740"/>
            </a:xfrm>
          </p:grpSpPr>
          <p:sp>
            <p:nvSpPr>
              <p:cNvPr id="4" name="Pentagon 3">
                <a:extLst>
                  <a:ext uri="{FF2B5EF4-FFF2-40B4-BE49-F238E27FC236}">
                    <a16:creationId xmlns:a16="http://schemas.microsoft.com/office/drawing/2014/main" xmlns="" id="{D8F64EA4-E4D1-5D03-7D33-5DFBDCA3497E}"/>
                  </a:ext>
                </a:extLst>
              </p:cNvPr>
              <p:cNvSpPr/>
              <p:nvPr/>
            </p:nvSpPr>
            <p:spPr>
              <a:xfrm flipV="1">
                <a:off x="2826328" y="4405746"/>
                <a:ext cx="1172094" cy="1055716"/>
              </a:xfrm>
              <a:prstGeom prst="pen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6" name="Pentagon 5">
                <a:extLst>
                  <a:ext uri="{FF2B5EF4-FFF2-40B4-BE49-F238E27FC236}">
                    <a16:creationId xmlns:a16="http://schemas.microsoft.com/office/drawing/2014/main" xmlns="" id="{78388DC4-0ED6-ED97-E393-D7846A273754}"/>
                  </a:ext>
                </a:extLst>
              </p:cNvPr>
              <p:cNvSpPr/>
              <p:nvPr/>
            </p:nvSpPr>
            <p:spPr>
              <a:xfrm>
                <a:off x="2826328" y="3325089"/>
                <a:ext cx="1172094" cy="1055716"/>
              </a:xfrm>
              <a:prstGeom prst="pen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Pentagon 7">
                <a:extLst>
                  <a:ext uri="{FF2B5EF4-FFF2-40B4-BE49-F238E27FC236}">
                    <a16:creationId xmlns:a16="http://schemas.microsoft.com/office/drawing/2014/main" xmlns="" id="{A49AC8CA-E0FD-DF8C-8C3F-5D81137261EB}"/>
                  </a:ext>
                </a:extLst>
              </p:cNvPr>
              <p:cNvSpPr/>
              <p:nvPr/>
            </p:nvSpPr>
            <p:spPr>
              <a:xfrm rot="19389966">
                <a:off x="3412374" y="2530722"/>
                <a:ext cx="1172094" cy="1055716"/>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grpSp>
          <p:nvGrpSpPr>
            <p:cNvPr id="13" name="Group 12">
              <a:extLst>
                <a:ext uri="{FF2B5EF4-FFF2-40B4-BE49-F238E27FC236}">
                  <a16:creationId xmlns:a16="http://schemas.microsoft.com/office/drawing/2014/main" xmlns="" id="{0519B28F-8C9D-363B-5BE4-65ED825AA778}"/>
                </a:ext>
              </a:extLst>
            </p:cNvPr>
            <p:cNvGrpSpPr/>
            <p:nvPr/>
          </p:nvGrpSpPr>
          <p:grpSpPr>
            <a:xfrm>
              <a:off x="5359279" y="2553568"/>
              <a:ext cx="1759256" cy="2907894"/>
              <a:chOff x="5307909" y="2553568"/>
              <a:chExt cx="1759256" cy="2907894"/>
            </a:xfrm>
          </p:grpSpPr>
          <p:sp>
            <p:nvSpPr>
              <p:cNvPr id="5" name="Pentagon 4">
                <a:extLst>
                  <a:ext uri="{FF2B5EF4-FFF2-40B4-BE49-F238E27FC236}">
                    <a16:creationId xmlns:a16="http://schemas.microsoft.com/office/drawing/2014/main" xmlns="" id="{C458C12F-8C03-A7EC-51B4-C39C3B890E57}"/>
                  </a:ext>
                </a:extLst>
              </p:cNvPr>
              <p:cNvSpPr/>
              <p:nvPr/>
            </p:nvSpPr>
            <p:spPr>
              <a:xfrm flipV="1">
                <a:off x="5895071" y="4405746"/>
                <a:ext cx="1172094" cy="1055716"/>
              </a:xfrm>
              <a:prstGeom prst="pen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Pentagon 6">
                <a:extLst>
                  <a:ext uri="{FF2B5EF4-FFF2-40B4-BE49-F238E27FC236}">
                    <a16:creationId xmlns:a16="http://schemas.microsoft.com/office/drawing/2014/main" xmlns="" id="{C8638245-0E53-FEC1-E7C1-F44FAA4C229E}"/>
                  </a:ext>
                </a:extLst>
              </p:cNvPr>
              <p:cNvSpPr/>
              <p:nvPr/>
            </p:nvSpPr>
            <p:spPr>
              <a:xfrm>
                <a:off x="5895071" y="3325089"/>
                <a:ext cx="1172094" cy="1055716"/>
              </a:xfrm>
              <a:prstGeom prst="pen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0" name="Pentagon 9">
                <a:extLst>
                  <a:ext uri="{FF2B5EF4-FFF2-40B4-BE49-F238E27FC236}">
                    <a16:creationId xmlns:a16="http://schemas.microsoft.com/office/drawing/2014/main" xmlns="" id="{3C02379C-2C08-CCBB-1A75-A7EC62691336}"/>
                  </a:ext>
                </a:extLst>
              </p:cNvPr>
              <p:cNvSpPr/>
              <p:nvPr/>
            </p:nvSpPr>
            <p:spPr>
              <a:xfrm rot="2160060" flipH="1">
                <a:off x="5307909" y="2553568"/>
                <a:ext cx="1172094" cy="1055716"/>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sp>
          <p:nvSpPr>
            <p:cNvPr id="11" name="Pentagon 10">
              <a:extLst>
                <a:ext uri="{FF2B5EF4-FFF2-40B4-BE49-F238E27FC236}">
                  <a16:creationId xmlns:a16="http://schemas.microsoft.com/office/drawing/2014/main" xmlns="" id="{008A60D4-2E93-C6DE-1290-87996DFAC67B}"/>
                </a:ext>
              </a:extLst>
            </p:cNvPr>
            <p:cNvSpPr/>
            <p:nvPr/>
          </p:nvSpPr>
          <p:spPr>
            <a:xfrm>
              <a:off x="4360698" y="2207911"/>
              <a:ext cx="1172094" cy="1055716"/>
            </a:xfrm>
            <a:prstGeom prst="pen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grpSp>
        <p:nvGrpSpPr>
          <p:cNvPr id="66" name="Group 65">
            <a:extLst>
              <a:ext uri="{FF2B5EF4-FFF2-40B4-BE49-F238E27FC236}">
                <a16:creationId xmlns:a16="http://schemas.microsoft.com/office/drawing/2014/main" xmlns="" id="{232FFF0E-78DB-5A0E-8A72-E052A7382494}"/>
              </a:ext>
            </a:extLst>
          </p:cNvPr>
          <p:cNvGrpSpPr/>
          <p:nvPr/>
        </p:nvGrpSpPr>
        <p:grpSpPr>
          <a:xfrm>
            <a:off x="941832" y="1662364"/>
            <a:ext cx="2231136" cy="4262943"/>
            <a:chOff x="941832" y="1662364"/>
            <a:chExt cx="2231136" cy="4262943"/>
          </a:xfrm>
        </p:grpSpPr>
        <p:grpSp>
          <p:nvGrpSpPr>
            <p:cNvPr id="50" name="Group 49">
              <a:extLst>
                <a:ext uri="{FF2B5EF4-FFF2-40B4-BE49-F238E27FC236}">
                  <a16:creationId xmlns:a16="http://schemas.microsoft.com/office/drawing/2014/main" xmlns="" id="{8A610221-22CF-E182-00B6-97256FC62DF2}"/>
                </a:ext>
              </a:extLst>
            </p:cNvPr>
            <p:cNvGrpSpPr/>
            <p:nvPr/>
          </p:nvGrpSpPr>
          <p:grpSpPr>
            <a:xfrm>
              <a:off x="941832" y="4672481"/>
              <a:ext cx="2231136" cy="1252826"/>
              <a:chOff x="941832" y="4672481"/>
              <a:chExt cx="2231136" cy="1252826"/>
            </a:xfrm>
          </p:grpSpPr>
          <p:grpSp>
            <p:nvGrpSpPr>
              <p:cNvPr id="19" name="Group 18">
                <a:extLst>
                  <a:ext uri="{FF2B5EF4-FFF2-40B4-BE49-F238E27FC236}">
                    <a16:creationId xmlns:a16="http://schemas.microsoft.com/office/drawing/2014/main" xmlns="" id="{54FB856A-3203-C219-7D83-EDFF0BC6C841}"/>
                  </a:ext>
                </a:extLst>
              </p:cNvPr>
              <p:cNvGrpSpPr/>
              <p:nvPr/>
            </p:nvGrpSpPr>
            <p:grpSpPr>
              <a:xfrm>
                <a:off x="941832" y="4992628"/>
                <a:ext cx="2231136" cy="932679"/>
                <a:chOff x="941832" y="5175503"/>
                <a:chExt cx="2231136" cy="932679"/>
              </a:xfrm>
            </p:grpSpPr>
            <p:sp>
              <p:nvSpPr>
                <p:cNvPr id="16" name="Rectangle 15">
                  <a:extLst>
                    <a:ext uri="{FF2B5EF4-FFF2-40B4-BE49-F238E27FC236}">
                      <a16:creationId xmlns:a16="http://schemas.microsoft.com/office/drawing/2014/main" xmlns="" id="{2521C32E-DE75-C266-56CA-9AFE44BC2D6A}"/>
                    </a:ext>
                  </a:extLst>
                </p:cNvPr>
                <p:cNvSpPr/>
                <p:nvPr/>
              </p:nvSpPr>
              <p:spPr>
                <a:xfrm>
                  <a:off x="941832" y="5175503"/>
                  <a:ext cx="2231136" cy="93267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Organization profile identification and the scope of analysis which is Revenue, Business </a:t>
                  </a:r>
                  <a:r>
                    <a:rPr lang="en-US" sz="1200" dirty="0" err="1">
                      <a:solidFill>
                        <a:schemeClr val="tx1"/>
                      </a:solidFill>
                    </a:rPr>
                    <a:t>OpEx</a:t>
                  </a:r>
                  <a:r>
                    <a:rPr lang="en-US" sz="1200" dirty="0">
                      <a:solidFill>
                        <a:schemeClr val="tx1"/>
                      </a:solidFill>
                    </a:rPr>
                    <a:t> and Employees</a:t>
                  </a:r>
                </a:p>
              </p:txBody>
            </p:sp>
            <p:cxnSp>
              <p:nvCxnSpPr>
                <p:cNvPr id="18" name="Straight Connector 17">
                  <a:extLst>
                    <a:ext uri="{FF2B5EF4-FFF2-40B4-BE49-F238E27FC236}">
                      <a16:creationId xmlns:a16="http://schemas.microsoft.com/office/drawing/2014/main" xmlns="" id="{57C1953D-48BE-4705-4438-5C852449AA67}"/>
                    </a:ext>
                  </a:extLst>
                </p:cNvPr>
                <p:cNvCxnSpPr/>
                <p:nvPr/>
              </p:nvCxnSpPr>
              <p:spPr>
                <a:xfrm>
                  <a:off x="941832" y="5175504"/>
                  <a:ext cx="2231136" cy="0"/>
                </a:xfrm>
                <a:prstGeom prst="line">
                  <a:avLst/>
                </a:prstGeom>
                <a:noFill/>
                <a:ln w="57150" cap="flat" cmpd="sng">
                  <a:solidFill>
                    <a:schemeClr val="accent1"/>
                  </a:solidFill>
                  <a:prstDash val="solid"/>
                  <a:round/>
                  <a:headEnd type="none" w="lg" len="med"/>
                  <a:tailEnd type="none" w="lg" len="med"/>
                </a:ln>
              </p:spPr>
            </p:cxnSp>
          </p:grpSp>
          <p:sp>
            <p:nvSpPr>
              <p:cNvPr id="49" name="TextBox 48">
                <a:extLst>
                  <a:ext uri="{FF2B5EF4-FFF2-40B4-BE49-F238E27FC236}">
                    <a16:creationId xmlns:a16="http://schemas.microsoft.com/office/drawing/2014/main" xmlns="" id="{E6EBDF9E-71C4-7EF3-C7A5-550F8A38BEE7}"/>
                  </a:ext>
                </a:extLst>
              </p:cNvPr>
              <p:cNvSpPr txBox="1"/>
              <p:nvPr/>
            </p:nvSpPr>
            <p:spPr>
              <a:xfrm>
                <a:off x="944720" y="4672481"/>
                <a:ext cx="1929384" cy="307777"/>
              </a:xfrm>
              <a:prstGeom prst="rect">
                <a:avLst/>
              </a:prstGeom>
              <a:noFill/>
            </p:spPr>
            <p:txBody>
              <a:bodyPr wrap="square" lIns="0" rIns="0" rtlCol="0">
                <a:spAutoFit/>
              </a:bodyPr>
              <a:lstStyle/>
              <a:p>
                <a:pPr algn="l">
                  <a:spcBef>
                    <a:spcPts val="600"/>
                  </a:spcBef>
                </a:pPr>
                <a:r>
                  <a:rPr lang="en-IN" sz="1400" b="1" dirty="0">
                    <a:solidFill>
                      <a:schemeClr val="tx2"/>
                    </a:solidFill>
                  </a:rPr>
                  <a:t>Getting Started</a:t>
                </a:r>
              </a:p>
            </p:txBody>
          </p:sp>
        </p:grpSp>
        <p:grpSp>
          <p:nvGrpSpPr>
            <p:cNvPr id="51" name="Group 50">
              <a:extLst>
                <a:ext uri="{FF2B5EF4-FFF2-40B4-BE49-F238E27FC236}">
                  <a16:creationId xmlns:a16="http://schemas.microsoft.com/office/drawing/2014/main" xmlns="" id="{02122CA6-CEB9-974F-5C0A-66B4203D773D}"/>
                </a:ext>
              </a:extLst>
            </p:cNvPr>
            <p:cNvGrpSpPr/>
            <p:nvPr/>
          </p:nvGrpSpPr>
          <p:grpSpPr>
            <a:xfrm>
              <a:off x="941832" y="3167422"/>
              <a:ext cx="2231136" cy="1252826"/>
              <a:chOff x="941832" y="4672481"/>
              <a:chExt cx="2231136" cy="1252826"/>
            </a:xfrm>
          </p:grpSpPr>
          <p:grpSp>
            <p:nvGrpSpPr>
              <p:cNvPr id="52" name="Group 51">
                <a:extLst>
                  <a:ext uri="{FF2B5EF4-FFF2-40B4-BE49-F238E27FC236}">
                    <a16:creationId xmlns:a16="http://schemas.microsoft.com/office/drawing/2014/main" xmlns="" id="{6B3ADCA9-D9B9-5E2A-87FE-95851203FBB2}"/>
                  </a:ext>
                </a:extLst>
              </p:cNvPr>
              <p:cNvGrpSpPr/>
              <p:nvPr/>
            </p:nvGrpSpPr>
            <p:grpSpPr>
              <a:xfrm>
                <a:off x="941832" y="4992628"/>
                <a:ext cx="2231136" cy="932679"/>
                <a:chOff x="941832" y="5175503"/>
                <a:chExt cx="2231136" cy="932679"/>
              </a:xfrm>
            </p:grpSpPr>
            <p:sp>
              <p:nvSpPr>
                <p:cNvPr id="54" name="Rectangle 53">
                  <a:extLst>
                    <a:ext uri="{FF2B5EF4-FFF2-40B4-BE49-F238E27FC236}">
                      <a16:creationId xmlns:a16="http://schemas.microsoft.com/office/drawing/2014/main" xmlns="" id="{31041D9F-0473-D572-69F1-C532C3EBE3DD}"/>
                    </a:ext>
                  </a:extLst>
                </p:cNvPr>
                <p:cNvSpPr/>
                <p:nvPr/>
              </p:nvSpPr>
              <p:spPr>
                <a:xfrm>
                  <a:off x="941832" y="5175503"/>
                  <a:ext cx="2231136" cy="93267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Total IT Spending and Staffing (internal and contract) based on the Gartner Framework.</a:t>
                  </a:r>
                </a:p>
              </p:txBody>
            </p:sp>
            <p:cxnSp>
              <p:nvCxnSpPr>
                <p:cNvPr id="55" name="Straight Connector 54">
                  <a:extLst>
                    <a:ext uri="{FF2B5EF4-FFF2-40B4-BE49-F238E27FC236}">
                      <a16:creationId xmlns:a16="http://schemas.microsoft.com/office/drawing/2014/main" xmlns="" id="{C84AAB51-911D-6558-F502-C36BF6122762}"/>
                    </a:ext>
                  </a:extLst>
                </p:cNvPr>
                <p:cNvCxnSpPr/>
                <p:nvPr/>
              </p:nvCxnSpPr>
              <p:spPr>
                <a:xfrm>
                  <a:off x="941832" y="5175504"/>
                  <a:ext cx="2231136" cy="0"/>
                </a:xfrm>
                <a:prstGeom prst="line">
                  <a:avLst/>
                </a:prstGeom>
                <a:noFill/>
                <a:ln w="57150" cap="flat" cmpd="sng">
                  <a:solidFill>
                    <a:schemeClr val="accent1"/>
                  </a:solidFill>
                  <a:prstDash val="solid"/>
                  <a:round/>
                  <a:headEnd type="none" w="lg" len="med"/>
                  <a:tailEnd type="none" w="lg" len="med"/>
                </a:ln>
              </p:spPr>
            </p:cxnSp>
          </p:grpSp>
          <p:sp>
            <p:nvSpPr>
              <p:cNvPr id="53" name="TextBox 52">
                <a:extLst>
                  <a:ext uri="{FF2B5EF4-FFF2-40B4-BE49-F238E27FC236}">
                    <a16:creationId xmlns:a16="http://schemas.microsoft.com/office/drawing/2014/main" xmlns="" id="{7A444447-2D44-5F57-6E24-3605328FCEFD}"/>
                  </a:ext>
                </a:extLst>
              </p:cNvPr>
              <p:cNvSpPr txBox="1"/>
              <p:nvPr/>
            </p:nvSpPr>
            <p:spPr>
              <a:xfrm>
                <a:off x="944720" y="4672481"/>
                <a:ext cx="1929384" cy="307777"/>
              </a:xfrm>
              <a:prstGeom prst="rect">
                <a:avLst/>
              </a:prstGeom>
              <a:noFill/>
            </p:spPr>
            <p:txBody>
              <a:bodyPr wrap="square" lIns="0" rIns="0" rtlCol="0">
                <a:spAutoFit/>
              </a:bodyPr>
              <a:lstStyle/>
              <a:p>
                <a:pPr algn="l">
                  <a:spcBef>
                    <a:spcPts val="600"/>
                  </a:spcBef>
                </a:pPr>
                <a:r>
                  <a:rPr lang="en-IN" sz="1400" b="1" dirty="0">
                    <a:solidFill>
                      <a:schemeClr val="tx2"/>
                    </a:solidFill>
                  </a:rPr>
                  <a:t>Total IT</a:t>
                </a:r>
              </a:p>
            </p:txBody>
          </p:sp>
        </p:grpSp>
        <p:grpSp>
          <p:nvGrpSpPr>
            <p:cNvPr id="56" name="Group 55">
              <a:extLst>
                <a:ext uri="{FF2B5EF4-FFF2-40B4-BE49-F238E27FC236}">
                  <a16:creationId xmlns:a16="http://schemas.microsoft.com/office/drawing/2014/main" xmlns="" id="{66960513-B01E-B55C-99E3-1D4A775EE161}"/>
                </a:ext>
              </a:extLst>
            </p:cNvPr>
            <p:cNvGrpSpPr/>
            <p:nvPr/>
          </p:nvGrpSpPr>
          <p:grpSpPr>
            <a:xfrm>
              <a:off x="941832" y="1662364"/>
              <a:ext cx="2231136" cy="1252826"/>
              <a:chOff x="941832" y="4672481"/>
              <a:chExt cx="2231136" cy="1252826"/>
            </a:xfrm>
          </p:grpSpPr>
          <p:grpSp>
            <p:nvGrpSpPr>
              <p:cNvPr id="57" name="Group 56">
                <a:extLst>
                  <a:ext uri="{FF2B5EF4-FFF2-40B4-BE49-F238E27FC236}">
                    <a16:creationId xmlns:a16="http://schemas.microsoft.com/office/drawing/2014/main" xmlns="" id="{C9703F99-1781-5423-CD84-6E306789BCD8}"/>
                  </a:ext>
                </a:extLst>
              </p:cNvPr>
              <p:cNvGrpSpPr/>
              <p:nvPr/>
            </p:nvGrpSpPr>
            <p:grpSpPr>
              <a:xfrm>
                <a:off x="941832" y="4992628"/>
                <a:ext cx="2231136" cy="932679"/>
                <a:chOff x="941832" y="5175503"/>
                <a:chExt cx="2231136" cy="932679"/>
              </a:xfrm>
            </p:grpSpPr>
            <p:sp>
              <p:nvSpPr>
                <p:cNvPr id="59" name="Rectangle 58">
                  <a:extLst>
                    <a:ext uri="{FF2B5EF4-FFF2-40B4-BE49-F238E27FC236}">
                      <a16:creationId xmlns:a16="http://schemas.microsoft.com/office/drawing/2014/main" xmlns="" id="{7E556F4A-2472-265A-BB3F-27159A665DA8}"/>
                    </a:ext>
                  </a:extLst>
                </p:cNvPr>
                <p:cNvSpPr/>
                <p:nvPr/>
              </p:nvSpPr>
              <p:spPr>
                <a:xfrm>
                  <a:off x="941832" y="5175503"/>
                  <a:ext cx="2231136" cy="93267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Allocation of IT Spending to Run, Growth, and Transform the business Questions around IT aspirations/investments</a:t>
                  </a:r>
                </a:p>
              </p:txBody>
            </p:sp>
            <p:cxnSp>
              <p:nvCxnSpPr>
                <p:cNvPr id="60" name="Straight Connector 59">
                  <a:extLst>
                    <a:ext uri="{FF2B5EF4-FFF2-40B4-BE49-F238E27FC236}">
                      <a16:creationId xmlns:a16="http://schemas.microsoft.com/office/drawing/2014/main" xmlns="" id="{D90D6E10-DFBB-532B-0503-15F5FD295CB7}"/>
                    </a:ext>
                  </a:extLst>
                </p:cNvPr>
                <p:cNvCxnSpPr/>
                <p:nvPr/>
              </p:nvCxnSpPr>
              <p:spPr>
                <a:xfrm>
                  <a:off x="941832" y="5175504"/>
                  <a:ext cx="2231136" cy="0"/>
                </a:xfrm>
                <a:prstGeom prst="line">
                  <a:avLst/>
                </a:prstGeom>
                <a:noFill/>
                <a:ln w="57150" cap="flat" cmpd="sng">
                  <a:solidFill>
                    <a:schemeClr val="accent1"/>
                  </a:solidFill>
                  <a:prstDash val="solid"/>
                  <a:round/>
                  <a:headEnd type="none" w="lg" len="med"/>
                  <a:tailEnd type="none" w="lg" len="med"/>
                </a:ln>
              </p:spPr>
            </p:cxnSp>
          </p:grpSp>
          <p:sp>
            <p:nvSpPr>
              <p:cNvPr id="58" name="TextBox 57">
                <a:extLst>
                  <a:ext uri="{FF2B5EF4-FFF2-40B4-BE49-F238E27FC236}">
                    <a16:creationId xmlns:a16="http://schemas.microsoft.com/office/drawing/2014/main" xmlns="" id="{6ABA410C-674B-E9CC-FA45-65B63067E8EB}"/>
                  </a:ext>
                </a:extLst>
              </p:cNvPr>
              <p:cNvSpPr txBox="1"/>
              <p:nvPr/>
            </p:nvSpPr>
            <p:spPr>
              <a:xfrm>
                <a:off x="944720" y="4672481"/>
                <a:ext cx="1929384" cy="307777"/>
              </a:xfrm>
              <a:prstGeom prst="rect">
                <a:avLst/>
              </a:prstGeom>
              <a:noFill/>
            </p:spPr>
            <p:txBody>
              <a:bodyPr wrap="square" lIns="0" rIns="0" rtlCol="0">
                <a:spAutoFit/>
              </a:bodyPr>
              <a:lstStyle/>
              <a:p>
                <a:pPr algn="l">
                  <a:spcBef>
                    <a:spcPts val="600"/>
                  </a:spcBef>
                </a:pPr>
                <a:r>
                  <a:rPr lang="en-IN" sz="1400" b="1" dirty="0">
                    <a:solidFill>
                      <a:schemeClr val="tx2"/>
                    </a:solidFill>
                  </a:rPr>
                  <a:t>Strategic Spend</a:t>
                </a:r>
              </a:p>
            </p:txBody>
          </p:sp>
        </p:grpSp>
      </p:grpSp>
      <p:grpSp>
        <p:nvGrpSpPr>
          <p:cNvPr id="61" name="Group 60">
            <a:extLst>
              <a:ext uri="{FF2B5EF4-FFF2-40B4-BE49-F238E27FC236}">
                <a16:creationId xmlns:a16="http://schemas.microsoft.com/office/drawing/2014/main" xmlns="" id="{3C7FADF0-615A-30A0-C1FE-7B93942E1DCF}"/>
              </a:ext>
            </a:extLst>
          </p:cNvPr>
          <p:cNvGrpSpPr/>
          <p:nvPr/>
        </p:nvGrpSpPr>
        <p:grpSpPr>
          <a:xfrm>
            <a:off x="4979638" y="925250"/>
            <a:ext cx="2481866" cy="1252826"/>
            <a:chOff x="941832" y="4672481"/>
            <a:chExt cx="2481866" cy="1252826"/>
          </a:xfrm>
        </p:grpSpPr>
        <p:grpSp>
          <p:nvGrpSpPr>
            <p:cNvPr id="62" name="Group 61">
              <a:extLst>
                <a:ext uri="{FF2B5EF4-FFF2-40B4-BE49-F238E27FC236}">
                  <a16:creationId xmlns:a16="http://schemas.microsoft.com/office/drawing/2014/main" xmlns="" id="{D669C88F-E6B3-BF7E-834A-444A44F546E7}"/>
                </a:ext>
              </a:extLst>
            </p:cNvPr>
            <p:cNvGrpSpPr/>
            <p:nvPr/>
          </p:nvGrpSpPr>
          <p:grpSpPr>
            <a:xfrm>
              <a:off x="941832" y="4992628"/>
              <a:ext cx="2231136" cy="932679"/>
              <a:chOff x="941832" y="5175503"/>
              <a:chExt cx="2231136" cy="932679"/>
            </a:xfrm>
          </p:grpSpPr>
          <p:sp>
            <p:nvSpPr>
              <p:cNvPr id="64" name="Rectangle 63">
                <a:extLst>
                  <a:ext uri="{FF2B5EF4-FFF2-40B4-BE49-F238E27FC236}">
                    <a16:creationId xmlns:a16="http://schemas.microsoft.com/office/drawing/2014/main" xmlns="" id="{6660CD3B-4396-6766-99D0-E06776B75343}"/>
                  </a:ext>
                </a:extLst>
              </p:cNvPr>
              <p:cNvSpPr/>
              <p:nvPr/>
            </p:nvSpPr>
            <p:spPr>
              <a:xfrm>
                <a:off x="941832" y="5175503"/>
                <a:ext cx="2231136" cy="93267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Allocation of IT spending to categories such as  Infrastructure and  Applications, and all their subcategories. </a:t>
                </a:r>
              </a:p>
            </p:txBody>
          </p:sp>
          <p:cxnSp>
            <p:nvCxnSpPr>
              <p:cNvPr id="65" name="Straight Connector 64">
                <a:extLst>
                  <a:ext uri="{FF2B5EF4-FFF2-40B4-BE49-F238E27FC236}">
                    <a16:creationId xmlns:a16="http://schemas.microsoft.com/office/drawing/2014/main" xmlns="" id="{BE010217-6461-CB29-FAB2-90F2D84C825E}"/>
                  </a:ext>
                </a:extLst>
              </p:cNvPr>
              <p:cNvCxnSpPr/>
              <p:nvPr/>
            </p:nvCxnSpPr>
            <p:spPr>
              <a:xfrm>
                <a:off x="941832" y="5175504"/>
                <a:ext cx="2231136" cy="0"/>
              </a:xfrm>
              <a:prstGeom prst="line">
                <a:avLst/>
              </a:prstGeom>
              <a:noFill/>
              <a:ln w="57150" cap="flat" cmpd="sng">
                <a:solidFill>
                  <a:schemeClr val="accent1"/>
                </a:solidFill>
                <a:prstDash val="solid"/>
                <a:round/>
                <a:headEnd type="none" w="lg" len="med"/>
                <a:tailEnd type="none" w="lg" len="med"/>
              </a:ln>
            </p:spPr>
          </p:cxnSp>
        </p:grpSp>
        <p:sp>
          <p:nvSpPr>
            <p:cNvPr id="63" name="TextBox 62">
              <a:extLst>
                <a:ext uri="{FF2B5EF4-FFF2-40B4-BE49-F238E27FC236}">
                  <a16:creationId xmlns:a16="http://schemas.microsoft.com/office/drawing/2014/main" xmlns="" id="{5B73A1B3-0FA9-DED8-023E-655910224E68}"/>
                </a:ext>
              </a:extLst>
            </p:cNvPr>
            <p:cNvSpPr txBox="1"/>
            <p:nvPr/>
          </p:nvSpPr>
          <p:spPr>
            <a:xfrm>
              <a:off x="944720" y="4672481"/>
              <a:ext cx="2478978" cy="307777"/>
            </a:xfrm>
            <a:prstGeom prst="rect">
              <a:avLst/>
            </a:prstGeom>
            <a:noFill/>
          </p:spPr>
          <p:txBody>
            <a:bodyPr wrap="square" lIns="0" rIns="0" rtlCol="0">
              <a:spAutoFit/>
            </a:bodyPr>
            <a:lstStyle/>
            <a:p>
              <a:pPr algn="l">
                <a:spcBef>
                  <a:spcPts val="600"/>
                </a:spcBef>
              </a:pPr>
              <a:r>
                <a:rPr lang="en-IN" sz="1400" b="1" dirty="0">
                  <a:solidFill>
                    <a:schemeClr val="tx2"/>
                  </a:solidFill>
                </a:rPr>
                <a:t>Technical Functional Spend</a:t>
              </a:r>
            </a:p>
          </p:txBody>
        </p:sp>
      </p:grpSp>
      <p:grpSp>
        <p:nvGrpSpPr>
          <p:cNvPr id="67" name="Group 66">
            <a:extLst>
              <a:ext uri="{FF2B5EF4-FFF2-40B4-BE49-F238E27FC236}">
                <a16:creationId xmlns:a16="http://schemas.microsoft.com/office/drawing/2014/main" xmlns="" id="{DB991380-EDCD-CC48-C4A4-C07C3301EF58}"/>
              </a:ext>
            </a:extLst>
          </p:cNvPr>
          <p:cNvGrpSpPr/>
          <p:nvPr/>
        </p:nvGrpSpPr>
        <p:grpSpPr>
          <a:xfrm>
            <a:off x="9016144" y="1662364"/>
            <a:ext cx="2231136" cy="4262943"/>
            <a:chOff x="941832" y="1662364"/>
            <a:chExt cx="2231136" cy="4262943"/>
          </a:xfrm>
        </p:grpSpPr>
        <p:grpSp>
          <p:nvGrpSpPr>
            <p:cNvPr id="68" name="Group 67">
              <a:extLst>
                <a:ext uri="{FF2B5EF4-FFF2-40B4-BE49-F238E27FC236}">
                  <a16:creationId xmlns:a16="http://schemas.microsoft.com/office/drawing/2014/main" xmlns="" id="{DF387F7F-2F6F-CB97-52BD-698000C7BC55}"/>
                </a:ext>
              </a:extLst>
            </p:cNvPr>
            <p:cNvGrpSpPr/>
            <p:nvPr/>
          </p:nvGrpSpPr>
          <p:grpSpPr>
            <a:xfrm>
              <a:off x="941832" y="4672481"/>
              <a:ext cx="2231136" cy="1252826"/>
              <a:chOff x="941832" y="4672481"/>
              <a:chExt cx="2231136" cy="1252826"/>
            </a:xfrm>
          </p:grpSpPr>
          <p:grpSp>
            <p:nvGrpSpPr>
              <p:cNvPr id="79" name="Group 78">
                <a:extLst>
                  <a:ext uri="{FF2B5EF4-FFF2-40B4-BE49-F238E27FC236}">
                    <a16:creationId xmlns:a16="http://schemas.microsoft.com/office/drawing/2014/main" xmlns="" id="{BCD1EF4A-DFF0-0414-5D2E-30CACD467194}"/>
                  </a:ext>
                </a:extLst>
              </p:cNvPr>
              <p:cNvGrpSpPr/>
              <p:nvPr/>
            </p:nvGrpSpPr>
            <p:grpSpPr>
              <a:xfrm>
                <a:off x="941832" y="4992628"/>
                <a:ext cx="2231136" cy="932679"/>
                <a:chOff x="941832" y="5175503"/>
                <a:chExt cx="2231136" cy="932679"/>
              </a:xfrm>
            </p:grpSpPr>
            <p:sp>
              <p:nvSpPr>
                <p:cNvPr id="81" name="Rectangle 80">
                  <a:extLst>
                    <a:ext uri="{FF2B5EF4-FFF2-40B4-BE49-F238E27FC236}">
                      <a16:creationId xmlns:a16="http://schemas.microsoft.com/office/drawing/2014/main" xmlns="" id="{384B5640-0469-4E37-5C8A-AF6770DC4C8A}"/>
                    </a:ext>
                  </a:extLst>
                </p:cNvPr>
                <p:cNvSpPr/>
                <p:nvPr/>
              </p:nvSpPr>
              <p:spPr>
                <a:xfrm>
                  <a:off x="941832" y="5175503"/>
                  <a:ext cx="2231136" cy="93267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 granular view of the IT Security Spending and Staffing in the Technical Function Spend and the Technical Function Staff</a:t>
                  </a:r>
                </a:p>
              </p:txBody>
            </p:sp>
            <p:cxnSp>
              <p:nvCxnSpPr>
                <p:cNvPr id="82" name="Straight Connector 81">
                  <a:extLst>
                    <a:ext uri="{FF2B5EF4-FFF2-40B4-BE49-F238E27FC236}">
                      <a16:creationId xmlns:a16="http://schemas.microsoft.com/office/drawing/2014/main" xmlns="" id="{F44E72E5-D0D4-C3A6-2D6E-C687AA067178}"/>
                    </a:ext>
                  </a:extLst>
                </p:cNvPr>
                <p:cNvCxnSpPr/>
                <p:nvPr/>
              </p:nvCxnSpPr>
              <p:spPr>
                <a:xfrm>
                  <a:off x="941832" y="5175504"/>
                  <a:ext cx="2231136" cy="0"/>
                </a:xfrm>
                <a:prstGeom prst="line">
                  <a:avLst/>
                </a:prstGeom>
                <a:noFill/>
                <a:ln w="57150" cap="flat" cmpd="sng">
                  <a:solidFill>
                    <a:schemeClr val="accent1"/>
                  </a:solidFill>
                  <a:prstDash val="solid"/>
                  <a:round/>
                  <a:headEnd type="none" w="lg" len="med"/>
                  <a:tailEnd type="none" w="lg" len="med"/>
                </a:ln>
              </p:spPr>
            </p:cxnSp>
          </p:grpSp>
          <p:sp>
            <p:nvSpPr>
              <p:cNvPr id="80" name="TextBox 79">
                <a:extLst>
                  <a:ext uri="{FF2B5EF4-FFF2-40B4-BE49-F238E27FC236}">
                    <a16:creationId xmlns:a16="http://schemas.microsoft.com/office/drawing/2014/main" xmlns="" id="{FA3FC62F-6116-3157-E93A-0407C0C420A7}"/>
                  </a:ext>
                </a:extLst>
              </p:cNvPr>
              <p:cNvSpPr txBox="1"/>
              <p:nvPr/>
            </p:nvSpPr>
            <p:spPr>
              <a:xfrm>
                <a:off x="944720" y="4672481"/>
                <a:ext cx="1929384" cy="307777"/>
              </a:xfrm>
              <a:prstGeom prst="rect">
                <a:avLst/>
              </a:prstGeom>
              <a:noFill/>
            </p:spPr>
            <p:txBody>
              <a:bodyPr wrap="square" lIns="0" rIns="0" rtlCol="0">
                <a:spAutoFit/>
              </a:bodyPr>
              <a:lstStyle/>
              <a:p>
                <a:pPr algn="l">
                  <a:spcBef>
                    <a:spcPts val="600"/>
                  </a:spcBef>
                </a:pPr>
                <a:r>
                  <a:rPr lang="en-IN" sz="1400" b="1" dirty="0">
                    <a:solidFill>
                      <a:schemeClr val="tx2"/>
                    </a:solidFill>
                  </a:rPr>
                  <a:t>IT Security</a:t>
                </a:r>
              </a:p>
            </p:txBody>
          </p:sp>
        </p:grpSp>
        <p:grpSp>
          <p:nvGrpSpPr>
            <p:cNvPr id="69" name="Group 68">
              <a:extLst>
                <a:ext uri="{FF2B5EF4-FFF2-40B4-BE49-F238E27FC236}">
                  <a16:creationId xmlns:a16="http://schemas.microsoft.com/office/drawing/2014/main" xmlns="" id="{F81371DB-6788-F067-3869-F2AB53728226}"/>
                </a:ext>
              </a:extLst>
            </p:cNvPr>
            <p:cNvGrpSpPr/>
            <p:nvPr/>
          </p:nvGrpSpPr>
          <p:grpSpPr>
            <a:xfrm>
              <a:off x="941832" y="3167422"/>
              <a:ext cx="2231136" cy="1252826"/>
              <a:chOff x="941832" y="4672481"/>
              <a:chExt cx="2231136" cy="1252826"/>
            </a:xfrm>
          </p:grpSpPr>
          <p:grpSp>
            <p:nvGrpSpPr>
              <p:cNvPr id="75" name="Group 74">
                <a:extLst>
                  <a:ext uri="{FF2B5EF4-FFF2-40B4-BE49-F238E27FC236}">
                    <a16:creationId xmlns:a16="http://schemas.microsoft.com/office/drawing/2014/main" xmlns="" id="{F230B2A0-6E56-4ABF-2669-5CC6076214B8}"/>
                  </a:ext>
                </a:extLst>
              </p:cNvPr>
              <p:cNvGrpSpPr/>
              <p:nvPr/>
            </p:nvGrpSpPr>
            <p:grpSpPr>
              <a:xfrm>
                <a:off x="941832" y="4992628"/>
                <a:ext cx="2231136" cy="932679"/>
                <a:chOff x="941832" y="5175503"/>
                <a:chExt cx="2231136" cy="932679"/>
              </a:xfrm>
            </p:grpSpPr>
            <p:sp>
              <p:nvSpPr>
                <p:cNvPr id="77" name="Rectangle 76">
                  <a:extLst>
                    <a:ext uri="{FF2B5EF4-FFF2-40B4-BE49-F238E27FC236}">
                      <a16:creationId xmlns:a16="http://schemas.microsoft.com/office/drawing/2014/main" xmlns="" id="{35A6D5C6-FB84-1717-A295-82A8A06F1F12}"/>
                    </a:ext>
                  </a:extLst>
                </p:cNvPr>
                <p:cNvSpPr/>
                <p:nvPr/>
              </p:nvSpPr>
              <p:spPr>
                <a:xfrm>
                  <a:off x="941832" y="5175503"/>
                  <a:ext cx="2231136" cy="93267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Allocation of IT Staffing to categories such as  Infrastructure and  Applications, and all of their subcategories.</a:t>
                  </a:r>
                </a:p>
              </p:txBody>
            </p:sp>
            <p:cxnSp>
              <p:nvCxnSpPr>
                <p:cNvPr id="78" name="Straight Connector 77">
                  <a:extLst>
                    <a:ext uri="{FF2B5EF4-FFF2-40B4-BE49-F238E27FC236}">
                      <a16:creationId xmlns:a16="http://schemas.microsoft.com/office/drawing/2014/main" xmlns="" id="{F98107A2-CE1A-4981-C7F5-160AD279A5E7}"/>
                    </a:ext>
                  </a:extLst>
                </p:cNvPr>
                <p:cNvCxnSpPr/>
                <p:nvPr/>
              </p:nvCxnSpPr>
              <p:spPr>
                <a:xfrm>
                  <a:off x="941832" y="5175504"/>
                  <a:ext cx="2231136" cy="0"/>
                </a:xfrm>
                <a:prstGeom prst="line">
                  <a:avLst/>
                </a:prstGeom>
                <a:noFill/>
                <a:ln w="57150" cap="flat" cmpd="sng">
                  <a:solidFill>
                    <a:schemeClr val="accent1"/>
                  </a:solidFill>
                  <a:prstDash val="solid"/>
                  <a:round/>
                  <a:headEnd type="none" w="lg" len="med"/>
                  <a:tailEnd type="none" w="lg" len="med"/>
                </a:ln>
              </p:spPr>
            </p:cxnSp>
          </p:grpSp>
          <p:sp>
            <p:nvSpPr>
              <p:cNvPr id="76" name="TextBox 75">
                <a:extLst>
                  <a:ext uri="{FF2B5EF4-FFF2-40B4-BE49-F238E27FC236}">
                    <a16:creationId xmlns:a16="http://schemas.microsoft.com/office/drawing/2014/main" xmlns="" id="{8A001326-66F2-FD31-0DC4-EF44C67F0A1C}"/>
                  </a:ext>
                </a:extLst>
              </p:cNvPr>
              <p:cNvSpPr txBox="1"/>
              <p:nvPr/>
            </p:nvSpPr>
            <p:spPr>
              <a:xfrm>
                <a:off x="944720" y="4672481"/>
                <a:ext cx="2228248" cy="307777"/>
              </a:xfrm>
              <a:prstGeom prst="rect">
                <a:avLst/>
              </a:prstGeom>
              <a:noFill/>
            </p:spPr>
            <p:txBody>
              <a:bodyPr wrap="square" lIns="0" rIns="0" rtlCol="0">
                <a:spAutoFit/>
              </a:bodyPr>
              <a:lstStyle/>
              <a:p>
                <a:pPr algn="l">
                  <a:spcBef>
                    <a:spcPts val="600"/>
                  </a:spcBef>
                </a:pPr>
                <a:r>
                  <a:rPr lang="en-IN" sz="1400" b="1" dirty="0">
                    <a:solidFill>
                      <a:schemeClr val="tx2"/>
                    </a:solidFill>
                  </a:rPr>
                  <a:t>Technical Functional Staff</a:t>
                </a:r>
              </a:p>
            </p:txBody>
          </p:sp>
        </p:grpSp>
        <p:grpSp>
          <p:nvGrpSpPr>
            <p:cNvPr id="70" name="Group 69">
              <a:extLst>
                <a:ext uri="{FF2B5EF4-FFF2-40B4-BE49-F238E27FC236}">
                  <a16:creationId xmlns:a16="http://schemas.microsoft.com/office/drawing/2014/main" xmlns="" id="{3A489016-5AC6-7D9F-4306-1B964AEA4373}"/>
                </a:ext>
              </a:extLst>
            </p:cNvPr>
            <p:cNvGrpSpPr/>
            <p:nvPr/>
          </p:nvGrpSpPr>
          <p:grpSpPr>
            <a:xfrm>
              <a:off x="941832" y="1662364"/>
              <a:ext cx="2231136" cy="1252826"/>
              <a:chOff x="941832" y="4672481"/>
              <a:chExt cx="2231136" cy="1252826"/>
            </a:xfrm>
          </p:grpSpPr>
          <p:grpSp>
            <p:nvGrpSpPr>
              <p:cNvPr id="71" name="Group 70">
                <a:extLst>
                  <a:ext uri="{FF2B5EF4-FFF2-40B4-BE49-F238E27FC236}">
                    <a16:creationId xmlns:a16="http://schemas.microsoft.com/office/drawing/2014/main" xmlns="" id="{167C2024-CCBB-9852-9773-17B2FC612223}"/>
                  </a:ext>
                </a:extLst>
              </p:cNvPr>
              <p:cNvGrpSpPr/>
              <p:nvPr/>
            </p:nvGrpSpPr>
            <p:grpSpPr>
              <a:xfrm>
                <a:off x="941832" y="4992628"/>
                <a:ext cx="2231136" cy="932679"/>
                <a:chOff x="941832" y="5175503"/>
                <a:chExt cx="2231136" cy="932679"/>
              </a:xfrm>
            </p:grpSpPr>
            <p:sp>
              <p:nvSpPr>
                <p:cNvPr id="73" name="Rectangle 72">
                  <a:extLst>
                    <a:ext uri="{FF2B5EF4-FFF2-40B4-BE49-F238E27FC236}">
                      <a16:creationId xmlns:a16="http://schemas.microsoft.com/office/drawing/2014/main" xmlns="" id="{B41CB380-DE24-4BB7-CF2C-52501E63615B}"/>
                    </a:ext>
                  </a:extLst>
                </p:cNvPr>
                <p:cNvSpPr/>
                <p:nvPr/>
              </p:nvSpPr>
              <p:spPr>
                <a:xfrm>
                  <a:off x="941832" y="5175503"/>
                  <a:ext cx="2231136" cy="93267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Allocation of IT spending to Personnel, Hardware, Software, External Services and all their subcategories. </a:t>
                  </a:r>
                </a:p>
              </p:txBody>
            </p:sp>
            <p:cxnSp>
              <p:nvCxnSpPr>
                <p:cNvPr id="74" name="Straight Connector 73">
                  <a:extLst>
                    <a:ext uri="{FF2B5EF4-FFF2-40B4-BE49-F238E27FC236}">
                      <a16:creationId xmlns:a16="http://schemas.microsoft.com/office/drawing/2014/main" xmlns="" id="{E5062AD8-D7B3-E971-CD36-2E01B69BF43B}"/>
                    </a:ext>
                  </a:extLst>
                </p:cNvPr>
                <p:cNvCxnSpPr/>
                <p:nvPr/>
              </p:nvCxnSpPr>
              <p:spPr>
                <a:xfrm>
                  <a:off x="941832" y="5175504"/>
                  <a:ext cx="2231136" cy="0"/>
                </a:xfrm>
                <a:prstGeom prst="line">
                  <a:avLst/>
                </a:prstGeom>
                <a:noFill/>
                <a:ln w="57150" cap="flat" cmpd="sng">
                  <a:solidFill>
                    <a:schemeClr val="accent1"/>
                  </a:solidFill>
                  <a:prstDash val="solid"/>
                  <a:round/>
                  <a:headEnd type="none" w="lg" len="med"/>
                  <a:tailEnd type="none" w="lg" len="med"/>
                </a:ln>
              </p:spPr>
            </p:cxnSp>
          </p:grpSp>
          <p:sp>
            <p:nvSpPr>
              <p:cNvPr id="72" name="TextBox 71">
                <a:extLst>
                  <a:ext uri="{FF2B5EF4-FFF2-40B4-BE49-F238E27FC236}">
                    <a16:creationId xmlns:a16="http://schemas.microsoft.com/office/drawing/2014/main" xmlns="" id="{7F79EBC5-42B5-06F3-B717-C7A2F6F40439}"/>
                  </a:ext>
                </a:extLst>
              </p:cNvPr>
              <p:cNvSpPr txBox="1"/>
              <p:nvPr/>
            </p:nvSpPr>
            <p:spPr>
              <a:xfrm>
                <a:off x="944720" y="4672481"/>
                <a:ext cx="1929384" cy="307777"/>
              </a:xfrm>
              <a:prstGeom prst="rect">
                <a:avLst/>
              </a:prstGeom>
              <a:noFill/>
            </p:spPr>
            <p:txBody>
              <a:bodyPr wrap="square" lIns="0" rIns="0" rtlCol="0">
                <a:spAutoFit/>
              </a:bodyPr>
              <a:lstStyle/>
              <a:p>
                <a:pPr algn="l">
                  <a:spcBef>
                    <a:spcPts val="600"/>
                  </a:spcBef>
                </a:pPr>
                <a:r>
                  <a:rPr lang="en-IN" sz="1400" b="1" dirty="0">
                    <a:solidFill>
                      <a:schemeClr val="tx2"/>
                    </a:solidFill>
                  </a:rPr>
                  <a:t>Asset Spend</a:t>
                </a:r>
              </a:p>
            </p:txBody>
          </p:sp>
        </p:grpSp>
      </p:grpSp>
      <p:cxnSp>
        <p:nvCxnSpPr>
          <p:cNvPr id="84" name="Straight Connector 83">
            <a:extLst>
              <a:ext uri="{FF2B5EF4-FFF2-40B4-BE49-F238E27FC236}">
                <a16:creationId xmlns:a16="http://schemas.microsoft.com/office/drawing/2014/main" xmlns="" id="{FC871B21-3C2F-B191-B127-ACA1772A7E69}"/>
              </a:ext>
            </a:extLst>
          </p:cNvPr>
          <p:cNvCxnSpPr>
            <a:cxnSpLocks/>
            <a:stCxn id="4" idx="1"/>
            <a:endCxn id="16" idx="3"/>
          </p:cNvCxnSpPr>
          <p:nvPr/>
        </p:nvCxnSpPr>
        <p:spPr>
          <a:xfrm flipH="1" flipV="1">
            <a:off x="3172968" y="5458968"/>
            <a:ext cx="746108" cy="19871"/>
          </a:xfrm>
          <a:prstGeom prst="line">
            <a:avLst/>
          </a:prstGeom>
          <a:noFill/>
          <a:ln w="12700" cap="flat" cmpd="sng">
            <a:solidFill>
              <a:srgbClr val="6F7878"/>
            </a:solidFill>
            <a:prstDash val="dash"/>
            <a:round/>
            <a:headEnd type="none" w="lg" len="med"/>
            <a:tailEnd type="none" w="lg" len="med"/>
          </a:ln>
        </p:spPr>
      </p:cxnSp>
      <p:cxnSp>
        <p:nvCxnSpPr>
          <p:cNvPr id="86" name="Straight Connector 85">
            <a:extLst>
              <a:ext uri="{FF2B5EF4-FFF2-40B4-BE49-F238E27FC236}">
                <a16:creationId xmlns:a16="http://schemas.microsoft.com/office/drawing/2014/main" xmlns="" id="{772F45AE-841D-AABF-A329-50068380E02F}"/>
              </a:ext>
            </a:extLst>
          </p:cNvPr>
          <p:cNvCxnSpPr>
            <a:cxnSpLocks/>
            <a:stCxn id="6" idx="1"/>
            <a:endCxn id="54" idx="3"/>
          </p:cNvCxnSpPr>
          <p:nvPr/>
        </p:nvCxnSpPr>
        <p:spPr>
          <a:xfrm flipH="1" flipV="1">
            <a:off x="3172968" y="3953909"/>
            <a:ext cx="746108" cy="195051"/>
          </a:xfrm>
          <a:prstGeom prst="line">
            <a:avLst/>
          </a:prstGeom>
          <a:noFill/>
          <a:ln w="12700" cap="flat" cmpd="sng">
            <a:solidFill>
              <a:srgbClr val="6F7878"/>
            </a:solidFill>
            <a:prstDash val="dash"/>
            <a:round/>
            <a:headEnd type="none" w="lg" len="med"/>
            <a:tailEnd type="none" w="lg" len="med"/>
          </a:ln>
        </p:spPr>
      </p:cxnSp>
      <p:cxnSp>
        <p:nvCxnSpPr>
          <p:cNvPr id="89" name="Straight Connector 88">
            <a:extLst>
              <a:ext uri="{FF2B5EF4-FFF2-40B4-BE49-F238E27FC236}">
                <a16:creationId xmlns:a16="http://schemas.microsoft.com/office/drawing/2014/main" xmlns="" id="{02AE5E1C-5578-ACA1-C5B6-BA8E301317C7}"/>
              </a:ext>
            </a:extLst>
          </p:cNvPr>
          <p:cNvCxnSpPr>
            <a:cxnSpLocks/>
            <a:stCxn id="8" idx="0"/>
            <a:endCxn id="59" idx="3"/>
          </p:cNvCxnSpPr>
          <p:nvPr/>
        </p:nvCxnSpPr>
        <p:spPr>
          <a:xfrm flipH="1" flipV="1">
            <a:off x="3172968" y="2448851"/>
            <a:ext cx="1601751" cy="607868"/>
          </a:xfrm>
          <a:prstGeom prst="line">
            <a:avLst/>
          </a:prstGeom>
          <a:noFill/>
          <a:ln w="12700" cap="flat" cmpd="sng">
            <a:solidFill>
              <a:srgbClr val="6F7878"/>
            </a:solidFill>
            <a:prstDash val="dash"/>
            <a:round/>
            <a:headEnd type="none" w="lg" len="med"/>
            <a:tailEnd type="none" w="lg" len="med"/>
          </a:ln>
        </p:spPr>
      </p:cxnSp>
      <p:cxnSp>
        <p:nvCxnSpPr>
          <p:cNvPr id="92" name="Straight Connector 91">
            <a:extLst>
              <a:ext uri="{FF2B5EF4-FFF2-40B4-BE49-F238E27FC236}">
                <a16:creationId xmlns:a16="http://schemas.microsoft.com/office/drawing/2014/main" xmlns="" id="{D5EF8F67-938A-E603-4901-B1691292C013}"/>
              </a:ext>
            </a:extLst>
          </p:cNvPr>
          <p:cNvCxnSpPr>
            <a:cxnSpLocks/>
            <a:stCxn id="11" idx="0"/>
            <a:endCxn id="64" idx="2"/>
          </p:cNvCxnSpPr>
          <p:nvPr/>
        </p:nvCxnSpPr>
        <p:spPr>
          <a:xfrm flipH="1" flipV="1">
            <a:off x="6095206" y="2178076"/>
            <a:ext cx="5930" cy="450459"/>
          </a:xfrm>
          <a:prstGeom prst="line">
            <a:avLst/>
          </a:prstGeom>
          <a:noFill/>
          <a:ln w="12700" cap="flat" cmpd="sng">
            <a:solidFill>
              <a:srgbClr val="6F7878"/>
            </a:solidFill>
            <a:prstDash val="dash"/>
            <a:round/>
            <a:headEnd type="none" w="lg" len="med"/>
            <a:tailEnd type="none" w="lg" len="med"/>
          </a:ln>
        </p:spPr>
      </p:cxnSp>
      <p:cxnSp>
        <p:nvCxnSpPr>
          <p:cNvPr id="95" name="Straight Connector 94">
            <a:extLst>
              <a:ext uri="{FF2B5EF4-FFF2-40B4-BE49-F238E27FC236}">
                <a16:creationId xmlns:a16="http://schemas.microsoft.com/office/drawing/2014/main" xmlns="" id="{720880A1-B027-B809-A675-03739BA834AC}"/>
              </a:ext>
            </a:extLst>
          </p:cNvPr>
          <p:cNvCxnSpPr>
            <a:cxnSpLocks/>
            <a:stCxn id="81" idx="1"/>
            <a:endCxn id="5" idx="5"/>
          </p:cNvCxnSpPr>
          <p:nvPr/>
        </p:nvCxnSpPr>
        <p:spPr>
          <a:xfrm flipH="1">
            <a:off x="8272925" y="5458968"/>
            <a:ext cx="743219" cy="19871"/>
          </a:xfrm>
          <a:prstGeom prst="line">
            <a:avLst/>
          </a:prstGeom>
          <a:noFill/>
          <a:ln w="12700" cap="flat" cmpd="sng">
            <a:solidFill>
              <a:srgbClr val="6F7878"/>
            </a:solidFill>
            <a:prstDash val="dash"/>
            <a:round/>
            <a:headEnd type="none" w="lg" len="med"/>
            <a:tailEnd type="none" w="lg" len="med"/>
          </a:ln>
        </p:spPr>
      </p:cxnSp>
      <p:cxnSp>
        <p:nvCxnSpPr>
          <p:cNvPr id="96" name="Straight Connector 95">
            <a:extLst>
              <a:ext uri="{FF2B5EF4-FFF2-40B4-BE49-F238E27FC236}">
                <a16:creationId xmlns:a16="http://schemas.microsoft.com/office/drawing/2014/main" xmlns="" id="{ED2CB466-907B-69C7-176A-F65348D2E0BA}"/>
              </a:ext>
            </a:extLst>
          </p:cNvPr>
          <p:cNvCxnSpPr>
            <a:cxnSpLocks/>
            <a:stCxn id="77" idx="1"/>
            <a:endCxn id="7" idx="5"/>
          </p:cNvCxnSpPr>
          <p:nvPr/>
        </p:nvCxnSpPr>
        <p:spPr>
          <a:xfrm flipH="1">
            <a:off x="8272925" y="3953909"/>
            <a:ext cx="743219" cy="195051"/>
          </a:xfrm>
          <a:prstGeom prst="line">
            <a:avLst/>
          </a:prstGeom>
          <a:noFill/>
          <a:ln w="12700" cap="flat" cmpd="sng">
            <a:solidFill>
              <a:srgbClr val="6F7878"/>
            </a:solidFill>
            <a:prstDash val="dash"/>
            <a:round/>
            <a:headEnd type="none" w="lg" len="med"/>
            <a:tailEnd type="none" w="lg" len="med"/>
          </a:ln>
        </p:spPr>
      </p:cxnSp>
      <p:cxnSp>
        <p:nvCxnSpPr>
          <p:cNvPr id="101" name="Straight Connector 100">
            <a:extLst>
              <a:ext uri="{FF2B5EF4-FFF2-40B4-BE49-F238E27FC236}">
                <a16:creationId xmlns:a16="http://schemas.microsoft.com/office/drawing/2014/main" xmlns="" id="{6206434F-6F54-5505-BFA1-677D6593009A}"/>
              </a:ext>
            </a:extLst>
          </p:cNvPr>
          <p:cNvCxnSpPr>
            <a:cxnSpLocks/>
            <a:stCxn id="73" idx="1"/>
            <a:endCxn id="10" idx="0"/>
          </p:cNvCxnSpPr>
          <p:nvPr/>
        </p:nvCxnSpPr>
        <p:spPr>
          <a:xfrm flipH="1">
            <a:off x="7409992" y="2448851"/>
            <a:ext cx="1606152" cy="626158"/>
          </a:xfrm>
          <a:prstGeom prst="line">
            <a:avLst/>
          </a:prstGeom>
          <a:noFill/>
          <a:ln w="12700" cap="flat" cmpd="sng">
            <a:solidFill>
              <a:srgbClr val="6F7878"/>
            </a:solidFill>
            <a:prstDash val="dash"/>
            <a:round/>
            <a:headEnd type="none" w="lg" len="med"/>
            <a:tailEnd type="none" w="lg" len="med"/>
          </a:ln>
        </p:spPr>
      </p:cxnSp>
      <p:sp>
        <p:nvSpPr>
          <p:cNvPr id="104" name="TextBox 103">
            <a:extLst>
              <a:ext uri="{FF2B5EF4-FFF2-40B4-BE49-F238E27FC236}">
                <a16:creationId xmlns:a16="http://schemas.microsoft.com/office/drawing/2014/main" xmlns="" id="{7E4DF6EA-6AB9-AC31-2982-F547CED9D59E}"/>
              </a:ext>
            </a:extLst>
          </p:cNvPr>
          <p:cNvSpPr txBox="1"/>
          <p:nvPr/>
        </p:nvSpPr>
        <p:spPr>
          <a:xfrm>
            <a:off x="4268083" y="5138928"/>
            <a:ext cx="457200" cy="369332"/>
          </a:xfrm>
          <a:prstGeom prst="rect">
            <a:avLst/>
          </a:prstGeom>
          <a:noFill/>
        </p:spPr>
        <p:txBody>
          <a:bodyPr wrap="square" lIns="0" rIns="0" rtlCol="0">
            <a:spAutoFit/>
          </a:bodyPr>
          <a:lstStyle/>
          <a:p>
            <a:pPr algn="ctr">
              <a:spcBef>
                <a:spcPts val="600"/>
              </a:spcBef>
            </a:pPr>
            <a:r>
              <a:rPr lang="en-IN" dirty="0">
                <a:solidFill>
                  <a:schemeClr val="bg2"/>
                </a:solidFill>
              </a:rPr>
              <a:t>1</a:t>
            </a:r>
          </a:p>
        </p:txBody>
      </p:sp>
      <p:sp>
        <p:nvSpPr>
          <p:cNvPr id="105" name="TextBox 104">
            <a:extLst>
              <a:ext uri="{FF2B5EF4-FFF2-40B4-BE49-F238E27FC236}">
                <a16:creationId xmlns:a16="http://schemas.microsoft.com/office/drawing/2014/main" xmlns="" id="{4A1B8D8F-3EE5-2273-29DD-D9E7631ECB0F}"/>
              </a:ext>
            </a:extLst>
          </p:cNvPr>
          <p:cNvSpPr txBox="1"/>
          <p:nvPr/>
        </p:nvSpPr>
        <p:spPr>
          <a:xfrm>
            <a:off x="4264604" y="4170364"/>
            <a:ext cx="457200" cy="369332"/>
          </a:xfrm>
          <a:prstGeom prst="rect">
            <a:avLst/>
          </a:prstGeom>
          <a:noFill/>
        </p:spPr>
        <p:txBody>
          <a:bodyPr wrap="square" lIns="0" rIns="0" rtlCol="0">
            <a:spAutoFit/>
          </a:bodyPr>
          <a:lstStyle/>
          <a:p>
            <a:pPr algn="ctr">
              <a:spcBef>
                <a:spcPts val="600"/>
              </a:spcBef>
            </a:pPr>
            <a:r>
              <a:rPr lang="en-IN" dirty="0">
                <a:solidFill>
                  <a:schemeClr val="bg2"/>
                </a:solidFill>
              </a:rPr>
              <a:t>2</a:t>
            </a:r>
          </a:p>
        </p:txBody>
      </p:sp>
      <p:sp>
        <p:nvSpPr>
          <p:cNvPr id="106" name="TextBox 105">
            <a:extLst>
              <a:ext uri="{FF2B5EF4-FFF2-40B4-BE49-F238E27FC236}">
                <a16:creationId xmlns:a16="http://schemas.microsoft.com/office/drawing/2014/main" xmlns="" id="{B43C84EE-546E-744D-CDFC-8998D7DC59BE}"/>
              </a:ext>
            </a:extLst>
          </p:cNvPr>
          <p:cNvSpPr txBox="1"/>
          <p:nvPr/>
        </p:nvSpPr>
        <p:spPr>
          <a:xfrm>
            <a:off x="4882178" y="3337956"/>
            <a:ext cx="457200" cy="369332"/>
          </a:xfrm>
          <a:prstGeom prst="rect">
            <a:avLst/>
          </a:prstGeom>
          <a:noFill/>
        </p:spPr>
        <p:txBody>
          <a:bodyPr wrap="square" lIns="0" rIns="0" rtlCol="0">
            <a:spAutoFit/>
          </a:bodyPr>
          <a:lstStyle/>
          <a:p>
            <a:pPr algn="ctr">
              <a:spcBef>
                <a:spcPts val="600"/>
              </a:spcBef>
            </a:pPr>
            <a:r>
              <a:rPr lang="en-IN" dirty="0">
                <a:solidFill>
                  <a:schemeClr val="bg2"/>
                </a:solidFill>
              </a:rPr>
              <a:t>3</a:t>
            </a:r>
          </a:p>
        </p:txBody>
      </p:sp>
      <p:sp>
        <p:nvSpPr>
          <p:cNvPr id="107" name="TextBox 106">
            <a:extLst>
              <a:ext uri="{FF2B5EF4-FFF2-40B4-BE49-F238E27FC236}">
                <a16:creationId xmlns:a16="http://schemas.microsoft.com/office/drawing/2014/main" xmlns="" id="{52D78A16-38CD-7E4D-01FE-057286AEB8A3}"/>
              </a:ext>
            </a:extLst>
          </p:cNvPr>
          <p:cNvSpPr txBox="1"/>
          <p:nvPr/>
        </p:nvSpPr>
        <p:spPr>
          <a:xfrm>
            <a:off x="5866606" y="3033445"/>
            <a:ext cx="457200" cy="369332"/>
          </a:xfrm>
          <a:prstGeom prst="rect">
            <a:avLst/>
          </a:prstGeom>
          <a:noFill/>
        </p:spPr>
        <p:txBody>
          <a:bodyPr wrap="square" lIns="0" rIns="0" rtlCol="0">
            <a:spAutoFit/>
          </a:bodyPr>
          <a:lstStyle/>
          <a:p>
            <a:pPr algn="ctr">
              <a:spcBef>
                <a:spcPts val="600"/>
              </a:spcBef>
            </a:pPr>
            <a:r>
              <a:rPr lang="en-IN" dirty="0">
                <a:solidFill>
                  <a:schemeClr val="bg2"/>
                </a:solidFill>
              </a:rPr>
              <a:t>4</a:t>
            </a:r>
          </a:p>
        </p:txBody>
      </p:sp>
      <p:sp>
        <p:nvSpPr>
          <p:cNvPr id="108" name="TextBox 107">
            <a:extLst>
              <a:ext uri="{FF2B5EF4-FFF2-40B4-BE49-F238E27FC236}">
                <a16:creationId xmlns:a16="http://schemas.microsoft.com/office/drawing/2014/main" xmlns="" id="{4BE2E78C-BE64-B382-6ABD-736153660522}"/>
              </a:ext>
            </a:extLst>
          </p:cNvPr>
          <p:cNvSpPr txBox="1"/>
          <p:nvPr/>
        </p:nvSpPr>
        <p:spPr>
          <a:xfrm>
            <a:off x="6810100" y="3334357"/>
            <a:ext cx="457200" cy="369332"/>
          </a:xfrm>
          <a:prstGeom prst="rect">
            <a:avLst/>
          </a:prstGeom>
          <a:noFill/>
        </p:spPr>
        <p:txBody>
          <a:bodyPr wrap="square" lIns="0" rIns="0" rtlCol="0">
            <a:spAutoFit/>
          </a:bodyPr>
          <a:lstStyle/>
          <a:p>
            <a:pPr algn="ctr">
              <a:spcBef>
                <a:spcPts val="600"/>
              </a:spcBef>
            </a:pPr>
            <a:r>
              <a:rPr lang="en-IN" dirty="0">
                <a:solidFill>
                  <a:schemeClr val="bg2"/>
                </a:solidFill>
              </a:rPr>
              <a:t>5</a:t>
            </a:r>
          </a:p>
        </p:txBody>
      </p:sp>
      <p:sp>
        <p:nvSpPr>
          <p:cNvPr id="109" name="TextBox 108">
            <a:extLst>
              <a:ext uri="{FF2B5EF4-FFF2-40B4-BE49-F238E27FC236}">
                <a16:creationId xmlns:a16="http://schemas.microsoft.com/office/drawing/2014/main" xmlns="" id="{AF8A6620-31EF-A8B6-E762-B410AD87F184}"/>
              </a:ext>
            </a:extLst>
          </p:cNvPr>
          <p:cNvSpPr txBox="1"/>
          <p:nvPr/>
        </p:nvSpPr>
        <p:spPr>
          <a:xfrm>
            <a:off x="7432827" y="4170364"/>
            <a:ext cx="457200" cy="369332"/>
          </a:xfrm>
          <a:prstGeom prst="rect">
            <a:avLst/>
          </a:prstGeom>
          <a:noFill/>
        </p:spPr>
        <p:txBody>
          <a:bodyPr wrap="square" lIns="0" rIns="0" rtlCol="0">
            <a:spAutoFit/>
          </a:bodyPr>
          <a:lstStyle/>
          <a:p>
            <a:pPr algn="ctr">
              <a:spcBef>
                <a:spcPts val="600"/>
              </a:spcBef>
            </a:pPr>
            <a:r>
              <a:rPr lang="en-IN" dirty="0">
                <a:solidFill>
                  <a:schemeClr val="bg2"/>
                </a:solidFill>
              </a:rPr>
              <a:t>6</a:t>
            </a:r>
          </a:p>
        </p:txBody>
      </p:sp>
      <p:sp>
        <p:nvSpPr>
          <p:cNvPr id="110" name="TextBox 109">
            <a:extLst>
              <a:ext uri="{FF2B5EF4-FFF2-40B4-BE49-F238E27FC236}">
                <a16:creationId xmlns:a16="http://schemas.microsoft.com/office/drawing/2014/main" xmlns="" id="{C5AA417F-1308-625C-EAA7-EE7DDD3208F5}"/>
              </a:ext>
            </a:extLst>
          </p:cNvPr>
          <p:cNvSpPr txBox="1"/>
          <p:nvPr/>
        </p:nvSpPr>
        <p:spPr>
          <a:xfrm>
            <a:off x="7468546" y="5138928"/>
            <a:ext cx="457200" cy="369332"/>
          </a:xfrm>
          <a:prstGeom prst="rect">
            <a:avLst/>
          </a:prstGeom>
          <a:noFill/>
        </p:spPr>
        <p:txBody>
          <a:bodyPr wrap="square" lIns="0" rIns="0" rtlCol="0">
            <a:spAutoFit/>
          </a:bodyPr>
          <a:lstStyle/>
          <a:p>
            <a:pPr algn="ctr">
              <a:spcBef>
                <a:spcPts val="600"/>
              </a:spcBef>
            </a:pPr>
            <a:r>
              <a:rPr lang="en-IN" dirty="0">
                <a:solidFill>
                  <a:schemeClr val="bg2"/>
                </a:solidFill>
              </a:rPr>
              <a:t>7</a:t>
            </a:r>
          </a:p>
        </p:txBody>
      </p:sp>
    </p:spTree>
    <p:extLst>
      <p:ext uri="{BB962C8B-B14F-4D97-AF65-F5344CB8AC3E}">
        <p14:creationId xmlns:p14="http://schemas.microsoft.com/office/powerpoint/2010/main" val="108174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xmlns="" id="{C39FB48F-AD08-3B03-1D31-1F9AD6E221C0}"/>
              </a:ext>
            </a:extLst>
          </p:cNvPr>
          <p:cNvGraphicFramePr>
            <a:graphicFrameLocks noChangeAspect="1"/>
          </p:cNvGraphicFramePr>
          <p:nvPr>
            <p:custDataLst>
              <p:tags r:id="rId2"/>
            </p:custDataLst>
            <p:extLst>
              <p:ext uri="{D42A27DB-BD31-4B8C-83A1-F6EECF244321}">
                <p14:modId xmlns:p14="http://schemas.microsoft.com/office/powerpoint/2010/main" val="22627310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8" name="think-cell Slide" r:id="rId5" imgW="404" imgH="405" progId="TCLayout.ActiveDocument.1">
                  <p:embed/>
                </p:oleObj>
              </mc:Choice>
              <mc:Fallback>
                <p:oleObj name="think-cell Slide" r:id="rId5" imgW="404" imgH="405" progId="TCLayout.ActiveDocument.1">
                  <p:embed/>
                  <p:pic>
                    <p:nvPicPr>
                      <p:cNvPr id="12" name="Object 11" hidden="1">
                        <a:extLst>
                          <a:ext uri="{FF2B5EF4-FFF2-40B4-BE49-F238E27FC236}">
                            <a16:creationId xmlns:a16="http://schemas.microsoft.com/office/drawing/2014/main" xmlns="" id="{C39FB48F-AD08-3B03-1D31-1F9AD6E221C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aphicFrame>
        <p:nvGraphicFramePr>
          <p:cNvPr id="4" name="Content Placeholder 3">
            <a:extLst>
              <a:ext uri="{FF2B5EF4-FFF2-40B4-BE49-F238E27FC236}">
                <a16:creationId xmlns:a16="http://schemas.microsoft.com/office/drawing/2014/main" xmlns="" id="{5F9D4261-567A-0066-3399-FB7E8C092FF3}"/>
              </a:ext>
            </a:extLst>
          </p:cNvPr>
          <p:cNvGraphicFramePr>
            <a:graphicFrameLocks noGrp="1"/>
          </p:cNvGraphicFramePr>
          <p:nvPr>
            <p:ph sz="half" idx="1"/>
            <p:extLst>
              <p:ext uri="{D42A27DB-BD31-4B8C-83A1-F6EECF244321}">
                <p14:modId xmlns:p14="http://schemas.microsoft.com/office/powerpoint/2010/main" val="3247001355"/>
              </p:ext>
            </p:extLst>
          </p:nvPr>
        </p:nvGraphicFramePr>
        <p:xfrm>
          <a:off x="457200" y="1210608"/>
          <a:ext cx="11276013" cy="13182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itle 1">
            <a:extLst>
              <a:ext uri="{FF2B5EF4-FFF2-40B4-BE49-F238E27FC236}">
                <a16:creationId xmlns:a16="http://schemas.microsoft.com/office/drawing/2014/main" xmlns="" id="{7845B3BD-23F3-7B0B-0043-FD3B79687DFC}"/>
              </a:ext>
            </a:extLst>
          </p:cNvPr>
          <p:cNvSpPr>
            <a:spLocks noGrp="1"/>
          </p:cNvSpPr>
          <p:nvPr>
            <p:ph type="title"/>
          </p:nvPr>
        </p:nvSpPr>
        <p:spPr/>
        <p:txBody>
          <a:bodyPr vert="horz"/>
          <a:lstStyle/>
          <a:p>
            <a:r>
              <a:rPr lang="en-US" dirty="0"/>
              <a:t>7 Sections under IT Budget Tool - </a:t>
            </a:r>
            <a:r>
              <a:rPr lang="en-US" dirty="0">
                <a:solidFill>
                  <a:srgbClr val="009AD7"/>
                </a:solidFill>
              </a:rPr>
              <a:t>Significance</a:t>
            </a:r>
          </a:p>
        </p:txBody>
      </p:sp>
      <p:grpSp>
        <p:nvGrpSpPr>
          <p:cNvPr id="3" name="Group 2">
            <a:extLst>
              <a:ext uri="{FF2B5EF4-FFF2-40B4-BE49-F238E27FC236}">
                <a16:creationId xmlns:a16="http://schemas.microsoft.com/office/drawing/2014/main" xmlns="" id="{ED110C5A-D2F8-6FF3-D9ED-3FBBA0B3F774}"/>
              </a:ext>
            </a:extLst>
          </p:cNvPr>
          <p:cNvGrpSpPr/>
          <p:nvPr/>
        </p:nvGrpSpPr>
        <p:grpSpPr>
          <a:xfrm>
            <a:off x="457200" y="2655440"/>
            <a:ext cx="1523370" cy="2970447"/>
            <a:chOff x="457196" y="3402216"/>
            <a:chExt cx="1523370" cy="2585835"/>
          </a:xfrm>
        </p:grpSpPr>
        <p:sp>
          <p:nvSpPr>
            <p:cNvPr id="26" name="Rectangle 25">
              <a:extLst>
                <a:ext uri="{FF2B5EF4-FFF2-40B4-BE49-F238E27FC236}">
                  <a16:creationId xmlns:a16="http://schemas.microsoft.com/office/drawing/2014/main" xmlns="" id="{F3676CB1-A520-583A-65E6-D48A5E8E6CFD}"/>
                </a:ext>
              </a:extLst>
            </p:cNvPr>
            <p:cNvSpPr/>
            <p:nvPr/>
          </p:nvSpPr>
          <p:spPr>
            <a:xfrm>
              <a:off x="457198" y="3643420"/>
              <a:ext cx="1523368" cy="23446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27" name="Rectangle 26">
              <a:extLst>
                <a:ext uri="{FF2B5EF4-FFF2-40B4-BE49-F238E27FC236}">
                  <a16:creationId xmlns:a16="http://schemas.microsoft.com/office/drawing/2014/main" xmlns="" id="{F31EEDF4-E6A9-86F5-B561-1616914C8E0A}"/>
                </a:ext>
              </a:extLst>
            </p:cNvPr>
            <p:cNvSpPr/>
            <p:nvPr/>
          </p:nvSpPr>
          <p:spPr>
            <a:xfrm>
              <a:off x="457198" y="3402216"/>
              <a:ext cx="1523368" cy="241204"/>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accent1"/>
                  </a:solidFill>
                </a:rPr>
                <a:t>Significance</a:t>
              </a:r>
            </a:p>
          </p:txBody>
        </p:sp>
        <p:sp>
          <p:nvSpPr>
            <p:cNvPr id="28" name="TextBox 27">
              <a:extLst>
                <a:ext uri="{FF2B5EF4-FFF2-40B4-BE49-F238E27FC236}">
                  <a16:creationId xmlns:a16="http://schemas.microsoft.com/office/drawing/2014/main" xmlns="" id="{B6FFA1A0-BC4A-92CB-4319-2666ABF73923}"/>
                </a:ext>
              </a:extLst>
            </p:cNvPr>
            <p:cNvSpPr txBox="1"/>
            <p:nvPr/>
          </p:nvSpPr>
          <p:spPr>
            <a:xfrm>
              <a:off x="457196" y="3635944"/>
              <a:ext cx="1487978" cy="1661342"/>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200" dirty="0"/>
                <a:t>Determines what IT Spending and Staffing will be included in analysis (only that which matches business scope)</a:t>
              </a:r>
            </a:p>
            <a:p>
              <a:pPr marL="171450" indent="-171450" algn="l">
                <a:spcBef>
                  <a:spcPts val="600"/>
                </a:spcBef>
                <a:spcAft>
                  <a:spcPts val="600"/>
                </a:spcAft>
                <a:buFont typeface="Wingdings" panose="05000000000000000000" pitchFamily="2" charset="2"/>
                <a:buChar char="ü"/>
              </a:pPr>
              <a:r>
                <a:rPr lang="en-US" sz="1200" dirty="0"/>
                <a:t>The basis for all top-level IT efficiency and productivity metrics (denominator)</a:t>
              </a:r>
            </a:p>
          </p:txBody>
        </p:sp>
      </p:grpSp>
      <p:grpSp>
        <p:nvGrpSpPr>
          <p:cNvPr id="5" name="Group 4">
            <a:extLst>
              <a:ext uri="{FF2B5EF4-FFF2-40B4-BE49-F238E27FC236}">
                <a16:creationId xmlns:a16="http://schemas.microsoft.com/office/drawing/2014/main" xmlns="" id="{9539CE3E-41A4-3E45-FA94-E2877FEF7C3B}"/>
              </a:ext>
            </a:extLst>
          </p:cNvPr>
          <p:cNvGrpSpPr/>
          <p:nvPr/>
        </p:nvGrpSpPr>
        <p:grpSpPr>
          <a:xfrm>
            <a:off x="2072800" y="2680378"/>
            <a:ext cx="1523370" cy="2970447"/>
            <a:chOff x="2072796" y="3411168"/>
            <a:chExt cx="1523370" cy="2585835"/>
          </a:xfrm>
        </p:grpSpPr>
        <p:sp>
          <p:nvSpPr>
            <p:cNvPr id="37" name="Rectangle 36">
              <a:extLst>
                <a:ext uri="{FF2B5EF4-FFF2-40B4-BE49-F238E27FC236}">
                  <a16:creationId xmlns:a16="http://schemas.microsoft.com/office/drawing/2014/main" xmlns="" id="{B7AB4AF5-FDF0-D8DF-D10C-761F52259CC4}"/>
                </a:ext>
              </a:extLst>
            </p:cNvPr>
            <p:cNvSpPr/>
            <p:nvPr/>
          </p:nvSpPr>
          <p:spPr>
            <a:xfrm>
              <a:off x="2072798" y="3652372"/>
              <a:ext cx="1523368" cy="23446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38" name="Rectangle 37">
              <a:extLst>
                <a:ext uri="{FF2B5EF4-FFF2-40B4-BE49-F238E27FC236}">
                  <a16:creationId xmlns:a16="http://schemas.microsoft.com/office/drawing/2014/main" xmlns="" id="{47C1E89A-02DE-259C-CDEA-E3C35F7A4AE5}"/>
                </a:ext>
              </a:extLst>
            </p:cNvPr>
            <p:cNvSpPr/>
            <p:nvPr/>
          </p:nvSpPr>
          <p:spPr>
            <a:xfrm>
              <a:off x="2072798" y="3411168"/>
              <a:ext cx="1523368" cy="241204"/>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accent1"/>
                  </a:solidFill>
                </a:rPr>
                <a:t>Significance</a:t>
              </a:r>
            </a:p>
          </p:txBody>
        </p:sp>
        <p:sp>
          <p:nvSpPr>
            <p:cNvPr id="39" name="TextBox 38">
              <a:extLst>
                <a:ext uri="{FF2B5EF4-FFF2-40B4-BE49-F238E27FC236}">
                  <a16:creationId xmlns:a16="http://schemas.microsoft.com/office/drawing/2014/main" xmlns="" id="{3095D177-B532-6849-914D-21D093C967AF}"/>
                </a:ext>
              </a:extLst>
            </p:cNvPr>
            <p:cNvSpPr txBox="1"/>
            <p:nvPr/>
          </p:nvSpPr>
          <p:spPr>
            <a:xfrm>
              <a:off x="2072796" y="3644896"/>
              <a:ext cx="1487978" cy="1412141"/>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200" dirty="0"/>
                <a:t>The basis for all top-level IT efficiency and productivity metrics  (numerator)</a:t>
              </a:r>
            </a:p>
            <a:p>
              <a:pPr marL="171450" indent="-171450" algn="l">
                <a:spcBef>
                  <a:spcPts val="600"/>
                </a:spcBef>
                <a:spcAft>
                  <a:spcPts val="600"/>
                </a:spcAft>
                <a:buFont typeface="Wingdings" panose="05000000000000000000" pitchFamily="2" charset="2"/>
                <a:buChar char="ü"/>
              </a:pPr>
              <a:r>
                <a:rPr lang="en-US" sz="1200" dirty="0"/>
                <a:t>The data entered here will be allocated in other tabs to create all of distribution metrics. </a:t>
              </a:r>
            </a:p>
          </p:txBody>
        </p:sp>
      </p:grpSp>
      <p:grpSp>
        <p:nvGrpSpPr>
          <p:cNvPr id="111" name="Group 110">
            <a:extLst>
              <a:ext uri="{FF2B5EF4-FFF2-40B4-BE49-F238E27FC236}">
                <a16:creationId xmlns:a16="http://schemas.microsoft.com/office/drawing/2014/main" xmlns="" id="{3AB6BEC8-6D7E-1027-349F-2FA239B4B215}"/>
              </a:ext>
            </a:extLst>
          </p:cNvPr>
          <p:cNvGrpSpPr/>
          <p:nvPr/>
        </p:nvGrpSpPr>
        <p:grpSpPr>
          <a:xfrm>
            <a:off x="3688400" y="2664394"/>
            <a:ext cx="1523370" cy="2970448"/>
            <a:chOff x="457196" y="3518777"/>
            <a:chExt cx="1523370" cy="2469273"/>
          </a:xfrm>
        </p:grpSpPr>
        <p:sp>
          <p:nvSpPr>
            <p:cNvPr id="114" name="Rectangle 113">
              <a:extLst>
                <a:ext uri="{FF2B5EF4-FFF2-40B4-BE49-F238E27FC236}">
                  <a16:creationId xmlns:a16="http://schemas.microsoft.com/office/drawing/2014/main" xmlns="" id="{968655FA-8733-4776-7547-FCFD7C8B4734}"/>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115" name="Rectangle 114">
              <a:extLst>
                <a:ext uri="{FF2B5EF4-FFF2-40B4-BE49-F238E27FC236}">
                  <a16:creationId xmlns:a16="http://schemas.microsoft.com/office/drawing/2014/main" xmlns="" id="{FFE4C8FC-FBDF-4E51-2FF9-68977CDE2222}"/>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accent1"/>
                  </a:solidFill>
                </a:rPr>
                <a:t>Significance</a:t>
              </a:r>
            </a:p>
          </p:txBody>
        </p:sp>
        <p:sp>
          <p:nvSpPr>
            <p:cNvPr id="116" name="TextBox 115">
              <a:extLst>
                <a:ext uri="{FF2B5EF4-FFF2-40B4-BE49-F238E27FC236}">
                  <a16:creationId xmlns:a16="http://schemas.microsoft.com/office/drawing/2014/main" xmlns="" id="{5825E731-D621-4657-B339-2D9F302AD23C}"/>
                </a:ext>
              </a:extLst>
            </p:cNvPr>
            <p:cNvSpPr txBox="1"/>
            <p:nvPr/>
          </p:nvSpPr>
          <p:spPr>
            <a:xfrm>
              <a:off x="457196" y="3741969"/>
              <a:ext cx="1487978" cy="1586453"/>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200" dirty="0"/>
                <a:t>This exercise can help sharpen alignment with business perception around key investments</a:t>
              </a:r>
            </a:p>
            <a:p>
              <a:pPr marL="171450" indent="-171450" algn="l">
                <a:spcBef>
                  <a:spcPts val="600"/>
                </a:spcBef>
                <a:spcAft>
                  <a:spcPts val="600"/>
                </a:spcAft>
                <a:buFont typeface="Wingdings" panose="05000000000000000000" pitchFamily="2" charset="2"/>
                <a:buChar char="ü"/>
              </a:pPr>
              <a:r>
                <a:rPr lang="en-US" sz="1200" dirty="0"/>
                <a:t>Can help IT articulate spending variances due to business change and implications of cost cutting.  </a:t>
              </a:r>
            </a:p>
          </p:txBody>
        </p:sp>
      </p:grpSp>
      <p:grpSp>
        <p:nvGrpSpPr>
          <p:cNvPr id="118" name="Group 117">
            <a:extLst>
              <a:ext uri="{FF2B5EF4-FFF2-40B4-BE49-F238E27FC236}">
                <a16:creationId xmlns:a16="http://schemas.microsoft.com/office/drawing/2014/main" xmlns="" id="{CF1CDB74-9F64-025F-E40B-0ED53FAD366B}"/>
              </a:ext>
            </a:extLst>
          </p:cNvPr>
          <p:cNvGrpSpPr/>
          <p:nvPr/>
        </p:nvGrpSpPr>
        <p:grpSpPr>
          <a:xfrm>
            <a:off x="5304000" y="2674250"/>
            <a:ext cx="1523370" cy="2970447"/>
            <a:chOff x="457196" y="3518777"/>
            <a:chExt cx="1523370" cy="2469273"/>
          </a:xfrm>
        </p:grpSpPr>
        <p:sp>
          <p:nvSpPr>
            <p:cNvPr id="121" name="Rectangle 120">
              <a:extLst>
                <a:ext uri="{FF2B5EF4-FFF2-40B4-BE49-F238E27FC236}">
                  <a16:creationId xmlns:a16="http://schemas.microsoft.com/office/drawing/2014/main" xmlns="" id="{059BCB53-8960-3FC4-24CC-2674F5A926F8}"/>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122" name="Rectangle 121">
              <a:extLst>
                <a:ext uri="{FF2B5EF4-FFF2-40B4-BE49-F238E27FC236}">
                  <a16:creationId xmlns:a16="http://schemas.microsoft.com/office/drawing/2014/main" xmlns="" id="{8EE2B27C-4D86-4009-39D0-9E4007EE5E42}"/>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accent1"/>
                  </a:solidFill>
                </a:rPr>
                <a:t>Significance</a:t>
              </a:r>
            </a:p>
          </p:txBody>
        </p:sp>
        <p:sp>
          <p:nvSpPr>
            <p:cNvPr id="123" name="TextBox 122">
              <a:extLst>
                <a:ext uri="{FF2B5EF4-FFF2-40B4-BE49-F238E27FC236}">
                  <a16:creationId xmlns:a16="http://schemas.microsoft.com/office/drawing/2014/main" xmlns="" id="{D4E36FD1-263E-AF53-DC7B-E0512BB9612E}"/>
                </a:ext>
              </a:extLst>
            </p:cNvPr>
            <p:cNvSpPr txBox="1"/>
            <p:nvPr/>
          </p:nvSpPr>
          <p:spPr>
            <a:xfrm>
              <a:off x="457196" y="3741969"/>
              <a:ext cx="1487978" cy="1368316"/>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200" dirty="0"/>
                <a:t>Identifies deeper knowledge of the technology portfolio and highlight in-depth distribution around IT Technical Functions which signifies an overall IT Budget planning and execution</a:t>
              </a:r>
            </a:p>
          </p:txBody>
        </p:sp>
      </p:grpSp>
      <p:grpSp>
        <p:nvGrpSpPr>
          <p:cNvPr id="125" name="Group 124">
            <a:extLst>
              <a:ext uri="{FF2B5EF4-FFF2-40B4-BE49-F238E27FC236}">
                <a16:creationId xmlns:a16="http://schemas.microsoft.com/office/drawing/2014/main" xmlns="" id="{79752B97-25D1-7157-156A-2096F8417162}"/>
              </a:ext>
            </a:extLst>
          </p:cNvPr>
          <p:cNvGrpSpPr/>
          <p:nvPr/>
        </p:nvGrpSpPr>
        <p:grpSpPr>
          <a:xfrm>
            <a:off x="6919600" y="2674250"/>
            <a:ext cx="1523370" cy="2970447"/>
            <a:chOff x="457196" y="3518777"/>
            <a:chExt cx="1523370" cy="2469273"/>
          </a:xfrm>
        </p:grpSpPr>
        <p:sp>
          <p:nvSpPr>
            <p:cNvPr id="128" name="Rectangle 127">
              <a:extLst>
                <a:ext uri="{FF2B5EF4-FFF2-40B4-BE49-F238E27FC236}">
                  <a16:creationId xmlns:a16="http://schemas.microsoft.com/office/drawing/2014/main" xmlns="" id="{DBA61B01-3F55-0799-2094-BAD760C5CB1E}"/>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129" name="Rectangle 128">
              <a:extLst>
                <a:ext uri="{FF2B5EF4-FFF2-40B4-BE49-F238E27FC236}">
                  <a16:creationId xmlns:a16="http://schemas.microsoft.com/office/drawing/2014/main" xmlns="" id="{E789B25F-7A05-92D1-0112-109E20287E73}"/>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accent1"/>
                  </a:solidFill>
                </a:rPr>
                <a:t>Significance</a:t>
              </a:r>
            </a:p>
          </p:txBody>
        </p:sp>
        <p:sp>
          <p:nvSpPr>
            <p:cNvPr id="130" name="TextBox 129">
              <a:extLst>
                <a:ext uri="{FF2B5EF4-FFF2-40B4-BE49-F238E27FC236}">
                  <a16:creationId xmlns:a16="http://schemas.microsoft.com/office/drawing/2014/main" xmlns="" id="{6D2A7C0B-51C9-922E-949B-08A26BEA0B45}"/>
                </a:ext>
              </a:extLst>
            </p:cNvPr>
            <p:cNvSpPr txBox="1"/>
            <p:nvPr/>
          </p:nvSpPr>
          <p:spPr>
            <a:xfrm>
              <a:off x="457196" y="3741969"/>
              <a:ext cx="1487978" cy="1487300"/>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200" dirty="0"/>
                <a:t>Aids in understanding allocation and possible tradeoffs between types of assets e.g., Hardware versus IaaS, Personnel versus Traditional Outsourcing, Traditional Software vs SaaS</a:t>
              </a:r>
            </a:p>
          </p:txBody>
        </p:sp>
      </p:grpSp>
      <p:grpSp>
        <p:nvGrpSpPr>
          <p:cNvPr id="132" name="Group 131">
            <a:extLst>
              <a:ext uri="{FF2B5EF4-FFF2-40B4-BE49-F238E27FC236}">
                <a16:creationId xmlns:a16="http://schemas.microsoft.com/office/drawing/2014/main" xmlns="" id="{9841DC7A-BA11-50EF-7B62-1E88E755336D}"/>
              </a:ext>
            </a:extLst>
          </p:cNvPr>
          <p:cNvGrpSpPr/>
          <p:nvPr/>
        </p:nvGrpSpPr>
        <p:grpSpPr>
          <a:xfrm>
            <a:off x="8535200" y="2674250"/>
            <a:ext cx="1523370" cy="2970447"/>
            <a:chOff x="457196" y="3518777"/>
            <a:chExt cx="1523370" cy="2469273"/>
          </a:xfrm>
        </p:grpSpPr>
        <p:sp>
          <p:nvSpPr>
            <p:cNvPr id="135" name="Rectangle 134">
              <a:extLst>
                <a:ext uri="{FF2B5EF4-FFF2-40B4-BE49-F238E27FC236}">
                  <a16:creationId xmlns:a16="http://schemas.microsoft.com/office/drawing/2014/main" xmlns="" id="{D38C8C75-18FA-5EFB-CB33-8925D3C99B73}"/>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136" name="Rectangle 135">
              <a:extLst>
                <a:ext uri="{FF2B5EF4-FFF2-40B4-BE49-F238E27FC236}">
                  <a16:creationId xmlns:a16="http://schemas.microsoft.com/office/drawing/2014/main" xmlns="" id="{53922CA7-012D-E2C8-5398-B022C9F17397}"/>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accent1"/>
                  </a:solidFill>
                </a:rPr>
                <a:t>Significance</a:t>
              </a:r>
            </a:p>
          </p:txBody>
        </p:sp>
        <p:sp>
          <p:nvSpPr>
            <p:cNvPr id="137" name="TextBox 136">
              <a:extLst>
                <a:ext uri="{FF2B5EF4-FFF2-40B4-BE49-F238E27FC236}">
                  <a16:creationId xmlns:a16="http://schemas.microsoft.com/office/drawing/2014/main" xmlns="" id="{B3993142-D446-65C9-3A59-9FB9C603021C}"/>
                </a:ext>
              </a:extLst>
            </p:cNvPr>
            <p:cNvSpPr txBox="1"/>
            <p:nvPr/>
          </p:nvSpPr>
          <p:spPr>
            <a:xfrm>
              <a:off x="457196" y="3741969"/>
              <a:ext cx="1487978" cy="1229502"/>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200" dirty="0"/>
                <a:t>Understanding of the types of functions where human capital is leveraged.</a:t>
              </a:r>
            </a:p>
            <a:p>
              <a:pPr marL="171450" indent="-171450" algn="l">
                <a:spcBef>
                  <a:spcPts val="600"/>
                </a:spcBef>
                <a:spcAft>
                  <a:spcPts val="600"/>
                </a:spcAft>
                <a:buFont typeface="Wingdings" panose="05000000000000000000" pitchFamily="2" charset="2"/>
                <a:buChar char="ü"/>
              </a:pPr>
              <a:r>
                <a:rPr lang="en-US" sz="1200" dirty="0"/>
                <a:t>Can aid in analysis around distribution of resources and/or sourcing decisions. </a:t>
              </a:r>
            </a:p>
          </p:txBody>
        </p:sp>
      </p:grpSp>
      <p:grpSp>
        <p:nvGrpSpPr>
          <p:cNvPr id="139" name="Group 138">
            <a:extLst>
              <a:ext uri="{FF2B5EF4-FFF2-40B4-BE49-F238E27FC236}">
                <a16:creationId xmlns:a16="http://schemas.microsoft.com/office/drawing/2014/main" xmlns="" id="{E210E1B4-0C89-4958-908D-B7D8F6C82DDF}"/>
              </a:ext>
            </a:extLst>
          </p:cNvPr>
          <p:cNvGrpSpPr/>
          <p:nvPr/>
        </p:nvGrpSpPr>
        <p:grpSpPr>
          <a:xfrm>
            <a:off x="10150801" y="2655442"/>
            <a:ext cx="1523370" cy="2970448"/>
            <a:chOff x="457196" y="3518777"/>
            <a:chExt cx="1523370" cy="2469273"/>
          </a:xfrm>
        </p:grpSpPr>
        <p:sp>
          <p:nvSpPr>
            <p:cNvPr id="142" name="Rectangle 141">
              <a:extLst>
                <a:ext uri="{FF2B5EF4-FFF2-40B4-BE49-F238E27FC236}">
                  <a16:creationId xmlns:a16="http://schemas.microsoft.com/office/drawing/2014/main" xmlns="" id="{8594407B-C2CE-063B-3CFA-DEA4E5B093A3}"/>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143" name="Rectangle 142">
              <a:extLst>
                <a:ext uri="{FF2B5EF4-FFF2-40B4-BE49-F238E27FC236}">
                  <a16:creationId xmlns:a16="http://schemas.microsoft.com/office/drawing/2014/main" xmlns="" id="{E9D98216-8F38-510D-EE31-65BE377F90D0}"/>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accent1"/>
                  </a:solidFill>
                </a:rPr>
                <a:t>Significance</a:t>
              </a:r>
            </a:p>
          </p:txBody>
        </p:sp>
        <p:sp>
          <p:nvSpPr>
            <p:cNvPr id="144" name="TextBox 143">
              <a:extLst>
                <a:ext uri="{FF2B5EF4-FFF2-40B4-BE49-F238E27FC236}">
                  <a16:creationId xmlns:a16="http://schemas.microsoft.com/office/drawing/2014/main" xmlns="" id="{62EE74E8-2246-7B46-C82A-D92CD46B0A7E}"/>
                </a:ext>
              </a:extLst>
            </p:cNvPr>
            <p:cNvSpPr txBox="1"/>
            <p:nvPr/>
          </p:nvSpPr>
          <p:spPr>
            <a:xfrm>
              <a:off x="457196" y="3741969"/>
              <a:ext cx="1487978" cy="1586453"/>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200" dirty="0"/>
                <a:t>Insight into relative level of security investment  relative to Total IT, Employees and Revenue. </a:t>
              </a:r>
            </a:p>
            <a:p>
              <a:pPr marL="171450" indent="-171450" algn="l">
                <a:spcBef>
                  <a:spcPts val="600"/>
                </a:spcBef>
                <a:spcAft>
                  <a:spcPts val="600"/>
                </a:spcAft>
                <a:buFont typeface="Wingdings" panose="05000000000000000000" pitchFamily="2" charset="2"/>
                <a:buChar char="ü"/>
              </a:pPr>
              <a:r>
                <a:rPr lang="en-US" sz="1200" dirty="0"/>
                <a:t>Understanding of types of investments e.g. firewalls/anti-virus vs Vulnerability/ Analytics</a:t>
              </a:r>
            </a:p>
          </p:txBody>
        </p:sp>
      </p:grpSp>
    </p:spTree>
    <p:extLst>
      <p:ext uri="{BB962C8B-B14F-4D97-AF65-F5344CB8AC3E}">
        <p14:creationId xmlns:p14="http://schemas.microsoft.com/office/powerpoint/2010/main" val="3043721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xmlns="" id="{710EC56A-318A-9C4B-E357-40FD9BC14093}"/>
              </a:ext>
            </a:extLst>
          </p:cNvPr>
          <p:cNvGraphicFramePr>
            <a:graphicFrameLocks noChangeAspect="1"/>
          </p:cNvGraphicFramePr>
          <p:nvPr>
            <p:custDataLst>
              <p:tags r:id="rId2"/>
            </p:custDataLst>
            <p:extLst>
              <p:ext uri="{D42A27DB-BD31-4B8C-83A1-F6EECF244321}">
                <p14:modId xmlns:p14="http://schemas.microsoft.com/office/powerpoint/2010/main" val="31847970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2" name="think-cell Slide" r:id="rId4" imgW="404" imgH="405" progId="TCLayout.ActiveDocument.1">
                  <p:embed/>
                </p:oleObj>
              </mc:Choice>
              <mc:Fallback>
                <p:oleObj name="think-cell Slide" r:id="rId4" imgW="404" imgH="405" progId="TCLayout.ActiveDocument.1">
                  <p:embed/>
                  <p:pic>
                    <p:nvPicPr>
                      <p:cNvPr id="24" name="Object 23" hidden="1">
                        <a:extLst>
                          <a:ext uri="{FF2B5EF4-FFF2-40B4-BE49-F238E27FC236}">
                            <a16:creationId xmlns:a16="http://schemas.microsoft.com/office/drawing/2014/main" xmlns="" id="{710EC56A-318A-9C4B-E357-40FD9BC140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3" name="Rectangle 22">
            <a:extLst>
              <a:ext uri="{FF2B5EF4-FFF2-40B4-BE49-F238E27FC236}">
                <a16:creationId xmlns:a16="http://schemas.microsoft.com/office/drawing/2014/main" xmlns="" id="{2E319796-E4C6-48AC-9DF4-5D8CC5D33A3C}"/>
              </a:ext>
            </a:extLst>
          </p:cNvPr>
          <p:cNvSpPr/>
          <p:nvPr/>
        </p:nvSpPr>
        <p:spPr>
          <a:xfrm>
            <a:off x="136791" y="1925987"/>
            <a:ext cx="11632666" cy="214033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xmlns="" id="{1DE91E0A-6C59-6FCB-0CC0-F17AD694A795}"/>
              </a:ext>
            </a:extLst>
          </p:cNvPr>
          <p:cNvSpPr>
            <a:spLocks noGrp="1"/>
          </p:cNvSpPr>
          <p:nvPr>
            <p:ph type="title"/>
          </p:nvPr>
        </p:nvSpPr>
        <p:spPr/>
        <p:txBody>
          <a:bodyPr vert="horz"/>
          <a:lstStyle/>
          <a:p>
            <a:r>
              <a:rPr lang="en-US" dirty="0"/>
              <a:t>Recommended Journey</a:t>
            </a:r>
          </a:p>
        </p:txBody>
      </p:sp>
      <p:grpSp>
        <p:nvGrpSpPr>
          <p:cNvPr id="4" name="Group 3">
            <a:extLst>
              <a:ext uri="{FF2B5EF4-FFF2-40B4-BE49-F238E27FC236}">
                <a16:creationId xmlns:a16="http://schemas.microsoft.com/office/drawing/2014/main" xmlns="" id="{AACEF827-35A5-61A8-CAF9-4835DB9DE15D}"/>
              </a:ext>
            </a:extLst>
          </p:cNvPr>
          <p:cNvGrpSpPr/>
          <p:nvPr/>
        </p:nvGrpSpPr>
        <p:grpSpPr>
          <a:xfrm>
            <a:off x="343203" y="1977055"/>
            <a:ext cx="10800468" cy="952475"/>
            <a:chOff x="695766" y="2026933"/>
            <a:chExt cx="10800468" cy="952475"/>
          </a:xfrm>
        </p:grpSpPr>
        <p:sp>
          <p:nvSpPr>
            <p:cNvPr id="5" name="Rectangle 4">
              <a:extLst>
                <a:ext uri="{FF2B5EF4-FFF2-40B4-BE49-F238E27FC236}">
                  <a16:creationId xmlns:a16="http://schemas.microsoft.com/office/drawing/2014/main" xmlns="" id="{1BD2C1E0-49BE-FDAC-4EC7-0BA33357055E}"/>
                </a:ext>
              </a:extLst>
            </p:cNvPr>
            <p:cNvSpPr/>
            <p:nvPr/>
          </p:nvSpPr>
          <p:spPr>
            <a:xfrm>
              <a:off x="695766" y="2289031"/>
              <a:ext cx="2490985" cy="428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Measure IT Security</a:t>
              </a:r>
            </a:p>
          </p:txBody>
        </p:sp>
        <p:sp>
          <p:nvSpPr>
            <p:cNvPr id="6" name="Rectangle: Rounded Corners 5">
              <a:extLst>
                <a:ext uri="{FF2B5EF4-FFF2-40B4-BE49-F238E27FC236}">
                  <a16:creationId xmlns:a16="http://schemas.microsoft.com/office/drawing/2014/main" xmlns="" id="{8267B794-2FD8-A594-6398-F919318D7179}"/>
                </a:ext>
              </a:extLst>
            </p:cNvPr>
            <p:cNvSpPr/>
            <p:nvPr/>
          </p:nvSpPr>
          <p:spPr>
            <a:xfrm>
              <a:off x="3810953" y="2026933"/>
              <a:ext cx="3903258"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u="none" strike="noStrike" kern="0" cap="none" spc="0" normalizeH="0" baseline="0" noProof="0" dirty="0">
                  <a:ln>
                    <a:noFill/>
                  </a:ln>
                  <a:solidFill>
                    <a:schemeClr val="tx1"/>
                  </a:solidFill>
                  <a:effectLst/>
                  <a:uLnTx/>
                  <a:uFillTx/>
                  <a:latin typeface="+mn-lt"/>
                </a:rPr>
                <a:t>For IT Security comparisons, opt for this journey.</a:t>
              </a:r>
            </a:p>
          </p:txBody>
        </p:sp>
        <p:sp>
          <p:nvSpPr>
            <p:cNvPr id="7" name="Arrow: Right 6">
              <a:extLst>
                <a:ext uri="{FF2B5EF4-FFF2-40B4-BE49-F238E27FC236}">
                  <a16:creationId xmlns:a16="http://schemas.microsoft.com/office/drawing/2014/main" xmlns="" id="{FC3B86D4-5C79-6B69-0F40-A5B81385B761}"/>
                </a:ext>
              </a:extLst>
            </p:cNvPr>
            <p:cNvSpPr/>
            <p:nvPr/>
          </p:nvSpPr>
          <p:spPr>
            <a:xfrm>
              <a:off x="3371353" y="2348120"/>
              <a:ext cx="286247" cy="3101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Rounded Corners 7">
              <a:extLst>
                <a:ext uri="{FF2B5EF4-FFF2-40B4-BE49-F238E27FC236}">
                  <a16:creationId xmlns:a16="http://schemas.microsoft.com/office/drawing/2014/main" xmlns="" id="{9C46F387-405E-269E-6391-FC8D137D6B78}"/>
                </a:ext>
              </a:extLst>
            </p:cNvPr>
            <p:cNvSpPr/>
            <p:nvPr/>
          </p:nvSpPr>
          <p:spPr>
            <a:xfrm>
              <a:off x="7780819" y="2026933"/>
              <a:ext cx="3715415"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Getting Started &gt; Total IT &gt; Strategic Spend &gt; IT Security</a:t>
              </a:r>
            </a:p>
          </p:txBody>
        </p:sp>
      </p:grpSp>
      <p:sp>
        <p:nvSpPr>
          <p:cNvPr id="9" name="Rectangle: Rounded Corners 8">
            <a:extLst>
              <a:ext uri="{FF2B5EF4-FFF2-40B4-BE49-F238E27FC236}">
                <a16:creationId xmlns:a16="http://schemas.microsoft.com/office/drawing/2014/main" xmlns="" id="{0C862599-5506-2285-68F5-3BC924E07DE1}"/>
              </a:ext>
            </a:extLst>
          </p:cNvPr>
          <p:cNvSpPr/>
          <p:nvPr/>
        </p:nvSpPr>
        <p:spPr>
          <a:xfrm>
            <a:off x="4636684"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Description</a:t>
            </a:r>
          </a:p>
        </p:txBody>
      </p:sp>
      <p:sp>
        <p:nvSpPr>
          <p:cNvPr id="10" name="Rectangle: Rounded Corners 9">
            <a:extLst>
              <a:ext uri="{FF2B5EF4-FFF2-40B4-BE49-F238E27FC236}">
                <a16:creationId xmlns:a16="http://schemas.microsoft.com/office/drawing/2014/main" xmlns="" id="{4FE9829B-6C27-0146-1D73-8684B8DCEA00}"/>
              </a:ext>
            </a:extLst>
          </p:cNvPr>
          <p:cNvSpPr/>
          <p:nvPr/>
        </p:nvSpPr>
        <p:spPr>
          <a:xfrm>
            <a:off x="8395116" y="1601077"/>
            <a:ext cx="2602616"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Journey (Sections to Cover)</a:t>
            </a:r>
          </a:p>
        </p:txBody>
      </p:sp>
      <p:sp>
        <p:nvSpPr>
          <p:cNvPr id="11" name="Rectangle: Rounded Corners 10">
            <a:extLst>
              <a:ext uri="{FF2B5EF4-FFF2-40B4-BE49-F238E27FC236}">
                <a16:creationId xmlns:a16="http://schemas.microsoft.com/office/drawing/2014/main" xmlns="" id="{DD998BC8-0C0F-90F9-5B4E-2C68FE1E3A5F}"/>
              </a:ext>
            </a:extLst>
          </p:cNvPr>
          <p:cNvSpPr/>
          <p:nvPr/>
        </p:nvSpPr>
        <p:spPr>
          <a:xfrm>
            <a:off x="1113233"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Objectives</a:t>
            </a:r>
          </a:p>
        </p:txBody>
      </p:sp>
      <p:sp>
        <p:nvSpPr>
          <p:cNvPr id="15" name="TextBox 14">
            <a:extLst>
              <a:ext uri="{FF2B5EF4-FFF2-40B4-BE49-F238E27FC236}">
                <a16:creationId xmlns:a16="http://schemas.microsoft.com/office/drawing/2014/main" xmlns="" id="{89525B73-4F1B-68CD-37A8-3C9ABF5BE931}"/>
              </a:ext>
            </a:extLst>
          </p:cNvPr>
          <p:cNvSpPr txBox="1"/>
          <p:nvPr/>
        </p:nvSpPr>
        <p:spPr>
          <a:xfrm>
            <a:off x="457200" y="931586"/>
            <a:ext cx="10991849" cy="738664"/>
          </a:xfrm>
          <a:prstGeom prst="rect">
            <a:avLst/>
          </a:prstGeom>
          <a:noFill/>
        </p:spPr>
        <p:txBody>
          <a:bodyPr wrap="square">
            <a:spAutoFit/>
          </a:bodyPr>
          <a:lstStyle/>
          <a:p>
            <a:r>
              <a:rPr lang="en-US" sz="1400" b="1" dirty="0">
                <a:solidFill>
                  <a:srgbClr val="002856"/>
                </a:solidFill>
                <a:latin typeface="Arial"/>
                <a:cs typeface="Arial"/>
              </a:rPr>
              <a:t>The IT Budget tool can be completed incrementally at different times by choosing different journeys. We recommend the below journeys/ sprints to shape your digital business optimization and transformation journey in order to achieve your strategic business outcomes. </a:t>
            </a:r>
          </a:p>
        </p:txBody>
      </p:sp>
      <p:grpSp>
        <p:nvGrpSpPr>
          <p:cNvPr id="41" name="Group 40">
            <a:extLst>
              <a:ext uri="{FF2B5EF4-FFF2-40B4-BE49-F238E27FC236}">
                <a16:creationId xmlns:a16="http://schemas.microsoft.com/office/drawing/2014/main" xmlns="" id="{999A5BB4-7C15-0E73-18C7-2BEECEAC7059}"/>
              </a:ext>
            </a:extLst>
          </p:cNvPr>
          <p:cNvGrpSpPr/>
          <p:nvPr/>
        </p:nvGrpSpPr>
        <p:grpSpPr>
          <a:xfrm>
            <a:off x="457199" y="3224675"/>
            <a:ext cx="10991849" cy="624949"/>
            <a:chOff x="457200" y="3224675"/>
            <a:chExt cx="9955910" cy="515877"/>
          </a:xfrm>
        </p:grpSpPr>
        <p:sp>
          <p:nvSpPr>
            <p:cNvPr id="12" name="Rectangle: Rounded Corners 11">
              <a:extLst>
                <a:ext uri="{FF2B5EF4-FFF2-40B4-BE49-F238E27FC236}">
                  <a16:creationId xmlns:a16="http://schemas.microsoft.com/office/drawing/2014/main" xmlns="" id="{05AD6A54-4E21-BFE9-0F3F-ABDA262B54FE}"/>
                </a:ext>
              </a:extLst>
            </p:cNvPr>
            <p:cNvSpPr/>
            <p:nvPr/>
          </p:nvSpPr>
          <p:spPr>
            <a:xfrm>
              <a:off x="457200" y="3246120"/>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Getting Started</a:t>
              </a:r>
            </a:p>
          </p:txBody>
        </p:sp>
        <p:sp>
          <p:nvSpPr>
            <p:cNvPr id="35" name="Rectangle: Rounded Corners 34">
              <a:extLst>
                <a:ext uri="{FF2B5EF4-FFF2-40B4-BE49-F238E27FC236}">
                  <a16:creationId xmlns:a16="http://schemas.microsoft.com/office/drawing/2014/main" xmlns="" id="{DC82443E-1818-D0EF-DBE3-B1984645D158}"/>
                </a:ext>
              </a:extLst>
            </p:cNvPr>
            <p:cNvSpPr/>
            <p:nvPr/>
          </p:nvSpPr>
          <p:spPr>
            <a:xfrm>
              <a:off x="1889442" y="3246120"/>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Total IT</a:t>
              </a:r>
            </a:p>
          </p:txBody>
        </p:sp>
        <p:sp>
          <p:nvSpPr>
            <p:cNvPr id="36" name="Rectangle: Rounded Corners 35">
              <a:extLst>
                <a:ext uri="{FF2B5EF4-FFF2-40B4-BE49-F238E27FC236}">
                  <a16:creationId xmlns:a16="http://schemas.microsoft.com/office/drawing/2014/main" xmlns="" id="{C2C62C68-96B8-5E31-7827-745140BB1B09}"/>
                </a:ext>
              </a:extLst>
            </p:cNvPr>
            <p:cNvSpPr/>
            <p:nvPr/>
          </p:nvSpPr>
          <p:spPr>
            <a:xfrm>
              <a:off x="3321684" y="3249073"/>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Strategic Spend</a:t>
              </a:r>
            </a:p>
          </p:txBody>
        </p:sp>
        <p:sp>
          <p:nvSpPr>
            <p:cNvPr id="37" name="Rectangle: Rounded Corners 36">
              <a:extLst>
                <a:ext uri="{FF2B5EF4-FFF2-40B4-BE49-F238E27FC236}">
                  <a16:creationId xmlns:a16="http://schemas.microsoft.com/office/drawing/2014/main" xmlns="" id="{50175978-E758-17C7-6566-1695882E1C19}"/>
                </a:ext>
              </a:extLst>
            </p:cNvPr>
            <p:cNvSpPr/>
            <p:nvPr/>
          </p:nvSpPr>
          <p:spPr>
            <a:xfrm>
              <a:off x="4753926" y="3246119"/>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Spend</a:t>
              </a:r>
            </a:p>
          </p:txBody>
        </p:sp>
        <p:sp>
          <p:nvSpPr>
            <p:cNvPr id="38" name="Rectangle: Rounded Corners 37">
              <a:extLst>
                <a:ext uri="{FF2B5EF4-FFF2-40B4-BE49-F238E27FC236}">
                  <a16:creationId xmlns:a16="http://schemas.microsoft.com/office/drawing/2014/main" xmlns="" id="{D8DC6365-1A6E-6081-658A-FFC41F26F826}"/>
                </a:ext>
              </a:extLst>
            </p:cNvPr>
            <p:cNvSpPr/>
            <p:nvPr/>
          </p:nvSpPr>
          <p:spPr>
            <a:xfrm>
              <a:off x="6186168" y="3226945"/>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Asset Spend</a:t>
              </a:r>
            </a:p>
          </p:txBody>
        </p:sp>
        <p:sp>
          <p:nvSpPr>
            <p:cNvPr id="39" name="Rectangle: Rounded Corners 38">
              <a:extLst>
                <a:ext uri="{FF2B5EF4-FFF2-40B4-BE49-F238E27FC236}">
                  <a16:creationId xmlns:a16="http://schemas.microsoft.com/office/drawing/2014/main" xmlns="" id="{568E4B6B-8153-7563-74C1-4387B67C908A}"/>
                </a:ext>
              </a:extLst>
            </p:cNvPr>
            <p:cNvSpPr/>
            <p:nvPr/>
          </p:nvSpPr>
          <p:spPr>
            <a:xfrm>
              <a:off x="7618410" y="3224777"/>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Staff</a:t>
              </a:r>
            </a:p>
          </p:txBody>
        </p:sp>
        <p:sp>
          <p:nvSpPr>
            <p:cNvPr id="40" name="Rectangle: Rounded Corners 39">
              <a:extLst>
                <a:ext uri="{FF2B5EF4-FFF2-40B4-BE49-F238E27FC236}">
                  <a16:creationId xmlns:a16="http://schemas.microsoft.com/office/drawing/2014/main" xmlns="" id="{4AB04895-0021-2E52-C238-75B97DFA16A4}"/>
                </a:ext>
              </a:extLst>
            </p:cNvPr>
            <p:cNvSpPr/>
            <p:nvPr/>
          </p:nvSpPr>
          <p:spPr>
            <a:xfrm>
              <a:off x="9050654" y="3224675"/>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IT Security</a:t>
              </a:r>
            </a:p>
          </p:txBody>
        </p:sp>
      </p:grpSp>
      <p:grpSp>
        <p:nvGrpSpPr>
          <p:cNvPr id="3" name="Group 2">
            <a:extLst>
              <a:ext uri="{FF2B5EF4-FFF2-40B4-BE49-F238E27FC236}">
                <a16:creationId xmlns:a16="http://schemas.microsoft.com/office/drawing/2014/main" xmlns="" id="{A74DF8CB-9DDB-CA15-315D-DA7EEC8C873C}"/>
              </a:ext>
            </a:extLst>
          </p:cNvPr>
          <p:cNvGrpSpPr/>
          <p:nvPr/>
        </p:nvGrpSpPr>
        <p:grpSpPr>
          <a:xfrm>
            <a:off x="4778755" y="6173287"/>
            <a:ext cx="2634491" cy="266085"/>
            <a:chOff x="3840480" y="6173287"/>
            <a:chExt cx="2634491" cy="266085"/>
          </a:xfrm>
        </p:grpSpPr>
        <p:sp>
          <p:nvSpPr>
            <p:cNvPr id="13" name="Rectangle 12">
              <a:extLst>
                <a:ext uri="{FF2B5EF4-FFF2-40B4-BE49-F238E27FC236}">
                  <a16:creationId xmlns:a16="http://schemas.microsoft.com/office/drawing/2014/main" xmlns="" id="{E96655D3-7945-A421-95ED-5CD88A9EA519}"/>
                </a:ext>
              </a:extLst>
            </p:cNvPr>
            <p:cNvSpPr/>
            <p:nvPr/>
          </p:nvSpPr>
          <p:spPr>
            <a:xfrm>
              <a:off x="3840480" y="6175466"/>
              <a:ext cx="475488" cy="2639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xmlns="" id="{12C00273-E9F3-F4EA-E180-072858D02908}"/>
                </a:ext>
              </a:extLst>
            </p:cNvPr>
            <p:cNvSpPr/>
            <p:nvPr/>
          </p:nvSpPr>
          <p:spPr>
            <a:xfrm>
              <a:off x="3868931" y="6173287"/>
              <a:ext cx="2606040" cy="263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Sections to Cover</a:t>
              </a:r>
            </a:p>
          </p:txBody>
        </p:sp>
      </p:grpSp>
    </p:spTree>
    <p:extLst>
      <p:ext uri="{BB962C8B-B14F-4D97-AF65-F5344CB8AC3E}">
        <p14:creationId xmlns:p14="http://schemas.microsoft.com/office/powerpoint/2010/main" val="387882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40E33FE0-CBFF-4A9D-B3DD-0897D10D85B3}"/>
              </a:ext>
            </a:extLst>
          </p:cNvPr>
          <p:cNvGraphicFramePr>
            <a:graphicFrameLocks noChangeAspect="1"/>
          </p:cNvGraphicFramePr>
          <p:nvPr>
            <p:custDataLst>
              <p:tags r:id="rId2"/>
            </p:custDataLst>
            <p:extLst>
              <p:ext uri="{D42A27DB-BD31-4B8C-83A1-F6EECF244321}">
                <p14:modId xmlns:p14="http://schemas.microsoft.com/office/powerpoint/2010/main" val="33238870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6" name="think-cell Slide" r:id="rId6" imgW="425" imgH="424" progId="TCLayout.ActiveDocument.1">
                  <p:embed/>
                </p:oleObj>
              </mc:Choice>
              <mc:Fallback>
                <p:oleObj name="think-cell Slide" r:id="rId6" imgW="425" imgH="424" progId="TCLayout.ActiveDocument.1">
                  <p:embed/>
                  <p:pic>
                    <p:nvPicPr>
                      <p:cNvPr id="6" name="Object 5" hidden="1">
                        <a:extLst>
                          <a:ext uri="{FF2B5EF4-FFF2-40B4-BE49-F238E27FC236}">
                            <a16:creationId xmlns:a16="http://schemas.microsoft.com/office/drawing/2014/main" xmlns="" id="{40E33FE0-CBFF-4A9D-B3DD-0897D10D85B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D4AC0842-A201-4CEF-BE2E-FBEDD6ACEC8B}"/>
              </a:ext>
            </a:extLst>
          </p:cNvPr>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vert="horz"/>
          <a:lstStyle/>
          <a:p>
            <a:r>
              <a:rPr lang="en-US" dirty="0"/>
              <a:t>Sample report</a:t>
            </a:r>
            <a:br>
              <a:rPr lang="en-US" dirty="0"/>
            </a:br>
            <a:endParaRPr lang="en-US" dirty="0"/>
          </a:p>
        </p:txBody>
      </p:sp>
      <p:sp>
        <p:nvSpPr>
          <p:cNvPr id="11" name="TextBox 10">
            <a:extLst>
              <a:ext uri="{FF2B5EF4-FFF2-40B4-BE49-F238E27FC236}">
                <a16:creationId xmlns:a16="http://schemas.microsoft.com/office/drawing/2014/main" xmlns="" id="{77D2A95A-8FDC-439F-A3CB-17D64EE21095}"/>
              </a:ext>
            </a:extLst>
          </p:cNvPr>
          <p:cNvSpPr txBox="1"/>
          <p:nvPr/>
        </p:nvSpPr>
        <p:spPr>
          <a:xfrm>
            <a:off x="1341120" y="1564640"/>
            <a:ext cx="4734560" cy="369332"/>
          </a:xfrm>
          <a:prstGeom prst="rect">
            <a:avLst/>
          </a:prstGeom>
          <a:noFill/>
        </p:spPr>
        <p:txBody>
          <a:bodyPr wrap="square" rtlCol="0">
            <a:spAutoFit/>
          </a:bodyPr>
          <a:lstStyle/>
          <a:p>
            <a:r>
              <a:rPr lang="en-US" b="1" dirty="0"/>
              <a:t>What does the output look like?</a:t>
            </a:r>
          </a:p>
        </p:txBody>
      </p:sp>
      <p:sp>
        <p:nvSpPr>
          <p:cNvPr id="12" name="Rectangle 11">
            <a:extLst>
              <a:ext uri="{FF2B5EF4-FFF2-40B4-BE49-F238E27FC236}">
                <a16:creationId xmlns:a16="http://schemas.microsoft.com/office/drawing/2014/main" xmlns="" id="{EC14001D-8C13-4B05-9426-31E53C444A60}"/>
              </a:ext>
            </a:extLst>
          </p:cNvPr>
          <p:cNvSpPr/>
          <p:nvPr/>
        </p:nvSpPr>
        <p:spPr>
          <a:xfrm>
            <a:off x="1483360" y="3779520"/>
            <a:ext cx="914400" cy="81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71144176-2367-4A74-9B16-04DE8DC21669}"/>
              </a:ext>
            </a:extLst>
          </p:cNvPr>
          <p:cNvSpPr txBox="1"/>
          <p:nvPr/>
        </p:nvSpPr>
        <p:spPr>
          <a:xfrm>
            <a:off x="1282931" y="5604748"/>
            <a:ext cx="4734560" cy="3693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(2022)</a:t>
            </a:r>
          </a:p>
          <a:p>
            <a:r>
              <a:rPr lang="en-US" sz="900" dirty="0">
                <a:solidFill>
                  <a:schemeClr val="tx1">
                    <a:lumMod val="50000"/>
                    <a:lumOff val="50000"/>
                  </a:schemeClr>
                </a:solidFill>
                <a:latin typeface="Arial" panose="020B0604020202020204" pitchFamily="34" charset="0"/>
                <a:cs typeface="Arial" panose="020B0604020202020204" pitchFamily="34" charset="0"/>
              </a:rPr>
              <a:t>ID: 779743</a:t>
            </a:r>
          </a:p>
        </p:txBody>
      </p:sp>
      <p:sp>
        <p:nvSpPr>
          <p:cNvPr id="14" name="Rectangle 13">
            <a:extLst>
              <a:ext uri="{FF2B5EF4-FFF2-40B4-BE49-F238E27FC236}">
                <a16:creationId xmlns:a16="http://schemas.microsoft.com/office/drawing/2014/main" xmlns="" id="{ED6A1895-D917-416B-A62C-C6EF29093068}"/>
              </a:ext>
            </a:extLst>
          </p:cNvPr>
          <p:cNvSpPr/>
          <p:nvPr/>
        </p:nvSpPr>
        <p:spPr>
          <a:xfrm>
            <a:off x="1188720" y="1463040"/>
            <a:ext cx="9519920" cy="457200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DE35D0CD-357B-2178-6185-A1E99C1AD9A4}"/>
              </a:ext>
            </a:extLst>
          </p:cNvPr>
          <p:cNvPicPr>
            <a:picLocks noChangeAspect="1"/>
          </p:cNvPicPr>
          <p:nvPr/>
        </p:nvPicPr>
        <p:blipFill>
          <a:blip r:embed="rId8"/>
          <a:stretch>
            <a:fillRect/>
          </a:stretch>
        </p:blipFill>
        <p:spPr>
          <a:xfrm>
            <a:off x="1341120" y="2035572"/>
            <a:ext cx="4200858" cy="1946160"/>
          </a:xfrm>
          <a:prstGeom prst="rect">
            <a:avLst/>
          </a:prstGeom>
          <a:ln>
            <a:solidFill>
              <a:schemeClr val="tx2"/>
            </a:solidFill>
          </a:ln>
        </p:spPr>
      </p:pic>
      <p:pic>
        <p:nvPicPr>
          <p:cNvPr id="15" name="Picture 14">
            <a:extLst>
              <a:ext uri="{FF2B5EF4-FFF2-40B4-BE49-F238E27FC236}">
                <a16:creationId xmlns:a16="http://schemas.microsoft.com/office/drawing/2014/main" xmlns="" id="{1D08BBFD-526D-A1CC-2877-A2B6D717A33E}"/>
              </a:ext>
            </a:extLst>
          </p:cNvPr>
          <p:cNvPicPr>
            <a:picLocks noChangeAspect="1"/>
          </p:cNvPicPr>
          <p:nvPr/>
        </p:nvPicPr>
        <p:blipFill>
          <a:blip r:embed="rId9"/>
          <a:stretch>
            <a:fillRect/>
          </a:stretch>
        </p:blipFill>
        <p:spPr>
          <a:xfrm>
            <a:off x="5694378" y="2029107"/>
            <a:ext cx="4695810" cy="1946160"/>
          </a:xfrm>
          <a:prstGeom prst="rect">
            <a:avLst/>
          </a:prstGeom>
          <a:ln>
            <a:solidFill>
              <a:schemeClr val="tx2"/>
            </a:solidFill>
          </a:ln>
        </p:spPr>
      </p:pic>
      <p:pic>
        <p:nvPicPr>
          <p:cNvPr id="17" name="Picture 16">
            <a:extLst>
              <a:ext uri="{FF2B5EF4-FFF2-40B4-BE49-F238E27FC236}">
                <a16:creationId xmlns:a16="http://schemas.microsoft.com/office/drawing/2014/main" xmlns="" id="{9E358439-BEEF-0BFB-2C41-59E3C9208736}"/>
              </a:ext>
            </a:extLst>
          </p:cNvPr>
          <p:cNvPicPr>
            <a:picLocks noChangeAspect="1"/>
          </p:cNvPicPr>
          <p:nvPr/>
        </p:nvPicPr>
        <p:blipFill>
          <a:blip r:embed="rId10"/>
          <a:stretch>
            <a:fillRect/>
          </a:stretch>
        </p:blipFill>
        <p:spPr>
          <a:xfrm>
            <a:off x="1341120" y="4092790"/>
            <a:ext cx="4200858" cy="1511958"/>
          </a:xfrm>
          <a:prstGeom prst="rect">
            <a:avLst/>
          </a:prstGeom>
          <a:ln>
            <a:solidFill>
              <a:schemeClr val="tx2"/>
            </a:solidFill>
          </a:ln>
        </p:spPr>
      </p:pic>
      <p:pic>
        <p:nvPicPr>
          <p:cNvPr id="19" name="Picture 18">
            <a:extLst>
              <a:ext uri="{FF2B5EF4-FFF2-40B4-BE49-F238E27FC236}">
                <a16:creationId xmlns:a16="http://schemas.microsoft.com/office/drawing/2014/main" xmlns="" id="{D64E852C-C63F-6A22-0FB3-E0D1DF4878C7}"/>
              </a:ext>
            </a:extLst>
          </p:cNvPr>
          <p:cNvPicPr>
            <a:picLocks noChangeAspect="1"/>
          </p:cNvPicPr>
          <p:nvPr/>
        </p:nvPicPr>
        <p:blipFill>
          <a:blip r:embed="rId11"/>
          <a:stretch>
            <a:fillRect/>
          </a:stretch>
        </p:blipFill>
        <p:spPr>
          <a:xfrm>
            <a:off x="5694377" y="4053895"/>
            <a:ext cx="4695809" cy="1550853"/>
          </a:xfrm>
          <a:prstGeom prst="rect">
            <a:avLst/>
          </a:prstGeom>
          <a:ln>
            <a:solidFill>
              <a:schemeClr val="tx2"/>
            </a:solidFill>
          </a:ln>
        </p:spPr>
      </p:pic>
    </p:spTree>
    <p:extLst>
      <p:ext uri="{BB962C8B-B14F-4D97-AF65-F5344CB8AC3E}">
        <p14:creationId xmlns:p14="http://schemas.microsoft.com/office/powerpoint/2010/main" val="280635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Object 61" hidden="1">
            <a:extLst>
              <a:ext uri="{FF2B5EF4-FFF2-40B4-BE49-F238E27FC236}">
                <a16:creationId xmlns:a16="http://schemas.microsoft.com/office/drawing/2014/main" xmlns="" id="{B4D7A50F-E709-4D5B-851C-1D389FDE117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think-cell Slide" r:id="rId6" imgW="395" imgH="396" progId="TCLayout.ActiveDocument.1">
                  <p:embed/>
                </p:oleObj>
              </mc:Choice>
              <mc:Fallback>
                <p:oleObj name="think-cell Slide" r:id="rId6" imgW="395" imgH="396" progId="TCLayout.ActiveDocument.1">
                  <p:embed/>
                  <p:pic>
                    <p:nvPicPr>
                      <p:cNvPr id="62" name="Object 61" hidden="1">
                        <a:extLst>
                          <a:ext uri="{FF2B5EF4-FFF2-40B4-BE49-F238E27FC236}">
                            <a16:creationId xmlns:a16="http://schemas.microsoft.com/office/drawing/2014/main" xmlns="" id="{B4D7A50F-E709-4D5B-851C-1D389FDE117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1" name="Rectangle 60" hidden="1">
            <a:extLst>
              <a:ext uri="{FF2B5EF4-FFF2-40B4-BE49-F238E27FC236}">
                <a16:creationId xmlns:a16="http://schemas.microsoft.com/office/drawing/2014/main" xmlns="" id="{9C527C89-047A-4F42-BD77-486C75D08BEA}"/>
              </a:ext>
            </a:extLst>
          </p:cNvPr>
          <p:cNvSpPr/>
          <p:nvPr>
            <p:custDataLst>
              <p:tags r:id="rId3"/>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err="1">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xmlns="" id="{5206550F-97CE-42A3-8314-14716265A409}"/>
              </a:ext>
            </a:extLst>
          </p:cNvPr>
          <p:cNvSpPr>
            <a:spLocks noGrp="1"/>
          </p:cNvSpPr>
          <p:nvPr>
            <p:ph type="title"/>
          </p:nvPr>
        </p:nvSpPr>
        <p:spPr/>
        <p:txBody>
          <a:bodyPr vert="horz"/>
          <a:lstStyle/>
          <a:p>
            <a:r>
              <a:rPr lang="en-IN" dirty="0"/>
              <a:t>Overview</a:t>
            </a:r>
            <a:endParaRPr lang="en-GB" dirty="0"/>
          </a:p>
        </p:txBody>
      </p:sp>
      <p:sp>
        <p:nvSpPr>
          <p:cNvPr id="5" name="Google Shape;203;p2">
            <a:extLst>
              <a:ext uri="{FF2B5EF4-FFF2-40B4-BE49-F238E27FC236}">
                <a16:creationId xmlns:a16="http://schemas.microsoft.com/office/drawing/2014/main" xmlns="" id="{DFEFC296-33C1-D060-6207-271329464E31}"/>
              </a:ext>
            </a:extLst>
          </p:cNvPr>
          <p:cNvSpPr txBox="1"/>
          <p:nvPr/>
        </p:nvSpPr>
        <p:spPr>
          <a:xfrm>
            <a:off x="457200" y="5595057"/>
            <a:ext cx="11276012" cy="516461"/>
          </a:xfrm>
          <a:prstGeom prst="rect">
            <a:avLst/>
          </a:prstGeom>
          <a:solidFill>
            <a:srgbClr val="002856"/>
          </a:solidFill>
          <a:ln>
            <a:noFill/>
          </a:ln>
        </p:spPr>
        <p:txBody>
          <a:bodyPr spcFirstLastPara="1" wrap="square" lIns="136800" tIns="72000" rIns="136800" bIns="72000" anchor="ctr" anchorCtr="0">
            <a:noAutofit/>
          </a:bodyPr>
          <a:lstStyle/>
          <a:p>
            <a:pPr marL="0" marR="0" lvl="0" indent="0" algn="l" rtl="0">
              <a:lnSpc>
                <a:spcPct val="100000"/>
              </a:lnSpc>
              <a:spcBef>
                <a:spcPts val="0"/>
              </a:spcBef>
              <a:spcAft>
                <a:spcPts val="0"/>
              </a:spcAft>
              <a:buClr>
                <a:schemeClr val="dk2"/>
              </a:buClr>
              <a:buSzPts val="1440"/>
              <a:buFont typeface="Noto Sans Symbols"/>
              <a:buNone/>
            </a:pPr>
            <a:r>
              <a:rPr lang="en-US" sz="1600" b="1" i="0" u="none" strike="noStrike" cap="none" dirty="0">
                <a:solidFill>
                  <a:schemeClr val="bg1"/>
                </a:solidFill>
                <a:latin typeface="+mj-lt"/>
                <a:ea typeface="Arial"/>
                <a:cs typeface="Arial"/>
                <a:sym typeface="Arial"/>
              </a:rPr>
              <a:t>Have Questions?</a:t>
            </a:r>
            <a:endParaRPr sz="1050" b="0" i="0" u="none" strike="noStrike" cap="none" dirty="0">
              <a:solidFill>
                <a:schemeClr val="bg1"/>
              </a:solidFill>
              <a:latin typeface="+mj-lt"/>
              <a:ea typeface="Arial"/>
              <a:cs typeface="Arial"/>
              <a:sym typeface="Arial"/>
            </a:endParaRPr>
          </a:p>
        </p:txBody>
      </p:sp>
      <p:sp>
        <p:nvSpPr>
          <p:cNvPr id="6" name="TextBox 5">
            <a:extLst>
              <a:ext uri="{FF2B5EF4-FFF2-40B4-BE49-F238E27FC236}">
                <a16:creationId xmlns:a16="http://schemas.microsoft.com/office/drawing/2014/main" xmlns="" id="{E43AAEC5-513B-6529-71F9-8DCEB3D7FD27}"/>
              </a:ext>
            </a:extLst>
          </p:cNvPr>
          <p:cNvSpPr txBox="1"/>
          <p:nvPr/>
        </p:nvSpPr>
        <p:spPr>
          <a:xfrm>
            <a:off x="457994" y="5115383"/>
            <a:ext cx="11276012" cy="430887"/>
          </a:xfrm>
          <a:prstGeom prst="rect">
            <a:avLst/>
          </a:prstGeom>
          <a:solidFill>
            <a:srgbClr val="F2F2F2"/>
          </a:solidFill>
        </p:spPr>
        <p:txBody>
          <a:bodyPr wrap="square">
            <a:spAutoFit/>
          </a:bodyPr>
          <a:lstStyle/>
          <a:p>
            <a:pPr marL="0" lvl="0" indent="0" algn="l" rtl="0">
              <a:lnSpc>
                <a:spcPct val="100000"/>
              </a:lnSpc>
              <a:spcBef>
                <a:spcPts val="600"/>
              </a:spcBef>
              <a:spcAft>
                <a:spcPts val="0"/>
              </a:spcAft>
              <a:buClr>
                <a:schemeClr val="dk1"/>
              </a:buClr>
              <a:buSzPts val="1100"/>
              <a:buNone/>
            </a:pPr>
            <a:r>
              <a:rPr lang="en-US" sz="1100" dirty="0"/>
              <a:t>It will be helpful, but you may need not to read each part of this guide before completing your survey; it is a reference guide. </a:t>
            </a:r>
            <a:r>
              <a:rPr lang="en-US" sz="1100" b="1" dirty="0"/>
              <a:t>We do recommend reviewing slides 17 through 19 prior to beginning the benchmark. </a:t>
            </a:r>
            <a:r>
              <a:rPr lang="en-US" sz="1100" dirty="0"/>
              <a:t>Please do not hesitate to contact us through the channels below if you have any questions throughout the survey process. </a:t>
            </a:r>
          </a:p>
        </p:txBody>
      </p:sp>
      <p:sp>
        <p:nvSpPr>
          <p:cNvPr id="7" name="Google Shape;232;p4">
            <a:extLst>
              <a:ext uri="{FF2B5EF4-FFF2-40B4-BE49-F238E27FC236}">
                <a16:creationId xmlns:a16="http://schemas.microsoft.com/office/drawing/2014/main" xmlns="" id="{1373BC0D-4970-6FC1-D9D7-45F03F32EF15}"/>
              </a:ext>
            </a:extLst>
          </p:cNvPr>
          <p:cNvSpPr/>
          <p:nvPr/>
        </p:nvSpPr>
        <p:spPr>
          <a:xfrm>
            <a:off x="3929966" y="5669752"/>
            <a:ext cx="285671" cy="343486"/>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bg1"/>
              </a:solidFill>
              <a:latin typeface="Arial"/>
              <a:ea typeface="Arial"/>
              <a:cs typeface="Arial"/>
              <a:sym typeface="Arial"/>
            </a:endParaRPr>
          </a:p>
        </p:txBody>
      </p:sp>
      <p:sp>
        <p:nvSpPr>
          <p:cNvPr id="8" name="Google Shape;233;p4">
            <a:extLst>
              <a:ext uri="{FF2B5EF4-FFF2-40B4-BE49-F238E27FC236}">
                <a16:creationId xmlns:a16="http://schemas.microsoft.com/office/drawing/2014/main" xmlns="" id="{E411BDFF-B3CC-7D44-2B25-0696DED3692A}"/>
              </a:ext>
            </a:extLst>
          </p:cNvPr>
          <p:cNvSpPr/>
          <p:nvPr/>
        </p:nvSpPr>
        <p:spPr>
          <a:xfrm>
            <a:off x="6432044" y="5709429"/>
            <a:ext cx="371826" cy="264133"/>
          </a:xfrm>
          <a:custGeom>
            <a:avLst/>
            <a:gdLst/>
            <a:ahLst/>
            <a:cxnLst/>
            <a:rect l="l" t="t" r="r" b="b"/>
            <a:pathLst>
              <a:path w="328" h="233" extrusionOk="0">
                <a:moveTo>
                  <a:pt x="0" y="233"/>
                </a:moveTo>
                <a:lnTo>
                  <a:pt x="328" y="233"/>
                </a:lnTo>
                <a:lnTo>
                  <a:pt x="328" y="0"/>
                </a:lnTo>
                <a:lnTo>
                  <a:pt x="0" y="0"/>
                </a:lnTo>
                <a:lnTo>
                  <a:pt x="0" y="233"/>
                </a:lnTo>
                <a:close/>
                <a:moveTo>
                  <a:pt x="164" y="133"/>
                </a:moveTo>
                <a:lnTo>
                  <a:pt x="33" y="26"/>
                </a:lnTo>
                <a:lnTo>
                  <a:pt x="295" y="26"/>
                </a:lnTo>
                <a:lnTo>
                  <a:pt x="164" y="133"/>
                </a:lnTo>
                <a:close/>
                <a:moveTo>
                  <a:pt x="117" y="128"/>
                </a:moveTo>
                <a:lnTo>
                  <a:pt x="25" y="196"/>
                </a:lnTo>
                <a:lnTo>
                  <a:pt x="25" y="52"/>
                </a:lnTo>
                <a:lnTo>
                  <a:pt x="117" y="128"/>
                </a:lnTo>
                <a:close/>
                <a:moveTo>
                  <a:pt x="137" y="144"/>
                </a:moveTo>
                <a:lnTo>
                  <a:pt x="164" y="166"/>
                </a:lnTo>
                <a:lnTo>
                  <a:pt x="191" y="144"/>
                </a:lnTo>
                <a:lnTo>
                  <a:pt x="279" y="208"/>
                </a:lnTo>
                <a:lnTo>
                  <a:pt x="52" y="208"/>
                </a:lnTo>
                <a:lnTo>
                  <a:pt x="137" y="144"/>
                </a:lnTo>
                <a:close/>
                <a:moveTo>
                  <a:pt x="211" y="126"/>
                </a:moveTo>
                <a:lnTo>
                  <a:pt x="303" y="52"/>
                </a:lnTo>
                <a:lnTo>
                  <a:pt x="303" y="194"/>
                </a:lnTo>
                <a:lnTo>
                  <a:pt x="211" y="126"/>
                </a:lnTo>
                <a:close/>
              </a:path>
            </a:pathLst>
          </a:cu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bg1"/>
              </a:solidFill>
              <a:latin typeface="Arial"/>
              <a:ea typeface="Arial"/>
              <a:cs typeface="Arial"/>
              <a:sym typeface="Arial"/>
            </a:endParaRPr>
          </a:p>
        </p:txBody>
      </p:sp>
      <p:sp>
        <p:nvSpPr>
          <p:cNvPr id="9" name="Google Shape;234;p4">
            <a:extLst>
              <a:ext uri="{FF2B5EF4-FFF2-40B4-BE49-F238E27FC236}">
                <a16:creationId xmlns:a16="http://schemas.microsoft.com/office/drawing/2014/main" xmlns="" id="{FE2C5DDC-72AD-ABF9-B5FF-400D5061C5F0}"/>
              </a:ext>
            </a:extLst>
          </p:cNvPr>
          <p:cNvSpPr txBox="1"/>
          <p:nvPr/>
        </p:nvSpPr>
        <p:spPr>
          <a:xfrm>
            <a:off x="4357846" y="5749162"/>
            <a:ext cx="1647887"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1"/>
                </a:solidFill>
                <a:latin typeface="Arial"/>
                <a:ea typeface="Arial"/>
                <a:cs typeface="Arial"/>
                <a:sym typeface="Arial"/>
              </a:rPr>
              <a:t>Notify your service team</a:t>
            </a:r>
            <a:endParaRPr dirty="0">
              <a:solidFill>
                <a:schemeClr val="bg1"/>
              </a:solidFill>
            </a:endParaRPr>
          </a:p>
        </p:txBody>
      </p:sp>
      <p:sp>
        <p:nvSpPr>
          <p:cNvPr id="10" name="Google Shape;235;p4">
            <a:extLst>
              <a:ext uri="{FF2B5EF4-FFF2-40B4-BE49-F238E27FC236}">
                <a16:creationId xmlns:a16="http://schemas.microsoft.com/office/drawing/2014/main" xmlns="" id="{9920A80B-24EC-DC09-2E88-C78499B3A6B7}"/>
              </a:ext>
            </a:extLst>
          </p:cNvPr>
          <p:cNvSpPr txBox="1"/>
          <p:nvPr/>
        </p:nvSpPr>
        <p:spPr>
          <a:xfrm>
            <a:off x="7038003" y="5749162"/>
            <a:ext cx="2970522" cy="184666"/>
          </a:xfrm>
          <a:prstGeom prst="rect">
            <a:avLst/>
          </a:prstGeom>
          <a:noFill/>
          <a:ln>
            <a:noFill/>
          </a:ln>
        </p:spPr>
        <p:txBody>
          <a:bodyPr spcFirstLastPara="1" wrap="square" lIns="0" tIns="0" rIns="0" bIns="0" anchor="t" anchorCtr="0">
            <a:spAutoFit/>
          </a:bodyPr>
          <a:lstStyle/>
          <a:p>
            <a:pPr>
              <a:buClr>
                <a:srgbClr val="000000"/>
              </a:buClr>
              <a:buSzPts val="1200"/>
            </a:pPr>
            <a:r>
              <a:rPr lang="en-US" sz="1200" b="0" i="0" u="none" strike="noStrike" cap="none" dirty="0">
                <a:solidFill>
                  <a:schemeClr val="bg1"/>
                </a:solidFill>
                <a:latin typeface="Arial"/>
                <a:ea typeface="Arial"/>
                <a:cs typeface="Arial"/>
                <a:sym typeface="Arial"/>
              </a:rPr>
              <a:t>E-mail our team at </a:t>
            </a:r>
            <a:r>
              <a:rPr lang="en-US" sz="1200" b="1" u="sng" dirty="0">
                <a:solidFill>
                  <a:schemeClr val="bg1"/>
                </a:solidFill>
                <a:latin typeface="Arial"/>
                <a:ea typeface="Arial"/>
                <a:cs typeface="Arial"/>
                <a:sym typeface="Arial"/>
                <a:hlinkClick r:id="rId8">
                  <a:extLst>
                    <a:ext uri="{A12FA001-AC4F-418D-AE19-62706E023703}">
                      <ahyp:hlinkClr xmlns:ahyp="http://schemas.microsoft.com/office/drawing/2018/hyperlinkcolor" xmlns="" val="tx"/>
                    </a:ext>
                  </a:extLst>
                </a:hlinkClick>
              </a:rPr>
              <a:t>inquiry@gartner.com</a:t>
            </a:r>
            <a:endParaRPr sz="1200" b="1" i="0" u="none" strike="noStrike" cap="none" dirty="0">
              <a:solidFill>
                <a:schemeClr val="bg1"/>
              </a:solidFill>
              <a:highlight>
                <a:srgbClr val="FFFF00"/>
              </a:highlight>
              <a:latin typeface="Arial"/>
              <a:ea typeface="Arial"/>
              <a:cs typeface="Arial"/>
              <a:sym typeface="Arial"/>
            </a:endParaRPr>
          </a:p>
        </p:txBody>
      </p:sp>
      <p:grpSp>
        <p:nvGrpSpPr>
          <p:cNvPr id="23" name="Group 22">
            <a:extLst>
              <a:ext uri="{FF2B5EF4-FFF2-40B4-BE49-F238E27FC236}">
                <a16:creationId xmlns:a16="http://schemas.microsoft.com/office/drawing/2014/main" xmlns="" id="{8560A21F-37F8-04AE-0FA4-E549AC665D4C}"/>
              </a:ext>
            </a:extLst>
          </p:cNvPr>
          <p:cNvGrpSpPr/>
          <p:nvPr/>
        </p:nvGrpSpPr>
        <p:grpSpPr>
          <a:xfrm>
            <a:off x="996950" y="1377554"/>
            <a:ext cx="10198100" cy="3367181"/>
            <a:chOff x="603504" y="1377554"/>
            <a:chExt cx="10198100" cy="3367181"/>
          </a:xfrm>
        </p:grpSpPr>
        <p:sp>
          <p:nvSpPr>
            <p:cNvPr id="11" name="Bent-Up Arrow 131">
              <a:extLst>
                <a:ext uri="{FF2B5EF4-FFF2-40B4-BE49-F238E27FC236}">
                  <a16:creationId xmlns:a16="http://schemas.microsoft.com/office/drawing/2014/main" xmlns="" id="{1DD33AFC-E6E6-A3A7-03BC-0D37A47ED8F6}"/>
                </a:ext>
              </a:extLst>
            </p:cNvPr>
            <p:cNvSpPr/>
            <p:nvPr/>
          </p:nvSpPr>
          <p:spPr bwMode="gray">
            <a:xfrm rot="16200000" flipV="1">
              <a:off x="3510144" y="1686684"/>
              <a:ext cx="975312" cy="933188"/>
            </a:xfrm>
            <a:prstGeom prst="bentUpArrow">
              <a:avLst>
                <a:gd name="adj1" fmla="val 21600"/>
                <a:gd name="adj2" fmla="val 29908"/>
                <a:gd name="adj3" fmla="val 37120"/>
              </a:avLst>
            </a:prstGeom>
            <a:solidFill>
              <a:srgbClr val="D3D3D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2" name="Bent-Up Arrow 131">
              <a:extLst>
                <a:ext uri="{FF2B5EF4-FFF2-40B4-BE49-F238E27FC236}">
                  <a16:creationId xmlns:a16="http://schemas.microsoft.com/office/drawing/2014/main" xmlns="" id="{4D42EC32-AC8E-78CE-10E5-D84BC4756FBA}"/>
                </a:ext>
              </a:extLst>
            </p:cNvPr>
            <p:cNvSpPr/>
            <p:nvPr/>
          </p:nvSpPr>
          <p:spPr bwMode="gray">
            <a:xfrm rot="16200000" flipV="1">
              <a:off x="1575819" y="2943646"/>
              <a:ext cx="975312" cy="933188"/>
            </a:xfrm>
            <a:prstGeom prst="bentUpArrow">
              <a:avLst>
                <a:gd name="adj1" fmla="val 21600"/>
                <a:gd name="adj2" fmla="val 29908"/>
                <a:gd name="adj3" fmla="val 37120"/>
              </a:avLst>
            </a:prstGeom>
            <a:solidFill>
              <a:srgbClr val="D3D3D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3" name="TextBox 12">
              <a:extLst>
                <a:ext uri="{FF2B5EF4-FFF2-40B4-BE49-F238E27FC236}">
                  <a16:creationId xmlns:a16="http://schemas.microsoft.com/office/drawing/2014/main" xmlns="" id="{41784CD4-12A4-406E-F663-14FBADCA05E6}"/>
                </a:ext>
              </a:extLst>
            </p:cNvPr>
            <p:cNvSpPr txBox="1"/>
            <p:nvPr/>
          </p:nvSpPr>
          <p:spPr bwMode="gray">
            <a:xfrm>
              <a:off x="5993981" y="2143550"/>
              <a:ext cx="1700222" cy="297732"/>
            </a:xfrm>
            <a:prstGeom prst="rect">
              <a:avLst/>
            </a:prstGeom>
            <a:noFill/>
          </p:spPr>
          <p:txBody>
            <a:bodyPr wrap="square" rtlCol="0" anchor="ctr">
              <a:spAutoFit/>
            </a:bodyPr>
            <a:lstStyle/>
            <a:p>
              <a:pPr algn="ctr" defTabSz="914286"/>
              <a:r>
                <a:rPr lang="en-US" altLang="ko-KR" sz="1200" b="1" dirty="0">
                  <a:solidFill>
                    <a:prstClr val="white"/>
                  </a:solidFill>
                  <a:ea typeface="Arial Unicode MS"/>
                  <a:cs typeface="Arial" pitchFamily="34" charset="0"/>
                </a:rPr>
                <a:t>Add Text</a:t>
              </a:r>
              <a:endParaRPr lang="ko-KR" altLang="en-US" sz="1200" b="1" dirty="0">
                <a:solidFill>
                  <a:prstClr val="white"/>
                </a:solidFill>
                <a:ea typeface="Arial Unicode MS"/>
                <a:cs typeface="Arial" pitchFamily="34" charset="0"/>
              </a:endParaRPr>
            </a:p>
          </p:txBody>
        </p:sp>
        <p:sp>
          <p:nvSpPr>
            <p:cNvPr id="14" name="Rectangle 13">
              <a:extLst>
                <a:ext uri="{FF2B5EF4-FFF2-40B4-BE49-F238E27FC236}">
                  <a16:creationId xmlns:a16="http://schemas.microsoft.com/office/drawing/2014/main" xmlns="" id="{77524F80-5841-AC01-A4F3-8F6C7F45D030}"/>
                </a:ext>
              </a:extLst>
            </p:cNvPr>
            <p:cNvSpPr/>
            <p:nvPr/>
          </p:nvSpPr>
          <p:spPr bwMode="gray">
            <a:xfrm>
              <a:off x="4456635" y="1379603"/>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schemeClr val="bg1"/>
                  </a:solidFill>
                  <a:effectLst/>
                  <a:uLnTx/>
                  <a:uFillTx/>
                  <a:latin typeface="Arial"/>
                  <a:ea typeface="Arial Unicode MS"/>
                  <a:cs typeface="+mn-cs"/>
                </a:rPr>
                <a:t>Recommended Sprints</a:t>
              </a:r>
            </a:p>
          </p:txBody>
        </p:sp>
        <p:sp>
          <p:nvSpPr>
            <p:cNvPr id="15" name="Rectangle 14">
              <a:extLst>
                <a:ext uri="{FF2B5EF4-FFF2-40B4-BE49-F238E27FC236}">
                  <a16:creationId xmlns:a16="http://schemas.microsoft.com/office/drawing/2014/main" xmlns="" id="{6D73F8FF-49F1-6561-2C21-DEA8FD8A99AD}"/>
                </a:ext>
              </a:extLst>
            </p:cNvPr>
            <p:cNvSpPr/>
            <p:nvPr/>
          </p:nvSpPr>
          <p:spPr bwMode="gray">
            <a:xfrm>
              <a:off x="603504" y="3893458"/>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prstClr val="white"/>
                  </a:solidFill>
                  <a:effectLst/>
                  <a:uLnTx/>
                  <a:uFillTx/>
                  <a:latin typeface="Arial"/>
                  <a:ea typeface="Arial Unicode MS"/>
                  <a:cs typeface="+mn-cs"/>
                </a:rPr>
                <a:t>Participation Process</a:t>
              </a:r>
            </a:p>
          </p:txBody>
        </p:sp>
        <p:sp>
          <p:nvSpPr>
            <p:cNvPr id="16" name="Rectangle 15">
              <a:extLst>
                <a:ext uri="{FF2B5EF4-FFF2-40B4-BE49-F238E27FC236}">
                  <a16:creationId xmlns:a16="http://schemas.microsoft.com/office/drawing/2014/main" xmlns="" id="{667F046E-D1BE-1BAA-8069-FADE0FFC7758}"/>
                </a:ext>
              </a:extLst>
            </p:cNvPr>
            <p:cNvSpPr/>
            <p:nvPr/>
          </p:nvSpPr>
          <p:spPr bwMode="gray">
            <a:xfrm>
              <a:off x="2530069" y="2636531"/>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schemeClr val="bg1"/>
                  </a:solidFill>
                  <a:effectLst/>
                  <a:uLnTx/>
                  <a:uFillTx/>
                  <a:latin typeface="Arial"/>
                  <a:ea typeface="Arial Unicode MS"/>
                  <a:cs typeface="+mn-cs"/>
                </a:rPr>
                <a:t>Step-by-Step Instructions </a:t>
              </a:r>
            </a:p>
          </p:txBody>
        </p:sp>
        <p:sp>
          <p:nvSpPr>
            <p:cNvPr id="17" name="TextBox 16">
              <a:extLst>
                <a:ext uri="{FF2B5EF4-FFF2-40B4-BE49-F238E27FC236}">
                  <a16:creationId xmlns:a16="http://schemas.microsoft.com/office/drawing/2014/main" xmlns="" id="{591BF978-6064-5AE5-EC90-EB3AEF55A20D}"/>
                </a:ext>
              </a:extLst>
            </p:cNvPr>
            <p:cNvSpPr txBox="1"/>
            <p:nvPr/>
          </p:nvSpPr>
          <p:spPr bwMode="gray">
            <a:xfrm>
              <a:off x="7256936" y="1377554"/>
              <a:ext cx="3544668"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9" action="ppaction://hlinksldjump"/>
                </a:rPr>
                <a:t>Recommended Sprints</a:t>
              </a:r>
              <a:endParaRPr lang="en-US" altLang="ko-KR" sz="1400" dirty="0">
                <a:solidFill>
                  <a:srgbClr val="002856"/>
                </a:solidFill>
                <a:latin typeface="+mj-lt"/>
                <a:cs typeface="Arial" pitchFamily="34" charset="0"/>
              </a:endParaRPr>
            </a:p>
            <a:p>
              <a:r>
                <a:rPr lang="en-US" altLang="ko-KR" sz="1200" dirty="0">
                  <a:cs typeface="Arial" pitchFamily="34" charset="0"/>
                </a:rPr>
                <a:t>Gartner-recommended sprints to cover specific business objectives</a:t>
              </a:r>
              <a:endParaRPr lang="ko-KR" altLang="en-US" sz="1200" dirty="0">
                <a:cs typeface="Arial" pitchFamily="34" charset="0"/>
              </a:endParaRPr>
            </a:p>
          </p:txBody>
        </p:sp>
        <p:sp>
          <p:nvSpPr>
            <p:cNvPr id="18" name="TextBox 17">
              <a:extLst>
                <a:ext uri="{FF2B5EF4-FFF2-40B4-BE49-F238E27FC236}">
                  <a16:creationId xmlns:a16="http://schemas.microsoft.com/office/drawing/2014/main" xmlns="" id="{7CCE416A-38B9-C35B-B616-996F3DE76A12}"/>
                </a:ext>
              </a:extLst>
            </p:cNvPr>
            <p:cNvSpPr txBox="1"/>
            <p:nvPr/>
          </p:nvSpPr>
          <p:spPr bwMode="gray">
            <a:xfrm>
              <a:off x="5405910" y="2655667"/>
              <a:ext cx="2835141"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10" action="ppaction://hlinksldjump"/>
                </a:rPr>
                <a:t>Step-by-Step Instructions </a:t>
              </a:r>
              <a:endParaRPr lang="en-US" altLang="ko-KR" sz="1400" dirty="0">
                <a:solidFill>
                  <a:srgbClr val="002856"/>
                </a:solidFill>
                <a:latin typeface="+mj-lt"/>
                <a:cs typeface="Arial" pitchFamily="34" charset="0"/>
              </a:endParaRPr>
            </a:p>
            <a:p>
              <a:r>
                <a:rPr lang="en-US" altLang="ko-KR" sz="1200" dirty="0">
                  <a:cs typeface="Arial" pitchFamily="34" charset="0"/>
                </a:rPr>
                <a:t>Launch and Set Up Your Assessment Survey Delegation</a:t>
              </a:r>
            </a:p>
          </p:txBody>
        </p:sp>
        <p:sp>
          <p:nvSpPr>
            <p:cNvPr id="19" name="TextBox 18">
              <a:extLst>
                <a:ext uri="{FF2B5EF4-FFF2-40B4-BE49-F238E27FC236}">
                  <a16:creationId xmlns:a16="http://schemas.microsoft.com/office/drawing/2014/main" xmlns="" id="{48D2DACF-AE4C-B8AF-8BD0-8EABB32F1DDB}"/>
                </a:ext>
              </a:extLst>
            </p:cNvPr>
            <p:cNvSpPr txBox="1"/>
            <p:nvPr/>
          </p:nvSpPr>
          <p:spPr bwMode="gray">
            <a:xfrm>
              <a:off x="3523928" y="3933779"/>
              <a:ext cx="3545520"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11" action="ppaction://hlinksldjump"/>
                </a:rPr>
                <a:t>Participation Process</a:t>
              </a:r>
              <a:endParaRPr lang="en-US" altLang="ko-KR" sz="1400" dirty="0">
                <a:solidFill>
                  <a:srgbClr val="002856"/>
                </a:solidFill>
                <a:latin typeface="+mj-lt"/>
                <a:cs typeface="Arial" pitchFamily="34" charset="0"/>
              </a:endParaRPr>
            </a:p>
            <a:p>
              <a:r>
                <a:rPr lang="en-US" altLang="ko-KR" sz="1200" dirty="0">
                  <a:cs typeface="Arial" pitchFamily="34" charset="0"/>
                </a:rPr>
                <a:t>Describes the step-by-step process included in the IT Budget and Efficiency Tool</a:t>
              </a:r>
              <a:endParaRPr lang="ko-KR" altLang="en-US" sz="1200" dirty="0">
                <a:cs typeface="Arial" pitchFamily="34" charset="0"/>
              </a:endParaRPr>
            </a:p>
          </p:txBody>
        </p:sp>
        <p:sp>
          <p:nvSpPr>
            <p:cNvPr id="20" name="Freeform: Shape 19">
              <a:extLst>
                <a:ext uri="{FF2B5EF4-FFF2-40B4-BE49-F238E27FC236}">
                  <a16:creationId xmlns:a16="http://schemas.microsoft.com/office/drawing/2014/main" xmlns="" id="{7E08376E-639D-88F8-D941-1C3F4864599C}"/>
                </a:ext>
              </a:extLst>
            </p:cNvPr>
            <p:cNvSpPr/>
            <p:nvPr/>
          </p:nvSpPr>
          <p:spPr bwMode="gray">
            <a:xfrm>
              <a:off x="729148" y="4222687"/>
              <a:ext cx="478578" cy="287147"/>
            </a:xfrm>
            <a:custGeom>
              <a:avLst/>
              <a:gdLst>
                <a:gd name="connsiteX0" fmla="*/ 454285 w 523875"/>
                <a:gd name="connsiteY0" fmla="*/ 92869 h 314325"/>
                <a:gd name="connsiteX1" fmla="*/ 425710 w 523875"/>
                <a:gd name="connsiteY1" fmla="*/ 92869 h 314325"/>
                <a:gd name="connsiteX2" fmla="*/ 425710 w 523875"/>
                <a:gd name="connsiteY2" fmla="*/ 7144 h 314325"/>
                <a:gd name="connsiteX3" fmla="*/ 292360 w 523875"/>
                <a:gd name="connsiteY3" fmla="*/ 7144 h 314325"/>
                <a:gd name="connsiteX4" fmla="*/ 292360 w 523875"/>
                <a:gd name="connsiteY4" fmla="*/ 62865 h 314325"/>
                <a:gd name="connsiteX5" fmla="*/ 269119 w 523875"/>
                <a:gd name="connsiteY5" fmla="*/ 92393 h 314325"/>
                <a:gd name="connsiteX6" fmla="*/ 263785 w 523875"/>
                <a:gd name="connsiteY6" fmla="*/ 92869 h 314325"/>
                <a:gd name="connsiteX7" fmla="*/ 235210 w 523875"/>
                <a:gd name="connsiteY7" fmla="*/ 64294 h 314325"/>
                <a:gd name="connsiteX8" fmla="*/ 235210 w 523875"/>
                <a:gd name="connsiteY8" fmla="*/ 7144 h 314325"/>
                <a:gd name="connsiteX9" fmla="*/ 101860 w 523875"/>
                <a:gd name="connsiteY9" fmla="*/ 7144 h 314325"/>
                <a:gd name="connsiteX10" fmla="*/ 101860 w 523875"/>
                <a:gd name="connsiteY10" fmla="*/ 92869 h 314325"/>
                <a:gd name="connsiteX11" fmla="*/ 76333 w 523875"/>
                <a:gd name="connsiteY11" fmla="*/ 92869 h 314325"/>
                <a:gd name="connsiteX12" fmla="*/ 7657 w 523875"/>
                <a:gd name="connsiteY12" fmla="*/ 151162 h 314325"/>
                <a:gd name="connsiteX13" fmla="*/ 73856 w 523875"/>
                <a:gd name="connsiteY13" fmla="*/ 226219 h 314325"/>
                <a:gd name="connsiteX14" fmla="*/ 101955 w 523875"/>
                <a:gd name="connsiteY14" fmla="*/ 226219 h 314325"/>
                <a:gd name="connsiteX15" fmla="*/ 101955 w 523875"/>
                <a:gd name="connsiteY15" fmla="*/ 311944 h 314325"/>
                <a:gd name="connsiteX16" fmla="*/ 235305 w 523875"/>
                <a:gd name="connsiteY16" fmla="*/ 311944 h 314325"/>
                <a:gd name="connsiteX17" fmla="*/ 235305 w 523875"/>
                <a:gd name="connsiteY17" fmla="*/ 256223 h 314325"/>
                <a:gd name="connsiteX18" fmla="*/ 258546 w 523875"/>
                <a:gd name="connsiteY18" fmla="*/ 226695 h 314325"/>
                <a:gd name="connsiteX19" fmla="*/ 263880 w 523875"/>
                <a:gd name="connsiteY19" fmla="*/ 226219 h 314325"/>
                <a:gd name="connsiteX20" fmla="*/ 292455 w 523875"/>
                <a:gd name="connsiteY20" fmla="*/ 254794 h 314325"/>
                <a:gd name="connsiteX21" fmla="*/ 292455 w 523875"/>
                <a:gd name="connsiteY21" fmla="*/ 311944 h 314325"/>
                <a:gd name="connsiteX22" fmla="*/ 425805 w 523875"/>
                <a:gd name="connsiteY22" fmla="*/ 311944 h 314325"/>
                <a:gd name="connsiteX23" fmla="*/ 425805 w 523875"/>
                <a:gd name="connsiteY23" fmla="*/ 226219 h 314325"/>
                <a:gd name="connsiteX24" fmla="*/ 451808 w 523875"/>
                <a:gd name="connsiteY24" fmla="*/ 226219 h 314325"/>
                <a:gd name="connsiteX25" fmla="*/ 520484 w 523875"/>
                <a:gd name="connsiteY25" fmla="*/ 167926 h 314325"/>
                <a:gd name="connsiteX26" fmla="*/ 454285 w 523875"/>
                <a:gd name="connsiteY26" fmla="*/ 92869 h 314325"/>
                <a:gd name="connsiteX27" fmla="*/ 482669 w 523875"/>
                <a:gd name="connsiteY27" fmla="*/ 163259 h 314325"/>
                <a:gd name="connsiteX28" fmla="*/ 451808 w 523875"/>
                <a:gd name="connsiteY28" fmla="*/ 188119 h 314325"/>
                <a:gd name="connsiteX29" fmla="*/ 425805 w 523875"/>
                <a:gd name="connsiteY29" fmla="*/ 188119 h 314325"/>
                <a:gd name="connsiteX30" fmla="*/ 387705 w 523875"/>
                <a:gd name="connsiteY30" fmla="*/ 188119 h 314325"/>
                <a:gd name="connsiteX31" fmla="*/ 387705 w 523875"/>
                <a:gd name="connsiteY31" fmla="*/ 226219 h 314325"/>
                <a:gd name="connsiteX32" fmla="*/ 387705 w 523875"/>
                <a:gd name="connsiteY32" fmla="*/ 273844 h 314325"/>
                <a:gd name="connsiteX33" fmla="*/ 330555 w 523875"/>
                <a:gd name="connsiteY33" fmla="*/ 273844 h 314325"/>
                <a:gd name="connsiteX34" fmla="*/ 330555 w 523875"/>
                <a:gd name="connsiteY34" fmla="*/ 254794 h 314325"/>
                <a:gd name="connsiteX35" fmla="*/ 263880 w 523875"/>
                <a:gd name="connsiteY35" fmla="*/ 188119 h 314325"/>
                <a:gd name="connsiteX36" fmla="*/ 251783 w 523875"/>
                <a:gd name="connsiteY36" fmla="*/ 189167 h 314325"/>
                <a:gd name="connsiteX37" fmla="*/ 197205 w 523875"/>
                <a:gd name="connsiteY37" fmla="*/ 256127 h 314325"/>
                <a:gd name="connsiteX38" fmla="*/ 197205 w 523875"/>
                <a:gd name="connsiteY38" fmla="*/ 273844 h 314325"/>
                <a:gd name="connsiteX39" fmla="*/ 140055 w 523875"/>
                <a:gd name="connsiteY39" fmla="*/ 273844 h 314325"/>
                <a:gd name="connsiteX40" fmla="*/ 140055 w 523875"/>
                <a:gd name="connsiteY40" fmla="*/ 226219 h 314325"/>
                <a:gd name="connsiteX41" fmla="*/ 140055 w 523875"/>
                <a:gd name="connsiteY41" fmla="*/ 188119 h 314325"/>
                <a:gd name="connsiteX42" fmla="*/ 101955 w 523875"/>
                <a:gd name="connsiteY42" fmla="*/ 188119 h 314325"/>
                <a:gd name="connsiteX43" fmla="*/ 73856 w 523875"/>
                <a:gd name="connsiteY43" fmla="*/ 188119 h 314325"/>
                <a:gd name="connsiteX44" fmla="*/ 52425 w 523875"/>
                <a:gd name="connsiteY44" fmla="*/ 178499 h 314325"/>
                <a:gd name="connsiteX45" fmla="*/ 45472 w 523875"/>
                <a:gd name="connsiteY45" fmla="*/ 155829 h 314325"/>
                <a:gd name="connsiteX46" fmla="*/ 76333 w 523875"/>
                <a:gd name="connsiteY46" fmla="*/ 130969 h 314325"/>
                <a:gd name="connsiteX47" fmla="*/ 101860 w 523875"/>
                <a:gd name="connsiteY47" fmla="*/ 130969 h 314325"/>
                <a:gd name="connsiteX48" fmla="*/ 139960 w 523875"/>
                <a:gd name="connsiteY48" fmla="*/ 130969 h 314325"/>
                <a:gd name="connsiteX49" fmla="*/ 139960 w 523875"/>
                <a:gd name="connsiteY49" fmla="*/ 92869 h 314325"/>
                <a:gd name="connsiteX50" fmla="*/ 139960 w 523875"/>
                <a:gd name="connsiteY50" fmla="*/ 45244 h 314325"/>
                <a:gd name="connsiteX51" fmla="*/ 197110 w 523875"/>
                <a:gd name="connsiteY51" fmla="*/ 45244 h 314325"/>
                <a:gd name="connsiteX52" fmla="*/ 197110 w 523875"/>
                <a:gd name="connsiteY52" fmla="*/ 64294 h 314325"/>
                <a:gd name="connsiteX53" fmla="*/ 263785 w 523875"/>
                <a:gd name="connsiteY53" fmla="*/ 130969 h 314325"/>
                <a:gd name="connsiteX54" fmla="*/ 275881 w 523875"/>
                <a:gd name="connsiteY54" fmla="*/ 129921 h 314325"/>
                <a:gd name="connsiteX55" fmla="*/ 330460 w 523875"/>
                <a:gd name="connsiteY55" fmla="*/ 62960 h 314325"/>
                <a:gd name="connsiteX56" fmla="*/ 330460 w 523875"/>
                <a:gd name="connsiteY56" fmla="*/ 45244 h 314325"/>
                <a:gd name="connsiteX57" fmla="*/ 387610 w 523875"/>
                <a:gd name="connsiteY57" fmla="*/ 45244 h 314325"/>
                <a:gd name="connsiteX58" fmla="*/ 387610 w 523875"/>
                <a:gd name="connsiteY58" fmla="*/ 92869 h 314325"/>
                <a:gd name="connsiteX59" fmla="*/ 387610 w 523875"/>
                <a:gd name="connsiteY59" fmla="*/ 130969 h 314325"/>
                <a:gd name="connsiteX60" fmla="*/ 425710 w 523875"/>
                <a:gd name="connsiteY60" fmla="*/ 130969 h 314325"/>
                <a:gd name="connsiteX61" fmla="*/ 454285 w 523875"/>
                <a:gd name="connsiteY61" fmla="*/ 130969 h 314325"/>
                <a:gd name="connsiteX62" fmla="*/ 475716 w 523875"/>
                <a:gd name="connsiteY62" fmla="*/ 140589 h 314325"/>
                <a:gd name="connsiteX63" fmla="*/ 482669 w 523875"/>
                <a:gd name="connsiteY63" fmla="*/ 163259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23875" h="314325">
                  <a:moveTo>
                    <a:pt x="454285" y="92869"/>
                  </a:moveTo>
                  <a:lnTo>
                    <a:pt x="425710" y="92869"/>
                  </a:lnTo>
                  <a:lnTo>
                    <a:pt x="425710" y="7144"/>
                  </a:lnTo>
                  <a:lnTo>
                    <a:pt x="292360" y="7144"/>
                  </a:lnTo>
                  <a:lnTo>
                    <a:pt x="292360" y="62865"/>
                  </a:lnTo>
                  <a:cubicBezTo>
                    <a:pt x="292360" y="76867"/>
                    <a:pt x="282930" y="89821"/>
                    <a:pt x="269119" y="92393"/>
                  </a:cubicBezTo>
                  <a:cubicBezTo>
                    <a:pt x="267309" y="92678"/>
                    <a:pt x="265499" y="92869"/>
                    <a:pt x="263785" y="92869"/>
                  </a:cubicBezTo>
                  <a:cubicBezTo>
                    <a:pt x="247973" y="92869"/>
                    <a:pt x="235210" y="80105"/>
                    <a:pt x="235210" y="64294"/>
                  </a:cubicBezTo>
                  <a:lnTo>
                    <a:pt x="235210" y="7144"/>
                  </a:lnTo>
                  <a:lnTo>
                    <a:pt x="101860" y="7144"/>
                  </a:lnTo>
                  <a:lnTo>
                    <a:pt x="101860" y="92869"/>
                  </a:lnTo>
                  <a:lnTo>
                    <a:pt x="76333" y="92869"/>
                  </a:lnTo>
                  <a:cubicBezTo>
                    <a:pt x="42233" y="92869"/>
                    <a:pt x="11753" y="117348"/>
                    <a:pt x="7657" y="151162"/>
                  </a:cubicBezTo>
                  <a:cubicBezTo>
                    <a:pt x="2704" y="191738"/>
                    <a:pt x="34232" y="226219"/>
                    <a:pt x="73856" y="226219"/>
                  </a:cubicBezTo>
                  <a:lnTo>
                    <a:pt x="101955" y="226219"/>
                  </a:lnTo>
                  <a:lnTo>
                    <a:pt x="101955" y="311944"/>
                  </a:lnTo>
                  <a:lnTo>
                    <a:pt x="235305" y="311944"/>
                  </a:lnTo>
                  <a:lnTo>
                    <a:pt x="235305" y="256223"/>
                  </a:lnTo>
                  <a:cubicBezTo>
                    <a:pt x="235305" y="242221"/>
                    <a:pt x="244735" y="229267"/>
                    <a:pt x="258546" y="226695"/>
                  </a:cubicBezTo>
                  <a:cubicBezTo>
                    <a:pt x="260356" y="226409"/>
                    <a:pt x="262165" y="226219"/>
                    <a:pt x="263880" y="226219"/>
                  </a:cubicBezTo>
                  <a:cubicBezTo>
                    <a:pt x="279691" y="226219"/>
                    <a:pt x="292455" y="238982"/>
                    <a:pt x="292455" y="254794"/>
                  </a:cubicBezTo>
                  <a:lnTo>
                    <a:pt x="292455" y="311944"/>
                  </a:lnTo>
                  <a:lnTo>
                    <a:pt x="425805" y="311944"/>
                  </a:lnTo>
                  <a:lnTo>
                    <a:pt x="425805" y="226219"/>
                  </a:lnTo>
                  <a:lnTo>
                    <a:pt x="451808" y="226219"/>
                  </a:lnTo>
                  <a:cubicBezTo>
                    <a:pt x="485908" y="226219"/>
                    <a:pt x="516387" y="201740"/>
                    <a:pt x="520484" y="167926"/>
                  </a:cubicBezTo>
                  <a:cubicBezTo>
                    <a:pt x="525436" y="127349"/>
                    <a:pt x="493908" y="92869"/>
                    <a:pt x="454285" y="92869"/>
                  </a:cubicBezTo>
                  <a:close/>
                  <a:moveTo>
                    <a:pt x="482669" y="163259"/>
                  </a:moveTo>
                  <a:cubicBezTo>
                    <a:pt x="480955" y="177165"/>
                    <a:pt x="467429" y="188119"/>
                    <a:pt x="451808" y="188119"/>
                  </a:cubicBezTo>
                  <a:lnTo>
                    <a:pt x="425805" y="188119"/>
                  </a:lnTo>
                  <a:lnTo>
                    <a:pt x="387705" y="188119"/>
                  </a:lnTo>
                  <a:lnTo>
                    <a:pt x="387705" y="226219"/>
                  </a:lnTo>
                  <a:lnTo>
                    <a:pt x="387705" y="273844"/>
                  </a:lnTo>
                  <a:lnTo>
                    <a:pt x="330555" y="273844"/>
                  </a:lnTo>
                  <a:lnTo>
                    <a:pt x="330555" y="254794"/>
                  </a:lnTo>
                  <a:cubicBezTo>
                    <a:pt x="330555" y="218027"/>
                    <a:pt x="300646" y="188119"/>
                    <a:pt x="263880" y="188119"/>
                  </a:cubicBezTo>
                  <a:cubicBezTo>
                    <a:pt x="259879" y="188119"/>
                    <a:pt x="255783" y="188500"/>
                    <a:pt x="251783" y="189167"/>
                  </a:cubicBezTo>
                  <a:cubicBezTo>
                    <a:pt x="220160" y="194881"/>
                    <a:pt x="197205" y="223075"/>
                    <a:pt x="197205" y="256127"/>
                  </a:cubicBezTo>
                  <a:lnTo>
                    <a:pt x="197205" y="273844"/>
                  </a:lnTo>
                  <a:lnTo>
                    <a:pt x="140055" y="273844"/>
                  </a:lnTo>
                  <a:lnTo>
                    <a:pt x="140055" y="226219"/>
                  </a:lnTo>
                  <a:lnTo>
                    <a:pt x="140055" y="188119"/>
                  </a:lnTo>
                  <a:lnTo>
                    <a:pt x="101955" y="188119"/>
                  </a:lnTo>
                  <a:lnTo>
                    <a:pt x="73856" y="188119"/>
                  </a:lnTo>
                  <a:cubicBezTo>
                    <a:pt x="65569" y="188119"/>
                    <a:pt x="57949" y="184690"/>
                    <a:pt x="52425" y="178499"/>
                  </a:cubicBezTo>
                  <a:cubicBezTo>
                    <a:pt x="49282" y="174879"/>
                    <a:pt x="44138" y="167164"/>
                    <a:pt x="45472" y="155829"/>
                  </a:cubicBezTo>
                  <a:cubicBezTo>
                    <a:pt x="47186" y="141923"/>
                    <a:pt x="60712" y="130969"/>
                    <a:pt x="76333" y="130969"/>
                  </a:cubicBezTo>
                  <a:lnTo>
                    <a:pt x="101860" y="130969"/>
                  </a:lnTo>
                  <a:lnTo>
                    <a:pt x="139960" y="130969"/>
                  </a:lnTo>
                  <a:lnTo>
                    <a:pt x="139960" y="92869"/>
                  </a:lnTo>
                  <a:lnTo>
                    <a:pt x="139960" y="45244"/>
                  </a:lnTo>
                  <a:lnTo>
                    <a:pt x="197110" y="45244"/>
                  </a:lnTo>
                  <a:lnTo>
                    <a:pt x="197110" y="64294"/>
                  </a:lnTo>
                  <a:cubicBezTo>
                    <a:pt x="197110" y="101060"/>
                    <a:pt x="227018" y="130969"/>
                    <a:pt x="263785" y="130969"/>
                  </a:cubicBezTo>
                  <a:cubicBezTo>
                    <a:pt x="267785" y="130969"/>
                    <a:pt x="271881" y="130588"/>
                    <a:pt x="275881" y="129921"/>
                  </a:cubicBezTo>
                  <a:cubicBezTo>
                    <a:pt x="307504" y="124206"/>
                    <a:pt x="330460" y="96012"/>
                    <a:pt x="330460" y="62960"/>
                  </a:cubicBezTo>
                  <a:lnTo>
                    <a:pt x="330460" y="45244"/>
                  </a:lnTo>
                  <a:lnTo>
                    <a:pt x="387610" y="45244"/>
                  </a:lnTo>
                  <a:lnTo>
                    <a:pt x="387610" y="92869"/>
                  </a:lnTo>
                  <a:lnTo>
                    <a:pt x="387610" y="130969"/>
                  </a:lnTo>
                  <a:lnTo>
                    <a:pt x="425710" y="130969"/>
                  </a:lnTo>
                  <a:lnTo>
                    <a:pt x="454285" y="130969"/>
                  </a:lnTo>
                  <a:cubicBezTo>
                    <a:pt x="462571" y="130969"/>
                    <a:pt x="470191" y="134398"/>
                    <a:pt x="475716" y="140589"/>
                  </a:cubicBezTo>
                  <a:cubicBezTo>
                    <a:pt x="478859" y="144209"/>
                    <a:pt x="484003" y="151924"/>
                    <a:pt x="482669" y="163259"/>
                  </a:cubicBezTo>
                  <a:close/>
                </a:path>
              </a:pathLst>
            </a:custGeom>
            <a:solidFill>
              <a:schemeClr val="bg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22BC93C5-FB30-F67D-F383-EF8305093055}"/>
                </a:ext>
              </a:extLst>
            </p:cNvPr>
            <p:cNvSpPr/>
            <p:nvPr/>
          </p:nvSpPr>
          <p:spPr bwMode="gray">
            <a:xfrm>
              <a:off x="2694281" y="2859059"/>
              <a:ext cx="574294" cy="321953"/>
            </a:xfrm>
            <a:custGeom>
              <a:avLst/>
              <a:gdLst>
                <a:gd name="connsiteX0" fmla="*/ 531019 w 628650"/>
                <a:gd name="connsiteY0" fmla="*/ 160782 h 352425"/>
                <a:gd name="connsiteX1" fmla="*/ 522065 w 628650"/>
                <a:gd name="connsiteY1" fmla="*/ 161258 h 352425"/>
                <a:gd name="connsiteX2" fmla="*/ 482917 w 628650"/>
                <a:gd name="connsiteY2" fmla="*/ 46482 h 352425"/>
                <a:gd name="connsiteX3" fmla="*/ 378524 w 628650"/>
                <a:gd name="connsiteY3" fmla="*/ 46482 h 352425"/>
                <a:gd name="connsiteX4" fmla="*/ 378524 w 628650"/>
                <a:gd name="connsiteY4" fmla="*/ 84582 h 352425"/>
                <a:gd name="connsiteX5" fmla="*/ 455581 w 628650"/>
                <a:gd name="connsiteY5" fmla="*/ 84582 h 352425"/>
                <a:gd name="connsiteX6" fmla="*/ 464915 w 628650"/>
                <a:gd name="connsiteY6" fmla="*/ 112014 h 352425"/>
                <a:gd name="connsiteX7" fmla="*/ 369951 w 628650"/>
                <a:gd name="connsiteY7" fmla="*/ 203073 h 352425"/>
                <a:gd name="connsiteX8" fmla="*/ 348520 w 628650"/>
                <a:gd name="connsiteY8" fmla="*/ 141827 h 352425"/>
                <a:gd name="connsiteX9" fmla="*/ 368903 w 628650"/>
                <a:gd name="connsiteY9" fmla="*/ 141827 h 352425"/>
                <a:gd name="connsiteX10" fmla="*/ 368903 w 628650"/>
                <a:gd name="connsiteY10" fmla="*/ 103727 h 352425"/>
                <a:gd name="connsiteX11" fmla="*/ 273653 w 628650"/>
                <a:gd name="connsiteY11" fmla="*/ 103727 h 352425"/>
                <a:gd name="connsiteX12" fmla="*/ 273653 w 628650"/>
                <a:gd name="connsiteY12" fmla="*/ 141827 h 352425"/>
                <a:gd name="connsiteX13" fmla="*/ 308134 w 628650"/>
                <a:gd name="connsiteY13" fmla="*/ 141827 h 352425"/>
                <a:gd name="connsiteX14" fmla="*/ 334804 w 628650"/>
                <a:gd name="connsiteY14" fmla="*/ 218027 h 352425"/>
                <a:gd name="connsiteX15" fmla="*/ 253651 w 628650"/>
                <a:gd name="connsiteY15" fmla="*/ 218027 h 352425"/>
                <a:gd name="connsiteX16" fmla="*/ 210598 w 628650"/>
                <a:gd name="connsiteY16" fmla="*/ 103727 h 352425"/>
                <a:gd name="connsiteX17" fmla="*/ 98108 w 628650"/>
                <a:gd name="connsiteY17" fmla="*/ 103727 h 352425"/>
                <a:gd name="connsiteX18" fmla="*/ 64389 w 628650"/>
                <a:gd name="connsiteY18" fmla="*/ 7144 h 352425"/>
                <a:gd name="connsiteX19" fmla="*/ 28384 w 628650"/>
                <a:gd name="connsiteY19" fmla="*/ 19717 h 352425"/>
                <a:gd name="connsiteX20" fmla="*/ 71057 w 628650"/>
                <a:gd name="connsiteY20" fmla="*/ 141827 h 352425"/>
                <a:gd name="connsiteX21" fmla="*/ 184213 w 628650"/>
                <a:gd name="connsiteY21" fmla="*/ 141827 h 352425"/>
                <a:gd name="connsiteX22" fmla="*/ 227267 w 628650"/>
                <a:gd name="connsiteY22" fmla="*/ 256127 h 352425"/>
                <a:gd name="connsiteX23" fmla="*/ 369665 w 628650"/>
                <a:gd name="connsiteY23" fmla="*/ 256127 h 352425"/>
                <a:gd name="connsiteX24" fmla="*/ 478441 w 628650"/>
                <a:gd name="connsiteY24" fmla="*/ 151829 h 352425"/>
                <a:gd name="connsiteX25" fmla="*/ 485489 w 628650"/>
                <a:gd name="connsiteY25" fmla="*/ 172403 h 352425"/>
                <a:gd name="connsiteX26" fmla="*/ 435674 w 628650"/>
                <a:gd name="connsiteY26" fmla="*/ 256127 h 352425"/>
                <a:gd name="connsiteX27" fmla="*/ 530924 w 628650"/>
                <a:gd name="connsiteY27" fmla="*/ 351377 h 352425"/>
                <a:gd name="connsiteX28" fmla="*/ 626173 w 628650"/>
                <a:gd name="connsiteY28" fmla="*/ 256127 h 352425"/>
                <a:gd name="connsiteX29" fmla="*/ 531019 w 628650"/>
                <a:gd name="connsiteY29" fmla="*/ 160782 h 352425"/>
                <a:gd name="connsiteX30" fmla="*/ 531019 w 628650"/>
                <a:gd name="connsiteY30" fmla="*/ 313182 h 352425"/>
                <a:gd name="connsiteX31" fmla="*/ 473869 w 628650"/>
                <a:gd name="connsiteY31" fmla="*/ 256032 h 352425"/>
                <a:gd name="connsiteX32" fmla="*/ 498253 w 628650"/>
                <a:gd name="connsiteY32" fmla="*/ 209264 h 352425"/>
                <a:gd name="connsiteX33" fmla="*/ 521494 w 628650"/>
                <a:gd name="connsiteY33" fmla="*/ 277463 h 352425"/>
                <a:gd name="connsiteX34" fmla="*/ 557594 w 628650"/>
                <a:gd name="connsiteY34" fmla="*/ 265176 h 352425"/>
                <a:gd name="connsiteX35" fmla="*/ 535019 w 628650"/>
                <a:gd name="connsiteY35" fmla="*/ 199073 h 352425"/>
                <a:gd name="connsiteX36" fmla="*/ 588169 w 628650"/>
                <a:gd name="connsiteY36" fmla="*/ 256032 h 352425"/>
                <a:gd name="connsiteX37" fmla="*/ 531019 w 628650"/>
                <a:gd name="connsiteY37" fmla="*/ 313182 h 352425"/>
                <a:gd name="connsiteX38" fmla="*/ 102394 w 628650"/>
                <a:gd name="connsiteY38" fmla="*/ 160782 h 352425"/>
                <a:gd name="connsiteX39" fmla="*/ 7144 w 628650"/>
                <a:gd name="connsiteY39" fmla="*/ 256032 h 352425"/>
                <a:gd name="connsiteX40" fmla="*/ 102394 w 628650"/>
                <a:gd name="connsiteY40" fmla="*/ 351282 h 352425"/>
                <a:gd name="connsiteX41" fmla="*/ 197644 w 628650"/>
                <a:gd name="connsiteY41" fmla="*/ 256032 h 352425"/>
                <a:gd name="connsiteX42" fmla="*/ 102394 w 628650"/>
                <a:gd name="connsiteY42" fmla="*/ 160782 h 352425"/>
                <a:gd name="connsiteX43" fmla="*/ 102394 w 628650"/>
                <a:gd name="connsiteY43" fmla="*/ 313182 h 352425"/>
                <a:gd name="connsiteX44" fmla="*/ 45244 w 628650"/>
                <a:gd name="connsiteY44" fmla="*/ 256032 h 352425"/>
                <a:gd name="connsiteX45" fmla="*/ 102394 w 628650"/>
                <a:gd name="connsiteY45" fmla="*/ 198882 h 352425"/>
                <a:gd name="connsiteX46" fmla="*/ 159544 w 628650"/>
                <a:gd name="connsiteY46" fmla="*/ 256032 h 352425"/>
                <a:gd name="connsiteX47" fmla="*/ 102394 w 628650"/>
                <a:gd name="connsiteY47" fmla="*/ 313182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28650" h="352425">
                  <a:moveTo>
                    <a:pt x="531019" y="160782"/>
                  </a:moveTo>
                  <a:cubicBezTo>
                    <a:pt x="527971" y="160782"/>
                    <a:pt x="525018" y="160973"/>
                    <a:pt x="522065" y="161258"/>
                  </a:cubicBezTo>
                  <a:lnTo>
                    <a:pt x="482917" y="46482"/>
                  </a:lnTo>
                  <a:lnTo>
                    <a:pt x="378524" y="46482"/>
                  </a:lnTo>
                  <a:lnTo>
                    <a:pt x="378524" y="84582"/>
                  </a:lnTo>
                  <a:lnTo>
                    <a:pt x="455581" y="84582"/>
                  </a:lnTo>
                  <a:lnTo>
                    <a:pt x="464915" y="112014"/>
                  </a:lnTo>
                  <a:lnTo>
                    <a:pt x="369951" y="203073"/>
                  </a:lnTo>
                  <a:lnTo>
                    <a:pt x="348520" y="141827"/>
                  </a:lnTo>
                  <a:lnTo>
                    <a:pt x="368903" y="141827"/>
                  </a:lnTo>
                  <a:lnTo>
                    <a:pt x="368903" y="103727"/>
                  </a:lnTo>
                  <a:lnTo>
                    <a:pt x="273653" y="103727"/>
                  </a:lnTo>
                  <a:lnTo>
                    <a:pt x="273653" y="141827"/>
                  </a:lnTo>
                  <a:lnTo>
                    <a:pt x="308134" y="141827"/>
                  </a:lnTo>
                  <a:lnTo>
                    <a:pt x="334804" y="218027"/>
                  </a:lnTo>
                  <a:lnTo>
                    <a:pt x="253651" y="218027"/>
                  </a:lnTo>
                  <a:lnTo>
                    <a:pt x="210598" y="103727"/>
                  </a:lnTo>
                  <a:lnTo>
                    <a:pt x="98108" y="103727"/>
                  </a:lnTo>
                  <a:lnTo>
                    <a:pt x="64389" y="7144"/>
                  </a:lnTo>
                  <a:lnTo>
                    <a:pt x="28384" y="19717"/>
                  </a:lnTo>
                  <a:lnTo>
                    <a:pt x="71057" y="141827"/>
                  </a:lnTo>
                  <a:lnTo>
                    <a:pt x="184213" y="141827"/>
                  </a:lnTo>
                  <a:lnTo>
                    <a:pt x="227267" y="256127"/>
                  </a:lnTo>
                  <a:lnTo>
                    <a:pt x="369665" y="256127"/>
                  </a:lnTo>
                  <a:lnTo>
                    <a:pt x="478441" y="151829"/>
                  </a:lnTo>
                  <a:lnTo>
                    <a:pt x="485489" y="172403"/>
                  </a:lnTo>
                  <a:cubicBezTo>
                    <a:pt x="455771" y="188595"/>
                    <a:pt x="435674" y="220028"/>
                    <a:pt x="435674" y="256127"/>
                  </a:cubicBezTo>
                  <a:cubicBezTo>
                    <a:pt x="435674" y="308610"/>
                    <a:pt x="478441" y="351377"/>
                    <a:pt x="530924" y="351377"/>
                  </a:cubicBezTo>
                  <a:cubicBezTo>
                    <a:pt x="583406" y="351377"/>
                    <a:pt x="626173" y="308610"/>
                    <a:pt x="626173" y="256127"/>
                  </a:cubicBezTo>
                  <a:cubicBezTo>
                    <a:pt x="626173" y="203645"/>
                    <a:pt x="583501" y="160782"/>
                    <a:pt x="531019" y="160782"/>
                  </a:cubicBezTo>
                  <a:close/>
                  <a:moveTo>
                    <a:pt x="531019" y="313182"/>
                  </a:moveTo>
                  <a:cubicBezTo>
                    <a:pt x="499491" y="313182"/>
                    <a:pt x="473869" y="287560"/>
                    <a:pt x="473869" y="256032"/>
                  </a:cubicBezTo>
                  <a:cubicBezTo>
                    <a:pt x="473869" y="236696"/>
                    <a:pt x="483489" y="219647"/>
                    <a:pt x="498253" y="209264"/>
                  </a:cubicBezTo>
                  <a:lnTo>
                    <a:pt x="521494" y="277463"/>
                  </a:lnTo>
                  <a:lnTo>
                    <a:pt x="557594" y="265176"/>
                  </a:lnTo>
                  <a:lnTo>
                    <a:pt x="535019" y="199073"/>
                  </a:lnTo>
                  <a:cubicBezTo>
                    <a:pt x="564642" y="201168"/>
                    <a:pt x="588169" y="225838"/>
                    <a:pt x="588169" y="256032"/>
                  </a:cubicBezTo>
                  <a:cubicBezTo>
                    <a:pt x="588169" y="287560"/>
                    <a:pt x="562547" y="313182"/>
                    <a:pt x="531019" y="313182"/>
                  </a:cubicBezTo>
                  <a:close/>
                  <a:moveTo>
                    <a:pt x="102394" y="160782"/>
                  </a:moveTo>
                  <a:cubicBezTo>
                    <a:pt x="49911" y="160782"/>
                    <a:pt x="7144" y="203549"/>
                    <a:pt x="7144" y="256032"/>
                  </a:cubicBezTo>
                  <a:cubicBezTo>
                    <a:pt x="7144" y="308515"/>
                    <a:pt x="49911" y="351282"/>
                    <a:pt x="102394" y="351282"/>
                  </a:cubicBezTo>
                  <a:cubicBezTo>
                    <a:pt x="154876" y="351282"/>
                    <a:pt x="197644" y="308515"/>
                    <a:pt x="197644" y="256032"/>
                  </a:cubicBezTo>
                  <a:cubicBezTo>
                    <a:pt x="197644" y="203549"/>
                    <a:pt x="154876" y="160782"/>
                    <a:pt x="102394" y="160782"/>
                  </a:cubicBezTo>
                  <a:close/>
                  <a:moveTo>
                    <a:pt x="102394" y="313182"/>
                  </a:moveTo>
                  <a:cubicBezTo>
                    <a:pt x="70866" y="313182"/>
                    <a:pt x="45244" y="287560"/>
                    <a:pt x="45244" y="256032"/>
                  </a:cubicBezTo>
                  <a:cubicBezTo>
                    <a:pt x="45244" y="224504"/>
                    <a:pt x="70866" y="198882"/>
                    <a:pt x="102394" y="198882"/>
                  </a:cubicBezTo>
                  <a:cubicBezTo>
                    <a:pt x="133921" y="198882"/>
                    <a:pt x="159544" y="224504"/>
                    <a:pt x="159544" y="256032"/>
                  </a:cubicBezTo>
                  <a:cubicBezTo>
                    <a:pt x="159544" y="287560"/>
                    <a:pt x="133921" y="313182"/>
                    <a:pt x="102394" y="313182"/>
                  </a:cubicBezTo>
                  <a:close/>
                </a:path>
              </a:pathLst>
            </a:custGeom>
            <a:solidFill>
              <a:schemeClr val="bg1"/>
            </a:solidFill>
            <a:ln w="9525" cap="flat">
              <a:noFill/>
              <a:prstDash val="solid"/>
              <a:miter/>
            </a:ln>
          </p:spPr>
          <p:txBody>
            <a:bodyPr rtlCol="0" anchor="ctr"/>
            <a:lstStyle/>
            <a:p>
              <a:endParaRPr lang="en-US"/>
            </a:p>
          </p:txBody>
        </p:sp>
        <p:pic>
          <p:nvPicPr>
            <p:cNvPr id="22" name="Graphic 21">
              <a:extLst>
                <a:ext uri="{FF2B5EF4-FFF2-40B4-BE49-F238E27FC236}">
                  <a16:creationId xmlns:a16="http://schemas.microsoft.com/office/drawing/2014/main" xmlns="" id="{A99BF879-25A6-EAC8-ED97-C29B7A0AA285}"/>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bwMode="gray">
            <a:xfrm>
              <a:off x="4516379" y="1543856"/>
              <a:ext cx="626503" cy="487280"/>
            </a:xfrm>
            <a:prstGeom prst="rect">
              <a:avLst/>
            </a:prstGeom>
          </p:spPr>
        </p:pic>
      </p:grpSp>
      <p:sp>
        <p:nvSpPr>
          <p:cNvPr id="24" name="Rectangle 23">
            <a:extLst>
              <a:ext uri="{FF2B5EF4-FFF2-40B4-BE49-F238E27FC236}">
                <a16:creationId xmlns:a16="http://schemas.microsoft.com/office/drawing/2014/main" xmlns="" id="{B5B2B26F-62BD-E8C6-C489-9C19824CC9E4}"/>
              </a:ext>
            </a:extLst>
          </p:cNvPr>
          <p:cNvSpPr/>
          <p:nvPr/>
        </p:nvSpPr>
        <p:spPr>
          <a:xfrm>
            <a:off x="8582239" y="3242404"/>
            <a:ext cx="3123481" cy="171332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lnSpc>
                <a:spcPct val="100000"/>
              </a:lnSpc>
              <a:spcBef>
                <a:spcPts val="0"/>
              </a:spcBef>
              <a:spcAft>
                <a:spcPts val="600"/>
              </a:spcAft>
              <a:buClr>
                <a:schemeClr val="dk1"/>
              </a:buClr>
              <a:buSzPts val="2000"/>
              <a:buNone/>
            </a:pPr>
            <a:r>
              <a:rPr lang="en-US" sz="1600" b="1" dirty="0">
                <a:solidFill>
                  <a:srgbClr val="002856"/>
                </a:solidFill>
                <a:latin typeface="+mj-lt"/>
              </a:rPr>
              <a:t>IT Security Benchmark Participation Guide</a:t>
            </a:r>
          </a:p>
          <a:p>
            <a:pPr>
              <a:buClr>
                <a:schemeClr val="dk1"/>
              </a:buClr>
              <a:buSzPts val="2000"/>
            </a:pPr>
            <a:r>
              <a:rPr lang="en-US" sz="1200" dirty="0">
                <a:solidFill>
                  <a:srgbClr val="002856"/>
                </a:solidFill>
              </a:rPr>
              <a:t>Use this document to help you complete the IT Budget &amp; Efficiency Benchmark survey. This guide provides details on the mentioned topics.</a:t>
            </a:r>
            <a:endParaRPr lang="en-US" sz="2000" dirty="0">
              <a:solidFill>
                <a:srgbClr val="002856"/>
              </a:solidFill>
            </a:endParaRPr>
          </a:p>
        </p:txBody>
      </p:sp>
    </p:spTree>
    <p:extLst>
      <p:ext uri="{BB962C8B-B14F-4D97-AF65-F5344CB8AC3E}">
        <p14:creationId xmlns:p14="http://schemas.microsoft.com/office/powerpoint/2010/main" val="113631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56ADD031-D01A-0D3A-B6CE-C8CBB44CC333}"/>
              </a:ext>
            </a:extLst>
          </p:cNvPr>
          <p:cNvGraphicFramePr>
            <a:graphicFrameLocks noChangeAspect="1"/>
          </p:cNvGraphicFramePr>
          <p:nvPr>
            <p:custDataLst>
              <p:tags r:id="rId2"/>
            </p:custDataLst>
            <p:extLst>
              <p:ext uri="{D42A27DB-BD31-4B8C-83A1-F6EECF244321}">
                <p14:modId xmlns:p14="http://schemas.microsoft.com/office/powerpoint/2010/main" val="2637526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0" name="think-cell Slide" r:id="rId4" imgW="404" imgH="405" progId="TCLayout.ActiveDocument.1">
                  <p:embed/>
                </p:oleObj>
              </mc:Choice>
              <mc:Fallback>
                <p:oleObj name="think-cell Slide" r:id="rId4" imgW="404" imgH="405" progId="TCLayout.ActiveDocument.1">
                  <p:embed/>
                  <p:pic>
                    <p:nvPicPr>
                      <p:cNvPr id="5" name="Object 4" hidden="1">
                        <a:extLst>
                          <a:ext uri="{FF2B5EF4-FFF2-40B4-BE49-F238E27FC236}">
                            <a16:creationId xmlns:a16="http://schemas.microsoft.com/office/drawing/2014/main" xmlns="" id="{56ADD031-D01A-0D3A-B6CE-C8CBB44CC33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xmlns="" id="{BB66F803-C8FA-4BFB-AD8B-6393339680C6}"/>
              </a:ext>
            </a:extLst>
          </p:cNvPr>
          <p:cNvSpPr txBox="1"/>
          <p:nvPr/>
        </p:nvSpPr>
        <p:spPr>
          <a:xfrm>
            <a:off x="1879600" y="761305"/>
            <a:ext cx="3616960" cy="400110"/>
          </a:xfrm>
          <a:prstGeom prst="rect">
            <a:avLst/>
          </a:prstGeom>
          <a:noFill/>
        </p:spPr>
        <p:txBody>
          <a:bodyPr wrap="square" lIns="0" rIns="0" rtlCol="0">
            <a:spAutoFit/>
          </a:bodyPr>
          <a:lstStyle/>
          <a:p>
            <a:pPr algn="l">
              <a:spcBef>
                <a:spcPts val="600"/>
              </a:spcBef>
            </a:pPr>
            <a:r>
              <a:rPr lang="en-US" sz="2000" b="1" dirty="0">
                <a:solidFill>
                  <a:srgbClr val="009AD7"/>
                </a:solidFill>
              </a:rPr>
              <a:t>Key IT Security Metrics</a:t>
            </a:r>
          </a:p>
        </p:txBody>
      </p:sp>
      <p:sp>
        <p:nvSpPr>
          <p:cNvPr id="7" name="Rectangle 6">
            <a:extLst>
              <a:ext uri="{FF2B5EF4-FFF2-40B4-BE49-F238E27FC236}">
                <a16:creationId xmlns:a16="http://schemas.microsoft.com/office/drawing/2014/main" xmlns="" id="{1BA276A3-3A53-487C-858D-1D927386E51C}"/>
              </a:ext>
            </a:extLst>
          </p:cNvPr>
          <p:cNvSpPr/>
          <p:nvPr/>
        </p:nvSpPr>
        <p:spPr>
          <a:xfrm>
            <a:off x="1869440" y="1138555"/>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xmlns="" id="{D97B5960-AA70-4401-BD20-D141D8516F22}"/>
              </a:ext>
            </a:extLst>
          </p:cNvPr>
          <p:cNvSpPr txBox="1"/>
          <p:nvPr/>
        </p:nvSpPr>
        <p:spPr>
          <a:xfrm>
            <a:off x="1808480" y="1252974"/>
            <a:ext cx="2184400" cy="523220"/>
          </a:xfrm>
          <a:prstGeom prst="rect">
            <a:avLst/>
          </a:prstGeom>
          <a:noFill/>
        </p:spPr>
        <p:txBody>
          <a:bodyPr wrap="square">
            <a:spAutoFit/>
          </a:bodyPr>
          <a:lstStyle/>
          <a:p>
            <a:r>
              <a:rPr lang="en-US" sz="1400" dirty="0">
                <a:solidFill>
                  <a:srgbClr val="000000"/>
                </a:solidFill>
              </a:rPr>
              <a:t>IT Security Spending as a Percent of IT Spending</a:t>
            </a:r>
          </a:p>
        </p:txBody>
      </p:sp>
      <p:sp>
        <p:nvSpPr>
          <p:cNvPr id="10" name="TextBox 9">
            <a:extLst>
              <a:ext uri="{FF2B5EF4-FFF2-40B4-BE49-F238E27FC236}">
                <a16:creationId xmlns:a16="http://schemas.microsoft.com/office/drawing/2014/main" xmlns="" id="{94E6A5DF-3C62-4962-9513-4D79C8D37B3D}"/>
              </a:ext>
            </a:extLst>
          </p:cNvPr>
          <p:cNvSpPr txBox="1"/>
          <p:nvPr/>
        </p:nvSpPr>
        <p:spPr>
          <a:xfrm>
            <a:off x="4026747" y="1252974"/>
            <a:ext cx="1869440" cy="523220"/>
          </a:xfrm>
          <a:prstGeom prst="rect">
            <a:avLst/>
          </a:prstGeom>
          <a:noFill/>
        </p:spPr>
        <p:txBody>
          <a:bodyPr wrap="square">
            <a:spAutoFit/>
          </a:bodyPr>
          <a:lstStyle/>
          <a:p>
            <a:r>
              <a:rPr lang="en-US" sz="1400" dirty="0">
                <a:solidFill>
                  <a:srgbClr val="000000"/>
                </a:solidFill>
              </a:rPr>
              <a:t>IT Security Spending per Employee</a:t>
            </a:r>
          </a:p>
        </p:txBody>
      </p:sp>
      <p:sp>
        <p:nvSpPr>
          <p:cNvPr id="11" name="TextBox 10">
            <a:extLst>
              <a:ext uri="{FF2B5EF4-FFF2-40B4-BE49-F238E27FC236}">
                <a16:creationId xmlns:a16="http://schemas.microsoft.com/office/drawing/2014/main" xmlns="" id="{DAB9A4B6-DCEB-47F0-A970-C65DC2BB7C3C}"/>
              </a:ext>
            </a:extLst>
          </p:cNvPr>
          <p:cNvSpPr txBox="1"/>
          <p:nvPr/>
        </p:nvSpPr>
        <p:spPr>
          <a:xfrm>
            <a:off x="6143414" y="1252974"/>
            <a:ext cx="1869440" cy="523220"/>
          </a:xfrm>
          <a:prstGeom prst="rect">
            <a:avLst/>
          </a:prstGeom>
          <a:noFill/>
        </p:spPr>
        <p:txBody>
          <a:bodyPr wrap="square">
            <a:spAutoFit/>
          </a:bodyPr>
          <a:lstStyle/>
          <a:p>
            <a:r>
              <a:rPr lang="en-US" sz="1400" dirty="0">
                <a:solidFill>
                  <a:srgbClr val="000000"/>
                </a:solidFill>
              </a:rPr>
              <a:t>IT Security Spending per $1K Revenue</a:t>
            </a:r>
          </a:p>
        </p:txBody>
      </p:sp>
      <p:sp>
        <p:nvSpPr>
          <p:cNvPr id="12" name="TextBox 11">
            <a:extLst>
              <a:ext uri="{FF2B5EF4-FFF2-40B4-BE49-F238E27FC236}">
                <a16:creationId xmlns:a16="http://schemas.microsoft.com/office/drawing/2014/main" xmlns="" id="{4A0CF262-8A13-4CE0-A4A0-B2652346DA5B}"/>
              </a:ext>
            </a:extLst>
          </p:cNvPr>
          <p:cNvSpPr txBox="1"/>
          <p:nvPr/>
        </p:nvSpPr>
        <p:spPr>
          <a:xfrm>
            <a:off x="8260080" y="1252974"/>
            <a:ext cx="1869440" cy="523220"/>
          </a:xfrm>
          <a:prstGeom prst="rect">
            <a:avLst/>
          </a:prstGeom>
          <a:noFill/>
        </p:spPr>
        <p:txBody>
          <a:bodyPr wrap="square">
            <a:spAutoFit/>
          </a:bodyPr>
          <a:lstStyle/>
          <a:p>
            <a:r>
              <a:rPr lang="en-US" sz="1400" dirty="0">
                <a:solidFill>
                  <a:srgbClr val="000000"/>
                </a:solidFill>
              </a:rPr>
              <a:t>IT Security Staff as a % of IT Staff</a:t>
            </a:r>
          </a:p>
        </p:txBody>
      </p:sp>
      <p:sp>
        <p:nvSpPr>
          <p:cNvPr id="13" name="TextBox 12">
            <a:extLst>
              <a:ext uri="{FF2B5EF4-FFF2-40B4-BE49-F238E27FC236}">
                <a16:creationId xmlns:a16="http://schemas.microsoft.com/office/drawing/2014/main" xmlns="" id="{B1E4B5C1-8239-4338-AE29-4ADF7563F6F6}"/>
              </a:ext>
            </a:extLst>
          </p:cNvPr>
          <p:cNvSpPr txBox="1"/>
          <p:nvPr/>
        </p:nvSpPr>
        <p:spPr>
          <a:xfrm>
            <a:off x="1788160" y="2045454"/>
            <a:ext cx="8473440" cy="400110"/>
          </a:xfrm>
          <a:prstGeom prst="rect">
            <a:avLst/>
          </a:prstGeom>
          <a:noFill/>
        </p:spPr>
        <p:txBody>
          <a:bodyPr wrap="square">
            <a:spAutoFit/>
          </a:bodyPr>
          <a:lstStyle/>
          <a:p>
            <a:r>
              <a:rPr lang="en-US" sz="2000" b="1" dirty="0">
                <a:solidFill>
                  <a:srgbClr val="009AD7"/>
                </a:solidFill>
              </a:rPr>
              <a:t>Distribution by Operation (IT Security Spending &amp; Staffing)</a:t>
            </a:r>
          </a:p>
        </p:txBody>
      </p:sp>
      <p:sp>
        <p:nvSpPr>
          <p:cNvPr id="14" name="Rectangle 13">
            <a:extLst>
              <a:ext uri="{FF2B5EF4-FFF2-40B4-BE49-F238E27FC236}">
                <a16:creationId xmlns:a16="http://schemas.microsoft.com/office/drawing/2014/main" xmlns="" id="{BBB04088-6DBD-4DEF-BC96-06A2F2C539F4}"/>
              </a:ext>
            </a:extLst>
          </p:cNvPr>
          <p:cNvSpPr/>
          <p:nvPr/>
        </p:nvSpPr>
        <p:spPr>
          <a:xfrm>
            <a:off x="1879600" y="2418715"/>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a:extLst>
              <a:ext uri="{FF2B5EF4-FFF2-40B4-BE49-F238E27FC236}">
                <a16:creationId xmlns:a16="http://schemas.microsoft.com/office/drawing/2014/main" xmlns="" id="{85555A20-4841-4DBD-A5F0-13C5E01CF327}"/>
              </a:ext>
            </a:extLst>
          </p:cNvPr>
          <p:cNvSpPr txBox="1"/>
          <p:nvPr/>
        </p:nvSpPr>
        <p:spPr>
          <a:xfrm>
            <a:off x="1788160" y="2573774"/>
            <a:ext cx="2184400" cy="523220"/>
          </a:xfrm>
          <a:prstGeom prst="rect">
            <a:avLst/>
          </a:prstGeom>
          <a:noFill/>
        </p:spPr>
        <p:txBody>
          <a:bodyPr wrap="square">
            <a:spAutoFit/>
          </a:bodyPr>
          <a:lstStyle/>
          <a:p>
            <a:r>
              <a:rPr lang="en-US" sz="1400" dirty="0">
                <a:solidFill>
                  <a:srgbClr val="000000"/>
                </a:solidFill>
              </a:rPr>
              <a:t>Operational infrastructure security</a:t>
            </a:r>
          </a:p>
        </p:txBody>
      </p:sp>
      <p:sp>
        <p:nvSpPr>
          <p:cNvPr id="16" name="TextBox 15">
            <a:extLst>
              <a:ext uri="{FF2B5EF4-FFF2-40B4-BE49-F238E27FC236}">
                <a16:creationId xmlns:a16="http://schemas.microsoft.com/office/drawing/2014/main" xmlns="" id="{A22E421A-B695-4822-84EB-B0B09CD2236A}"/>
              </a:ext>
            </a:extLst>
          </p:cNvPr>
          <p:cNvSpPr txBox="1"/>
          <p:nvPr/>
        </p:nvSpPr>
        <p:spPr>
          <a:xfrm>
            <a:off x="4003040" y="2583934"/>
            <a:ext cx="2245360" cy="523220"/>
          </a:xfrm>
          <a:prstGeom prst="rect">
            <a:avLst/>
          </a:prstGeom>
          <a:noFill/>
        </p:spPr>
        <p:txBody>
          <a:bodyPr wrap="square">
            <a:spAutoFit/>
          </a:bodyPr>
          <a:lstStyle/>
          <a:p>
            <a:r>
              <a:rPr lang="en-US" sz="1400" dirty="0">
                <a:solidFill>
                  <a:srgbClr val="000000"/>
                </a:solidFill>
              </a:rPr>
              <a:t>Vulnerability management and security analytics</a:t>
            </a:r>
          </a:p>
        </p:txBody>
      </p:sp>
      <p:sp>
        <p:nvSpPr>
          <p:cNvPr id="17" name="TextBox 16">
            <a:extLst>
              <a:ext uri="{FF2B5EF4-FFF2-40B4-BE49-F238E27FC236}">
                <a16:creationId xmlns:a16="http://schemas.microsoft.com/office/drawing/2014/main" xmlns="" id="{B9A81650-9A1E-4A95-AEFE-627BC4588988}"/>
              </a:ext>
            </a:extLst>
          </p:cNvPr>
          <p:cNvSpPr txBox="1"/>
          <p:nvPr/>
        </p:nvSpPr>
        <p:spPr>
          <a:xfrm>
            <a:off x="6177280" y="2583934"/>
            <a:ext cx="2184400" cy="307777"/>
          </a:xfrm>
          <a:prstGeom prst="rect">
            <a:avLst/>
          </a:prstGeom>
          <a:noFill/>
        </p:spPr>
        <p:txBody>
          <a:bodyPr wrap="square">
            <a:spAutoFit/>
          </a:bodyPr>
          <a:lstStyle/>
          <a:p>
            <a:r>
              <a:rPr lang="en-US" sz="1400" dirty="0">
                <a:solidFill>
                  <a:srgbClr val="000000"/>
                </a:solidFill>
              </a:rPr>
              <a:t>Application security</a:t>
            </a:r>
          </a:p>
        </p:txBody>
      </p:sp>
      <p:sp>
        <p:nvSpPr>
          <p:cNvPr id="18" name="TextBox 17">
            <a:extLst>
              <a:ext uri="{FF2B5EF4-FFF2-40B4-BE49-F238E27FC236}">
                <a16:creationId xmlns:a16="http://schemas.microsoft.com/office/drawing/2014/main" xmlns="" id="{AB541F0E-B79C-4BFB-8967-457C0C5C51EC}"/>
              </a:ext>
            </a:extLst>
          </p:cNvPr>
          <p:cNvSpPr txBox="1"/>
          <p:nvPr/>
        </p:nvSpPr>
        <p:spPr>
          <a:xfrm>
            <a:off x="8310880" y="2583934"/>
            <a:ext cx="2184400" cy="523220"/>
          </a:xfrm>
          <a:prstGeom prst="rect">
            <a:avLst/>
          </a:prstGeom>
          <a:noFill/>
        </p:spPr>
        <p:txBody>
          <a:bodyPr wrap="square">
            <a:spAutoFit/>
          </a:bodyPr>
          <a:lstStyle/>
          <a:p>
            <a:r>
              <a:rPr lang="en-US" sz="1400" dirty="0">
                <a:solidFill>
                  <a:srgbClr val="000000"/>
                </a:solidFill>
              </a:rPr>
              <a:t>Governance, risk, and compliance management</a:t>
            </a:r>
          </a:p>
        </p:txBody>
      </p:sp>
      <p:sp>
        <p:nvSpPr>
          <p:cNvPr id="19" name="TextBox 18">
            <a:extLst>
              <a:ext uri="{FF2B5EF4-FFF2-40B4-BE49-F238E27FC236}">
                <a16:creationId xmlns:a16="http://schemas.microsoft.com/office/drawing/2014/main" xmlns="" id="{CEC9EEDD-142E-4D38-975E-E577CA453135}"/>
              </a:ext>
            </a:extLst>
          </p:cNvPr>
          <p:cNvSpPr txBox="1"/>
          <p:nvPr/>
        </p:nvSpPr>
        <p:spPr>
          <a:xfrm>
            <a:off x="1788160" y="3386574"/>
            <a:ext cx="8656320" cy="400110"/>
          </a:xfrm>
          <a:prstGeom prst="rect">
            <a:avLst/>
          </a:prstGeom>
          <a:noFill/>
        </p:spPr>
        <p:txBody>
          <a:bodyPr wrap="square">
            <a:spAutoFit/>
          </a:bodyPr>
          <a:lstStyle/>
          <a:p>
            <a:r>
              <a:rPr lang="en-US" sz="2000" b="1" dirty="0">
                <a:solidFill>
                  <a:srgbClr val="009AD7"/>
                </a:solidFill>
              </a:rPr>
              <a:t>Distribution by Task (Operational Infra. Security Spending &amp; Staffing)</a:t>
            </a:r>
          </a:p>
        </p:txBody>
      </p:sp>
      <p:sp>
        <p:nvSpPr>
          <p:cNvPr id="20" name="Rectangle 19">
            <a:extLst>
              <a:ext uri="{FF2B5EF4-FFF2-40B4-BE49-F238E27FC236}">
                <a16:creationId xmlns:a16="http://schemas.microsoft.com/office/drawing/2014/main" xmlns="" id="{2C5827B6-119E-4DF2-820E-9B2E3EC6AF36}"/>
              </a:ext>
            </a:extLst>
          </p:cNvPr>
          <p:cNvSpPr/>
          <p:nvPr/>
        </p:nvSpPr>
        <p:spPr>
          <a:xfrm>
            <a:off x="1879600" y="3759835"/>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xmlns="" id="{144FB9F6-97FD-4B20-816E-0C3E068E73EF}"/>
              </a:ext>
            </a:extLst>
          </p:cNvPr>
          <p:cNvSpPr txBox="1"/>
          <p:nvPr/>
        </p:nvSpPr>
        <p:spPr>
          <a:xfrm>
            <a:off x="1879600" y="3914894"/>
            <a:ext cx="2184400" cy="307777"/>
          </a:xfrm>
          <a:prstGeom prst="rect">
            <a:avLst/>
          </a:prstGeom>
          <a:noFill/>
        </p:spPr>
        <p:txBody>
          <a:bodyPr wrap="square">
            <a:spAutoFit/>
          </a:bodyPr>
          <a:lstStyle/>
          <a:p>
            <a:r>
              <a:rPr lang="en-US" sz="1400" dirty="0">
                <a:solidFill>
                  <a:srgbClr val="000000"/>
                </a:solidFill>
              </a:rPr>
              <a:t>Identity/Access Mgmt.</a:t>
            </a:r>
          </a:p>
        </p:txBody>
      </p:sp>
      <p:sp>
        <p:nvSpPr>
          <p:cNvPr id="22" name="TextBox 21">
            <a:extLst>
              <a:ext uri="{FF2B5EF4-FFF2-40B4-BE49-F238E27FC236}">
                <a16:creationId xmlns:a16="http://schemas.microsoft.com/office/drawing/2014/main" xmlns="" id="{F0B5B359-CD89-40A6-ADFC-ADEA22A82CD8}"/>
              </a:ext>
            </a:extLst>
          </p:cNvPr>
          <p:cNvSpPr txBox="1"/>
          <p:nvPr/>
        </p:nvSpPr>
        <p:spPr>
          <a:xfrm>
            <a:off x="4094480" y="3925054"/>
            <a:ext cx="2072640" cy="307777"/>
          </a:xfrm>
          <a:prstGeom prst="rect">
            <a:avLst/>
          </a:prstGeom>
          <a:noFill/>
        </p:spPr>
        <p:txBody>
          <a:bodyPr wrap="square">
            <a:spAutoFit/>
          </a:bodyPr>
          <a:lstStyle/>
          <a:p>
            <a:r>
              <a:rPr lang="en-US" sz="1400" dirty="0">
                <a:solidFill>
                  <a:srgbClr val="000000"/>
                </a:solidFill>
              </a:rPr>
              <a:t>Network security</a:t>
            </a:r>
          </a:p>
        </p:txBody>
      </p:sp>
      <p:sp>
        <p:nvSpPr>
          <p:cNvPr id="23" name="TextBox 22">
            <a:extLst>
              <a:ext uri="{FF2B5EF4-FFF2-40B4-BE49-F238E27FC236}">
                <a16:creationId xmlns:a16="http://schemas.microsoft.com/office/drawing/2014/main" xmlns="" id="{984A5650-0A66-45FF-8E4F-581285EB16D3}"/>
              </a:ext>
            </a:extLst>
          </p:cNvPr>
          <p:cNvSpPr txBox="1"/>
          <p:nvPr/>
        </p:nvSpPr>
        <p:spPr>
          <a:xfrm>
            <a:off x="6268720" y="3925054"/>
            <a:ext cx="2184400" cy="307777"/>
          </a:xfrm>
          <a:prstGeom prst="rect">
            <a:avLst/>
          </a:prstGeom>
          <a:noFill/>
        </p:spPr>
        <p:txBody>
          <a:bodyPr wrap="square">
            <a:spAutoFit/>
          </a:bodyPr>
          <a:lstStyle/>
          <a:p>
            <a:r>
              <a:rPr lang="en-US" sz="1400" dirty="0">
                <a:solidFill>
                  <a:srgbClr val="000000"/>
                </a:solidFill>
              </a:rPr>
              <a:t>End Point security</a:t>
            </a:r>
          </a:p>
        </p:txBody>
      </p:sp>
      <p:sp>
        <p:nvSpPr>
          <p:cNvPr id="24" name="TextBox 23">
            <a:extLst>
              <a:ext uri="{FF2B5EF4-FFF2-40B4-BE49-F238E27FC236}">
                <a16:creationId xmlns:a16="http://schemas.microsoft.com/office/drawing/2014/main" xmlns="" id="{70286FD7-CAEF-4B0F-BA2B-3F08355DD953}"/>
              </a:ext>
            </a:extLst>
          </p:cNvPr>
          <p:cNvSpPr txBox="1"/>
          <p:nvPr/>
        </p:nvSpPr>
        <p:spPr>
          <a:xfrm>
            <a:off x="8402320" y="3925054"/>
            <a:ext cx="2184400" cy="307777"/>
          </a:xfrm>
          <a:prstGeom prst="rect">
            <a:avLst/>
          </a:prstGeom>
          <a:noFill/>
        </p:spPr>
        <p:txBody>
          <a:bodyPr wrap="square">
            <a:spAutoFit/>
          </a:bodyPr>
          <a:lstStyle/>
          <a:p>
            <a:r>
              <a:rPr lang="en-US" sz="1400" dirty="0">
                <a:solidFill>
                  <a:srgbClr val="000000"/>
                </a:solidFill>
              </a:rPr>
              <a:t>Data Security</a:t>
            </a:r>
          </a:p>
        </p:txBody>
      </p:sp>
      <p:sp>
        <p:nvSpPr>
          <p:cNvPr id="25" name="TextBox 24">
            <a:extLst>
              <a:ext uri="{FF2B5EF4-FFF2-40B4-BE49-F238E27FC236}">
                <a16:creationId xmlns:a16="http://schemas.microsoft.com/office/drawing/2014/main" xmlns="" id="{070B8684-C1DF-4BDD-A4C9-7A762B1B5DF8}"/>
              </a:ext>
            </a:extLst>
          </p:cNvPr>
          <p:cNvSpPr txBox="1"/>
          <p:nvPr/>
        </p:nvSpPr>
        <p:spPr>
          <a:xfrm>
            <a:off x="1767840" y="4453374"/>
            <a:ext cx="8656320" cy="400110"/>
          </a:xfrm>
          <a:prstGeom prst="rect">
            <a:avLst/>
          </a:prstGeom>
          <a:noFill/>
        </p:spPr>
        <p:txBody>
          <a:bodyPr wrap="square">
            <a:spAutoFit/>
          </a:bodyPr>
          <a:lstStyle/>
          <a:p>
            <a:r>
              <a:rPr lang="en-US" sz="2000" b="1" dirty="0">
                <a:solidFill>
                  <a:srgbClr val="009AD7"/>
                </a:solidFill>
              </a:rPr>
              <a:t>Distribution by Asset (IT Security Spending)</a:t>
            </a:r>
          </a:p>
        </p:txBody>
      </p:sp>
      <p:sp>
        <p:nvSpPr>
          <p:cNvPr id="26" name="Rectangle 25">
            <a:extLst>
              <a:ext uri="{FF2B5EF4-FFF2-40B4-BE49-F238E27FC236}">
                <a16:creationId xmlns:a16="http://schemas.microsoft.com/office/drawing/2014/main" xmlns="" id="{F82DBA65-B616-473C-A06E-565F93BD5729}"/>
              </a:ext>
            </a:extLst>
          </p:cNvPr>
          <p:cNvSpPr/>
          <p:nvPr/>
        </p:nvSpPr>
        <p:spPr>
          <a:xfrm>
            <a:off x="1869440" y="4826635"/>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TextBox 26">
            <a:extLst>
              <a:ext uri="{FF2B5EF4-FFF2-40B4-BE49-F238E27FC236}">
                <a16:creationId xmlns:a16="http://schemas.microsoft.com/office/drawing/2014/main" xmlns="" id="{7C358D61-C598-441B-9AD8-3878C18D0875}"/>
              </a:ext>
            </a:extLst>
          </p:cNvPr>
          <p:cNvSpPr txBox="1"/>
          <p:nvPr/>
        </p:nvSpPr>
        <p:spPr>
          <a:xfrm>
            <a:off x="1859280" y="4981694"/>
            <a:ext cx="2184400" cy="307777"/>
          </a:xfrm>
          <a:prstGeom prst="rect">
            <a:avLst/>
          </a:prstGeom>
          <a:noFill/>
        </p:spPr>
        <p:txBody>
          <a:bodyPr wrap="square">
            <a:spAutoFit/>
          </a:bodyPr>
          <a:lstStyle/>
          <a:p>
            <a:r>
              <a:rPr lang="en-US" sz="1400" dirty="0">
                <a:solidFill>
                  <a:srgbClr val="000000"/>
                </a:solidFill>
              </a:rPr>
              <a:t>Personnel</a:t>
            </a:r>
          </a:p>
        </p:txBody>
      </p:sp>
      <p:sp>
        <p:nvSpPr>
          <p:cNvPr id="28" name="TextBox 27">
            <a:extLst>
              <a:ext uri="{FF2B5EF4-FFF2-40B4-BE49-F238E27FC236}">
                <a16:creationId xmlns:a16="http://schemas.microsoft.com/office/drawing/2014/main" xmlns="" id="{ACA3F231-147D-4096-A7A1-1B601C3E612C}"/>
              </a:ext>
            </a:extLst>
          </p:cNvPr>
          <p:cNvSpPr txBox="1"/>
          <p:nvPr/>
        </p:nvSpPr>
        <p:spPr>
          <a:xfrm>
            <a:off x="4074160" y="4991854"/>
            <a:ext cx="2072640" cy="307777"/>
          </a:xfrm>
          <a:prstGeom prst="rect">
            <a:avLst/>
          </a:prstGeom>
          <a:noFill/>
        </p:spPr>
        <p:txBody>
          <a:bodyPr wrap="square">
            <a:spAutoFit/>
          </a:bodyPr>
          <a:lstStyle/>
          <a:p>
            <a:r>
              <a:rPr lang="en-US" sz="1400" dirty="0">
                <a:solidFill>
                  <a:srgbClr val="000000"/>
                </a:solidFill>
              </a:rPr>
              <a:t>Hardware</a:t>
            </a:r>
          </a:p>
        </p:txBody>
      </p:sp>
      <p:sp>
        <p:nvSpPr>
          <p:cNvPr id="29" name="TextBox 28">
            <a:extLst>
              <a:ext uri="{FF2B5EF4-FFF2-40B4-BE49-F238E27FC236}">
                <a16:creationId xmlns:a16="http://schemas.microsoft.com/office/drawing/2014/main" xmlns="" id="{C8B0ABB1-2A7A-4365-B5B0-141DCE7BB57B}"/>
              </a:ext>
            </a:extLst>
          </p:cNvPr>
          <p:cNvSpPr txBox="1"/>
          <p:nvPr/>
        </p:nvSpPr>
        <p:spPr>
          <a:xfrm>
            <a:off x="6248400" y="4991854"/>
            <a:ext cx="2184400" cy="307777"/>
          </a:xfrm>
          <a:prstGeom prst="rect">
            <a:avLst/>
          </a:prstGeom>
          <a:noFill/>
        </p:spPr>
        <p:txBody>
          <a:bodyPr wrap="square">
            <a:spAutoFit/>
          </a:bodyPr>
          <a:lstStyle/>
          <a:p>
            <a:r>
              <a:rPr lang="en-US" sz="1400" dirty="0">
                <a:solidFill>
                  <a:srgbClr val="000000"/>
                </a:solidFill>
              </a:rPr>
              <a:t>Software</a:t>
            </a:r>
          </a:p>
        </p:txBody>
      </p:sp>
      <p:sp>
        <p:nvSpPr>
          <p:cNvPr id="30" name="TextBox 29">
            <a:extLst>
              <a:ext uri="{FF2B5EF4-FFF2-40B4-BE49-F238E27FC236}">
                <a16:creationId xmlns:a16="http://schemas.microsoft.com/office/drawing/2014/main" xmlns="" id="{0C4AD7A2-C7EC-477D-9160-1ECF33B20473}"/>
              </a:ext>
            </a:extLst>
          </p:cNvPr>
          <p:cNvSpPr txBox="1"/>
          <p:nvPr/>
        </p:nvSpPr>
        <p:spPr>
          <a:xfrm>
            <a:off x="8382000" y="4991854"/>
            <a:ext cx="2184400" cy="307777"/>
          </a:xfrm>
          <a:prstGeom prst="rect">
            <a:avLst/>
          </a:prstGeom>
          <a:noFill/>
        </p:spPr>
        <p:txBody>
          <a:bodyPr wrap="square">
            <a:spAutoFit/>
          </a:bodyPr>
          <a:lstStyle/>
          <a:p>
            <a:r>
              <a:rPr lang="en-US" sz="1400" dirty="0">
                <a:solidFill>
                  <a:srgbClr val="000000"/>
                </a:solidFill>
              </a:rPr>
              <a:t>External Services</a:t>
            </a:r>
          </a:p>
        </p:txBody>
      </p:sp>
      <p:sp>
        <p:nvSpPr>
          <p:cNvPr id="31" name="TextBox 30">
            <a:extLst>
              <a:ext uri="{FF2B5EF4-FFF2-40B4-BE49-F238E27FC236}">
                <a16:creationId xmlns:a16="http://schemas.microsoft.com/office/drawing/2014/main" xmlns="" id="{8B82A00C-6D95-41ED-8D1E-6C783D64DC70}"/>
              </a:ext>
            </a:extLst>
          </p:cNvPr>
          <p:cNvSpPr txBox="1"/>
          <p:nvPr/>
        </p:nvSpPr>
        <p:spPr>
          <a:xfrm>
            <a:off x="1778000" y="5374640"/>
            <a:ext cx="4734560" cy="3693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(2022)</a:t>
            </a:r>
          </a:p>
          <a:p>
            <a:r>
              <a:rPr lang="en-US" sz="900" dirty="0">
                <a:solidFill>
                  <a:schemeClr val="tx1">
                    <a:lumMod val="50000"/>
                    <a:lumOff val="50000"/>
                  </a:schemeClr>
                </a:solidFill>
                <a:latin typeface="Arial" panose="020B0604020202020204" pitchFamily="34" charset="0"/>
                <a:cs typeface="Arial" panose="020B0604020202020204" pitchFamily="34" charset="0"/>
              </a:rPr>
              <a:t>ID: 779743</a:t>
            </a:r>
          </a:p>
        </p:txBody>
      </p:sp>
      <p:sp>
        <p:nvSpPr>
          <p:cNvPr id="32" name="Rectangle 31">
            <a:extLst>
              <a:ext uri="{FF2B5EF4-FFF2-40B4-BE49-F238E27FC236}">
                <a16:creationId xmlns:a16="http://schemas.microsoft.com/office/drawing/2014/main" xmlns="" id="{B1FD4122-9529-47AD-9013-FEADE32A1B0B}"/>
              </a:ext>
            </a:extLst>
          </p:cNvPr>
          <p:cNvSpPr/>
          <p:nvPr/>
        </p:nvSpPr>
        <p:spPr>
          <a:xfrm>
            <a:off x="1788160" y="762000"/>
            <a:ext cx="8737600" cy="497840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11953DA-2876-4F7F-CB1B-91290C5BC8A1}"/>
              </a:ext>
            </a:extLst>
          </p:cNvPr>
          <p:cNvSpPr>
            <a:spLocks noGrp="1"/>
          </p:cNvSpPr>
          <p:nvPr>
            <p:ph type="title"/>
          </p:nvPr>
        </p:nvSpPr>
        <p:spPr>
          <a:xfrm>
            <a:off x="457200" y="366713"/>
            <a:ext cx="11276013" cy="443198"/>
          </a:xfrm>
        </p:spPr>
        <p:txBody>
          <a:bodyPr vert="horz"/>
          <a:lstStyle/>
          <a:p>
            <a:r>
              <a:rPr lang="en-US" dirty="0"/>
              <a:t>Key KPIs Covered</a:t>
            </a:r>
          </a:p>
        </p:txBody>
      </p:sp>
    </p:spTree>
    <p:extLst>
      <p:ext uri="{BB962C8B-B14F-4D97-AF65-F5344CB8AC3E}">
        <p14:creationId xmlns:p14="http://schemas.microsoft.com/office/powerpoint/2010/main" val="612073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FF7F9AF3-2288-4E65-8EDB-D6EEE724844E}"/>
              </a:ext>
            </a:extLst>
          </p:cNvPr>
          <p:cNvGraphicFramePr>
            <a:graphicFrameLocks noChangeAspect="1"/>
          </p:cNvGraphicFramePr>
          <p:nvPr>
            <p:custDataLst>
              <p:tags r:id="rId2"/>
            </p:custDataLst>
            <p:extLst>
              <p:ext uri="{D42A27DB-BD31-4B8C-83A1-F6EECF244321}">
                <p14:modId xmlns:p14="http://schemas.microsoft.com/office/powerpoint/2010/main" val="13226070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4" name="think-cell Slide" r:id="rId6" imgW="395" imgH="394" progId="TCLayout.ActiveDocument.1">
                  <p:embed/>
                </p:oleObj>
              </mc:Choice>
              <mc:Fallback>
                <p:oleObj name="think-cell Slide" r:id="rId6" imgW="395" imgH="394" progId="TCLayout.ActiveDocument.1">
                  <p:embed/>
                  <p:pic>
                    <p:nvPicPr>
                      <p:cNvPr id="4" name="Object 3" hidden="1">
                        <a:extLst>
                          <a:ext uri="{FF2B5EF4-FFF2-40B4-BE49-F238E27FC236}">
                            <a16:creationId xmlns:a16="http://schemas.microsoft.com/office/drawing/2014/main" xmlns="" id="{FF7F9AF3-2288-4E65-8EDB-D6EEE724844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xmlns="" id="{85E82BB8-DDB0-4E2A-9778-3E811D00D027}"/>
              </a:ext>
            </a:extLst>
          </p:cNvPr>
          <p:cNvSpPr/>
          <p:nvPr>
            <p:custDataLst>
              <p:tags r:id="rId3"/>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2400" err="1">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xmlns="" id="{FF994AAF-F1F5-4A98-A268-3E7FAF2DD29B}"/>
              </a:ext>
            </a:extLst>
          </p:cNvPr>
          <p:cNvSpPr>
            <a:spLocks noGrp="1"/>
          </p:cNvSpPr>
          <p:nvPr>
            <p:ph type="title"/>
          </p:nvPr>
        </p:nvSpPr>
        <p:spPr bwMode="gray">
          <a:xfrm>
            <a:off x="457200" y="366713"/>
            <a:ext cx="11276013" cy="443198"/>
          </a:xfrm>
        </p:spPr>
        <p:txBody>
          <a:bodyPr vert="horz"/>
          <a:lstStyle/>
          <a:p>
            <a:r>
              <a:rPr lang="en-IN" dirty="0"/>
              <a:t>Recommended Readings</a:t>
            </a:r>
            <a:endParaRPr lang="en-US" dirty="0"/>
          </a:p>
        </p:txBody>
      </p:sp>
      <p:sp>
        <p:nvSpPr>
          <p:cNvPr id="22" name="Graphic 20">
            <a:extLst>
              <a:ext uri="{FF2B5EF4-FFF2-40B4-BE49-F238E27FC236}">
                <a16:creationId xmlns:a16="http://schemas.microsoft.com/office/drawing/2014/main" xmlns="" id="{5B73AA65-CBA0-4FF0-80A4-59CD82EC0C7E}"/>
              </a:ext>
            </a:extLst>
          </p:cNvPr>
          <p:cNvSpPr/>
          <p:nvPr/>
        </p:nvSpPr>
        <p:spPr bwMode="gray">
          <a:xfrm>
            <a:off x="892589" y="1450596"/>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8"/>
              </a:rPr>
              <a:t>IT Budget &amp; Efficiency Benchmark Application</a:t>
            </a:r>
            <a:endParaRPr lang="en-IN" sz="1600" dirty="0"/>
          </a:p>
        </p:txBody>
      </p:sp>
      <p:sp>
        <p:nvSpPr>
          <p:cNvPr id="7" name="Freeform 12">
            <a:extLst>
              <a:ext uri="{FF2B5EF4-FFF2-40B4-BE49-F238E27FC236}">
                <a16:creationId xmlns:a16="http://schemas.microsoft.com/office/drawing/2014/main" xmlns="" id="{CD15811E-6B3E-4D1C-8548-28C098800866}"/>
              </a:ext>
            </a:extLst>
          </p:cNvPr>
          <p:cNvSpPr/>
          <p:nvPr/>
        </p:nvSpPr>
        <p:spPr bwMode="gray">
          <a:xfrm rot="155071">
            <a:off x="538455" y="1430105"/>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8" name="TextBox 7">
            <a:extLst>
              <a:ext uri="{FF2B5EF4-FFF2-40B4-BE49-F238E27FC236}">
                <a16:creationId xmlns:a16="http://schemas.microsoft.com/office/drawing/2014/main" xmlns="" id="{4A5F01CD-BB34-49C9-ABD7-86518294F6F5}"/>
              </a:ext>
            </a:extLst>
          </p:cNvPr>
          <p:cNvSpPr txBox="1"/>
          <p:nvPr/>
        </p:nvSpPr>
        <p:spPr bwMode="gray">
          <a:xfrm>
            <a:off x="595642" y="1343025"/>
            <a:ext cx="438396" cy="647993"/>
          </a:xfrm>
          <a:prstGeom prst="rect">
            <a:avLst/>
          </a:prstGeom>
          <a:noFill/>
        </p:spPr>
        <p:txBody>
          <a:bodyPr wrap="none" rtlCol="0">
            <a:spAutoFit/>
          </a:bodyPr>
          <a:lstStyle/>
          <a:p>
            <a:r>
              <a:rPr lang="en-US" sz="3200" b="1"/>
              <a:t>1</a:t>
            </a:r>
          </a:p>
        </p:txBody>
      </p:sp>
      <p:sp>
        <p:nvSpPr>
          <p:cNvPr id="11" name="Freeform 12">
            <a:extLst>
              <a:ext uri="{FF2B5EF4-FFF2-40B4-BE49-F238E27FC236}">
                <a16:creationId xmlns:a16="http://schemas.microsoft.com/office/drawing/2014/main" xmlns="" id="{73533034-E6C9-4439-9439-66B2E1A6E9B6}"/>
              </a:ext>
            </a:extLst>
          </p:cNvPr>
          <p:cNvSpPr/>
          <p:nvPr/>
        </p:nvSpPr>
        <p:spPr bwMode="gray">
          <a:xfrm rot="155071">
            <a:off x="538455" y="2430418"/>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12" name="TextBox 11">
            <a:extLst>
              <a:ext uri="{FF2B5EF4-FFF2-40B4-BE49-F238E27FC236}">
                <a16:creationId xmlns:a16="http://schemas.microsoft.com/office/drawing/2014/main" xmlns="" id="{A8FFB93C-83A6-4E08-9F94-C5B23B6C6531}"/>
              </a:ext>
            </a:extLst>
          </p:cNvPr>
          <p:cNvSpPr txBox="1"/>
          <p:nvPr/>
        </p:nvSpPr>
        <p:spPr bwMode="gray">
          <a:xfrm>
            <a:off x="595642" y="2343338"/>
            <a:ext cx="412292" cy="584775"/>
          </a:xfrm>
          <a:prstGeom prst="rect">
            <a:avLst/>
          </a:prstGeom>
          <a:noFill/>
        </p:spPr>
        <p:txBody>
          <a:bodyPr wrap="none" rtlCol="0">
            <a:spAutoFit/>
          </a:bodyPr>
          <a:lstStyle/>
          <a:p>
            <a:r>
              <a:rPr lang="en-US" sz="3200" b="1"/>
              <a:t>2</a:t>
            </a:r>
          </a:p>
        </p:txBody>
      </p:sp>
      <p:sp>
        <p:nvSpPr>
          <p:cNvPr id="18" name="Graphic 20">
            <a:extLst>
              <a:ext uri="{FF2B5EF4-FFF2-40B4-BE49-F238E27FC236}">
                <a16:creationId xmlns:a16="http://schemas.microsoft.com/office/drawing/2014/main" xmlns="" id="{552A811D-F1DA-4813-834C-C274E4F41190}"/>
              </a:ext>
            </a:extLst>
          </p:cNvPr>
          <p:cNvSpPr/>
          <p:nvPr/>
        </p:nvSpPr>
        <p:spPr bwMode="gray">
          <a:xfrm>
            <a:off x="892589" y="2452801"/>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9"/>
              </a:rPr>
              <a:t>IT Key Metrics Data 2023: IT Security Measures — Framework Definitions</a:t>
            </a:r>
            <a:endParaRPr lang="en-IN" sz="1600" dirty="0"/>
          </a:p>
        </p:txBody>
      </p:sp>
      <p:grpSp>
        <p:nvGrpSpPr>
          <p:cNvPr id="9" name="Group 8">
            <a:extLst>
              <a:ext uri="{FF2B5EF4-FFF2-40B4-BE49-F238E27FC236}">
                <a16:creationId xmlns:a16="http://schemas.microsoft.com/office/drawing/2014/main" xmlns="" id="{154E6938-E065-100D-7818-E7435FCD2B86}"/>
              </a:ext>
            </a:extLst>
          </p:cNvPr>
          <p:cNvGrpSpPr/>
          <p:nvPr/>
        </p:nvGrpSpPr>
        <p:grpSpPr>
          <a:xfrm>
            <a:off x="538455" y="4127627"/>
            <a:ext cx="11211839" cy="1778915"/>
            <a:chOff x="538455" y="3295523"/>
            <a:chExt cx="11211839" cy="1778915"/>
          </a:xfrm>
        </p:grpSpPr>
        <p:sp>
          <p:nvSpPr>
            <p:cNvPr id="16" name="TextBox 15">
              <a:extLst>
                <a:ext uri="{FF2B5EF4-FFF2-40B4-BE49-F238E27FC236}">
                  <a16:creationId xmlns:a16="http://schemas.microsoft.com/office/drawing/2014/main" xmlns="" id="{2D7FB169-3A36-4C84-A899-854BA488425D}"/>
                </a:ext>
              </a:extLst>
            </p:cNvPr>
            <p:cNvSpPr txBox="1"/>
            <p:nvPr/>
          </p:nvSpPr>
          <p:spPr bwMode="gray">
            <a:xfrm>
              <a:off x="595642" y="3295523"/>
              <a:ext cx="412292" cy="584775"/>
            </a:xfrm>
            <a:prstGeom prst="rect">
              <a:avLst/>
            </a:prstGeom>
            <a:noFill/>
          </p:spPr>
          <p:txBody>
            <a:bodyPr wrap="none" rtlCol="0">
              <a:spAutoFit/>
            </a:bodyPr>
            <a:lstStyle/>
            <a:p>
              <a:r>
                <a:rPr lang="en-US" sz="3200" b="1"/>
                <a:t>3</a:t>
              </a:r>
            </a:p>
          </p:txBody>
        </p:sp>
        <p:grpSp>
          <p:nvGrpSpPr>
            <p:cNvPr id="6" name="Group 5">
              <a:extLst>
                <a:ext uri="{FF2B5EF4-FFF2-40B4-BE49-F238E27FC236}">
                  <a16:creationId xmlns:a16="http://schemas.microsoft.com/office/drawing/2014/main" xmlns="" id="{01218D20-B328-ED1F-47FF-0F14ADA62753}"/>
                </a:ext>
              </a:extLst>
            </p:cNvPr>
            <p:cNvGrpSpPr/>
            <p:nvPr/>
          </p:nvGrpSpPr>
          <p:grpSpPr>
            <a:xfrm>
              <a:off x="538455" y="3382603"/>
              <a:ext cx="11211839" cy="1691835"/>
              <a:chOff x="538455" y="3382603"/>
              <a:chExt cx="11211839" cy="1691835"/>
            </a:xfrm>
          </p:grpSpPr>
          <p:sp>
            <p:nvSpPr>
              <p:cNvPr id="15" name="Freeform 12">
                <a:extLst>
                  <a:ext uri="{FF2B5EF4-FFF2-40B4-BE49-F238E27FC236}">
                    <a16:creationId xmlns:a16="http://schemas.microsoft.com/office/drawing/2014/main" xmlns="" id="{51552A9A-04DC-4395-B181-E9F880DF805D}"/>
                  </a:ext>
                </a:extLst>
              </p:cNvPr>
              <p:cNvSpPr/>
              <p:nvPr/>
            </p:nvSpPr>
            <p:spPr bwMode="gray">
              <a:xfrm rot="155071">
                <a:off x="538455" y="3382603"/>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19" name="Freeform 12">
                <a:extLst>
                  <a:ext uri="{FF2B5EF4-FFF2-40B4-BE49-F238E27FC236}">
                    <a16:creationId xmlns:a16="http://schemas.microsoft.com/office/drawing/2014/main" xmlns="" id="{D19B0D87-A720-4C1D-BC65-191B3C90274A}"/>
                  </a:ext>
                </a:extLst>
              </p:cNvPr>
              <p:cNvSpPr/>
              <p:nvPr/>
            </p:nvSpPr>
            <p:spPr bwMode="gray">
              <a:xfrm rot="155071">
                <a:off x="538455" y="4382922"/>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20" name="TextBox 19">
                <a:extLst>
                  <a:ext uri="{FF2B5EF4-FFF2-40B4-BE49-F238E27FC236}">
                    <a16:creationId xmlns:a16="http://schemas.microsoft.com/office/drawing/2014/main" xmlns="" id="{1F6434BD-E87D-4D0E-8320-F590304B1E67}"/>
                  </a:ext>
                </a:extLst>
              </p:cNvPr>
              <p:cNvSpPr txBox="1"/>
              <p:nvPr/>
            </p:nvSpPr>
            <p:spPr bwMode="gray">
              <a:xfrm>
                <a:off x="595642" y="4295842"/>
                <a:ext cx="412292" cy="584775"/>
              </a:xfrm>
              <a:prstGeom prst="rect">
                <a:avLst/>
              </a:prstGeom>
              <a:noFill/>
            </p:spPr>
            <p:txBody>
              <a:bodyPr wrap="none" rtlCol="0">
                <a:spAutoFit/>
              </a:bodyPr>
              <a:lstStyle/>
              <a:p>
                <a:r>
                  <a:rPr lang="en-US" sz="3200" b="1"/>
                  <a:t>4</a:t>
                </a:r>
              </a:p>
            </p:txBody>
          </p:sp>
          <p:sp>
            <p:nvSpPr>
              <p:cNvPr id="21" name="Graphic 20">
                <a:extLst>
                  <a:ext uri="{FF2B5EF4-FFF2-40B4-BE49-F238E27FC236}">
                    <a16:creationId xmlns:a16="http://schemas.microsoft.com/office/drawing/2014/main" xmlns="" id="{34627B77-C5D4-444A-B258-507F362009F3}"/>
                  </a:ext>
                </a:extLst>
              </p:cNvPr>
              <p:cNvSpPr/>
              <p:nvPr/>
            </p:nvSpPr>
            <p:spPr bwMode="gray">
              <a:xfrm>
                <a:off x="892589" y="3417682"/>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10"/>
                  </a:rPr>
                  <a:t>IT Key Metrics Data 2023: IT Security Measures — Analysis</a:t>
                </a:r>
                <a:endParaRPr lang="en-IN" sz="1600" dirty="0"/>
              </a:p>
            </p:txBody>
          </p:sp>
          <p:sp>
            <p:nvSpPr>
              <p:cNvPr id="26" name="Graphic 20">
                <a:extLst>
                  <a:ext uri="{FF2B5EF4-FFF2-40B4-BE49-F238E27FC236}">
                    <a16:creationId xmlns:a16="http://schemas.microsoft.com/office/drawing/2014/main" xmlns="" id="{A6C8A615-598A-4D7C-838F-1A85A2087E32}"/>
                  </a:ext>
                </a:extLst>
              </p:cNvPr>
              <p:cNvSpPr/>
              <p:nvPr/>
            </p:nvSpPr>
            <p:spPr bwMode="gray">
              <a:xfrm>
                <a:off x="892589" y="4401224"/>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11"/>
                  </a:rPr>
                  <a:t>IT Key Metrics Data 2023: Definition of Industries</a:t>
                </a:r>
                <a:endParaRPr lang="en-IN" sz="1600" dirty="0"/>
              </a:p>
            </p:txBody>
          </p:sp>
        </p:grpSp>
      </p:grpSp>
      <p:sp>
        <p:nvSpPr>
          <p:cNvPr id="10" name="Title 1">
            <a:extLst>
              <a:ext uri="{FF2B5EF4-FFF2-40B4-BE49-F238E27FC236}">
                <a16:creationId xmlns:a16="http://schemas.microsoft.com/office/drawing/2014/main" xmlns="" id="{D07E80D1-1203-E231-EDB3-094D6A803B8D}"/>
              </a:ext>
            </a:extLst>
          </p:cNvPr>
          <p:cNvSpPr txBox="1">
            <a:spLocks/>
          </p:cNvSpPr>
          <p:nvPr/>
        </p:nvSpPr>
        <p:spPr bwMode="gray">
          <a:xfrm>
            <a:off x="457200" y="3609091"/>
            <a:ext cx="11276013" cy="443198"/>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a:lstStyle>
          <a:p>
            <a:r>
              <a:rPr lang="en-IN" dirty="0"/>
              <a:t>Additional Readings</a:t>
            </a:r>
            <a:endParaRPr lang="en-US" dirty="0"/>
          </a:p>
        </p:txBody>
      </p:sp>
    </p:spTree>
    <p:extLst>
      <p:ext uri="{BB962C8B-B14F-4D97-AF65-F5344CB8AC3E}">
        <p14:creationId xmlns:p14="http://schemas.microsoft.com/office/powerpoint/2010/main" val="266102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xmlns="" id="{E21FEDAB-DCFD-4A83-B108-57C0B09C8555}"/>
              </a:ext>
            </a:extLst>
          </p:cNvPr>
          <p:cNvSpPr/>
          <p:nvPr/>
        </p:nvSpPr>
        <p:spPr bwMode="gray">
          <a:xfrm>
            <a:off x="8969934" y="2122681"/>
            <a:ext cx="2094270" cy="2094270"/>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aphicFrame>
        <p:nvGraphicFramePr>
          <p:cNvPr id="17" name="Object 16" hidden="1">
            <a:extLst>
              <a:ext uri="{FF2B5EF4-FFF2-40B4-BE49-F238E27FC236}">
                <a16:creationId xmlns:a16="http://schemas.microsoft.com/office/drawing/2014/main" xmlns="" id="{FB42D43B-E528-418C-BA74-F4CC2053A80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think-cell Slide" r:id="rId6" imgW="395" imgH="396" progId="TCLayout.ActiveDocument.1">
                  <p:embed/>
                </p:oleObj>
              </mc:Choice>
              <mc:Fallback>
                <p:oleObj name="think-cell Slide" r:id="rId6" imgW="395" imgH="396" progId="TCLayout.ActiveDocument.1">
                  <p:embed/>
                  <p:pic>
                    <p:nvPicPr>
                      <p:cNvPr id="17" name="Object 16" hidden="1">
                        <a:extLst>
                          <a:ext uri="{FF2B5EF4-FFF2-40B4-BE49-F238E27FC236}">
                            <a16:creationId xmlns:a16="http://schemas.microsoft.com/office/drawing/2014/main" xmlns="" id="{FB42D43B-E528-418C-BA74-F4CC2053A80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xmlns="" id="{1F1030E2-CD96-4B29-B8E1-00E1CF89C007}"/>
              </a:ext>
            </a:extLst>
          </p:cNvPr>
          <p:cNvSpPr/>
          <p:nvPr>
            <p:custDataLst>
              <p:tags r:id="rId3"/>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err="1">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xmlns="" id="{CEFE1C03-05FE-4A13-A7D9-407083CA6F5C}"/>
              </a:ext>
            </a:extLst>
          </p:cNvPr>
          <p:cNvSpPr>
            <a:spLocks noGrp="1"/>
          </p:cNvSpPr>
          <p:nvPr>
            <p:ph type="title"/>
          </p:nvPr>
        </p:nvSpPr>
        <p:spPr bwMode="gray"/>
        <p:txBody>
          <a:bodyPr vert="horz"/>
          <a:lstStyle/>
          <a:p>
            <a:r>
              <a:rPr lang="en-US" dirty="0"/>
              <a:t>IT Budget &amp; Efficiency Tool comprises Enterprise IT budget and IT Security Benchmarking Tool</a:t>
            </a:r>
            <a:endParaRPr lang="en-GB" dirty="0"/>
          </a:p>
        </p:txBody>
      </p:sp>
      <p:sp>
        <p:nvSpPr>
          <p:cNvPr id="4" name="Oval 3">
            <a:extLst>
              <a:ext uri="{FF2B5EF4-FFF2-40B4-BE49-F238E27FC236}">
                <a16:creationId xmlns:a16="http://schemas.microsoft.com/office/drawing/2014/main" xmlns="" id="{0740555B-D6D7-4149-ADC0-E8B724C4D7A7}"/>
              </a:ext>
            </a:extLst>
          </p:cNvPr>
          <p:cNvSpPr/>
          <p:nvPr/>
        </p:nvSpPr>
        <p:spPr bwMode="gray">
          <a:xfrm>
            <a:off x="1136026" y="2122681"/>
            <a:ext cx="2094270" cy="2094270"/>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nvGrpSpPr>
          <p:cNvPr id="10" name="Group 9">
            <a:extLst>
              <a:ext uri="{FF2B5EF4-FFF2-40B4-BE49-F238E27FC236}">
                <a16:creationId xmlns:a16="http://schemas.microsoft.com/office/drawing/2014/main" xmlns="" id="{1C741119-46D0-43FE-8179-AB3C40D7A1B8}"/>
              </a:ext>
            </a:extLst>
          </p:cNvPr>
          <p:cNvGrpSpPr/>
          <p:nvPr/>
        </p:nvGrpSpPr>
        <p:grpSpPr bwMode="gray">
          <a:xfrm>
            <a:off x="1108205" y="2156079"/>
            <a:ext cx="6363105" cy="2459875"/>
            <a:chOff x="1425678" y="2481650"/>
            <a:chExt cx="6363105" cy="2459875"/>
          </a:xfrm>
        </p:grpSpPr>
        <p:sp>
          <p:nvSpPr>
            <p:cNvPr id="6" name="Arc 5">
              <a:extLst>
                <a:ext uri="{FF2B5EF4-FFF2-40B4-BE49-F238E27FC236}">
                  <a16:creationId xmlns:a16="http://schemas.microsoft.com/office/drawing/2014/main" xmlns="" id="{226C3CA6-BC71-496D-A303-6AA5DAE6F4CF}"/>
                </a:ext>
              </a:extLst>
            </p:cNvPr>
            <p:cNvSpPr/>
            <p:nvPr/>
          </p:nvSpPr>
          <p:spPr bwMode="gray">
            <a:xfrm>
              <a:off x="1425678" y="2481650"/>
              <a:ext cx="2094270" cy="2094270"/>
            </a:xfrm>
            <a:prstGeom prst="arc">
              <a:avLst/>
            </a:prstGeom>
            <a:ln w="76200" cap="rnd">
              <a:solidFill>
                <a:srgbClr val="D3D3D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xmlns="" id="{30D609C5-EACC-47AE-AFB0-582492A68044}"/>
                </a:ext>
              </a:extLst>
            </p:cNvPr>
            <p:cNvCxnSpPr>
              <a:cxnSpLocks/>
            </p:cNvCxnSpPr>
            <p:nvPr/>
          </p:nvCxnSpPr>
          <p:spPr bwMode="gray">
            <a:xfrm>
              <a:off x="3519950" y="3544528"/>
              <a:ext cx="1474839" cy="0"/>
            </a:xfrm>
            <a:prstGeom prst="line">
              <a:avLst/>
            </a:prstGeom>
            <a:ln w="76200" cap="rnd">
              <a:solidFill>
                <a:srgbClr val="D3D3D3"/>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51A8376D-5FAC-4234-8C29-326167C7813C}"/>
                </a:ext>
              </a:extLst>
            </p:cNvPr>
            <p:cNvSpPr/>
            <p:nvPr/>
          </p:nvSpPr>
          <p:spPr bwMode="gray">
            <a:xfrm>
              <a:off x="4994789" y="3544528"/>
              <a:ext cx="2793994" cy="1396997"/>
            </a:xfrm>
            <a:custGeom>
              <a:avLst/>
              <a:gdLst>
                <a:gd name="connsiteX0" fmla="*/ 0 w 2793994"/>
                <a:gd name="connsiteY0" fmla="*/ 1396997 h 2793994"/>
                <a:gd name="connsiteX1" fmla="*/ 1396997 w 2793994"/>
                <a:gd name="connsiteY1" fmla="*/ 0 h 2793994"/>
                <a:gd name="connsiteX2" fmla="*/ 2793994 w 2793994"/>
                <a:gd name="connsiteY2" fmla="*/ 1396997 h 2793994"/>
                <a:gd name="connsiteX3" fmla="*/ 1396997 w 2793994"/>
                <a:gd name="connsiteY3" fmla="*/ 2793994 h 2793994"/>
                <a:gd name="connsiteX4" fmla="*/ 0 w 2793994"/>
                <a:gd name="connsiteY4" fmla="*/ 1396997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4" fmla="*/ 1488437 w 2793994"/>
                <a:gd name="connsiteY4" fmla="*/ 91440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0" fmla="*/ 2793994 w 2793994"/>
                <a:gd name="connsiteY0" fmla="*/ 0 h 1396997"/>
                <a:gd name="connsiteX1" fmla="*/ 1396997 w 2793994"/>
                <a:gd name="connsiteY1" fmla="*/ 1396997 h 1396997"/>
                <a:gd name="connsiteX2" fmla="*/ 0 w 2793994"/>
                <a:gd name="connsiteY2" fmla="*/ 0 h 1396997"/>
              </a:gdLst>
              <a:ahLst/>
              <a:cxnLst>
                <a:cxn ang="0">
                  <a:pos x="connsiteX0" y="connsiteY0"/>
                </a:cxn>
                <a:cxn ang="0">
                  <a:pos x="connsiteX1" y="connsiteY1"/>
                </a:cxn>
                <a:cxn ang="0">
                  <a:pos x="connsiteX2" y="connsiteY2"/>
                </a:cxn>
              </a:cxnLst>
              <a:rect l="l" t="t" r="r" b="b"/>
              <a:pathLst>
                <a:path w="2793994" h="1396997">
                  <a:moveTo>
                    <a:pt x="2793994" y="0"/>
                  </a:moveTo>
                  <a:cubicBezTo>
                    <a:pt x="2793994" y="771540"/>
                    <a:pt x="2168537" y="1396997"/>
                    <a:pt x="1396997" y="1396997"/>
                  </a:cubicBezTo>
                  <a:cubicBezTo>
                    <a:pt x="625457" y="1396997"/>
                    <a:pt x="0" y="771540"/>
                    <a:pt x="0" y="0"/>
                  </a:cubicBezTo>
                </a:path>
              </a:pathLst>
            </a:custGeom>
            <a:noFill/>
            <a:ln w="76200">
              <a:solidFill>
                <a:srgbClr val="D3D3D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grpSp>
        <p:nvGrpSpPr>
          <p:cNvPr id="11" name="Group 10">
            <a:extLst>
              <a:ext uri="{FF2B5EF4-FFF2-40B4-BE49-F238E27FC236}">
                <a16:creationId xmlns:a16="http://schemas.microsoft.com/office/drawing/2014/main" xmlns="" id="{1AB3040B-3C79-45DE-BABF-A9233F0D6BBF}"/>
              </a:ext>
            </a:extLst>
          </p:cNvPr>
          <p:cNvGrpSpPr/>
          <p:nvPr/>
        </p:nvGrpSpPr>
        <p:grpSpPr bwMode="gray">
          <a:xfrm flipH="1" flipV="1">
            <a:off x="4677314" y="1757963"/>
            <a:ext cx="6363105" cy="2459875"/>
            <a:chOff x="1425678" y="2481650"/>
            <a:chExt cx="6363105" cy="2459875"/>
          </a:xfrm>
        </p:grpSpPr>
        <p:sp>
          <p:nvSpPr>
            <p:cNvPr id="12" name="Arc 11">
              <a:extLst>
                <a:ext uri="{FF2B5EF4-FFF2-40B4-BE49-F238E27FC236}">
                  <a16:creationId xmlns:a16="http://schemas.microsoft.com/office/drawing/2014/main" xmlns="" id="{DA1E417A-0F80-433E-98DB-F3D17057662C}"/>
                </a:ext>
              </a:extLst>
            </p:cNvPr>
            <p:cNvSpPr/>
            <p:nvPr/>
          </p:nvSpPr>
          <p:spPr bwMode="gray">
            <a:xfrm>
              <a:off x="1425678" y="2481650"/>
              <a:ext cx="2094270" cy="2094270"/>
            </a:xfrm>
            <a:prstGeom prst="arc">
              <a:avLst/>
            </a:prstGeom>
            <a:ln w="76200" cap="rnd">
              <a:solidFill>
                <a:srgbClr val="6F78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xmlns="" id="{D378B6E8-A2B6-4684-A6F3-3E2B41BFE595}"/>
                </a:ext>
              </a:extLst>
            </p:cNvPr>
            <p:cNvCxnSpPr>
              <a:cxnSpLocks/>
            </p:cNvCxnSpPr>
            <p:nvPr/>
          </p:nvCxnSpPr>
          <p:spPr bwMode="gray">
            <a:xfrm>
              <a:off x="3519950" y="3544528"/>
              <a:ext cx="1474839" cy="0"/>
            </a:xfrm>
            <a:prstGeom prst="line">
              <a:avLst/>
            </a:prstGeom>
            <a:ln w="76200" cap="rnd">
              <a:solidFill>
                <a:srgbClr val="6F7878"/>
              </a:solidFill>
            </a:ln>
          </p:spPr>
          <p:style>
            <a:lnRef idx="1">
              <a:schemeClr val="accent1"/>
            </a:lnRef>
            <a:fillRef idx="0">
              <a:schemeClr val="accent1"/>
            </a:fillRef>
            <a:effectRef idx="0">
              <a:schemeClr val="accent1"/>
            </a:effectRef>
            <a:fontRef idx="minor">
              <a:schemeClr val="tx1"/>
            </a:fontRef>
          </p:style>
        </p:cxnSp>
        <p:sp>
          <p:nvSpPr>
            <p:cNvPr id="14" name="Oval 8">
              <a:extLst>
                <a:ext uri="{FF2B5EF4-FFF2-40B4-BE49-F238E27FC236}">
                  <a16:creationId xmlns:a16="http://schemas.microsoft.com/office/drawing/2014/main" xmlns="" id="{49C46B3F-614B-4649-8E90-3561CE708881}"/>
                </a:ext>
              </a:extLst>
            </p:cNvPr>
            <p:cNvSpPr/>
            <p:nvPr/>
          </p:nvSpPr>
          <p:spPr bwMode="gray">
            <a:xfrm>
              <a:off x="4994789" y="3544528"/>
              <a:ext cx="2793994" cy="1396997"/>
            </a:xfrm>
            <a:custGeom>
              <a:avLst/>
              <a:gdLst>
                <a:gd name="connsiteX0" fmla="*/ 0 w 2793994"/>
                <a:gd name="connsiteY0" fmla="*/ 1396997 h 2793994"/>
                <a:gd name="connsiteX1" fmla="*/ 1396997 w 2793994"/>
                <a:gd name="connsiteY1" fmla="*/ 0 h 2793994"/>
                <a:gd name="connsiteX2" fmla="*/ 2793994 w 2793994"/>
                <a:gd name="connsiteY2" fmla="*/ 1396997 h 2793994"/>
                <a:gd name="connsiteX3" fmla="*/ 1396997 w 2793994"/>
                <a:gd name="connsiteY3" fmla="*/ 2793994 h 2793994"/>
                <a:gd name="connsiteX4" fmla="*/ 0 w 2793994"/>
                <a:gd name="connsiteY4" fmla="*/ 1396997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4" fmla="*/ 1488437 w 2793994"/>
                <a:gd name="connsiteY4" fmla="*/ 91440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0" fmla="*/ 2793994 w 2793994"/>
                <a:gd name="connsiteY0" fmla="*/ 0 h 1396997"/>
                <a:gd name="connsiteX1" fmla="*/ 1396997 w 2793994"/>
                <a:gd name="connsiteY1" fmla="*/ 1396997 h 1396997"/>
                <a:gd name="connsiteX2" fmla="*/ 0 w 2793994"/>
                <a:gd name="connsiteY2" fmla="*/ 0 h 1396997"/>
              </a:gdLst>
              <a:ahLst/>
              <a:cxnLst>
                <a:cxn ang="0">
                  <a:pos x="connsiteX0" y="connsiteY0"/>
                </a:cxn>
                <a:cxn ang="0">
                  <a:pos x="connsiteX1" y="connsiteY1"/>
                </a:cxn>
                <a:cxn ang="0">
                  <a:pos x="connsiteX2" y="connsiteY2"/>
                </a:cxn>
              </a:cxnLst>
              <a:rect l="l" t="t" r="r" b="b"/>
              <a:pathLst>
                <a:path w="2793994" h="1396997">
                  <a:moveTo>
                    <a:pt x="2793994" y="0"/>
                  </a:moveTo>
                  <a:cubicBezTo>
                    <a:pt x="2793994" y="771540"/>
                    <a:pt x="2168537" y="1396997"/>
                    <a:pt x="1396997" y="1396997"/>
                  </a:cubicBezTo>
                  <a:cubicBezTo>
                    <a:pt x="625457" y="1396997"/>
                    <a:pt x="0" y="771540"/>
                    <a:pt x="0" y="0"/>
                  </a:cubicBezTo>
                </a:path>
              </a:pathLst>
            </a:custGeom>
            <a:noFill/>
            <a:ln w="762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sp>
        <p:nvSpPr>
          <p:cNvPr id="18" name="TextBox 17">
            <a:extLst>
              <a:ext uri="{FF2B5EF4-FFF2-40B4-BE49-F238E27FC236}">
                <a16:creationId xmlns:a16="http://schemas.microsoft.com/office/drawing/2014/main" xmlns="" id="{20CD0E91-B616-4C15-969C-1C199E3601F5}"/>
              </a:ext>
            </a:extLst>
          </p:cNvPr>
          <p:cNvSpPr txBox="1"/>
          <p:nvPr/>
        </p:nvSpPr>
        <p:spPr bwMode="gray">
          <a:xfrm>
            <a:off x="5041087" y="2911179"/>
            <a:ext cx="2094270" cy="615553"/>
          </a:xfrm>
          <a:prstGeom prst="rect">
            <a:avLst/>
          </a:prstGeom>
          <a:noFill/>
        </p:spPr>
        <p:txBody>
          <a:bodyPr wrap="square" lIns="0" tIns="0" rIns="0" bIns="0" rtlCol="0">
            <a:spAutoFit/>
          </a:bodyPr>
          <a:lstStyle/>
          <a:p>
            <a:pPr algn="ctr"/>
            <a:r>
              <a:rPr lang="en-US" sz="2000" dirty="0">
                <a:solidFill>
                  <a:srgbClr val="002856"/>
                </a:solidFill>
                <a:latin typeface="+mj-lt"/>
                <a:hlinkClick r:id="rId8"/>
              </a:rPr>
              <a:t>IT Budget &amp; Efficiency Tool</a:t>
            </a:r>
            <a:endParaRPr lang="en-GB" sz="2000" dirty="0">
              <a:solidFill>
                <a:srgbClr val="002856"/>
              </a:solidFill>
              <a:latin typeface="+mj-lt"/>
            </a:endParaRPr>
          </a:p>
        </p:txBody>
      </p:sp>
      <p:sp>
        <p:nvSpPr>
          <p:cNvPr id="20" name="Rectangle 19">
            <a:extLst>
              <a:ext uri="{FF2B5EF4-FFF2-40B4-BE49-F238E27FC236}">
                <a16:creationId xmlns:a16="http://schemas.microsoft.com/office/drawing/2014/main" xmlns="" id="{424B0C2F-CA4D-4677-AC93-F050876B35EA}"/>
              </a:ext>
            </a:extLst>
          </p:cNvPr>
          <p:cNvSpPr/>
          <p:nvPr/>
        </p:nvSpPr>
        <p:spPr bwMode="gray">
          <a:xfrm>
            <a:off x="878925" y="4400510"/>
            <a:ext cx="3060971" cy="996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400" b="1" dirty="0">
                <a:solidFill>
                  <a:srgbClr val="002856"/>
                </a:solidFill>
                <a:latin typeface="+mj-lt"/>
              </a:rPr>
              <a:t>IT Enterprise</a:t>
            </a:r>
          </a:p>
          <a:p>
            <a:r>
              <a:rPr lang="en-US" sz="1200" dirty="0">
                <a:solidFill>
                  <a:srgbClr val="000000"/>
                </a:solidFill>
              </a:rPr>
              <a:t>The IT Budget &amp; Efficiency tool provides CIOs and their teams with self-assessment tools to benchmark their organization vs. published IT Key Metrics Data cohorts. Benchmark results help identify where smarter spending opportunities may exist to improve cost management practices.</a:t>
            </a:r>
            <a:endParaRPr lang="en-GB" sz="1200" dirty="0">
              <a:solidFill>
                <a:srgbClr val="000000"/>
              </a:solidFill>
            </a:endParaRPr>
          </a:p>
        </p:txBody>
      </p:sp>
      <p:sp>
        <p:nvSpPr>
          <p:cNvPr id="21" name="Rectangle 20">
            <a:extLst>
              <a:ext uri="{FF2B5EF4-FFF2-40B4-BE49-F238E27FC236}">
                <a16:creationId xmlns:a16="http://schemas.microsoft.com/office/drawing/2014/main" xmlns="" id="{C0E3438F-108B-47C0-BEA7-EE9E3A142887}"/>
              </a:ext>
            </a:extLst>
          </p:cNvPr>
          <p:cNvSpPr/>
          <p:nvPr/>
        </p:nvSpPr>
        <p:spPr bwMode="gray">
          <a:xfrm>
            <a:off x="8875444" y="4400510"/>
            <a:ext cx="2857770" cy="106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400" b="1" dirty="0">
                <a:solidFill>
                  <a:srgbClr val="009AD7"/>
                </a:solidFill>
                <a:latin typeface="+mj-lt"/>
              </a:rPr>
              <a:t>IT Security</a:t>
            </a:r>
          </a:p>
          <a:p>
            <a:r>
              <a:rPr lang="en-US" sz="1200" dirty="0">
                <a:solidFill>
                  <a:srgbClr val="000000"/>
                </a:solidFill>
              </a:rPr>
              <a:t>Provides a framework to define exactly what is included in IT security spending from a financial perspective and what is not. The framework also defines asset and operations distributions so you can understand what types of investments you are making. </a:t>
            </a:r>
            <a:endParaRPr lang="en-GB" sz="1200" dirty="0">
              <a:solidFill>
                <a:srgbClr val="000000"/>
              </a:solidFill>
            </a:endParaRPr>
          </a:p>
        </p:txBody>
      </p:sp>
      <p:sp>
        <p:nvSpPr>
          <p:cNvPr id="23" name="Freeform: Shape 22">
            <a:extLst>
              <a:ext uri="{FF2B5EF4-FFF2-40B4-BE49-F238E27FC236}">
                <a16:creationId xmlns:a16="http://schemas.microsoft.com/office/drawing/2014/main" xmlns="" id="{20125E82-A216-4DB9-9E45-EF54A4014142}"/>
              </a:ext>
            </a:extLst>
          </p:cNvPr>
          <p:cNvSpPr>
            <a:spLocks noChangeAspect="1"/>
          </p:cNvSpPr>
          <p:nvPr/>
        </p:nvSpPr>
        <p:spPr bwMode="gray">
          <a:xfrm>
            <a:off x="1859394" y="2839823"/>
            <a:ext cx="647533" cy="659986"/>
          </a:xfrm>
          <a:custGeom>
            <a:avLst/>
            <a:gdLst>
              <a:gd name="connsiteX0" fmla="*/ 328231 w 495300"/>
              <a:gd name="connsiteY0" fmla="*/ 433007 h 504825"/>
              <a:gd name="connsiteX1" fmla="*/ 175831 w 495300"/>
              <a:gd name="connsiteY1" fmla="*/ 433007 h 504825"/>
              <a:gd name="connsiteX2" fmla="*/ 175831 w 495300"/>
              <a:gd name="connsiteY2" fmla="*/ 349663 h 504825"/>
              <a:gd name="connsiteX3" fmla="*/ 128206 w 495300"/>
              <a:gd name="connsiteY3" fmla="*/ 252127 h 504825"/>
              <a:gd name="connsiteX4" fmla="*/ 252031 w 495300"/>
              <a:gd name="connsiteY4" fmla="*/ 128302 h 504825"/>
              <a:gd name="connsiteX5" fmla="*/ 375856 w 495300"/>
              <a:gd name="connsiteY5" fmla="*/ 252127 h 504825"/>
              <a:gd name="connsiteX6" fmla="*/ 328231 w 495300"/>
              <a:gd name="connsiteY6" fmla="*/ 349663 h 504825"/>
              <a:gd name="connsiteX7" fmla="*/ 328231 w 495300"/>
              <a:gd name="connsiteY7" fmla="*/ 433007 h 504825"/>
              <a:gd name="connsiteX8" fmla="*/ 213931 w 495300"/>
              <a:gd name="connsiteY8" fmla="*/ 394907 h 504825"/>
              <a:gd name="connsiteX9" fmla="*/ 290131 w 495300"/>
              <a:gd name="connsiteY9" fmla="*/ 394907 h 504825"/>
              <a:gd name="connsiteX10" fmla="*/ 290131 w 495300"/>
              <a:gd name="connsiteY10" fmla="*/ 329470 h 504825"/>
              <a:gd name="connsiteX11" fmla="*/ 298799 w 495300"/>
              <a:gd name="connsiteY11" fmla="*/ 323850 h 504825"/>
              <a:gd name="connsiteX12" fmla="*/ 337756 w 495300"/>
              <a:gd name="connsiteY12" fmla="*/ 252032 h 504825"/>
              <a:gd name="connsiteX13" fmla="*/ 252031 w 495300"/>
              <a:gd name="connsiteY13" fmla="*/ 166307 h 504825"/>
              <a:gd name="connsiteX14" fmla="*/ 166306 w 495300"/>
              <a:gd name="connsiteY14" fmla="*/ 252032 h 504825"/>
              <a:gd name="connsiteX15" fmla="*/ 205264 w 495300"/>
              <a:gd name="connsiteY15" fmla="*/ 323850 h 504825"/>
              <a:gd name="connsiteX16" fmla="*/ 213931 w 495300"/>
              <a:gd name="connsiteY16" fmla="*/ 329470 h 504825"/>
              <a:gd name="connsiteX17" fmla="*/ 213931 w 495300"/>
              <a:gd name="connsiteY17" fmla="*/ 394907 h 504825"/>
              <a:gd name="connsiteX18" fmla="*/ 290131 w 495300"/>
              <a:gd name="connsiteY18" fmla="*/ 461582 h 504825"/>
              <a:gd name="connsiteX19" fmla="*/ 213931 w 495300"/>
              <a:gd name="connsiteY19" fmla="*/ 461582 h 504825"/>
              <a:gd name="connsiteX20" fmla="*/ 213931 w 495300"/>
              <a:gd name="connsiteY20" fmla="*/ 499682 h 504825"/>
              <a:gd name="connsiteX21" fmla="*/ 290131 w 495300"/>
              <a:gd name="connsiteY21" fmla="*/ 499682 h 504825"/>
              <a:gd name="connsiteX22" fmla="*/ 290131 w 495300"/>
              <a:gd name="connsiteY22" fmla="*/ 461582 h 504825"/>
              <a:gd name="connsiteX23" fmla="*/ 207645 w 495300"/>
              <a:gd name="connsiteY23" fmla="*/ 95155 h 504825"/>
              <a:gd name="connsiteX24" fmla="*/ 171164 w 495300"/>
              <a:gd name="connsiteY24" fmla="*/ 7144 h 504825"/>
              <a:gd name="connsiteX25" fmla="*/ 135922 w 495300"/>
              <a:gd name="connsiteY25" fmla="*/ 21717 h 504825"/>
              <a:gd name="connsiteX26" fmla="*/ 172402 w 495300"/>
              <a:gd name="connsiteY26" fmla="*/ 109728 h 504825"/>
              <a:gd name="connsiteX27" fmla="*/ 207645 w 495300"/>
              <a:gd name="connsiteY27" fmla="*/ 95155 h 504825"/>
              <a:gd name="connsiteX28" fmla="*/ 109728 w 495300"/>
              <a:gd name="connsiteY28" fmla="*/ 172498 h 504825"/>
              <a:gd name="connsiteX29" fmla="*/ 21717 w 495300"/>
              <a:gd name="connsiteY29" fmla="*/ 136017 h 504825"/>
              <a:gd name="connsiteX30" fmla="*/ 7144 w 495300"/>
              <a:gd name="connsiteY30" fmla="*/ 171260 h 504825"/>
              <a:gd name="connsiteX31" fmla="*/ 95155 w 495300"/>
              <a:gd name="connsiteY31" fmla="*/ 207740 h 504825"/>
              <a:gd name="connsiteX32" fmla="*/ 109728 w 495300"/>
              <a:gd name="connsiteY32" fmla="*/ 172498 h 504825"/>
              <a:gd name="connsiteX33" fmla="*/ 109728 w 495300"/>
              <a:gd name="connsiteY33" fmla="*/ 331661 h 504825"/>
              <a:gd name="connsiteX34" fmla="*/ 95155 w 495300"/>
              <a:gd name="connsiteY34" fmla="*/ 296418 h 504825"/>
              <a:gd name="connsiteX35" fmla="*/ 7144 w 495300"/>
              <a:gd name="connsiteY35" fmla="*/ 332899 h 504825"/>
              <a:gd name="connsiteX36" fmla="*/ 21717 w 495300"/>
              <a:gd name="connsiteY36" fmla="*/ 368141 h 504825"/>
              <a:gd name="connsiteX37" fmla="*/ 109728 w 495300"/>
              <a:gd name="connsiteY37" fmla="*/ 331661 h 504825"/>
              <a:gd name="connsiteX38" fmla="*/ 496919 w 495300"/>
              <a:gd name="connsiteY38" fmla="*/ 332899 h 504825"/>
              <a:gd name="connsiteX39" fmla="*/ 408908 w 495300"/>
              <a:gd name="connsiteY39" fmla="*/ 296418 h 504825"/>
              <a:gd name="connsiteX40" fmla="*/ 394335 w 495300"/>
              <a:gd name="connsiteY40" fmla="*/ 331661 h 504825"/>
              <a:gd name="connsiteX41" fmla="*/ 482346 w 495300"/>
              <a:gd name="connsiteY41" fmla="*/ 368141 h 504825"/>
              <a:gd name="connsiteX42" fmla="*/ 496919 w 495300"/>
              <a:gd name="connsiteY42" fmla="*/ 332899 h 504825"/>
              <a:gd name="connsiteX43" fmla="*/ 496919 w 495300"/>
              <a:gd name="connsiteY43" fmla="*/ 171260 h 504825"/>
              <a:gd name="connsiteX44" fmla="*/ 482346 w 495300"/>
              <a:gd name="connsiteY44" fmla="*/ 136017 h 504825"/>
              <a:gd name="connsiteX45" fmla="*/ 394335 w 495300"/>
              <a:gd name="connsiteY45" fmla="*/ 172498 h 504825"/>
              <a:gd name="connsiteX46" fmla="*/ 408908 w 495300"/>
              <a:gd name="connsiteY46" fmla="*/ 207740 h 504825"/>
              <a:gd name="connsiteX47" fmla="*/ 496919 w 495300"/>
              <a:gd name="connsiteY47" fmla="*/ 171260 h 504825"/>
              <a:gd name="connsiteX48" fmla="*/ 368046 w 495300"/>
              <a:gd name="connsiteY48" fmla="*/ 21812 h 504825"/>
              <a:gd name="connsiteX49" fmla="*/ 332804 w 495300"/>
              <a:gd name="connsiteY49" fmla="*/ 7239 h 504825"/>
              <a:gd name="connsiteX50" fmla="*/ 296323 w 495300"/>
              <a:gd name="connsiteY50" fmla="*/ 95250 h 504825"/>
              <a:gd name="connsiteX51" fmla="*/ 331565 w 495300"/>
              <a:gd name="connsiteY51" fmla="*/ 109823 h 504825"/>
              <a:gd name="connsiteX52" fmla="*/ 368046 w 495300"/>
              <a:gd name="connsiteY52" fmla="*/ 21812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95300" h="504825">
                <a:moveTo>
                  <a:pt x="328231" y="433007"/>
                </a:moveTo>
                <a:lnTo>
                  <a:pt x="175831" y="433007"/>
                </a:lnTo>
                <a:lnTo>
                  <a:pt x="175831" y="349663"/>
                </a:lnTo>
                <a:cubicBezTo>
                  <a:pt x="145828" y="326231"/>
                  <a:pt x="128206" y="290513"/>
                  <a:pt x="128206" y="252127"/>
                </a:cubicBezTo>
                <a:cubicBezTo>
                  <a:pt x="128206" y="183833"/>
                  <a:pt x="183737" y="128302"/>
                  <a:pt x="252031" y="128302"/>
                </a:cubicBezTo>
                <a:cubicBezTo>
                  <a:pt x="320326" y="128302"/>
                  <a:pt x="375856" y="183833"/>
                  <a:pt x="375856" y="252127"/>
                </a:cubicBezTo>
                <a:cubicBezTo>
                  <a:pt x="375856" y="290513"/>
                  <a:pt x="358235" y="326231"/>
                  <a:pt x="328231" y="349663"/>
                </a:cubicBezTo>
                <a:lnTo>
                  <a:pt x="328231" y="433007"/>
                </a:lnTo>
                <a:close/>
                <a:moveTo>
                  <a:pt x="213931" y="394907"/>
                </a:moveTo>
                <a:lnTo>
                  <a:pt x="290131" y="394907"/>
                </a:lnTo>
                <a:lnTo>
                  <a:pt x="290131" y="329470"/>
                </a:lnTo>
                <a:lnTo>
                  <a:pt x="298799" y="323850"/>
                </a:lnTo>
                <a:cubicBezTo>
                  <a:pt x="323183" y="307943"/>
                  <a:pt x="337756" y="281083"/>
                  <a:pt x="337756" y="252032"/>
                </a:cubicBezTo>
                <a:cubicBezTo>
                  <a:pt x="337756" y="204788"/>
                  <a:pt x="299275" y="166307"/>
                  <a:pt x="252031" y="166307"/>
                </a:cubicBezTo>
                <a:cubicBezTo>
                  <a:pt x="204788" y="166307"/>
                  <a:pt x="166306" y="204788"/>
                  <a:pt x="166306" y="252032"/>
                </a:cubicBezTo>
                <a:cubicBezTo>
                  <a:pt x="166306" y="281083"/>
                  <a:pt x="180880" y="307943"/>
                  <a:pt x="205264" y="323850"/>
                </a:cubicBezTo>
                <a:lnTo>
                  <a:pt x="213931" y="329470"/>
                </a:lnTo>
                <a:lnTo>
                  <a:pt x="213931" y="394907"/>
                </a:lnTo>
                <a:close/>
                <a:moveTo>
                  <a:pt x="290131" y="461582"/>
                </a:moveTo>
                <a:lnTo>
                  <a:pt x="213931" y="461582"/>
                </a:lnTo>
                <a:lnTo>
                  <a:pt x="213931" y="499682"/>
                </a:lnTo>
                <a:lnTo>
                  <a:pt x="290131" y="499682"/>
                </a:lnTo>
                <a:lnTo>
                  <a:pt x="290131" y="461582"/>
                </a:lnTo>
                <a:close/>
                <a:moveTo>
                  <a:pt x="207645" y="95155"/>
                </a:moveTo>
                <a:lnTo>
                  <a:pt x="171164" y="7144"/>
                </a:lnTo>
                <a:lnTo>
                  <a:pt x="135922" y="21717"/>
                </a:lnTo>
                <a:lnTo>
                  <a:pt x="172402" y="109728"/>
                </a:lnTo>
                <a:lnTo>
                  <a:pt x="207645" y="95155"/>
                </a:lnTo>
                <a:close/>
                <a:moveTo>
                  <a:pt x="109728" y="172498"/>
                </a:moveTo>
                <a:lnTo>
                  <a:pt x="21717" y="136017"/>
                </a:lnTo>
                <a:lnTo>
                  <a:pt x="7144" y="171260"/>
                </a:lnTo>
                <a:lnTo>
                  <a:pt x="95155" y="207740"/>
                </a:lnTo>
                <a:lnTo>
                  <a:pt x="109728" y="172498"/>
                </a:lnTo>
                <a:close/>
                <a:moveTo>
                  <a:pt x="109728" y="331661"/>
                </a:moveTo>
                <a:lnTo>
                  <a:pt x="95155" y="296418"/>
                </a:lnTo>
                <a:lnTo>
                  <a:pt x="7144" y="332899"/>
                </a:lnTo>
                <a:lnTo>
                  <a:pt x="21717" y="368141"/>
                </a:lnTo>
                <a:lnTo>
                  <a:pt x="109728" y="331661"/>
                </a:lnTo>
                <a:close/>
                <a:moveTo>
                  <a:pt x="496919" y="332899"/>
                </a:moveTo>
                <a:lnTo>
                  <a:pt x="408908" y="296418"/>
                </a:lnTo>
                <a:lnTo>
                  <a:pt x="394335" y="331661"/>
                </a:lnTo>
                <a:lnTo>
                  <a:pt x="482346" y="368141"/>
                </a:lnTo>
                <a:lnTo>
                  <a:pt x="496919" y="332899"/>
                </a:lnTo>
                <a:close/>
                <a:moveTo>
                  <a:pt x="496919" y="171260"/>
                </a:moveTo>
                <a:lnTo>
                  <a:pt x="482346" y="136017"/>
                </a:lnTo>
                <a:lnTo>
                  <a:pt x="394335" y="172498"/>
                </a:lnTo>
                <a:lnTo>
                  <a:pt x="408908" y="207740"/>
                </a:lnTo>
                <a:lnTo>
                  <a:pt x="496919" y="171260"/>
                </a:lnTo>
                <a:close/>
                <a:moveTo>
                  <a:pt x="368046" y="21812"/>
                </a:moveTo>
                <a:lnTo>
                  <a:pt x="332804" y="7239"/>
                </a:lnTo>
                <a:lnTo>
                  <a:pt x="296323" y="95250"/>
                </a:lnTo>
                <a:lnTo>
                  <a:pt x="331565" y="109823"/>
                </a:lnTo>
                <a:lnTo>
                  <a:pt x="368046" y="21812"/>
                </a:lnTo>
                <a:close/>
              </a:path>
            </a:pathLst>
          </a:custGeom>
          <a:solidFill>
            <a:srgbClr val="00285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F7D71D15-D8AB-4B22-A393-B3BD37C9B7D0}"/>
              </a:ext>
            </a:extLst>
          </p:cNvPr>
          <p:cNvSpPr>
            <a:spLocks noChangeAspect="1"/>
          </p:cNvSpPr>
          <p:nvPr/>
        </p:nvSpPr>
        <p:spPr bwMode="gray">
          <a:xfrm>
            <a:off x="9659331" y="2863344"/>
            <a:ext cx="855408" cy="583232"/>
          </a:xfrm>
          <a:custGeom>
            <a:avLst/>
            <a:gdLst>
              <a:gd name="connsiteX0" fmla="*/ 381286 w 628650"/>
              <a:gd name="connsiteY0" fmla="*/ 264319 h 428625"/>
              <a:gd name="connsiteX1" fmla="*/ 420719 w 628650"/>
              <a:gd name="connsiteY1" fmla="*/ 264319 h 428625"/>
              <a:gd name="connsiteX2" fmla="*/ 216694 w 628650"/>
              <a:gd name="connsiteY2" fmla="*/ 426244 h 428625"/>
              <a:gd name="connsiteX3" fmla="*/ 7144 w 628650"/>
              <a:gd name="connsiteY3" fmla="*/ 216694 h 428625"/>
              <a:gd name="connsiteX4" fmla="*/ 216694 w 628650"/>
              <a:gd name="connsiteY4" fmla="*/ 7144 h 428625"/>
              <a:gd name="connsiteX5" fmla="*/ 420719 w 628650"/>
              <a:gd name="connsiteY5" fmla="*/ 169069 h 428625"/>
              <a:gd name="connsiteX6" fmla="*/ 381286 w 628650"/>
              <a:gd name="connsiteY6" fmla="*/ 169069 h 428625"/>
              <a:gd name="connsiteX7" fmla="*/ 216694 w 628650"/>
              <a:gd name="connsiteY7" fmla="*/ 45244 h 428625"/>
              <a:gd name="connsiteX8" fmla="*/ 45244 w 628650"/>
              <a:gd name="connsiteY8" fmla="*/ 216694 h 428625"/>
              <a:gd name="connsiteX9" fmla="*/ 216694 w 628650"/>
              <a:gd name="connsiteY9" fmla="*/ 388144 h 428625"/>
              <a:gd name="connsiteX10" fmla="*/ 381286 w 628650"/>
              <a:gd name="connsiteY10" fmla="*/ 264319 h 428625"/>
              <a:gd name="connsiteX11" fmla="*/ 216694 w 628650"/>
              <a:gd name="connsiteY11" fmla="*/ 139541 h 428625"/>
              <a:gd name="connsiteX12" fmla="*/ 277273 w 628650"/>
              <a:gd name="connsiteY12" fmla="*/ 169069 h 428625"/>
              <a:gd name="connsiteX13" fmla="*/ 321564 w 628650"/>
              <a:gd name="connsiteY13" fmla="*/ 169069 h 428625"/>
              <a:gd name="connsiteX14" fmla="*/ 216694 w 628650"/>
              <a:gd name="connsiteY14" fmla="*/ 101441 h 428625"/>
              <a:gd name="connsiteX15" fmla="*/ 101441 w 628650"/>
              <a:gd name="connsiteY15" fmla="*/ 216694 h 428625"/>
              <a:gd name="connsiteX16" fmla="*/ 216694 w 628650"/>
              <a:gd name="connsiteY16" fmla="*/ 331946 h 428625"/>
              <a:gd name="connsiteX17" fmla="*/ 321564 w 628650"/>
              <a:gd name="connsiteY17" fmla="*/ 264319 h 428625"/>
              <a:gd name="connsiteX18" fmla="*/ 277273 w 628650"/>
              <a:gd name="connsiteY18" fmla="*/ 264319 h 428625"/>
              <a:gd name="connsiteX19" fmla="*/ 216694 w 628650"/>
              <a:gd name="connsiteY19" fmla="*/ 293846 h 428625"/>
              <a:gd name="connsiteX20" fmla="*/ 139541 w 628650"/>
              <a:gd name="connsiteY20" fmla="*/ 216694 h 428625"/>
              <a:gd name="connsiteX21" fmla="*/ 216694 w 628650"/>
              <a:gd name="connsiteY21" fmla="*/ 139541 h 428625"/>
              <a:gd name="connsiteX22" fmla="*/ 530257 w 628650"/>
              <a:gd name="connsiteY22" fmla="*/ 168212 h 428625"/>
              <a:gd name="connsiteX23" fmla="*/ 503301 w 628650"/>
              <a:gd name="connsiteY23" fmla="*/ 141256 h 428625"/>
              <a:gd name="connsiteX24" fmla="*/ 447008 w 628650"/>
              <a:gd name="connsiteY24" fmla="*/ 197644 h 428625"/>
              <a:gd name="connsiteX25" fmla="*/ 435864 w 628650"/>
              <a:gd name="connsiteY25" fmla="*/ 197644 h 428625"/>
              <a:gd name="connsiteX26" fmla="*/ 425482 w 628650"/>
              <a:gd name="connsiteY26" fmla="*/ 197644 h 428625"/>
              <a:gd name="connsiteX27" fmla="*/ 387191 w 628650"/>
              <a:gd name="connsiteY27" fmla="*/ 197644 h 428625"/>
              <a:gd name="connsiteX28" fmla="*/ 330422 w 628650"/>
              <a:gd name="connsiteY28" fmla="*/ 197644 h 428625"/>
              <a:gd name="connsiteX29" fmla="*/ 291560 w 628650"/>
              <a:gd name="connsiteY29" fmla="*/ 197644 h 428625"/>
              <a:gd name="connsiteX30" fmla="*/ 216884 w 628650"/>
              <a:gd name="connsiteY30" fmla="*/ 197644 h 428625"/>
              <a:gd name="connsiteX31" fmla="*/ 216884 w 628650"/>
              <a:gd name="connsiteY31" fmla="*/ 235744 h 428625"/>
              <a:gd name="connsiteX32" fmla="*/ 291560 w 628650"/>
              <a:gd name="connsiteY32" fmla="*/ 235744 h 428625"/>
              <a:gd name="connsiteX33" fmla="*/ 330422 w 628650"/>
              <a:gd name="connsiteY33" fmla="*/ 235744 h 428625"/>
              <a:gd name="connsiteX34" fmla="*/ 387191 w 628650"/>
              <a:gd name="connsiteY34" fmla="*/ 235744 h 428625"/>
              <a:gd name="connsiteX35" fmla="*/ 425482 w 628650"/>
              <a:gd name="connsiteY35" fmla="*/ 235744 h 428625"/>
              <a:gd name="connsiteX36" fmla="*/ 435864 w 628650"/>
              <a:gd name="connsiteY36" fmla="*/ 235744 h 428625"/>
              <a:gd name="connsiteX37" fmla="*/ 447008 w 628650"/>
              <a:gd name="connsiteY37" fmla="*/ 235744 h 428625"/>
              <a:gd name="connsiteX38" fmla="*/ 503301 w 628650"/>
              <a:gd name="connsiteY38" fmla="*/ 292037 h 428625"/>
              <a:gd name="connsiteX39" fmla="*/ 530257 w 628650"/>
              <a:gd name="connsiteY39" fmla="*/ 265081 h 428625"/>
              <a:gd name="connsiteX40" fmla="*/ 481775 w 628650"/>
              <a:gd name="connsiteY40" fmla="*/ 216694 h 428625"/>
              <a:gd name="connsiteX41" fmla="*/ 530257 w 628650"/>
              <a:gd name="connsiteY41" fmla="*/ 168212 h 428625"/>
              <a:gd name="connsiteX42" fmla="*/ 625507 w 628650"/>
              <a:gd name="connsiteY42" fmla="*/ 168212 h 428625"/>
              <a:gd name="connsiteX43" fmla="*/ 598551 w 628650"/>
              <a:gd name="connsiteY43" fmla="*/ 141256 h 428625"/>
              <a:gd name="connsiteX44" fmla="*/ 523208 w 628650"/>
              <a:gd name="connsiteY44" fmla="*/ 216694 h 428625"/>
              <a:gd name="connsiteX45" fmla="*/ 598551 w 628650"/>
              <a:gd name="connsiteY45" fmla="*/ 292037 h 428625"/>
              <a:gd name="connsiteX46" fmla="*/ 625507 w 628650"/>
              <a:gd name="connsiteY46" fmla="*/ 265081 h 428625"/>
              <a:gd name="connsiteX47" fmla="*/ 577025 w 628650"/>
              <a:gd name="connsiteY47" fmla="*/ 216694 h 428625"/>
              <a:gd name="connsiteX48" fmla="*/ 625507 w 628650"/>
              <a:gd name="connsiteY48" fmla="*/ 16821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28650" h="428625">
                <a:moveTo>
                  <a:pt x="381286" y="264319"/>
                </a:moveTo>
                <a:lnTo>
                  <a:pt x="420719" y="264319"/>
                </a:lnTo>
                <a:cubicBezTo>
                  <a:pt x="399193" y="357092"/>
                  <a:pt x="316040" y="426244"/>
                  <a:pt x="216694" y="426244"/>
                </a:cubicBezTo>
                <a:cubicBezTo>
                  <a:pt x="100965" y="426244"/>
                  <a:pt x="7144" y="332423"/>
                  <a:pt x="7144" y="216694"/>
                </a:cubicBezTo>
                <a:cubicBezTo>
                  <a:pt x="7144" y="100965"/>
                  <a:pt x="100965" y="7144"/>
                  <a:pt x="216694" y="7144"/>
                </a:cubicBezTo>
                <a:cubicBezTo>
                  <a:pt x="316040" y="7144"/>
                  <a:pt x="399193" y="76295"/>
                  <a:pt x="420719" y="169069"/>
                </a:cubicBezTo>
                <a:lnTo>
                  <a:pt x="381286" y="169069"/>
                </a:lnTo>
                <a:cubicBezTo>
                  <a:pt x="360617" y="97631"/>
                  <a:pt x="294704" y="45244"/>
                  <a:pt x="216694" y="45244"/>
                </a:cubicBezTo>
                <a:cubicBezTo>
                  <a:pt x="122111" y="45244"/>
                  <a:pt x="45244" y="122111"/>
                  <a:pt x="45244" y="216694"/>
                </a:cubicBezTo>
                <a:cubicBezTo>
                  <a:pt x="45244" y="311277"/>
                  <a:pt x="122111" y="388144"/>
                  <a:pt x="216694" y="388144"/>
                </a:cubicBezTo>
                <a:cubicBezTo>
                  <a:pt x="294704" y="388144"/>
                  <a:pt x="360617" y="335756"/>
                  <a:pt x="381286" y="264319"/>
                </a:cubicBezTo>
                <a:close/>
                <a:moveTo>
                  <a:pt x="216694" y="139541"/>
                </a:moveTo>
                <a:cubicBezTo>
                  <a:pt x="241268" y="139541"/>
                  <a:pt x="263176" y="151162"/>
                  <a:pt x="277273" y="169069"/>
                </a:cubicBezTo>
                <a:lnTo>
                  <a:pt x="321564" y="169069"/>
                </a:lnTo>
                <a:cubicBezTo>
                  <a:pt x="303467" y="129254"/>
                  <a:pt x="263366" y="101441"/>
                  <a:pt x="216694" y="101441"/>
                </a:cubicBezTo>
                <a:cubicBezTo>
                  <a:pt x="153067" y="101441"/>
                  <a:pt x="101441" y="153067"/>
                  <a:pt x="101441" y="216694"/>
                </a:cubicBezTo>
                <a:cubicBezTo>
                  <a:pt x="101441" y="280321"/>
                  <a:pt x="153067" y="331946"/>
                  <a:pt x="216694" y="331946"/>
                </a:cubicBezTo>
                <a:cubicBezTo>
                  <a:pt x="263366" y="331946"/>
                  <a:pt x="303467" y="304133"/>
                  <a:pt x="321564" y="264319"/>
                </a:cubicBezTo>
                <a:lnTo>
                  <a:pt x="277273" y="264319"/>
                </a:lnTo>
                <a:cubicBezTo>
                  <a:pt x="263176" y="282226"/>
                  <a:pt x="241268" y="293846"/>
                  <a:pt x="216694" y="293846"/>
                </a:cubicBezTo>
                <a:cubicBezTo>
                  <a:pt x="174117" y="293846"/>
                  <a:pt x="139541" y="259271"/>
                  <a:pt x="139541" y="216694"/>
                </a:cubicBezTo>
                <a:cubicBezTo>
                  <a:pt x="139541" y="174117"/>
                  <a:pt x="174212" y="139541"/>
                  <a:pt x="216694" y="139541"/>
                </a:cubicBezTo>
                <a:close/>
                <a:moveTo>
                  <a:pt x="530257" y="168212"/>
                </a:moveTo>
                <a:lnTo>
                  <a:pt x="503301" y="141256"/>
                </a:lnTo>
                <a:lnTo>
                  <a:pt x="447008" y="197644"/>
                </a:lnTo>
                <a:lnTo>
                  <a:pt x="435864" y="197644"/>
                </a:lnTo>
                <a:lnTo>
                  <a:pt x="425482" y="197644"/>
                </a:lnTo>
                <a:lnTo>
                  <a:pt x="387191" y="197644"/>
                </a:lnTo>
                <a:lnTo>
                  <a:pt x="330422" y="197644"/>
                </a:lnTo>
                <a:lnTo>
                  <a:pt x="291560" y="197644"/>
                </a:lnTo>
                <a:lnTo>
                  <a:pt x="216884" y="197644"/>
                </a:lnTo>
                <a:lnTo>
                  <a:pt x="216884" y="235744"/>
                </a:lnTo>
                <a:lnTo>
                  <a:pt x="291560" y="235744"/>
                </a:lnTo>
                <a:lnTo>
                  <a:pt x="330422" y="235744"/>
                </a:lnTo>
                <a:lnTo>
                  <a:pt x="387191" y="235744"/>
                </a:lnTo>
                <a:lnTo>
                  <a:pt x="425482" y="235744"/>
                </a:lnTo>
                <a:lnTo>
                  <a:pt x="435864" y="235744"/>
                </a:lnTo>
                <a:lnTo>
                  <a:pt x="447008" y="235744"/>
                </a:lnTo>
                <a:lnTo>
                  <a:pt x="503301" y="292037"/>
                </a:lnTo>
                <a:lnTo>
                  <a:pt x="530257" y="265081"/>
                </a:lnTo>
                <a:lnTo>
                  <a:pt x="481775" y="216694"/>
                </a:lnTo>
                <a:lnTo>
                  <a:pt x="530257" y="168212"/>
                </a:lnTo>
                <a:close/>
                <a:moveTo>
                  <a:pt x="625507" y="168212"/>
                </a:moveTo>
                <a:lnTo>
                  <a:pt x="598551" y="141256"/>
                </a:lnTo>
                <a:lnTo>
                  <a:pt x="523208" y="216694"/>
                </a:lnTo>
                <a:lnTo>
                  <a:pt x="598551" y="292037"/>
                </a:lnTo>
                <a:lnTo>
                  <a:pt x="625507" y="265081"/>
                </a:lnTo>
                <a:lnTo>
                  <a:pt x="577025" y="216694"/>
                </a:lnTo>
                <a:lnTo>
                  <a:pt x="625507" y="168212"/>
                </a:lnTo>
                <a:close/>
              </a:path>
            </a:pathLst>
          </a:custGeom>
          <a:solidFill>
            <a:srgbClr val="009AD7"/>
          </a:solidFill>
          <a:ln w="9525" cap="flat">
            <a:noFill/>
            <a:prstDash val="solid"/>
            <a:miter/>
          </a:ln>
        </p:spPr>
        <p:txBody>
          <a:bodyPr rtlCol="0" anchor="ctr"/>
          <a:lstStyle/>
          <a:p>
            <a:endParaRPr lang="en-US"/>
          </a:p>
        </p:txBody>
      </p:sp>
      <p:sp>
        <p:nvSpPr>
          <p:cNvPr id="3" name="Rectangle 2">
            <a:extLst>
              <a:ext uri="{FF2B5EF4-FFF2-40B4-BE49-F238E27FC236}">
                <a16:creationId xmlns:a16="http://schemas.microsoft.com/office/drawing/2014/main" xmlns="" id="{989D2003-2AEF-40FC-8483-B0DB50C2E5F7}"/>
              </a:ext>
            </a:extLst>
          </p:cNvPr>
          <p:cNvSpPr/>
          <p:nvPr/>
        </p:nvSpPr>
        <p:spPr>
          <a:xfrm>
            <a:off x="8296080" y="1515291"/>
            <a:ext cx="3694434" cy="463296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275296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2E428AB4-3037-2565-609D-6E094F160F7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think-cell Slide" r:id="rId4" imgW="404" imgH="405" progId="TCLayout.ActiveDocument.1">
                  <p:embed/>
                </p:oleObj>
              </mc:Choice>
              <mc:Fallback>
                <p:oleObj name="think-cell Slide" r:id="rId4" imgW="404" imgH="405" progId="TCLayout.ActiveDocument.1">
                  <p:embed/>
                  <p:pic>
                    <p:nvPicPr>
                      <p:cNvPr id="4" name="Object 3" hidden="1">
                        <a:extLst>
                          <a:ext uri="{FF2B5EF4-FFF2-40B4-BE49-F238E27FC236}">
                            <a16:creationId xmlns:a16="http://schemas.microsoft.com/office/drawing/2014/main" xmlns="" id="{2E428AB4-3037-2565-609D-6E094F160F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36F7FA6A-7D99-8095-9B25-CC7A90E35B00}"/>
              </a:ext>
            </a:extLst>
          </p:cNvPr>
          <p:cNvSpPr>
            <a:spLocks noGrp="1"/>
          </p:cNvSpPr>
          <p:nvPr>
            <p:ph type="title"/>
          </p:nvPr>
        </p:nvSpPr>
        <p:spPr/>
        <p:txBody>
          <a:bodyPr vert="horz"/>
          <a:lstStyle/>
          <a:p>
            <a:r>
              <a:rPr lang="en-IN" dirty="0"/>
              <a:t>Participation Process</a:t>
            </a:r>
          </a:p>
        </p:txBody>
      </p:sp>
    </p:spTree>
    <p:extLst>
      <p:ext uri="{BB962C8B-B14F-4D97-AF65-F5344CB8AC3E}">
        <p14:creationId xmlns:p14="http://schemas.microsoft.com/office/powerpoint/2010/main" val="90225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aphicFrame>
        <p:nvGraphicFramePr>
          <p:cNvPr id="39" name="Object 38" hidden="1">
            <a:extLst>
              <a:ext uri="{FF2B5EF4-FFF2-40B4-BE49-F238E27FC236}">
                <a16:creationId xmlns:a16="http://schemas.microsoft.com/office/drawing/2014/main" xmlns="" id="{3FF15A38-9A66-7EF6-A59A-40DEF5D7844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2" name="think-cell Slide" r:id="rId5" imgW="404" imgH="405" progId="TCLayout.ActiveDocument.1">
                  <p:embed/>
                </p:oleObj>
              </mc:Choice>
              <mc:Fallback>
                <p:oleObj name="think-cell Slide" r:id="rId5" imgW="404" imgH="405" progId="TCLayout.ActiveDocument.1">
                  <p:embed/>
                  <p:pic>
                    <p:nvPicPr>
                      <p:cNvPr id="39" name="Object 38" hidden="1">
                        <a:extLst>
                          <a:ext uri="{FF2B5EF4-FFF2-40B4-BE49-F238E27FC236}">
                            <a16:creationId xmlns:a16="http://schemas.microsoft.com/office/drawing/2014/main" xmlns="" id="{3FF15A38-9A66-7EF6-A59A-40DEF5D7844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2" name="Google Shape;228;p4">
            <a:extLst>
              <a:ext uri="{FF2B5EF4-FFF2-40B4-BE49-F238E27FC236}">
                <a16:creationId xmlns:a16="http://schemas.microsoft.com/office/drawing/2014/main" xmlns="" id="{D5FEB137-0BEF-419E-93E5-B2621EBC028F}"/>
              </a:ext>
            </a:extLst>
          </p:cNvPr>
          <p:cNvSpPr txBox="1"/>
          <p:nvPr/>
        </p:nvSpPr>
        <p:spPr>
          <a:xfrm>
            <a:off x="457200" y="1548043"/>
            <a:ext cx="2628273" cy="938678"/>
          </a:xfrm>
          <a:prstGeom prst="rect">
            <a:avLst/>
          </a:prstGeom>
          <a:noFill/>
          <a:ln>
            <a:noFill/>
          </a:ln>
        </p:spPr>
        <p:txBody>
          <a:bodyPr spcFirstLastPara="1" wrap="square" lIns="0" tIns="45700" rIns="91425" bIns="45700" anchor="t" anchorCtr="0">
            <a:spAutoFit/>
          </a:bodyPr>
          <a:lstStyle/>
          <a:p>
            <a:pPr marL="171450" marR="5080" indent="-171450">
              <a:spcBef>
                <a:spcPts val="0"/>
              </a:spcBef>
              <a:buClr>
                <a:srgbClr val="002856"/>
              </a:buClr>
              <a:buSzPts val="1080"/>
              <a:buFont typeface="Arial" panose="020B0604020202020204" pitchFamily="34" charset="0"/>
              <a:buChar char="•"/>
            </a:pPr>
            <a:r>
              <a:rPr lang="en-US" sz="1100" dirty="0">
                <a:latin typeface="Arial"/>
                <a:cs typeface="Arial"/>
                <a:sym typeface="Arial"/>
              </a:rPr>
              <a:t>Review step-by-step benchmark instructions</a:t>
            </a:r>
          </a:p>
          <a:p>
            <a:pPr marL="171450" marR="5080" indent="-171450">
              <a:spcBef>
                <a:spcPts val="0"/>
              </a:spcBef>
              <a:buClr>
                <a:srgbClr val="002856"/>
              </a:buClr>
              <a:buSzPts val="1080"/>
              <a:buFont typeface="Arial" panose="020B0604020202020204" pitchFamily="34" charset="0"/>
              <a:buChar char="•"/>
            </a:pPr>
            <a:r>
              <a:rPr lang="en-US" sz="1100" dirty="0">
                <a:latin typeface="Arial"/>
                <a:cs typeface="Arial"/>
                <a:sym typeface="Arial"/>
              </a:rPr>
              <a:t>Delegate the Security section of the survey to peers to complete. Submit your response using our online tool</a:t>
            </a:r>
            <a:endParaRPr sz="1100" dirty="0">
              <a:latin typeface="Arial"/>
              <a:cs typeface="Arial"/>
            </a:endParaRPr>
          </a:p>
        </p:txBody>
      </p:sp>
      <p:sp>
        <p:nvSpPr>
          <p:cNvPr id="218" name="Google Shape;218;p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Participation Process</a:t>
            </a:r>
            <a:endParaRPr dirty="0"/>
          </a:p>
        </p:txBody>
      </p:sp>
      <p:sp>
        <p:nvSpPr>
          <p:cNvPr id="24" name="Google Shape;219;p4">
            <a:extLst>
              <a:ext uri="{FF2B5EF4-FFF2-40B4-BE49-F238E27FC236}">
                <a16:creationId xmlns:a16="http://schemas.microsoft.com/office/drawing/2014/main" xmlns="" id="{1E1E55A4-E4E0-431D-AE33-620CDDFB0FA4}"/>
              </a:ext>
            </a:extLst>
          </p:cNvPr>
          <p:cNvSpPr txBox="1"/>
          <p:nvPr/>
        </p:nvSpPr>
        <p:spPr>
          <a:xfrm>
            <a:off x="457201" y="951231"/>
            <a:ext cx="2637632"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1: Gather and </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Enter Your Data</a:t>
            </a:r>
            <a:endParaRPr sz="1600" dirty="0">
              <a:solidFill>
                <a:schemeClr val="bg1"/>
              </a:solidFill>
              <a:latin typeface="+mj-lt"/>
            </a:endParaRPr>
          </a:p>
        </p:txBody>
      </p:sp>
      <p:sp>
        <p:nvSpPr>
          <p:cNvPr id="9" name="Google Shape;219;p4">
            <a:extLst>
              <a:ext uri="{FF2B5EF4-FFF2-40B4-BE49-F238E27FC236}">
                <a16:creationId xmlns:a16="http://schemas.microsoft.com/office/drawing/2014/main" xmlns="" id="{0BF08F9C-8B67-5E8A-9F9B-0047CE20322C}"/>
              </a:ext>
            </a:extLst>
          </p:cNvPr>
          <p:cNvSpPr txBox="1"/>
          <p:nvPr/>
        </p:nvSpPr>
        <p:spPr>
          <a:xfrm>
            <a:off x="3384768" y="956282"/>
            <a:ext cx="2637632"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2: Review and Finalize Your Data</a:t>
            </a:r>
            <a:endParaRPr lang="en-US" sz="1400" dirty="0">
              <a:solidFill>
                <a:schemeClr val="bg1"/>
              </a:solidFill>
              <a:latin typeface="+mj-lt"/>
            </a:endParaRPr>
          </a:p>
        </p:txBody>
      </p:sp>
      <p:sp>
        <p:nvSpPr>
          <p:cNvPr id="11" name="Google Shape;219;p4">
            <a:extLst>
              <a:ext uri="{FF2B5EF4-FFF2-40B4-BE49-F238E27FC236}">
                <a16:creationId xmlns:a16="http://schemas.microsoft.com/office/drawing/2014/main" xmlns="" id="{C3A40C75-CD75-BBAF-B52D-4939F9CF8474}"/>
              </a:ext>
            </a:extLst>
          </p:cNvPr>
          <p:cNvSpPr txBox="1"/>
          <p:nvPr/>
        </p:nvSpPr>
        <p:spPr>
          <a:xfrm>
            <a:off x="6134606" y="942778"/>
            <a:ext cx="2649808"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3: Review Your</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Results</a:t>
            </a:r>
            <a:endParaRPr lang="en-US" sz="1400" dirty="0">
              <a:solidFill>
                <a:schemeClr val="bg1"/>
              </a:solidFill>
              <a:latin typeface="+mj-lt"/>
            </a:endParaRPr>
          </a:p>
        </p:txBody>
      </p:sp>
      <p:sp>
        <p:nvSpPr>
          <p:cNvPr id="13" name="Google Shape;219;p4">
            <a:extLst>
              <a:ext uri="{FF2B5EF4-FFF2-40B4-BE49-F238E27FC236}">
                <a16:creationId xmlns:a16="http://schemas.microsoft.com/office/drawing/2014/main" xmlns="" id="{776A6350-9741-3D66-D91D-424A9848D00D}"/>
              </a:ext>
            </a:extLst>
          </p:cNvPr>
          <p:cNvSpPr txBox="1"/>
          <p:nvPr/>
        </p:nvSpPr>
        <p:spPr>
          <a:xfrm>
            <a:off x="8962246" y="942778"/>
            <a:ext cx="2642205" cy="475488"/>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4: </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Take Action</a:t>
            </a:r>
            <a:endParaRPr lang="en-US" sz="1400" dirty="0">
              <a:solidFill>
                <a:schemeClr val="bg1"/>
              </a:solidFill>
              <a:latin typeface="+mj-lt"/>
            </a:endParaRPr>
          </a:p>
        </p:txBody>
      </p:sp>
      <p:sp>
        <p:nvSpPr>
          <p:cNvPr id="15" name="Rectangle 14">
            <a:extLst>
              <a:ext uri="{FF2B5EF4-FFF2-40B4-BE49-F238E27FC236}">
                <a16:creationId xmlns:a16="http://schemas.microsoft.com/office/drawing/2014/main" xmlns="" id="{C717CBFF-4C8C-86DB-6CFD-A833500DFF2D}"/>
              </a:ext>
            </a:extLst>
          </p:cNvPr>
          <p:cNvSpPr/>
          <p:nvPr/>
        </p:nvSpPr>
        <p:spPr>
          <a:xfrm>
            <a:off x="3384768" y="1425490"/>
            <a:ext cx="2642206"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xmlns="" id="{52C00C4F-7AE6-6264-B914-8AB308088B59}"/>
              </a:ext>
            </a:extLst>
          </p:cNvPr>
          <p:cNvSpPr txBox="1"/>
          <p:nvPr/>
        </p:nvSpPr>
        <p:spPr>
          <a:xfrm>
            <a:off x="3318413" y="1542100"/>
            <a:ext cx="2706906" cy="1107996"/>
          </a:xfrm>
          <a:prstGeom prst="rect">
            <a:avLst/>
          </a:prstGeom>
          <a:noFill/>
        </p:spPr>
        <p:txBody>
          <a:bodyPr wrap="square">
            <a:spAutoFit/>
          </a:bodyPr>
          <a:lstStyle/>
          <a:p>
            <a:pPr marL="228600" marR="5080" indent="-228600">
              <a:spcBef>
                <a:spcPts val="0"/>
              </a:spcBef>
              <a:buClr>
                <a:schemeClr val="tx1"/>
              </a:buClr>
              <a:buSzPts val="1080"/>
              <a:buFont typeface="Noto Sans Symbols"/>
              <a:buChar char="▪"/>
            </a:pPr>
            <a:r>
              <a:rPr lang="en-US" sz="1100" dirty="0">
                <a:latin typeface="Arial"/>
                <a:cs typeface="Arial"/>
                <a:sym typeface="Arial"/>
              </a:rPr>
              <a:t>Ensure all survey warning messages are resolved</a:t>
            </a:r>
          </a:p>
          <a:p>
            <a:pPr marL="228600" marR="5080" indent="-228600">
              <a:spcBef>
                <a:spcPts val="0"/>
              </a:spcBef>
              <a:buClr>
                <a:schemeClr val="tx1"/>
              </a:buClr>
              <a:buSzPts val="1080"/>
              <a:buFont typeface="Noto Sans Symbols"/>
              <a:buChar char="▪"/>
            </a:pPr>
            <a:r>
              <a:rPr lang="en-US" sz="1100" dirty="0">
                <a:latin typeface="Arial"/>
                <a:cs typeface="Arial"/>
                <a:sym typeface="Arial"/>
              </a:rPr>
              <a:t>Check your responses against benchmark charts instantaneously</a:t>
            </a:r>
          </a:p>
          <a:p>
            <a:pPr marL="228600" marR="5080" indent="-228600">
              <a:spcBef>
                <a:spcPts val="0"/>
              </a:spcBef>
              <a:buClr>
                <a:schemeClr val="tx1"/>
              </a:buClr>
              <a:buSzPts val="1080"/>
              <a:buFont typeface="Noto Sans Symbols"/>
              <a:buChar char="▪"/>
            </a:pPr>
            <a:r>
              <a:rPr lang="en-US" sz="1100" dirty="0">
                <a:latin typeface="Arial"/>
                <a:cs typeface="Arial"/>
                <a:sym typeface="Arial"/>
              </a:rPr>
              <a:t>investigate potential data input issues or outlier results</a:t>
            </a:r>
          </a:p>
        </p:txBody>
      </p:sp>
      <p:sp>
        <p:nvSpPr>
          <p:cNvPr id="18" name="Rectangle 17">
            <a:extLst>
              <a:ext uri="{FF2B5EF4-FFF2-40B4-BE49-F238E27FC236}">
                <a16:creationId xmlns:a16="http://schemas.microsoft.com/office/drawing/2014/main" xmlns="" id="{A8CA4537-25C8-879E-96FD-2FEC4B142EFC}"/>
              </a:ext>
            </a:extLst>
          </p:cNvPr>
          <p:cNvSpPr/>
          <p:nvPr/>
        </p:nvSpPr>
        <p:spPr>
          <a:xfrm>
            <a:off x="6146781" y="1422491"/>
            <a:ext cx="2637633"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0" name="TextBox 19">
            <a:extLst>
              <a:ext uri="{FF2B5EF4-FFF2-40B4-BE49-F238E27FC236}">
                <a16:creationId xmlns:a16="http://schemas.microsoft.com/office/drawing/2014/main" xmlns="" id="{958017D1-0B37-9D0E-839A-3D55A2B23B28}"/>
              </a:ext>
            </a:extLst>
          </p:cNvPr>
          <p:cNvSpPr txBox="1"/>
          <p:nvPr/>
        </p:nvSpPr>
        <p:spPr>
          <a:xfrm>
            <a:off x="6146781" y="1546132"/>
            <a:ext cx="2626418" cy="1107996"/>
          </a:xfrm>
          <a:prstGeom prst="rect">
            <a:avLst/>
          </a:prstGeom>
          <a:noFill/>
        </p:spPr>
        <p:txBody>
          <a:bodyPr wrap="square">
            <a:spAutoFit/>
          </a:bodyPr>
          <a:lstStyle>
            <a:defPPr>
              <a:defRPr lang="en-US"/>
            </a:defPPr>
            <a:lvl1pPr marL="228600" marR="5080" indent="-228600">
              <a:spcBef>
                <a:spcPts val="0"/>
              </a:spcBef>
              <a:buClr>
                <a:schemeClr val="tx1"/>
              </a:buClr>
              <a:buSzPts val="1080"/>
              <a:buFont typeface="Noto Sans Symbols"/>
              <a:buChar char="▪"/>
              <a:defRPr sz="1100">
                <a:latin typeface="Arial"/>
                <a:cs typeface="Arial"/>
              </a:defRPr>
            </a:lvl1pPr>
          </a:lstStyle>
          <a:p>
            <a:r>
              <a:rPr lang="en-US" dirty="0">
                <a:sym typeface="Arial"/>
              </a:rPr>
              <a:t>Instantly interact with your results directly in our online tool</a:t>
            </a:r>
          </a:p>
          <a:p>
            <a:r>
              <a:rPr lang="en-US" dirty="0">
                <a:sym typeface="Arial"/>
              </a:rPr>
              <a:t>Reach out to your service team if you would like to contextualize your custom results with an industry expert</a:t>
            </a:r>
          </a:p>
        </p:txBody>
      </p:sp>
      <p:sp>
        <p:nvSpPr>
          <p:cNvPr id="21" name="Rectangle 20">
            <a:extLst>
              <a:ext uri="{FF2B5EF4-FFF2-40B4-BE49-F238E27FC236}">
                <a16:creationId xmlns:a16="http://schemas.microsoft.com/office/drawing/2014/main" xmlns="" id="{5A50AC9B-2661-B939-CD99-E31491873914}"/>
              </a:ext>
            </a:extLst>
          </p:cNvPr>
          <p:cNvSpPr/>
          <p:nvPr/>
        </p:nvSpPr>
        <p:spPr>
          <a:xfrm>
            <a:off x="8962246" y="1410564"/>
            <a:ext cx="2642205"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8" name="TextBox 37">
            <a:extLst>
              <a:ext uri="{FF2B5EF4-FFF2-40B4-BE49-F238E27FC236}">
                <a16:creationId xmlns:a16="http://schemas.microsoft.com/office/drawing/2014/main" xmlns="" id="{161FBE20-ACEB-2950-5065-E7F3885657FE}"/>
              </a:ext>
            </a:extLst>
          </p:cNvPr>
          <p:cNvSpPr txBox="1"/>
          <p:nvPr/>
        </p:nvSpPr>
        <p:spPr>
          <a:xfrm>
            <a:off x="8914208" y="1546132"/>
            <a:ext cx="2600179" cy="938719"/>
          </a:xfrm>
          <a:prstGeom prst="rect">
            <a:avLst/>
          </a:prstGeom>
          <a:noFill/>
        </p:spPr>
        <p:txBody>
          <a:bodyPr wrap="square">
            <a:spAutoFit/>
          </a:bodyPr>
          <a:lstStyle>
            <a:defPPr>
              <a:defRPr lang="en-US"/>
            </a:defPPr>
            <a:lvl1pPr marL="228600" marR="5080" indent="-228600">
              <a:spcBef>
                <a:spcPts val="0"/>
              </a:spcBef>
              <a:buClr>
                <a:schemeClr val="tx1"/>
              </a:buClr>
              <a:buSzPts val="1080"/>
              <a:buFont typeface="Noto Sans Symbols"/>
              <a:buChar char="▪"/>
              <a:defRPr sz="1100">
                <a:latin typeface="Arial"/>
                <a:cs typeface="Arial"/>
              </a:defRPr>
            </a:lvl1pPr>
          </a:lstStyle>
          <a:p>
            <a:r>
              <a:rPr lang="en-US" dirty="0">
                <a:sym typeface="Arial"/>
              </a:rPr>
              <a:t>Build business case for action</a:t>
            </a:r>
          </a:p>
          <a:p>
            <a:r>
              <a:rPr lang="en-US" dirty="0">
                <a:sym typeface="Arial"/>
              </a:rPr>
              <a:t>Use results to pursue cost optimization efforts.</a:t>
            </a:r>
          </a:p>
          <a:p>
            <a:r>
              <a:rPr lang="en-US" dirty="0">
                <a:sym typeface="Arial"/>
              </a:rPr>
              <a:t>Ensure smarter budgeting for your company</a:t>
            </a:r>
          </a:p>
        </p:txBody>
      </p:sp>
      <p:sp>
        <p:nvSpPr>
          <p:cNvPr id="40" name="Google Shape;231;p4">
            <a:extLst>
              <a:ext uri="{FF2B5EF4-FFF2-40B4-BE49-F238E27FC236}">
                <a16:creationId xmlns:a16="http://schemas.microsoft.com/office/drawing/2014/main" xmlns="" id="{89FCCEFB-7C9F-4312-F582-0A15B67FDA52}"/>
              </a:ext>
            </a:extLst>
          </p:cNvPr>
          <p:cNvSpPr txBox="1"/>
          <p:nvPr/>
        </p:nvSpPr>
        <p:spPr>
          <a:xfrm>
            <a:off x="457200" y="5383335"/>
            <a:ext cx="11276012" cy="516461"/>
          </a:xfrm>
          <a:prstGeom prst="rect">
            <a:avLst/>
          </a:prstGeom>
          <a:solidFill>
            <a:srgbClr val="F2F2F2"/>
          </a:solidFill>
          <a:ln>
            <a:noFill/>
          </a:ln>
        </p:spPr>
        <p:txBody>
          <a:bodyPr spcFirstLastPara="1" wrap="square" lIns="136800" tIns="72000" rIns="136800" bIns="72000" anchor="ctr" anchorCtr="0">
            <a:noAutofit/>
          </a:bodyPr>
          <a:lstStyle/>
          <a:p>
            <a:pPr marL="0" marR="0" lvl="0" indent="0" algn="l" rtl="0">
              <a:lnSpc>
                <a:spcPct val="100000"/>
              </a:lnSpc>
              <a:spcBef>
                <a:spcPts val="0"/>
              </a:spcBef>
              <a:spcAft>
                <a:spcPts val="0"/>
              </a:spcAft>
              <a:buClr>
                <a:srgbClr val="002856"/>
              </a:buClr>
              <a:buSzPts val="1080"/>
              <a:buFont typeface="Noto Sans Symbols"/>
              <a:buNone/>
            </a:pPr>
            <a:r>
              <a:rPr lang="en-US" sz="1600" b="1" i="0" u="none" strike="noStrike" cap="none" dirty="0">
                <a:solidFill>
                  <a:srgbClr val="002856"/>
                </a:solidFill>
                <a:latin typeface="+mj-lt"/>
                <a:ea typeface="Arial"/>
                <a:cs typeface="Arial"/>
                <a:sym typeface="Arial"/>
              </a:rPr>
              <a:t>Request Expert Support?</a:t>
            </a:r>
            <a:endParaRPr sz="1600" b="0" i="0" u="none" strike="noStrike" cap="none" dirty="0">
              <a:solidFill>
                <a:srgbClr val="002856"/>
              </a:solidFill>
              <a:latin typeface="+mj-lt"/>
              <a:ea typeface="Arial"/>
              <a:cs typeface="Arial"/>
              <a:sym typeface="Arial"/>
            </a:endParaRPr>
          </a:p>
        </p:txBody>
      </p:sp>
      <p:sp>
        <p:nvSpPr>
          <p:cNvPr id="41" name="Google Shape;232;p4">
            <a:extLst>
              <a:ext uri="{FF2B5EF4-FFF2-40B4-BE49-F238E27FC236}">
                <a16:creationId xmlns:a16="http://schemas.microsoft.com/office/drawing/2014/main" xmlns="" id="{81657602-6F60-7486-A57B-EC5CBC6C8CFC}"/>
              </a:ext>
            </a:extLst>
          </p:cNvPr>
          <p:cNvSpPr/>
          <p:nvPr/>
        </p:nvSpPr>
        <p:spPr>
          <a:xfrm>
            <a:off x="3929966" y="5450296"/>
            <a:ext cx="285671" cy="343486"/>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p:txBody>
      </p:sp>
      <p:sp>
        <p:nvSpPr>
          <p:cNvPr id="42" name="Google Shape;233;p4">
            <a:extLst>
              <a:ext uri="{FF2B5EF4-FFF2-40B4-BE49-F238E27FC236}">
                <a16:creationId xmlns:a16="http://schemas.microsoft.com/office/drawing/2014/main" xmlns="" id="{D92B4A83-3479-D379-2793-113B4DA254C4}"/>
              </a:ext>
            </a:extLst>
          </p:cNvPr>
          <p:cNvSpPr/>
          <p:nvPr/>
        </p:nvSpPr>
        <p:spPr>
          <a:xfrm>
            <a:off x="6432044" y="5489973"/>
            <a:ext cx="371826" cy="264133"/>
          </a:xfrm>
          <a:custGeom>
            <a:avLst/>
            <a:gdLst/>
            <a:ahLst/>
            <a:cxnLst/>
            <a:rect l="l" t="t" r="r" b="b"/>
            <a:pathLst>
              <a:path w="328" h="233" extrusionOk="0">
                <a:moveTo>
                  <a:pt x="0" y="233"/>
                </a:moveTo>
                <a:lnTo>
                  <a:pt x="328" y="233"/>
                </a:lnTo>
                <a:lnTo>
                  <a:pt x="328" y="0"/>
                </a:lnTo>
                <a:lnTo>
                  <a:pt x="0" y="0"/>
                </a:lnTo>
                <a:lnTo>
                  <a:pt x="0" y="233"/>
                </a:lnTo>
                <a:close/>
                <a:moveTo>
                  <a:pt x="164" y="133"/>
                </a:moveTo>
                <a:lnTo>
                  <a:pt x="33" y="26"/>
                </a:lnTo>
                <a:lnTo>
                  <a:pt x="295" y="26"/>
                </a:lnTo>
                <a:lnTo>
                  <a:pt x="164" y="133"/>
                </a:lnTo>
                <a:close/>
                <a:moveTo>
                  <a:pt x="117" y="128"/>
                </a:moveTo>
                <a:lnTo>
                  <a:pt x="25" y="196"/>
                </a:lnTo>
                <a:lnTo>
                  <a:pt x="25" y="52"/>
                </a:lnTo>
                <a:lnTo>
                  <a:pt x="117" y="128"/>
                </a:lnTo>
                <a:close/>
                <a:moveTo>
                  <a:pt x="137" y="144"/>
                </a:moveTo>
                <a:lnTo>
                  <a:pt x="164" y="166"/>
                </a:lnTo>
                <a:lnTo>
                  <a:pt x="191" y="144"/>
                </a:lnTo>
                <a:lnTo>
                  <a:pt x="279" y="208"/>
                </a:lnTo>
                <a:lnTo>
                  <a:pt x="52" y="208"/>
                </a:lnTo>
                <a:lnTo>
                  <a:pt x="137" y="144"/>
                </a:lnTo>
                <a:close/>
                <a:moveTo>
                  <a:pt x="211" y="126"/>
                </a:moveTo>
                <a:lnTo>
                  <a:pt x="303" y="52"/>
                </a:lnTo>
                <a:lnTo>
                  <a:pt x="303" y="194"/>
                </a:lnTo>
                <a:lnTo>
                  <a:pt x="211" y="12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p:txBody>
      </p:sp>
      <p:sp>
        <p:nvSpPr>
          <p:cNvPr id="43" name="Google Shape;234;p4">
            <a:extLst>
              <a:ext uri="{FF2B5EF4-FFF2-40B4-BE49-F238E27FC236}">
                <a16:creationId xmlns:a16="http://schemas.microsoft.com/office/drawing/2014/main" xmlns="" id="{78773EAF-E288-B567-90FF-B3FE9908D03C}"/>
              </a:ext>
            </a:extLst>
          </p:cNvPr>
          <p:cNvSpPr txBox="1"/>
          <p:nvPr/>
        </p:nvSpPr>
        <p:spPr>
          <a:xfrm>
            <a:off x="4357846" y="5529706"/>
            <a:ext cx="1647887"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Notify your service team</a:t>
            </a:r>
            <a:endParaRPr dirty="0"/>
          </a:p>
        </p:txBody>
      </p:sp>
      <p:sp>
        <p:nvSpPr>
          <p:cNvPr id="44" name="Google Shape;235;p4">
            <a:extLst>
              <a:ext uri="{FF2B5EF4-FFF2-40B4-BE49-F238E27FC236}">
                <a16:creationId xmlns:a16="http://schemas.microsoft.com/office/drawing/2014/main" xmlns="" id="{84758258-065F-4729-9319-83678B74CD12}"/>
              </a:ext>
            </a:extLst>
          </p:cNvPr>
          <p:cNvSpPr txBox="1"/>
          <p:nvPr/>
        </p:nvSpPr>
        <p:spPr>
          <a:xfrm>
            <a:off x="7038003" y="5529706"/>
            <a:ext cx="2970522" cy="184666"/>
          </a:xfrm>
          <a:prstGeom prst="rect">
            <a:avLst/>
          </a:prstGeom>
          <a:noFill/>
          <a:ln>
            <a:noFill/>
          </a:ln>
        </p:spPr>
        <p:txBody>
          <a:bodyPr spcFirstLastPara="1" wrap="square" lIns="0" tIns="0" rIns="0" bIns="0" anchor="t" anchorCtr="0">
            <a:spAutoFit/>
          </a:bodyPr>
          <a:lstStyle/>
          <a:p>
            <a:pPr>
              <a:buClr>
                <a:srgbClr val="000000"/>
              </a:buClr>
              <a:buSzPts val="1200"/>
            </a:pPr>
            <a:r>
              <a:rPr lang="en-US" sz="1200" b="0" i="0" u="none" strike="noStrike" cap="none" dirty="0">
                <a:solidFill>
                  <a:srgbClr val="000000"/>
                </a:solidFill>
                <a:latin typeface="Arial"/>
                <a:ea typeface="Arial"/>
                <a:cs typeface="Arial"/>
                <a:sym typeface="Arial"/>
              </a:rPr>
              <a:t>E-mail our team at </a:t>
            </a:r>
            <a:r>
              <a:rPr lang="en-US" sz="1200" b="1" u="sng" dirty="0">
                <a:solidFill>
                  <a:srgbClr val="0052D6"/>
                </a:solidFill>
                <a:latin typeface="Arial"/>
                <a:ea typeface="Arial"/>
                <a:cs typeface="Arial"/>
                <a:sym typeface="Arial"/>
                <a:hlinkClick r:id="rId7">
                  <a:extLst>
                    <a:ext uri="{A12FA001-AC4F-418D-AE19-62706E023703}">
                      <ahyp:hlinkClr xmlns:ahyp="http://schemas.microsoft.com/office/drawing/2018/hyperlinkcolor" xmlns="" val="tx"/>
                    </a:ext>
                  </a:extLst>
                </a:hlinkClick>
              </a:rPr>
              <a:t>inquiry@gartner.com</a:t>
            </a:r>
            <a:endParaRPr sz="1200" b="1" i="0" u="none" strike="noStrike" cap="none" dirty="0">
              <a:solidFill>
                <a:srgbClr val="0052D6"/>
              </a:solidFill>
              <a:highlight>
                <a:srgbClr val="FFFF00"/>
              </a:highlight>
              <a:latin typeface="Arial"/>
              <a:ea typeface="Arial"/>
              <a:cs typeface="Arial"/>
              <a:sym typeface="Arial"/>
            </a:endParaRPr>
          </a:p>
        </p:txBody>
      </p:sp>
      <p:sp>
        <p:nvSpPr>
          <p:cNvPr id="45" name="Google Shape;227;p4">
            <a:extLst>
              <a:ext uri="{FF2B5EF4-FFF2-40B4-BE49-F238E27FC236}">
                <a16:creationId xmlns:a16="http://schemas.microsoft.com/office/drawing/2014/main" xmlns="" id="{D13CACAD-B9DF-88AA-E5D0-C2E7AC96A02C}"/>
              </a:ext>
            </a:extLst>
          </p:cNvPr>
          <p:cNvSpPr/>
          <p:nvPr/>
        </p:nvSpPr>
        <p:spPr>
          <a:xfrm>
            <a:off x="457200" y="3207215"/>
            <a:ext cx="11276012" cy="351975"/>
          </a:xfrm>
          <a:prstGeom prst="rect">
            <a:avLst/>
          </a:prstGeom>
          <a:solidFill>
            <a:srgbClr val="00206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Arial"/>
              <a:buNone/>
            </a:pPr>
            <a:r>
              <a:rPr lang="en-US" sz="1600" b="1" dirty="0">
                <a:solidFill>
                  <a:schemeClr val="bg1"/>
                </a:solidFill>
                <a:latin typeface="+mj-lt"/>
              </a:rPr>
              <a:t>Expert Support available upon Request:</a:t>
            </a:r>
            <a:endParaRPr sz="1600" b="1" dirty="0">
              <a:solidFill>
                <a:schemeClr val="bg1"/>
              </a:solidFill>
              <a:latin typeface="+mj-lt"/>
            </a:endParaRPr>
          </a:p>
        </p:txBody>
      </p:sp>
      <p:sp>
        <p:nvSpPr>
          <p:cNvPr id="46" name="Google Shape;224;p4">
            <a:extLst>
              <a:ext uri="{FF2B5EF4-FFF2-40B4-BE49-F238E27FC236}">
                <a16:creationId xmlns:a16="http://schemas.microsoft.com/office/drawing/2014/main" xmlns="" id="{9FFE18A9-2B9F-B6D5-E552-1C5E56AF4756}"/>
              </a:ext>
            </a:extLst>
          </p:cNvPr>
          <p:cNvSpPr txBox="1"/>
          <p:nvPr/>
        </p:nvSpPr>
        <p:spPr>
          <a:xfrm>
            <a:off x="457199" y="3689521"/>
            <a:ext cx="3474720" cy="1585029"/>
          </a:xfrm>
          <a:prstGeom prst="rect">
            <a:avLst/>
          </a:prstGeom>
          <a:noFill/>
          <a:ln>
            <a:noFill/>
          </a:ln>
        </p:spPr>
        <p:txBody>
          <a:bodyPr spcFirstLastPara="1" wrap="square" lIns="0" tIns="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1" dirty="0">
                <a:solidFill>
                  <a:srgbClr val="002856"/>
                </a:solidFill>
              </a:rPr>
              <a:t>Participation Support</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Receive an overview of the assessment</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Identify key stakeholders who will submit the survey and review results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Provide context/clarification around survey questions</a:t>
            </a:r>
            <a:endParaRPr dirty="0"/>
          </a:p>
          <a:p>
            <a:pPr marL="171450" marR="0" lvl="0" indent="-9525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p:txBody>
      </p:sp>
      <p:sp>
        <p:nvSpPr>
          <p:cNvPr id="47" name="Google Shape;225;p4">
            <a:extLst>
              <a:ext uri="{FF2B5EF4-FFF2-40B4-BE49-F238E27FC236}">
                <a16:creationId xmlns:a16="http://schemas.microsoft.com/office/drawing/2014/main" xmlns="" id="{56097359-3CA4-8FA8-A5D3-EDC2EE9CC6F4}"/>
              </a:ext>
            </a:extLst>
          </p:cNvPr>
          <p:cNvSpPr txBox="1"/>
          <p:nvPr/>
        </p:nvSpPr>
        <p:spPr>
          <a:xfrm>
            <a:off x="4357846" y="3689521"/>
            <a:ext cx="3474720" cy="1400363"/>
          </a:xfrm>
          <a:prstGeom prst="rect">
            <a:avLst/>
          </a:prstGeom>
          <a:noFill/>
          <a:ln>
            <a:noFill/>
          </a:ln>
        </p:spPr>
        <p:txBody>
          <a:bodyPr spcFirstLastPara="1" wrap="square" lIns="0" tIns="0" rIns="91425" bIns="45700" anchor="t" anchorCtr="0">
            <a:spAutoFit/>
          </a:bodyPr>
          <a:lstStyle/>
          <a:p>
            <a:pPr>
              <a:buSzPts val="1200"/>
            </a:pPr>
            <a:r>
              <a:rPr lang="en-US" sz="1600" b="1" dirty="0">
                <a:solidFill>
                  <a:srgbClr val="002856"/>
                </a:solidFill>
              </a:rPr>
              <a:t>Survey Response Quality Review</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your submitted responses with our experts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potential outliers and missing data</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Discuss peer group comparisons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calculated metrics</a:t>
            </a:r>
            <a:endParaRPr dirty="0"/>
          </a:p>
        </p:txBody>
      </p:sp>
      <p:sp>
        <p:nvSpPr>
          <p:cNvPr id="48" name="Google Shape;226;p4">
            <a:extLst>
              <a:ext uri="{FF2B5EF4-FFF2-40B4-BE49-F238E27FC236}">
                <a16:creationId xmlns:a16="http://schemas.microsoft.com/office/drawing/2014/main" xmlns="" id="{F0902871-4F3A-DB30-EED9-7EEE32F28007}"/>
              </a:ext>
            </a:extLst>
          </p:cNvPr>
          <p:cNvSpPr txBox="1"/>
          <p:nvPr/>
        </p:nvSpPr>
        <p:spPr>
          <a:xfrm>
            <a:off x="8258492" y="3689521"/>
            <a:ext cx="3474720" cy="1585029"/>
          </a:xfrm>
          <a:prstGeom prst="rect">
            <a:avLst/>
          </a:prstGeom>
          <a:noFill/>
          <a:ln>
            <a:noFill/>
          </a:ln>
        </p:spPr>
        <p:txBody>
          <a:bodyPr spcFirstLastPara="1" wrap="square" lIns="0" tIns="0" rIns="91425" bIns="45700" anchor="t" anchorCtr="0">
            <a:spAutoFit/>
          </a:bodyPr>
          <a:lstStyle/>
          <a:p>
            <a:pPr marL="0" lvl="0" indent="0">
              <a:buSzPts val="1200"/>
              <a:buFont typeface="Arial"/>
              <a:buNone/>
            </a:pPr>
            <a:r>
              <a:rPr lang="en-US" sz="1600" b="1" dirty="0">
                <a:solidFill>
                  <a:srgbClr val="002856"/>
                </a:solidFill>
              </a:rPr>
              <a:t>Results Delivery</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Schedule a </a:t>
            </a:r>
            <a:r>
              <a:rPr lang="en-US" sz="1200" dirty="0">
                <a:solidFill>
                  <a:srgbClr val="000000"/>
                </a:solidFill>
                <a:latin typeface="Arial"/>
                <a:ea typeface="Arial"/>
                <a:cs typeface="Arial"/>
                <a:sym typeface="Arial"/>
              </a:rPr>
              <a:t>30-minute</a:t>
            </a:r>
            <a:r>
              <a:rPr lang="en-US" sz="1200" b="0" i="0" u="none" strike="noStrike" cap="none" dirty="0">
                <a:solidFill>
                  <a:srgbClr val="000000"/>
                </a:solidFill>
                <a:latin typeface="Arial"/>
                <a:ea typeface="Arial"/>
                <a:cs typeface="Arial"/>
                <a:sym typeface="Arial"/>
              </a:rPr>
              <a:t> report discussion to review results and discuss key findings</a:t>
            </a:r>
            <a:endParaRPr dirty="0"/>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Subsequent calls can be scheduled with your team to start taking action based on results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Leverage Gartner’s vast resources to develop next steps</a:t>
            </a:r>
            <a:endParaRPr dirty="0"/>
          </a:p>
        </p:txBody>
      </p:sp>
    </p:spTree>
    <p:extLst>
      <p:ext uri="{BB962C8B-B14F-4D97-AF65-F5344CB8AC3E}">
        <p14:creationId xmlns:p14="http://schemas.microsoft.com/office/powerpoint/2010/main" val="9244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Object 67"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6" name="think-cell Slide" r:id="rId5" imgW="395" imgH="394" progId="TCLayout.ActiveDocument.1">
                  <p:embed/>
                </p:oleObj>
              </mc:Choice>
              <mc:Fallback>
                <p:oleObj name="think-cell Slide" r:id="rId5" imgW="395" imgH="394" progId="TCLayout.ActiveDocument.1">
                  <p:embed/>
                  <p:pic>
                    <p:nvPicPr>
                      <p:cNvPr id="68" name="Object 6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7" name="Rectangle 66" hidden="1"/>
          <p:cNvSpPr/>
          <p:nvPr>
            <p:custDataLst>
              <p:tags r:id="rId3"/>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chemeClr val="tx1"/>
              </a:solidFill>
              <a:latin typeface="Arial Black" panose="020B0A04020102020204" pitchFamily="34" charset="0"/>
              <a:ea typeface="+mj-ea"/>
              <a:cs typeface="+mj-cs"/>
              <a:sym typeface="Arial Black" panose="020B0A04020102020204" pitchFamily="34" charset="0"/>
            </a:endParaRPr>
          </a:p>
        </p:txBody>
      </p:sp>
      <p:sp>
        <p:nvSpPr>
          <p:cNvPr id="3" name="Rectangle 2"/>
          <p:cNvSpPr/>
          <p:nvPr/>
        </p:nvSpPr>
        <p:spPr bwMode="gray">
          <a:xfrm>
            <a:off x="4382373" y="4779168"/>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Get help</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Gartner experts perform hundreds of assessments. Contact your account team to get in touch.</a:t>
            </a:r>
            <a:endParaRPr lang="en-GB" sz="1100" kern="0" dirty="0">
              <a:solidFill>
                <a:srgbClr val="000000"/>
              </a:solidFill>
              <a:latin typeface="+mn-lt"/>
            </a:endParaRPr>
          </a:p>
        </p:txBody>
      </p:sp>
      <p:sp>
        <p:nvSpPr>
          <p:cNvPr id="4" name="Rectangle 3"/>
          <p:cNvSpPr/>
          <p:nvPr/>
        </p:nvSpPr>
        <p:spPr bwMode="gray">
          <a:xfrm>
            <a:off x="6780678" y="4742735"/>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Use estimates</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It is ideal to be able to gather your data directly from your general ledger or accounting reports. Where you can’t, use estimates (Eg. FTEs)</a:t>
            </a:r>
            <a:endParaRPr lang="en-GB" sz="1100" kern="0" dirty="0">
              <a:solidFill>
                <a:srgbClr val="000000"/>
              </a:solidFill>
              <a:latin typeface="+mn-lt"/>
            </a:endParaRPr>
          </a:p>
        </p:txBody>
      </p:sp>
      <p:sp>
        <p:nvSpPr>
          <p:cNvPr id="5" name="Rectangle 4"/>
          <p:cNvSpPr/>
          <p:nvPr/>
        </p:nvSpPr>
        <p:spPr bwMode="gray">
          <a:xfrm>
            <a:off x="9197154" y="4742735"/>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Audit Trails</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Keeping track of five assumptions and sources of data helps if you want to repeat the exercise in the future.</a:t>
            </a:r>
            <a:endParaRPr lang="en-GB" sz="1100" kern="0" dirty="0">
              <a:solidFill>
                <a:srgbClr val="000000"/>
              </a:solidFill>
              <a:latin typeface="+mn-lt"/>
            </a:endParaRPr>
          </a:p>
        </p:txBody>
      </p:sp>
      <p:sp>
        <p:nvSpPr>
          <p:cNvPr id="6" name="Rectangle 5"/>
          <p:cNvSpPr/>
          <p:nvPr/>
        </p:nvSpPr>
        <p:spPr bwMode="gray">
          <a:xfrm>
            <a:off x="5666021" y="727384"/>
            <a:ext cx="192608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Check the </a:t>
            </a:r>
            <a:r>
              <a:rPr lang="en-GB" sz="1400" b="1" kern="0" dirty="0">
                <a:solidFill>
                  <a:schemeClr val="accent4"/>
                </a:solidFill>
                <a:latin typeface="+mj-lt"/>
                <a:hlinkClick r:id="rId7"/>
              </a:rPr>
              <a:t>FAQ</a:t>
            </a:r>
            <a:endParaRPr lang="en-GB" sz="1400" b="1" kern="0" dirty="0">
              <a:solidFill>
                <a:schemeClr val="accent4"/>
              </a:solidFill>
              <a:latin typeface="+mj-lt"/>
            </a:endParaRP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Some issues specific to industries or unique situations covered in our FAQ document.</a:t>
            </a:r>
            <a:endParaRPr lang="en-GB" sz="1100" kern="0" dirty="0">
              <a:solidFill>
                <a:srgbClr val="000000"/>
              </a:solidFill>
              <a:latin typeface="+mn-lt"/>
            </a:endParaRPr>
          </a:p>
        </p:txBody>
      </p:sp>
      <p:sp>
        <p:nvSpPr>
          <p:cNvPr id="7" name="Rectangle 6"/>
          <p:cNvSpPr/>
          <p:nvPr/>
        </p:nvSpPr>
        <p:spPr bwMode="gray">
          <a:xfrm>
            <a:off x="8082496" y="727384"/>
            <a:ext cx="2697264"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Self-Validation</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You can see if your data “makes sense” by performing checks</a:t>
            </a:r>
            <a:r>
              <a:rPr lang="en-GB" sz="1100" kern="0" dirty="0">
                <a:solidFill>
                  <a:schemeClr val="tx2"/>
                </a:solidFill>
                <a:latin typeface="+mn-lt"/>
              </a:rPr>
              <a:t>. </a:t>
            </a:r>
            <a:r>
              <a:rPr lang="en-US" sz="1100" kern="0" dirty="0">
                <a:solidFill>
                  <a:srgbClr val="000000"/>
                </a:solidFill>
              </a:rPr>
              <a:t>D</a:t>
            </a:r>
            <a:r>
              <a:rPr lang="en-US" sz="1100" kern="0" dirty="0">
                <a:solidFill>
                  <a:srgbClr val="000000"/>
                </a:solidFill>
                <a:latin typeface="+mn-lt"/>
              </a:rPr>
              <a:t>oes your personnel spending divided by your IT staff FTEs come out to a reasonable</a:t>
            </a:r>
            <a:endParaRPr lang="en-GB" sz="1100" kern="0" dirty="0">
              <a:solidFill>
                <a:srgbClr val="000000"/>
              </a:solidFill>
              <a:latin typeface="+mn-lt"/>
            </a:endParaRPr>
          </a:p>
        </p:txBody>
      </p:sp>
      <p:sp>
        <p:nvSpPr>
          <p:cNvPr id="8" name="Rectangle 7"/>
          <p:cNvSpPr/>
          <p:nvPr/>
        </p:nvSpPr>
        <p:spPr bwMode="gray">
          <a:xfrm>
            <a:off x="1838960" y="4742735"/>
            <a:ext cx="2296159"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Project management</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Assign a single, accountable project manager and project team.</a:t>
            </a:r>
            <a:endParaRPr lang="en-GB" sz="1100" kern="0" dirty="0">
              <a:solidFill>
                <a:srgbClr val="000000"/>
              </a:solidFill>
              <a:latin typeface="+mn-lt"/>
            </a:endParaRPr>
          </a:p>
        </p:txBody>
      </p:sp>
      <p:sp>
        <p:nvSpPr>
          <p:cNvPr id="9" name="Rectangle 8"/>
          <p:cNvSpPr/>
          <p:nvPr/>
        </p:nvSpPr>
        <p:spPr bwMode="gray">
          <a:xfrm>
            <a:off x="2932144" y="727384"/>
            <a:ext cx="248313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Use the documentation</a:t>
            </a:r>
          </a:p>
          <a:p>
            <a:pPr marL="0" marR="0" lvl="0" indent="0" algn="l" defTabSz="864065" eaLnBrk="1" fontAlgn="auto" latinLnBrk="0" hangingPunct="1">
              <a:lnSpc>
                <a:spcPct val="100000"/>
              </a:lnSpc>
              <a:spcBef>
                <a:spcPts val="0"/>
              </a:spcBef>
              <a:spcAft>
                <a:spcPts val="0"/>
              </a:spcAft>
              <a:buClrTx/>
              <a:buSzTx/>
              <a:buFontTx/>
              <a:buNone/>
              <a:tabLst/>
              <a:defRPr/>
            </a:pPr>
            <a:r>
              <a:rPr lang="en-GB" sz="1100" kern="0" dirty="0">
                <a:solidFill>
                  <a:srgbClr val="000000"/>
                </a:solidFill>
                <a:latin typeface="+mn-lt"/>
              </a:rPr>
              <a:t>Leverage the </a:t>
            </a:r>
            <a:r>
              <a:rPr lang="en-GB" sz="1100" kern="0" dirty="0">
                <a:solidFill>
                  <a:srgbClr val="000000"/>
                </a:solidFill>
                <a:hlinkClick r:id="rId8"/>
              </a:rPr>
              <a:t>Framework Document for IT Security </a:t>
            </a:r>
            <a:endParaRPr lang="en-GB" sz="900" kern="0" dirty="0">
              <a:solidFill>
                <a:srgbClr val="000000"/>
              </a:solidFill>
              <a:latin typeface="+mn-lt"/>
            </a:endParaRPr>
          </a:p>
        </p:txBody>
      </p:sp>
      <p:sp>
        <p:nvSpPr>
          <p:cNvPr id="10" name="Freeform 22"/>
          <p:cNvSpPr>
            <a:spLocks/>
          </p:cNvSpPr>
          <p:nvPr/>
        </p:nvSpPr>
        <p:spPr bwMode="gray">
          <a:xfrm>
            <a:off x="4824559" y="1744407"/>
            <a:ext cx="5838326" cy="2966395"/>
          </a:xfrm>
          <a:custGeom>
            <a:avLst/>
            <a:gdLst>
              <a:gd name="T0" fmla="*/ 1473 w 1617"/>
              <a:gd name="T1" fmla="*/ 338 h 820"/>
              <a:gd name="T2" fmla="*/ 1305 w 1617"/>
              <a:gd name="T3" fmla="*/ 400 h 820"/>
              <a:gd name="T4" fmla="*/ 1286 w 1617"/>
              <a:gd name="T5" fmla="*/ 362 h 820"/>
              <a:gd name="T6" fmla="*/ 1150 w 1617"/>
              <a:gd name="T7" fmla="*/ 190 h 820"/>
              <a:gd name="T8" fmla="*/ 1146 w 1617"/>
              <a:gd name="T9" fmla="*/ 0 h 820"/>
              <a:gd name="T10" fmla="*/ 1133 w 1617"/>
              <a:gd name="T11" fmla="*/ 152 h 820"/>
              <a:gd name="T12" fmla="*/ 992 w 1617"/>
              <a:gd name="T13" fmla="*/ 337 h 820"/>
              <a:gd name="T14" fmla="*/ 978 w 1617"/>
              <a:gd name="T15" fmla="*/ 405 h 820"/>
              <a:gd name="T16" fmla="*/ 814 w 1617"/>
              <a:gd name="T17" fmla="*/ 337 h 820"/>
              <a:gd name="T18" fmla="*/ 646 w 1617"/>
              <a:gd name="T19" fmla="*/ 403 h 820"/>
              <a:gd name="T20" fmla="*/ 624 w 1617"/>
              <a:gd name="T21" fmla="*/ 361 h 820"/>
              <a:gd name="T22" fmla="*/ 487 w 1617"/>
              <a:gd name="T23" fmla="*/ 190 h 820"/>
              <a:gd name="T24" fmla="*/ 487 w 1617"/>
              <a:gd name="T25" fmla="*/ 0 h 820"/>
              <a:gd name="T26" fmla="*/ 475 w 1617"/>
              <a:gd name="T27" fmla="*/ 151 h 820"/>
              <a:gd name="T28" fmla="*/ 330 w 1617"/>
              <a:gd name="T29" fmla="*/ 337 h 820"/>
              <a:gd name="T30" fmla="*/ 315 w 1617"/>
              <a:gd name="T31" fmla="*/ 404 h 820"/>
              <a:gd name="T32" fmla="*/ 138 w 1617"/>
              <a:gd name="T33" fmla="*/ 338 h 820"/>
              <a:gd name="T34" fmla="*/ 111 w 1617"/>
              <a:gd name="T35" fmla="*/ 628 h 820"/>
              <a:gd name="T36" fmla="*/ 138 w 1617"/>
              <a:gd name="T37" fmla="*/ 820 h 820"/>
              <a:gd name="T38" fmla="*/ 150 w 1617"/>
              <a:gd name="T39" fmla="*/ 642 h 820"/>
              <a:gd name="T40" fmla="*/ 299 w 1617"/>
              <a:gd name="T41" fmla="*/ 500 h 820"/>
              <a:gd name="T42" fmla="*/ 316 w 1617"/>
              <a:gd name="T43" fmla="*/ 434 h 820"/>
              <a:gd name="T44" fmla="*/ 368 w 1617"/>
              <a:gd name="T45" fmla="*/ 437 h 820"/>
              <a:gd name="T46" fmla="*/ 587 w 1617"/>
              <a:gd name="T47" fmla="*/ 437 h 820"/>
              <a:gd name="T48" fmla="*/ 646 w 1617"/>
              <a:gd name="T49" fmla="*/ 434 h 820"/>
              <a:gd name="T50" fmla="*/ 666 w 1617"/>
              <a:gd name="T51" fmla="*/ 495 h 820"/>
              <a:gd name="T52" fmla="*/ 798 w 1617"/>
              <a:gd name="T53" fmla="*/ 654 h 820"/>
              <a:gd name="T54" fmla="*/ 810 w 1617"/>
              <a:gd name="T55" fmla="*/ 820 h 820"/>
              <a:gd name="T56" fmla="*/ 819 w 1617"/>
              <a:gd name="T57" fmla="*/ 633 h 820"/>
              <a:gd name="T58" fmla="*/ 961 w 1617"/>
              <a:gd name="T59" fmla="*/ 470 h 820"/>
              <a:gd name="T60" fmla="*/ 987 w 1617"/>
              <a:gd name="T61" fmla="*/ 431 h 820"/>
              <a:gd name="T62" fmla="*/ 1140 w 1617"/>
              <a:gd name="T63" fmla="*/ 485 h 820"/>
              <a:gd name="T64" fmla="*/ 1298 w 1617"/>
              <a:gd name="T65" fmla="*/ 427 h 820"/>
              <a:gd name="T66" fmla="*/ 1320 w 1617"/>
              <a:gd name="T67" fmla="*/ 466 h 820"/>
              <a:gd name="T68" fmla="*/ 1449 w 1617"/>
              <a:gd name="T69" fmla="*/ 632 h 820"/>
              <a:gd name="T70" fmla="*/ 1456 w 1617"/>
              <a:gd name="T71" fmla="*/ 820 h 820"/>
              <a:gd name="T72" fmla="*/ 1469 w 1617"/>
              <a:gd name="T73" fmla="*/ 656 h 820"/>
              <a:gd name="T74" fmla="*/ 1615 w 1617"/>
              <a:gd name="T75" fmla="*/ 48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7" h="820">
                <a:moveTo>
                  <a:pt x="1615" y="480"/>
                </a:moveTo>
                <a:cubicBezTo>
                  <a:pt x="1612" y="404"/>
                  <a:pt x="1550" y="341"/>
                  <a:pt x="1473" y="338"/>
                </a:cubicBezTo>
                <a:cubicBezTo>
                  <a:pt x="1425" y="336"/>
                  <a:pt x="1381" y="357"/>
                  <a:pt x="1353" y="391"/>
                </a:cubicBezTo>
                <a:cubicBezTo>
                  <a:pt x="1341" y="405"/>
                  <a:pt x="1321" y="409"/>
                  <a:pt x="1305" y="400"/>
                </a:cubicBezTo>
                <a:cubicBezTo>
                  <a:pt x="1304" y="399"/>
                  <a:pt x="1304" y="399"/>
                  <a:pt x="1304" y="399"/>
                </a:cubicBezTo>
                <a:cubicBezTo>
                  <a:pt x="1290" y="392"/>
                  <a:pt x="1284" y="377"/>
                  <a:pt x="1286" y="362"/>
                </a:cubicBezTo>
                <a:cubicBezTo>
                  <a:pt x="1288" y="349"/>
                  <a:pt x="1289" y="336"/>
                  <a:pt x="1288" y="323"/>
                </a:cubicBezTo>
                <a:cubicBezTo>
                  <a:pt x="1281" y="251"/>
                  <a:pt x="1222" y="194"/>
                  <a:pt x="1150" y="190"/>
                </a:cubicBezTo>
                <a:cubicBezTo>
                  <a:pt x="1148" y="190"/>
                  <a:pt x="1147" y="190"/>
                  <a:pt x="1146" y="190"/>
                </a:cubicBezTo>
                <a:cubicBezTo>
                  <a:pt x="1146" y="0"/>
                  <a:pt x="1146" y="0"/>
                  <a:pt x="1146" y="0"/>
                </a:cubicBezTo>
                <a:cubicBezTo>
                  <a:pt x="1133" y="0"/>
                  <a:pt x="1133" y="0"/>
                  <a:pt x="1133" y="0"/>
                </a:cubicBezTo>
                <a:cubicBezTo>
                  <a:pt x="1133" y="152"/>
                  <a:pt x="1133" y="152"/>
                  <a:pt x="1133" y="152"/>
                </a:cubicBezTo>
                <a:cubicBezTo>
                  <a:pt x="1133" y="172"/>
                  <a:pt x="1121" y="189"/>
                  <a:pt x="1102" y="194"/>
                </a:cubicBezTo>
                <a:cubicBezTo>
                  <a:pt x="1039" y="211"/>
                  <a:pt x="992" y="269"/>
                  <a:pt x="992" y="337"/>
                </a:cubicBezTo>
                <a:cubicBezTo>
                  <a:pt x="992" y="347"/>
                  <a:pt x="993" y="357"/>
                  <a:pt x="995" y="366"/>
                </a:cubicBezTo>
                <a:cubicBezTo>
                  <a:pt x="998" y="381"/>
                  <a:pt x="992" y="397"/>
                  <a:pt x="978" y="405"/>
                </a:cubicBezTo>
                <a:cubicBezTo>
                  <a:pt x="963" y="414"/>
                  <a:pt x="943" y="410"/>
                  <a:pt x="932" y="396"/>
                </a:cubicBezTo>
                <a:cubicBezTo>
                  <a:pt x="905" y="360"/>
                  <a:pt x="862" y="337"/>
                  <a:pt x="814" y="337"/>
                </a:cubicBezTo>
                <a:cubicBezTo>
                  <a:pt x="767" y="337"/>
                  <a:pt x="726" y="359"/>
                  <a:pt x="699" y="393"/>
                </a:cubicBezTo>
                <a:cubicBezTo>
                  <a:pt x="686" y="409"/>
                  <a:pt x="663" y="414"/>
                  <a:pt x="646" y="403"/>
                </a:cubicBezTo>
                <a:cubicBezTo>
                  <a:pt x="644" y="402"/>
                  <a:pt x="644" y="402"/>
                  <a:pt x="644" y="402"/>
                </a:cubicBezTo>
                <a:cubicBezTo>
                  <a:pt x="629" y="394"/>
                  <a:pt x="621" y="377"/>
                  <a:pt x="624" y="361"/>
                </a:cubicBezTo>
                <a:cubicBezTo>
                  <a:pt x="626" y="349"/>
                  <a:pt x="626" y="337"/>
                  <a:pt x="625" y="324"/>
                </a:cubicBezTo>
                <a:cubicBezTo>
                  <a:pt x="619" y="252"/>
                  <a:pt x="560" y="194"/>
                  <a:pt x="487" y="190"/>
                </a:cubicBezTo>
                <a:cubicBezTo>
                  <a:pt x="487" y="190"/>
                  <a:pt x="487" y="190"/>
                  <a:pt x="487" y="190"/>
                </a:cubicBezTo>
                <a:cubicBezTo>
                  <a:pt x="487" y="0"/>
                  <a:pt x="487" y="0"/>
                  <a:pt x="487" y="0"/>
                </a:cubicBezTo>
                <a:cubicBezTo>
                  <a:pt x="475" y="0"/>
                  <a:pt x="475" y="0"/>
                  <a:pt x="475" y="0"/>
                </a:cubicBezTo>
                <a:cubicBezTo>
                  <a:pt x="475" y="151"/>
                  <a:pt x="475" y="151"/>
                  <a:pt x="475" y="151"/>
                </a:cubicBezTo>
                <a:cubicBezTo>
                  <a:pt x="475" y="172"/>
                  <a:pt x="461" y="189"/>
                  <a:pt x="441" y="194"/>
                </a:cubicBezTo>
                <a:cubicBezTo>
                  <a:pt x="377" y="210"/>
                  <a:pt x="330" y="268"/>
                  <a:pt x="330" y="337"/>
                </a:cubicBezTo>
                <a:cubicBezTo>
                  <a:pt x="330" y="351"/>
                  <a:pt x="332" y="365"/>
                  <a:pt x="335" y="377"/>
                </a:cubicBezTo>
                <a:cubicBezTo>
                  <a:pt x="339" y="392"/>
                  <a:pt x="330" y="404"/>
                  <a:pt x="315" y="404"/>
                </a:cubicBezTo>
                <a:cubicBezTo>
                  <a:pt x="296" y="404"/>
                  <a:pt x="269" y="393"/>
                  <a:pt x="255" y="380"/>
                </a:cubicBezTo>
                <a:cubicBezTo>
                  <a:pt x="225" y="351"/>
                  <a:pt x="183" y="334"/>
                  <a:pt x="138" y="338"/>
                </a:cubicBezTo>
                <a:cubicBezTo>
                  <a:pt x="65" y="344"/>
                  <a:pt x="8" y="404"/>
                  <a:pt x="4" y="477"/>
                </a:cubicBezTo>
                <a:cubicBezTo>
                  <a:pt x="0" y="548"/>
                  <a:pt x="46" y="609"/>
                  <a:pt x="111" y="628"/>
                </a:cubicBezTo>
                <a:cubicBezTo>
                  <a:pt x="127" y="632"/>
                  <a:pt x="138" y="647"/>
                  <a:pt x="138" y="663"/>
                </a:cubicBezTo>
                <a:cubicBezTo>
                  <a:pt x="138" y="820"/>
                  <a:pt x="138" y="820"/>
                  <a:pt x="138" y="820"/>
                </a:cubicBezTo>
                <a:cubicBezTo>
                  <a:pt x="150" y="820"/>
                  <a:pt x="150" y="820"/>
                  <a:pt x="150" y="820"/>
                </a:cubicBezTo>
                <a:cubicBezTo>
                  <a:pt x="150" y="642"/>
                  <a:pt x="150" y="642"/>
                  <a:pt x="150" y="642"/>
                </a:cubicBezTo>
                <a:cubicBezTo>
                  <a:pt x="150" y="637"/>
                  <a:pt x="154" y="633"/>
                  <a:pt x="159" y="633"/>
                </a:cubicBezTo>
                <a:cubicBezTo>
                  <a:pt x="232" y="630"/>
                  <a:pt x="292" y="572"/>
                  <a:pt x="299" y="500"/>
                </a:cubicBezTo>
                <a:cubicBezTo>
                  <a:pt x="300" y="489"/>
                  <a:pt x="300" y="479"/>
                  <a:pt x="299" y="469"/>
                </a:cubicBezTo>
                <a:cubicBezTo>
                  <a:pt x="297" y="455"/>
                  <a:pt x="304" y="441"/>
                  <a:pt x="316" y="434"/>
                </a:cubicBezTo>
                <a:cubicBezTo>
                  <a:pt x="323" y="430"/>
                  <a:pt x="323" y="430"/>
                  <a:pt x="323" y="430"/>
                </a:cubicBezTo>
                <a:cubicBezTo>
                  <a:pt x="338" y="421"/>
                  <a:pt x="357" y="424"/>
                  <a:pt x="368" y="437"/>
                </a:cubicBezTo>
                <a:cubicBezTo>
                  <a:pt x="395" y="467"/>
                  <a:pt x="434" y="485"/>
                  <a:pt x="478" y="485"/>
                </a:cubicBezTo>
                <a:cubicBezTo>
                  <a:pt x="521" y="485"/>
                  <a:pt x="560" y="467"/>
                  <a:pt x="587" y="437"/>
                </a:cubicBezTo>
                <a:cubicBezTo>
                  <a:pt x="600" y="423"/>
                  <a:pt x="621" y="420"/>
                  <a:pt x="638" y="430"/>
                </a:cubicBezTo>
                <a:cubicBezTo>
                  <a:pt x="646" y="434"/>
                  <a:pt x="646" y="434"/>
                  <a:pt x="646" y="434"/>
                </a:cubicBezTo>
                <a:cubicBezTo>
                  <a:pt x="660" y="442"/>
                  <a:pt x="668" y="457"/>
                  <a:pt x="667" y="473"/>
                </a:cubicBezTo>
                <a:cubicBezTo>
                  <a:pt x="666" y="480"/>
                  <a:pt x="666" y="487"/>
                  <a:pt x="666" y="495"/>
                </a:cubicBezTo>
                <a:cubicBezTo>
                  <a:pt x="670" y="560"/>
                  <a:pt x="717" y="614"/>
                  <a:pt x="779" y="629"/>
                </a:cubicBezTo>
                <a:cubicBezTo>
                  <a:pt x="790" y="632"/>
                  <a:pt x="798" y="642"/>
                  <a:pt x="798" y="654"/>
                </a:cubicBezTo>
                <a:cubicBezTo>
                  <a:pt x="798" y="820"/>
                  <a:pt x="798" y="820"/>
                  <a:pt x="798" y="820"/>
                </a:cubicBezTo>
                <a:cubicBezTo>
                  <a:pt x="810" y="820"/>
                  <a:pt x="810" y="820"/>
                  <a:pt x="810" y="820"/>
                </a:cubicBezTo>
                <a:cubicBezTo>
                  <a:pt x="810" y="642"/>
                  <a:pt x="810" y="642"/>
                  <a:pt x="810" y="642"/>
                </a:cubicBezTo>
                <a:cubicBezTo>
                  <a:pt x="810" y="637"/>
                  <a:pt x="814" y="633"/>
                  <a:pt x="819" y="633"/>
                </a:cubicBezTo>
                <a:cubicBezTo>
                  <a:pt x="898" y="631"/>
                  <a:pt x="962" y="566"/>
                  <a:pt x="962" y="485"/>
                </a:cubicBezTo>
                <a:cubicBezTo>
                  <a:pt x="962" y="480"/>
                  <a:pt x="962" y="475"/>
                  <a:pt x="961" y="470"/>
                </a:cubicBezTo>
                <a:cubicBezTo>
                  <a:pt x="960" y="456"/>
                  <a:pt x="967" y="442"/>
                  <a:pt x="979" y="435"/>
                </a:cubicBezTo>
                <a:cubicBezTo>
                  <a:pt x="987" y="431"/>
                  <a:pt x="987" y="431"/>
                  <a:pt x="987" y="431"/>
                </a:cubicBezTo>
                <a:cubicBezTo>
                  <a:pt x="1001" y="422"/>
                  <a:pt x="1020" y="425"/>
                  <a:pt x="1031" y="437"/>
                </a:cubicBezTo>
                <a:cubicBezTo>
                  <a:pt x="1058" y="467"/>
                  <a:pt x="1097" y="485"/>
                  <a:pt x="1140" y="485"/>
                </a:cubicBezTo>
                <a:cubicBezTo>
                  <a:pt x="1185" y="485"/>
                  <a:pt x="1224" y="466"/>
                  <a:pt x="1251" y="435"/>
                </a:cubicBezTo>
                <a:cubicBezTo>
                  <a:pt x="1263" y="422"/>
                  <a:pt x="1283" y="418"/>
                  <a:pt x="1298" y="427"/>
                </a:cubicBezTo>
                <a:cubicBezTo>
                  <a:pt x="1301" y="429"/>
                  <a:pt x="1301" y="429"/>
                  <a:pt x="1301" y="429"/>
                </a:cubicBezTo>
                <a:cubicBezTo>
                  <a:pt x="1314" y="436"/>
                  <a:pt x="1322" y="451"/>
                  <a:pt x="1320" y="466"/>
                </a:cubicBezTo>
                <a:cubicBezTo>
                  <a:pt x="1318" y="478"/>
                  <a:pt x="1318" y="490"/>
                  <a:pt x="1320" y="503"/>
                </a:cubicBezTo>
                <a:cubicBezTo>
                  <a:pt x="1328" y="571"/>
                  <a:pt x="1382" y="624"/>
                  <a:pt x="1449" y="632"/>
                </a:cubicBezTo>
                <a:cubicBezTo>
                  <a:pt x="1453" y="633"/>
                  <a:pt x="1456" y="636"/>
                  <a:pt x="1456" y="641"/>
                </a:cubicBezTo>
                <a:cubicBezTo>
                  <a:pt x="1456" y="820"/>
                  <a:pt x="1456" y="820"/>
                  <a:pt x="1456" y="820"/>
                </a:cubicBezTo>
                <a:cubicBezTo>
                  <a:pt x="1469" y="820"/>
                  <a:pt x="1469" y="820"/>
                  <a:pt x="1469" y="820"/>
                </a:cubicBezTo>
                <a:cubicBezTo>
                  <a:pt x="1469" y="656"/>
                  <a:pt x="1469" y="656"/>
                  <a:pt x="1469" y="656"/>
                </a:cubicBezTo>
                <a:cubicBezTo>
                  <a:pt x="1469" y="644"/>
                  <a:pt x="1478" y="633"/>
                  <a:pt x="1490" y="632"/>
                </a:cubicBezTo>
                <a:cubicBezTo>
                  <a:pt x="1562" y="620"/>
                  <a:pt x="1617" y="556"/>
                  <a:pt x="1615" y="480"/>
                </a:cubicBezTo>
              </a:path>
            </a:pathLst>
          </a:custGeom>
          <a:solidFill>
            <a:srgbClr val="172B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gray">
          <a:xfrm>
            <a:off x="6116863" y="2532910"/>
            <a:ext cx="859349"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26"/>
          <p:cNvSpPr>
            <a:spLocks noChangeArrowheads="1"/>
          </p:cNvSpPr>
          <p:nvPr/>
        </p:nvSpPr>
        <p:spPr bwMode="gray">
          <a:xfrm>
            <a:off x="4946941" y="308898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27"/>
          <p:cNvSpPr>
            <a:spLocks noChangeArrowheads="1"/>
          </p:cNvSpPr>
          <p:nvPr/>
        </p:nvSpPr>
        <p:spPr bwMode="gray">
          <a:xfrm>
            <a:off x="7340944" y="306819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28"/>
          <p:cNvSpPr>
            <a:spLocks noChangeArrowheads="1"/>
          </p:cNvSpPr>
          <p:nvPr/>
        </p:nvSpPr>
        <p:spPr bwMode="gray">
          <a:xfrm>
            <a:off x="8511233" y="253291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29"/>
          <p:cNvSpPr>
            <a:spLocks noChangeArrowheads="1"/>
          </p:cNvSpPr>
          <p:nvPr/>
        </p:nvSpPr>
        <p:spPr bwMode="gray">
          <a:xfrm>
            <a:off x="9692017" y="306819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0"/>
          <p:cNvSpPr>
            <a:spLocks/>
          </p:cNvSpPr>
          <p:nvPr/>
        </p:nvSpPr>
        <p:spPr bwMode="gray">
          <a:xfrm>
            <a:off x="6481595" y="1705048"/>
            <a:ext cx="162686" cy="162686"/>
          </a:xfrm>
          <a:custGeom>
            <a:avLst/>
            <a:gdLst>
              <a:gd name="T0" fmla="*/ 61 w 124"/>
              <a:gd name="T1" fmla="*/ 124 h 124"/>
              <a:gd name="T2" fmla="*/ 0 w 124"/>
              <a:gd name="T3" fmla="*/ 60 h 124"/>
              <a:gd name="T4" fmla="*/ 61 w 124"/>
              <a:gd name="T5" fmla="*/ 0 h 124"/>
              <a:gd name="T6" fmla="*/ 124 w 124"/>
              <a:gd name="T7" fmla="*/ 60 h 124"/>
              <a:gd name="T8" fmla="*/ 61 w 124"/>
              <a:gd name="T9" fmla="*/ 124 h 124"/>
            </a:gdLst>
            <a:ahLst/>
            <a:cxnLst>
              <a:cxn ang="0">
                <a:pos x="T0" y="T1"/>
              </a:cxn>
              <a:cxn ang="0">
                <a:pos x="T2" y="T3"/>
              </a:cxn>
              <a:cxn ang="0">
                <a:pos x="T4" y="T5"/>
              </a:cxn>
              <a:cxn ang="0">
                <a:pos x="T6" y="T7"/>
              </a:cxn>
              <a:cxn ang="0">
                <a:pos x="T8" y="T9"/>
              </a:cxn>
            </a:cxnLst>
            <a:rect l="0" t="0" r="r" b="b"/>
            <a:pathLst>
              <a:path w="124" h="124">
                <a:moveTo>
                  <a:pt x="61" y="124"/>
                </a:moveTo>
                <a:lnTo>
                  <a:pt x="0" y="60"/>
                </a:lnTo>
                <a:lnTo>
                  <a:pt x="61" y="0"/>
                </a:lnTo>
                <a:lnTo>
                  <a:pt x="124" y="60"/>
                </a:lnTo>
                <a:lnTo>
                  <a:pt x="61"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31"/>
          <p:cNvSpPr>
            <a:spLocks/>
          </p:cNvSpPr>
          <p:nvPr/>
        </p:nvSpPr>
        <p:spPr bwMode="gray">
          <a:xfrm>
            <a:off x="8857596" y="1705048"/>
            <a:ext cx="162686" cy="162686"/>
          </a:xfrm>
          <a:custGeom>
            <a:avLst/>
            <a:gdLst>
              <a:gd name="T0" fmla="*/ 63 w 124"/>
              <a:gd name="T1" fmla="*/ 124 h 124"/>
              <a:gd name="T2" fmla="*/ 0 w 124"/>
              <a:gd name="T3" fmla="*/ 60 h 124"/>
              <a:gd name="T4" fmla="*/ 63 w 124"/>
              <a:gd name="T5" fmla="*/ 0 h 124"/>
              <a:gd name="T6" fmla="*/ 124 w 124"/>
              <a:gd name="T7" fmla="*/ 60 h 124"/>
              <a:gd name="T8" fmla="*/ 63 w 124"/>
              <a:gd name="T9" fmla="*/ 124 h 124"/>
            </a:gdLst>
            <a:ahLst/>
            <a:cxnLst>
              <a:cxn ang="0">
                <a:pos x="T0" y="T1"/>
              </a:cxn>
              <a:cxn ang="0">
                <a:pos x="T2" y="T3"/>
              </a:cxn>
              <a:cxn ang="0">
                <a:pos x="T4" y="T5"/>
              </a:cxn>
              <a:cxn ang="0">
                <a:pos x="T6" y="T7"/>
              </a:cxn>
              <a:cxn ang="0">
                <a:pos x="T8" y="T9"/>
              </a:cxn>
            </a:cxnLst>
            <a:rect l="0" t="0" r="r" b="b"/>
            <a:pathLst>
              <a:path w="124" h="124">
                <a:moveTo>
                  <a:pt x="63" y="124"/>
                </a:moveTo>
                <a:lnTo>
                  <a:pt x="0" y="60"/>
                </a:lnTo>
                <a:lnTo>
                  <a:pt x="63" y="0"/>
                </a:lnTo>
                <a:lnTo>
                  <a:pt x="124" y="60"/>
                </a:lnTo>
                <a:lnTo>
                  <a:pt x="63"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32"/>
          <p:cNvSpPr>
            <a:spLocks/>
          </p:cNvSpPr>
          <p:nvPr/>
        </p:nvSpPr>
        <p:spPr bwMode="gray">
          <a:xfrm>
            <a:off x="7647947" y="4642579"/>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33"/>
          <p:cNvSpPr>
            <a:spLocks/>
          </p:cNvSpPr>
          <p:nvPr/>
        </p:nvSpPr>
        <p:spPr bwMode="gray">
          <a:xfrm>
            <a:off x="5271001" y="4663361"/>
            <a:ext cx="162686" cy="162686"/>
          </a:xfrm>
          <a:custGeom>
            <a:avLst/>
            <a:gdLst>
              <a:gd name="T0" fmla="*/ 64 w 124"/>
              <a:gd name="T1" fmla="*/ 0 h 124"/>
              <a:gd name="T2" fmla="*/ 124 w 124"/>
              <a:gd name="T3" fmla="*/ 61 h 124"/>
              <a:gd name="T4" fmla="*/ 64 w 124"/>
              <a:gd name="T5" fmla="*/ 124 h 124"/>
              <a:gd name="T6" fmla="*/ 0 w 124"/>
              <a:gd name="T7" fmla="*/ 61 h 124"/>
              <a:gd name="T8" fmla="*/ 64 w 124"/>
              <a:gd name="T9" fmla="*/ 0 h 124"/>
            </a:gdLst>
            <a:ahLst/>
            <a:cxnLst>
              <a:cxn ang="0">
                <a:pos x="T0" y="T1"/>
              </a:cxn>
              <a:cxn ang="0">
                <a:pos x="T2" y="T3"/>
              </a:cxn>
              <a:cxn ang="0">
                <a:pos x="T4" y="T5"/>
              </a:cxn>
              <a:cxn ang="0">
                <a:pos x="T6" y="T7"/>
              </a:cxn>
              <a:cxn ang="0">
                <a:pos x="T8" y="T9"/>
              </a:cxn>
            </a:cxnLst>
            <a:rect l="0" t="0" r="r" b="b"/>
            <a:pathLst>
              <a:path w="124" h="124">
                <a:moveTo>
                  <a:pt x="64" y="0"/>
                </a:moveTo>
                <a:lnTo>
                  <a:pt x="124" y="61"/>
                </a:lnTo>
                <a:lnTo>
                  <a:pt x="64" y="124"/>
                </a:lnTo>
                <a:lnTo>
                  <a:pt x="0" y="61"/>
                </a:lnTo>
                <a:lnTo>
                  <a:pt x="64"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34"/>
          <p:cNvSpPr>
            <a:spLocks/>
          </p:cNvSpPr>
          <p:nvPr/>
        </p:nvSpPr>
        <p:spPr bwMode="gray">
          <a:xfrm>
            <a:off x="10031822" y="4642579"/>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43"/>
          <p:cNvSpPr>
            <a:spLocks noEditPoints="1"/>
          </p:cNvSpPr>
          <p:nvPr/>
        </p:nvSpPr>
        <p:spPr bwMode="gray">
          <a:xfrm>
            <a:off x="5210899" y="3379768"/>
            <a:ext cx="346004" cy="292205"/>
          </a:xfrm>
          <a:custGeom>
            <a:avLst/>
            <a:gdLst>
              <a:gd name="T0" fmla="*/ 152 w 328"/>
              <a:gd name="T1" fmla="*/ 82 h 277"/>
              <a:gd name="T2" fmla="*/ 51 w 328"/>
              <a:gd name="T3" fmla="*/ 82 h 277"/>
              <a:gd name="T4" fmla="*/ 51 w 328"/>
              <a:gd name="T5" fmla="*/ 57 h 277"/>
              <a:gd name="T6" fmla="*/ 152 w 328"/>
              <a:gd name="T7" fmla="*/ 57 h 277"/>
              <a:gd name="T8" fmla="*/ 152 w 328"/>
              <a:gd name="T9" fmla="*/ 82 h 277"/>
              <a:gd name="T10" fmla="*/ 177 w 328"/>
              <a:gd name="T11" fmla="*/ 101 h 277"/>
              <a:gd name="T12" fmla="*/ 51 w 328"/>
              <a:gd name="T13" fmla="*/ 101 h 277"/>
              <a:gd name="T14" fmla="*/ 51 w 328"/>
              <a:gd name="T15" fmla="*/ 126 h 277"/>
              <a:gd name="T16" fmla="*/ 177 w 328"/>
              <a:gd name="T17" fmla="*/ 126 h 277"/>
              <a:gd name="T18" fmla="*/ 177 w 328"/>
              <a:gd name="T19" fmla="*/ 101 h 277"/>
              <a:gd name="T20" fmla="*/ 227 w 328"/>
              <a:gd name="T21" fmla="*/ 277 h 277"/>
              <a:gd name="T22" fmla="*/ 0 w 328"/>
              <a:gd name="T23" fmla="*/ 277 h 277"/>
              <a:gd name="T24" fmla="*/ 0 w 328"/>
              <a:gd name="T25" fmla="*/ 0 h 277"/>
              <a:gd name="T26" fmla="*/ 227 w 328"/>
              <a:gd name="T27" fmla="*/ 0 h 277"/>
              <a:gd name="T28" fmla="*/ 227 w 328"/>
              <a:gd name="T29" fmla="*/ 277 h 277"/>
              <a:gd name="T30" fmla="*/ 202 w 328"/>
              <a:gd name="T31" fmla="*/ 25 h 277"/>
              <a:gd name="T32" fmla="*/ 26 w 328"/>
              <a:gd name="T33" fmla="*/ 25 h 277"/>
              <a:gd name="T34" fmla="*/ 26 w 328"/>
              <a:gd name="T35" fmla="*/ 252 h 277"/>
              <a:gd name="T36" fmla="*/ 202 w 328"/>
              <a:gd name="T37" fmla="*/ 252 h 277"/>
              <a:gd name="T38" fmla="*/ 202 w 328"/>
              <a:gd name="T39" fmla="*/ 25 h 277"/>
              <a:gd name="T40" fmla="*/ 290 w 328"/>
              <a:gd name="T41" fmla="*/ 277 h 277"/>
              <a:gd name="T42" fmla="*/ 252 w 328"/>
              <a:gd name="T43" fmla="*/ 202 h 277"/>
              <a:gd name="T44" fmla="*/ 252 w 328"/>
              <a:gd name="T45" fmla="*/ 0 h 277"/>
              <a:gd name="T46" fmla="*/ 328 w 328"/>
              <a:gd name="T47" fmla="*/ 0 h 277"/>
              <a:gd name="T48" fmla="*/ 328 w 328"/>
              <a:gd name="T49" fmla="*/ 202 h 277"/>
              <a:gd name="T50" fmla="*/ 290 w 328"/>
              <a:gd name="T51" fmla="*/ 277 h 277"/>
              <a:gd name="T52" fmla="*/ 303 w 328"/>
              <a:gd name="T53" fmla="*/ 25 h 277"/>
              <a:gd name="T54" fmla="*/ 278 w 328"/>
              <a:gd name="T55" fmla="*/ 25 h 277"/>
              <a:gd name="T56" fmla="*/ 278 w 328"/>
              <a:gd name="T57" fmla="*/ 50 h 277"/>
              <a:gd name="T58" fmla="*/ 303 w 328"/>
              <a:gd name="T59" fmla="*/ 50 h 277"/>
              <a:gd name="T60" fmla="*/ 303 w 328"/>
              <a:gd name="T61" fmla="*/ 25 h 277"/>
              <a:gd name="T62" fmla="*/ 278 w 328"/>
              <a:gd name="T63" fmla="*/ 202 h 277"/>
              <a:gd name="T64" fmla="*/ 303 w 328"/>
              <a:gd name="T65" fmla="*/ 202 h 277"/>
              <a:gd name="T66" fmla="*/ 303 w 328"/>
              <a:gd name="T67" fmla="*/ 76 h 277"/>
              <a:gd name="T68" fmla="*/ 278 w 328"/>
              <a:gd name="T69" fmla="*/ 76 h 277"/>
              <a:gd name="T70" fmla="*/ 278 w 328"/>
              <a:gd name="T71" fmla="*/ 20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8" h="277">
                <a:moveTo>
                  <a:pt x="152" y="82"/>
                </a:moveTo>
                <a:lnTo>
                  <a:pt x="51" y="82"/>
                </a:lnTo>
                <a:lnTo>
                  <a:pt x="51" y="57"/>
                </a:lnTo>
                <a:lnTo>
                  <a:pt x="152" y="57"/>
                </a:lnTo>
                <a:lnTo>
                  <a:pt x="152" y="82"/>
                </a:lnTo>
                <a:close/>
                <a:moveTo>
                  <a:pt x="177" y="101"/>
                </a:moveTo>
                <a:lnTo>
                  <a:pt x="51" y="101"/>
                </a:lnTo>
                <a:lnTo>
                  <a:pt x="51" y="126"/>
                </a:lnTo>
                <a:lnTo>
                  <a:pt x="177" y="126"/>
                </a:lnTo>
                <a:lnTo>
                  <a:pt x="177" y="101"/>
                </a:lnTo>
                <a:close/>
                <a:moveTo>
                  <a:pt x="227" y="277"/>
                </a:moveTo>
                <a:lnTo>
                  <a:pt x="0" y="277"/>
                </a:lnTo>
                <a:lnTo>
                  <a:pt x="0" y="0"/>
                </a:lnTo>
                <a:lnTo>
                  <a:pt x="227" y="0"/>
                </a:lnTo>
                <a:lnTo>
                  <a:pt x="227" y="277"/>
                </a:lnTo>
                <a:close/>
                <a:moveTo>
                  <a:pt x="202" y="25"/>
                </a:moveTo>
                <a:lnTo>
                  <a:pt x="26" y="25"/>
                </a:lnTo>
                <a:lnTo>
                  <a:pt x="26" y="252"/>
                </a:lnTo>
                <a:lnTo>
                  <a:pt x="202" y="252"/>
                </a:lnTo>
                <a:lnTo>
                  <a:pt x="202" y="25"/>
                </a:lnTo>
                <a:close/>
                <a:moveTo>
                  <a:pt x="290" y="277"/>
                </a:moveTo>
                <a:lnTo>
                  <a:pt x="252" y="202"/>
                </a:lnTo>
                <a:lnTo>
                  <a:pt x="252" y="0"/>
                </a:lnTo>
                <a:lnTo>
                  <a:pt x="328" y="0"/>
                </a:lnTo>
                <a:lnTo>
                  <a:pt x="328" y="202"/>
                </a:lnTo>
                <a:lnTo>
                  <a:pt x="290" y="277"/>
                </a:lnTo>
                <a:close/>
                <a:moveTo>
                  <a:pt x="303" y="25"/>
                </a:moveTo>
                <a:lnTo>
                  <a:pt x="278" y="25"/>
                </a:lnTo>
                <a:lnTo>
                  <a:pt x="278" y="50"/>
                </a:lnTo>
                <a:lnTo>
                  <a:pt x="303" y="50"/>
                </a:lnTo>
                <a:lnTo>
                  <a:pt x="303" y="25"/>
                </a:lnTo>
                <a:close/>
                <a:moveTo>
                  <a:pt x="278" y="202"/>
                </a:moveTo>
                <a:lnTo>
                  <a:pt x="303" y="202"/>
                </a:lnTo>
                <a:lnTo>
                  <a:pt x="303" y="76"/>
                </a:lnTo>
                <a:lnTo>
                  <a:pt x="278" y="76"/>
                </a:lnTo>
                <a:lnTo>
                  <a:pt x="278" y="20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22"/>
          <p:cNvSpPr>
            <a:spLocks/>
          </p:cNvSpPr>
          <p:nvPr/>
        </p:nvSpPr>
        <p:spPr bwMode="gray">
          <a:xfrm>
            <a:off x="1261417" y="1728756"/>
            <a:ext cx="4640353" cy="2966390"/>
          </a:xfrm>
          <a:custGeom>
            <a:avLst/>
            <a:gdLst>
              <a:gd name="T0" fmla="*/ 1473 w 1617"/>
              <a:gd name="T1" fmla="*/ 338 h 820"/>
              <a:gd name="T2" fmla="*/ 1305 w 1617"/>
              <a:gd name="T3" fmla="*/ 400 h 820"/>
              <a:gd name="T4" fmla="*/ 1286 w 1617"/>
              <a:gd name="T5" fmla="*/ 362 h 820"/>
              <a:gd name="T6" fmla="*/ 1150 w 1617"/>
              <a:gd name="T7" fmla="*/ 190 h 820"/>
              <a:gd name="T8" fmla="*/ 1146 w 1617"/>
              <a:gd name="T9" fmla="*/ 0 h 820"/>
              <a:gd name="T10" fmla="*/ 1133 w 1617"/>
              <a:gd name="T11" fmla="*/ 152 h 820"/>
              <a:gd name="T12" fmla="*/ 992 w 1617"/>
              <a:gd name="T13" fmla="*/ 337 h 820"/>
              <a:gd name="T14" fmla="*/ 978 w 1617"/>
              <a:gd name="T15" fmla="*/ 405 h 820"/>
              <a:gd name="T16" fmla="*/ 814 w 1617"/>
              <a:gd name="T17" fmla="*/ 337 h 820"/>
              <a:gd name="T18" fmla="*/ 646 w 1617"/>
              <a:gd name="T19" fmla="*/ 403 h 820"/>
              <a:gd name="T20" fmla="*/ 624 w 1617"/>
              <a:gd name="T21" fmla="*/ 361 h 820"/>
              <a:gd name="T22" fmla="*/ 487 w 1617"/>
              <a:gd name="T23" fmla="*/ 190 h 820"/>
              <a:gd name="T24" fmla="*/ 487 w 1617"/>
              <a:gd name="T25" fmla="*/ 0 h 820"/>
              <a:gd name="T26" fmla="*/ 475 w 1617"/>
              <a:gd name="T27" fmla="*/ 151 h 820"/>
              <a:gd name="T28" fmla="*/ 330 w 1617"/>
              <a:gd name="T29" fmla="*/ 337 h 820"/>
              <a:gd name="T30" fmla="*/ 315 w 1617"/>
              <a:gd name="T31" fmla="*/ 404 h 820"/>
              <a:gd name="T32" fmla="*/ 138 w 1617"/>
              <a:gd name="T33" fmla="*/ 338 h 820"/>
              <a:gd name="T34" fmla="*/ 111 w 1617"/>
              <a:gd name="T35" fmla="*/ 628 h 820"/>
              <a:gd name="T36" fmla="*/ 138 w 1617"/>
              <a:gd name="T37" fmla="*/ 820 h 820"/>
              <a:gd name="T38" fmla="*/ 150 w 1617"/>
              <a:gd name="T39" fmla="*/ 642 h 820"/>
              <a:gd name="T40" fmla="*/ 299 w 1617"/>
              <a:gd name="T41" fmla="*/ 500 h 820"/>
              <a:gd name="T42" fmla="*/ 316 w 1617"/>
              <a:gd name="T43" fmla="*/ 434 h 820"/>
              <a:gd name="T44" fmla="*/ 368 w 1617"/>
              <a:gd name="T45" fmla="*/ 437 h 820"/>
              <a:gd name="T46" fmla="*/ 587 w 1617"/>
              <a:gd name="T47" fmla="*/ 437 h 820"/>
              <a:gd name="T48" fmla="*/ 646 w 1617"/>
              <a:gd name="T49" fmla="*/ 434 h 820"/>
              <a:gd name="T50" fmla="*/ 666 w 1617"/>
              <a:gd name="T51" fmla="*/ 495 h 820"/>
              <a:gd name="T52" fmla="*/ 798 w 1617"/>
              <a:gd name="T53" fmla="*/ 654 h 820"/>
              <a:gd name="T54" fmla="*/ 810 w 1617"/>
              <a:gd name="T55" fmla="*/ 820 h 820"/>
              <a:gd name="T56" fmla="*/ 819 w 1617"/>
              <a:gd name="T57" fmla="*/ 633 h 820"/>
              <a:gd name="T58" fmla="*/ 961 w 1617"/>
              <a:gd name="T59" fmla="*/ 470 h 820"/>
              <a:gd name="T60" fmla="*/ 987 w 1617"/>
              <a:gd name="T61" fmla="*/ 431 h 820"/>
              <a:gd name="T62" fmla="*/ 1140 w 1617"/>
              <a:gd name="T63" fmla="*/ 485 h 820"/>
              <a:gd name="T64" fmla="*/ 1298 w 1617"/>
              <a:gd name="T65" fmla="*/ 427 h 820"/>
              <a:gd name="T66" fmla="*/ 1320 w 1617"/>
              <a:gd name="T67" fmla="*/ 466 h 820"/>
              <a:gd name="T68" fmla="*/ 1449 w 1617"/>
              <a:gd name="T69" fmla="*/ 632 h 820"/>
              <a:gd name="T70" fmla="*/ 1456 w 1617"/>
              <a:gd name="T71" fmla="*/ 820 h 820"/>
              <a:gd name="T72" fmla="*/ 1469 w 1617"/>
              <a:gd name="T73" fmla="*/ 656 h 820"/>
              <a:gd name="T74" fmla="*/ 1615 w 1617"/>
              <a:gd name="T75" fmla="*/ 480 h 820"/>
              <a:gd name="connsiteX0" fmla="*/ 9965 w 9965"/>
              <a:gd name="connsiteY0" fmla="*/ 5854 h 10000"/>
              <a:gd name="connsiteX1" fmla="*/ 9086 w 9965"/>
              <a:gd name="connsiteY1" fmla="*/ 4122 h 10000"/>
              <a:gd name="connsiteX2" fmla="*/ 8344 w 9965"/>
              <a:gd name="connsiteY2" fmla="*/ 4768 h 10000"/>
              <a:gd name="connsiteX3" fmla="*/ 8048 w 9965"/>
              <a:gd name="connsiteY3" fmla="*/ 4878 h 10000"/>
              <a:gd name="connsiteX4" fmla="*/ 8041 w 9965"/>
              <a:gd name="connsiteY4" fmla="*/ 4866 h 10000"/>
              <a:gd name="connsiteX5" fmla="*/ 7930 w 9965"/>
              <a:gd name="connsiteY5" fmla="*/ 4415 h 10000"/>
              <a:gd name="connsiteX6" fmla="*/ 7942 w 9965"/>
              <a:gd name="connsiteY6" fmla="*/ 3939 h 10000"/>
              <a:gd name="connsiteX7" fmla="*/ 7089 w 9965"/>
              <a:gd name="connsiteY7" fmla="*/ 2317 h 10000"/>
              <a:gd name="connsiteX8" fmla="*/ 7064 w 9965"/>
              <a:gd name="connsiteY8" fmla="*/ 2317 h 10000"/>
              <a:gd name="connsiteX9" fmla="*/ 7064 w 9965"/>
              <a:gd name="connsiteY9" fmla="*/ 0 h 10000"/>
              <a:gd name="connsiteX10" fmla="*/ 6984 w 9965"/>
              <a:gd name="connsiteY10" fmla="*/ 0 h 10000"/>
              <a:gd name="connsiteX11" fmla="*/ 6984 w 9965"/>
              <a:gd name="connsiteY11" fmla="*/ 1854 h 10000"/>
              <a:gd name="connsiteX12" fmla="*/ 6792 w 9965"/>
              <a:gd name="connsiteY12" fmla="*/ 2366 h 10000"/>
              <a:gd name="connsiteX13" fmla="*/ 6112 w 9965"/>
              <a:gd name="connsiteY13" fmla="*/ 4110 h 10000"/>
              <a:gd name="connsiteX14" fmla="*/ 6130 w 9965"/>
              <a:gd name="connsiteY14" fmla="*/ 4463 h 10000"/>
              <a:gd name="connsiteX15" fmla="*/ 6025 w 9965"/>
              <a:gd name="connsiteY15" fmla="*/ 4939 h 10000"/>
              <a:gd name="connsiteX16" fmla="*/ 5741 w 9965"/>
              <a:gd name="connsiteY16" fmla="*/ 4829 h 10000"/>
              <a:gd name="connsiteX17" fmla="*/ 5011 w 9965"/>
              <a:gd name="connsiteY17" fmla="*/ 4110 h 10000"/>
              <a:gd name="connsiteX18" fmla="*/ 4300 w 9965"/>
              <a:gd name="connsiteY18" fmla="*/ 4793 h 10000"/>
              <a:gd name="connsiteX19" fmla="*/ 3972 w 9965"/>
              <a:gd name="connsiteY19" fmla="*/ 4915 h 10000"/>
              <a:gd name="connsiteX20" fmla="*/ 3960 w 9965"/>
              <a:gd name="connsiteY20" fmla="*/ 4902 h 10000"/>
              <a:gd name="connsiteX21" fmla="*/ 3836 w 9965"/>
              <a:gd name="connsiteY21" fmla="*/ 4402 h 10000"/>
              <a:gd name="connsiteX22" fmla="*/ 3842 w 9965"/>
              <a:gd name="connsiteY22" fmla="*/ 3951 h 10000"/>
              <a:gd name="connsiteX23" fmla="*/ 2989 w 9965"/>
              <a:gd name="connsiteY23" fmla="*/ 2317 h 10000"/>
              <a:gd name="connsiteX24" fmla="*/ 2989 w 9965"/>
              <a:gd name="connsiteY24" fmla="*/ 2317 h 10000"/>
              <a:gd name="connsiteX25" fmla="*/ 2989 w 9965"/>
              <a:gd name="connsiteY25" fmla="*/ 0 h 10000"/>
              <a:gd name="connsiteX26" fmla="*/ 2915 w 9965"/>
              <a:gd name="connsiteY26" fmla="*/ 0 h 10000"/>
              <a:gd name="connsiteX27" fmla="*/ 2915 w 9965"/>
              <a:gd name="connsiteY27" fmla="*/ 1841 h 10000"/>
              <a:gd name="connsiteX28" fmla="*/ 2704 w 9965"/>
              <a:gd name="connsiteY28" fmla="*/ 2366 h 10000"/>
              <a:gd name="connsiteX29" fmla="*/ 2018 w 9965"/>
              <a:gd name="connsiteY29" fmla="*/ 4110 h 10000"/>
              <a:gd name="connsiteX30" fmla="*/ 2049 w 9965"/>
              <a:gd name="connsiteY30" fmla="*/ 4598 h 10000"/>
              <a:gd name="connsiteX31" fmla="*/ 1925 w 9965"/>
              <a:gd name="connsiteY31" fmla="*/ 4927 h 10000"/>
              <a:gd name="connsiteX32" fmla="*/ 1554 w 9965"/>
              <a:gd name="connsiteY32" fmla="*/ 4634 h 10000"/>
              <a:gd name="connsiteX33" fmla="*/ 2 w 9965"/>
              <a:gd name="connsiteY33" fmla="*/ 5817 h 10000"/>
              <a:gd name="connsiteX34" fmla="*/ 663 w 9965"/>
              <a:gd name="connsiteY34" fmla="*/ 7659 h 10000"/>
              <a:gd name="connsiteX35" fmla="*/ 830 w 9965"/>
              <a:gd name="connsiteY35" fmla="*/ 8085 h 10000"/>
              <a:gd name="connsiteX36" fmla="*/ 830 w 9965"/>
              <a:gd name="connsiteY36" fmla="*/ 10000 h 10000"/>
              <a:gd name="connsiteX37" fmla="*/ 905 w 9965"/>
              <a:gd name="connsiteY37" fmla="*/ 10000 h 10000"/>
              <a:gd name="connsiteX38" fmla="*/ 905 w 9965"/>
              <a:gd name="connsiteY38" fmla="*/ 7829 h 10000"/>
              <a:gd name="connsiteX39" fmla="*/ 960 w 9965"/>
              <a:gd name="connsiteY39" fmla="*/ 7720 h 10000"/>
              <a:gd name="connsiteX40" fmla="*/ 1826 w 9965"/>
              <a:gd name="connsiteY40" fmla="*/ 6098 h 10000"/>
              <a:gd name="connsiteX41" fmla="*/ 1826 w 9965"/>
              <a:gd name="connsiteY41" fmla="*/ 5720 h 10000"/>
              <a:gd name="connsiteX42" fmla="*/ 1931 w 9965"/>
              <a:gd name="connsiteY42" fmla="*/ 5293 h 10000"/>
              <a:gd name="connsiteX43" fmla="*/ 1975 w 9965"/>
              <a:gd name="connsiteY43" fmla="*/ 5244 h 10000"/>
              <a:gd name="connsiteX44" fmla="*/ 2253 w 9965"/>
              <a:gd name="connsiteY44" fmla="*/ 5329 h 10000"/>
              <a:gd name="connsiteX45" fmla="*/ 2933 w 9965"/>
              <a:gd name="connsiteY45" fmla="*/ 5915 h 10000"/>
              <a:gd name="connsiteX46" fmla="*/ 3607 w 9965"/>
              <a:gd name="connsiteY46" fmla="*/ 5329 h 10000"/>
              <a:gd name="connsiteX47" fmla="*/ 3923 w 9965"/>
              <a:gd name="connsiteY47" fmla="*/ 5244 h 10000"/>
              <a:gd name="connsiteX48" fmla="*/ 3972 w 9965"/>
              <a:gd name="connsiteY48" fmla="*/ 5293 h 10000"/>
              <a:gd name="connsiteX49" fmla="*/ 4102 w 9965"/>
              <a:gd name="connsiteY49" fmla="*/ 5768 h 10000"/>
              <a:gd name="connsiteX50" fmla="*/ 4096 w 9965"/>
              <a:gd name="connsiteY50" fmla="*/ 6037 h 10000"/>
              <a:gd name="connsiteX51" fmla="*/ 4795 w 9965"/>
              <a:gd name="connsiteY51" fmla="*/ 7671 h 10000"/>
              <a:gd name="connsiteX52" fmla="*/ 4912 w 9965"/>
              <a:gd name="connsiteY52" fmla="*/ 7976 h 10000"/>
              <a:gd name="connsiteX53" fmla="*/ 4912 w 9965"/>
              <a:gd name="connsiteY53" fmla="*/ 10000 h 10000"/>
              <a:gd name="connsiteX54" fmla="*/ 4986 w 9965"/>
              <a:gd name="connsiteY54" fmla="*/ 10000 h 10000"/>
              <a:gd name="connsiteX55" fmla="*/ 4986 w 9965"/>
              <a:gd name="connsiteY55" fmla="*/ 7829 h 10000"/>
              <a:gd name="connsiteX56" fmla="*/ 5042 w 9965"/>
              <a:gd name="connsiteY56" fmla="*/ 7720 h 10000"/>
              <a:gd name="connsiteX57" fmla="*/ 5926 w 9965"/>
              <a:gd name="connsiteY57" fmla="*/ 5915 h 10000"/>
              <a:gd name="connsiteX58" fmla="*/ 5920 w 9965"/>
              <a:gd name="connsiteY58" fmla="*/ 5732 h 10000"/>
              <a:gd name="connsiteX59" fmla="*/ 6031 w 9965"/>
              <a:gd name="connsiteY59" fmla="*/ 5305 h 10000"/>
              <a:gd name="connsiteX60" fmla="*/ 6081 w 9965"/>
              <a:gd name="connsiteY60" fmla="*/ 5256 h 10000"/>
              <a:gd name="connsiteX61" fmla="*/ 6353 w 9965"/>
              <a:gd name="connsiteY61" fmla="*/ 5329 h 10000"/>
              <a:gd name="connsiteX62" fmla="*/ 7027 w 9965"/>
              <a:gd name="connsiteY62" fmla="*/ 5915 h 10000"/>
              <a:gd name="connsiteX63" fmla="*/ 7714 w 9965"/>
              <a:gd name="connsiteY63" fmla="*/ 5305 h 10000"/>
              <a:gd name="connsiteX64" fmla="*/ 8004 w 9965"/>
              <a:gd name="connsiteY64" fmla="*/ 5207 h 10000"/>
              <a:gd name="connsiteX65" fmla="*/ 8023 w 9965"/>
              <a:gd name="connsiteY65" fmla="*/ 5232 h 10000"/>
              <a:gd name="connsiteX66" fmla="*/ 8140 w 9965"/>
              <a:gd name="connsiteY66" fmla="*/ 5683 h 10000"/>
              <a:gd name="connsiteX67" fmla="*/ 8140 w 9965"/>
              <a:gd name="connsiteY67" fmla="*/ 6134 h 10000"/>
              <a:gd name="connsiteX68" fmla="*/ 8938 w 9965"/>
              <a:gd name="connsiteY68" fmla="*/ 7707 h 10000"/>
              <a:gd name="connsiteX69" fmla="*/ 8981 w 9965"/>
              <a:gd name="connsiteY69" fmla="*/ 7817 h 10000"/>
              <a:gd name="connsiteX70" fmla="*/ 8981 w 9965"/>
              <a:gd name="connsiteY70" fmla="*/ 10000 h 10000"/>
              <a:gd name="connsiteX71" fmla="*/ 9062 w 9965"/>
              <a:gd name="connsiteY71" fmla="*/ 10000 h 10000"/>
              <a:gd name="connsiteX72" fmla="*/ 9062 w 9965"/>
              <a:gd name="connsiteY72" fmla="*/ 8000 h 10000"/>
              <a:gd name="connsiteX73" fmla="*/ 9192 w 9965"/>
              <a:gd name="connsiteY73" fmla="*/ 7707 h 10000"/>
              <a:gd name="connsiteX74" fmla="*/ 9965 w 9965"/>
              <a:gd name="connsiteY74" fmla="*/ 5854 h 10000"/>
              <a:gd name="connsiteX0" fmla="*/ 9335 w 9335"/>
              <a:gd name="connsiteY0" fmla="*/ 5854 h 10000"/>
              <a:gd name="connsiteX1" fmla="*/ 8453 w 9335"/>
              <a:gd name="connsiteY1" fmla="*/ 4122 h 10000"/>
              <a:gd name="connsiteX2" fmla="*/ 7708 w 9335"/>
              <a:gd name="connsiteY2" fmla="*/ 4768 h 10000"/>
              <a:gd name="connsiteX3" fmla="*/ 7411 w 9335"/>
              <a:gd name="connsiteY3" fmla="*/ 4878 h 10000"/>
              <a:gd name="connsiteX4" fmla="*/ 7404 w 9335"/>
              <a:gd name="connsiteY4" fmla="*/ 4866 h 10000"/>
              <a:gd name="connsiteX5" fmla="*/ 7293 w 9335"/>
              <a:gd name="connsiteY5" fmla="*/ 4415 h 10000"/>
              <a:gd name="connsiteX6" fmla="*/ 7305 w 9335"/>
              <a:gd name="connsiteY6" fmla="*/ 3939 h 10000"/>
              <a:gd name="connsiteX7" fmla="*/ 6449 w 9335"/>
              <a:gd name="connsiteY7" fmla="*/ 2317 h 10000"/>
              <a:gd name="connsiteX8" fmla="*/ 6424 w 9335"/>
              <a:gd name="connsiteY8" fmla="*/ 2317 h 10000"/>
              <a:gd name="connsiteX9" fmla="*/ 6424 w 9335"/>
              <a:gd name="connsiteY9" fmla="*/ 0 h 10000"/>
              <a:gd name="connsiteX10" fmla="*/ 6344 w 9335"/>
              <a:gd name="connsiteY10" fmla="*/ 0 h 10000"/>
              <a:gd name="connsiteX11" fmla="*/ 6344 w 9335"/>
              <a:gd name="connsiteY11" fmla="*/ 1854 h 10000"/>
              <a:gd name="connsiteX12" fmla="*/ 6151 w 9335"/>
              <a:gd name="connsiteY12" fmla="*/ 2366 h 10000"/>
              <a:gd name="connsiteX13" fmla="*/ 5468 w 9335"/>
              <a:gd name="connsiteY13" fmla="*/ 4110 h 10000"/>
              <a:gd name="connsiteX14" fmla="*/ 5487 w 9335"/>
              <a:gd name="connsiteY14" fmla="*/ 4463 h 10000"/>
              <a:gd name="connsiteX15" fmla="*/ 5381 w 9335"/>
              <a:gd name="connsiteY15" fmla="*/ 4939 h 10000"/>
              <a:gd name="connsiteX16" fmla="*/ 5096 w 9335"/>
              <a:gd name="connsiteY16" fmla="*/ 4829 h 10000"/>
              <a:gd name="connsiteX17" fmla="*/ 4364 w 9335"/>
              <a:gd name="connsiteY17" fmla="*/ 4110 h 10000"/>
              <a:gd name="connsiteX18" fmla="*/ 3650 w 9335"/>
              <a:gd name="connsiteY18" fmla="*/ 4793 h 10000"/>
              <a:gd name="connsiteX19" fmla="*/ 3321 w 9335"/>
              <a:gd name="connsiteY19" fmla="*/ 4915 h 10000"/>
              <a:gd name="connsiteX20" fmla="*/ 3309 w 9335"/>
              <a:gd name="connsiteY20" fmla="*/ 4902 h 10000"/>
              <a:gd name="connsiteX21" fmla="*/ 3184 w 9335"/>
              <a:gd name="connsiteY21" fmla="*/ 4402 h 10000"/>
              <a:gd name="connsiteX22" fmla="*/ 3190 w 9335"/>
              <a:gd name="connsiteY22" fmla="*/ 3951 h 10000"/>
              <a:gd name="connsiteX23" fmla="*/ 2334 w 9335"/>
              <a:gd name="connsiteY23" fmla="*/ 2317 h 10000"/>
              <a:gd name="connsiteX24" fmla="*/ 2334 w 9335"/>
              <a:gd name="connsiteY24" fmla="*/ 2317 h 10000"/>
              <a:gd name="connsiteX25" fmla="*/ 2334 w 9335"/>
              <a:gd name="connsiteY25" fmla="*/ 0 h 10000"/>
              <a:gd name="connsiteX26" fmla="*/ 2260 w 9335"/>
              <a:gd name="connsiteY26" fmla="*/ 0 h 10000"/>
              <a:gd name="connsiteX27" fmla="*/ 2260 w 9335"/>
              <a:gd name="connsiteY27" fmla="*/ 1841 h 10000"/>
              <a:gd name="connsiteX28" fmla="*/ 2048 w 9335"/>
              <a:gd name="connsiteY28" fmla="*/ 2366 h 10000"/>
              <a:gd name="connsiteX29" fmla="*/ 1360 w 9335"/>
              <a:gd name="connsiteY29" fmla="*/ 4110 h 10000"/>
              <a:gd name="connsiteX30" fmla="*/ 1391 w 9335"/>
              <a:gd name="connsiteY30" fmla="*/ 4598 h 10000"/>
              <a:gd name="connsiteX31" fmla="*/ 1267 w 9335"/>
              <a:gd name="connsiteY31" fmla="*/ 4927 h 10000"/>
              <a:gd name="connsiteX32" fmla="*/ 894 w 9335"/>
              <a:gd name="connsiteY32" fmla="*/ 4634 h 10000"/>
              <a:gd name="connsiteX33" fmla="*/ 0 w 9335"/>
              <a:gd name="connsiteY33" fmla="*/ 7659 h 10000"/>
              <a:gd name="connsiteX34" fmla="*/ 168 w 9335"/>
              <a:gd name="connsiteY34" fmla="*/ 8085 h 10000"/>
              <a:gd name="connsiteX35" fmla="*/ 168 w 9335"/>
              <a:gd name="connsiteY35" fmla="*/ 10000 h 10000"/>
              <a:gd name="connsiteX36" fmla="*/ 243 w 9335"/>
              <a:gd name="connsiteY36" fmla="*/ 10000 h 10000"/>
              <a:gd name="connsiteX37" fmla="*/ 243 w 9335"/>
              <a:gd name="connsiteY37" fmla="*/ 7829 h 10000"/>
              <a:gd name="connsiteX38" fmla="*/ 298 w 9335"/>
              <a:gd name="connsiteY38" fmla="*/ 7720 h 10000"/>
              <a:gd name="connsiteX39" fmla="*/ 1167 w 9335"/>
              <a:gd name="connsiteY39" fmla="*/ 6098 h 10000"/>
              <a:gd name="connsiteX40" fmla="*/ 1167 w 9335"/>
              <a:gd name="connsiteY40" fmla="*/ 5720 h 10000"/>
              <a:gd name="connsiteX41" fmla="*/ 1273 w 9335"/>
              <a:gd name="connsiteY41" fmla="*/ 5293 h 10000"/>
              <a:gd name="connsiteX42" fmla="*/ 1317 w 9335"/>
              <a:gd name="connsiteY42" fmla="*/ 5244 h 10000"/>
              <a:gd name="connsiteX43" fmla="*/ 1596 w 9335"/>
              <a:gd name="connsiteY43" fmla="*/ 5329 h 10000"/>
              <a:gd name="connsiteX44" fmla="*/ 2278 w 9335"/>
              <a:gd name="connsiteY44" fmla="*/ 5915 h 10000"/>
              <a:gd name="connsiteX45" fmla="*/ 2955 w 9335"/>
              <a:gd name="connsiteY45" fmla="*/ 5329 h 10000"/>
              <a:gd name="connsiteX46" fmla="*/ 3272 w 9335"/>
              <a:gd name="connsiteY46" fmla="*/ 5244 h 10000"/>
              <a:gd name="connsiteX47" fmla="*/ 3321 w 9335"/>
              <a:gd name="connsiteY47" fmla="*/ 5293 h 10000"/>
              <a:gd name="connsiteX48" fmla="*/ 3451 w 9335"/>
              <a:gd name="connsiteY48" fmla="*/ 5768 h 10000"/>
              <a:gd name="connsiteX49" fmla="*/ 3445 w 9335"/>
              <a:gd name="connsiteY49" fmla="*/ 6037 h 10000"/>
              <a:gd name="connsiteX50" fmla="*/ 4147 w 9335"/>
              <a:gd name="connsiteY50" fmla="*/ 7671 h 10000"/>
              <a:gd name="connsiteX51" fmla="*/ 4264 w 9335"/>
              <a:gd name="connsiteY51" fmla="*/ 7976 h 10000"/>
              <a:gd name="connsiteX52" fmla="*/ 4264 w 9335"/>
              <a:gd name="connsiteY52" fmla="*/ 10000 h 10000"/>
              <a:gd name="connsiteX53" fmla="*/ 4339 w 9335"/>
              <a:gd name="connsiteY53" fmla="*/ 10000 h 10000"/>
              <a:gd name="connsiteX54" fmla="*/ 4339 w 9335"/>
              <a:gd name="connsiteY54" fmla="*/ 7829 h 10000"/>
              <a:gd name="connsiteX55" fmla="*/ 4395 w 9335"/>
              <a:gd name="connsiteY55" fmla="*/ 7720 h 10000"/>
              <a:gd name="connsiteX56" fmla="*/ 5282 w 9335"/>
              <a:gd name="connsiteY56" fmla="*/ 5915 h 10000"/>
              <a:gd name="connsiteX57" fmla="*/ 5276 w 9335"/>
              <a:gd name="connsiteY57" fmla="*/ 5732 h 10000"/>
              <a:gd name="connsiteX58" fmla="*/ 5387 w 9335"/>
              <a:gd name="connsiteY58" fmla="*/ 5305 h 10000"/>
              <a:gd name="connsiteX59" fmla="*/ 5437 w 9335"/>
              <a:gd name="connsiteY59" fmla="*/ 5256 h 10000"/>
              <a:gd name="connsiteX60" fmla="*/ 5710 w 9335"/>
              <a:gd name="connsiteY60" fmla="*/ 5329 h 10000"/>
              <a:gd name="connsiteX61" fmla="*/ 6387 w 9335"/>
              <a:gd name="connsiteY61" fmla="*/ 5915 h 10000"/>
              <a:gd name="connsiteX62" fmla="*/ 7076 w 9335"/>
              <a:gd name="connsiteY62" fmla="*/ 5305 h 10000"/>
              <a:gd name="connsiteX63" fmla="*/ 7367 w 9335"/>
              <a:gd name="connsiteY63" fmla="*/ 5207 h 10000"/>
              <a:gd name="connsiteX64" fmla="*/ 7386 w 9335"/>
              <a:gd name="connsiteY64" fmla="*/ 5232 h 10000"/>
              <a:gd name="connsiteX65" fmla="*/ 7504 w 9335"/>
              <a:gd name="connsiteY65" fmla="*/ 5683 h 10000"/>
              <a:gd name="connsiteX66" fmla="*/ 7504 w 9335"/>
              <a:gd name="connsiteY66" fmla="*/ 6134 h 10000"/>
              <a:gd name="connsiteX67" fmla="*/ 8304 w 9335"/>
              <a:gd name="connsiteY67" fmla="*/ 7707 h 10000"/>
              <a:gd name="connsiteX68" fmla="*/ 8348 w 9335"/>
              <a:gd name="connsiteY68" fmla="*/ 7817 h 10000"/>
              <a:gd name="connsiteX69" fmla="*/ 8348 w 9335"/>
              <a:gd name="connsiteY69" fmla="*/ 10000 h 10000"/>
              <a:gd name="connsiteX70" fmla="*/ 8429 w 9335"/>
              <a:gd name="connsiteY70" fmla="*/ 10000 h 10000"/>
              <a:gd name="connsiteX71" fmla="*/ 8429 w 9335"/>
              <a:gd name="connsiteY71" fmla="*/ 8000 h 10000"/>
              <a:gd name="connsiteX72" fmla="*/ 8559 w 9335"/>
              <a:gd name="connsiteY72" fmla="*/ 7707 h 10000"/>
              <a:gd name="connsiteX73" fmla="*/ 9335 w 9335"/>
              <a:gd name="connsiteY73" fmla="*/ 5854 h 10000"/>
              <a:gd name="connsiteX0" fmla="*/ 9878 w 9878"/>
              <a:gd name="connsiteY0" fmla="*/ 5854 h 10000"/>
              <a:gd name="connsiteX1" fmla="*/ 8933 w 9878"/>
              <a:gd name="connsiteY1" fmla="*/ 4122 h 10000"/>
              <a:gd name="connsiteX2" fmla="*/ 8135 w 9878"/>
              <a:gd name="connsiteY2" fmla="*/ 4768 h 10000"/>
              <a:gd name="connsiteX3" fmla="*/ 7817 w 9878"/>
              <a:gd name="connsiteY3" fmla="*/ 4878 h 10000"/>
              <a:gd name="connsiteX4" fmla="*/ 7809 w 9878"/>
              <a:gd name="connsiteY4" fmla="*/ 4866 h 10000"/>
              <a:gd name="connsiteX5" fmla="*/ 7691 w 9878"/>
              <a:gd name="connsiteY5" fmla="*/ 4415 h 10000"/>
              <a:gd name="connsiteX6" fmla="*/ 7703 w 9878"/>
              <a:gd name="connsiteY6" fmla="*/ 3939 h 10000"/>
              <a:gd name="connsiteX7" fmla="*/ 6786 w 9878"/>
              <a:gd name="connsiteY7" fmla="*/ 2317 h 10000"/>
              <a:gd name="connsiteX8" fmla="*/ 6760 w 9878"/>
              <a:gd name="connsiteY8" fmla="*/ 2317 h 10000"/>
              <a:gd name="connsiteX9" fmla="*/ 6760 w 9878"/>
              <a:gd name="connsiteY9" fmla="*/ 0 h 10000"/>
              <a:gd name="connsiteX10" fmla="*/ 6674 w 9878"/>
              <a:gd name="connsiteY10" fmla="*/ 0 h 10000"/>
              <a:gd name="connsiteX11" fmla="*/ 6674 w 9878"/>
              <a:gd name="connsiteY11" fmla="*/ 1854 h 10000"/>
              <a:gd name="connsiteX12" fmla="*/ 6467 w 9878"/>
              <a:gd name="connsiteY12" fmla="*/ 2366 h 10000"/>
              <a:gd name="connsiteX13" fmla="*/ 5736 w 9878"/>
              <a:gd name="connsiteY13" fmla="*/ 4110 h 10000"/>
              <a:gd name="connsiteX14" fmla="*/ 5756 w 9878"/>
              <a:gd name="connsiteY14" fmla="*/ 4463 h 10000"/>
              <a:gd name="connsiteX15" fmla="*/ 5642 w 9878"/>
              <a:gd name="connsiteY15" fmla="*/ 4939 h 10000"/>
              <a:gd name="connsiteX16" fmla="*/ 5337 w 9878"/>
              <a:gd name="connsiteY16" fmla="*/ 4829 h 10000"/>
              <a:gd name="connsiteX17" fmla="*/ 4553 w 9878"/>
              <a:gd name="connsiteY17" fmla="*/ 4110 h 10000"/>
              <a:gd name="connsiteX18" fmla="*/ 3788 w 9878"/>
              <a:gd name="connsiteY18" fmla="*/ 4793 h 10000"/>
              <a:gd name="connsiteX19" fmla="*/ 3436 w 9878"/>
              <a:gd name="connsiteY19" fmla="*/ 4915 h 10000"/>
              <a:gd name="connsiteX20" fmla="*/ 3423 w 9878"/>
              <a:gd name="connsiteY20" fmla="*/ 4902 h 10000"/>
              <a:gd name="connsiteX21" fmla="*/ 3289 w 9878"/>
              <a:gd name="connsiteY21" fmla="*/ 4402 h 10000"/>
              <a:gd name="connsiteX22" fmla="*/ 3295 w 9878"/>
              <a:gd name="connsiteY22" fmla="*/ 3951 h 10000"/>
              <a:gd name="connsiteX23" fmla="*/ 2378 w 9878"/>
              <a:gd name="connsiteY23" fmla="*/ 2317 h 10000"/>
              <a:gd name="connsiteX24" fmla="*/ 2378 w 9878"/>
              <a:gd name="connsiteY24" fmla="*/ 2317 h 10000"/>
              <a:gd name="connsiteX25" fmla="*/ 2378 w 9878"/>
              <a:gd name="connsiteY25" fmla="*/ 0 h 10000"/>
              <a:gd name="connsiteX26" fmla="*/ 2299 w 9878"/>
              <a:gd name="connsiteY26" fmla="*/ 0 h 10000"/>
              <a:gd name="connsiteX27" fmla="*/ 2299 w 9878"/>
              <a:gd name="connsiteY27" fmla="*/ 1841 h 10000"/>
              <a:gd name="connsiteX28" fmla="*/ 2072 w 9878"/>
              <a:gd name="connsiteY28" fmla="*/ 2366 h 10000"/>
              <a:gd name="connsiteX29" fmla="*/ 1335 w 9878"/>
              <a:gd name="connsiteY29" fmla="*/ 4110 h 10000"/>
              <a:gd name="connsiteX30" fmla="*/ 1368 w 9878"/>
              <a:gd name="connsiteY30" fmla="*/ 4598 h 10000"/>
              <a:gd name="connsiteX31" fmla="*/ 1235 w 9878"/>
              <a:gd name="connsiteY31" fmla="*/ 4927 h 10000"/>
              <a:gd name="connsiteX32" fmla="*/ 836 w 9878"/>
              <a:gd name="connsiteY32" fmla="*/ 4634 h 10000"/>
              <a:gd name="connsiteX33" fmla="*/ 58 w 9878"/>
              <a:gd name="connsiteY33" fmla="*/ 8085 h 10000"/>
              <a:gd name="connsiteX34" fmla="*/ 58 w 9878"/>
              <a:gd name="connsiteY34" fmla="*/ 10000 h 10000"/>
              <a:gd name="connsiteX35" fmla="*/ 138 w 9878"/>
              <a:gd name="connsiteY35" fmla="*/ 10000 h 10000"/>
              <a:gd name="connsiteX36" fmla="*/ 138 w 9878"/>
              <a:gd name="connsiteY36" fmla="*/ 7829 h 10000"/>
              <a:gd name="connsiteX37" fmla="*/ 197 w 9878"/>
              <a:gd name="connsiteY37" fmla="*/ 7720 h 10000"/>
              <a:gd name="connsiteX38" fmla="*/ 1128 w 9878"/>
              <a:gd name="connsiteY38" fmla="*/ 6098 h 10000"/>
              <a:gd name="connsiteX39" fmla="*/ 1128 w 9878"/>
              <a:gd name="connsiteY39" fmla="*/ 5720 h 10000"/>
              <a:gd name="connsiteX40" fmla="*/ 1242 w 9878"/>
              <a:gd name="connsiteY40" fmla="*/ 5293 h 10000"/>
              <a:gd name="connsiteX41" fmla="*/ 1289 w 9878"/>
              <a:gd name="connsiteY41" fmla="*/ 5244 h 10000"/>
              <a:gd name="connsiteX42" fmla="*/ 1588 w 9878"/>
              <a:gd name="connsiteY42" fmla="*/ 5329 h 10000"/>
              <a:gd name="connsiteX43" fmla="*/ 2318 w 9878"/>
              <a:gd name="connsiteY43" fmla="*/ 5915 h 10000"/>
              <a:gd name="connsiteX44" fmla="*/ 3044 w 9878"/>
              <a:gd name="connsiteY44" fmla="*/ 5329 h 10000"/>
              <a:gd name="connsiteX45" fmla="*/ 3383 w 9878"/>
              <a:gd name="connsiteY45" fmla="*/ 5244 h 10000"/>
              <a:gd name="connsiteX46" fmla="*/ 3436 w 9878"/>
              <a:gd name="connsiteY46" fmla="*/ 5293 h 10000"/>
              <a:gd name="connsiteX47" fmla="*/ 3575 w 9878"/>
              <a:gd name="connsiteY47" fmla="*/ 5768 h 10000"/>
              <a:gd name="connsiteX48" fmla="*/ 3568 w 9878"/>
              <a:gd name="connsiteY48" fmla="*/ 6037 h 10000"/>
              <a:gd name="connsiteX49" fmla="*/ 4320 w 9878"/>
              <a:gd name="connsiteY49" fmla="*/ 7671 h 10000"/>
              <a:gd name="connsiteX50" fmla="*/ 4446 w 9878"/>
              <a:gd name="connsiteY50" fmla="*/ 7976 h 10000"/>
              <a:gd name="connsiteX51" fmla="*/ 4446 w 9878"/>
              <a:gd name="connsiteY51" fmla="*/ 10000 h 10000"/>
              <a:gd name="connsiteX52" fmla="*/ 4526 w 9878"/>
              <a:gd name="connsiteY52" fmla="*/ 10000 h 10000"/>
              <a:gd name="connsiteX53" fmla="*/ 4526 w 9878"/>
              <a:gd name="connsiteY53" fmla="*/ 7829 h 10000"/>
              <a:gd name="connsiteX54" fmla="*/ 4586 w 9878"/>
              <a:gd name="connsiteY54" fmla="*/ 7720 h 10000"/>
              <a:gd name="connsiteX55" fmla="*/ 5536 w 9878"/>
              <a:gd name="connsiteY55" fmla="*/ 5915 h 10000"/>
              <a:gd name="connsiteX56" fmla="*/ 5530 w 9878"/>
              <a:gd name="connsiteY56" fmla="*/ 5732 h 10000"/>
              <a:gd name="connsiteX57" fmla="*/ 5649 w 9878"/>
              <a:gd name="connsiteY57" fmla="*/ 5305 h 10000"/>
              <a:gd name="connsiteX58" fmla="*/ 5702 w 9878"/>
              <a:gd name="connsiteY58" fmla="*/ 5256 h 10000"/>
              <a:gd name="connsiteX59" fmla="*/ 5995 w 9878"/>
              <a:gd name="connsiteY59" fmla="*/ 5329 h 10000"/>
              <a:gd name="connsiteX60" fmla="*/ 6720 w 9878"/>
              <a:gd name="connsiteY60" fmla="*/ 5915 h 10000"/>
              <a:gd name="connsiteX61" fmla="*/ 7458 w 9878"/>
              <a:gd name="connsiteY61" fmla="*/ 5305 h 10000"/>
              <a:gd name="connsiteX62" fmla="*/ 7770 w 9878"/>
              <a:gd name="connsiteY62" fmla="*/ 5207 h 10000"/>
              <a:gd name="connsiteX63" fmla="*/ 7790 w 9878"/>
              <a:gd name="connsiteY63" fmla="*/ 5232 h 10000"/>
              <a:gd name="connsiteX64" fmla="*/ 7917 w 9878"/>
              <a:gd name="connsiteY64" fmla="*/ 5683 h 10000"/>
              <a:gd name="connsiteX65" fmla="*/ 7917 w 9878"/>
              <a:gd name="connsiteY65" fmla="*/ 6134 h 10000"/>
              <a:gd name="connsiteX66" fmla="*/ 8774 w 9878"/>
              <a:gd name="connsiteY66" fmla="*/ 7707 h 10000"/>
              <a:gd name="connsiteX67" fmla="*/ 8821 w 9878"/>
              <a:gd name="connsiteY67" fmla="*/ 7817 h 10000"/>
              <a:gd name="connsiteX68" fmla="*/ 8821 w 9878"/>
              <a:gd name="connsiteY68" fmla="*/ 10000 h 10000"/>
              <a:gd name="connsiteX69" fmla="*/ 8907 w 9878"/>
              <a:gd name="connsiteY69" fmla="*/ 10000 h 10000"/>
              <a:gd name="connsiteX70" fmla="*/ 8907 w 9878"/>
              <a:gd name="connsiteY70" fmla="*/ 8000 h 10000"/>
              <a:gd name="connsiteX71" fmla="*/ 9047 w 9878"/>
              <a:gd name="connsiteY71" fmla="*/ 7707 h 10000"/>
              <a:gd name="connsiteX72" fmla="*/ 9878 w 9878"/>
              <a:gd name="connsiteY72" fmla="*/ 5854 h 10000"/>
              <a:gd name="connsiteX0" fmla="*/ 10000 w 10000"/>
              <a:gd name="connsiteY0" fmla="*/ 5854 h 10000"/>
              <a:gd name="connsiteX1" fmla="*/ 9043 w 10000"/>
              <a:gd name="connsiteY1" fmla="*/ 4122 h 10000"/>
              <a:gd name="connsiteX2" fmla="*/ 8235 w 10000"/>
              <a:gd name="connsiteY2" fmla="*/ 4768 h 10000"/>
              <a:gd name="connsiteX3" fmla="*/ 7914 w 10000"/>
              <a:gd name="connsiteY3" fmla="*/ 4878 h 10000"/>
              <a:gd name="connsiteX4" fmla="*/ 7905 w 10000"/>
              <a:gd name="connsiteY4" fmla="*/ 4866 h 10000"/>
              <a:gd name="connsiteX5" fmla="*/ 7786 w 10000"/>
              <a:gd name="connsiteY5" fmla="*/ 4415 h 10000"/>
              <a:gd name="connsiteX6" fmla="*/ 7798 w 10000"/>
              <a:gd name="connsiteY6" fmla="*/ 3939 h 10000"/>
              <a:gd name="connsiteX7" fmla="*/ 6870 w 10000"/>
              <a:gd name="connsiteY7" fmla="*/ 2317 h 10000"/>
              <a:gd name="connsiteX8" fmla="*/ 6843 w 10000"/>
              <a:gd name="connsiteY8" fmla="*/ 2317 h 10000"/>
              <a:gd name="connsiteX9" fmla="*/ 6843 w 10000"/>
              <a:gd name="connsiteY9" fmla="*/ 0 h 10000"/>
              <a:gd name="connsiteX10" fmla="*/ 6756 w 10000"/>
              <a:gd name="connsiteY10" fmla="*/ 0 h 10000"/>
              <a:gd name="connsiteX11" fmla="*/ 6756 w 10000"/>
              <a:gd name="connsiteY11" fmla="*/ 1854 h 10000"/>
              <a:gd name="connsiteX12" fmla="*/ 6547 w 10000"/>
              <a:gd name="connsiteY12" fmla="*/ 2366 h 10000"/>
              <a:gd name="connsiteX13" fmla="*/ 5807 w 10000"/>
              <a:gd name="connsiteY13" fmla="*/ 4110 h 10000"/>
              <a:gd name="connsiteX14" fmla="*/ 5827 w 10000"/>
              <a:gd name="connsiteY14" fmla="*/ 4463 h 10000"/>
              <a:gd name="connsiteX15" fmla="*/ 5712 w 10000"/>
              <a:gd name="connsiteY15" fmla="*/ 4939 h 10000"/>
              <a:gd name="connsiteX16" fmla="*/ 5403 w 10000"/>
              <a:gd name="connsiteY16" fmla="*/ 4829 h 10000"/>
              <a:gd name="connsiteX17" fmla="*/ 4609 w 10000"/>
              <a:gd name="connsiteY17" fmla="*/ 4110 h 10000"/>
              <a:gd name="connsiteX18" fmla="*/ 3835 w 10000"/>
              <a:gd name="connsiteY18" fmla="*/ 4793 h 10000"/>
              <a:gd name="connsiteX19" fmla="*/ 3478 w 10000"/>
              <a:gd name="connsiteY19" fmla="*/ 4915 h 10000"/>
              <a:gd name="connsiteX20" fmla="*/ 3465 w 10000"/>
              <a:gd name="connsiteY20" fmla="*/ 4902 h 10000"/>
              <a:gd name="connsiteX21" fmla="*/ 3330 w 10000"/>
              <a:gd name="connsiteY21" fmla="*/ 4402 h 10000"/>
              <a:gd name="connsiteX22" fmla="*/ 3336 w 10000"/>
              <a:gd name="connsiteY22" fmla="*/ 3951 h 10000"/>
              <a:gd name="connsiteX23" fmla="*/ 2407 w 10000"/>
              <a:gd name="connsiteY23" fmla="*/ 2317 h 10000"/>
              <a:gd name="connsiteX24" fmla="*/ 2407 w 10000"/>
              <a:gd name="connsiteY24" fmla="*/ 2317 h 10000"/>
              <a:gd name="connsiteX25" fmla="*/ 2407 w 10000"/>
              <a:gd name="connsiteY25" fmla="*/ 0 h 10000"/>
              <a:gd name="connsiteX26" fmla="*/ 2327 w 10000"/>
              <a:gd name="connsiteY26" fmla="*/ 0 h 10000"/>
              <a:gd name="connsiteX27" fmla="*/ 2327 w 10000"/>
              <a:gd name="connsiteY27" fmla="*/ 1841 h 10000"/>
              <a:gd name="connsiteX28" fmla="*/ 2098 w 10000"/>
              <a:gd name="connsiteY28" fmla="*/ 2366 h 10000"/>
              <a:gd name="connsiteX29" fmla="*/ 1351 w 10000"/>
              <a:gd name="connsiteY29" fmla="*/ 4110 h 10000"/>
              <a:gd name="connsiteX30" fmla="*/ 1385 w 10000"/>
              <a:gd name="connsiteY30" fmla="*/ 4598 h 10000"/>
              <a:gd name="connsiteX31" fmla="*/ 1250 w 10000"/>
              <a:gd name="connsiteY31" fmla="*/ 4927 h 10000"/>
              <a:gd name="connsiteX32" fmla="*/ 846 w 10000"/>
              <a:gd name="connsiteY32" fmla="*/ 4634 h 10000"/>
              <a:gd name="connsiteX33" fmla="*/ 59 w 10000"/>
              <a:gd name="connsiteY33" fmla="*/ 8085 h 10000"/>
              <a:gd name="connsiteX34" fmla="*/ 59 w 10000"/>
              <a:gd name="connsiteY34" fmla="*/ 10000 h 10000"/>
              <a:gd name="connsiteX35" fmla="*/ 140 w 10000"/>
              <a:gd name="connsiteY35" fmla="*/ 10000 h 10000"/>
              <a:gd name="connsiteX36" fmla="*/ 140 w 10000"/>
              <a:gd name="connsiteY36" fmla="*/ 7829 h 10000"/>
              <a:gd name="connsiteX37" fmla="*/ 1142 w 10000"/>
              <a:gd name="connsiteY37" fmla="*/ 6098 h 10000"/>
              <a:gd name="connsiteX38" fmla="*/ 1142 w 10000"/>
              <a:gd name="connsiteY38" fmla="*/ 5720 h 10000"/>
              <a:gd name="connsiteX39" fmla="*/ 1257 w 10000"/>
              <a:gd name="connsiteY39" fmla="*/ 5293 h 10000"/>
              <a:gd name="connsiteX40" fmla="*/ 1305 w 10000"/>
              <a:gd name="connsiteY40" fmla="*/ 5244 h 10000"/>
              <a:gd name="connsiteX41" fmla="*/ 1608 w 10000"/>
              <a:gd name="connsiteY41" fmla="*/ 5329 h 10000"/>
              <a:gd name="connsiteX42" fmla="*/ 2347 w 10000"/>
              <a:gd name="connsiteY42" fmla="*/ 5915 h 10000"/>
              <a:gd name="connsiteX43" fmla="*/ 3082 w 10000"/>
              <a:gd name="connsiteY43" fmla="*/ 5329 h 10000"/>
              <a:gd name="connsiteX44" fmla="*/ 3425 w 10000"/>
              <a:gd name="connsiteY44" fmla="*/ 5244 h 10000"/>
              <a:gd name="connsiteX45" fmla="*/ 3478 w 10000"/>
              <a:gd name="connsiteY45" fmla="*/ 5293 h 10000"/>
              <a:gd name="connsiteX46" fmla="*/ 3619 w 10000"/>
              <a:gd name="connsiteY46" fmla="*/ 5768 h 10000"/>
              <a:gd name="connsiteX47" fmla="*/ 3612 w 10000"/>
              <a:gd name="connsiteY47" fmla="*/ 6037 h 10000"/>
              <a:gd name="connsiteX48" fmla="*/ 4373 w 10000"/>
              <a:gd name="connsiteY48" fmla="*/ 7671 h 10000"/>
              <a:gd name="connsiteX49" fmla="*/ 4501 w 10000"/>
              <a:gd name="connsiteY49" fmla="*/ 7976 h 10000"/>
              <a:gd name="connsiteX50" fmla="*/ 4501 w 10000"/>
              <a:gd name="connsiteY50" fmla="*/ 10000 h 10000"/>
              <a:gd name="connsiteX51" fmla="*/ 4582 w 10000"/>
              <a:gd name="connsiteY51" fmla="*/ 10000 h 10000"/>
              <a:gd name="connsiteX52" fmla="*/ 4582 w 10000"/>
              <a:gd name="connsiteY52" fmla="*/ 7829 h 10000"/>
              <a:gd name="connsiteX53" fmla="*/ 4643 w 10000"/>
              <a:gd name="connsiteY53" fmla="*/ 7720 h 10000"/>
              <a:gd name="connsiteX54" fmla="*/ 5604 w 10000"/>
              <a:gd name="connsiteY54" fmla="*/ 5915 h 10000"/>
              <a:gd name="connsiteX55" fmla="*/ 5598 w 10000"/>
              <a:gd name="connsiteY55" fmla="*/ 5732 h 10000"/>
              <a:gd name="connsiteX56" fmla="*/ 5719 w 10000"/>
              <a:gd name="connsiteY56" fmla="*/ 5305 h 10000"/>
              <a:gd name="connsiteX57" fmla="*/ 5772 w 10000"/>
              <a:gd name="connsiteY57" fmla="*/ 5256 h 10000"/>
              <a:gd name="connsiteX58" fmla="*/ 6069 w 10000"/>
              <a:gd name="connsiteY58" fmla="*/ 5329 h 10000"/>
              <a:gd name="connsiteX59" fmla="*/ 6803 w 10000"/>
              <a:gd name="connsiteY59" fmla="*/ 5915 h 10000"/>
              <a:gd name="connsiteX60" fmla="*/ 7550 w 10000"/>
              <a:gd name="connsiteY60" fmla="*/ 5305 h 10000"/>
              <a:gd name="connsiteX61" fmla="*/ 7866 w 10000"/>
              <a:gd name="connsiteY61" fmla="*/ 5207 h 10000"/>
              <a:gd name="connsiteX62" fmla="*/ 7886 w 10000"/>
              <a:gd name="connsiteY62" fmla="*/ 5232 h 10000"/>
              <a:gd name="connsiteX63" fmla="*/ 8015 w 10000"/>
              <a:gd name="connsiteY63" fmla="*/ 5683 h 10000"/>
              <a:gd name="connsiteX64" fmla="*/ 8015 w 10000"/>
              <a:gd name="connsiteY64" fmla="*/ 6134 h 10000"/>
              <a:gd name="connsiteX65" fmla="*/ 8882 w 10000"/>
              <a:gd name="connsiteY65" fmla="*/ 7707 h 10000"/>
              <a:gd name="connsiteX66" fmla="*/ 8930 w 10000"/>
              <a:gd name="connsiteY66" fmla="*/ 7817 h 10000"/>
              <a:gd name="connsiteX67" fmla="*/ 8930 w 10000"/>
              <a:gd name="connsiteY67" fmla="*/ 10000 h 10000"/>
              <a:gd name="connsiteX68" fmla="*/ 9017 w 10000"/>
              <a:gd name="connsiteY68" fmla="*/ 10000 h 10000"/>
              <a:gd name="connsiteX69" fmla="*/ 9017 w 10000"/>
              <a:gd name="connsiteY69" fmla="*/ 8000 h 10000"/>
              <a:gd name="connsiteX70" fmla="*/ 9159 w 10000"/>
              <a:gd name="connsiteY70" fmla="*/ 7707 h 10000"/>
              <a:gd name="connsiteX71" fmla="*/ 10000 w 10000"/>
              <a:gd name="connsiteY71" fmla="*/ 5854 h 10000"/>
              <a:gd name="connsiteX0" fmla="*/ 10000 w 10000"/>
              <a:gd name="connsiteY0" fmla="*/ 5854 h 10288"/>
              <a:gd name="connsiteX1" fmla="*/ 9043 w 10000"/>
              <a:gd name="connsiteY1" fmla="*/ 4122 h 10288"/>
              <a:gd name="connsiteX2" fmla="*/ 8235 w 10000"/>
              <a:gd name="connsiteY2" fmla="*/ 4768 h 10288"/>
              <a:gd name="connsiteX3" fmla="*/ 7914 w 10000"/>
              <a:gd name="connsiteY3" fmla="*/ 4878 h 10288"/>
              <a:gd name="connsiteX4" fmla="*/ 7905 w 10000"/>
              <a:gd name="connsiteY4" fmla="*/ 4866 h 10288"/>
              <a:gd name="connsiteX5" fmla="*/ 7786 w 10000"/>
              <a:gd name="connsiteY5" fmla="*/ 4415 h 10288"/>
              <a:gd name="connsiteX6" fmla="*/ 7798 w 10000"/>
              <a:gd name="connsiteY6" fmla="*/ 3939 h 10288"/>
              <a:gd name="connsiteX7" fmla="*/ 6870 w 10000"/>
              <a:gd name="connsiteY7" fmla="*/ 2317 h 10288"/>
              <a:gd name="connsiteX8" fmla="*/ 6843 w 10000"/>
              <a:gd name="connsiteY8" fmla="*/ 2317 h 10288"/>
              <a:gd name="connsiteX9" fmla="*/ 6843 w 10000"/>
              <a:gd name="connsiteY9" fmla="*/ 0 h 10288"/>
              <a:gd name="connsiteX10" fmla="*/ 6756 w 10000"/>
              <a:gd name="connsiteY10" fmla="*/ 0 h 10288"/>
              <a:gd name="connsiteX11" fmla="*/ 6756 w 10000"/>
              <a:gd name="connsiteY11" fmla="*/ 1854 h 10288"/>
              <a:gd name="connsiteX12" fmla="*/ 6547 w 10000"/>
              <a:gd name="connsiteY12" fmla="*/ 2366 h 10288"/>
              <a:gd name="connsiteX13" fmla="*/ 5807 w 10000"/>
              <a:gd name="connsiteY13" fmla="*/ 4110 h 10288"/>
              <a:gd name="connsiteX14" fmla="*/ 5827 w 10000"/>
              <a:gd name="connsiteY14" fmla="*/ 4463 h 10288"/>
              <a:gd name="connsiteX15" fmla="*/ 5712 w 10000"/>
              <a:gd name="connsiteY15" fmla="*/ 4939 h 10288"/>
              <a:gd name="connsiteX16" fmla="*/ 5403 w 10000"/>
              <a:gd name="connsiteY16" fmla="*/ 4829 h 10288"/>
              <a:gd name="connsiteX17" fmla="*/ 4609 w 10000"/>
              <a:gd name="connsiteY17" fmla="*/ 4110 h 10288"/>
              <a:gd name="connsiteX18" fmla="*/ 3835 w 10000"/>
              <a:gd name="connsiteY18" fmla="*/ 4793 h 10288"/>
              <a:gd name="connsiteX19" fmla="*/ 3478 w 10000"/>
              <a:gd name="connsiteY19" fmla="*/ 4915 h 10288"/>
              <a:gd name="connsiteX20" fmla="*/ 3465 w 10000"/>
              <a:gd name="connsiteY20" fmla="*/ 4902 h 10288"/>
              <a:gd name="connsiteX21" fmla="*/ 3330 w 10000"/>
              <a:gd name="connsiteY21" fmla="*/ 4402 h 10288"/>
              <a:gd name="connsiteX22" fmla="*/ 3336 w 10000"/>
              <a:gd name="connsiteY22" fmla="*/ 3951 h 10288"/>
              <a:gd name="connsiteX23" fmla="*/ 2407 w 10000"/>
              <a:gd name="connsiteY23" fmla="*/ 2317 h 10288"/>
              <a:gd name="connsiteX24" fmla="*/ 2407 w 10000"/>
              <a:gd name="connsiteY24" fmla="*/ 2317 h 10288"/>
              <a:gd name="connsiteX25" fmla="*/ 2407 w 10000"/>
              <a:gd name="connsiteY25" fmla="*/ 0 h 10288"/>
              <a:gd name="connsiteX26" fmla="*/ 2327 w 10000"/>
              <a:gd name="connsiteY26" fmla="*/ 0 h 10288"/>
              <a:gd name="connsiteX27" fmla="*/ 2327 w 10000"/>
              <a:gd name="connsiteY27" fmla="*/ 1841 h 10288"/>
              <a:gd name="connsiteX28" fmla="*/ 2098 w 10000"/>
              <a:gd name="connsiteY28" fmla="*/ 2366 h 10288"/>
              <a:gd name="connsiteX29" fmla="*/ 1351 w 10000"/>
              <a:gd name="connsiteY29" fmla="*/ 4110 h 10288"/>
              <a:gd name="connsiteX30" fmla="*/ 1385 w 10000"/>
              <a:gd name="connsiteY30" fmla="*/ 4598 h 10288"/>
              <a:gd name="connsiteX31" fmla="*/ 1250 w 10000"/>
              <a:gd name="connsiteY31" fmla="*/ 4927 h 10288"/>
              <a:gd name="connsiteX32" fmla="*/ 846 w 10000"/>
              <a:gd name="connsiteY32" fmla="*/ 4634 h 10288"/>
              <a:gd name="connsiteX33" fmla="*/ 59 w 10000"/>
              <a:gd name="connsiteY33" fmla="*/ 8085 h 10288"/>
              <a:gd name="connsiteX34" fmla="*/ 59 w 10000"/>
              <a:gd name="connsiteY34" fmla="*/ 10000 h 10288"/>
              <a:gd name="connsiteX35" fmla="*/ 140 w 10000"/>
              <a:gd name="connsiteY35" fmla="*/ 10000 h 10288"/>
              <a:gd name="connsiteX36" fmla="*/ 1142 w 10000"/>
              <a:gd name="connsiteY36" fmla="*/ 6098 h 10288"/>
              <a:gd name="connsiteX37" fmla="*/ 1142 w 10000"/>
              <a:gd name="connsiteY37" fmla="*/ 5720 h 10288"/>
              <a:gd name="connsiteX38" fmla="*/ 1257 w 10000"/>
              <a:gd name="connsiteY38" fmla="*/ 5293 h 10288"/>
              <a:gd name="connsiteX39" fmla="*/ 1305 w 10000"/>
              <a:gd name="connsiteY39" fmla="*/ 5244 h 10288"/>
              <a:gd name="connsiteX40" fmla="*/ 1608 w 10000"/>
              <a:gd name="connsiteY40" fmla="*/ 5329 h 10288"/>
              <a:gd name="connsiteX41" fmla="*/ 2347 w 10000"/>
              <a:gd name="connsiteY41" fmla="*/ 5915 h 10288"/>
              <a:gd name="connsiteX42" fmla="*/ 3082 w 10000"/>
              <a:gd name="connsiteY42" fmla="*/ 5329 h 10288"/>
              <a:gd name="connsiteX43" fmla="*/ 3425 w 10000"/>
              <a:gd name="connsiteY43" fmla="*/ 5244 h 10288"/>
              <a:gd name="connsiteX44" fmla="*/ 3478 w 10000"/>
              <a:gd name="connsiteY44" fmla="*/ 5293 h 10288"/>
              <a:gd name="connsiteX45" fmla="*/ 3619 w 10000"/>
              <a:gd name="connsiteY45" fmla="*/ 5768 h 10288"/>
              <a:gd name="connsiteX46" fmla="*/ 3612 w 10000"/>
              <a:gd name="connsiteY46" fmla="*/ 6037 h 10288"/>
              <a:gd name="connsiteX47" fmla="*/ 4373 w 10000"/>
              <a:gd name="connsiteY47" fmla="*/ 7671 h 10288"/>
              <a:gd name="connsiteX48" fmla="*/ 4501 w 10000"/>
              <a:gd name="connsiteY48" fmla="*/ 7976 h 10288"/>
              <a:gd name="connsiteX49" fmla="*/ 4501 w 10000"/>
              <a:gd name="connsiteY49" fmla="*/ 10000 h 10288"/>
              <a:gd name="connsiteX50" fmla="*/ 4582 w 10000"/>
              <a:gd name="connsiteY50" fmla="*/ 10000 h 10288"/>
              <a:gd name="connsiteX51" fmla="*/ 4582 w 10000"/>
              <a:gd name="connsiteY51" fmla="*/ 7829 h 10288"/>
              <a:gd name="connsiteX52" fmla="*/ 4643 w 10000"/>
              <a:gd name="connsiteY52" fmla="*/ 7720 h 10288"/>
              <a:gd name="connsiteX53" fmla="*/ 5604 w 10000"/>
              <a:gd name="connsiteY53" fmla="*/ 5915 h 10288"/>
              <a:gd name="connsiteX54" fmla="*/ 5598 w 10000"/>
              <a:gd name="connsiteY54" fmla="*/ 5732 h 10288"/>
              <a:gd name="connsiteX55" fmla="*/ 5719 w 10000"/>
              <a:gd name="connsiteY55" fmla="*/ 5305 h 10288"/>
              <a:gd name="connsiteX56" fmla="*/ 5772 w 10000"/>
              <a:gd name="connsiteY56" fmla="*/ 5256 h 10288"/>
              <a:gd name="connsiteX57" fmla="*/ 6069 w 10000"/>
              <a:gd name="connsiteY57" fmla="*/ 5329 h 10288"/>
              <a:gd name="connsiteX58" fmla="*/ 6803 w 10000"/>
              <a:gd name="connsiteY58" fmla="*/ 5915 h 10288"/>
              <a:gd name="connsiteX59" fmla="*/ 7550 w 10000"/>
              <a:gd name="connsiteY59" fmla="*/ 5305 h 10288"/>
              <a:gd name="connsiteX60" fmla="*/ 7866 w 10000"/>
              <a:gd name="connsiteY60" fmla="*/ 5207 h 10288"/>
              <a:gd name="connsiteX61" fmla="*/ 7886 w 10000"/>
              <a:gd name="connsiteY61" fmla="*/ 5232 h 10288"/>
              <a:gd name="connsiteX62" fmla="*/ 8015 w 10000"/>
              <a:gd name="connsiteY62" fmla="*/ 5683 h 10288"/>
              <a:gd name="connsiteX63" fmla="*/ 8015 w 10000"/>
              <a:gd name="connsiteY63" fmla="*/ 6134 h 10288"/>
              <a:gd name="connsiteX64" fmla="*/ 8882 w 10000"/>
              <a:gd name="connsiteY64" fmla="*/ 7707 h 10288"/>
              <a:gd name="connsiteX65" fmla="*/ 8930 w 10000"/>
              <a:gd name="connsiteY65" fmla="*/ 7817 h 10288"/>
              <a:gd name="connsiteX66" fmla="*/ 8930 w 10000"/>
              <a:gd name="connsiteY66" fmla="*/ 10000 h 10288"/>
              <a:gd name="connsiteX67" fmla="*/ 9017 w 10000"/>
              <a:gd name="connsiteY67" fmla="*/ 10000 h 10288"/>
              <a:gd name="connsiteX68" fmla="*/ 9017 w 10000"/>
              <a:gd name="connsiteY68" fmla="*/ 8000 h 10288"/>
              <a:gd name="connsiteX69" fmla="*/ 9159 w 10000"/>
              <a:gd name="connsiteY69" fmla="*/ 7707 h 10288"/>
              <a:gd name="connsiteX70" fmla="*/ 10000 w 10000"/>
              <a:gd name="connsiteY70" fmla="*/ 5854 h 10288"/>
              <a:gd name="connsiteX0" fmla="*/ 10015 w 10015"/>
              <a:gd name="connsiteY0" fmla="*/ 5854 h 10582"/>
              <a:gd name="connsiteX1" fmla="*/ 9058 w 10015"/>
              <a:gd name="connsiteY1" fmla="*/ 4122 h 10582"/>
              <a:gd name="connsiteX2" fmla="*/ 8250 w 10015"/>
              <a:gd name="connsiteY2" fmla="*/ 4768 h 10582"/>
              <a:gd name="connsiteX3" fmla="*/ 7929 w 10015"/>
              <a:gd name="connsiteY3" fmla="*/ 4878 h 10582"/>
              <a:gd name="connsiteX4" fmla="*/ 7920 w 10015"/>
              <a:gd name="connsiteY4" fmla="*/ 4866 h 10582"/>
              <a:gd name="connsiteX5" fmla="*/ 7801 w 10015"/>
              <a:gd name="connsiteY5" fmla="*/ 4415 h 10582"/>
              <a:gd name="connsiteX6" fmla="*/ 7813 w 10015"/>
              <a:gd name="connsiteY6" fmla="*/ 3939 h 10582"/>
              <a:gd name="connsiteX7" fmla="*/ 6885 w 10015"/>
              <a:gd name="connsiteY7" fmla="*/ 2317 h 10582"/>
              <a:gd name="connsiteX8" fmla="*/ 6858 w 10015"/>
              <a:gd name="connsiteY8" fmla="*/ 2317 h 10582"/>
              <a:gd name="connsiteX9" fmla="*/ 6858 w 10015"/>
              <a:gd name="connsiteY9" fmla="*/ 0 h 10582"/>
              <a:gd name="connsiteX10" fmla="*/ 6771 w 10015"/>
              <a:gd name="connsiteY10" fmla="*/ 0 h 10582"/>
              <a:gd name="connsiteX11" fmla="*/ 6771 w 10015"/>
              <a:gd name="connsiteY11" fmla="*/ 1854 h 10582"/>
              <a:gd name="connsiteX12" fmla="*/ 6562 w 10015"/>
              <a:gd name="connsiteY12" fmla="*/ 2366 h 10582"/>
              <a:gd name="connsiteX13" fmla="*/ 5822 w 10015"/>
              <a:gd name="connsiteY13" fmla="*/ 4110 h 10582"/>
              <a:gd name="connsiteX14" fmla="*/ 5842 w 10015"/>
              <a:gd name="connsiteY14" fmla="*/ 4463 h 10582"/>
              <a:gd name="connsiteX15" fmla="*/ 5727 w 10015"/>
              <a:gd name="connsiteY15" fmla="*/ 4939 h 10582"/>
              <a:gd name="connsiteX16" fmla="*/ 5418 w 10015"/>
              <a:gd name="connsiteY16" fmla="*/ 4829 h 10582"/>
              <a:gd name="connsiteX17" fmla="*/ 4624 w 10015"/>
              <a:gd name="connsiteY17" fmla="*/ 4110 h 10582"/>
              <a:gd name="connsiteX18" fmla="*/ 3850 w 10015"/>
              <a:gd name="connsiteY18" fmla="*/ 4793 h 10582"/>
              <a:gd name="connsiteX19" fmla="*/ 3493 w 10015"/>
              <a:gd name="connsiteY19" fmla="*/ 4915 h 10582"/>
              <a:gd name="connsiteX20" fmla="*/ 3480 w 10015"/>
              <a:gd name="connsiteY20" fmla="*/ 4902 h 10582"/>
              <a:gd name="connsiteX21" fmla="*/ 3345 w 10015"/>
              <a:gd name="connsiteY21" fmla="*/ 4402 h 10582"/>
              <a:gd name="connsiteX22" fmla="*/ 3351 w 10015"/>
              <a:gd name="connsiteY22" fmla="*/ 3951 h 10582"/>
              <a:gd name="connsiteX23" fmla="*/ 2422 w 10015"/>
              <a:gd name="connsiteY23" fmla="*/ 2317 h 10582"/>
              <a:gd name="connsiteX24" fmla="*/ 2422 w 10015"/>
              <a:gd name="connsiteY24" fmla="*/ 2317 h 10582"/>
              <a:gd name="connsiteX25" fmla="*/ 2422 w 10015"/>
              <a:gd name="connsiteY25" fmla="*/ 0 h 10582"/>
              <a:gd name="connsiteX26" fmla="*/ 2342 w 10015"/>
              <a:gd name="connsiteY26" fmla="*/ 0 h 10582"/>
              <a:gd name="connsiteX27" fmla="*/ 2342 w 10015"/>
              <a:gd name="connsiteY27" fmla="*/ 1841 h 10582"/>
              <a:gd name="connsiteX28" fmla="*/ 2113 w 10015"/>
              <a:gd name="connsiteY28" fmla="*/ 2366 h 10582"/>
              <a:gd name="connsiteX29" fmla="*/ 1366 w 10015"/>
              <a:gd name="connsiteY29" fmla="*/ 4110 h 10582"/>
              <a:gd name="connsiteX30" fmla="*/ 1400 w 10015"/>
              <a:gd name="connsiteY30" fmla="*/ 4598 h 10582"/>
              <a:gd name="connsiteX31" fmla="*/ 1265 w 10015"/>
              <a:gd name="connsiteY31" fmla="*/ 4927 h 10582"/>
              <a:gd name="connsiteX32" fmla="*/ 861 w 10015"/>
              <a:gd name="connsiteY32" fmla="*/ 4634 h 10582"/>
              <a:gd name="connsiteX33" fmla="*/ 74 w 10015"/>
              <a:gd name="connsiteY33" fmla="*/ 10000 h 10582"/>
              <a:gd name="connsiteX34" fmla="*/ 155 w 10015"/>
              <a:gd name="connsiteY34" fmla="*/ 10000 h 10582"/>
              <a:gd name="connsiteX35" fmla="*/ 1157 w 10015"/>
              <a:gd name="connsiteY35" fmla="*/ 6098 h 10582"/>
              <a:gd name="connsiteX36" fmla="*/ 1157 w 10015"/>
              <a:gd name="connsiteY36" fmla="*/ 5720 h 10582"/>
              <a:gd name="connsiteX37" fmla="*/ 1272 w 10015"/>
              <a:gd name="connsiteY37" fmla="*/ 5293 h 10582"/>
              <a:gd name="connsiteX38" fmla="*/ 1320 w 10015"/>
              <a:gd name="connsiteY38" fmla="*/ 5244 h 10582"/>
              <a:gd name="connsiteX39" fmla="*/ 1623 w 10015"/>
              <a:gd name="connsiteY39" fmla="*/ 5329 h 10582"/>
              <a:gd name="connsiteX40" fmla="*/ 2362 w 10015"/>
              <a:gd name="connsiteY40" fmla="*/ 5915 h 10582"/>
              <a:gd name="connsiteX41" fmla="*/ 3097 w 10015"/>
              <a:gd name="connsiteY41" fmla="*/ 5329 h 10582"/>
              <a:gd name="connsiteX42" fmla="*/ 3440 w 10015"/>
              <a:gd name="connsiteY42" fmla="*/ 5244 h 10582"/>
              <a:gd name="connsiteX43" fmla="*/ 3493 w 10015"/>
              <a:gd name="connsiteY43" fmla="*/ 5293 h 10582"/>
              <a:gd name="connsiteX44" fmla="*/ 3634 w 10015"/>
              <a:gd name="connsiteY44" fmla="*/ 5768 h 10582"/>
              <a:gd name="connsiteX45" fmla="*/ 3627 w 10015"/>
              <a:gd name="connsiteY45" fmla="*/ 6037 h 10582"/>
              <a:gd name="connsiteX46" fmla="*/ 4388 w 10015"/>
              <a:gd name="connsiteY46" fmla="*/ 7671 h 10582"/>
              <a:gd name="connsiteX47" fmla="*/ 4516 w 10015"/>
              <a:gd name="connsiteY47" fmla="*/ 7976 h 10582"/>
              <a:gd name="connsiteX48" fmla="*/ 4516 w 10015"/>
              <a:gd name="connsiteY48" fmla="*/ 10000 h 10582"/>
              <a:gd name="connsiteX49" fmla="*/ 4597 w 10015"/>
              <a:gd name="connsiteY49" fmla="*/ 10000 h 10582"/>
              <a:gd name="connsiteX50" fmla="*/ 4597 w 10015"/>
              <a:gd name="connsiteY50" fmla="*/ 7829 h 10582"/>
              <a:gd name="connsiteX51" fmla="*/ 4658 w 10015"/>
              <a:gd name="connsiteY51" fmla="*/ 7720 h 10582"/>
              <a:gd name="connsiteX52" fmla="*/ 5619 w 10015"/>
              <a:gd name="connsiteY52" fmla="*/ 5915 h 10582"/>
              <a:gd name="connsiteX53" fmla="*/ 5613 w 10015"/>
              <a:gd name="connsiteY53" fmla="*/ 5732 h 10582"/>
              <a:gd name="connsiteX54" fmla="*/ 5734 w 10015"/>
              <a:gd name="connsiteY54" fmla="*/ 5305 h 10582"/>
              <a:gd name="connsiteX55" fmla="*/ 5787 w 10015"/>
              <a:gd name="connsiteY55" fmla="*/ 5256 h 10582"/>
              <a:gd name="connsiteX56" fmla="*/ 6084 w 10015"/>
              <a:gd name="connsiteY56" fmla="*/ 5329 h 10582"/>
              <a:gd name="connsiteX57" fmla="*/ 6818 w 10015"/>
              <a:gd name="connsiteY57" fmla="*/ 5915 h 10582"/>
              <a:gd name="connsiteX58" fmla="*/ 7565 w 10015"/>
              <a:gd name="connsiteY58" fmla="*/ 5305 h 10582"/>
              <a:gd name="connsiteX59" fmla="*/ 7881 w 10015"/>
              <a:gd name="connsiteY59" fmla="*/ 5207 h 10582"/>
              <a:gd name="connsiteX60" fmla="*/ 7901 w 10015"/>
              <a:gd name="connsiteY60" fmla="*/ 5232 h 10582"/>
              <a:gd name="connsiteX61" fmla="*/ 8030 w 10015"/>
              <a:gd name="connsiteY61" fmla="*/ 5683 h 10582"/>
              <a:gd name="connsiteX62" fmla="*/ 8030 w 10015"/>
              <a:gd name="connsiteY62" fmla="*/ 6134 h 10582"/>
              <a:gd name="connsiteX63" fmla="*/ 8897 w 10015"/>
              <a:gd name="connsiteY63" fmla="*/ 7707 h 10582"/>
              <a:gd name="connsiteX64" fmla="*/ 8945 w 10015"/>
              <a:gd name="connsiteY64" fmla="*/ 7817 h 10582"/>
              <a:gd name="connsiteX65" fmla="*/ 8945 w 10015"/>
              <a:gd name="connsiteY65" fmla="*/ 10000 h 10582"/>
              <a:gd name="connsiteX66" fmla="*/ 9032 w 10015"/>
              <a:gd name="connsiteY66" fmla="*/ 10000 h 10582"/>
              <a:gd name="connsiteX67" fmla="*/ 9032 w 10015"/>
              <a:gd name="connsiteY67" fmla="*/ 8000 h 10582"/>
              <a:gd name="connsiteX68" fmla="*/ 9174 w 10015"/>
              <a:gd name="connsiteY68" fmla="*/ 7707 h 10582"/>
              <a:gd name="connsiteX69" fmla="*/ 10015 w 10015"/>
              <a:gd name="connsiteY69" fmla="*/ 5854 h 10582"/>
              <a:gd name="connsiteX0" fmla="*/ 9944 w 9944"/>
              <a:gd name="connsiteY0" fmla="*/ 5854 h 10012"/>
              <a:gd name="connsiteX1" fmla="*/ 8987 w 9944"/>
              <a:gd name="connsiteY1" fmla="*/ 4122 h 10012"/>
              <a:gd name="connsiteX2" fmla="*/ 8179 w 9944"/>
              <a:gd name="connsiteY2" fmla="*/ 4768 h 10012"/>
              <a:gd name="connsiteX3" fmla="*/ 7858 w 9944"/>
              <a:gd name="connsiteY3" fmla="*/ 4878 h 10012"/>
              <a:gd name="connsiteX4" fmla="*/ 7849 w 9944"/>
              <a:gd name="connsiteY4" fmla="*/ 4866 h 10012"/>
              <a:gd name="connsiteX5" fmla="*/ 7730 w 9944"/>
              <a:gd name="connsiteY5" fmla="*/ 4415 h 10012"/>
              <a:gd name="connsiteX6" fmla="*/ 7742 w 9944"/>
              <a:gd name="connsiteY6" fmla="*/ 3939 h 10012"/>
              <a:gd name="connsiteX7" fmla="*/ 6814 w 9944"/>
              <a:gd name="connsiteY7" fmla="*/ 2317 h 10012"/>
              <a:gd name="connsiteX8" fmla="*/ 6787 w 9944"/>
              <a:gd name="connsiteY8" fmla="*/ 2317 h 10012"/>
              <a:gd name="connsiteX9" fmla="*/ 6787 w 9944"/>
              <a:gd name="connsiteY9" fmla="*/ 0 h 10012"/>
              <a:gd name="connsiteX10" fmla="*/ 6700 w 9944"/>
              <a:gd name="connsiteY10" fmla="*/ 0 h 10012"/>
              <a:gd name="connsiteX11" fmla="*/ 6700 w 9944"/>
              <a:gd name="connsiteY11" fmla="*/ 1854 h 10012"/>
              <a:gd name="connsiteX12" fmla="*/ 6491 w 9944"/>
              <a:gd name="connsiteY12" fmla="*/ 2366 h 10012"/>
              <a:gd name="connsiteX13" fmla="*/ 5751 w 9944"/>
              <a:gd name="connsiteY13" fmla="*/ 4110 h 10012"/>
              <a:gd name="connsiteX14" fmla="*/ 5771 w 9944"/>
              <a:gd name="connsiteY14" fmla="*/ 4463 h 10012"/>
              <a:gd name="connsiteX15" fmla="*/ 5656 w 9944"/>
              <a:gd name="connsiteY15" fmla="*/ 4939 h 10012"/>
              <a:gd name="connsiteX16" fmla="*/ 5347 w 9944"/>
              <a:gd name="connsiteY16" fmla="*/ 4829 h 10012"/>
              <a:gd name="connsiteX17" fmla="*/ 4553 w 9944"/>
              <a:gd name="connsiteY17" fmla="*/ 4110 h 10012"/>
              <a:gd name="connsiteX18" fmla="*/ 3779 w 9944"/>
              <a:gd name="connsiteY18" fmla="*/ 4793 h 10012"/>
              <a:gd name="connsiteX19" fmla="*/ 3422 w 9944"/>
              <a:gd name="connsiteY19" fmla="*/ 4915 h 10012"/>
              <a:gd name="connsiteX20" fmla="*/ 3409 w 9944"/>
              <a:gd name="connsiteY20" fmla="*/ 4902 h 10012"/>
              <a:gd name="connsiteX21" fmla="*/ 3274 w 9944"/>
              <a:gd name="connsiteY21" fmla="*/ 4402 h 10012"/>
              <a:gd name="connsiteX22" fmla="*/ 3280 w 9944"/>
              <a:gd name="connsiteY22" fmla="*/ 3951 h 10012"/>
              <a:gd name="connsiteX23" fmla="*/ 2351 w 9944"/>
              <a:gd name="connsiteY23" fmla="*/ 2317 h 10012"/>
              <a:gd name="connsiteX24" fmla="*/ 2351 w 9944"/>
              <a:gd name="connsiteY24" fmla="*/ 2317 h 10012"/>
              <a:gd name="connsiteX25" fmla="*/ 2351 w 9944"/>
              <a:gd name="connsiteY25" fmla="*/ 0 h 10012"/>
              <a:gd name="connsiteX26" fmla="*/ 2271 w 9944"/>
              <a:gd name="connsiteY26" fmla="*/ 0 h 10012"/>
              <a:gd name="connsiteX27" fmla="*/ 2271 w 9944"/>
              <a:gd name="connsiteY27" fmla="*/ 1841 h 10012"/>
              <a:gd name="connsiteX28" fmla="*/ 2042 w 9944"/>
              <a:gd name="connsiteY28" fmla="*/ 2366 h 10012"/>
              <a:gd name="connsiteX29" fmla="*/ 1295 w 9944"/>
              <a:gd name="connsiteY29" fmla="*/ 4110 h 10012"/>
              <a:gd name="connsiteX30" fmla="*/ 1329 w 9944"/>
              <a:gd name="connsiteY30" fmla="*/ 4598 h 10012"/>
              <a:gd name="connsiteX31" fmla="*/ 1194 w 9944"/>
              <a:gd name="connsiteY31" fmla="*/ 4927 h 10012"/>
              <a:gd name="connsiteX32" fmla="*/ 790 w 9944"/>
              <a:gd name="connsiteY32" fmla="*/ 4634 h 10012"/>
              <a:gd name="connsiteX33" fmla="*/ 3 w 9944"/>
              <a:gd name="connsiteY33" fmla="*/ 10000 h 10012"/>
              <a:gd name="connsiteX34" fmla="*/ 1086 w 9944"/>
              <a:gd name="connsiteY34" fmla="*/ 6098 h 10012"/>
              <a:gd name="connsiteX35" fmla="*/ 1086 w 9944"/>
              <a:gd name="connsiteY35" fmla="*/ 5720 h 10012"/>
              <a:gd name="connsiteX36" fmla="*/ 1201 w 9944"/>
              <a:gd name="connsiteY36" fmla="*/ 5293 h 10012"/>
              <a:gd name="connsiteX37" fmla="*/ 1249 w 9944"/>
              <a:gd name="connsiteY37" fmla="*/ 5244 h 10012"/>
              <a:gd name="connsiteX38" fmla="*/ 1552 w 9944"/>
              <a:gd name="connsiteY38" fmla="*/ 5329 h 10012"/>
              <a:gd name="connsiteX39" fmla="*/ 2291 w 9944"/>
              <a:gd name="connsiteY39" fmla="*/ 5915 h 10012"/>
              <a:gd name="connsiteX40" fmla="*/ 3026 w 9944"/>
              <a:gd name="connsiteY40" fmla="*/ 5329 h 10012"/>
              <a:gd name="connsiteX41" fmla="*/ 3369 w 9944"/>
              <a:gd name="connsiteY41" fmla="*/ 5244 h 10012"/>
              <a:gd name="connsiteX42" fmla="*/ 3422 w 9944"/>
              <a:gd name="connsiteY42" fmla="*/ 5293 h 10012"/>
              <a:gd name="connsiteX43" fmla="*/ 3563 w 9944"/>
              <a:gd name="connsiteY43" fmla="*/ 5768 h 10012"/>
              <a:gd name="connsiteX44" fmla="*/ 3556 w 9944"/>
              <a:gd name="connsiteY44" fmla="*/ 6037 h 10012"/>
              <a:gd name="connsiteX45" fmla="*/ 4317 w 9944"/>
              <a:gd name="connsiteY45" fmla="*/ 7671 h 10012"/>
              <a:gd name="connsiteX46" fmla="*/ 4445 w 9944"/>
              <a:gd name="connsiteY46" fmla="*/ 7976 h 10012"/>
              <a:gd name="connsiteX47" fmla="*/ 4445 w 9944"/>
              <a:gd name="connsiteY47" fmla="*/ 10000 h 10012"/>
              <a:gd name="connsiteX48" fmla="*/ 4526 w 9944"/>
              <a:gd name="connsiteY48" fmla="*/ 10000 h 10012"/>
              <a:gd name="connsiteX49" fmla="*/ 4526 w 9944"/>
              <a:gd name="connsiteY49" fmla="*/ 7829 h 10012"/>
              <a:gd name="connsiteX50" fmla="*/ 4587 w 9944"/>
              <a:gd name="connsiteY50" fmla="*/ 7720 h 10012"/>
              <a:gd name="connsiteX51" fmla="*/ 5548 w 9944"/>
              <a:gd name="connsiteY51" fmla="*/ 5915 h 10012"/>
              <a:gd name="connsiteX52" fmla="*/ 5542 w 9944"/>
              <a:gd name="connsiteY52" fmla="*/ 5732 h 10012"/>
              <a:gd name="connsiteX53" fmla="*/ 5663 w 9944"/>
              <a:gd name="connsiteY53" fmla="*/ 5305 h 10012"/>
              <a:gd name="connsiteX54" fmla="*/ 5716 w 9944"/>
              <a:gd name="connsiteY54" fmla="*/ 5256 h 10012"/>
              <a:gd name="connsiteX55" fmla="*/ 6013 w 9944"/>
              <a:gd name="connsiteY55" fmla="*/ 5329 h 10012"/>
              <a:gd name="connsiteX56" fmla="*/ 6747 w 9944"/>
              <a:gd name="connsiteY56" fmla="*/ 5915 h 10012"/>
              <a:gd name="connsiteX57" fmla="*/ 7494 w 9944"/>
              <a:gd name="connsiteY57" fmla="*/ 5305 h 10012"/>
              <a:gd name="connsiteX58" fmla="*/ 7810 w 9944"/>
              <a:gd name="connsiteY58" fmla="*/ 5207 h 10012"/>
              <a:gd name="connsiteX59" fmla="*/ 7830 w 9944"/>
              <a:gd name="connsiteY59" fmla="*/ 5232 h 10012"/>
              <a:gd name="connsiteX60" fmla="*/ 7959 w 9944"/>
              <a:gd name="connsiteY60" fmla="*/ 5683 h 10012"/>
              <a:gd name="connsiteX61" fmla="*/ 7959 w 9944"/>
              <a:gd name="connsiteY61" fmla="*/ 6134 h 10012"/>
              <a:gd name="connsiteX62" fmla="*/ 8826 w 9944"/>
              <a:gd name="connsiteY62" fmla="*/ 7707 h 10012"/>
              <a:gd name="connsiteX63" fmla="*/ 8874 w 9944"/>
              <a:gd name="connsiteY63" fmla="*/ 7817 h 10012"/>
              <a:gd name="connsiteX64" fmla="*/ 8874 w 9944"/>
              <a:gd name="connsiteY64" fmla="*/ 10000 h 10012"/>
              <a:gd name="connsiteX65" fmla="*/ 8961 w 9944"/>
              <a:gd name="connsiteY65" fmla="*/ 10000 h 10012"/>
              <a:gd name="connsiteX66" fmla="*/ 8961 w 9944"/>
              <a:gd name="connsiteY66" fmla="*/ 8000 h 10012"/>
              <a:gd name="connsiteX67" fmla="*/ 9103 w 9944"/>
              <a:gd name="connsiteY67" fmla="*/ 7707 h 10012"/>
              <a:gd name="connsiteX68" fmla="*/ 9944 w 9944"/>
              <a:gd name="connsiteY68" fmla="*/ 5854 h 10012"/>
              <a:gd name="connsiteX0" fmla="*/ 9207 w 9207"/>
              <a:gd name="connsiteY0" fmla="*/ 5847 h 9988"/>
              <a:gd name="connsiteX1" fmla="*/ 8245 w 9207"/>
              <a:gd name="connsiteY1" fmla="*/ 4117 h 9988"/>
              <a:gd name="connsiteX2" fmla="*/ 7432 w 9207"/>
              <a:gd name="connsiteY2" fmla="*/ 4762 h 9988"/>
              <a:gd name="connsiteX3" fmla="*/ 7109 w 9207"/>
              <a:gd name="connsiteY3" fmla="*/ 4872 h 9988"/>
              <a:gd name="connsiteX4" fmla="*/ 7100 w 9207"/>
              <a:gd name="connsiteY4" fmla="*/ 4860 h 9988"/>
              <a:gd name="connsiteX5" fmla="*/ 6981 w 9207"/>
              <a:gd name="connsiteY5" fmla="*/ 4410 h 9988"/>
              <a:gd name="connsiteX6" fmla="*/ 6993 w 9207"/>
              <a:gd name="connsiteY6" fmla="*/ 3934 h 9988"/>
              <a:gd name="connsiteX7" fmla="*/ 6059 w 9207"/>
              <a:gd name="connsiteY7" fmla="*/ 2314 h 9988"/>
              <a:gd name="connsiteX8" fmla="*/ 6032 w 9207"/>
              <a:gd name="connsiteY8" fmla="*/ 2314 h 9988"/>
              <a:gd name="connsiteX9" fmla="*/ 6032 w 9207"/>
              <a:gd name="connsiteY9" fmla="*/ 0 h 9988"/>
              <a:gd name="connsiteX10" fmla="*/ 5945 w 9207"/>
              <a:gd name="connsiteY10" fmla="*/ 0 h 9988"/>
              <a:gd name="connsiteX11" fmla="*/ 5945 w 9207"/>
              <a:gd name="connsiteY11" fmla="*/ 1852 h 9988"/>
              <a:gd name="connsiteX12" fmla="*/ 5735 w 9207"/>
              <a:gd name="connsiteY12" fmla="*/ 2363 h 9988"/>
              <a:gd name="connsiteX13" fmla="*/ 4990 w 9207"/>
              <a:gd name="connsiteY13" fmla="*/ 4105 h 9988"/>
              <a:gd name="connsiteX14" fmla="*/ 5010 w 9207"/>
              <a:gd name="connsiteY14" fmla="*/ 4458 h 9988"/>
              <a:gd name="connsiteX15" fmla="*/ 4895 w 9207"/>
              <a:gd name="connsiteY15" fmla="*/ 4933 h 9988"/>
              <a:gd name="connsiteX16" fmla="*/ 4584 w 9207"/>
              <a:gd name="connsiteY16" fmla="*/ 4823 h 9988"/>
              <a:gd name="connsiteX17" fmla="*/ 3786 w 9207"/>
              <a:gd name="connsiteY17" fmla="*/ 4105 h 9988"/>
              <a:gd name="connsiteX18" fmla="*/ 3007 w 9207"/>
              <a:gd name="connsiteY18" fmla="*/ 4787 h 9988"/>
              <a:gd name="connsiteX19" fmla="*/ 2648 w 9207"/>
              <a:gd name="connsiteY19" fmla="*/ 4909 h 9988"/>
              <a:gd name="connsiteX20" fmla="*/ 2635 w 9207"/>
              <a:gd name="connsiteY20" fmla="*/ 4896 h 9988"/>
              <a:gd name="connsiteX21" fmla="*/ 2499 w 9207"/>
              <a:gd name="connsiteY21" fmla="*/ 4397 h 9988"/>
              <a:gd name="connsiteX22" fmla="*/ 2505 w 9207"/>
              <a:gd name="connsiteY22" fmla="*/ 3946 h 9988"/>
              <a:gd name="connsiteX23" fmla="*/ 1571 w 9207"/>
              <a:gd name="connsiteY23" fmla="*/ 2314 h 9988"/>
              <a:gd name="connsiteX24" fmla="*/ 1571 w 9207"/>
              <a:gd name="connsiteY24" fmla="*/ 2314 h 9988"/>
              <a:gd name="connsiteX25" fmla="*/ 1571 w 9207"/>
              <a:gd name="connsiteY25" fmla="*/ 0 h 9988"/>
              <a:gd name="connsiteX26" fmla="*/ 1491 w 9207"/>
              <a:gd name="connsiteY26" fmla="*/ 0 h 9988"/>
              <a:gd name="connsiteX27" fmla="*/ 1491 w 9207"/>
              <a:gd name="connsiteY27" fmla="*/ 1839 h 9988"/>
              <a:gd name="connsiteX28" fmla="*/ 1260 w 9207"/>
              <a:gd name="connsiteY28" fmla="*/ 2363 h 9988"/>
              <a:gd name="connsiteX29" fmla="*/ 509 w 9207"/>
              <a:gd name="connsiteY29" fmla="*/ 4105 h 9988"/>
              <a:gd name="connsiteX30" fmla="*/ 543 w 9207"/>
              <a:gd name="connsiteY30" fmla="*/ 4592 h 9988"/>
              <a:gd name="connsiteX31" fmla="*/ 408 w 9207"/>
              <a:gd name="connsiteY31" fmla="*/ 4921 h 9988"/>
              <a:gd name="connsiteX32" fmla="*/ 1 w 9207"/>
              <a:gd name="connsiteY32" fmla="*/ 4628 h 9988"/>
              <a:gd name="connsiteX33" fmla="*/ 299 w 9207"/>
              <a:gd name="connsiteY33" fmla="*/ 6091 h 9988"/>
              <a:gd name="connsiteX34" fmla="*/ 299 w 9207"/>
              <a:gd name="connsiteY34" fmla="*/ 5713 h 9988"/>
              <a:gd name="connsiteX35" fmla="*/ 415 w 9207"/>
              <a:gd name="connsiteY35" fmla="*/ 5287 h 9988"/>
              <a:gd name="connsiteX36" fmla="*/ 463 w 9207"/>
              <a:gd name="connsiteY36" fmla="*/ 5238 h 9988"/>
              <a:gd name="connsiteX37" fmla="*/ 768 w 9207"/>
              <a:gd name="connsiteY37" fmla="*/ 5323 h 9988"/>
              <a:gd name="connsiteX38" fmla="*/ 1511 w 9207"/>
              <a:gd name="connsiteY38" fmla="*/ 5908 h 9988"/>
              <a:gd name="connsiteX39" fmla="*/ 2250 w 9207"/>
              <a:gd name="connsiteY39" fmla="*/ 5323 h 9988"/>
              <a:gd name="connsiteX40" fmla="*/ 2595 w 9207"/>
              <a:gd name="connsiteY40" fmla="*/ 5238 h 9988"/>
              <a:gd name="connsiteX41" fmla="*/ 2648 w 9207"/>
              <a:gd name="connsiteY41" fmla="*/ 5287 h 9988"/>
              <a:gd name="connsiteX42" fmla="*/ 2790 w 9207"/>
              <a:gd name="connsiteY42" fmla="*/ 5761 h 9988"/>
              <a:gd name="connsiteX43" fmla="*/ 2783 w 9207"/>
              <a:gd name="connsiteY43" fmla="*/ 6030 h 9988"/>
              <a:gd name="connsiteX44" fmla="*/ 3548 w 9207"/>
              <a:gd name="connsiteY44" fmla="*/ 7662 h 9988"/>
              <a:gd name="connsiteX45" fmla="*/ 3677 w 9207"/>
              <a:gd name="connsiteY45" fmla="*/ 7966 h 9988"/>
              <a:gd name="connsiteX46" fmla="*/ 3677 w 9207"/>
              <a:gd name="connsiteY46" fmla="*/ 9988 h 9988"/>
              <a:gd name="connsiteX47" fmla="*/ 3758 w 9207"/>
              <a:gd name="connsiteY47" fmla="*/ 9988 h 9988"/>
              <a:gd name="connsiteX48" fmla="*/ 3758 w 9207"/>
              <a:gd name="connsiteY48" fmla="*/ 7820 h 9988"/>
              <a:gd name="connsiteX49" fmla="*/ 3820 w 9207"/>
              <a:gd name="connsiteY49" fmla="*/ 7711 h 9988"/>
              <a:gd name="connsiteX50" fmla="*/ 4786 w 9207"/>
              <a:gd name="connsiteY50" fmla="*/ 5908 h 9988"/>
              <a:gd name="connsiteX51" fmla="*/ 4780 w 9207"/>
              <a:gd name="connsiteY51" fmla="*/ 5725 h 9988"/>
              <a:gd name="connsiteX52" fmla="*/ 4902 w 9207"/>
              <a:gd name="connsiteY52" fmla="*/ 5299 h 9988"/>
              <a:gd name="connsiteX53" fmla="*/ 4955 w 9207"/>
              <a:gd name="connsiteY53" fmla="*/ 5250 h 9988"/>
              <a:gd name="connsiteX54" fmla="*/ 5254 w 9207"/>
              <a:gd name="connsiteY54" fmla="*/ 5323 h 9988"/>
              <a:gd name="connsiteX55" fmla="*/ 5992 w 9207"/>
              <a:gd name="connsiteY55" fmla="*/ 5908 h 9988"/>
              <a:gd name="connsiteX56" fmla="*/ 6743 w 9207"/>
              <a:gd name="connsiteY56" fmla="*/ 5299 h 9988"/>
              <a:gd name="connsiteX57" fmla="*/ 7061 w 9207"/>
              <a:gd name="connsiteY57" fmla="*/ 5201 h 9988"/>
              <a:gd name="connsiteX58" fmla="*/ 7081 w 9207"/>
              <a:gd name="connsiteY58" fmla="*/ 5226 h 9988"/>
              <a:gd name="connsiteX59" fmla="*/ 7211 w 9207"/>
              <a:gd name="connsiteY59" fmla="*/ 5676 h 9988"/>
              <a:gd name="connsiteX60" fmla="*/ 7211 w 9207"/>
              <a:gd name="connsiteY60" fmla="*/ 6127 h 9988"/>
              <a:gd name="connsiteX61" fmla="*/ 8083 w 9207"/>
              <a:gd name="connsiteY61" fmla="*/ 7698 h 9988"/>
              <a:gd name="connsiteX62" fmla="*/ 8131 w 9207"/>
              <a:gd name="connsiteY62" fmla="*/ 7808 h 9988"/>
              <a:gd name="connsiteX63" fmla="*/ 8131 w 9207"/>
              <a:gd name="connsiteY63" fmla="*/ 9988 h 9988"/>
              <a:gd name="connsiteX64" fmla="*/ 8218 w 9207"/>
              <a:gd name="connsiteY64" fmla="*/ 9988 h 9988"/>
              <a:gd name="connsiteX65" fmla="*/ 8218 w 9207"/>
              <a:gd name="connsiteY65" fmla="*/ 7990 h 9988"/>
              <a:gd name="connsiteX66" fmla="*/ 8361 w 9207"/>
              <a:gd name="connsiteY66" fmla="*/ 7698 h 9988"/>
              <a:gd name="connsiteX67" fmla="*/ 9207 w 9207"/>
              <a:gd name="connsiteY67" fmla="*/ 5847 h 9988"/>
              <a:gd name="connsiteX0" fmla="*/ 10000 w 10000"/>
              <a:gd name="connsiteY0" fmla="*/ 5854 h 10000"/>
              <a:gd name="connsiteX1" fmla="*/ 8955 w 10000"/>
              <a:gd name="connsiteY1" fmla="*/ 4122 h 10000"/>
              <a:gd name="connsiteX2" fmla="*/ 8072 w 10000"/>
              <a:gd name="connsiteY2" fmla="*/ 4768 h 10000"/>
              <a:gd name="connsiteX3" fmla="*/ 7721 w 10000"/>
              <a:gd name="connsiteY3" fmla="*/ 4878 h 10000"/>
              <a:gd name="connsiteX4" fmla="*/ 7712 w 10000"/>
              <a:gd name="connsiteY4" fmla="*/ 4866 h 10000"/>
              <a:gd name="connsiteX5" fmla="*/ 7582 w 10000"/>
              <a:gd name="connsiteY5" fmla="*/ 4415 h 10000"/>
              <a:gd name="connsiteX6" fmla="*/ 7595 w 10000"/>
              <a:gd name="connsiteY6" fmla="*/ 3939 h 10000"/>
              <a:gd name="connsiteX7" fmla="*/ 6581 w 10000"/>
              <a:gd name="connsiteY7" fmla="*/ 2317 h 10000"/>
              <a:gd name="connsiteX8" fmla="*/ 6552 w 10000"/>
              <a:gd name="connsiteY8" fmla="*/ 2317 h 10000"/>
              <a:gd name="connsiteX9" fmla="*/ 6552 w 10000"/>
              <a:gd name="connsiteY9" fmla="*/ 0 h 10000"/>
              <a:gd name="connsiteX10" fmla="*/ 6457 w 10000"/>
              <a:gd name="connsiteY10" fmla="*/ 0 h 10000"/>
              <a:gd name="connsiteX11" fmla="*/ 6457 w 10000"/>
              <a:gd name="connsiteY11" fmla="*/ 1854 h 10000"/>
              <a:gd name="connsiteX12" fmla="*/ 6229 w 10000"/>
              <a:gd name="connsiteY12" fmla="*/ 2366 h 10000"/>
              <a:gd name="connsiteX13" fmla="*/ 5420 w 10000"/>
              <a:gd name="connsiteY13" fmla="*/ 4110 h 10000"/>
              <a:gd name="connsiteX14" fmla="*/ 5442 w 10000"/>
              <a:gd name="connsiteY14" fmla="*/ 4463 h 10000"/>
              <a:gd name="connsiteX15" fmla="*/ 5317 w 10000"/>
              <a:gd name="connsiteY15" fmla="*/ 4939 h 10000"/>
              <a:gd name="connsiteX16" fmla="*/ 4979 w 10000"/>
              <a:gd name="connsiteY16" fmla="*/ 4829 h 10000"/>
              <a:gd name="connsiteX17" fmla="*/ 4112 w 10000"/>
              <a:gd name="connsiteY17" fmla="*/ 4110 h 10000"/>
              <a:gd name="connsiteX18" fmla="*/ 3266 w 10000"/>
              <a:gd name="connsiteY18" fmla="*/ 4793 h 10000"/>
              <a:gd name="connsiteX19" fmla="*/ 2876 w 10000"/>
              <a:gd name="connsiteY19" fmla="*/ 4915 h 10000"/>
              <a:gd name="connsiteX20" fmla="*/ 2862 w 10000"/>
              <a:gd name="connsiteY20" fmla="*/ 4902 h 10000"/>
              <a:gd name="connsiteX21" fmla="*/ 2714 w 10000"/>
              <a:gd name="connsiteY21" fmla="*/ 4402 h 10000"/>
              <a:gd name="connsiteX22" fmla="*/ 2721 w 10000"/>
              <a:gd name="connsiteY22" fmla="*/ 3951 h 10000"/>
              <a:gd name="connsiteX23" fmla="*/ 1706 w 10000"/>
              <a:gd name="connsiteY23" fmla="*/ 2317 h 10000"/>
              <a:gd name="connsiteX24" fmla="*/ 1706 w 10000"/>
              <a:gd name="connsiteY24" fmla="*/ 2317 h 10000"/>
              <a:gd name="connsiteX25" fmla="*/ 1706 w 10000"/>
              <a:gd name="connsiteY25" fmla="*/ 0 h 10000"/>
              <a:gd name="connsiteX26" fmla="*/ 1619 w 10000"/>
              <a:gd name="connsiteY26" fmla="*/ 0 h 10000"/>
              <a:gd name="connsiteX27" fmla="*/ 1619 w 10000"/>
              <a:gd name="connsiteY27" fmla="*/ 1841 h 10000"/>
              <a:gd name="connsiteX28" fmla="*/ 1369 w 10000"/>
              <a:gd name="connsiteY28" fmla="*/ 2366 h 10000"/>
              <a:gd name="connsiteX29" fmla="*/ 553 w 10000"/>
              <a:gd name="connsiteY29" fmla="*/ 4110 h 10000"/>
              <a:gd name="connsiteX30" fmla="*/ 590 w 10000"/>
              <a:gd name="connsiteY30" fmla="*/ 4598 h 10000"/>
              <a:gd name="connsiteX31" fmla="*/ 443 w 10000"/>
              <a:gd name="connsiteY31" fmla="*/ 4927 h 10000"/>
              <a:gd name="connsiteX32" fmla="*/ 1 w 10000"/>
              <a:gd name="connsiteY32" fmla="*/ 4634 h 10000"/>
              <a:gd name="connsiteX33" fmla="*/ 325 w 10000"/>
              <a:gd name="connsiteY33" fmla="*/ 5720 h 10000"/>
              <a:gd name="connsiteX34" fmla="*/ 451 w 10000"/>
              <a:gd name="connsiteY34" fmla="*/ 5293 h 10000"/>
              <a:gd name="connsiteX35" fmla="*/ 503 w 10000"/>
              <a:gd name="connsiteY35" fmla="*/ 5244 h 10000"/>
              <a:gd name="connsiteX36" fmla="*/ 834 w 10000"/>
              <a:gd name="connsiteY36" fmla="*/ 5329 h 10000"/>
              <a:gd name="connsiteX37" fmla="*/ 1641 w 10000"/>
              <a:gd name="connsiteY37" fmla="*/ 5915 h 10000"/>
              <a:gd name="connsiteX38" fmla="*/ 2444 w 10000"/>
              <a:gd name="connsiteY38" fmla="*/ 5329 h 10000"/>
              <a:gd name="connsiteX39" fmla="*/ 2819 w 10000"/>
              <a:gd name="connsiteY39" fmla="*/ 5244 h 10000"/>
              <a:gd name="connsiteX40" fmla="*/ 2876 w 10000"/>
              <a:gd name="connsiteY40" fmla="*/ 5293 h 10000"/>
              <a:gd name="connsiteX41" fmla="*/ 3030 w 10000"/>
              <a:gd name="connsiteY41" fmla="*/ 5768 h 10000"/>
              <a:gd name="connsiteX42" fmla="*/ 3023 w 10000"/>
              <a:gd name="connsiteY42" fmla="*/ 6037 h 10000"/>
              <a:gd name="connsiteX43" fmla="*/ 3854 w 10000"/>
              <a:gd name="connsiteY43" fmla="*/ 7671 h 10000"/>
              <a:gd name="connsiteX44" fmla="*/ 3994 w 10000"/>
              <a:gd name="connsiteY44" fmla="*/ 7976 h 10000"/>
              <a:gd name="connsiteX45" fmla="*/ 3994 w 10000"/>
              <a:gd name="connsiteY45" fmla="*/ 10000 h 10000"/>
              <a:gd name="connsiteX46" fmla="*/ 4082 w 10000"/>
              <a:gd name="connsiteY46" fmla="*/ 10000 h 10000"/>
              <a:gd name="connsiteX47" fmla="*/ 4082 w 10000"/>
              <a:gd name="connsiteY47" fmla="*/ 7829 h 10000"/>
              <a:gd name="connsiteX48" fmla="*/ 4149 w 10000"/>
              <a:gd name="connsiteY48" fmla="*/ 7720 h 10000"/>
              <a:gd name="connsiteX49" fmla="*/ 5198 w 10000"/>
              <a:gd name="connsiteY49" fmla="*/ 5915 h 10000"/>
              <a:gd name="connsiteX50" fmla="*/ 5192 w 10000"/>
              <a:gd name="connsiteY50" fmla="*/ 5732 h 10000"/>
              <a:gd name="connsiteX51" fmla="*/ 5324 w 10000"/>
              <a:gd name="connsiteY51" fmla="*/ 5305 h 10000"/>
              <a:gd name="connsiteX52" fmla="*/ 5382 w 10000"/>
              <a:gd name="connsiteY52" fmla="*/ 5256 h 10000"/>
              <a:gd name="connsiteX53" fmla="*/ 5707 w 10000"/>
              <a:gd name="connsiteY53" fmla="*/ 5329 h 10000"/>
              <a:gd name="connsiteX54" fmla="*/ 6508 w 10000"/>
              <a:gd name="connsiteY54" fmla="*/ 5915 h 10000"/>
              <a:gd name="connsiteX55" fmla="*/ 7324 w 10000"/>
              <a:gd name="connsiteY55" fmla="*/ 5305 h 10000"/>
              <a:gd name="connsiteX56" fmla="*/ 7669 w 10000"/>
              <a:gd name="connsiteY56" fmla="*/ 5207 h 10000"/>
              <a:gd name="connsiteX57" fmla="*/ 7691 w 10000"/>
              <a:gd name="connsiteY57" fmla="*/ 5232 h 10000"/>
              <a:gd name="connsiteX58" fmla="*/ 7832 w 10000"/>
              <a:gd name="connsiteY58" fmla="*/ 5683 h 10000"/>
              <a:gd name="connsiteX59" fmla="*/ 7832 w 10000"/>
              <a:gd name="connsiteY59" fmla="*/ 6134 h 10000"/>
              <a:gd name="connsiteX60" fmla="*/ 8779 w 10000"/>
              <a:gd name="connsiteY60" fmla="*/ 7707 h 10000"/>
              <a:gd name="connsiteX61" fmla="*/ 8831 w 10000"/>
              <a:gd name="connsiteY61" fmla="*/ 7817 h 10000"/>
              <a:gd name="connsiteX62" fmla="*/ 8831 w 10000"/>
              <a:gd name="connsiteY62" fmla="*/ 10000 h 10000"/>
              <a:gd name="connsiteX63" fmla="*/ 8926 w 10000"/>
              <a:gd name="connsiteY63" fmla="*/ 10000 h 10000"/>
              <a:gd name="connsiteX64" fmla="*/ 8926 w 10000"/>
              <a:gd name="connsiteY64" fmla="*/ 8000 h 10000"/>
              <a:gd name="connsiteX65" fmla="*/ 9081 w 10000"/>
              <a:gd name="connsiteY65" fmla="*/ 7707 h 10000"/>
              <a:gd name="connsiteX66" fmla="*/ 10000 w 10000"/>
              <a:gd name="connsiteY66" fmla="*/ 5854 h 10000"/>
              <a:gd name="connsiteX0" fmla="*/ 9999 w 9999"/>
              <a:gd name="connsiteY0" fmla="*/ 5854 h 10000"/>
              <a:gd name="connsiteX1" fmla="*/ 8954 w 9999"/>
              <a:gd name="connsiteY1" fmla="*/ 4122 h 10000"/>
              <a:gd name="connsiteX2" fmla="*/ 8071 w 9999"/>
              <a:gd name="connsiteY2" fmla="*/ 4768 h 10000"/>
              <a:gd name="connsiteX3" fmla="*/ 7720 w 9999"/>
              <a:gd name="connsiteY3" fmla="*/ 4878 h 10000"/>
              <a:gd name="connsiteX4" fmla="*/ 7711 w 9999"/>
              <a:gd name="connsiteY4" fmla="*/ 4866 h 10000"/>
              <a:gd name="connsiteX5" fmla="*/ 7581 w 9999"/>
              <a:gd name="connsiteY5" fmla="*/ 4415 h 10000"/>
              <a:gd name="connsiteX6" fmla="*/ 7594 w 9999"/>
              <a:gd name="connsiteY6" fmla="*/ 3939 h 10000"/>
              <a:gd name="connsiteX7" fmla="*/ 6580 w 9999"/>
              <a:gd name="connsiteY7" fmla="*/ 2317 h 10000"/>
              <a:gd name="connsiteX8" fmla="*/ 6551 w 9999"/>
              <a:gd name="connsiteY8" fmla="*/ 2317 h 10000"/>
              <a:gd name="connsiteX9" fmla="*/ 6551 w 9999"/>
              <a:gd name="connsiteY9" fmla="*/ 0 h 10000"/>
              <a:gd name="connsiteX10" fmla="*/ 6456 w 9999"/>
              <a:gd name="connsiteY10" fmla="*/ 0 h 10000"/>
              <a:gd name="connsiteX11" fmla="*/ 6456 w 9999"/>
              <a:gd name="connsiteY11" fmla="*/ 1854 h 10000"/>
              <a:gd name="connsiteX12" fmla="*/ 6228 w 9999"/>
              <a:gd name="connsiteY12" fmla="*/ 2366 h 10000"/>
              <a:gd name="connsiteX13" fmla="*/ 5419 w 9999"/>
              <a:gd name="connsiteY13" fmla="*/ 4110 h 10000"/>
              <a:gd name="connsiteX14" fmla="*/ 5441 w 9999"/>
              <a:gd name="connsiteY14" fmla="*/ 4463 h 10000"/>
              <a:gd name="connsiteX15" fmla="*/ 5316 w 9999"/>
              <a:gd name="connsiteY15" fmla="*/ 4939 h 10000"/>
              <a:gd name="connsiteX16" fmla="*/ 4978 w 9999"/>
              <a:gd name="connsiteY16" fmla="*/ 4829 h 10000"/>
              <a:gd name="connsiteX17" fmla="*/ 4111 w 9999"/>
              <a:gd name="connsiteY17" fmla="*/ 4110 h 10000"/>
              <a:gd name="connsiteX18" fmla="*/ 3265 w 9999"/>
              <a:gd name="connsiteY18" fmla="*/ 4793 h 10000"/>
              <a:gd name="connsiteX19" fmla="*/ 2875 w 9999"/>
              <a:gd name="connsiteY19" fmla="*/ 4915 h 10000"/>
              <a:gd name="connsiteX20" fmla="*/ 2861 w 9999"/>
              <a:gd name="connsiteY20" fmla="*/ 4902 h 10000"/>
              <a:gd name="connsiteX21" fmla="*/ 2713 w 9999"/>
              <a:gd name="connsiteY21" fmla="*/ 4402 h 10000"/>
              <a:gd name="connsiteX22" fmla="*/ 2720 w 9999"/>
              <a:gd name="connsiteY22" fmla="*/ 3951 h 10000"/>
              <a:gd name="connsiteX23" fmla="*/ 1705 w 9999"/>
              <a:gd name="connsiteY23" fmla="*/ 2317 h 10000"/>
              <a:gd name="connsiteX24" fmla="*/ 1705 w 9999"/>
              <a:gd name="connsiteY24" fmla="*/ 2317 h 10000"/>
              <a:gd name="connsiteX25" fmla="*/ 1705 w 9999"/>
              <a:gd name="connsiteY25" fmla="*/ 0 h 10000"/>
              <a:gd name="connsiteX26" fmla="*/ 1618 w 9999"/>
              <a:gd name="connsiteY26" fmla="*/ 0 h 10000"/>
              <a:gd name="connsiteX27" fmla="*/ 1618 w 9999"/>
              <a:gd name="connsiteY27" fmla="*/ 1841 h 10000"/>
              <a:gd name="connsiteX28" fmla="*/ 1368 w 9999"/>
              <a:gd name="connsiteY28" fmla="*/ 2366 h 10000"/>
              <a:gd name="connsiteX29" fmla="*/ 552 w 9999"/>
              <a:gd name="connsiteY29" fmla="*/ 4110 h 10000"/>
              <a:gd name="connsiteX30" fmla="*/ 589 w 9999"/>
              <a:gd name="connsiteY30" fmla="*/ 4598 h 10000"/>
              <a:gd name="connsiteX31" fmla="*/ 442 w 9999"/>
              <a:gd name="connsiteY31" fmla="*/ 4927 h 10000"/>
              <a:gd name="connsiteX32" fmla="*/ 0 w 9999"/>
              <a:gd name="connsiteY32" fmla="*/ 4634 h 10000"/>
              <a:gd name="connsiteX33" fmla="*/ 450 w 9999"/>
              <a:gd name="connsiteY33" fmla="*/ 5293 h 10000"/>
              <a:gd name="connsiteX34" fmla="*/ 502 w 9999"/>
              <a:gd name="connsiteY34" fmla="*/ 5244 h 10000"/>
              <a:gd name="connsiteX35" fmla="*/ 833 w 9999"/>
              <a:gd name="connsiteY35" fmla="*/ 5329 h 10000"/>
              <a:gd name="connsiteX36" fmla="*/ 1640 w 9999"/>
              <a:gd name="connsiteY36" fmla="*/ 5915 h 10000"/>
              <a:gd name="connsiteX37" fmla="*/ 2443 w 9999"/>
              <a:gd name="connsiteY37" fmla="*/ 5329 h 10000"/>
              <a:gd name="connsiteX38" fmla="*/ 2818 w 9999"/>
              <a:gd name="connsiteY38" fmla="*/ 5244 h 10000"/>
              <a:gd name="connsiteX39" fmla="*/ 2875 w 9999"/>
              <a:gd name="connsiteY39" fmla="*/ 5293 h 10000"/>
              <a:gd name="connsiteX40" fmla="*/ 3029 w 9999"/>
              <a:gd name="connsiteY40" fmla="*/ 5768 h 10000"/>
              <a:gd name="connsiteX41" fmla="*/ 3022 w 9999"/>
              <a:gd name="connsiteY41" fmla="*/ 6037 h 10000"/>
              <a:gd name="connsiteX42" fmla="*/ 3853 w 9999"/>
              <a:gd name="connsiteY42" fmla="*/ 7671 h 10000"/>
              <a:gd name="connsiteX43" fmla="*/ 3993 w 9999"/>
              <a:gd name="connsiteY43" fmla="*/ 7976 h 10000"/>
              <a:gd name="connsiteX44" fmla="*/ 3993 w 9999"/>
              <a:gd name="connsiteY44" fmla="*/ 10000 h 10000"/>
              <a:gd name="connsiteX45" fmla="*/ 4081 w 9999"/>
              <a:gd name="connsiteY45" fmla="*/ 10000 h 10000"/>
              <a:gd name="connsiteX46" fmla="*/ 4081 w 9999"/>
              <a:gd name="connsiteY46" fmla="*/ 7829 h 10000"/>
              <a:gd name="connsiteX47" fmla="*/ 4148 w 9999"/>
              <a:gd name="connsiteY47" fmla="*/ 7720 h 10000"/>
              <a:gd name="connsiteX48" fmla="*/ 5197 w 9999"/>
              <a:gd name="connsiteY48" fmla="*/ 5915 h 10000"/>
              <a:gd name="connsiteX49" fmla="*/ 5191 w 9999"/>
              <a:gd name="connsiteY49" fmla="*/ 5732 h 10000"/>
              <a:gd name="connsiteX50" fmla="*/ 5323 w 9999"/>
              <a:gd name="connsiteY50" fmla="*/ 5305 h 10000"/>
              <a:gd name="connsiteX51" fmla="*/ 5381 w 9999"/>
              <a:gd name="connsiteY51" fmla="*/ 5256 h 10000"/>
              <a:gd name="connsiteX52" fmla="*/ 5706 w 9999"/>
              <a:gd name="connsiteY52" fmla="*/ 5329 h 10000"/>
              <a:gd name="connsiteX53" fmla="*/ 6507 w 9999"/>
              <a:gd name="connsiteY53" fmla="*/ 5915 h 10000"/>
              <a:gd name="connsiteX54" fmla="*/ 7323 w 9999"/>
              <a:gd name="connsiteY54" fmla="*/ 5305 h 10000"/>
              <a:gd name="connsiteX55" fmla="*/ 7668 w 9999"/>
              <a:gd name="connsiteY55" fmla="*/ 5207 h 10000"/>
              <a:gd name="connsiteX56" fmla="*/ 7690 w 9999"/>
              <a:gd name="connsiteY56" fmla="*/ 5232 h 10000"/>
              <a:gd name="connsiteX57" fmla="*/ 7831 w 9999"/>
              <a:gd name="connsiteY57" fmla="*/ 5683 h 10000"/>
              <a:gd name="connsiteX58" fmla="*/ 7831 w 9999"/>
              <a:gd name="connsiteY58" fmla="*/ 6134 h 10000"/>
              <a:gd name="connsiteX59" fmla="*/ 8778 w 9999"/>
              <a:gd name="connsiteY59" fmla="*/ 7707 h 10000"/>
              <a:gd name="connsiteX60" fmla="*/ 8830 w 9999"/>
              <a:gd name="connsiteY60" fmla="*/ 7817 h 10000"/>
              <a:gd name="connsiteX61" fmla="*/ 8830 w 9999"/>
              <a:gd name="connsiteY61" fmla="*/ 10000 h 10000"/>
              <a:gd name="connsiteX62" fmla="*/ 8925 w 9999"/>
              <a:gd name="connsiteY62" fmla="*/ 10000 h 10000"/>
              <a:gd name="connsiteX63" fmla="*/ 8925 w 9999"/>
              <a:gd name="connsiteY63" fmla="*/ 8000 h 10000"/>
              <a:gd name="connsiteX64" fmla="*/ 9080 w 9999"/>
              <a:gd name="connsiteY64" fmla="*/ 7707 h 10000"/>
              <a:gd name="connsiteX65" fmla="*/ 9999 w 9999"/>
              <a:gd name="connsiteY65" fmla="*/ 5854 h 10000"/>
              <a:gd name="connsiteX0" fmla="*/ 9569 w 9569"/>
              <a:gd name="connsiteY0" fmla="*/ 5854 h 10000"/>
              <a:gd name="connsiteX1" fmla="*/ 8524 w 9569"/>
              <a:gd name="connsiteY1" fmla="*/ 4122 h 10000"/>
              <a:gd name="connsiteX2" fmla="*/ 7641 w 9569"/>
              <a:gd name="connsiteY2" fmla="*/ 4768 h 10000"/>
              <a:gd name="connsiteX3" fmla="*/ 7290 w 9569"/>
              <a:gd name="connsiteY3" fmla="*/ 4878 h 10000"/>
              <a:gd name="connsiteX4" fmla="*/ 7281 w 9569"/>
              <a:gd name="connsiteY4" fmla="*/ 4866 h 10000"/>
              <a:gd name="connsiteX5" fmla="*/ 7151 w 9569"/>
              <a:gd name="connsiteY5" fmla="*/ 4415 h 10000"/>
              <a:gd name="connsiteX6" fmla="*/ 7164 w 9569"/>
              <a:gd name="connsiteY6" fmla="*/ 3939 h 10000"/>
              <a:gd name="connsiteX7" fmla="*/ 6150 w 9569"/>
              <a:gd name="connsiteY7" fmla="*/ 2317 h 10000"/>
              <a:gd name="connsiteX8" fmla="*/ 6121 w 9569"/>
              <a:gd name="connsiteY8" fmla="*/ 2317 h 10000"/>
              <a:gd name="connsiteX9" fmla="*/ 6121 w 9569"/>
              <a:gd name="connsiteY9" fmla="*/ 0 h 10000"/>
              <a:gd name="connsiteX10" fmla="*/ 6026 w 9569"/>
              <a:gd name="connsiteY10" fmla="*/ 0 h 10000"/>
              <a:gd name="connsiteX11" fmla="*/ 6026 w 9569"/>
              <a:gd name="connsiteY11" fmla="*/ 1854 h 10000"/>
              <a:gd name="connsiteX12" fmla="*/ 5798 w 9569"/>
              <a:gd name="connsiteY12" fmla="*/ 2366 h 10000"/>
              <a:gd name="connsiteX13" fmla="*/ 4989 w 9569"/>
              <a:gd name="connsiteY13" fmla="*/ 4110 h 10000"/>
              <a:gd name="connsiteX14" fmla="*/ 5011 w 9569"/>
              <a:gd name="connsiteY14" fmla="*/ 4463 h 10000"/>
              <a:gd name="connsiteX15" fmla="*/ 4886 w 9569"/>
              <a:gd name="connsiteY15" fmla="*/ 4939 h 10000"/>
              <a:gd name="connsiteX16" fmla="*/ 4547 w 9569"/>
              <a:gd name="connsiteY16" fmla="*/ 4829 h 10000"/>
              <a:gd name="connsiteX17" fmla="*/ 3680 w 9569"/>
              <a:gd name="connsiteY17" fmla="*/ 4110 h 10000"/>
              <a:gd name="connsiteX18" fmla="*/ 2834 w 9569"/>
              <a:gd name="connsiteY18" fmla="*/ 4793 h 10000"/>
              <a:gd name="connsiteX19" fmla="*/ 2444 w 9569"/>
              <a:gd name="connsiteY19" fmla="*/ 4915 h 10000"/>
              <a:gd name="connsiteX20" fmla="*/ 2430 w 9569"/>
              <a:gd name="connsiteY20" fmla="*/ 4902 h 10000"/>
              <a:gd name="connsiteX21" fmla="*/ 2282 w 9569"/>
              <a:gd name="connsiteY21" fmla="*/ 4402 h 10000"/>
              <a:gd name="connsiteX22" fmla="*/ 2289 w 9569"/>
              <a:gd name="connsiteY22" fmla="*/ 3951 h 10000"/>
              <a:gd name="connsiteX23" fmla="*/ 1274 w 9569"/>
              <a:gd name="connsiteY23" fmla="*/ 2317 h 10000"/>
              <a:gd name="connsiteX24" fmla="*/ 1274 w 9569"/>
              <a:gd name="connsiteY24" fmla="*/ 2317 h 10000"/>
              <a:gd name="connsiteX25" fmla="*/ 1274 w 9569"/>
              <a:gd name="connsiteY25" fmla="*/ 0 h 10000"/>
              <a:gd name="connsiteX26" fmla="*/ 1187 w 9569"/>
              <a:gd name="connsiteY26" fmla="*/ 0 h 10000"/>
              <a:gd name="connsiteX27" fmla="*/ 1187 w 9569"/>
              <a:gd name="connsiteY27" fmla="*/ 1841 h 10000"/>
              <a:gd name="connsiteX28" fmla="*/ 937 w 9569"/>
              <a:gd name="connsiteY28" fmla="*/ 2366 h 10000"/>
              <a:gd name="connsiteX29" fmla="*/ 121 w 9569"/>
              <a:gd name="connsiteY29" fmla="*/ 4110 h 10000"/>
              <a:gd name="connsiteX30" fmla="*/ 158 w 9569"/>
              <a:gd name="connsiteY30" fmla="*/ 4598 h 10000"/>
              <a:gd name="connsiteX31" fmla="*/ 11 w 9569"/>
              <a:gd name="connsiteY31" fmla="*/ 4927 h 10000"/>
              <a:gd name="connsiteX32" fmla="*/ 19 w 9569"/>
              <a:gd name="connsiteY32" fmla="*/ 5293 h 10000"/>
              <a:gd name="connsiteX33" fmla="*/ 71 w 9569"/>
              <a:gd name="connsiteY33" fmla="*/ 5244 h 10000"/>
              <a:gd name="connsiteX34" fmla="*/ 402 w 9569"/>
              <a:gd name="connsiteY34" fmla="*/ 5329 h 10000"/>
              <a:gd name="connsiteX35" fmla="*/ 1209 w 9569"/>
              <a:gd name="connsiteY35" fmla="*/ 5915 h 10000"/>
              <a:gd name="connsiteX36" fmla="*/ 2012 w 9569"/>
              <a:gd name="connsiteY36" fmla="*/ 5329 h 10000"/>
              <a:gd name="connsiteX37" fmla="*/ 2387 w 9569"/>
              <a:gd name="connsiteY37" fmla="*/ 5244 h 10000"/>
              <a:gd name="connsiteX38" fmla="*/ 2444 w 9569"/>
              <a:gd name="connsiteY38" fmla="*/ 5293 h 10000"/>
              <a:gd name="connsiteX39" fmla="*/ 2598 w 9569"/>
              <a:gd name="connsiteY39" fmla="*/ 5768 h 10000"/>
              <a:gd name="connsiteX40" fmla="*/ 2591 w 9569"/>
              <a:gd name="connsiteY40" fmla="*/ 6037 h 10000"/>
              <a:gd name="connsiteX41" fmla="*/ 3422 w 9569"/>
              <a:gd name="connsiteY41" fmla="*/ 7671 h 10000"/>
              <a:gd name="connsiteX42" fmla="*/ 3562 w 9569"/>
              <a:gd name="connsiteY42" fmla="*/ 7976 h 10000"/>
              <a:gd name="connsiteX43" fmla="*/ 3562 w 9569"/>
              <a:gd name="connsiteY43" fmla="*/ 10000 h 10000"/>
              <a:gd name="connsiteX44" fmla="*/ 3650 w 9569"/>
              <a:gd name="connsiteY44" fmla="*/ 10000 h 10000"/>
              <a:gd name="connsiteX45" fmla="*/ 3650 w 9569"/>
              <a:gd name="connsiteY45" fmla="*/ 7829 h 10000"/>
              <a:gd name="connsiteX46" fmla="*/ 3717 w 9569"/>
              <a:gd name="connsiteY46" fmla="*/ 7720 h 10000"/>
              <a:gd name="connsiteX47" fmla="*/ 4767 w 9569"/>
              <a:gd name="connsiteY47" fmla="*/ 5915 h 10000"/>
              <a:gd name="connsiteX48" fmla="*/ 4761 w 9569"/>
              <a:gd name="connsiteY48" fmla="*/ 5732 h 10000"/>
              <a:gd name="connsiteX49" fmla="*/ 4893 w 9569"/>
              <a:gd name="connsiteY49" fmla="*/ 5305 h 10000"/>
              <a:gd name="connsiteX50" fmla="*/ 4951 w 9569"/>
              <a:gd name="connsiteY50" fmla="*/ 5256 h 10000"/>
              <a:gd name="connsiteX51" fmla="*/ 5276 w 9569"/>
              <a:gd name="connsiteY51" fmla="*/ 5329 h 10000"/>
              <a:gd name="connsiteX52" fmla="*/ 6077 w 9569"/>
              <a:gd name="connsiteY52" fmla="*/ 5915 h 10000"/>
              <a:gd name="connsiteX53" fmla="*/ 6893 w 9569"/>
              <a:gd name="connsiteY53" fmla="*/ 5305 h 10000"/>
              <a:gd name="connsiteX54" fmla="*/ 7238 w 9569"/>
              <a:gd name="connsiteY54" fmla="*/ 5207 h 10000"/>
              <a:gd name="connsiteX55" fmla="*/ 7260 w 9569"/>
              <a:gd name="connsiteY55" fmla="*/ 5232 h 10000"/>
              <a:gd name="connsiteX56" fmla="*/ 7401 w 9569"/>
              <a:gd name="connsiteY56" fmla="*/ 5683 h 10000"/>
              <a:gd name="connsiteX57" fmla="*/ 7401 w 9569"/>
              <a:gd name="connsiteY57" fmla="*/ 6134 h 10000"/>
              <a:gd name="connsiteX58" fmla="*/ 8348 w 9569"/>
              <a:gd name="connsiteY58" fmla="*/ 7707 h 10000"/>
              <a:gd name="connsiteX59" fmla="*/ 8400 w 9569"/>
              <a:gd name="connsiteY59" fmla="*/ 7817 h 10000"/>
              <a:gd name="connsiteX60" fmla="*/ 8400 w 9569"/>
              <a:gd name="connsiteY60" fmla="*/ 10000 h 10000"/>
              <a:gd name="connsiteX61" fmla="*/ 8495 w 9569"/>
              <a:gd name="connsiteY61" fmla="*/ 10000 h 10000"/>
              <a:gd name="connsiteX62" fmla="*/ 8495 w 9569"/>
              <a:gd name="connsiteY62" fmla="*/ 8000 h 10000"/>
              <a:gd name="connsiteX63" fmla="*/ 8650 w 9569"/>
              <a:gd name="connsiteY63" fmla="*/ 7707 h 10000"/>
              <a:gd name="connsiteX64" fmla="*/ 9569 w 9569"/>
              <a:gd name="connsiteY64" fmla="*/ 5854 h 10000"/>
              <a:gd name="connsiteX0" fmla="*/ 10019 w 10019"/>
              <a:gd name="connsiteY0" fmla="*/ 5854 h 10000"/>
              <a:gd name="connsiteX1" fmla="*/ 8927 w 10019"/>
              <a:gd name="connsiteY1" fmla="*/ 4122 h 10000"/>
              <a:gd name="connsiteX2" fmla="*/ 8004 w 10019"/>
              <a:gd name="connsiteY2" fmla="*/ 4768 h 10000"/>
              <a:gd name="connsiteX3" fmla="*/ 7637 w 10019"/>
              <a:gd name="connsiteY3" fmla="*/ 4878 h 10000"/>
              <a:gd name="connsiteX4" fmla="*/ 7628 w 10019"/>
              <a:gd name="connsiteY4" fmla="*/ 4866 h 10000"/>
              <a:gd name="connsiteX5" fmla="*/ 7492 w 10019"/>
              <a:gd name="connsiteY5" fmla="*/ 4415 h 10000"/>
              <a:gd name="connsiteX6" fmla="*/ 7506 w 10019"/>
              <a:gd name="connsiteY6" fmla="*/ 3939 h 10000"/>
              <a:gd name="connsiteX7" fmla="*/ 6446 w 10019"/>
              <a:gd name="connsiteY7" fmla="*/ 2317 h 10000"/>
              <a:gd name="connsiteX8" fmla="*/ 6416 w 10019"/>
              <a:gd name="connsiteY8" fmla="*/ 2317 h 10000"/>
              <a:gd name="connsiteX9" fmla="*/ 6416 w 10019"/>
              <a:gd name="connsiteY9" fmla="*/ 0 h 10000"/>
              <a:gd name="connsiteX10" fmla="*/ 6316 w 10019"/>
              <a:gd name="connsiteY10" fmla="*/ 0 h 10000"/>
              <a:gd name="connsiteX11" fmla="*/ 6316 w 10019"/>
              <a:gd name="connsiteY11" fmla="*/ 1854 h 10000"/>
              <a:gd name="connsiteX12" fmla="*/ 6078 w 10019"/>
              <a:gd name="connsiteY12" fmla="*/ 2366 h 10000"/>
              <a:gd name="connsiteX13" fmla="*/ 5233 w 10019"/>
              <a:gd name="connsiteY13" fmla="*/ 4110 h 10000"/>
              <a:gd name="connsiteX14" fmla="*/ 5256 w 10019"/>
              <a:gd name="connsiteY14" fmla="*/ 4463 h 10000"/>
              <a:gd name="connsiteX15" fmla="*/ 5125 w 10019"/>
              <a:gd name="connsiteY15" fmla="*/ 4939 h 10000"/>
              <a:gd name="connsiteX16" fmla="*/ 4771 w 10019"/>
              <a:gd name="connsiteY16" fmla="*/ 4829 h 10000"/>
              <a:gd name="connsiteX17" fmla="*/ 3865 w 10019"/>
              <a:gd name="connsiteY17" fmla="*/ 4110 h 10000"/>
              <a:gd name="connsiteX18" fmla="*/ 2981 w 10019"/>
              <a:gd name="connsiteY18" fmla="*/ 4793 h 10000"/>
              <a:gd name="connsiteX19" fmla="*/ 2573 w 10019"/>
              <a:gd name="connsiteY19" fmla="*/ 4915 h 10000"/>
              <a:gd name="connsiteX20" fmla="*/ 2558 w 10019"/>
              <a:gd name="connsiteY20" fmla="*/ 4902 h 10000"/>
              <a:gd name="connsiteX21" fmla="*/ 2404 w 10019"/>
              <a:gd name="connsiteY21" fmla="*/ 4402 h 10000"/>
              <a:gd name="connsiteX22" fmla="*/ 2411 w 10019"/>
              <a:gd name="connsiteY22" fmla="*/ 3951 h 10000"/>
              <a:gd name="connsiteX23" fmla="*/ 1350 w 10019"/>
              <a:gd name="connsiteY23" fmla="*/ 2317 h 10000"/>
              <a:gd name="connsiteX24" fmla="*/ 1350 w 10019"/>
              <a:gd name="connsiteY24" fmla="*/ 2317 h 10000"/>
              <a:gd name="connsiteX25" fmla="*/ 1350 w 10019"/>
              <a:gd name="connsiteY25" fmla="*/ 0 h 10000"/>
              <a:gd name="connsiteX26" fmla="*/ 1259 w 10019"/>
              <a:gd name="connsiteY26" fmla="*/ 0 h 10000"/>
              <a:gd name="connsiteX27" fmla="*/ 1259 w 10019"/>
              <a:gd name="connsiteY27" fmla="*/ 1841 h 10000"/>
              <a:gd name="connsiteX28" fmla="*/ 998 w 10019"/>
              <a:gd name="connsiteY28" fmla="*/ 2366 h 10000"/>
              <a:gd name="connsiteX29" fmla="*/ 145 w 10019"/>
              <a:gd name="connsiteY29" fmla="*/ 4110 h 10000"/>
              <a:gd name="connsiteX30" fmla="*/ 184 w 10019"/>
              <a:gd name="connsiteY30" fmla="*/ 4598 h 10000"/>
              <a:gd name="connsiteX31" fmla="*/ 30 w 10019"/>
              <a:gd name="connsiteY31" fmla="*/ 4927 h 10000"/>
              <a:gd name="connsiteX32" fmla="*/ 39 w 10019"/>
              <a:gd name="connsiteY32" fmla="*/ 5293 h 10000"/>
              <a:gd name="connsiteX33" fmla="*/ 439 w 10019"/>
              <a:gd name="connsiteY33" fmla="*/ 5329 h 10000"/>
              <a:gd name="connsiteX34" fmla="*/ 1282 w 10019"/>
              <a:gd name="connsiteY34" fmla="*/ 5915 h 10000"/>
              <a:gd name="connsiteX35" fmla="*/ 2122 w 10019"/>
              <a:gd name="connsiteY35" fmla="*/ 5329 h 10000"/>
              <a:gd name="connsiteX36" fmla="*/ 2514 w 10019"/>
              <a:gd name="connsiteY36" fmla="*/ 5244 h 10000"/>
              <a:gd name="connsiteX37" fmla="*/ 2573 w 10019"/>
              <a:gd name="connsiteY37" fmla="*/ 5293 h 10000"/>
              <a:gd name="connsiteX38" fmla="*/ 2734 w 10019"/>
              <a:gd name="connsiteY38" fmla="*/ 5768 h 10000"/>
              <a:gd name="connsiteX39" fmla="*/ 2727 w 10019"/>
              <a:gd name="connsiteY39" fmla="*/ 6037 h 10000"/>
              <a:gd name="connsiteX40" fmla="*/ 3595 w 10019"/>
              <a:gd name="connsiteY40" fmla="*/ 7671 h 10000"/>
              <a:gd name="connsiteX41" fmla="*/ 3741 w 10019"/>
              <a:gd name="connsiteY41" fmla="*/ 7976 h 10000"/>
              <a:gd name="connsiteX42" fmla="*/ 3741 w 10019"/>
              <a:gd name="connsiteY42" fmla="*/ 10000 h 10000"/>
              <a:gd name="connsiteX43" fmla="*/ 3833 w 10019"/>
              <a:gd name="connsiteY43" fmla="*/ 10000 h 10000"/>
              <a:gd name="connsiteX44" fmla="*/ 3833 w 10019"/>
              <a:gd name="connsiteY44" fmla="*/ 7829 h 10000"/>
              <a:gd name="connsiteX45" fmla="*/ 3903 w 10019"/>
              <a:gd name="connsiteY45" fmla="*/ 7720 h 10000"/>
              <a:gd name="connsiteX46" fmla="*/ 5001 w 10019"/>
              <a:gd name="connsiteY46" fmla="*/ 5915 h 10000"/>
              <a:gd name="connsiteX47" fmla="*/ 4994 w 10019"/>
              <a:gd name="connsiteY47" fmla="*/ 5732 h 10000"/>
              <a:gd name="connsiteX48" fmla="*/ 5132 w 10019"/>
              <a:gd name="connsiteY48" fmla="*/ 5305 h 10000"/>
              <a:gd name="connsiteX49" fmla="*/ 5193 w 10019"/>
              <a:gd name="connsiteY49" fmla="*/ 5256 h 10000"/>
              <a:gd name="connsiteX50" fmla="*/ 5533 w 10019"/>
              <a:gd name="connsiteY50" fmla="*/ 5329 h 10000"/>
              <a:gd name="connsiteX51" fmla="*/ 6370 w 10019"/>
              <a:gd name="connsiteY51" fmla="*/ 5915 h 10000"/>
              <a:gd name="connsiteX52" fmla="*/ 7222 w 10019"/>
              <a:gd name="connsiteY52" fmla="*/ 5305 h 10000"/>
              <a:gd name="connsiteX53" fmla="*/ 7583 w 10019"/>
              <a:gd name="connsiteY53" fmla="*/ 5207 h 10000"/>
              <a:gd name="connsiteX54" fmla="*/ 7606 w 10019"/>
              <a:gd name="connsiteY54" fmla="*/ 5232 h 10000"/>
              <a:gd name="connsiteX55" fmla="*/ 7753 w 10019"/>
              <a:gd name="connsiteY55" fmla="*/ 5683 h 10000"/>
              <a:gd name="connsiteX56" fmla="*/ 7753 w 10019"/>
              <a:gd name="connsiteY56" fmla="*/ 6134 h 10000"/>
              <a:gd name="connsiteX57" fmla="*/ 8743 w 10019"/>
              <a:gd name="connsiteY57" fmla="*/ 7707 h 10000"/>
              <a:gd name="connsiteX58" fmla="*/ 8797 w 10019"/>
              <a:gd name="connsiteY58" fmla="*/ 7817 h 10000"/>
              <a:gd name="connsiteX59" fmla="*/ 8797 w 10019"/>
              <a:gd name="connsiteY59" fmla="*/ 10000 h 10000"/>
              <a:gd name="connsiteX60" fmla="*/ 8897 w 10019"/>
              <a:gd name="connsiteY60" fmla="*/ 10000 h 10000"/>
              <a:gd name="connsiteX61" fmla="*/ 8897 w 10019"/>
              <a:gd name="connsiteY61" fmla="*/ 8000 h 10000"/>
              <a:gd name="connsiteX62" fmla="*/ 9059 w 10019"/>
              <a:gd name="connsiteY62" fmla="*/ 7707 h 10000"/>
              <a:gd name="connsiteX63" fmla="*/ 10019 w 10019"/>
              <a:gd name="connsiteY63" fmla="*/ 5854 h 10000"/>
              <a:gd name="connsiteX0" fmla="*/ 9987 w 9987"/>
              <a:gd name="connsiteY0" fmla="*/ 5854 h 10000"/>
              <a:gd name="connsiteX1" fmla="*/ 8895 w 9987"/>
              <a:gd name="connsiteY1" fmla="*/ 4122 h 10000"/>
              <a:gd name="connsiteX2" fmla="*/ 7972 w 9987"/>
              <a:gd name="connsiteY2" fmla="*/ 4768 h 10000"/>
              <a:gd name="connsiteX3" fmla="*/ 7605 w 9987"/>
              <a:gd name="connsiteY3" fmla="*/ 4878 h 10000"/>
              <a:gd name="connsiteX4" fmla="*/ 7596 w 9987"/>
              <a:gd name="connsiteY4" fmla="*/ 4866 h 10000"/>
              <a:gd name="connsiteX5" fmla="*/ 7460 w 9987"/>
              <a:gd name="connsiteY5" fmla="*/ 4415 h 10000"/>
              <a:gd name="connsiteX6" fmla="*/ 7474 w 9987"/>
              <a:gd name="connsiteY6" fmla="*/ 3939 h 10000"/>
              <a:gd name="connsiteX7" fmla="*/ 6414 w 9987"/>
              <a:gd name="connsiteY7" fmla="*/ 2317 h 10000"/>
              <a:gd name="connsiteX8" fmla="*/ 6384 w 9987"/>
              <a:gd name="connsiteY8" fmla="*/ 2317 h 10000"/>
              <a:gd name="connsiteX9" fmla="*/ 6384 w 9987"/>
              <a:gd name="connsiteY9" fmla="*/ 0 h 10000"/>
              <a:gd name="connsiteX10" fmla="*/ 6284 w 9987"/>
              <a:gd name="connsiteY10" fmla="*/ 0 h 10000"/>
              <a:gd name="connsiteX11" fmla="*/ 6284 w 9987"/>
              <a:gd name="connsiteY11" fmla="*/ 1854 h 10000"/>
              <a:gd name="connsiteX12" fmla="*/ 6046 w 9987"/>
              <a:gd name="connsiteY12" fmla="*/ 2366 h 10000"/>
              <a:gd name="connsiteX13" fmla="*/ 5201 w 9987"/>
              <a:gd name="connsiteY13" fmla="*/ 4110 h 10000"/>
              <a:gd name="connsiteX14" fmla="*/ 5224 w 9987"/>
              <a:gd name="connsiteY14" fmla="*/ 4463 h 10000"/>
              <a:gd name="connsiteX15" fmla="*/ 5093 w 9987"/>
              <a:gd name="connsiteY15" fmla="*/ 4939 h 10000"/>
              <a:gd name="connsiteX16" fmla="*/ 4739 w 9987"/>
              <a:gd name="connsiteY16" fmla="*/ 4829 h 10000"/>
              <a:gd name="connsiteX17" fmla="*/ 3833 w 9987"/>
              <a:gd name="connsiteY17" fmla="*/ 4110 h 10000"/>
              <a:gd name="connsiteX18" fmla="*/ 2949 w 9987"/>
              <a:gd name="connsiteY18" fmla="*/ 4793 h 10000"/>
              <a:gd name="connsiteX19" fmla="*/ 2541 w 9987"/>
              <a:gd name="connsiteY19" fmla="*/ 4915 h 10000"/>
              <a:gd name="connsiteX20" fmla="*/ 2526 w 9987"/>
              <a:gd name="connsiteY20" fmla="*/ 4902 h 10000"/>
              <a:gd name="connsiteX21" fmla="*/ 2372 w 9987"/>
              <a:gd name="connsiteY21" fmla="*/ 4402 h 10000"/>
              <a:gd name="connsiteX22" fmla="*/ 2379 w 9987"/>
              <a:gd name="connsiteY22" fmla="*/ 3951 h 10000"/>
              <a:gd name="connsiteX23" fmla="*/ 1318 w 9987"/>
              <a:gd name="connsiteY23" fmla="*/ 2317 h 10000"/>
              <a:gd name="connsiteX24" fmla="*/ 1318 w 9987"/>
              <a:gd name="connsiteY24" fmla="*/ 2317 h 10000"/>
              <a:gd name="connsiteX25" fmla="*/ 1318 w 9987"/>
              <a:gd name="connsiteY25" fmla="*/ 0 h 10000"/>
              <a:gd name="connsiteX26" fmla="*/ 1227 w 9987"/>
              <a:gd name="connsiteY26" fmla="*/ 0 h 10000"/>
              <a:gd name="connsiteX27" fmla="*/ 1227 w 9987"/>
              <a:gd name="connsiteY27" fmla="*/ 1841 h 10000"/>
              <a:gd name="connsiteX28" fmla="*/ 966 w 9987"/>
              <a:gd name="connsiteY28" fmla="*/ 2366 h 10000"/>
              <a:gd name="connsiteX29" fmla="*/ 113 w 9987"/>
              <a:gd name="connsiteY29" fmla="*/ 4110 h 10000"/>
              <a:gd name="connsiteX30" fmla="*/ 152 w 9987"/>
              <a:gd name="connsiteY30" fmla="*/ 4598 h 10000"/>
              <a:gd name="connsiteX31" fmla="*/ 7 w 9987"/>
              <a:gd name="connsiteY31" fmla="*/ 5293 h 10000"/>
              <a:gd name="connsiteX32" fmla="*/ 407 w 9987"/>
              <a:gd name="connsiteY32" fmla="*/ 5329 h 10000"/>
              <a:gd name="connsiteX33" fmla="*/ 1250 w 9987"/>
              <a:gd name="connsiteY33" fmla="*/ 5915 h 10000"/>
              <a:gd name="connsiteX34" fmla="*/ 2090 w 9987"/>
              <a:gd name="connsiteY34" fmla="*/ 5329 h 10000"/>
              <a:gd name="connsiteX35" fmla="*/ 2482 w 9987"/>
              <a:gd name="connsiteY35" fmla="*/ 5244 h 10000"/>
              <a:gd name="connsiteX36" fmla="*/ 2541 w 9987"/>
              <a:gd name="connsiteY36" fmla="*/ 5293 h 10000"/>
              <a:gd name="connsiteX37" fmla="*/ 2702 w 9987"/>
              <a:gd name="connsiteY37" fmla="*/ 5768 h 10000"/>
              <a:gd name="connsiteX38" fmla="*/ 2695 w 9987"/>
              <a:gd name="connsiteY38" fmla="*/ 6037 h 10000"/>
              <a:gd name="connsiteX39" fmla="*/ 3563 w 9987"/>
              <a:gd name="connsiteY39" fmla="*/ 7671 h 10000"/>
              <a:gd name="connsiteX40" fmla="*/ 3709 w 9987"/>
              <a:gd name="connsiteY40" fmla="*/ 7976 h 10000"/>
              <a:gd name="connsiteX41" fmla="*/ 3709 w 9987"/>
              <a:gd name="connsiteY41" fmla="*/ 10000 h 10000"/>
              <a:gd name="connsiteX42" fmla="*/ 3801 w 9987"/>
              <a:gd name="connsiteY42" fmla="*/ 10000 h 10000"/>
              <a:gd name="connsiteX43" fmla="*/ 3801 w 9987"/>
              <a:gd name="connsiteY43" fmla="*/ 7829 h 10000"/>
              <a:gd name="connsiteX44" fmla="*/ 3871 w 9987"/>
              <a:gd name="connsiteY44" fmla="*/ 7720 h 10000"/>
              <a:gd name="connsiteX45" fmla="*/ 4969 w 9987"/>
              <a:gd name="connsiteY45" fmla="*/ 5915 h 10000"/>
              <a:gd name="connsiteX46" fmla="*/ 4962 w 9987"/>
              <a:gd name="connsiteY46" fmla="*/ 5732 h 10000"/>
              <a:gd name="connsiteX47" fmla="*/ 5100 w 9987"/>
              <a:gd name="connsiteY47" fmla="*/ 5305 h 10000"/>
              <a:gd name="connsiteX48" fmla="*/ 5161 w 9987"/>
              <a:gd name="connsiteY48" fmla="*/ 5256 h 10000"/>
              <a:gd name="connsiteX49" fmla="*/ 5501 w 9987"/>
              <a:gd name="connsiteY49" fmla="*/ 5329 h 10000"/>
              <a:gd name="connsiteX50" fmla="*/ 6338 w 9987"/>
              <a:gd name="connsiteY50" fmla="*/ 5915 h 10000"/>
              <a:gd name="connsiteX51" fmla="*/ 7190 w 9987"/>
              <a:gd name="connsiteY51" fmla="*/ 5305 h 10000"/>
              <a:gd name="connsiteX52" fmla="*/ 7551 w 9987"/>
              <a:gd name="connsiteY52" fmla="*/ 5207 h 10000"/>
              <a:gd name="connsiteX53" fmla="*/ 7574 w 9987"/>
              <a:gd name="connsiteY53" fmla="*/ 5232 h 10000"/>
              <a:gd name="connsiteX54" fmla="*/ 7721 w 9987"/>
              <a:gd name="connsiteY54" fmla="*/ 5683 h 10000"/>
              <a:gd name="connsiteX55" fmla="*/ 7721 w 9987"/>
              <a:gd name="connsiteY55" fmla="*/ 6134 h 10000"/>
              <a:gd name="connsiteX56" fmla="*/ 8711 w 9987"/>
              <a:gd name="connsiteY56" fmla="*/ 7707 h 10000"/>
              <a:gd name="connsiteX57" fmla="*/ 8765 w 9987"/>
              <a:gd name="connsiteY57" fmla="*/ 7817 h 10000"/>
              <a:gd name="connsiteX58" fmla="*/ 8765 w 9987"/>
              <a:gd name="connsiteY58" fmla="*/ 10000 h 10000"/>
              <a:gd name="connsiteX59" fmla="*/ 8865 w 9987"/>
              <a:gd name="connsiteY59" fmla="*/ 10000 h 10000"/>
              <a:gd name="connsiteX60" fmla="*/ 8865 w 9987"/>
              <a:gd name="connsiteY60" fmla="*/ 8000 h 10000"/>
              <a:gd name="connsiteX61" fmla="*/ 9027 w 9987"/>
              <a:gd name="connsiteY61" fmla="*/ 7707 h 10000"/>
              <a:gd name="connsiteX62" fmla="*/ 9987 w 9987"/>
              <a:gd name="connsiteY62" fmla="*/ 5854 h 10000"/>
              <a:gd name="connsiteX0" fmla="*/ 9887 w 9887"/>
              <a:gd name="connsiteY0" fmla="*/ 5854 h 10000"/>
              <a:gd name="connsiteX1" fmla="*/ 8794 w 9887"/>
              <a:gd name="connsiteY1" fmla="*/ 4122 h 10000"/>
              <a:gd name="connsiteX2" fmla="*/ 7869 w 9887"/>
              <a:gd name="connsiteY2" fmla="*/ 4768 h 10000"/>
              <a:gd name="connsiteX3" fmla="*/ 7502 w 9887"/>
              <a:gd name="connsiteY3" fmla="*/ 4878 h 10000"/>
              <a:gd name="connsiteX4" fmla="*/ 7493 w 9887"/>
              <a:gd name="connsiteY4" fmla="*/ 4866 h 10000"/>
              <a:gd name="connsiteX5" fmla="*/ 7357 w 9887"/>
              <a:gd name="connsiteY5" fmla="*/ 4415 h 10000"/>
              <a:gd name="connsiteX6" fmla="*/ 7371 w 9887"/>
              <a:gd name="connsiteY6" fmla="*/ 3939 h 10000"/>
              <a:gd name="connsiteX7" fmla="*/ 6309 w 9887"/>
              <a:gd name="connsiteY7" fmla="*/ 2317 h 10000"/>
              <a:gd name="connsiteX8" fmla="*/ 6279 w 9887"/>
              <a:gd name="connsiteY8" fmla="*/ 2317 h 10000"/>
              <a:gd name="connsiteX9" fmla="*/ 6279 w 9887"/>
              <a:gd name="connsiteY9" fmla="*/ 0 h 10000"/>
              <a:gd name="connsiteX10" fmla="*/ 6179 w 9887"/>
              <a:gd name="connsiteY10" fmla="*/ 0 h 10000"/>
              <a:gd name="connsiteX11" fmla="*/ 6179 w 9887"/>
              <a:gd name="connsiteY11" fmla="*/ 1854 h 10000"/>
              <a:gd name="connsiteX12" fmla="*/ 5941 w 9887"/>
              <a:gd name="connsiteY12" fmla="*/ 2366 h 10000"/>
              <a:gd name="connsiteX13" fmla="*/ 5095 w 9887"/>
              <a:gd name="connsiteY13" fmla="*/ 4110 h 10000"/>
              <a:gd name="connsiteX14" fmla="*/ 5118 w 9887"/>
              <a:gd name="connsiteY14" fmla="*/ 4463 h 10000"/>
              <a:gd name="connsiteX15" fmla="*/ 4987 w 9887"/>
              <a:gd name="connsiteY15" fmla="*/ 4939 h 10000"/>
              <a:gd name="connsiteX16" fmla="*/ 4632 w 9887"/>
              <a:gd name="connsiteY16" fmla="*/ 4829 h 10000"/>
              <a:gd name="connsiteX17" fmla="*/ 3725 w 9887"/>
              <a:gd name="connsiteY17" fmla="*/ 4110 h 10000"/>
              <a:gd name="connsiteX18" fmla="*/ 2840 w 9887"/>
              <a:gd name="connsiteY18" fmla="*/ 4793 h 10000"/>
              <a:gd name="connsiteX19" fmla="*/ 2431 w 9887"/>
              <a:gd name="connsiteY19" fmla="*/ 4915 h 10000"/>
              <a:gd name="connsiteX20" fmla="*/ 2416 w 9887"/>
              <a:gd name="connsiteY20" fmla="*/ 4902 h 10000"/>
              <a:gd name="connsiteX21" fmla="*/ 2262 w 9887"/>
              <a:gd name="connsiteY21" fmla="*/ 4402 h 10000"/>
              <a:gd name="connsiteX22" fmla="*/ 2269 w 9887"/>
              <a:gd name="connsiteY22" fmla="*/ 3951 h 10000"/>
              <a:gd name="connsiteX23" fmla="*/ 1207 w 9887"/>
              <a:gd name="connsiteY23" fmla="*/ 2317 h 10000"/>
              <a:gd name="connsiteX24" fmla="*/ 1207 w 9887"/>
              <a:gd name="connsiteY24" fmla="*/ 2317 h 10000"/>
              <a:gd name="connsiteX25" fmla="*/ 1207 w 9887"/>
              <a:gd name="connsiteY25" fmla="*/ 0 h 10000"/>
              <a:gd name="connsiteX26" fmla="*/ 1116 w 9887"/>
              <a:gd name="connsiteY26" fmla="*/ 0 h 10000"/>
              <a:gd name="connsiteX27" fmla="*/ 1116 w 9887"/>
              <a:gd name="connsiteY27" fmla="*/ 1841 h 10000"/>
              <a:gd name="connsiteX28" fmla="*/ 854 w 9887"/>
              <a:gd name="connsiteY28" fmla="*/ 2366 h 10000"/>
              <a:gd name="connsiteX29" fmla="*/ 0 w 9887"/>
              <a:gd name="connsiteY29" fmla="*/ 4110 h 10000"/>
              <a:gd name="connsiteX30" fmla="*/ 39 w 9887"/>
              <a:gd name="connsiteY30" fmla="*/ 4598 h 10000"/>
              <a:gd name="connsiteX31" fmla="*/ 295 w 9887"/>
              <a:gd name="connsiteY31" fmla="*/ 5329 h 10000"/>
              <a:gd name="connsiteX32" fmla="*/ 1139 w 9887"/>
              <a:gd name="connsiteY32" fmla="*/ 5915 h 10000"/>
              <a:gd name="connsiteX33" fmla="*/ 1980 w 9887"/>
              <a:gd name="connsiteY33" fmla="*/ 5329 h 10000"/>
              <a:gd name="connsiteX34" fmla="*/ 2372 w 9887"/>
              <a:gd name="connsiteY34" fmla="*/ 5244 h 10000"/>
              <a:gd name="connsiteX35" fmla="*/ 2431 w 9887"/>
              <a:gd name="connsiteY35" fmla="*/ 5293 h 10000"/>
              <a:gd name="connsiteX36" fmla="*/ 2593 w 9887"/>
              <a:gd name="connsiteY36" fmla="*/ 5768 h 10000"/>
              <a:gd name="connsiteX37" fmla="*/ 2586 w 9887"/>
              <a:gd name="connsiteY37" fmla="*/ 6037 h 10000"/>
              <a:gd name="connsiteX38" fmla="*/ 3455 w 9887"/>
              <a:gd name="connsiteY38" fmla="*/ 7671 h 10000"/>
              <a:gd name="connsiteX39" fmla="*/ 3601 w 9887"/>
              <a:gd name="connsiteY39" fmla="*/ 7976 h 10000"/>
              <a:gd name="connsiteX40" fmla="*/ 3601 w 9887"/>
              <a:gd name="connsiteY40" fmla="*/ 10000 h 10000"/>
              <a:gd name="connsiteX41" fmla="*/ 3693 w 9887"/>
              <a:gd name="connsiteY41" fmla="*/ 10000 h 10000"/>
              <a:gd name="connsiteX42" fmla="*/ 3693 w 9887"/>
              <a:gd name="connsiteY42" fmla="*/ 7829 h 10000"/>
              <a:gd name="connsiteX43" fmla="*/ 3763 w 9887"/>
              <a:gd name="connsiteY43" fmla="*/ 7720 h 10000"/>
              <a:gd name="connsiteX44" fmla="*/ 4862 w 9887"/>
              <a:gd name="connsiteY44" fmla="*/ 5915 h 10000"/>
              <a:gd name="connsiteX45" fmla="*/ 4855 w 9887"/>
              <a:gd name="connsiteY45" fmla="*/ 5732 h 10000"/>
              <a:gd name="connsiteX46" fmla="*/ 4994 w 9887"/>
              <a:gd name="connsiteY46" fmla="*/ 5305 h 10000"/>
              <a:gd name="connsiteX47" fmla="*/ 5055 w 9887"/>
              <a:gd name="connsiteY47" fmla="*/ 5256 h 10000"/>
              <a:gd name="connsiteX48" fmla="*/ 5395 w 9887"/>
              <a:gd name="connsiteY48" fmla="*/ 5329 h 10000"/>
              <a:gd name="connsiteX49" fmla="*/ 6233 w 9887"/>
              <a:gd name="connsiteY49" fmla="*/ 5915 h 10000"/>
              <a:gd name="connsiteX50" fmla="*/ 7086 w 9887"/>
              <a:gd name="connsiteY50" fmla="*/ 5305 h 10000"/>
              <a:gd name="connsiteX51" fmla="*/ 7448 w 9887"/>
              <a:gd name="connsiteY51" fmla="*/ 5207 h 10000"/>
              <a:gd name="connsiteX52" fmla="*/ 7471 w 9887"/>
              <a:gd name="connsiteY52" fmla="*/ 5232 h 10000"/>
              <a:gd name="connsiteX53" fmla="*/ 7618 w 9887"/>
              <a:gd name="connsiteY53" fmla="*/ 5683 h 10000"/>
              <a:gd name="connsiteX54" fmla="*/ 7618 w 9887"/>
              <a:gd name="connsiteY54" fmla="*/ 6134 h 10000"/>
              <a:gd name="connsiteX55" fmla="*/ 8609 w 9887"/>
              <a:gd name="connsiteY55" fmla="*/ 7707 h 10000"/>
              <a:gd name="connsiteX56" fmla="*/ 8663 w 9887"/>
              <a:gd name="connsiteY56" fmla="*/ 7817 h 10000"/>
              <a:gd name="connsiteX57" fmla="*/ 8663 w 9887"/>
              <a:gd name="connsiteY57" fmla="*/ 10000 h 10000"/>
              <a:gd name="connsiteX58" fmla="*/ 8764 w 9887"/>
              <a:gd name="connsiteY58" fmla="*/ 10000 h 10000"/>
              <a:gd name="connsiteX59" fmla="*/ 8764 w 9887"/>
              <a:gd name="connsiteY59" fmla="*/ 8000 h 10000"/>
              <a:gd name="connsiteX60" fmla="*/ 8926 w 9887"/>
              <a:gd name="connsiteY60" fmla="*/ 7707 h 10000"/>
              <a:gd name="connsiteX61" fmla="*/ 9887 w 9887"/>
              <a:gd name="connsiteY61" fmla="*/ 585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887" h="10000">
                <a:moveTo>
                  <a:pt x="9887" y="5854"/>
                </a:moveTo>
                <a:cubicBezTo>
                  <a:pt x="9864" y="4927"/>
                  <a:pt x="9388" y="4159"/>
                  <a:pt x="8794" y="4122"/>
                </a:cubicBezTo>
                <a:cubicBezTo>
                  <a:pt x="8425" y="4098"/>
                  <a:pt x="8089" y="4354"/>
                  <a:pt x="7869" y="4768"/>
                </a:cubicBezTo>
                <a:cubicBezTo>
                  <a:pt x="7778" y="4939"/>
                  <a:pt x="7626" y="4988"/>
                  <a:pt x="7502" y="4878"/>
                </a:cubicBezTo>
                <a:cubicBezTo>
                  <a:pt x="7500" y="4874"/>
                  <a:pt x="7496" y="4870"/>
                  <a:pt x="7493" y="4866"/>
                </a:cubicBezTo>
                <a:cubicBezTo>
                  <a:pt x="7387" y="4780"/>
                  <a:pt x="7341" y="4598"/>
                  <a:pt x="7357" y="4415"/>
                </a:cubicBezTo>
                <a:cubicBezTo>
                  <a:pt x="7371" y="4256"/>
                  <a:pt x="7380" y="4098"/>
                  <a:pt x="7371" y="3939"/>
                </a:cubicBezTo>
                <a:cubicBezTo>
                  <a:pt x="7317" y="3061"/>
                  <a:pt x="6863" y="2366"/>
                  <a:pt x="6309" y="2317"/>
                </a:cubicBezTo>
                <a:lnTo>
                  <a:pt x="6279" y="2317"/>
                </a:lnTo>
                <a:lnTo>
                  <a:pt x="6279" y="0"/>
                </a:lnTo>
                <a:lnTo>
                  <a:pt x="6179" y="0"/>
                </a:lnTo>
                <a:lnTo>
                  <a:pt x="6179" y="1854"/>
                </a:lnTo>
                <a:cubicBezTo>
                  <a:pt x="6179" y="2098"/>
                  <a:pt x="6086" y="2305"/>
                  <a:pt x="5941" y="2366"/>
                </a:cubicBezTo>
                <a:cubicBezTo>
                  <a:pt x="5454" y="2573"/>
                  <a:pt x="5095" y="3280"/>
                  <a:pt x="5095" y="4110"/>
                </a:cubicBezTo>
                <a:cubicBezTo>
                  <a:pt x="5095" y="4232"/>
                  <a:pt x="5101" y="4354"/>
                  <a:pt x="5118" y="4463"/>
                </a:cubicBezTo>
                <a:cubicBezTo>
                  <a:pt x="5141" y="4646"/>
                  <a:pt x="5095" y="4841"/>
                  <a:pt x="4987" y="4939"/>
                </a:cubicBezTo>
                <a:cubicBezTo>
                  <a:pt x="4870" y="5049"/>
                  <a:pt x="4717" y="5000"/>
                  <a:pt x="4632" y="4829"/>
                </a:cubicBezTo>
                <a:cubicBezTo>
                  <a:pt x="4425" y="4390"/>
                  <a:pt x="4093" y="4110"/>
                  <a:pt x="3725" y="4110"/>
                </a:cubicBezTo>
                <a:cubicBezTo>
                  <a:pt x="3363" y="4110"/>
                  <a:pt x="3048" y="4378"/>
                  <a:pt x="2840" y="4793"/>
                </a:cubicBezTo>
                <a:cubicBezTo>
                  <a:pt x="2739" y="4988"/>
                  <a:pt x="2562" y="5049"/>
                  <a:pt x="2431" y="4915"/>
                </a:cubicBezTo>
                <a:cubicBezTo>
                  <a:pt x="2426" y="4911"/>
                  <a:pt x="2421" y="4906"/>
                  <a:pt x="2416" y="4902"/>
                </a:cubicBezTo>
                <a:cubicBezTo>
                  <a:pt x="2301" y="4805"/>
                  <a:pt x="2237" y="4598"/>
                  <a:pt x="2262" y="4402"/>
                </a:cubicBezTo>
                <a:cubicBezTo>
                  <a:pt x="2280" y="4256"/>
                  <a:pt x="2280" y="4110"/>
                  <a:pt x="2269" y="3951"/>
                </a:cubicBezTo>
                <a:cubicBezTo>
                  <a:pt x="2223" y="3073"/>
                  <a:pt x="1770" y="2366"/>
                  <a:pt x="1207" y="2317"/>
                </a:cubicBezTo>
                <a:lnTo>
                  <a:pt x="1207" y="2317"/>
                </a:lnTo>
                <a:lnTo>
                  <a:pt x="1207" y="0"/>
                </a:lnTo>
                <a:lnTo>
                  <a:pt x="1116" y="0"/>
                </a:lnTo>
                <a:lnTo>
                  <a:pt x="1116" y="1841"/>
                </a:lnTo>
                <a:cubicBezTo>
                  <a:pt x="1116" y="2098"/>
                  <a:pt x="1008" y="2305"/>
                  <a:pt x="854" y="2366"/>
                </a:cubicBezTo>
                <a:cubicBezTo>
                  <a:pt x="362" y="2561"/>
                  <a:pt x="0" y="3268"/>
                  <a:pt x="0" y="4110"/>
                </a:cubicBezTo>
                <a:cubicBezTo>
                  <a:pt x="0" y="4280"/>
                  <a:pt x="16" y="4451"/>
                  <a:pt x="39" y="4598"/>
                </a:cubicBezTo>
                <a:cubicBezTo>
                  <a:pt x="88" y="4801"/>
                  <a:pt x="112" y="5110"/>
                  <a:pt x="295" y="5329"/>
                </a:cubicBezTo>
                <a:cubicBezTo>
                  <a:pt x="502" y="5695"/>
                  <a:pt x="800" y="5915"/>
                  <a:pt x="1139" y="5915"/>
                </a:cubicBezTo>
                <a:cubicBezTo>
                  <a:pt x="1470" y="5915"/>
                  <a:pt x="1770" y="5695"/>
                  <a:pt x="1980" y="5329"/>
                </a:cubicBezTo>
                <a:cubicBezTo>
                  <a:pt x="2079" y="5159"/>
                  <a:pt x="2237" y="5122"/>
                  <a:pt x="2372" y="5244"/>
                </a:cubicBezTo>
                <a:cubicBezTo>
                  <a:pt x="2391" y="5260"/>
                  <a:pt x="2411" y="5277"/>
                  <a:pt x="2431" y="5293"/>
                </a:cubicBezTo>
                <a:cubicBezTo>
                  <a:pt x="2540" y="5390"/>
                  <a:pt x="2600" y="5573"/>
                  <a:pt x="2593" y="5768"/>
                </a:cubicBezTo>
                <a:cubicBezTo>
                  <a:pt x="2586" y="5854"/>
                  <a:pt x="2586" y="5939"/>
                  <a:pt x="2586" y="6037"/>
                </a:cubicBezTo>
                <a:cubicBezTo>
                  <a:pt x="2615" y="6829"/>
                  <a:pt x="2977" y="7488"/>
                  <a:pt x="3455" y="7671"/>
                </a:cubicBezTo>
                <a:cubicBezTo>
                  <a:pt x="3540" y="7707"/>
                  <a:pt x="3601" y="7829"/>
                  <a:pt x="3601" y="7976"/>
                </a:cubicBezTo>
                <a:lnTo>
                  <a:pt x="3601" y="10000"/>
                </a:lnTo>
                <a:lnTo>
                  <a:pt x="3693" y="10000"/>
                </a:lnTo>
                <a:lnTo>
                  <a:pt x="3693" y="7829"/>
                </a:lnTo>
                <a:cubicBezTo>
                  <a:pt x="3693" y="7768"/>
                  <a:pt x="3725" y="7720"/>
                  <a:pt x="3763" y="7720"/>
                </a:cubicBezTo>
                <a:cubicBezTo>
                  <a:pt x="4369" y="7695"/>
                  <a:pt x="4862" y="6902"/>
                  <a:pt x="4862" y="5915"/>
                </a:cubicBezTo>
                <a:cubicBezTo>
                  <a:pt x="4862" y="5854"/>
                  <a:pt x="4862" y="5793"/>
                  <a:pt x="4855" y="5732"/>
                </a:cubicBezTo>
                <a:cubicBezTo>
                  <a:pt x="4847" y="5561"/>
                  <a:pt x="4901" y="5390"/>
                  <a:pt x="4994" y="5305"/>
                </a:cubicBezTo>
                <a:cubicBezTo>
                  <a:pt x="5015" y="5289"/>
                  <a:pt x="5034" y="5272"/>
                  <a:pt x="5055" y="5256"/>
                </a:cubicBezTo>
                <a:cubicBezTo>
                  <a:pt x="5165" y="5146"/>
                  <a:pt x="5309" y="5183"/>
                  <a:pt x="5395" y="5329"/>
                </a:cubicBezTo>
                <a:cubicBezTo>
                  <a:pt x="5602" y="5695"/>
                  <a:pt x="5901" y="5915"/>
                  <a:pt x="6233" y="5915"/>
                </a:cubicBezTo>
                <a:cubicBezTo>
                  <a:pt x="6580" y="5915"/>
                  <a:pt x="6880" y="5683"/>
                  <a:pt x="7086" y="5305"/>
                </a:cubicBezTo>
                <a:cubicBezTo>
                  <a:pt x="7178" y="5146"/>
                  <a:pt x="7332" y="5098"/>
                  <a:pt x="7448" y="5207"/>
                </a:cubicBezTo>
                <a:cubicBezTo>
                  <a:pt x="7456" y="5215"/>
                  <a:pt x="7463" y="5224"/>
                  <a:pt x="7471" y="5232"/>
                </a:cubicBezTo>
                <a:cubicBezTo>
                  <a:pt x="7570" y="5317"/>
                  <a:pt x="7633" y="5500"/>
                  <a:pt x="7618" y="5683"/>
                </a:cubicBezTo>
                <a:cubicBezTo>
                  <a:pt x="7604" y="5829"/>
                  <a:pt x="7604" y="5976"/>
                  <a:pt x="7618" y="6134"/>
                </a:cubicBezTo>
                <a:cubicBezTo>
                  <a:pt x="7679" y="6963"/>
                  <a:pt x="8095" y="7610"/>
                  <a:pt x="8609" y="7707"/>
                </a:cubicBezTo>
                <a:cubicBezTo>
                  <a:pt x="8640" y="7720"/>
                  <a:pt x="8663" y="7756"/>
                  <a:pt x="8663" y="7817"/>
                </a:cubicBezTo>
                <a:lnTo>
                  <a:pt x="8663" y="10000"/>
                </a:lnTo>
                <a:lnTo>
                  <a:pt x="8764" y="10000"/>
                </a:lnTo>
                <a:lnTo>
                  <a:pt x="8764" y="8000"/>
                </a:lnTo>
                <a:cubicBezTo>
                  <a:pt x="8764" y="7854"/>
                  <a:pt x="8833" y="7720"/>
                  <a:pt x="8926" y="7707"/>
                </a:cubicBezTo>
                <a:cubicBezTo>
                  <a:pt x="9479" y="7561"/>
                  <a:pt x="9902" y="6780"/>
                  <a:pt x="9887" y="5854"/>
                </a:cubicBezTo>
              </a:path>
            </a:pathLst>
          </a:custGeom>
          <a:solidFill>
            <a:srgbClr val="172B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27"/>
          <p:cNvSpPr>
            <a:spLocks noChangeArrowheads="1"/>
          </p:cNvSpPr>
          <p:nvPr/>
        </p:nvSpPr>
        <p:spPr bwMode="gray">
          <a:xfrm>
            <a:off x="2586832" y="3052548"/>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28"/>
          <p:cNvSpPr>
            <a:spLocks noChangeArrowheads="1"/>
          </p:cNvSpPr>
          <p:nvPr/>
        </p:nvSpPr>
        <p:spPr bwMode="gray">
          <a:xfrm>
            <a:off x="3757121" y="251725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9"/>
          <p:cNvSpPr>
            <a:spLocks noChangeArrowheads="1"/>
          </p:cNvSpPr>
          <p:nvPr/>
        </p:nvSpPr>
        <p:spPr bwMode="gray">
          <a:xfrm>
            <a:off x="4937906" y="3052548"/>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0"/>
          <p:cNvSpPr>
            <a:spLocks/>
          </p:cNvSpPr>
          <p:nvPr/>
        </p:nvSpPr>
        <p:spPr bwMode="gray">
          <a:xfrm>
            <a:off x="1727483" y="1689397"/>
            <a:ext cx="162686" cy="162686"/>
          </a:xfrm>
          <a:custGeom>
            <a:avLst/>
            <a:gdLst>
              <a:gd name="T0" fmla="*/ 61 w 124"/>
              <a:gd name="T1" fmla="*/ 124 h 124"/>
              <a:gd name="T2" fmla="*/ 0 w 124"/>
              <a:gd name="T3" fmla="*/ 60 h 124"/>
              <a:gd name="T4" fmla="*/ 61 w 124"/>
              <a:gd name="T5" fmla="*/ 0 h 124"/>
              <a:gd name="T6" fmla="*/ 124 w 124"/>
              <a:gd name="T7" fmla="*/ 60 h 124"/>
              <a:gd name="T8" fmla="*/ 61 w 124"/>
              <a:gd name="T9" fmla="*/ 124 h 124"/>
            </a:gdLst>
            <a:ahLst/>
            <a:cxnLst>
              <a:cxn ang="0">
                <a:pos x="T0" y="T1"/>
              </a:cxn>
              <a:cxn ang="0">
                <a:pos x="T2" y="T3"/>
              </a:cxn>
              <a:cxn ang="0">
                <a:pos x="T4" y="T5"/>
              </a:cxn>
              <a:cxn ang="0">
                <a:pos x="T6" y="T7"/>
              </a:cxn>
              <a:cxn ang="0">
                <a:pos x="T8" y="T9"/>
              </a:cxn>
            </a:cxnLst>
            <a:rect l="0" t="0" r="r" b="b"/>
            <a:pathLst>
              <a:path w="124" h="124">
                <a:moveTo>
                  <a:pt x="61" y="124"/>
                </a:moveTo>
                <a:lnTo>
                  <a:pt x="0" y="60"/>
                </a:lnTo>
                <a:lnTo>
                  <a:pt x="61" y="0"/>
                </a:lnTo>
                <a:lnTo>
                  <a:pt x="124" y="60"/>
                </a:lnTo>
                <a:lnTo>
                  <a:pt x="61"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1"/>
          <p:cNvSpPr>
            <a:spLocks/>
          </p:cNvSpPr>
          <p:nvPr/>
        </p:nvSpPr>
        <p:spPr bwMode="gray">
          <a:xfrm>
            <a:off x="4103485" y="1689397"/>
            <a:ext cx="162686" cy="162686"/>
          </a:xfrm>
          <a:custGeom>
            <a:avLst/>
            <a:gdLst>
              <a:gd name="T0" fmla="*/ 63 w 124"/>
              <a:gd name="T1" fmla="*/ 124 h 124"/>
              <a:gd name="T2" fmla="*/ 0 w 124"/>
              <a:gd name="T3" fmla="*/ 60 h 124"/>
              <a:gd name="T4" fmla="*/ 63 w 124"/>
              <a:gd name="T5" fmla="*/ 0 h 124"/>
              <a:gd name="T6" fmla="*/ 124 w 124"/>
              <a:gd name="T7" fmla="*/ 60 h 124"/>
              <a:gd name="T8" fmla="*/ 63 w 124"/>
              <a:gd name="T9" fmla="*/ 124 h 124"/>
            </a:gdLst>
            <a:ahLst/>
            <a:cxnLst>
              <a:cxn ang="0">
                <a:pos x="T0" y="T1"/>
              </a:cxn>
              <a:cxn ang="0">
                <a:pos x="T2" y="T3"/>
              </a:cxn>
              <a:cxn ang="0">
                <a:pos x="T4" y="T5"/>
              </a:cxn>
              <a:cxn ang="0">
                <a:pos x="T6" y="T7"/>
              </a:cxn>
              <a:cxn ang="0">
                <a:pos x="T8" y="T9"/>
              </a:cxn>
            </a:cxnLst>
            <a:rect l="0" t="0" r="r" b="b"/>
            <a:pathLst>
              <a:path w="124" h="124">
                <a:moveTo>
                  <a:pt x="63" y="124"/>
                </a:moveTo>
                <a:lnTo>
                  <a:pt x="0" y="60"/>
                </a:lnTo>
                <a:lnTo>
                  <a:pt x="63" y="0"/>
                </a:lnTo>
                <a:lnTo>
                  <a:pt x="124" y="60"/>
                </a:lnTo>
                <a:lnTo>
                  <a:pt x="63"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2"/>
          <p:cNvSpPr>
            <a:spLocks/>
          </p:cNvSpPr>
          <p:nvPr/>
        </p:nvSpPr>
        <p:spPr bwMode="gray">
          <a:xfrm>
            <a:off x="2893836" y="4626928"/>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27"/>
          <p:cNvSpPr>
            <a:spLocks noChangeArrowheads="1"/>
          </p:cNvSpPr>
          <p:nvPr/>
        </p:nvSpPr>
        <p:spPr bwMode="gray">
          <a:xfrm>
            <a:off x="1372922" y="251789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p:nvPr/>
        </p:nvSpPr>
        <p:spPr bwMode="gray">
          <a:xfrm>
            <a:off x="845782" y="727384"/>
            <a:ext cx="192608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Sponsorship</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Make sure you have a project sponsor who can establish and communicate clear objectives</a:t>
            </a:r>
            <a:r>
              <a:rPr lang="en-US" sz="1000" kern="0" dirty="0">
                <a:solidFill>
                  <a:srgbClr val="000000"/>
                </a:solidFill>
                <a:latin typeface="+mn-lt"/>
              </a:rPr>
              <a:t>.</a:t>
            </a:r>
            <a:endParaRPr lang="en-GB" sz="1000" kern="0" dirty="0">
              <a:solidFill>
                <a:srgbClr val="000000"/>
              </a:solidFill>
              <a:latin typeface="+mn-lt"/>
            </a:endParaRPr>
          </a:p>
        </p:txBody>
      </p:sp>
      <p:grpSp>
        <p:nvGrpSpPr>
          <p:cNvPr id="31" name="Group 30"/>
          <p:cNvGrpSpPr/>
          <p:nvPr/>
        </p:nvGrpSpPr>
        <p:grpSpPr bwMode="gray">
          <a:xfrm>
            <a:off x="1488842" y="2641217"/>
            <a:ext cx="614362" cy="539750"/>
            <a:chOff x="6478588" y="14084300"/>
            <a:chExt cx="614362" cy="539750"/>
          </a:xfrm>
          <a:solidFill>
            <a:schemeClr val="accent4"/>
          </a:solidFill>
        </p:grpSpPr>
        <p:sp>
          <p:nvSpPr>
            <p:cNvPr id="32" name="Freeform 490"/>
            <p:cNvSpPr>
              <a:spLocks noEditPoints="1"/>
            </p:cNvSpPr>
            <p:nvPr/>
          </p:nvSpPr>
          <p:spPr bwMode="gray">
            <a:xfrm>
              <a:off x="6705600" y="14293850"/>
              <a:ext cx="160337" cy="330200"/>
            </a:xfrm>
            <a:custGeom>
              <a:avLst/>
              <a:gdLst>
                <a:gd name="T0" fmla="*/ 40 w 64"/>
                <a:gd name="T1" fmla="*/ 55 h 132"/>
                <a:gd name="T2" fmla="*/ 52 w 64"/>
                <a:gd name="T3" fmla="*/ 48 h 132"/>
                <a:gd name="T4" fmla="*/ 52 w 64"/>
                <a:gd name="T5" fmla="*/ 48 h 132"/>
                <a:gd name="T6" fmla="*/ 52 w 64"/>
                <a:gd name="T7" fmla="*/ 48 h 132"/>
                <a:gd name="T8" fmla="*/ 60 w 64"/>
                <a:gd name="T9" fmla="*/ 28 h 132"/>
                <a:gd name="T10" fmla="*/ 52 w 64"/>
                <a:gd name="T11" fmla="*/ 8 h 132"/>
                <a:gd name="T12" fmla="*/ 32 w 64"/>
                <a:gd name="T13" fmla="*/ 0 h 132"/>
                <a:gd name="T14" fmla="*/ 12 w 64"/>
                <a:gd name="T15" fmla="*/ 8 h 132"/>
                <a:gd name="T16" fmla="*/ 4 w 64"/>
                <a:gd name="T17" fmla="*/ 28 h 132"/>
                <a:gd name="T18" fmla="*/ 12 w 64"/>
                <a:gd name="T19" fmla="*/ 48 h 132"/>
                <a:gd name="T20" fmla="*/ 24 w 64"/>
                <a:gd name="T21" fmla="*/ 55 h 132"/>
                <a:gd name="T22" fmla="*/ 24 w 64"/>
                <a:gd name="T23" fmla="*/ 116 h 132"/>
                <a:gd name="T24" fmla="*/ 0 w 64"/>
                <a:gd name="T25" fmla="*/ 116 h 132"/>
                <a:gd name="T26" fmla="*/ 0 w 64"/>
                <a:gd name="T27" fmla="*/ 132 h 132"/>
                <a:gd name="T28" fmla="*/ 64 w 64"/>
                <a:gd name="T29" fmla="*/ 132 h 132"/>
                <a:gd name="T30" fmla="*/ 64 w 64"/>
                <a:gd name="T31" fmla="*/ 116 h 132"/>
                <a:gd name="T32" fmla="*/ 40 w 64"/>
                <a:gd name="T33" fmla="*/ 116 h 132"/>
                <a:gd name="T34" fmla="*/ 40 w 64"/>
                <a:gd name="T35" fmla="*/ 55 h 132"/>
                <a:gd name="T36" fmla="*/ 20 w 64"/>
                <a:gd name="T37" fmla="*/ 28 h 132"/>
                <a:gd name="T38" fmla="*/ 24 w 64"/>
                <a:gd name="T39" fmla="*/ 20 h 132"/>
                <a:gd name="T40" fmla="*/ 32 w 64"/>
                <a:gd name="T41" fmla="*/ 16 h 132"/>
                <a:gd name="T42" fmla="*/ 40 w 64"/>
                <a:gd name="T43" fmla="*/ 20 h 132"/>
                <a:gd name="T44" fmla="*/ 44 w 64"/>
                <a:gd name="T45" fmla="*/ 28 h 132"/>
                <a:gd name="T46" fmla="*/ 40 w 64"/>
                <a:gd name="T47" fmla="*/ 36 h 132"/>
                <a:gd name="T48" fmla="*/ 40 w 64"/>
                <a:gd name="T49" fmla="*/ 36 h 132"/>
                <a:gd name="T50" fmla="*/ 24 w 64"/>
                <a:gd name="T51" fmla="*/ 36 h 132"/>
                <a:gd name="T52" fmla="*/ 20 w 64"/>
                <a:gd name="T53" fmla="*/ 2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4" h="132">
                  <a:moveTo>
                    <a:pt x="40" y="55"/>
                  </a:moveTo>
                  <a:cubicBezTo>
                    <a:pt x="44" y="54"/>
                    <a:pt x="48" y="51"/>
                    <a:pt x="52" y="48"/>
                  </a:cubicBezTo>
                  <a:cubicBezTo>
                    <a:pt x="52" y="48"/>
                    <a:pt x="52" y="48"/>
                    <a:pt x="52" y="48"/>
                  </a:cubicBezTo>
                  <a:cubicBezTo>
                    <a:pt x="52" y="48"/>
                    <a:pt x="52" y="48"/>
                    <a:pt x="52" y="48"/>
                  </a:cubicBezTo>
                  <a:cubicBezTo>
                    <a:pt x="57" y="43"/>
                    <a:pt x="60" y="35"/>
                    <a:pt x="60" y="28"/>
                  </a:cubicBezTo>
                  <a:cubicBezTo>
                    <a:pt x="60" y="21"/>
                    <a:pt x="57" y="13"/>
                    <a:pt x="52" y="8"/>
                  </a:cubicBezTo>
                  <a:cubicBezTo>
                    <a:pt x="47" y="3"/>
                    <a:pt x="39" y="0"/>
                    <a:pt x="32" y="0"/>
                  </a:cubicBezTo>
                  <a:cubicBezTo>
                    <a:pt x="25" y="0"/>
                    <a:pt x="17" y="3"/>
                    <a:pt x="12" y="8"/>
                  </a:cubicBezTo>
                  <a:cubicBezTo>
                    <a:pt x="7" y="13"/>
                    <a:pt x="4" y="21"/>
                    <a:pt x="4" y="28"/>
                  </a:cubicBezTo>
                  <a:cubicBezTo>
                    <a:pt x="4" y="35"/>
                    <a:pt x="7" y="43"/>
                    <a:pt x="12" y="48"/>
                  </a:cubicBezTo>
                  <a:cubicBezTo>
                    <a:pt x="16" y="51"/>
                    <a:pt x="20" y="54"/>
                    <a:pt x="24" y="55"/>
                  </a:cubicBezTo>
                  <a:cubicBezTo>
                    <a:pt x="24" y="116"/>
                    <a:pt x="24" y="116"/>
                    <a:pt x="24" y="116"/>
                  </a:cubicBezTo>
                  <a:cubicBezTo>
                    <a:pt x="0" y="116"/>
                    <a:pt x="0" y="116"/>
                    <a:pt x="0" y="116"/>
                  </a:cubicBezTo>
                  <a:cubicBezTo>
                    <a:pt x="0" y="132"/>
                    <a:pt x="0" y="132"/>
                    <a:pt x="0" y="132"/>
                  </a:cubicBezTo>
                  <a:cubicBezTo>
                    <a:pt x="64" y="132"/>
                    <a:pt x="64" y="132"/>
                    <a:pt x="64" y="132"/>
                  </a:cubicBezTo>
                  <a:cubicBezTo>
                    <a:pt x="64" y="116"/>
                    <a:pt x="64" y="116"/>
                    <a:pt x="64" y="116"/>
                  </a:cubicBezTo>
                  <a:cubicBezTo>
                    <a:pt x="40" y="116"/>
                    <a:pt x="40" y="116"/>
                    <a:pt x="40" y="116"/>
                  </a:cubicBezTo>
                  <a:lnTo>
                    <a:pt x="40" y="55"/>
                  </a:lnTo>
                  <a:close/>
                  <a:moveTo>
                    <a:pt x="20" y="28"/>
                  </a:moveTo>
                  <a:cubicBezTo>
                    <a:pt x="20" y="25"/>
                    <a:pt x="21" y="22"/>
                    <a:pt x="24" y="20"/>
                  </a:cubicBezTo>
                  <a:cubicBezTo>
                    <a:pt x="26" y="17"/>
                    <a:pt x="29" y="16"/>
                    <a:pt x="32" y="16"/>
                  </a:cubicBezTo>
                  <a:cubicBezTo>
                    <a:pt x="35" y="16"/>
                    <a:pt x="38" y="17"/>
                    <a:pt x="40" y="20"/>
                  </a:cubicBezTo>
                  <a:cubicBezTo>
                    <a:pt x="43" y="22"/>
                    <a:pt x="44" y="25"/>
                    <a:pt x="44" y="28"/>
                  </a:cubicBezTo>
                  <a:cubicBezTo>
                    <a:pt x="44" y="31"/>
                    <a:pt x="43" y="34"/>
                    <a:pt x="40" y="36"/>
                  </a:cubicBezTo>
                  <a:cubicBezTo>
                    <a:pt x="40" y="36"/>
                    <a:pt x="40" y="36"/>
                    <a:pt x="40" y="36"/>
                  </a:cubicBezTo>
                  <a:cubicBezTo>
                    <a:pt x="36" y="41"/>
                    <a:pt x="28" y="41"/>
                    <a:pt x="24" y="36"/>
                  </a:cubicBezTo>
                  <a:cubicBezTo>
                    <a:pt x="21" y="34"/>
                    <a:pt x="20" y="31"/>
                    <a:pt x="20"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91"/>
            <p:cNvSpPr>
              <a:spLocks/>
            </p:cNvSpPr>
            <p:nvPr/>
          </p:nvSpPr>
          <p:spPr bwMode="gray">
            <a:xfrm>
              <a:off x="6610350" y="14189075"/>
              <a:ext cx="350837" cy="296863"/>
            </a:xfrm>
            <a:custGeom>
              <a:avLst/>
              <a:gdLst>
                <a:gd name="T0" fmla="*/ 119 w 140"/>
                <a:gd name="T1" fmla="*/ 21 h 119"/>
                <a:gd name="T2" fmla="*/ 70 w 140"/>
                <a:gd name="T3" fmla="*/ 0 h 119"/>
                <a:gd name="T4" fmla="*/ 21 w 140"/>
                <a:gd name="T5" fmla="*/ 21 h 119"/>
                <a:gd name="T6" fmla="*/ 0 w 140"/>
                <a:gd name="T7" fmla="*/ 70 h 119"/>
                <a:gd name="T8" fmla="*/ 21 w 140"/>
                <a:gd name="T9" fmla="*/ 119 h 119"/>
                <a:gd name="T10" fmla="*/ 32 w 140"/>
                <a:gd name="T11" fmla="*/ 108 h 119"/>
                <a:gd name="T12" fmla="*/ 16 w 140"/>
                <a:gd name="T13" fmla="*/ 70 h 119"/>
                <a:gd name="T14" fmla="*/ 32 w 140"/>
                <a:gd name="T15" fmla="*/ 32 h 119"/>
                <a:gd name="T16" fmla="*/ 70 w 140"/>
                <a:gd name="T17" fmla="*/ 16 h 119"/>
                <a:gd name="T18" fmla="*/ 108 w 140"/>
                <a:gd name="T19" fmla="*/ 32 h 119"/>
                <a:gd name="T20" fmla="*/ 124 w 140"/>
                <a:gd name="T21" fmla="*/ 70 h 119"/>
                <a:gd name="T22" fmla="*/ 108 w 140"/>
                <a:gd name="T23" fmla="*/ 108 h 119"/>
                <a:gd name="T24" fmla="*/ 119 w 140"/>
                <a:gd name="T25" fmla="*/ 119 h 119"/>
                <a:gd name="T26" fmla="*/ 140 w 140"/>
                <a:gd name="T27" fmla="*/ 70 h 119"/>
                <a:gd name="T28" fmla="*/ 119 w 140"/>
                <a:gd name="T29" fmla="*/ 2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119">
                  <a:moveTo>
                    <a:pt x="119" y="21"/>
                  </a:moveTo>
                  <a:cubicBezTo>
                    <a:pt x="106" y="7"/>
                    <a:pt x="89" y="0"/>
                    <a:pt x="70" y="0"/>
                  </a:cubicBezTo>
                  <a:cubicBezTo>
                    <a:pt x="51" y="0"/>
                    <a:pt x="34" y="7"/>
                    <a:pt x="21" y="21"/>
                  </a:cubicBezTo>
                  <a:cubicBezTo>
                    <a:pt x="7" y="34"/>
                    <a:pt x="0" y="51"/>
                    <a:pt x="0" y="70"/>
                  </a:cubicBezTo>
                  <a:cubicBezTo>
                    <a:pt x="0" y="89"/>
                    <a:pt x="7" y="106"/>
                    <a:pt x="21" y="119"/>
                  </a:cubicBezTo>
                  <a:cubicBezTo>
                    <a:pt x="32" y="108"/>
                    <a:pt x="32" y="108"/>
                    <a:pt x="32" y="108"/>
                  </a:cubicBezTo>
                  <a:cubicBezTo>
                    <a:pt x="22" y="98"/>
                    <a:pt x="16" y="84"/>
                    <a:pt x="16" y="70"/>
                  </a:cubicBezTo>
                  <a:cubicBezTo>
                    <a:pt x="16" y="56"/>
                    <a:pt x="22" y="42"/>
                    <a:pt x="32" y="32"/>
                  </a:cubicBezTo>
                  <a:cubicBezTo>
                    <a:pt x="42" y="22"/>
                    <a:pt x="56" y="16"/>
                    <a:pt x="70" y="16"/>
                  </a:cubicBezTo>
                  <a:cubicBezTo>
                    <a:pt x="84" y="16"/>
                    <a:pt x="98" y="22"/>
                    <a:pt x="108" y="32"/>
                  </a:cubicBezTo>
                  <a:cubicBezTo>
                    <a:pt x="118" y="42"/>
                    <a:pt x="124" y="56"/>
                    <a:pt x="124" y="70"/>
                  </a:cubicBezTo>
                  <a:cubicBezTo>
                    <a:pt x="124" y="84"/>
                    <a:pt x="118" y="98"/>
                    <a:pt x="108" y="108"/>
                  </a:cubicBezTo>
                  <a:cubicBezTo>
                    <a:pt x="119" y="119"/>
                    <a:pt x="119" y="119"/>
                    <a:pt x="119" y="119"/>
                  </a:cubicBezTo>
                  <a:cubicBezTo>
                    <a:pt x="133" y="106"/>
                    <a:pt x="140" y="89"/>
                    <a:pt x="140" y="70"/>
                  </a:cubicBezTo>
                  <a:cubicBezTo>
                    <a:pt x="140" y="51"/>
                    <a:pt x="133" y="34"/>
                    <a:pt x="119"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92"/>
            <p:cNvSpPr>
              <a:spLocks/>
            </p:cNvSpPr>
            <p:nvPr/>
          </p:nvSpPr>
          <p:spPr bwMode="gray">
            <a:xfrm>
              <a:off x="6478588" y="14084300"/>
              <a:ext cx="614362" cy="477838"/>
            </a:xfrm>
            <a:custGeom>
              <a:avLst/>
              <a:gdLst>
                <a:gd name="T0" fmla="*/ 202 w 246"/>
                <a:gd name="T1" fmla="*/ 33 h 191"/>
                <a:gd name="T2" fmla="*/ 123 w 246"/>
                <a:gd name="T3" fmla="*/ 0 h 191"/>
                <a:gd name="T4" fmla="*/ 44 w 246"/>
                <a:gd name="T5" fmla="*/ 33 h 191"/>
                <a:gd name="T6" fmla="*/ 44 w 246"/>
                <a:gd name="T7" fmla="*/ 191 h 191"/>
                <a:gd name="T8" fmla="*/ 55 w 246"/>
                <a:gd name="T9" fmla="*/ 180 h 191"/>
                <a:gd name="T10" fmla="*/ 55 w 246"/>
                <a:gd name="T11" fmla="*/ 44 h 191"/>
                <a:gd name="T12" fmla="*/ 123 w 246"/>
                <a:gd name="T13" fmla="*/ 16 h 191"/>
                <a:gd name="T14" fmla="*/ 191 w 246"/>
                <a:gd name="T15" fmla="*/ 44 h 191"/>
                <a:gd name="T16" fmla="*/ 191 w 246"/>
                <a:gd name="T17" fmla="*/ 180 h 191"/>
                <a:gd name="T18" fmla="*/ 202 w 246"/>
                <a:gd name="T19" fmla="*/ 191 h 191"/>
                <a:gd name="T20" fmla="*/ 202 w 246"/>
                <a:gd name="T21" fmla="*/ 3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191">
                  <a:moveTo>
                    <a:pt x="202" y="33"/>
                  </a:moveTo>
                  <a:cubicBezTo>
                    <a:pt x="181" y="12"/>
                    <a:pt x="153" y="0"/>
                    <a:pt x="123" y="0"/>
                  </a:cubicBezTo>
                  <a:cubicBezTo>
                    <a:pt x="93" y="0"/>
                    <a:pt x="65" y="12"/>
                    <a:pt x="44" y="33"/>
                  </a:cubicBezTo>
                  <a:cubicBezTo>
                    <a:pt x="0" y="76"/>
                    <a:pt x="0" y="148"/>
                    <a:pt x="44" y="191"/>
                  </a:cubicBezTo>
                  <a:cubicBezTo>
                    <a:pt x="55" y="180"/>
                    <a:pt x="55" y="180"/>
                    <a:pt x="55" y="180"/>
                  </a:cubicBezTo>
                  <a:cubicBezTo>
                    <a:pt x="18" y="142"/>
                    <a:pt x="18" y="82"/>
                    <a:pt x="55" y="44"/>
                  </a:cubicBezTo>
                  <a:cubicBezTo>
                    <a:pt x="73" y="26"/>
                    <a:pt x="97" y="16"/>
                    <a:pt x="123" y="16"/>
                  </a:cubicBezTo>
                  <a:cubicBezTo>
                    <a:pt x="149" y="16"/>
                    <a:pt x="173" y="26"/>
                    <a:pt x="191" y="44"/>
                  </a:cubicBezTo>
                  <a:cubicBezTo>
                    <a:pt x="228" y="82"/>
                    <a:pt x="228" y="142"/>
                    <a:pt x="191" y="180"/>
                  </a:cubicBezTo>
                  <a:cubicBezTo>
                    <a:pt x="202" y="191"/>
                    <a:pt x="202" y="191"/>
                    <a:pt x="202" y="191"/>
                  </a:cubicBezTo>
                  <a:cubicBezTo>
                    <a:pt x="246" y="148"/>
                    <a:pt x="246" y="76"/>
                    <a:pt x="202"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7" name="Graphic 36">
            <a:extLst>
              <a:ext uri="{FF2B5EF4-FFF2-40B4-BE49-F238E27FC236}">
                <a16:creationId xmlns:a16="http://schemas.microsoft.com/office/drawing/2014/main" xmlns="" id="{B32141F1-6CDD-4D08-AEAD-465C7BC4C6B2}"/>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2654300" y="3182620"/>
            <a:ext cx="685800" cy="533400"/>
          </a:xfrm>
          <a:prstGeom prst="rect">
            <a:avLst/>
          </a:prstGeom>
        </p:spPr>
      </p:pic>
      <p:pic>
        <p:nvPicPr>
          <p:cNvPr id="39" name="Graphic 38">
            <a:extLst>
              <a:ext uri="{FF2B5EF4-FFF2-40B4-BE49-F238E27FC236}">
                <a16:creationId xmlns:a16="http://schemas.microsoft.com/office/drawing/2014/main" xmlns="" id="{235B92D5-9DFC-42AA-A3E7-02109372EE08}"/>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3812540" y="2705100"/>
            <a:ext cx="685800" cy="533400"/>
          </a:xfrm>
          <a:prstGeom prst="rect">
            <a:avLst/>
          </a:prstGeom>
        </p:spPr>
      </p:pic>
      <p:pic>
        <p:nvPicPr>
          <p:cNvPr id="41" name="Graphic 40">
            <a:extLst>
              <a:ext uri="{FF2B5EF4-FFF2-40B4-BE49-F238E27FC236}">
                <a16:creationId xmlns:a16="http://schemas.microsoft.com/office/drawing/2014/main" xmlns="" id="{6D7D3427-DBEA-4352-AAA6-7E1E3F0EB6C3}"/>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5031740" y="3253740"/>
            <a:ext cx="685800" cy="533400"/>
          </a:xfrm>
          <a:prstGeom prst="rect">
            <a:avLst/>
          </a:prstGeom>
        </p:spPr>
      </p:pic>
      <p:pic>
        <p:nvPicPr>
          <p:cNvPr id="43" name="Graphic 42">
            <a:extLst>
              <a:ext uri="{FF2B5EF4-FFF2-40B4-BE49-F238E27FC236}">
                <a16:creationId xmlns:a16="http://schemas.microsoft.com/office/drawing/2014/main" xmlns="" id="{7C97396D-942C-4685-A7CF-28ECB7A19B90}"/>
              </a:ext>
            </a:extLst>
          </p:cNvPr>
          <p:cNvPicPr>
            <a:picLocks noChangeAspect="1"/>
          </p:cNvPicPr>
          <p:nvPr/>
        </p:nvPicPr>
        <p:blipFill>
          <a:blip r:embed="rId15">
            <a:extLst>
              <a:ext uri="{96DAC541-7B7A-43D3-8B79-37D633B846F1}">
                <asvg:svgBlip xmlns:asvg="http://schemas.microsoft.com/office/drawing/2016/SVG/main" xmlns="" r:embed="rId16"/>
              </a:ext>
            </a:extLst>
          </a:blip>
          <a:stretch>
            <a:fillRect/>
          </a:stretch>
        </p:blipFill>
        <p:spPr>
          <a:xfrm>
            <a:off x="6200140" y="2684780"/>
            <a:ext cx="685800" cy="533400"/>
          </a:xfrm>
          <a:prstGeom prst="rect">
            <a:avLst/>
          </a:prstGeom>
        </p:spPr>
      </p:pic>
      <p:pic>
        <p:nvPicPr>
          <p:cNvPr id="49" name="Graphic 48">
            <a:extLst>
              <a:ext uri="{FF2B5EF4-FFF2-40B4-BE49-F238E27FC236}">
                <a16:creationId xmlns:a16="http://schemas.microsoft.com/office/drawing/2014/main" xmlns="" id="{D887E1AA-5656-499B-8F3E-60F39A4BC62C}"/>
              </a:ext>
            </a:extLst>
          </p:cNvPr>
          <p:cNvPicPr>
            <a:picLocks noChangeAspect="1"/>
          </p:cNvPicPr>
          <p:nvPr/>
        </p:nvPicPr>
        <p:blipFill>
          <a:blip r:embed="rId17">
            <a:extLst>
              <a:ext uri="{96DAC541-7B7A-43D3-8B79-37D633B846F1}">
                <asvg:svgBlip xmlns:asvg="http://schemas.microsoft.com/office/drawing/2016/SVG/main" xmlns="" r:embed="rId18"/>
              </a:ext>
            </a:extLst>
          </a:blip>
          <a:stretch>
            <a:fillRect/>
          </a:stretch>
        </p:blipFill>
        <p:spPr>
          <a:xfrm>
            <a:off x="7399020" y="3192780"/>
            <a:ext cx="685800" cy="533400"/>
          </a:xfrm>
          <a:prstGeom prst="rect">
            <a:avLst/>
          </a:prstGeom>
        </p:spPr>
      </p:pic>
      <p:pic>
        <p:nvPicPr>
          <p:cNvPr id="51" name="Graphic 50">
            <a:extLst>
              <a:ext uri="{FF2B5EF4-FFF2-40B4-BE49-F238E27FC236}">
                <a16:creationId xmlns:a16="http://schemas.microsoft.com/office/drawing/2014/main" xmlns="" id="{05670E70-5D3A-4781-A19E-244B1B8AF614}"/>
              </a:ext>
            </a:extLst>
          </p:cNvPr>
          <p:cNvPicPr>
            <a:picLocks noChangeAspect="1"/>
          </p:cNvPicPr>
          <p:nvPr/>
        </p:nvPicPr>
        <p:blipFill>
          <a:blip r:embed="rId19">
            <a:extLst>
              <a:ext uri="{96DAC541-7B7A-43D3-8B79-37D633B846F1}">
                <asvg:svgBlip xmlns:asvg="http://schemas.microsoft.com/office/drawing/2016/SVG/main" xmlns="" r:embed="rId20"/>
              </a:ext>
            </a:extLst>
          </a:blip>
          <a:stretch>
            <a:fillRect/>
          </a:stretch>
        </p:blipFill>
        <p:spPr>
          <a:xfrm>
            <a:off x="8557260" y="2715260"/>
            <a:ext cx="685800" cy="533400"/>
          </a:xfrm>
          <a:prstGeom prst="rect">
            <a:avLst/>
          </a:prstGeom>
        </p:spPr>
      </p:pic>
      <p:pic>
        <p:nvPicPr>
          <p:cNvPr id="53" name="Graphic 52">
            <a:extLst>
              <a:ext uri="{FF2B5EF4-FFF2-40B4-BE49-F238E27FC236}">
                <a16:creationId xmlns:a16="http://schemas.microsoft.com/office/drawing/2014/main" xmlns="" id="{1220A904-38E7-42B2-A308-918AD407A9ED}"/>
              </a:ext>
            </a:extLst>
          </p:cNvPr>
          <p:cNvPicPr>
            <a:picLocks noChangeAspect="1"/>
          </p:cNvPicPr>
          <p:nvPr/>
        </p:nvPicPr>
        <p:blipFill>
          <a:blip r:embed="rId21">
            <a:extLst>
              <a:ext uri="{96DAC541-7B7A-43D3-8B79-37D633B846F1}">
                <asvg:svgBlip xmlns:asvg="http://schemas.microsoft.com/office/drawing/2016/SVG/main" xmlns="" r:embed="rId22"/>
              </a:ext>
            </a:extLst>
          </a:blip>
          <a:stretch>
            <a:fillRect/>
          </a:stretch>
        </p:blipFill>
        <p:spPr>
          <a:xfrm>
            <a:off x="9806940" y="3213100"/>
            <a:ext cx="685800" cy="533400"/>
          </a:xfrm>
          <a:prstGeom prst="rect">
            <a:avLst/>
          </a:prstGeom>
        </p:spPr>
      </p:pic>
      <p:sp>
        <p:nvSpPr>
          <p:cNvPr id="63" name="Rectangle 62">
            <a:extLst>
              <a:ext uri="{FF2B5EF4-FFF2-40B4-BE49-F238E27FC236}">
                <a16:creationId xmlns:a16="http://schemas.microsoft.com/office/drawing/2014/main" xmlns="" id="{C8654389-11AD-4250-AFE6-36423D6186EB}"/>
              </a:ext>
            </a:extLst>
          </p:cNvPr>
          <p:cNvSpPr/>
          <p:nvPr/>
        </p:nvSpPr>
        <p:spPr>
          <a:xfrm>
            <a:off x="853440" y="629920"/>
            <a:ext cx="10261600" cy="548640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xmlns="" id="{D4BD5AEE-E78E-432B-9223-C6D1407FE620}"/>
              </a:ext>
            </a:extLst>
          </p:cNvPr>
          <p:cNvSpPr txBox="1"/>
          <p:nvPr/>
        </p:nvSpPr>
        <p:spPr>
          <a:xfrm>
            <a:off x="822960" y="5740400"/>
            <a:ext cx="1767840" cy="3693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(2022)</a:t>
            </a:r>
          </a:p>
          <a:p>
            <a:r>
              <a:rPr lang="en-US" sz="900" dirty="0">
                <a:solidFill>
                  <a:schemeClr val="tx1">
                    <a:lumMod val="50000"/>
                    <a:lumOff val="50000"/>
                  </a:schemeClr>
                </a:solidFill>
                <a:latin typeface="Arial" panose="020B0604020202020204" pitchFamily="34" charset="0"/>
                <a:cs typeface="Arial" panose="020B0604020202020204" pitchFamily="34" charset="0"/>
              </a:rPr>
              <a:t>ID: 779743</a:t>
            </a:r>
          </a:p>
        </p:txBody>
      </p:sp>
      <p:sp>
        <p:nvSpPr>
          <p:cNvPr id="45" name="TextBox 44">
            <a:extLst>
              <a:ext uri="{FF2B5EF4-FFF2-40B4-BE49-F238E27FC236}">
                <a16:creationId xmlns:a16="http://schemas.microsoft.com/office/drawing/2014/main" xmlns="" id="{A4833336-1865-4168-8029-4A8B03F883E2}"/>
              </a:ext>
            </a:extLst>
          </p:cNvPr>
          <p:cNvSpPr txBox="1"/>
          <p:nvPr/>
        </p:nvSpPr>
        <p:spPr>
          <a:xfrm>
            <a:off x="185057" y="113937"/>
            <a:ext cx="11582400" cy="461665"/>
          </a:xfrm>
          <a:prstGeom prst="rect">
            <a:avLst/>
          </a:prstGeom>
          <a:noFill/>
        </p:spPr>
        <p:txBody>
          <a:bodyPr wrap="square" lIns="0" rIns="0" rtlCol="0">
            <a:spAutoFit/>
          </a:bodyPr>
          <a:lstStyle/>
          <a:p>
            <a:pPr algn="l">
              <a:spcBef>
                <a:spcPts val="600"/>
              </a:spcBef>
            </a:pPr>
            <a:r>
              <a:rPr lang="en-US" sz="2400" dirty="0">
                <a:latin typeface="+mj-lt"/>
              </a:rPr>
              <a:t>How difficult will it be?</a:t>
            </a:r>
          </a:p>
        </p:txBody>
      </p:sp>
    </p:spTree>
    <p:extLst>
      <p:ext uri="{BB962C8B-B14F-4D97-AF65-F5344CB8AC3E}">
        <p14:creationId xmlns:p14="http://schemas.microsoft.com/office/powerpoint/2010/main" val="343495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581DE73-AB87-064A-46DA-E072504313C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0" name="think-cell Slide" r:id="rId4" imgW="404" imgH="405" progId="TCLayout.ActiveDocument.1">
                  <p:embed/>
                </p:oleObj>
              </mc:Choice>
              <mc:Fallback>
                <p:oleObj name="think-cell Slide" r:id="rId4" imgW="404" imgH="405" progId="TCLayout.ActiveDocument.1">
                  <p:embed/>
                  <p:pic>
                    <p:nvPicPr>
                      <p:cNvPr id="4" name="Object 3" hidden="1">
                        <a:extLst>
                          <a:ext uri="{FF2B5EF4-FFF2-40B4-BE49-F238E27FC236}">
                            <a16:creationId xmlns:a16="http://schemas.microsoft.com/office/drawing/2014/main" xmlns="" id="{8581DE73-AB87-064A-46DA-E072504313C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0FC064ED-06F9-2820-4A20-A480279B503C}"/>
              </a:ext>
            </a:extLst>
          </p:cNvPr>
          <p:cNvSpPr>
            <a:spLocks noGrp="1"/>
          </p:cNvSpPr>
          <p:nvPr>
            <p:ph type="title"/>
          </p:nvPr>
        </p:nvSpPr>
        <p:spPr/>
        <p:txBody>
          <a:bodyPr vert="horz"/>
          <a:lstStyle/>
          <a:p>
            <a:r>
              <a:rPr lang="en-US" dirty="0">
                <a:solidFill>
                  <a:srgbClr val="002856"/>
                </a:solidFill>
                <a:latin typeface="Arial Black"/>
                <a:ea typeface="Arial Black"/>
                <a:cs typeface="Arial Black"/>
                <a:sym typeface="Arial Black"/>
              </a:rPr>
              <a:t>Step-by-Step Instructions</a:t>
            </a:r>
            <a:r>
              <a:rPr lang="en-US" sz="4800" dirty="0">
                <a:solidFill>
                  <a:srgbClr val="002856"/>
                </a:solidFill>
                <a:latin typeface="Arial Black"/>
                <a:ea typeface="Arial Black"/>
                <a:cs typeface="Arial Black"/>
                <a:sym typeface="Arial Black"/>
              </a:rPr>
              <a:t/>
            </a:r>
            <a:br>
              <a:rPr lang="en-US" sz="4800" dirty="0">
                <a:solidFill>
                  <a:srgbClr val="002856"/>
                </a:solidFill>
                <a:latin typeface="Arial Black"/>
                <a:ea typeface="Arial Black"/>
                <a:cs typeface="Arial Black"/>
                <a:sym typeface="Arial Black"/>
              </a:rPr>
            </a:br>
            <a:r>
              <a:rPr lang="en-US" sz="1800" dirty="0">
                <a:solidFill>
                  <a:srgbClr val="002856"/>
                </a:solidFill>
                <a:latin typeface="Arial Black"/>
                <a:ea typeface="Arial Black"/>
                <a:cs typeface="Arial Black"/>
                <a:sym typeface="Arial Black"/>
              </a:rPr>
              <a:t/>
            </a:r>
            <a:br>
              <a:rPr lang="en-US" sz="1800" dirty="0">
                <a:solidFill>
                  <a:srgbClr val="002856"/>
                </a:solidFill>
                <a:latin typeface="Arial Black"/>
                <a:ea typeface="Arial Black"/>
                <a:cs typeface="Arial Black"/>
                <a:sym typeface="Arial Black"/>
              </a:rPr>
            </a:br>
            <a:r>
              <a:rPr lang="en-US" sz="1800" dirty="0">
                <a:solidFill>
                  <a:srgbClr val="002856"/>
                </a:solidFill>
                <a:latin typeface="Arial Black"/>
                <a:ea typeface="Arial Black"/>
                <a:cs typeface="Arial Black"/>
                <a:sym typeface="Arial Black"/>
              </a:rPr>
              <a:t/>
            </a:r>
            <a:br>
              <a:rPr lang="en-US" sz="1800" dirty="0">
                <a:solidFill>
                  <a:srgbClr val="002856"/>
                </a:solidFill>
                <a:latin typeface="Arial Black"/>
                <a:ea typeface="Arial Black"/>
                <a:cs typeface="Arial Black"/>
                <a:sym typeface="Arial Black"/>
              </a:rPr>
            </a:br>
            <a:r>
              <a:rPr lang="en-US" sz="1800" dirty="0">
                <a:solidFill>
                  <a:srgbClr val="002856"/>
                </a:solidFill>
                <a:latin typeface="Arial Black"/>
                <a:ea typeface="Arial Black"/>
                <a:cs typeface="Arial Black"/>
                <a:sym typeface="Arial Black"/>
              </a:rPr>
              <a:t>Launch and Set Up Your Assessment</a:t>
            </a:r>
            <a:endParaRPr lang="en-IN" dirty="0"/>
          </a:p>
        </p:txBody>
      </p:sp>
    </p:spTree>
    <p:extLst>
      <p:ext uri="{BB962C8B-B14F-4D97-AF65-F5344CB8AC3E}">
        <p14:creationId xmlns:p14="http://schemas.microsoft.com/office/powerpoint/2010/main" val="150156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xmlns="" id="{AE211A64-5C29-BB82-A3DC-DE128DB325AB}"/>
              </a:ext>
            </a:extLst>
          </p:cNvPr>
          <p:cNvGraphicFramePr>
            <a:graphicFrameLocks noChangeAspect="1"/>
          </p:cNvGraphicFramePr>
          <p:nvPr>
            <p:custDataLst>
              <p:tags r:id="rId2"/>
            </p:custDataLst>
            <p:extLst>
              <p:ext uri="{D42A27DB-BD31-4B8C-83A1-F6EECF244321}">
                <p14:modId xmlns:p14="http://schemas.microsoft.com/office/powerpoint/2010/main" val="27545206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4" name="think-cell Slide" r:id="rId4" imgW="404" imgH="405" progId="TCLayout.ActiveDocument.1">
                  <p:embed/>
                </p:oleObj>
              </mc:Choice>
              <mc:Fallback>
                <p:oleObj name="think-cell Slide" r:id="rId4" imgW="404" imgH="405" progId="TCLayout.ActiveDocument.1">
                  <p:embed/>
                  <p:pic>
                    <p:nvPicPr>
                      <p:cNvPr id="14" name="Object 13" hidden="1">
                        <a:extLst>
                          <a:ext uri="{FF2B5EF4-FFF2-40B4-BE49-F238E27FC236}">
                            <a16:creationId xmlns:a16="http://schemas.microsoft.com/office/drawing/2014/main" xmlns="" id="{AE211A64-5C29-BB82-A3DC-DE128DB325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504E62B9-34A8-61A7-091C-76E8196856E6}"/>
              </a:ext>
            </a:extLst>
          </p:cNvPr>
          <p:cNvSpPr>
            <a:spLocks noGrp="1"/>
          </p:cNvSpPr>
          <p:nvPr>
            <p:ph type="title"/>
          </p:nvPr>
        </p:nvSpPr>
        <p:spPr/>
        <p:txBody>
          <a:bodyPr vert="horz"/>
          <a:lstStyle/>
          <a:p>
            <a:r>
              <a:rPr lang="en-US" dirty="0"/>
              <a:t>IT Security Tool Location*</a:t>
            </a:r>
            <a:endParaRPr lang="en-IN" dirty="0"/>
          </a:p>
        </p:txBody>
      </p:sp>
      <p:grpSp>
        <p:nvGrpSpPr>
          <p:cNvPr id="7" name="Group 6">
            <a:extLst>
              <a:ext uri="{FF2B5EF4-FFF2-40B4-BE49-F238E27FC236}">
                <a16:creationId xmlns:a16="http://schemas.microsoft.com/office/drawing/2014/main" xmlns="" id="{84403E60-C4FA-C64F-11D5-2D057C3C139A}"/>
              </a:ext>
            </a:extLst>
          </p:cNvPr>
          <p:cNvGrpSpPr/>
          <p:nvPr/>
        </p:nvGrpSpPr>
        <p:grpSpPr>
          <a:xfrm>
            <a:off x="615739" y="1150706"/>
            <a:ext cx="10884321" cy="4258470"/>
            <a:chOff x="3454818" y="1509222"/>
            <a:chExt cx="7969830" cy="3891598"/>
          </a:xfrm>
        </p:grpSpPr>
        <p:sp>
          <p:nvSpPr>
            <p:cNvPr id="4" name="Freeform: Shape 3">
              <a:extLst>
                <a:ext uri="{FF2B5EF4-FFF2-40B4-BE49-F238E27FC236}">
                  <a16:creationId xmlns:a16="http://schemas.microsoft.com/office/drawing/2014/main" xmlns="" id="{E22C8306-0C0D-C305-A55C-A846E6BA1987}"/>
                </a:ext>
              </a:extLst>
            </p:cNvPr>
            <p:cNvSpPr/>
            <p:nvPr/>
          </p:nvSpPr>
          <p:spPr bwMode="gray">
            <a:xfrm>
              <a:off x="3454818" y="1509222"/>
              <a:ext cx="2563765" cy="3891598"/>
            </a:xfrm>
            <a:custGeom>
              <a:avLst/>
              <a:gdLst>
                <a:gd name="connsiteX0" fmla="*/ 0 w 2563765"/>
                <a:gd name="connsiteY0" fmla="*/ 0 h 2668904"/>
                <a:gd name="connsiteX1" fmla="*/ 0 w 2563765"/>
                <a:gd name="connsiteY1" fmla="*/ 2668905 h 2668904"/>
                <a:gd name="connsiteX2" fmla="*/ 2152693 w 2563765"/>
                <a:gd name="connsiteY2" fmla="*/ 2668905 h 2668904"/>
                <a:gd name="connsiteX3" fmla="*/ 2152693 w 2563765"/>
                <a:gd name="connsiteY3" fmla="*/ 2161223 h 2668904"/>
                <a:gd name="connsiteX4" fmla="*/ 2563765 w 2563765"/>
                <a:gd name="connsiteY4" fmla="*/ 2161223 h 2668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765" h="2668904">
                  <a:moveTo>
                    <a:pt x="0" y="0"/>
                  </a:moveTo>
                  <a:lnTo>
                    <a:pt x="0" y="2668905"/>
                  </a:lnTo>
                  <a:lnTo>
                    <a:pt x="2152693" y="2668905"/>
                  </a:lnTo>
                  <a:lnTo>
                    <a:pt x="2152693" y="2161223"/>
                  </a:lnTo>
                  <a:lnTo>
                    <a:pt x="2563765" y="2161223"/>
                  </a:lnTo>
                </a:path>
              </a:pathLst>
            </a:custGeom>
            <a:noFill/>
            <a:ln w="19050" cap="rnd">
              <a:solidFill>
                <a:srgbClr val="231F20"/>
              </a:solidFill>
              <a:prstDash val="solid"/>
              <a:miter/>
            </a:ln>
          </p:spPr>
          <p:txBody>
            <a:bodyPr rtlCol="0" anchor="ctr"/>
            <a:lstStyle/>
            <a:p>
              <a:endParaRPr lang="en-GB"/>
            </a:p>
          </p:txBody>
        </p:sp>
        <p:sp>
          <p:nvSpPr>
            <p:cNvPr id="5" name="Freeform: Shape 4">
              <a:extLst>
                <a:ext uri="{FF2B5EF4-FFF2-40B4-BE49-F238E27FC236}">
                  <a16:creationId xmlns:a16="http://schemas.microsoft.com/office/drawing/2014/main" xmlns="" id="{C20F1D8B-1F0C-3AF5-923D-819CF55F168B}"/>
                </a:ext>
              </a:extLst>
            </p:cNvPr>
            <p:cNvSpPr/>
            <p:nvPr/>
          </p:nvSpPr>
          <p:spPr bwMode="gray">
            <a:xfrm>
              <a:off x="6363387" y="1509222"/>
              <a:ext cx="2563765" cy="3891598"/>
            </a:xfrm>
            <a:custGeom>
              <a:avLst/>
              <a:gdLst>
                <a:gd name="connsiteX0" fmla="*/ 0 w 2563765"/>
                <a:gd name="connsiteY0" fmla="*/ 0 h 2668904"/>
                <a:gd name="connsiteX1" fmla="*/ 0 w 2563765"/>
                <a:gd name="connsiteY1" fmla="*/ 2668905 h 2668904"/>
                <a:gd name="connsiteX2" fmla="*/ 2152693 w 2563765"/>
                <a:gd name="connsiteY2" fmla="*/ 2668905 h 2668904"/>
                <a:gd name="connsiteX3" fmla="*/ 2152693 w 2563765"/>
                <a:gd name="connsiteY3" fmla="*/ 2161223 h 2668904"/>
                <a:gd name="connsiteX4" fmla="*/ 2563765 w 2563765"/>
                <a:gd name="connsiteY4" fmla="*/ 2161223 h 2668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765" h="2668904">
                  <a:moveTo>
                    <a:pt x="0" y="0"/>
                  </a:moveTo>
                  <a:lnTo>
                    <a:pt x="0" y="2668905"/>
                  </a:lnTo>
                  <a:lnTo>
                    <a:pt x="2152693" y="2668905"/>
                  </a:lnTo>
                  <a:lnTo>
                    <a:pt x="2152693" y="2161223"/>
                  </a:lnTo>
                  <a:lnTo>
                    <a:pt x="2563765" y="2161223"/>
                  </a:lnTo>
                </a:path>
              </a:pathLst>
            </a:custGeom>
            <a:noFill/>
            <a:ln w="19050" cap="rnd">
              <a:solidFill>
                <a:srgbClr val="231F20"/>
              </a:solid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xmlns="" id="{21E38E61-0EEF-C7A1-8FC0-3949AFCF1E1D}"/>
                </a:ext>
              </a:extLst>
            </p:cNvPr>
            <p:cNvSpPr/>
            <p:nvPr/>
          </p:nvSpPr>
          <p:spPr bwMode="gray">
            <a:xfrm>
              <a:off x="9271956" y="1509222"/>
              <a:ext cx="2152692" cy="3891598"/>
            </a:xfrm>
            <a:custGeom>
              <a:avLst/>
              <a:gdLst>
                <a:gd name="connsiteX0" fmla="*/ 0 w 2152692"/>
                <a:gd name="connsiteY0" fmla="*/ 0 h 2668904"/>
                <a:gd name="connsiteX1" fmla="*/ 0 w 2152692"/>
                <a:gd name="connsiteY1" fmla="*/ 2668905 h 2668904"/>
                <a:gd name="connsiteX2" fmla="*/ 2152693 w 2152692"/>
                <a:gd name="connsiteY2" fmla="*/ 2668905 h 2668904"/>
                <a:gd name="connsiteX3" fmla="*/ 2152693 w 2152692"/>
                <a:gd name="connsiteY3" fmla="*/ 2161223 h 2668904"/>
              </a:gdLst>
              <a:ahLst/>
              <a:cxnLst>
                <a:cxn ang="0">
                  <a:pos x="connsiteX0" y="connsiteY0"/>
                </a:cxn>
                <a:cxn ang="0">
                  <a:pos x="connsiteX1" y="connsiteY1"/>
                </a:cxn>
                <a:cxn ang="0">
                  <a:pos x="connsiteX2" y="connsiteY2"/>
                </a:cxn>
                <a:cxn ang="0">
                  <a:pos x="connsiteX3" y="connsiteY3"/>
                </a:cxn>
              </a:cxnLst>
              <a:rect l="l" t="t" r="r" b="b"/>
              <a:pathLst>
                <a:path w="2152692" h="2668904">
                  <a:moveTo>
                    <a:pt x="0" y="0"/>
                  </a:moveTo>
                  <a:lnTo>
                    <a:pt x="0" y="2668905"/>
                  </a:lnTo>
                  <a:lnTo>
                    <a:pt x="2152693" y="2668905"/>
                  </a:lnTo>
                  <a:lnTo>
                    <a:pt x="2152693" y="2161223"/>
                  </a:lnTo>
                </a:path>
              </a:pathLst>
            </a:custGeom>
            <a:noFill/>
            <a:ln w="19050" cap="rnd">
              <a:solidFill>
                <a:srgbClr val="231F20"/>
              </a:solidFill>
              <a:prstDash val="solid"/>
              <a:miter/>
            </a:ln>
          </p:spPr>
          <p:txBody>
            <a:bodyPr rtlCol="0" anchor="ctr"/>
            <a:lstStyle/>
            <a:p>
              <a:endParaRPr lang="en-GB"/>
            </a:p>
          </p:txBody>
        </p:sp>
      </p:grpSp>
      <p:sp>
        <p:nvSpPr>
          <p:cNvPr id="8" name="Freeform: Shape 7">
            <a:extLst>
              <a:ext uri="{FF2B5EF4-FFF2-40B4-BE49-F238E27FC236}">
                <a16:creationId xmlns:a16="http://schemas.microsoft.com/office/drawing/2014/main" xmlns="" id="{A24A3B11-B17D-8CFF-ECB7-F17AF9C0CCB2}"/>
              </a:ext>
            </a:extLst>
          </p:cNvPr>
          <p:cNvSpPr/>
          <p:nvPr/>
        </p:nvSpPr>
        <p:spPr bwMode="gray">
          <a:xfrm>
            <a:off x="4117048" y="4479993"/>
            <a:ext cx="206053" cy="219075"/>
          </a:xfrm>
          <a:custGeom>
            <a:avLst/>
            <a:gdLst>
              <a:gd name="connsiteX0" fmla="*/ 206054 w 206053"/>
              <a:gd name="connsiteY0" fmla="*/ 109538 h 219075"/>
              <a:gd name="connsiteX1" fmla="*/ 0 w 206053"/>
              <a:gd name="connsiteY1" fmla="*/ 0 h 219075"/>
              <a:gd name="connsiteX2" fmla="*/ 0 w 206053"/>
              <a:gd name="connsiteY2" fmla="*/ 219075 h 219075"/>
            </a:gdLst>
            <a:ahLst/>
            <a:cxnLst>
              <a:cxn ang="0">
                <a:pos x="connsiteX0" y="connsiteY0"/>
              </a:cxn>
              <a:cxn ang="0">
                <a:pos x="connsiteX1" y="connsiteY1"/>
              </a:cxn>
              <a:cxn ang="0">
                <a:pos x="connsiteX2" y="connsiteY2"/>
              </a:cxn>
            </a:cxnLst>
            <a:rect l="l" t="t" r="r" b="b"/>
            <a:pathLst>
              <a:path w="206053" h="219075">
                <a:moveTo>
                  <a:pt x="206054" y="109538"/>
                </a:moveTo>
                <a:lnTo>
                  <a:pt x="0" y="0"/>
                </a:lnTo>
                <a:lnTo>
                  <a:pt x="0" y="219075"/>
                </a:lnTo>
                <a:close/>
              </a:path>
            </a:pathLst>
          </a:custGeom>
          <a:solidFill>
            <a:srgbClr val="231F20"/>
          </a:solidFill>
          <a:ln w="10347"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xmlns="" id="{7156B76C-3B01-F2E8-C003-80E8753CCE41}"/>
              </a:ext>
            </a:extLst>
          </p:cNvPr>
          <p:cNvSpPr/>
          <p:nvPr/>
        </p:nvSpPr>
        <p:spPr bwMode="gray">
          <a:xfrm>
            <a:off x="8089253" y="4479993"/>
            <a:ext cx="206053" cy="219075"/>
          </a:xfrm>
          <a:custGeom>
            <a:avLst/>
            <a:gdLst>
              <a:gd name="connsiteX0" fmla="*/ 206054 w 206053"/>
              <a:gd name="connsiteY0" fmla="*/ 109538 h 219075"/>
              <a:gd name="connsiteX1" fmla="*/ 0 w 206053"/>
              <a:gd name="connsiteY1" fmla="*/ 0 h 219075"/>
              <a:gd name="connsiteX2" fmla="*/ 0 w 206053"/>
              <a:gd name="connsiteY2" fmla="*/ 219075 h 219075"/>
            </a:gdLst>
            <a:ahLst/>
            <a:cxnLst>
              <a:cxn ang="0">
                <a:pos x="connsiteX0" y="connsiteY0"/>
              </a:cxn>
              <a:cxn ang="0">
                <a:pos x="connsiteX1" y="connsiteY1"/>
              </a:cxn>
              <a:cxn ang="0">
                <a:pos x="connsiteX2" y="connsiteY2"/>
              </a:cxn>
            </a:cxnLst>
            <a:rect l="l" t="t" r="r" b="b"/>
            <a:pathLst>
              <a:path w="206053" h="219075">
                <a:moveTo>
                  <a:pt x="206054" y="109538"/>
                </a:moveTo>
                <a:lnTo>
                  <a:pt x="0" y="0"/>
                </a:lnTo>
                <a:lnTo>
                  <a:pt x="0" y="219075"/>
                </a:lnTo>
                <a:close/>
              </a:path>
            </a:pathLst>
          </a:custGeom>
          <a:solidFill>
            <a:srgbClr val="231F20"/>
          </a:solidFill>
          <a:ln w="10347" cap="flat">
            <a:noFill/>
            <a:prstDash val="solid"/>
            <a:miter/>
          </a:ln>
        </p:spPr>
        <p:txBody>
          <a:bodyPr rtlCol="0" anchor="ctr"/>
          <a:lstStyle/>
          <a:p>
            <a:endParaRPr lang="en-GB"/>
          </a:p>
        </p:txBody>
      </p:sp>
      <p:pic>
        <p:nvPicPr>
          <p:cNvPr id="10" name="Picture 9">
            <a:extLst>
              <a:ext uri="{FF2B5EF4-FFF2-40B4-BE49-F238E27FC236}">
                <a16:creationId xmlns:a16="http://schemas.microsoft.com/office/drawing/2014/main" xmlns="" id="{DFC81140-7E2D-2A6A-15C7-8186D0AD32E1}"/>
              </a:ext>
            </a:extLst>
          </p:cNvPr>
          <p:cNvPicPr>
            <a:picLocks noChangeAspect="1"/>
          </p:cNvPicPr>
          <p:nvPr/>
        </p:nvPicPr>
        <p:blipFill rotWithShape="1">
          <a:blip r:embed="rId6"/>
          <a:srcRect b="24355"/>
          <a:stretch/>
        </p:blipFill>
        <p:spPr>
          <a:xfrm>
            <a:off x="702131" y="1838608"/>
            <a:ext cx="2747191" cy="3249538"/>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30584F20-C06E-8445-5A93-5AA437F70916}"/>
              </a:ext>
            </a:extLst>
          </p:cNvPr>
          <p:cNvPicPr>
            <a:picLocks noChangeAspect="1"/>
          </p:cNvPicPr>
          <p:nvPr/>
        </p:nvPicPr>
        <p:blipFill>
          <a:blip r:embed="rId7"/>
          <a:stretch>
            <a:fillRect/>
          </a:stretch>
        </p:blipFill>
        <p:spPr>
          <a:xfrm>
            <a:off x="4712047" y="1838608"/>
            <a:ext cx="2747942" cy="325080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xmlns="" id="{6BA36BA5-B776-FD43-74FF-55F6EF92DB73}"/>
              </a:ext>
            </a:extLst>
          </p:cNvPr>
          <p:cNvPicPr>
            <a:picLocks noChangeAspect="1"/>
          </p:cNvPicPr>
          <p:nvPr/>
        </p:nvPicPr>
        <p:blipFill>
          <a:blip r:embed="rId8"/>
          <a:stretch>
            <a:fillRect/>
          </a:stretch>
        </p:blipFill>
        <p:spPr>
          <a:xfrm>
            <a:off x="9172399" y="1838608"/>
            <a:ext cx="1975230" cy="3250800"/>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xmlns="" id="{86298C41-E961-91CE-1F14-A569AB666706}"/>
              </a:ext>
            </a:extLst>
          </p:cNvPr>
          <p:cNvSpPr/>
          <p:nvPr/>
        </p:nvSpPr>
        <p:spPr>
          <a:xfrm>
            <a:off x="1023062" y="2236870"/>
            <a:ext cx="1250937" cy="273617"/>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6" name="Rectangle 15">
            <a:extLst>
              <a:ext uri="{FF2B5EF4-FFF2-40B4-BE49-F238E27FC236}">
                <a16:creationId xmlns:a16="http://schemas.microsoft.com/office/drawing/2014/main" xmlns="" id="{1DD224C4-D40B-217D-9811-D660BFD9A918}"/>
              </a:ext>
            </a:extLst>
          </p:cNvPr>
          <p:cNvSpPr/>
          <p:nvPr/>
        </p:nvSpPr>
        <p:spPr>
          <a:xfrm>
            <a:off x="4652611" y="4307551"/>
            <a:ext cx="2807378" cy="341171"/>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Rectangle 16">
            <a:extLst>
              <a:ext uri="{FF2B5EF4-FFF2-40B4-BE49-F238E27FC236}">
                <a16:creationId xmlns:a16="http://schemas.microsoft.com/office/drawing/2014/main" xmlns="" id="{03BCE743-2C5B-BF63-83E6-973E4AA78278}"/>
              </a:ext>
            </a:extLst>
          </p:cNvPr>
          <p:cNvSpPr/>
          <p:nvPr/>
        </p:nvSpPr>
        <p:spPr>
          <a:xfrm>
            <a:off x="8701503" y="4784309"/>
            <a:ext cx="2385440" cy="254810"/>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nvGrpSpPr>
          <p:cNvPr id="18" name="Group 17">
            <a:extLst>
              <a:ext uri="{FF2B5EF4-FFF2-40B4-BE49-F238E27FC236}">
                <a16:creationId xmlns:a16="http://schemas.microsoft.com/office/drawing/2014/main" xmlns="" id="{460C7961-11EE-FF5F-5939-1B8AE690A7A1}"/>
              </a:ext>
            </a:extLst>
          </p:cNvPr>
          <p:cNvGrpSpPr/>
          <p:nvPr/>
        </p:nvGrpSpPr>
        <p:grpSpPr>
          <a:xfrm rot="5400000">
            <a:off x="2055788" y="4054760"/>
            <a:ext cx="393894" cy="3465884"/>
            <a:chOff x="3879451" y="1497874"/>
            <a:chExt cx="243840" cy="3862251"/>
          </a:xfrm>
        </p:grpSpPr>
        <p:sp>
          <p:nvSpPr>
            <p:cNvPr id="19" name="Rectangle 18">
              <a:extLst>
                <a:ext uri="{FF2B5EF4-FFF2-40B4-BE49-F238E27FC236}">
                  <a16:creationId xmlns:a16="http://schemas.microsoft.com/office/drawing/2014/main" xmlns="" id="{BD936CE7-E006-E849-014B-D18DD87039D9}"/>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Isosceles Triangle 19">
              <a:extLst>
                <a:ext uri="{FF2B5EF4-FFF2-40B4-BE49-F238E27FC236}">
                  <a16:creationId xmlns:a16="http://schemas.microsoft.com/office/drawing/2014/main" xmlns="" id="{7412F3BF-EBA2-E5D3-0D7C-2B8910E34018}"/>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Isosceles Triangle 20">
              <a:extLst>
                <a:ext uri="{FF2B5EF4-FFF2-40B4-BE49-F238E27FC236}">
                  <a16:creationId xmlns:a16="http://schemas.microsoft.com/office/drawing/2014/main" xmlns="" id="{320AEBA3-81AE-D0E3-438A-756CA26C2C24}"/>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TextBox 21">
            <a:extLst>
              <a:ext uri="{FF2B5EF4-FFF2-40B4-BE49-F238E27FC236}">
                <a16:creationId xmlns:a16="http://schemas.microsoft.com/office/drawing/2014/main" xmlns="" id="{058F973C-45B5-1371-44C3-8089D1C6A285}"/>
              </a:ext>
            </a:extLst>
          </p:cNvPr>
          <p:cNvSpPr txBox="1"/>
          <p:nvPr/>
        </p:nvSpPr>
        <p:spPr>
          <a:xfrm>
            <a:off x="610640" y="5636994"/>
            <a:ext cx="3335833" cy="292388"/>
          </a:xfrm>
          <a:prstGeom prst="rect">
            <a:avLst/>
          </a:prstGeom>
          <a:noFill/>
        </p:spPr>
        <p:txBody>
          <a:bodyPr wrap="square" rtlCol="0">
            <a:spAutoFit/>
          </a:bodyPr>
          <a:lstStyle/>
          <a:p>
            <a:pPr algn="ctr"/>
            <a:r>
              <a:rPr lang="en-IN" sz="1300" b="1" dirty="0">
                <a:solidFill>
                  <a:srgbClr val="002856"/>
                </a:solidFill>
                <a:latin typeface="+mj-lt"/>
                <a:cs typeface="Arial" panose="020B0604020202020204" pitchFamily="34" charset="0"/>
              </a:rPr>
              <a:t>Select the bars near Gartner logo</a:t>
            </a:r>
          </a:p>
        </p:txBody>
      </p:sp>
      <p:grpSp>
        <p:nvGrpSpPr>
          <p:cNvPr id="23" name="Group 22">
            <a:extLst>
              <a:ext uri="{FF2B5EF4-FFF2-40B4-BE49-F238E27FC236}">
                <a16:creationId xmlns:a16="http://schemas.microsoft.com/office/drawing/2014/main" xmlns="" id="{500BE124-8DDD-B340-F259-F5FF62B43E1C}"/>
              </a:ext>
            </a:extLst>
          </p:cNvPr>
          <p:cNvGrpSpPr/>
          <p:nvPr/>
        </p:nvGrpSpPr>
        <p:grpSpPr>
          <a:xfrm rot="5400000">
            <a:off x="6062890" y="4058161"/>
            <a:ext cx="393894" cy="3465884"/>
            <a:chOff x="3879451" y="1497874"/>
            <a:chExt cx="243840" cy="3862251"/>
          </a:xfrm>
        </p:grpSpPr>
        <p:sp>
          <p:nvSpPr>
            <p:cNvPr id="24" name="Rectangle 23">
              <a:extLst>
                <a:ext uri="{FF2B5EF4-FFF2-40B4-BE49-F238E27FC236}">
                  <a16:creationId xmlns:a16="http://schemas.microsoft.com/office/drawing/2014/main" xmlns="" id="{CE0609A0-F21D-4D4F-5ACC-AD7B78DA917D}"/>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Isosceles Triangle 24">
              <a:extLst>
                <a:ext uri="{FF2B5EF4-FFF2-40B4-BE49-F238E27FC236}">
                  <a16:creationId xmlns:a16="http://schemas.microsoft.com/office/drawing/2014/main" xmlns="" id="{A5227912-5249-33C4-5966-BADE66FB64DB}"/>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Isosceles Triangle 25">
              <a:extLst>
                <a:ext uri="{FF2B5EF4-FFF2-40B4-BE49-F238E27FC236}">
                  <a16:creationId xmlns:a16="http://schemas.microsoft.com/office/drawing/2014/main" xmlns="" id="{19BD418B-E609-7A40-73DC-7711B5CBB815}"/>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7" name="TextBox 26">
            <a:extLst>
              <a:ext uri="{FF2B5EF4-FFF2-40B4-BE49-F238E27FC236}">
                <a16:creationId xmlns:a16="http://schemas.microsoft.com/office/drawing/2014/main" xmlns="" id="{52FD3C06-6470-FDD6-DF13-1194300BD96F}"/>
              </a:ext>
            </a:extLst>
          </p:cNvPr>
          <p:cNvSpPr txBox="1"/>
          <p:nvPr/>
        </p:nvSpPr>
        <p:spPr>
          <a:xfrm>
            <a:off x="4708589" y="5641508"/>
            <a:ext cx="3102495" cy="292388"/>
          </a:xfrm>
          <a:prstGeom prst="rect">
            <a:avLst/>
          </a:prstGeom>
          <a:noFill/>
        </p:spPr>
        <p:txBody>
          <a:bodyPr wrap="square" rtlCol="0">
            <a:spAutoFit/>
          </a:bodyPr>
          <a:lstStyle/>
          <a:p>
            <a:pPr algn="ctr"/>
            <a:r>
              <a:rPr lang="en-IN" sz="1300" b="1" dirty="0">
                <a:solidFill>
                  <a:srgbClr val="002856"/>
                </a:solidFill>
                <a:latin typeface="+mj-lt"/>
                <a:cs typeface="Arial" panose="020B0604020202020204" pitchFamily="34" charset="0"/>
              </a:rPr>
              <a:t>Click on “Tools &amp; Benchmarks”</a:t>
            </a:r>
          </a:p>
        </p:txBody>
      </p:sp>
      <p:grpSp>
        <p:nvGrpSpPr>
          <p:cNvPr id="28" name="Group 27">
            <a:extLst>
              <a:ext uri="{FF2B5EF4-FFF2-40B4-BE49-F238E27FC236}">
                <a16:creationId xmlns:a16="http://schemas.microsoft.com/office/drawing/2014/main" xmlns="" id="{EA0D81AF-366A-8222-D131-338459D9C972}"/>
              </a:ext>
            </a:extLst>
          </p:cNvPr>
          <p:cNvGrpSpPr/>
          <p:nvPr/>
        </p:nvGrpSpPr>
        <p:grpSpPr>
          <a:xfrm rot="5400000">
            <a:off x="9878736" y="4056665"/>
            <a:ext cx="393894" cy="3465884"/>
            <a:chOff x="3879451" y="1497874"/>
            <a:chExt cx="243840" cy="3862251"/>
          </a:xfrm>
        </p:grpSpPr>
        <p:sp>
          <p:nvSpPr>
            <p:cNvPr id="29" name="Rectangle 28">
              <a:extLst>
                <a:ext uri="{FF2B5EF4-FFF2-40B4-BE49-F238E27FC236}">
                  <a16:creationId xmlns:a16="http://schemas.microsoft.com/office/drawing/2014/main" xmlns="" id="{0DCE176D-9410-3EB9-A771-9D0CC130946B}"/>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Isosceles Triangle 29">
              <a:extLst>
                <a:ext uri="{FF2B5EF4-FFF2-40B4-BE49-F238E27FC236}">
                  <a16:creationId xmlns:a16="http://schemas.microsoft.com/office/drawing/2014/main" xmlns="" id="{335F6D63-6B3A-3828-4F98-36C65931C71A}"/>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Isosceles Triangle 30">
              <a:extLst>
                <a:ext uri="{FF2B5EF4-FFF2-40B4-BE49-F238E27FC236}">
                  <a16:creationId xmlns:a16="http://schemas.microsoft.com/office/drawing/2014/main" xmlns="" id="{40BD9531-5712-F937-317D-4F017CA8A347}"/>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2" name="TextBox 31">
            <a:extLst>
              <a:ext uri="{FF2B5EF4-FFF2-40B4-BE49-F238E27FC236}">
                <a16:creationId xmlns:a16="http://schemas.microsoft.com/office/drawing/2014/main" xmlns="" id="{FBC0EA5C-2C2B-350D-A66B-D094EE37DA4C}"/>
              </a:ext>
            </a:extLst>
          </p:cNvPr>
          <p:cNvSpPr txBox="1"/>
          <p:nvPr/>
        </p:nvSpPr>
        <p:spPr>
          <a:xfrm>
            <a:off x="8524436" y="5636994"/>
            <a:ext cx="3102493" cy="292388"/>
          </a:xfrm>
          <a:prstGeom prst="rect">
            <a:avLst/>
          </a:prstGeom>
          <a:noFill/>
        </p:spPr>
        <p:txBody>
          <a:bodyPr wrap="square" rtlCol="0">
            <a:spAutoFit/>
          </a:bodyPr>
          <a:lstStyle/>
          <a:p>
            <a:pPr algn="ctr"/>
            <a:r>
              <a:rPr lang="en-IN" sz="1300" b="1" dirty="0">
                <a:solidFill>
                  <a:srgbClr val="002856"/>
                </a:solidFill>
                <a:latin typeface="+mj-lt"/>
                <a:cs typeface="Arial" panose="020B0604020202020204" pitchFamily="34" charset="0"/>
              </a:rPr>
              <a:t>Navigate Down To “IT Budget”</a:t>
            </a:r>
          </a:p>
        </p:txBody>
      </p:sp>
      <p:sp>
        <p:nvSpPr>
          <p:cNvPr id="33" name="TextBox 32">
            <a:extLst>
              <a:ext uri="{FF2B5EF4-FFF2-40B4-BE49-F238E27FC236}">
                <a16:creationId xmlns:a16="http://schemas.microsoft.com/office/drawing/2014/main" xmlns="" id="{ED28857F-150A-D248-C507-7DBA6B07D854}"/>
              </a:ext>
            </a:extLst>
          </p:cNvPr>
          <p:cNvSpPr txBox="1"/>
          <p:nvPr/>
        </p:nvSpPr>
        <p:spPr>
          <a:xfrm>
            <a:off x="701488" y="1221006"/>
            <a:ext cx="1856777" cy="400110"/>
          </a:xfrm>
          <a:prstGeom prst="rect">
            <a:avLst/>
          </a:prstGeom>
          <a:noFill/>
        </p:spPr>
        <p:txBody>
          <a:bodyPr wrap="square" lIns="0" rIns="0" rtlCol="0">
            <a:spAutoFit/>
          </a:bodyPr>
          <a:lstStyle/>
          <a:p>
            <a:pPr algn="l">
              <a:spcBef>
                <a:spcPts val="600"/>
              </a:spcBef>
            </a:pPr>
            <a:r>
              <a:rPr lang="en-IN" sz="2000" dirty="0">
                <a:solidFill>
                  <a:srgbClr val="FF540A"/>
                </a:solidFill>
                <a:latin typeface="+mj-lt"/>
              </a:rPr>
              <a:t>Step 01</a:t>
            </a:r>
          </a:p>
        </p:txBody>
      </p:sp>
      <p:sp>
        <p:nvSpPr>
          <p:cNvPr id="34" name="TextBox 33">
            <a:extLst>
              <a:ext uri="{FF2B5EF4-FFF2-40B4-BE49-F238E27FC236}">
                <a16:creationId xmlns:a16="http://schemas.microsoft.com/office/drawing/2014/main" xmlns="" id="{0AC0AE9E-EF00-1D02-3D9D-82B735AEDF45}"/>
              </a:ext>
            </a:extLst>
          </p:cNvPr>
          <p:cNvSpPr txBox="1"/>
          <p:nvPr/>
        </p:nvSpPr>
        <p:spPr>
          <a:xfrm>
            <a:off x="4708590" y="1221006"/>
            <a:ext cx="1856777" cy="400110"/>
          </a:xfrm>
          <a:prstGeom prst="rect">
            <a:avLst/>
          </a:prstGeom>
          <a:noFill/>
        </p:spPr>
        <p:txBody>
          <a:bodyPr wrap="square" lIns="0" rIns="0" rtlCol="0">
            <a:spAutoFit/>
          </a:bodyPr>
          <a:lstStyle/>
          <a:p>
            <a:pPr algn="l">
              <a:spcBef>
                <a:spcPts val="600"/>
              </a:spcBef>
            </a:pPr>
            <a:r>
              <a:rPr lang="en-IN" sz="2000" dirty="0">
                <a:solidFill>
                  <a:srgbClr val="FF540A"/>
                </a:solidFill>
                <a:latin typeface="+mj-lt"/>
              </a:rPr>
              <a:t>Step 02</a:t>
            </a:r>
          </a:p>
        </p:txBody>
      </p:sp>
      <p:sp>
        <p:nvSpPr>
          <p:cNvPr id="35" name="TextBox 34">
            <a:extLst>
              <a:ext uri="{FF2B5EF4-FFF2-40B4-BE49-F238E27FC236}">
                <a16:creationId xmlns:a16="http://schemas.microsoft.com/office/drawing/2014/main" xmlns="" id="{104F6487-85CE-4559-F37D-2246DF80D5D6}"/>
              </a:ext>
            </a:extLst>
          </p:cNvPr>
          <p:cNvSpPr txBox="1"/>
          <p:nvPr/>
        </p:nvSpPr>
        <p:spPr>
          <a:xfrm>
            <a:off x="8704134" y="1221006"/>
            <a:ext cx="1856777" cy="400110"/>
          </a:xfrm>
          <a:prstGeom prst="rect">
            <a:avLst/>
          </a:prstGeom>
          <a:noFill/>
        </p:spPr>
        <p:txBody>
          <a:bodyPr wrap="square" lIns="0" rIns="0" rtlCol="0">
            <a:spAutoFit/>
          </a:bodyPr>
          <a:lstStyle/>
          <a:p>
            <a:pPr algn="l">
              <a:spcBef>
                <a:spcPts val="600"/>
              </a:spcBef>
            </a:pPr>
            <a:r>
              <a:rPr lang="en-IN" sz="2000" dirty="0">
                <a:solidFill>
                  <a:srgbClr val="FF540A"/>
                </a:solidFill>
                <a:latin typeface="+mj-lt"/>
              </a:rPr>
              <a:t>Step 03</a:t>
            </a:r>
          </a:p>
        </p:txBody>
      </p:sp>
      <p:sp>
        <p:nvSpPr>
          <p:cNvPr id="3" name="Rectangle 2">
            <a:extLst>
              <a:ext uri="{FF2B5EF4-FFF2-40B4-BE49-F238E27FC236}">
                <a16:creationId xmlns:a16="http://schemas.microsoft.com/office/drawing/2014/main" xmlns="" id="{DDC9C480-1720-E118-FDFF-367180FA413A}"/>
              </a:ext>
            </a:extLst>
          </p:cNvPr>
          <p:cNvSpPr/>
          <p:nvPr/>
        </p:nvSpPr>
        <p:spPr>
          <a:xfrm>
            <a:off x="5956300" y="380973"/>
            <a:ext cx="3486780" cy="6971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Vanity-link- www.gartner.com/itbudget</a:t>
            </a:r>
          </a:p>
        </p:txBody>
      </p:sp>
      <p:sp>
        <p:nvSpPr>
          <p:cNvPr id="13" name="Rectangle 12">
            <a:extLst>
              <a:ext uri="{FF2B5EF4-FFF2-40B4-BE49-F238E27FC236}">
                <a16:creationId xmlns:a16="http://schemas.microsoft.com/office/drawing/2014/main" xmlns="" id="{9068F8B2-795A-EFE3-F541-AF4CD6AA5074}"/>
              </a:ext>
            </a:extLst>
          </p:cNvPr>
          <p:cNvSpPr/>
          <p:nvPr/>
        </p:nvSpPr>
        <p:spPr>
          <a:xfrm>
            <a:off x="2440713" y="5998718"/>
            <a:ext cx="7310575" cy="4066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accent5"/>
                </a:solidFill>
              </a:rPr>
              <a:t>*IT Security Tool is a part of the IT budget tool</a:t>
            </a:r>
          </a:p>
        </p:txBody>
      </p:sp>
    </p:spTree>
    <p:extLst>
      <p:ext uri="{BB962C8B-B14F-4D97-AF65-F5344CB8AC3E}">
        <p14:creationId xmlns:p14="http://schemas.microsoft.com/office/powerpoint/2010/main" val="365463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xmlns="" id="{8D317897-71CB-3165-3880-BD5C1E713E7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8" name="think-cell Slide" r:id="rId5" imgW="404" imgH="405" progId="TCLayout.ActiveDocument.1">
                  <p:embed/>
                </p:oleObj>
              </mc:Choice>
              <mc:Fallback>
                <p:oleObj name="think-cell Slide" r:id="rId5" imgW="404" imgH="405" progId="TCLayout.ActiveDocument.1">
                  <p:embed/>
                  <p:pic>
                    <p:nvPicPr>
                      <p:cNvPr id="13" name="Object 12" hidden="1">
                        <a:extLst>
                          <a:ext uri="{FF2B5EF4-FFF2-40B4-BE49-F238E27FC236}">
                            <a16:creationId xmlns:a16="http://schemas.microsoft.com/office/drawing/2014/main" xmlns="" id="{8D317897-71CB-3165-3880-BD5C1E713E7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49" name="Google Shape;249;p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Launch and Set Up Your Assessment</a:t>
            </a:r>
            <a:endParaRPr dirty="0"/>
          </a:p>
        </p:txBody>
      </p:sp>
      <p:sp>
        <p:nvSpPr>
          <p:cNvPr id="250" name="Google Shape;250;p6"/>
          <p:cNvSpPr txBox="1"/>
          <p:nvPr/>
        </p:nvSpPr>
        <p:spPr>
          <a:xfrm>
            <a:off x="457200" y="908672"/>
            <a:ext cx="6705600" cy="307736"/>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Navigate to your Gartner Benchmarks homepage via Gartner.com.</a:t>
            </a:r>
            <a:endParaRPr sz="1400" dirty="0">
              <a:solidFill>
                <a:srgbClr val="002060"/>
              </a:solidFill>
              <a:latin typeface="Arial"/>
              <a:ea typeface="Arial"/>
              <a:cs typeface="Arial"/>
              <a:sym typeface="Arial"/>
            </a:endParaRPr>
          </a:p>
        </p:txBody>
      </p:sp>
      <p:sp>
        <p:nvSpPr>
          <p:cNvPr id="266" name="Google Shape;266;p6"/>
          <p:cNvSpPr txBox="1"/>
          <p:nvPr/>
        </p:nvSpPr>
        <p:spPr>
          <a:xfrm>
            <a:off x="454818" y="5982283"/>
            <a:ext cx="7719237" cy="4408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Note: Use the same navigation to return to in progress and completed benchmark assessments.</a:t>
            </a:r>
            <a:endParaRPr sz="1100" b="1" dirty="0">
              <a:solidFill>
                <a:schemeClr val="dk1"/>
              </a:solidFill>
              <a:latin typeface="Arial"/>
              <a:ea typeface="Arial"/>
              <a:cs typeface="Arial"/>
              <a:sym typeface="Arial"/>
            </a:endParaRPr>
          </a:p>
        </p:txBody>
      </p:sp>
      <p:sp>
        <p:nvSpPr>
          <p:cNvPr id="2" name="Rectangle 1">
            <a:extLst>
              <a:ext uri="{FF2B5EF4-FFF2-40B4-BE49-F238E27FC236}">
                <a16:creationId xmlns:a16="http://schemas.microsoft.com/office/drawing/2014/main" xmlns="" id="{29BCEACC-05EF-4622-32CE-898A412D1D90}"/>
              </a:ext>
            </a:extLst>
          </p:cNvPr>
          <p:cNvSpPr/>
          <p:nvPr/>
        </p:nvSpPr>
        <p:spPr>
          <a:xfrm>
            <a:off x="457200" y="1343025"/>
            <a:ext cx="6160792" cy="442277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4" name="Rectangle 3">
            <a:extLst>
              <a:ext uri="{FF2B5EF4-FFF2-40B4-BE49-F238E27FC236}">
                <a16:creationId xmlns:a16="http://schemas.microsoft.com/office/drawing/2014/main" xmlns="" id="{18EAF0A0-A887-B21D-4D91-A7267750F9C4}"/>
              </a:ext>
            </a:extLst>
          </p:cNvPr>
          <p:cNvSpPr/>
          <p:nvPr/>
        </p:nvSpPr>
        <p:spPr>
          <a:xfrm>
            <a:off x="6700020" y="1343025"/>
            <a:ext cx="5240343" cy="263355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Rounded Corners 4">
            <a:extLst>
              <a:ext uri="{FF2B5EF4-FFF2-40B4-BE49-F238E27FC236}">
                <a16:creationId xmlns:a16="http://schemas.microsoft.com/office/drawing/2014/main" xmlns="" id="{13E81A2D-B39B-502A-D044-A13182E4C6DA}"/>
              </a:ext>
            </a:extLst>
          </p:cNvPr>
          <p:cNvSpPr/>
          <p:nvPr/>
        </p:nvSpPr>
        <p:spPr>
          <a:xfrm>
            <a:off x="632515" y="1421296"/>
            <a:ext cx="5148469" cy="49695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6" name="Rectangle: Rounded Corners 5">
            <a:extLst>
              <a:ext uri="{FF2B5EF4-FFF2-40B4-BE49-F238E27FC236}">
                <a16:creationId xmlns:a16="http://schemas.microsoft.com/office/drawing/2014/main" xmlns="" id="{A164ADE0-7945-CBE3-B377-762B9FFA762D}"/>
              </a:ext>
            </a:extLst>
          </p:cNvPr>
          <p:cNvSpPr/>
          <p:nvPr/>
        </p:nvSpPr>
        <p:spPr>
          <a:xfrm>
            <a:off x="6802744" y="1411525"/>
            <a:ext cx="5033193" cy="496956"/>
          </a:xfrm>
          <a:prstGeom prst="round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TextBox 6">
            <a:extLst>
              <a:ext uri="{FF2B5EF4-FFF2-40B4-BE49-F238E27FC236}">
                <a16:creationId xmlns:a16="http://schemas.microsoft.com/office/drawing/2014/main" xmlns="" id="{4CF7D8CD-82A5-8645-6CA3-CDB57CAC0177}"/>
              </a:ext>
            </a:extLst>
          </p:cNvPr>
          <p:cNvSpPr txBox="1"/>
          <p:nvPr/>
        </p:nvSpPr>
        <p:spPr>
          <a:xfrm>
            <a:off x="768901" y="1469719"/>
            <a:ext cx="4601818" cy="400110"/>
          </a:xfrm>
          <a:prstGeom prst="rect">
            <a:avLst/>
          </a:prstGeom>
          <a:noFill/>
        </p:spPr>
        <p:txBody>
          <a:bodyPr wrap="square" lIns="0" rIns="0" rtlCol="0">
            <a:spAutoFit/>
          </a:bodyPr>
          <a:lstStyle/>
          <a:p>
            <a:pPr algn="l">
              <a:spcBef>
                <a:spcPts val="600"/>
              </a:spcBef>
            </a:pPr>
            <a:r>
              <a:rPr lang="en-IN" sz="2000" b="1" dirty="0">
                <a:solidFill>
                  <a:schemeClr val="bg1"/>
                </a:solidFill>
              </a:rPr>
              <a:t>Option 1:</a:t>
            </a:r>
          </a:p>
        </p:txBody>
      </p:sp>
      <p:sp>
        <p:nvSpPr>
          <p:cNvPr id="8" name="TextBox 7">
            <a:extLst>
              <a:ext uri="{FF2B5EF4-FFF2-40B4-BE49-F238E27FC236}">
                <a16:creationId xmlns:a16="http://schemas.microsoft.com/office/drawing/2014/main" xmlns="" id="{BC847C95-6354-2F6E-B81A-1532E297703A}"/>
              </a:ext>
            </a:extLst>
          </p:cNvPr>
          <p:cNvSpPr txBox="1"/>
          <p:nvPr/>
        </p:nvSpPr>
        <p:spPr>
          <a:xfrm>
            <a:off x="6866010" y="1459948"/>
            <a:ext cx="4129776" cy="400110"/>
          </a:xfrm>
          <a:prstGeom prst="rect">
            <a:avLst/>
          </a:prstGeom>
          <a:noFill/>
        </p:spPr>
        <p:txBody>
          <a:bodyPr wrap="square" lIns="0" rIns="0" rtlCol="0">
            <a:spAutoFit/>
          </a:bodyPr>
          <a:lstStyle/>
          <a:p>
            <a:pPr algn="l">
              <a:spcBef>
                <a:spcPts val="600"/>
              </a:spcBef>
            </a:pPr>
            <a:r>
              <a:rPr lang="en-IN" sz="2000" b="1" dirty="0"/>
              <a:t>Option 2:</a:t>
            </a:r>
          </a:p>
        </p:txBody>
      </p:sp>
      <p:sp>
        <p:nvSpPr>
          <p:cNvPr id="10" name="TextBox 9">
            <a:extLst>
              <a:ext uri="{FF2B5EF4-FFF2-40B4-BE49-F238E27FC236}">
                <a16:creationId xmlns:a16="http://schemas.microsoft.com/office/drawing/2014/main" xmlns="" id="{D86C5B5B-DC20-B04F-30E1-A8637FABADD7}"/>
              </a:ext>
            </a:extLst>
          </p:cNvPr>
          <p:cNvSpPr txBox="1"/>
          <p:nvPr/>
        </p:nvSpPr>
        <p:spPr>
          <a:xfrm>
            <a:off x="632514" y="1966675"/>
            <a:ext cx="5148469" cy="830997"/>
          </a:xfrm>
          <a:prstGeom prst="rect">
            <a:avLst/>
          </a:prstGeom>
          <a:noFill/>
        </p:spPr>
        <p:txBody>
          <a:bodyPr wrap="square">
            <a:spAutoFit/>
          </a:bodyPr>
          <a:lstStyle/>
          <a:p>
            <a:pPr marL="171450" marR="0" lvl="0" indent="-171450" algn="l" rtl="0">
              <a:lnSpc>
                <a:spcPct val="100000"/>
              </a:lnSpc>
              <a:spcBef>
                <a:spcPts val="0"/>
              </a:spcBef>
              <a:spcAft>
                <a:spcPts val="0"/>
              </a:spcAft>
              <a:buClr>
                <a:schemeClr val="dk1"/>
              </a:buClr>
              <a:buSzPts val="1200"/>
              <a:buFont typeface="Wingdings" panose="05000000000000000000" pitchFamily="2" charset="2"/>
              <a:buChar char="ü"/>
            </a:pPr>
            <a:r>
              <a:rPr lang="en-US" sz="1200" dirty="0">
                <a:solidFill>
                  <a:schemeClr val="dk1"/>
                </a:solidFill>
                <a:latin typeface="Arial"/>
                <a:ea typeface="Arial"/>
                <a:cs typeface="Arial"/>
                <a:sym typeface="Arial"/>
              </a:rPr>
              <a:t>Click on “Tools &amp; Benchmark” in the list at the top left end of the page and select “IT Budget”.</a:t>
            </a:r>
          </a:p>
          <a:p>
            <a:pPr marL="171450" marR="0" lvl="0" indent="-171450" algn="l" rtl="0">
              <a:lnSpc>
                <a:spcPct val="100000"/>
              </a:lnSpc>
              <a:spcBef>
                <a:spcPts val="0"/>
              </a:spcBef>
              <a:spcAft>
                <a:spcPts val="0"/>
              </a:spcAft>
              <a:buClr>
                <a:schemeClr val="dk1"/>
              </a:buClr>
              <a:buSzPts val="1200"/>
              <a:buFont typeface="Wingdings" panose="05000000000000000000" pitchFamily="2" charset="2"/>
              <a:buChar char="ü"/>
            </a:pPr>
            <a:r>
              <a:rPr lang="en-US" sz="1200" dirty="0">
                <a:solidFill>
                  <a:schemeClr val="dk1"/>
                </a:solidFill>
                <a:latin typeface="Arial"/>
                <a:ea typeface="Arial"/>
                <a:cs typeface="Arial"/>
                <a:sym typeface="Arial"/>
              </a:rPr>
              <a:t>The page will be redirected to “Gartner Budget &amp; Efficiency Benchmarks.” Select “Launch My Benchmarks”.</a:t>
            </a:r>
            <a:endParaRPr lang="en-US" sz="1200" dirty="0"/>
          </a:p>
        </p:txBody>
      </p:sp>
      <p:pic>
        <p:nvPicPr>
          <p:cNvPr id="11" name="Picture 10">
            <a:extLst>
              <a:ext uri="{FF2B5EF4-FFF2-40B4-BE49-F238E27FC236}">
                <a16:creationId xmlns:a16="http://schemas.microsoft.com/office/drawing/2014/main" xmlns="" id="{5BD9CD16-7A7B-57EF-D6EF-863A3588CAA6}"/>
              </a:ext>
            </a:extLst>
          </p:cNvPr>
          <p:cNvPicPr>
            <a:picLocks noChangeAspect="1"/>
          </p:cNvPicPr>
          <p:nvPr/>
        </p:nvPicPr>
        <p:blipFill rotWithShape="1">
          <a:blip r:embed="rId7"/>
          <a:srcRect b="45079"/>
          <a:stretch/>
        </p:blipFill>
        <p:spPr>
          <a:xfrm>
            <a:off x="495948" y="2767094"/>
            <a:ext cx="2012368" cy="1995920"/>
          </a:xfrm>
          <a:prstGeom prst="rect">
            <a:avLst/>
          </a:prstGeom>
        </p:spPr>
      </p:pic>
      <p:pic>
        <p:nvPicPr>
          <p:cNvPr id="14" name="Google Shape;258;p6">
            <a:extLst>
              <a:ext uri="{FF2B5EF4-FFF2-40B4-BE49-F238E27FC236}">
                <a16:creationId xmlns:a16="http://schemas.microsoft.com/office/drawing/2014/main" xmlns="" id="{F0D1C7D7-C7BB-12FA-4C9E-20D1271A2C5B}"/>
              </a:ext>
            </a:extLst>
          </p:cNvPr>
          <p:cNvPicPr preferRelativeResize="0"/>
          <p:nvPr/>
        </p:nvPicPr>
        <p:blipFill rotWithShape="1">
          <a:blip r:embed="rId8">
            <a:alphaModFix/>
          </a:blip>
          <a:srcRect/>
          <a:stretch/>
        </p:blipFill>
        <p:spPr>
          <a:xfrm>
            <a:off x="2557258" y="4052656"/>
            <a:ext cx="3989845" cy="1606079"/>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xmlns="" id="{276A2ADA-B7B5-13A4-908E-BA5D77616699}"/>
              </a:ext>
            </a:extLst>
          </p:cNvPr>
          <p:cNvSpPr/>
          <p:nvPr/>
        </p:nvSpPr>
        <p:spPr>
          <a:xfrm>
            <a:off x="495947" y="4052656"/>
            <a:ext cx="2012368" cy="366944"/>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6" name="Rectangle 15">
            <a:extLst>
              <a:ext uri="{FF2B5EF4-FFF2-40B4-BE49-F238E27FC236}">
                <a16:creationId xmlns:a16="http://schemas.microsoft.com/office/drawing/2014/main" xmlns="" id="{D29AF9EC-60A5-ADA2-453E-E8BA67F76F76}"/>
              </a:ext>
            </a:extLst>
          </p:cNvPr>
          <p:cNvSpPr/>
          <p:nvPr/>
        </p:nvSpPr>
        <p:spPr>
          <a:xfrm>
            <a:off x="2508315" y="5175831"/>
            <a:ext cx="1529675" cy="366944"/>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4" name="Arrow: Bent-Up 33">
            <a:extLst>
              <a:ext uri="{FF2B5EF4-FFF2-40B4-BE49-F238E27FC236}">
                <a16:creationId xmlns:a16="http://schemas.microsoft.com/office/drawing/2014/main" xmlns="" id="{F94E93C0-B9D2-013A-6052-E3E642952EFD}"/>
              </a:ext>
            </a:extLst>
          </p:cNvPr>
          <p:cNvSpPr/>
          <p:nvPr/>
        </p:nvSpPr>
        <p:spPr>
          <a:xfrm rot="5400000">
            <a:off x="874640" y="4002160"/>
            <a:ext cx="1254984" cy="2089864"/>
          </a:xfrm>
          <a:prstGeom prst="bentUpArrow">
            <a:avLst>
              <a:gd name="adj1" fmla="val 9337"/>
              <a:gd name="adj2" fmla="val 25000"/>
              <a:gd name="adj3" fmla="val 44596"/>
            </a:avLst>
          </a:prstGeom>
          <a:solidFill>
            <a:srgbClr val="FF540A">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pic>
        <p:nvPicPr>
          <p:cNvPr id="35" name="Picture 34">
            <a:extLst>
              <a:ext uri="{FF2B5EF4-FFF2-40B4-BE49-F238E27FC236}">
                <a16:creationId xmlns:a16="http://schemas.microsoft.com/office/drawing/2014/main" xmlns="" id="{279AC590-5283-F904-DA01-48B7A5CAE72F}"/>
              </a:ext>
            </a:extLst>
          </p:cNvPr>
          <p:cNvPicPr>
            <a:picLocks noChangeAspect="1"/>
          </p:cNvPicPr>
          <p:nvPr/>
        </p:nvPicPr>
        <p:blipFill>
          <a:blip r:embed="rId9"/>
          <a:stretch>
            <a:fillRect/>
          </a:stretch>
        </p:blipFill>
        <p:spPr>
          <a:xfrm>
            <a:off x="6802745" y="2882111"/>
            <a:ext cx="4893307" cy="951849"/>
          </a:xfrm>
          <a:prstGeom prst="rect">
            <a:avLst/>
          </a:prstGeom>
          <a:ln>
            <a:solidFill>
              <a:schemeClr val="tx1"/>
            </a:solidFill>
          </a:ln>
        </p:spPr>
      </p:pic>
      <p:sp>
        <p:nvSpPr>
          <p:cNvPr id="36" name="TextBox 35">
            <a:extLst>
              <a:ext uri="{FF2B5EF4-FFF2-40B4-BE49-F238E27FC236}">
                <a16:creationId xmlns:a16="http://schemas.microsoft.com/office/drawing/2014/main" xmlns="" id="{6D9C12C4-62B7-0991-2866-80830A01DD35}"/>
              </a:ext>
            </a:extLst>
          </p:cNvPr>
          <p:cNvSpPr txBox="1"/>
          <p:nvPr/>
        </p:nvSpPr>
        <p:spPr>
          <a:xfrm>
            <a:off x="6722418" y="2026096"/>
            <a:ext cx="4938175" cy="461665"/>
          </a:xfrm>
          <a:prstGeom prst="rect">
            <a:avLst/>
          </a:prstGeom>
          <a:noFill/>
        </p:spPr>
        <p:txBody>
          <a:bodyPr wrap="square">
            <a:spAutoFit/>
          </a:bodyPr>
          <a:lstStyle/>
          <a:p>
            <a:pPr marL="171450" marR="0" lvl="0" indent="-171450" algn="l" rtl="0">
              <a:lnSpc>
                <a:spcPct val="100000"/>
              </a:lnSpc>
              <a:spcBef>
                <a:spcPts val="0"/>
              </a:spcBef>
              <a:spcAft>
                <a:spcPts val="0"/>
              </a:spcAft>
              <a:buClr>
                <a:schemeClr val="bg1"/>
              </a:buClr>
              <a:buSzPts val="1200"/>
              <a:buFont typeface="Wingdings" panose="05000000000000000000" pitchFamily="2" charset="2"/>
              <a:buChar char="ü"/>
            </a:pPr>
            <a:r>
              <a:rPr lang="en-US" sz="1200" dirty="0">
                <a:solidFill>
                  <a:schemeClr val="bg1"/>
                </a:solidFill>
                <a:latin typeface="Arial"/>
                <a:ea typeface="Arial"/>
                <a:cs typeface="Arial"/>
                <a:sym typeface="Arial"/>
              </a:rPr>
              <a:t>Option 2: Search for the “</a:t>
            </a:r>
            <a:r>
              <a:rPr lang="en-US" sz="1200" u="sng" dirty="0">
                <a:solidFill>
                  <a:schemeClr val="bg1"/>
                </a:solidFill>
                <a:latin typeface="Arial"/>
                <a:ea typeface="Arial"/>
                <a:cs typeface="Arial"/>
                <a:sym typeface="Arial"/>
              </a:rPr>
              <a:t>IT Budget &amp; Efficiency Benchmark</a:t>
            </a:r>
            <a:r>
              <a:rPr lang="en-US" sz="1200" dirty="0">
                <a:solidFill>
                  <a:schemeClr val="bg1"/>
                </a:solidFill>
                <a:latin typeface="Arial"/>
                <a:ea typeface="Arial"/>
                <a:cs typeface="Arial"/>
                <a:sym typeface="Arial"/>
              </a:rPr>
              <a:t>” webpage and click “Launch”.</a:t>
            </a:r>
            <a:endParaRPr lang="en-US" sz="1100" dirty="0">
              <a:solidFill>
                <a:schemeClr val="bg1"/>
              </a:solidFill>
              <a:latin typeface="Arial"/>
              <a:ea typeface="Arial"/>
              <a:cs typeface="Arial"/>
              <a:sym typeface="Arial"/>
            </a:endParaRPr>
          </a:p>
        </p:txBody>
      </p:sp>
      <p:sp>
        <p:nvSpPr>
          <p:cNvPr id="38" name="Rectangle 37">
            <a:extLst>
              <a:ext uri="{FF2B5EF4-FFF2-40B4-BE49-F238E27FC236}">
                <a16:creationId xmlns:a16="http://schemas.microsoft.com/office/drawing/2014/main" xmlns="" id="{99B75554-2219-A114-B4CB-BECFA24E080C}"/>
              </a:ext>
            </a:extLst>
          </p:cNvPr>
          <p:cNvSpPr/>
          <p:nvPr/>
        </p:nvSpPr>
        <p:spPr>
          <a:xfrm>
            <a:off x="10100692" y="2797672"/>
            <a:ext cx="1735246" cy="764235"/>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3193408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OaxcP92txcojJ7snJONsx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nPIkDxPqkiOeauKjddR4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2vzoxl0qlzhXuu.mxol_p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JxAtFQJY2E17pEcszHhta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ElRmTQ4VHaAsYw9aEYVJ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BirTToLMazDKDGS2LReaI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vl7Px0MFmYTo0FZVfaWC7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ZpJi223kLGmljLaCWfSr6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ECeZsJi9TpiRFEQoeuSn5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rrMOtCLuMrM1HTXNfb9M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Cz0H2MmgTlaD3kBTR.Dxf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CvbTqolyMmBg1XzUBNr8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79tgn0GtALYFC.EURZzia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pHfyx2VgXEGeFvcoT5BhH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blank.potx" id="{E412CC73-04E3-4D47-91E5-0F36A8A5B8BB}" vid="{2F1FBABE-D085-4AAD-B25B-1AD1E287F544}"/>
    </a:ext>
  </a:extLst>
</a:theme>
</file>

<file path=ppt/theme/theme2.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E412CC73-04E3-4D47-91E5-0F36A8A5B8BB}" vid="{BA02277D-1A6A-4456-B7BC-E996A1D80F94}"/>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E412CC73-04E3-4D47-91E5-0F36A8A5B8BB}" vid="{2307BE32-06E0-491B-8735-E606CA70844B}"/>
    </a:ext>
  </a:extLst>
</a:theme>
</file>

<file path=ppt/theme/theme4.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E412CC73-04E3-4D47-91E5-0F36A8A5B8BB}" vid="{0EF3E860-F07C-4109-B061-A36F2F68A80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2184</Words>
  <Application>Microsoft Office PowerPoint</Application>
  <PresentationFormat>Widescreen</PresentationFormat>
  <Paragraphs>257</Paragraphs>
  <Slides>21</Slides>
  <Notes>13</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21</vt:i4>
      </vt:variant>
    </vt:vector>
  </HeadingPairs>
  <TitlesOfParts>
    <vt:vector size="34" baseType="lpstr">
      <vt:lpstr>Arial Unicode MS</vt:lpstr>
      <vt:lpstr>굴림</vt:lpstr>
      <vt:lpstr>Aharoni</vt:lpstr>
      <vt:lpstr>Arial</vt:lpstr>
      <vt:lpstr>Arial Black</vt:lpstr>
      <vt:lpstr>Calibri</vt:lpstr>
      <vt:lpstr>Noto Sans Symbols</vt:lpstr>
      <vt:lpstr>Wingdings</vt:lpstr>
      <vt:lpstr>White bkgrnd master</vt:lpstr>
      <vt:lpstr>Blue bkgrnd master</vt:lpstr>
      <vt:lpstr>White bk accent color options</vt:lpstr>
      <vt:lpstr>Blue bk accent color options</vt:lpstr>
      <vt:lpstr>think-cell Slide</vt:lpstr>
      <vt:lpstr>IT Security Benchmark</vt:lpstr>
      <vt:lpstr>Overview</vt:lpstr>
      <vt:lpstr>IT Budget &amp; Efficiency Tool comprises Enterprise IT budget and IT Security Benchmarking Tool</vt:lpstr>
      <vt:lpstr>Participation Process</vt:lpstr>
      <vt:lpstr>Participation Process</vt:lpstr>
      <vt:lpstr>PowerPoint Presentation</vt:lpstr>
      <vt:lpstr>Step-by-Step Instructions   Launch and Set Up Your Assessment</vt:lpstr>
      <vt:lpstr>IT Security Tool Location*</vt:lpstr>
      <vt:lpstr>Launch and Set Up Your Assessment</vt:lpstr>
      <vt:lpstr>Launch and Set Up Your Assessment (Continued)</vt:lpstr>
      <vt:lpstr>Launch and Set Up Your Assessment (Continued)</vt:lpstr>
      <vt:lpstr>Launch and Set Up Your Assessment (Continued)</vt:lpstr>
      <vt:lpstr>Create Additional Benchmark Assessments</vt:lpstr>
      <vt:lpstr>Survey Delegation</vt:lpstr>
      <vt:lpstr>Recommended Sprint</vt:lpstr>
      <vt:lpstr>7 Sections under IT Budget Tool</vt:lpstr>
      <vt:lpstr>7 Sections under IT Budget Tool - Significance</vt:lpstr>
      <vt:lpstr>Recommended Journey</vt:lpstr>
      <vt:lpstr>Sample report </vt:lpstr>
      <vt:lpstr>Key KPIs Covered</vt:lpstr>
      <vt:lpstr>Recommended Readings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2022-12-08T11:17:25Z</dcterms:created>
  <dcterms:modified xsi:type="dcterms:W3CDTF">2022-12-08T11:17:28Z</dcterms:modified>
</cp:coreProperties>
</file>