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
<p:presentation xmlns:r="http://schemas.openxmlformats.org/officeDocument/2006/relationships" xmlns:a="http://schemas.openxmlformats.org/drawingml/2006/main" xmlns:p="http://schemas.openxmlformats.org/presentationml/2006/main" saveSubsetFonts="1">
  <p:sldMasterIdLst>
    <p:sldMasterId id="2147483851" r:id="rId2"/>
    <p:sldMasterId id="2147483869" r:id="rId3"/>
    <p:sldMasterId id="2147483886" r:id="rId4"/>
    <p:sldMasterId id="2147483913" r:id="rId5"/>
  </p:sldMasterIdLst>
  <p:notesMasterIdLst>
    <p:notesMasterId r:id="rId6"/>
  </p:notesMasterIdLst>
  <p:handoutMasterIdLst>
    <p:handoutMasterId r:id="rId7"/>
  </p:handoutMasterIdLst>
  <p:sldIdLst>
    <p:sldId id="263" r:id="rId8"/>
    <p:sldId id="258" r:id="rId9"/>
    <p:sldId id="267" r:id="rId10"/>
    <p:sldId id="260" r:id="rId11"/>
    <p:sldId id="261" r:id="rId12"/>
    <p:sldId id="262" r:id="rId13"/>
    <p:sldId id="264" r:id="rId14"/>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p="http://schemas.openxmlformats.org/presentationml/2006/main">
  <p:cmAuthor id="1" name="Enders,Rich" initials="E" lastIdx="0" clrIdx="0">
    <p:extLst>
      <p:ext uri="{19B8F6BF-5375-455C-9EA6-DF929625EA0E}">
        <p15:presenceInfo xmlns:p15="http://schemas.microsoft.com/office/powerpoint/2012/main" userId="S::Rich.Enders@gartner.com::1ad872d4-5fa0-4d3e-b9bc-40fded2a6f6d" providerId="AD"/>
      </p:ext>
    </p:extLst>
  </p:cmAuthor>
  <p:cmAuthor id="2" name="Puleio,Michelle" initials="P" lastIdx="0"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0"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1"/>
          </a:solidFill>
        </a:fill>
      </a:tcStyle>
    </a:lastCol>
    <a:firstCol>
      <a:tcTxStyle b="on">
        <a:fontRef idx="minor">
          <a:scrgbClr r="0" g="0" b="0"/>
        </a:fontRef>
        <a:schemeClr val="lt1"/>
      </a:tcTxStyle>
      <a:tcStyle>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686" autoAdjust="0"/>
  </p:normalViewPr>
  <p:slideViewPr>
    <p:cSldViewPr snapToGrid="0">
      <p:cViewPr varScale="1">
        <p:scale>
          <a:sx n="115" d="100"/>
          <a:sy n="115" d="100"/>
        </p:scale>
        <p:origin x="372" y="1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132" y="108"/>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tags" Target="tags/tag1.xml" /><Relationship Id="rId16" Type="http://schemas.openxmlformats.org/officeDocument/2006/relationships/presProps" Target="presProps.xml" /><Relationship Id="rId17" Type="http://schemas.openxmlformats.org/officeDocument/2006/relationships/viewProps" Target="viewProps.xml" /><Relationship Id="rId18" Type="http://schemas.openxmlformats.org/officeDocument/2006/relationships/theme" Target="theme/theme1.xml" /><Relationship Id="rId19" Type="http://schemas.openxmlformats.org/officeDocument/2006/relationships/tableStyles" Target="tableStyles.xml" /><Relationship Id="rId2" Type="http://schemas.openxmlformats.org/officeDocument/2006/relationships/slideMaster" Target="slideMasters/slideMaster1.xml" /><Relationship Id="rId3" Type="http://schemas.openxmlformats.org/officeDocument/2006/relationships/slideMaster" Target="slideMasters/slideMaster2.xml" /><Relationship Id="rId4" Type="http://schemas.openxmlformats.org/officeDocument/2006/relationships/slideMaster" Target="slideMasters/slideMaster3.xml" /><Relationship Id="rId5" Type="http://schemas.openxmlformats.org/officeDocument/2006/relationships/slideMaster" Target="slideMasters/slideMaster4.xml" /><Relationship Id="rId6" Type="http://schemas.openxmlformats.org/officeDocument/2006/relationships/notesMaster" Target="notesMasters/notesMaster1.xml" /><Relationship Id="rId7" Type="http://schemas.openxmlformats.org/officeDocument/2006/relationships/handoutMaster" Target="handoutMasters/handoutMaster1.xml" /><Relationship Id="rId8" Type="http://schemas.openxmlformats.org/officeDocument/2006/relationships/slide" Target="slides/slide1.xml" /><Relationship Id="rId9" Type="http://schemas.openxmlformats.org/officeDocument/2006/relationships/slide" Target="slides/slide2.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2/13/2023</a:t>
            </a:fld>
            <a:endParaRPr lang="en-US"/>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a:t>	© 2022 Gartner, Inc. and/or its affiliates. All rights reserved. Gartner is a registered trademark of Gartner, Inc. or its affiliates.</a:t>
            </a:r>
            <a:br>
              <a:rPr lang="en-US" sz="600"/>
            </a:br>
            <a:r>
              <a:rPr lang="en-US" sz="600" b="1"/>
              <a:t>INTERNAL — FOR INTERNAL USE ONLY or RESTRICTED [CHOOSE ONE — DELETE AS APPROPRIATE]</a:t>
            </a:r>
            <a:r>
              <a:rPr lang="en-US" sz="60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333500" y="658813"/>
            <a:ext cx="4191000" cy="2357437"/>
          </a:xfrm>
          <a:noFill/>
          <a:ln w="12700">
            <a:solidFill>
              <a:prstClr val="black"/>
            </a:solidFill>
          </a:ln>
        </p:spPr>
      </p:sp>
      <p:sp>
        <p:nvSpPr>
          <p:cNvPr id="3" name="Notes Placeholder 2"/>
          <p:cNvSpPr>
            <a:spLocks noGrp="1" noChangeAspect="1"/>
          </p:cNvSpPr>
          <p:nvPr>
            <p:ph type="body" idx="1"/>
          </p:nvPr>
        </p:nvSpPr>
        <p:spPr>
          <a:xfrm>
            <a:off x="246888" y="3134806"/>
            <a:ext cx="6373368" cy="5698298"/>
          </a:xfrm>
        </p:spPr>
        <p:txBody>
          <a:bodyPr vert="horz" lIns="0" tIns="0" rIns="0" bIns="0" rtlCol="0"/>
          <a:lstStyle/>
          <a:p>
            <a:endParaRPr lang="en-US"/>
          </a:p>
        </p:txBody>
      </p:sp>
    </p:spTree>
    <p:extLst>
      <p:ext uri="{BB962C8B-B14F-4D97-AF65-F5344CB8AC3E}">
        <p14:creationId xmlns:p14="http://schemas.microsoft.com/office/powerpoint/2010/main" val="2897810087"/>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2">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p:spTree>
      <p:nvGrpSpPr>
        <p:cNvPr id="1" name=""/>
        <p:cNvGrpSpPr/>
        <p:nvPr/>
      </p:nvGrpSpPr>
      <p:grpSpPr>
        <a:xfrm>
          <a:off x="0" y="0"/>
          <a: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9946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shaded">
    <p:spTree>
      <p:nvGrpSpPr>
        <p:cNvPr id="1" name=""/>
        <p:cNvGrpSpPr/>
        <p:nvPr/>
      </p:nvGrpSpPr>
      <p:grpSpPr>
        <a:xfrm>
          <a:off x="0" y="0"/>
          <a: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28419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Slide">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76661735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ky">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73585642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with photo">
    <p:spTree>
      <p:nvGrpSpPr>
        <p:cNvPr id="1" name=""/>
        <p:cNvGrpSpPr/>
        <p:nvPr/>
      </p:nvGrpSpPr>
      <p:grpSpPr>
        <a:xfrm>
          <a:off x="0" y="0"/>
          <a: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amet, conse ctet ur adipiscing elit. Mauris accum san urna. Sus pendisse sem per semper commodo.”</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a:p>
        </p:txBody>
      </p:sp>
    </p:spTree>
    <p:extLst>
      <p:ext uri="{BB962C8B-B14F-4D97-AF65-F5344CB8AC3E}">
        <p14:creationId xmlns:p14="http://schemas.microsoft.com/office/powerpoint/2010/main" val="382729090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nvGrpSpPr>
      <p:grpSpPr>
        <a:xfrm>
          <a:off x="0" y="0"/>
          <a: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amet, conse ctet ur adip iscing elit. Mauris accum san urna. Sus pendisse sem per semper commodo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15739639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Tree>
    <p:extLst>
      <p:ext uri="{BB962C8B-B14F-4D97-AF65-F5344CB8AC3E}">
        <p14:creationId xmlns:p14="http://schemas.microsoft.com/office/powerpoint/2010/main" val="168019444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Only">
    <p:spTree>
      <p:nvGrpSpPr>
        <p:cNvPr id="1" name=""/>
        <p:cNvGrpSpPr/>
        <p:nvPr/>
      </p:nvGrpSpPr>
      <p:grpSpPr>
        <a:xfrm>
          <a:off x="0" y="0"/>
          <a: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ontent">
    <p:spTree>
      <p:nvGrpSpPr>
        <p:cNvPr id="1" name=""/>
        <p:cNvGrpSpPr/>
        <p:nvPr/>
      </p:nvGrpSpPr>
      <p:grpSpPr>
        <a:xfrm>
          <a:off x="0" y="0"/>
          <a: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wo column graphics right">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lumn">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shaded">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p:spTree>
      <p:nvGrpSpPr>
        <p:cNvPr id="1" name=""/>
        <p:cNvGrpSpPr/>
        <p:nvPr/>
      </p:nvGrpSpPr>
      <p:grpSpPr>
        <a:xfrm>
          <a:off x="0" y="0"/>
          <a: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shaded">
    <p:spTree>
      <p:nvGrpSpPr>
        <p:cNvPr id="1" name=""/>
        <p:cNvGrpSpPr/>
        <p:nvPr/>
      </p:nvGrpSpPr>
      <p:grpSpPr>
        <a:xfrm>
          <a:off x="0" y="0"/>
          <a: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ky">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84885056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with photo">
    <p:spTree>
      <p:nvGrpSpPr>
        <p:cNvPr id="1" name=""/>
        <p:cNvGrpSpPr/>
        <p:nvPr/>
      </p:nvGrpSpPr>
      <p:grpSpPr>
        <a:xfrm>
          <a:off x="0" y="0"/>
          <a: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amet, conse ctet ur adipiscing elit. Mauris accum san urna. Sus pendisse sem per semper commodo.”</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855731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nvGrpSpPr>
      <p:grpSpPr>
        <a:xfrm>
          <a:off x="0" y="0"/>
          <a: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amet, conse ctet ur adip iscing elit. Mauris accum san urna. Sus pendisse sem per semper commodo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Steel">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Surf">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Tree>
    <p:extLst>
      <p:ext uri="{BB962C8B-B14F-4D97-AF65-F5344CB8AC3E}">
        <p14:creationId xmlns:p14="http://schemas.microsoft.com/office/powerpoint/2010/main" val="58278967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Tang">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Lemon">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Rose">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teel">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0718678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urf">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56982500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Tang">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2431793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Lemon">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12186165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Rose">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97149581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Steel">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Surf">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Only">
    <p:spTree>
      <p:nvGrpSpPr>
        <p:cNvPr id="1" name=""/>
        <p:cNvGrpSpPr/>
        <p:nvPr/>
      </p:nvGrpSpPr>
      <p:grpSpPr>
        <a:xfrm>
          <a:off x="0" y="0"/>
          <a: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Tang">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Lemon">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Rose">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teel">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93274874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urf">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39011141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Tang">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99879988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Lemon">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15108002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Rose">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57223203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ontent">
    <p:spTree>
      <p:nvGrpSpPr>
        <p:cNvPr id="1" name=""/>
        <p:cNvGrpSpPr/>
        <p:nvPr/>
      </p:nvGrpSpPr>
      <p:grpSpPr>
        <a:xfrm>
          <a:off x="0" y="0"/>
          <a: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wo column graphics right">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lumn">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shaded">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image" Target="../media/image1.png" /><Relationship Id="rId17"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6.xml" /><Relationship Id="rId10" Type="http://schemas.openxmlformats.org/officeDocument/2006/relationships/slideLayout" Target="../slideLayouts/slideLayout25.xml" /><Relationship Id="rId11" Type="http://schemas.openxmlformats.org/officeDocument/2006/relationships/slideLayout" Target="../slideLayouts/slideLayout26.xml" /><Relationship Id="rId12" Type="http://schemas.openxmlformats.org/officeDocument/2006/relationships/slideLayout" Target="../slideLayouts/slideLayout27.xml" /><Relationship Id="rId13" Type="http://schemas.openxmlformats.org/officeDocument/2006/relationships/image" Target="../media/image2.png" /><Relationship Id="rId14" Type="http://schemas.openxmlformats.org/officeDocument/2006/relationships/theme" Target="../theme/theme2.xml" /><Relationship Id="rId2" Type="http://schemas.openxmlformats.org/officeDocument/2006/relationships/slideLayout" Target="../slideLayouts/slideLayout17.xml" /><Relationship Id="rId3" Type="http://schemas.openxmlformats.org/officeDocument/2006/relationships/slideLayout" Target="../slideLayouts/slideLayout18.xml" /><Relationship Id="rId4" Type="http://schemas.openxmlformats.org/officeDocument/2006/relationships/slideLayout" Target="../slideLayouts/slideLayout19.xml" /><Relationship Id="rId5" Type="http://schemas.openxmlformats.org/officeDocument/2006/relationships/slideLayout" Target="../slideLayouts/slideLayout20.xml" /><Relationship Id="rId6" Type="http://schemas.openxmlformats.org/officeDocument/2006/relationships/slideLayout" Target="../slideLayouts/slideLayout21.xml" /><Relationship Id="rId7" Type="http://schemas.openxmlformats.org/officeDocument/2006/relationships/slideLayout" Target="../slideLayouts/slideLayout22.xml" /><Relationship Id="rId8" Type="http://schemas.openxmlformats.org/officeDocument/2006/relationships/slideLayout" Target="../slideLayouts/slideLayout23.xml" /><Relationship Id="rId9" Type="http://schemas.openxmlformats.org/officeDocument/2006/relationships/slideLayout" Target="../slideLayouts/slideLayout24.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8.xml" /><Relationship Id="rId10" Type="http://schemas.openxmlformats.org/officeDocument/2006/relationships/slideLayout" Target="../slideLayouts/slideLayout37.xml" /><Relationship Id="rId11" Type="http://schemas.openxmlformats.org/officeDocument/2006/relationships/image" Target="../media/image1.png" /><Relationship Id="rId12" Type="http://schemas.openxmlformats.org/officeDocument/2006/relationships/theme" Target="../theme/theme3.xml" /><Relationship Id="rId2" Type="http://schemas.openxmlformats.org/officeDocument/2006/relationships/slideLayout" Target="../slideLayouts/slideLayout29.xml" /><Relationship Id="rId3" Type="http://schemas.openxmlformats.org/officeDocument/2006/relationships/slideLayout" Target="../slideLayouts/slideLayout30.xml" /><Relationship Id="rId4" Type="http://schemas.openxmlformats.org/officeDocument/2006/relationships/slideLayout" Target="../slideLayouts/slideLayout31.xml" /><Relationship Id="rId5" Type="http://schemas.openxmlformats.org/officeDocument/2006/relationships/slideLayout" Target="../slideLayouts/slideLayout32.xml" /><Relationship Id="rId6" Type="http://schemas.openxmlformats.org/officeDocument/2006/relationships/slideLayout" Target="../slideLayouts/slideLayout33.xml" /><Relationship Id="rId7" Type="http://schemas.openxmlformats.org/officeDocument/2006/relationships/slideLayout" Target="../slideLayouts/slideLayout34.xml" /><Relationship Id="rId8" Type="http://schemas.openxmlformats.org/officeDocument/2006/relationships/slideLayout" Target="../slideLayouts/slideLayout35.xml" /><Relationship Id="rId9" Type="http://schemas.openxmlformats.org/officeDocument/2006/relationships/slideLayout" Target="../slideLayouts/slideLayout36.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8.xml" /><Relationship Id="rId10" Type="http://schemas.openxmlformats.org/officeDocument/2006/relationships/slideLayout" Target="../slideLayouts/slideLayout47.xml" /><Relationship Id="rId11" Type="http://schemas.openxmlformats.org/officeDocument/2006/relationships/image" Target="../media/image2.png" /><Relationship Id="rId12" Type="http://schemas.openxmlformats.org/officeDocument/2006/relationships/theme" Target="../theme/theme4.xml" /><Relationship Id="rId2" Type="http://schemas.openxmlformats.org/officeDocument/2006/relationships/slideLayout" Target="../slideLayouts/slideLayout39.xml" /><Relationship Id="rId3" Type="http://schemas.openxmlformats.org/officeDocument/2006/relationships/slideLayout" Target="../slideLayouts/slideLayout40.xml" /><Relationship Id="rId4" Type="http://schemas.openxmlformats.org/officeDocument/2006/relationships/slideLayout" Target="../slideLayouts/slideLayout41.xml" /><Relationship Id="rId5" Type="http://schemas.openxmlformats.org/officeDocument/2006/relationships/slideLayout" Target="../slideLayouts/slideLayout42.xml" /><Relationship Id="rId6" Type="http://schemas.openxmlformats.org/officeDocument/2006/relationships/slideLayout" Target="../slideLayouts/slideLayout43.xml" /><Relationship Id="rId7" Type="http://schemas.openxmlformats.org/officeDocument/2006/relationships/slideLayout" Target="../slideLayouts/slideLayout44.xml" /><Relationship Id="rId8" Type="http://schemas.openxmlformats.org/officeDocument/2006/relationships/slideLayout" Target="../slideLayouts/slideLayout45.xml" /><Relationship Id="rId9" Type="http://schemas.openxmlformats.org/officeDocument/2006/relationships/slideLayout" Target="../slideLayouts/slideLayout46.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hyperlink" Target="https://www.gartner.com/analyst/13119"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www.gartner.com/explore/initiatives/overview/16034?ref=doc-constart" TargetMode="Ex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www.gartner.com/document/4014751" TargetMode="External" /><Relationship Id="rId3" Type="http://schemas.openxmlformats.org/officeDocument/2006/relationships/hyperlink" Target="https://www.gartner.com/document/4017910" TargetMode="External" /><Relationship Id="rId4" Type="http://schemas.openxmlformats.org/officeDocument/2006/relationships/hyperlink" Target="https://www.gartner.com/document/4019757" TargetMode="Externa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62EC8BF-D87C-40B7-B437-455810DCAC9C}"/>
              </a:ext>
            </a:extLst>
          </p:cNvPr>
          <p:cNvSpPr>
            <a:spLocks noGrp="1"/>
          </p:cNvSpPr>
          <p:nvPr>
            <p:ph type="ctrTitle"/>
          </p:nvPr>
        </p:nvSpPr>
        <p:spPr>
          <a:xfrm>
            <a:off x="2167128" y="1748962"/>
            <a:ext cx="4544568" cy="2847976"/>
          </a:xfrm>
        </p:spPr>
        <p:txBody>
          <a:bodyPr anchor="t"/>
          <a:lstStyle/>
          <a:p>
            <a:r>
              <a:rPr lang="en-US" sz="2800">
                <a:solidFill>
                  <a:schemeClr val="accent6"/>
                </a:solidFill>
              </a:rPr>
              <a:t>Data Interactive:</a:t>
            </a:r>
            <a:br>
              <a:rPr lang="en-US"/>
            </a:br>
            <a:r>
              <a:rPr lang="en-US" sz="1800"/>
              <a:t>Data Interactive: Top KPIs to Measure Performance of Data and Analytics Use Cases</a:t>
            </a:r>
            <a:br>
              <a:rPr lang="en-US"/>
            </a:br>
            <a:br>
              <a:rPr lang="en-US"/>
            </a:br>
            <a:r>
              <a:rPr lang="en-US" sz="1600">
                <a:latin typeface="+mn-lt"/>
              </a:rPr>
              <a:t>Published 17 May 2023 </a:t>
            </a:r>
            <a:br>
              <a:rPr lang="en-US" sz="1600">
                <a:latin typeface="+mn-lt"/>
              </a:rPr>
            </a:br>
            <a:r>
              <a:rPr lang="en-US" sz="1600">
                <a:latin typeface="+mn-lt"/>
              </a:rPr>
              <a:t>ID G00791852</a:t>
            </a:r>
            <a:br>
              <a:rPr lang="en-US" sz="1600">
                <a:latin typeface="+mn-lt"/>
              </a:rPr>
            </a:br>
            <a:r>
              <a:rPr lang="en-US" sz="1600">
                <a:latin typeface="+mn-lt"/>
              </a:rPr>
              <a:t>By </a:t>
            </a:r>
            <a:r>
              <a:rPr sz="1600">
                <a:solidFill>
                  <a:srgbClr val="FFFFFF"/>
                </a:solidFill>
                <a:latin typeface="+mn-lt"/>
                <a:hlinkClick r:id="rId2">
                  <a:extLst>
                    <a:ext uri="{A12FA001-AC4F-418D-AE19-62706E023703}">
                      <ahyp:hlinkClr xmlns:ahyp="http://schemas.microsoft.com/office/drawing/2018/hyperlinkcolor" val="tx"/>
                    </a:ext>
                  </a:extLst>
                </a:hlinkClick>
              </a:rPr>
              <a:t>Kimberly Harris-Ferrante</a:t>
            </a:r>
          </a:p>
        </p:txBody>
      </p:sp>
    </p:spTree>
    <p:extLst>
      <p:ext uri="{BB962C8B-B14F-4D97-AF65-F5344CB8AC3E}">
        <p14:creationId xmlns:p14="http://schemas.microsoft.com/office/powerpoint/2010/main" val="1906281736"/>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Content Placeholder 1">
            <a:extLst>
              <a:ext uri="{FF2B5EF4-FFF2-40B4-BE49-F238E27FC236}">
                <a16:creationId xmlns:a16="http://schemas.microsoft.com/office/drawing/2014/main" id="{15EC78F6-3B82-457E-8BF1-59533ABB6C78}"/>
              </a:ext>
            </a:extLst>
          </p:cNvPr>
          <p:cNvSpPr txBox="1"/>
          <p:nvPr/>
        </p:nvSpPr>
        <p:spPr>
          <a:xfrm>
            <a:off x="457200" y="1527048"/>
            <a:ext cx="5314950" cy="4462272"/>
          </a:xfrm>
          <a:prstGeom prst="rect">
            <a:avLst/>
          </a:prstGeom>
        </p:spPr>
        <p:txBody>
          <a:bodyPr lIns="0" tIns="0"/>
          <a:lstStyle>
            <a:lvl1pPr marL="228600" indent="-228600" algn="l" defTabSz="914400" rtl="0" eaLnBrk="1" latinLnBrk="0" hangingPunct="1">
              <a:lnSpc>
                <a:spcPct val="100000"/>
              </a:lnSpc>
              <a:spcBef>
                <a:spcPct val="0"/>
              </a:spcBef>
              <a:spcAft>
                <a:spcPts val="1200"/>
              </a:spcAft>
              <a:buSzTx/>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ct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ct val="0"/>
              </a:spcBef>
              <a:spcAft>
                <a:spcPts val="1200"/>
              </a:spcAft>
              <a:buSzTx/>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ct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ct val="0"/>
              </a:spcBef>
              <a:spcAft>
                <a:spcPts val="120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a:p>
        </p:txBody>
      </p:sp>
      <p:sp>
        <p:nvSpPr>
          <p:cNvPr id="7" name="Rectangle 6">
            <a:extLst>
              <a:ext uri="{FF2B5EF4-FFF2-40B4-BE49-F238E27FC236}">
                <a16:creationId xmlns:a16="http://schemas.microsoft.com/office/drawing/2014/main" id="{CB812783-EF89-471C-B05B-0C45413EA02E}"/>
              </a:ext>
            </a:extLst>
          </p:cNvPr>
          <p:cNvSpPr/>
          <p:nvPr/>
        </p:nvSpPr>
        <p:spPr>
          <a:xfrm>
            <a:off x="6236208" y="1527048"/>
            <a:ext cx="5495544" cy="44622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45720" numCol="1" spcCol="0" rtlCol="0" fromWordArt="0" anchor="t" anchorCtr="0" forceAA="0" compatLnSpc="1">
            <a:prstTxWarp prst="textNoShape">
              <a:avLst/>
            </a:prstTxWarp>
            <a:noAutofit/>
          </a:bodyPr>
          <a:lstStyle/>
          <a:p>
            <a:pPr>
              <a:spcAft>
                <a:spcPts val="1200"/>
              </a:spcAft>
            </a:pPr>
            <a:endParaRPr lang="en-US" sz="1400" b="1">
              <a:solidFill>
                <a:schemeClr val="tx1"/>
              </a:solidFill>
            </a:endParaRPr>
          </a:p>
        </p:txBody>
      </p:sp>
      <p:pic>
        <p:nvPicPr>
          <p:cNvPr id="2" name="Google Shape;151;p2">
            <a:extLst>
              <a:ext uri="{FF2B5EF4-FFF2-40B4-BE49-F238E27FC236}">
                <a16:creationId xmlns:a16="http://schemas.microsoft.com/office/drawing/2014/main" id="{CFE4C519-D19F-5CCA-9941-9F7B829E6ACF}"/>
              </a:ext>
            </a:extLst>
          </p:cNvPr>
          <p:cNvPicPr preferRelativeResize="0"/>
          <p:nvPr/>
        </p:nvPicPr>
        <p:blipFill>
          <a:blip r:embed="rId3">
            <a:alphaModFix/>
          </a:blip>
          <a:stretch>
            <a:fillRect/>
          </a:stretch>
        </p:blipFill>
        <p:spPr>
          <a:xfrm>
            <a:off x="68250" y="1824225"/>
            <a:ext cx="11880651" cy="4165424"/>
          </a:xfrm>
          <a:prstGeom prst="rect">
            <a:avLst/>
          </a:prstGeom>
          <a:noFill/>
          <a:ln>
            <a:noFill/>
          </a:ln>
        </p:spPr>
      </p:pic>
    </p:spTree>
    <p:extLst>
      <p:ext uri="{BB962C8B-B14F-4D97-AF65-F5344CB8AC3E}">
        <p14:creationId xmlns:p14="http://schemas.microsoft.com/office/powerpoint/2010/main" val="382476906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 Placeholder 1">
            <a:extLst>
              <a:ext uri="{FF2B5EF4-FFF2-40B4-BE49-F238E27FC236}">
                <a16:creationId xmlns:a16="http://schemas.microsoft.com/office/drawing/2014/main" id="{BF3B644B-6962-2C74-A0F2-950B3AC98D28}"/>
              </a:ext>
            </a:extLst>
          </p:cNvPr>
          <p:cNvSpPr txBox="1"/>
          <p:nvPr/>
        </p:nvSpPr>
        <p:spPr>
          <a:xfrm>
            <a:off x="369277" y="813181"/>
            <a:ext cx="11274552" cy="1979896"/>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p:txBody>
      </p:sp>
      <p:sp>
        <p:nvSpPr>
          <p:cNvPr id="6" name="Google Shape;180;g13c835f0699_1_5">
            <a:extLst>
              <a:ext uri="{FF2B5EF4-FFF2-40B4-BE49-F238E27FC236}">
                <a16:creationId xmlns:a16="http://schemas.microsoft.com/office/drawing/2014/main" id="{896B2D63-A517-D319-1C42-6AC0DAF96690}"/>
              </a:ext>
            </a:extLst>
          </p:cNvPr>
          <p:cNvSpPr txBox="1"/>
          <p:nvPr/>
        </p:nvSpPr>
        <p:spPr>
          <a:xfrm>
            <a:off x="457200" y="361950"/>
            <a:ext cx="11274552" cy="45123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a:spcAft>
                <a:spcPct val="0"/>
              </a:spcAft>
              <a:buClr>
                <a:schemeClr val="dk2"/>
              </a:buClr>
              <a:buSzPts val="3200"/>
              <a:buFont typeface="Arial Black" panose="020b0a04020102020204"/>
              <a:buNone/>
            </a:pPr>
            <a:r>
              <a:rPr lang="en-US"/>
              <a:t>Summary</a:t>
            </a:r>
          </a:p>
        </p:txBody>
      </p:sp>
      <p:sp>
        <p:nvSpPr>
          <p:cNvPr id="2" name="Text Placeholder 1">
            <a:extLst>
              <a:ext uri="{FF2B5EF4-FFF2-40B4-BE49-F238E27FC236}">
                <a16:creationId xmlns:a16="http://schemas.microsoft.com/office/drawing/2014/main" id="{2E1532DB-943C-2733-1B63-0519C9979362}"/>
              </a:ext>
            </a:extLst>
          </p:cNvPr>
          <p:cNvSpPr txBox="1"/>
          <p:nvPr/>
        </p:nvSpPr>
        <p:spPr>
          <a:xfrm>
            <a:off x="369277" y="2793077"/>
            <a:ext cx="11274552" cy="1979896"/>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n-US" sz="1200">
                <a:solidFill>
                  <a:schemeClr val="dk1"/>
                </a:solidFill>
              </a:rPr>
              <a:t>Initiatives: </a:t>
            </a:r>
            <a:r>
              <a:rPr sz="1200">
                <a:solidFill>
                  <a:srgbClr val="000000"/>
                </a:solidFill>
                <a:hlinkClick r:id="rId2">
                  <a:extLst>
                    <a:ext uri="{A12FA001-AC4F-418D-AE19-62706E023703}">
                      <ahyp:hlinkClr xmlns:ahyp="http://schemas.microsoft.com/office/drawing/2018/hyperlinkcolor" val="tx"/>
                    </a:ext>
                  </a:extLst>
                </a:hlinkClick>
              </a:rPr>
              <a:t>Financial Services Technology Modernization and Transformation</a:t>
            </a:r>
          </a:p>
        </p:txBody>
      </p:sp>
      <p:sp>
        <p:nvSpPr>
          <p:cNvPr id="7" name="New shape" title=""/>
          <p:cNvSpPr/>
          <p:nvPr/>
        </p:nvSpPr>
        <p:spPr>
          <a:xfrm>
            <a:off x="369277" y="813181"/>
            <a:ext cx="11274552" cy="1979896"/>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sz="1200">
                <a:solidFill>
                  <a:srgbClr val="000000"/>
                </a:solidFill>
              </a:rPr>
              <a:t>Use this tool to understand the most frequently deployed KPIs for data and analytics use cases. The data can help executive leaders identify or incorporate top KPIs that peer organizations use to measure business outcomes for the most common data-driven use cases.</a:t>
            </a:r>
          </a:p>
        </p:txBody>
      </p:sp>
    </p:spTree>
    <p:extLst>
      <p:ext uri="{BB962C8B-B14F-4D97-AF65-F5344CB8AC3E}">
        <p14:creationId xmlns:p14="http://schemas.microsoft.com/office/powerpoint/2010/main" val="1480407031"/>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id="{50C53E23-B996-4007-1598-EBA8E9178679}"/>
              </a:ext>
            </a:extLst>
          </p:cNvPr>
          <p:cNvSpPr txBox="1"/>
          <p:nvPr/>
        </p:nvSpPr>
        <p:spPr>
          <a:xfrm>
            <a:off x="116378" y="33594"/>
            <a:ext cx="11878887" cy="274320"/>
          </a:xfrm>
          <a:prstGeom prst="rect">
            <a:avLst/>
          </a:prstGeom>
          <a:noFill/>
        </p:spPr>
        <p:txBody>
          <a:bodyPr wrap="square" lIns="0" rIns="0" rtlCol="0">
            <a:spAutoFit/>
          </a:bodyPr>
          <a:lstStyle/>
          <a:p>
            <a:pPr algn="l">
              <a:spcBef>
                <a:spcPts val="600"/>
              </a:spcBef>
            </a:pPr>
            <a:r>
              <a:rPr lang="en-US" sz="1200" b="1"/>
              <a:t>FILTERS: </a:t>
            </a:r>
            <a:r>
              <a:rPr sz="1200" b="1">
                <a:solidFill>
                  <a:srgbClr val="000000"/>
                </a:solidFill>
              </a:rPr>
              <a:t>NONE</a:t>
            </a:r>
            <a:endParaRPr lang="en-US" sz="1200" b="1"/>
          </a:p>
        </p:txBody>
      </p:sp>
      <p:pic>
        <p:nvPicPr>
          <p:cNvPr id="4" name="New picture" title=""/>
          <p:cNvPicPr/>
          <p:nvPr/>
        </p:nvPicPr>
        <p:blipFill>
          <a:blip r:embed="rId2"/>
          <a:stretch>
            <a:fillRect/>
          </a:stretch>
        </p:blipFill>
        <p:spPr>
          <a:xfrm>
            <a:off x="127000" y="434914"/>
            <a:ext cx="9697078" cy="4962586"/>
          </a:xfrm>
          <a:prstGeom prst="rect">
            <a:avLst/>
          </a:prstGeom>
        </p:spPr>
      </p:pic>
      <p:sp>
        <p:nvSpPr>
          <p:cNvPr id="5" name="New shape" title=""/>
          <p:cNvSpPr/>
          <p:nvPr/>
        </p:nvSpPr>
        <p:spPr>
          <a:xfrm>
            <a:off x="190500" y="5397500"/>
            <a:ext cx="11747500" cy="635000"/>
          </a:xfrm>
          <a:solidFill>
            <a:srgbClr val="FFFFFF">
              <a:alpha val="0"/>
            </a:srgbClr>
          </a:solidFill>
          <a:ln>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r>
              <a:rPr sz="700" b="0" i="0">
                <a:solidFill>
                  <a:srgbClr val="000000"/>
                </a:solidFill>
              </a:rPr>
              <a:t>n = 311
Q. Which of the following KPIs does your organization track to measure the performance of its current Data &amp; Analytics use cases? Select all that apply
Source: 2022 Gartner Data and Analytics Digital Transformation Survey</a:t>
            </a:r>
          </a:p>
        </p:txBody>
      </p:sp>
    </p:spTree>
    <p:extLst>
      <p:ext uri="{BB962C8B-B14F-4D97-AF65-F5344CB8AC3E}">
        <p14:creationId xmlns:p14="http://schemas.microsoft.com/office/powerpoint/2010/main" val="3189774763"/>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 Placeholder 1">
            <a:extLst>
              <a:ext uri="{FF2B5EF4-FFF2-40B4-BE49-F238E27FC236}">
                <a16:creationId xmlns:a16="http://schemas.microsoft.com/office/drawing/2014/main" id="{BF3B644B-6962-2C74-A0F2-950B3AC98D28}"/>
              </a:ext>
            </a:extLst>
          </p:cNvPr>
          <p:cNvSpPr txBox="1"/>
          <p:nvPr/>
        </p:nvSpPr>
        <p:spPr>
          <a:xfrm>
            <a:off x="369277" y="813180"/>
            <a:ext cx="11274552" cy="5338237"/>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p:txBody>
      </p:sp>
      <p:sp>
        <p:nvSpPr>
          <p:cNvPr id="6" name="Google Shape;180;g13c835f0699_1_5">
            <a:extLst>
              <a:ext uri="{FF2B5EF4-FFF2-40B4-BE49-F238E27FC236}">
                <a16:creationId xmlns:a16="http://schemas.microsoft.com/office/drawing/2014/main" id="{896B2D63-A517-D319-1C42-6AC0DAF96690}"/>
              </a:ext>
            </a:extLst>
          </p:cNvPr>
          <p:cNvSpPr txBox="1"/>
          <p:nvPr/>
        </p:nvSpPr>
        <p:spPr>
          <a:xfrm>
            <a:off x="457200" y="361950"/>
            <a:ext cx="11274552" cy="45123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a:spcAft>
                <a:spcPct val="0"/>
              </a:spcAft>
              <a:buClr>
                <a:schemeClr val="dk2"/>
              </a:buClr>
              <a:buSzPts val="3200"/>
              <a:buFont typeface="Arial Black" panose="020b0a04020102020204"/>
              <a:buNone/>
            </a:pPr>
            <a:r>
              <a:rPr lang="en-US"/>
              <a:t>Data Insights</a:t>
            </a:r>
          </a:p>
        </p:txBody>
      </p:sp>
      <p:sp>
        <p:nvSpPr>
          <p:cNvPr id="7" name="New shape" title=""/>
          <p:cNvSpPr/>
          <p:nvPr/>
        </p:nvSpPr>
        <p:spPr>
          <a:xfrm>
            <a:off x="369277" y="813180"/>
            <a:ext cx="11274552" cy="5338237"/>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a:spcBef>
                <a:spcPct val="43750"/>
              </a:spcBef>
              <a:spcAft>
                <a:spcPct val="43750"/>
              </a:spcAft>
            </a:pPr>
            <a:r>
              <a:rPr sz="1200">
                <a:solidFill>
                  <a:srgbClr val="000000"/>
                </a:solidFill>
              </a:rPr>
              <a:t>When metrics are defined and connected to business outcomes, as well as organizational goals, tracking KPIs will help guide executive leaders’ business decisions. .The results shown here demonstrate this linkage. Taking the overall survey results, for example, </a:t>
            </a:r>
            <a:r>
              <a:rPr sz="1200">
                <a:solidFill>
                  <a:srgbClr val="000000"/>
                </a:solidFill>
              </a:rPr>
              <a:t>6</a:t>
            </a:r>
            <a:r>
              <a:rPr sz="1200">
                <a:solidFill>
                  <a:srgbClr val="000000"/>
                </a:solidFill>
              </a:rPr>
              <a:t>4</a:t>
            </a:r>
            <a:r>
              <a:rPr sz="1200">
                <a:solidFill>
                  <a:srgbClr val="000000"/>
                </a:solidFill>
              </a:rPr>
              <a:t>% of respondents indicate they track customer experience KPIs to measure their D&amp;A use cases, and </a:t>
            </a:r>
            <a:r>
              <a:rPr sz="1200">
                <a:solidFill>
                  <a:srgbClr val="000000"/>
                </a:solidFill>
              </a:rPr>
              <a:t>39</a:t>
            </a:r>
            <a:r>
              <a:rPr sz="1200">
                <a:solidFill>
                  <a:srgbClr val="000000"/>
                </a:solidFill>
              </a:rPr>
              <a:t>% of respondents say they track risk mitigation.</a:t>
            </a:r>
          </a:p>
          <a:p>
            <a:pPr>
              <a:spcBef>
                <a:spcPct val="43750"/>
              </a:spcBef>
              <a:spcAft>
                <a:spcPct val="43750"/>
              </a:spcAft>
            </a:pPr>
            <a:r>
              <a:rPr sz="1200">
                <a:solidFill>
                  <a:srgbClr val="000000"/>
                </a:solidFill>
              </a:rPr>
              <a:t>For the selected segment (region, industry, respondent role or number of employees), the chart shows the percentage of senior executive leaders who indicate that their organization uses the KPI with current D&amp;A use cases. Respondents were permitted to select multiple responses, so answers are not mutually exclusive.</a:t>
            </a:r>
          </a:p>
        </p:txBody>
      </p:sp>
    </p:spTree>
    <p:extLst>
      <p:ext uri="{BB962C8B-B14F-4D97-AF65-F5344CB8AC3E}">
        <p14:creationId xmlns:p14="http://schemas.microsoft.com/office/powerpoint/2010/main" val="217006642"/>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 Placeholder 1">
            <a:extLst>
              <a:ext uri="{FF2B5EF4-FFF2-40B4-BE49-F238E27FC236}">
                <a16:creationId xmlns:a16="http://schemas.microsoft.com/office/drawing/2014/main" id="{71C47057-DAA5-79CF-ECA2-D82444F38723}"/>
              </a:ext>
            </a:extLst>
          </p:cNvPr>
          <p:cNvSpPr txBox="1"/>
          <p:nvPr/>
        </p:nvSpPr>
        <p:spPr>
          <a:xfrm>
            <a:off x="369277" y="813180"/>
            <a:ext cx="11274552" cy="5354863"/>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p:txBody>
      </p:sp>
      <p:sp>
        <p:nvSpPr>
          <p:cNvPr id="3" name="Google Shape;180;g13c835f0699_1_5">
            <a:extLst>
              <a:ext uri="{FF2B5EF4-FFF2-40B4-BE49-F238E27FC236}">
                <a16:creationId xmlns:a16="http://schemas.microsoft.com/office/drawing/2014/main" id="{78EA8933-3560-6F70-9109-F1F4669D23E8}"/>
              </a:ext>
            </a:extLst>
          </p:cNvPr>
          <p:cNvSpPr txBox="1"/>
          <p:nvPr/>
        </p:nvSpPr>
        <p:spPr>
          <a:xfrm>
            <a:off x="457200" y="361950"/>
            <a:ext cx="11274552" cy="45123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a:spcAft>
                <a:spcPct val="0"/>
              </a:spcAft>
              <a:buClr>
                <a:schemeClr val="dk2"/>
              </a:buClr>
              <a:buSzPts val="3200"/>
              <a:buFont typeface="Arial Black" panose="020b0a04020102020204"/>
              <a:buNone/>
            </a:pPr>
            <a:r>
              <a:rPr lang="en-US"/>
              <a:t>About This Research</a:t>
            </a:r>
          </a:p>
        </p:txBody>
      </p:sp>
      <p:sp>
        <p:nvSpPr>
          <p:cNvPr id="4" name="New shape" title=""/>
          <p:cNvSpPr/>
          <p:nvPr/>
        </p:nvSpPr>
        <p:spPr>
          <a:xfrm>
            <a:off x="369277" y="813180"/>
            <a:ext cx="11274552" cy="5354863"/>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a:spcBef>
                <a:spcPct val="43750"/>
              </a:spcBef>
              <a:spcAft>
                <a:spcPct val="43750"/>
              </a:spcAft>
            </a:pPr>
            <a:r>
              <a:rPr sz="1200" b="1">
                <a:solidFill>
                  <a:srgbClr val="000000"/>
                </a:solidFill>
              </a:rPr>
              <a:t>2022 Gartner Data and Analytics for Digital Transformation Survey:</a:t>
            </a:r>
            <a:r>
              <a:rPr sz="1200">
                <a:solidFill>
                  <a:srgbClr val="000000"/>
                </a:solidFill>
              </a:rPr>
              <a:t> This survey sought to provide industry-level insight and to find out how organizations use data and analytics and how they relate to digital success. The research was conducted online from 2 September through 13 October 2022. In total, 311 respondents were interviewed across six industries — banking, insurance, healthcare, manufacturing, telecom and transportation. Respondents were required to be primary decision makers or have a high level of influence on their organizations’ or business units’ data and analytics investments. </a:t>
            </a:r>
            <a:br>
              <a:rPr sz="1200">
                <a:solidFill>
                  <a:srgbClr val="000000"/>
                </a:solidFill>
              </a:rPr>
            </a:br>
            <a:br>
              <a:rPr sz="1200">
                <a:solidFill>
                  <a:srgbClr val="000000"/>
                </a:solidFill>
              </a:rPr>
            </a:br>
            <a:r>
              <a:rPr sz="1200" i="1">
                <a:solidFill>
                  <a:srgbClr val="000000"/>
                </a:solidFill>
              </a:rPr>
              <a:t>Disclaimer: The results of this survey do not represent global findings or the market as a whole, but reflect the sentiments of the respondents and companies surveyed. </a:t>
            </a:r>
          </a:p>
        </p:txBody>
      </p:sp>
    </p:spTree>
    <p:extLst>
      <p:ext uri="{BB962C8B-B14F-4D97-AF65-F5344CB8AC3E}">
        <p14:creationId xmlns:p14="http://schemas.microsoft.com/office/powerpoint/2010/main" val="3094643025"/>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 Placeholder 1">
            <a:extLst>
              <a:ext uri="{FF2B5EF4-FFF2-40B4-BE49-F238E27FC236}">
                <a16:creationId xmlns:a16="http://schemas.microsoft.com/office/drawing/2014/main" id="{D2616FC1-3B4C-78A0-EED3-A67FE59BA674}"/>
              </a:ext>
            </a:extLst>
          </p:cNvPr>
          <p:cNvSpPr txBox="1"/>
          <p:nvPr/>
        </p:nvSpPr>
        <p:spPr>
          <a:xfrm>
            <a:off x="369277" y="813181"/>
            <a:ext cx="11274552" cy="2520223"/>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p:txBody>
      </p:sp>
      <p:sp>
        <p:nvSpPr>
          <p:cNvPr id="3" name="Google Shape;180;g13c835f0699_1_5">
            <a:extLst>
              <a:ext uri="{FF2B5EF4-FFF2-40B4-BE49-F238E27FC236}">
                <a16:creationId xmlns:a16="http://schemas.microsoft.com/office/drawing/2014/main" id="{1F747AF7-B02F-A7A8-02FC-607A660BBF5F}"/>
              </a:ext>
            </a:extLst>
          </p:cNvPr>
          <p:cNvSpPr txBox="1"/>
          <p:nvPr/>
        </p:nvSpPr>
        <p:spPr>
          <a:xfrm>
            <a:off x="457200" y="361950"/>
            <a:ext cx="11274552" cy="451199"/>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a:spcAft>
                <a:spcPct val="0"/>
              </a:spcAft>
              <a:buClr>
                <a:schemeClr val="dk2"/>
              </a:buClr>
              <a:buSzPts val="3200"/>
              <a:buFont typeface="Arial Black" panose="020b0a04020102020204"/>
              <a:buNone/>
            </a:pPr>
            <a:r>
              <a:rPr lang="en-US"/>
              <a:t>Recommended by the Authors</a:t>
            </a:r>
          </a:p>
        </p:txBody>
      </p:sp>
      <p:sp>
        <p:nvSpPr>
          <p:cNvPr id="4" name="New shape" title=""/>
          <p:cNvSpPr/>
          <p:nvPr/>
        </p:nvSpPr>
        <p:spPr>
          <a:xfrm>
            <a:off x="369277" y="813181"/>
            <a:ext cx="11274552" cy="2520223"/>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a:spcBef>
                <a:spcPct val="43750"/>
              </a:spcBef>
              <a:spcAft>
                <a:spcPct val="43750"/>
              </a:spcAft>
            </a:pPr>
            <a:r>
              <a:rPr sz="1200">
                <a:solidFill>
                  <a:srgbClr val="000000"/>
                </a:solidFill>
                <a:hlinkClick r:id="rId2"/>
              </a:rPr>
              <a:t>5 Data and Analytics KPIs Every Executive Should Track</a:t>
            </a:r>
          </a:p>
          <a:p>
            <a:pPr>
              <a:spcBef>
                <a:spcPct val="43750"/>
              </a:spcBef>
              <a:spcAft>
                <a:spcPct val="43750"/>
              </a:spcAft>
            </a:pPr>
            <a:r>
              <a:rPr sz="1200">
                <a:solidFill>
                  <a:srgbClr val="000000"/>
                </a:solidFill>
                <a:hlinkClick r:id="rId3"/>
              </a:rPr>
              <a:t>5 Steps to Build Your Data Strategy for Advanced Analytics</a:t>
            </a:r>
          </a:p>
          <a:p>
            <a:pPr>
              <a:spcBef>
                <a:spcPct val="43750"/>
              </a:spcBef>
              <a:spcAft>
                <a:spcPct val="43750"/>
              </a:spcAft>
            </a:pPr>
            <a:r>
              <a:rPr sz="1200">
                <a:solidFill>
                  <a:srgbClr val="000000"/>
                </a:solidFill>
                <a:hlinkClick r:id="rId4"/>
              </a:rPr>
              <a:t>How to Optimize Enterprise Value From Data and Analytics</a:t>
            </a:r>
          </a:p>
        </p:txBody>
      </p:sp>
    </p:spTree>
    <p:extLst>
      <p:ext uri="{BB962C8B-B14F-4D97-AF65-F5344CB8AC3E}">
        <p14:creationId xmlns:p14="http://schemas.microsoft.com/office/powerpoint/2010/main" val="2178870718"/>
      </p:ext>
    </p:extLst>
  </p:cSld>
  <p:clrMapOvr>
    <a:masterClrMapping/>
  </p:clrMapOvr>
  <mc:AlternateContent>
    <mc:Choice xmlns:p14="http://schemas.microsoft.com/office/powerpoint/2010/main" Requires="p14">
      <p:transition p14:dur="10"/>
    </mc:Choice>
    <mc:Fallback>
      <p:transition/>
    </mc:Fallback>
  </mc:AlternateContent>
  <p:timing/>
</p:sld>
</file>

<file path=ppt/tags/tag1.xml><?xml version="1.0" encoding="utf-8"?>
<p:tagLst xmlns:p="http://schemas.openxmlformats.org/presentationml/2006/main">
  <p:tag name="AS_NET" val="6.0.16"/>
  <p:tag name="AS_OS" val="Unix 5.4.241.150"/>
  <p:tag name="AS_RELEASE_DATE" val="2022.01.14"/>
  <p:tag name="AS_TITLE" val="Aspose.Slides for .NET5"/>
  <p:tag name="AS_VERSION" val="22.1"/>
</p:tagLst>
</file>

<file path=ppt/theme/theme1.xml><?xml version="1.0" encoding="utf-8"?>
<a:theme xmlns:r="http://schemas.openxmlformats.org/officeDocument/2006/relationships"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Arial Black" panose="020b0a04020102020204"/>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78EBAFE6-1D5B-4A71-A3C6-1E0DA8D9A5AE}"/>
    </a:ext>
  </a:extLst>
</a:theme>
</file>

<file path=ppt/theme/theme2.xml><?xml version="1.0" encoding="utf-8"?>
<a:theme xmlns:r="http://schemas.openxmlformats.org/officeDocument/2006/relationships"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3692858F-C047-42E5-B6DB-6A256EF1D3D1}"/>
    </a:ext>
  </a:extLst>
</a:theme>
</file>

<file path=ppt/theme/theme3.xml><?xml version="1.0" encoding="utf-8"?>
<a:theme xmlns:r="http://schemas.openxmlformats.org/officeDocument/2006/relationships"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770C1E0E-E1AE-45C6-96D2-FA1B63BC38D7}"/>
    </a:ext>
  </a:extLst>
</a:theme>
</file>

<file path=ppt/theme/theme4.xml><?xml version="1.0" encoding="utf-8"?>
<a:theme xmlns:r="http://schemas.openxmlformats.org/officeDocument/2006/relationships"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1F55B1D3-B136-437B-AB33-307E463007C6}"/>
    </a:ext>
  </a:extLst>
</a:theme>
</file>

<file path=ppt/theme/theme5.xml><?xml version="1.0" encoding="utf-8"?>
<a:theme xmlns:r="http://schemas.openxmlformats.org/officeDocument/2006/relationships"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Template>blank</Template>
  <Company/>
  <PresentationFormat>Widescreen</PresentationFormat>
  <Paragraphs>15</Paragraphs>
  <Slides>7</Slides>
  <Notes>1</Notes>
  <TotalTime>211</TotalTime>
  <HiddenSlides>0</HiddenSlides>
  <MMClips>0</MMClips>
  <ScaleCrop>0</ScaleCrop>
  <HeadingPairs>
    <vt:vector baseType="variant" size="6">
      <vt:variant>
        <vt:lpstr>Fonts used</vt:lpstr>
      </vt:variant>
      <vt:variant>
        <vt:i4>2</vt:i4>
      </vt:variant>
      <vt:variant>
        <vt:lpstr>Theme</vt:lpstr>
      </vt:variant>
      <vt:variant>
        <vt:i4>1</vt:i4>
      </vt:variant>
      <vt:variant>
        <vt:lpstr>Slide Titles</vt:lpstr>
      </vt:variant>
      <vt:variant>
        <vt:i4>7</vt:i4>
      </vt:variant>
    </vt:vector>
  </HeadingPairs>
  <TitlesOfParts>
    <vt:vector baseType="lpstr" size="10">
      <vt:lpstr>Arial</vt:lpstr>
      <vt:lpstr>Arial Black</vt:lpstr>
      <vt:lpstr>White bkgrnd master</vt:lpstr>
      <vt:lpstr>Data Interactive:Data Interactive: Top KPIs to Measure Performance of Data and Analytics Use CasesPublished 17 May 2023 ID G00791852By Kimberly Harris-Ferrante</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Data Interactive: {{DocumentTitle}}  Published {{DocumentPublishedDate}}  ID {{DocumentCode}} By {{DocumentAuthor}}</dc:title>
  <dc:creator>Kurzawa,Robert</dc:creator>
  <cp:lastModifiedBy>Kurzawa,Robert</cp:lastModifiedBy>
  <cp:revision>21</cp:revision>
  <dcterms:created xsi:type="dcterms:W3CDTF">2022-11-08T04:18:12Z</dcterms:created>
  <dcterms:modified xsi:type="dcterms:W3CDTF">2023-07-31T17:29:15Z</dcterms:modified>
  <dc:subject>2021 - Ver 2020-1104</dc:subject>
</cp:coreProperties>
</file>