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
<p:presentation xmlns:r="http://schemas.openxmlformats.org/officeDocument/2006/relationships" xmlns:a="http://schemas.openxmlformats.org/drawingml/2006/main" xmlns:p="http://schemas.openxmlformats.org/presentationml/2006/main" saveSubsetFonts="1">
  <p:sldMasterIdLst>
    <p:sldMasterId id="2147483851" r:id="rId2"/>
    <p:sldMasterId id="2147483869" r:id="rId3"/>
    <p:sldMasterId id="2147483886" r:id="rId4"/>
    <p:sldMasterId id="2147483913" r:id="rId5"/>
  </p:sldMasterIdLst>
  <p:notesMasterIdLst>
    <p:notesMasterId r:id="rId6"/>
  </p:notesMasterIdLst>
  <p:handoutMasterIdLst>
    <p:handoutMasterId r:id="rId7"/>
  </p:handoutMasterIdLst>
  <p:sldIdLst>
    <p:sldId id="263" r:id="rId8"/>
    <p:sldId id="258" r:id="rId9"/>
    <p:sldId id="267" r:id="rId10"/>
    <p:sldId id="260" r:id="rId11"/>
    <p:sldId id="261" r:id="rId12"/>
    <p:sldId id="262" r:id="rId13"/>
    <p:sldId id="264" r:id="rId14"/>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p="http://schemas.openxmlformats.org/presentationml/2006/main">
  <p:cmAuthor id="1" name="Enders,Rich" initials="E" lastIdx="0" clrIdx="0">
    <p:extLst>
      <p:ext uri="{19B8F6BF-5375-455C-9EA6-DF929625EA0E}">
        <p15:presenceInfo xmlns:p15="http://schemas.microsoft.com/office/powerpoint/2012/main" userId="S::Rich.Enders@gartner.com::1ad872d4-5fa0-4d3e-b9bc-40fded2a6f6d" providerId="AD"/>
      </p:ext>
    </p:extLst>
  </p:cmAuthor>
  <p:cmAuthor id="2" name="Puleio,Michelle" initials="P" lastIdx="0"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0"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1"/>
          </a:solidFill>
        </a:fill>
      </a:tcStyle>
    </a:lastCol>
    <a:firstCol>
      <a:tcTxStyle b="on">
        <a:fontRef idx="minor">
          <a:scrgbClr r="0" g="0" b="0"/>
        </a:fontRef>
        <a:schemeClr val="lt1"/>
      </a:tcTxStyle>
      <a:tcStyle>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686" autoAdjust="0"/>
  </p:normalViewPr>
  <p:slideViewPr>
    <p:cSldViewPr snapToGrid="0">
      <p:cViewPr varScale="1">
        <p:scale>
          <a:sx n="115" d="100"/>
          <a:sy n="115" d="100"/>
        </p:scale>
        <p:origin x="372" y="10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132" y="108"/>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tags" Target="tags/tag1.xml" /><Relationship Id="rId16" Type="http://schemas.openxmlformats.org/officeDocument/2006/relationships/presProps" Target="presProps.xml" /><Relationship Id="rId17" Type="http://schemas.openxmlformats.org/officeDocument/2006/relationships/viewProps" Target="viewProps.xml" /><Relationship Id="rId18" Type="http://schemas.openxmlformats.org/officeDocument/2006/relationships/theme" Target="theme/theme1.xml" /><Relationship Id="rId19" Type="http://schemas.openxmlformats.org/officeDocument/2006/relationships/tableStyles" Target="tableStyles.xml" /><Relationship Id="rId2" Type="http://schemas.openxmlformats.org/officeDocument/2006/relationships/slideMaster" Target="slideMasters/slideMaster1.xml" /><Relationship Id="rId3" Type="http://schemas.openxmlformats.org/officeDocument/2006/relationships/slideMaster" Target="slideMasters/slideMaster2.xml" /><Relationship Id="rId4" Type="http://schemas.openxmlformats.org/officeDocument/2006/relationships/slideMaster" Target="slideMasters/slideMaster3.xml" /><Relationship Id="rId5" Type="http://schemas.openxmlformats.org/officeDocument/2006/relationships/slideMaster" Target="slideMasters/slideMaster4.xml" /><Relationship Id="rId6" Type="http://schemas.openxmlformats.org/officeDocument/2006/relationships/notesMaster" Target="notesMasters/notesMaster1.xml" /><Relationship Id="rId7" Type="http://schemas.openxmlformats.org/officeDocument/2006/relationships/handoutMaster" Target="handoutMasters/handoutMaster1.xml" /><Relationship Id="rId8" Type="http://schemas.openxmlformats.org/officeDocument/2006/relationships/slide" Target="slides/slide1.xml" /><Relationship Id="rId9" Type="http://schemas.openxmlformats.org/officeDocument/2006/relationships/slide" Target="slides/slide2.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2/13/2023</a:t>
            </a:fld>
            <a:endParaRPr lang="en-US"/>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a:t>	© 2022 Gartner, Inc. and/or its affiliates. All rights reserved. Gartner is a registered trademark of Gartner, Inc. or its affiliates.</a:t>
            </a:r>
            <a:br>
              <a:rPr lang="en-US" sz="600"/>
            </a:br>
            <a:r>
              <a:rPr lang="en-US" sz="600" b="1"/>
              <a:t>INTERNAL — FOR INTERNAL USE ONLY or RESTRICTED [CHOOSE ONE — DELETE AS APPROPRIATE]</a:t>
            </a:r>
            <a:r>
              <a:rPr lang="en-US" sz="60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a:xfrm>
            <a:off x="1333500" y="658813"/>
            <a:ext cx="4191000" cy="2357437"/>
          </a:xfrm>
          <a:noFill/>
          <a:ln w="12700">
            <a:solidFill>
              <a:prstClr val="black"/>
            </a:solidFill>
          </a:ln>
        </p:spPr>
      </p:sp>
      <p:sp>
        <p:nvSpPr>
          <p:cNvPr id="3" name="Notes Placeholder 2"/>
          <p:cNvSpPr>
            <a:spLocks noGrp="1" noChangeAspect="1"/>
          </p:cNvSpPr>
          <p:nvPr>
            <p:ph type="body" idx="1"/>
          </p:nvPr>
        </p:nvSpPr>
        <p:spPr>
          <a:xfrm>
            <a:off x="246888" y="3134806"/>
            <a:ext cx="6373368" cy="5698298"/>
          </a:xfrm>
        </p:spPr>
        <p:txBody>
          <a:bodyPr vert="horz" lIns="0" tIns="0" rIns="0" bIns="0" rtlCol="0"/>
          <a:lstStyle/>
          <a:p>
            <a:endParaRPr lang="en-US"/>
          </a:p>
        </p:txBody>
      </p:sp>
    </p:spTree>
    <p:extLst>
      <p:ext uri="{BB962C8B-B14F-4D97-AF65-F5344CB8AC3E}">
        <p14:creationId xmlns:p14="http://schemas.microsoft.com/office/powerpoint/2010/main" val="2897810087"/>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2">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p:spTree>
      <p:nvGrpSpPr>
        <p:cNvPr id="1" name=""/>
        <p:cNvGrpSpPr/>
        <p:nvPr/>
      </p:nvGrpSpPr>
      <p:grpSpPr>
        <a:xfrm>
          <a:off x="0" y="0"/>
          <a: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9946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shaded">
    <p:spTree>
      <p:nvGrpSpPr>
        <p:cNvPr id="1" name=""/>
        <p:cNvGrpSpPr/>
        <p:nvPr/>
      </p:nvGrpSpPr>
      <p:grpSpPr>
        <a:xfrm>
          <a:off x="0" y="0"/>
          <a: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28419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Slide">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76661735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ky">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73585642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with photo">
    <p:spTree>
      <p:nvGrpSpPr>
        <p:cNvPr id="1" name=""/>
        <p:cNvGrpSpPr/>
        <p:nvPr/>
      </p:nvGrpSpPr>
      <p:grpSpPr>
        <a:xfrm>
          <a:off x="0" y="0"/>
          <a: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amet, conse ctet ur adipiscing elit. Mauris accum san urna. Sus pendisse sem per semper commodo.”</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a:p>
        </p:txBody>
      </p:sp>
    </p:spTree>
    <p:extLst>
      <p:ext uri="{BB962C8B-B14F-4D97-AF65-F5344CB8AC3E}">
        <p14:creationId xmlns:p14="http://schemas.microsoft.com/office/powerpoint/2010/main" val="382729090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nvGrpSpPr>
      <p:grpSpPr>
        <a:xfrm>
          <a:off x="0" y="0"/>
          <a: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amet, conse ctet ur adip iscing elit. Mauris accum san urna. Sus pendisse sem per semper commodo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15739639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Tree>
    <p:extLst>
      <p:ext uri="{BB962C8B-B14F-4D97-AF65-F5344CB8AC3E}">
        <p14:creationId xmlns:p14="http://schemas.microsoft.com/office/powerpoint/2010/main" val="168019444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Only">
    <p:spTree>
      <p:nvGrpSpPr>
        <p:cNvPr id="1" name=""/>
        <p:cNvGrpSpPr/>
        <p:nvPr/>
      </p:nvGrpSpPr>
      <p:grpSpPr>
        <a:xfrm>
          <a:off x="0" y="0"/>
          <a: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ontent">
    <p:spTree>
      <p:nvGrpSpPr>
        <p:cNvPr id="1" name=""/>
        <p:cNvGrpSpPr/>
        <p:nvPr/>
      </p:nvGrpSpPr>
      <p:grpSpPr>
        <a:xfrm>
          <a:off x="0" y="0"/>
          <a: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wo column graphics right">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lumn">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shaded">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p:spTree>
      <p:nvGrpSpPr>
        <p:cNvPr id="1" name=""/>
        <p:cNvGrpSpPr/>
        <p:nvPr/>
      </p:nvGrpSpPr>
      <p:grpSpPr>
        <a:xfrm>
          <a:off x="0" y="0"/>
          <a: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shaded">
    <p:spTree>
      <p:nvGrpSpPr>
        <p:cNvPr id="1" name=""/>
        <p:cNvGrpSpPr/>
        <p:nvPr/>
      </p:nvGrpSpPr>
      <p:grpSpPr>
        <a:xfrm>
          <a:off x="0" y="0"/>
          <a: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ky">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84885056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with photo">
    <p:spTree>
      <p:nvGrpSpPr>
        <p:cNvPr id="1" name=""/>
        <p:cNvGrpSpPr/>
        <p:nvPr/>
      </p:nvGrpSpPr>
      <p:grpSpPr>
        <a:xfrm>
          <a:off x="0" y="0"/>
          <a: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amet, conse ctet ur adipiscing elit. Mauris accum san urna. Sus pendisse sem per semper commodo.”</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855731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nvGrpSpPr>
      <p:grpSpPr>
        <a:xfrm>
          <a:off x="0" y="0"/>
          <a: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amet, conse ctet ur adip iscing elit. Mauris accum san urna. Sus pendisse sem per semper commodo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Steel">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Surf">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Tree>
    <p:extLst>
      <p:ext uri="{BB962C8B-B14F-4D97-AF65-F5344CB8AC3E}">
        <p14:creationId xmlns:p14="http://schemas.microsoft.com/office/powerpoint/2010/main" val="58278967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Tang">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Lemon">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Rose">
    <p:bg>
      <p:bgRef idx="1001">
        <a:schemeClr val="bg1"/>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teel">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0718678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urf">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56982500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Tang">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2431793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Lemon">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12186165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Rose">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97149581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Steel">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Surf">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Only">
    <p:spTree>
      <p:nvGrpSpPr>
        <p:cNvPr id="1" name=""/>
        <p:cNvGrpSpPr/>
        <p:nvPr/>
      </p:nvGrpSpPr>
      <p:grpSpPr>
        <a:xfrm>
          <a:off x="0" y="0"/>
          <a: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Tang">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Lemon">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Rose">
    <p:bg>
      <p:bgRef idx="1001">
        <a:schemeClr val="bg2"/>
      </p:bgRef>
    </p:bg>
    <p:spTree>
      <p:nvGrpSpPr>
        <p:cNvPr id="1" name=""/>
        <p:cNvGrpSpPr/>
        <p:nvPr/>
      </p:nvGrpSpPr>
      <p:grpSpPr>
        <a:xfrm>
          <a:off x="0" y="0"/>
          <a: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5989397"/>
            <a:ext cx="7095744" cy="533400"/>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teel">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93274874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urf">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39011141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Tang">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99879988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Lemon">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15108002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Rose">
    <p:spTree>
      <p:nvGrpSpPr>
        <p:cNvPr id="1" name=""/>
        <p:cNvGrpSpPr/>
        <p:nvPr/>
      </p:nvGrpSpPr>
      <p:grpSpPr>
        <a:xfrm>
          <a:off x="0" y="0"/>
          <a: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57223203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ontent">
    <p:spTree>
      <p:nvGrpSpPr>
        <p:cNvPr id="1" name=""/>
        <p:cNvGrpSpPr/>
        <p:nvPr/>
      </p:nvGrpSpPr>
      <p:grpSpPr>
        <a:xfrm>
          <a:off x="0" y="0"/>
          <a: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wo column graphics right">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lumn">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shaded">
    <p:spTree>
      <p:nvGrpSpPr>
        <p:cNvPr id="1" name=""/>
        <p:cNvGrpSpPr/>
        <p:nvPr/>
      </p:nvGrpSpPr>
      <p:grpSpPr>
        <a:xfrm>
          <a:off x="0" y="0"/>
          <a: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image" Target="../media/image1.png" /><Relationship Id="rId17"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6.xml" /><Relationship Id="rId10" Type="http://schemas.openxmlformats.org/officeDocument/2006/relationships/slideLayout" Target="../slideLayouts/slideLayout25.xml" /><Relationship Id="rId11" Type="http://schemas.openxmlformats.org/officeDocument/2006/relationships/slideLayout" Target="../slideLayouts/slideLayout26.xml" /><Relationship Id="rId12" Type="http://schemas.openxmlformats.org/officeDocument/2006/relationships/slideLayout" Target="../slideLayouts/slideLayout27.xml" /><Relationship Id="rId13" Type="http://schemas.openxmlformats.org/officeDocument/2006/relationships/image" Target="../media/image2.png" /><Relationship Id="rId14" Type="http://schemas.openxmlformats.org/officeDocument/2006/relationships/theme" Target="../theme/theme2.xml" /><Relationship Id="rId2" Type="http://schemas.openxmlformats.org/officeDocument/2006/relationships/slideLayout" Target="../slideLayouts/slideLayout17.xml" /><Relationship Id="rId3" Type="http://schemas.openxmlformats.org/officeDocument/2006/relationships/slideLayout" Target="../slideLayouts/slideLayout18.xml" /><Relationship Id="rId4" Type="http://schemas.openxmlformats.org/officeDocument/2006/relationships/slideLayout" Target="../slideLayouts/slideLayout19.xml" /><Relationship Id="rId5" Type="http://schemas.openxmlformats.org/officeDocument/2006/relationships/slideLayout" Target="../slideLayouts/slideLayout20.xml" /><Relationship Id="rId6" Type="http://schemas.openxmlformats.org/officeDocument/2006/relationships/slideLayout" Target="../slideLayouts/slideLayout21.xml" /><Relationship Id="rId7" Type="http://schemas.openxmlformats.org/officeDocument/2006/relationships/slideLayout" Target="../slideLayouts/slideLayout22.xml" /><Relationship Id="rId8" Type="http://schemas.openxmlformats.org/officeDocument/2006/relationships/slideLayout" Target="../slideLayouts/slideLayout23.xml" /><Relationship Id="rId9" Type="http://schemas.openxmlformats.org/officeDocument/2006/relationships/slideLayout" Target="../slideLayouts/slideLayout24.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8.xml" /><Relationship Id="rId10" Type="http://schemas.openxmlformats.org/officeDocument/2006/relationships/slideLayout" Target="../slideLayouts/slideLayout37.xml" /><Relationship Id="rId11" Type="http://schemas.openxmlformats.org/officeDocument/2006/relationships/image" Target="../media/image1.png" /><Relationship Id="rId12" Type="http://schemas.openxmlformats.org/officeDocument/2006/relationships/theme" Target="../theme/theme3.xml" /><Relationship Id="rId2" Type="http://schemas.openxmlformats.org/officeDocument/2006/relationships/slideLayout" Target="../slideLayouts/slideLayout29.xml" /><Relationship Id="rId3" Type="http://schemas.openxmlformats.org/officeDocument/2006/relationships/slideLayout" Target="../slideLayouts/slideLayout30.xml" /><Relationship Id="rId4" Type="http://schemas.openxmlformats.org/officeDocument/2006/relationships/slideLayout" Target="../slideLayouts/slideLayout31.xml" /><Relationship Id="rId5" Type="http://schemas.openxmlformats.org/officeDocument/2006/relationships/slideLayout" Target="../slideLayouts/slideLayout32.xml" /><Relationship Id="rId6" Type="http://schemas.openxmlformats.org/officeDocument/2006/relationships/slideLayout" Target="../slideLayouts/slideLayout33.xml" /><Relationship Id="rId7" Type="http://schemas.openxmlformats.org/officeDocument/2006/relationships/slideLayout" Target="../slideLayouts/slideLayout34.xml" /><Relationship Id="rId8" Type="http://schemas.openxmlformats.org/officeDocument/2006/relationships/slideLayout" Target="../slideLayouts/slideLayout35.xml" /><Relationship Id="rId9" Type="http://schemas.openxmlformats.org/officeDocument/2006/relationships/slideLayout" Target="../slideLayouts/slideLayout36.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8.xml" /><Relationship Id="rId10" Type="http://schemas.openxmlformats.org/officeDocument/2006/relationships/slideLayout" Target="../slideLayouts/slideLayout47.xml" /><Relationship Id="rId11" Type="http://schemas.openxmlformats.org/officeDocument/2006/relationships/image" Target="../media/image2.png" /><Relationship Id="rId12" Type="http://schemas.openxmlformats.org/officeDocument/2006/relationships/theme" Target="../theme/theme4.xml" /><Relationship Id="rId2" Type="http://schemas.openxmlformats.org/officeDocument/2006/relationships/slideLayout" Target="../slideLayouts/slideLayout39.xml" /><Relationship Id="rId3" Type="http://schemas.openxmlformats.org/officeDocument/2006/relationships/slideLayout" Target="../slideLayouts/slideLayout40.xml" /><Relationship Id="rId4" Type="http://schemas.openxmlformats.org/officeDocument/2006/relationships/slideLayout" Target="../slideLayouts/slideLayout41.xml" /><Relationship Id="rId5" Type="http://schemas.openxmlformats.org/officeDocument/2006/relationships/slideLayout" Target="../slideLayouts/slideLayout42.xml" /><Relationship Id="rId6" Type="http://schemas.openxmlformats.org/officeDocument/2006/relationships/slideLayout" Target="../slideLayouts/slideLayout43.xml" /><Relationship Id="rId7" Type="http://schemas.openxmlformats.org/officeDocument/2006/relationships/slideLayout" Target="../slideLayouts/slideLayout44.xml" /><Relationship Id="rId8" Type="http://schemas.openxmlformats.org/officeDocument/2006/relationships/slideLayout" Target="../slideLayouts/slideLayout45.xml" /><Relationship Id="rId9" Type="http://schemas.openxmlformats.org/officeDocument/2006/relationships/slideLayout" Target="../slideLayouts/slideLayout46.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hyperlink" Target="https://www.gartner.com/analyst/100458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www.gartner.com/explore/initiatives/overview/44816?ref=doc-constart" TargetMode="Ex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www.gartner.com/document/4019928" TargetMode="External" /><Relationship Id="rId3" Type="http://schemas.openxmlformats.org/officeDocument/2006/relationships/hyperlink" Target="https://www.gartner.com/document/4284599" TargetMode="External" /><Relationship Id="rId4" Type="http://schemas.openxmlformats.org/officeDocument/2006/relationships/hyperlink" Target="https://www.gartner.com/document/3992544" TargetMode="External" /><Relationship Id="rId5" Type="http://schemas.openxmlformats.org/officeDocument/2006/relationships/hyperlink" Target="https://www.gartner.com/document/4084099" TargetMode="Externa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62EC8BF-D87C-40B7-B437-455810DCAC9C}"/>
              </a:ext>
            </a:extLst>
          </p:cNvPr>
          <p:cNvSpPr>
            <a:spLocks noGrp="1"/>
          </p:cNvSpPr>
          <p:nvPr>
            <p:ph type="ctrTitle"/>
          </p:nvPr>
        </p:nvSpPr>
        <p:spPr>
          <a:xfrm>
            <a:off x="2167128" y="1748962"/>
            <a:ext cx="4544568" cy="2847976"/>
          </a:xfrm>
        </p:spPr>
        <p:txBody>
          <a:bodyPr anchor="t"/>
          <a:lstStyle/>
          <a:p>
            <a:r>
              <a:rPr lang="en-US" sz="2800">
                <a:solidFill>
                  <a:schemeClr val="accent6"/>
                </a:solidFill>
              </a:rPr>
              <a:t>Data Interactive:</a:t>
            </a:r>
            <a:br>
              <a:rPr lang="en-US"/>
            </a:br>
            <a:r>
              <a:rPr lang="en-US" sz="1800"/>
              <a:t>Data Interactive: Compare Must-Have Technology Skills as Reported by Financial Services Leaders</a:t>
            </a:r>
            <a:br>
              <a:rPr lang="en-US"/>
            </a:br>
            <a:br>
              <a:rPr lang="en-US"/>
            </a:br>
            <a:r>
              <a:rPr lang="en-US" sz="1600">
                <a:latin typeface="+mn-lt"/>
              </a:rPr>
              <a:t>Published 14 June 2023 </a:t>
            </a:r>
            <a:br>
              <a:rPr lang="en-US" sz="1600">
                <a:latin typeface="+mn-lt"/>
              </a:rPr>
            </a:br>
            <a:r>
              <a:rPr lang="en-US" sz="1600">
                <a:latin typeface="+mn-lt"/>
              </a:rPr>
              <a:t>ID G00794762</a:t>
            </a:r>
            <a:br>
              <a:rPr lang="en-US" sz="1600">
                <a:latin typeface="+mn-lt"/>
              </a:rPr>
            </a:br>
            <a:r>
              <a:rPr lang="en-US" sz="1600">
                <a:latin typeface="+mn-lt"/>
              </a:rPr>
              <a:t>By </a:t>
            </a:r>
            <a:r>
              <a:rPr sz="1600">
                <a:solidFill>
                  <a:srgbClr val="FFFFFF"/>
                </a:solidFill>
                <a:latin typeface="+mn-lt"/>
                <a:hlinkClick r:id="rId2">
                  <a:extLst>
                    <a:ext uri="{A12FA001-AC4F-418D-AE19-62706E023703}">
                      <ahyp:hlinkClr xmlns:ahyp="http://schemas.microsoft.com/office/drawing/2018/hyperlinkcolor" val="tx"/>
                    </a:ext>
                  </a:extLst>
                </a:hlinkClick>
              </a:rPr>
              <a:t>Financial Services Business Leader Research Team</a:t>
            </a:r>
          </a:p>
        </p:txBody>
      </p:sp>
    </p:spTree>
    <p:extLst>
      <p:ext uri="{BB962C8B-B14F-4D97-AF65-F5344CB8AC3E}">
        <p14:creationId xmlns:p14="http://schemas.microsoft.com/office/powerpoint/2010/main" val="1906281736"/>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Content Placeholder 1">
            <a:extLst>
              <a:ext uri="{FF2B5EF4-FFF2-40B4-BE49-F238E27FC236}">
                <a16:creationId xmlns:a16="http://schemas.microsoft.com/office/drawing/2014/main" id="{15EC78F6-3B82-457E-8BF1-59533ABB6C78}"/>
              </a:ext>
            </a:extLst>
          </p:cNvPr>
          <p:cNvSpPr txBox="1"/>
          <p:nvPr/>
        </p:nvSpPr>
        <p:spPr>
          <a:xfrm>
            <a:off x="457200" y="1527048"/>
            <a:ext cx="5314950" cy="4462272"/>
          </a:xfrm>
          <a:prstGeom prst="rect">
            <a:avLst/>
          </a:prstGeom>
        </p:spPr>
        <p:txBody>
          <a:bodyPr lIns="0" tIns="0"/>
          <a:lstStyle>
            <a:lvl1pPr marL="228600" indent="-228600" algn="l" defTabSz="914400" rtl="0" eaLnBrk="1" latinLnBrk="0" hangingPunct="1">
              <a:lnSpc>
                <a:spcPct val="100000"/>
              </a:lnSpc>
              <a:spcBef>
                <a:spcPct val="0"/>
              </a:spcBef>
              <a:spcAft>
                <a:spcPts val="1200"/>
              </a:spcAft>
              <a:buSzTx/>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ct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ct val="0"/>
              </a:spcBef>
              <a:spcAft>
                <a:spcPts val="1200"/>
              </a:spcAft>
              <a:buSzTx/>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ct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ct val="0"/>
              </a:spcBef>
              <a:spcAft>
                <a:spcPts val="120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a:p>
        </p:txBody>
      </p:sp>
      <p:sp>
        <p:nvSpPr>
          <p:cNvPr id="7" name="Rectangle 6">
            <a:extLst>
              <a:ext uri="{FF2B5EF4-FFF2-40B4-BE49-F238E27FC236}">
                <a16:creationId xmlns:a16="http://schemas.microsoft.com/office/drawing/2014/main" id="{CB812783-EF89-471C-B05B-0C45413EA02E}"/>
              </a:ext>
            </a:extLst>
          </p:cNvPr>
          <p:cNvSpPr/>
          <p:nvPr/>
        </p:nvSpPr>
        <p:spPr>
          <a:xfrm>
            <a:off x="6236208" y="1527048"/>
            <a:ext cx="5495544" cy="44622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45720" numCol="1" spcCol="0" rtlCol="0" fromWordArt="0" anchor="t" anchorCtr="0" forceAA="0" compatLnSpc="1">
            <a:prstTxWarp prst="textNoShape">
              <a:avLst/>
            </a:prstTxWarp>
            <a:noAutofit/>
          </a:bodyPr>
          <a:lstStyle/>
          <a:p>
            <a:pPr>
              <a:spcAft>
                <a:spcPts val="1200"/>
              </a:spcAft>
            </a:pPr>
            <a:endParaRPr lang="en-US" sz="1400" b="1">
              <a:solidFill>
                <a:schemeClr val="tx1"/>
              </a:solidFill>
            </a:endParaRPr>
          </a:p>
        </p:txBody>
      </p:sp>
      <p:pic>
        <p:nvPicPr>
          <p:cNvPr id="2" name="Google Shape;151;p2">
            <a:extLst>
              <a:ext uri="{FF2B5EF4-FFF2-40B4-BE49-F238E27FC236}">
                <a16:creationId xmlns:a16="http://schemas.microsoft.com/office/drawing/2014/main" id="{CFE4C519-D19F-5CCA-9941-9F7B829E6ACF}"/>
              </a:ext>
            </a:extLst>
          </p:cNvPr>
          <p:cNvPicPr preferRelativeResize="0"/>
          <p:nvPr/>
        </p:nvPicPr>
        <p:blipFill>
          <a:blip r:embed="rId3">
            <a:alphaModFix/>
          </a:blip>
          <a:stretch>
            <a:fillRect/>
          </a:stretch>
        </p:blipFill>
        <p:spPr>
          <a:xfrm>
            <a:off x="68250" y="1824225"/>
            <a:ext cx="11880651" cy="4165424"/>
          </a:xfrm>
          <a:prstGeom prst="rect">
            <a:avLst/>
          </a:prstGeom>
          <a:noFill/>
          <a:ln>
            <a:noFill/>
          </a:ln>
        </p:spPr>
      </p:pic>
    </p:spTree>
    <p:extLst>
      <p:ext uri="{BB962C8B-B14F-4D97-AF65-F5344CB8AC3E}">
        <p14:creationId xmlns:p14="http://schemas.microsoft.com/office/powerpoint/2010/main" val="382476906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 Placeholder 1">
            <a:extLst>
              <a:ext uri="{FF2B5EF4-FFF2-40B4-BE49-F238E27FC236}">
                <a16:creationId xmlns:a16="http://schemas.microsoft.com/office/drawing/2014/main" id="{BF3B644B-6962-2C74-A0F2-950B3AC98D28}"/>
              </a:ext>
            </a:extLst>
          </p:cNvPr>
          <p:cNvSpPr txBox="1"/>
          <p:nvPr/>
        </p:nvSpPr>
        <p:spPr>
          <a:xfrm>
            <a:off x="369277" y="813181"/>
            <a:ext cx="11274552" cy="1979896"/>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p:txBody>
      </p:sp>
      <p:sp>
        <p:nvSpPr>
          <p:cNvPr id="6" name="Google Shape;180;g13c835f0699_1_5">
            <a:extLst>
              <a:ext uri="{FF2B5EF4-FFF2-40B4-BE49-F238E27FC236}">
                <a16:creationId xmlns:a16="http://schemas.microsoft.com/office/drawing/2014/main" id="{896B2D63-A517-D319-1C42-6AC0DAF96690}"/>
              </a:ext>
            </a:extLst>
          </p:cNvPr>
          <p:cNvSpPr txBox="1"/>
          <p:nvPr/>
        </p:nvSpPr>
        <p:spPr>
          <a:xfrm>
            <a:off x="457200" y="361950"/>
            <a:ext cx="11274552" cy="45123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a:spcAft>
                <a:spcPct val="0"/>
              </a:spcAft>
              <a:buClr>
                <a:schemeClr val="dk2"/>
              </a:buClr>
              <a:buSzPts val="3200"/>
              <a:buFont typeface="Arial Black" panose="020b0a04020102020204"/>
              <a:buNone/>
            </a:pPr>
            <a:r>
              <a:rPr lang="en-US"/>
              <a:t>Summary</a:t>
            </a:r>
          </a:p>
        </p:txBody>
      </p:sp>
      <p:sp>
        <p:nvSpPr>
          <p:cNvPr id="2" name="Text Placeholder 1">
            <a:extLst>
              <a:ext uri="{FF2B5EF4-FFF2-40B4-BE49-F238E27FC236}">
                <a16:creationId xmlns:a16="http://schemas.microsoft.com/office/drawing/2014/main" id="{2E1532DB-943C-2733-1B63-0519C9979362}"/>
              </a:ext>
            </a:extLst>
          </p:cNvPr>
          <p:cNvSpPr txBox="1"/>
          <p:nvPr/>
        </p:nvSpPr>
        <p:spPr>
          <a:xfrm>
            <a:off x="369277" y="2793077"/>
            <a:ext cx="11274552" cy="1979896"/>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n-US" sz="1200">
                <a:solidFill>
                  <a:schemeClr val="dk1"/>
                </a:solidFill>
              </a:rPr>
              <a:t>Initiatives: </a:t>
            </a:r>
            <a:r>
              <a:rPr sz="1200">
                <a:solidFill>
                  <a:srgbClr val="000000"/>
                </a:solidFill>
                <a:hlinkClick r:id="rId2">
                  <a:extLst>
                    <a:ext uri="{A12FA001-AC4F-418D-AE19-62706E023703}">
                      <ahyp:hlinkClr xmlns:ahyp="http://schemas.microsoft.com/office/drawing/2018/hyperlinkcolor" val="tx"/>
                    </a:ext>
                  </a:extLst>
                </a:hlinkClick>
              </a:rPr>
              <a:t>Financial Services Business Leadership and Strategy</a:t>
            </a:r>
          </a:p>
        </p:txBody>
      </p:sp>
      <p:sp>
        <p:nvSpPr>
          <p:cNvPr id="7" name="New shape" title=""/>
          <p:cNvSpPr/>
          <p:nvPr/>
        </p:nvSpPr>
        <p:spPr>
          <a:xfrm>
            <a:off x="369277" y="813181"/>
            <a:ext cx="11274552" cy="1979896"/>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sz="1200">
                <a:solidFill>
                  <a:srgbClr val="000000"/>
                </a:solidFill>
              </a:rPr>
              <a:t>Financial services leaders can use this data tool to benchmark the most important technology workforce skills required right now, and compare them with peers based on geography, industry segment, or leader’s role.</a:t>
            </a:r>
          </a:p>
        </p:txBody>
      </p:sp>
    </p:spTree>
    <p:extLst>
      <p:ext uri="{BB962C8B-B14F-4D97-AF65-F5344CB8AC3E}">
        <p14:creationId xmlns:p14="http://schemas.microsoft.com/office/powerpoint/2010/main" val="1480407031"/>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id="{50C53E23-B996-4007-1598-EBA8E9178679}"/>
              </a:ext>
            </a:extLst>
          </p:cNvPr>
          <p:cNvSpPr txBox="1"/>
          <p:nvPr/>
        </p:nvSpPr>
        <p:spPr>
          <a:xfrm>
            <a:off x="116378" y="33594"/>
            <a:ext cx="11878887" cy="274320"/>
          </a:xfrm>
          <a:prstGeom prst="rect">
            <a:avLst/>
          </a:prstGeom>
          <a:noFill/>
        </p:spPr>
        <p:txBody>
          <a:bodyPr wrap="square" lIns="0" rIns="0" rtlCol="0">
            <a:spAutoFit/>
          </a:bodyPr>
          <a:lstStyle/>
          <a:p>
            <a:pPr algn="l">
              <a:spcBef>
                <a:spcPts val="600"/>
              </a:spcBef>
            </a:pPr>
            <a:r>
              <a:rPr lang="en-US" sz="1200" b="1"/>
              <a:t>FILTERS: </a:t>
            </a:r>
            <a:r>
              <a:rPr sz="1200" b="1">
                <a:solidFill>
                  <a:srgbClr val="000000"/>
                </a:solidFill>
              </a:rPr>
              <a:t>NONE</a:t>
            </a:r>
            <a:endParaRPr lang="en-US" sz="1200" b="1"/>
          </a:p>
        </p:txBody>
      </p:sp>
      <p:pic>
        <p:nvPicPr>
          <p:cNvPr id="4" name="New picture" title=""/>
          <p:cNvPicPr/>
          <p:nvPr/>
        </p:nvPicPr>
        <p:blipFill>
          <a:blip r:embed="rId2"/>
          <a:stretch>
            <a:fillRect/>
          </a:stretch>
        </p:blipFill>
        <p:spPr>
          <a:xfrm>
            <a:off x="127000" y="434914"/>
            <a:ext cx="11151639" cy="4962586"/>
          </a:xfrm>
          <a:prstGeom prst="rect">
            <a:avLst/>
          </a:prstGeom>
        </p:spPr>
      </p:pic>
      <p:sp>
        <p:nvSpPr>
          <p:cNvPr id="5" name="New shape" title=""/>
          <p:cNvSpPr/>
          <p:nvPr/>
        </p:nvSpPr>
        <p:spPr>
          <a:xfrm>
            <a:off x="190500" y="5397500"/>
            <a:ext cx="11747500" cy="635000"/>
          </a:xfrm>
          <a:solidFill>
            <a:srgbClr val="FFFFFF">
              <a:alpha val="0"/>
            </a:srgbClr>
          </a:solidFill>
          <a:ln>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r>
              <a:rPr sz="700" b="0" i="0">
                <a:solidFill>
                  <a:srgbClr val="000000"/>
                </a:solidFill>
              </a:rPr>
              <a:t>n = 794
Q: Rank the top three technology skills that will be most important to achieving your critical priorities over the next 12 months.
Source: 2022 Gartner Financial Services Technology Survey</a:t>
            </a:r>
          </a:p>
        </p:txBody>
      </p:sp>
    </p:spTree>
    <p:extLst>
      <p:ext uri="{BB962C8B-B14F-4D97-AF65-F5344CB8AC3E}">
        <p14:creationId xmlns:p14="http://schemas.microsoft.com/office/powerpoint/2010/main" val="3189774763"/>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 Placeholder 1">
            <a:extLst>
              <a:ext uri="{FF2B5EF4-FFF2-40B4-BE49-F238E27FC236}">
                <a16:creationId xmlns:a16="http://schemas.microsoft.com/office/drawing/2014/main" id="{BF3B644B-6962-2C74-A0F2-950B3AC98D28}"/>
              </a:ext>
            </a:extLst>
          </p:cNvPr>
          <p:cNvSpPr txBox="1"/>
          <p:nvPr/>
        </p:nvSpPr>
        <p:spPr>
          <a:xfrm>
            <a:off x="369277" y="813180"/>
            <a:ext cx="11274552" cy="5338237"/>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p:txBody>
      </p:sp>
      <p:sp>
        <p:nvSpPr>
          <p:cNvPr id="6" name="Google Shape;180;g13c835f0699_1_5">
            <a:extLst>
              <a:ext uri="{FF2B5EF4-FFF2-40B4-BE49-F238E27FC236}">
                <a16:creationId xmlns:a16="http://schemas.microsoft.com/office/drawing/2014/main" id="{896B2D63-A517-D319-1C42-6AC0DAF96690}"/>
              </a:ext>
            </a:extLst>
          </p:cNvPr>
          <p:cNvSpPr txBox="1"/>
          <p:nvPr/>
        </p:nvSpPr>
        <p:spPr>
          <a:xfrm>
            <a:off x="457200" y="361950"/>
            <a:ext cx="11274552" cy="45123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a:spcAft>
                <a:spcPct val="0"/>
              </a:spcAft>
              <a:buClr>
                <a:schemeClr val="dk2"/>
              </a:buClr>
              <a:buSzPts val="3200"/>
              <a:buFont typeface="Arial Black" panose="020b0a04020102020204"/>
              <a:buNone/>
            </a:pPr>
            <a:r>
              <a:rPr lang="en-US"/>
              <a:t>Data Insights</a:t>
            </a:r>
          </a:p>
        </p:txBody>
      </p:sp>
      <p:sp>
        <p:nvSpPr>
          <p:cNvPr id="7" name="New shape" title=""/>
          <p:cNvSpPr/>
          <p:nvPr/>
        </p:nvSpPr>
        <p:spPr>
          <a:xfrm>
            <a:off x="369277" y="813180"/>
            <a:ext cx="11274552" cy="5338237"/>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a:spcBef>
                <a:spcPct val="43750"/>
              </a:spcBef>
              <a:spcAft>
                <a:spcPct val="43750"/>
              </a:spcAft>
            </a:pPr>
            <a:r>
              <a:rPr sz="1200">
                <a:solidFill>
                  <a:srgbClr val="000000"/>
                </a:solidFill>
              </a:rPr>
              <a:t>In financial services, achieving top enterprise priorities is increasingly dependent on employees’ technology skills. This data tool tracks 10 critical IT skills and benchmarks the percentage of industry leaders who select the skill as one of the three most critical to achieving the leader’s priorities in the next 12 months.</a:t>
            </a:r>
          </a:p>
          <a:p>
            <a:pPr>
              <a:spcBef>
                <a:spcPct val="43750"/>
              </a:spcBef>
              <a:spcAft>
                <a:spcPct val="43750"/>
              </a:spcAft>
            </a:pPr>
            <a:r>
              <a:rPr sz="1200">
                <a:solidFill>
                  <a:srgbClr val="000000"/>
                </a:solidFill>
              </a:rPr>
              <a:t>Our tool shows that, most frequently, cloud (42%), analytics platforms (38%), and data platforms (36%) are deemed most important, while low code/no code is at the bottom. But there are significant differences in employee skills need by industry and region:</a:t>
            </a:r>
          </a:p>
          <a:p>
            <a:pPr lvl="1" indent="-285750">
              <a:spcBef>
                <a:spcPct val="43750"/>
              </a:spcBef>
              <a:spcAft>
                <a:spcPct val="43750"/>
              </a:spcAft>
              <a:buFont typeface="Arial" pitchFamily="34" charset="0"/>
              <a:buChar char="•"/>
            </a:pPr>
            <a:r>
              <a:rPr sz="1200">
                <a:solidFill>
                  <a:srgbClr val="000000"/>
                </a:solidFill>
              </a:rPr>
              <a:t>Among insurance leaders, 40% say customer interaction automation is a top-three skill, surpassing data platforms as a top-three capability.</a:t>
            </a:r>
          </a:p>
          <a:p>
            <a:pPr lvl="1" indent="-285750">
              <a:spcBef>
                <a:spcPct val="43750"/>
              </a:spcBef>
              <a:spcAft>
                <a:spcPct val="43750"/>
              </a:spcAft>
              <a:buFont typeface="Arial" pitchFamily="34" charset="0"/>
              <a:buChar char="•"/>
            </a:pPr>
            <a:r>
              <a:rPr sz="1200">
                <a:solidFill>
                  <a:srgbClr val="000000"/>
                </a:solidFill>
              </a:rPr>
              <a:t>Cloud platform skills are rated of top importance to banking leaders. Moreover, almost half of banking executives in the APAC region rate machine learning and AI (47%) as the top skill, spiking well above the industry average of 32%.</a:t>
            </a:r>
          </a:p>
        </p:txBody>
      </p:sp>
    </p:spTree>
    <p:extLst>
      <p:ext uri="{BB962C8B-B14F-4D97-AF65-F5344CB8AC3E}">
        <p14:creationId xmlns:p14="http://schemas.microsoft.com/office/powerpoint/2010/main" val="217006642"/>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 Placeholder 1">
            <a:extLst>
              <a:ext uri="{FF2B5EF4-FFF2-40B4-BE49-F238E27FC236}">
                <a16:creationId xmlns:a16="http://schemas.microsoft.com/office/drawing/2014/main" id="{71C47057-DAA5-79CF-ECA2-D82444F38723}"/>
              </a:ext>
            </a:extLst>
          </p:cNvPr>
          <p:cNvSpPr txBox="1"/>
          <p:nvPr/>
        </p:nvSpPr>
        <p:spPr>
          <a:xfrm>
            <a:off x="369277" y="813180"/>
            <a:ext cx="11274552" cy="5354863"/>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p:txBody>
      </p:sp>
      <p:sp>
        <p:nvSpPr>
          <p:cNvPr id="3" name="Google Shape;180;g13c835f0699_1_5">
            <a:extLst>
              <a:ext uri="{FF2B5EF4-FFF2-40B4-BE49-F238E27FC236}">
                <a16:creationId xmlns:a16="http://schemas.microsoft.com/office/drawing/2014/main" id="{78EA8933-3560-6F70-9109-F1F4669D23E8}"/>
              </a:ext>
            </a:extLst>
          </p:cNvPr>
          <p:cNvSpPr txBox="1"/>
          <p:nvPr/>
        </p:nvSpPr>
        <p:spPr>
          <a:xfrm>
            <a:off x="457200" y="361950"/>
            <a:ext cx="11274552" cy="451231"/>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a:spcAft>
                <a:spcPct val="0"/>
              </a:spcAft>
              <a:buClr>
                <a:schemeClr val="dk2"/>
              </a:buClr>
              <a:buSzPts val="3200"/>
              <a:buFont typeface="Arial Black" panose="020b0a04020102020204"/>
              <a:buNone/>
            </a:pPr>
            <a:r>
              <a:rPr lang="en-US"/>
              <a:t>About This Research</a:t>
            </a:r>
          </a:p>
        </p:txBody>
      </p:sp>
      <p:sp>
        <p:nvSpPr>
          <p:cNvPr id="4" name="New shape" title=""/>
          <p:cNvSpPr/>
          <p:nvPr/>
        </p:nvSpPr>
        <p:spPr>
          <a:xfrm>
            <a:off x="369277" y="813180"/>
            <a:ext cx="11274552" cy="5354863"/>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a:spcBef>
                <a:spcPct val="43750"/>
              </a:spcBef>
              <a:spcAft>
                <a:spcPct val="43750"/>
              </a:spcAft>
            </a:pPr>
            <a:r>
              <a:rPr sz="1200" b="1">
                <a:solidFill>
                  <a:srgbClr val="000000"/>
                </a:solidFill>
              </a:rPr>
              <a:t>2022 Gartner Financial Services Technology Survey.</a:t>
            </a:r>
            <a:r>
              <a:rPr sz="1200">
                <a:solidFill>
                  <a:srgbClr val="000000"/>
                </a:solidFill>
              </a:rPr>
              <a:t> This survey sought insights into the life cycle, utility and spending behavior associated with specific technologies for financial services enterprises. This survey was conducted online from October through December 2022. The respondents included senior leaders who were primary decision makers for their organizations’ or business units’ technology strategies or had a high level of influence in those decisions. The total sample was 794, with representation from all geographies and both banking and investment services and insurance industry sectors, among enterprises with over $50 million or equivalent in annual revenue.</a:t>
            </a:r>
          </a:p>
          <a:p>
            <a:pPr>
              <a:spcBef>
                <a:spcPct val="43750"/>
              </a:spcBef>
              <a:spcAft>
                <a:spcPct val="43750"/>
              </a:spcAft>
            </a:pPr>
            <a:r>
              <a:rPr sz="1200">
                <a:solidFill>
                  <a:srgbClr val="000000"/>
                </a:solidFill>
              </a:rPr>
              <a:t>Disclaimer: The results of this survey do not represent global findings or the market as a whole, but reflect the sentiments of the respondents and companies surveyed. </a:t>
            </a:r>
          </a:p>
        </p:txBody>
      </p:sp>
    </p:spTree>
    <p:extLst>
      <p:ext uri="{BB962C8B-B14F-4D97-AF65-F5344CB8AC3E}">
        <p14:creationId xmlns:p14="http://schemas.microsoft.com/office/powerpoint/2010/main" val="3094643025"/>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 Placeholder 1">
            <a:extLst>
              <a:ext uri="{FF2B5EF4-FFF2-40B4-BE49-F238E27FC236}">
                <a16:creationId xmlns:a16="http://schemas.microsoft.com/office/drawing/2014/main" id="{D2616FC1-3B4C-78A0-EED3-A67FE59BA674}"/>
              </a:ext>
            </a:extLst>
          </p:cNvPr>
          <p:cNvSpPr txBox="1"/>
          <p:nvPr/>
        </p:nvSpPr>
        <p:spPr>
          <a:xfrm>
            <a:off x="369277" y="813181"/>
            <a:ext cx="11274552" cy="2520223"/>
          </a:xfrm>
          <a:prstGeom prst="rect">
            <a:avLst/>
          </a:prstGeom>
        </p:spPr>
        <p:txBody>
          <a:bodyPr/>
          <a:lst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p:txBody>
      </p:sp>
      <p:sp>
        <p:nvSpPr>
          <p:cNvPr id="3" name="Google Shape;180;g13c835f0699_1_5">
            <a:extLst>
              <a:ext uri="{FF2B5EF4-FFF2-40B4-BE49-F238E27FC236}">
                <a16:creationId xmlns:a16="http://schemas.microsoft.com/office/drawing/2014/main" id="{1F747AF7-B02F-A7A8-02FC-607A660BBF5F}"/>
              </a:ext>
            </a:extLst>
          </p:cNvPr>
          <p:cNvSpPr txBox="1"/>
          <p:nvPr/>
        </p:nvSpPr>
        <p:spPr>
          <a:xfrm>
            <a:off x="457200" y="361950"/>
            <a:ext cx="11274552" cy="451199"/>
          </a:xfrm>
          <a:prstGeom prst="rect">
            <a:avLst/>
          </a:prstGeom>
          <a:noFill/>
          <a:ln>
            <a:noFill/>
          </a:ln>
        </p:spPr>
        <p:txBody>
          <a:bodyPr spcFirstLastPara="1" wrap="square" lIns="0" tIns="0" rIns="0" bIns="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a:spcAft>
                <a:spcPct val="0"/>
              </a:spcAft>
              <a:buClr>
                <a:schemeClr val="dk2"/>
              </a:buClr>
              <a:buSzPts val="3200"/>
              <a:buFont typeface="Arial Black" panose="020b0a04020102020204"/>
              <a:buNone/>
            </a:pPr>
            <a:r>
              <a:rPr lang="en-US"/>
              <a:t>Recommended by the Authors</a:t>
            </a:r>
          </a:p>
        </p:txBody>
      </p:sp>
      <p:sp>
        <p:nvSpPr>
          <p:cNvPr id="4" name="New shape" title=""/>
          <p:cNvSpPr/>
          <p:nvPr/>
        </p:nvSpPr>
        <p:spPr>
          <a:xfrm>
            <a:off x="369277" y="813181"/>
            <a:ext cx="11274552" cy="2520223"/>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a:spcBef>
                <a:spcPct val="43750"/>
              </a:spcBef>
              <a:spcAft>
                <a:spcPct val="43750"/>
              </a:spcAft>
            </a:pPr>
            <a:r>
              <a:rPr sz="1200">
                <a:solidFill>
                  <a:srgbClr val="000000"/>
                </a:solidFill>
                <a:hlinkClick r:id="rId2"/>
              </a:rPr>
              <a:t>Infographic: Future Role of the Branch Banker in Financial Services</a:t>
            </a:r>
          </a:p>
          <a:p>
            <a:pPr>
              <a:spcBef>
                <a:spcPct val="43750"/>
              </a:spcBef>
              <a:spcAft>
                <a:spcPct val="43750"/>
              </a:spcAft>
            </a:pPr>
            <a:r>
              <a:rPr sz="1200">
                <a:solidFill>
                  <a:srgbClr val="000000"/>
                </a:solidFill>
                <a:hlinkClick r:id="rId3"/>
              </a:rPr>
              <a:t>Case Study: Building Scale in Financial Services Automation (Assicurazioni Generali)</a:t>
            </a:r>
          </a:p>
          <a:p>
            <a:pPr>
              <a:spcBef>
                <a:spcPct val="43750"/>
              </a:spcBef>
              <a:spcAft>
                <a:spcPct val="43750"/>
              </a:spcAft>
            </a:pPr>
            <a:r>
              <a:rPr sz="1200">
                <a:solidFill>
                  <a:srgbClr val="000000"/>
                </a:solidFill>
                <a:hlinkClick r:id="rId4"/>
              </a:rPr>
              <a:t>Overcome Talent and Skills Scarcity in Financial Services Operations Through Work Design</a:t>
            </a:r>
          </a:p>
          <a:p>
            <a:pPr>
              <a:spcBef>
                <a:spcPct val="43750"/>
              </a:spcBef>
              <a:spcAft>
                <a:spcPct val="43750"/>
              </a:spcAft>
            </a:pPr>
            <a:r>
              <a:rPr sz="1200">
                <a:solidFill>
                  <a:srgbClr val="000000"/>
                </a:solidFill>
                <a:hlinkClick r:id="rId5"/>
              </a:rPr>
              <a:t>Infographic: Financial Services Business Priority Tracker 4Q22</a:t>
            </a:r>
          </a:p>
        </p:txBody>
      </p:sp>
    </p:spTree>
    <p:extLst>
      <p:ext uri="{BB962C8B-B14F-4D97-AF65-F5344CB8AC3E}">
        <p14:creationId xmlns:p14="http://schemas.microsoft.com/office/powerpoint/2010/main" val="2178870718"/>
      </p:ext>
    </p:extLst>
  </p:cSld>
  <p:clrMapOvr>
    <a:masterClrMapping/>
  </p:clrMapOvr>
  <mc:AlternateContent>
    <mc:Choice xmlns:p14="http://schemas.microsoft.com/office/powerpoint/2010/main" Requires="p14">
      <p:transition p14:dur="10"/>
    </mc:Choice>
    <mc:Fallback>
      <p:transition/>
    </mc:Fallback>
  </mc:AlternateContent>
  <p:timing/>
</p:sld>
</file>

<file path=ppt/tags/tag1.xml><?xml version="1.0" encoding="utf-8"?>
<p:tagLst xmlns:p="http://schemas.openxmlformats.org/presentationml/2006/main">
  <p:tag name="AS_NET" val="6.0.16"/>
  <p:tag name="AS_OS" val="Unix 5.4.241.150"/>
  <p:tag name="AS_RELEASE_DATE" val="2022.01.14"/>
  <p:tag name="AS_TITLE" val="Aspose.Slides for .NET5"/>
  <p:tag name="AS_VERSION" val="22.1"/>
</p:tagLst>
</file>

<file path=ppt/theme/theme1.xml><?xml version="1.0" encoding="utf-8"?>
<a:theme xmlns:r="http://schemas.openxmlformats.org/officeDocument/2006/relationships"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Arial Black" panose="020b0a04020102020204"/>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78EBAFE6-1D5B-4A71-A3C6-1E0DA8D9A5AE}"/>
    </a:ext>
  </a:extLst>
</a:theme>
</file>

<file path=ppt/theme/theme2.xml><?xml version="1.0" encoding="utf-8"?>
<a:theme xmlns:r="http://schemas.openxmlformats.org/officeDocument/2006/relationships"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3692858F-C047-42E5-B6DB-6A256EF1D3D1}"/>
    </a:ext>
  </a:extLst>
</a:theme>
</file>

<file path=ppt/theme/theme3.xml><?xml version="1.0" encoding="utf-8"?>
<a:theme xmlns:r="http://schemas.openxmlformats.org/officeDocument/2006/relationships"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770C1E0E-E1AE-45C6-96D2-FA1B63BC38D7}"/>
    </a:ext>
  </a:extLst>
</a:theme>
</file>

<file path=ppt/theme/theme4.xml><?xml version="1.0" encoding="utf-8"?>
<a:theme xmlns:r="http://schemas.openxmlformats.org/officeDocument/2006/relationships"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1F55B1D3-B136-437B-AB33-307E463007C6}"/>
    </a:ext>
  </a:extLst>
</a:theme>
</file>

<file path=ppt/theme/theme5.xml><?xml version="1.0" encoding="utf-8"?>
<a:theme xmlns:r="http://schemas.openxmlformats.org/officeDocument/2006/relationships"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Template>blank</Template>
  <Company/>
  <PresentationFormat>Widescreen</PresentationFormat>
  <Paragraphs>19</Paragraphs>
  <Slides>7</Slides>
  <Notes>1</Notes>
  <TotalTime>211</TotalTime>
  <HiddenSlides>0</HiddenSlides>
  <MMClips>0</MMClips>
  <ScaleCrop>0</ScaleCrop>
  <HeadingPairs>
    <vt:vector baseType="variant" size="6">
      <vt:variant>
        <vt:lpstr>Fonts used</vt:lpstr>
      </vt:variant>
      <vt:variant>
        <vt:i4>2</vt:i4>
      </vt:variant>
      <vt:variant>
        <vt:lpstr>Theme</vt:lpstr>
      </vt:variant>
      <vt:variant>
        <vt:i4>1</vt:i4>
      </vt:variant>
      <vt:variant>
        <vt:lpstr>Slide Titles</vt:lpstr>
      </vt:variant>
      <vt:variant>
        <vt:i4>7</vt:i4>
      </vt:variant>
    </vt:vector>
  </HeadingPairs>
  <TitlesOfParts>
    <vt:vector baseType="lpstr" size="10">
      <vt:lpstr>Arial</vt:lpstr>
      <vt:lpstr>Arial Black</vt:lpstr>
      <vt:lpstr>White bkgrnd master</vt:lpstr>
      <vt:lpstr>Data Interactive:Data Interactive: Compare Must-Have Technology Skills as Reported by Financial Services LeadersPublished 14 June 2023 ID G00794762By Financial Services Business Leader Research Team</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Data Interactive: {{DocumentTitle}}  Published {{DocumentPublishedDate}}  ID {{DocumentCode}} By {{DocumentAuthor}}</dc:title>
  <dc:creator>Kurzawa,Robert</dc:creator>
  <cp:lastModifiedBy>Kurzawa,Robert</cp:lastModifiedBy>
  <cp:revision>21</cp:revision>
  <dcterms:created xsi:type="dcterms:W3CDTF">2022-11-08T04:18:12Z</dcterms:created>
  <dcterms:modified xsi:type="dcterms:W3CDTF">2023-07-31T17:28:59Z</dcterms:modified>
  <dc:subject>2021 - Ver 2020-1104</dc:subject>
</cp:coreProperties>
</file>