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5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embeddedFontLst>
    <p:embeddedFont>
      <p:font typeface="Arial Black" panose="020B0A04020102020204" pitchFamily="34" charset="0"/>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OH4FoxXHWSDxdqshqRHNatJoh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3A386A-F0AC-481F-BCD8-F6F7826A6284}">
  <a:tblStyle styleId="{253A386A-F0AC-481F-BCD8-F6F7826A6284}" styleName="Table_0">
    <a:wholeTbl>
      <a:tcTxStyle b="off" i="off">
        <a:font>
          <a:latin typeface="Arial"/>
          <a:ea typeface="Arial"/>
          <a:cs typeface="Arial"/>
        </a:font>
        <a:srgbClr val="000000"/>
      </a:tcTxStyle>
      <a:tcStyle>
        <a:tcBdr>
          <a:left>
            <a:ln w="12700" cap="flat" cmpd="sng">
              <a:solidFill>
                <a:srgbClr val="979D9D"/>
              </a:solidFill>
              <a:prstDash val="solid"/>
              <a:round/>
              <a:headEnd type="none" w="sm" len="sm"/>
              <a:tailEnd type="none" w="sm" len="sm"/>
            </a:ln>
          </a:left>
          <a:right>
            <a:ln w="12700" cap="flat" cmpd="sng">
              <a:solidFill>
                <a:srgbClr val="979D9D"/>
              </a:solidFill>
              <a:prstDash val="solid"/>
              <a:round/>
              <a:headEnd type="none" w="sm" len="sm"/>
              <a:tailEnd type="none" w="sm" len="sm"/>
            </a:ln>
          </a:right>
          <a:top>
            <a:ln w="12700" cap="flat" cmpd="sng">
              <a:solidFill>
                <a:srgbClr val="979D9D"/>
              </a:solidFill>
              <a:prstDash val="solid"/>
              <a:round/>
              <a:headEnd type="none" w="sm" len="sm"/>
              <a:tailEnd type="none" w="sm" len="sm"/>
            </a:ln>
          </a:top>
          <a:bottom>
            <a:ln w="12700" cap="flat" cmpd="sng">
              <a:solidFill>
                <a:srgbClr val="979D9D"/>
              </a:solidFill>
              <a:prstDash val="solid"/>
              <a:round/>
              <a:headEnd type="none" w="sm" len="sm"/>
              <a:tailEnd type="none" w="sm" len="sm"/>
            </a:ln>
          </a:bottom>
          <a:insideH>
            <a:ln w="12700" cap="flat" cmpd="sng">
              <a:solidFill>
                <a:srgbClr val="979D9D"/>
              </a:solidFill>
              <a:prstDash val="solid"/>
              <a:round/>
              <a:headEnd type="none" w="sm" len="sm"/>
              <a:tailEnd type="none" w="sm" len="sm"/>
            </a:ln>
          </a:insideH>
          <a:insideV>
            <a:ln w="12700" cap="flat" cmpd="sng">
              <a:solidFill>
                <a:srgbClr val="979D9D"/>
              </a:solidFill>
              <a:prstDash val="solid"/>
              <a:round/>
              <a:headEnd type="none" w="sm" len="sm"/>
              <a:tailEnd type="none" w="sm" len="sm"/>
            </a:ln>
          </a:insideV>
        </a:tcBdr>
        <a:fill>
          <a:solidFill>
            <a:srgbClr val="EFEFEF"/>
          </a:solidFill>
        </a:fill>
      </a:tcStyle>
    </a:wholeTbl>
    <a:band1H>
      <a:tcTxStyle b="off" i="off"/>
      <a:tcStyle>
        <a:tcBdr/>
        <a:fill>
          <a:solidFill>
            <a:srgbClr val="DDDEDE"/>
          </a:solidFill>
        </a:fill>
      </a:tcStyle>
    </a:band1H>
    <a:band2H>
      <a:tcTxStyle b="off" i="off"/>
      <a:tcStyle>
        <a:tcBdr/>
      </a:tcStyle>
    </a:band2H>
    <a:band1V>
      <a:tcTxStyle b="off" i="off"/>
      <a:tcStyle>
        <a:tcBdr/>
        <a:fill>
          <a:solidFill>
            <a:srgbClr val="DDDEDE"/>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rgbClr val="979D9D"/>
              </a:solidFill>
              <a:prstDash val="solid"/>
              <a:round/>
              <a:headEnd type="none" w="sm" len="sm"/>
              <a:tailEnd type="none" w="sm" len="sm"/>
            </a:ln>
          </a:top>
        </a:tcBdr>
        <a:fill>
          <a:solidFill>
            <a:srgbClr val="EFEFEF"/>
          </a:solidFill>
        </a:fill>
      </a:tcStyle>
    </a:lastRow>
    <a:seCell>
      <a:tcTxStyle b="off" i="off"/>
      <a:tcStyle>
        <a:tcBdr/>
      </a:tcStyle>
    </a:seCell>
    <a:swCell>
      <a:tcTxStyle b="off" i="off"/>
      <a:tcStyle>
        <a:tcBdr/>
      </a:tcStyle>
    </a:swCell>
    <a:firstRow>
      <a:tcTxStyle b="on" i="off"/>
      <a:tcStyle>
        <a:tcBdr/>
        <a:fill>
          <a:solidFill>
            <a:srgbClr val="EFEFEF"/>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a:solidFill>
                  <a:schemeClr val="dk1"/>
                </a:solidFill>
                <a:latin typeface="Arial"/>
                <a:ea typeface="Arial"/>
                <a:cs typeface="Arial"/>
                <a:sym typeface="Arial"/>
              </a:rPr>
              <a:t>	© 2020 Gartner, Inc. and/or its affiliates. All rights reserved. Gartner is a registered trademark of Gartner, Inc. or its affiliates.</a:t>
            </a:r>
            <a:br>
              <a:rPr lang="en-US" sz="600" b="0" i="0" u="none" strike="noStrike" cap="none">
                <a:solidFill>
                  <a:schemeClr val="dk1"/>
                </a:solidFill>
                <a:latin typeface="Arial"/>
                <a:ea typeface="Arial"/>
                <a:cs typeface="Arial"/>
                <a:sym typeface="Arial"/>
              </a:rPr>
            </a:br>
            <a:r>
              <a:rPr lang="en-US" sz="600" b="1" i="0" u="none" strike="noStrike" cap="none">
                <a:solidFill>
                  <a:schemeClr val="dk1"/>
                </a:solidFill>
                <a:latin typeface="Arial"/>
                <a:ea typeface="Arial"/>
                <a:cs typeface="Arial"/>
                <a:sym typeface="Arial"/>
              </a:rPr>
              <a:t>INTERNAL — FOR INTERNAL USE ONLY or RESTRICTED [CHOOSE ONE — DELETE AS APPROPRIATE]</a:t>
            </a:r>
            <a:r>
              <a:rPr lang="en-US" sz="600" b="0" i="0" u="none" strike="noStrike" cap="none">
                <a:solidFill>
                  <a:schemeClr val="dk1"/>
                </a:solidFill>
                <a:latin typeface="Arial"/>
                <a:ea typeface="Arial"/>
                <a:cs typeface="Arial"/>
                <a:sym typeface="Arial"/>
              </a:rPr>
              <a:t> | Version X.X | Last updated [insert date format: DD Month YYYY]</a:t>
            </a:r>
            <a:endParaRPr sz="1400" b="0" i="0" u="none" strike="noStrike" cap="none">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a:solidFill>
                  <a:schemeClr val="dk1"/>
                </a:solidFill>
                <a:latin typeface="Arial"/>
                <a:ea typeface="Arial"/>
                <a:cs typeface="Arial"/>
                <a:sym typeface="Arial"/>
              </a:rPr>
              <a:t>Presentation Title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368238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87" name="Google Shape;87;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0242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13ea38c7_0_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
        <p:nvSpPr>
          <p:cNvPr id="93" name="Google Shape;93;gf613ea38c7_0_0:notes"/>
          <p:cNvSpPr>
            <a:spLocks noGrp="1" noRot="1" noChangeAspect="1"/>
          </p:cNvSpPr>
          <p:nvPr>
            <p:ph type="sldImg" idx="2"/>
          </p:nvPr>
        </p:nvSpPr>
        <p:spPr>
          <a:xfrm>
            <a:off x="1333500" y="658368"/>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321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613ea38c7_0_4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
        <p:nvSpPr>
          <p:cNvPr id="99" name="Google Shape;99;gf613ea38c7_0_40:notes"/>
          <p:cNvSpPr>
            <a:spLocks noGrp="1" noRot="1" noChangeAspect="1"/>
          </p:cNvSpPr>
          <p:nvPr>
            <p:ph type="sldImg" idx="2"/>
          </p:nvPr>
        </p:nvSpPr>
        <p:spPr>
          <a:xfrm>
            <a:off x="1333500" y="658368"/>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0440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613ea38c7_0_81: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
        <p:nvSpPr>
          <p:cNvPr id="116" name="Google Shape;116;gf613ea38c7_0_81:notes"/>
          <p:cNvSpPr>
            <a:spLocks noGrp="1" noRot="1" noChangeAspect="1"/>
          </p:cNvSpPr>
          <p:nvPr>
            <p:ph type="sldImg" idx="2"/>
          </p:nvPr>
        </p:nvSpPr>
        <p:spPr>
          <a:xfrm>
            <a:off x="1333500" y="658368"/>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686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
        <p:nvSpPr>
          <p:cNvPr id="144" name="Google Shape;144;p81: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601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613ea38c7_0_48: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
        <p:nvSpPr>
          <p:cNvPr id="163" name="Google Shape;163;gf613ea38c7_0_48:notes"/>
          <p:cNvSpPr>
            <a:spLocks noGrp="1" noRot="1" noChangeAspect="1"/>
          </p:cNvSpPr>
          <p:nvPr>
            <p:ph type="sldImg" idx="2"/>
          </p:nvPr>
        </p:nvSpPr>
        <p:spPr>
          <a:xfrm>
            <a:off x="1333500" y="658368"/>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557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613ea38c7_0_17: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
        <p:nvSpPr>
          <p:cNvPr id="171" name="Google Shape;171;gf613ea38c7_0_17:notes"/>
          <p:cNvSpPr>
            <a:spLocks noGrp="1" noRot="1" noChangeAspect="1"/>
          </p:cNvSpPr>
          <p:nvPr>
            <p:ph type="sldImg" idx="2"/>
          </p:nvPr>
        </p:nvSpPr>
        <p:spPr>
          <a:xfrm>
            <a:off x="1333500" y="658368"/>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0389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316435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19"/>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9"/>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19"/>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21" name="Google Shape;21;p19"/>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62"/>
        <p:cNvGrpSpPr/>
        <p:nvPr/>
      </p:nvGrpSpPr>
      <p:grpSpPr>
        <a:xfrm>
          <a:off x="0" y="0"/>
          <a:ext cx="0" cy="0"/>
          <a:chOff x="0" y="0"/>
          <a:chExt cx="0" cy="0"/>
        </a:xfrm>
      </p:grpSpPr>
      <p:sp>
        <p:nvSpPr>
          <p:cNvPr id="63" name="Google Shape;63;p31"/>
          <p:cNvSpPr txBox="1">
            <a:spLocks noGrp="1"/>
          </p:cNvSpPr>
          <p:nvPr>
            <p:ph type="body" idx="1"/>
          </p:nvPr>
        </p:nvSpPr>
        <p:spPr>
          <a:xfrm>
            <a:off x="457200"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1"/>
          <p:cNvSpPr txBox="1">
            <a:spLocks noGrp="1"/>
          </p:cNvSpPr>
          <p:nvPr>
            <p:ph type="body" idx="2"/>
          </p:nvPr>
        </p:nvSpPr>
        <p:spPr>
          <a:xfrm>
            <a:off x="3364992"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1"/>
          <p:cNvSpPr txBox="1">
            <a:spLocks noGrp="1"/>
          </p:cNvSpPr>
          <p:nvPr>
            <p:ph type="body" idx="3"/>
          </p:nvPr>
        </p:nvSpPr>
        <p:spPr>
          <a:xfrm>
            <a:off x="6263640"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1"/>
          <p:cNvSpPr txBox="1">
            <a:spLocks noGrp="1"/>
          </p:cNvSpPr>
          <p:nvPr>
            <p:ph type="body" idx="4"/>
          </p:nvPr>
        </p:nvSpPr>
        <p:spPr>
          <a:xfrm>
            <a:off x="9171432"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68"/>
        <p:cNvGrpSpPr/>
        <p:nvPr/>
      </p:nvGrpSpPr>
      <p:grpSpPr>
        <a:xfrm>
          <a:off x="0" y="0"/>
          <a:ext cx="0" cy="0"/>
          <a:chOff x="0" y="0"/>
          <a:chExt cx="0" cy="0"/>
        </a:xfrm>
      </p:grpSpPr>
      <p:sp>
        <p:nvSpPr>
          <p:cNvPr id="69" name="Google Shape;69;p32"/>
          <p:cNvSpPr txBox="1">
            <a:spLocks noGrp="1"/>
          </p:cNvSpPr>
          <p:nvPr>
            <p:ph type="body" idx="1"/>
          </p:nvPr>
        </p:nvSpPr>
        <p:spPr>
          <a:xfrm>
            <a:off x="457200"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2"/>
          <p:cNvSpPr txBox="1">
            <a:spLocks noGrp="1"/>
          </p:cNvSpPr>
          <p:nvPr>
            <p:ph type="body" idx="2"/>
          </p:nvPr>
        </p:nvSpPr>
        <p:spPr>
          <a:xfrm>
            <a:off x="3364992"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body" idx="3"/>
          </p:nvPr>
        </p:nvSpPr>
        <p:spPr>
          <a:xfrm>
            <a:off x="6263640"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32"/>
          <p:cNvSpPr txBox="1">
            <a:spLocks noGrp="1"/>
          </p:cNvSpPr>
          <p:nvPr>
            <p:ph type="body" idx="4"/>
          </p:nvPr>
        </p:nvSpPr>
        <p:spPr>
          <a:xfrm>
            <a:off x="9171432"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3"/>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 name="Google Shape;77;p33"/>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4"/>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18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44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34"/>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2"/>
        <p:cNvGrpSpPr/>
        <p:nvPr/>
      </p:nvGrpSpPr>
      <p:grpSpPr>
        <a:xfrm>
          <a:off x="0" y="0"/>
          <a:ext cx="0" cy="0"/>
          <a:chOff x="0" y="0"/>
          <a:chExt cx="0" cy="0"/>
        </a:xfrm>
      </p:grpSpPr>
      <p:sp>
        <p:nvSpPr>
          <p:cNvPr id="83" name="Google Shape;83;p35"/>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5"/>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18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44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2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gf613ea38c7_0_187"/>
          <p:cNvSpPr txBox="1">
            <a:spLocks noGrp="1"/>
          </p:cNvSpPr>
          <p:nvPr>
            <p:ph type="title"/>
          </p:nvPr>
        </p:nvSpPr>
        <p:spPr>
          <a:xfrm>
            <a:off x="457200" y="361950"/>
            <a:ext cx="11274300" cy="45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9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8"/>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37"/>
        <p:cNvGrpSpPr/>
        <p:nvPr/>
      </p:nvGrpSpPr>
      <p:grpSpPr>
        <a:xfrm>
          <a:off x="0" y="0"/>
          <a:ext cx="0" cy="0"/>
          <a:chOff x="0" y="0"/>
          <a:chExt cx="0" cy="0"/>
        </a:xfrm>
      </p:grpSpPr>
      <p:sp>
        <p:nvSpPr>
          <p:cNvPr id="38" name="Google Shape;38;p1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0" name="Google Shape;40;p18"/>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18"/>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 name="Google Shape;42;p1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43" name="Google Shape;43;p18"/>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44"/>
        <p:cNvGrpSpPr/>
        <p:nvPr/>
      </p:nvGrpSpPr>
      <p:grpSpPr>
        <a:xfrm>
          <a:off x="0" y="0"/>
          <a:ext cx="0" cy="0"/>
          <a:chOff x="0" y="0"/>
          <a:chExt cx="0" cy="0"/>
        </a:xfrm>
      </p:grpSpPr>
      <p:sp>
        <p:nvSpPr>
          <p:cNvPr id="45" name="Google Shape;45;p26"/>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18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44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7" name="Google Shape;47;p26"/>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 name="Google Shape;48;p26"/>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26"/>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50" name="Google Shape;50;p26"/>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52"/>
        <p:cNvGrpSpPr/>
        <p:nvPr/>
      </p:nvGrpSpPr>
      <p:grpSpPr>
        <a:xfrm>
          <a:off x="0" y="0"/>
          <a:ext cx="0" cy="0"/>
          <a:chOff x="0" y="0"/>
          <a:chExt cx="0" cy="0"/>
        </a:xfrm>
      </p:grpSpPr>
      <p:sp>
        <p:nvSpPr>
          <p:cNvPr id="53" name="Google Shape;53;p29"/>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9"/>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9"/>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57"/>
        <p:cNvGrpSpPr/>
        <p:nvPr/>
      </p:nvGrpSpPr>
      <p:grpSpPr>
        <a:xfrm>
          <a:off x="0" y="0"/>
          <a:ext cx="0" cy="0"/>
          <a:chOff x="0" y="0"/>
          <a:chExt cx="0" cy="0"/>
        </a:xfrm>
      </p:grpSpPr>
      <p:sp>
        <p:nvSpPr>
          <p:cNvPr id="58" name="Google Shape;58;p30"/>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0"/>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0"/>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1.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7"/>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3" name="Google Shape;13;p17"/>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2021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4" name="Google Shape;14;p17"/>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6"/>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16"/>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a:solidFill>
                  <a:schemeClr val="dk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26" name="Google Shape;26;p16"/>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 2021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27" name="Google Shape;27;p16"/>
          <p:cNvPicPr preferRelativeResize="0"/>
          <p:nvPr/>
        </p:nvPicPr>
        <p:blipFill rotWithShape="1">
          <a:blip r:embed="rId15">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400190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gartner.com/document/code/755920" TargetMode="External"/><Relationship Id="rId5" Type="http://schemas.openxmlformats.org/officeDocument/2006/relationships/hyperlink" Target="https://www.gartner.com/document/4004179" TargetMode="External"/><Relationship Id="rId4" Type="http://schemas.openxmlformats.org/officeDocument/2006/relationships/hyperlink" Target="https://www.gartner.com/document/39929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a:t>Top Trends in Generative AI 2022</a:t>
            </a:r>
            <a:endParaRPr/>
          </a:p>
        </p:txBody>
      </p:sp>
      <p:sp>
        <p:nvSpPr>
          <p:cNvPr id="90" name="Google Shape;90;p1"/>
          <p:cNvSpPr txBox="1">
            <a:spLocks noGrp="1"/>
          </p:cNvSpPr>
          <p:nvPr>
            <p:ph type="subTitle" idx="1"/>
          </p:nvPr>
        </p:nvSpPr>
        <p:spPr>
          <a:xfrm>
            <a:off x="2167128" y="3927729"/>
            <a:ext cx="4544568" cy="8309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a:t>Anthony Mullen, Nicole Greene, Brent Stewart, Marc Halpern, Soyeb Barot</a:t>
            </a:r>
            <a:endParaRPr/>
          </a:p>
          <a:p>
            <a:pPr marL="0" marR="0" lvl="0" indent="0" algn="l" rtl="0">
              <a:lnSpc>
                <a:spcPct val="100000"/>
              </a:lnSpc>
              <a:spcBef>
                <a:spcPts val="0"/>
              </a:spcBef>
              <a:spcAft>
                <a:spcPts val="0"/>
              </a:spcAft>
              <a:buClr>
                <a:schemeClr val="lt1"/>
              </a:buClr>
              <a:buSzPts val="1800"/>
              <a:buFont typeface="Arial"/>
              <a:buNone/>
            </a:pPr>
            <a:r>
              <a:rPr lang="en-US"/>
              <a:t>As of October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f613ea38c7_0_0"/>
          <p:cNvSpPr txBox="1"/>
          <p:nvPr/>
        </p:nvSpPr>
        <p:spPr>
          <a:xfrm>
            <a:off x="1388950" y="894625"/>
            <a:ext cx="8992200" cy="354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What is It? </a:t>
            </a: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5"/>
                </a:solidFill>
                <a:latin typeface="Arial"/>
                <a:ea typeface="Arial"/>
                <a:cs typeface="Arial"/>
                <a:sym typeface="Arial"/>
              </a:rPr>
              <a:t>Generative AI </a:t>
            </a:r>
            <a:r>
              <a:rPr lang="en-US" sz="2800" b="0" i="0" u="none" strike="noStrike" cap="none">
                <a:solidFill>
                  <a:srgbClr val="000000"/>
                </a:solidFill>
                <a:latin typeface="Arial"/>
                <a:ea typeface="Arial"/>
                <a:cs typeface="Arial"/>
                <a:sym typeface="Arial"/>
              </a:rPr>
              <a:t>can learn from existing artifacts to generate new, realistic artifacts </a:t>
            </a:r>
            <a:r>
              <a:rPr lang="en-US" sz="2800" b="1" i="0" u="none" strike="noStrike" cap="none">
                <a:solidFill>
                  <a:srgbClr val="000000"/>
                </a:solidFill>
                <a:latin typeface="Arial"/>
                <a:ea typeface="Arial"/>
                <a:cs typeface="Arial"/>
                <a:sym typeface="Arial"/>
              </a:rPr>
              <a:t>(at scale)</a:t>
            </a:r>
            <a:r>
              <a:rPr lang="en-US" sz="2800" b="0" i="0" u="none" strike="noStrike" cap="none">
                <a:solidFill>
                  <a:srgbClr val="000000"/>
                </a:solidFill>
                <a:latin typeface="Arial"/>
                <a:ea typeface="Arial"/>
                <a:cs typeface="Arial"/>
                <a:sym typeface="Arial"/>
              </a:rPr>
              <a:t> that reflect the characteristics of the training data, but don’t repeat it. It can produce a variety of </a:t>
            </a:r>
            <a:r>
              <a:rPr lang="en-US" sz="2800" b="1" i="0" u="none" strike="noStrike" cap="none">
                <a:solidFill>
                  <a:srgbClr val="000000"/>
                </a:solidFill>
                <a:latin typeface="Arial"/>
                <a:ea typeface="Arial"/>
                <a:cs typeface="Arial"/>
                <a:sym typeface="Arial"/>
              </a:rPr>
              <a:t>novel</a:t>
            </a:r>
            <a:r>
              <a:rPr lang="en-US" sz="2800" b="0" i="0" u="none" strike="noStrike" cap="none">
                <a:solidFill>
                  <a:srgbClr val="000000"/>
                </a:solidFill>
                <a:latin typeface="Arial"/>
                <a:ea typeface="Arial"/>
                <a:cs typeface="Arial"/>
                <a:sym typeface="Arial"/>
              </a:rPr>
              <a:t> content such as </a:t>
            </a:r>
            <a:r>
              <a:rPr lang="en-US" sz="2800" b="1" i="0" u="none" strike="noStrike" cap="none">
                <a:solidFill>
                  <a:schemeClr val="accent4"/>
                </a:solidFill>
                <a:latin typeface="Arial"/>
                <a:ea typeface="Arial"/>
                <a:cs typeface="Arial"/>
                <a:sym typeface="Arial"/>
              </a:rPr>
              <a:t>images, video, music, speech, text, software code and product designs. </a:t>
            </a:r>
            <a:r>
              <a:rPr lang="en-US" sz="2800" b="0" i="0" u="none" strike="noStrike" cap="none">
                <a:solidFill>
                  <a:srgbClr val="000000"/>
                </a:solidFill>
                <a:latin typeface="Arial"/>
                <a:ea typeface="Arial"/>
                <a:cs typeface="Arial"/>
                <a:sym typeface="Arial"/>
              </a:rPr>
              <a:t> </a:t>
            </a:r>
            <a:endParaRPr sz="2600" b="1" i="0" u="none" strike="noStrike" cap="none">
              <a:solidFill>
                <a:srgbClr val="000000"/>
              </a:solidFill>
              <a:latin typeface="Arial"/>
              <a:ea typeface="Arial"/>
              <a:cs typeface="Arial"/>
              <a:sym typeface="Arial"/>
            </a:endParaRPr>
          </a:p>
        </p:txBody>
      </p:sp>
      <p:sp>
        <p:nvSpPr>
          <p:cNvPr id="96" name="Google Shape;96;gf613ea38c7_0_0"/>
          <p:cNvSpPr txBox="1"/>
          <p:nvPr/>
        </p:nvSpPr>
        <p:spPr>
          <a:xfrm>
            <a:off x="1412400" y="4868625"/>
            <a:ext cx="9100500" cy="406200"/>
          </a:xfrm>
          <a:prstGeom prst="rect">
            <a:avLst/>
          </a:prstGeom>
          <a:solidFill>
            <a:srgbClr val="002856"/>
          </a:solidFill>
          <a:ln>
            <a:noFill/>
          </a:ln>
        </p:spPr>
        <p:txBody>
          <a:bodyPr spcFirstLastPara="1" wrap="square" lIns="91425" tIns="91425" rIns="91425" bIns="91425" anchor="t" anchorCtr="0">
            <a:spAutoFit/>
          </a:bodyPr>
          <a:lstStyle/>
          <a:p>
            <a:pPr marL="0" marR="0" lvl="0" indent="0" algn="l" rtl="0">
              <a:lnSpc>
                <a:spcPct val="90000"/>
              </a:lnSpc>
              <a:spcBef>
                <a:spcPts val="120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By 2025, generative AI will account for 10% of all data produced, up from less than 1% today.</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f613ea38c7_0_40"/>
          <p:cNvSpPr txBox="1">
            <a:spLocks noGrp="1"/>
          </p:cNvSpPr>
          <p:nvPr>
            <p:ph type="body" idx="1"/>
          </p:nvPr>
        </p:nvSpPr>
        <p:spPr>
          <a:xfrm>
            <a:off x="427750" y="3934600"/>
            <a:ext cx="8029200" cy="3711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1200"/>
              </a:spcBef>
              <a:spcAft>
                <a:spcPts val="0"/>
              </a:spcAft>
              <a:buSzPts val="1800"/>
              <a:buNone/>
            </a:pPr>
            <a:r>
              <a:rPr lang="en-US" sz="1800"/>
              <a:t>There are several use cases that are attracting the interest of enterprises:</a:t>
            </a:r>
            <a:endParaRPr sz="1800"/>
          </a:p>
          <a:p>
            <a:pPr marL="457200" lvl="0" indent="-342900" algn="l" rtl="0">
              <a:lnSpc>
                <a:spcPct val="90000"/>
              </a:lnSpc>
              <a:spcBef>
                <a:spcPts val="1200"/>
              </a:spcBef>
              <a:spcAft>
                <a:spcPts val="0"/>
              </a:spcAft>
              <a:buSzPts val="1800"/>
              <a:buChar char="•"/>
            </a:pPr>
            <a:r>
              <a:rPr lang="en-US" sz="1800"/>
              <a:t>Synthetic generation of </a:t>
            </a:r>
            <a:r>
              <a:rPr lang="en-US" sz="1800" b="1"/>
              <a:t>training and test data </a:t>
            </a:r>
            <a:r>
              <a:rPr lang="en-US" sz="1800"/>
              <a:t>for AI model training.</a:t>
            </a:r>
            <a:endParaRPr sz="1800"/>
          </a:p>
          <a:p>
            <a:pPr marL="457200" lvl="0" indent="-342900" algn="l" rtl="0">
              <a:lnSpc>
                <a:spcPct val="90000"/>
              </a:lnSpc>
              <a:spcBef>
                <a:spcPts val="0"/>
              </a:spcBef>
              <a:spcAft>
                <a:spcPts val="0"/>
              </a:spcAft>
              <a:buSzPts val="1800"/>
              <a:buChar char="•"/>
            </a:pPr>
            <a:r>
              <a:rPr lang="en-US" sz="1800"/>
              <a:t>Generation of </a:t>
            </a:r>
            <a:r>
              <a:rPr lang="en-US" sz="1800" b="1"/>
              <a:t>code </a:t>
            </a:r>
            <a:r>
              <a:rPr lang="en-US" sz="1800"/>
              <a:t>from natural language to accelerate software engineering cycles. </a:t>
            </a:r>
            <a:endParaRPr sz="1800"/>
          </a:p>
          <a:p>
            <a:pPr marL="457200" lvl="0" indent="-342900" algn="l" rtl="0">
              <a:lnSpc>
                <a:spcPct val="90000"/>
              </a:lnSpc>
              <a:spcBef>
                <a:spcPts val="0"/>
              </a:spcBef>
              <a:spcAft>
                <a:spcPts val="0"/>
              </a:spcAft>
              <a:buSzPts val="1800"/>
              <a:buChar char="•"/>
            </a:pPr>
            <a:r>
              <a:rPr lang="en-US" sz="1800" b="1"/>
              <a:t>Content</a:t>
            </a:r>
            <a:r>
              <a:rPr lang="en-US" sz="1800"/>
              <a:t> creation. Mass personalisation of assets and messaging.</a:t>
            </a:r>
            <a:endParaRPr sz="1800"/>
          </a:p>
          <a:p>
            <a:pPr marL="457200" lvl="0" indent="-342900" algn="l" rtl="0">
              <a:lnSpc>
                <a:spcPct val="90000"/>
              </a:lnSpc>
              <a:spcBef>
                <a:spcPts val="0"/>
              </a:spcBef>
              <a:spcAft>
                <a:spcPts val="0"/>
              </a:spcAft>
              <a:buSzPts val="1800"/>
              <a:buChar char="•"/>
            </a:pPr>
            <a:r>
              <a:rPr lang="en-US" sz="1800" b="1"/>
              <a:t>Schematics and designs: </a:t>
            </a:r>
            <a:r>
              <a:rPr lang="en-US" sz="1800"/>
              <a:t>. Buildings, products, biotech, molecules </a:t>
            </a:r>
            <a:endParaRPr sz="1800"/>
          </a:p>
          <a:p>
            <a:pPr marL="0" lvl="0" indent="0" algn="l" rtl="0">
              <a:lnSpc>
                <a:spcPct val="90000"/>
              </a:lnSpc>
              <a:spcBef>
                <a:spcPts val="1200"/>
              </a:spcBef>
              <a:spcAft>
                <a:spcPts val="0"/>
              </a:spcAft>
              <a:buSzPts val="1800"/>
              <a:buNone/>
            </a:pPr>
            <a:endParaRPr sz="2800"/>
          </a:p>
        </p:txBody>
      </p:sp>
      <p:sp>
        <p:nvSpPr>
          <p:cNvPr id="102" name="Google Shape;102;gf613ea38c7_0_4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a:t>Key Use Cases are being Identified by Enterprises</a:t>
            </a:r>
            <a:endParaRPr/>
          </a:p>
        </p:txBody>
      </p:sp>
      <p:sp>
        <p:nvSpPr>
          <p:cNvPr id="103" name="Google Shape;103;gf613ea38c7_0_40"/>
          <p:cNvSpPr/>
          <p:nvPr/>
        </p:nvSpPr>
        <p:spPr>
          <a:xfrm>
            <a:off x="1611104" y="1572978"/>
            <a:ext cx="5222400" cy="6303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r>
              <a:rPr lang="en-US" sz="1867" b="0" i="0" u="none" strike="noStrike" cap="none">
                <a:solidFill>
                  <a:schemeClr val="lt1"/>
                </a:solidFill>
                <a:latin typeface="Arial"/>
                <a:ea typeface="Arial"/>
                <a:cs typeface="Arial"/>
                <a:sym typeface="Arial"/>
              </a:rPr>
              <a:t>Generative AI can create</a:t>
            </a:r>
            <a:endParaRPr sz="1867" b="0" i="0" u="none" strike="noStrike" cap="none">
              <a:solidFill>
                <a:schemeClr val="lt1"/>
              </a:solidFill>
              <a:latin typeface="Arial"/>
              <a:ea typeface="Arial"/>
              <a:cs typeface="Arial"/>
              <a:sym typeface="Arial"/>
            </a:endParaRPr>
          </a:p>
        </p:txBody>
      </p:sp>
      <p:cxnSp>
        <p:nvCxnSpPr>
          <p:cNvPr id="104" name="Google Shape;104;gf613ea38c7_0_40"/>
          <p:cNvCxnSpPr>
            <a:stCxn id="103" idx="2"/>
          </p:cNvCxnSpPr>
          <p:nvPr/>
        </p:nvCxnSpPr>
        <p:spPr>
          <a:xfrm rot="-5400000" flipH="1">
            <a:off x="4190204" y="2235378"/>
            <a:ext cx="72900" cy="8700"/>
          </a:xfrm>
          <a:prstGeom prst="bentConnector3">
            <a:avLst>
              <a:gd name="adj1" fmla="val 50000"/>
            </a:avLst>
          </a:prstGeom>
          <a:noFill/>
          <a:ln w="12700" cap="flat" cmpd="sng">
            <a:solidFill>
              <a:srgbClr val="6F7878"/>
            </a:solidFill>
            <a:prstDash val="solid"/>
            <a:round/>
            <a:headEnd type="none" w="sm" len="sm"/>
            <a:tailEnd type="triangle" w="med" len="med"/>
          </a:ln>
        </p:spPr>
      </p:cxnSp>
      <p:sp>
        <p:nvSpPr>
          <p:cNvPr id="105" name="Google Shape;105;gf613ea38c7_0_40"/>
          <p:cNvSpPr/>
          <p:nvPr/>
        </p:nvSpPr>
        <p:spPr>
          <a:xfrm>
            <a:off x="1611104" y="2808786"/>
            <a:ext cx="1161600" cy="6303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Audio/ Visual Material </a:t>
            </a:r>
            <a:endParaRPr sz="1200" b="0" i="0" u="none" strike="noStrike" cap="none">
              <a:solidFill>
                <a:schemeClr val="lt1"/>
              </a:solidFill>
              <a:latin typeface="Arial"/>
              <a:ea typeface="Arial"/>
              <a:cs typeface="Arial"/>
              <a:sym typeface="Arial"/>
            </a:endParaRPr>
          </a:p>
        </p:txBody>
      </p:sp>
      <p:sp>
        <p:nvSpPr>
          <p:cNvPr id="106" name="Google Shape;106;gf613ea38c7_0_40"/>
          <p:cNvSpPr/>
          <p:nvPr/>
        </p:nvSpPr>
        <p:spPr>
          <a:xfrm>
            <a:off x="2894514" y="2808786"/>
            <a:ext cx="1161600" cy="6303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Programming &amp;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Data Assets</a:t>
            </a:r>
            <a:endParaRPr sz="1200" b="0" i="0" u="none" strike="noStrike" cap="none">
              <a:solidFill>
                <a:schemeClr val="lt1"/>
              </a:solidFill>
              <a:latin typeface="Arial"/>
              <a:ea typeface="Arial"/>
              <a:cs typeface="Arial"/>
              <a:sym typeface="Arial"/>
            </a:endParaRPr>
          </a:p>
        </p:txBody>
      </p:sp>
      <p:sp>
        <p:nvSpPr>
          <p:cNvPr id="107" name="Google Shape;107;gf613ea38c7_0_40"/>
          <p:cNvSpPr/>
          <p:nvPr/>
        </p:nvSpPr>
        <p:spPr>
          <a:xfrm>
            <a:off x="4237470" y="2820012"/>
            <a:ext cx="1161600" cy="6303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Natural Language </a:t>
            </a:r>
            <a:endParaRPr sz="1200" b="0" i="0" u="none" strike="noStrike" cap="none">
              <a:solidFill>
                <a:schemeClr val="lt1"/>
              </a:solidFill>
              <a:latin typeface="Arial"/>
              <a:ea typeface="Arial"/>
              <a:cs typeface="Arial"/>
              <a:sym typeface="Arial"/>
            </a:endParaRPr>
          </a:p>
        </p:txBody>
      </p:sp>
      <p:cxnSp>
        <p:nvCxnSpPr>
          <p:cNvPr id="108" name="Google Shape;108;gf613ea38c7_0_40"/>
          <p:cNvCxnSpPr>
            <a:stCxn id="103" idx="2"/>
            <a:endCxn id="105" idx="0"/>
          </p:cNvCxnSpPr>
          <p:nvPr/>
        </p:nvCxnSpPr>
        <p:spPr>
          <a:xfrm rot="5400000">
            <a:off x="2904404" y="1490778"/>
            <a:ext cx="605400" cy="2030400"/>
          </a:xfrm>
          <a:prstGeom prst="bentConnector3">
            <a:avLst>
              <a:gd name="adj1" fmla="val 50009"/>
            </a:avLst>
          </a:prstGeom>
          <a:noFill/>
          <a:ln w="12700" cap="flat" cmpd="sng">
            <a:solidFill>
              <a:srgbClr val="6F7878"/>
            </a:solidFill>
            <a:prstDash val="solid"/>
            <a:round/>
            <a:headEnd type="none" w="sm" len="sm"/>
            <a:tailEnd type="triangle" w="med" len="med"/>
          </a:ln>
        </p:spPr>
      </p:cxnSp>
      <p:cxnSp>
        <p:nvCxnSpPr>
          <p:cNvPr id="109" name="Google Shape;109;gf613ea38c7_0_40"/>
          <p:cNvCxnSpPr>
            <a:stCxn id="103" idx="2"/>
            <a:endCxn id="106" idx="0"/>
          </p:cNvCxnSpPr>
          <p:nvPr/>
        </p:nvCxnSpPr>
        <p:spPr>
          <a:xfrm rot="5400000">
            <a:off x="3546104" y="2132478"/>
            <a:ext cx="605400" cy="747000"/>
          </a:xfrm>
          <a:prstGeom prst="bentConnector3">
            <a:avLst>
              <a:gd name="adj1" fmla="val 50009"/>
            </a:avLst>
          </a:prstGeom>
          <a:noFill/>
          <a:ln w="12700" cap="flat" cmpd="sng">
            <a:solidFill>
              <a:srgbClr val="6F7878"/>
            </a:solidFill>
            <a:prstDash val="solid"/>
            <a:round/>
            <a:headEnd type="none" w="sm" len="sm"/>
            <a:tailEnd type="triangle" w="med" len="med"/>
          </a:ln>
        </p:spPr>
      </p:cxnSp>
      <p:cxnSp>
        <p:nvCxnSpPr>
          <p:cNvPr id="110" name="Google Shape;110;gf613ea38c7_0_40"/>
          <p:cNvCxnSpPr>
            <a:stCxn id="103" idx="2"/>
            <a:endCxn id="107" idx="0"/>
          </p:cNvCxnSpPr>
          <p:nvPr/>
        </p:nvCxnSpPr>
        <p:spPr>
          <a:xfrm rot="-5400000" flipH="1">
            <a:off x="4211954" y="2213628"/>
            <a:ext cx="616800" cy="596100"/>
          </a:xfrm>
          <a:prstGeom prst="bentConnector3">
            <a:avLst>
              <a:gd name="adj1" fmla="val 49995"/>
            </a:avLst>
          </a:prstGeom>
          <a:noFill/>
          <a:ln w="12700" cap="flat" cmpd="sng">
            <a:solidFill>
              <a:srgbClr val="6F7878"/>
            </a:solidFill>
            <a:prstDash val="solid"/>
            <a:round/>
            <a:headEnd type="none" w="sm" len="sm"/>
            <a:tailEnd type="triangle" w="med" len="med"/>
          </a:ln>
        </p:spPr>
      </p:cxnSp>
      <p:sp>
        <p:nvSpPr>
          <p:cNvPr id="111" name="Google Shape;111;gf613ea38c7_0_40"/>
          <p:cNvSpPr/>
          <p:nvPr/>
        </p:nvSpPr>
        <p:spPr>
          <a:xfrm>
            <a:off x="5671980" y="2808786"/>
            <a:ext cx="1161600" cy="6303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Designs and Schematics</a:t>
            </a:r>
            <a:endParaRPr sz="1200" b="0" i="0" u="none" strike="noStrike" cap="none">
              <a:solidFill>
                <a:schemeClr val="lt1"/>
              </a:solidFill>
              <a:latin typeface="Arial"/>
              <a:ea typeface="Arial"/>
              <a:cs typeface="Arial"/>
              <a:sym typeface="Arial"/>
            </a:endParaRPr>
          </a:p>
        </p:txBody>
      </p:sp>
      <p:cxnSp>
        <p:nvCxnSpPr>
          <p:cNvPr id="112" name="Google Shape;112;gf613ea38c7_0_40"/>
          <p:cNvCxnSpPr>
            <a:stCxn id="103" idx="2"/>
            <a:endCxn id="111" idx="0"/>
          </p:cNvCxnSpPr>
          <p:nvPr/>
        </p:nvCxnSpPr>
        <p:spPr>
          <a:xfrm rot="-5400000" flipH="1">
            <a:off x="4934804" y="1490778"/>
            <a:ext cx="605400" cy="2030400"/>
          </a:xfrm>
          <a:prstGeom prst="bentConnector3">
            <a:avLst>
              <a:gd name="adj1" fmla="val 50009"/>
            </a:avLst>
          </a:prstGeom>
          <a:noFill/>
          <a:ln w="12700" cap="flat" cmpd="sng">
            <a:solidFill>
              <a:srgbClr val="6F7878"/>
            </a:solidFill>
            <a:prstDash val="solid"/>
            <a:round/>
            <a:headEnd type="none" w="sm" len="sm"/>
            <a:tailEnd type="triangle" w="med" len="med"/>
          </a:ln>
        </p:spPr>
      </p:cxnSp>
      <p:sp>
        <p:nvSpPr>
          <p:cNvPr id="113" name="Google Shape;113;gf613ea38c7_0_40"/>
          <p:cNvSpPr txBox="1"/>
          <p:nvPr/>
        </p:nvSpPr>
        <p:spPr>
          <a:xfrm>
            <a:off x="8493925" y="1346200"/>
            <a:ext cx="3340500" cy="4278900"/>
          </a:xfrm>
          <a:prstGeom prst="rect">
            <a:avLst/>
          </a:prstGeom>
          <a:solidFill>
            <a:srgbClr val="FFE69D"/>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Why Trending Now?  </a:t>
            </a:r>
            <a:endParaRPr sz="1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Generative AI has been confined mainly to research activities and internet memes of deepfakes.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In recent years, technology has progressed notably across a range of AI approaches, such as generative adversarial networks (GANs), self-supervised learning, transformers, variational autoencoders and autoregressive modeling. As a result, commercial solutions are coming to market  </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f613ea38c7_0_81"/>
          <p:cNvSpPr txBox="1">
            <a:spLocks noGrp="1"/>
          </p:cNvSpPr>
          <p:nvPr>
            <p:ph type="title"/>
          </p:nvPr>
        </p:nvSpPr>
        <p:spPr>
          <a:xfrm>
            <a:off x="457200" y="361950"/>
            <a:ext cx="11274300" cy="780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sz="2400"/>
              <a:t>Marketplaces and services are responding to demand with a diverse set of services</a:t>
            </a:r>
            <a:endParaRPr sz="2400"/>
          </a:p>
        </p:txBody>
      </p:sp>
      <p:sp>
        <p:nvSpPr>
          <p:cNvPr id="119" name="Google Shape;119;gf613ea38c7_0_81"/>
          <p:cNvSpPr/>
          <p:nvPr/>
        </p:nvSpPr>
        <p:spPr>
          <a:xfrm>
            <a:off x="3871208" y="1391160"/>
            <a:ext cx="1844100" cy="4512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Generative AI</a:t>
            </a:r>
            <a:endParaRPr sz="1900" b="0" i="0" u="none" strike="noStrike" cap="none">
              <a:solidFill>
                <a:schemeClr val="lt1"/>
              </a:solidFill>
              <a:latin typeface="Arial"/>
              <a:ea typeface="Arial"/>
              <a:cs typeface="Arial"/>
              <a:sym typeface="Arial"/>
            </a:endParaRPr>
          </a:p>
        </p:txBody>
      </p:sp>
      <p:sp>
        <p:nvSpPr>
          <p:cNvPr id="120" name="Google Shape;120;gf613ea38c7_0_81"/>
          <p:cNvSpPr/>
          <p:nvPr/>
        </p:nvSpPr>
        <p:spPr>
          <a:xfrm>
            <a:off x="3871208" y="2439125"/>
            <a:ext cx="1844100" cy="4512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Artefacts</a:t>
            </a:r>
            <a:endParaRPr sz="1900" b="0" i="0" u="none" strike="noStrike" cap="none">
              <a:solidFill>
                <a:schemeClr val="lt1"/>
              </a:solidFill>
              <a:latin typeface="Arial"/>
              <a:ea typeface="Arial"/>
              <a:cs typeface="Arial"/>
              <a:sym typeface="Arial"/>
            </a:endParaRPr>
          </a:p>
        </p:txBody>
      </p:sp>
      <p:cxnSp>
        <p:nvCxnSpPr>
          <p:cNvPr id="121" name="Google Shape;121;gf613ea38c7_0_81"/>
          <p:cNvCxnSpPr>
            <a:stCxn id="119" idx="2"/>
            <a:endCxn id="120" idx="0"/>
          </p:cNvCxnSpPr>
          <p:nvPr/>
        </p:nvCxnSpPr>
        <p:spPr>
          <a:xfrm rot="-5400000" flipH="1">
            <a:off x="4495208" y="2140410"/>
            <a:ext cx="596700" cy="600"/>
          </a:xfrm>
          <a:prstGeom prst="bentConnector3">
            <a:avLst>
              <a:gd name="adj1" fmla="val 51067"/>
            </a:avLst>
          </a:prstGeom>
          <a:noFill/>
          <a:ln w="12700" cap="flat" cmpd="sng">
            <a:solidFill>
              <a:srgbClr val="6F7878"/>
            </a:solidFill>
            <a:prstDash val="solid"/>
            <a:round/>
            <a:headEnd type="none" w="sm" len="sm"/>
            <a:tailEnd type="triangle" w="med" len="med"/>
          </a:ln>
        </p:spPr>
      </p:cxnSp>
      <p:sp>
        <p:nvSpPr>
          <p:cNvPr id="122" name="Google Shape;122;gf613ea38c7_0_81"/>
          <p:cNvSpPr/>
          <p:nvPr/>
        </p:nvSpPr>
        <p:spPr>
          <a:xfrm>
            <a:off x="500592" y="3340144"/>
            <a:ext cx="1844100" cy="4512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Audio/Visual</a:t>
            </a:r>
            <a:endParaRPr sz="1500" b="0" i="0" u="none" strike="noStrike" cap="none">
              <a:solidFill>
                <a:schemeClr val="lt1"/>
              </a:solidFill>
              <a:latin typeface="Arial"/>
              <a:ea typeface="Arial"/>
              <a:cs typeface="Arial"/>
              <a:sym typeface="Arial"/>
            </a:endParaRPr>
          </a:p>
        </p:txBody>
      </p:sp>
      <p:sp>
        <p:nvSpPr>
          <p:cNvPr id="123" name="Google Shape;123;gf613ea38c7_0_81"/>
          <p:cNvSpPr/>
          <p:nvPr/>
        </p:nvSpPr>
        <p:spPr>
          <a:xfrm>
            <a:off x="2588084" y="3340144"/>
            <a:ext cx="1844100" cy="4512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Programming &amp; </a:t>
            </a:r>
            <a:endParaRPr sz="1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Data Assets</a:t>
            </a:r>
            <a:endParaRPr sz="1500" b="0" i="0" u="none" strike="noStrike" cap="none">
              <a:solidFill>
                <a:schemeClr val="lt1"/>
              </a:solidFill>
              <a:latin typeface="Arial"/>
              <a:ea typeface="Arial"/>
              <a:cs typeface="Arial"/>
              <a:sym typeface="Arial"/>
            </a:endParaRPr>
          </a:p>
        </p:txBody>
      </p:sp>
      <p:sp>
        <p:nvSpPr>
          <p:cNvPr id="124" name="Google Shape;124;gf613ea38c7_0_81"/>
          <p:cNvSpPr/>
          <p:nvPr/>
        </p:nvSpPr>
        <p:spPr>
          <a:xfrm>
            <a:off x="4543617" y="3317080"/>
            <a:ext cx="1844100" cy="4512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Natural Language </a:t>
            </a:r>
            <a:endParaRPr sz="1500" b="0" i="0" u="none" strike="noStrike" cap="none">
              <a:solidFill>
                <a:schemeClr val="lt1"/>
              </a:solidFill>
              <a:latin typeface="Arial"/>
              <a:ea typeface="Arial"/>
              <a:cs typeface="Arial"/>
              <a:sym typeface="Arial"/>
            </a:endParaRPr>
          </a:p>
        </p:txBody>
      </p:sp>
      <p:cxnSp>
        <p:nvCxnSpPr>
          <p:cNvPr id="125" name="Google Shape;125;gf613ea38c7_0_81"/>
          <p:cNvCxnSpPr/>
          <p:nvPr/>
        </p:nvCxnSpPr>
        <p:spPr>
          <a:xfrm flipH="1">
            <a:off x="1422642" y="2901844"/>
            <a:ext cx="3494700" cy="438300"/>
          </a:xfrm>
          <a:prstGeom prst="bentConnector3">
            <a:avLst>
              <a:gd name="adj1" fmla="val 50000"/>
            </a:avLst>
          </a:prstGeom>
          <a:noFill/>
          <a:ln w="12700" cap="flat" cmpd="sng">
            <a:solidFill>
              <a:srgbClr val="6F7878"/>
            </a:solidFill>
            <a:prstDash val="solid"/>
            <a:round/>
            <a:headEnd type="none" w="sm" len="sm"/>
            <a:tailEnd type="triangle" w="med" len="med"/>
          </a:ln>
        </p:spPr>
      </p:cxnSp>
      <p:cxnSp>
        <p:nvCxnSpPr>
          <p:cNvPr id="126" name="Google Shape;126;gf613ea38c7_0_81"/>
          <p:cNvCxnSpPr>
            <a:endCxn id="123" idx="0"/>
          </p:cNvCxnSpPr>
          <p:nvPr/>
        </p:nvCxnSpPr>
        <p:spPr>
          <a:xfrm flipH="1">
            <a:off x="3510134" y="2901844"/>
            <a:ext cx="1407300" cy="438300"/>
          </a:xfrm>
          <a:prstGeom prst="bentConnector3">
            <a:avLst>
              <a:gd name="adj1" fmla="val -8"/>
            </a:avLst>
          </a:prstGeom>
          <a:noFill/>
          <a:ln w="12700" cap="flat" cmpd="sng">
            <a:solidFill>
              <a:srgbClr val="6F7878"/>
            </a:solidFill>
            <a:prstDash val="solid"/>
            <a:round/>
            <a:headEnd type="none" w="sm" len="sm"/>
            <a:tailEnd type="triangle" w="med" len="med"/>
          </a:ln>
        </p:spPr>
      </p:cxnSp>
      <p:cxnSp>
        <p:nvCxnSpPr>
          <p:cNvPr id="127" name="Google Shape;127;gf613ea38c7_0_81"/>
          <p:cNvCxnSpPr>
            <a:endCxn id="124" idx="0"/>
          </p:cNvCxnSpPr>
          <p:nvPr/>
        </p:nvCxnSpPr>
        <p:spPr>
          <a:xfrm>
            <a:off x="4917567" y="2901880"/>
            <a:ext cx="548100" cy="415200"/>
          </a:xfrm>
          <a:prstGeom prst="bentConnector3">
            <a:avLst>
              <a:gd name="adj1" fmla="val -4"/>
            </a:avLst>
          </a:prstGeom>
          <a:noFill/>
          <a:ln w="12700" cap="flat" cmpd="sng">
            <a:solidFill>
              <a:srgbClr val="6F7878"/>
            </a:solidFill>
            <a:prstDash val="solid"/>
            <a:round/>
            <a:headEnd type="none" w="sm" len="sm"/>
            <a:tailEnd type="triangle" w="med" len="med"/>
          </a:ln>
        </p:spPr>
      </p:cxnSp>
      <p:sp>
        <p:nvSpPr>
          <p:cNvPr id="128" name="Google Shape;128;gf613ea38c7_0_81"/>
          <p:cNvSpPr/>
          <p:nvPr/>
        </p:nvSpPr>
        <p:spPr>
          <a:xfrm>
            <a:off x="6542850" y="3304370"/>
            <a:ext cx="1844100" cy="4512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Designs</a:t>
            </a:r>
            <a:endParaRPr sz="1500" b="0" i="0" u="none" strike="noStrike" cap="none">
              <a:solidFill>
                <a:schemeClr val="lt1"/>
              </a:solidFill>
              <a:latin typeface="Arial"/>
              <a:ea typeface="Arial"/>
              <a:cs typeface="Arial"/>
              <a:sym typeface="Arial"/>
            </a:endParaRPr>
          </a:p>
        </p:txBody>
      </p:sp>
      <p:sp>
        <p:nvSpPr>
          <p:cNvPr id="129" name="Google Shape;129;gf613ea38c7_0_81"/>
          <p:cNvSpPr txBox="1"/>
          <p:nvPr/>
        </p:nvSpPr>
        <p:spPr>
          <a:xfrm>
            <a:off x="2660494" y="3866605"/>
            <a:ext cx="1844100" cy="1929000"/>
          </a:xfrm>
          <a:prstGeom prst="rect">
            <a:avLst/>
          </a:prstGeom>
          <a:noFill/>
          <a:ln>
            <a:noFill/>
          </a:ln>
        </p:spPr>
        <p:txBody>
          <a:bodyPr spcFirstLastPara="1" wrap="square" lIns="0" tIns="45700" rIns="0" bIns="45700" anchor="t" anchorCtr="0">
            <a:spAutoFit/>
          </a:bodyPr>
          <a:lstStyle/>
          <a:p>
            <a:pPr marL="165100" marR="0" lvl="0" indent="-1524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Training data e.g </a:t>
            </a:r>
            <a:r>
              <a:rPr lang="en-US" sz="1200" b="0" i="1" u="none" strike="noStrike" cap="none">
                <a:solidFill>
                  <a:schemeClr val="dk1"/>
                </a:solidFill>
                <a:latin typeface="Arial"/>
                <a:ea typeface="Arial"/>
                <a:cs typeface="Arial"/>
                <a:sym typeface="Arial"/>
              </a:rPr>
              <a:t>(events, POS, behaviour)</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Test Data</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Code</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Context Data e.g. Market Conditions</a:t>
            </a:r>
            <a:endParaRPr sz="1500" b="0" i="0" u="none" strike="noStrike" cap="none">
              <a:solidFill>
                <a:srgbClr val="000000"/>
              </a:solidFill>
              <a:latin typeface="Arial"/>
              <a:ea typeface="Arial"/>
              <a:cs typeface="Arial"/>
              <a:sym typeface="Arial"/>
            </a:endParaRPr>
          </a:p>
          <a:p>
            <a:pPr marL="165100" marR="0" lvl="0" indent="-76200" algn="l" rtl="0">
              <a:lnSpc>
                <a:spcPct val="100000"/>
              </a:lnSpc>
              <a:spcBef>
                <a:spcPts val="7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130" name="Google Shape;130;gf613ea38c7_0_81"/>
          <p:cNvSpPr txBox="1"/>
          <p:nvPr/>
        </p:nvSpPr>
        <p:spPr>
          <a:xfrm>
            <a:off x="4634650" y="3844388"/>
            <a:ext cx="1753200" cy="1374900"/>
          </a:xfrm>
          <a:prstGeom prst="rect">
            <a:avLst/>
          </a:prstGeom>
          <a:noFill/>
          <a:ln>
            <a:noFill/>
          </a:ln>
        </p:spPr>
        <p:txBody>
          <a:bodyPr spcFirstLastPara="1" wrap="square" lIns="0" tIns="45700" rIns="0" bIns="45700" anchor="t" anchorCtr="0">
            <a:spAutoFit/>
          </a:bodyPr>
          <a:lstStyle/>
          <a:p>
            <a:pPr marL="165100" marR="0" lvl="0" indent="-1524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Questions/Answers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Summaries/Roundups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Stories/Narratives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Documents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Job Listings</a:t>
            </a:r>
            <a:endParaRPr sz="1500" b="0" i="0" u="none" strike="noStrike" cap="none">
              <a:solidFill>
                <a:srgbClr val="000000"/>
              </a:solidFill>
              <a:latin typeface="Arial"/>
              <a:ea typeface="Arial"/>
              <a:cs typeface="Arial"/>
              <a:sym typeface="Arial"/>
            </a:endParaRPr>
          </a:p>
        </p:txBody>
      </p:sp>
      <p:sp>
        <p:nvSpPr>
          <p:cNvPr id="131" name="Google Shape;131;gf613ea38c7_0_81"/>
          <p:cNvSpPr txBox="1"/>
          <p:nvPr/>
        </p:nvSpPr>
        <p:spPr>
          <a:xfrm>
            <a:off x="6602375" y="3866605"/>
            <a:ext cx="2151600" cy="2662800"/>
          </a:xfrm>
          <a:prstGeom prst="rect">
            <a:avLst/>
          </a:prstGeom>
          <a:noFill/>
          <a:ln>
            <a:noFill/>
          </a:ln>
        </p:spPr>
        <p:txBody>
          <a:bodyPr spcFirstLastPara="1" wrap="square" lIns="0" tIns="45700" rIns="0" bIns="45700" anchor="t" anchorCtr="0">
            <a:spAutoFit/>
          </a:bodyPr>
          <a:lstStyle/>
          <a:p>
            <a:pPr marL="165100" marR="0" lvl="0" indent="-1524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Product Designs</a:t>
            </a:r>
            <a:endParaRPr sz="1200" b="0" i="0" u="none" strike="noStrike" cap="none">
              <a:solidFill>
                <a:schemeClr val="dk1"/>
              </a:solidFill>
              <a:latin typeface="Arial"/>
              <a:ea typeface="Arial"/>
              <a:cs typeface="Arial"/>
              <a:sym typeface="Arial"/>
            </a:endParaRPr>
          </a:p>
          <a:p>
            <a:pPr marL="165100" marR="0" lvl="0" indent="-1524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Materials</a:t>
            </a:r>
            <a:endParaRPr sz="1200" b="0" i="0" u="none" strike="noStrike" cap="none">
              <a:solidFill>
                <a:schemeClr val="dk1"/>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3D/CAD models </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Game Worlds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Business process flows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Schematics/Specifications </a:t>
            </a:r>
            <a:r>
              <a:rPr lang="en-US" sz="1200" b="0" i="1" u="none" strike="noStrike" cap="none">
                <a:solidFill>
                  <a:schemeClr val="dk1"/>
                </a:solidFill>
                <a:latin typeface="Arial"/>
                <a:ea typeface="Arial"/>
                <a:cs typeface="Arial"/>
                <a:sym typeface="Arial"/>
              </a:rPr>
              <a:t>e.g. drug compounds, Infrastructure and buildings, film edits)</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132" name="Google Shape;132;gf613ea38c7_0_81"/>
          <p:cNvSpPr txBox="1"/>
          <p:nvPr/>
        </p:nvSpPr>
        <p:spPr>
          <a:xfrm>
            <a:off x="631221" y="3924440"/>
            <a:ext cx="1905600" cy="2198400"/>
          </a:xfrm>
          <a:prstGeom prst="rect">
            <a:avLst/>
          </a:prstGeom>
          <a:noFill/>
          <a:ln>
            <a:noFill/>
          </a:ln>
        </p:spPr>
        <p:txBody>
          <a:bodyPr spcFirstLastPara="1" wrap="square" lIns="0" tIns="45700" rIns="0" bIns="45700" anchor="t" anchorCtr="0">
            <a:spAutoFit/>
          </a:bodyPr>
          <a:lstStyle/>
          <a:p>
            <a:pPr marL="165100" marR="0" lvl="0" indent="-1524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2D/3D Faces/Bodies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Drawings/Photographs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Art</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Voice/visual characters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Music</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cxnSp>
        <p:nvCxnSpPr>
          <p:cNvPr id="133" name="Google Shape;133;gf613ea38c7_0_81"/>
          <p:cNvCxnSpPr/>
          <p:nvPr/>
        </p:nvCxnSpPr>
        <p:spPr>
          <a:xfrm>
            <a:off x="4917600" y="2901470"/>
            <a:ext cx="2547300" cy="402900"/>
          </a:xfrm>
          <a:prstGeom prst="bentConnector3">
            <a:avLst>
              <a:gd name="adj1" fmla="val 50000"/>
            </a:avLst>
          </a:prstGeom>
          <a:noFill/>
          <a:ln w="12700" cap="flat" cmpd="sng">
            <a:solidFill>
              <a:srgbClr val="6F7878"/>
            </a:solidFill>
            <a:prstDash val="solid"/>
            <a:round/>
            <a:headEnd type="none" w="sm" len="sm"/>
            <a:tailEnd type="triangle" w="med" len="med"/>
          </a:ln>
        </p:spPr>
      </p:cxnSp>
      <p:sp>
        <p:nvSpPr>
          <p:cNvPr id="134" name="Google Shape;134;gf613ea38c7_0_81"/>
          <p:cNvSpPr/>
          <p:nvPr/>
        </p:nvSpPr>
        <p:spPr>
          <a:xfrm>
            <a:off x="9192925" y="2450657"/>
            <a:ext cx="1844100" cy="4512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Learning Methods</a:t>
            </a:r>
            <a:endParaRPr sz="1500" b="0" i="0" u="none" strike="noStrike" cap="none">
              <a:solidFill>
                <a:schemeClr val="lt1"/>
              </a:solidFill>
              <a:latin typeface="Arial"/>
              <a:ea typeface="Arial"/>
              <a:cs typeface="Arial"/>
              <a:sym typeface="Arial"/>
            </a:endParaRPr>
          </a:p>
        </p:txBody>
      </p:sp>
      <p:cxnSp>
        <p:nvCxnSpPr>
          <p:cNvPr id="135" name="Google Shape;135;gf613ea38c7_0_81"/>
          <p:cNvCxnSpPr>
            <a:stCxn id="119" idx="2"/>
            <a:endCxn id="134" idx="0"/>
          </p:cNvCxnSpPr>
          <p:nvPr/>
        </p:nvCxnSpPr>
        <p:spPr>
          <a:xfrm rot="-5400000" flipH="1">
            <a:off x="7149908" y="-514290"/>
            <a:ext cx="608400" cy="5321700"/>
          </a:xfrm>
          <a:prstGeom prst="bentConnector3">
            <a:avLst>
              <a:gd name="adj1" fmla="val 49989"/>
            </a:avLst>
          </a:prstGeom>
          <a:noFill/>
          <a:ln w="12700" cap="flat" cmpd="sng">
            <a:solidFill>
              <a:srgbClr val="6F7878"/>
            </a:solidFill>
            <a:prstDash val="solid"/>
            <a:round/>
            <a:headEnd type="none" w="sm" len="sm"/>
            <a:tailEnd type="triangle" w="med" len="med"/>
          </a:ln>
        </p:spPr>
      </p:cxnSp>
      <p:sp>
        <p:nvSpPr>
          <p:cNvPr id="136" name="Google Shape;136;gf613ea38c7_0_81"/>
          <p:cNvSpPr txBox="1"/>
          <p:nvPr/>
        </p:nvSpPr>
        <p:spPr>
          <a:xfrm>
            <a:off x="10333157" y="3806231"/>
            <a:ext cx="2151600" cy="1744500"/>
          </a:xfrm>
          <a:prstGeom prst="rect">
            <a:avLst/>
          </a:prstGeom>
          <a:noFill/>
          <a:ln>
            <a:noFill/>
          </a:ln>
        </p:spPr>
        <p:txBody>
          <a:bodyPr spcFirstLastPara="1" wrap="square" lIns="0" tIns="45700" rIns="0" bIns="45700" anchor="t" anchorCtr="0">
            <a:spAutoFit/>
          </a:bodyPr>
          <a:lstStyle/>
          <a:p>
            <a:pPr marL="165100" marR="0" lvl="0" indent="-1524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Rules / Inferences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Reinforcement learning models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Alternative learning mechanisms</a:t>
            </a:r>
            <a:endParaRPr sz="1500" b="0" i="0" u="none" strike="noStrike" cap="none">
              <a:solidFill>
                <a:srgbClr val="000000"/>
              </a:solidFill>
              <a:latin typeface="Arial"/>
              <a:ea typeface="Arial"/>
              <a:cs typeface="Arial"/>
              <a:sym typeface="Arial"/>
            </a:endParaRPr>
          </a:p>
          <a:p>
            <a:pPr marL="165100" marR="0" lvl="0" indent="-76200" algn="l" rtl="0">
              <a:lnSpc>
                <a:spcPct val="100000"/>
              </a:lnSpc>
              <a:spcBef>
                <a:spcPts val="7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165100" marR="0" lvl="0" indent="-76200" algn="l" rtl="0">
              <a:lnSpc>
                <a:spcPct val="100000"/>
              </a:lnSpc>
              <a:spcBef>
                <a:spcPts val="7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137" name="Google Shape;137;gf613ea38c7_0_81"/>
          <p:cNvSpPr/>
          <p:nvPr/>
        </p:nvSpPr>
        <p:spPr>
          <a:xfrm>
            <a:off x="8877481" y="3257475"/>
            <a:ext cx="1237500" cy="4512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Strategies</a:t>
            </a:r>
            <a:endParaRPr sz="1500" b="0" i="0" u="none" strike="noStrike" cap="none">
              <a:solidFill>
                <a:schemeClr val="lt1"/>
              </a:solidFill>
              <a:latin typeface="Arial"/>
              <a:ea typeface="Arial"/>
              <a:cs typeface="Arial"/>
              <a:sym typeface="Arial"/>
            </a:endParaRPr>
          </a:p>
        </p:txBody>
      </p:sp>
      <p:sp>
        <p:nvSpPr>
          <p:cNvPr id="138" name="Google Shape;138;gf613ea38c7_0_81"/>
          <p:cNvSpPr/>
          <p:nvPr/>
        </p:nvSpPr>
        <p:spPr>
          <a:xfrm>
            <a:off x="10333157" y="3257475"/>
            <a:ext cx="1237500" cy="451200"/>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Tactics?</a:t>
            </a:r>
            <a:endParaRPr sz="1500" b="0" i="0" u="none" strike="noStrike" cap="none">
              <a:solidFill>
                <a:schemeClr val="lt1"/>
              </a:solidFill>
              <a:latin typeface="Arial"/>
              <a:ea typeface="Arial"/>
              <a:cs typeface="Arial"/>
              <a:sym typeface="Arial"/>
            </a:endParaRPr>
          </a:p>
        </p:txBody>
      </p:sp>
      <p:sp>
        <p:nvSpPr>
          <p:cNvPr id="139" name="Google Shape;139;gf613ea38c7_0_81"/>
          <p:cNvSpPr txBox="1"/>
          <p:nvPr/>
        </p:nvSpPr>
        <p:spPr>
          <a:xfrm>
            <a:off x="8753907" y="3883254"/>
            <a:ext cx="1478100" cy="921000"/>
          </a:xfrm>
          <a:prstGeom prst="rect">
            <a:avLst/>
          </a:prstGeom>
          <a:noFill/>
          <a:ln>
            <a:noFill/>
          </a:ln>
        </p:spPr>
        <p:txBody>
          <a:bodyPr spcFirstLastPara="1" wrap="square" lIns="0" tIns="45700" rIns="0" bIns="45700" anchor="t" anchorCtr="0">
            <a:spAutoFit/>
          </a:bodyPr>
          <a:lstStyle/>
          <a:p>
            <a:pPr marL="165100" marR="0" lvl="0" indent="-1524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Unprogrammed game strategies</a:t>
            </a:r>
            <a:endParaRPr sz="1500" b="0" i="0" u="none" strike="noStrike" cap="none">
              <a:solidFill>
                <a:srgbClr val="000000"/>
              </a:solidFill>
              <a:latin typeface="Arial"/>
              <a:ea typeface="Arial"/>
              <a:cs typeface="Arial"/>
              <a:sym typeface="Arial"/>
            </a:endParaRPr>
          </a:p>
          <a:p>
            <a:pPr marL="165100" marR="0" lvl="0" indent="-15240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Unanticipated strategic scenarios</a:t>
            </a:r>
            <a:endParaRPr sz="1200" b="0" i="0" u="none" strike="noStrike" cap="none">
              <a:solidFill>
                <a:schemeClr val="dk1"/>
              </a:solidFill>
              <a:latin typeface="Arial"/>
              <a:ea typeface="Arial"/>
              <a:cs typeface="Arial"/>
              <a:sym typeface="Arial"/>
            </a:endParaRPr>
          </a:p>
        </p:txBody>
      </p:sp>
      <p:cxnSp>
        <p:nvCxnSpPr>
          <p:cNvPr id="140" name="Google Shape;140;gf613ea38c7_0_81"/>
          <p:cNvCxnSpPr>
            <a:stCxn id="134" idx="2"/>
            <a:endCxn id="137" idx="0"/>
          </p:cNvCxnSpPr>
          <p:nvPr/>
        </p:nvCxnSpPr>
        <p:spPr>
          <a:xfrm rot="5400000">
            <a:off x="9627925" y="2770307"/>
            <a:ext cx="355500" cy="618600"/>
          </a:xfrm>
          <a:prstGeom prst="bentConnector3">
            <a:avLst>
              <a:gd name="adj1" fmla="val 50012"/>
            </a:avLst>
          </a:prstGeom>
          <a:noFill/>
          <a:ln w="12700" cap="flat" cmpd="sng">
            <a:solidFill>
              <a:srgbClr val="6F7878"/>
            </a:solidFill>
            <a:prstDash val="solid"/>
            <a:round/>
            <a:headEnd type="none" w="sm" len="sm"/>
            <a:tailEnd type="triangle" w="med" len="med"/>
          </a:ln>
        </p:spPr>
      </p:cxnSp>
      <p:cxnSp>
        <p:nvCxnSpPr>
          <p:cNvPr id="141" name="Google Shape;141;gf613ea38c7_0_81"/>
          <p:cNvCxnSpPr>
            <a:stCxn id="134" idx="2"/>
            <a:endCxn id="138" idx="0"/>
          </p:cNvCxnSpPr>
          <p:nvPr/>
        </p:nvCxnSpPr>
        <p:spPr>
          <a:xfrm rot="-5400000" flipH="1">
            <a:off x="10355725" y="2661107"/>
            <a:ext cx="355500" cy="837000"/>
          </a:xfrm>
          <a:prstGeom prst="bentConnector3">
            <a:avLst>
              <a:gd name="adj1" fmla="val 50012"/>
            </a:avLst>
          </a:prstGeom>
          <a:noFill/>
          <a:ln w="12700" cap="flat" cmpd="sng">
            <a:solidFill>
              <a:srgbClr val="6F7878"/>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cxnSp>
        <p:nvCxnSpPr>
          <p:cNvPr id="146" name="Google Shape;146;p81"/>
          <p:cNvCxnSpPr>
            <a:endCxn id="147" idx="1"/>
          </p:cNvCxnSpPr>
          <p:nvPr/>
        </p:nvCxnSpPr>
        <p:spPr>
          <a:xfrm rot="-5400000">
            <a:off x="3871437" y="1432217"/>
            <a:ext cx="401400" cy="237900"/>
          </a:xfrm>
          <a:prstGeom prst="curvedConnector2">
            <a:avLst/>
          </a:prstGeom>
          <a:noFill/>
          <a:ln w="38100" cap="flat" cmpd="sng">
            <a:solidFill>
              <a:srgbClr val="6E96D5"/>
            </a:solidFill>
            <a:prstDash val="solid"/>
            <a:round/>
            <a:headEnd type="none" w="sm" len="sm"/>
            <a:tailEnd type="triangle" w="med" len="med"/>
          </a:ln>
        </p:spPr>
      </p:cxnSp>
      <p:cxnSp>
        <p:nvCxnSpPr>
          <p:cNvPr id="148" name="Google Shape;148;p81"/>
          <p:cNvCxnSpPr>
            <a:stCxn id="147" idx="3"/>
          </p:cNvCxnSpPr>
          <p:nvPr/>
        </p:nvCxnSpPr>
        <p:spPr>
          <a:xfrm>
            <a:off x="4938778" y="1350467"/>
            <a:ext cx="326400" cy="472200"/>
          </a:xfrm>
          <a:prstGeom prst="curvedConnector2">
            <a:avLst/>
          </a:prstGeom>
          <a:noFill/>
          <a:ln w="38100" cap="flat" cmpd="sng">
            <a:solidFill>
              <a:srgbClr val="6E96D5"/>
            </a:solidFill>
            <a:prstDash val="solid"/>
            <a:round/>
            <a:headEnd type="none" w="sm" len="sm"/>
            <a:tailEnd type="triangle" w="med" len="med"/>
          </a:ln>
        </p:spPr>
      </p:cxnSp>
      <p:sp>
        <p:nvSpPr>
          <p:cNvPr id="149" name="Google Shape;149;p81"/>
          <p:cNvSpPr txBox="1"/>
          <p:nvPr/>
        </p:nvSpPr>
        <p:spPr>
          <a:xfrm>
            <a:off x="3571925" y="567913"/>
            <a:ext cx="2138400" cy="438600"/>
          </a:xfrm>
          <a:prstGeom prst="rect">
            <a:avLst/>
          </a:prstGeom>
          <a:noFill/>
          <a:ln>
            <a:noFill/>
          </a:ln>
        </p:spPr>
        <p:txBody>
          <a:bodyPr spcFirstLastPara="1" wrap="square" lIns="0" tIns="34275" rIns="0"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Domain/Creative Expert collaborates with AI</a:t>
            </a:r>
            <a:endParaRPr sz="1200" b="1" i="0" u="none" strike="noStrike" cap="none">
              <a:solidFill>
                <a:srgbClr val="000000"/>
              </a:solidFill>
              <a:latin typeface="Arial"/>
              <a:ea typeface="Arial"/>
              <a:cs typeface="Arial"/>
              <a:sym typeface="Arial"/>
            </a:endParaRPr>
          </a:p>
        </p:txBody>
      </p:sp>
      <p:graphicFrame>
        <p:nvGraphicFramePr>
          <p:cNvPr id="150" name="Google Shape;150;p81"/>
          <p:cNvGraphicFramePr/>
          <p:nvPr/>
        </p:nvGraphicFramePr>
        <p:xfrm>
          <a:off x="3315233" y="1822805"/>
          <a:ext cx="3000000" cy="3000000"/>
        </p:xfrm>
        <a:graphic>
          <a:graphicData uri="http://schemas.openxmlformats.org/drawingml/2006/table">
            <a:tbl>
              <a:tblPr firstRow="1" bandRow="1">
                <a:noFill/>
                <a:tableStyleId>{253A386A-F0AC-481F-BCD8-F6F7826A6284}</a:tableStyleId>
              </a:tblPr>
              <a:tblGrid>
                <a:gridCol w="2656600"/>
              </a:tblGrid>
              <a:tr h="920925">
                <a:tc>
                  <a:txBody>
                    <a:bodyPr/>
                    <a:lstStyle/>
                    <a:p>
                      <a:pPr marL="0" marR="0" lvl="0" indent="0" algn="ctr" rtl="0">
                        <a:lnSpc>
                          <a:spcPct val="100000"/>
                        </a:lnSpc>
                        <a:spcBef>
                          <a:spcPts val="0"/>
                        </a:spcBef>
                        <a:spcAft>
                          <a:spcPts val="0"/>
                        </a:spcAft>
                        <a:buClr>
                          <a:srgbClr val="000000"/>
                        </a:buClr>
                        <a:buSzPts val="900"/>
                        <a:buFont typeface="Arial"/>
                        <a:buNone/>
                      </a:pPr>
                      <a:r>
                        <a:rPr lang="en-US" sz="1200" b="0" u="none" strike="noStrike" cap="none">
                          <a:solidFill>
                            <a:srgbClr val="000000"/>
                          </a:solidFill>
                        </a:rPr>
                        <a:t>Machines assist users creation of individual artifacts or as part of the wider creative,engineering and production process.</a:t>
                      </a:r>
                      <a:r>
                        <a:rPr lang="en-US" sz="900" b="0" u="none" strike="noStrike" cap="none">
                          <a:solidFill>
                            <a:srgbClr val="000000"/>
                          </a:solidFill>
                        </a:rPr>
                        <a:t> </a:t>
                      </a:r>
                      <a:endParaRPr sz="900" b="0" i="0" u="none" strike="noStrike" cap="none">
                        <a:solidFill>
                          <a:srgbClr val="000000"/>
                        </a:solidFill>
                        <a:latin typeface="Arial"/>
                        <a:ea typeface="Arial"/>
                        <a:cs typeface="Arial"/>
                        <a:sym typeface="Arial"/>
                      </a:endParaRPr>
                    </a:p>
                  </a:txBody>
                  <a:tcPr marL="68600" marR="68600" marT="34300" marB="34300">
                    <a:solidFill>
                      <a:srgbClr val="6E96D5"/>
                    </a:solidFill>
                  </a:tcPr>
                </a:tc>
              </a:tr>
              <a:tr h="515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Low volume</a:t>
                      </a:r>
                      <a:endParaRPr sz="1400" u="none" strike="noStrike" cap="none"/>
                    </a:p>
                  </a:txBody>
                  <a:tcPr marL="68600" marR="68600" marT="34300" marB="34300"/>
                </a:tc>
              </a:tr>
              <a:tr h="4093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Creative Co-pilot</a:t>
                      </a:r>
                      <a:endParaRPr sz="1400" u="none" strike="noStrike" cap="none"/>
                    </a:p>
                  </a:txBody>
                  <a:tcPr marL="68600" marR="68600" marT="34300" marB="34300"/>
                </a:tc>
              </a:tr>
              <a:tr h="4093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Turn taking with AI</a:t>
                      </a:r>
                      <a:endParaRPr sz="1400" u="none" strike="noStrike" cap="none"/>
                    </a:p>
                  </a:txBody>
                  <a:tcPr marL="68600" marR="68600" marT="34300" marB="34300"/>
                </a:tc>
              </a:tr>
            </a:tbl>
          </a:graphicData>
        </a:graphic>
      </p:graphicFrame>
      <p:cxnSp>
        <p:nvCxnSpPr>
          <p:cNvPr id="151" name="Google Shape;151;p81"/>
          <p:cNvCxnSpPr>
            <a:stCxn id="152" idx="1"/>
          </p:cNvCxnSpPr>
          <p:nvPr/>
        </p:nvCxnSpPr>
        <p:spPr>
          <a:xfrm flipH="1">
            <a:off x="7725085" y="1362467"/>
            <a:ext cx="458400" cy="444600"/>
          </a:xfrm>
          <a:prstGeom prst="curvedConnector3">
            <a:avLst>
              <a:gd name="adj1" fmla="val 50000"/>
            </a:avLst>
          </a:prstGeom>
          <a:noFill/>
          <a:ln w="38100" cap="flat" cmpd="sng">
            <a:solidFill>
              <a:srgbClr val="002856"/>
            </a:solidFill>
            <a:prstDash val="solid"/>
            <a:round/>
            <a:headEnd type="none" w="sm" len="sm"/>
            <a:tailEnd type="triangle" w="med" len="med"/>
          </a:ln>
        </p:spPr>
      </p:cxnSp>
      <p:sp>
        <p:nvSpPr>
          <p:cNvPr id="153" name="Google Shape;153;p81"/>
          <p:cNvSpPr txBox="1"/>
          <p:nvPr/>
        </p:nvSpPr>
        <p:spPr>
          <a:xfrm>
            <a:off x="7725075" y="555913"/>
            <a:ext cx="2033700" cy="438600"/>
          </a:xfrm>
          <a:prstGeom prst="rect">
            <a:avLst/>
          </a:prstGeom>
          <a:noFill/>
          <a:ln>
            <a:noFill/>
          </a:ln>
        </p:spPr>
        <p:txBody>
          <a:bodyPr spcFirstLastPara="1" wrap="square" lIns="0" tIns="34275" rIns="0"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User sets the parameters for production</a:t>
            </a:r>
            <a:endParaRPr sz="1200" b="1" i="0" u="none" strike="noStrike" cap="none">
              <a:solidFill>
                <a:srgbClr val="000000"/>
              </a:solidFill>
              <a:latin typeface="Arial"/>
              <a:ea typeface="Arial"/>
              <a:cs typeface="Arial"/>
              <a:sym typeface="Arial"/>
            </a:endParaRPr>
          </a:p>
        </p:txBody>
      </p:sp>
      <p:pic>
        <p:nvPicPr>
          <p:cNvPr id="147" name="Google Shape;147;p81" descr="Person Icon"/>
          <p:cNvPicPr preferRelativeResize="0"/>
          <p:nvPr/>
        </p:nvPicPr>
        <p:blipFill rotWithShape="1">
          <a:blip r:embed="rId3">
            <a:alphaModFix/>
          </a:blip>
          <a:srcRect/>
          <a:stretch/>
        </p:blipFill>
        <p:spPr>
          <a:xfrm>
            <a:off x="4191087" y="976621"/>
            <a:ext cx="747691" cy="747691"/>
          </a:xfrm>
          <a:prstGeom prst="rect">
            <a:avLst/>
          </a:prstGeom>
          <a:noFill/>
          <a:ln>
            <a:noFill/>
          </a:ln>
        </p:spPr>
      </p:pic>
      <p:pic>
        <p:nvPicPr>
          <p:cNvPr id="152" name="Google Shape;152;p81" descr="Person Icon"/>
          <p:cNvPicPr preferRelativeResize="0"/>
          <p:nvPr/>
        </p:nvPicPr>
        <p:blipFill rotWithShape="1">
          <a:blip r:embed="rId3">
            <a:alphaModFix/>
          </a:blip>
          <a:srcRect/>
          <a:stretch/>
        </p:blipFill>
        <p:spPr>
          <a:xfrm>
            <a:off x="8183485" y="988622"/>
            <a:ext cx="747691" cy="747691"/>
          </a:xfrm>
          <a:prstGeom prst="rect">
            <a:avLst/>
          </a:prstGeom>
          <a:noFill/>
          <a:ln>
            <a:noFill/>
          </a:ln>
        </p:spPr>
      </p:pic>
      <p:sp>
        <p:nvSpPr>
          <p:cNvPr id="154" name="Google Shape;154;p81"/>
          <p:cNvSpPr txBox="1"/>
          <p:nvPr/>
        </p:nvSpPr>
        <p:spPr>
          <a:xfrm>
            <a:off x="3566205" y="7567121"/>
            <a:ext cx="2138400" cy="549000"/>
          </a:xfrm>
          <a:prstGeom prst="rect">
            <a:avLst/>
          </a:prstGeom>
          <a:noFill/>
          <a:ln>
            <a:noFill/>
          </a:ln>
        </p:spPr>
        <p:txBody>
          <a:bodyPr spcFirstLastPara="1" wrap="square" lIns="0" tIns="34275" rIns="0" bIns="3427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Venn diagram (less either/or)</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Directionality of the HITL (training vs runtime/inference)</a:t>
            </a:r>
            <a:endParaRPr sz="900" b="0" i="0" u="none" strike="noStrike" cap="none">
              <a:solidFill>
                <a:srgbClr val="000000"/>
              </a:solidFill>
              <a:latin typeface="Arial"/>
              <a:ea typeface="Arial"/>
              <a:cs typeface="Arial"/>
              <a:sym typeface="Arial"/>
            </a:endParaRPr>
          </a:p>
        </p:txBody>
      </p:sp>
      <p:graphicFrame>
        <p:nvGraphicFramePr>
          <p:cNvPr id="155" name="Google Shape;155;p81"/>
          <p:cNvGraphicFramePr/>
          <p:nvPr/>
        </p:nvGraphicFramePr>
        <p:xfrm>
          <a:off x="7396096" y="1851716"/>
          <a:ext cx="3000000" cy="3000000"/>
        </p:xfrm>
        <a:graphic>
          <a:graphicData uri="http://schemas.openxmlformats.org/drawingml/2006/table">
            <a:tbl>
              <a:tblPr firstRow="1" bandRow="1">
                <a:noFill/>
                <a:tableStyleId>{253A386A-F0AC-481F-BCD8-F6F7826A6284}</a:tableStyleId>
              </a:tblPr>
              <a:tblGrid>
                <a:gridCol w="2460675"/>
              </a:tblGrid>
              <a:tr h="1099600">
                <a:tc>
                  <a:txBody>
                    <a:bodyPr/>
                    <a:lstStyle/>
                    <a:p>
                      <a:pPr marL="0" marR="0" lvl="0" indent="0" algn="ctr" rtl="0">
                        <a:lnSpc>
                          <a:spcPct val="100000"/>
                        </a:lnSpc>
                        <a:spcBef>
                          <a:spcPts val="0"/>
                        </a:spcBef>
                        <a:spcAft>
                          <a:spcPts val="0"/>
                        </a:spcAft>
                        <a:buClr>
                          <a:srgbClr val="FFFFFF"/>
                        </a:buClr>
                        <a:buSzPts val="900"/>
                        <a:buFont typeface="Arial"/>
                        <a:buNone/>
                      </a:pPr>
                      <a:r>
                        <a:rPr lang="en-US" sz="1200" b="0" u="none" strike="noStrike" cap="none">
                          <a:solidFill>
                            <a:srgbClr val="FFFFFF"/>
                          </a:solidFill>
                        </a:rPr>
                        <a:t>Machines produce content artefacts, such as text, images, videos or sound.  Humans may ‘seed’ variation upfront into the creation process but not typically during.</a:t>
                      </a:r>
                      <a:endParaRPr sz="1200" b="0" i="0" u="none" strike="noStrike" cap="none">
                        <a:solidFill>
                          <a:srgbClr val="FFFFFF"/>
                        </a:solidFill>
                        <a:latin typeface="Arial"/>
                        <a:ea typeface="Arial"/>
                        <a:cs typeface="Arial"/>
                        <a:sym typeface="Arial"/>
                      </a:endParaRPr>
                    </a:p>
                  </a:txBody>
                  <a:tcPr marL="68600" marR="68600" marT="34300" marB="34300">
                    <a:solidFill>
                      <a:srgbClr val="002856"/>
                    </a:solidFill>
                  </a:tcPr>
                </a:tc>
              </a:tr>
              <a:tr h="4259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High volume</a:t>
                      </a:r>
                      <a:endParaRPr sz="1400" u="none" strike="noStrike" cap="none"/>
                    </a:p>
                  </a:txBody>
                  <a:tcPr marL="68600" marR="68600" marT="34300" marB="34300"/>
                </a:tc>
              </a:tr>
              <a:tr h="3477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Artefact Factory</a:t>
                      </a:r>
                      <a:endParaRPr sz="1400" u="none" strike="noStrike" cap="none"/>
                    </a:p>
                  </a:txBody>
                  <a:tcPr marL="68600" marR="68600" marT="34300" marB="34300"/>
                </a:tc>
              </a:tr>
              <a:tr h="3477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Seed initial conditions</a:t>
                      </a:r>
                      <a:endParaRPr sz="1400" u="none" strike="noStrike" cap="none"/>
                    </a:p>
                  </a:txBody>
                  <a:tcPr marL="68600" marR="68600" marT="34300" marB="34300"/>
                </a:tc>
              </a:tr>
            </a:tbl>
          </a:graphicData>
        </a:graphic>
      </p:graphicFrame>
      <p:sp>
        <p:nvSpPr>
          <p:cNvPr id="156" name="Google Shape;156;p81"/>
          <p:cNvSpPr/>
          <p:nvPr/>
        </p:nvSpPr>
        <p:spPr>
          <a:xfrm>
            <a:off x="4617742" y="7013223"/>
            <a:ext cx="2033700" cy="373800"/>
          </a:xfrm>
          <a:prstGeom prst="rightArrow">
            <a:avLst>
              <a:gd name="adj1" fmla="val 50000"/>
              <a:gd name="adj2" fmla="val 50000"/>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Less interaction</a:t>
            </a:r>
            <a:endParaRPr sz="1200" b="0" i="0" u="none" strike="noStrike" cap="none">
              <a:solidFill>
                <a:srgbClr val="FFFFFF"/>
              </a:solidFill>
              <a:latin typeface="Arial"/>
              <a:ea typeface="Arial"/>
              <a:cs typeface="Arial"/>
              <a:sym typeface="Arial"/>
            </a:endParaRPr>
          </a:p>
        </p:txBody>
      </p:sp>
      <p:sp>
        <p:nvSpPr>
          <p:cNvPr id="157" name="Google Shape;157;p81"/>
          <p:cNvSpPr txBox="1"/>
          <p:nvPr/>
        </p:nvSpPr>
        <p:spPr>
          <a:xfrm>
            <a:off x="4110514" y="4121688"/>
            <a:ext cx="1188300" cy="330900"/>
          </a:xfrm>
          <a:prstGeom prst="rect">
            <a:avLst/>
          </a:prstGeom>
          <a:noFill/>
          <a:ln>
            <a:noFill/>
          </a:ln>
        </p:spPr>
        <p:txBody>
          <a:bodyPr spcFirstLastPara="1" wrap="square" lIns="0" tIns="34275" rIns="0" bIns="3427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Augmented</a:t>
            </a:r>
            <a:endParaRPr sz="1700" b="1" i="0" u="none" strike="noStrike" cap="none">
              <a:solidFill>
                <a:srgbClr val="000000"/>
              </a:solidFill>
              <a:latin typeface="Arial"/>
              <a:ea typeface="Arial"/>
              <a:cs typeface="Arial"/>
              <a:sym typeface="Arial"/>
            </a:endParaRPr>
          </a:p>
        </p:txBody>
      </p:sp>
      <p:sp>
        <p:nvSpPr>
          <p:cNvPr id="158" name="Google Shape;158;p81"/>
          <p:cNvSpPr txBox="1"/>
          <p:nvPr/>
        </p:nvSpPr>
        <p:spPr>
          <a:xfrm>
            <a:off x="8032278" y="4133688"/>
            <a:ext cx="1188300" cy="330900"/>
          </a:xfrm>
          <a:prstGeom prst="rect">
            <a:avLst/>
          </a:prstGeom>
          <a:noFill/>
          <a:ln>
            <a:noFill/>
          </a:ln>
        </p:spPr>
        <p:txBody>
          <a:bodyPr spcFirstLastPara="1" wrap="square" lIns="0" tIns="34275" rIns="0" bIns="3427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Automated</a:t>
            </a:r>
            <a:endParaRPr sz="1700" b="1" i="0" u="none" strike="noStrike" cap="none">
              <a:solidFill>
                <a:srgbClr val="000000"/>
              </a:solidFill>
              <a:latin typeface="Arial"/>
              <a:ea typeface="Arial"/>
              <a:cs typeface="Arial"/>
              <a:sym typeface="Arial"/>
            </a:endParaRPr>
          </a:p>
        </p:txBody>
      </p:sp>
      <p:sp>
        <p:nvSpPr>
          <p:cNvPr id="159" name="Google Shape;159;p81"/>
          <p:cNvSpPr txBox="1"/>
          <p:nvPr/>
        </p:nvSpPr>
        <p:spPr>
          <a:xfrm>
            <a:off x="3226475" y="4927175"/>
            <a:ext cx="6630300" cy="15507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rgbClr val="002856"/>
                </a:solidFill>
                <a:latin typeface="Arial Black"/>
                <a:ea typeface="Arial Black"/>
                <a:cs typeface="Arial Black"/>
                <a:sym typeface="Arial Black"/>
              </a:rPr>
              <a:t>The spectrum of human involvement in Generative AI is along a continuum.  </a:t>
            </a:r>
            <a:endParaRPr sz="2000" b="0" i="0" u="none" strike="noStrike" cap="none">
              <a:solidFill>
                <a:srgbClr val="002856"/>
              </a:solidFill>
              <a:latin typeface="Arial Black"/>
              <a:ea typeface="Arial Black"/>
              <a:cs typeface="Arial Black"/>
              <a:sym typeface="Arial Black"/>
            </a:endParaRPr>
          </a:p>
        </p:txBody>
      </p:sp>
      <p:sp>
        <p:nvSpPr>
          <p:cNvPr id="160" name="Google Shape;160;p81"/>
          <p:cNvSpPr/>
          <p:nvPr/>
        </p:nvSpPr>
        <p:spPr>
          <a:xfrm>
            <a:off x="3334950" y="4572000"/>
            <a:ext cx="6583200" cy="282900"/>
          </a:xfrm>
          <a:prstGeom prst="leftRight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4"/>
        <p:cNvGrpSpPr/>
        <p:nvPr/>
      </p:nvGrpSpPr>
      <p:grpSpPr>
        <a:xfrm>
          <a:off x="0" y="0"/>
          <a:ext cx="0" cy="0"/>
          <a:chOff x="0" y="0"/>
          <a:chExt cx="0" cy="0"/>
        </a:xfrm>
      </p:grpSpPr>
      <p:sp>
        <p:nvSpPr>
          <p:cNvPr id="165" name="Google Shape;165;gf613ea38c7_0_48"/>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endParaRPr/>
          </a:p>
        </p:txBody>
      </p:sp>
      <p:sp>
        <p:nvSpPr>
          <p:cNvPr id="166" name="Google Shape;166;gf613ea38c7_0_48"/>
          <p:cNvSpPr txBox="1">
            <a:spLocks noGrp="1"/>
          </p:cNvSpPr>
          <p:nvPr>
            <p:ph type="body" idx="1"/>
          </p:nvPr>
        </p:nvSpPr>
        <p:spPr>
          <a:xfrm>
            <a:off x="401700" y="722125"/>
            <a:ext cx="5694300" cy="5332500"/>
          </a:xfrm>
          <a:prstGeom prst="rect">
            <a:avLst/>
          </a:prstGeom>
          <a:noFill/>
          <a:ln>
            <a:noFill/>
          </a:ln>
        </p:spPr>
        <p:txBody>
          <a:bodyPr spcFirstLastPara="1" wrap="square" lIns="0" tIns="0" rIns="0" bIns="0" anchor="t" anchorCtr="0">
            <a:noAutofit/>
          </a:bodyPr>
          <a:lstStyle/>
          <a:p>
            <a:pPr marL="457200" lvl="0" indent="-355600" algn="l" rtl="0">
              <a:lnSpc>
                <a:spcPct val="90000"/>
              </a:lnSpc>
              <a:spcBef>
                <a:spcPts val="1200"/>
              </a:spcBef>
              <a:spcAft>
                <a:spcPts val="0"/>
              </a:spcAft>
              <a:buClr>
                <a:schemeClr val="lt1"/>
              </a:buClr>
              <a:buSzPts val="2000"/>
              <a:buChar char="•"/>
            </a:pPr>
            <a:r>
              <a:rPr lang="en-US" sz="1600">
                <a:solidFill>
                  <a:schemeClr val="lt1"/>
                </a:solidFill>
              </a:rPr>
              <a:t>By 2027, 30% of manufacturers will be using generative AI to increase product development efficiency.</a:t>
            </a:r>
            <a:endParaRPr sz="2600">
              <a:solidFill>
                <a:schemeClr val="lt1"/>
              </a:solidFill>
            </a:endParaRPr>
          </a:p>
          <a:p>
            <a:pPr marL="457200" lvl="0" indent="-355600" algn="l" rtl="0">
              <a:lnSpc>
                <a:spcPct val="90000"/>
              </a:lnSpc>
              <a:spcBef>
                <a:spcPts val="1200"/>
              </a:spcBef>
              <a:spcAft>
                <a:spcPts val="0"/>
              </a:spcAft>
              <a:buClr>
                <a:schemeClr val="lt1"/>
              </a:buClr>
              <a:buSzPts val="2000"/>
              <a:buChar char="•"/>
            </a:pPr>
            <a:r>
              <a:rPr lang="en-US" sz="1600">
                <a:solidFill>
                  <a:schemeClr val="lt1"/>
                </a:solidFill>
              </a:rPr>
              <a:t>By 2025, 50% of drug development initiatives will use generative AI.</a:t>
            </a:r>
            <a:endParaRPr sz="2600">
              <a:solidFill>
                <a:schemeClr val="lt1"/>
              </a:solidFill>
            </a:endParaRPr>
          </a:p>
          <a:p>
            <a:pPr marL="457200" lvl="0" indent="-355600" algn="l" rtl="0">
              <a:lnSpc>
                <a:spcPct val="90000"/>
              </a:lnSpc>
              <a:spcBef>
                <a:spcPts val="1200"/>
              </a:spcBef>
              <a:spcAft>
                <a:spcPts val="0"/>
              </a:spcAft>
              <a:buClr>
                <a:schemeClr val="lt1"/>
              </a:buClr>
              <a:buSzPts val="2000"/>
              <a:buChar char="•"/>
            </a:pPr>
            <a:r>
              <a:rPr lang="en-US" sz="1600">
                <a:solidFill>
                  <a:schemeClr val="lt1"/>
                </a:solidFill>
              </a:rPr>
              <a:t>By 2024, 50% of the largest low-code/no-code development platforms will provide “text to code” functionality in their AI suites.</a:t>
            </a:r>
            <a:endParaRPr sz="2600">
              <a:solidFill>
                <a:schemeClr val="lt1"/>
              </a:solidFill>
            </a:endParaRPr>
          </a:p>
          <a:p>
            <a:pPr marL="457200" lvl="0" indent="-355600" algn="l" rtl="0">
              <a:lnSpc>
                <a:spcPct val="90000"/>
              </a:lnSpc>
              <a:spcBef>
                <a:spcPts val="1200"/>
              </a:spcBef>
              <a:spcAft>
                <a:spcPts val="0"/>
              </a:spcAft>
              <a:buClr>
                <a:schemeClr val="lt1"/>
              </a:buClr>
              <a:buSzPts val="2000"/>
              <a:buChar char="•"/>
            </a:pPr>
            <a:r>
              <a:rPr lang="en-US" sz="1600">
                <a:solidFill>
                  <a:schemeClr val="lt1"/>
                </a:solidFill>
              </a:rPr>
              <a:t>By 2025, 20% of all test data for consumer-facing use cases will be synthetically generated.</a:t>
            </a:r>
            <a:endParaRPr sz="2600">
              <a:solidFill>
                <a:schemeClr val="lt1"/>
              </a:solidFill>
            </a:endParaRPr>
          </a:p>
          <a:p>
            <a:pPr marL="457200" lvl="0" indent="-355600" algn="l" rtl="0">
              <a:lnSpc>
                <a:spcPct val="90000"/>
              </a:lnSpc>
              <a:spcBef>
                <a:spcPts val="1200"/>
              </a:spcBef>
              <a:spcAft>
                <a:spcPts val="0"/>
              </a:spcAft>
              <a:buClr>
                <a:schemeClr val="lt1"/>
              </a:buClr>
              <a:buSzPts val="2000"/>
              <a:buChar char="•"/>
            </a:pPr>
            <a:r>
              <a:rPr lang="en-US" sz="1600">
                <a:solidFill>
                  <a:schemeClr val="lt1"/>
                </a:solidFill>
              </a:rPr>
              <a:t>By 2025, 30% of outbound marketing messages from large organizations will be synthetically generated.</a:t>
            </a:r>
            <a:endParaRPr sz="2600">
              <a:solidFill>
                <a:schemeClr val="lt1"/>
              </a:solidFill>
            </a:endParaRPr>
          </a:p>
          <a:p>
            <a:pPr marL="457200" lvl="0" indent="-355600" algn="l" rtl="0">
              <a:lnSpc>
                <a:spcPct val="90000"/>
              </a:lnSpc>
              <a:spcBef>
                <a:spcPts val="1200"/>
              </a:spcBef>
              <a:spcAft>
                <a:spcPts val="0"/>
              </a:spcAft>
              <a:buClr>
                <a:schemeClr val="lt1"/>
              </a:buClr>
              <a:buSzPts val="2000"/>
              <a:buChar char="•"/>
            </a:pPr>
            <a:r>
              <a:rPr lang="en-US" sz="1600">
                <a:solidFill>
                  <a:schemeClr val="lt1"/>
                </a:solidFill>
              </a:rPr>
              <a:t> By 2024, the European Union will pass legislation to mandate the “watermarking” of AI-generated artifacts.</a:t>
            </a:r>
            <a:endParaRPr sz="2600">
              <a:solidFill>
                <a:schemeClr val="lt1"/>
              </a:solidFill>
            </a:endParaRPr>
          </a:p>
          <a:p>
            <a:pPr marL="457200" lvl="0" indent="-355600" algn="l" rtl="0">
              <a:lnSpc>
                <a:spcPct val="90000"/>
              </a:lnSpc>
              <a:spcBef>
                <a:spcPts val="1200"/>
              </a:spcBef>
              <a:spcAft>
                <a:spcPts val="0"/>
              </a:spcAft>
              <a:buClr>
                <a:schemeClr val="lt1"/>
              </a:buClr>
              <a:buSzPts val="2000"/>
              <a:buChar char="•"/>
            </a:pPr>
            <a:r>
              <a:rPr lang="en-US" sz="1600">
                <a:solidFill>
                  <a:schemeClr val="lt1"/>
                </a:solidFill>
              </a:rPr>
              <a:t>By 2025, 20% of procedural code professionals will have retrained because generative AI will have cannibalized their core skill set and market value.</a:t>
            </a:r>
            <a:endParaRPr sz="1600">
              <a:solidFill>
                <a:schemeClr val="lt1"/>
              </a:solidFill>
            </a:endParaRPr>
          </a:p>
        </p:txBody>
      </p:sp>
      <p:sp>
        <p:nvSpPr>
          <p:cNvPr id="167" name="Google Shape;167;gf613ea38c7_0_48"/>
          <p:cNvSpPr txBox="1"/>
          <p:nvPr/>
        </p:nvSpPr>
        <p:spPr>
          <a:xfrm>
            <a:off x="6864500" y="416025"/>
            <a:ext cx="4867200" cy="1046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5"/>
                </a:solidFill>
                <a:latin typeface="Arial"/>
                <a:ea typeface="Arial"/>
                <a:cs typeface="Arial"/>
                <a:sym typeface="Arial"/>
              </a:rPr>
              <a:t>Generative AI will come to deeply shape our society</a:t>
            </a:r>
            <a:endParaRPr sz="2800" b="1" i="0" u="none" strike="noStrike" cap="none">
              <a:solidFill>
                <a:schemeClr val="accent5"/>
              </a:solidFill>
              <a:latin typeface="Arial"/>
              <a:ea typeface="Arial"/>
              <a:cs typeface="Arial"/>
              <a:sym typeface="Arial"/>
            </a:endParaRPr>
          </a:p>
        </p:txBody>
      </p:sp>
      <p:sp>
        <p:nvSpPr>
          <p:cNvPr id="168" name="Google Shape;168;gf613ea38c7_0_48"/>
          <p:cNvSpPr txBox="1">
            <a:spLocks noGrp="1"/>
          </p:cNvSpPr>
          <p:nvPr>
            <p:ph type="body" idx="1"/>
          </p:nvPr>
        </p:nvSpPr>
        <p:spPr>
          <a:xfrm>
            <a:off x="7243675" y="1524000"/>
            <a:ext cx="4177800" cy="4811100"/>
          </a:xfrm>
          <a:prstGeom prst="rect">
            <a:avLst/>
          </a:prstGeom>
          <a:solidFill>
            <a:schemeClr val="accent4"/>
          </a:solidFill>
          <a:ln>
            <a:noFill/>
          </a:ln>
        </p:spPr>
        <p:txBody>
          <a:bodyPr spcFirstLastPara="1" wrap="square" lIns="0" tIns="0" rIns="0" bIns="0" anchor="t" anchorCtr="0">
            <a:noAutofit/>
          </a:bodyPr>
          <a:lstStyle/>
          <a:p>
            <a:pPr marL="457200" lvl="0" indent="-342900" algn="l" rtl="0">
              <a:lnSpc>
                <a:spcPct val="90000"/>
              </a:lnSpc>
              <a:spcBef>
                <a:spcPts val="1200"/>
              </a:spcBef>
              <a:spcAft>
                <a:spcPts val="0"/>
              </a:spcAft>
              <a:buClr>
                <a:schemeClr val="dk1"/>
              </a:buClr>
              <a:buSzPts val="1800"/>
              <a:buChar char="•"/>
            </a:pPr>
            <a:r>
              <a:rPr lang="en-US" sz="1500"/>
              <a:t>The economic and social implications of generative AI are very disruptive. Creating artifacts such as narrative, code, images, video, designs and specifications was once the preserve of humans requiring expertise and time, both of which are expensive </a:t>
            </a:r>
            <a:endParaRPr/>
          </a:p>
          <a:p>
            <a:pPr marL="457200" lvl="0" indent="-342900" algn="l" rtl="0">
              <a:lnSpc>
                <a:spcPct val="90000"/>
              </a:lnSpc>
              <a:spcBef>
                <a:spcPts val="1200"/>
              </a:spcBef>
              <a:spcAft>
                <a:spcPts val="0"/>
              </a:spcAft>
              <a:buClr>
                <a:schemeClr val="dk1"/>
              </a:buClr>
              <a:buSzPts val="1800"/>
              <a:buChar char="•"/>
            </a:pPr>
            <a:r>
              <a:rPr lang="en-US" sz="1500"/>
              <a:t>Generative AI techniques such as GANs and natural language generation will take personalization to new heights</a:t>
            </a:r>
            <a:endParaRPr/>
          </a:p>
          <a:p>
            <a:pPr marL="457200" lvl="0" indent="-342900" algn="l" rtl="0">
              <a:lnSpc>
                <a:spcPct val="90000"/>
              </a:lnSpc>
              <a:spcBef>
                <a:spcPts val="1200"/>
              </a:spcBef>
              <a:spcAft>
                <a:spcPts val="0"/>
              </a:spcAft>
              <a:buClr>
                <a:schemeClr val="dk1"/>
              </a:buClr>
              <a:buSzPts val="1800"/>
              <a:buChar char="•"/>
            </a:pPr>
            <a:r>
              <a:rPr lang="en-US" sz="1500"/>
              <a:t>Generative AI will come to reshape many areas of the enterprise, from product, content and customer experience to analytics, software engineering and AI learning methods. </a:t>
            </a:r>
            <a:endParaRPr/>
          </a:p>
          <a:p>
            <a:pPr marL="457200" lvl="0" indent="-342900" algn="l" rtl="0">
              <a:lnSpc>
                <a:spcPct val="90000"/>
              </a:lnSpc>
              <a:spcBef>
                <a:spcPts val="1200"/>
              </a:spcBef>
              <a:spcAft>
                <a:spcPts val="0"/>
              </a:spcAft>
              <a:buClr>
                <a:schemeClr val="dk1"/>
              </a:buClr>
              <a:buSzPts val="1800"/>
              <a:buChar char="•"/>
            </a:pPr>
            <a:r>
              <a:rPr lang="en-US" sz="1500"/>
              <a:t>For the wider social contract to be struck in the postdeepfake (or “post-truth”) era, organizations must ground activities in strong ethical approaches.</a:t>
            </a:r>
            <a:endParaRPr/>
          </a:p>
          <a:p>
            <a:pPr marL="457200" lvl="0" indent="-228600" algn="l" rtl="0">
              <a:lnSpc>
                <a:spcPct val="90000"/>
              </a:lnSpc>
              <a:spcBef>
                <a:spcPts val="1200"/>
              </a:spcBef>
              <a:spcAft>
                <a:spcPts val="0"/>
              </a:spcAft>
              <a:buClr>
                <a:schemeClr val="dk1"/>
              </a:buClr>
              <a:buSzPts val="1800"/>
              <a:buNone/>
            </a:pP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f613ea38c7_0_17"/>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a:t>Actions</a:t>
            </a:r>
            <a:endParaRPr/>
          </a:p>
        </p:txBody>
      </p:sp>
      <p:sp>
        <p:nvSpPr>
          <p:cNvPr id="174" name="Google Shape;174;gf613ea38c7_0_17"/>
          <p:cNvSpPr txBox="1">
            <a:spLocks noGrp="1"/>
          </p:cNvSpPr>
          <p:nvPr>
            <p:ph type="body" idx="2"/>
          </p:nvPr>
        </p:nvSpPr>
        <p:spPr>
          <a:xfrm>
            <a:off x="565542" y="1178175"/>
            <a:ext cx="11166000" cy="4811100"/>
          </a:xfrm>
          <a:prstGeom prst="rect">
            <a:avLst/>
          </a:prstGeom>
          <a:noFill/>
          <a:ln>
            <a:noFill/>
          </a:ln>
        </p:spPr>
        <p:txBody>
          <a:bodyPr spcFirstLastPara="1" wrap="square" lIns="0" tIns="0" rIns="0" bIns="0" anchor="t" anchorCtr="0">
            <a:noAutofit/>
          </a:bodyPr>
          <a:lstStyle/>
          <a:p>
            <a:pPr marL="457200" lvl="0" indent="-381000" algn="l" rtl="0">
              <a:lnSpc>
                <a:spcPct val="90000"/>
              </a:lnSpc>
              <a:spcBef>
                <a:spcPts val="1200"/>
              </a:spcBef>
              <a:spcAft>
                <a:spcPts val="0"/>
              </a:spcAft>
              <a:buClr>
                <a:schemeClr val="dk1"/>
              </a:buClr>
              <a:buSzPts val="2400"/>
              <a:buChar char="•"/>
            </a:pPr>
            <a:r>
              <a:rPr lang="en-US" sz="2100" b="1"/>
              <a:t>Software and model development: </a:t>
            </a:r>
            <a:r>
              <a:rPr lang="en-US" sz="2100"/>
              <a:t>Use synthetic data approaches or simulation techniques to generate artifacts such as AI model training data, test data, designs and even code to enhance the accuracy of models and applications and cut their development time.</a:t>
            </a:r>
            <a:endParaRPr sz="3000"/>
          </a:p>
          <a:p>
            <a:pPr marL="457200" lvl="0" indent="-381000" algn="l" rtl="0">
              <a:lnSpc>
                <a:spcPct val="90000"/>
              </a:lnSpc>
              <a:spcBef>
                <a:spcPts val="1200"/>
              </a:spcBef>
              <a:spcAft>
                <a:spcPts val="0"/>
              </a:spcAft>
              <a:buClr>
                <a:schemeClr val="dk1"/>
              </a:buClr>
              <a:buSzPts val="2400"/>
              <a:buChar char="•"/>
            </a:pPr>
            <a:r>
              <a:rPr lang="en-US" sz="2100" b="1"/>
              <a:t>Product design: </a:t>
            </a:r>
            <a:r>
              <a:rPr lang="en-US" sz="2100"/>
              <a:t>Increase the likelihood of generative design success by assigning a knowledgeable resource to input design goals and constraints into the software/project, working closely with data science staff. </a:t>
            </a:r>
            <a:endParaRPr sz="3000"/>
          </a:p>
          <a:p>
            <a:pPr marL="457200" lvl="0" indent="-381000" algn="l" rtl="0">
              <a:lnSpc>
                <a:spcPct val="90000"/>
              </a:lnSpc>
              <a:spcBef>
                <a:spcPts val="1200"/>
              </a:spcBef>
              <a:spcAft>
                <a:spcPts val="0"/>
              </a:spcAft>
              <a:buClr>
                <a:schemeClr val="dk1"/>
              </a:buClr>
              <a:buSzPts val="2400"/>
              <a:buChar char="•"/>
            </a:pPr>
            <a:r>
              <a:rPr lang="en-US" sz="2100" b="1"/>
              <a:t>Content and customer experience: </a:t>
            </a:r>
            <a:r>
              <a:rPr lang="en-US" sz="2100"/>
              <a:t>Develop and serve content to fuel dynamic, personalized experiences such as creating and assembling text, images and videos in real time. </a:t>
            </a:r>
            <a:endParaRPr sz="3000"/>
          </a:p>
          <a:p>
            <a:pPr marL="457200" lvl="0" indent="-381000" algn="l" rtl="0">
              <a:lnSpc>
                <a:spcPct val="90000"/>
              </a:lnSpc>
              <a:spcBef>
                <a:spcPts val="1200"/>
              </a:spcBef>
              <a:spcAft>
                <a:spcPts val="0"/>
              </a:spcAft>
              <a:buClr>
                <a:schemeClr val="dk1"/>
              </a:buClr>
              <a:buSzPts val="2400"/>
              <a:buChar char="•"/>
            </a:pPr>
            <a:r>
              <a:rPr lang="en-US" sz="2100" b="1"/>
              <a:t>Ethical and reputational dimensions</a:t>
            </a:r>
            <a:r>
              <a:rPr lang="en-US" sz="2100"/>
              <a:t>: Assess financial and reputational risk, and invest in technologies (e.g. blockchain) to support the veracity and lineage of artifacts. Use the technology to achieve diversity and inclusion by generating low-bias data representing communities and minorities absent in the current training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0"/>
              </a:spcBef>
              <a:spcAft>
                <a:spcPts val="0"/>
              </a:spcAft>
              <a:buSzPts val="1800"/>
              <a:buChar char="•"/>
            </a:pPr>
            <a:r>
              <a:rPr lang="en-US" sz="3200" b="0" i="0" u="sng" strike="noStrike">
                <a:solidFill>
                  <a:srgbClr val="1155CC"/>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Innovation Insight for Generative AI</a:t>
            </a:r>
            <a:endParaRPr sz="4000" b="0"/>
          </a:p>
          <a:p>
            <a:pPr marL="457200" lvl="0" indent="-342900" algn="l" rtl="0">
              <a:lnSpc>
                <a:spcPct val="90000"/>
              </a:lnSpc>
              <a:spcBef>
                <a:spcPts val="0"/>
              </a:spcBef>
              <a:spcAft>
                <a:spcPts val="0"/>
              </a:spcAft>
              <a:buSzPts val="1800"/>
              <a:buChar char="•"/>
            </a:pPr>
            <a:r>
              <a:rPr lang="en-US" sz="3200" b="0" i="0" u="sng" strike="noStrike">
                <a:solidFill>
                  <a:srgbClr val="1155CC"/>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Preserving Privacy While Using Personal Data for AI Training</a:t>
            </a:r>
            <a:endParaRPr sz="4000" b="0"/>
          </a:p>
          <a:p>
            <a:pPr marL="457200" lvl="0" indent="-342900" algn="l" rtl="0">
              <a:lnSpc>
                <a:spcPct val="90000"/>
              </a:lnSpc>
              <a:spcBef>
                <a:spcPts val="0"/>
              </a:spcBef>
              <a:spcAft>
                <a:spcPts val="0"/>
              </a:spcAft>
              <a:buSzPts val="1800"/>
              <a:buChar char="•"/>
            </a:pPr>
            <a:r>
              <a:rPr lang="en-US" sz="3200" b="0" i="0" u="sng" strike="noStrike">
                <a:solidFill>
                  <a:srgbClr val="1155CC"/>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Client Question Video: What Do I Need to Know About Generative AI?</a:t>
            </a:r>
            <a:endParaRPr sz="4000" b="0"/>
          </a:p>
          <a:p>
            <a:pPr marL="457200" lvl="0" indent="-342900" algn="l" rtl="0">
              <a:lnSpc>
                <a:spcPct val="90000"/>
              </a:lnSpc>
              <a:spcBef>
                <a:spcPts val="0"/>
              </a:spcBef>
              <a:spcAft>
                <a:spcPts val="0"/>
              </a:spcAft>
              <a:buSzPts val="1800"/>
              <a:buChar char="•"/>
            </a:pPr>
            <a:r>
              <a:rPr lang="en-US" sz="3200" b="0" i="0" u="sng" strike="noStrike">
                <a:solidFill>
                  <a:srgbClr val="1155CC"/>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Top Strategic Technology Trends for 2022: Privacy-Enhancing Computation</a:t>
            </a:r>
            <a:endParaRPr sz="4000" b="0"/>
          </a:p>
        </p:txBody>
      </p:sp>
      <p:sp>
        <p:nvSpPr>
          <p:cNvPr id="180" name="Google Shape;180;p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Recommended Reading</a:t>
            </a:r>
            <a:endParaRPr/>
          </a:p>
        </p:txBody>
      </p:sp>
    </p:spTree>
  </p:cSld>
  <p:clrMapOvr>
    <a:masterClrMapping/>
  </p:clrMapOvr>
</p:sld>
</file>

<file path=ppt/theme/theme1.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916</Words>
  <Application>Microsoft Office PowerPoint</Application>
  <PresentationFormat>Widescreen</PresentationFormat>
  <Paragraphs>99</Paragraphs>
  <Slides>8</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Arial Black</vt:lpstr>
      <vt:lpstr>White bkgrnd master</vt:lpstr>
      <vt:lpstr>White bkgrnd master</vt:lpstr>
      <vt:lpstr>Top Trends in Generative AI 2022</vt:lpstr>
      <vt:lpstr>PowerPoint Presentation</vt:lpstr>
      <vt:lpstr>Key Use Cases are being Identified by Enterprises</vt:lpstr>
      <vt:lpstr>Marketplaces and services are responding to demand with a diverse set of services</vt:lpstr>
      <vt:lpstr>PowerPoint Presentation</vt:lpstr>
      <vt:lpstr>PowerPoint Presentation</vt:lpstr>
      <vt:lpstr>Actions</vt:lpstr>
      <vt:lpstr>Recommended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revision>1</cp:revision>
  <dcterms:created xsi:type="dcterms:W3CDTF">2023-02-24T15:53:30Z</dcterms:created>
  <dcterms:modified xsi:type="dcterms:W3CDTF">2023-02-24T15:53:31Z</dcterms:modified>
</cp:coreProperties>
</file>