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869" r:id="rId5"/>
    <p:sldMasterId id="2147483886" r:id="rId6"/>
    <p:sldMasterId id="2147483913" r:id="rId7"/>
    <p:sldMasterId id="2147483955" r:id="rId8"/>
  </p:sldMasterIdLst>
  <p:notesMasterIdLst>
    <p:notesMasterId r:id="rId25"/>
  </p:notesMasterIdLst>
  <p:handoutMasterIdLst>
    <p:handoutMasterId r:id="rId26"/>
  </p:handoutMasterIdLst>
  <p:sldIdLst>
    <p:sldId id="256" r:id="rId9"/>
    <p:sldId id="2147471168" r:id="rId10"/>
    <p:sldId id="2147471169" r:id="rId11"/>
    <p:sldId id="2147471181" r:id="rId12"/>
    <p:sldId id="2147471146" r:id="rId13"/>
    <p:sldId id="2147471184" r:id="rId14"/>
    <p:sldId id="2147471185" r:id="rId15"/>
    <p:sldId id="258" r:id="rId16"/>
    <p:sldId id="2147471177" r:id="rId17"/>
    <p:sldId id="2147471158" r:id="rId18"/>
    <p:sldId id="2147471172" r:id="rId19"/>
    <p:sldId id="260" r:id="rId20"/>
    <p:sldId id="2147471116" r:id="rId21"/>
    <p:sldId id="2147471171" r:id="rId22"/>
    <p:sldId id="2147471186" r:id="rId23"/>
    <p:sldId id="21474711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F06E1E-B86D-508E-2D87-5E7135C9D53E}" name="Lim,Soye" initials="SL" userId="S::Soye.Lim@gartner.com::21950fce-13eb-49b9-9a24-aa857d3869df" providerId="AD"/>
  <p188:author id="{9392EA1E-9453-3937-7D94-5C59C25EDF86}" name="Silver,Nora" initials="NS" userId="S::Nora.Silver@gartner.com::f4d5de43-753d-4c7e-99ff-51350c7a6a87" providerId="AD"/>
  <p188:author id="{C3C65D69-EDB2-5839-4165-7B220D0A5FB8}" name="Nunno,Tina" initials="N" userId="S::Tina.Nunno@gartner.com::71f721d6-30d1-4c14-901d-13e54127a384" providerId="AD"/>
  <p188:author id="{FF632573-F081-70DC-BB86-5C1D36E0905D}" name="Lim,Soye" initials="L" userId="S::soye.lim@gartner.com::21950fce-13eb-49b9-9a24-aa857d3869df" providerId="AD"/>
  <p188:author id="{B28E0DA1-61A6-0F81-FA36-D59ADE109E25}" name="Nunno,Tina" initials="Nu" userId="S::tina.nunno@gartner.com::71f721d6-30d1-4c14-901d-13e54127a384" providerId="AD"/>
  <p188:author id="{54B7A9A6-93A2-54B8-EEA1-40E43B4C7621}" name="Aronoff,Jon" initials="A" userId="S::jonathan.aronoff@gartner.com::463652ae-a90b-490d-b358-b79aac226971" providerId="AD"/>
  <p188:author id="{DA2529B5-EF6D-1F52-8AE4-4B4B66FB38C3}" name="Baik,Jeanette" initials="B" userId="S::Jeanette.Baik@gartner.com::95d146fb-3aab-406c-9315-384b70fd7f7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5102" autoAdjust="0"/>
  </p:normalViewPr>
  <p:slideViewPr>
    <p:cSldViewPr snapToGrid="0">
      <p:cViewPr varScale="1">
        <p:scale>
          <a:sx n="58" d="100"/>
          <a:sy n="58" d="100"/>
        </p:scale>
        <p:origin x="970" y="67"/>
      </p:cViewPr>
      <p:guideLst/>
    </p:cSldViewPr>
  </p:slideViewPr>
  <p:outlineViewPr>
    <p:cViewPr>
      <p:scale>
        <a:sx n="33" d="100"/>
        <a:sy n="33" d="100"/>
      </p:scale>
      <p:origin x="0" y="-10208"/>
    </p:cViewPr>
  </p:outlineViewPr>
  <p:notesTextViewPr>
    <p:cViewPr>
      <p:scale>
        <a:sx n="1" d="1"/>
        <a:sy n="1" d="1"/>
      </p:scale>
      <p:origin x="0" y="0"/>
    </p:cViewPr>
  </p:notesTextViewPr>
  <p:sorterViewPr>
    <p:cViewPr varScale="1">
      <p:scale>
        <a:sx n="75" d="100"/>
        <a:sy n="75" d="100"/>
      </p:scale>
      <p:origin x="0" y="-752"/>
    </p:cViewPr>
  </p:sorterViewPr>
  <p:notesViewPr>
    <p:cSldViewPr snapToGrid="0">
      <p:cViewPr varScale="1">
        <p:scale>
          <a:sx n="60" d="100"/>
          <a:sy n="60" d="100"/>
        </p:scale>
        <p:origin x="290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5/9/2023</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980301"/>
            <a:ext cx="4454746"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2023 Gartner, Inc. and/or its affiliates. All rights reserved. Gartner is a registered trademark of Gartner, Inc. or its affiliates.</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Board Brief on Generative AI: Supplemental Slides</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dirty="0"/>
              <a:t>Ver 2022-1208</a:t>
            </a:r>
          </a:p>
          <a:p>
            <a:endParaRPr lang="en-US" dirty="0"/>
          </a:p>
        </p:txBody>
      </p:sp>
    </p:spTree>
    <p:extLst>
      <p:ext uri="{BB962C8B-B14F-4D97-AF65-F5344CB8AC3E}">
        <p14:creationId xmlns:p14="http://schemas.microsoft.com/office/powerpoint/2010/main" val="4104669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4255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f385dba47a_2_60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1f385dba47a_2_60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lang="en-US" dirty="0"/>
          </a:p>
        </p:txBody>
      </p:sp>
    </p:spTree>
    <p:extLst>
      <p:ext uri="{BB962C8B-B14F-4D97-AF65-F5344CB8AC3E}">
        <p14:creationId xmlns:p14="http://schemas.microsoft.com/office/powerpoint/2010/main" val="4233759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5886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3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BEB53-37AE-D564-31B7-4EC02F3678D1}"/>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4DCD2AB8-636D-26B1-DD5F-C676D04FE1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757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3662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C2CF55-28DB-5281-C297-AD0CD3D0099D}"/>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7A7D00D3-CD5E-33D4-D81A-F611567CAF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633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826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777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648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4B185A-4ECC-82EB-C508-76B30B8FCDF1}"/>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11670579-8304-FF2D-E0B3-EFEEA299D07E}"/>
              </a:ext>
            </a:extLst>
          </p:cNvPr>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04" name="Google Shape;304;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74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04" name="Google Shape;304;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028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04" name="Google Shape;304;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741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04" name="Google Shape;304;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247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03558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1.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image" Target="../media/image2.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9" r:id="rId16"/>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3" y="6272984"/>
            <a:ext cx="3127043" cy="96950"/>
          </a:xfrm>
          <a:prstGeom prst="rect">
            <a:avLst/>
          </a:prstGeom>
          <a:noFill/>
        </p:spPr>
        <p:txBody>
          <a:bodyPr wrap="square" lIns="0" tIns="0" rIns="0" bIns="0" rtlCol="0" anchor="b" anchorCtr="0">
            <a:spAutoFit/>
          </a:bodyPr>
          <a:lstStyle/>
          <a:p>
            <a:pPr>
              <a:lnSpc>
                <a:spcPct val="90000"/>
              </a:lnSpc>
              <a:spcBef>
                <a:spcPts val="0"/>
              </a:spcBef>
              <a:spcAft>
                <a:spcPts val="1200"/>
              </a:spcAft>
            </a:pPr>
            <a:r>
              <a:rPr lang="en-US" sz="700" b="1" dirty="0">
                <a:solidFill>
                  <a:schemeClr val="tx1"/>
                </a:solidFill>
              </a:rPr>
              <a:t>RESTRICTED to Gartner Research Board Member Organizations</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grpSp>
        <p:nvGrpSpPr>
          <p:cNvPr id="4" name="Group 3">
            <a:extLst>
              <a:ext uri="{FF2B5EF4-FFF2-40B4-BE49-F238E27FC236}">
                <a16:creationId xmlns:a16="http://schemas.microsoft.com/office/drawing/2014/main" id="{7FE56E15-776F-DB46-9094-FC4EA906D3B2}"/>
              </a:ext>
            </a:extLst>
          </p:cNvPr>
          <p:cNvGrpSpPr/>
          <p:nvPr userDrawn="1"/>
        </p:nvGrpSpPr>
        <p:grpSpPr>
          <a:xfrm>
            <a:off x="12257886" y="0"/>
            <a:ext cx="1459383" cy="6858000"/>
            <a:chOff x="12257886" y="0"/>
            <a:chExt cx="1459383" cy="5909350"/>
          </a:xfrm>
        </p:grpSpPr>
        <p:sp>
          <p:nvSpPr>
            <p:cNvPr id="9" name="Rectangle 8">
              <a:extLst>
                <a:ext uri="{FF2B5EF4-FFF2-40B4-BE49-F238E27FC236}">
                  <a16:creationId xmlns:a16="http://schemas.microsoft.com/office/drawing/2014/main" id="{4844E9D1-B9A5-D847-BB40-4548EC1ABB04}"/>
                </a:ext>
              </a:extLst>
            </p:cNvPr>
            <p:cNvSpPr/>
            <p:nvPr userDrawn="1"/>
          </p:nvSpPr>
          <p:spPr>
            <a:xfrm>
              <a:off x="12257888" y="1272034"/>
              <a:ext cx="1459381" cy="35559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900" b="1" dirty="0">
                  <a:solidFill>
                    <a:srgbClr val="FFFFFF"/>
                  </a:solidFill>
                </a:rPr>
                <a:t>Gartner Blue</a:t>
              </a:r>
            </a:p>
            <a:p>
              <a:pPr algn="ctr">
                <a:spcBef>
                  <a:spcPts val="0"/>
                </a:spcBef>
              </a:pPr>
              <a:r>
                <a:rPr lang="en-US" sz="900" dirty="0">
                  <a:solidFill>
                    <a:srgbClr val="FFFFFF"/>
                  </a:solidFill>
                </a:rPr>
                <a:t>R0 G40 B86</a:t>
              </a:r>
            </a:p>
          </p:txBody>
        </p:sp>
        <p:sp>
          <p:nvSpPr>
            <p:cNvPr id="11" name="Rectangle 10">
              <a:extLst>
                <a:ext uri="{FF2B5EF4-FFF2-40B4-BE49-F238E27FC236}">
                  <a16:creationId xmlns:a16="http://schemas.microsoft.com/office/drawing/2014/main" id="{6B74E44C-9042-1A47-8C9F-56C20D726B35}"/>
                </a:ext>
              </a:extLst>
            </p:cNvPr>
            <p:cNvSpPr>
              <a:spLocks noChangeAspect="1"/>
            </p:cNvSpPr>
            <p:nvPr userDrawn="1"/>
          </p:nvSpPr>
          <p:spPr>
            <a:xfrm>
              <a:off x="12257888" y="2339846"/>
              <a:ext cx="1459381" cy="355598"/>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Bef>
                  <a:spcPts val="0"/>
                </a:spcBef>
              </a:pPr>
              <a:r>
                <a:rPr lang="en-US" sz="900" b="1" dirty="0">
                  <a:solidFill>
                    <a:srgbClr val="000000"/>
                  </a:solidFill>
                </a:rPr>
                <a:t>Sky</a:t>
              </a:r>
            </a:p>
            <a:p>
              <a:pPr algn="ctr">
                <a:spcBef>
                  <a:spcPts val="0"/>
                </a:spcBef>
              </a:pPr>
              <a:r>
                <a:rPr lang="en-US" sz="900" dirty="0">
                  <a:solidFill>
                    <a:srgbClr val="000000"/>
                  </a:solidFill>
                </a:rPr>
                <a:t>R0 G154 B215</a:t>
              </a:r>
            </a:p>
          </p:txBody>
        </p:sp>
        <p:sp>
          <p:nvSpPr>
            <p:cNvPr id="12" name="Rectangle 11">
              <a:extLst>
                <a:ext uri="{FF2B5EF4-FFF2-40B4-BE49-F238E27FC236}">
                  <a16:creationId xmlns:a16="http://schemas.microsoft.com/office/drawing/2014/main" id="{E8C1923D-5DAF-074A-AEC9-BD5FF3A2BB89}"/>
                </a:ext>
              </a:extLst>
            </p:cNvPr>
            <p:cNvSpPr>
              <a:spLocks noChangeAspect="1"/>
            </p:cNvSpPr>
            <p:nvPr userDrawn="1"/>
          </p:nvSpPr>
          <p:spPr>
            <a:xfrm>
              <a:off x="12257888" y="2695444"/>
              <a:ext cx="1459381" cy="355598"/>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Bef>
                  <a:spcPts val="0"/>
                </a:spcBef>
              </a:pPr>
              <a:r>
                <a:rPr lang="en-US" sz="900" b="1" dirty="0">
                  <a:solidFill>
                    <a:srgbClr val="000000"/>
                  </a:solidFill>
                </a:rPr>
                <a:t>Surf</a:t>
              </a:r>
            </a:p>
            <a:p>
              <a:pPr algn="ctr">
                <a:spcBef>
                  <a:spcPts val="0"/>
                </a:spcBef>
              </a:pPr>
              <a:r>
                <a:rPr lang="en-US" sz="900" dirty="0">
                  <a:solidFill>
                    <a:srgbClr val="000000"/>
                  </a:solidFill>
                </a:rPr>
                <a:t>R6 G196 B176</a:t>
              </a:r>
            </a:p>
          </p:txBody>
        </p:sp>
        <p:sp>
          <p:nvSpPr>
            <p:cNvPr id="13" name="Rectangle 12">
              <a:extLst>
                <a:ext uri="{FF2B5EF4-FFF2-40B4-BE49-F238E27FC236}">
                  <a16:creationId xmlns:a16="http://schemas.microsoft.com/office/drawing/2014/main" id="{9518D835-3BF6-3848-A651-052A6CF38E7D}"/>
                </a:ext>
              </a:extLst>
            </p:cNvPr>
            <p:cNvSpPr>
              <a:spLocks noChangeAspect="1"/>
            </p:cNvSpPr>
            <p:nvPr userDrawn="1"/>
          </p:nvSpPr>
          <p:spPr>
            <a:xfrm>
              <a:off x="12257888" y="1627632"/>
              <a:ext cx="1459381" cy="356616"/>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Bef>
                  <a:spcPts val="0"/>
                </a:spcBef>
              </a:pPr>
              <a:r>
                <a:rPr lang="en-US" sz="900" b="1" dirty="0">
                  <a:solidFill>
                    <a:srgbClr val="000000"/>
                  </a:solidFill>
                </a:rPr>
                <a:t>Lemon</a:t>
              </a:r>
            </a:p>
            <a:p>
              <a:pPr algn="ctr">
                <a:spcBef>
                  <a:spcPts val="0"/>
                </a:spcBef>
              </a:pPr>
              <a:r>
                <a:rPr lang="en-US" sz="900" dirty="0">
                  <a:solidFill>
                    <a:srgbClr val="000000"/>
                  </a:solidFill>
                </a:rPr>
                <a:t>R254 G193 B13</a:t>
              </a:r>
            </a:p>
          </p:txBody>
        </p:sp>
        <p:sp>
          <p:nvSpPr>
            <p:cNvPr id="15" name="Rectangle 14">
              <a:extLst>
                <a:ext uri="{FF2B5EF4-FFF2-40B4-BE49-F238E27FC236}">
                  <a16:creationId xmlns:a16="http://schemas.microsoft.com/office/drawing/2014/main" id="{E61CC3E9-CA63-6547-A540-3FE58F79233C}"/>
                </a:ext>
              </a:extLst>
            </p:cNvPr>
            <p:cNvSpPr>
              <a:spLocks noChangeAspect="1"/>
            </p:cNvSpPr>
            <p:nvPr userDrawn="1"/>
          </p:nvSpPr>
          <p:spPr>
            <a:xfrm>
              <a:off x="12257887" y="3051042"/>
              <a:ext cx="1459381" cy="355598"/>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Bef>
                  <a:spcPts val="0"/>
                </a:spcBef>
              </a:pPr>
              <a:r>
                <a:rPr lang="en-US" sz="900" b="1" dirty="0">
                  <a:solidFill>
                    <a:srgbClr val="000000"/>
                  </a:solidFill>
                </a:rPr>
                <a:t>Tangerine</a:t>
              </a:r>
            </a:p>
            <a:p>
              <a:pPr algn="ctr">
                <a:spcBef>
                  <a:spcPts val="0"/>
                </a:spcBef>
              </a:pPr>
              <a:r>
                <a:rPr lang="en-US" sz="900" dirty="0">
                  <a:solidFill>
                    <a:srgbClr val="000000"/>
                  </a:solidFill>
                </a:rPr>
                <a:t>R255 G84 B10</a:t>
              </a:r>
            </a:p>
          </p:txBody>
        </p:sp>
        <p:sp>
          <p:nvSpPr>
            <p:cNvPr id="16" name="Rectangle 15">
              <a:extLst>
                <a:ext uri="{FF2B5EF4-FFF2-40B4-BE49-F238E27FC236}">
                  <a16:creationId xmlns:a16="http://schemas.microsoft.com/office/drawing/2014/main" id="{FA778CD6-A87A-EB4B-86B1-4E6C38F55594}"/>
                </a:ext>
              </a:extLst>
            </p:cNvPr>
            <p:cNvSpPr>
              <a:spLocks noChangeAspect="1"/>
            </p:cNvSpPr>
            <p:nvPr userDrawn="1"/>
          </p:nvSpPr>
          <p:spPr>
            <a:xfrm>
              <a:off x="12257888" y="1983230"/>
              <a:ext cx="1459381" cy="356616"/>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Bef>
                  <a:spcPts val="0"/>
                </a:spcBef>
              </a:pPr>
              <a:r>
                <a:rPr lang="en-US" sz="900" b="1" dirty="0">
                  <a:solidFill>
                    <a:srgbClr val="000000"/>
                  </a:solidFill>
                </a:rPr>
                <a:t>Rose</a:t>
              </a:r>
            </a:p>
            <a:p>
              <a:pPr algn="ctr">
                <a:spcBef>
                  <a:spcPts val="0"/>
                </a:spcBef>
              </a:pPr>
              <a:r>
                <a:rPr lang="en-US" sz="900" dirty="0">
                  <a:solidFill>
                    <a:srgbClr val="000000"/>
                  </a:solidFill>
                </a:rPr>
                <a:t>R232 G17 B89</a:t>
              </a:r>
            </a:p>
          </p:txBody>
        </p:sp>
        <p:sp>
          <p:nvSpPr>
            <p:cNvPr id="17" name="Rectangle 16">
              <a:extLst>
                <a:ext uri="{FF2B5EF4-FFF2-40B4-BE49-F238E27FC236}">
                  <a16:creationId xmlns:a16="http://schemas.microsoft.com/office/drawing/2014/main" id="{CDCA3A08-367D-6544-BDA7-F6DE7DD21F51}"/>
                </a:ext>
              </a:extLst>
            </p:cNvPr>
            <p:cNvSpPr>
              <a:spLocks noChangeAspect="1"/>
            </p:cNvSpPr>
            <p:nvPr userDrawn="1"/>
          </p:nvSpPr>
          <p:spPr>
            <a:xfrm>
              <a:off x="12257886" y="3405623"/>
              <a:ext cx="1459381" cy="355598"/>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Bef>
                  <a:spcPts val="0"/>
                </a:spcBef>
              </a:pPr>
              <a:r>
                <a:rPr lang="en-US" sz="900" b="1" dirty="0">
                  <a:solidFill>
                    <a:srgbClr val="FFFFFF"/>
                  </a:solidFill>
                </a:rPr>
                <a:t>Steel</a:t>
              </a:r>
            </a:p>
            <a:p>
              <a:pPr algn="ctr">
                <a:spcBef>
                  <a:spcPts val="0"/>
                </a:spcBef>
              </a:pPr>
              <a:r>
                <a:rPr lang="en-US" sz="900" dirty="0">
                  <a:solidFill>
                    <a:srgbClr val="FFFFFF"/>
                  </a:solidFill>
                </a:rPr>
                <a:t>R111 G120 B120</a:t>
              </a:r>
            </a:p>
          </p:txBody>
        </p:sp>
        <p:sp>
          <p:nvSpPr>
            <p:cNvPr id="18" name="Rectangle 17">
              <a:extLst>
                <a:ext uri="{FF2B5EF4-FFF2-40B4-BE49-F238E27FC236}">
                  <a16:creationId xmlns:a16="http://schemas.microsoft.com/office/drawing/2014/main" id="{0A892EF2-DCC7-E84F-A90B-407105CD40EF}"/>
                </a:ext>
              </a:extLst>
            </p:cNvPr>
            <p:cNvSpPr/>
            <p:nvPr userDrawn="1"/>
          </p:nvSpPr>
          <p:spPr>
            <a:xfrm>
              <a:off x="12257888" y="0"/>
              <a:ext cx="1459381" cy="1272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900" b="1" dirty="0">
                  <a:solidFill>
                    <a:srgbClr val="FFFFFF"/>
                  </a:solidFill>
                </a:rPr>
                <a:t>Research Board Black</a:t>
              </a:r>
            </a:p>
            <a:p>
              <a:pPr algn="ctr">
                <a:spcBef>
                  <a:spcPts val="0"/>
                </a:spcBef>
              </a:pPr>
              <a:r>
                <a:rPr lang="en-US" sz="900" dirty="0">
                  <a:solidFill>
                    <a:srgbClr val="FFFFFF"/>
                  </a:solidFill>
                </a:rPr>
                <a:t>R0 G0 </a:t>
              </a:r>
              <a:r>
                <a:rPr lang="en-US" sz="900" dirty="0" err="1">
                  <a:solidFill>
                    <a:srgbClr val="FFFFFF"/>
                  </a:solidFill>
                </a:rPr>
                <a:t>B0</a:t>
              </a:r>
              <a:endParaRPr lang="en-US" sz="900" dirty="0">
                <a:solidFill>
                  <a:srgbClr val="FFFFFF"/>
                </a:solidFill>
              </a:endParaRPr>
            </a:p>
          </p:txBody>
        </p:sp>
        <p:sp>
          <p:nvSpPr>
            <p:cNvPr id="19" name="Rectangle 18">
              <a:extLst>
                <a:ext uri="{FF2B5EF4-FFF2-40B4-BE49-F238E27FC236}">
                  <a16:creationId xmlns:a16="http://schemas.microsoft.com/office/drawing/2014/main" id="{2786A548-CE62-6F4F-9A8C-9217FD4094C5}"/>
                </a:ext>
              </a:extLst>
            </p:cNvPr>
            <p:cNvSpPr/>
            <p:nvPr userDrawn="1"/>
          </p:nvSpPr>
          <p:spPr>
            <a:xfrm>
              <a:off x="12257886" y="4847455"/>
              <a:ext cx="1459382" cy="353965"/>
            </a:xfrm>
            <a:prstGeom prst="rect">
              <a:avLst/>
            </a:prstGeom>
            <a:solidFill>
              <a:srgbClr val="00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000000"/>
                  </a:solidFill>
                </a:rPr>
                <a:t>Success Green</a:t>
              </a:r>
            </a:p>
            <a:p>
              <a:pPr algn="ctr"/>
              <a:r>
                <a:rPr lang="en-US" sz="900">
                  <a:solidFill>
                    <a:srgbClr val="000000"/>
                  </a:solidFill>
                </a:rPr>
                <a:t>R0 G167 B109</a:t>
              </a:r>
            </a:p>
          </p:txBody>
        </p:sp>
        <p:sp>
          <p:nvSpPr>
            <p:cNvPr id="20" name="Rectangle 19">
              <a:extLst>
                <a:ext uri="{FF2B5EF4-FFF2-40B4-BE49-F238E27FC236}">
                  <a16:creationId xmlns:a16="http://schemas.microsoft.com/office/drawing/2014/main" id="{BBF11BD3-2811-DB45-A440-1ABAF63997B3}"/>
                </a:ext>
              </a:extLst>
            </p:cNvPr>
            <p:cNvSpPr/>
            <p:nvPr userDrawn="1"/>
          </p:nvSpPr>
          <p:spPr>
            <a:xfrm>
              <a:off x="12257886" y="5555385"/>
              <a:ext cx="1459381" cy="353965"/>
            </a:xfrm>
            <a:prstGeom prst="rect">
              <a:avLst/>
            </a:prstGeom>
            <a:solidFill>
              <a:srgbClr val="DE0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FF"/>
                  </a:solidFill>
                </a:rPr>
                <a:t>Error Red</a:t>
              </a:r>
            </a:p>
            <a:p>
              <a:pPr algn="ctr"/>
              <a:r>
                <a:rPr lang="en-US" sz="900">
                  <a:solidFill>
                    <a:srgbClr val="FFFFFF"/>
                  </a:solidFill>
                </a:rPr>
                <a:t>R222 G10 B1</a:t>
              </a:r>
            </a:p>
          </p:txBody>
        </p:sp>
        <p:sp>
          <p:nvSpPr>
            <p:cNvPr id="21" name="Rectangle 20">
              <a:extLst>
                <a:ext uri="{FF2B5EF4-FFF2-40B4-BE49-F238E27FC236}">
                  <a16:creationId xmlns:a16="http://schemas.microsoft.com/office/drawing/2014/main" id="{2E6E5DEF-A79A-3C40-87DA-3EDD18FAFE5B}"/>
                </a:ext>
              </a:extLst>
            </p:cNvPr>
            <p:cNvSpPr/>
            <p:nvPr userDrawn="1"/>
          </p:nvSpPr>
          <p:spPr>
            <a:xfrm>
              <a:off x="12257886" y="5201420"/>
              <a:ext cx="1459381" cy="353965"/>
            </a:xfrm>
            <a:prstGeom prst="rect">
              <a:avLst/>
            </a:prstGeom>
            <a:solidFill>
              <a:srgbClr val="F5A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000000"/>
                  </a:solidFill>
                </a:rPr>
                <a:t>Warning Yellow</a:t>
              </a:r>
            </a:p>
            <a:p>
              <a:pPr algn="ctr"/>
              <a:r>
                <a:rPr lang="en-US" sz="900">
                  <a:solidFill>
                    <a:srgbClr val="000000"/>
                  </a:solidFill>
                </a:rPr>
                <a:t>R245 G171 B35</a:t>
              </a:r>
            </a:p>
          </p:txBody>
        </p:sp>
        <p:sp>
          <p:nvSpPr>
            <p:cNvPr id="22" name="Rectangle 21">
              <a:extLst>
                <a:ext uri="{FF2B5EF4-FFF2-40B4-BE49-F238E27FC236}">
                  <a16:creationId xmlns:a16="http://schemas.microsoft.com/office/drawing/2014/main" id="{B0B33008-4029-3D40-A847-8A40DE8E80AD}"/>
                </a:ext>
              </a:extLst>
            </p:cNvPr>
            <p:cNvSpPr/>
            <p:nvPr userDrawn="1"/>
          </p:nvSpPr>
          <p:spPr>
            <a:xfrm>
              <a:off x="12257886" y="4488132"/>
              <a:ext cx="1459381" cy="355598"/>
            </a:xfrm>
            <a:prstGeom prst="rect">
              <a:avLst/>
            </a:prstGeom>
            <a:solidFill>
              <a:srgbClr val="005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FF"/>
                  </a:solidFill>
                </a:rPr>
                <a:t>Link Blue</a:t>
              </a:r>
            </a:p>
            <a:p>
              <a:pPr algn="ctr"/>
              <a:r>
                <a:rPr lang="en-US" sz="900">
                  <a:solidFill>
                    <a:srgbClr val="FFFFFF"/>
                  </a:solidFill>
                </a:rPr>
                <a:t>R0 G82 B214</a:t>
              </a:r>
            </a:p>
          </p:txBody>
        </p:sp>
        <p:sp>
          <p:nvSpPr>
            <p:cNvPr id="23" name="Rectangle 22">
              <a:extLst>
                <a:ext uri="{FF2B5EF4-FFF2-40B4-BE49-F238E27FC236}">
                  <a16:creationId xmlns:a16="http://schemas.microsoft.com/office/drawing/2014/main" id="{EB050B9C-F01C-AB4F-AB1A-C8532F343BD3}"/>
                </a:ext>
              </a:extLst>
            </p:cNvPr>
            <p:cNvSpPr/>
            <p:nvPr userDrawn="1"/>
          </p:nvSpPr>
          <p:spPr>
            <a:xfrm>
              <a:off x="12257886" y="4137009"/>
              <a:ext cx="1459381" cy="35559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000000"/>
                  </a:solidFill>
                </a:rPr>
                <a:t>Steel Tint 3</a:t>
              </a:r>
              <a:br>
                <a:rPr lang="en-US" sz="900" b="1">
                  <a:solidFill>
                    <a:srgbClr val="000000"/>
                  </a:solidFill>
                </a:rPr>
              </a:br>
              <a:r>
                <a:rPr lang="en-US" sz="900">
                  <a:solidFill>
                    <a:srgbClr val="000000"/>
                  </a:solidFill>
                </a:rPr>
                <a:t>R211 G211 B211</a:t>
              </a:r>
            </a:p>
          </p:txBody>
        </p:sp>
        <p:sp>
          <p:nvSpPr>
            <p:cNvPr id="24" name="Rectangle 23">
              <a:extLst>
                <a:ext uri="{FF2B5EF4-FFF2-40B4-BE49-F238E27FC236}">
                  <a16:creationId xmlns:a16="http://schemas.microsoft.com/office/drawing/2014/main" id="{4795AE54-C2EE-5947-8B46-12B5B8C8F72C}"/>
                </a:ext>
              </a:extLst>
            </p:cNvPr>
            <p:cNvSpPr/>
            <p:nvPr userDrawn="1"/>
          </p:nvSpPr>
          <p:spPr>
            <a:xfrm>
              <a:off x="12257886" y="3776170"/>
              <a:ext cx="1459381" cy="35559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000000"/>
                  </a:solidFill>
                </a:rPr>
                <a:t>Background Gray</a:t>
              </a:r>
            </a:p>
            <a:p>
              <a:pPr algn="ctr"/>
              <a:r>
                <a:rPr lang="en-US" sz="900">
                  <a:solidFill>
                    <a:srgbClr val="000000"/>
                  </a:solidFill>
                </a:rPr>
                <a:t>R244 G244 B244</a:t>
              </a:r>
            </a:p>
          </p:txBody>
        </p:sp>
      </p:grpSp>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56" r:id="rId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theverge.com/2023/1/16/23557098/generative-ai-art-copyright-legal-lawsuit-stable-diffusion-midjourney-deviantart" TargetMode="External"/><Relationship Id="rId5" Type="http://schemas.openxmlformats.org/officeDocument/2006/relationships/hyperlink" Target="https://textio.com/blog/chatgpt-writes-job-posts/99089591200" TargetMode="External"/><Relationship Id="rId4" Type="http://schemas.openxmlformats.org/officeDocument/2006/relationships/hyperlink" Target="https://www.theverge.com/2023/2/8/23590864/google-ai-chatbot-bard-mistake-error-exoplanet-demo"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zmodo.com/amazon-chatgpt-ai-software-job-coding-1850034383"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hyperlink" Target="https://www.techspot.com/news/97590-microsoft-bing-chatbot-ai-susceptible-several-types-prompt.html" TargetMode="External"/><Relationship Id="rId4" Type="http://schemas.openxmlformats.org/officeDocument/2006/relationships/hyperlink" Target="https://openai.com/policies/privacy-policy"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gartner.com/document/code/757883"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E7B705-E8FD-4837-9D53-2B873FFB1A35}"/>
              </a:ext>
            </a:extLst>
          </p:cNvPr>
          <p:cNvSpPr>
            <a:spLocks noGrp="1"/>
          </p:cNvSpPr>
          <p:nvPr>
            <p:ph type="ctrTitle"/>
          </p:nvPr>
        </p:nvSpPr>
        <p:spPr/>
        <p:txBody>
          <a:bodyPr/>
          <a:lstStyle/>
          <a:p>
            <a:r>
              <a:rPr lang="en-US" dirty="0"/>
              <a:t>Board Brief on Generative AI:</a:t>
            </a:r>
            <a:br>
              <a:rPr lang="en-US" dirty="0"/>
            </a:br>
            <a:r>
              <a:rPr lang="en-US" dirty="0"/>
              <a:t>Supplemental Slides</a:t>
            </a:r>
          </a:p>
        </p:txBody>
      </p:sp>
    </p:spTree>
    <p:extLst>
      <p:ext uri="{BB962C8B-B14F-4D97-AF65-F5344CB8AC3E}">
        <p14:creationId xmlns:p14="http://schemas.microsoft.com/office/powerpoint/2010/main" val="3567511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4BCC-C3A2-B352-3A2B-B49033846BA0}"/>
              </a:ext>
            </a:extLst>
          </p:cNvPr>
          <p:cNvSpPr>
            <a:spLocks noGrp="1"/>
          </p:cNvSpPr>
          <p:nvPr>
            <p:ph type="title" idx="4294967295"/>
          </p:nvPr>
        </p:nvSpPr>
        <p:spPr>
          <a:xfrm>
            <a:off x="477216" y="1655762"/>
            <a:ext cx="3757613" cy="3546475"/>
          </a:xfrm>
        </p:spPr>
        <p:txBody>
          <a:bodyPr wrap="square">
            <a:spAutoFit/>
          </a:bodyPr>
          <a:lstStyle/>
          <a:p>
            <a:pPr>
              <a:spcBef>
                <a:spcPts val="0"/>
              </a:spcBef>
            </a:pPr>
            <a:r>
              <a:rPr lang="en-US" dirty="0">
                <a:solidFill>
                  <a:srgbClr val="000000"/>
                </a:solidFill>
                <a:latin typeface="Arial" panose="020B0604020202020204" pitchFamily="34" charset="0"/>
                <a:cs typeface="Arial" panose="020B0604020202020204" pitchFamily="34" charset="0"/>
              </a:rPr>
              <a:t>Business leaders expect AI to be the differentiating technology in the next five years, especially for revenue generation and operations.</a:t>
            </a:r>
          </a:p>
        </p:txBody>
      </p:sp>
      <p:sp>
        <p:nvSpPr>
          <p:cNvPr id="4" name="Google Shape;479;p79">
            <a:extLst>
              <a:ext uri="{FF2B5EF4-FFF2-40B4-BE49-F238E27FC236}">
                <a16:creationId xmlns:a16="http://schemas.microsoft.com/office/drawing/2014/main" id="{7D0A5CD4-0C86-A970-83A2-373F2EEE6D14}"/>
              </a:ext>
            </a:extLst>
          </p:cNvPr>
          <p:cNvSpPr txBox="1">
            <a:spLocks/>
          </p:cNvSpPr>
          <p:nvPr/>
        </p:nvSpPr>
        <p:spPr>
          <a:xfrm>
            <a:off x="5512626" y="1070127"/>
            <a:ext cx="6239948" cy="78944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90000"/>
              </a:lnSpc>
              <a:spcBef>
                <a:spcPts val="1200"/>
              </a:spcBef>
              <a:spcAft>
                <a:spcPts val="0"/>
              </a:spcAft>
              <a:buClr>
                <a:schemeClr val="dk2"/>
              </a:buClr>
              <a:buSzPts val="18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914400">
              <a:spcBef>
                <a:spcPts val="0"/>
              </a:spcBef>
              <a:buClr>
                <a:srgbClr val="002856"/>
              </a:buClr>
              <a:buSzPts val="2800"/>
            </a:pPr>
            <a:r>
              <a:rPr lang="en-US" sz="1900" kern="0" dirty="0">
                <a:solidFill>
                  <a:srgbClr val="000000"/>
                </a:solidFill>
                <a:latin typeface="Arial" panose="020B0604020202020204" pitchFamily="34" charset="0"/>
                <a:ea typeface="Arial"/>
                <a:cs typeface="Arial" panose="020B0604020202020204" pitchFamily="34" charset="0"/>
                <a:sym typeface="Arial"/>
              </a:rPr>
              <a:t>39% of business and IT leaders expect AI-related technologies to be </a:t>
            </a:r>
            <a:r>
              <a:rPr lang="en-US" sz="1900" kern="0" dirty="0">
                <a:solidFill>
                  <a:schemeClr val="accent5"/>
                </a:solidFill>
                <a:latin typeface="Arial" panose="020B0604020202020204" pitchFamily="34" charset="0"/>
                <a:ea typeface="Arial"/>
                <a:cs typeface="Arial" panose="020B0604020202020204" pitchFamily="34" charset="0"/>
                <a:sym typeface="Arial"/>
              </a:rPr>
              <a:t>especially important in the next five years</a:t>
            </a:r>
            <a:r>
              <a:rPr lang="en-US" sz="1900" kern="0" dirty="0">
                <a:solidFill>
                  <a:srgbClr val="000000"/>
                </a:solidFill>
                <a:latin typeface="Arial" panose="020B0604020202020204" pitchFamily="34" charset="0"/>
                <a:ea typeface="Arial"/>
                <a:cs typeface="Arial" panose="020B0604020202020204" pitchFamily="34" charset="0"/>
                <a:sym typeface="Arial"/>
              </a:rPr>
              <a:t>, greater than any other technology.</a:t>
            </a:r>
          </a:p>
        </p:txBody>
      </p:sp>
      <p:sp>
        <p:nvSpPr>
          <p:cNvPr id="6" name="Google Shape;541;p84">
            <a:extLst>
              <a:ext uri="{FF2B5EF4-FFF2-40B4-BE49-F238E27FC236}">
                <a16:creationId xmlns:a16="http://schemas.microsoft.com/office/drawing/2014/main" id="{3F2EBBB2-9A74-706E-D96B-A39110A7126A}"/>
              </a:ext>
            </a:extLst>
          </p:cNvPr>
          <p:cNvSpPr txBox="1">
            <a:spLocks/>
          </p:cNvSpPr>
          <p:nvPr/>
        </p:nvSpPr>
        <p:spPr>
          <a:xfrm>
            <a:off x="5492152" y="2363758"/>
            <a:ext cx="6239948" cy="78944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90000"/>
              </a:lnSpc>
              <a:spcBef>
                <a:spcPts val="1200"/>
              </a:spcBef>
              <a:spcAft>
                <a:spcPts val="0"/>
              </a:spcAft>
              <a:buClr>
                <a:schemeClr val="dk2"/>
              </a:buClr>
              <a:buSzPts val="18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914400">
              <a:spcBef>
                <a:spcPts val="0"/>
              </a:spcBef>
              <a:buClr>
                <a:srgbClr val="002856"/>
              </a:buClr>
              <a:buSzPts val="2800"/>
            </a:pPr>
            <a:r>
              <a:rPr lang="en-US" sz="1900" kern="0" dirty="0">
                <a:solidFill>
                  <a:schemeClr val="accent5"/>
                </a:solidFill>
                <a:latin typeface="Arial" panose="020B0604020202020204" pitchFamily="34" charset="0"/>
                <a:ea typeface="Arial"/>
                <a:cs typeface="Arial" panose="020B0604020202020204" pitchFamily="34" charset="0"/>
                <a:sym typeface="Arial"/>
              </a:rPr>
              <a:t>Top AI use cases </a:t>
            </a:r>
            <a:r>
              <a:rPr lang="en-US" sz="1900" kern="0" dirty="0">
                <a:solidFill>
                  <a:srgbClr val="000000"/>
                </a:solidFill>
                <a:latin typeface="Arial" panose="020B0604020202020204" pitchFamily="34" charset="0"/>
                <a:ea typeface="Arial"/>
                <a:cs typeface="Arial" panose="020B0604020202020204" pitchFamily="34" charset="0"/>
                <a:sym typeface="Arial"/>
              </a:rPr>
              <a:t>include transforming operations (30%), personalizing products (28%) and creating new revenue channels (27%).</a:t>
            </a:r>
            <a:endParaRPr lang="en-US" sz="1900" kern="0" dirty="0">
              <a:solidFill>
                <a:srgbClr val="000000"/>
              </a:solidFill>
              <a:latin typeface="Arial" panose="020B0604020202020204" pitchFamily="34" charset="0"/>
              <a:ea typeface="Arial"/>
              <a:cs typeface="Arial" panose="020B0604020202020204" pitchFamily="34" charset="0"/>
            </a:endParaRPr>
          </a:p>
        </p:txBody>
      </p:sp>
      <p:sp>
        <p:nvSpPr>
          <p:cNvPr id="8" name="Google Shape;551;p85">
            <a:extLst>
              <a:ext uri="{FF2B5EF4-FFF2-40B4-BE49-F238E27FC236}">
                <a16:creationId xmlns:a16="http://schemas.microsoft.com/office/drawing/2014/main" id="{A02BC74A-1775-3DA9-1E9B-79B01A295F74}"/>
              </a:ext>
            </a:extLst>
          </p:cNvPr>
          <p:cNvSpPr txBox="1">
            <a:spLocks/>
          </p:cNvSpPr>
          <p:nvPr/>
        </p:nvSpPr>
        <p:spPr>
          <a:xfrm>
            <a:off x="5509811" y="3657390"/>
            <a:ext cx="6222289" cy="78944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90000"/>
              </a:lnSpc>
              <a:spcBef>
                <a:spcPts val="1200"/>
              </a:spcBef>
              <a:spcAft>
                <a:spcPts val="0"/>
              </a:spcAft>
              <a:buClr>
                <a:schemeClr val="dk2"/>
              </a:buClr>
              <a:buSzPts val="18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914400">
              <a:spcBef>
                <a:spcPts val="0"/>
              </a:spcBef>
              <a:buClr>
                <a:srgbClr val="002856"/>
              </a:buClr>
              <a:buSzPts val="2800"/>
            </a:pPr>
            <a:r>
              <a:rPr lang="en-US" sz="1900" kern="0" dirty="0">
                <a:solidFill>
                  <a:schemeClr val="accent5"/>
                </a:solidFill>
                <a:latin typeface="Arial" panose="020B0604020202020204" pitchFamily="34" charset="0"/>
                <a:ea typeface="Arial"/>
                <a:cs typeface="Arial" panose="020B0604020202020204" pitchFamily="34" charset="0"/>
                <a:sym typeface="Arial"/>
              </a:rPr>
              <a:t>Mature AI organizations</a:t>
            </a:r>
            <a:r>
              <a:rPr lang="en-US" sz="1900" kern="0" dirty="0">
                <a:latin typeface="Arial" panose="020B0604020202020204" pitchFamily="34" charset="0"/>
                <a:ea typeface="Arial"/>
                <a:cs typeface="Arial" panose="020B0604020202020204" pitchFamily="34" charset="0"/>
                <a:sym typeface="Arial"/>
              </a:rPr>
              <a:t> </a:t>
            </a:r>
            <a:r>
              <a:rPr lang="en-US" sz="1900" kern="0" dirty="0">
                <a:solidFill>
                  <a:srgbClr val="000000"/>
                </a:solidFill>
                <a:latin typeface="Arial" panose="020B0604020202020204" pitchFamily="34" charset="0"/>
                <a:ea typeface="Arial"/>
                <a:cs typeface="Arial" panose="020B0604020202020204" pitchFamily="34" charset="0"/>
                <a:sym typeface="Arial"/>
              </a:rPr>
              <a:t>leverage AI more for </a:t>
            </a:r>
            <a:r>
              <a:rPr lang="en-US" sz="1900" kern="0" dirty="0">
                <a:solidFill>
                  <a:schemeClr val="accent5"/>
                </a:solidFill>
                <a:latin typeface="Arial" panose="020B0604020202020204" pitchFamily="34" charset="0"/>
                <a:ea typeface="Arial"/>
                <a:cs typeface="Arial" panose="020B0604020202020204" pitchFamily="34" charset="0"/>
                <a:sym typeface="Arial"/>
              </a:rPr>
              <a:t>creating new revenue channels (34%)</a:t>
            </a:r>
            <a:r>
              <a:rPr lang="en-US" sz="1900" kern="0" dirty="0">
                <a:latin typeface="Arial" panose="020B0604020202020204" pitchFamily="34" charset="0"/>
                <a:ea typeface="Arial"/>
                <a:cs typeface="Arial" panose="020B0604020202020204" pitchFamily="34" charset="0"/>
                <a:sym typeface="Arial"/>
              </a:rPr>
              <a:t> </a:t>
            </a:r>
            <a:r>
              <a:rPr lang="en-US" sz="1900" kern="0" dirty="0">
                <a:solidFill>
                  <a:srgbClr val="000000"/>
                </a:solidFill>
                <a:latin typeface="Arial" panose="020B0604020202020204" pitchFamily="34" charset="0"/>
                <a:ea typeface="Arial"/>
                <a:cs typeface="Arial" panose="020B0604020202020204" pitchFamily="34" charset="0"/>
                <a:sym typeface="Arial"/>
              </a:rPr>
              <a:t>and</a:t>
            </a:r>
            <a:r>
              <a:rPr lang="en-US" sz="1900" kern="0" dirty="0">
                <a:latin typeface="Arial" panose="020B0604020202020204" pitchFamily="34" charset="0"/>
                <a:ea typeface="Arial"/>
                <a:cs typeface="Arial" panose="020B0604020202020204" pitchFamily="34" charset="0"/>
                <a:sym typeface="Arial"/>
              </a:rPr>
              <a:t> </a:t>
            </a:r>
            <a:r>
              <a:rPr lang="en-US" sz="1900" kern="0" dirty="0">
                <a:solidFill>
                  <a:schemeClr val="accent5"/>
                </a:solidFill>
                <a:latin typeface="Arial" panose="020B0604020202020204" pitchFamily="34" charset="0"/>
                <a:ea typeface="Arial"/>
                <a:cs typeface="Arial" panose="020B0604020202020204" pitchFamily="34" charset="0"/>
                <a:sym typeface="Arial"/>
              </a:rPr>
              <a:t>assortment planning/allocation management (31%).</a:t>
            </a:r>
          </a:p>
        </p:txBody>
      </p:sp>
      <p:sp>
        <p:nvSpPr>
          <p:cNvPr id="10" name="Google Shape;581;p88">
            <a:extLst>
              <a:ext uri="{FF2B5EF4-FFF2-40B4-BE49-F238E27FC236}">
                <a16:creationId xmlns:a16="http://schemas.microsoft.com/office/drawing/2014/main" id="{719DB904-6048-280C-0F21-D85DA679AA59}"/>
              </a:ext>
            </a:extLst>
          </p:cNvPr>
          <p:cNvSpPr txBox="1">
            <a:spLocks/>
          </p:cNvSpPr>
          <p:nvPr/>
        </p:nvSpPr>
        <p:spPr>
          <a:xfrm>
            <a:off x="5512626" y="4951260"/>
            <a:ext cx="6239948" cy="105259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90000"/>
              </a:lnSpc>
              <a:spcBef>
                <a:spcPts val="1200"/>
              </a:spcBef>
              <a:spcAft>
                <a:spcPts val="0"/>
              </a:spcAft>
              <a:buClr>
                <a:schemeClr val="dk2"/>
              </a:buClr>
              <a:buSzPts val="18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914400">
              <a:spcBef>
                <a:spcPts val="0"/>
              </a:spcBef>
              <a:buClr>
                <a:srgbClr val="002856"/>
              </a:buClr>
              <a:buSzPts val="2800"/>
            </a:pPr>
            <a:r>
              <a:rPr lang="en-US" sz="1900" kern="0" dirty="0">
                <a:solidFill>
                  <a:srgbClr val="000000"/>
                </a:solidFill>
                <a:latin typeface="Arial" panose="020B0604020202020204" pitchFamily="34" charset="0"/>
                <a:ea typeface="Arial"/>
                <a:cs typeface="Arial" panose="020B0604020202020204" pitchFamily="34" charset="0"/>
                <a:sym typeface="Arial"/>
              </a:rPr>
              <a:t>Significantly higher number of mature AI organizations use </a:t>
            </a:r>
            <a:r>
              <a:rPr lang="en-US" sz="1900" kern="0" dirty="0">
                <a:solidFill>
                  <a:schemeClr val="accent5"/>
                </a:solidFill>
                <a:latin typeface="Arial" panose="020B0604020202020204" pitchFamily="34" charset="0"/>
                <a:ea typeface="Arial"/>
                <a:cs typeface="Arial" panose="020B0604020202020204" pitchFamily="34" charset="0"/>
                <a:sym typeface="Arial"/>
              </a:rPr>
              <a:t>customer-success-related business metrics</a:t>
            </a:r>
            <a:r>
              <a:rPr lang="en-US" sz="1900" kern="0" dirty="0">
                <a:latin typeface="Arial" panose="020B0604020202020204" pitchFamily="34" charset="0"/>
                <a:ea typeface="Arial"/>
                <a:cs typeface="Arial" panose="020B0604020202020204" pitchFamily="34" charset="0"/>
                <a:sym typeface="Arial"/>
              </a:rPr>
              <a:t> </a:t>
            </a:r>
            <a:r>
              <a:rPr lang="en-US" sz="1900" kern="0" dirty="0">
                <a:solidFill>
                  <a:srgbClr val="000000"/>
                </a:solidFill>
                <a:latin typeface="Arial" panose="020B0604020202020204" pitchFamily="34" charset="0"/>
                <a:ea typeface="Arial"/>
                <a:cs typeface="Arial" panose="020B0604020202020204" pitchFamily="34" charset="0"/>
                <a:sym typeface="Arial"/>
              </a:rPr>
              <a:t>than other organizations (41% vs. 24% of low-maturity organizations).</a:t>
            </a:r>
          </a:p>
        </p:txBody>
      </p:sp>
      <p:sp>
        <p:nvSpPr>
          <p:cNvPr id="21" name="Oval 20">
            <a:extLst>
              <a:ext uri="{FF2B5EF4-FFF2-40B4-BE49-F238E27FC236}">
                <a16:creationId xmlns:a16="http://schemas.microsoft.com/office/drawing/2014/main" id="{1CC833FA-0BD6-6F76-8E1B-49C18382D345}"/>
              </a:ext>
            </a:extLst>
          </p:cNvPr>
          <p:cNvSpPr/>
          <p:nvPr/>
        </p:nvSpPr>
        <p:spPr>
          <a:xfrm>
            <a:off x="4540267" y="1069123"/>
            <a:ext cx="789446" cy="789446"/>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DFA665A-CA80-9447-173B-5D52F005572D}"/>
              </a:ext>
            </a:extLst>
          </p:cNvPr>
          <p:cNvSpPr/>
          <p:nvPr/>
        </p:nvSpPr>
        <p:spPr>
          <a:xfrm>
            <a:off x="4554555" y="2391569"/>
            <a:ext cx="733350" cy="73335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B8FA17A-CFA6-4613-28EC-847FAB9E2A9D}"/>
              </a:ext>
            </a:extLst>
          </p:cNvPr>
          <p:cNvSpPr/>
          <p:nvPr/>
        </p:nvSpPr>
        <p:spPr>
          <a:xfrm>
            <a:off x="4540267" y="3656863"/>
            <a:ext cx="789446" cy="789446"/>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AC3FE7A-EDE9-088B-0B34-A5BE50E02F71}"/>
              </a:ext>
            </a:extLst>
          </p:cNvPr>
          <p:cNvSpPr/>
          <p:nvPr/>
        </p:nvSpPr>
        <p:spPr>
          <a:xfrm>
            <a:off x="4540267" y="4950733"/>
            <a:ext cx="789446" cy="789446"/>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Google Shape;2076;p22">
            <a:extLst>
              <a:ext uri="{FF2B5EF4-FFF2-40B4-BE49-F238E27FC236}">
                <a16:creationId xmlns:a16="http://schemas.microsoft.com/office/drawing/2014/main" id="{C161DD9B-BD5D-5699-968B-04FE528B9DE1}"/>
              </a:ext>
            </a:extLst>
          </p:cNvPr>
          <p:cNvSpPr/>
          <p:nvPr/>
        </p:nvSpPr>
        <p:spPr>
          <a:xfrm>
            <a:off x="4601609" y="2486781"/>
            <a:ext cx="638175" cy="542925"/>
          </a:xfrm>
          <a:custGeom>
            <a:avLst/>
            <a:gdLst/>
            <a:ahLst/>
            <a:cxnLst/>
            <a:rect l="l" t="t" r="r" b="b"/>
            <a:pathLst>
              <a:path w="638175" h="542925" extrusionOk="0">
                <a:moveTo>
                  <a:pt x="245459" y="406792"/>
                </a:moveTo>
                <a:cubicBezTo>
                  <a:pt x="268605" y="419842"/>
                  <a:pt x="294227" y="426509"/>
                  <a:pt x="320135" y="426509"/>
                </a:cubicBezTo>
                <a:cubicBezTo>
                  <a:pt x="333661" y="426509"/>
                  <a:pt x="347377" y="424699"/>
                  <a:pt x="360807" y="420985"/>
                </a:cubicBezTo>
                <a:cubicBezTo>
                  <a:pt x="360807" y="420985"/>
                  <a:pt x="360807" y="420985"/>
                  <a:pt x="360902" y="420985"/>
                </a:cubicBezTo>
                <a:cubicBezTo>
                  <a:pt x="360902" y="420985"/>
                  <a:pt x="360902" y="420985"/>
                  <a:pt x="360902" y="420985"/>
                </a:cubicBezTo>
                <a:cubicBezTo>
                  <a:pt x="360998" y="420985"/>
                  <a:pt x="361188" y="420889"/>
                  <a:pt x="361283" y="420889"/>
                </a:cubicBezTo>
                <a:cubicBezTo>
                  <a:pt x="400526" y="409936"/>
                  <a:pt x="433102" y="384409"/>
                  <a:pt x="453104" y="348976"/>
                </a:cubicBezTo>
                <a:cubicBezTo>
                  <a:pt x="473107" y="313543"/>
                  <a:pt x="478155" y="272395"/>
                  <a:pt x="467201" y="233152"/>
                </a:cubicBezTo>
                <a:cubicBezTo>
                  <a:pt x="456248" y="193909"/>
                  <a:pt x="430721" y="161333"/>
                  <a:pt x="395288" y="141331"/>
                </a:cubicBezTo>
                <a:cubicBezTo>
                  <a:pt x="360045" y="121423"/>
                  <a:pt x="319088" y="116375"/>
                  <a:pt x="280130" y="127138"/>
                </a:cubicBezTo>
                <a:cubicBezTo>
                  <a:pt x="280035" y="127138"/>
                  <a:pt x="280035" y="127138"/>
                  <a:pt x="279940" y="127138"/>
                </a:cubicBezTo>
                <a:cubicBezTo>
                  <a:pt x="279940" y="127138"/>
                  <a:pt x="279940" y="127138"/>
                  <a:pt x="279845" y="127138"/>
                </a:cubicBezTo>
                <a:cubicBezTo>
                  <a:pt x="279750" y="127138"/>
                  <a:pt x="279654" y="127138"/>
                  <a:pt x="279464" y="127234"/>
                </a:cubicBezTo>
                <a:cubicBezTo>
                  <a:pt x="240221" y="138187"/>
                  <a:pt x="207645" y="163714"/>
                  <a:pt x="187643" y="199147"/>
                </a:cubicBezTo>
                <a:cubicBezTo>
                  <a:pt x="167640" y="234580"/>
                  <a:pt x="162592" y="275728"/>
                  <a:pt x="173546" y="314971"/>
                </a:cubicBezTo>
                <a:cubicBezTo>
                  <a:pt x="184500" y="354214"/>
                  <a:pt x="209931" y="386790"/>
                  <a:pt x="245459" y="406792"/>
                </a:cubicBezTo>
                <a:close/>
                <a:moveTo>
                  <a:pt x="216979" y="322591"/>
                </a:moveTo>
                <a:lnTo>
                  <a:pt x="258890" y="310971"/>
                </a:lnTo>
                <a:cubicBezTo>
                  <a:pt x="269653" y="340975"/>
                  <a:pt x="285655" y="367359"/>
                  <a:pt x="302133" y="386885"/>
                </a:cubicBezTo>
                <a:cubicBezTo>
                  <a:pt x="288989" y="384790"/>
                  <a:pt x="276225" y="380408"/>
                  <a:pt x="264224" y="373645"/>
                </a:cubicBezTo>
                <a:cubicBezTo>
                  <a:pt x="243173" y="361739"/>
                  <a:pt x="226981" y="344023"/>
                  <a:pt x="216979" y="322591"/>
                </a:cubicBezTo>
                <a:close/>
                <a:moveTo>
                  <a:pt x="291465" y="168096"/>
                </a:moveTo>
                <a:cubicBezTo>
                  <a:pt x="304705" y="178288"/>
                  <a:pt x="329756" y="206291"/>
                  <a:pt x="345091" y="247439"/>
                </a:cubicBezTo>
                <a:lnTo>
                  <a:pt x="285655" y="264013"/>
                </a:lnTo>
                <a:cubicBezTo>
                  <a:pt x="277940" y="220674"/>
                  <a:pt x="285179" y="183622"/>
                  <a:pt x="291465" y="168096"/>
                </a:cubicBezTo>
                <a:close/>
                <a:moveTo>
                  <a:pt x="349187" y="380027"/>
                </a:moveTo>
                <a:cubicBezTo>
                  <a:pt x="335947" y="369835"/>
                  <a:pt x="310896" y="341832"/>
                  <a:pt x="295561" y="300684"/>
                </a:cubicBezTo>
                <a:lnTo>
                  <a:pt x="354997" y="284110"/>
                </a:lnTo>
                <a:cubicBezTo>
                  <a:pt x="362712" y="327449"/>
                  <a:pt x="355473" y="364501"/>
                  <a:pt x="349187" y="380027"/>
                </a:cubicBezTo>
                <a:close/>
                <a:moveTo>
                  <a:pt x="419862" y="330211"/>
                </a:moveTo>
                <a:cubicBezTo>
                  <a:pt x="412814" y="342594"/>
                  <a:pt x="403765" y="353357"/>
                  <a:pt x="393097" y="362120"/>
                </a:cubicBezTo>
                <a:cubicBezTo>
                  <a:pt x="397478" y="335831"/>
                  <a:pt x="397383" y="304113"/>
                  <a:pt x="391763" y="273919"/>
                </a:cubicBezTo>
                <a:lnTo>
                  <a:pt x="433959" y="262203"/>
                </a:lnTo>
                <a:cubicBezTo>
                  <a:pt x="436436" y="285730"/>
                  <a:pt x="431673" y="309256"/>
                  <a:pt x="419862" y="330211"/>
                </a:cubicBezTo>
                <a:close/>
                <a:moveTo>
                  <a:pt x="423672" y="225532"/>
                </a:moveTo>
                <a:lnTo>
                  <a:pt x="381762" y="237152"/>
                </a:lnTo>
                <a:cubicBezTo>
                  <a:pt x="370999" y="207148"/>
                  <a:pt x="354997" y="180859"/>
                  <a:pt x="338614" y="161333"/>
                </a:cubicBezTo>
                <a:cubicBezTo>
                  <a:pt x="351758" y="163524"/>
                  <a:pt x="364522" y="167810"/>
                  <a:pt x="376428" y="174478"/>
                </a:cubicBezTo>
                <a:cubicBezTo>
                  <a:pt x="397478" y="186384"/>
                  <a:pt x="413766" y="204100"/>
                  <a:pt x="423672" y="225532"/>
                </a:cubicBezTo>
                <a:close/>
                <a:moveTo>
                  <a:pt x="220790" y="217912"/>
                </a:moveTo>
                <a:cubicBezTo>
                  <a:pt x="227838" y="205529"/>
                  <a:pt x="236887" y="194766"/>
                  <a:pt x="247555" y="186003"/>
                </a:cubicBezTo>
                <a:cubicBezTo>
                  <a:pt x="243173" y="212292"/>
                  <a:pt x="243269" y="244010"/>
                  <a:pt x="248888" y="274204"/>
                </a:cubicBezTo>
                <a:lnTo>
                  <a:pt x="206693" y="285920"/>
                </a:lnTo>
                <a:cubicBezTo>
                  <a:pt x="204216" y="262393"/>
                  <a:pt x="208979" y="238867"/>
                  <a:pt x="220790" y="217912"/>
                </a:cubicBezTo>
                <a:close/>
                <a:moveTo>
                  <a:pt x="633603" y="191242"/>
                </a:moveTo>
                <a:lnTo>
                  <a:pt x="575310" y="282586"/>
                </a:lnTo>
                <a:lnTo>
                  <a:pt x="483966" y="224293"/>
                </a:lnTo>
                <a:lnTo>
                  <a:pt x="504444" y="192194"/>
                </a:lnTo>
                <a:lnTo>
                  <a:pt x="541401" y="215721"/>
                </a:lnTo>
                <a:cubicBezTo>
                  <a:pt x="521780" y="140664"/>
                  <a:pt x="465582" y="80180"/>
                  <a:pt x="389477" y="56082"/>
                </a:cubicBezTo>
                <a:cubicBezTo>
                  <a:pt x="331280" y="37603"/>
                  <a:pt x="269367" y="42937"/>
                  <a:pt x="215170" y="71036"/>
                </a:cubicBezTo>
                <a:cubicBezTo>
                  <a:pt x="160973" y="99135"/>
                  <a:pt x="120968" y="146665"/>
                  <a:pt x="102489" y="204862"/>
                </a:cubicBezTo>
                <a:lnTo>
                  <a:pt x="66199" y="193337"/>
                </a:lnTo>
                <a:cubicBezTo>
                  <a:pt x="87725" y="125424"/>
                  <a:pt x="134398" y="69988"/>
                  <a:pt x="197644" y="37222"/>
                </a:cubicBezTo>
                <a:cubicBezTo>
                  <a:pt x="260890" y="4456"/>
                  <a:pt x="333089" y="-1830"/>
                  <a:pt x="401003" y="19792"/>
                </a:cubicBezTo>
                <a:cubicBezTo>
                  <a:pt x="490061" y="47986"/>
                  <a:pt x="555784" y="118947"/>
                  <a:pt x="578453" y="206863"/>
                </a:cubicBezTo>
                <a:lnTo>
                  <a:pt x="601504" y="170668"/>
                </a:lnTo>
                <a:lnTo>
                  <a:pt x="633603" y="191242"/>
                </a:lnTo>
                <a:close/>
                <a:moveTo>
                  <a:pt x="538258" y="343165"/>
                </a:moveTo>
                <a:lnTo>
                  <a:pt x="574548" y="354691"/>
                </a:lnTo>
                <a:cubicBezTo>
                  <a:pt x="538544" y="468133"/>
                  <a:pt x="433292" y="540809"/>
                  <a:pt x="320135" y="540809"/>
                </a:cubicBezTo>
                <a:cubicBezTo>
                  <a:pt x="293466" y="540809"/>
                  <a:pt x="266414" y="536809"/>
                  <a:pt x="239744" y="528331"/>
                </a:cubicBezTo>
                <a:cubicBezTo>
                  <a:pt x="150971" y="500137"/>
                  <a:pt x="85058" y="429176"/>
                  <a:pt x="62294" y="341260"/>
                </a:cubicBezTo>
                <a:lnTo>
                  <a:pt x="39243" y="377455"/>
                </a:lnTo>
                <a:lnTo>
                  <a:pt x="7144" y="356977"/>
                </a:lnTo>
                <a:lnTo>
                  <a:pt x="65437" y="265632"/>
                </a:lnTo>
                <a:lnTo>
                  <a:pt x="156782" y="323925"/>
                </a:lnTo>
                <a:lnTo>
                  <a:pt x="136303" y="356024"/>
                </a:lnTo>
                <a:lnTo>
                  <a:pt x="99441" y="332497"/>
                </a:lnTo>
                <a:cubicBezTo>
                  <a:pt x="119063" y="407459"/>
                  <a:pt x="175451" y="468038"/>
                  <a:pt x="251365" y="492136"/>
                </a:cubicBezTo>
                <a:cubicBezTo>
                  <a:pt x="371380" y="530046"/>
                  <a:pt x="500158" y="463276"/>
                  <a:pt x="538258" y="34316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26" name="Google Shape;2081;p22">
            <a:extLst>
              <a:ext uri="{FF2B5EF4-FFF2-40B4-BE49-F238E27FC236}">
                <a16:creationId xmlns:a16="http://schemas.microsoft.com/office/drawing/2014/main" id="{F6398519-9C90-560C-6B58-CE1C8A41EC4D}"/>
              </a:ext>
            </a:extLst>
          </p:cNvPr>
          <p:cNvSpPr/>
          <p:nvPr/>
        </p:nvSpPr>
        <p:spPr>
          <a:xfrm>
            <a:off x="4706385" y="3813988"/>
            <a:ext cx="457200" cy="476250"/>
          </a:xfrm>
          <a:custGeom>
            <a:avLst/>
            <a:gdLst/>
            <a:ahLst/>
            <a:cxnLst/>
            <a:rect l="l" t="t" r="r" b="b"/>
            <a:pathLst>
              <a:path w="457200" h="476250" extrusionOk="0">
                <a:moveTo>
                  <a:pt x="407289" y="330041"/>
                </a:moveTo>
                <a:lnTo>
                  <a:pt x="407289" y="222504"/>
                </a:lnTo>
                <a:lnTo>
                  <a:pt x="241078" y="222504"/>
                </a:lnTo>
                <a:lnTo>
                  <a:pt x="179546" y="161354"/>
                </a:lnTo>
                <a:lnTo>
                  <a:pt x="152686" y="188405"/>
                </a:lnTo>
                <a:lnTo>
                  <a:pt x="186976" y="222504"/>
                </a:lnTo>
                <a:lnTo>
                  <a:pt x="92869" y="222504"/>
                </a:lnTo>
                <a:lnTo>
                  <a:pt x="92869" y="143542"/>
                </a:lnTo>
                <a:cubicBezTo>
                  <a:pt x="120396" y="135350"/>
                  <a:pt x="140494" y="109823"/>
                  <a:pt x="140494" y="79629"/>
                </a:cubicBezTo>
                <a:cubicBezTo>
                  <a:pt x="140494" y="42863"/>
                  <a:pt x="110585" y="12954"/>
                  <a:pt x="73819" y="12954"/>
                </a:cubicBezTo>
                <a:cubicBezTo>
                  <a:pt x="37052" y="12954"/>
                  <a:pt x="7144" y="42863"/>
                  <a:pt x="7144" y="79629"/>
                </a:cubicBezTo>
                <a:cubicBezTo>
                  <a:pt x="7144" y="109728"/>
                  <a:pt x="27242" y="135255"/>
                  <a:pt x="54769" y="143542"/>
                </a:cubicBezTo>
                <a:lnTo>
                  <a:pt x="54769" y="260604"/>
                </a:lnTo>
                <a:lnTo>
                  <a:pt x="186976" y="260604"/>
                </a:lnTo>
                <a:lnTo>
                  <a:pt x="152686" y="294704"/>
                </a:lnTo>
                <a:lnTo>
                  <a:pt x="179546" y="321755"/>
                </a:lnTo>
                <a:lnTo>
                  <a:pt x="241078" y="260604"/>
                </a:lnTo>
                <a:lnTo>
                  <a:pt x="369189" y="260604"/>
                </a:lnTo>
                <a:lnTo>
                  <a:pt x="369189" y="330041"/>
                </a:lnTo>
                <a:cubicBezTo>
                  <a:pt x="347758" y="336423"/>
                  <a:pt x="330803" y="353378"/>
                  <a:pt x="324326" y="374904"/>
                </a:cubicBezTo>
                <a:lnTo>
                  <a:pt x="251270" y="374904"/>
                </a:lnTo>
                <a:lnTo>
                  <a:pt x="277844" y="348520"/>
                </a:lnTo>
                <a:lnTo>
                  <a:pt x="250984" y="321469"/>
                </a:lnTo>
                <a:lnTo>
                  <a:pt x="175451" y="396526"/>
                </a:lnTo>
                <a:lnTo>
                  <a:pt x="250984" y="471583"/>
                </a:lnTo>
                <a:lnTo>
                  <a:pt x="277844" y="444532"/>
                </a:lnTo>
                <a:lnTo>
                  <a:pt x="246126" y="413004"/>
                </a:lnTo>
                <a:lnTo>
                  <a:pt x="324422" y="413004"/>
                </a:lnTo>
                <a:cubicBezTo>
                  <a:pt x="332613" y="440531"/>
                  <a:pt x="358140" y="460629"/>
                  <a:pt x="388334" y="460629"/>
                </a:cubicBezTo>
                <a:cubicBezTo>
                  <a:pt x="425101" y="460629"/>
                  <a:pt x="455009" y="430721"/>
                  <a:pt x="455009" y="393954"/>
                </a:cubicBezTo>
                <a:cubicBezTo>
                  <a:pt x="454914" y="363855"/>
                  <a:pt x="434816" y="338328"/>
                  <a:pt x="407289" y="330041"/>
                </a:cubicBezTo>
                <a:close/>
                <a:moveTo>
                  <a:pt x="45339" y="79629"/>
                </a:moveTo>
                <a:cubicBezTo>
                  <a:pt x="45339" y="63913"/>
                  <a:pt x="58198" y="51054"/>
                  <a:pt x="73914" y="51054"/>
                </a:cubicBezTo>
                <a:cubicBezTo>
                  <a:pt x="89630" y="51054"/>
                  <a:pt x="102489" y="63913"/>
                  <a:pt x="102489" y="79629"/>
                </a:cubicBezTo>
                <a:cubicBezTo>
                  <a:pt x="102489" y="95345"/>
                  <a:pt x="89630" y="108204"/>
                  <a:pt x="73914" y="108204"/>
                </a:cubicBezTo>
                <a:cubicBezTo>
                  <a:pt x="58198" y="108204"/>
                  <a:pt x="45339" y="95345"/>
                  <a:pt x="45339" y="79629"/>
                </a:cubicBezTo>
                <a:close/>
                <a:moveTo>
                  <a:pt x="388239" y="422529"/>
                </a:moveTo>
                <a:cubicBezTo>
                  <a:pt x="372523" y="422529"/>
                  <a:pt x="359664" y="409670"/>
                  <a:pt x="359664" y="393954"/>
                </a:cubicBezTo>
                <a:cubicBezTo>
                  <a:pt x="359664" y="378238"/>
                  <a:pt x="372523" y="365379"/>
                  <a:pt x="388239" y="365379"/>
                </a:cubicBezTo>
                <a:cubicBezTo>
                  <a:pt x="403955" y="365379"/>
                  <a:pt x="416814" y="378238"/>
                  <a:pt x="416814" y="393954"/>
                </a:cubicBezTo>
                <a:cubicBezTo>
                  <a:pt x="416814" y="409670"/>
                  <a:pt x="404051" y="422529"/>
                  <a:pt x="388239" y="422529"/>
                </a:cubicBezTo>
                <a:close/>
                <a:moveTo>
                  <a:pt x="73914" y="327279"/>
                </a:moveTo>
                <a:cubicBezTo>
                  <a:pt x="37148" y="327279"/>
                  <a:pt x="7239" y="357188"/>
                  <a:pt x="7239" y="393954"/>
                </a:cubicBezTo>
                <a:cubicBezTo>
                  <a:pt x="7239" y="430721"/>
                  <a:pt x="37148" y="460629"/>
                  <a:pt x="73914" y="460629"/>
                </a:cubicBezTo>
                <a:cubicBezTo>
                  <a:pt x="110681" y="460629"/>
                  <a:pt x="140589" y="430721"/>
                  <a:pt x="140589" y="393954"/>
                </a:cubicBezTo>
                <a:cubicBezTo>
                  <a:pt x="140589" y="357188"/>
                  <a:pt x="110681" y="327279"/>
                  <a:pt x="73914" y="327279"/>
                </a:cubicBezTo>
                <a:close/>
                <a:moveTo>
                  <a:pt x="73914" y="422529"/>
                </a:moveTo>
                <a:cubicBezTo>
                  <a:pt x="58198" y="422529"/>
                  <a:pt x="45339" y="409670"/>
                  <a:pt x="45339" y="393954"/>
                </a:cubicBezTo>
                <a:cubicBezTo>
                  <a:pt x="45339" y="378238"/>
                  <a:pt x="58198" y="365379"/>
                  <a:pt x="73914" y="365379"/>
                </a:cubicBezTo>
                <a:cubicBezTo>
                  <a:pt x="89630" y="365379"/>
                  <a:pt x="102489" y="378238"/>
                  <a:pt x="102489" y="393954"/>
                </a:cubicBezTo>
                <a:cubicBezTo>
                  <a:pt x="102489" y="409670"/>
                  <a:pt x="89726" y="422529"/>
                  <a:pt x="73914" y="422529"/>
                </a:cubicBezTo>
                <a:close/>
                <a:moveTo>
                  <a:pt x="277844" y="130207"/>
                </a:moveTo>
                <a:lnTo>
                  <a:pt x="246126" y="98679"/>
                </a:lnTo>
                <a:lnTo>
                  <a:pt x="324422" y="98679"/>
                </a:lnTo>
                <a:cubicBezTo>
                  <a:pt x="332613" y="126206"/>
                  <a:pt x="358140" y="146304"/>
                  <a:pt x="388334" y="146304"/>
                </a:cubicBezTo>
                <a:cubicBezTo>
                  <a:pt x="425101" y="146304"/>
                  <a:pt x="455009" y="116396"/>
                  <a:pt x="455009" y="79629"/>
                </a:cubicBezTo>
                <a:cubicBezTo>
                  <a:pt x="455009" y="42863"/>
                  <a:pt x="425101" y="12954"/>
                  <a:pt x="388334" y="12954"/>
                </a:cubicBezTo>
                <a:cubicBezTo>
                  <a:pt x="358235" y="12954"/>
                  <a:pt x="332708" y="33052"/>
                  <a:pt x="324422" y="60579"/>
                </a:cubicBezTo>
                <a:lnTo>
                  <a:pt x="251365" y="60579"/>
                </a:lnTo>
                <a:lnTo>
                  <a:pt x="277940" y="34195"/>
                </a:lnTo>
                <a:lnTo>
                  <a:pt x="251079" y="7144"/>
                </a:lnTo>
                <a:lnTo>
                  <a:pt x="175546" y="82201"/>
                </a:lnTo>
                <a:lnTo>
                  <a:pt x="251079" y="157258"/>
                </a:lnTo>
                <a:lnTo>
                  <a:pt x="277844" y="130207"/>
                </a:lnTo>
                <a:close/>
                <a:moveTo>
                  <a:pt x="388239" y="51054"/>
                </a:moveTo>
                <a:cubicBezTo>
                  <a:pt x="403955" y="51054"/>
                  <a:pt x="416814" y="63913"/>
                  <a:pt x="416814" y="79629"/>
                </a:cubicBezTo>
                <a:cubicBezTo>
                  <a:pt x="416814" y="95345"/>
                  <a:pt x="403955" y="108204"/>
                  <a:pt x="388239" y="108204"/>
                </a:cubicBezTo>
                <a:cubicBezTo>
                  <a:pt x="372523" y="108204"/>
                  <a:pt x="359664" y="95345"/>
                  <a:pt x="359664" y="79629"/>
                </a:cubicBezTo>
                <a:cubicBezTo>
                  <a:pt x="359664" y="63913"/>
                  <a:pt x="372523" y="51054"/>
                  <a:pt x="388239" y="510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27" name="Google Shape;2120;p24">
            <a:extLst>
              <a:ext uri="{FF2B5EF4-FFF2-40B4-BE49-F238E27FC236}">
                <a16:creationId xmlns:a16="http://schemas.microsoft.com/office/drawing/2014/main" id="{990D62DC-2FAC-47AF-73C9-794C753D42C3}"/>
              </a:ext>
            </a:extLst>
          </p:cNvPr>
          <p:cNvSpPr/>
          <p:nvPr/>
        </p:nvSpPr>
        <p:spPr>
          <a:xfrm>
            <a:off x="4654866" y="5028220"/>
            <a:ext cx="560238" cy="588349"/>
          </a:xfrm>
          <a:custGeom>
            <a:avLst/>
            <a:gdLst/>
            <a:ahLst/>
            <a:cxnLst/>
            <a:rect l="l" t="t" r="r" b="b"/>
            <a:pathLst>
              <a:path w="502596" h="512387" extrusionOk="0">
                <a:moveTo>
                  <a:pt x="441350" y="297504"/>
                </a:moveTo>
                <a:cubicBezTo>
                  <a:pt x="458934" y="283312"/>
                  <a:pt x="470230" y="261623"/>
                  <a:pt x="470230" y="237315"/>
                </a:cubicBezTo>
                <a:cubicBezTo>
                  <a:pt x="470230" y="194662"/>
                  <a:pt x="435521" y="159963"/>
                  <a:pt x="392878" y="159963"/>
                </a:cubicBezTo>
                <a:cubicBezTo>
                  <a:pt x="350234" y="159963"/>
                  <a:pt x="315535" y="194662"/>
                  <a:pt x="315535" y="237315"/>
                </a:cubicBezTo>
                <a:cubicBezTo>
                  <a:pt x="315535" y="261623"/>
                  <a:pt x="326822" y="283312"/>
                  <a:pt x="344405" y="297504"/>
                </a:cubicBezTo>
                <a:lnTo>
                  <a:pt x="311058" y="297504"/>
                </a:lnTo>
                <a:cubicBezTo>
                  <a:pt x="296866" y="280226"/>
                  <a:pt x="275349" y="269186"/>
                  <a:pt x="251289" y="269186"/>
                </a:cubicBezTo>
                <a:cubicBezTo>
                  <a:pt x="227228" y="269186"/>
                  <a:pt x="205721" y="280226"/>
                  <a:pt x="191519" y="297504"/>
                </a:cubicBezTo>
                <a:lnTo>
                  <a:pt x="158172" y="297504"/>
                </a:lnTo>
                <a:cubicBezTo>
                  <a:pt x="175755" y="283312"/>
                  <a:pt x="187042" y="261623"/>
                  <a:pt x="187042" y="237315"/>
                </a:cubicBezTo>
                <a:cubicBezTo>
                  <a:pt x="187042" y="194662"/>
                  <a:pt x="152343" y="159963"/>
                  <a:pt x="109690" y="159963"/>
                </a:cubicBezTo>
                <a:cubicBezTo>
                  <a:pt x="67037" y="159963"/>
                  <a:pt x="32337" y="194662"/>
                  <a:pt x="32337" y="237315"/>
                </a:cubicBezTo>
                <a:cubicBezTo>
                  <a:pt x="32337" y="261623"/>
                  <a:pt x="43625" y="283312"/>
                  <a:pt x="61208" y="297504"/>
                </a:cubicBezTo>
                <a:lnTo>
                  <a:pt x="0" y="297504"/>
                </a:lnTo>
                <a:lnTo>
                  <a:pt x="0" y="447675"/>
                </a:lnTo>
                <a:lnTo>
                  <a:pt x="33338" y="447675"/>
                </a:lnTo>
                <a:lnTo>
                  <a:pt x="33338" y="330841"/>
                </a:lnTo>
                <a:lnTo>
                  <a:pt x="175555" y="330841"/>
                </a:lnTo>
                <a:cubicBezTo>
                  <a:pt x="174508" y="335909"/>
                  <a:pt x="173946" y="341157"/>
                  <a:pt x="173946" y="346529"/>
                </a:cubicBezTo>
                <a:cubicBezTo>
                  <a:pt x="173946" y="370837"/>
                  <a:pt x="185233" y="392525"/>
                  <a:pt x="202825" y="406718"/>
                </a:cubicBezTo>
                <a:lnTo>
                  <a:pt x="145628" y="406718"/>
                </a:lnTo>
                <a:lnTo>
                  <a:pt x="145628" y="512388"/>
                </a:lnTo>
                <a:lnTo>
                  <a:pt x="178965" y="512388"/>
                </a:lnTo>
                <a:lnTo>
                  <a:pt x="178965" y="440055"/>
                </a:lnTo>
                <a:lnTo>
                  <a:pt x="323631" y="440055"/>
                </a:lnTo>
                <a:lnTo>
                  <a:pt x="323631" y="512388"/>
                </a:lnTo>
                <a:lnTo>
                  <a:pt x="356968" y="512388"/>
                </a:lnTo>
                <a:lnTo>
                  <a:pt x="356968" y="406727"/>
                </a:lnTo>
                <a:lnTo>
                  <a:pt x="299771" y="406727"/>
                </a:lnTo>
                <a:cubicBezTo>
                  <a:pt x="317354" y="392535"/>
                  <a:pt x="328651" y="370837"/>
                  <a:pt x="328651" y="346539"/>
                </a:cubicBezTo>
                <a:cubicBezTo>
                  <a:pt x="328651" y="341166"/>
                  <a:pt x="328089" y="335918"/>
                  <a:pt x="327041" y="330851"/>
                </a:cubicBezTo>
                <a:lnTo>
                  <a:pt x="469259" y="330851"/>
                </a:lnTo>
                <a:lnTo>
                  <a:pt x="469259" y="447675"/>
                </a:lnTo>
                <a:lnTo>
                  <a:pt x="502596" y="447675"/>
                </a:lnTo>
                <a:lnTo>
                  <a:pt x="502596" y="297504"/>
                </a:lnTo>
                <a:lnTo>
                  <a:pt x="441350" y="297504"/>
                </a:lnTo>
                <a:close/>
                <a:moveTo>
                  <a:pt x="392878" y="193310"/>
                </a:moveTo>
                <a:cubicBezTo>
                  <a:pt x="417147" y="193310"/>
                  <a:pt x="436893" y="213055"/>
                  <a:pt x="436893" y="237325"/>
                </a:cubicBezTo>
                <a:cubicBezTo>
                  <a:pt x="436893" y="261595"/>
                  <a:pt x="417147" y="281340"/>
                  <a:pt x="392878" y="281340"/>
                </a:cubicBezTo>
                <a:cubicBezTo>
                  <a:pt x="368608" y="281340"/>
                  <a:pt x="348872" y="261595"/>
                  <a:pt x="348872" y="237325"/>
                </a:cubicBezTo>
                <a:cubicBezTo>
                  <a:pt x="348872" y="213055"/>
                  <a:pt x="368608" y="193310"/>
                  <a:pt x="392878" y="193310"/>
                </a:cubicBezTo>
                <a:close/>
                <a:moveTo>
                  <a:pt x="109709" y="193310"/>
                </a:moveTo>
                <a:cubicBezTo>
                  <a:pt x="133979" y="193310"/>
                  <a:pt x="153724" y="213055"/>
                  <a:pt x="153724" y="237325"/>
                </a:cubicBezTo>
                <a:cubicBezTo>
                  <a:pt x="153724" y="261595"/>
                  <a:pt x="133979" y="281340"/>
                  <a:pt x="109709" y="281340"/>
                </a:cubicBezTo>
                <a:cubicBezTo>
                  <a:pt x="85439" y="281340"/>
                  <a:pt x="65694" y="261595"/>
                  <a:pt x="65694" y="237325"/>
                </a:cubicBezTo>
                <a:cubicBezTo>
                  <a:pt x="65694" y="213055"/>
                  <a:pt x="85439" y="193310"/>
                  <a:pt x="109709" y="193310"/>
                </a:cubicBezTo>
                <a:close/>
                <a:moveTo>
                  <a:pt x="251298" y="302533"/>
                </a:moveTo>
                <a:cubicBezTo>
                  <a:pt x="275568" y="302533"/>
                  <a:pt x="295304" y="322269"/>
                  <a:pt x="295304" y="346539"/>
                </a:cubicBezTo>
                <a:cubicBezTo>
                  <a:pt x="295304" y="370808"/>
                  <a:pt x="275568" y="390554"/>
                  <a:pt x="251298" y="390554"/>
                </a:cubicBezTo>
                <a:cubicBezTo>
                  <a:pt x="227028" y="390554"/>
                  <a:pt x="207283" y="370808"/>
                  <a:pt x="207283" y="346539"/>
                </a:cubicBezTo>
                <a:cubicBezTo>
                  <a:pt x="207283" y="322269"/>
                  <a:pt x="227028" y="302533"/>
                  <a:pt x="251298" y="302533"/>
                </a:cubicBezTo>
                <a:close/>
                <a:moveTo>
                  <a:pt x="267967" y="93621"/>
                </a:moveTo>
                <a:lnTo>
                  <a:pt x="234629" y="93621"/>
                </a:lnTo>
                <a:lnTo>
                  <a:pt x="234629" y="0"/>
                </a:lnTo>
                <a:lnTo>
                  <a:pt x="267967" y="0"/>
                </a:lnTo>
                <a:lnTo>
                  <a:pt x="267967" y="93621"/>
                </a:lnTo>
                <a:close/>
                <a:moveTo>
                  <a:pt x="152343" y="125368"/>
                </a:moveTo>
                <a:lnTo>
                  <a:pt x="112100" y="40843"/>
                </a:lnTo>
                <a:lnTo>
                  <a:pt x="142199" y="26508"/>
                </a:lnTo>
                <a:lnTo>
                  <a:pt x="182442" y="111033"/>
                </a:lnTo>
                <a:lnTo>
                  <a:pt x="152343" y="125368"/>
                </a:lnTo>
                <a:close/>
                <a:moveTo>
                  <a:pt x="350244" y="125368"/>
                </a:moveTo>
                <a:lnTo>
                  <a:pt x="320145" y="111033"/>
                </a:lnTo>
                <a:lnTo>
                  <a:pt x="360388" y="26508"/>
                </a:lnTo>
                <a:lnTo>
                  <a:pt x="390487" y="40843"/>
                </a:lnTo>
                <a:lnTo>
                  <a:pt x="350244" y="12536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highlight>
                <a:srgbClr val="000000"/>
              </a:highlight>
              <a:latin typeface="Arial"/>
              <a:ea typeface="Arial"/>
              <a:cs typeface="Arial"/>
              <a:sym typeface="Arial"/>
            </a:endParaRPr>
          </a:p>
        </p:txBody>
      </p:sp>
      <p:pic>
        <p:nvPicPr>
          <p:cNvPr id="30" name="Graphic 29">
            <a:extLst>
              <a:ext uri="{FF2B5EF4-FFF2-40B4-BE49-F238E27FC236}">
                <a16:creationId xmlns:a16="http://schemas.microsoft.com/office/drawing/2014/main" id="{36DF64D5-56C9-D402-09BE-A27258B486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2085" y="1197146"/>
            <a:ext cx="685800" cy="533400"/>
          </a:xfrm>
          <a:prstGeom prst="rect">
            <a:avLst/>
          </a:prstGeom>
        </p:spPr>
      </p:pic>
    </p:spTree>
    <p:extLst>
      <p:ext uri="{BB962C8B-B14F-4D97-AF65-F5344CB8AC3E}">
        <p14:creationId xmlns:p14="http://schemas.microsoft.com/office/powerpoint/2010/main" val="2415204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0" name="Rectangle 49">
            <a:extLst>
              <a:ext uri="{FF2B5EF4-FFF2-40B4-BE49-F238E27FC236}">
                <a16:creationId xmlns:a16="http://schemas.microsoft.com/office/drawing/2014/main" id="{EB41B67C-BE03-7DB1-CC72-B8865568744B}"/>
              </a:ext>
            </a:extLst>
          </p:cNvPr>
          <p:cNvSpPr/>
          <p:nvPr/>
        </p:nvSpPr>
        <p:spPr>
          <a:xfrm>
            <a:off x="170482" y="5960972"/>
            <a:ext cx="4076054" cy="821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a:extLst>
              <a:ext uri="{FF2B5EF4-FFF2-40B4-BE49-F238E27FC236}">
                <a16:creationId xmlns:a16="http://schemas.microsoft.com/office/drawing/2014/main" id="{9BFB962C-C69C-ED9A-3604-9DEA6EF6DE89}"/>
              </a:ext>
            </a:extLst>
          </p:cNvPr>
          <p:cNvSpPr>
            <a:spLocks noGrp="1"/>
          </p:cNvSpPr>
          <p:nvPr>
            <p:ph type="title"/>
          </p:nvPr>
        </p:nvSpPr>
        <p:spPr/>
        <p:txBody>
          <a:bodyPr/>
          <a:lstStyle/>
          <a:p>
            <a:r>
              <a:rPr lang="en-US" dirty="0"/>
              <a:t>The </a:t>
            </a:r>
            <a:r>
              <a:rPr lang="en-US" dirty="0" err="1"/>
              <a:t>GenAI</a:t>
            </a:r>
            <a:r>
              <a:rPr lang="en-US" dirty="0"/>
              <a:t> Application Landscape</a:t>
            </a:r>
          </a:p>
        </p:txBody>
      </p:sp>
      <p:sp>
        <p:nvSpPr>
          <p:cNvPr id="4" name="Rectangle 3">
            <a:extLst>
              <a:ext uri="{FF2B5EF4-FFF2-40B4-BE49-F238E27FC236}">
                <a16:creationId xmlns:a16="http://schemas.microsoft.com/office/drawing/2014/main" id="{62429EB1-6D05-93C0-CD41-C2778BEEF28D}"/>
              </a:ext>
            </a:extLst>
          </p:cNvPr>
          <p:cNvSpPr/>
          <p:nvPr/>
        </p:nvSpPr>
        <p:spPr>
          <a:xfrm>
            <a:off x="1022867" y="896599"/>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Marketing (content)</a:t>
            </a:r>
          </a:p>
        </p:txBody>
      </p:sp>
      <p:sp>
        <p:nvSpPr>
          <p:cNvPr id="5" name="Rectangle 4">
            <a:extLst>
              <a:ext uri="{FF2B5EF4-FFF2-40B4-BE49-F238E27FC236}">
                <a16:creationId xmlns:a16="http://schemas.microsoft.com/office/drawing/2014/main" id="{1F37FBBD-4706-5868-F9F5-84BFCD107D2B}"/>
              </a:ext>
            </a:extLst>
          </p:cNvPr>
          <p:cNvSpPr/>
          <p:nvPr/>
        </p:nvSpPr>
        <p:spPr>
          <a:xfrm>
            <a:off x="1022867" y="1355293"/>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Sales</a:t>
            </a:r>
            <a:br>
              <a:rPr lang="en-US" sz="1350" dirty="0">
                <a:solidFill>
                  <a:schemeClr val="bg1"/>
                </a:solidFill>
              </a:rPr>
            </a:br>
            <a:r>
              <a:rPr lang="en-US" sz="1350" dirty="0">
                <a:solidFill>
                  <a:schemeClr val="bg1"/>
                </a:solidFill>
              </a:rPr>
              <a:t>(email)</a:t>
            </a:r>
          </a:p>
        </p:txBody>
      </p:sp>
      <p:sp>
        <p:nvSpPr>
          <p:cNvPr id="6" name="Rectangle 5">
            <a:extLst>
              <a:ext uri="{FF2B5EF4-FFF2-40B4-BE49-F238E27FC236}">
                <a16:creationId xmlns:a16="http://schemas.microsoft.com/office/drawing/2014/main" id="{0FEDA828-7BD9-3559-C11F-FCD5C89BE538}"/>
              </a:ext>
            </a:extLst>
          </p:cNvPr>
          <p:cNvSpPr/>
          <p:nvPr/>
        </p:nvSpPr>
        <p:spPr>
          <a:xfrm>
            <a:off x="1022867" y="1813987"/>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Support</a:t>
            </a:r>
            <a:br>
              <a:rPr lang="en-US" sz="1350" dirty="0">
                <a:solidFill>
                  <a:schemeClr val="bg1"/>
                </a:solidFill>
              </a:rPr>
            </a:br>
            <a:r>
              <a:rPr lang="en-US" sz="1350" dirty="0">
                <a:solidFill>
                  <a:schemeClr val="bg1"/>
                </a:solidFill>
              </a:rPr>
              <a:t>(chat/email)</a:t>
            </a:r>
          </a:p>
        </p:txBody>
      </p:sp>
      <p:sp>
        <p:nvSpPr>
          <p:cNvPr id="7" name="Rectangle 6">
            <a:extLst>
              <a:ext uri="{FF2B5EF4-FFF2-40B4-BE49-F238E27FC236}">
                <a16:creationId xmlns:a16="http://schemas.microsoft.com/office/drawing/2014/main" id="{3B18E440-9369-E14B-6048-D11EDDC55C2C}"/>
              </a:ext>
            </a:extLst>
          </p:cNvPr>
          <p:cNvSpPr/>
          <p:nvPr/>
        </p:nvSpPr>
        <p:spPr>
          <a:xfrm>
            <a:off x="1022867" y="2272681"/>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General writing</a:t>
            </a:r>
          </a:p>
        </p:txBody>
      </p:sp>
      <p:sp>
        <p:nvSpPr>
          <p:cNvPr id="9" name="Rectangle 8">
            <a:extLst>
              <a:ext uri="{FF2B5EF4-FFF2-40B4-BE49-F238E27FC236}">
                <a16:creationId xmlns:a16="http://schemas.microsoft.com/office/drawing/2014/main" id="{3CE242B4-58EC-37D4-4F2D-238CB25D1E42}"/>
              </a:ext>
            </a:extLst>
          </p:cNvPr>
          <p:cNvSpPr/>
          <p:nvPr/>
        </p:nvSpPr>
        <p:spPr>
          <a:xfrm>
            <a:off x="1022867" y="2568209"/>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Note taking</a:t>
            </a:r>
          </a:p>
        </p:txBody>
      </p:sp>
      <p:sp>
        <p:nvSpPr>
          <p:cNvPr id="10" name="Rectangle 9">
            <a:extLst>
              <a:ext uri="{FF2B5EF4-FFF2-40B4-BE49-F238E27FC236}">
                <a16:creationId xmlns:a16="http://schemas.microsoft.com/office/drawing/2014/main" id="{BFFCFCD8-2854-E8FC-95D8-28B76124066F}"/>
              </a:ext>
            </a:extLst>
          </p:cNvPr>
          <p:cNvSpPr/>
          <p:nvPr/>
        </p:nvSpPr>
        <p:spPr>
          <a:xfrm>
            <a:off x="1022867" y="2863735"/>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Other</a:t>
            </a:r>
          </a:p>
        </p:txBody>
      </p:sp>
      <p:sp>
        <p:nvSpPr>
          <p:cNvPr id="11" name="Rectangle 10">
            <a:extLst>
              <a:ext uri="{FF2B5EF4-FFF2-40B4-BE49-F238E27FC236}">
                <a16:creationId xmlns:a16="http://schemas.microsoft.com/office/drawing/2014/main" id="{87F1EED8-AC97-CF49-E72B-9C52251FC973}"/>
              </a:ext>
            </a:extLst>
          </p:cNvPr>
          <p:cNvSpPr/>
          <p:nvPr/>
        </p:nvSpPr>
        <p:spPr>
          <a:xfrm>
            <a:off x="2572236" y="1489125"/>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Code </a:t>
            </a:r>
            <a:br>
              <a:rPr lang="en-US" sz="1350" dirty="0">
                <a:solidFill>
                  <a:schemeClr val="bg1"/>
                </a:solidFill>
              </a:rPr>
            </a:br>
            <a:r>
              <a:rPr lang="en-US" sz="1350" dirty="0">
                <a:solidFill>
                  <a:schemeClr val="bg1"/>
                </a:solidFill>
              </a:rPr>
              <a:t>generation</a:t>
            </a:r>
          </a:p>
        </p:txBody>
      </p:sp>
      <p:sp>
        <p:nvSpPr>
          <p:cNvPr id="12" name="Rectangle 11">
            <a:extLst>
              <a:ext uri="{FF2B5EF4-FFF2-40B4-BE49-F238E27FC236}">
                <a16:creationId xmlns:a16="http://schemas.microsoft.com/office/drawing/2014/main" id="{FC72D4B0-4B10-C21C-57E1-FA68AAA4486D}"/>
              </a:ext>
            </a:extLst>
          </p:cNvPr>
          <p:cNvSpPr/>
          <p:nvPr/>
        </p:nvSpPr>
        <p:spPr>
          <a:xfrm>
            <a:off x="2572236" y="1947328"/>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Code </a:t>
            </a:r>
            <a:br>
              <a:rPr lang="en-US" sz="1350" dirty="0">
                <a:solidFill>
                  <a:schemeClr val="bg1"/>
                </a:solidFill>
              </a:rPr>
            </a:br>
            <a:r>
              <a:rPr lang="en-US" sz="1350" dirty="0">
                <a:solidFill>
                  <a:schemeClr val="bg1"/>
                </a:solidFill>
              </a:rPr>
              <a:t>documentation</a:t>
            </a:r>
          </a:p>
        </p:txBody>
      </p:sp>
      <p:sp>
        <p:nvSpPr>
          <p:cNvPr id="13" name="Rectangle 12">
            <a:extLst>
              <a:ext uri="{FF2B5EF4-FFF2-40B4-BE49-F238E27FC236}">
                <a16:creationId xmlns:a16="http://schemas.microsoft.com/office/drawing/2014/main" id="{A98977CE-F12A-68E1-1668-ED9C345BEF55}"/>
              </a:ext>
            </a:extLst>
          </p:cNvPr>
          <p:cNvSpPr/>
          <p:nvPr/>
        </p:nvSpPr>
        <p:spPr>
          <a:xfrm>
            <a:off x="2572236" y="2405531"/>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Text to SQL</a:t>
            </a:r>
          </a:p>
        </p:txBody>
      </p:sp>
      <p:sp>
        <p:nvSpPr>
          <p:cNvPr id="15" name="Rectangle 14">
            <a:extLst>
              <a:ext uri="{FF2B5EF4-FFF2-40B4-BE49-F238E27FC236}">
                <a16:creationId xmlns:a16="http://schemas.microsoft.com/office/drawing/2014/main" id="{3ED1D6FE-075C-18A1-C466-93BCBA119836}"/>
              </a:ext>
            </a:extLst>
          </p:cNvPr>
          <p:cNvSpPr/>
          <p:nvPr/>
        </p:nvSpPr>
        <p:spPr>
          <a:xfrm>
            <a:off x="2572236" y="2700569"/>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Web app builders</a:t>
            </a:r>
          </a:p>
        </p:txBody>
      </p:sp>
      <p:sp>
        <p:nvSpPr>
          <p:cNvPr id="16" name="Rectangle 15">
            <a:extLst>
              <a:ext uri="{FF2B5EF4-FFF2-40B4-BE49-F238E27FC236}">
                <a16:creationId xmlns:a16="http://schemas.microsoft.com/office/drawing/2014/main" id="{88533BCC-FF40-5FB2-6EC5-17543BFC5AEA}"/>
              </a:ext>
            </a:extLst>
          </p:cNvPr>
          <p:cNvSpPr/>
          <p:nvPr/>
        </p:nvSpPr>
        <p:spPr>
          <a:xfrm>
            <a:off x="4121605" y="1489125"/>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Image generation</a:t>
            </a:r>
          </a:p>
        </p:txBody>
      </p:sp>
      <p:sp>
        <p:nvSpPr>
          <p:cNvPr id="17" name="Rectangle 16">
            <a:extLst>
              <a:ext uri="{FF2B5EF4-FFF2-40B4-BE49-F238E27FC236}">
                <a16:creationId xmlns:a16="http://schemas.microsoft.com/office/drawing/2014/main" id="{119AEAF8-5C51-823C-DCAC-482F65D9168C}"/>
              </a:ext>
            </a:extLst>
          </p:cNvPr>
          <p:cNvSpPr/>
          <p:nvPr/>
        </p:nvSpPr>
        <p:spPr>
          <a:xfrm>
            <a:off x="4121605" y="1947328"/>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Consumer/</a:t>
            </a:r>
            <a:br>
              <a:rPr lang="en-US" sz="1350" dirty="0">
                <a:solidFill>
                  <a:schemeClr val="bg1"/>
                </a:solidFill>
              </a:rPr>
            </a:br>
            <a:r>
              <a:rPr lang="en-US" sz="1350" dirty="0">
                <a:solidFill>
                  <a:schemeClr val="bg1"/>
                </a:solidFill>
              </a:rPr>
              <a:t>social</a:t>
            </a:r>
          </a:p>
        </p:txBody>
      </p:sp>
      <p:sp>
        <p:nvSpPr>
          <p:cNvPr id="18" name="Rectangle 17">
            <a:extLst>
              <a:ext uri="{FF2B5EF4-FFF2-40B4-BE49-F238E27FC236}">
                <a16:creationId xmlns:a16="http://schemas.microsoft.com/office/drawing/2014/main" id="{9CB22680-A03F-1EB5-4370-9675AD2A7448}"/>
              </a:ext>
            </a:extLst>
          </p:cNvPr>
          <p:cNvSpPr/>
          <p:nvPr/>
        </p:nvSpPr>
        <p:spPr>
          <a:xfrm>
            <a:off x="4121605" y="2863735"/>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Design</a:t>
            </a:r>
          </a:p>
        </p:txBody>
      </p:sp>
      <p:sp>
        <p:nvSpPr>
          <p:cNvPr id="19" name="Rectangle 18">
            <a:extLst>
              <a:ext uri="{FF2B5EF4-FFF2-40B4-BE49-F238E27FC236}">
                <a16:creationId xmlns:a16="http://schemas.microsoft.com/office/drawing/2014/main" id="{0CA94956-2FED-6316-75E2-4F5339949E98}"/>
              </a:ext>
            </a:extLst>
          </p:cNvPr>
          <p:cNvSpPr/>
          <p:nvPr/>
        </p:nvSpPr>
        <p:spPr>
          <a:xfrm>
            <a:off x="4121605" y="2405531"/>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Media/</a:t>
            </a:r>
            <a:br>
              <a:rPr lang="en-US" sz="1350" dirty="0">
                <a:solidFill>
                  <a:schemeClr val="bg1"/>
                </a:solidFill>
              </a:rPr>
            </a:br>
            <a:r>
              <a:rPr lang="en-US" sz="1350" dirty="0">
                <a:solidFill>
                  <a:schemeClr val="bg1"/>
                </a:solidFill>
              </a:rPr>
              <a:t>advertising</a:t>
            </a:r>
          </a:p>
        </p:txBody>
      </p:sp>
      <p:sp>
        <p:nvSpPr>
          <p:cNvPr id="20" name="Rectangle 19">
            <a:extLst>
              <a:ext uri="{FF2B5EF4-FFF2-40B4-BE49-F238E27FC236}">
                <a16:creationId xmlns:a16="http://schemas.microsoft.com/office/drawing/2014/main" id="{30429BFD-F4F9-986A-19DA-72F4EE17D70F}"/>
              </a:ext>
            </a:extLst>
          </p:cNvPr>
          <p:cNvSpPr/>
          <p:nvPr/>
        </p:nvSpPr>
        <p:spPr>
          <a:xfrm>
            <a:off x="7220343" y="2700569"/>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Video editing/</a:t>
            </a:r>
            <a:br>
              <a:rPr lang="en-US" sz="1350" dirty="0">
                <a:solidFill>
                  <a:schemeClr val="bg1"/>
                </a:solidFill>
              </a:rPr>
            </a:br>
            <a:r>
              <a:rPr lang="en-US" sz="1350" dirty="0">
                <a:solidFill>
                  <a:schemeClr val="bg1"/>
                </a:solidFill>
              </a:rPr>
              <a:t>generation</a:t>
            </a:r>
          </a:p>
        </p:txBody>
      </p:sp>
      <p:sp>
        <p:nvSpPr>
          <p:cNvPr id="21" name="Rectangle 20">
            <a:extLst>
              <a:ext uri="{FF2B5EF4-FFF2-40B4-BE49-F238E27FC236}">
                <a16:creationId xmlns:a16="http://schemas.microsoft.com/office/drawing/2014/main" id="{60B43CCC-C72A-AF57-99F9-386050EF49ED}"/>
              </a:ext>
            </a:extLst>
          </p:cNvPr>
          <p:cNvSpPr/>
          <p:nvPr/>
        </p:nvSpPr>
        <p:spPr>
          <a:xfrm>
            <a:off x="8769712" y="2700569"/>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3D models/</a:t>
            </a:r>
            <a:br>
              <a:rPr lang="en-US" sz="1350" dirty="0">
                <a:solidFill>
                  <a:schemeClr val="bg1"/>
                </a:solidFill>
              </a:rPr>
            </a:br>
            <a:r>
              <a:rPr lang="en-US" sz="1350" dirty="0">
                <a:solidFill>
                  <a:schemeClr val="bg1"/>
                </a:solidFill>
              </a:rPr>
              <a:t>scenes</a:t>
            </a:r>
          </a:p>
        </p:txBody>
      </p:sp>
      <p:sp>
        <p:nvSpPr>
          <p:cNvPr id="22" name="Rectangle 21">
            <a:extLst>
              <a:ext uri="{FF2B5EF4-FFF2-40B4-BE49-F238E27FC236}">
                <a16:creationId xmlns:a16="http://schemas.microsoft.com/office/drawing/2014/main" id="{75761922-EFDC-BB83-936B-A9A903AC426B}"/>
              </a:ext>
            </a:extLst>
          </p:cNvPr>
          <p:cNvSpPr/>
          <p:nvPr/>
        </p:nvSpPr>
        <p:spPr>
          <a:xfrm>
            <a:off x="10319078" y="2700569"/>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Biology and chemistry</a:t>
            </a:r>
          </a:p>
        </p:txBody>
      </p:sp>
      <p:sp>
        <p:nvSpPr>
          <p:cNvPr id="23" name="Rectangle 22">
            <a:extLst>
              <a:ext uri="{FF2B5EF4-FFF2-40B4-BE49-F238E27FC236}">
                <a16:creationId xmlns:a16="http://schemas.microsoft.com/office/drawing/2014/main" id="{BBD19A48-19E3-730E-B9D3-CC423B1EC182}"/>
              </a:ext>
            </a:extLst>
          </p:cNvPr>
          <p:cNvSpPr/>
          <p:nvPr/>
        </p:nvSpPr>
        <p:spPr>
          <a:xfrm>
            <a:off x="10319078" y="2404363"/>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Audio</a:t>
            </a:r>
          </a:p>
        </p:txBody>
      </p:sp>
      <p:sp>
        <p:nvSpPr>
          <p:cNvPr id="24" name="Rectangle 23">
            <a:extLst>
              <a:ext uri="{FF2B5EF4-FFF2-40B4-BE49-F238E27FC236}">
                <a16:creationId xmlns:a16="http://schemas.microsoft.com/office/drawing/2014/main" id="{624DF3A7-E2ED-FB5D-3B77-A869EFC03EA2}"/>
              </a:ext>
            </a:extLst>
          </p:cNvPr>
          <p:cNvSpPr/>
          <p:nvPr/>
        </p:nvSpPr>
        <p:spPr>
          <a:xfrm>
            <a:off x="10319078" y="2108157"/>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Music</a:t>
            </a:r>
          </a:p>
        </p:txBody>
      </p:sp>
      <p:sp>
        <p:nvSpPr>
          <p:cNvPr id="25" name="Rectangle 24">
            <a:extLst>
              <a:ext uri="{FF2B5EF4-FFF2-40B4-BE49-F238E27FC236}">
                <a16:creationId xmlns:a16="http://schemas.microsoft.com/office/drawing/2014/main" id="{4946617E-6E9E-962C-28B8-1F8892AE1BBA}"/>
              </a:ext>
            </a:extLst>
          </p:cNvPr>
          <p:cNvSpPr/>
          <p:nvPr/>
        </p:nvSpPr>
        <p:spPr>
          <a:xfrm>
            <a:off x="10319078" y="1811951"/>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RPA</a:t>
            </a:r>
          </a:p>
        </p:txBody>
      </p:sp>
      <p:sp>
        <p:nvSpPr>
          <p:cNvPr id="26" name="Rectangle 25">
            <a:extLst>
              <a:ext uri="{FF2B5EF4-FFF2-40B4-BE49-F238E27FC236}">
                <a16:creationId xmlns:a16="http://schemas.microsoft.com/office/drawing/2014/main" id="{B1315135-4D6F-F698-9772-AA9726F09978}"/>
              </a:ext>
            </a:extLst>
          </p:cNvPr>
          <p:cNvSpPr/>
          <p:nvPr/>
        </p:nvSpPr>
        <p:spPr>
          <a:xfrm>
            <a:off x="10319078" y="1515745"/>
            <a:ext cx="1418897" cy="288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Gaming</a:t>
            </a:r>
          </a:p>
        </p:txBody>
      </p:sp>
      <p:sp>
        <p:nvSpPr>
          <p:cNvPr id="27" name="Rectangle 26">
            <a:extLst>
              <a:ext uri="{FF2B5EF4-FFF2-40B4-BE49-F238E27FC236}">
                <a16:creationId xmlns:a16="http://schemas.microsoft.com/office/drawing/2014/main" id="{15F4E17E-132C-F024-CFBB-F69F20D4B632}"/>
              </a:ext>
            </a:extLst>
          </p:cNvPr>
          <p:cNvSpPr/>
          <p:nvPr/>
        </p:nvSpPr>
        <p:spPr>
          <a:xfrm>
            <a:off x="5670974" y="2700569"/>
            <a:ext cx="1418897" cy="4512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Voice </a:t>
            </a:r>
          </a:p>
          <a:p>
            <a:pPr algn="ctr">
              <a:lnSpc>
                <a:spcPts val="1500"/>
              </a:lnSpc>
            </a:pPr>
            <a:r>
              <a:rPr lang="en-US" sz="1350" dirty="0">
                <a:solidFill>
                  <a:schemeClr val="bg1"/>
                </a:solidFill>
              </a:rPr>
              <a:t>synthesis</a:t>
            </a:r>
          </a:p>
        </p:txBody>
      </p:sp>
      <p:sp>
        <p:nvSpPr>
          <p:cNvPr id="28" name="Rectangle 27">
            <a:extLst>
              <a:ext uri="{FF2B5EF4-FFF2-40B4-BE49-F238E27FC236}">
                <a16:creationId xmlns:a16="http://schemas.microsoft.com/office/drawing/2014/main" id="{1394C0BE-AC79-1C64-F41A-4ACEDD32F02E}"/>
              </a:ext>
            </a:extLst>
          </p:cNvPr>
          <p:cNvSpPr/>
          <p:nvPr/>
        </p:nvSpPr>
        <p:spPr>
          <a:xfrm>
            <a:off x="2563287" y="35514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OpenAI GPT-3</a:t>
            </a:r>
          </a:p>
        </p:txBody>
      </p:sp>
      <p:sp>
        <p:nvSpPr>
          <p:cNvPr id="29" name="Rectangle 28">
            <a:extLst>
              <a:ext uri="{FF2B5EF4-FFF2-40B4-BE49-F238E27FC236}">
                <a16:creationId xmlns:a16="http://schemas.microsoft.com/office/drawing/2014/main" id="{A7DFD10D-52B7-FA42-D22D-45A044AA0FD5}"/>
              </a:ext>
            </a:extLst>
          </p:cNvPr>
          <p:cNvSpPr/>
          <p:nvPr/>
        </p:nvSpPr>
        <p:spPr>
          <a:xfrm>
            <a:off x="2563285" y="3851921"/>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Tabnine</a:t>
            </a:r>
          </a:p>
        </p:txBody>
      </p:sp>
      <p:sp>
        <p:nvSpPr>
          <p:cNvPr id="30" name="Rectangle 29">
            <a:extLst>
              <a:ext uri="{FF2B5EF4-FFF2-40B4-BE49-F238E27FC236}">
                <a16:creationId xmlns:a16="http://schemas.microsoft.com/office/drawing/2014/main" id="{2CF1DF0B-8660-76F8-E899-4BE30880ADED}"/>
              </a:ext>
            </a:extLst>
          </p:cNvPr>
          <p:cNvSpPr/>
          <p:nvPr/>
        </p:nvSpPr>
        <p:spPr>
          <a:xfrm>
            <a:off x="2563285" y="4152377"/>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Stability AI</a:t>
            </a:r>
          </a:p>
        </p:txBody>
      </p:sp>
      <p:sp>
        <p:nvSpPr>
          <p:cNvPr id="31" name="Rectangle 30">
            <a:extLst>
              <a:ext uri="{FF2B5EF4-FFF2-40B4-BE49-F238E27FC236}">
                <a16:creationId xmlns:a16="http://schemas.microsoft.com/office/drawing/2014/main" id="{D266BAED-400B-0FE5-0BF9-ACFADA7A0E11}"/>
              </a:ext>
            </a:extLst>
          </p:cNvPr>
          <p:cNvSpPr/>
          <p:nvPr/>
        </p:nvSpPr>
        <p:spPr>
          <a:xfrm>
            <a:off x="4114445" y="35514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OpenAI Dall-E 2</a:t>
            </a:r>
          </a:p>
        </p:txBody>
      </p:sp>
      <p:sp>
        <p:nvSpPr>
          <p:cNvPr id="32" name="Rectangle 31">
            <a:extLst>
              <a:ext uri="{FF2B5EF4-FFF2-40B4-BE49-F238E27FC236}">
                <a16:creationId xmlns:a16="http://schemas.microsoft.com/office/drawing/2014/main" id="{E19F7088-2629-AD3C-91E9-1A21FD78568B}"/>
              </a:ext>
            </a:extLst>
          </p:cNvPr>
          <p:cNvSpPr/>
          <p:nvPr/>
        </p:nvSpPr>
        <p:spPr>
          <a:xfrm>
            <a:off x="4114444" y="3849618"/>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Stable Diffusion</a:t>
            </a:r>
          </a:p>
        </p:txBody>
      </p:sp>
      <p:sp>
        <p:nvSpPr>
          <p:cNvPr id="33" name="Rectangle 32">
            <a:extLst>
              <a:ext uri="{FF2B5EF4-FFF2-40B4-BE49-F238E27FC236}">
                <a16:creationId xmlns:a16="http://schemas.microsoft.com/office/drawing/2014/main" id="{DFB4983E-0723-2D06-B3EB-FF3E0722B968}"/>
              </a:ext>
            </a:extLst>
          </p:cNvPr>
          <p:cNvSpPr/>
          <p:nvPr/>
        </p:nvSpPr>
        <p:spPr>
          <a:xfrm>
            <a:off x="4114444" y="4147771"/>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Craiyon</a:t>
            </a:r>
          </a:p>
        </p:txBody>
      </p:sp>
      <p:sp>
        <p:nvSpPr>
          <p:cNvPr id="34" name="Rectangle 33">
            <a:extLst>
              <a:ext uri="{FF2B5EF4-FFF2-40B4-BE49-F238E27FC236}">
                <a16:creationId xmlns:a16="http://schemas.microsoft.com/office/drawing/2014/main" id="{31CDD98C-2D62-9966-3B8B-3C05FB99FD4C}"/>
              </a:ext>
            </a:extLst>
          </p:cNvPr>
          <p:cNvSpPr/>
          <p:nvPr/>
        </p:nvSpPr>
        <p:spPr>
          <a:xfrm>
            <a:off x="5665603" y="35514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OpenAI</a:t>
            </a:r>
          </a:p>
        </p:txBody>
      </p:sp>
      <p:sp>
        <p:nvSpPr>
          <p:cNvPr id="35" name="Rectangle 34">
            <a:extLst>
              <a:ext uri="{FF2B5EF4-FFF2-40B4-BE49-F238E27FC236}">
                <a16:creationId xmlns:a16="http://schemas.microsoft.com/office/drawing/2014/main" id="{56FAA6E5-978C-4A87-77EE-47E6931E0E10}"/>
              </a:ext>
            </a:extLst>
          </p:cNvPr>
          <p:cNvSpPr/>
          <p:nvPr/>
        </p:nvSpPr>
        <p:spPr>
          <a:xfrm>
            <a:off x="7216761" y="35514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Microsoft X-CLIP</a:t>
            </a:r>
          </a:p>
        </p:txBody>
      </p:sp>
      <p:sp>
        <p:nvSpPr>
          <p:cNvPr id="36" name="Rectangle 35">
            <a:extLst>
              <a:ext uri="{FF2B5EF4-FFF2-40B4-BE49-F238E27FC236}">
                <a16:creationId xmlns:a16="http://schemas.microsoft.com/office/drawing/2014/main" id="{9ED85954-D313-BDA5-FC3F-C21AFF4FCE63}"/>
              </a:ext>
            </a:extLst>
          </p:cNvPr>
          <p:cNvSpPr/>
          <p:nvPr/>
        </p:nvSpPr>
        <p:spPr>
          <a:xfrm>
            <a:off x="7216760" y="3847292"/>
            <a:ext cx="1418897" cy="45123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Meta</a:t>
            </a:r>
            <a:br>
              <a:rPr lang="en-US" sz="1350" dirty="0">
                <a:solidFill>
                  <a:schemeClr val="bg1"/>
                </a:solidFill>
              </a:rPr>
            </a:br>
            <a:r>
              <a:rPr lang="en-US" sz="1350" dirty="0">
                <a:solidFill>
                  <a:schemeClr val="bg1"/>
                </a:solidFill>
              </a:rPr>
              <a:t>Make-A-Video</a:t>
            </a:r>
          </a:p>
        </p:txBody>
      </p:sp>
      <p:sp>
        <p:nvSpPr>
          <p:cNvPr id="37" name="Rectangle 36">
            <a:extLst>
              <a:ext uri="{FF2B5EF4-FFF2-40B4-BE49-F238E27FC236}">
                <a16:creationId xmlns:a16="http://schemas.microsoft.com/office/drawing/2014/main" id="{7BA797E6-B846-5FB8-3320-D6E4AD337862}"/>
              </a:ext>
            </a:extLst>
          </p:cNvPr>
          <p:cNvSpPr/>
          <p:nvPr/>
        </p:nvSpPr>
        <p:spPr>
          <a:xfrm>
            <a:off x="10319078" y="35514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TBD</a:t>
            </a:r>
          </a:p>
        </p:txBody>
      </p:sp>
      <p:sp>
        <p:nvSpPr>
          <p:cNvPr id="39" name="Rectangle 38">
            <a:extLst>
              <a:ext uri="{FF2B5EF4-FFF2-40B4-BE49-F238E27FC236}">
                <a16:creationId xmlns:a16="http://schemas.microsoft.com/office/drawing/2014/main" id="{B86F95EC-1E6C-07D5-D9F1-913713B05EB1}"/>
              </a:ext>
            </a:extLst>
          </p:cNvPr>
          <p:cNvSpPr/>
          <p:nvPr/>
        </p:nvSpPr>
        <p:spPr>
          <a:xfrm>
            <a:off x="8767919" y="35514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DreamFusion</a:t>
            </a:r>
          </a:p>
        </p:txBody>
      </p:sp>
      <p:sp>
        <p:nvSpPr>
          <p:cNvPr id="40" name="Rectangle 39">
            <a:extLst>
              <a:ext uri="{FF2B5EF4-FFF2-40B4-BE49-F238E27FC236}">
                <a16:creationId xmlns:a16="http://schemas.microsoft.com/office/drawing/2014/main" id="{454952A2-6620-8F30-8D94-B972D5092C58}"/>
              </a:ext>
            </a:extLst>
          </p:cNvPr>
          <p:cNvSpPr/>
          <p:nvPr/>
        </p:nvSpPr>
        <p:spPr>
          <a:xfrm>
            <a:off x="8767919" y="3849398"/>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NVIDIA GET3D</a:t>
            </a:r>
          </a:p>
        </p:txBody>
      </p:sp>
      <p:sp>
        <p:nvSpPr>
          <p:cNvPr id="41" name="Rectangle 40">
            <a:extLst>
              <a:ext uri="{FF2B5EF4-FFF2-40B4-BE49-F238E27FC236}">
                <a16:creationId xmlns:a16="http://schemas.microsoft.com/office/drawing/2014/main" id="{4D620FDF-AB15-14BF-209A-9D7BE7432F45}"/>
              </a:ext>
            </a:extLst>
          </p:cNvPr>
          <p:cNvSpPr/>
          <p:nvPr/>
        </p:nvSpPr>
        <p:spPr>
          <a:xfrm>
            <a:off x="8767919" y="4147331"/>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MDM</a:t>
            </a:r>
          </a:p>
        </p:txBody>
      </p:sp>
      <p:sp>
        <p:nvSpPr>
          <p:cNvPr id="42" name="Rectangle 41">
            <a:extLst>
              <a:ext uri="{FF2B5EF4-FFF2-40B4-BE49-F238E27FC236}">
                <a16:creationId xmlns:a16="http://schemas.microsoft.com/office/drawing/2014/main" id="{7763A5D9-0DD7-C241-CA33-AECD927ABC46}"/>
              </a:ext>
            </a:extLst>
          </p:cNvPr>
          <p:cNvSpPr/>
          <p:nvPr/>
        </p:nvSpPr>
        <p:spPr>
          <a:xfrm>
            <a:off x="1012129" y="5061109"/>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Cohere</a:t>
            </a:r>
          </a:p>
        </p:txBody>
      </p:sp>
      <p:sp>
        <p:nvSpPr>
          <p:cNvPr id="43" name="Rectangle 42">
            <a:extLst>
              <a:ext uri="{FF2B5EF4-FFF2-40B4-BE49-F238E27FC236}">
                <a16:creationId xmlns:a16="http://schemas.microsoft.com/office/drawing/2014/main" id="{B67952FD-3BD8-BE96-F05F-7D96FC8DF570}"/>
              </a:ext>
            </a:extLst>
          </p:cNvPr>
          <p:cNvSpPr/>
          <p:nvPr/>
        </p:nvSpPr>
        <p:spPr>
          <a:xfrm>
            <a:off x="1012129" y="5356937"/>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Anthropic</a:t>
            </a:r>
          </a:p>
        </p:txBody>
      </p:sp>
      <p:sp>
        <p:nvSpPr>
          <p:cNvPr id="44" name="Rectangle 43">
            <a:extLst>
              <a:ext uri="{FF2B5EF4-FFF2-40B4-BE49-F238E27FC236}">
                <a16:creationId xmlns:a16="http://schemas.microsoft.com/office/drawing/2014/main" id="{65DFFC21-0214-8190-2A27-916FB50665DD}"/>
              </a:ext>
            </a:extLst>
          </p:cNvPr>
          <p:cNvSpPr/>
          <p:nvPr/>
        </p:nvSpPr>
        <p:spPr>
          <a:xfrm>
            <a:off x="1012129" y="56527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AI2</a:t>
            </a:r>
          </a:p>
        </p:txBody>
      </p:sp>
      <p:sp>
        <p:nvSpPr>
          <p:cNvPr id="45" name="Rectangle 44">
            <a:extLst>
              <a:ext uri="{FF2B5EF4-FFF2-40B4-BE49-F238E27FC236}">
                <a16:creationId xmlns:a16="http://schemas.microsoft.com/office/drawing/2014/main" id="{5448B527-2689-3387-3221-F3A993DB392D}"/>
              </a:ext>
            </a:extLst>
          </p:cNvPr>
          <p:cNvSpPr/>
          <p:nvPr/>
        </p:nvSpPr>
        <p:spPr>
          <a:xfrm>
            <a:off x="1012129" y="4306287"/>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Facebook OPT</a:t>
            </a:r>
          </a:p>
        </p:txBody>
      </p:sp>
      <p:sp>
        <p:nvSpPr>
          <p:cNvPr id="46" name="Rectangle 45">
            <a:extLst>
              <a:ext uri="{FF2B5EF4-FFF2-40B4-BE49-F238E27FC236}">
                <a16:creationId xmlns:a16="http://schemas.microsoft.com/office/drawing/2014/main" id="{95F000B0-8DF9-1907-9325-F60EA7D8479A}"/>
              </a:ext>
            </a:extLst>
          </p:cNvPr>
          <p:cNvSpPr/>
          <p:nvPr/>
        </p:nvSpPr>
        <p:spPr>
          <a:xfrm>
            <a:off x="1012129" y="3847293"/>
            <a:ext cx="1418897" cy="45123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DeepMind</a:t>
            </a:r>
            <a:br>
              <a:rPr lang="en-US" sz="1350" dirty="0">
                <a:solidFill>
                  <a:schemeClr val="bg1"/>
                </a:solidFill>
              </a:rPr>
            </a:br>
            <a:r>
              <a:rPr lang="en-US" sz="1350" dirty="0">
                <a:solidFill>
                  <a:schemeClr val="bg1"/>
                </a:solidFill>
              </a:rPr>
              <a:t>Gopher</a:t>
            </a:r>
          </a:p>
        </p:txBody>
      </p:sp>
      <p:sp>
        <p:nvSpPr>
          <p:cNvPr id="47" name="Rectangle 46">
            <a:extLst>
              <a:ext uri="{FF2B5EF4-FFF2-40B4-BE49-F238E27FC236}">
                <a16:creationId xmlns:a16="http://schemas.microsoft.com/office/drawing/2014/main" id="{0A4423EB-DFC1-4512-CF22-5F7E9811E963}"/>
              </a:ext>
            </a:extLst>
          </p:cNvPr>
          <p:cNvSpPr/>
          <p:nvPr/>
        </p:nvSpPr>
        <p:spPr>
          <a:xfrm>
            <a:off x="1012129" y="4602115"/>
            <a:ext cx="1418897" cy="45123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Hugging Face</a:t>
            </a:r>
            <a:br>
              <a:rPr lang="en-US" sz="1350" dirty="0">
                <a:solidFill>
                  <a:schemeClr val="bg1"/>
                </a:solidFill>
              </a:rPr>
            </a:br>
            <a:r>
              <a:rPr lang="en-US" sz="1350" dirty="0">
                <a:solidFill>
                  <a:schemeClr val="bg1"/>
                </a:solidFill>
              </a:rPr>
              <a:t>BLOOM</a:t>
            </a:r>
          </a:p>
        </p:txBody>
      </p:sp>
      <p:sp>
        <p:nvSpPr>
          <p:cNvPr id="48" name="Rectangle 47">
            <a:extLst>
              <a:ext uri="{FF2B5EF4-FFF2-40B4-BE49-F238E27FC236}">
                <a16:creationId xmlns:a16="http://schemas.microsoft.com/office/drawing/2014/main" id="{44C71B8A-494A-677E-0A81-A9F39E8560C8}"/>
              </a:ext>
            </a:extLst>
          </p:cNvPr>
          <p:cNvSpPr/>
          <p:nvPr/>
        </p:nvSpPr>
        <p:spPr>
          <a:xfrm>
            <a:off x="1012129" y="3551465"/>
            <a:ext cx="1418897" cy="28806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OpenAI GPT-3</a:t>
            </a:r>
          </a:p>
        </p:txBody>
      </p:sp>
      <p:sp>
        <p:nvSpPr>
          <p:cNvPr id="49" name="Rectangle 48">
            <a:extLst>
              <a:ext uri="{FF2B5EF4-FFF2-40B4-BE49-F238E27FC236}">
                <a16:creationId xmlns:a16="http://schemas.microsoft.com/office/drawing/2014/main" id="{F7B90B60-0B38-3AB6-7E5C-B50121AECE77}"/>
              </a:ext>
            </a:extLst>
          </p:cNvPr>
          <p:cNvSpPr/>
          <p:nvPr/>
        </p:nvSpPr>
        <p:spPr>
          <a:xfrm>
            <a:off x="1012129" y="5948590"/>
            <a:ext cx="1418897" cy="45123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ts val="1500"/>
              </a:lnSpc>
            </a:pPr>
            <a:r>
              <a:rPr lang="en-US" sz="1350" dirty="0">
                <a:solidFill>
                  <a:schemeClr val="bg1"/>
                </a:solidFill>
              </a:rPr>
              <a:t>Alibaba, etc.</a:t>
            </a:r>
          </a:p>
        </p:txBody>
      </p:sp>
      <p:sp>
        <p:nvSpPr>
          <p:cNvPr id="51" name="TextBox 50">
            <a:extLst>
              <a:ext uri="{FF2B5EF4-FFF2-40B4-BE49-F238E27FC236}">
                <a16:creationId xmlns:a16="http://schemas.microsoft.com/office/drawing/2014/main" id="{DA3EB70C-705E-8FCA-5CA7-BDC9E99EE319}"/>
              </a:ext>
            </a:extLst>
          </p:cNvPr>
          <p:cNvSpPr txBox="1"/>
          <p:nvPr/>
        </p:nvSpPr>
        <p:spPr>
          <a:xfrm rot="16200000">
            <a:off x="-386233" y="1917703"/>
            <a:ext cx="2068643" cy="369332"/>
          </a:xfrm>
          <a:prstGeom prst="rect">
            <a:avLst/>
          </a:prstGeom>
          <a:noFill/>
        </p:spPr>
        <p:txBody>
          <a:bodyPr wrap="square" lIns="0" rIns="0" rtlCol="0">
            <a:spAutoFit/>
          </a:bodyPr>
          <a:lstStyle/>
          <a:p>
            <a:pPr algn="ctr">
              <a:spcBef>
                <a:spcPts val="600"/>
              </a:spcBef>
            </a:pPr>
            <a:r>
              <a:rPr lang="en-US" b="1" dirty="0"/>
              <a:t>Application Layer</a:t>
            </a:r>
          </a:p>
        </p:txBody>
      </p:sp>
      <p:sp>
        <p:nvSpPr>
          <p:cNvPr id="52" name="TextBox 51">
            <a:extLst>
              <a:ext uri="{FF2B5EF4-FFF2-40B4-BE49-F238E27FC236}">
                <a16:creationId xmlns:a16="http://schemas.microsoft.com/office/drawing/2014/main" id="{B3B9EA3B-2FBD-6644-ADB1-49AEDA784DE2}"/>
              </a:ext>
            </a:extLst>
          </p:cNvPr>
          <p:cNvSpPr txBox="1"/>
          <p:nvPr/>
        </p:nvSpPr>
        <p:spPr>
          <a:xfrm rot="16200000">
            <a:off x="-386232" y="4745154"/>
            <a:ext cx="2068643" cy="369332"/>
          </a:xfrm>
          <a:prstGeom prst="rect">
            <a:avLst/>
          </a:prstGeom>
          <a:noFill/>
        </p:spPr>
        <p:txBody>
          <a:bodyPr wrap="square" lIns="0" rIns="0" rtlCol="0">
            <a:spAutoFit/>
          </a:bodyPr>
          <a:lstStyle/>
          <a:p>
            <a:pPr algn="ctr">
              <a:spcBef>
                <a:spcPts val="600"/>
              </a:spcBef>
            </a:pPr>
            <a:r>
              <a:rPr lang="en-US" b="1" dirty="0"/>
              <a:t>Model Layer</a:t>
            </a:r>
          </a:p>
        </p:txBody>
      </p:sp>
      <p:sp>
        <p:nvSpPr>
          <p:cNvPr id="53" name="TextBox 52">
            <a:extLst>
              <a:ext uri="{FF2B5EF4-FFF2-40B4-BE49-F238E27FC236}">
                <a16:creationId xmlns:a16="http://schemas.microsoft.com/office/drawing/2014/main" id="{972A3C19-D5ED-DAE6-00CB-603059555968}"/>
              </a:ext>
            </a:extLst>
          </p:cNvPr>
          <p:cNvSpPr txBox="1"/>
          <p:nvPr/>
        </p:nvSpPr>
        <p:spPr>
          <a:xfrm>
            <a:off x="1012128" y="3196120"/>
            <a:ext cx="1418898" cy="307777"/>
          </a:xfrm>
          <a:prstGeom prst="rect">
            <a:avLst/>
          </a:prstGeom>
          <a:noFill/>
        </p:spPr>
        <p:txBody>
          <a:bodyPr wrap="square" lIns="0" rIns="0" rtlCol="0">
            <a:spAutoFit/>
          </a:bodyPr>
          <a:lstStyle/>
          <a:p>
            <a:pPr algn="ctr">
              <a:spcBef>
                <a:spcPts val="600"/>
              </a:spcBef>
            </a:pPr>
            <a:r>
              <a:rPr lang="en-US" sz="1400" b="1" dirty="0"/>
              <a:t>Text</a:t>
            </a:r>
          </a:p>
        </p:txBody>
      </p:sp>
      <p:sp>
        <p:nvSpPr>
          <p:cNvPr id="54" name="TextBox 53">
            <a:extLst>
              <a:ext uri="{FF2B5EF4-FFF2-40B4-BE49-F238E27FC236}">
                <a16:creationId xmlns:a16="http://schemas.microsoft.com/office/drawing/2014/main" id="{C7E8225F-77C5-B1F1-90A9-BD64A6A64F7F}"/>
              </a:ext>
            </a:extLst>
          </p:cNvPr>
          <p:cNvSpPr txBox="1"/>
          <p:nvPr/>
        </p:nvSpPr>
        <p:spPr>
          <a:xfrm>
            <a:off x="2572914" y="3196120"/>
            <a:ext cx="1418898" cy="307777"/>
          </a:xfrm>
          <a:prstGeom prst="rect">
            <a:avLst/>
          </a:prstGeom>
          <a:noFill/>
        </p:spPr>
        <p:txBody>
          <a:bodyPr wrap="square" lIns="0" rIns="0" rtlCol="0">
            <a:spAutoFit/>
          </a:bodyPr>
          <a:lstStyle/>
          <a:p>
            <a:pPr algn="ctr">
              <a:spcBef>
                <a:spcPts val="600"/>
              </a:spcBef>
            </a:pPr>
            <a:r>
              <a:rPr lang="en-US" sz="1400" b="1" dirty="0"/>
              <a:t>Code</a:t>
            </a:r>
          </a:p>
        </p:txBody>
      </p:sp>
      <p:sp>
        <p:nvSpPr>
          <p:cNvPr id="55" name="TextBox 54">
            <a:extLst>
              <a:ext uri="{FF2B5EF4-FFF2-40B4-BE49-F238E27FC236}">
                <a16:creationId xmlns:a16="http://schemas.microsoft.com/office/drawing/2014/main" id="{41ACC7F7-1AE0-A148-950B-EE38399EB05B}"/>
              </a:ext>
            </a:extLst>
          </p:cNvPr>
          <p:cNvSpPr txBox="1"/>
          <p:nvPr/>
        </p:nvSpPr>
        <p:spPr>
          <a:xfrm>
            <a:off x="4133701" y="3196120"/>
            <a:ext cx="1418898" cy="307777"/>
          </a:xfrm>
          <a:prstGeom prst="rect">
            <a:avLst/>
          </a:prstGeom>
          <a:noFill/>
        </p:spPr>
        <p:txBody>
          <a:bodyPr wrap="square" lIns="0" rIns="0" rtlCol="0">
            <a:spAutoFit/>
          </a:bodyPr>
          <a:lstStyle/>
          <a:p>
            <a:pPr algn="ctr">
              <a:spcBef>
                <a:spcPts val="600"/>
              </a:spcBef>
            </a:pPr>
            <a:r>
              <a:rPr lang="en-US" sz="1400" b="1" dirty="0"/>
              <a:t>Image</a:t>
            </a:r>
          </a:p>
        </p:txBody>
      </p:sp>
      <p:sp>
        <p:nvSpPr>
          <p:cNvPr id="56" name="TextBox 55">
            <a:extLst>
              <a:ext uri="{FF2B5EF4-FFF2-40B4-BE49-F238E27FC236}">
                <a16:creationId xmlns:a16="http://schemas.microsoft.com/office/drawing/2014/main" id="{30456472-9539-5112-8D80-CDDE4718A41F}"/>
              </a:ext>
            </a:extLst>
          </p:cNvPr>
          <p:cNvSpPr txBox="1"/>
          <p:nvPr/>
        </p:nvSpPr>
        <p:spPr>
          <a:xfrm>
            <a:off x="5678721" y="3196120"/>
            <a:ext cx="1418898" cy="307777"/>
          </a:xfrm>
          <a:prstGeom prst="rect">
            <a:avLst/>
          </a:prstGeom>
          <a:noFill/>
        </p:spPr>
        <p:txBody>
          <a:bodyPr wrap="square" lIns="0" rIns="0" rtlCol="0">
            <a:spAutoFit/>
          </a:bodyPr>
          <a:lstStyle/>
          <a:p>
            <a:pPr algn="ctr">
              <a:spcBef>
                <a:spcPts val="600"/>
              </a:spcBef>
            </a:pPr>
            <a:r>
              <a:rPr lang="en-US" sz="1400" b="1" dirty="0"/>
              <a:t>Speech</a:t>
            </a:r>
          </a:p>
        </p:txBody>
      </p:sp>
      <p:sp>
        <p:nvSpPr>
          <p:cNvPr id="57" name="TextBox 56">
            <a:extLst>
              <a:ext uri="{FF2B5EF4-FFF2-40B4-BE49-F238E27FC236}">
                <a16:creationId xmlns:a16="http://schemas.microsoft.com/office/drawing/2014/main" id="{05C908DB-43A3-03CF-8745-287859DBD8FB}"/>
              </a:ext>
            </a:extLst>
          </p:cNvPr>
          <p:cNvSpPr txBox="1"/>
          <p:nvPr/>
        </p:nvSpPr>
        <p:spPr>
          <a:xfrm>
            <a:off x="7239507" y="3196120"/>
            <a:ext cx="1418898" cy="307777"/>
          </a:xfrm>
          <a:prstGeom prst="rect">
            <a:avLst/>
          </a:prstGeom>
          <a:noFill/>
        </p:spPr>
        <p:txBody>
          <a:bodyPr wrap="square" lIns="0" rIns="0" rtlCol="0">
            <a:spAutoFit/>
          </a:bodyPr>
          <a:lstStyle/>
          <a:p>
            <a:pPr algn="ctr">
              <a:spcBef>
                <a:spcPts val="600"/>
              </a:spcBef>
            </a:pPr>
            <a:r>
              <a:rPr lang="en-US" sz="1400" b="1" dirty="0"/>
              <a:t>Video</a:t>
            </a:r>
          </a:p>
        </p:txBody>
      </p:sp>
      <p:sp>
        <p:nvSpPr>
          <p:cNvPr id="58" name="TextBox 57">
            <a:extLst>
              <a:ext uri="{FF2B5EF4-FFF2-40B4-BE49-F238E27FC236}">
                <a16:creationId xmlns:a16="http://schemas.microsoft.com/office/drawing/2014/main" id="{9D909899-C05C-0D97-8082-EBE57D66471E}"/>
              </a:ext>
            </a:extLst>
          </p:cNvPr>
          <p:cNvSpPr txBox="1"/>
          <p:nvPr/>
        </p:nvSpPr>
        <p:spPr>
          <a:xfrm>
            <a:off x="8784527" y="3196120"/>
            <a:ext cx="1418898" cy="307777"/>
          </a:xfrm>
          <a:prstGeom prst="rect">
            <a:avLst/>
          </a:prstGeom>
          <a:noFill/>
        </p:spPr>
        <p:txBody>
          <a:bodyPr wrap="square" lIns="0" rIns="0" rtlCol="0">
            <a:spAutoFit/>
          </a:bodyPr>
          <a:lstStyle/>
          <a:p>
            <a:pPr algn="ctr">
              <a:spcBef>
                <a:spcPts val="600"/>
              </a:spcBef>
            </a:pPr>
            <a:r>
              <a:rPr lang="en-US" sz="1400" b="1" dirty="0"/>
              <a:t>3D</a:t>
            </a:r>
          </a:p>
        </p:txBody>
      </p:sp>
      <p:sp>
        <p:nvSpPr>
          <p:cNvPr id="59" name="TextBox 58">
            <a:extLst>
              <a:ext uri="{FF2B5EF4-FFF2-40B4-BE49-F238E27FC236}">
                <a16:creationId xmlns:a16="http://schemas.microsoft.com/office/drawing/2014/main" id="{F4F9DBDF-1FF7-02C9-3F82-1B6985EA1B06}"/>
              </a:ext>
            </a:extLst>
          </p:cNvPr>
          <p:cNvSpPr txBox="1"/>
          <p:nvPr/>
        </p:nvSpPr>
        <p:spPr>
          <a:xfrm>
            <a:off x="10329548" y="3196120"/>
            <a:ext cx="1418898" cy="307777"/>
          </a:xfrm>
          <a:prstGeom prst="rect">
            <a:avLst/>
          </a:prstGeom>
          <a:noFill/>
        </p:spPr>
        <p:txBody>
          <a:bodyPr wrap="square" lIns="0" rIns="0" rtlCol="0">
            <a:spAutoFit/>
          </a:bodyPr>
          <a:lstStyle/>
          <a:p>
            <a:pPr algn="ctr">
              <a:spcBef>
                <a:spcPts val="600"/>
              </a:spcBef>
            </a:pPr>
            <a:r>
              <a:rPr lang="en-US" sz="1400" b="1" dirty="0"/>
              <a:t>Other</a:t>
            </a:r>
          </a:p>
        </p:txBody>
      </p:sp>
    </p:spTree>
    <p:extLst>
      <p:ext uri="{BB962C8B-B14F-4D97-AF65-F5344CB8AC3E}">
        <p14:creationId xmlns:p14="http://schemas.microsoft.com/office/powerpoint/2010/main" val="2620090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1;p210">
            <a:extLst>
              <a:ext uri="{FF2B5EF4-FFF2-40B4-BE49-F238E27FC236}">
                <a16:creationId xmlns:a16="http://schemas.microsoft.com/office/drawing/2014/main" id="{9AAC5A3E-9244-88A7-75E3-F9EC62E6A0BB}"/>
              </a:ext>
            </a:extLst>
          </p:cNvPr>
          <p:cNvSpPr txBox="1">
            <a:spLocks/>
          </p:cNvSpPr>
          <p:nvPr/>
        </p:nvSpPr>
        <p:spPr>
          <a:xfrm>
            <a:off x="913323" y="1560935"/>
            <a:ext cx="5136986" cy="4246369"/>
          </a:xfrm>
          <a:prstGeom prst="rect">
            <a:avLst/>
          </a:prstGeom>
          <a:noFill/>
          <a:ln>
            <a:noFill/>
          </a:ln>
        </p:spPr>
        <p:txBody>
          <a:bodyPr spcFirstLastPara="1" wrap="square" lIns="0" tIns="0" rIns="0" bIns="0" anchor="t" anchorCtr="0">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600"/>
              </a:spcBef>
              <a:buSzPts val="1100"/>
              <a:buFont typeface="Arial" panose="020B0604020202020204" pitchFamily="34" charset="0"/>
              <a:buNone/>
            </a:pPr>
            <a:r>
              <a:rPr lang="en-US" sz="1800" b="1" dirty="0"/>
              <a:t>Factual inaccuracies: </a:t>
            </a:r>
            <a:r>
              <a:rPr lang="en-US" sz="1800" dirty="0"/>
              <a:t>Partially true outputs that are wrong on important details.</a:t>
            </a:r>
            <a:r>
              <a:rPr lang="en-US" sz="1800" baseline="30000" dirty="0"/>
              <a:t>1</a:t>
            </a:r>
            <a:endParaRPr lang="en-US" sz="1800" dirty="0"/>
          </a:p>
          <a:p>
            <a:pPr marL="0" indent="0">
              <a:lnSpc>
                <a:spcPct val="100000"/>
              </a:lnSpc>
              <a:spcBef>
                <a:spcPts val="1600"/>
              </a:spcBef>
              <a:buSzPts val="1100"/>
              <a:buFont typeface="Arial" panose="020B0604020202020204" pitchFamily="34" charset="0"/>
              <a:buNone/>
            </a:pPr>
            <a:r>
              <a:rPr lang="en-US" sz="1800" b="1" dirty="0"/>
              <a:t>Hallucinations: </a:t>
            </a:r>
            <a:r>
              <a:rPr lang="en-US" sz="1800" dirty="0"/>
              <a:t>Completely fabricated outputs. No actual “understanding” of content; it simply predicts text.</a:t>
            </a:r>
          </a:p>
          <a:p>
            <a:pPr marL="0" indent="0">
              <a:lnSpc>
                <a:spcPct val="100000"/>
              </a:lnSpc>
              <a:spcBef>
                <a:spcPts val="1600"/>
              </a:spcBef>
              <a:buSzPts val="1100"/>
              <a:buFont typeface="Arial" panose="020B0604020202020204" pitchFamily="34" charset="0"/>
              <a:buNone/>
            </a:pPr>
            <a:r>
              <a:rPr lang="en-US" sz="1800" b="1" dirty="0"/>
              <a:t>Outdated information: </a:t>
            </a:r>
            <a:r>
              <a:rPr lang="en-US" sz="1800" dirty="0"/>
              <a:t>ChatGPT’s “knowledge” cutoff is September 2021.</a:t>
            </a:r>
          </a:p>
          <a:p>
            <a:pPr marL="0" indent="0">
              <a:lnSpc>
                <a:spcPct val="100000"/>
              </a:lnSpc>
              <a:spcBef>
                <a:spcPts val="1600"/>
              </a:spcBef>
              <a:buSzPts val="1100"/>
              <a:buFont typeface="Arial" panose="020B0604020202020204" pitchFamily="34" charset="0"/>
              <a:buNone/>
            </a:pPr>
            <a:r>
              <a:rPr lang="en-US" sz="1800" b="1" dirty="0"/>
              <a:t>Biased information: </a:t>
            </a:r>
            <a:r>
              <a:rPr lang="en-US" sz="1800" dirty="0"/>
              <a:t>Training data bias can result in biased outputs.</a:t>
            </a:r>
            <a:r>
              <a:rPr lang="en-US" sz="1800" baseline="30000" dirty="0"/>
              <a:t>2</a:t>
            </a:r>
            <a:endParaRPr lang="en-US" sz="1800" dirty="0"/>
          </a:p>
          <a:p>
            <a:pPr marL="0" indent="0">
              <a:lnSpc>
                <a:spcPct val="100000"/>
              </a:lnSpc>
              <a:spcBef>
                <a:spcPts val="1600"/>
              </a:spcBef>
              <a:buSzPts val="1100"/>
              <a:buFont typeface="Arial" panose="020B0604020202020204" pitchFamily="34" charset="0"/>
              <a:buNone/>
            </a:pPr>
            <a:r>
              <a:rPr lang="en-US" sz="1800" b="1" dirty="0"/>
              <a:t>Copyright violations: </a:t>
            </a:r>
            <a:r>
              <a:rPr lang="en-US" sz="1800" dirty="0"/>
              <a:t>Outputs may resemble copyright-protected work.</a:t>
            </a:r>
            <a:r>
              <a:rPr lang="en-US" sz="1800" baseline="30000" dirty="0"/>
              <a:t>3</a:t>
            </a:r>
            <a:endParaRPr lang="en-US" sz="1800" dirty="0"/>
          </a:p>
        </p:txBody>
      </p:sp>
      <p:pic>
        <p:nvPicPr>
          <p:cNvPr id="4" name="Google Shape;282;p210">
            <a:extLst>
              <a:ext uri="{FF2B5EF4-FFF2-40B4-BE49-F238E27FC236}">
                <a16:creationId xmlns:a16="http://schemas.microsoft.com/office/drawing/2014/main" id="{ACE8A719-58C8-B51C-A8FC-C20E9FF5D062}"/>
              </a:ext>
            </a:extLst>
          </p:cNvPr>
          <p:cNvPicPr preferRelativeResize="0"/>
          <p:nvPr/>
        </p:nvPicPr>
        <p:blipFill rotWithShape="1">
          <a:blip r:embed="rId3">
            <a:alphaModFix/>
          </a:blip>
          <a:srcRect b="1616"/>
          <a:stretch/>
        </p:blipFill>
        <p:spPr>
          <a:xfrm>
            <a:off x="7002554" y="1727200"/>
            <a:ext cx="4697767" cy="3902075"/>
          </a:xfrm>
          <a:prstGeom prst="rect">
            <a:avLst/>
          </a:prstGeom>
          <a:noFill/>
          <a:ln w="25400">
            <a:solidFill>
              <a:srgbClr val="6F7878"/>
            </a:solidFill>
          </a:ln>
        </p:spPr>
      </p:pic>
      <p:sp>
        <p:nvSpPr>
          <p:cNvPr id="5" name="Google Shape;283;p210">
            <a:extLst>
              <a:ext uri="{FF2B5EF4-FFF2-40B4-BE49-F238E27FC236}">
                <a16:creationId xmlns:a16="http://schemas.microsoft.com/office/drawing/2014/main" id="{7152CEA3-2CE9-F849-EA9E-E1FB212B974C}"/>
              </a:ext>
            </a:extLst>
          </p:cNvPr>
          <p:cNvSpPr txBox="1"/>
          <p:nvPr/>
        </p:nvSpPr>
        <p:spPr>
          <a:xfrm>
            <a:off x="346086" y="987650"/>
            <a:ext cx="6222676" cy="553957"/>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None/>
            </a:pPr>
            <a:r>
              <a:rPr lang="en-US" sz="2000" b="1" u="none" strike="noStrike" cap="none" dirty="0">
                <a:solidFill>
                  <a:srgbClr val="000000"/>
                </a:solidFill>
                <a:latin typeface="Arial"/>
                <a:ea typeface="Arial"/>
                <a:cs typeface="Arial"/>
                <a:sym typeface="Arial"/>
              </a:rPr>
              <a:t>Common ChatGPT Output Risks Faced by Users</a:t>
            </a:r>
            <a:endParaRPr lang="en-US" sz="2000" b="0" u="none" strike="noStrike" cap="none" baseline="30000" dirty="0">
              <a:solidFill>
                <a:srgbClr val="000000"/>
              </a:solidFill>
              <a:latin typeface="Arial"/>
              <a:ea typeface="Arial"/>
              <a:cs typeface="Arial"/>
              <a:sym typeface="Arial"/>
            </a:endParaRPr>
          </a:p>
        </p:txBody>
      </p:sp>
      <p:sp>
        <p:nvSpPr>
          <p:cNvPr id="6" name="Google Shape;284;p210">
            <a:extLst>
              <a:ext uri="{FF2B5EF4-FFF2-40B4-BE49-F238E27FC236}">
                <a16:creationId xmlns:a16="http://schemas.microsoft.com/office/drawing/2014/main" id="{30E91644-473D-555A-D128-5536589469C8}"/>
              </a:ext>
            </a:extLst>
          </p:cNvPr>
          <p:cNvSpPr txBox="1"/>
          <p:nvPr/>
        </p:nvSpPr>
        <p:spPr>
          <a:xfrm>
            <a:off x="6860734" y="987650"/>
            <a:ext cx="5136986" cy="861734"/>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None/>
            </a:pPr>
            <a:r>
              <a:rPr lang="en-US" sz="2000" b="1" u="none" strike="noStrike" cap="none" dirty="0">
                <a:solidFill>
                  <a:srgbClr val="000000"/>
                </a:solidFill>
                <a:latin typeface="Arial"/>
                <a:ea typeface="Arial"/>
                <a:cs typeface="Arial"/>
                <a:sym typeface="Arial"/>
              </a:rPr>
              <a:t>Example of an Inaccuracy </a:t>
            </a:r>
            <a:endParaRPr lang="en-US" sz="2000" b="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u="none" strike="noStrike" cap="none" dirty="0">
                <a:solidFill>
                  <a:srgbClr val="000000"/>
                </a:solidFill>
                <a:latin typeface="Arial"/>
                <a:ea typeface="Arial"/>
                <a:cs typeface="Arial"/>
                <a:sym typeface="Arial"/>
              </a:rPr>
              <a:t>Hawn and Williams (2016) does not exist</a:t>
            </a:r>
            <a:r>
              <a:rPr lang="en-US" sz="2000" b="0" u="none" strike="noStrike" cap="none" baseline="30000" dirty="0">
                <a:solidFill>
                  <a:srgbClr val="000000"/>
                </a:solidFill>
                <a:latin typeface="Arial"/>
                <a:ea typeface="Arial"/>
                <a:cs typeface="Arial"/>
                <a:sym typeface="Arial"/>
              </a:rPr>
              <a:t>4</a:t>
            </a:r>
          </a:p>
        </p:txBody>
      </p:sp>
      <p:sp>
        <p:nvSpPr>
          <p:cNvPr id="7" name="Google Shape;285;p210">
            <a:extLst>
              <a:ext uri="{FF2B5EF4-FFF2-40B4-BE49-F238E27FC236}">
                <a16:creationId xmlns:a16="http://schemas.microsoft.com/office/drawing/2014/main" id="{C66A300C-505A-7153-FC07-41A64091FE31}"/>
              </a:ext>
            </a:extLst>
          </p:cNvPr>
          <p:cNvSpPr/>
          <p:nvPr/>
        </p:nvSpPr>
        <p:spPr>
          <a:xfrm>
            <a:off x="519043" y="1764444"/>
            <a:ext cx="283428" cy="283428"/>
          </a:xfrm>
          <a:prstGeom prst="ellipse">
            <a:avLst/>
          </a:prstGeom>
          <a:solidFill>
            <a:srgbClr val="FF5308"/>
          </a:solidFill>
          <a:ln w="25400" cap="flat" cmpd="sng">
            <a:solidFill>
              <a:srgbClr val="FF5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u="none" strike="noStrike" cap="none" dirty="0">
                <a:solidFill>
                  <a:srgbClr val="FFFFFF"/>
                </a:solidFill>
                <a:latin typeface="Arial Black" panose="020B0604020202020204" pitchFamily="34" charset="0"/>
                <a:ea typeface="Arial"/>
                <a:cs typeface="Arial Black" panose="020B0604020202020204" pitchFamily="34" charset="0"/>
                <a:sym typeface="Arial"/>
              </a:rPr>
              <a:t>1</a:t>
            </a:r>
            <a:endParaRPr lang="en-US" sz="1600" b="1" u="none" strike="noStrike" cap="none" dirty="0">
              <a:solidFill>
                <a:srgbClr val="000000"/>
              </a:solidFill>
              <a:latin typeface="Arial Black" panose="020B0604020202020204" pitchFamily="34" charset="0"/>
              <a:ea typeface="Arial"/>
              <a:cs typeface="Arial Black" panose="020B0604020202020204" pitchFamily="34" charset="0"/>
              <a:sym typeface="Arial"/>
            </a:endParaRPr>
          </a:p>
        </p:txBody>
      </p:sp>
      <p:sp>
        <p:nvSpPr>
          <p:cNvPr id="8" name="Google Shape;286;p210">
            <a:extLst>
              <a:ext uri="{FF2B5EF4-FFF2-40B4-BE49-F238E27FC236}">
                <a16:creationId xmlns:a16="http://schemas.microsoft.com/office/drawing/2014/main" id="{9736A999-072A-9FFB-C8CF-F2DB6B0F852A}"/>
              </a:ext>
            </a:extLst>
          </p:cNvPr>
          <p:cNvSpPr/>
          <p:nvPr/>
        </p:nvSpPr>
        <p:spPr>
          <a:xfrm>
            <a:off x="519000" y="2513895"/>
            <a:ext cx="283511" cy="283511"/>
          </a:xfrm>
          <a:prstGeom prst="ellipse">
            <a:avLst/>
          </a:prstGeom>
          <a:solidFill>
            <a:srgbClr val="FF5308"/>
          </a:solidFill>
          <a:ln w="25400" cap="flat" cmpd="sng">
            <a:solidFill>
              <a:srgbClr val="FF5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u="none" strike="noStrike" cap="none" dirty="0">
                <a:solidFill>
                  <a:srgbClr val="FFFFFF"/>
                </a:solidFill>
                <a:latin typeface="Arial Black" panose="020B0604020202020204" pitchFamily="34" charset="0"/>
                <a:ea typeface="Arial"/>
                <a:cs typeface="Arial Black" panose="020B0604020202020204" pitchFamily="34" charset="0"/>
                <a:sym typeface="Arial"/>
              </a:rPr>
              <a:t>2</a:t>
            </a:r>
            <a:endParaRPr lang="en-US" sz="1600" b="1" u="none" strike="noStrike" cap="none" dirty="0">
              <a:solidFill>
                <a:srgbClr val="000000"/>
              </a:solidFill>
              <a:latin typeface="Arial Black" panose="020B0604020202020204" pitchFamily="34" charset="0"/>
              <a:ea typeface="Arial"/>
              <a:cs typeface="Arial Black" panose="020B0604020202020204" pitchFamily="34" charset="0"/>
              <a:sym typeface="Arial"/>
            </a:endParaRPr>
          </a:p>
        </p:txBody>
      </p:sp>
      <p:sp>
        <p:nvSpPr>
          <p:cNvPr id="9" name="Google Shape;287;p210">
            <a:extLst>
              <a:ext uri="{FF2B5EF4-FFF2-40B4-BE49-F238E27FC236}">
                <a16:creationId xmlns:a16="http://schemas.microsoft.com/office/drawing/2014/main" id="{C4D825C8-7A4E-A25A-3386-31BFAF67A8D9}"/>
              </a:ext>
            </a:extLst>
          </p:cNvPr>
          <p:cNvSpPr/>
          <p:nvPr/>
        </p:nvSpPr>
        <p:spPr>
          <a:xfrm>
            <a:off x="519000" y="3533106"/>
            <a:ext cx="283511" cy="283511"/>
          </a:xfrm>
          <a:prstGeom prst="ellipse">
            <a:avLst/>
          </a:prstGeom>
          <a:solidFill>
            <a:srgbClr val="FF5308"/>
          </a:solidFill>
          <a:ln w="25400" cap="flat" cmpd="sng">
            <a:solidFill>
              <a:srgbClr val="FF5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u="none" strike="noStrike" cap="none" dirty="0">
                <a:solidFill>
                  <a:srgbClr val="FFFFFF"/>
                </a:solidFill>
                <a:latin typeface="Arial Black" panose="020B0604020202020204" pitchFamily="34" charset="0"/>
                <a:ea typeface="Arial"/>
                <a:cs typeface="Arial Black" panose="020B0604020202020204" pitchFamily="34" charset="0"/>
                <a:sym typeface="Arial"/>
              </a:rPr>
              <a:t>3</a:t>
            </a:r>
            <a:endParaRPr lang="en-US" sz="1600" b="1" u="none" strike="noStrike" cap="none" dirty="0">
              <a:solidFill>
                <a:srgbClr val="000000"/>
              </a:solidFill>
              <a:latin typeface="Arial Black" panose="020B0604020202020204" pitchFamily="34" charset="0"/>
              <a:ea typeface="Arial"/>
              <a:cs typeface="Arial Black" panose="020B0604020202020204" pitchFamily="34" charset="0"/>
              <a:sym typeface="Arial"/>
            </a:endParaRPr>
          </a:p>
        </p:txBody>
      </p:sp>
      <p:sp>
        <p:nvSpPr>
          <p:cNvPr id="10" name="Google Shape;288;p210">
            <a:extLst>
              <a:ext uri="{FF2B5EF4-FFF2-40B4-BE49-F238E27FC236}">
                <a16:creationId xmlns:a16="http://schemas.microsoft.com/office/drawing/2014/main" id="{872AF47F-319B-2537-5E32-2A383B898792}"/>
              </a:ext>
            </a:extLst>
          </p:cNvPr>
          <p:cNvSpPr/>
          <p:nvPr/>
        </p:nvSpPr>
        <p:spPr>
          <a:xfrm>
            <a:off x="519000" y="4281791"/>
            <a:ext cx="283511" cy="283511"/>
          </a:xfrm>
          <a:prstGeom prst="ellipse">
            <a:avLst/>
          </a:prstGeom>
          <a:solidFill>
            <a:srgbClr val="FF5308"/>
          </a:solidFill>
          <a:ln w="25400" cap="flat" cmpd="sng">
            <a:solidFill>
              <a:srgbClr val="FF5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u="none" strike="noStrike" cap="none" dirty="0">
                <a:solidFill>
                  <a:srgbClr val="FFFFFF"/>
                </a:solidFill>
                <a:latin typeface="Arial Black" panose="020B0604020202020204" pitchFamily="34" charset="0"/>
                <a:ea typeface="Arial"/>
                <a:cs typeface="Arial Black" panose="020B0604020202020204" pitchFamily="34" charset="0"/>
                <a:sym typeface="Arial"/>
              </a:rPr>
              <a:t>4</a:t>
            </a:r>
            <a:endParaRPr lang="en-US" sz="1600" b="1" u="none" strike="noStrike" cap="none" dirty="0">
              <a:solidFill>
                <a:srgbClr val="000000"/>
              </a:solidFill>
              <a:latin typeface="Arial Black" panose="020B0604020202020204" pitchFamily="34" charset="0"/>
              <a:ea typeface="Arial"/>
              <a:cs typeface="Arial Black" panose="020B0604020202020204" pitchFamily="34" charset="0"/>
              <a:sym typeface="Arial"/>
            </a:endParaRPr>
          </a:p>
        </p:txBody>
      </p:sp>
      <p:sp>
        <p:nvSpPr>
          <p:cNvPr id="11" name="Google Shape;289;p210">
            <a:extLst>
              <a:ext uri="{FF2B5EF4-FFF2-40B4-BE49-F238E27FC236}">
                <a16:creationId xmlns:a16="http://schemas.microsoft.com/office/drawing/2014/main" id="{F7B8A8D8-BC1D-9D05-2ADA-4B624D2B3958}"/>
              </a:ext>
            </a:extLst>
          </p:cNvPr>
          <p:cNvSpPr/>
          <p:nvPr/>
        </p:nvSpPr>
        <p:spPr>
          <a:xfrm>
            <a:off x="519017" y="5040415"/>
            <a:ext cx="283511" cy="283511"/>
          </a:xfrm>
          <a:prstGeom prst="ellipse">
            <a:avLst/>
          </a:prstGeom>
          <a:solidFill>
            <a:srgbClr val="FF5308"/>
          </a:solidFill>
          <a:ln w="25400" cap="flat" cmpd="sng">
            <a:solidFill>
              <a:srgbClr val="FF5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u="none" strike="noStrike" cap="none" dirty="0">
                <a:solidFill>
                  <a:srgbClr val="FFFFFF"/>
                </a:solidFill>
                <a:latin typeface="Arial Black" panose="020B0604020202020204" pitchFamily="34" charset="0"/>
                <a:ea typeface="Arial"/>
                <a:cs typeface="Arial Black" panose="020B0604020202020204" pitchFamily="34" charset="0"/>
                <a:sym typeface="Arial"/>
              </a:rPr>
              <a:t>5</a:t>
            </a:r>
            <a:endParaRPr lang="en-US" sz="1600" b="1" u="none" strike="noStrike" cap="none" dirty="0">
              <a:solidFill>
                <a:srgbClr val="000000"/>
              </a:solidFill>
              <a:latin typeface="Arial Black" panose="020B0604020202020204" pitchFamily="34" charset="0"/>
              <a:ea typeface="Arial"/>
              <a:cs typeface="Arial Black" panose="020B0604020202020204" pitchFamily="34" charset="0"/>
              <a:sym typeface="Arial"/>
            </a:endParaRPr>
          </a:p>
        </p:txBody>
      </p:sp>
      <p:sp>
        <p:nvSpPr>
          <p:cNvPr id="12" name="Google Shape;290;p210">
            <a:extLst>
              <a:ext uri="{FF2B5EF4-FFF2-40B4-BE49-F238E27FC236}">
                <a16:creationId xmlns:a16="http://schemas.microsoft.com/office/drawing/2014/main" id="{CAA41F9E-FDCA-D563-CF0C-89F220F7AE27}"/>
              </a:ext>
            </a:extLst>
          </p:cNvPr>
          <p:cNvSpPr txBox="1"/>
          <p:nvPr/>
        </p:nvSpPr>
        <p:spPr>
          <a:xfrm>
            <a:off x="474133" y="5977112"/>
            <a:ext cx="11100400"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buNone/>
            </a:pPr>
            <a:r>
              <a:rPr lang="en-US" sz="900" b="0" i="0" u="none" strike="noStrike" cap="none" dirty="0">
                <a:solidFill>
                  <a:srgbClr val="424242"/>
                </a:solidFill>
                <a:highlight>
                  <a:srgbClr val="FFFFFF"/>
                </a:highlight>
                <a:latin typeface="Arial"/>
                <a:ea typeface="Arial"/>
                <a:cs typeface="Arial"/>
                <a:sym typeface="Arial"/>
              </a:rPr>
              <a:t>Source: </a:t>
            </a:r>
            <a:r>
              <a:rPr lang="en-US" sz="900" b="0" i="0" u="none" strike="noStrike" cap="none" baseline="30000" dirty="0">
                <a:solidFill>
                  <a:srgbClr val="424242"/>
                </a:solidFill>
                <a:highlight>
                  <a:srgbClr val="FFFFFF"/>
                </a:highlight>
                <a:latin typeface="Arial"/>
                <a:ea typeface="Arial"/>
                <a:cs typeface="Arial"/>
                <a:sym typeface="Arial"/>
              </a:rPr>
              <a:t>1 </a:t>
            </a:r>
            <a:r>
              <a:rPr lang="en-US" sz="900" b="0" i="0" u="sng" strike="noStrike" cap="none" dirty="0">
                <a:solidFill>
                  <a:srgbClr val="0052D6"/>
                </a:solidFill>
                <a:latin typeface="Arial"/>
                <a:ea typeface="Arial"/>
                <a:cs typeface="Arial"/>
                <a:sym typeface="Arial"/>
                <a:hlinkClick r:id="rId4">
                  <a:extLst>
                    <a:ext uri="{A12FA001-AC4F-418D-AE19-62706E023703}">
                      <ahyp:hlinkClr xmlns:ahyp="http://schemas.microsoft.com/office/drawing/2018/hyperlinkcolor" val="tx"/>
                    </a:ext>
                  </a:extLst>
                </a:hlinkClick>
              </a:rPr>
              <a:t>Google’s AI Chatbot Bard Makes Factual Error in First Demo</a:t>
            </a:r>
            <a:r>
              <a:rPr lang="en-US" sz="900" b="0" i="0" u="none" strike="noStrike" cap="none" dirty="0">
                <a:solidFill>
                  <a:srgbClr val="444444"/>
                </a:solidFill>
                <a:latin typeface="Arial"/>
                <a:ea typeface="Arial"/>
                <a:cs typeface="Arial"/>
                <a:sym typeface="Arial"/>
              </a:rPr>
              <a:t>, The Verge</a:t>
            </a:r>
            <a:r>
              <a:rPr lang="en-US" sz="900" b="0" i="0" u="none" strike="noStrike" cap="none" dirty="0">
                <a:solidFill>
                  <a:srgbClr val="424242"/>
                </a:solidFill>
                <a:highlight>
                  <a:srgbClr val="FFFFFF"/>
                </a:highlight>
                <a:latin typeface="Arial"/>
                <a:ea typeface="Arial"/>
                <a:cs typeface="Arial"/>
                <a:sym typeface="Arial"/>
              </a:rPr>
              <a:t>; </a:t>
            </a:r>
            <a:r>
              <a:rPr lang="en-US" sz="900" b="0" i="0" u="none" strike="noStrike" cap="none" baseline="30000" dirty="0">
                <a:solidFill>
                  <a:srgbClr val="424242"/>
                </a:solidFill>
                <a:highlight>
                  <a:srgbClr val="FFFFFF"/>
                </a:highlight>
                <a:latin typeface="Arial"/>
                <a:ea typeface="Arial"/>
                <a:cs typeface="Arial"/>
                <a:sym typeface="Arial"/>
              </a:rPr>
              <a:t>2 </a:t>
            </a:r>
            <a:r>
              <a:rPr lang="en-US" sz="900" b="0" i="0" u="sng" strike="noStrike" cap="none" dirty="0">
                <a:solidFill>
                  <a:srgbClr val="0052D6"/>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ChatGPT Writes Job Posts</a:t>
            </a:r>
            <a:r>
              <a:rPr lang="en-US" sz="900" b="0" i="0" u="none" strike="noStrike" cap="none" dirty="0">
                <a:solidFill>
                  <a:srgbClr val="424242"/>
                </a:solidFill>
                <a:highlight>
                  <a:srgbClr val="FFFFFF"/>
                </a:highlight>
                <a:latin typeface="Arial"/>
                <a:ea typeface="Arial"/>
                <a:cs typeface="Arial"/>
                <a:sym typeface="Arial"/>
              </a:rPr>
              <a:t>, Textio; </a:t>
            </a:r>
            <a:r>
              <a:rPr lang="en-US" sz="900" b="0" i="0" u="none" strike="noStrike" cap="none" baseline="30000" dirty="0">
                <a:solidFill>
                  <a:srgbClr val="424242"/>
                </a:solidFill>
                <a:highlight>
                  <a:srgbClr val="FFFFFF"/>
                </a:highlight>
                <a:latin typeface="Arial"/>
                <a:ea typeface="Arial"/>
                <a:cs typeface="Arial"/>
                <a:sym typeface="Arial"/>
              </a:rPr>
              <a:t>3 </a:t>
            </a:r>
            <a:r>
              <a:rPr lang="en-US" sz="900" b="0" i="0" u="sng" strike="noStrike" cap="none" dirty="0">
                <a:solidFill>
                  <a:srgbClr val="0052D6"/>
                </a:solidFill>
                <a:latin typeface="Arial"/>
                <a:ea typeface="Arial"/>
                <a:cs typeface="Arial"/>
                <a:sym typeface="Arial"/>
                <a:hlinkClick r:id="rId6">
                  <a:extLst>
                    <a:ext uri="{A12FA001-AC4F-418D-AE19-62706E023703}">
                      <ahyp:hlinkClr xmlns:ahyp="http://schemas.microsoft.com/office/drawing/2018/hyperlinkcolor" val="tx"/>
                    </a:ext>
                  </a:extLst>
                </a:hlinkClick>
              </a:rPr>
              <a:t>AI Art Tools Stable Diffusion and Midjourney Targeted With Copyright Lawsuit</a:t>
            </a:r>
            <a:r>
              <a:rPr lang="en-US" sz="900" b="0" i="0" u="none" strike="noStrike" cap="none" dirty="0">
                <a:solidFill>
                  <a:srgbClr val="424242"/>
                </a:solidFill>
                <a:latin typeface="Arial"/>
                <a:ea typeface="Arial"/>
                <a:cs typeface="Arial"/>
                <a:sym typeface="Arial"/>
              </a:rPr>
              <a:t>, The Verge; </a:t>
            </a:r>
            <a:r>
              <a:rPr lang="en-US" sz="900" b="0" i="0" u="none" strike="noStrike" cap="none" baseline="30000" dirty="0">
                <a:solidFill>
                  <a:srgbClr val="424242"/>
                </a:solidFill>
                <a:latin typeface="Arial"/>
                <a:ea typeface="Arial"/>
                <a:cs typeface="Arial"/>
                <a:sym typeface="Arial"/>
              </a:rPr>
              <a:t>4 </a:t>
            </a:r>
            <a:r>
              <a:rPr lang="en-US" sz="900" b="0" i="0" u="none" strike="noStrike" cap="none" dirty="0">
                <a:solidFill>
                  <a:srgbClr val="424242"/>
                </a:solidFill>
                <a:latin typeface="Arial"/>
                <a:ea typeface="Arial"/>
                <a:cs typeface="Arial"/>
                <a:sym typeface="Arial"/>
              </a:rPr>
              <a:t>Gartner-generated output</a:t>
            </a:r>
            <a:endParaRPr lang="en-US" sz="900" b="0" i="0" u="none" strike="noStrike" cap="none" dirty="0">
              <a:solidFill>
                <a:srgbClr val="000000"/>
              </a:solidFill>
              <a:latin typeface="Arial"/>
              <a:ea typeface="Arial"/>
              <a:cs typeface="Arial"/>
              <a:sym typeface="Arial"/>
            </a:endParaRPr>
          </a:p>
        </p:txBody>
      </p:sp>
      <p:sp>
        <p:nvSpPr>
          <p:cNvPr id="13" name="Title 12">
            <a:extLst>
              <a:ext uri="{FF2B5EF4-FFF2-40B4-BE49-F238E27FC236}">
                <a16:creationId xmlns:a16="http://schemas.microsoft.com/office/drawing/2014/main" id="{8C722EBF-F0D0-2ACF-E33A-F3698C90990A}"/>
              </a:ext>
            </a:extLst>
          </p:cNvPr>
          <p:cNvSpPr>
            <a:spLocks noGrp="1"/>
          </p:cNvSpPr>
          <p:nvPr>
            <p:ph type="title"/>
          </p:nvPr>
        </p:nvSpPr>
        <p:spPr/>
        <p:txBody>
          <a:bodyPr/>
          <a:lstStyle/>
          <a:p>
            <a:r>
              <a:rPr lang="en-US" dirty="0"/>
              <a:t>Risk of Unreliable ChatGPT Outputs</a:t>
            </a:r>
          </a:p>
        </p:txBody>
      </p:sp>
    </p:spTree>
    <p:extLst>
      <p:ext uri="{BB962C8B-B14F-4D97-AF65-F5344CB8AC3E}">
        <p14:creationId xmlns:p14="http://schemas.microsoft.com/office/powerpoint/2010/main" val="3644699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298;p211">
            <a:extLst>
              <a:ext uri="{FF2B5EF4-FFF2-40B4-BE49-F238E27FC236}">
                <a16:creationId xmlns:a16="http://schemas.microsoft.com/office/drawing/2014/main" id="{09B5093B-A085-BAA8-8DD5-5F65B0AAC8A4}"/>
              </a:ext>
            </a:extLst>
          </p:cNvPr>
          <p:cNvGraphicFramePr/>
          <p:nvPr>
            <p:extLst>
              <p:ext uri="{D42A27DB-BD31-4B8C-83A1-F6EECF244321}">
                <p14:modId xmlns:p14="http://schemas.microsoft.com/office/powerpoint/2010/main" val="2551259163"/>
              </p:ext>
            </p:extLst>
          </p:nvPr>
        </p:nvGraphicFramePr>
        <p:xfrm>
          <a:off x="455727" y="1680962"/>
          <a:ext cx="11276025" cy="3496075"/>
        </p:xfrm>
        <a:graphic>
          <a:graphicData uri="http://schemas.openxmlformats.org/drawingml/2006/table">
            <a:tbl>
              <a:tblPr>
                <a:noFill/>
              </a:tblPr>
              <a:tblGrid>
                <a:gridCol w="3758675">
                  <a:extLst>
                    <a:ext uri="{9D8B030D-6E8A-4147-A177-3AD203B41FA5}">
                      <a16:colId xmlns:a16="http://schemas.microsoft.com/office/drawing/2014/main" val="20000"/>
                    </a:ext>
                  </a:extLst>
                </a:gridCol>
                <a:gridCol w="3758675">
                  <a:extLst>
                    <a:ext uri="{9D8B030D-6E8A-4147-A177-3AD203B41FA5}">
                      <a16:colId xmlns:a16="http://schemas.microsoft.com/office/drawing/2014/main" val="20001"/>
                    </a:ext>
                  </a:extLst>
                </a:gridCol>
                <a:gridCol w="3758675">
                  <a:extLst>
                    <a:ext uri="{9D8B030D-6E8A-4147-A177-3AD203B41FA5}">
                      <a16:colId xmlns:a16="http://schemas.microsoft.com/office/drawing/2014/main" val="20002"/>
                    </a:ext>
                  </a:extLst>
                </a:gridCol>
              </a:tblGrid>
              <a:tr h="585225">
                <a:tc>
                  <a:txBody>
                    <a:bodyPr/>
                    <a:lstStyle/>
                    <a:p>
                      <a:pPr marL="0" marR="0" lvl="0" indent="0" algn="ctr" rtl="0">
                        <a:lnSpc>
                          <a:spcPct val="100000"/>
                        </a:lnSpc>
                        <a:spcBef>
                          <a:spcPts val="0"/>
                        </a:spcBef>
                        <a:spcAft>
                          <a:spcPts val="0"/>
                        </a:spcAft>
                        <a:buClr>
                          <a:srgbClr val="000000"/>
                        </a:buClr>
                        <a:buSzPts val="1600"/>
                        <a:buFont typeface="Arial"/>
                        <a:buNone/>
                      </a:pPr>
                      <a:r>
                        <a:rPr lang="en-US" sz="2400" b="1" u="none" strike="noStrike" cap="none" dirty="0">
                          <a:solidFill>
                            <a:schemeClr val="lt1"/>
                          </a:solidFill>
                          <a:latin typeface="Arial" panose="020B0604020202020204" pitchFamily="34" charset="0"/>
                          <a:cs typeface="Arial" panose="020B0604020202020204" pitchFamily="34" charset="0"/>
                        </a:rPr>
                        <a:t>Intellectual Property</a:t>
                      </a:r>
                      <a:endParaRPr sz="2400" b="1" u="none" strike="noStrike" cap="none" dirty="0">
                        <a:solidFill>
                          <a:schemeClr val="lt1"/>
                        </a:solidFill>
                        <a:latin typeface="Arial" panose="020B0604020202020204" pitchFamily="34" charset="0"/>
                        <a:cs typeface="Arial" panose="020B0604020202020204" pitchFamily="34" charset="0"/>
                      </a:endParaRPr>
                    </a:p>
                  </a:txBody>
                  <a:tcPr marL="91475" marR="91475" marT="45725" marB="45725"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solidFill>
                        <a:srgbClr val="6F7878"/>
                      </a:solidFill>
                      <a:prstDash val="solid"/>
                      <a:round/>
                      <a:headEnd type="none" w="med" len="med"/>
                      <a:tailEnd type="none" w="med" len="med"/>
                    </a:lnB>
                    <a:solidFill>
                      <a:srgbClr val="002856"/>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2400" b="1" u="none" strike="noStrike" cap="none" dirty="0">
                          <a:solidFill>
                            <a:schemeClr val="lt1"/>
                          </a:solidFill>
                          <a:latin typeface="Arial" panose="020B0604020202020204" pitchFamily="34" charset="0"/>
                          <a:cs typeface="Arial" panose="020B0604020202020204" pitchFamily="34" charset="0"/>
                        </a:rPr>
                        <a:t>Data Privacy</a:t>
                      </a:r>
                      <a:endParaRPr sz="2400" b="1" u="none" strike="noStrike" cap="none" dirty="0">
                        <a:solidFill>
                          <a:schemeClr val="lt1"/>
                        </a:solidFill>
                        <a:latin typeface="Arial" panose="020B0604020202020204" pitchFamily="34" charset="0"/>
                        <a:cs typeface="Arial" panose="020B0604020202020204" pitchFamily="34" charset="0"/>
                      </a:endParaRPr>
                    </a:p>
                  </a:txBody>
                  <a:tcPr marL="91475" marR="91475" marT="45725" marB="45725"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solidFill>
                        <a:srgbClr val="6F7878"/>
                      </a:solidFill>
                      <a:prstDash val="solid"/>
                      <a:round/>
                      <a:headEnd type="none" w="med" len="med"/>
                      <a:tailEnd type="none" w="med" len="med"/>
                    </a:lnB>
                    <a:solidFill>
                      <a:srgbClr val="002856"/>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2400" b="1" i="0" u="none" strike="noStrike" cap="none" dirty="0">
                          <a:solidFill>
                            <a:schemeClr val="lt1"/>
                          </a:solidFill>
                          <a:latin typeface="Arial" panose="020B0604020202020204" pitchFamily="34" charset="0"/>
                          <a:ea typeface="Arial"/>
                          <a:cs typeface="Arial" panose="020B0604020202020204" pitchFamily="34" charset="0"/>
                          <a:sym typeface="Arial"/>
                        </a:rPr>
                        <a:t>Cyber Concerns</a:t>
                      </a:r>
                      <a:endParaRPr sz="2400" b="1" u="none" strike="noStrike" cap="none" dirty="0">
                        <a:solidFill>
                          <a:schemeClr val="lt1"/>
                        </a:solidFill>
                        <a:latin typeface="Arial" panose="020B0604020202020204" pitchFamily="34" charset="0"/>
                        <a:cs typeface="Arial" panose="020B0604020202020204" pitchFamily="34" charset="0"/>
                      </a:endParaRPr>
                    </a:p>
                  </a:txBody>
                  <a:tcPr marL="91475" marR="91475" marT="45725" marB="45725"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val="10000"/>
                  </a:ext>
                </a:extLst>
              </a:tr>
              <a:tr h="2631475">
                <a:tc>
                  <a:txBody>
                    <a:bodyPr/>
                    <a:lstStyle/>
                    <a:p>
                      <a:pPr marL="137160" marR="0" lvl="0" indent="-137160" algn="l" rtl="0">
                        <a:lnSpc>
                          <a:spcPct val="100000"/>
                        </a:lnSpc>
                        <a:spcBef>
                          <a:spcPts val="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Information entered into ChatGPT can become part of its training set.</a:t>
                      </a:r>
                      <a:endParaRPr sz="1700" u="none" strike="noStrike" cap="none" dirty="0">
                        <a:latin typeface="Arial" panose="020B0604020202020204" pitchFamily="34" charset="0"/>
                        <a:cs typeface="Arial" panose="020B0604020202020204" pitchFamily="34" charset="0"/>
                      </a:endParaRPr>
                    </a:p>
                    <a:p>
                      <a:pPr marL="137160" marR="0" lvl="0" indent="-137160" algn="l" rtl="0">
                        <a:lnSpc>
                          <a:spcPct val="100000"/>
                        </a:lnSpc>
                        <a:spcBef>
                          <a:spcPts val="90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Any proprietary, sensitive or confidential information entered as prompts could be used in outputs for other users.</a:t>
                      </a:r>
                      <a:endParaRPr sz="17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37160" marR="0" lvl="0" indent="-137160" algn="l" rtl="0">
                        <a:lnSpc>
                          <a:spcPct val="100000"/>
                        </a:lnSpc>
                        <a:spcBef>
                          <a:spcPts val="90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Amazon warned employees against ChatGPT when it generated code similar to internal Amazon code.</a:t>
                      </a:r>
                      <a:r>
                        <a:rPr lang="en-US" sz="1700" b="0" i="0" u="none" strike="noStrike" cap="none" baseline="30000" dirty="0">
                          <a:solidFill>
                            <a:srgbClr val="000000"/>
                          </a:solidFill>
                          <a:latin typeface="Arial" panose="020B0604020202020204" pitchFamily="34" charset="0"/>
                          <a:ea typeface="Arial"/>
                          <a:cs typeface="Arial" panose="020B0604020202020204" pitchFamily="34" charset="0"/>
                          <a:sym typeface="Arial"/>
                        </a:rPr>
                        <a:t>1</a:t>
                      </a:r>
                      <a:endParaRPr sz="1700" b="0" i="0" u="none" strike="noStrike" cap="none" dirty="0">
                        <a:solidFill>
                          <a:srgbClr val="000000"/>
                        </a:solidFill>
                        <a:latin typeface="Arial" panose="020B0604020202020204" pitchFamily="34" charset="0"/>
                        <a:ea typeface="Arial"/>
                        <a:cs typeface="Arial" panose="020B0604020202020204" pitchFamily="34" charset="0"/>
                        <a:sym typeface="Arial"/>
                      </a:endParaRPr>
                    </a:p>
                  </a:txBody>
                  <a:tcPr marL="91475" marR="91475" marT="45725" marB="45725">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solidFill>
                        <a:srgbClr val="6F7878"/>
                      </a:solidFill>
                      <a:prstDash val="solid"/>
                      <a:round/>
                      <a:headEnd type="none" w="med" len="med"/>
                      <a:tailEnd type="none" w="med" len="med"/>
                    </a:lnB>
                    <a:solidFill>
                      <a:schemeClr val="lt1"/>
                    </a:solidFill>
                  </a:tcPr>
                </a:tc>
                <a:tc>
                  <a:txBody>
                    <a:bodyPr/>
                    <a:lstStyle/>
                    <a:p>
                      <a:pPr marL="137160" marR="0" lvl="0" indent="-137160" algn="l" rtl="0">
                        <a:lnSpc>
                          <a:spcPct val="100000"/>
                        </a:lnSpc>
                        <a:spcBef>
                          <a:spcPts val="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OpenAI may share ChatGPT user information with third parties without prior notice.</a:t>
                      </a:r>
                      <a:r>
                        <a:rPr lang="en-US" sz="1700" b="0" i="0" u="none" strike="noStrike" cap="none" baseline="30000" dirty="0">
                          <a:solidFill>
                            <a:srgbClr val="000000"/>
                          </a:solidFill>
                          <a:latin typeface="Arial" panose="020B0604020202020204" pitchFamily="34" charset="0"/>
                          <a:ea typeface="Arial"/>
                          <a:cs typeface="Arial" panose="020B0604020202020204" pitchFamily="34" charset="0"/>
                          <a:sym typeface="Arial"/>
                        </a:rPr>
                        <a:t>2</a:t>
                      </a:r>
                      <a:endParaRPr sz="1700" u="none" strike="noStrike" cap="none" dirty="0">
                        <a:latin typeface="Arial" panose="020B0604020202020204" pitchFamily="34" charset="0"/>
                        <a:cs typeface="Arial" panose="020B0604020202020204" pitchFamily="34" charset="0"/>
                      </a:endParaRPr>
                    </a:p>
                    <a:p>
                      <a:pPr marL="137160" marR="0" lvl="0" indent="-137160" algn="l" rtl="0">
                        <a:lnSpc>
                          <a:spcPct val="100000"/>
                        </a:lnSpc>
                        <a:spcBef>
                          <a:spcPts val="90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These third parties may include vendors or service providers, affiliates, and other users.</a:t>
                      </a:r>
                      <a:endParaRPr sz="1700" u="none" strike="noStrike" cap="none" dirty="0">
                        <a:latin typeface="Arial" panose="020B0604020202020204" pitchFamily="34" charset="0"/>
                        <a:cs typeface="Arial" panose="020B0604020202020204" pitchFamily="34" charset="0"/>
                      </a:endParaRPr>
                    </a:p>
                    <a:p>
                      <a:pPr marL="137160" marR="0" lvl="0" indent="-137160" algn="l" rtl="0">
                        <a:lnSpc>
                          <a:spcPct val="100000"/>
                        </a:lnSpc>
                        <a:spcBef>
                          <a:spcPts val="90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However, it is possible to request OpenAI to delete your data.</a:t>
                      </a:r>
                      <a:endParaRPr sz="1700" u="none" strike="noStrike" cap="none" dirty="0">
                        <a:latin typeface="Arial" panose="020B0604020202020204" pitchFamily="34" charset="0"/>
                        <a:cs typeface="Arial" panose="020B0604020202020204" pitchFamily="34" charset="0"/>
                      </a:endParaRPr>
                    </a:p>
                  </a:txBody>
                  <a:tcPr marL="91475" marR="91475" marT="45725" marB="45725">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solidFill>
                        <a:srgbClr val="6F7878"/>
                      </a:solidFill>
                      <a:prstDash val="solid"/>
                      <a:round/>
                      <a:headEnd type="none" w="med" len="med"/>
                      <a:tailEnd type="none" w="med" len="med"/>
                    </a:lnB>
                    <a:solidFill>
                      <a:schemeClr val="lt1"/>
                    </a:solidFill>
                  </a:tcPr>
                </a:tc>
                <a:tc>
                  <a:txBody>
                    <a:bodyPr/>
                    <a:lstStyle/>
                    <a:p>
                      <a:pPr marL="137160" marR="0" lvl="0" indent="-137160" algn="l" rtl="0">
                        <a:lnSpc>
                          <a:spcPct val="100000"/>
                        </a:lnSpc>
                        <a:spcBef>
                          <a:spcPts val="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Personal or sensitive information stored by OpenAI could be accessed by hackers.</a:t>
                      </a:r>
                      <a:endParaRPr sz="1700" u="none" strike="noStrike" cap="none" dirty="0">
                        <a:latin typeface="Arial" panose="020B0604020202020204" pitchFamily="34" charset="0"/>
                        <a:cs typeface="Arial" panose="020B0604020202020204" pitchFamily="34" charset="0"/>
                      </a:endParaRPr>
                    </a:p>
                    <a:p>
                      <a:pPr marL="137160" marR="0" lvl="0" indent="-137160" algn="l" rtl="0">
                        <a:lnSpc>
                          <a:spcPct val="100000"/>
                        </a:lnSpc>
                        <a:spcBef>
                          <a:spcPts val="90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Hackers can also use “prompt injection,” or use prompts that can manipulate ChatGPT to give away information it shouldn’t.</a:t>
                      </a:r>
                      <a:r>
                        <a:rPr lang="en-US" sz="1700" b="0" i="0" u="none" strike="noStrike" cap="none" baseline="30000" dirty="0">
                          <a:solidFill>
                            <a:srgbClr val="000000"/>
                          </a:solidFill>
                          <a:latin typeface="Arial" panose="020B0604020202020204" pitchFamily="34" charset="0"/>
                          <a:ea typeface="Arial"/>
                          <a:cs typeface="Arial" panose="020B0604020202020204" pitchFamily="34" charset="0"/>
                          <a:sym typeface="Arial"/>
                        </a:rPr>
                        <a:t>3</a:t>
                      </a:r>
                      <a:endParaRPr sz="1700" u="none" strike="noStrike" cap="none" dirty="0">
                        <a:latin typeface="Arial" panose="020B0604020202020204" pitchFamily="34" charset="0"/>
                        <a:cs typeface="Arial" panose="020B0604020202020204" pitchFamily="34" charset="0"/>
                      </a:endParaRPr>
                    </a:p>
                    <a:p>
                      <a:pPr marL="137160" marR="0" lvl="0" indent="-137160" algn="l" rtl="0">
                        <a:lnSpc>
                          <a:spcPct val="100000"/>
                        </a:lnSpc>
                        <a:spcBef>
                          <a:spcPts val="900"/>
                        </a:spcBef>
                        <a:spcAft>
                          <a:spcPts val="0"/>
                        </a:spcAft>
                        <a:buClr>
                          <a:srgbClr val="000000"/>
                        </a:buClr>
                        <a:buSzPct val="100000"/>
                        <a:buFont typeface="Arial" panose="020B0604020202020204" pitchFamily="34" charset="0"/>
                        <a:buChar char="•"/>
                      </a:pPr>
                      <a:r>
                        <a:rPr lang="en-US" sz="1700" b="0" i="0" u="none" strike="noStrike" cap="none" dirty="0">
                          <a:solidFill>
                            <a:srgbClr val="000000"/>
                          </a:solidFill>
                          <a:latin typeface="Arial" panose="020B0604020202020204" pitchFamily="34" charset="0"/>
                          <a:ea typeface="Arial"/>
                          <a:cs typeface="Arial" panose="020B0604020202020204" pitchFamily="34" charset="0"/>
                          <a:sym typeface="Arial"/>
                        </a:rPr>
                        <a:t>ChatGPT can also be tricked into writing malware or ransomware codes.</a:t>
                      </a:r>
                      <a:endParaRPr sz="1700" u="none" strike="noStrike" cap="none" dirty="0">
                        <a:latin typeface="Arial" panose="020B0604020202020204" pitchFamily="34" charset="0"/>
                        <a:cs typeface="Arial" panose="020B0604020202020204" pitchFamily="34" charset="0"/>
                      </a:endParaRPr>
                    </a:p>
                  </a:txBody>
                  <a:tcPr marL="91475" marR="91475" marT="45725" marB="45725">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solidFill>
                        <a:srgbClr val="6F7878"/>
                      </a:solidFill>
                      <a:prstDash val="solid"/>
                      <a:round/>
                      <a:headEnd type="none" w="med" len="med"/>
                      <a:tailEnd type="none" w="med" len="med"/>
                    </a:lnB>
                    <a:solidFill>
                      <a:schemeClr val="lt1"/>
                    </a:solidFill>
                  </a:tcPr>
                </a:tc>
                <a:extLst>
                  <a:ext uri="{0D108BD9-81ED-4DB2-BD59-A6C34878D82A}">
                    <a16:rowId xmlns:a16="http://schemas.microsoft.com/office/drawing/2014/main" val="10001"/>
                  </a:ext>
                </a:extLst>
              </a:tr>
            </a:tbl>
          </a:graphicData>
        </a:graphic>
      </p:graphicFrame>
      <p:sp>
        <p:nvSpPr>
          <p:cNvPr id="6" name="Title 5">
            <a:extLst>
              <a:ext uri="{FF2B5EF4-FFF2-40B4-BE49-F238E27FC236}">
                <a16:creationId xmlns:a16="http://schemas.microsoft.com/office/drawing/2014/main" id="{7E5FD0FF-DAE3-A716-0574-7CAD169819F7}"/>
              </a:ext>
            </a:extLst>
          </p:cNvPr>
          <p:cNvSpPr>
            <a:spLocks noGrp="1"/>
          </p:cNvSpPr>
          <p:nvPr>
            <p:ph type="title"/>
          </p:nvPr>
        </p:nvSpPr>
        <p:spPr/>
        <p:txBody>
          <a:bodyPr/>
          <a:lstStyle/>
          <a:p>
            <a:r>
              <a:rPr lang="en-US" dirty="0"/>
              <a:t>IP, Data Privacy and Cybersecurity Risks</a:t>
            </a:r>
          </a:p>
        </p:txBody>
      </p:sp>
      <p:sp>
        <p:nvSpPr>
          <p:cNvPr id="8" name="TextBox 7">
            <a:extLst>
              <a:ext uri="{FF2B5EF4-FFF2-40B4-BE49-F238E27FC236}">
                <a16:creationId xmlns:a16="http://schemas.microsoft.com/office/drawing/2014/main" id="{37905AFA-3E2E-961F-629D-F684B76A8A8F}"/>
              </a:ext>
            </a:extLst>
          </p:cNvPr>
          <p:cNvSpPr txBox="1"/>
          <p:nvPr/>
        </p:nvSpPr>
        <p:spPr>
          <a:xfrm>
            <a:off x="470080" y="5977112"/>
            <a:ext cx="11274551" cy="138499"/>
          </a:xfrm>
          <a:prstGeom prst="rect">
            <a:avLst/>
          </a:prstGeom>
          <a:noFill/>
        </p:spPr>
        <p:txBody>
          <a:bodyPr wrap="square" lIns="0" tIns="0" rIns="0" bIns="0" rtlCol="0">
            <a:spAutoFit/>
          </a:bodyPr>
          <a:lstStyle/>
          <a:p>
            <a:pPr marL="0" marR="0" lvl="0" indent="0" algn="l" rtl="0">
              <a:lnSpc>
                <a:spcPct val="100000"/>
              </a:lnSpc>
              <a:spcBef>
                <a:spcPts val="0"/>
              </a:spcBef>
              <a:spcAft>
                <a:spcPts val="2400"/>
              </a:spcAft>
              <a:buNone/>
            </a:pPr>
            <a:r>
              <a:rPr lang="en-US" sz="900" b="0" i="0" u="none" strike="noStrike" cap="none" dirty="0">
                <a:solidFill>
                  <a:srgbClr val="424242"/>
                </a:solidFill>
                <a:highlight>
                  <a:srgbClr val="FFFFFF"/>
                </a:highlight>
                <a:latin typeface="Arial"/>
                <a:ea typeface="Arial"/>
                <a:cs typeface="Arial"/>
                <a:sym typeface="Arial"/>
              </a:rPr>
              <a:t>Source: </a:t>
            </a:r>
            <a:r>
              <a:rPr lang="en-US" sz="900" b="0" i="0" u="none" strike="noStrike" cap="none" baseline="30000" dirty="0">
                <a:solidFill>
                  <a:srgbClr val="424242"/>
                </a:solidFill>
                <a:highlight>
                  <a:srgbClr val="FFFFFF"/>
                </a:highlight>
                <a:latin typeface="Arial"/>
                <a:ea typeface="Arial"/>
                <a:cs typeface="Arial"/>
                <a:sym typeface="Arial"/>
              </a:rPr>
              <a:t>1 </a:t>
            </a:r>
            <a:r>
              <a:rPr lang="en-US" sz="900" b="0" i="0" u="sng" strike="noStrike" cap="none" dirty="0">
                <a:solidFill>
                  <a:srgbClr val="0052D6"/>
                </a:solidFill>
                <a:latin typeface="Arial"/>
                <a:ea typeface="Arial"/>
                <a:cs typeface="Arial"/>
                <a:sym typeface="Arial"/>
                <a:hlinkClick r:id="rId3">
                  <a:extLst>
                    <a:ext uri="{A12FA001-AC4F-418D-AE19-62706E023703}">
                      <ahyp:hlinkClr xmlns:ahyp="http://schemas.microsoft.com/office/drawing/2018/hyperlinkcolor" val="tx"/>
                    </a:ext>
                  </a:extLst>
                </a:hlinkClick>
              </a:rPr>
              <a:t>Amazon Warns Employees to Beware of ChatGPT</a:t>
            </a:r>
            <a:r>
              <a:rPr lang="en-US" sz="900" b="0" i="0" u="none" strike="noStrike" cap="none" dirty="0">
                <a:solidFill>
                  <a:srgbClr val="000000"/>
                </a:solidFill>
                <a:latin typeface="Arial"/>
                <a:ea typeface="Arial"/>
                <a:cs typeface="Arial"/>
                <a:sym typeface="Arial"/>
              </a:rPr>
              <a:t>, Gizmodo</a:t>
            </a:r>
            <a:r>
              <a:rPr lang="en-US" sz="900" b="0" i="0" u="none" strike="noStrike" cap="none" dirty="0">
                <a:solidFill>
                  <a:srgbClr val="424242"/>
                </a:solidFill>
                <a:highlight>
                  <a:srgbClr val="FFFFFF"/>
                </a:highlight>
                <a:latin typeface="Arial"/>
                <a:ea typeface="Arial"/>
                <a:cs typeface="Arial"/>
                <a:sym typeface="Arial"/>
              </a:rPr>
              <a:t>; </a:t>
            </a:r>
            <a:r>
              <a:rPr lang="en-US" sz="900" b="0" i="0" u="none" strike="noStrike" cap="none" baseline="30000" dirty="0">
                <a:solidFill>
                  <a:srgbClr val="424242"/>
                </a:solidFill>
                <a:highlight>
                  <a:srgbClr val="FFFFFF"/>
                </a:highlight>
                <a:latin typeface="Arial"/>
                <a:ea typeface="Arial"/>
                <a:cs typeface="Arial"/>
                <a:sym typeface="Arial"/>
              </a:rPr>
              <a:t>2 </a:t>
            </a:r>
            <a:r>
              <a:rPr lang="en-US" sz="900" b="0" i="0" u="sng" strike="noStrike" cap="none" dirty="0">
                <a:solidFill>
                  <a:srgbClr val="0052D6"/>
                </a:solidFill>
                <a:latin typeface="Arial"/>
                <a:ea typeface="Arial"/>
                <a:cs typeface="Arial"/>
                <a:sym typeface="Arial"/>
                <a:hlinkClick r:id="rId4">
                  <a:extLst>
                    <a:ext uri="{A12FA001-AC4F-418D-AE19-62706E023703}">
                      <ahyp:hlinkClr xmlns:ahyp="http://schemas.microsoft.com/office/drawing/2018/hyperlinkcolor" val="tx"/>
                    </a:ext>
                  </a:extLst>
                </a:hlinkClick>
              </a:rPr>
              <a:t>Privacy Policy</a:t>
            </a:r>
            <a:r>
              <a:rPr lang="en-US" sz="900" b="0" i="0" u="none" strike="noStrike" cap="none" dirty="0">
                <a:solidFill>
                  <a:srgbClr val="000000"/>
                </a:solidFill>
                <a:latin typeface="Arial"/>
                <a:ea typeface="Arial"/>
                <a:cs typeface="Arial"/>
                <a:sym typeface="Arial"/>
              </a:rPr>
              <a:t>, OpenAI</a:t>
            </a:r>
            <a:r>
              <a:rPr lang="en-US" sz="900" b="0" i="0" u="none" strike="noStrike" cap="none" dirty="0">
                <a:solidFill>
                  <a:srgbClr val="424242"/>
                </a:solidFill>
                <a:highlight>
                  <a:srgbClr val="FFFFFF"/>
                </a:highlight>
                <a:latin typeface="Arial"/>
                <a:ea typeface="Arial"/>
                <a:cs typeface="Arial"/>
                <a:sym typeface="Arial"/>
              </a:rPr>
              <a:t>; </a:t>
            </a:r>
            <a:r>
              <a:rPr lang="en-US" sz="900" b="0" i="0" u="none" strike="noStrike" cap="none" baseline="30000" dirty="0">
                <a:solidFill>
                  <a:srgbClr val="424242"/>
                </a:solidFill>
                <a:highlight>
                  <a:srgbClr val="FFFFFF"/>
                </a:highlight>
                <a:latin typeface="Arial"/>
                <a:ea typeface="Arial"/>
                <a:cs typeface="Arial"/>
                <a:sym typeface="Arial"/>
              </a:rPr>
              <a:t>3 </a:t>
            </a:r>
            <a:r>
              <a:rPr lang="en-US" sz="900" b="0" i="0" u="sng" strike="noStrike" cap="none" dirty="0">
                <a:solidFill>
                  <a:srgbClr val="0052D6"/>
                </a:solidFill>
                <a:latin typeface="Arial"/>
                <a:ea typeface="Arial"/>
                <a:cs typeface="Arial"/>
                <a:sym typeface="Arial"/>
                <a:hlinkClick r:id="rId5">
                  <a:extLst>
                    <a:ext uri="{A12FA001-AC4F-418D-AE19-62706E023703}">
                      <ahyp:hlinkClr xmlns:ahyp="http://schemas.microsoft.com/office/drawing/2018/hyperlinkcolor" val="tx"/>
                    </a:ext>
                  </a:extLst>
                </a:hlinkClick>
              </a:rPr>
              <a:t>Microsoft’s Bing Chatbot AI Is Susceptible to Several Types of “Prompt Injection” Attacks</a:t>
            </a:r>
            <a:r>
              <a:rPr lang="en-US" sz="900" b="0" i="0" u="none" strike="noStrike" cap="none" dirty="0">
                <a:solidFill>
                  <a:srgbClr val="424242"/>
                </a:solidFill>
                <a:latin typeface="Arial"/>
                <a:ea typeface="Arial"/>
                <a:cs typeface="Arial"/>
                <a:sym typeface="Arial"/>
              </a:rPr>
              <a:t>, TechSpot</a:t>
            </a:r>
            <a:endParaRPr lang="en-US" sz="9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37090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91"/>
          <p:cNvSpPr txBox="1">
            <a:spLocks noGrp="1"/>
          </p:cNvSpPr>
          <p:nvPr>
            <p:ph type="title"/>
          </p:nvPr>
        </p:nvSpPr>
        <p:spPr/>
        <p:txBody>
          <a:bodyPr/>
          <a:lstStyle/>
          <a:p>
            <a:r>
              <a:rPr lang="en-US" dirty="0"/>
              <a:t>A Wide Range of New Regulations on GenAI Are Emerging Globally</a:t>
            </a:r>
          </a:p>
        </p:txBody>
      </p:sp>
      <p:pic>
        <p:nvPicPr>
          <p:cNvPr id="4" name="Picture 3" descr="A blue background with yellow stars&#10;&#10;Description automatically generated with low confidence">
            <a:extLst>
              <a:ext uri="{FF2B5EF4-FFF2-40B4-BE49-F238E27FC236}">
                <a16:creationId xmlns:a16="http://schemas.microsoft.com/office/drawing/2014/main" id="{3A719E3F-3E07-AF58-B1AF-041AC884F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452" y="5243765"/>
            <a:ext cx="437029" cy="292500"/>
          </a:xfrm>
          <a:prstGeom prst="rect">
            <a:avLst/>
          </a:prstGeom>
          <a:ln>
            <a:solidFill>
              <a:srgbClr val="BDBDBD"/>
            </a:solidFill>
          </a:ln>
        </p:spPr>
      </p:pic>
      <p:pic>
        <p:nvPicPr>
          <p:cNvPr id="6" name="Picture 5" descr="Shape&#10;&#10;Description automatically generated">
            <a:extLst>
              <a:ext uri="{FF2B5EF4-FFF2-40B4-BE49-F238E27FC236}">
                <a16:creationId xmlns:a16="http://schemas.microsoft.com/office/drawing/2014/main" id="{78870B34-0783-C72D-4876-A8F65882D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693626"/>
            <a:ext cx="429113" cy="287202"/>
          </a:xfrm>
          <a:prstGeom prst="rect">
            <a:avLst/>
          </a:prstGeom>
          <a:ln>
            <a:solidFill>
              <a:srgbClr val="BDBDBD"/>
            </a:solidFill>
          </a:ln>
        </p:spPr>
      </p:pic>
      <p:pic>
        <p:nvPicPr>
          <p:cNvPr id="8" name="Picture 7" descr="Background pattern&#10;&#10;Description automatically generated">
            <a:extLst>
              <a:ext uri="{FF2B5EF4-FFF2-40B4-BE49-F238E27FC236}">
                <a16:creationId xmlns:a16="http://schemas.microsoft.com/office/drawing/2014/main" id="{4C67C897-B71B-0767-FA80-2B44D378CA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284" y="3631616"/>
            <a:ext cx="450715" cy="300477"/>
          </a:xfrm>
          <a:prstGeom prst="rect">
            <a:avLst/>
          </a:prstGeom>
          <a:ln w="3175">
            <a:solidFill>
              <a:srgbClr val="BDBDBD"/>
            </a:solidFill>
          </a:ln>
        </p:spPr>
      </p:pic>
      <p:pic>
        <p:nvPicPr>
          <p:cNvPr id="10" name="Picture 9" descr="Logo, company name&#10;&#10;Description automatically generated">
            <a:extLst>
              <a:ext uri="{FF2B5EF4-FFF2-40B4-BE49-F238E27FC236}">
                <a16:creationId xmlns:a16="http://schemas.microsoft.com/office/drawing/2014/main" id="{42CCA637-112F-B6B9-F1F6-B76580E83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8452" y="4475647"/>
            <a:ext cx="429113" cy="214557"/>
          </a:xfrm>
          <a:prstGeom prst="rect">
            <a:avLst/>
          </a:prstGeom>
          <a:ln>
            <a:solidFill>
              <a:srgbClr val="BDBDBD"/>
            </a:solidFill>
          </a:ln>
        </p:spPr>
      </p:pic>
      <p:pic>
        <p:nvPicPr>
          <p:cNvPr id="12" name="Picture 11" descr="A red and white flag&#10;&#10;Description automatically generated">
            <a:extLst>
              <a:ext uri="{FF2B5EF4-FFF2-40B4-BE49-F238E27FC236}">
                <a16:creationId xmlns:a16="http://schemas.microsoft.com/office/drawing/2014/main" id="{FF5FEC60-1479-298A-DE8F-8248193110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8452" y="2632570"/>
            <a:ext cx="429113" cy="214557"/>
          </a:xfrm>
          <a:prstGeom prst="rect">
            <a:avLst/>
          </a:prstGeom>
          <a:ln>
            <a:solidFill>
              <a:srgbClr val="BDBDBD"/>
            </a:solidFill>
          </a:ln>
        </p:spPr>
      </p:pic>
      <p:pic>
        <p:nvPicPr>
          <p:cNvPr id="14" name="Picture 13" descr="A picture containing background pattern&#10;&#10;Description automatically generated">
            <a:extLst>
              <a:ext uri="{FF2B5EF4-FFF2-40B4-BE49-F238E27FC236}">
                <a16:creationId xmlns:a16="http://schemas.microsoft.com/office/drawing/2014/main" id="{AE7D11B0-BAB1-4775-1DF4-FE3A7D67ED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284" y="1939249"/>
            <a:ext cx="429113" cy="286433"/>
          </a:xfrm>
          <a:prstGeom prst="rect">
            <a:avLst/>
          </a:prstGeom>
          <a:ln>
            <a:solidFill>
              <a:srgbClr val="BDBDBD"/>
            </a:solidFill>
          </a:ln>
        </p:spPr>
      </p:pic>
      <p:pic>
        <p:nvPicPr>
          <p:cNvPr id="16" name="Picture 15" descr="A picture containing logo&#10;&#10;Description automatically generated">
            <a:extLst>
              <a:ext uri="{FF2B5EF4-FFF2-40B4-BE49-F238E27FC236}">
                <a16:creationId xmlns:a16="http://schemas.microsoft.com/office/drawing/2014/main" id="{2BB458A4-F953-CE37-B1E5-DE38908AF05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8452" y="3419393"/>
            <a:ext cx="429113" cy="286433"/>
          </a:xfrm>
          <a:prstGeom prst="rect">
            <a:avLst/>
          </a:prstGeom>
          <a:ln>
            <a:solidFill>
              <a:srgbClr val="BDBDBD"/>
            </a:solidFill>
          </a:ln>
        </p:spPr>
      </p:pic>
      <p:pic>
        <p:nvPicPr>
          <p:cNvPr id="18" name="Picture 17" descr="Background pattern&#10;&#10;Description automatically generated">
            <a:extLst>
              <a:ext uri="{FF2B5EF4-FFF2-40B4-BE49-F238E27FC236}">
                <a16:creationId xmlns:a16="http://schemas.microsoft.com/office/drawing/2014/main" id="{08C32694-5D6E-33C6-30C2-8AF2892EA6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58452" y="1984436"/>
            <a:ext cx="435004" cy="228921"/>
          </a:xfrm>
          <a:prstGeom prst="rect">
            <a:avLst/>
          </a:prstGeom>
          <a:ln>
            <a:solidFill>
              <a:srgbClr val="BDBDBD"/>
            </a:solidFill>
          </a:ln>
        </p:spPr>
      </p:pic>
      <p:sp>
        <p:nvSpPr>
          <p:cNvPr id="19" name="Title 1">
            <a:extLst>
              <a:ext uri="{FF2B5EF4-FFF2-40B4-BE49-F238E27FC236}">
                <a16:creationId xmlns:a16="http://schemas.microsoft.com/office/drawing/2014/main" id="{B0E7ED3B-D7F5-9E47-FB56-8E73E448B23A}"/>
              </a:ext>
            </a:extLst>
          </p:cNvPr>
          <p:cNvSpPr txBox="1">
            <a:spLocks/>
          </p:cNvSpPr>
          <p:nvPr/>
        </p:nvSpPr>
        <p:spPr>
          <a:xfrm>
            <a:off x="461219" y="1368885"/>
            <a:ext cx="5518817" cy="517065"/>
          </a:xfrm>
          <a:prstGeom prst="rect">
            <a:avLst/>
          </a:prstGeom>
          <a:solidFill>
            <a:srgbClr val="002856"/>
          </a:solid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lgn="ctr"/>
            <a:r>
              <a:rPr lang="en-US" sz="2400" dirty="0">
                <a:solidFill>
                  <a:srgbClr val="FFFFFF"/>
                </a:solidFill>
                <a:latin typeface="Arial" panose="020B0604020202020204" pitchFamily="34" charset="0"/>
                <a:cs typeface="Arial" panose="020B0604020202020204" pitchFamily="34" charset="0"/>
              </a:rPr>
              <a:t>Implemented</a:t>
            </a:r>
          </a:p>
        </p:txBody>
      </p:sp>
      <p:sp>
        <p:nvSpPr>
          <p:cNvPr id="20" name="Title 1">
            <a:extLst>
              <a:ext uri="{FF2B5EF4-FFF2-40B4-BE49-F238E27FC236}">
                <a16:creationId xmlns:a16="http://schemas.microsoft.com/office/drawing/2014/main" id="{5CC18422-BD2E-780F-88F5-7E8CC5384326}"/>
              </a:ext>
            </a:extLst>
          </p:cNvPr>
          <p:cNvSpPr txBox="1">
            <a:spLocks/>
          </p:cNvSpPr>
          <p:nvPr/>
        </p:nvSpPr>
        <p:spPr>
          <a:xfrm>
            <a:off x="6246877" y="1368885"/>
            <a:ext cx="5518817" cy="517065"/>
          </a:xfrm>
          <a:prstGeom prst="rect">
            <a:avLst/>
          </a:prstGeom>
          <a:solidFill>
            <a:srgbClr val="002856"/>
          </a:solid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lgn="ctr"/>
            <a:r>
              <a:rPr lang="en-US" sz="2400" dirty="0">
                <a:solidFill>
                  <a:srgbClr val="FFFFFF"/>
                </a:solidFill>
                <a:latin typeface="Arial" panose="020B0604020202020204" pitchFamily="34" charset="0"/>
                <a:cs typeface="Arial" panose="020B0604020202020204" pitchFamily="34" charset="0"/>
              </a:rPr>
              <a:t>Proposed (as </a:t>
            </a:r>
            <a:r>
              <a:rPr lang="en-US" sz="2400">
                <a:solidFill>
                  <a:srgbClr val="FFFFFF"/>
                </a:solidFill>
                <a:latin typeface="Arial" panose="020B0604020202020204" pitchFamily="34" charset="0"/>
                <a:cs typeface="Arial" panose="020B0604020202020204" pitchFamily="34" charset="0"/>
              </a:rPr>
              <a:t>of 1Q23)</a:t>
            </a:r>
            <a:endParaRPr lang="en-US" sz="2400" dirty="0">
              <a:solidFill>
                <a:srgbClr val="FFFFFF"/>
              </a:solidFill>
              <a:latin typeface="Arial" panose="020B0604020202020204" pitchFamily="34" charset="0"/>
              <a:cs typeface="Arial" panose="020B0604020202020204" pitchFamily="34" charset="0"/>
            </a:endParaRPr>
          </a:p>
        </p:txBody>
      </p:sp>
      <p:sp>
        <p:nvSpPr>
          <p:cNvPr id="21" name="Title 1">
            <a:extLst>
              <a:ext uri="{FF2B5EF4-FFF2-40B4-BE49-F238E27FC236}">
                <a16:creationId xmlns:a16="http://schemas.microsoft.com/office/drawing/2014/main" id="{283348DA-7900-D2AB-6F99-7DBC3883AC8B}"/>
              </a:ext>
            </a:extLst>
          </p:cNvPr>
          <p:cNvSpPr txBox="1">
            <a:spLocks/>
          </p:cNvSpPr>
          <p:nvPr/>
        </p:nvSpPr>
        <p:spPr>
          <a:xfrm>
            <a:off x="471284" y="2288321"/>
            <a:ext cx="5491365" cy="1182888"/>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marL="137160" indent="-137160">
              <a:spcAft>
                <a:spcPts val="400"/>
              </a:spcAft>
              <a:buFont typeface="Arial" panose="020B0604020202020204" pitchFamily="34" charset="0"/>
              <a:buChar char="•"/>
            </a:pPr>
            <a:r>
              <a:rPr lang="en-US" sz="1250" dirty="0">
                <a:solidFill>
                  <a:srgbClr val="000000"/>
                </a:solidFill>
                <a:latin typeface="Arial" panose="020B0604020202020204" pitchFamily="34" charset="0"/>
                <a:cs typeface="Arial" panose="020B0604020202020204" pitchFamily="34" charset="0"/>
              </a:rPr>
              <a:t>Users are prohibited from AI to engage in activities that endanger national security, damage public interest or are illegal.</a:t>
            </a:r>
          </a:p>
          <a:p>
            <a:pPr marL="137160" indent="-137160">
              <a:spcAft>
                <a:spcPts val="400"/>
              </a:spcAft>
              <a:buFont typeface="Arial" panose="020B0604020202020204" pitchFamily="34" charset="0"/>
              <a:buChar char="•"/>
            </a:pPr>
            <a:r>
              <a:rPr lang="en-US" sz="1250" dirty="0">
                <a:solidFill>
                  <a:srgbClr val="000000"/>
                </a:solidFill>
                <a:latin typeface="Arial" panose="020B0604020202020204" pitchFamily="34" charset="0"/>
                <a:cs typeface="Arial" panose="020B0604020202020204" pitchFamily="34" charset="0"/>
              </a:rPr>
              <a:t>Providers of GenAI are required to verify users using mobile phone numbers, IDs or other forms of documentation.</a:t>
            </a:r>
          </a:p>
          <a:p>
            <a:pPr marL="137160" indent="-137160">
              <a:spcAft>
                <a:spcPts val="400"/>
              </a:spcAft>
              <a:buFont typeface="Arial" panose="020B0604020202020204" pitchFamily="34" charset="0"/>
              <a:buChar char="•"/>
            </a:pPr>
            <a:r>
              <a:rPr lang="en-US" sz="1250" dirty="0">
                <a:solidFill>
                  <a:srgbClr val="000000"/>
                </a:solidFill>
                <a:latin typeface="Arial" panose="020B0604020202020204" pitchFamily="34" charset="0"/>
                <a:cs typeface="Arial" panose="020B0604020202020204" pitchFamily="34" charset="0"/>
              </a:rPr>
              <a:t>Service providers must audit AI-generated content and user prompts manually or through technical means</a:t>
            </a:r>
          </a:p>
        </p:txBody>
      </p:sp>
      <p:sp>
        <p:nvSpPr>
          <p:cNvPr id="27" name="Title 1">
            <a:extLst>
              <a:ext uri="{FF2B5EF4-FFF2-40B4-BE49-F238E27FC236}">
                <a16:creationId xmlns:a16="http://schemas.microsoft.com/office/drawing/2014/main" id="{6224EE7E-9A45-6C04-2AF7-4E41DC907C73}"/>
              </a:ext>
            </a:extLst>
          </p:cNvPr>
          <p:cNvSpPr txBox="1">
            <a:spLocks/>
          </p:cNvSpPr>
          <p:nvPr/>
        </p:nvSpPr>
        <p:spPr>
          <a:xfrm>
            <a:off x="918864" y="1905440"/>
            <a:ext cx="2857070"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China </a:t>
            </a:r>
            <a:r>
              <a:rPr lang="en-US" sz="1800" dirty="0">
                <a:solidFill>
                  <a:srgbClr val="000000"/>
                </a:solidFill>
                <a:latin typeface="Arial" panose="020B0604020202020204" pitchFamily="34" charset="0"/>
                <a:cs typeface="Arial" panose="020B0604020202020204" pitchFamily="34" charset="0"/>
              </a:rPr>
              <a:t>(10 January 2023)</a:t>
            </a:r>
            <a:endParaRPr lang="en-US" sz="1800" b="1" dirty="0">
              <a:solidFill>
                <a:srgbClr val="000000"/>
              </a:solidFill>
              <a:latin typeface="Arial" panose="020B0604020202020204" pitchFamily="34" charset="0"/>
              <a:cs typeface="Arial" panose="020B0604020202020204" pitchFamily="34" charset="0"/>
            </a:endParaRPr>
          </a:p>
        </p:txBody>
      </p:sp>
      <p:sp>
        <p:nvSpPr>
          <p:cNvPr id="28" name="Title 1">
            <a:extLst>
              <a:ext uri="{FF2B5EF4-FFF2-40B4-BE49-F238E27FC236}">
                <a16:creationId xmlns:a16="http://schemas.microsoft.com/office/drawing/2014/main" id="{8827DDD6-ACA1-8BB9-C88A-8DC8ED8A9E35}"/>
              </a:ext>
            </a:extLst>
          </p:cNvPr>
          <p:cNvSpPr txBox="1">
            <a:spLocks/>
          </p:cNvSpPr>
          <p:nvPr/>
        </p:nvSpPr>
        <p:spPr>
          <a:xfrm>
            <a:off x="471284" y="3997476"/>
            <a:ext cx="5491365" cy="519373"/>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spcAft>
                <a:spcPts val="400"/>
              </a:spcAft>
            </a:pPr>
            <a:r>
              <a:rPr lang="en-US" sz="1250" dirty="0">
                <a:solidFill>
                  <a:srgbClr val="000000"/>
                </a:solidFill>
                <a:latin typeface="Arial" panose="020B0604020202020204" pitchFamily="34" charset="0"/>
                <a:cs typeface="Arial" panose="020B0604020202020204" pitchFamily="34" charset="0"/>
              </a:rPr>
              <a:t>The government of Singapore has released a “AI Verify” toolkit that seeks to provide companies with a technical tool that verifies if their system complies with “internationally accepted AI ethics principles.”</a:t>
            </a:r>
          </a:p>
        </p:txBody>
      </p:sp>
      <p:sp>
        <p:nvSpPr>
          <p:cNvPr id="29" name="Title 1">
            <a:extLst>
              <a:ext uri="{FF2B5EF4-FFF2-40B4-BE49-F238E27FC236}">
                <a16:creationId xmlns:a16="http://schemas.microsoft.com/office/drawing/2014/main" id="{AB57C243-F48B-02CE-C9AB-BDC23AB217AE}"/>
              </a:ext>
            </a:extLst>
          </p:cNvPr>
          <p:cNvSpPr txBox="1">
            <a:spLocks/>
          </p:cNvSpPr>
          <p:nvPr/>
        </p:nvSpPr>
        <p:spPr>
          <a:xfrm>
            <a:off x="918864" y="3571650"/>
            <a:ext cx="2938760"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Singapore </a:t>
            </a:r>
            <a:r>
              <a:rPr lang="en-US" sz="1800" dirty="0">
                <a:solidFill>
                  <a:srgbClr val="000000"/>
                </a:solidFill>
                <a:latin typeface="Arial" panose="020B0604020202020204" pitchFamily="34" charset="0"/>
                <a:cs typeface="Arial" panose="020B0604020202020204" pitchFamily="34" charset="0"/>
              </a:rPr>
              <a:t>(5  April 2023)</a:t>
            </a:r>
            <a:endParaRPr lang="en-US" sz="1800" b="1" dirty="0">
              <a:solidFill>
                <a:srgbClr val="000000"/>
              </a:solidFill>
              <a:latin typeface="Arial" panose="020B0604020202020204" pitchFamily="34" charset="0"/>
              <a:cs typeface="Arial" panose="020B0604020202020204" pitchFamily="34" charset="0"/>
            </a:endParaRPr>
          </a:p>
        </p:txBody>
      </p:sp>
      <p:sp>
        <p:nvSpPr>
          <p:cNvPr id="30" name="Title 1">
            <a:extLst>
              <a:ext uri="{FF2B5EF4-FFF2-40B4-BE49-F238E27FC236}">
                <a16:creationId xmlns:a16="http://schemas.microsoft.com/office/drawing/2014/main" id="{2F4C43E4-7DFD-3756-BC81-4DA6DED959DE}"/>
              </a:ext>
            </a:extLst>
          </p:cNvPr>
          <p:cNvSpPr txBox="1">
            <a:spLocks/>
          </p:cNvSpPr>
          <p:nvPr/>
        </p:nvSpPr>
        <p:spPr>
          <a:xfrm>
            <a:off x="918864" y="4644006"/>
            <a:ext cx="2238673"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Italy </a:t>
            </a:r>
            <a:r>
              <a:rPr lang="en-US" sz="1800" dirty="0">
                <a:solidFill>
                  <a:srgbClr val="000000"/>
                </a:solidFill>
                <a:latin typeface="Arial" panose="020B0604020202020204" pitchFamily="34" charset="0"/>
                <a:cs typeface="Arial" panose="020B0604020202020204" pitchFamily="34" charset="0"/>
              </a:rPr>
              <a:t>(March 2023)</a:t>
            </a:r>
            <a:endParaRPr lang="en-US" sz="1800" b="1" dirty="0">
              <a:solidFill>
                <a:srgbClr val="000000"/>
              </a:solidFill>
              <a:latin typeface="Arial" panose="020B0604020202020204" pitchFamily="34" charset="0"/>
              <a:cs typeface="Arial" panose="020B0604020202020204" pitchFamily="34" charset="0"/>
            </a:endParaRPr>
          </a:p>
        </p:txBody>
      </p:sp>
      <p:sp>
        <p:nvSpPr>
          <p:cNvPr id="31" name="Title 1">
            <a:extLst>
              <a:ext uri="{FF2B5EF4-FFF2-40B4-BE49-F238E27FC236}">
                <a16:creationId xmlns:a16="http://schemas.microsoft.com/office/drawing/2014/main" id="{2ADAA154-4327-9477-DF1E-519E21718BA6}"/>
              </a:ext>
            </a:extLst>
          </p:cNvPr>
          <p:cNvSpPr txBox="1">
            <a:spLocks/>
          </p:cNvSpPr>
          <p:nvPr/>
        </p:nvSpPr>
        <p:spPr>
          <a:xfrm>
            <a:off x="471284" y="5056090"/>
            <a:ext cx="5491365" cy="951543"/>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marL="137160" indent="-137160">
              <a:spcAft>
                <a:spcPts val="400"/>
              </a:spcAft>
              <a:buFont typeface="Arial" panose="020B0604020202020204" pitchFamily="34" charset="0"/>
              <a:buChar char="•"/>
            </a:pPr>
            <a:r>
              <a:rPr lang="en-US" sz="1250" dirty="0">
                <a:solidFill>
                  <a:srgbClr val="000000"/>
                </a:solidFill>
                <a:latin typeface="Arial" panose="020B0604020202020204" pitchFamily="34" charset="0"/>
                <a:cs typeface="Arial" panose="020B0604020202020204" pitchFamily="34" charset="0"/>
              </a:rPr>
              <a:t>The Italian privacy regulator ordered a ban on ChatGPT over alleged privacy violations.</a:t>
            </a:r>
          </a:p>
          <a:p>
            <a:pPr marL="137160" indent="-137160">
              <a:spcAft>
                <a:spcPts val="400"/>
              </a:spcAft>
              <a:buFont typeface="Arial" panose="020B0604020202020204" pitchFamily="34" charset="0"/>
              <a:buChar char="•"/>
            </a:pPr>
            <a:r>
              <a:rPr lang="en-US" sz="1250" dirty="0">
                <a:solidFill>
                  <a:srgbClr val="000000"/>
                </a:solidFill>
                <a:latin typeface="Arial" panose="020B0604020202020204" pitchFamily="34" charset="0"/>
                <a:cs typeface="Arial" panose="020B0604020202020204" pitchFamily="34" charset="0"/>
              </a:rPr>
              <a:t>The national data protection authority said it will immediately block and investigate OpenAI, the U.S. company behind the popular AI tool, from processing the data of Italian users.</a:t>
            </a:r>
          </a:p>
        </p:txBody>
      </p:sp>
      <p:sp>
        <p:nvSpPr>
          <p:cNvPr id="33" name="Title 1">
            <a:extLst>
              <a:ext uri="{FF2B5EF4-FFF2-40B4-BE49-F238E27FC236}">
                <a16:creationId xmlns:a16="http://schemas.microsoft.com/office/drawing/2014/main" id="{C63F92E6-411A-C2C4-3EB0-01272592980D}"/>
              </a:ext>
            </a:extLst>
          </p:cNvPr>
          <p:cNvSpPr txBox="1">
            <a:spLocks/>
          </p:cNvSpPr>
          <p:nvPr/>
        </p:nvSpPr>
        <p:spPr>
          <a:xfrm>
            <a:off x="6257355" y="2264135"/>
            <a:ext cx="5278811" cy="173124"/>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spcAft>
                <a:spcPts val="400"/>
              </a:spcAft>
            </a:pPr>
            <a:r>
              <a:rPr lang="en-US" sz="1250" dirty="0">
                <a:solidFill>
                  <a:srgbClr val="000000"/>
                </a:solidFill>
                <a:latin typeface="Arial" panose="020B0604020202020204" pitchFamily="34" charset="0"/>
                <a:cs typeface="Arial" panose="020B0604020202020204" pitchFamily="34" charset="0"/>
              </a:rPr>
              <a:t>Examining and registering works that contain material generated using AI.</a:t>
            </a:r>
          </a:p>
        </p:txBody>
      </p:sp>
      <p:sp>
        <p:nvSpPr>
          <p:cNvPr id="38" name="Title 1">
            <a:extLst>
              <a:ext uri="{FF2B5EF4-FFF2-40B4-BE49-F238E27FC236}">
                <a16:creationId xmlns:a16="http://schemas.microsoft.com/office/drawing/2014/main" id="{62A46DFF-B4CD-51CB-E1D0-16E18E7C3ED0}"/>
              </a:ext>
            </a:extLst>
          </p:cNvPr>
          <p:cNvSpPr txBox="1">
            <a:spLocks/>
          </p:cNvSpPr>
          <p:nvPr/>
        </p:nvSpPr>
        <p:spPr>
          <a:xfrm>
            <a:off x="6249209" y="2877997"/>
            <a:ext cx="5637991" cy="346249"/>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spcAft>
                <a:spcPts val="400"/>
              </a:spcAft>
            </a:pPr>
            <a:r>
              <a:rPr lang="en-US" sz="1250" dirty="0">
                <a:solidFill>
                  <a:srgbClr val="000000"/>
                </a:solidFill>
                <a:latin typeface="Arial" panose="020B0604020202020204" pitchFamily="34" charset="0"/>
                <a:cs typeface="Arial" panose="020B0604020202020204" pitchFamily="34" charset="0"/>
              </a:rPr>
              <a:t>The development and deployment of AI are governed through laws and policies related to privacy, data protection, intellectual property, and cybersecurity.</a:t>
            </a:r>
          </a:p>
        </p:txBody>
      </p:sp>
      <p:sp>
        <p:nvSpPr>
          <p:cNvPr id="39" name="Title 1">
            <a:extLst>
              <a:ext uri="{FF2B5EF4-FFF2-40B4-BE49-F238E27FC236}">
                <a16:creationId xmlns:a16="http://schemas.microsoft.com/office/drawing/2014/main" id="{1E190387-8ACE-6F05-E268-2DAC8E71A67D}"/>
              </a:ext>
            </a:extLst>
          </p:cNvPr>
          <p:cNvSpPr txBox="1">
            <a:spLocks/>
          </p:cNvSpPr>
          <p:nvPr/>
        </p:nvSpPr>
        <p:spPr>
          <a:xfrm>
            <a:off x="6251314" y="3780416"/>
            <a:ext cx="5286957" cy="519373"/>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spcAft>
                <a:spcPts val="400"/>
              </a:spcAft>
            </a:pPr>
            <a:r>
              <a:rPr lang="en-US" sz="1250" dirty="0">
                <a:solidFill>
                  <a:srgbClr val="000000"/>
                </a:solidFill>
                <a:latin typeface="Arial" panose="020B0604020202020204" pitchFamily="34" charset="0"/>
                <a:cs typeface="Arial" panose="020B0604020202020204" pitchFamily="34" charset="0"/>
              </a:rPr>
              <a:t>Artificial Intelligence and Data Act — Businesses would be expected to institute appropriate accountability mechanisms to ensure compliance with obligations under the act.</a:t>
            </a:r>
          </a:p>
        </p:txBody>
      </p:sp>
      <p:sp>
        <p:nvSpPr>
          <p:cNvPr id="40" name="Title 1">
            <a:extLst>
              <a:ext uri="{FF2B5EF4-FFF2-40B4-BE49-F238E27FC236}">
                <a16:creationId xmlns:a16="http://schemas.microsoft.com/office/drawing/2014/main" id="{921A500E-2221-F286-A911-233AAC520F32}"/>
              </a:ext>
            </a:extLst>
          </p:cNvPr>
          <p:cNvSpPr txBox="1">
            <a:spLocks/>
          </p:cNvSpPr>
          <p:nvPr/>
        </p:nvSpPr>
        <p:spPr>
          <a:xfrm>
            <a:off x="6258451" y="4734017"/>
            <a:ext cx="5286957" cy="346249"/>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spcAft>
                <a:spcPts val="400"/>
              </a:spcAft>
            </a:pPr>
            <a:r>
              <a:rPr lang="en-US" sz="1250" dirty="0">
                <a:solidFill>
                  <a:srgbClr val="000000"/>
                </a:solidFill>
                <a:latin typeface="Arial" panose="020B0604020202020204" pitchFamily="34" charset="0"/>
                <a:cs typeface="Arial" panose="020B0604020202020204" pitchFamily="34" charset="0"/>
              </a:rPr>
              <a:t>Medical device must have evidence that it is safe under normal conditions of use and performs as intended.</a:t>
            </a:r>
          </a:p>
        </p:txBody>
      </p:sp>
      <p:sp>
        <p:nvSpPr>
          <p:cNvPr id="41" name="Title 1">
            <a:extLst>
              <a:ext uri="{FF2B5EF4-FFF2-40B4-BE49-F238E27FC236}">
                <a16:creationId xmlns:a16="http://schemas.microsoft.com/office/drawing/2014/main" id="{2E64CB8F-D45C-3010-75E9-23D8C06A60E1}"/>
              </a:ext>
            </a:extLst>
          </p:cNvPr>
          <p:cNvSpPr txBox="1">
            <a:spLocks/>
          </p:cNvSpPr>
          <p:nvPr/>
        </p:nvSpPr>
        <p:spPr>
          <a:xfrm>
            <a:off x="6258452" y="5597266"/>
            <a:ext cx="5286957" cy="346249"/>
          </a:xfrm>
          <a:prstGeom prst="rect">
            <a:avLst/>
          </a:prstGeom>
          <a:noFill/>
        </p:spPr>
        <p:txBody>
          <a:bodyPr vert="horz" wrap="square" lIns="0" tIns="0" rIns="0" bIns="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pPr>
              <a:spcAft>
                <a:spcPts val="400"/>
              </a:spcAft>
            </a:pPr>
            <a:r>
              <a:rPr lang="en-US" sz="1250" dirty="0">
                <a:solidFill>
                  <a:srgbClr val="000000"/>
                </a:solidFill>
                <a:latin typeface="Arial" panose="020B0604020202020204" pitchFamily="34" charset="0"/>
                <a:cs typeface="Arial" panose="020B0604020202020204" pitchFamily="34" charset="0"/>
              </a:rPr>
              <a:t>EU Parliament is considering adding AI to the category of “high-risk” AI systems.</a:t>
            </a:r>
          </a:p>
        </p:txBody>
      </p:sp>
      <p:cxnSp>
        <p:nvCxnSpPr>
          <p:cNvPr id="43" name="Straight Connector 42">
            <a:extLst>
              <a:ext uri="{FF2B5EF4-FFF2-40B4-BE49-F238E27FC236}">
                <a16:creationId xmlns:a16="http://schemas.microsoft.com/office/drawing/2014/main" id="{2314C9FE-1B49-7994-334B-2610E9B7280A}"/>
              </a:ext>
            </a:extLst>
          </p:cNvPr>
          <p:cNvCxnSpPr>
            <a:cxnSpLocks/>
          </p:cNvCxnSpPr>
          <p:nvPr/>
        </p:nvCxnSpPr>
        <p:spPr>
          <a:xfrm>
            <a:off x="429085" y="3511227"/>
            <a:ext cx="5444941" cy="0"/>
          </a:xfrm>
          <a:prstGeom prst="line">
            <a:avLst/>
          </a:prstGeom>
          <a:noFill/>
          <a:ln w="25400" cap="flat" cmpd="sng">
            <a:solidFill>
              <a:srgbClr val="BDBDBD"/>
            </a:solidFill>
            <a:prstDash val="dash"/>
            <a:round/>
            <a:headEnd type="none" w="lg" len="med"/>
            <a:tailEnd type="none" w="lg" len="med"/>
          </a:ln>
        </p:spPr>
      </p:cxnSp>
      <p:cxnSp>
        <p:nvCxnSpPr>
          <p:cNvPr id="49" name="Straight Connector 48">
            <a:extLst>
              <a:ext uri="{FF2B5EF4-FFF2-40B4-BE49-F238E27FC236}">
                <a16:creationId xmlns:a16="http://schemas.microsoft.com/office/drawing/2014/main" id="{DE213EBA-4DBA-74D4-D5BA-396010DF8BFF}"/>
              </a:ext>
            </a:extLst>
          </p:cNvPr>
          <p:cNvCxnSpPr>
            <a:cxnSpLocks/>
          </p:cNvCxnSpPr>
          <p:nvPr/>
        </p:nvCxnSpPr>
        <p:spPr>
          <a:xfrm>
            <a:off x="429085" y="4594592"/>
            <a:ext cx="5444941" cy="0"/>
          </a:xfrm>
          <a:prstGeom prst="line">
            <a:avLst/>
          </a:prstGeom>
          <a:noFill/>
          <a:ln w="25400" cap="flat" cmpd="sng">
            <a:solidFill>
              <a:srgbClr val="BDBDBD"/>
            </a:solidFill>
            <a:prstDash val="dash"/>
            <a:round/>
            <a:headEnd type="none" w="lg" len="med"/>
            <a:tailEnd type="none" w="lg" len="med"/>
          </a:ln>
        </p:spPr>
      </p:cxnSp>
      <p:cxnSp>
        <p:nvCxnSpPr>
          <p:cNvPr id="50" name="Straight Connector 49">
            <a:extLst>
              <a:ext uri="{FF2B5EF4-FFF2-40B4-BE49-F238E27FC236}">
                <a16:creationId xmlns:a16="http://schemas.microsoft.com/office/drawing/2014/main" id="{4EA05A72-19AA-ED92-8ACF-24006078221A}"/>
              </a:ext>
            </a:extLst>
          </p:cNvPr>
          <p:cNvCxnSpPr>
            <a:cxnSpLocks/>
          </p:cNvCxnSpPr>
          <p:nvPr/>
        </p:nvCxnSpPr>
        <p:spPr>
          <a:xfrm>
            <a:off x="6298386" y="2514838"/>
            <a:ext cx="5444941" cy="0"/>
          </a:xfrm>
          <a:prstGeom prst="line">
            <a:avLst/>
          </a:prstGeom>
          <a:noFill/>
          <a:ln w="25400" cap="flat" cmpd="sng">
            <a:solidFill>
              <a:srgbClr val="BDBDBD"/>
            </a:solidFill>
            <a:prstDash val="dash"/>
            <a:round/>
            <a:headEnd type="none" w="lg" len="med"/>
            <a:tailEnd type="none" w="lg" len="med"/>
          </a:ln>
        </p:spPr>
      </p:cxnSp>
      <p:cxnSp>
        <p:nvCxnSpPr>
          <p:cNvPr id="51" name="Straight Connector 50">
            <a:extLst>
              <a:ext uri="{FF2B5EF4-FFF2-40B4-BE49-F238E27FC236}">
                <a16:creationId xmlns:a16="http://schemas.microsoft.com/office/drawing/2014/main" id="{5645FA8C-718A-84FD-1C79-39C3F4DC0CF1}"/>
              </a:ext>
            </a:extLst>
          </p:cNvPr>
          <p:cNvCxnSpPr>
            <a:cxnSpLocks/>
          </p:cNvCxnSpPr>
          <p:nvPr/>
        </p:nvCxnSpPr>
        <p:spPr>
          <a:xfrm>
            <a:off x="6253416" y="3308101"/>
            <a:ext cx="5444941" cy="0"/>
          </a:xfrm>
          <a:prstGeom prst="line">
            <a:avLst/>
          </a:prstGeom>
          <a:noFill/>
          <a:ln w="25400" cap="flat" cmpd="sng">
            <a:solidFill>
              <a:srgbClr val="BDBDBD"/>
            </a:solidFill>
            <a:prstDash val="dash"/>
            <a:round/>
            <a:headEnd type="none" w="lg" len="med"/>
            <a:tailEnd type="none" w="lg" len="med"/>
          </a:ln>
        </p:spPr>
      </p:cxnSp>
      <p:cxnSp>
        <p:nvCxnSpPr>
          <p:cNvPr id="52" name="Straight Connector 51">
            <a:extLst>
              <a:ext uri="{FF2B5EF4-FFF2-40B4-BE49-F238E27FC236}">
                <a16:creationId xmlns:a16="http://schemas.microsoft.com/office/drawing/2014/main" id="{58CDD814-50B6-EFD7-936A-27B3D9E250D6}"/>
              </a:ext>
            </a:extLst>
          </p:cNvPr>
          <p:cNvCxnSpPr>
            <a:cxnSpLocks/>
          </p:cNvCxnSpPr>
          <p:nvPr/>
        </p:nvCxnSpPr>
        <p:spPr>
          <a:xfrm>
            <a:off x="6253416" y="4371908"/>
            <a:ext cx="5444941" cy="0"/>
          </a:xfrm>
          <a:prstGeom prst="line">
            <a:avLst/>
          </a:prstGeom>
          <a:noFill/>
          <a:ln w="25400" cap="flat" cmpd="sng">
            <a:solidFill>
              <a:srgbClr val="BDBDBD"/>
            </a:solidFill>
            <a:prstDash val="dash"/>
            <a:round/>
            <a:headEnd type="none" w="lg" len="med"/>
            <a:tailEnd type="none" w="lg" len="med"/>
          </a:ln>
        </p:spPr>
      </p:cxnSp>
      <p:cxnSp>
        <p:nvCxnSpPr>
          <p:cNvPr id="53" name="Straight Connector 52">
            <a:extLst>
              <a:ext uri="{FF2B5EF4-FFF2-40B4-BE49-F238E27FC236}">
                <a16:creationId xmlns:a16="http://schemas.microsoft.com/office/drawing/2014/main" id="{9994D0A4-E92D-EC6B-E3CF-537D1B8EAD71}"/>
              </a:ext>
            </a:extLst>
          </p:cNvPr>
          <p:cNvCxnSpPr>
            <a:cxnSpLocks/>
          </p:cNvCxnSpPr>
          <p:nvPr/>
        </p:nvCxnSpPr>
        <p:spPr>
          <a:xfrm>
            <a:off x="6253416" y="5157298"/>
            <a:ext cx="5444941" cy="0"/>
          </a:xfrm>
          <a:prstGeom prst="line">
            <a:avLst/>
          </a:prstGeom>
          <a:noFill/>
          <a:ln w="25400" cap="flat" cmpd="sng">
            <a:solidFill>
              <a:srgbClr val="BDBDBD"/>
            </a:solidFill>
            <a:prstDash val="dash"/>
            <a:round/>
            <a:headEnd type="none" w="lg" len="med"/>
            <a:tailEnd type="none" w="lg" len="med"/>
          </a:ln>
        </p:spPr>
      </p:cxnSp>
      <p:sp>
        <p:nvSpPr>
          <p:cNvPr id="55" name="Title 1">
            <a:extLst>
              <a:ext uri="{FF2B5EF4-FFF2-40B4-BE49-F238E27FC236}">
                <a16:creationId xmlns:a16="http://schemas.microsoft.com/office/drawing/2014/main" id="{6DBA62CB-A9F3-5CEB-019A-4E758F9F9E3B}"/>
              </a:ext>
            </a:extLst>
          </p:cNvPr>
          <p:cNvSpPr txBox="1">
            <a:spLocks/>
          </p:cNvSpPr>
          <p:nvPr/>
        </p:nvSpPr>
        <p:spPr>
          <a:xfrm>
            <a:off x="6687565" y="5182764"/>
            <a:ext cx="2238673"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Europe</a:t>
            </a:r>
          </a:p>
        </p:txBody>
      </p:sp>
      <p:sp>
        <p:nvSpPr>
          <p:cNvPr id="56" name="Title 1">
            <a:extLst>
              <a:ext uri="{FF2B5EF4-FFF2-40B4-BE49-F238E27FC236}">
                <a16:creationId xmlns:a16="http://schemas.microsoft.com/office/drawing/2014/main" id="{3346AE00-4BBB-6A19-C879-76FE9024AD34}"/>
              </a:ext>
            </a:extLst>
          </p:cNvPr>
          <p:cNvSpPr txBox="1">
            <a:spLocks/>
          </p:cNvSpPr>
          <p:nvPr/>
        </p:nvSpPr>
        <p:spPr>
          <a:xfrm>
            <a:off x="6687565" y="4365441"/>
            <a:ext cx="2238673"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United Kingdom</a:t>
            </a:r>
          </a:p>
        </p:txBody>
      </p:sp>
      <p:sp>
        <p:nvSpPr>
          <p:cNvPr id="57" name="Title 1">
            <a:extLst>
              <a:ext uri="{FF2B5EF4-FFF2-40B4-BE49-F238E27FC236}">
                <a16:creationId xmlns:a16="http://schemas.microsoft.com/office/drawing/2014/main" id="{02EC05CD-D7D3-EE8C-1466-640770CD542F}"/>
              </a:ext>
            </a:extLst>
          </p:cNvPr>
          <p:cNvSpPr txBox="1">
            <a:spLocks/>
          </p:cNvSpPr>
          <p:nvPr/>
        </p:nvSpPr>
        <p:spPr>
          <a:xfrm>
            <a:off x="6687565" y="3341103"/>
            <a:ext cx="2238673"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India</a:t>
            </a:r>
          </a:p>
        </p:txBody>
      </p:sp>
      <p:sp>
        <p:nvSpPr>
          <p:cNvPr id="58" name="Title 1">
            <a:extLst>
              <a:ext uri="{FF2B5EF4-FFF2-40B4-BE49-F238E27FC236}">
                <a16:creationId xmlns:a16="http://schemas.microsoft.com/office/drawing/2014/main" id="{5B452190-A6C9-D27E-D95D-FC72710401B0}"/>
              </a:ext>
            </a:extLst>
          </p:cNvPr>
          <p:cNvSpPr txBox="1">
            <a:spLocks/>
          </p:cNvSpPr>
          <p:nvPr/>
        </p:nvSpPr>
        <p:spPr>
          <a:xfrm>
            <a:off x="6687565" y="2545071"/>
            <a:ext cx="2238673"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Canada</a:t>
            </a:r>
          </a:p>
        </p:txBody>
      </p:sp>
      <p:sp>
        <p:nvSpPr>
          <p:cNvPr id="59" name="Title 1">
            <a:extLst>
              <a:ext uri="{FF2B5EF4-FFF2-40B4-BE49-F238E27FC236}">
                <a16:creationId xmlns:a16="http://schemas.microsoft.com/office/drawing/2014/main" id="{702DC122-061A-6690-F79C-5E5C07C178D7}"/>
              </a:ext>
            </a:extLst>
          </p:cNvPr>
          <p:cNvSpPr txBox="1">
            <a:spLocks/>
          </p:cNvSpPr>
          <p:nvPr/>
        </p:nvSpPr>
        <p:spPr>
          <a:xfrm>
            <a:off x="6687565" y="1905440"/>
            <a:ext cx="2595860" cy="433965"/>
          </a:xfrm>
          <a:prstGeom prst="rect">
            <a:avLst/>
          </a:prstGeom>
          <a:noFill/>
        </p:spPr>
        <p:txBody>
          <a:bodyPr vert="horz" wrap="square" lIns="91440" tIns="91440" rIns="91440" bIns="91440" rtlCol="0" anchor="t" anchorCtr="0">
            <a:spAutoFit/>
          </a:bodyPr>
          <a:lst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a:lstStyle>
          <a:p>
            <a:r>
              <a:rPr lang="en-US" sz="1800" b="1" dirty="0">
                <a:solidFill>
                  <a:srgbClr val="000000"/>
                </a:solidFill>
                <a:latin typeface="Arial" panose="020B0604020202020204" pitchFamily="34" charset="0"/>
                <a:cs typeface="Arial" panose="020B0604020202020204" pitchFamily="34" charset="0"/>
              </a:rPr>
              <a:t>United States</a:t>
            </a:r>
          </a:p>
        </p:txBody>
      </p:sp>
    </p:spTree>
    <p:extLst>
      <p:ext uri="{BB962C8B-B14F-4D97-AF65-F5344CB8AC3E}">
        <p14:creationId xmlns:p14="http://schemas.microsoft.com/office/powerpoint/2010/main" val="3872886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078;p22">
            <a:extLst>
              <a:ext uri="{FF2B5EF4-FFF2-40B4-BE49-F238E27FC236}">
                <a16:creationId xmlns:a16="http://schemas.microsoft.com/office/drawing/2014/main" id="{884BF12E-4512-0C9C-250F-15C04B3788BB}"/>
              </a:ext>
            </a:extLst>
          </p:cNvPr>
          <p:cNvSpPr txBox="1"/>
          <p:nvPr/>
        </p:nvSpPr>
        <p:spPr>
          <a:xfrm>
            <a:off x="468630" y="5965467"/>
            <a:ext cx="7927451"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50"/>
              <a:buFont typeface="Arial"/>
              <a:buNone/>
            </a:pPr>
            <a:r>
              <a:rPr lang="en-US" sz="900" b="0" i="0" u="none" strike="noStrike" cap="none" dirty="0">
                <a:solidFill>
                  <a:srgbClr val="6F7878"/>
                </a:solidFill>
                <a:latin typeface="Arial" panose="020B0604020202020204" pitchFamily="34" charset="0"/>
                <a:ea typeface="Arial"/>
                <a:cs typeface="Arial" panose="020B0604020202020204" pitchFamily="34" charset="0"/>
                <a:sym typeface="Arial"/>
              </a:rPr>
              <a:t>Source: </a:t>
            </a:r>
            <a:r>
              <a:rPr lang="en-US" sz="900" b="0" i="0" strike="noStrike" cap="none" dirty="0">
                <a:solidFill>
                  <a:srgbClr val="6F7878"/>
                </a:solidFill>
                <a:latin typeface="Arial" panose="020B0604020202020204" pitchFamily="34" charset="0"/>
                <a:ea typeface="Arial"/>
                <a:cs typeface="Arial" panose="020B0604020202020204" pitchFamily="34" charset="0"/>
                <a:sym typeface="Arial"/>
              </a:rPr>
              <a:t>Gartner TalentNeuron </a:t>
            </a:r>
            <a:endParaRPr lang="en-US" sz="900" dirty="0">
              <a:solidFill>
                <a:srgbClr val="6F7878"/>
              </a:solidFill>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Clr>
                <a:srgbClr val="FFFFFF"/>
              </a:buClr>
              <a:buSzPts val="1000"/>
              <a:buFont typeface="Arial"/>
              <a:buNone/>
            </a:pPr>
            <a:r>
              <a:rPr lang="en-US" sz="900" b="0" i="0" u="none" strike="noStrike" cap="none" dirty="0">
                <a:solidFill>
                  <a:srgbClr val="6F7878"/>
                </a:solidFill>
                <a:latin typeface="Arial" panose="020B0604020202020204" pitchFamily="34" charset="0"/>
                <a:ea typeface="Arial"/>
                <a:cs typeface="Arial" panose="020B0604020202020204" pitchFamily="34" charset="0"/>
                <a:sym typeface="Arial"/>
              </a:rPr>
              <a:t>749959</a:t>
            </a:r>
            <a:r>
              <a:rPr lang="en-US" sz="900" dirty="0">
                <a:solidFill>
                  <a:srgbClr val="6F7878"/>
                </a:solidFill>
                <a:latin typeface="Arial" panose="020B0604020202020204" pitchFamily="34" charset="0"/>
                <a:ea typeface="Arial"/>
                <a:cs typeface="Arial" panose="020B0604020202020204" pitchFamily="34" charset="0"/>
                <a:sym typeface="Arial"/>
              </a:rPr>
              <a:t>_C</a:t>
            </a:r>
            <a:endParaRPr lang="en-US" sz="900" b="0" i="0" u="none" strike="noStrike" cap="none" dirty="0">
              <a:solidFill>
                <a:srgbClr val="6F7878"/>
              </a:solidFill>
              <a:latin typeface="Arial" panose="020B0604020202020204" pitchFamily="34" charset="0"/>
              <a:ea typeface="Arial"/>
              <a:cs typeface="Arial" panose="020B0604020202020204" pitchFamily="34" charset="0"/>
              <a:sym typeface="Arial"/>
            </a:endParaRPr>
          </a:p>
        </p:txBody>
      </p:sp>
      <p:pic>
        <p:nvPicPr>
          <p:cNvPr id="15" name="Picture 14" descr="Map&#10;&#10;Description automatically generated with medium confidence">
            <a:extLst>
              <a:ext uri="{FF2B5EF4-FFF2-40B4-BE49-F238E27FC236}">
                <a16:creationId xmlns:a16="http://schemas.microsoft.com/office/drawing/2014/main" id="{075D4228-052B-002D-9C6F-FC7B3C418CA0}"/>
              </a:ext>
            </a:extLst>
          </p:cNvPr>
          <p:cNvPicPr>
            <a:picLocks noChangeAspect="1"/>
          </p:cNvPicPr>
          <p:nvPr/>
        </p:nvPicPr>
        <p:blipFill rotWithShape="1">
          <a:blip r:embed="rId3">
            <a:extLst>
              <a:ext uri="{28A0092B-C50C-407E-A947-70E740481C1C}">
                <a14:useLocalDpi xmlns:a14="http://schemas.microsoft.com/office/drawing/2010/main" val="0"/>
              </a:ext>
            </a:extLst>
          </a:blip>
          <a:srcRect t="20542" b="7868"/>
          <a:stretch/>
        </p:blipFill>
        <p:spPr>
          <a:xfrm>
            <a:off x="2014699" y="1365042"/>
            <a:ext cx="8194700" cy="4888854"/>
          </a:xfrm>
          <a:prstGeom prst="rect">
            <a:avLst/>
          </a:prstGeom>
        </p:spPr>
      </p:pic>
      <p:grpSp>
        <p:nvGrpSpPr>
          <p:cNvPr id="16" name="Group 15">
            <a:extLst>
              <a:ext uri="{FF2B5EF4-FFF2-40B4-BE49-F238E27FC236}">
                <a16:creationId xmlns:a16="http://schemas.microsoft.com/office/drawing/2014/main" id="{4B7BA5FD-DEA1-4DE5-16C4-06B07A0F6A6C}"/>
              </a:ext>
            </a:extLst>
          </p:cNvPr>
          <p:cNvGrpSpPr/>
          <p:nvPr/>
        </p:nvGrpSpPr>
        <p:grpSpPr>
          <a:xfrm>
            <a:off x="9962802" y="2285756"/>
            <a:ext cx="1804096" cy="1691226"/>
            <a:chOff x="9629078" y="2285756"/>
            <a:chExt cx="1804096" cy="1691226"/>
          </a:xfrm>
        </p:grpSpPr>
        <p:pic>
          <p:nvPicPr>
            <p:cNvPr id="17" name="Picture 16" descr="Map&#10;&#10;Description automatically generated with medium confidence">
              <a:extLst>
                <a:ext uri="{FF2B5EF4-FFF2-40B4-BE49-F238E27FC236}">
                  <a16:creationId xmlns:a16="http://schemas.microsoft.com/office/drawing/2014/main" id="{4F35B889-ACA7-82D5-3DD0-22AD525D6ACA}"/>
                </a:ext>
              </a:extLst>
            </p:cNvPr>
            <p:cNvPicPr>
              <a:picLocks noChangeAspect="1"/>
            </p:cNvPicPr>
            <p:nvPr/>
          </p:nvPicPr>
          <p:blipFill rotWithShape="1">
            <a:blip r:embed="rId3">
              <a:extLst>
                <a:ext uri="{28A0092B-C50C-407E-A947-70E740481C1C}">
                  <a14:useLocalDpi xmlns:a14="http://schemas.microsoft.com/office/drawing/2010/main" val="0"/>
                </a:ext>
              </a:extLst>
            </a:blip>
            <a:srcRect l="53728" t="7778" r="23277" b="79458"/>
            <a:stretch/>
          </p:blipFill>
          <p:spPr>
            <a:xfrm>
              <a:off x="9645938" y="2285756"/>
              <a:ext cx="1787236" cy="826667"/>
            </a:xfrm>
            <a:prstGeom prst="rect">
              <a:avLst/>
            </a:prstGeom>
          </p:spPr>
        </p:pic>
        <p:pic>
          <p:nvPicPr>
            <p:cNvPr id="18" name="Picture 17" descr="Map&#10;&#10;Description automatically generated with medium confidence">
              <a:extLst>
                <a:ext uri="{FF2B5EF4-FFF2-40B4-BE49-F238E27FC236}">
                  <a16:creationId xmlns:a16="http://schemas.microsoft.com/office/drawing/2014/main" id="{1E26E2D4-BB74-7329-8F6D-DD80B279C830}"/>
                </a:ext>
              </a:extLst>
            </p:cNvPr>
            <p:cNvPicPr>
              <a:picLocks noChangeAspect="1"/>
            </p:cNvPicPr>
            <p:nvPr/>
          </p:nvPicPr>
          <p:blipFill rotWithShape="1">
            <a:blip r:embed="rId3">
              <a:extLst>
                <a:ext uri="{28A0092B-C50C-407E-A947-70E740481C1C}">
                  <a14:useLocalDpi xmlns:a14="http://schemas.microsoft.com/office/drawing/2010/main" val="0"/>
                </a:ext>
              </a:extLst>
            </a:blip>
            <a:srcRect l="78327" t="7778" r="-1" b="79458"/>
            <a:stretch/>
          </p:blipFill>
          <p:spPr>
            <a:xfrm>
              <a:off x="9629078" y="3150315"/>
              <a:ext cx="1684516" cy="826667"/>
            </a:xfrm>
            <a:prstGeom prst="rect">
              <a:avLst/>
            </a:prstGeom>
          </p:spPr>
        </p:pic>
      </p:grpSp>
      <p:sp>
        <p:nvSpPr>
          <p:cNvPr id="20" name="Title 19">
            <a:extLst>
              <a:ext uri="{FF2B5EF4-FFF2-40B4-BE49-F238E27FC236}">
                <a16:creationId xmlns:a16="http://schemas.microsoft.com/office/drawing/2014/main" id="{13379D5F-7E0A-6452-4189-ABD0ADE45CD8}"/>
              </a:ext>
            </a:extLst>
          </p:cNvPr>
          <p:cNvSpPr>
            <a:spLocks noGrp="1"/>
          </p:cNvSpPr>
          <p:nvPr>
            <p:ph type="title"/>
          </p:nvPr>
        </p:nvSpPr>
        <p:spPr/>
        <p:txBody>
          <a:bodyPr/>
          <a:lstStyle/>
          <a:p>
            <a:r>
              <a:rPr lang="en-US" dirty="0"/>
              <a:t>AI Talent Is Scarce</a:t>
            </a:r>
            <a:br>
              <a:rPr lang="en-US" dirty="0"/>
            </a:br>
            <a:r>
              <a:rPr lang="en-US" sz="2400" dirty="0"/>
              <a:t>Global Hubs of Talent to Fill AI-Oriented Roles</a:t>
            </a:r>
            <a:br>
              <a:rPr lang="en-US" sz="3200" dirty="0"/>
            </a:br>
            <a:endParaRPr lang="en-US" dirty="0"/>
          </a:p>
        </p:txBody>
      </p:sp>
    </p:spTree>
    <p:extLst>
      <p:ext uri="{BB962C8B-B14F-4D97-AF65-F5344CB8AC3E}">
        <p14:creationId xmlns:p14="http://schemas.microsoft.com/office/powerpoint/2010/main" val="2458254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C204258-418F-891A-2263-8F24292F7E7C}"/>
              </a:ext>
            </a:extLst>
          </p:cNvPr>
          <p:cNvCxnSpPr>
            <a:cxnSpLocks/>
            <a:stCxn id="15" idx="3"/>
          </p:cNvCxnSpPr>
          <p:nvPr/>
        </p:nvCxnSpPr>
        <p:spPr>
          <a:xfrm>
            <a:off x="1537855" y="2430590"/>
            <a:ext cx="10232224" cy="0"/>
          </a:xfrm>
          <a:prstGeom prst="line">
            <a:avLst/>
          </a:prstGeom>
          <a:ln w="381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2072" name="Google Shape;2072;p22"/>
          <p:cNvSpPr txBox="1">
            <a:spLocks noGrp="1"/>
          </p:cNvSpPr>
          <p:nvPr>
            <p:ph type="title"/>
          </p:nvPr>
        </p:nvSpPr>
        <p:spPr>
          <a:prstGeom prst="rect">
            <a:avLst/>
          </a:prstGeom>
          <a:noFill/>
          <a:ln>
            <a:noFill/>
          </a:ln>
        </p:spPr>
        <p:txBody>
          <a:bodyPr spcFirstLastPara="1" wrap="square" lIns="0" tIns="0" rIns="0" bIns="0" anchor="t" anchorCtr="0">
            <a:noAutofit/>
          </a:bodyPr>
          <a:lstStyle/>
          <a:p>
            <a:pPr>
              <a:spcBef>
                <a:spcPts val="0"/>
              </a:spcBef>
            </a:pPr>
            <a:r>
              <a:rPr lang="en-US" dirty="0"/>
              <a:t>Possible Scenarios and Trajectories for GenAI</a:t>
            </a:r>
          </a:p>
        </p:txBody>
      </p:sp>
      <p:sp>
        <p:nvSpPr>
          <p:cNvPr id="2073" name="Google Shape;2073;p22"/>
          <p:cNvSpPr txBox="1"/>
          <p:nvPr/>
        </p:nvSpPr>
        <p:spPr>
          <a:xfrm>
            <a:off x="5326744" y="2758986"/>
            <a:ext cx="3737234" cy="2092881"/>
          </a:xfrm>
          <a:prstGeom prst="rect">
            <a:avLst/>
          </a:prstGeom>
          <a:noFill/>
          <a:ln w="9525" cap="flat" cmpd="sng">
            <a:noFill/>
            <a:prstDash val="solid"/>
            <a:round/>
            <a:headEnd type="none" w="sm" len="sm"/>
            <a:tailEnd type="none" w="sm" len="sm"/>
          </a:ln>
        </p:spPr>
        <p:txBody>
          <a:bodyPr spcFirstLastPara="1" wrap="square" lIns="0" tIns="0" rIns="0" bIns="0" anchor="t" anchorCtr="0">
            <a:spAutoFit/>
          </a:bodyPr>
          <a:lstStyle/>
          <a:p>
            <a:pPr marL="228600" marR="0" lvl="0" indent="-228600" algn="l" rtl="0">
              <a:lnSpc>
                <a:spcPct val="100000"/>
              </a:lnSpc>
              <a:spcBef>
                <a:spcPts val="0"/>
              </a:spcBef>
              <a:spcAft>
                <a:spcPts val="600"/>
              </a:spcAft>
              <a:buClr>
                <a:srgbClr val="FFFFFF"/>
              </a:buClr>
              <a:buSzPts val="2800"/>
              <a:buFont typeface="Arial" panose="020B0604020202020204" pitchFamily="34" charset="0"/>
              <a:buChar char="•"/>
            </a:pPr>
            <a:r>
              <a:rPr lang="en-US" b="0" i="0" u="none" strike="noStrike" cap="none" dirty="0">
                <a:solidFill>
                  <a:srgbClr val="FFFFFF"/>
                </a:solidFill>
                <a:latin typeface="Arial"/>
                <a:ea typeface="Arial"/>
                <a:cs typeface="Arial"/>
                <a:sym typeface="Arial"/>
              </a:rPr>
              <a:t>Generative design AI will automate </a:t>
            </a:r>
            <a:r>
              <a:rPr lang="en-US" b="1" u="none" strike="noStrike" cap="none" dirty="0">
                <a:solidFill>
                  <a:srgbClr val="FF540A"/>
                </a:solidFill>
                <a:latin typeface="Arial"/>
                <a:ea typeface="Arial"/>
                <a:cs typeface="Arial"/>
                <a:sym typeface="Arial"/>
              </a:rPr>
              <a:t>60%</a:t>
            </a:r>
            <a:r>
              <a:rPr lang="en-US" b="1" i="0" u="none" strike="noStrike" cap="none" dirty="0">
                <a:solidFill>
                  <a:srgbClr val="FF540A"/>
                </a:solidFill>
                <a:latin typeface="Arial"/>
                <a:ea typeface="Arial"/>
                <a:cs typeface="Arial"/>
                <a:sym typeface="Arial"/>
              </a:rPr>
              <a:t> </a:t>
            </a:r>
            <a:r>
              <a:rPr lang="en-US" b="0" i="0" u="none" strike="noStrike" cap="none" dirty="0">
                <a:solidFill>
                  <a:srgbClr val="FFFFFF"/>
                </a:solidFill>
                <a:latin typeface="Arial"/>
                <a:ea typeface="Arial"/>
                <a:cs typeface="Arial"/>
                <a:sym typeface="Arial"/>
              </a:rPr>
              <a:t>of the design effort for new websites and mobile apps.</a:t>
            </a:r>
          </a:p>
          <a:p>
            <a:pPr marL="228600" indent="-228600">
              <a:spcAft>
                <a:spcPts val="600"/>
              </a:spcAft>
              <a:buClr>
                <a:srgbClr val="FFFFFF"/>
              </a:buClr>
              <a:buSzPts val="2800"/>
              <a:buFont typeface="Arial" panose="020B0604020202020204" pitchFamily="34" charset="0"/>
              <a:buChar char="•"/>
            </a:pPr>
            <a:r>
              <a:rPr lang="en-US" b="0" u="none" strike="noStrike" cap="none" dirty="0">
                <a:solidFill>
                  <a:srgbClr val="FFFFFF"/>
                </a:solidFill>
                <a:latin typeface="Arial"/>
                <a:ea typeface="Arial"/>
                <a:cs typeface="Arial"/>
                <a:sym typeface="Arial"/>
              </a:rPr>
              <a:t>Over </a:t>
            </a:r>
            <a:r>
              <a:rPr lang="en-US" b="1" u="none" strike="noStrike" cap="none" dirty="0">
                <a:solidFill>
                  <a:srgbClr val="FF540A"/>
                </a:solidFill>
                <a:latin typeface="Arial"/>
                <a:ea typeface="Arial"/>
                <a:cs typeface="Arial"/>
                <a:sym typeface="Arial"/>
              </a:rPr>
              <a:t>100 million </a:t>
            </a:r>
            <a:r>
              <a:rPr lang="en-US" u="none" strike="noStrike" cap="none" dirty="0">
                <a:solidFill>
                  <a:srgbClr val="FFFFFF"/>
                </a:solidFill>
                <a:latin typeface="Arial"/>
                <a:ea typeface="Arial"/>
                <a:cs typeface="Arial"/>
                <a:sym typeface="Arial"/>
              </a:rPr>
              <a:t>humans will </a:t>
            </a:r>
            <a:br>
              <a:rPr lang="en-US" u="none" strike="noStrike" cap="none" dirty="0">
                <a:solidFill>
                  <a:srgbClr val="FFFFFF"/>
                </a:solidFill>
                <a:latin typeface="Arial"/>
                <a:ea typeface="Arial"/>
                <a:cs typeface="Arial"/>
                <a:sym typeface="Arial"/>
              </a:rPr>
            </a:br>
            <a:r>
              <a:rPr lang="en-US" u="none" strike="noStrike" cap="none" dirty="0">
                <a:solidFill>
                  <a:srgbClr val="FFFFFF"/>
                </a:solidFill>
                <a:latin typeface="Arial"/>
                <a:ea typeface="Arial"/>
                <a:cs typeface="Arial"/>
                <a:sym typeface="Arial"/>
              </a:rPr>
              <a:t>engage </a:t>
            </a:r>
            <a:r>
              <a:rPr lang="en-US" b="0" u="none" strike="noStrike" cap="none" dirty="0">
                <a:solidFill>
                  <a:srgbClr val="FFFFFF"/>
                </a:solidFill>
                <a:latin typeface="Arial"/>
                <a:ea typeface="Arial"/>
                <a:cs typeface="Arial"/>
                <a:sym typeface="Arial"/>
              </a:rPr>
              <a:t>robocolleagues (synthetic virtual colleagues) to contribute to enterprise work.</a:t>
            </a:r>
          </a:p>
        </p:txBody>
      </p:sp>
      <p:sp>
        <p:nvSpPr>
          <p:cNvPr id="2078" name="Google Shape;2078;p22"/>
          <p:cNvSpPr txBox="1"/>
          <p:nvPr/>
        </p:nvSpPr>
        <p:spPr>
          <a:xfrm>
            <a:off x="475555" y="5966778"/>
            <a:ext cx="7927451" cy="276999"/>
          </a:xfrm>
          <a:prstGeom prst="rect">
            <a:avLst/>
          </a:prstGeom>
          <a:solidFill>
            <a:schemeClr val="accen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50"/>
              <a:buFont typeface="Arial"/>
              <a:buNone/>
            </a:pPr>
            <a:r>
              <a:rPr lang="en-US" sz="900" b="0" i="0" u="none" strike="noStrike" cap="none" dirty="0">
                <a:solidFill>
                  <a:srgbClr val="FFFFFF"/>
                </a:solidFill>
                <a:latin typeface="Arial" panose="020B0604020202020204" pitchFamily="34" charset="0"/>
                <a:ea typeface="Arial"/>
                <a:cs typeface="Arial" panose="020B0604020202020204" pitchFamily="34" charset="0"/>
                <a:sym typeface="Arial"/>
              </a:rPr>
              <a:t>Source: </a:t>
            </a:r>
            <a:r>
              <a:rPr lang="en-US" sz="900" b="0" i="0" u="sng" strike="noStrike" cap="none" dirty="0">
                <a:solidFill>
                  <a:srgbClr val="FFFFFF"/>
                </a:solidFill>
                <a:latin typeface="Arial" panose="020B0604020202020204" pitchFamily="34" charset="0"/>
                <a:ea typeface="Arial"/>
                <a:cs typeface="Arial" panose="020B0604020202020204" pitchFamily="34" charset="0"/>
                <a:sym typeface="Arial"/>
                <a:hlinkClick r:id="rId3">
                  <a:extLst>
                    <a:ext uri="{A12FA001-AC4F-418D-AE19-62706E023703}">
                      <ahyp:hlinkClr xmlns:ahyp="http://schemas.microsoft.com/office/drawing/2018/hyperlinkcolor" val="tx"/>
                    </a:ext>
                  </a:extLst>
                </a:hlinkClick>
              </a:rPr>
              <a:t>Predicts 2022: Generative AI Is Poised to Revolutionize Digital Product Development</a:t>
            </a:r>
            <a:r>
              <a:rPr lang="en-US" sz="900" b="0" i="0" u="sng" strike="noStrike" cap="none" dirty="0">
                <a:solidFill>
                  <a:srgbClr val="FFFFFF"/>
                </a:solidFill>
                <a:latin typeface="Arial" panose="020B0604020202020204" pitchFamily="34" charset="0"/>
                <a:ea typeface="Arial"/>
                <a:cs typeface="Arial" panose="020B0604020202020204" pitchFamily="34" charset="0"/>
                <a:sym typeface="Arial"/>
              </a:rPr>
              <a:t> </a:t>
            </a:r>
            <a:r>
              <a:rPr lang="en-US" sz="900" b="0" i="0" u="none" strike="noStrike" cap="none" dirty="0">
                <a:solidFill>
                  <a:srgbClr val="FFFFFF"/>
                </a:solidFill>
                <a:latin typeface="Arial" panose="020B0604020202020204" pitchFamily="34" charset="0"/>
                <a:ea typeface="Arial"/>
                <a:cs typeface="Arial" panose="020B0604020202020204" pitchFamily="34" charset="0"/>
                <a:sym typeface="Arial"/>
              </a:rPr>
              <a:t>11 January 2022 - ID </a:t>
            </a:r>
            <a:r>
              <a:rPr lang="en-US" sz="900" b="0" i="0" u="none" strike="noStrike" cap="none" dirty="0" err="1">
                <a:solidFill>
                  <a:srgbClr val="FFFFFF"/>
                </a:solidFill>
                <a:latin typeface="Arial" panose="020B0604020202020204" pitchFamily="34" charset="0"/>
                <a:ea typeface="Arial"/>
                <a:cs typeface="Arial" panose="020B0604020202020204" pitchFamily="34" charset="0"/>
                <a:sym typeface="Arial"/>
              </a:rPr>
              <a:t>G00757883</a:t>
            </a:r>
            <a:r>
              <a:rPr lang="en-US" sz="900" b="0" i="0" u="none" strike="noStrike" cap="none" dirty="0">
                <a:solidFill>
                  <a:srgbClr val="FFFFFF"/>
                </a:solidFill>
                <a:latin typeface="Arial" panose="020B0604020202020204" pitchFamily="34" charset="0"/>
                <a:ea typeface="Arial"/>
                <a:cs typeface="Arial" panose="020B0604020202020204" pitchFamily="34" charset="0"/>
                <a:sym typeface="Arial"/>
              </a:rPr>
              <a:t> </a:t>
            </a:r>
            <a:endParaRPr lang="en-US" sz="900" dirty="0">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Clr>
                <a:srgbClr val="FFFFFF"/>
              </a:buClr>
              <a:buSzPts val="1000"/>
              <a:buFont typeface="Arial"/>
              <a:buNone/>
            </a:pPr>
            <a:r>
              <a:rPr lang="en-US" sz="900" b="0" i="0" u="none" strike="noStrike" cap="none" dirty="0">
                <a:solidFill>
                  <a:srgbClr val="FFFFFF"/>
                </a:solidFill>
                <a:latin typeface="Arial" panose="020B0604020202020204" pitchFamily="34" charset="0"/>
                <a:ea typeface="Arial"/>
                <a:cs typeface="Arial" panose="020B0604020202020204" pitchFamily="34" charset="0"/>
                <a:sym typeface="Arial"/>
              </a:rPr>
              <a:t>By Brent Stewart, Van Baker, Joachim Herschmann</a:t>
            </a:r>
          </a:p>
        </p:txBody>
      </p:sp>
      <p:sp>
        <p:nvSpPr>
          <p:cNvPr id="2080" name="Google Shape;2080;p22"/>
          <p:cNvSpPr txBox="1"/>
          <p:nvPr/>
        </p:nvSpPr>
        <p:spPr>
          <a:xfrm>
            <a:off x="2725613" y="2758986"/>
            <a:ext cx="2277538" cy="1661993"/>
          </a:xfrm>
          <a:prstGeom prst="rect">
            <a:avLst/>
          </a:prstGeom>
          <a:noFill/>
          <a:ln w="9525" cap="flat" cmpd="sng">
            <a:no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800"/>
              <a:buFont typeface="Arial"/>
              <a:buNone/>
            </a:pPr>
            <a:r>
              <a:rPr lang="en-US" b="1" u="none" strike="noStrike" cap="none" dirty="0">
                <a:solidFill>
                  <a:srgbClr val="FF540A"/>
                </a:solidFill>
                <a:latin typeface="Arial"/>
                <a:ea typeface="Arial"/>
                <a:cs typeface="Arial"/>
                <a:sym typeface="Arial"/>
              </a:rPr>
              <a:t>30%</a:t>
            </a:r>
            <a:r>
              <a:rPr lang="en-US" b="1" i="0" u="none" strike="noStrike" cap="none" dirty="0">
                <a:solidFill>
                  <a:srgbClr val="FF540A"/>
                </a:solidFill>
                <a:latin typeface="Arial"/>
                <a:ea typeface="Arial"/>
                <a:cs typeface="Arial"/>
                <a:sym typeface="Arial"/>
              </a:rPr>
              <a:t> </a:t>
            </a:r>
            <a:r>
              <a:rPr lang="en-US" b="0" i="0" u="none" strike="noStrike" cap="none" dirty="0">
                <a:solidFill>
                  <a:srgbClr val="FFFFFF"/>
                </a:solidFill>
                <a:latin typeface="Arial"/>
                <a:ea typeface="Arial"/>
                <a:cs typeface="Arial"/>
                <a:sym typeface="Arial"/>
              </a:rPr>
              <a:t>of enterprises</a:t>
            </a:r>
            <a:br>
              <a:rPr lang="en-US" b="0" i="0" u="none" strike="noStrike" cap="none" dirty="0">
                <a:solidFill>
                  <a:srgbClr val="FFFFFF"/>
                </a:solidFill>
                <a:latin typeface="Arial"/>
                <a:ea typeface="Arial"/>
                <a:cs typeface="Arial"/>
                <a:sym typeface="Arial"/>
              </a:rPr>
            </a:br>
            <a:r>
              <a:rPr lang="en-US" b="0" i="0" u="none" strike="noStrike" cap="none" dirty="0">
                <a:solidFill>
                  <a:srgbClr val="FFFFFF"/>
                </a:solidFill>
                <a:latin typeface="Arial"/>
                <a:ea typeface="Arial"/>
                <a:cs typeface="Arial"/>
                <a:sym typeface="Arial"/>
              </a:rPr>
              <a:t>will have implemented</a:t>
            </a:r>
            <a:br>
              <a:rPr lang="en-US" b="0" i="0" u="none" strike="noStrike" cap="none" dirty="0">
                <a:solidFill>
                  <a:srgbClr val="FFFFFF"/>
                </a:solidFill>
                <a:latin typeface="Arial"/>
                <a:ea typeface="Arial"/>
                <a:cs typeface="Arial"/>
                <a:sym typeface="Arial"/>
              </a:rPr>
            </a:br>
            <a:r>
              <a:rPr lang="en-US" b="0" i="0" u="none" strike="noStrike" cap="none" dirty="0">
                <a:solidFill>
                  <a:srgbClr val="FFFFFF"/>
                </a:solidFill>
                <a:latin typeface="Arial"/>
                <a:ea typeface="Arial"/>
                <a:cs typeface="Arial"/>
                <a:sym typeface="Arial"/>
              </a:rPr>
              <a:t>an AI-augmented development and testing strategy, up from 5% in 2021. </a:t>
            </a:r>
            <a:endParaRPr lang="en-US" dirty="0"/>
          </a:p>
        </p:txBody>
      </p:sp>
      <p:sp>
        <p:nvSpPr>
          <p:cNvPr id="2" name="Google Shape;2080;p22">
            <a:extLst>
              <a:ext uri="{FF2B5EF4-FFF2-40B4-BE49-F238E27FC236}">
                <a16:creationId xmlns:a16="http://schemas.microsoft.com/office/drawing/2014/main" id="{65A875DF-7C8C-635F-0655-C860DD115C10}"/>
              </a:ext>
            </a:extLst>
          </p:cNvPr>
          <p:cNvSpPr txBox="1"/>
          <p:nvPr/>
        </p:nvSpPr>
        <p:spPr>
          <a:xfrm>
            <a:off x="457201" y="2758986"/>
            <a:ext cx="2112416" cy="1661993"/>
          </a:xfrm>
          <a:prstGeom prst="rect">
            <a:avLst/>
          </a:prstGeom>
          <a:noFill/>
          <a:ln w="9525" cap="flat" cmpd="sng">
            <a:no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2800"/>
              <a:buFont typeface="Arial"/>
              <a:buNone/>
            </a:pPr>
            <a:r>
              <a:rPr lang="en-US" b="1" u="none" strike="noStrike" cap="none" dirty="0">
                <a:solidFill>
                  <a:srgbClr val="FF540A"/>
                </a:solidFill>
                <a:latin typeface="Arial"/>
                <a:ea typeface="Arial"/>
                <a:cs typeface="Arial"/>
                <a:sym typeface="Arial"/>
              </a:rPr>
              <a:t>40%</a:t>
            </a:r>
            <a:r>
              <a:rPr lang="en-US" b="1" i="0" u="none" strike="noStrike" cap="none" dirty="0">
                <a:solidFill>
                  <a:srgbClr val="FF540A"/>
                </a:solidFill>
                <a:latin typeface="Arial"/>
                <a:ea typeface="Arial"/>
                <a:cs typeface="Arial"/>
                <a:sym typeface="Arial"/>
              </a:rPr>
              <a:t> </a:t>
            </a:r>
            <a:r>
              <a:rPr lang="en-US" b="0" i="0" u="none" strike="noStrike" cap="none" dirty="0">
                <a:solidFill>
                  <a:srgbClr val="FFFFFF"/>
                </a:solidFill>
                <a:latin typeface="Arial"/>
                <a:ea typeface="Arial"/>
                <a:cs typeface="Arial"/>
                <a:sym typeface="Arial"/>
              </a:rPr>
              <a:t>of enterprise applications will have embedded conversational AI, up from less than 5% in 2020.</a:t>
            </a:r>
          </a:p>
        </p:txBody>
      </p:sp>
      <p:sp>
        <p:nvSpPr>
          <p:cNvPr id="15" name="Rectangle 14">
            <a:extLst>
              <a:ext uri="{FF2B5EF4-FFF2-40B4-BE49-F238E27FC236}">
                <a16:creationId xmlns:a16="http://schemas.microsoft.com/office/drawing/2014/main" id="{4F40F89C-1BCC-33A8-555E-7A341F455511}"/>
              </a:ext>
            </a:extLst>
          </p:cNvPr>
          <p:cNvSpPr/>
          <p:nvPr/>
        </p:nvSpPr>
        <p:spPr>
          <a:xfrm>
            <a:off x="464125" y="2224530"/>
            <a:ext cx="1073730" cy="41211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Arial Black" panose="020B0604020202020204" pitchFamily="34" charset="0"/>
                <a:cs typeface="Arial Black" panose="020B0604020202020204" pitchFamily="34" charset="0"/>
              </a:rPr>
              <a:t>2024</a:t>
            </a:r>
          </a:p>
        </p:txBody>
      </p:sp>
      <p:sp>
        <p:nvSpPr>
          <p:cNvPr id="17" name="Rectangle 16">
            <a:extLst>
              <a:ext uri="{FF2B5EF4-FFF2-40B4-BE49-F238E27FC236}">
                <a16:creationId xmlns:a16="http://schemas.microsoft.com/office/drawing/2014/main" id="{8FC264CA-8D00-6EFD-5A30-6CFA453C14CB}"/>
              </a:ext>
            </a:extLst>
          </p:cNvPr>
          <p:cNvSpPr/>
          <p:nvPr/>
        </p:nvSpPr>
        <p:spPr>
          <a:xfrm>
            <a:off x="2725613" y="2224530"/>
            <a:ext cx="1073730" cy="41211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Arial Black" panose="020B0604020202020204" pitchFamily="34" charset="0"/>
                <a:cs typeface="Arial Black" panose="020B0604020202020204" pitchFamily="34" charset="0"/>
              </a:rPr>
              <a:t>2025</a:t>
            </a:r>
          </a:p>
        </p:txBody>
      </p:sp>
      <p:sp>
        <p:nvSpPr>
          <p:cNvPr id="18" name="Rectangle 17">
            <a:extLst>
              <a:ext uri="{FF2B5EF4-FFF2-40B4-BE49-F238E27FC236}">
                <a16:creationId xmlns:a16="http://schemas.microsoft.com/office/drawing/2014/main" id="{483C7342-A451-B6B0-9EF6-CAD65778B5DE}"/>
              </a:ext>
            </a:extLst>
          </p:cNvPr>
          <p:cNvSpPr/>
          <p:nvPr/>
        </p:nvSpPr>
        <p:spPr>
          <a:xfrm>
            <a:off x="5318275" y="2224530"/>
            <a:ext cx="3745703" cy="41211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Arial Black" panose="020B0604020202020204" pitchFamily="34" charset="0"/>
                <a:cs typeface="Arial Black" panose="020B0604020202020204" pitchFamily="34" charset="0"/>
              </a:rPr>
              <a:t>2026</a:t>
            </a:r>
          </a:p>
        </p:txBody>
      </p:sp>
      <p:sp>
        <p:nvSpPr>
          <p:cNvPr id="27" name="Google Shape;2077;p22">
            <a:extLst>
              <a:ext uri="{FF2B5EF4-FFF2-40B4-BE49-F238E27FC236}">
                <a16:creationId xmlns:a16="http://schemas.microsoft.com/office/drawing/2014/main" id="{013F5530-B573-FE2A-9CE5-F9D977720ACC}"/>
              </a:ext>
            </a:extLst>
          </p:cNvPr>
          <p:cNvSpPr/>
          <p:nvPr/>
        </p:nvSpPr>
        <p:spPr>
          <a:xfrm>
            <a:off x="9733118" y="1556825"/>
            <a:ext cx="638175" cy="504825"/>
          </a:xfrm>
          <a:custGeom>
            <a:avLst/>
            <a:gdLst/>
            <a:ahLst/>
            <a:cxnLst/>
            <a:rect l="l" t="t" r="r" b="b"/>
            <a:pathLst>
              <a:path w="638175" h="504825" extrusionOk="0">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4" name="Google Shape;2073;p22">
            <a:extLst>
              <a:ext uri="{FF2B5EF4-FFF2-40B4-BE49-F238E27FC236}">
                <a16:creationId xmlns:a16="http://schemas.microsoft.com/office/drawing/2014/main" id="{5AE0A58F-5EE7-0DAE-1FA0-D58C3D332919}"/>
              </a:ext>
            </a:extLst>
          </p:cNvPr>
          <p:cNvSpPr txBox="1"/>
          <p:nvPr/>
        </p:nvSpPr>
        <p:spPr>
          <a:xfrm>
            <a:off x="9494517" y="2758986"/>
            <a:ext cx="2149615" cy="2015936"/>
          </a:xfrm>
          <a:prstGeom prst="rect">
            <a:avLst/>
          </a:prstGeom>
          <a:noFill/>
          <a:ln w="9525" cap="flat" cmpd="sng">
            <a:noFill/>
            <a:prstDash val="solid"/>
            <a:round/>
            <a:headEnd type="none" w="sm" len="sm"/>
            <a:tailEnd type="none" w="sm" len="sm"/>
          </a:ln>
        </p:spPr>
        <p:txBody>
          <a:bodyPr spcFirstLastPara="1" wrap="square" lIns="0" tIns="0" rIns="0" bIns="0" anchor="t" anchorCtr="0">
            <a:spAutoFit/>
          </a:bodyPr>
          <a:lstStyle/>
          <a:p>
            <a:pPr>
              <a:spcAft>
                <a:spcPts val="600"/>
              </a:spcAft>
              <a:buClr>
                <a:srgbClr val="FFFFFF"/>
              </a:buClr>
              <a:buSzPts val="2800"/>
            </a:pPr>
            <a:r>
              <a:rPr lang="en-US" dirty="0"/>
              <a:t>By 2027, nearly </a:t>
            </a:r>
            <a:r>
              <a:rPr lang="en-US" b="1" dirty="0">
                <a:solidFill>
                  <a:srgbClr val="FF540A"/>
                </a:solidFill>
              </a:rPr>
              <a:t>15% </a:t>
            </a:r>
            <a:r>
              <a:rPr lang="en-US" dirty="0"/>
              <a:t>of new applications will be automatically generated by AI without a human in the loop, up from 0% today.</a:t>
            </a:r>
          </a:p>
        </p:txBody>
      </p:sp>
      <p:sp>
        <p:nvSpPr>
          <p:cNvPr id="5" name="Rectangle 4">
            <a:extLst>
              <a:ext uri="{FF2B5EF4-FFF2-40B4-BE49-F238E27FC236}">
                <a16:creationId xmlns:a16="http://schemas.microsoft.com/office/drawing/2014/main" id="{7DDAE304-C9C3-368A-C4C3-5C4E8ECD29A1}"/>
              </a:ext>
            </a:extLst>
          </p:cNvPr>
          <p:cNvSpPr/>
          <p:nvPr/>
        </p:nvSpPr>
        <p:spPr>
          <a:xfrm>
            <a:off x="9473525" y="2224530"/>
            <a:ext cx="1073730" cy="41211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Arial Black" panose="020B0604020202020204" pitchFamily="34" charset="0"/>
                <a:cs typeface="Arial Black" panose="020B0604020202020204" pitchFamily="34" charset="0"/>
              </a:rPr>
              <a:t>2027</a:t>
            </a:r>
          </a:p>
        </p:txBody>
      </p:sp>
    </p:spTree>
    <p:extLst>
      <p:ext uri="{BB962C8B-B14F-4D97-AF65-F5344CB8AC3E}">
        <p14:creationId xmlns:p14="http://schemas.microsoft.com/office/powerpoint/2010/main" val="1553604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DA9E-F151-B8E8-C2EF-2D7C28B828C7}"/>
              </a:ext>
            </a:extLst>
          </p:cNvPr>
          <p:cNvSpPr>
            <a:spLocks noGrp="1"/>
          </p:cNvSpPr>
          <p:nvPr>
            <p:ph type="title"/>
          </p:nvPr>
        </p:nvSpPr>
        <p:spPr/>
        <p:txBody>
          <a:bodyPr/>
          <a:lstStyle/>
          <a:p>
            <a:r>
              <a:rPr lang="en-US" dirty="0"/>
              <a:t>The Journey to Generative AI</a:t>
            </a:r>
          </a:p>
        </p:txBody>
      </p:sp>
      <p:sp>
        <p:nvSpPr>
          <p:cNvPr id="3" name="TextBox 2">
            <a:extLst>
              <a:ext uri="{FF2B5EF4-FFF2-40B4-BE49-F238E27FC236}">
                <a16:creationId xmlns:a16="http://schemas.microsoft.com/office/drawing/2014/main" id="{840BDA74-E1E5-F760-8DA5-E176F9CE1305}"/>
              </a:ext>
            </a:extLst>
          </p:cNvPr>
          <p:cNvSpPr txBox="1"/>
          <p:nvPr/>
        </p:nvSpPr>
        <p:spPr>
          <a:xfrm>
            <a:off x="474185" y="2359114"/>
            <a:ext cx="2688059" cy="914400"/>
          </a:xfrm>
          <a:prstGeom prst="rect">
            <a:avLst/>
          </a:prstGeom>
          <a:solidFill>
            <a:srgbClr val="002856"/>
          </a:solidFill>
        </p:spPr>
        <p:txBody>
          <a:bodyPr wrap="square" lIns="45720" rIns="4572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Arial"/>
                <a:ea typeface="+mn-ea"/>
                <a:cs typeface="+mn-cs"/>
              </a:rPr>
              <a:t>Near-Perfect Translation of Natural Language</a:t>
            </a:r>
          </a:p>
        </p:txBody>
      </p:sp>
      <p:sp>
        <p:nvSpPr>
          <p:cNvPr id="4" name="TextBox 3">
            <a:extLst>
              <a:ext uri="{FF2B5EF4-FFF2-40B4-BE49-F238E27FC236}">
                <a16:creationId xmlns:a16="http://schemas.microsoft.com/office/drawing/2014/main" id="{382F13AF-8F89-35FC-508E-6DD1770B4668}"/>
              </a:ext>
            </a:extLst>
          </p:cNvPr>
          <p:cNvSpPr txBox="1"/>
          <p:nvPr/>
        </p:nvSpPr>
        <p:spPr>
          <a:xfrm>
            <a:off x="488785" y="3286961"/>
            <a:ext cx="2688059" cy="1600438"/>
          </a:xfrm>
          <a:prstGeom prst="rect">
            <a:avLst/>
          </a:prstGeom>
          <a:noFill/>
        </p:spPr>
        <p:txBody>
          <a:bodyPr wrap="square" l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Around 2010, AI researchers working on natural language translation discovered that models exposed to vast amounts of text produced much better results than models using top-down grammatical rules.</a:t>
            </a:r>
          </a:p>
        </p:txBody>
      </p:sp>
      <p:sp>
        <p:nvSpPr>
          <p:cNvPr id="5" name="TextBox 4">
            <a:extLst>
              <a:ext uri="{FF2B5EF4-FFF2-40B4-BE49-F238E27FC236}">
                <a16:creationId xmlns:a16="http://schemas.microsoft.com/office/drawing/2014/main" id="{D6A77C65-7631-C013-487C-17927F05866F}"/>
              </a:ext>
            </a:extLst>
          </p:cNvPr>
          <p:cNvSpPr txBox="1"/>
          <p:nvPr/>
        </p:nvSpPr>
        <p:spPr>
          <a:xfrm>
            <a:off x="474133" y="1055108"/>
            <a:ext cx="10732233" cy="3077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a:ea typeface="+mn-ea"/>
                <a:cs typeface="+mn-cs"/>
              </a:rPr>
              <a:t>A Series of Increasingly Frequent Breakthroughs That Make Sense of Natural Language </a:t>
            </a:r>
          </a:p>
        </p:txBody>
      </p:sp>
      <p:sp>
        <p:nvSpPr>
          <p:cNvPr id="6" name="TextBox 5">
            <a:extLst>
              <a:ext uri="{FF2B5EF4-FFF2-40B4-BE49-F238E27FC236}">
                <a16:creationId xmlns:a16="http://schemas.microsoft.com/office/drawing/2014/main" id="{2A9B5EEE-3C5A-2A8C-544D-9A7B302BFB37}"/>
              </a:ext>
            </a:extLst>
          </p:cNvPr>
          <p:cNvSpPr txBox="1"/>
          <p:nvPr/>
        </p:nvSpPr>
        <p:spPr>
          <a:xfrm>
            <a:off x="3334548" y="2359114"/>
            <a:ext cx="2688059" cy="914400"/>
          </a:xfrm>
          <a:prstGeom prst="rect">
            <a:avLst/>
          </a:prstGeom>
          <a:solidFill>
            <a:srgbClr val="002856"/>
          </a:solidFill>
        </p:spPr>
        <p:txBody>
          <a:bodyPr wrap="square" lIns="45720" rIns="4572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Arial"/>
                <a:ea typeface="+mn-ea"/>
                <a:cs typeface="+mn-cs"/>
              </a:rPr>
              <a:t>Mastering the Meaning</a:t>
            </a:r>
            <a:br>
              <a:rPr kumimoji="0" lang="en-US" b="0" i="0" u="none" strike="noStrike" kern="1200" cap="none" spc="0" normalizeH="0" baseline="0" noProof="0" dirty="0">
                <a:ln>
                  <a:noFill/>
                </a:ln>
                <a:solidFill>
                  <a:srgbClr val="FFFFFF"/>
                </a:solidFill>
                <a:effectLst/>
                <a:uLnTx/>
                <a:uFillTx/>
                <a:latin typeface="Arial"/>
                <a:ea typeface="+mn-ea"/>
                <a:cs typeface="+mn-cs"/>
              </a:rPr>
            </a:br>
            <a:r>
              <a:rPr kumimoji="0" lang="en-US" b="0" i="0" u="none" strike="noStrike" kern="1200" cap="none" spc="0" normalizeH="0" baseline="0" noProof="0" dirty="0">
                <a:ln>
                  <a:noFill/>
                </a:ln>
                <a:solidFill>
                  <a:srgbClr val="FFFFFF"/>
                </a:solidFill>
                <a:effectLst/>
                <a:uLnTx/>
                <a:uFillTx/>
                <a:latin typeface="Arial"/>
                <a:ea typeface="+mn-ea"/>
                <a:cs typeface="+mn-cs"/>
              </a:rPr>
              <a:t>of Words</a:t>
            </a:r>
          </a:p>
        </p:txBody>
      </p:sp>
      <p:sp>
        <p:nvSpPr>
          <p:cNvPr id="7" name="TextBox 6">
            <a:extLst>
              <a:ext uri="{FF2B5EF4-FFF2-40B4-BE49-F238E27FC236}">
                <a16:creationId xmlns:a16="http://schemas.microsoft.com/office/drawing/2014/main" id="{4F258BCB-5B33-9D56-6310-40941B8CE410}"/>
              </a:ext>
            </a:extLst>
          </p:cNvPr>
          <p:cNvSpPr txBox="1"/>
          <p:nvPr/>
        </p:nvSpPr>
        <p:spPr>
          <a:xfrm>
            <a:off x="3325400" y="3286961"/>
            <a:ext cx="2681190" cy="1108649"/>
          </a:xfrm>
          <a:prstGeom prst="rect">
            <a:avLst/>
          </a:prstGeom>
          <a:noFill/>
        </p:spPr>
        <p:txBody>
          <a:bodyPr wrap="square" l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In 2014, language models began to make sense of the meaning of words in a natural language by analyzing the context in which the word appeared. </a:t>
            </a:r>
          </a:p>
        </p:txBody>
      </p:sp>
      <p:sp>
        <p:nvSpPr>
          <p:cNvPr id="8" name="TextBox 7">
            <a:extLst>
              <a:ext uri="{FF2B5EF4-FFF2-40B4-BE49-F238E27FC236}">
                <a16:creationId xmlns:a16="http://schemas.microsoft.com/office/drawing/2014/main" id="{3D7DA2A2-C9B0-5B1E-8029-1138A290259B}"/>
              </a:ext>
            </a:extLst>
          </p:cNvPr>
          <p:cNvSpPr txBox="1"/>
          <p:nvPr/>
        </p:nvSpPr>
        <p:spPr>
          <a:xfrm>
            <a:off x="6194911" y="2359114"/>
            <a:ext cx="2688059" cy="914400"/>
          </a:xfrm>
          <a:prstGeom prst="rect">
            <a:avLst/>
          </a:prstGeom>
          <a:solidFill>
            <a:srgbClr val="002856"/>
          </a:solidFill>
        </p:spPr>
        <p:txBody>
          <a:bodyPr wrap="square" lIns="45720" rIns="4572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Arial"/>
                <a:ea typeface="+mn-ea"/>
                <a:cs typeface="+mn-cs"/>
              </a:rPr>
              <a:t>Large Language Foundation Models</a:t>
            </a:r>
          </a:p>
        </p:txBody>
      </p:sp>
      <p:sp>
        <p:nvSpPr>
          <p:cNvPr id="9" name="TextBox 8">
            <a:extLst>
              <a:ext uri="{FF2B5EF4-FFF2-40B4-BE49-F238E27FC236}">
                <a16:creationId xmlns:a16="http://schemas.microsoft.com/office/drawing/2014/main" id="{1882BC0D-D60E-CD92-3E78-28D090101785}"/>
              </a:ext>
            </a:extLst>
          </p:cNvPr>
          <p:cNvSpPr txBox="1"/>
          <p:nvPr/>
        </p:nvSpPr>
        <p:spPr>
          <a:xfrm>
            <a:off x="6234113" y="3286961"/>
            <a:ext cx="2688059" cy="2588730"/>
          </a:xfrm>
          <a:prstGeom prst="rect">
            <a:avLst/>
          </a:prstGeom>
          <a:noFill/>
        </p:spPr>
        <p:txBody>
          <a:bodyPr wrap="square" l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Advances made from 2017 to 2022 resulted in language models that can serve as a foundation for customization. Creating foundation models is cost-prohibitive, but once created, they can be customized using a small amount of additional data to achieve state-of-the-art performance on new tasks without significant investment. </a:t>
            </a:r>
          </a:p>
        </p:txBody>
      </p:sp>
      <p:sp>
        <p:nvSpPr>
          <p:cNvPr id="10" name="TextBox 9">
            <a:extLst>
              <a:ext uri="{FF2B5EF4-FFF2-40B4-BE49-F238E27FC236}">
                <a16:creationId xmlns:a16="http://schemas.microsoft.com/office/drawing/2014/main" id="{3048813F-049C-4D5F-A078-5DE2F0A0750B}"/>
              </a:ext>
            </a:extLst>
          </p:cNvPr>
          <p:cNvSpPr txBox="1"/>
          <p:nvPr/>
        </p:nvSpPr>
        <p:spPr>
          <a:xfrm>
            <a:off x="9055273" y="2359114"/>
            <a:ext cx="2688059" cy="914400"/>
          </a:xfrm>
          <a:prstGeom prst="rect">
            <a:avLst/>
          </a:prstGeom>
          <a:solidFill>
            <a:srgbClr val="002856"/>
          </a:solidFill>
        </p:spPr>
        <p:txBody>
          <a:bodyPr wrap="square" lIns="45720" rIns="4572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Arial"/>
                <a:ea typeface="+mn-ea"/>
                <a:cs typeface="+mn-cs"/>
              </a:rPr>
              <a:t>Conversational Large Language Foundation Models</a:t>
            </a:r>
          </a:p>
        </p:txBody>
      </p:sp>
      <p:sp>
        <p:nvSpPr>
          <p:cNvPr id="11" name="TextBox 10">
            <a:extLst>
              <a:ext uri="{FF2B5EF4-FFF2-40B4-BE49-F238E27FC236}">
                <a16:creationId xmlns:a16="http://schemas.microsoft.com/office/drawing/2014/main" id="{6630A8A6-2C8F-0DC7-F86A-35FAAAA69E83}"/>
              </a:ext>
            </a:extLst>
          </p:cNvPr>
          <p:cNvSpPr txBox="1"/>
          <p:nvPr/>
        </p:nvSpPr>
        <p:spPr>
          <a:xfrm>
            <a:off x="9076255" y="3286961"/>
            <a:ext cx="2866045" cy="2677656"/>
          </a:xfrm>
          <a:prstGeom prst="rect">
            <a:avLst/>
          </a:prstGeom>
          <a:noFill/>
        </p:spPr>
        <p:txBody>
          <a:bodyPr wrap="square" l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2022 marked the arrival of </a:t>
            </a:r>
            <a:r>
              <a:rPr kumimoji="0" lang="en-US" sz="1400" b="0" i="0" u="none" strike="noStrike" kern="1200" cap="none" spc="0" normalizeH="0" baseline="0" noProof="0" dirty="0" err="1">
                <a:ln>
                  <a:noFill/>
                </a:ln>
                <a:solidFill>
                  <a:srgbClr val="000000"/>
                </a:solidFill>
                <a:effectLst/>
                <a:uLnTx/>
                <a:uFillTx/>
                <a:latin typeface="Arial"/>
                <a:ea typeface="+mn-ea"/>
                <a:cs typeface="+mn-cs"/>
              </a:rPr>
              <a:t>ChatGPT</a:t>
            </a:r>
            <a:r>
              <a:rPr kumimoji="0" lang="en-US" sz="1400" b="0" i="0" u="none" strike="noStrike" kern="1200" cap="none" spc="0" normalizeH="0" baseline="0" noProof="0" dirty="0">
                <a:ln>
                  <a:noFill/>
                </a:ln>
                <a:solidFill>
                  <a:srgbClr val="000000"/>
                </a:solidFill>
                <a:effectLst/>
                <a:uLnTx/>
                <a:uFillTx/>
                <a:latin typeface="Arial"/>
                <a:ea typeface="+mn-ea"/>
                <a:cs typeface="+mn-cs"/>
              </a:rPr>
              <a:t>, which gave users a simple way to access a large language foundational model.</a:t>
            </a:r>
            <a:br>
              <a:rPr kumimoji="0" lang="en-US" sz="1400" b="0" i="0" u="none" strike="noStrike" kern="1200" cap="none" spc="0" normalizeH="0" baseline="0" noProof="0" dirty="0">
                <a:ln>
                  <a:noFill/>
                </a:ln>
                <a:solidFill>
                  <a:srgbClr val="000000"/>
                </a:solidFill>
                <a:effectLst/>
                <a:uLnTx/>
                <a:uFillTx/>
                <a:latin typeface="Arial"/>
                <a:ea typeface="+mn-ea"/>
                <a:cs typeface="+mn-cs"/>
              </a:rPr>
            </a:br>
            <a:r>
              <a:rPr kumimoji="0" lang="en-US" sz="1400" b="0" i="0" u="none" strike="noStrike" kern="1200" cap="none" spc="0" normalizeH="0" baseline="0" noProof="0" dirty="0">
                <a:ln>
                  <a:noFill/>
                </a:ln>
                <a:solidFill>
                  <a:srgbClr val="000000"/>
                </a:solidFill>
                <a:effectLst/>
                <a:uLnTx/>
                <a:uFillTx/>
                <a:latin typeface="Arial"/>
                <a:ea typeface="+mn-ea"/>
                <a:cs typeface="+mn-cs"/>
              </a:rPr>
              <a:t>The brilliance of ChatGPT is not just in the incredibly advanced model at its core; equally, it is the ability to tap into this model by conversing with it in natural language. As AI researcher Andrej Karpathy quips, “Now the hottest programing language is English!”</a:t>
            </a:r>
          </a:p>
        </p:txBody>
      </p:sp>
      <p:cxnSp>
        <p:nvCxnSpPr>
          <p:cNvPr id="12" name="Straight Connector 11">
            <a:extLst>
              <a:ext uri="{FF2B5EF4-FFF2-40B4-BE49-F238E27FC236}">
                <a16:creationId xmlns:a16="http://schemas.microsoft.com/office/drawing/2014/main" id="{C9E2E2EA-5B3E-3669-078F-3DCEDD4EEC97}"/>
              </a:ext>
            </a:extLst>
          </p:cNvPr>
          <p:cNvCxnSpPr>
            <a:cxnSpLocks/>
          </p:cNvCxnSpPr>
          <p:nvPr/>
        </p:nvCxnSpPr>
        <p:spPr>
          <a:xfrm>
            <a:off x="457200" y="1915265"/>
            <a:ext cx="11332698" cy="0"/>
          </a:xfrm>
          <a:prstGeom prst="line">
            <a:avLst/>
          </a:prstGeom>
          <a:ln w="381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DBCEB7-0C23-E349-2D34-93B2ABDB50BF}"/>
              </a:ext>
            </a:extLst>
          </p:cNvPr>
          <p:cNvSpPr/>
          <p:nvPr/>
        </p:nvSpPr>
        <p:spPr>
          <a:xfrm>
            <a:off x="1182842" y="1646235"/>
            <a:ext cx="1036157" cy="53805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45720" rtlCol="0" anchor="ctr"/>
          <a:lstStyle/>
          <a:p>
            <a:pPr algn="ctr">
              <a:lnSpc>
                <a:spcPts val="1900"/>
              </a:lnSpc>
            </a:pPr>
            <a:r>
              <a:rPr lang="en-US" b="1" dirty="0">
                <a:solidFill>
                  <a:srgbClr val="FFFFFF"/>
                </a:solidFill>
                <a:latin typeface="Arial Black" panose="020B0604020202020204" pitchFamily="34" charset="0"/>
                <a:cs typeface="Arial Black" panose="020B0604020202020204" pitchFamily="34" charset="0"/>
              </a:rPr>
              <a:t>2010</a:t>
            </a:r>
          </a:p>
        </p:txBody>
      </p:sp>
      <p:sp>
        <p:nvSpPr>
          <p:cNvPr id="14" name="Rectangle 13">
            <a:extLst>
              <a:ext uri="{FF2B5EF4-FFF2-40B4-BE49-F238E27FC236}">
                <a16:creationId xmlns:a16="http://schemas.microsoft.com/office/drawing/2014/main" id="{048A2CDA-9011-2E05-CFC2-1DE5819DE064}"/>
              </a:ext>
            </a:extLst>
          </p:cNvPr>
          <p:cNvSpPr/>
          <p:nvPr/>
        </p:nvSpPr>
        <p:spPr>
          <a:xfrm>
            <a:off x="4105015" y="1646235"/>
            <a:ext cx="1036157" cy="53805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45720" rtlCol="0" anchor="ctr"/>
          <a:lstStyle/>
          <a:p>
            <a:pPr algn="ctr">
              <a:lnSpc>
                <a:spcPts val="1900"/>
              </a:lnSpc>
            </a:pPr>
            <a:r>
              <a:rPr lang="en-US" b="1" dirty="0">
                <a:solidFill>
                  <a:srgbClr val="FFFFFF"/>
                </a:solidFill>
                <a:latin typeface="Arial Black" panose="020B0604020202020204" pitchFamily="34" charset="0"/>
                <a:cs typeface="Arial Black" panose="020B0604020202020204" pitchFamily="34" charset="0"/>
              </a:rPr>
              <a:t>2014</a:t>
            </a:r>
          </a:p>
        </p:txBody>
      </p:sp>
      <p:sp>
        <p:nvSpPr>
          <p:cNvPr id="21" name="Rectangle 20">
            <a:extLst>
              <a:ext uri="{FF2B5EF4-FFF2-40B4-BE49-F238E27FC236}">
                <a16:creationId xmlns:a16="http://schemas.microsoft.com/office/drawing/2014/main" id="{016FCC4F-BDFE-7330-19CE-C38B0C8FED90}"/>
              </a:ext>
            </a:extLst>
          </p:cNvPr>
          <p:cNvSpPr/>
          <p:nvPr/>
        </p:nvSpPr>
        <p:spPr>
          <a:xfrm>
            <a:off x="6956954" y="1646235"/>
            <a:ext cx="1036157" cy="53805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45720" rtlCol="0" anchor="ctr"/>
          <a:lstStyle/>
          <a:p>
            <a:pPr algn="ctr">
              <a:lnSpc>
                <a:spcPts val="1900"/>
              </a:lnSpc>
            </a:pPr>
            <a:r>
              <a:rPr lang="en-US" b="1" dirty="0">
                <a:solidFill>
                  <a:srgbClr val="FFFFFF"/>
                </a:solidFill>
                <a:latin typeface="Arial Black" panose="020B0604020202020204" pitchFamily="34" charset="0"/>
                <a:cs typeface="Arial Black" panose="020B0604020202020204" pitchFamily="34" charset="0"/>
              </a:rPr>
              <a:t>2017-2022</a:t>
            </a:r>
          </a:p>
        </p:txBody>
      </p:sp>
      <p:sp>
        <p:nvSpPr>
          <p:cNvPr id="23" name="Rectangle 22">
            <a:extLst>
              <a:ext uri="{FF2B5EF4-FFF2-40B4-BE49-F238E27FC236}">
                <a16:creationId xmlns:a16="http://schemas.microsoft.com/office/drawing/2014/main" id="{CAEBFA9D-9C26-194B-046E-3F614DC8AEB2}"/>
              </a:ext>
            </a:extLst>
          </p:cNvPr>
          <p:cNvSpPr/>
          <p:nvPr/>
        </p:nvSpPr>
        <p:spPr>
          <a:xfrm>
            <a:off x="9881225" y="1646235"/>
            <a:ext cx="1036157" cy="53805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45720" rtlCol="0" anchor="ctr"/>
          <a:lstStyle/>
          <a:p>
            <a:pPr algn="ctr">
              <a:lnSpc>
                <a:spcPts val="1900"/>
              </a:lnSpc>
            </a:pPr>
            <a:r>
              <a:rPr lang="en-US" b="1" dirty="0">
                <a:solidFill>
                  <a:srgbClr val="FFFFFF"/>
                </a:solidFill>
                <a:latin typeface="Arial Black" panose="020B0604020202020204" pitchFamily="34" charset="0"/>
                <a:cs typeface="Arial Black" panose="020B0604020202020204" pitchFamily="34" charset="0"/>
              </a:rPr>
              <a:t>2022</a:t>
            </a:r>
          </a:p>
        </p:txBody>
      </p:sp>
    </p:spTree>
    <p:extLst>
      <p:ext uri="{BB962C8B-B14F-4D97-AF65-F5344CB8AC3E}">
        <p14:creationId xmlns:p14="http://schemas.microsoft.com/office/powerpoint/2010/main" val="352657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E6DDD-9B5A-7035-2E17-2D94BF1E8FD3}"/>
              </a:ext>
            </a:extLst>
          </p:cNvPr>
          <p:cNvSpPr txBox="1">
            <a:spLocks/>
          </p:cNvSpPr>
          <p:nvPr/>
        </p:nvSpPr>
        <p:spPr>
          <a:xfrm>
            <a:off x="457200" y="1527048"/>
            <a:ext cx="5495544" cy="4462272"/>
          </a:xfrm>
          <a:prstGeom prst="rect">
            <a:avLst/>
          </a:prstGeom>
          <a:solidFill>
            <a:schemeClr val="tx2"/>
          </a:solidFill>
        </p:spPr>
        <p:txBody>
          <a:bodyPr vert="horz" lIns="0" tIns="0" rIns="0" bIns="0" rtlCol="0" anchor="ctr">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7205" lvl="1" indent="0">
              <a:buFont typeface="Arial" panose="020B0604020202020204" pitchFamily="34" charset="0"/>
              <a:buNone/>
            </a:pPr>
            <a:endParaRPr lang="en-US" sz="2000" b="1" dirty="0">
              <a:solidFill>
                <a:schemeClr val="bg1"/>
              </a:solidFill>
              <a:cs typeface="Arial" panose="020B0604020202020204"/>
            </a:endParaRPr>
          </a:p>
        </p:txBody>
      </p:sp>
      <p:sp>
        <p:nvSpPr>
          <p:cNvPr id="9" name="Rectangle 8">
            <a:extLst>
              <a:ext uri="{FF2B5EF4-FFF2-40B4-BE49-F238E27FC236}">
                <a16:creationId xmlns:a16="http://schemas.microsoft.com/office/drawing/2014/main" id="{C17E1017-9380-62D0-E0F4-C001760484F7}"/>
              </a:ext>
            </a:extLst>
          </p:cNvPr>
          <p:cNvSpPr/>
          <p:nvPr/>
        </p:nvSpPr>
        <p:spPr>
          <a:xfrm>
            <a:off x="819512" y="2717329"/>
            <a:ext cx="622032" cy="41412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4E48BA6-A363-EA34-12D3-9803B1762F7B}"/>
              </a:ext>
            </a:extLst>
          </p:cNvPr>
          <p:cNvSpPr>
            <a:spLocks noGrp="1"/>
          </p:cNvSpPr>
          <p:nvPr>
            <p:ph type="title"/>
          </p:nvPr>
        </p:nvSpPr>
        <p:spPr/>
        <p:txBody>
          <a:bodyPr/>
          <a:lstStyle/>
          <a:p>
            <a:r>
              <a:rPr lang="en-US" dirty="0"/>
              <a:t>Generative AI Began to Quickly Emerge as a Topic on Earnings Calls in Early 2023</a:t>
            </a:r>
          </a:p>
        </p:txBody>
      </p:sp>
      <p:graphicFrame>
        <p:nvGraphicFramePr>
          <p:cNvPr id="6" name="Content Placeholder 5">
            <a:extLst>
              <a:ext uri="{FF2B5EF4-FFF2-40B4-BE49-F238E27FC236}">
                <a16:creationId xmlns:a16="http://schemas.microsoft.com/office/drawing/2014/main" id="{484B5C84-6991-975D-CE0E-CC63916C8DAF}"/>
              </a:ext>
            </a:extLst>
          </p:cNvPr>
          <p:cNvGraphicFramePr>
            <a:graphicFrameLocks noGrp="1"/>
          </p:cNvGraphicFramePr>
          <p:nvPr>
            <p:ph sz="half" idx="4294967295"/>
            <p:extLst>
              <p:ext uri="{D42A27DB-BD31-4B8C-83A1-F6EECF244321}">
                <p14:modId xmlns:p14="http://schemas.microsoft.com/office/powerpoint/2010/main" val="1541831799"/>
              </p:ext>
            </p:extLst>
          </p:nvPr>
        </p:nvGraphicFramePr>
        <p:xfrm>
          <a:off x="6234113" y="1527175"/>
          <a:ext cx="5749906" cy="4440301"/>
        </p:xfrm>
        <a:graphic>
          <a:graphicData uri="http://schemas.openxmlformats.org/drawingml/2006/table">
            <a:tbl>
              <a:tblPr firstRow="1" bandRow="1">
                <a:tableStyleId>{6E25E649-3F16-4E02-A733-19D2CDBF48F0}</a:tableStyleId>
              </a:tblPr>
              <a:tblGrid>
                <a:gridCol w="2905707">
                  <a:extLst>
                    <a:ext uri="{9D8B030D-6E8A-4147-A177-3AD203B41FA5}">
                      <a16:colId xmlns:a16="http://schemas.microsoft.com/office/drawing/2014/main" val="2066150284"/>
                    </a:ext>
                  </a:extLst>
                </a:gridCol>
                <a:gridCol w="2844199">
                  <a:extLst>
                    <a:ext uri="{9D8B030D-6E8A-4147-A177-3AD203B41FA5}">
                      <a16:colId xmlns:a16="http://schemas.microsoft.com/office/drawing/2014/main" val="4072929050"/>
                    </a:ext>
                  </a:extLst>
                </a:gridCol>
              </a:tblGrid>
              <a:tr h="454399">
                <a:tc>
                  <a:txBody>
                    <a:bodyPr/>
                    <a:lstStyle/>
                    <a:p>
                      <a:pPr algn="ctr" rtl="0" fontAlgn="base"/>
                      <a:r>
                        <a:rPr lang="en-US" sz="1800" u="none" strike="noStrike" dirty="0">
                          <a:effectLst/>
                        </a:rPr>
                        <a:t>Company</a:t>
                      </a:r>
                      <a:r>
                        <a:rPr lang="en-US" sz="1800" dirty="0">
                          <a:effectLst/>
                        </a:rPr>
                        <a:t>​</a:t>
                      </a:r>
                      <a:endParaRPr lang="en-US" sz="18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800" u="none" strike="noStrike" dirty="0">
                          <a:effectLst/>
                        </a:rPr>
                        <a:t>CEO</a:t>
                      </a:r>
                      <a:endParaRPr lang="en-US" dirty="0"/>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6F7878"/>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6853974"/>
                  </a:ext>
                </a:extLst>
              </a:tr>
              <a:tr h="668234">
                <a:tc>
                  <a:txBody>
                    <a:bodyPr/>
                    <a:lstStyle/>
                    <a:p>
                      <a:pPr algn="l" rtl="0" fontAlgn="base"/>
                      <a:r>
                        <a:rPr lang="en-US" sz="1600" u="none" strike="noStrike" dirty="0">
                          <a:effectLst/>
                        </a:rPr>
                        <a:t>Genpact</a:t>
                      </a:r>
                      <a:r>
                        <a:rPr lang="en-US" sz="1600" dirty="0">
                          <a:effectLst/>
                        </a:rPr>
                        <a:t>​</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600" u="none" strike="noStrike" dirty="0" err="1">
                          <a:effectLst/>
                        </a:rPr>
                        <a:t>Nallicheri</a:t>
                      </a:r>
                      <a:r>
                        <a:rPr lang="en-US" sz="1600" u="none" strike="noStrike" dirty="0">
                          <a:effectLst/>
                        </a:rPr>
                        <a:t> Vaidyanathan </a:t>
                      </a:r>
                      <a:r>
                        <a:rPr lang="en-US" sz="1600" u="none" strike="noStrike" dirty="0" err="1">
                          <a:effectLst/>
                        </a:rPr>
                        <a:t>Tyagarajan</a:t>
                      </a:r>
                      <a:r>
                        <a:rPr lang="en-US" sz="1600" dirty="0">
                          <a:effectLst/>
                        </a:rPr>
                        <a:t>​</a:t>
                      </a:r>
                    </a:p>
                    <a:p>
                      <a:pPr algn="l" rtl="0" fontAlgn="base"/>
                      <a:r>
                        <a:rPr lang="en-US" sz="1600" u="none" strike="noStrike" dirty="0">
                          <a:effectLst/>
                        </a:rPr>
                        <a:t>President, CEO and Director</a:t>
                      </a:r>
                      <a:r>
                        <a:rPr lang="en-US" sz="1600" dirty="0">
                          <a:effectLst/>
                        </a:rPr>
                        <a:t>​</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677875"/>
                  </a:ext>
                </a:extLst>
              </a:tr>
              <a:tr h="571499">
                <a:tc>
                  <a:txBody>
                    <a:bodyPr/>
                    <a:lstStyle/>
                    <a:p>
                      <a:pPr algn="l" rtl="0" fontAlgn="base"/>
                      <a:r>
                        <a:rPr lang="en-US" sz="1600" u="none" strike="noStrike" dirty="0">
                          <a:effectLst/>
                        </a:rPr>
                        <a:t>Etsy</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600" u="none" strike="noStrike" dirty="0">
                          <a:effectLst/>
                        </a:rPr>
                        <a:t>Joshua G. Silverman</a:t>
                      </a:r>
                      <a:r>
                        <a:rPr lang="en-US" sz="1600" dirty="0">
                          <a:effectLst/>
                        </a:rPr>
                        <a:t>​</a:t>
                      </a:r>
                    </a:p>
                    <a:p>
                      <a:pPr algn="l" rtl="0" fontAlgn="base"/>
                      <a:r>
                        <a:rPr lang="en-US" sz="1600" u="none" strike="noStrike" dirty="0">
                          <a:effectLst/>
                        </a:rPr>
                        <a:t>CEO, President and Director</a:t>
                      </a:r>
                      <a:r>
                        <a:rPr lang="en-US" sz="1600" dirty="0">
                          <a:effectLst/>
                        </a:rPr>
                        <a:t>​</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2683021"/>
                  </a:ext>
                </a:extLst>
              </a:tr>
              <a:tr h="668234">
                <a:tc>
                  <a:txBody>
                    <a:bodyPr/>
                    <a:lstStyle/>
                    <a:p>
                      <a:pPr algn="l" rtl="0" fontAlgn="base"/>
                      <a:r>
                        <a:rPr lang="en-US" sz="1600" u="none" strike="noStrike" dirty="0">
                          <a:effectLst/>
                        </a:rPr>
                        <a:t>Accenture</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600" u="none" strike="noStrike" dirty="0">
                          <a:effectLst/>
                        </a:rPr>
                        <a:t>Julie T. Spellman Sweet</a:t>
                      </a:r>
                      <a:r>
                        <a:rPr lang="en-US" sz="1600" dirty="0">
                          <a:effectLst/>
                        </a:rPr>
                        <a:t>​</a:t>
                      </a:r>
                    </a:p>
                    <a:p>
                      <a:pPr algn="l" rtl="0" fontAlgn="base"/>
                      <a:r>
                        <a:rPr lang="en-US" sz="1600" u="none" strike="noStrike" dirty="0">
                          <a:effectLst/>
                        </a:rPr>
                        <a:t>CEO and Chairman</a:t>
                      </a:r>
                      <a:r>
                        <a:rPr lang="en-US" sz="1600" dirty="0">
                          <a:effectLst/>
                        </a:rPr>
                        <a:t>​</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726008"/>
                  </a:ext>
                </a:extLst>
              </a:tr>
              <a:tr h="571499">
                <a:tc>
                  <a:txBody>
                    <a:bodyPr/>
                    <a:lstStyle/>
                    <a:p>
                      <a:pPr algn="l" rtl="0" fontAlgn="base"/>
                      <a:r>
                        <a:rPr lang="en-US" sz="1600" u="none" strike="noStrike" dirty="0">
                          <a:effectLst/>
                        </a:rPr>
                        <a:t>Meta Platforms</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600" u="none" strike="noStrike" dirty="0">
                          <a:effectLst/>
                        </a:rPr>
                        <a:t>Mark Elliot Zuckerberg</a:t>
                      </a:r>
                      <a:r>
                        <a:rPr lang="en-US" sz="1600" dirty="0">
                          <a:effectLst/>
                        </a:rPr>
                        <a:t>​</a:t>
                      </a:r>
                    </a:p>
                    <a:p>
                      <a:pPr algn="l" rtl="0" fontAlgn="base"/>
                      <a:r>
                        <a:rPr lang="en-US" sz="1600" u="none" strike="noStrike" dirty="0">
                          <a:effectLst/>
                        </a:rPr>
                        <a:t>Founder, Chairman and CEO</a:t>
                      </a:r>
                      <a:r>
                        <a:rPr lang="en-US" sz="1600" dirty="0">
                          <a:effectLst/>
                        </a:rPr>
                        <a:t>​</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388898"/>
                  </a:ext>
                </a:extLst>
              </a:tr>
              <a:tr h="668234">
                <a:tc>
                  <a:txBody>
                    <a:bodyPr/>
                    <a:lstStyle/>
                    <a:p>
                      <a:pPr algn="l" rtl="0" fontAlgn="base"/>
                      <a:r>
                        <a:rPr lang="en-US" sz="1600" u="none" strike="noStrike" dirty="0">
                          <a:effectLst/>
                        </a:rPr>
                        <a:t>Cadence Design Systems</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600" u="none" strike="noStrike" dirty="0">
                          <a:effectLst/>
                        </a:rPr>
                        <a:t>Anirudh Devgan</a:t>
                      </a:r>
                      <a:r>
                        <a:rPr lang="en-US" sz="1600" dirty="0">
                          <a:effectLst/>
                        </a:rPr>
                        <a:t>​</a:t>
                      </a:r>
                    </a:p>
                    <a:p>
                      <a:pPr algn="l" rtl="0" fontAlgn="base"/>
                      <a:r>
                        <a:rPr lang="en-US" sz="1600" u="none" strike="noStrike" dirty="0">
                          <a:effectLst/>
                        </a:rPr>
                        <a:t>CEO</a:t>
                      </a:r>
                      <a:r>
                        <a:rPr lang="en-US" sz="1600" dirty="0">
                          <a:effectLst/>
                        </a:rPr>
                        <a:t>​</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5681276"/>
                  </a:ext>
                </a:extLst>
              </a:tr>
              <a:tr h="668234">
                <a:tc>
                  <a:txBody>
                    <a:bodyPr/>
                    <a:lstStyle/>
                    <a:p>
                      <a:pPr algn="l" rtl="0" fontAlgn="base"/>
                      <a:r>
                        <a:rPr lang="en-US" sz="1600" u="none" strike="noStrike" dirty="0">
                          <a:effectLst/>
                        </a:rPr>
                        <a:t>Leidos Holdings</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600" u="none" strike="noStrike" dirty="0">
                          <a:effectLst/>
                        </a:rPr>
                        <a:t>Roger A. Krone</a:t>
                      </a:r>
                      <a:r>
                        <a:rPr lang="en-US" sz="1600" dirty="0">
                          <a:effectLst/>
                        </a:rPr>
                        <a:t>​</a:t>
                      </a:r>
                    </a:p>
                    <a:p>
                      <a:pPr algn="l" rtl="0" fontAlgn="base"/>
                      <a:r>
                        <a:rPr lang="en-US" sz="1600" u="none" strike="noStrike" dirty="0">
                          <a:effectLst/>
                        </a:rPr>
                        <a:t>Chairman and CEO</a:t>
                      </a:r>
                      <a:r>
                        <a:rPr lang="en-US" sz="1600" dirty="0">
                          <a:effectLst/>
                        </a:rPr>
                        <a:t>​</a:t>
                      </a:r>
                      <a:endParaRPr lang="en-US" sz="1600" b="0" i="0" dirty="0">
                        <a:solidFill>
                          <a:srgbClr val="000000"/>
                        </a:solidFill>
                        <a:effectLst/>
                      </a:endParaRPr>
                    </a:p>
                  </a:txBody>
                  <a:tcPr anchor="ctr">
                    <a:lnL w="19050" cap="flat" cmpd="sng" algn="ctr">
                      <a:solidFill>
                        <a:srgbClr val="6F7878"/>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2694072"/>
                  </a:ext>
                </a:extLst>
              </a:tr>
            </a:tbl>
          </a:graphicData>
        </a:graphic>
      </p:graphicFrame>
      <p:sp>
        <p:nvSpPr>
          <p:cNvPr id="4" name="Text Placeholder 2">
            <a:extLst>
              <a:ext uri="{FF2B5EF4-FFF2-40B4-BE49-F238E27FC236}">
                <a16:creationId xmlns:a16="http://schemas.microsoft.com/office/drawing/2014/main" id="{FBF1009D-8702-1D7E-B979-85DD975A1C62}"/>
              </a:ext>
            </a:extLst>
          </p:cNvPr>
          <p:cNvSpPr txBox="1">
            <a:spLocks/>
          </p:cNvSpPr>
          <p:nvPr/>
        </p:nvSpPr>
        <p:spPr>
          <a:xfrm>
            <a:off x="733448" y="1944599"/>
            <a:ext cx="5183260" cy="416052"/>
          </a:xfrm>
          <a:prstGeom prst="rect">
            <a:avLst/>
          </a:prstGeom>
          <a:noFill/>
        </p:spPr>
        <p:txBody>
          <a:bodyPr vert="horz" lIns="0" tIns="0" rIns="0" bIns="0" rtlCol="0" anchor="t">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8" indent="0">
              <a:buNone/>
            </a:pPr>
            <a:r>
              <a:rPr lang="en-US" b="1" dirty="0">
                <a:solidFill>
                  <a:srgbClr val="FFFFFF"/>
                </a:solidFill>
              </a:rPr>
              <a:t>S&amp;P Global 1200 Company CEOs</a:t>
            </a:r>
            <a:endParaRPr lang="en-US" b="1" dirty="0">
              <a:solidFill>
                <a:srgbClr val="FFFFFF"/>
              </a:solidFill>
              <a:cs typeface="Arial"/>
            </a:endParaRPr>
          </a:p>
        </p:txBody>
      </p:sp>
      <p:sp>
        <p:nvSpPr>
          <p:cNvPr id="8" name="Text Placeholder 2">
            <a:extLst>
              <a:ext uri="{FF2B5EF4-FFF2-40B4-BE49-F238E27FC236}">
                <a16:creationId xmlns:a16="http://schemas.microsoft.com/office/drawing/2014/main" id="{92F1E22A-3151-5D4F-397D-555B75698D7D}"/>
              </a:ext>
            </a:extLst>
          </p:cNvPr>
          <p:cNvSpPr txBox="1">
            <a:spLocks/>
          </p:cNvSpPr>
          <p:nvPr/>
        </p:nvSpPr>
        <p:spPr>
          <a:xfrm>
            <a:off x="839261" y="2720679"/>
            <a:ext cx="4373883" cy="867810"/>
          </a:xfrm>
          <a:prstGeom prst="rect">
            <a:avLst/>
          </a:prstGeom>
          <a:noFill/>
        </p:spPr>
        <p:txBody>
          <a:bodyPr vert="horz" lIns="0" tIns="0" rIns="0" bIns="0" rtlCol="0" anchor="t">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8" indent="0">
              <a:lnSpc>
                <a:spcPct val="100000"/>
              </a:lnSpc>
              <a:buNone/>
            </a:pPr>
            <a:r>
              <a:rPr lang="en-US" sz="2800" b="1" dirty="0">
                <a:solidFill>
                  <a:srgbClr val="FFFFFF"/>
                </a:solidFill>
                <a:latin typeface="Arial Black" panose="020B0604020202020204" pitchFamily="34" charset="0"/>
                <a:cs typeface="Arial Black" panose="020B0604020202020204" pitchFamily="34" charset="0"/>
              </a:rPr>
              <a:t>2% </a:t>
            </a:r>
            <a:r>
              <a:rPr lang="en-US" sz="2800" dirty="0">
                <a:solidFill>
                  <a:srgbClr val="FFFFFF"/>
                </a:solidFill>
                <a:latin typeface="Arial" panose="020B0604020202020204" pitchFamily="34" charset="0"/>
                <a:cs typeface="Arial" panose="020B0604020202020204" pitchFamily="34" charset="0"/>
              </a:rPr>
              <a:t>of CEOs </a:t>
            </a:r>
            <a:r>
              <a:rPr lang="en-US" sz="2800" dirty="0">
                <a:solidFill>
                  <a:srgbClr val="FF540A"/>
                </a:solidFill>
                <a:latin typeface="Arial" panose="020B0604020202020204" pitchFamily="34" charset="0"/>
                <a:cs typeface="Arial" panose="020B0604020202020204" pitchFamily="34" charset="0"/>
              </a:rPr>
              <a:t>discussed GenAI </a:t>
            </a:r>
            <a:r>
              <a:rPr lang="en-US" sz="2800" dirty="0">
                <a:solidFill>
                  <a:srgbClr val="FFFFFF"/>
                </a:solidFill>
                <a:latin typeface="Arial" panose="020B0604020202020204" pitchFamily="34" charset="0"/>
                <a:cs typeface="Arial" panose="020B0604020202020204" pitchFamily="34" charset="0"/>
              </a:rPr>
              <a:t>in their earning calls</a:t>
            </a:r>
          </a:p>
        </p:txBody>
      </p:sp>
      <p:sp>
        <p:nvSpPr>
          <p:cNvPr id="10" name="Rectangle 9">
            <a:extLst>
              <a:ext uri="{FF2B5EF4-FFF2-40B4-BE49-F238E27FC236}">
                <a16:creationId xmlns:a16="http://schemas.microsoft.com/office/drawing/2014/main" id="{CB8A5959-CC38-C1AF-1635-7B6F6174F831}"/>
              </a:ext>
            </a:extLst>
          </p:cNvPr>
          <p:cNvSpPr/>
          <p:nvPr/>
        </p:nvSpPr>
        <p:spPr>
          <a:xfrm>
            <a:off x="819512" y="3981168"/>
            <a:ext cx="622032" cy="414129"/>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Text Placeholder 2">
            <a:extLst>
              <a:ext uri="{FF2B5EF4-FFF2-40B4-BE49-F238E27FC236}">
                <a16:creationId xmlns:a16="http://schemas.microsoft.com/office/drawing/2014/main" id="{9C199BB9-56DD-6FBA-C564-7E30B9E1AB27}"/>
              </a:ext>
            </a:extLst>
          </p:cNvPr>
          <p:cNvSpPr txBox="1">
            <a:spLocks/>
          </p:cNvSpPr>
          <p:nvPr/>
        </p:nvSpPr>
        <p:spPr>
          <a:xfrm>
            <a:off x="839261" y="3984518"/>
            <a:ext cx="4044528" cy="867810"/>
          </a:xfrm>
          <a:prstGeom prst="rect">
            <a:avLst/>
          </a:prstGeom>
          <a:noFill/>
        </p:spPr>
        <p:txBody>
          <a:bodyPr vert="horz" lIns="0" tIns="0" rIns="0" bIns="0" rtlCol="0" anchor="t">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8" indent="0">
              <a:lnSpc>
                <a:spcPct val="100000"/>
              </a:lnSpc>
              <a:buNone/>
            </a:pPr>
            <a:r>
              <a:rPr lang="en-US" sz="2800" b="1" dirty="0">
                <a:solidFill>
                  <a:srgbClr val="FFFFFF"/>
                </a:solidFill>
                <a:latin typeface="Arial Black" panose="020B0604020202020204" pitchFamily="34" charset="0"/>
                <a:cs typeface="Arial Black" panose="020B0604020202020204" pitchFamily="34" charset="0"/>
              </a:rPr>
              <a:t>1% </a:t>
            </a:r>
            <a:r>
              <a:rPr lang="en-US" sz="2800" b="1" dirty="0">
                <a:solidFill>
                  <a:srgbClr val="FFFFFF"/>
                </a:solidFill>
                <a:latin typeface="Arial" panose="020B0604020202020204" pitchFamily="34" charset="0"/>
                <a:cs typeface="Arial" panose="020B0604020202020204" pitchFamily="34" charset="0"/>
              </a:rPr>
              <a:t>o</a:t>
            </a:r>
            <a:r>
              <a:rPr lang="en-US" sz="2800" dirty="0">
                <a:solidFill>
                  <a:srgbClr val="FFFFFF"/>
                </a:solidFill>
                <a:latin typeface="Arial" panose="020B0604020202020204" pitchFamily="34" charset="0"/>
                <a:cs typeface="Arial" panose="020B0604020202020204" pitchFamily="34" charset="0"/>
              </a:rPr>
              <a:t>f CEOs </a:t>
            </a:r>
            <a:r>
              <a:rPr lang="en-US" sz="2800" dirty="0">
                <a:solidFill>
                  <a:srgbClr val="FF540A"/>
                </a:solidFill>
                <a:latin typeface="Arial" panose="020B0604020202020204" pitchFamily="34" charset="0"/>
                <a:cs typeface="Arial" panose="020B0604020202020204" pitchFamily="34" charset="0"/>
              </a:rPr>
              <a:t>discussed deploying GenAI</a:t>
            </a:r>
            <a:endParaRPr lang="en-US" sz="2800" dirty="0">
              <a:solidFill>
                <a:srgbClr val="002856"/>
              </a:solidFill>
              <a:latin typeface="Arial" panose="020B0604020202020204" pitchFamily="34" charset="0"/>
              <a:cs typeface="Arial" panose="020B0604020202020204" pitchFamily="34" charset="0"/>
            </a:endParaRPr>
          </a:p>
        </p:txBody>
      </p:sp>
      <p:sp>
        <p:nvSpPr>
          <p:cNvPr id="12" name="Text Placeholder 2">
            <a:extLst>
              <a:ext uri="{FF2B5EF4-FFF2-40B4-BE49-F238E27FC236}">
                <a16:creationId xmlns:a16="http://schemas.microsoft.com/office/drawing/2014/main" id="{F516D2BA-294F-4D03-C0C6-325EAF570858}"/>
              </a:ext>
            </a:extLst>
          </p:cNvPr>
          <p:cNvSpPr txBox="1">
            <a:spLocks/>
          </p:cNvSpPr>
          <p:nvPr/>
        </p:nvSpPr>
        <p:spPr>
          <a:xfrm>
            <a:off x="819512" y="5336822"/>
            <a:ext cx="2665966" cy="414128"/>
          </a:xfrm>
          <a:prstGeom prst="rect">
            <a:avLst/>
          </a:prstGeom>
          <a:noFill/>
        </p:spPr>
        <p:txBody>
          <a:bodyPr vert="horz" lIns="0" tIns="0" rIns="0" bIns="0" rtlCol="0" anchor="t">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8" indent="0">
              <a:buNone/>
            </a:pPr>
            <a:r>
              <a:rPr lang="en-US" sz="1400" dirty="0">
                <a:solidFill>
                  <a:srgbClr val="FFFFFF"/>
                </a:solidFill>
                <a:latin typeface="Arial" panose="020B0604020202020204" pitchFamily="34" charset="0"/>
                <a:cs typeface="Arial" panose="020B0604020202020204" pitchFamily="34" charset="0"/>
              </a:rPr>
              <a:t>(From January to April 2023)</a:t>
            </a:r>
          </a:p>
        </p:txBody>
      </p:sp>
    </p:spTree>
    <p:extLst>
      <p:ext uri="{BB962C8B-B14F-4D97-AF65-F5344CB8AC3E}">
        <p14:creationId xmlns:p14="http://schemas.microsoft.com/office/powerpoint/2010/main" val="334244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40B6D412-CF23-8015-95A9-FE724164AD5A}"/>
              </a:ext>
            </a:extLst>
          </p:cNvPr>
          <p:cNvSpPr txBox="1">
            <a:spLocks/>
          </p:cNvSpPr>
          <p:nvPr/>
        </p:nvSpPr>
        <p:spPr>
          <a:xfrm>
            <a:off x="550908" y="1959367"/>
            <a:ext cx="7615192" cy="3462486"/>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1800"/>
              </a:spcBef>
              <a:spcAft>
                <a:spcPts val="0"/>
              </a:spcAft>
              <a:buSzPct val="100000"/>
              <a:buFont typeface="Arial" panose="020B0604020202020204" pitchFamily="34" charset="0"/>
              <a:buNone/>
              <a:defRPr sz="3200" b="0" kern="1200">
                <a:solidFill>
                  <a:schemeClr val="tx1"/>
                </a:solidFill>
                <a:latin typeface="+mn-lt"/>
                <a:ea typeface="+mn-ea"/>
                <a:cs typeface="+mn-cs"/>
              </a:defRPr>
            </a:lvl1pPr>
            <a:lvl2pPr marL="320040" indent="0" algn="l" defTabSz="914400" rtl="0" eaLnBrk="1" latinLnBrk="0" hangingPunct="1">
              <a:lnSpc>
                <a:spcPct val="100000"/>
              </a:lnSpc>
              <a:spcBef>
                <a:spcPts val="1800"/>
              </a:spcBef>
              <a:spcAft>
                <a:spcPts val="0"/>
              </a:spcAft>
              <a:buSzPct val="90000"/>
              <a:buFont typeface="Arial" panose="020B0604020202020204" pitchFamily="34" charset="0"/>
              <a:buNone/>
              <a:defRPr sz="3200" b="0" kern="1200">
                <a:solidFill>
                  <a:schemeClr val="tx1"/>
                </a:solidFill>
                <a:latin typeface="+mn-lt"/>
                <a:ea typeface="+mn-ea"/>
                <a:cs typeface="+mn-cs"/>
              </a:defRPr>
            </a:lvl2pPr>
            <a:lvl3pPr marL="548640" indent="0" algn="l" defTabSz="914400" rtl="0" eaLnBrk="1" latinLnBrk="0" hangingPunct="1">
              <a:lnSpc>
                <a:spcPct val="100000"/>
              </a:lnSpc>
              <a:spcBef>
                <a:spcPts val="1800"/>
              </a:spcBef>
              <a:spcAft>
                <a:spcPts val="0"/>
              </a:spcAft>
              <a:buSzPct val="100000"/>
              <a:buFont typeface="Arial" panose="020B0604020202020204" pitchFamily="34" charset="0"/>
              <a:buNone/>
              <a:defRPr sz="3200" b="0" kern="1200">
                <a:solidFill>
                  <a:schemeClr val="tx1"/>
                </a:solidFill>
                <a:latin typeface="+mn-lt"/>
                <a:ea typeface="+mn-ea"/>
                <a:cs typeface="+mn-cs"/>
              </a:defRPr>
            </a:lvl3pPr>
            <a:lvl4pPr marL="822960" indent="0" algn="l" defTabSz="914400" rtl="0" eaLnBrk="1" latinLnBrk="0" hangingPunct="1">
              <a:lnSpc>
                <a:spcPct val="100000"/>
              </a:lnSpc>
              <a:spcBef>
                <a:spcPts val="1800"/>
              </a:spcBef>
              <a:spcAft>
                <a:spcPts val="0"/>
              </a:spcAft>
              <a:buSzPct val="90000"/>
              <a:buFont typeface="Arial" panose="020B0604020202020204" pitchFamily="34" charset="0"/>
              <a:buNone/>
              <a:defRPr sz="3200" b="0" kern="1200">
                <a:solidFill>
                  <a:schemeClr val="tx1"/>
                </a:solidFill>
                <a:latin typeface="+mn-lt"/>
                <a:ea typeface="+mn-ea"/>
                <a:cs typeface="+mn-cs"/>
              </a:defRPr>
            </a:lvl4pPr>
            <a:lvl5pPr marL="1051560" indent="0" algn="l" defTabSz="914400" rtl="0" eaLnBrk="1" latinLnBrk="0" hangingPunct="1">
              <a:lnSpc>
                <a:spcPct val="100000"/>
              </a:lnSpc>
              <a:spcBef>
                <a:spcPts val="1800"/>
              </a:spcBef>
              <a:spcAft>
                <a:spcPts val="0"/>
              </a:spcAft>
              <a:buFont typeface="Arial" panose="020B0604020202020204" pitchFamily="34" charset="0"/>
              <a:buNone/>
              <a:defRPr sz="3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FF540A"/>
                </a:solidFill>
                <a:latin typeface="Arial" panose="020B0604020202020204" pitchFamily="34" charset="0"/>
                <a:cs typeface="Arial" panose="020B0604020202020204" pitchFamily="34" charset="0"/>
              </a:rPr>
              <a:t>Generative AI </a:t>
            </a:r>
            <a:r>
              <a:rPr lang="en-US" sz="2100" dirty="0">
                <a:solidFill>
                  <a:srgbClr val="FFFFFF"/>
                </a:solidFill>
                <a:latin typeface="Arial" panose="020B0604020202020204" pitchFamily="34" charset="0"/>
                <a:cs typeface="Arial" panose="020B0604020202020204" pitchFamily="34" charset="0"/>
              </a:rPr>
              <a:t>refers to artificial intelligence techniques that learn a representation of artifacts from data and use it to generate brand-new, completely original artifacts at scale, that preserve a likeness to original data.</a:t>
            </a:r>
          </a:p>
          <a:p>
            <a:r>
              <a:rPr lang="en-US" sz="2100" dirty="0">
                <a:solidFill>
                  <a:srgbClr val="FF540A"/>
                </a:solidFill>
                <a:latin typeface="Arial" panose="020B0604020202020204" pitchFamily="34" charset="0"/>
                <a:cs typeface="Arial" panose="020B0604020202020204" pitchFamily="34" charset="0"/>
              </a:rPr>
              <a:t>Generative AI </a:t>
            </a:r>
            <a:r>
              <a:rPr lang="en-US" sz="2100" dirty="0">
                <a:solidFill>
                  <a:srgbClr val="FFFFFF"/>
                </a:solidFill>
                <a:cs typeface="Arial"/>
              </a:rPr>
              <a:t>enables computers to generate brand-new, completely original variations of content (including images, video, music, speech and text). It can improve or alter existing content, and it can create new data elements and novel models of real-world objects, such as buildings, parts, drugs and materials.</a:t>
            </a:r>
          </a:p>
        </p:txBody>
      </p:sp>
      <p:pic>
        <p:nvPicPr>
          <p:cNvPr id="10" name="Graphic 9">
            <a:extLst>
              <a:ext uri="{FF2B5EF4-FFF2-40B4-BE49-F238E27FC236}">
                <a16:creationId xmlns:a16="http://schemas.microsoft.com/office/drawing/2014/main" id="{261DB4E2-95AF-350A-DA57-4CD49EB425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77902" y="2212782"/>
            <a:ext cx="3160073" cy="2457835"/>
          </a:xfrm>
          <a:prstGeom prst="rect">
            <a:avLst/>
          </a:prstGeom>
        </p:spPr>
      </p:pic>
      <p:sp>
        <p:nvSpPr>
          <p:cNvPr id="3" name="Title 1">
            <a:extLst>
              <a:ext uri="{FF2B5EF4-FFF2-40B4-BE49-F238E27FC236}">
                <a16:creationId xmlns:a16="http://schemas.microsoft.com/office/drawing/2014/main" id="{FE3D7B7B-EB69-76E1-E67D-3AE81F5D2F84}"/>
              </a:ext>
            </a:extLst>
          </p:cNvPr>
          <p:cNvSpPr txBox="1">
            <a:spLocks/>
          </p:cNvSpPr>
          <p:nvPr/>
        </p:nvSpPr>
        <p:spPr>
          <a:xfrm>
            <a:off x="550909" y="1084445"/>
            <a:ext cx="7186196" cy="615553"/>
          </a:xfrm>
          <a:prstGeom prst="rect">
            <a:avLst/>
          </a:prstGeom>
        </p:spPr>
        <p:txBody>
          <a:bodyPr vert="horz" lIns="0" tIns="0" rIns="0" bIns="0" rtlCol="0" anchor="b" anchorCtr="0">
            <a:noAutofit/>
          </a:bodyPr>
          <a:lstStyle>
            <a:lvl1pPr algn="l" defTabSz="914400" rtl="0" eaLnBrk="1" latinLnBrk="0" hangingPunct="1">
              <a:lnSpc>
                <a:spcPct val="90000"/>
              </a:lnSpc>
              <a:spcBef>
                <a:spcPts val="0"/>
              </a:spcBef>
              <a:spcAft>
                <a:spcPts val="1200"/>
              </a:spcAft>
              <a:buNone/>
              <a:defRPr sz="3600" kern="1200">
                <a:solidFill>
                  <a:srgbClr val="009AD7"/>
                </a:solidFill>
                <a:latin typeface="+mj-lt"/>
                <a:ea typeface="+mj-ea"/>
                <a:cs typeface="+mj-cs"/>
              </a:defRPr>
            </a:lvl1pPr>
          </a:lstStyle>
          <a:p>
            <a:pPr marL="0" marR="0" lvl="0" indent="0" algn="l" defTabSz="914400" rtl="0" eaLnBrk="1" fontAlgn="auto" latinLnBrk="0" hangingPunct="1">
              <a:lnSpc>
                <a:spcPct val="90000"/>
              </a:lnSpc>
              <a:spcBef>
                <a:spcPts val="0"/>
              </a:spcBef>
              <a:spcAft>
                <a:spcPts val="1200"/>
              </a:spcAft>
              <a:buClrTx/>
              <a:buSzTx/>
              <a:buFontTx/>
              <a:buNone/>
              <a:tabLst/>
              <a:defRPr/>
            </a:pPr>
            <a:r>
              <a:rPr kumimoji="0" lang="en-US" sz="3600" b="0" i="0" u="none" strike="noStrike" kern="1200" cap="none" spc="0" normalizeH="0" baseline="0" noProof="0" dirty="0">
                <a:ln>
                  <a:noFill/>
                </a:ln>
                <a:solidFill>
                  <a:srgbClr val="FF540A"/>
                </a:solidFill>
                <a:effectLst/>
                <a:uLnTx/>
                <a:uFillTx/>
                <a:latin typeface="Arial Black"/>
                <a:ea typeface="+mj-ea"/>
                <a:cs typeface="+mj-cs"/>
              </a:rPr>
              <a:t>Generative AI Definition</a:t>
            </a:r>
          </a:p>
        </p:txBody>
      </p:sp>
    </p:spTree>
    <p:extLst>
      <p:ext uri="{BB962C8B-B14F-4D97-AF65-F5344CB8AC3E}">
        <p14:creationId xmlns:p14="http://schemas.microsoft.com/office/powerpoint/2010/main" val="758009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8"/>
          <p:cNvSpPr txBox="1">
            <a:spLocks noGrp="1"/>
          </p:cNvSpPr>
          <p:nvPr>
            <p:ph type="title"/>
          </p:nvPr>
        </p:nvSpPr>
        <p:spPr>
          <a:xfrm>
            <a:off x="457200" y="361950"/>
            <a:ext cx="11503152" cy="451231"/>
          </a:xfrm>
          <a:prstGeom prst="rect">
            <a:avLst/>
          </a:prstGeom>
          <a:noFill/>
          <a:ln>
            <a:noFill/>
          </a:ln>
        </p:spPr>
        <p:txBody>
          <a:bodyPr spcFirstLastPara="1" wrap="square" lIns="0" tIns="0" rIns="0" bIns="0" anchor="t" anchorCtr="0">
            <a:noAutofit/>
          </a:bodyPr>
          <a:lstStyle/>
          <a:p>
            <a:pPr>
              <a:spcBef>
                <a:spcPts val="0"/>
              </a:spcBef>
            </a:pPr>
            <a:r>
              <a:rPr lang="en-US" dirty="0"/>
              <a:t>Business Artifacts That GenAI Can Generate Today</a:t>
            </a:r>
          </a:p>
        </p:txBody>
      </p:sp>
      <p:sp>
        <p:nvSpPr>
          <p:cNvPr id="1697" name="Google Shape;1697;p8"/>
          <p:cNvSpPr/>
          <p:nvPr/>
        </p:nvSpPr>
        <p:spPr>
          <a:xfrm>
            <a:off x="4685231" y="1003695"/>
            <a:ext cx="1768271" cy="432660"/>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790" dirty="0">
                <a:solidFill>
                  <a:srgbClr val="FFFFFF"/>
                </a:solidFill>
                <a:latin typeface="Arial"/>
                <a:ea typeface="Arial"/>
                <a:cs typeface="Arial"/>
                <a:sym typeface="Arial"/>
              </a:rPr>
              <a:t>Generative AI</a:t>
            </a:r>
          </a:p>
        </p:txBody>
      </p:sp>
      <p:sp>
        <p:nvSpPr>
          <p:cNvPr id="1698" name="Google Shape;1698;p8"/>
          <p:cNvSpPr/>
          <p:nvPr/>
        </p:nvSpPr>
        <p:spPr>
          <a:xfrm>
            <a:off x="4685230" y="1980122"/>
            <a:ext cx="1768271" cy="432660"/>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790" dirty="0">
                <a:solidFill>
                  <a:srgbClr val="FFFFFF"/>
                </a:solidFill>
                <a:latin typeface="Arial"/>
                <a:ea typeface="Arial"/>
                <a:cs typeface="Arial"/>
                <a:sym typeface="Arial"/>
              </a:rPr>
              <a:t>Artifacts</a:t>
            </a:r>
          </a:p>
        </p:txBody>
      </p:sp>
      <p:cxnSp>
        <p:nvCxnSpPr>
          <p:cNvPr id="1699" name="Google Shape;1699;p8"/>
          <p:cNvCxnSpPr>
            <a:stCxn id="1697" idx="2"/>
            <a:endCxn id="1698" idx="0"/>
          </p:cNvCxnSpPr>
          <p:nvPr/>
        </p:nvCxnSpPr>
        <p:spPr>
          <a:xfrm rot="5400000">
            <a:off x="5297484" y="1708238"/>
            <a:ext cx="543767" cy="1"/>
          </a:xfrm>
          <a:prstGeom prst="bentConnector3">
            <a:avLst>
              <a:gd name="adj1" fmla="val 50000"/>
            </a:avLst>
          </a:prstGeom>
          <a:noFill/>
          <a:ln w="25400" cap="flat" cmpd="sng">
            <a:solidFill>
              <a:srgbClr val="6F7878"/>
            </a:solidFill>
            <a:prstDash val="solid"/>
            <a:miter lim="800000"/>
            <a:headEnd type="none" w="sm" len="sm"/>
            <a:tailEnd type="triangle" w="lg" len="med"/>
          </a:ln>
        </p:spPr>
      </p:cxnSp>
      <p:sp>
        <p:nvSpPr>
          <p:cNvPr id="1700" name="Google Shape;1700;p8"/>
          <p:cNvSpPr/>
          <p:nvPr/>
        </p:nvSpPr>
        <p:spPr>
          <a:xfrm>
            <a:off x="450228" y="2842331"/>
            <a:ext cx="1764792" cy="508244"/>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Audio/Visual</a:t>
            </a:r>
          </a:p>
        </p:txBody>
      </p:sp>
      <p:sp>
        <p:nvSpPr>
          <p:cNvPr id="1701" name="Google Shape;1701;p8"/>
          <p:cNvSpPr/>
          <p:nvPr/>
        </p:nvSpPr>
        <p:spPr>
          <a:xfrm>
            <a:off x="2356909" y="2842331"/>
            <a:ext cx="1764792" cy="508244"/>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Programming &amp; </a:t>
            </a:r>
            <a:endParaRPr lang="en-US" sz="160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Data Assets</a:t>
            </a:r>
          </a:p>
        </p:txBody>
      </p:sp>
      <p:sp>
        <p:nvSpPr>
          <p:cNvPr id="1702" name="Google Shape;1702;p8"/>
          <p:cNvSpPr/>
          <p:nvPr/>
        </p:nvSpPr>
        <p:spPr>
          <a:xfrm>
            <a:off x="4263590" y="2842331"/>
            <a:ext cx="1764792" cy="508244"/>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Natural Language </a:t>
            </a:r>
          </a:p>
        </p:txBody>
      </p:sp>
      <p:cxnSp>
        <p:nvCxnSpPr>
          <p:cNvPr id="1703" name="Google Shape;1703;p8"/>
          <p:cNvCxnSpPr>
            <a:cxnSpLocks/>
            <a:endCxn id="1700" idx="0"/>
          </p:cNvCxnSpPr>
          <p:nvPr/>
        </p:nvCxnSpPr>
        <p:spPr>
          <a:xfrm rot="10800000" flipV="1">
            <a:off x="1332624" y="2576815"/>
            <a:ext cx="3352740" cy="265516"/>
          </a:xfrm>
          <a:prstGeom prst="bentConnector2">
            <a:avLst/>
          </a:prstGeom>
          <a:noFill/>
          <a:ln w="25400" cap="flat" cmpd="sng">
            <a:solidFill>
              <a:srgbClr val="6F7878"/>
            </a:solidFill>
            <a:prstDash val="solid"/>
            <a:miter lim="800000"/>
            <a:headEnd type="none" w="sm" len="sm"/>
            <a:tailEnd type="triangle" w="lg" len="med"/>
          </a:ln>
        </p:spPr>
      </p:cxnSp>
      <p:cxnSp>
        <p:nvCxnSpPr>
          <p:cNvPr id="1704" name="Google Shape;1704;p8"/>
          <p:cNvCxnSpPr>
            <a:cxnSpLocks/>
            <a:endCxn id="1701" idx="0"/>
          </p:cNvCxnSpPr>
          <p:nvPr/>
        </p:nvCxnSpPr>
        <p:spPr>
          <a:xfrm rot="10800000" flipV="1">
            <a:off x="3239305" y="2576815"/>
            <a:ext cx="1446044" cy="265516"/>
          </a:xfrm>
          <a:prstGeom prst="bentConnector2">
            <a:avLst/>
          </a:prstGeom>
          <a:noFill/>
          <a:ln w="25400" cap="flat" cmpd="sng">
            <a:solidFill>
              <a:srgbClr val="6F7878"/>
            </a:solidFill>
            <a:prstDash val="solid"/>
            <a:miter lim="800000"/>
            <a:headEnd type="none" w="sm" len="sm"/>
            <a:tailEnd type="triangle" w="lg" len="med"/>
          </a:ln>
        </p:spPr>
      </p:cxnSp>
      <p:cxnSp>
        <p:nvCxnSpPr>
          <p:cNvPr id="1705" name="Google Shape;1705;p8"/>
          <p:cNvCxnSpPr>
            <a:cxnSpLocks/>
            <a:endCxn id="1702" idx="0"/>
          </p:cNvCxnSpPr>
          <p:nvPr/>
        </p:nvCxnSpPr>
        <p:spPr>
          <a:xfrm>
            <a:off x="4685698" y="2576815"/>
            <a:ext cx="460288" cy="265516"/>
          </a:xfrm>
          <a:prstGeom prst="bentConnector2">
            <a:avLst/>
          </a:prstGeom>
          <a:noFill/>
          <a:ln w="25400" cap="flat" cmpd="sng">
            <a:solidFill>
              <a:srgbClr val="6F7878"/>
            </a:solidFill>
            <a:prstDash val="solid"/>
            <a:miter lim="800000"/>
            <a:headEnd type="none" w="sm" len="sm"/>
            <a:tailEnd type="triangle" w="lg" len="med"/>
          </a:ln>
        </p:spPr>
      </p:cxnSp>
      <p:sp>
        <p:nvSpPr>
          <p:cNvPr id="1706" name="Google Shape;1706;p8"/>
          <p:cNvSpPr/>
          <p:nvPr/>
        </p:nvSpPr>
        <p:spPr>
          <a:xfrm>
            <a:off x="6170271" y="2842331"/>
            <a:ext cx="1764792" cy="508244"/>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Designs</a:t>
            </a:r>
          </a:p>
        </p:txBody>
      </p:sp>
      <p:sp>
        <p:nvSpPr>
          <p:cNvPr id="1707" name="Google Shape;1707;p8"/>
          <p:cNvSpPr txBox="1"/>
          <p:nvPr/>
        </p:nvSpPr>
        <p:spPr>
          <a:xfrm>
            <a:off x="2416681" y="3347464"/>
            <a:ext cx="1753492" cy="2246769"/>
          </a:xfrm>
          <a:prstGeom prst="rect">
            <a:avLst/>
          </a:prstGeom>
          <a:noFill/>
          <a:ln w="9525" cap="flat" cmpd="sng">
            <a:noFill/>
            <a:prstDash val="solid"/>
            <a:round/>
            <a:headEnd type="none" w="sm" len="sm"/>
            <a:tailEnd type="none" w="sm" len="sm"/>
          </a:ln>
        </p:spPr>
        <p:txBody>
          <a:bodyPr spcFirstLastPara="1" wrap="square" lIns="0" tIns="0" rIns="0" bIns="0" anchor="t" anchorCtr="0">
            <a:spAutoFit/>
          </a:bodyPr>
          <a:lstStyle/>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Training data — e.g., events, POS, behavior</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Test and synthetic data</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Code</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Context data — e.g., market conditions</a:t>
            </a:r>
            <a:endParaRPr lang="en-US" sz="1400" dirty="0">
              <a:solidFill>
                <a:srgbClr val="000000"/>
              </a:solidFill>
              <a:latin typeface="Arial" panose="020B0604020202020204" pitchFamily="34" charset="0"/>
              <a:ea typeface="Arial"/>
              <a:cs typeface="Arial" panose="020B0604020202020204" pitchFamily="34" charset="0"/>
            </a:endParaRPr>
          </a:p>
        </p:txBody>
      </p:sp>
      <p:sp>
        <p:nvSpPr>
          <p:cNvPr id="1708" name="Google Shape;1708;p8"/>
          <p:cNvSpPr txBox="1"/>
          <p:nvPr/>
        </p:nvSpPr>
        <p:spPr>
          <a:xfrm>
            <a:off x="4328111" y="3347464"/>
            <a:ext cx="1660143" cy="2547727"/>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Questions/</a:t>
            </a:r>
            <a:br>
              <a:rPr lang="en-US" sz="1400" dirty="0">
                <a:solidFill>
                  <a:srgbClr val="000000"/>
                </a:solidFill>
                <a:latin typeface="Arial" panose="020B0604020202020204" pitchFamily="34" charset="0"/>
                <a:ea typeface="Arial"/>
                <a:cs typeface="Arial" panose="020B0604020202020204" pitchFamily="34" charset="0"/>
                <a:sym typeface="Arial"/>
              </a:rPr>
            </a:br>
            <a:r>
              <a:rPr lang="en-US" sz="1400" dirty="0">
                <a:solidFill>
                  <a:srgbClr val="000000"/>
                </a:solidFill>
                <a:latin typeface="Arial" panose="020B0604020202020204" pitchFamily="34" charset="0"/>
                <a:ea typeface="Arial"/>
                <a:cs typeface="Arial" panose="020B0604020202020204" pitchFamily="34" charset="0"/>
                <a:sym typeface="Arial"/>
              </a:rPr>
              <a:t>answers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Summaries/</a:t>
            </a:r>
            <a:br>
              <a:rPr lang="en-US" sz="1400" dirty="0">
                <a:solidFill>
                  <a:srgbClr val="000000"/>
                </a:solidFill>
                <a:latin typeface="Arial" panose="020B0604020202020204" pitchFamily="34" charset="0"/>
                <a:ea typeface="Arial"/>
                <a:cs typeface="Arial" panose="020B0604020202020204" pitchFamily="34" charset="0"/>
                <a:sym typeface="Arial"/>
              </a:rPr>
            </a:br>
            <a:r>
              <a:rPr lang="en-US" sz="1400" dirty="0">
                <a:solidFill>
                  <a:srgbClr val="000000"/>
                </a:solidFill>
                <a:latin typeface="Arial" panose="020B0604020202020204" pitchFamily="34" charset="0"/>
                <a:ea typeface="Arial"/>
                <a:cs typeface="Arial" panose="020B0604020202020204" pitchFamily="34" charset="0"/>
                <a:sym typeface="Arial"/>
              </a:rPr>
              <a:t>roundups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Stories/narratives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Documents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Job listings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endParaRPr sz="1400" dirty="0">
              <a:solidFill>
                <a:srgbClr val="000000"/>
              </a:solidFill>
              <a:latin typeface="Arial" panose="020B0604020202020204" pitchFamily="34" charset="0"/>
              <a:ea typeface="Arial"/>
              <a:cs typeface="Arial" panose="020B0604020202020204" pitchFamily="34" charset="0"/>
            </a:endParaRPr>
          </a:p>
        </p:txBody>
      </p:sp>
      <p:sp>
        <p:nvSpPr>
          <p:cNvPr id="1709" name="Google Shape;1709;p8"/>
          <p:cNvSpPr txBox="1"/>
          <p:nvPr/>
        </p:nvSpPr>
        <p:spPr>
          <a:xfrm>
            <a:off x="504077" y="3347464"/>
            <a:ext cx="1660143" cy="2549061"/>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2D/3D faces/</a:t>
            </a:r>
            <a:br>
              <a:rPr lang="en-US" sz="1400" dirty="0">
                <a:solidFill>
                  <a:srgbClr val="000000"/>
                </a:solidFill>
                <a:latin typeface="Arial" panose="020B0604020202020204" pitchFamily="34" charset="0"/>
                <a:ea typeface="Arial"/>
                <a:cs typeface="Arial" panose="020B0604020202020204" pitchFamily="34" charset="0"/>
                <a:sym typeface="Arial"/>
              </a:rPr>
            </a:br>
            <a:r>
              <a:rPr lang="en-US" sz="1400" dirty="0">
                <a:solidFill>
                  <a:srgbClr val="000000"/>
                </a:solidFill>
                <a:latin typeface="Arial" panose="020B0604020202020204" pitchFamily="34" charset="0"/>
                <a:ea typeface="Arial"/>
                <a:cs typeface="Arial" panose="020B0604020202020204" pitchFamily="34" charset="0"/>
                <a:sym typeface="Arial"/>
              </a:rPr>
              <a:t>bodies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Drawings/</a:t>
            </a:r>
            <a:br>
              <a:rPr lang="en-US" sz="1400" dirty="0">
                <a:solidFill>
                  <a:srgbClr val="000000"/>
                </a:solidFill>
                <a:latin typeface="Arial" panose="020B0604020202020204" pitchFamily="34" charset="0"/>
                <a:ea typeface="Arial"/>
                <a:cs typeface="Arial" panose="020B0604020202020204" pitchFamily="34" charset="0"/>
                <a:sym typeface="Arial"/>
              </a:rPr>
            </a:br>
            <a:r>
              <a:rPr lang="en-US" sz="1400" dirty="0">
                <a:solidFill>
                  <a:srgbClr val="000000"/>
                </a:solidFill>
                <a:latin typeface="Arial" panose="020B0604020202020204" pitchFamily="34" charset="0"/>
                <a:ea typeface="Arial"/>
                <a:cs typeface="Arial" panose="020B0604020202020204" pitchFamily="34" charset="0"/>
                <a:sym typeface="Arial"/>
              </a:rPr>
              <a:t>photographs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Art</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Voice/visual characters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Music</a:t>
            </a:r>
            <a:endParaRPr lang="en-US" sz="1400" dirty="0">
              <a:solidFill>
                <a:srgbClr val="000000"/>
              </a:solidFill>
              <a:latin typeface="Arial" panose="020B0604020202020204" pitchFamily="34" charset="0"/>
              <a:ea typeface="Arial"/>
              <a:cs typeface="Arial" panose="020B0604020202020204" pitchFamily="34" charset="0"/>
            </a:endParaRPr>
          </a:p>
        </p:txBody>
      </p:sp>
      <p:cxnSp>
        <p:nvCxnSpPr>
          <p:cNvPr id="1710" name="Google Shape;1710;p8"/>
          <p:cNvCxnSpPr>
            <a:cxnSpLocks/>
            <a:endCxn id="1706" idx="0"/>
          </p:cNvCxnSpPr>
          <p:nvPr/>
        </p:nvCxnSpPr>
        <p:spPr>
          <a:xfrm>
            <a:off x="4685652" y="2576515"/>
            <a:ext cx="2367015" cy="265816"/>
          </a:xfrm>
          <a:prstGeom prst="bentConnector2">
            <a:avLst/>
          </a:prstGeom>
          <a:noFill/>
          <a:ln w="25400" cap="flat" cmpd="sng">
            <a:solidFill>
              <a:srgbClr val="6F7878"/>
            </a:solidFill>
            <a:prstDash val="solid"/>
            <a:miter lim="800000"/>
            <a:headEnd type="none" w="sm" len="sm"/>
            <a:tailEnd type="triangle" w="lg" len="med"/>
          </a:ln>
        </p:spPr>
      </p:cxnSp>
      <p:sp>
        <p:nvSpPr>
          <p:cNvPr id="1711" name="Google Shape;1711;p8"/>
          <p:cNvSpPr/>
          <p:nvPr/>
        </p:nvSpPr>
        <p:spPr>
          <a:xfrm>
            <a:off x="8784827" y="2010267"/>
            <a:ext cx="1768271" cy="508244"/>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Learning Methods</a:t>
            </a:r>
          </a:p>
        </p:txBody>
      </p:sp>
      <p:cxnSp>
        <p:nvCxnSpPr>
          <p:cNvPr id="1712" name="Google Shape;1712;p8"/>
          <p:cNvCxnSpPr>
            <a:cxnSpLocks/>
            <a:stCxn id="1697" idx="2"/>
            <a:endCxn id="1711" idx="0"/>
          </p:cNvCxnSpPr>
          <p:nvPr/>
        </p:nvCxnSpPr>
        <p:spPr>
          <a:xfrm rot="16200000" flipH="1">
            <a:off x="7332209" y="-326487"/>
            <a:ext cx="573912" cy="4099596"/>
          </a:xfrm>
          <a:prstGeom prst="bentConnector3">
            <a:avLst>
              <a:gd name="adj1" fmla="val 50000"/>
            </a:avLst>
          </a:prstGeom>
          <a:noFill/>
          <a:ln w="25400" cap="flat" cmpd="sng">
            <a:solidFill>
              <a:srgbClr val="6F7878"/>
            </a:solidFill>
            <a:prstDash val="solid"/>
            <a:miter lim="800000"/>
            <a:headEnd type="none" w="sm" len="sm"/>
            <a:tailEnd type="triangle" w="lg" len="med"/>
          </a:ln>
        </p:spPr>
      </p:cxnSp>
      <p:sp>
        <p:nvSpPr>
          <p:cNvPr id="1713" name="Google Shape;1713;p8"/>
          <p:cNvSpPr txBox="1"/>
          <p:nvPr/>
        </p:nvSpPr>
        <p:spPr>
          <a:xfrm>
            <a:off x="10039908" y="3347464"/>
            <a:ext cx="1787970" cy="2550834"/>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Rules/inferences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Reinforcement learning models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Alternative learning mechanisms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endParaRPr sz="1400" dirty="0">
              <a:solidFill>
                <a:srgbClr val="000000"/>
              </a:solidFill>
              <a:latin typeface="Arial" panose="020B0604020202020204" pitchFamily="34" charset="0"/>
              <a:ea typeface="Arial"/>
              <a:cs typeface="Arial" panose="020B0604020202020204" pitchFamily="34" charset="0"/>
            </a:endParaRPr>
          </a:p>
        </p:txBody>
      </p:sp>
      <p:sp>
        <p:nvSpPr>
          <p:cNvPr id="1714" name="Google Shape;1714;p8"/>
          <p:cNvSpPr/>
          <p:nvPr/>
        </p:nvSpPr>
        <p:spPr>
          <a:xfrm>
            <a:off x="8076952" y="2842331"/>
            <a:ext cx="1764792" cy="508244"/>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Strategies</a:t>
            </a:r>
          </a:p>
        </p:txBody>
      </p:sp>
      <p:sp>
        <p:nvSpPr>
          <p:cNvPr id="1715" name="Google Shape;1715;p8"/>
          <p:cNvSpPr/>
          <p:nvPr/>
        </p:nvSpPr>
        <p:spPr>
          <a:xfrm>
            <a:off x="9983631" y="2842331"/>
            <a:ext cx="1764792" cy="508244"/>
          </a:xfrm>
          <a:prstGeom prst="roundRect">
            <a:avLst>
              <a:gd name="adj" fmla="val 0"/>
            </a:avLst>
          </a:prstGeom>
          <a:solidFill>
            <a:srgbClr val="002856"/>
          </a:solidFill>
          <a:ln>
            <a:noFill/>
          </a:ln>
        </p:spPr>
        <p:txBody>
          <a:bodyPr spcFirstLastPara="1" wrap="square" lIns="87650" tIns="43800" rIns="87650" bIns="43800" anchor="ctr" anchorCtr="0">
            <a:noAutofit/>
          </a:bodyPr>
          <a:lstStyle/>
          <a:p>
            <a:pPr marL="0" marR="0" lvl="0" indent="0" algn="ctr" rtl="0">
              <a:lnSpc>
                <a:spcPct val="100000"/>
              </a:lnSpc>
              <a:spcBef>
                <a:spcPts val="0"/>
              </a:spcBef>
              <a:spcAft>
                <a:spcPts val="0"/>
              </a:spcAft>
              <a:buNone/>
            </a:pPr>
            <a:r>
              <a:rPr lang="en-US" sz="1600" dirty="0">
                <a:solidFill>
                  <a:srgbClr val="FFFFFF"/>
                </a:solidFill>
                <a:latin typeface="Arial"/>
                <a:ea typeface="Arial"/>
                <a:cs typeface="Arial"/>
                <a:sym typeface="Arial"/>
              </a:rPr>
              <a:t>Tactics</a:t>
            </a:r>
          </a:p>
        </p:txBody>
      </p:sp>
      <p:sp>
        <p:nvSpPr>
          <p:cNvPr id="1716" name="Google Shape;1716;p8"/>
          <p:cNvSpPr txBox="1"/>
          <p:nvPr/>
        </p:nvSpPr>
        <p:spPr>
          <a:xfrm>
            <a:off x="8134375" y="3347464"/>
            <a:ext cx="1770607" cy="2557507"/>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Unprogrammed game strategies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Unanticipated strategic scenarios</a:t>
            </a:r>
            <a:endParaRPr lang="en-US" sz="1400" dirty="0">
              <a:solidFill>
                <a:srgbClr val="000000"/>
              </a:solidFill>
              <a:latin typeface="Arial" panose="020B0604020202020204" pitchFamily="34" charset="0"/>
              <a:ea typeface="Arial"/>
              <a:cs typeface="Arial" panose="020B0604020202020204" pitchFamily="34" charset="0"/>
            </a:endParaRPr>
          </a:p>
        </p:txBody>
      </p:sp>
      <p:cxnSp>
        <p:nvCxnSpPr>
          <p:cNvPr id="1717" name="Google Shape;1717;p8"/>
          <p:cNvCxnSpPr>
            <a:cxnSpLocks/>
            <a:stCxn id="1711" idx="2"/>
            <a:endCxn id="1714" idx="0"/>
          </p:cNvCxnSpPr>
          <p:nvPr/>
        </p:nvCxnSpPr>
        <p:spPr>
          <a:xfrm rot="5400000">
            <a:off x="9152246" y="2325614"/>
            <a:ext cx="323820" cy="709615"/>
          </a:xfrm>
          <a:prstGeom prst="bentConnector3">
            <a:avLst>
              <a:gd name="adj1" fmla="val 50000"/>
            </a:avLst>
          </a:prstGeom>
          <a:noFill/>
          <a:ln w="25400" cap="flat" cmpd="sng">
            <a:solidFill>
              <a:srgbClr val="6F7878"/>
            </a:solidFill>
            <a:prstDash val="solid"/>
            <a:miter lim="800000"/>
            <a:headEnd type="none" w="sm" len="sm"/>
            <a:tailEnd type="triangle" w="lg" len="med"/>
          </a:ln>
        </p:spPr>
      </p:cxnSp>
      <p:cxnSp>
        <p:nvCxnSpPr>
          <p:cNvPr id="1718" name="Google Shape;1718;p8"/>
          <p:cNvCxnSpPr>
            <a:cxnSpLocks/>
            <a:stCxn id="1711" idx="2"/>
            <a:endCxn id="1715" idx="0"/>
          </p:cNvCxnSpPr>
          <p:nvPr/>
        </p:nvCxnSpPr>
        <p:spPr>
          <a:xfrm rot="16200000" flipH="1">
            <a:off x="10105585" y="2081889"/>
            <a:ext cx="323820" cy="1197064"/>
          </a:xfrm>
          <a:prstGeom prst="bentConnector3">
            <a:avLst>
              <a:gd name="adj1" fmla="val 50000"/>
            </a:avLst>
          </a:prstGeom>
          <a:noFill/>
          <a:ln w="25400" cap="flat" cmpd="sng">
            <a:solidFill>
              <a:srgbClr val="6F7878"/>
            </a:solidFill>
            <a:prstDash val="solid"/>
            <a:miter lim="800000"/>
            <a:headEnd type="none" w="sm" len="sm"/>
            <a:tailEnd type="triangle" w="lg" len="med"/>
          </a:ln>
        </p:spPr>
      </p:cxnSp>
      <p:sp>
        <p:nvSpPr>
          <p:cNvPr id="1719" name="Google Shape;1719;p8"/>
          <p:cNvSpPr txBox="1"/>
          <p:nvPr/>
        </p:nvSpPr>
        <p:spPr>
          <a:xfrm>
            <a:off x="6228226" y="3347464"/>
            <a:ext cx="1706660" cy="2547727"/>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Product designs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Materials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3D models </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Game worlds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Process flows</a:t>
            </a:r>
            <a:endParaRPr lang="en-US" sz="1400" dirty="0">
              <a:solidFill>
                <a:srgbClr val="000000"/>
              </a:solidFill>
              <a:latin typeface="Arial" panose="020B0604020202020204" pitchFamily="34" charset="0"/>
              <a:ea typeface="Arial"/>
              <a:cs typeface="Arial" panose="020B0604020202020204" pitchFamily="34" charset="0"/>
            </a:endParaRPr>
          </a:p>
          <a:p>
            <a:pPr marL="137160" marR="0" lvl="0" indent="-137160" algn="l" rtl="0">
              <a:lnSpc>
                <a:spcPct val="100000"/>
              </a:lnSpc>
              <a:spcBef>
                <a:spcPts val="600"/>
              </a:spcBef>
              <a:spcAft>
                <a:spcPts val="0"/>
              </a:spcAft>
              <a:buClr>
                <a:srgbClr val="000000"/>
              </a:buClr>
              <a:buSzPct val="100000"/>
              <a:buFont typeface="Arial" panose="020B0604020202020204" pitchFamily="34" charset="0"/>
              <a:buChar char="•"/>
            </a:pPr>
            <a:r>
              <a:rPr lang="en-US" sz="1400" dirty="0">
                <a:solidFill>
                  <a:srgbClr val="000000"/>
                </a:solidFill>
                <a:latin typeface="Arial" panose="020B0604020202020204" pitchFamily="34" charset="0"/>
                <a:ea typeface="Arial"/>
                <a:cs typeface="Arial" panose="020B0604020202020204" pitchFamily="34" charset="0"/>
                <a:sym typeface="Arial"/>
              </a:rPr>
              <a:t>Schematics/</a:t>
            </a:r>
            <a:br>
              <a:rPr lang="en-US" sz="1400" dirty="0">
                <a:solidFill>
                  <a:srgbClr val="000000"/>
                </a:solidFill>
                <a:latin typeface="Arial" panose="020B0604020202020204" pitchFamily="34" charset="0"/>
                <a:ea typeface="Arial"/>
                <a:cs typeface="Arial" panose="020B0604020202020204" pitchFamily="34" charset="0"/>
                <a:sym typeface="Arial"/>
              </a:rPr>
            </a:br>
            <a:r>
              <a:rPr lang="en-US" sz="1400" dirty="0">
                <a:solidFill>
                  <a:srgbClr val="000000"/>
                </a:solidFill>
                <a:latin typeface="Arial" panose="020B0604020202020204" pitchFamily="34" charset="0"/>
                <a:ea typeface="Arial"/>
                <a:cs typeface="Arial" panose="020B0604020202020204" pitchFamily="34" charset="0"/>
                <a:sym typeface="Arial"/>
              </a:rPr>
              <a:t>specifications</a:t>
            </a:r>
            <a:br>
              <a:rPr lang="en-US" sz="1400" dirty="0">
                <a:solidFill>
                  <a:srgbClr val="000000"/>
                </a:solidFill>
                <a:latin typeface="Arial" panose="020B0604020202020204" pitchFamily="34" charset="0"/>
                <a:ea typeface="Arial"/>
                <a:cs typeface="Arial" panose="020B0604020202020204" pitchFamily="34" charset="0"/>
                <a:sym typeface="Arial"/>
              </a:rPr>
            </a:br>
            <a:r>
              <a:rPr lang="en-US" sz="1400" dirty="0">
                <a:solidFill>
                  <a:srgbClr val="000000"/>
                </a:solidFill>
                <a:latin typeface="Arial" panose="020B0604020202020204" pitchFamily="34" charset="0"/>
                <a:ea typeface="Arial"/>
                <a:cs typeface="Arial" panose="020B0604020202020204" pitchFamily="34" charset="0"/>
                <a:sym typeface="Arial"/>
              </a:rPr>
              <a:t>— </a:t>
            </a:r>
            <a:r>
              <a:rPr lang="en-US" sz="1200" dirty="0">
                <a:solidFill>
                  <a:srgbClr val="000000"/>
                </a:solidFill>
                <a:latin typeface="Arial" panose="020B0604020202020204" pitchFamily="34" charset="0"/>
                <a:ea typeface="Arial"/>
                <a:cs typeface="Arial" panose="020B0604020202020204" pitchFamily="34" charset="0"/>
                <a:sym typeface="Arial"/>
              </a:rPr>
              <a:t>e.g., drugs, infrastructure and buildings, film edits</a:t>
            </a:r>
            <a:endParaRPr lang="en-US" sz="1200" dirty="0">
              <a:solidFill>
                <a:srgbClr val="000000"/>
              </a:solidFill>
              <a:latin typeface="Arial" panose="020B0604020202020204" pitchFamily="34" charset="0"/>
              <a:ea typeface="Arial"/>
              <a:cs typeface="Arial" panose="020B0604020202020204" pitchFamily="34" charset="0"/>
            </a:endParaRPr>
          </a:p>
        </p:txBody>
      </p:sp>
      <p:sp>
        <p:nvSpPr>
          <p:cNvPr id="17" name="Rectangle 16">
            <a:extLst>
              <a:ext uri="{FF2B5EF4-FFF2-40B4-BE49-F238E27FC236}">
                <a16:creationId xmlns:a16="http://schemas.microsoft.com/office/drawing/2014/main" id="{53AC571E-E1ED-B33D-0892-47DA3C6A8404}"/>
              </a:ext>
            </a:extLst>
          </p:cNvPr>
          <p:cNvSpPr/>
          <p:nvPr/>
        </p:nvSpPr>
        <p:spPr>
          <a:xfrm>
            <a:off x="450228" y="2842330"/>
            <a:ext cx="1764792" cy="3162685"/>
          </a:xfrm>
          <a:prstGeom prst="rect">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1DAF5D-4C62-B406-D466-969788431658}"/>
              </a:ext>
            </a:extLst>
          </p:cNvPr>
          <p:cNvSpPr/>
          <p:nvPr/>
        </p:nvSpPr>
        <p:spPr>
          <a:xfrm>
            <a:off x="2357086" y="2842330"/>
            <a:ext cx="1764792" cy="3162685"/>
          </a:xfrm>
          <a:prstGeom prst="rect">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F10306C-9053-44C6-8A45-98B3D7CA9827}"/>
              </a:ext>
            </a:extLst>
          </p:cNvPr>
          <p:cNvSpPr/>
          <p:nvPr/>
        </p:nvSpPr>
        <p:spPr>
          <a:xfrm>
            <a:off x="4275096" y="2842330"/>
            <a:ext cx="1753108" cy="3162685"/>
          </a:xfrm>
          <a:prstGeom prst="rect">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6864CA1-1F5C-370C-484C-3680E3933AC2}"/>
              </a:ext>
            </a:extLst>
          </p:cNvPr>
          <p:cNvSpPr/>
          <p:nvPr/>
        </p:nvSpPr>
        <p:spPr>
          <a:xfrm>
            <a:off x="6170803" y="2842330"/>
            <a:ext cx="1764792" cy="3162685"/>
          </a:xfrm>
          <a:prstGeom prst="rect">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41438AB-7055-8EE4-A417-BBCEE1FD2C94}"/>
              </a:ext>
            </a:extLst>
          </p:cNvPr>
          <p:cNvSpPr/>
          <p:nvPr/>
        </p:nvSpPr>
        <p:spPr>
          <a:xfrm>
            <a:off x="8077662" y="2842330"/>
            <a:ext cx="1764792" cy="3162685"/>
          </a:xfrm>
          <a:prstGeom prst="rect">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213493D-DEFF-DD94-ABE3-8353C7AFB7A1}"/>
              </a:ext>
            </a:extLst>
          </p:cNvPr>
          <p:cNvSpPr/>
          <p:nvPr/>
        </p:nvSpPr>
        <p:spPr>
          <a:xfrm>
            <a:off x="9984520" y="2842330"/>
            <a:ext cx="1764792" cy="3162685"/>
          </a:xfrm>
          <a:prstGeom prst="rect">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DB9F45A-9C14-CF75-EA0C-5DE982423B68}"/>
              </a:ext>
            </a:extLst>
          </p:cNvPr>
          <p:cNvCxnSpPr>
            <a:stCxn id="1698" idx="2"/>
          </p:cNvCxnSpPr>
          <p:nvPr/>
        </p:nvCxnSpPr>
        <p:spPr>
          <a:xfrm>
            <a:off x="5569366" y="2412782"/>
            <a:ext cx="1" cy="163733"/>
          </a:xfrm>
          <a:prstGeom prst="line">
            <a:avLst/>
          </a:prstGeom>
          <a:noFill/>
          <a:ln w="25400" cap="flat" cmpd="sng">
            <a:solidFill>
              <a:srgbClr val="6F7878"/>
            </a:solidFill>
            <a:prstDash val="solid"/>
            <a:round/>
            <a:headEnd type="none" w="lg" len="med"/>
            <a:tailEnd type="none" w="lg" len="med"/>
          </a:ln>
        </p:spPr>
      </p:cxnSp>
    </p:spTree>
    <p:extLst>
      <p:ext uri="{BB962C8B-B14F-4D97-AF65-F5344CB8AC3E}">
        <p14:creationId xmlns:p14="http://schemas.microsoft.com/office/powerpoint/2010/main" val="989916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
          <p:cNvSpPr txBox="1">
            <a:spLocks noGrp="1"/>
          </p:cNvSpPr>
          <p:nvPr>
            <p:ph type="title"/>
          </p:nvPr>
        </p:nvSpPr>
        <p:spPr/>
        <p:txBody>
          <a:bodyPr/>
          <a:lstStyle/>
          <a:p>
            <a:pPr lvl="0"/>
            <a:r>
              <a:rPr lang="en-US" dirty="0"/>
              <a:t>Use Cases: General</a:t>
            </a:r>
          </a:p>
        </p:txBody>
      </p:sp>
      <p:sp>
        <p:nvSpPr>
          <p:cNvPr id="7" name="TextBox 6">
            <a:extLst>
              <a:ext uri="{FF2B5EF4-FFF2-40B4-BE49-F238E27FC236}">
                <a16:creationId xmlns:a16="http://schemas.microsoft.com/office/drawing/2014/main" id="{E0145796-1233-C712-7F13-8E797FE5A212}"/>
              </a:ext>
            </a:extLst>
          </p:cNvPr>
          <p:cNvSpPr txBox="1"/>
          <p:nvPr/>
        </p:nvSpPr>
        <p:spPr>
          <a:xfrm>
            <a:off x="473528" y="1129922"/>
            <a:ext cx="11258223" cy="304699"/>
          </a:xfrm>
          <a:prstGeom prst="rect">
            <a:avLst/>
          </a:prstGeom>
          <a:noFill/>
        </p:spPr>
        <p:txBody>
          <a:bodyPr wrap="square" lIns="0" tIns="0" rIns="0" bIns="0">
            <a:spAutoFit/>
          </a:bodyPr>
          <a:lstStyle/>
          <a:p>
            <a:pPr marL="0" lvl="0" indent="0" algn="l" rtl="0">
              <a:lnSpc>
                <a:spcPct val="90000"/>
              </a:lnSpc>
              <a:spcBef>
                <a:spcPts val="0"/>
              </a:spcBef>
              <a:spcAft>
                <a:spcPts val="0"/>
              </a:spcAft>
              <a:buClr>
                <a:schemeClr val="dk1"/>
              </a:buClr>
              <a:buSzPct val="100000"/>
              <a:buNone/>
            </a:pPr>
            <a:r>
              <a:rPr lang="en-US" sz="2200" b="1" dirty="0">
                <a:latin typeface="Arial Black" panose="020B0604020202020204" pitchFamily="34" charset="0"/>
                <a:cs typeface="Arial Black" panose="020B0604020202020204" pitchFamily="34" charset="0"/>
              </a:rPr>
              <a:t>These can be applied to many different industries and business areas</a:t>
            </a:r>
          </a:p>
        </p:txBody>
      </p:sp>
      <p:graphicFrame>
        <p:nvGraphicFramePr>
          <p:cNvPr id="4" name="Table 2">
            <a:extLst>
              <a:ext uri="{FF2B5EF4-FFF2-40B4-BE49-F238E27FC236}">
                <a16:creationId xmlns:a16="http://schemas.microsoft.com/office/drawing/2014/main" id="{67AEB468-FEF4-5558-B352-A621D1966352}"/>
              </a:ext>
            </a:extLst>
          </p:cNvPr>
          <p:cNvGraphicFramePr>
            <a:graphicFrameLocks noGrp="1"/>
          </p:cNvGraphicFramePr>
          <p:nvPr>
            <p:extLst>
              <p:ext uri="{D42A27DB-BD31-4B8C-83A1-F6EECF244321}">
                <p14:modId xmlns:p14="http://schemas.microsoft.com/office/powerpoint/2010/main" val="2386002555"/>
              </p:ext>
            </p:extLst>
          </p:nvPr>
        </p:nvGraphicFramePr>
        <p:xfrm>
          <a:off x="457200" y="1715068"/>
          <a:ext cx="11274552" cy="4245836"/>
        </p:xfrm>
        <a:graphic>
          <a:graphicData uri="http://schemas.openxmlformats.org/drawingml/2006/table">
            <a:tbl>
              <a:tblPr firstRow="1" bandRow="1">
                <a:tableStyleId>{073A0DAA-6AF3-43AB-8588-CEC1D06C72B9}</a:tableStyleId>
              </a:tblPr>
              <a:tblGrid>
                <a:gridCol w="3839227">
                  <a:extLst>
                    <a:ext uri="{9D8B030D-6E8A-4147-A177-3AD203B41FA5}">
                      <a16:colId xmlns:a16="http://schemas.microsoft.com/office/drawing/2014/main" val="1214244645"/>
                    </a:ext>
                  </a:extLst>
                </a:gridCol>
                <a:gridCol w="7435325">
                  <a:extLst>
                    <a:ext uri="{9D8B030D-6E8A-4147-A177-3AD203B41FA5}">
                      <a16:colId xmlns:a16="http://schemas.microsoft.com/office/drawing/2014/main" val="3271378248"/>
                    </a:ext>
                  </a:extLst>
                </a:gridCol>
              </a:tblGrid>
              <a:tr h="700539">
                <a:tc>
                  <a:txBody>
                    <a:bodyPr/>
                    <a:lstStyle/>
                    <a:p>
                      <a:pPr algn="l"/>
                      <a:r>
                        <a:rPr lang="en-US" sz="1800" b="1" i="0" dirty="0">
                          <a:solidFill>
                            <a:srgbClr val="FFFFFF"/>
                          </a:solidFill>
                          <a:latin typeface="Arial" panose="020B0604020202020204" pitchFamily="34" charset="0"/>
                          <a:cs typeface="Arial" panose="020B0604020202020204" pitchFamily="34" charset="0"/>
                        </a:rPr>
                        <a:t>General Task</a:t>
                      </a:r>
                    </a:p>
                  </a:txBody>
                  <a:tcPr marL="137160" marR="0" marT="0" marB="0" anchor="ctr">
                    <a:lnL w="19050" cap="flat" cmpd="sng" algn="ctr">
                      <a:solidFill>
                        <a:srgbClr val="6F7878"/>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i="0" dirty="0">
                          <a:solidFill>
                            <a:srgbClr val="FFFFFF"/>
                          </a:solidFill>
                          <a:latin typeface="Arial" panose="020B0604020202020204" pitchFamily="34" charset="0"/>
                          <a:cs typeface="Arial" panose="020B0604020202020204" pitchFamily="34" charset="0"/>
                        </a:rPr>
                        <a:t>Use Case</a:t>
                      </a:r>
                    </a:p>
                  </a:txBody>
                  <a:tcPr marL="137160" anchor="ctr">
                    <a:lnL w="19050" cap="flat" cmpd="sng" algn="ctr">
                      <a:solidFill>
                        <a:srgbClr val="FFFFFF"/>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dash"/>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val="3182191414"/>
                  </a:ext>
                </a:extLst>
              </a:tr>
              <a:tr h="1086418">
                <a:tc>
                  <a:txBody>
                    <a:bodyPr/>
                    <a:lstStyle/>
                    <a:p>
                      <a:pPr algn="l"/>
                      <a:r>
                        <a:rPr lang="en-US" sz="1800" b="1" dirty="0">
                          <a:solidFill>
                            <a:srgbClr val="000000"/>
                          </a:solidFill>
                        </a:rPr>
                        <a:t>Written content</a:t>
                      </a:r>
                      <a:br>
                        <a:rPr lang="en-US" sz="1800" b="1" dirty="0">
                          <a:solidFill>
                            <a:srgbClr val="000000"/>
                          </a:solidFill>
                        </a:rPr>
                      </a:br>
                      <a:r>
                        <a:rPr lang="en-US" sz="1800" b="1" dirty="0">
                          <a:solidFill>
                            <a:srgbClr val="000000"/>
                          </a:solidFill>
                        </a:rPr>
                        <a:t>augmentation and creation</a:t>
                      </a:r>
                      <a:endParaRPr lang="en-US" sz="1800" kern="1200" dirty="0">
                        <a:solidFill>
                          <a:srgbClr val="000000"/>
                        </a:solidFill>
                        <a:latin typeface="+mn-lt"/>
                        <a:ea typeface="+mn-ea"/>
                        <a:cs typeface="+mn-cs"/>
                      </a:endParaRPr>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noFill/>
                      <a:prstDash val="solid"/>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rgbClr val="000000"/>
                          </a:solidFill>
                        </a:rPr>
                        <a:t>There are many ways in which ChatGPT can produce a “draft” output of text, which is then reviewed by the user. ChatGPT can produce the length and style of text desired. </a:t>
                      </a:r>
                      <a:endParaRPr lang="en-US" sz="1800" b="0" kern="1200" dirty="0">
                        <a:solidFill>
                          <a:srgbClr val="000000"/>
                        </a:solidFill>
                        <a:latin typeface="+mn-lt"/>
                        <a:ea typeface="+mn-ea"/>
                        <a:cs typeface="+mn-cs"/>
                      </a:endParaRPr>
                    </a:p>
                  </a:txBody>
                  <a:tcPr marL="13716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21318462"/>
                  </a:ext>
                </a:extLst>
              </a:tr>
              <a:tr h="797493">
                <a:tc>
                  <a:txBody>
                    <a:bodyPr/>
                    <a:lstStyle/>
                    <a:p>
                      <a:pPr algn="l"/>
                      <a:r>
                        <a:rPr lang="en-US" sz="1800" b="1" dirty="0"/>
                        <a:t>Question answering</a:t>
                      </a:r>
                      <a:br>
                        <a:rPr lang="en-US" sz="1800" b="1" dirty="0"/>
                      </a:br>
                      <a:r>
                        <a:rPr lang="en-US" sz="1800" b="1" dirty="0"/>
                        <a:t>and discovery</a:t>
                      </a:r>
                      <a:endParaRPr lang="en-US" sz="1800" dirty="0">
                        <a:solidFill>
                          <a:srgbClr val="000000"/>
                        </a:solidFill>
                        <a:latin typeface="+mj-lt"/>
                      </a:endParaRPr>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lvl="0" indent="0" algn="l" rtl="0">
                        <a:lnSpc>
                          <a:spcPct val="100000"/>
                        </a:lnSpc>
                        <a:spcAft>
                          <a:spcPts val="0"/>
                        </a:spcAft>
                        <a:buClr>
                          <a:schemeClr val="dk1"/>
                        </a:buClr>
                        <a:buSzPct val="100000"/>
                        <a:buNone/>
                      </a:pPr>
                      <a:r>
                        <a:rPr lang="en-US" sz="1800" dirty="0"/>
                        <a:t>Enables users to locate answers to input, based on data and</a:t>
                      </a:r>
                      <a:br>
                        <a:rPr lang="en-US" sz="1800" dirty="0"/>
                      </a:br>
                      <a:r>
                        <a:rPr lang="en-US" sz="1800" dirty="0"/>
                        <a:t>prompt information.</a:t>
                      </a:r>
                    </a:p>
                  </a:txBody>
                  <a:tcPr marL="13716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85389687"/>
                  </a:ext>
                </a:extLst>
              </a:tr>
              <a:tr h="767782">
                <a:tc>
                  <a:txBody>
                    <a:bodyPr/>
                    <a:lstStyle/>
                    <a:p>
                      <a:pPr algn="l"/>
                      <a:r>
                        <a:rPr lang="en-US" sz="1800" b="1" dirty="0">
                          <a:solidFill>
                            <a:srgbClr val="000000"/>
                          </a:solidFill>
                        </a:rPr>
                        <a:t>Tone</a:t>
                      </a:r>
                      <a:endParaRPr lang="en-US" sz="1800" dirty="0">
                        <a:solidFill>
                          <a:srgbClr val="000000"/>
                        </a:solidFill>
                        <a:latin typeface="+mj-lt"/>
                      </a:endParaRPr>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Text manipulation — to soften language or professionalize text,</a:t>
                      </a:r>
                      <a:br>
                        <a:rPr lang="en-US" sz="1800" dirty="0"/>
                      </a:br>
                      <a:r>
                        <a:rPr lang="en-US" sz="1800" dirty="0"/>
                        <a:t>for example.</a:t>
                      </a:r>
                      <a:endParaRPr lang="en-US" sz="1800" b="0" kern="1200" dirty="0">
                        <a:solidFill>
                          <a:srgbClr val="000000"/>
                        </a:solidFill>
                        <a:latin typeface="+mn-lt"/>
                        <a:ea typeface="+mn-ea"/>
                        <a:cs typeface="+mn-cs"/>
                      </a:endParaRPr>
                    </a:p>
                  </a:txBody>
                  <a:tcPr marL="13716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42651131"/>
                  </a:ext>
                </a:extLst>
              </a:tr>
              <a:tr h="893604">
                <a:tc>
                  <a:txBody>
                    <a:bodyPr/>
                    <a:lstStyle/>
                    <a:p>
                      <a:pPr algn="l"/>
                      <a:r>
                        <a:rPr lang="en-US" sz="1800" b="1" dirty="0"/>
                        <a:t>Summarization</a:t>
                      </a:r>
                      <a:endParaRPr lang="en-US" sz="1800" kern="1200" dirty="0">
                        <a:solidFill>
                          <a:srgbClr val="000000"/>
                        </a:solidFill>
                        <a:latin typeface="+mn-lt"/>
                        <a:ea typeface="+mn-ea"/>
                        <a:cs typeface="+mn-cs"/>
                      </a:endParaRPr>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Offers shortened summaries of conversations, articles, emails and webpages (the length of summary can be specified); conversion to and from bullet points. </a:t>
                      </a:r>
                      <a:endParaRPr lang="en-US" sz="1800" b="0" kern="1200" dirty="0">
                        <a:solidFill>
                          <a:srgbClr val="000000"/>
                        </a:solidFill>
                        <a:latin typeface="+mn-lt"/>
                        <a:ea typeface="+mn-ea"/>
                        <a:cs typeface="+mn-cs"/>
                      </a:endParaRPr>
                    </a:p>
                  </a:txBody>
                  <a:tcPr marL="137160" marR="0" marT="0" marB="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11886811"/>
                  </a:ext>
                </a:extLst>
              </a:tr>
            </a:tbl>
          </a:graphicData>
        </a:graphic>
      </p:graphicFrame>
      <p:pic>
        <p:nvPicPr>
          <p:cNvPr id="8" name="Graphic 7">
            <a:extLst>
              <a:ext uri="{FF2B5EF4-FFF2-40B4-BE49-F238E27FC236}">
                <a16:creationId xmlns:a16="http://schemas.microsoft.com/office/drawing/2014/main" id="{5802AD69-42C7-2B0C-2955-9FE9475437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3528" y="3575659"/>
            <a:ext cx="685800" cy="533400"/>
          </a:xfrm>
          <a:prstGeom prst="rect">
            <a:avLst/>
          </a:prstGeom>
        </p:spPr>
      </p:pic>
      <p:pic>
        <p:nvPicPr>
          <p:cNvPr id="14" name="Graphic 13">
            <a:extLst>
              <a:ext uri="{FF2B5EF4-FFF2-40B4-BE49-F238E27FC236}">
                <a16:creationId xmlns:a16="http://schemas.microsoft.com/office/drawing/2014/main" id="{2FCE6881-8364-DD3E-FAB0-4D976A4CDE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3528" y="2744036"/>
            <a:ext cx="610242" cy="474632"/>
          </a:xfrm>
          <a:prstGeom prst="rect">
            <a:avLst/>
          </a:prstGeom>
        </p:spPr>
      </p:pic>
      <p:pic>
        <p:nvPicPr>
          <p:cNvPr id="16" name="Graphic 15">
            <a:extLst>
              <a:ext uri="{FF2B5EF4-FFF2-40B4-BE49-F238E27FC236}">
                <a16:creationId xmlns:a16="http://schemas.microsoft.com/office/drawing/2014/main" id="{E0B5BE2B-7930-ECCC-0179-920C3E6C5C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528" y="4399780"/>
            <a:ext cx="685800" cy="533400"/>
          </a:xfrm>
          <a:prstGeom prst="rect">
            <a:avLst/>
          </a:prstGeom>
        </p:spPr>
      </p:pic>
      <p:pic>
        <p:nvPicPr>
          <p:cNvPr id="18" name="Graphic 17">
            <a:extLst>
              <a:ext uri="{FF2B5EF4-FFF2-40B4-BE49-F238E27FC236}">
                <a16:creationId xmlns:a16="http://schemas.microsoft.com/office/drawing/2014/main" id="{F125DA00-342B-D038-55D4-9F8B815C98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7116" y="5321250"/>
            <a:ext cx="523065" cy="406828"/>
          </a:xfrm>
          <a:prstGeom prst="rect">
            <a:avLst/>
          </a:prstGeom>
        </p:spPr>
      </p:pic>
    </p:spTree>
    <p:extLst>
      <p:ext uri="{BB962C8B-B14F-4D97-AF65-F5344CB8AC3E}">
        <p14:creationId xmlns:p14="http://schemas.microsoft.com/office/powerpoint/2010/main" val="2461694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
          <p:cNvSpPr txBox="1">
            <a:spLocks noGrp="1"/>
          </p:cNvSpPr>
          <p:nvPr>
            <p:ph type="title"/>
          </p:nvPr>
        </p:nvSpPr>
        <p:spPr/>
        <p:txBody>
          <a:bodyPr/>
          <a:lstStyle/>
          <a:p>
            <a:pPr lvl="0"/>
            <a:r>
              <a:rPr lang="en-US" dirty="0"/>
              <a:t>Use Cases: General</a:t>
            </a:r>
          </a:p>
        </p:txBody>
      </p:sp>
      <p:graphicFrame>
        <p:nvGraphicFramePr>
          <p:cNvPr id="2" name="Table 2">
            <a:extLst>
              <a:ext uri="{FF2B5EF4-FFF2-40B4-BE49-F238E27FC236}">
                <a16:creationId xmlns:a16="http://schemas.microsoft.com/office/drawing/2014/main" id="{985224F9-2042-2C6E-8AFB-00424C446E5F}"/>
              </a:ext>
            </a:extLst>
          </p:cNvPr>
          <p:cNvGraphicFramePr>
            <a:graphicFrameLocks noGrp="1"/>
          </p:cNvGraphicFramePr>
          <p:nvPr>
            <p:extLst>
              <p:ext uri="{D42A27DB-BD31-4B8C-83A1-F6EECF244321}">
                <p14:modId xmlns:p14="http://schemas.microsoft.com/office/powerpoint/2010/main" val="1764033115"/>
              </p:ext>
            </p:extLst>
          </p:nvPr>
        </p:nvGraphicFramePr>
        <p:xfrm>
          <a:off x="457200" y="1715068"/>
          <a:ext cx="11274552" cy="4055336"/>
        </p:xfrm>
        <a:graphic>
          <a:graphicData uri="http://schemas.openxmlformats.org/drawingml/2006/table">
            <a:tbl>
              <a:tblPr firstRow="1" bandRow="1">
                <a:tableStyleId>{073A0DAA-6AF3-43AB-8588-CEC1D06C72B9}</a:tableStyleId>
              </a:tblPr>
              <a:tblGrid>
                <a:gridCol w="3839227">
                  <a:extLst>
                    <a:ext uri="{9D8B030D-6E8A-4147-A177-3AD203B41FA5}">
                      <a16:colId xmlns:a16="http://schemas.microsoft.com/office/drawing/2014/main" val="1214244645"/>
                    </a:ext>
                  </a:extLst>
                </a:gridCol>
                <a:gridCol w="7435325">
                  <a:extLst>
                    <a:ext uri="{9D8B030D-6E8A-4147-A177-3AD203B41FA5}">
                      <a16:colId xmlns:a16="http://schemas.microsoft.com/office/drawing/2014/main" val="3271378248"/>
                    </a:ext>
                  </a:extLst>
                </a:gridCol>
              </a:tblGrid>
              <a:tr h="700539">
                <a:tc>
                  <a:txBody>
                    <a:bodyPr/>
                    <a:lstStyle/>
                    <a:p>
                      <a:pPr algn="l"/>
                      <a:r>
                        <a:rPr lang="en-US" sz="1800" b="1" i="0" dirty="0">
                          <a:solidFill>
                            <a:srgbClr val="FFFFFF"/>
                          </a:solidFill>
                          <a:latin typeface="Arial" panose="020B0604020202020204" pitchFamily="34" charset="0"/>
                          <a:cs typeface="Arial" panose="020B0604020202020204" pitchFamily="34" charset="0"/>
                        </a:rPr>
                        <a:t>General Task</a:t>
                      </a:r>
                    </a:p>
                  </a:txBody>
                  <a:tcPr marL="137160" marR="0" marT="0" marB="0" anchor="ctr">
                    <a:lnL w="19050" cap="flat" cmpd="sng" algn="ctr">
                      <a:solidFill>
                        <a:srgbClr val="6F7878"/>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i="0" dirty="0">
                          <a:solidFill>
                            <a:srgbClr val="FFFFFF"/>
                          </a:solidFill>
                          <a:latin typeface="Arial" panose="020B0604020202020204" pitchFamily="34" charset="0"/>
                          <a:cs typeface="Arial" panose="020B0604020202020204" pitchFamily="34" charset="0"/>
                        </a:rPr>
                        <a:t>Use Case</a:t>
                      </a:r>
                    </a:p>
                  </a:txBody>
                  <a:tcPr marL="137160" anchor="ctr">
                    <a:lnL w="19050" cap="flat" cmpd="sng" algn="ctr">
                      <a:solidFill>
                        <a:srgbClr val="FFFFFF"/>
                      </a:solidFill>
                      <a:prstDash val="solid"/>
                      <a:round/>
                      <a:headEnd type="none" w="med" len="med"/>
                      <a:tailEnd type="none" w="med" len="med"/>
                    </a:lnL>
                    <a:lnR w="19050" cap="flat" cmpd="sng" algn="ctr">
                      <a:solidFill>
                        <a:srgbClr val="6F7878"/>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dash"/>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val="3182191414"/>
                  </a:ext>
                </a:extLst>
              </a:tr>
              <a:tr h="543493">
                <a:tc>
                  <a:txBody>
                    <a:bodyPr/>
                    <a:lstStyle/>
                    <a:p>
                      <a:pPr algn="l"/>
                      <a:r>
                        <a:rPr lang="en-US" sz="1800" b="1" dirty="0">
                          <a:solidFill>
                            <a:srgbClr val="000000"/>
                          </a:solidFill>
                        </a:rPr>
                        <a:t>Simplification</a:t>
                      </a:r>
                      <a:endParaRPr lang="en-US" sz="1800" dirty="0">
                        <a:solidFill>
                          <a:srgbClr val="000000"/>
                        </a:solidFill>
                        <a:latin typeface="+mj-lt"/>
                      </a:endParaRPr>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noFill/>
                      <a:prstDash val="solid"/>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rgbClr val="000000"/>
                          </a:solidFill>
                        </a:rPr>
                        <a:t>Titles, outlines, extraction of key content.</a:t>
                      </a:r>
                      <a:endParaRPr lang="en-US" sz="1800" b="0" dirty="0">
                        <a:solidFill>
                          <a:srgbClr val="000000"/>
                        </a:solidFill>
                        <a:latin typeface="+mj-lt"/>
                      </a:endParaRPr>
                    </a:p>
                  </a:txBody>
                  <a:tcPr marL="13716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21318462"/>
                  </a:ext>
                </a:extLst>
              </a:tr>
              <a:tr h="688815">
                <a:tc>
                  <a:txBody>
                    <a:bodyPr/>
                    <a:lstStyle/>
                    <a:p>
                      <a:pPr algn="l"/>
                      <a:r>
                        <a:rPr lang="en-US" sz="1800" b="1" dirty="0">
                          <a:solidFill>
                            <a:srgbClr val="000000"/>
                          </a:solidFill>
                        </a:rPr>
                        <a:t>Classification of content</a:t>
                      </a:r>
                      <a:br>
                        <a:rPr lang="en-US" sz="1800" b="1" dirty="0">
                          <a:solidFill>
                            <a:srgbClr val="000000"/>
                          </a:solidFill>
                        </a:rPr>
                      </a:br>
                      <a:r>
                        <a:rPr lang="en-US" sz="1800" b="1" dirty="0">
                          <a:solidFill>
                            <a:srgbClr val="000000"/>
                          </a:solidFill>
                        </a:rPr>
                        <a:t>for specific use cases</a:t>
                      </a:r>
                      <a:endParaRPr lang="en-US" sz="1800" dirty="0">
                        <a:solidFill>
                          <a:srgbClr val="000000"/>
                        </a:solidFill>
                        <a:latin typeface="+mj-lt"/>
                      </a:endParaRPr>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lvl="0" indent="0" algn="l" rtl="0">
                        <a:lnSpc>
                          <a:spcPct val="100000"/>
                        </a:lnSpc>
                        <a:spcAft>
                          <a:spcPts val="0"/>
                        </a:spcAft>
                        <a:buClr>
                          <a:schemeClr val="dk1"/>
                        </a:buClr>
                        <a:buSzPct val="100000"/>
                        <a:buNone/>
                      </a:pPr>
                      <a:r>
                        <a:rPr lang="en-US" sz="1800" dirty="0">
                          <a:solidFill>
                            <a:srgbClr val="000000"/>
                          </a:solidFill>
                        </a:rPr>
                        <a:t>By, for example, sentiment or topic. </a:t>
                      </a:r>
                    </a:p>
                  </a:txBody>
                  <a:tcPr marL="13716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85389687"/>
                  </a:ext>
                </a:extLst>
              </a:tr>
              <a:tr h="1228885">
                <a:tc>
                  <a:txBody>
                    <a:bodyPr/>
                    <a:lstStyle/>
                    <a:p>
                      <a:pPr algn="l"/>
                      <a:r>
                        <a:rPr lang="en-US" sz="1800" b="1" dirty="0">
                          <a:solidFill>
                            <a:srgbClr val="000000"/>
                          </a:solidFill>
                        </a:rPr>
                        <a:t>Chatbot performance improvement</a:t>
                      </a:r>
                      <a:endParaRPr lang="en-US" sz="1800" dirty="0">
                        <a:solidFill>
                          <a:srgbClr val="000000"/>
                        </a:solidFill>
                        <a:latin typeface="+mj-lt"/>
                      </a:endParaRPr>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Multiple methods can be improved, such as entity extraction, whole-conversation sentiment classification, and generation of journey flows from general descriptions. These methods can also be used to improve the performance of other applications involving user interaction.</a:t>
                      </a:r>
                      <a:endParaRPr lang="en-US" sz="1800" b="0" dirty="0">
                        <a:solidFill>
                          <a:srgbClr val="000000"/>
                        </a:solidFill>
                        <a:latin typeface="+mj-lt"/>
                      </a:endParaRPr>
                    </a:p>
                  </a:txBody>
                  <a:tcPr marL="13716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42651131"/>
                  </a:ext>
                </a:extLst>
              </a:tr>
              <a:tr h="893604">
                <a:tc>
                  <a:txBody>
                    <a:bodyPr/>
                    <a:lstStyle/>
                    <a:p>
                      <a:pPr marL="0" lvl="0" indent="0" algn="l" rtl="0">
                        <a:lnSpc>
                          <a:spcPct val="100000"/>
                        </a:lnSpc>
                        <a:spcAft>
                          <a:spcPts val="0"/>
                        </a:spcAft>
                        <a:buClr>
                          <a:schemeClr val="dk1"/>
                        </a:buClr>
                        <a:buSzPct val="100000"/>
                        <a:buNone/>
                      </a:pPr>
                      <a:r>
                        <a:rPr lang="en-US" sz="1800" b="1" dirty="0"/>
                        <a:t>Software coding</a:t>
                      </a:r>
                      <a:endParaRPr lang="en-US" sz="1800" dirty="0"/>
                    </a:p>
                  </a:txBody>
                  <a:tcPr marL="822960" marR="0" marT="0" marB="0" anchor="ctr">
                    <a:lnL w="19050" cap="flat" cmpd="sng" algn="ctr">
                      <a:no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Generation of code, translation, explanation and verification.</a:t>
                      </a:r>
                      <a:endParaRPr lang="en-US" sz="1800" b="0" dirty="0">
                        <a:solidFill>
                          <a:srgbClr val="000000"/>
                        </a:solidFill>
                        <a:latin typeface="+mj-lt"/>
                      </a:endParaRPr>
                    </a:p>
                  </a:txBody>
                  <a:tcPr marL="137160" marR="0" marT="0" marB="0" anchor="ctr">
                    <a:lnL w="19050" cap="flat" cmpd="sng" algn="ctr">
                      <a:solidFill>
                        <a:srgbClr val="6F7878"/>
                      </a:solidFill>
                      <a:prstDash val="dash"/>
                      <a:round/>
                      <a:headEnd type="none" w="med" len="med"/>
                      <a:tailEnd type="none" w="med" len="med"/>
                    </a:lnL>
                    <a:lnR w="19050" cap="flat" cmpd="sng" algn="ctr">
                      <a:no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11886811"/>
                  </a:ext>
                </a:extLst>
              </a:tr>
            </a:tbl>
          </a:graphicData>
        </a:graphic>
      </p:graphicFrame>
      <p:sp>
        <p:nvSpPr>
          <p:cNvPr id="5" name="TextBox 4">
            <a:extLst>
              <a:ext uri="{FF2B5EF4-FFF2-40B4-BE49-F238E27FC236}">
                <a16:creationId xmlns:a16="http://schemas.microsoft.com/office/drawing/2014/main" id="{F6CADEE0-A707-700E-BA13-21F2D8054D76}"/>
              </a:ext>
            </a:extLst>
          </p:cNvPr>
          <p:cNvSpPr txBox="1"/>
          <p:nvPr/>
        </p:nvSpPr>
        <p:spPr>
          <a:xfrm>
            <a:off x="473528" y="1129922"/>
            <a:ext cx="11258223" cy="304699"/>
          </a:xfrm>
          <a:prstGeom prst="rect">
            <a:avLst/>
          </a:prstGeom>
          <a:noFill/>
        </p:spPr>
        <p:txBody>
          <a:bodyPr wrap="square" lIns="0" tIns="0" rIns="0" bIns="0">
            <a:spAutoFit/>
          </a:bodyPr>
          <a:lstStyle/>
          <a:p>
            <a:pPr marL="0" lvl="0" indent="0" algn="l" rtl="0">
              <a:lnSpc>
                <a:spcPct val="90000"/>
              </a:lnSpc>
              <a:spcBef>
                <a:spcPts val="0"/>
              </a:spcBef>
              <a:spcAft>
                <a:spcPts val="0"/>
              </a:spcAft>
              <a:buClr>
                <a:schemeClr val="dk1"/>
              </a:buClr>
              <a:buSzPct val="100000"/>
              <a:buNone/>
            </a:pPr>
            <a:r>
              <a:rPr lang="en-US" sz="2200" b="1" dirty="0">
                <a:latin typeface="Arial Black" panose="020B0604020202020204" pitchFamily="34" charset="0"/>
                <a:cs typeface="Arial Black" panose="020B0604020202020204" pitchFamily="34" charset="0"/>
              </a:rPr>
              <a:t>These can be applied to many different industries and business areas</a:t>
            </a:r>
          </a:p>
        </p:txBody>
      </p:sp>
      <p:pic>
        <p:nvPicPr>
          <p:cNvPr id="14" name="Graphic 13">
            <a:extLst>
              <a:ext uri="{FF2B5EF4-FFF2-40B4-BE49-F238E27FC236}">
                <a16:creationId xmlns:a16="http://schemas.microsoft.com/office/drawing/2014/main" id="{C96880E0-A944-12D5-FE78-0F4970478B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3528" y="3083781"/>
            <a:ext cx="550985" cy="428544"/>
          </a:xfrm>
          <a:prstGeom prst="rect">
            <a:avLst/>
          </a:prstGeom>
        </p:spPr>
      </p:pic>
      <p:pic>
        <p:nvPicPr>
          <p:cNvPr id="16" name="Graphic 15">
            <a:extLst>
              <a:ext uri="{FF2B5EF4-FFF2-40B4-BE49-F238E27FC236}">
                <a16:creationId xmlns:a16="http://schemas.microsoft.com/office/drawing/2014/main" id="{D106BE09-5CF5-FC7F-7DC0-DE3B34EE1F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3200" y="3998468"/>
            <a:ext cx="652409" cy="507429"/>
          </a:xfrm>
          <a:prstGeom prst="rect">
            <a:avLst/>
          </a:prstGeom>
        </p:spPr>
      </p:pic>
      <p:pic>
        <p:nvPicPr>
          <p:cNvPr id="18" name="Graphic 17">
            <a:extLst>
              <a:ext uri="{FF2B5EF4-FFF2-40B4-BE49-F238E27FC236}">
                <a16:creationId xmlns:a16="http://schemas.microsoft.com/office/drawing/2014/main" id="{4F4A77D3-07BF-4E85-1724-3C3E6102B9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200" y="5099728"/>
            <a:ext cx="550985" cy="428544"/>
          </a:xfrm>
          <a:prstGeom prst="rect">
            <a:avLst/>
          </a:prstGeom>
        </p:spPr>
      </p:pic>
      <p:pic>
        <p:nvPicPr>
          <p:cNvPr id="20" name="Graphic 19">
            <a:extLst>
              <a:ext uri="{FF2B5EF4-FFF2-40B4-BE49-F238E27FC236}">
                <a16:creationId xmlns:a16="http://schemas.microsoft.com/office/drawing/2014/main" id="{BEC79310-4AF7-8F9F-231A-456094309B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3528" y="2470197"/>
            <a:ext cx="550985" cy="428544"/>
          </a:xfrm>
          <a:prstGeom prst="rect">
            <a:avLst/>
          </a:prstGeom>
        </p:spPr>
      </p:pic>
    </p:spTree>
    <p:extLst>
      <p:ext uri="{BB962C8B-B14F-4D97-AF65-F5344CB8AC3E}">
        <p14:creationId xmlns:p14="http://schemas.microsoft.com/office/powerpoint/2010/main" val="151649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
          <p:cNvSpPr txBox="1">
            <a:spLocks noGrp="1"/>
          </p:cNvSpPr>
          <p:nvPr>
            <p:ph type="title"/>
          </p:nvPr>
        </p:nvSpPr>
        <p:spPr/>
        <p:txBody>
          <a:bodyPr/>
          <a:lstStyle/>
          <a:p>
            <a:pPr lvl="0"/>
            <a:r>
              <a:rPr lang="en-US" dirty="0"/>
              <a:t>Global Company Use Cases by Industry</a:t>
            </a:r>
            <a:br>
              <a:rPr lang="en-US" dirty="0"/>
            </a:br>
            <a:endParaRPr lang="en-US" dirty="0"/>
          </a:p>
        </p:txBody>
      </p:sp>
      <p:graphicFrame>
        <p:nvGraphicFramePr>
          <p:cNvPr id="2" name="Table 2">
            <a:extLst>
              <a:ext uri="{FF2B5EF4-FFF2-40B4-BE49-F238E27FC236}">
                <a16:creationId xmlns:a16="http://schemas.microsoft.com/office/drawing/2014/main" id="{985224F9-2042-2C6E-8AFB-00424C446E5F}"/>
              </a:ext>
            </a:extLst>
          </p:cNvPr>
          <p:cNvGraphicFramePr>
            <a:graphicFrameLocks noGrp="1"/>
          </p:cNvGraphicFramePr>
          <p:nvPr>
            <p:extLst>
              <p:ext uri="{D42A27DB-BD31-4B8C-83A1-F6EECF244321}">
                <p14:modId xmlns:p14="http://schemas.microsoft.com/office/powerpoint/2010/main" val="2549349312"/>
              </p:ext>
            </p:extLst>
          </p:nvPr>
        </p:nvGraphicFramePr>
        <p:xfrm>
          <a:off x="458724" y="852488"/>
          <a:ext cx="11274552" cy="5137151"/>
        </p:xfrm>
        <a:graphic>
          <a:graphicData uri="http://schemas.openxmlformats.org/drawingml/2006/table">
            <a:tbl>
              <a:tblPr firstRow="1" bandRow="1">
                <a:tableStyleId>{073A0DAA-6AF3-43AB-8588-CEC1D06C72B9}</a:tableStyleId>
              </a:tblPr>
              <a:tblGrid>
                <a:gridCol w="3214918">
                  <a:extLst>
                    <a:ext uri="{9D8B030D-6E8A-4147-A177-3AD203B41FA5}">
                      <a16:colId xmlns:a16="http://schemas.microsoft.com/office/drawing/2014/main" val="1214244645"/>
                    </a:ext>
                  </a:extLst>
                </a:gridCol>
                <a:gridCol w="8059634">
                  <a:extLst>
                    <a:ext uri="{9D8B030D-6E8A-4147-A177-3AD203B41FA5}">
                      <a16:colId xmlns:a16="http://schemas.microsoft.com/office/drawing/2014/main" val="3271378248"/>
                    </a:ext>
                  </a:extLst>
                </a:gridCol>
              </a:tblGrid>
              <a:tr h="655544">
                <a:tc>
                  <a:txBody>
                    <a:bodyPr/>
                    <a:lstStyle/>
                    <a:p>
                      <a:r>
                        <a:rPr lang="en-US" sz="1800" dirty="0"/>
                        <a:t>Industry</a:t>
                      </a:r>
                      <a:endParaRPr lang="en-US" sz="1800" dirty="0">
                        <a:latin typeface="+mj-lt"/>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2856"/>
                    </a:solidFill>
                  </a:tcPr>
                </a:tc>
                <a:tc>
                  <a:txBody>
                    <a:bodyPr/>
                    <a:lstStyle/>
                    <a:p>
                      <a:r>
                        <a:rPr lang="en-US" sz="1800" dirty="0"/>
                        <a:t>Use Case</a:t>
                      </a:r>
                      <a:endParaRPr lang="en-US" sz="1800" dirty="0">
                        <a:latin typeface="+mj-lt"/>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2856"/>
                    </a:solidFill>
                  </a:tcPr>
                </a:tc>
                <a:extLst>
                  <a:ext uri="{0D108BD9-81ED-4DB2-BD59-A6C34878D82A}">
                    <a16:rowId xmlns:a16="http://schemas.microsoft.com/office/drawing/2014/main" val="709409423"/>
                  </a:ext>
                </a:extLst>
              </a:tr>
              <a:tr h="1440516">
                <a:tc>
                  <a:txBody>
                    <a:bodyPr/>
                    <a:lstStyle/>
                    <a:p>
                      <a:r>
                        <a:rPr lang="en-US" sz="1800" b="1" dirty="0"/>
                        <a:t>CPG</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28575" cap="flat" cmpd="sng" algn="ctr">
                      <a:solidFill>
                        <a:srgbClr val="FFFFFF"/>
                      </a:solidFill>
                      <a:prstDash val="solid"/>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rgbClr val="FF540A"/>
                          </a:solidFill>
                        </a:rPr>
                        <a:t>C</a:t>
                      </a:r>
                      <a:r>
                        <a:rPr lang="en-US" sz="1800" dirty="0">
                          <a:solidFill>
                            <a:srgbClr val="FF540A"/>
                          </a:solidFill>
                        </a:rPr>
                        <a:t>ompanion for people with disabilities </a:t>
                      </a:r>
                      <a:r>
                        <a:rPr lang="en-US" sz="1800" dirty="0"/>
                        <a:t>(guided messaging for blind); visualization and context; enhance human experience with products, facilities; reduce mundane work for staff; create new recipes for new products with new marketing and imagery; finding content faster</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21318462"/>
                  </a:ext>
                </a:extLst>
              </a:tr>
              <a:tr h="1013697">
                <a:tc>
                  <a:txBody>
                    <a:bodyPr/>
                    <a:lstStyle/>
                    <a:p>
                      <a:r>
                        <a:rPr lang="en-US" sz="1800" b="1" dirty="0"/>
                        <a:t>Retail</a:t>
                      </a:r>
                      <a:r>
                        <a:rPr lang="en-US" sz="1800" dirty="0"/>
                        <a:t> </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Customer support augmentation </a:t>
                      </a:r>
                      <a:r>
                        <a:rPr lang="en-US" sz="1800" dirty="0"/>
                        <a:t>(self-help and assisted); assisted product decision making; imaging environments, uses and </a:t>
                      </a:r>
                      <a:r>
                        <a:rPr lang="en-US" sz="1800" kern="1200" dirty="0">
                          <a:solidFill>
                            <a:schemeClr val="dk1"/>
                          </a:solidFill>
                          <a:latin typeface="+mn-lt"/>
                          <a:ea typeface="+mn-ea"/>
                          <a:cs typeface="+mn-cs"/>
                        </a:rPr>
                        <a:t>experiences; and </a:t>
                      </a:r>
                      <a:r>
                        <a:rPr lang="en-US" sz="1800" dirty="0"/>
                        <a:t>product cross-selling </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85389687"/>
                  </a:ext>
                </a:extLst>
              </a:tr>
              <a:tr h="1013697">
                <a:tc>
                  <a:txBody>
                    <a:bodyPr/>
                    <a:lstStyle/>
                    <a:p>
                      <a:r>
                        <a:rPr lang="en-US" sz="1800" b="1" dirty="0"/>
                        <a:t>Automotive</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Supply chain disruption to find patterns, issues, global logistics improvements</a:t>
                      </a:r>
                      <a:r>
                        <a:rPr lang="en-US" sz="1800" dirty="0"/>
                        <a:t>, guided customer purchases, virtual test driving, and product and feature comparisons; find biases faster in data</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42651131"/>
                  </a:ext>
                </a:extLst>
              </a:tr>
              <a:tr h="1013697">
                <a:tc>
                  <a:txBody>
                    <a:bodyPr/>
                    <a:lstStyle/>
                    <a:p>
                      <a:r>
                        <a:rPr lang="en-US" sz="1800" b="1" dirty="0"/>
                        <a:t>Government</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chemeClr val="bg1"/>
                      </a:solidFill>
                      <a:prstDash val="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Faster document development, economic development patterns </a:t>
                      </a:r>
                      <a:r>
                        <a:rPr lang="en-US" sz="1800" dirty="0"/>
                        <a:t>and trend analysis, policy modeling, scenario testing for new/enhanced services</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chemeClr val="bg1"/>
                      </a:solidFill>
                      <a:prstDash val="dash"/>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11886811"/>
                  </a:ext>
                </a:extLst>
              </a:tr>
            </a:tbl>
          </a:graphicData>
        </a:graphic>
      </p:graphicFrame>
      <p:pic>
        <p:nvPicPr>
          <p:cNvPr id="6" name="Graphic 5">
            <a:extLst>
              <a:ext uri="{FF2B5EF4-FFF2-40B4-BE49-F238E27FC236}">
                <a16:creationId xmlns:a16="http://schemas.microsoft.com/office/drawing/2014/main" id="{945DBFEC-7F53-6A10-5E36-65FD6FF550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734" y="5215689"/>
            <a:ext cx="685800" cy="533400"/>
          </a:xfrm>
          <a:prstGeom prst="rect">
            <a:avLst/>
          </a:prstGeom>
        </p:spPr>
      </p:pic>
      <p:pic>
        <p:nvPicPr>
          <p:cNvPr id="8" name="Graphic 7">
            <a:extLst>
              <a:ext uri="{FF2B5EF4-FFF2-40B4-BE49-F238E27FC236}">
                <a16:creationId xmlns:a16="http://schemas.microsoft.com/office/drawing/2014/main" id="{54F383B6-80EE-1EB4-D873-96EA5A6256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3734" y="3162300"/>
            <a:ext cx="685800" cy="533400"/>
          </a:xfrm>
          <a:prstGeom prst="rect">
            <a:avLst/>
          </a:prstGeom>
        </p:spPr>
      </p:pic>
      <p:pic>
        <p:nvPicPr>
          <p:cNvPr id="10" name="Graphic 9">
            <a:extLst>
              <a:ext uri="{FF2B5EF4-FFF2-40B4-BE49-F238E27FC236}">
                <a16:creationId xmlns:a16="http://schemas.microsoft.com/office/drawing/2014/main" id="{244B6F2B-8471-FBBE-60AB-CA33969BC0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3734" y="4188994"/>
            <a:ext cx="685800" cy="533400"/>
          </a:xfrm>
          <a:prstGeom prst="rect">
            <a:avLst/>
          </a:prstGeom>
        </p:spPr>
      </p:pic>
      <p:pic>
        <p:nvPicPr>
          <p:cNvPr id="14" name="Graphic 13">
            <a:extLst>
              <a:ext uri="{FF2B5EF4-FFF2-40B4-BE49-F238E27FC236}">
                <a16:creationId xmlns:a16="http://schemas.microsoft.com/office/drawing/2014/main" id="{586A308F-32A7-358D-4022-7F95BE688F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3734" y="1995629"/>
            <a:ext cx="685800" cy="533400"/>
          </a:xfrm>
          <a:prstGeom prst="rect">
            <a:avLst/>
          </a:prstGeom>
        </p:spPr>
      </p:pic>
    </p:spTree>
    <p:extLst>
      <p:ext uri="{BB962C8B-B14F-4D97-AF65-F5344CB8AC3E}">
        <p14:creationId xmlns:p14="http://schemas.microsoft.com/office/powerpoint/2010/main" val="414422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
          <p:cNvSpPr txBox="1">
            <a:spLocks noGrp="1"/>
          </p:cNvSpPr>
          <p:nvPr>
            <p:ph type="title"/>
          </p:nvPr>
        </p:nvSpPr>
        <p:spPr/>
        <p:txBody>
          <a:bodyPr/>
          <a:lstStyle/>
          <a:p>
            <a:pPr lvl="0"/>
            <a:r>
              <a:rPr lang="en-US" dirty="0"/>
              <a:t>Global Company Use Cases by Industry</a:t>
            </a:r>
            <a:br>
              <a:rPr lang="en-US" dirty="0"/>
            </a:br>
            <a:endParaRPr lang="en-US" dirty="0"/>
          </a:p>
        </p:txBody>
      </p:sp>
      <p:graphicFrame>
        <p:nvGraphicFramePr>
          <p:cNvPr id="2" name="Table 2">
            <a:extLst>
              <a:ext uri="{FF2B5EF4-FFF2-40B4-BE49-F238E27FC236}">
                <a16:creationId xmlns:a16="http://schemas.microsoft.com/office/drawing/2014/main" id="{985224F9-2042-2C6E-8AFB-00424C446E5F}"/>
              </a:ext>
            </a:extLst>
          </p:cNvPr>
          <p:cNvGraphicFramePr>
            <a:graphicFrameLocks noGrp="1"/>
          </p:cNvGraphicFramePr>
          <p:nvPr>
            <p:extLst>
              <p:ext uri="{D42A27DB-BD31-4B8C-83A1-F6EECF244321}">
                <p14:modId xmlns:p14="http://schemas.microsoft.com/office/powerpoint/2010/main" val="1807927586"/>
              </p:ext>
            </p:extLst>
          </p:nvPr>
        </p:nvGraphicFramePr>
        <p:xfrm>
          <a:off x="458724" y="852488"/>
          <a:ext cx="11274552" cy="5177498"/>
        </p:xfrm>
        <a:graphic>
          <a:graphicData uri="http://schemas.openxmlformats.org/drawingml/2006/table">
            <a:tbl>
              <a:tblPr firstRow="1" bandRow="1">
                <a:tableStyleId>{073A0DAA-6AF3-43AB-8588-CEC1D06C72B9}</a:tableStyleId>
              </a:tblPr>
              <a:tblGrid>
                <a:gridCol w="3214918">
                  <a:extLst>
                    <a:ext uri="{9D8B030D-6E8A-4147-A177-3AD203B41FA5}">
                      <a16:colId xmlns:a16="http://schemas.microsoft.com/office/drawing/2014/main" val="1214244645"/>
                    </a:ext>
                  </a:extLst>
                </a:gridCol>
                <a:gridCol w="8059634">
                  <a:extLst>
                    <a:ext uri="{9D8B030D-6E8A-4147-A177-3AD203B41FA5}">
                      <a16:colId xmlns:a16="http://schemas.microsoft.com/office/drawing/2014/main" val="3271378248"/>
                    </a:ext>
                  </a:extLst>
                </a:gridCol>
              </a:tblGrid>
              <a:tr h="655470">
                <a:tc>
                  <a:txBody>
                    <a:bodyPr/>
                    <a:lstStyle/>
                    <a:p>
                      <a:r>
                        <a:rPr lang="en-US" sz="1800" dirty="0"/>
                        <a:t>Industry</a:t>
                      </a:r>
                      <a:endParaRPr lang="en-US" sz="1800" dirty="0">
                        <a:latin typeface="+mj-lt"/>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2856"/>
                    </a:solidFill>
                  </a:tcPr>
                </a:tc>
                <a:tc>
                  <a:txBody>
                    <a:bodyPr/>
                    <a:lstStyle/>
                    <a:p>
                      <a:r>
                        <a:rPr lang="en-US" sz="1800" dirty="0"/>
                        <a:t>Use Case</a:t>
                      </a:r>
                      <a:endParaRPr lang="en-US" sz="1800" dirty="0">
                        <a:latin typeface="+mj-lt"/>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2856"/>
                    </a:solidFill>
                  </a:tcPr>
                </a:tc>
                <a:extLst>
                  <a:ext uri="{0D108BD9-81ED-4DB2-BD59-A6C34878D82A}">
                    <a16:rowId xmlns:a16="http://schemas.microsoft.com/office/drawing/2014/main" val="709409423"/>
                  </a:ext>
                </a:extLst>
              </a:tr>
              <a:tr h="970487">
                <a:tc>
                  <a:txBody>
                    <a:bodyPr/>
                    <a:lstStyle/>
                    <a:p>
                      <a:r>
                        <a:rPr lang="en-US" sz="1800" b="1" dirty="0"/>
                        <a:t>Healthcare Provider </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28575" cap="flat" cmpd="sng" algn="ctr">
                      <a:solidFill>
                        <a:srgbClr val="FFFFFF"/>
                      </a:solidFill>
                      <a:prstDash val="solid"/>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Reimaging home health assistance tools, capabilities</a:t>
                      </a:r>
                      <a:r>
                        <a:rPr lang="en-US" sz="1800" dirty="0"/>
                        <a:t>; virtual doctor or nurse, and virtual caregiver (conversations, reminders, vitals, alerts); develop new care plans, faster image diagnostics </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extLst>
                  <a:ext uri="{0D108BD9-81ED-4DB2-BD59-A6C34878D82A}">
                    <a16:rowId xmlns:a16="http://schemas.microsoft.com/office/drawing/2014/main" val="3146933397"/>
                  </a:ext>
                </a:extLst>
              </a:tr>
              <a:tr h="970487">
                <a:tc>
                  <a:txBody>
                    <a:bodyPr/>
                    <a:lstStyle/>
                    <a:p>
                      <a:r>
                        <a:rPr lang="en-US" sz="1800" b="1" dirty="0"/>
                        <a:t>Insurance</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Focus on back office, operational efficiency, documentation preparations</a:t>
                      </a:r>
                      <a:r>
                        <a:rPr lang="en-US" sz="1800" dirty="0"/>
                        <a:t>; keep the human in the loop in moments that matter (time of crisis, claims, unused or alternative benefits)</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extLst>
                  <a:ext uri="{0D108BD9-81ED-4DB2-BD59-A6C34878D82A}">
                    <a16:rowId xmlns:a16="http://schemas.microsoft.com/office/drawing/2014/main" val="298337273"/>
                  </a:ext>
                </a:extLst>
              </a:tr>
              <a:tr h="970487">
                <a:tc>
                  <a:txBody>
                    <a:bodyPr/>
                    <a:lstStyle/>
                    <a:p>
                      <a:r>
                        <a:rPr lang="en-US" sz="1800" b="1" dirty="0"/>
                        <a:t>Pharma</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Reduce clinical documentation </a:t>
                      </a:r>
                      <a:r>
                        <a:rPr lang="en-US" sz="1800" dirty="0"/>
                        <a:t>preparations from six weeks to six minutes; publish new research; </a:t>
                      </a:r>
                      <a:r>
                        <a:rPr lang="en-US" sz="1800" kern="1200" dirty="0">
                          <a:solidFill>
                            <a:schemeClr val="dk1"/>
                          </a:solidFill>
                          <a:latin typeface="+mn-lt"/>
                          <a:ea typeface="+mn-ea"/>
                          <a:cs typeface="+mn-cs"/>
                        </a:rPr>
                        <a:t>discovery of new </a:t>
                      </a:r>
                      <a:r>
                        <a:rPr lang="en-US" sz="1800" dirty="0"/>
                        <a:t>formulas/medicines, grant writing/funding</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extLst>
                  <a:ext uri="{0D108BD9-81ED-4DB2-BD59-A6C34878D82A}">
                    <a16:rowId xmlns:a16="http://schemas.microsoft.com/office/drawing/2014/main" val="984163268"/>
                  </a:ext>
                </a:extLst>
              </a:tr>
              <a:tr h="970487">
                <a:tc>
                  <a:txBody>
                    <a:bodyPr/>
                    <a:lstStyle/>
                    <a:p>
                      <a:r>
                        <a:rPr lang="en-US" sz="1800" b="1" dirty="0"/>
                        <a:t>Manufacturing</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Intelligent automation of supply chains</a:t>
                      </a:r>
                      <a:r>
                        <a:rPr lang="en-US" sz="1800" dirty="0"/>
                        <a:t>; text highlights to address anomalies, software code generation time and cost savings, increase productivity and time to market, identify patterns faster</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6F7878"/>
                      </a:solidFill>
                      <a:prstDash val="dash"/>
                      <a:round/>
                      <a:headEnd type="none" w="med" len="med"/>
                      <a:tailEnd type="none" w="med" len="med"/>
                    </a:lnT>
                    <a:lnB w="19050" cap="flat" cmpd="sng" algn="ctr">
                      <a:solidFill>
                        <a:srgbClr val="6F7878"/>
                      </a:solidFill>
                      <a:prstDash val="dash"/>
                      <a:round/>
                      <a:headEnd type="none" w="med" len="med"/>
                      <a:tailEnd type="none" w="med" len="med"/>
                    </a:lnB>
                    <a:solidFill>
                      <a:srgbClr val="FFFFFF"/>
                    </a:solidFill>
                  </a:tcPr>
                </a:tc>
                <a:extLst>
                  <a:ext uri="{0D108BD9-81ED-4DB2-BD59-A6C34878D82A}">
                    <a16:rowId xmlns:a16="http://schemas.microsoft.com/office/drawing/2014/main" val="3571248235"/>
                  </a:ext>
                </a:extLst>
              </a:tr>
              <a:tr h="627601">
                <a:tc>
                  <a:txBody>
                    <a:bodyPr/>
                    <a:lstStyle/>
                    <a:p>
                      <a:r>
                        <a:rPr lang="en-US" sz="1800" b="1" dirty="0"/>
                        <a:t>Financial/Bank </a:t>
                      </a:r>
                      <a:endParaRPr lang="en-US" sz="1800" dirty="0">
                        <a:latin typeface="+mj-lt"/>
                      </a:endParaRPr>
                    </a:p>
                  </a:txBody>
                  <a:tcPr marL="822960" anchor="ctr">
                    <a:lnL w="28575" cap="flat" cmpd="sng" algn="ctr">
                      <a:solidFill>
                        <a:srgbClr val="FFFFFF"/>
                      </a:solidFill>
                      <a:prstDash val="solid"/>
                      <a:round/>
                      <a:headEnd type="none" w="med" len="med"/>
                      <a:tailEnd type="none" w="med" len="med"/>
                    </a:lnL>
                    <a:lnR w="19050" cap="flat" cmpd="sng" algn="ctr">
                      <a:solidFill>
                        <a:srgbClr val="6F7878"/>
                      </a:solidFill>
                      <a:prstDash val="dash"/>
                      <a:round/>
                      <a:headEnd type="none" w="med" len="med"/>
                      <a:tailEnd type="none" w="med" len="med"/>
                    </a:lnR>
                    <a:lnT w="19050" cap="flat" cmpd="sng" algn="ctr">
                      <a:solidFill>
                        <a:srgbClr val="6F7878"/>
                      </a:solidFill>
                      <a:prstDash val="dash"/>
                      <a:round/>
                      <a:headEnd type="none" w="med" len="med"/>
                      <a:tailEnd type="none" w="med" len="med"/>
                    </a:lnT>
                    <a:lnB w="28575" cap="flat" cmpd="sng" algn="ctr">
                      <a:solidFill>
                        <a:srgbClr val="FFFFFF"/>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540A"/>
                          </a:solidFill>
                        </a:rPr>
                        <a:t>Modeling, pattern/trend analysis</a:t>
                      </a:r>
                      <a:r>
                        <a:rPr lang="en-US" sz="1800" dirty="0"/>
                        <a:t>, streamlining access to products/services, funding </a:t>
                      </a:r>
                      <a:endParaRPr lang="en-US" sz="1800" dirty="0">
                        <a:latin typeface="+mj-lt"/>
                      </a:endParaRPr>
                    </a:p>
                  </a:txBody>
                  <a:tcPr anchor="ctr">
                    <a:lnL w="19050" cap="flat" cmpd="sng" algn="ctr">
                      <a:solidFill>
                        <a:srgbClr val="6F7878"/>
                      </a:solidFill>
                      <a:prstDash val="dash"/>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6F7878"/>
                      </a:solidFill>
                      <a:prstDash val="dash"/>
                      <a:round/>
                      <a:headEnd type="none" w="med" len="med"/>
                      <a:tailEnd type="none" w="med" len="med"/>
                    </a:lnT>
                    <a:lnB w="2857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056482574"/>
                  </a:ext>
                </a:extLst>
              </a:tr>
            </a:tbl>
          </a:graphicData>
        </a:graphic>
      </p:graphicFrame>
      <p:pic>
        <p:nvPicPr>
          <p:cNvPr id="8" name="Graphic 7">
            <a:extLst>
              <a:ext uri="{FF2B5EF4-FFF2-40B4-BE49-F238E27FC236}">
                <a16:creationId xmlns:a16="http://schemas.microsoft.com/office/drawing/2014/main" id="{DEC4C1D3-6CD2-8FB1-5548-A94F7A385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640" y="5472112"/>
            <a:ext cx="685800" cy="533400"/>
          </a:xfrm>
          <a:prstGeom prst="rect">
            <a:avLst/>
          </a:prstGeom>
        </p:spPr>
      </p:pic>
      <p:pic>
        <p:nvPicPr>
          <p:cNvPr id="10" name="Graphic 9">
            <a:extLst>
              <a:ext uri="{FF2B5EF4-FFF2-40B4-BE49-F238E27FC236}">
                <a16:creationId xmlns:a16="http://schemas.microsoft.com/office/drawing/2014/main" id="{C3A31B08-013D-5C27-7248-B1925F4730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6640" y="4641049"/>
            <a:ext cx="685800" cy="533400"/>
          </a:xfrm>
          <a:prstGeom prst="rect">
            <a:avLst/>
          </a:prstGeom>
        </p:spPr>
      </p:pic>
      <p:pic>
        <p:nvPicPr>
          <p:cNvPr id="14" name="Graphic 13">
            <a:extLst>
              <a:ext uri="{FF2B5EF4-FFF2-40B4-BE49-F238E27FC236}">
                <a16:creationId xmlns:a16="http://schemas.microsoft.com/office/drawing/2014/main" id="{701E6735-3A06-1BB5-57ED-E4887F0443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6640" y="1747719"/>
            <a:ext cx="685800" cy="533400"/>
          </a:xfrm>
          <a:prstGeom prst="rect">
            <a:avLst/>
          </a:prstGeom>
        </p:spPr>
      </p:pic>
      <p:pic>
        <p:nvPicPr>
          <p:cNvPr id="16" name="Graphic 15">
            <a:extLst>
              <a:ext uri="{FF2B5EF4-FFF2-40B4-BE49-F238E27FC236}">
                <a16:creationId xmlns:a16="http://schemas.microsoft.com/office/drawing/2014/main" id="{D53D3D9C-A795-DB6C-46EE-B49B5DAD94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6640" y="3692118"/>
            <a:ext cx="685800" cy="533400"/>
          </a:xfrm>
          <a:prstGeom prst="rect">
            <a:avLst/>
          </a:prstGeom>
        </p:spPr>
      </p:pic>
      <p:pic>
        <p:nvPicPr>
          <p:cNvPr id="18" name="Graphic 17">
            <a:extLst>
              <a:ext uri="{FF2B5EF4-FFF2-40B4-BE49-F238E27FC236}">
                <a16:creationId xmlns:a16="http://schemas.microsoft.com/office/drawing/2014/main" id="{91E0C4C0-2EE9-7C5D-9F76-438EA50FDA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6640" y="2719918"/>
            <a:ext cx="685800" cy="533400"/>
          </a:xfrm>
          <a:prstGeom prst="rect">
            <a:avLst/>
          </a:prstGeom>
        </p:spPr>
      </p:pic>
    </p:spTree>
    <p:extLst>
      <p:ext uri="{BB962C8B-B14F-4D97-AF65-F5344CB8AC3E}">
        <p14:creationId xmlns:p14="http://schemas.microsoft.com/office/powerpoint/2010/main" val="3079754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8116EE10-0ADA-4268-AAE5-30EC6F5E90BA}"/>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6E259ABC-D790-4982-AD57-6C9C9097FDBC}"/>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5.xml><?xml version="1.0" encoding="utf-8"?>
<a:theme xmlns:a="http://schemas.openxmlformats.org/drawingml/2006/main" name="White bkgrnd master">
  <a:themeElements>
    <a:clrScheme name="Custom 3 1">
      <a:dk1>
        <a:srgbClr val="000000"/>
      </a:dk1>
      <a:lt1>
        <a:srgbClr val="FFFFFF"/>
      </a:lt1>
      <a:dk2>
        <a:srgbClr val="000000"/>
      </a:dk2>
      <a:lt2>
        <a:srgbClr val="FFFFFF"/>
      </a:lt2>
      <a:accent1>
        <a:srgbClr val="000000"/>
      </a:accent1>
      <a:accent2>
        <a:srgbClr val="6F7878"/>
      </a:accent2>
      <a:accent3>
        <a:srgbClr val="979D9D"/>
      </a:accent3>
      <a:accent4>
        <a:srgbClr val="009AD7"/>
      </a:accent4>
      <a:accent5>
        <a:srgbClr val="FF540A"/>
      </a:accent5>
      <a:accent6>
        <a:srgbClr val="FEC10D"/>
      </a:accent6>
      <a:hlink>
        <a:srgbClr val="0000D3"/>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Presentation1" id="{624AAC18-ECA4-6744-86DD-8DE2A6EF908B}" vid="{AF9CAF9A-60B8-E240-B300-559D154028D2}"/>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15CAB38D53F445ADE0BAE50FB8A8D8" ma:contentTypeVersion="4" ma:contentTypeDescription="Create a new document." ma:contentTypeScope="" ma:versionID="58a7d230181014cebb52eba3ebcfe92d">
  <xsd:schema xmlns:xsd="http://www.w3.org/2001/XMLSchema" xmlns:xs="http://www.w3.org/2001/XMLSchema" xmlns:p="http://schemas.microsoft.com/office/2006/metadata/properties" xmlns:ns2="f3ebc2b6-a82a-45c3-97c6-8fb09079a0fc" xmlns:ns3="237c145d-058a-4c93-9530-49e84b225fb8" targetNamespace="http://schemas.microsoft.com/office/2006/metadata/properties" ma:root="true" ma:fieldsID="2f0f3c9be90c1321cb1ee4cf7e5831d4" ns2:_="" ns3:_="">
    <xsd:import namespace="f3ebc2b6-a82a-45c3-97c6-8fb09079a0fc"/>
    <xsd:import namespace="237c145d-058a-4c93-9530-49e84b225fb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c2b6-a82a-45c3-97c6-8fb09079a0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7c145d-058a-4c93-9530-49e84b225f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9CF7F9-B558-4CBB-986D-FDDEE2CF04A4}">
  <ds:schemaRefs>
    <ds:schemaRef ds:uri="http://schemas.microsoft.com/sharepoint/v3/contenttype/forms"/>
  </ds:schemaRefs>
</ds:datastoreItem>
</file>

<file path=customXml/itemProps2.xml><?xml version="1.0" encoding="utf-8"?>
<ds:datastoreItem xmlns:ds="http://schemas.openxmlformats.org/officeDocument/2006/customXml" ds:itemID="{89014364-5AED-42E5-8F2F-E3B86C0AC24A}">
  <ds:schemaRefs>
    <ds:schemaRef ds:uri="237c145d-058a-4c93-9530-49e84b225fb8"/>
    <ds:schemaRef ds:uri="f3ebc2b6-a82a-45c3-97c6-8fb09079a0f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AB06DB6-58C1-4625-B330-304A97892144}">
  <ds:schemaRefs>
    <ds:schemaRef ds:uri="http://schemas.microsoft.com/office/infopath/2007/PartnerControls"/>
    <ds:schemaRef ds:uri="http://purl.org/dc/elements/1.1/"/>
    <ds:schemaRef ds:uri="http://purl.org/dc/dcmitype/"/>
    <ds:schemaRef ds:uri="http://schemas.microsoft.com/office/2006/documentManagement/types"/>
    <ds:schemaRef ds:uri="f3ebc2b6-a82a-45c3-97c6-8fb09079a0fc"/>
    <ds:schemaRef ds:uri="http://schemas.openxmlformats.org/package/2006/metadata/core-properties"/>
    <ds:schemaRef ds:uri="237c145d-058a-4c93-9530-49e84b225fb8"/>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White bkgrnd master</Template>
  <TotalTime>4960</TotalTime>
  <Words>2094</Words>
  <Application>Microsoft Office PowerPoint</Application>
  <PresentationFormat>Widescreen</PresentationFormat>
  <Paragraphs>253</Paragraphs>
  <Slides>16</Slides>
  <Notes>16</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16</vt:i4>
      </vt:variant>
    </vt:vector>
  </HeadingPairs>
  <TitlesOfParts>
    <vt:vector size="23" baseType="lpstr">
      <vt:lpstr>Arial</vt:lpstr>
      <vt:lpstr>Arial Black</vt:lpstr>
      <vt:lpstr>White bkgrnd master</vt:lpstr>
      <vt:lpstr>Blue bkgrnd master</vt:lpstr>
      <vt:lpstr>White bk accent color options</vt:lpstr>
      <vt:lpstr>Blue bk accent color options</vt:lpstr>
      <vt:lpstr>White bkgrnd master</vt:lpstr>
      <vt:lpstr>Board Brief on Generative AI: Supplemental Slides</vt:lpstr>
      <vt:lpstr>The Journey to Generative AI</vt:lpstr>
      <vt:lpstr>Generative AI Began to Quickly Emerge as a Topic on Earnings Calls in Early 2023</vt:lpstr>
      <vt:lpstr>PowerPoint Presentation</vt:lpstr>
      <vt:lpstr>Business Artifacts That GenAI Can Generate Today</vt:lpstr>
      <vt:lpstr>Use Cases: General</vt:lpstr>
      <vt:lpstr>Use Cases: General</vt:lpstr>
      <vt:lpstr>Global Company Use Cases by Industry </vt:lpstr>
      <vt:lpstr>Global Company Use Cases by Industry </vt:lpstr>
      <vt:lpstr>Business leaders expect AI to be the differentiating technology in the next five years, especially for revenue generation and operations.</vt:lpstr>
      <vt:lpstr>The GenAI Application Landscape</vt:lpstr>
      <vt:lpstr>Risk of Unreliable ChatGPT Outputs</vt:lpstr>
      <vt:lpstr>IP, Data Privacy and Cybersecurity Risks</vt:lpstr>
      <vt:lpstr>A Wide Range of New Regulations on GenAI Are Emerging Globally</vt:lpstr>
      <vt:lpstr>AI Talent Is Scarce Global Hubs of Talent to Fill AI-Oriented Roles </vt:lpstr>
      <vt:lpstr>Possible Scenarios and Trajectories for GenAI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Aronoff,Jon</dc:creator>
  <cp:lastModifiedBy>Baik,Jeanette</cp:lastModifiedBy>
  <cp:revision>70</cp:revision>
  <dcterms:created xsi:type="dcterms:W3CDTF">2023-04-17T20:45:28Z</dcterms:created>
  <dcterms:modified xsi:type="dcterms:W3CDTF">2023-05-09T13:32:37Z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0x0101001F15CAB38D53F445ADE0BAE50FB8A8D8</vt:lpwstr>
  </property>
</Properties>
</file>