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 id="2147483650" r:id="rId2"/>
    <p:sldMasterId id="2147483681"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92">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66EofV2ABqPqPmGrEY2ktU07WJ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C60E0F-6B44-D1BA-F359-DDFFF5459354}" name="Pettit,Edward" initials="P" userId="S::Edward.Pettit@gartner.com::7b845353-dc0d-4329-a276-296e5b273048" providerId="AD"/>
  <p188:author id="{52052DE2-0253-39CA-7E0D-63F47A0D19EE}" name="Elliot,Bern" initials="E" userId="S::Bern.Elliot@gartner.com::39a45f12-20ba-4d52-ac96-d66ee1bc472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57" autoAdjust="0"/>
  </p:normalViewPr>
  <p:slideViewPr>
    <p:cSldViewPr snapToGrid="0">
      <p:cViewPr varScale="1">
        <p:scale>
          <a:sx n="45" d="100"/>
          <a:sy n="45" d="100"/>
        </p:scale>
        <p:origin x="528" y="60"/>
      </p:cViewPr>
      <p:guideLst>
        <p:guide orient="horz" pos="1992"/>
        <p:guide pos="3840"/>
      </p:guideLst>
    </p:cSldViewPr>
  </p:slideViewPr>
  <p:notesTextViewPr>
    <p:cViewPr>
      <p:scale>
        <a:sx n="1" d="1"/>
        <a:sy n="1" d="1"/>
      </p:scale>
      <p:origin x="0" y="0"/>
    </p:cViewPr>
  </p:notesTextViewPr>
  <p:notesViewPr>
    <p:cSldViewPr snapToGrid="0">
      <p:cViewPr varScale="1">
        <p:scale>
          <a:sx n="66" d="100"/>
          <a:sy n="66" d="100"/>
        </p:scale>
        <p:origin x="306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51" Type="http://schemas.microsoft.com/office/2018/10/relationships/authors" Target="authors.xml"/><Relationship Id="rId3" Type="http://schemas.openxmlformats.org/officeDocument/2006/relationships/slideMaster" Target="slideMasters/slideMaster3.xml"/><Relationship Id="rId21" Type="http://schemas.openxmlformats.org/officeDocument/2006/relationships/slide" Target="slides/slide1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6" name="Google Shape;6;n"/>
          <p:cNvSpPr txBox="1"/>
          <p:nvPr/>
        </p:nvSpPr>
        <p:spPr>
          <a:xfrm>
            <a:off x="242370" y="8802011"/>
            <a:ext cx="3256479" cy="246221"/>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800"/>
              <a:buFont typeface="Arial"/>
              <a:buNone/>
            </a:pPr>
            <a:r>
              <a:rPr lang="en-US" sz="800" b="0" i="0" u="none" strike="noStrike" cap="none" dirty="0">
                <a:solidFill>
                  <a:schemeClr val="dk1"/>
                </a:solidFill>
                <a:latin typeface="Arial"/>
                <a:ea typeface="Arial"/>
                <a:cs typeface="Arial"/>
                <a:sym typeface="Arial"/>
              </a:rPr>
              <a:t>‹#›	© 2023 Gartner, Inc. and/or its affiliates. All rights reserved. </a:t>
            </a:r>
            <a:br>
              <a:rPr lang="en-US" sz="800" b="0" i="0" u="none" strike="noStrike" cap="none" dirty="0">
                <a:solidFill>
                  <a:schemeClr val="dk1"/>
                </a:solidFill>
                <a:latin typeface="Arial"/>
                <a:ea typeface="Arial"/>
                <a:cs typeface="Arial"/>
                <a:sym typeface="Arial"/>
              </a:rPr>
            </a:br>
            <a:r>
              <a:rPr lang="en-US" sz="800" b="0" i="0" u="none" strike="noStrike" cap="none" dirty="0">
                <a:solidFill>
                  <a:schemeClr val="dk1"/>
                </a:solidFill>
                <a:latin typeface="Arial"/>
                <a:ea typeface="Arial"/>
                <a:cs typeface="Arial"/>
                <a:sym typeface="Arial"/>
              </a:rPr>
              <a:t>Gartner is a registered trademark of Gartner, Inc. and its affiliates.</a:t>
            </a:r>
            <a:endParaRPr dirty="0"/>
          </a:p>
        </p:txBody>
      </p:sp>
      <p:sp>
        <p:nvSpPr>
          <p:cNvPr id="9" name="Google Shape;9;n"/>
          <p:cNvSpPr txBox="1"/>
          <p:nvPr/>
        </p:nvSpPr>
        <p:spPr>
          <a:xfrm rot="-5400000">
            <a:off x="-840060"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10" name="Google Shape;10;n"/>
          <p:cNvSpPr txBox="1"/>
          <p:nvPr/>
        </p:nvSpPr>
        <p:spPr>
          <a:xfrm rot="5400000">
            <a:off x="5396148"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Tree>
    <p:extLst>
      <p:ext uri="{BB962C8B-B14F-4D97-AF65-F5344CB8AC3E}">
        <p14:creationId xmlns:p14="http://schemas.microsoft.com/office/powerpoint/2010/main" val="13038881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2" name="Google Shape;272;p1:notes"/>
          <p:cNvSpPr/>
          <p:nvPr/>
        </p:nvSpPr>
        <p:spPr>
          <a:xfrm>
            <a:off x="3862388" y="1216025"/>
            <a:ext cx="2998787" cy="235916"/>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Whit Andrews</a:t>
            </a:r>
            <a:endParaRPr sz="1400" b="0" i="0" u="none" strike="noStrike" cap="none">
              <a:solidFill>
                <a:srgbClr val="000000"/>
              </a:solidFill>
              <a:latin typeface="Arial"/>
              <a:ea typeface="Arial"/>
              <a:cs typeface="Arial"/>
              <a:sym typeface="Arial"/>
            </a:endParaRPr>
          </a:p>
        </p:txBody>
      </p:sp>
      <p:sp>
        <p:nvSpPr>
          <p:cNvPr id="273" name="Google Shape;273;p1:notes"/>
          <p:cNvSpPr/>
          <p:nvPr/>
        </p:nvSpPr>
        <p:spPr>
          <a:xfrm>
            <a:off x="5720862" y="8698254"/>
            <a:ext cx="964406" cy="220332"/>
          </a:xfrm>
          <a:prstGeom prst="rect">
            <a:avLst/>
          </a:prstGeom>
          <a:noFill/>
          <a:ln>
            <a:noFill/>
          </a:ln>
        </p:spPr>
      </p:sp>
      <p:sp>
        <p:nvSpPr>
          <p:cNvPr id="274" name="Google Shape;274;p1:notes"/>
          <p:cNvSpPr txBox="1">
            <a:spLocks noGrp="1"/>
          </p:cNvSpPr>
          <p:nvPr>
            <p:ph type="body" idx="1"/>
          </p:nvPr>
        </p:nvSpPr>
        <p:spPr>
          <a:xfrm>
            <a:off x="250031" y="3805277"/>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600"/>
              </a:spcBef>
              <a:spcAft>
                <a:spcPts val="0"/>
              </a:spcAft>
              <a:buClr>
                <a:schemeClr val="lt1"/>
              </a:buClr>
              <a:buSzPts val="1200"/>
              <a:buNone/>
            </a:pPr>
            <a:endParaRPr dirty="0"/>
          </a:p>
        </p:txBody>
      </p:sp>
      <p:sp>
        <p:nvSpPr>
          <p:cNvPr id="275" name="Google Shape;275;p1:notes"/>
          <p:cNvSpPr txBox="1"/>
          <p:nvPr/>
        </p:nvSpPr>
        <p:spPr>
          <a:xfrm>
            <a:off x="242370" y="8802011"/>
            <a:ext cx="3256479" cy="246221"/>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FFFFFF"/>
              </a:buClr>
              <a:buSzPts val="800"/>
              <a:buFont typeface="Arial"/>
              <a:buNone/>
            </a:pPr>
            <a:r>
              <a:rPr lang="en-US" sz="800" b="0" i="0" u="none" strike="noStrike" cap="none">
                <a:solidFill>
                  <a:srgbClr val="FFFFFF"/>
                </a:solidFill>
                <a:latin typeface="Arial"/>
                <a:ea typeface="Arial"/>
                <a:cs typeface="Arial"/>
                <a:sym typeface="Arial"/>
              </a:rPr>
              <a:t>1	© 2022 Gartner, Inc. and/or its affiliates. All rights reserved. </a:t>
            </a:r>
            <a:br>
              <a:rPr lang="en-US" sz="800" b="0" i="0" u="none" strike="noStrike" cap="none">
                <a:solidFill>
                  <a:srgbClr val="FFFFFF"/>
                </a:solidFill>
                <a:latin typeface="Arial"/>
                <a:ea typeface="Arial"/>
                <a:cs typeface="Arial"/>
                <a:sym typeface="Arial"/>
              </a:rPr>
            </a:br>
            <a:r>
              <a:rPr lang="en-US" sz="800" b="0" i="0" u="none" strike="noStrike" cap="none">
                <a:solidFill>
                  <a:srgbClr val="FFFFFF"/>
                </a:solidFill>
                <a:latin typeface="Arial"/>
                <a:ea typeface="Arial"/>
                <a:cs typeface="Arial"/>
                <a:sym typeface="Arial"/>
              </a:rPr>
              <a:t>Gartner is a registered trademark of Gartner, Inc. and its affiliates.</a:t>
            </a:r>
            <a:endParaRPr sz="1400" b="0" i="0" u="none" strike="noStrike" cap="none">
              <a:solidFill>
                <a:srgbClr val="000000"/>
              </a:solidFill>
              <a:latin typeface="Arial"/>
              <a:ea typeface="Arial"/>
              <a:cs typeface="Arial"/>
              <a:sym typeface="Arial"/>
            </a:endParaRPr>
          </a:p>
        </p:txBody>
      </p:sp>
      <p:sp>
        <p:nvSpPr>
          <p:cNvPr id="276" name="Google Shape;276;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7874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10: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Arial"/>
              <a:buNone/>
            </a:pPr>
            <a:endParaRPr dirty="0"/>
          </a:p>
        </p:txBody>
      </p:sp>
    </p:spTree>
    <p:extLst>
      <p:ext uri="{BB962C8B-B14F-4D97-AF65-F5344CB8AC3E}">
        <p14:creationId xmlns:p14="http://schemas.microsoft.com/office/powerpoint/2010/main" val="178714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11: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028195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2: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1781346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4" name="Google Shape;374;p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3: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156640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txBox="1">
            <a:spLocks noGrp="1"/>
          </p:cNvSpPr>
          <p:nvPr>
            <p:ph type="body" idx="1"/>
          </p:nvPr>
        </p:nvSpPr>
        <p:spPr>
          <a:xfrm>
            <a:off x="242371" y="3592535"/>
            <a:ext cx="6373200" cy="5028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Clr>
                <a:schemeClr val="dk1"/>
              </a:buClr>
              <a:buSzPts val="1200"/>
              <a:buNone/>
            </a:pPr>
            <a:endParaRPr dirty="0"/>
          </a:p>
        </p:txBody>
      </p:sp>
      <p:sp>
        <p:nvSpPr>
          <p:cNvPr id="380" name="Google Shape;380;p1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28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395" name="Google Shape;395;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20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401" name="Google Shape;401;p1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997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7: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407" name="Google Shape;407;p1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552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58139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9: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407134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283" name="Google Shape;283;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499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20: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207310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1: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431" name="Google Shape;431;p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58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2: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a:p>
            <a:pPr marL="0" lvl="0" indent="0" algn="l" rtl="0">
              <a:lnSpc>
                <a:spcPct val="90000"/>
              </a:lnSpc>
              <a:spcBef>
                <a:spcPts val="600"/>
              </a:spcBef>
              <a:spcAft>
                <a:spcPts val="0"/>
              </a:spcAft>
              <a:buClr>
                <a:schemeClr val="dk1"/>
              </a:buClr>
              <a:buSzPts val="1200"/>
              <a:buNone/>
            </a:pPr>
            <a:endParaRPr/>
          </a:p>
        </p:txBody>
      </p:sp>
      <p:sp>
        <p:nvSpPr>
          <p:cNvPr id="437" name="Google Shape;437;p2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6417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3: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a:p>
            <a:pPr marL="0" lvl="0" indent="0" algn="l" rtl="0">
              <a:lnSpc>
                <a:spcPct val="90000"/>
              </a:lnSpc>
              <a:spcBef>
                <a:spcPts val="600"/>
              </a:spcBef>
              <a:spcAft>
                <a:spcPts val="0"/>
              </a:spcAft>
              <a:buClr>
                <a:schemeClr val="dk1"/>
              </a:buClr>
              <a:buSzPts val="1200"/>
              <a:buNone/>
            </a:pPr>
            <a:endParaRPr/>
          </a:p>
        </p:txBody>
      </p:sp>
      <p:sp>
        <p:nvSpPr>
          <p:cNvPr id="444" name="Google Shape;444;p2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3: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44632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6" name="Google Shape;296;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17729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5: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5:notes"/>
          <p:cNvSpPr txBox="1">
            <a:spLocks noGrp="1"/>
          </p:cNvSpPr>
          <p:nvPr>
            <p:ph type="body" idx="1"/>
          </p:nvPr>
        </p:nvSpPr>
        <p:spPr>
          <a:xfrm>
            <a:off x="242400" y="4842601"/>
            <a:ext cx="6373200" cy="5028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17867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6:notes"/>
          <p:cNvSpPr txBox="1">
            <a:spLocks noGrp="1"/>
          </p:cNvSpPr>
          <p:nvPr>
            <p:ph type="body" idx="1"/>
          </p:nvPr>
        </p:nvSpPr>
        <p:spPr>
          <a:xfrm>
            <a:off x="242400" y="4673601"/>
            <a:ext cx="6373200" cy="5028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extLst>
      <p:ext uri="{BB962C8B-B14F-4D97-AF65-F5344CB8AC3E}">
        <p14:creationId xmlns:p14="http://schemas.microsoft.com/office/powerpoint/2010/main" val="397040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7: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1200"/>
              <a:buNone/>
            </a:pPr>
            <a:endParaRPr dirty="0"/>
          </a:p>
        </p:txBody>
      </p:sp>
    </p:spTree>
    <p:extLst>
      <p:ext uri="{BB962C8B-B14F-4D97-AF65-F5344CB8AC3E}">
        <p14:creationId xmlns:p14="http://schemas.microsoft.com/office/powerpoint/2010/main" val="172374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2" name="Google Shape;322;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8: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688314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9: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400"/>
              </a:spcBef>
              <a:spcAft>
                <a:spcPts val="0"/>
              </a:spcAft>
              <a:buClr>
                <a:schemeClr val="dk1"/>
              </a:buClr>
              <a:buSzPts val="1200"/>
              <a:buNone/>
            </a:pPr>
            <a:endParaRPr dirty="0"/>
          </a:p>
        </p:txBody>
      </p:sp>
    </p:spTree>
    <p:extLst>
      <p:ext uri="{BB962C8B-B14F-4D97-AF65-F5344CB8AC3E}">
        <p14:creationId xmlns:p14="http://schemas.microsoft.com/office/powerpoint/2010/main" val="3067600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6"/>
        <p:cNvGrpSpPr/>
        <p:nvPr/>
      </p:nvGrpSpPr>
      <p:grpSpPr>
        <a:xfrm>
          <a:off x="0" y="0"/>
          <a:ext cx="0" cy="0"/>
          <a:chOff x="0" y="0"/>
          <a:chExt cx="0" cy="0"/>
        </a:xfrm>
      </p:grpSpPr>
      <p:sp>
        <p:nvSpPr>
          <p:cNvPr id="17" name="Google Shape;17;p27"/>
          <p:cNvSpPr/>
          <p:nvPr/>
        </p:nvSpPr>
        <p:spPr>
          <a:xfrm>
            <a:off x="9688259" y="5975537"/>
            <a:ext cx="2053216" cy="468817"/>
          </a:xfrm>
          <a:prstGeom prst="rect">
            <a:avLst/>
          </a:prstGeom>
          <a:noFill/>
          <a:ln>
            <a:noFill/>
          </a:ln>
        </p:spPr>
      </p:sp>
      <p:sp>
        <p:nvSpPr>
          <p:cNvPr id="18" name="Google Shape;18;p27"/>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9" name="Google Shape;19;p27"/>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7"/>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27"/>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27"/>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 name="Google Shape;23;p27"/>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4" name="Google Shape;24;p27"/>
          <p:cNvSpPr txBox="1"/>
          <p:nvPr/>
        </p:nvSpPr>
        <p:spPr>
          <a:xfrm>
            <a:off x="460256" y="5820382"/>
            <a:ext cx="7755300" cy="6465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a:solidFill>
                  <a:srgbClr val="BDBDBD"/>
                </a:solidFill>
                <a:latin typeface="Arial"/>
                <a:ea typeface="Arial"/>
                <a:cs typeface="Arial"/>
                <a:sym typeface="Arial"/>
              </a:rPr>
              <a:t>© </a:t>
            </a:r>
            <a:r>
              <a:rPr lang="en-US" sz="700">
                <a:solidFill>
                  <a:srgbClr val="BDBDBD"/>
                </a:solidFill>
              </a:rPr>
              <a:t>2023</a:t>
            </a:r>
            <a:r>
              <a:rPr lang="en-US" sz="700" b="0" i="0" u="none" strike="noStrike" cap="none">
                <a:solidFill>
                  <a:srgbClr val="BDBDBD"/>
                </a:solidFill>
                <a:latin typeface="Arial"/>
                <a:ea typeface="Arial"/>
                <a:cs typeface="Arial"/>
                <a:sym typeface="Arial"/>
              </a:rPr>
              <a:t>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a:solidFill>
                  <a:srgbClr val="BDBDBD"/>
                </a:solidFill>
                <a:latin typeface="Arial"/>
                <a:ea typeface="Arial"/>
                <a:cs typeface="Arial"/>
                <a:sym typeface="Arial"/>
                <a:hlinkClick r:id="rId2">
                  <a:extLst>
                    <a:ext uri="{A12FA001-AC4F-418D-AE19-62706E023703}">
                      <ahyp:hlinkClr xmlns:ahyp="http://schemas.microsoft.com/office/drawing/2018/hyperlinkcolor" xmlns="" val="tx"/>
                    </a:ext>
                  </a:extLst>
                </a:hlinkClick>
              </a:rPr>
              <a:t>Gartner’s Usage Policy</a:t>
            </a:r>
            <a:r>
              <a:rPr lang="en-US" sz="700" b="0" i="0" u="none" strike="noStrike" cap="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a:solidFill>
                  <a:srgbClr val="BDBDBD"/>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9"/>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0"/>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73"/>
        <p:cNvGrpSpPr/>
        <p:nvPr/>
      </p:nvGrpSpPr>
      <p:grpSpPr>
        <a:xfrm>
          <a:off x="0" y="0"/>
          <a:ext cx="0" cy="0"/>
          <a:chOff x="0" y="0"/>
          <a:chExt cx="0" cy="0"/>
        </a:xfrm>
      </p:grpSpPr>
      <p:sp>
        <p:nvSpPr>
          <p:cNvPr id="74" name="Google Shape;74;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1"/>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77"/>
        <p:cNvGrpSpPr/>
        <p:nvPr/>
      </p:nvGrpSpPr>
      <p:grpSpPr>
        <a:xfrm>
          <a:off x="0" y="0"/>
          <a:ext cx="0" cy="0"/>
          <a:chOff x="0" y="0"/>
          <a:chExt cx="0" cy="0"/>
        </a:xfrm>
      </p:grpSpPr>
      <p:sp>
        <p:nvSpPr>
          <p:cNvPr id="78" name="Google Shape;78;p4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82"/>
        <p:cNvGrpSpPr/>
        <p:nvPr/>
      </p:nvGrpSpPr>
      <p:grpSpPr>
        <a:xfrm>
          <a:off x="0" y="0"/>
          <a:ext cx="0" cy="0"/>
          <a:chOff x="0" y="0"/>
          <a:chExt cx="0" cy="0"/>
        </a:xfrm>
      </p:grpSpPr>
      <p:sp>
        <p:nvSpPr>
          <p:cNvPr id="83" name="Google Shape;83;p43"/>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3"/>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3"/>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87"/>
        <p:cNvGrpSpPr/>
        <p:nvPr/>
      </p:nvGrpSpPr>
      <p:grpSpPr>
        <a:xfrm>
          <a:off x="0" y="0"/>
          <a:ext cx="0" cy="0"/>
          <a:chOff x="0" y="0"/>
          <a:chExt cx="0" cy="0"/>
        </a:xfrm>
      </p:grpSpPr>
      <p:sp>
        <p:nvSpPr>
          <p:cNvPr id="88" name="Google Shape;88;p4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89"/>
        <p:cNvGrpSpPr/>
        <p:nvPr/>
      </p:nvGrpSpPr>
      <p:grpSpPr>
        <a:xfrm>
          <a:off x="0" y="0"/>
          <a:ext cx="0" cy="0"/>
          <a:chOff x="0" y="0"/>
          <a:chExt cx="0" cy="0"/>
        </a:xfrm>
      </p:grpSpPr>
      <p:sp>
        <p:nvSpPr>
          <p:cNvPr id="90" name="Google Shape;90;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92"/>
        <p:cNvGrpSpPr/>
        <p:nvPr/>
      </p:nvGrpSpPr>
      <p:grpSpPr>
        <a:xfrm>
          <a:off x="0" y="0"/>
          <a:ext cx="0" cy="0"/>
          <a:chOff x="0" y="0"/>
          <a:chExt cx="0" cy="0"/>
        </a:xfrm>
      </p:grpSpPr>
      <p:sp>
        <p:nvSpPr>
          <p:cNvPr id="93" name="Google Shape;93;p46"/>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4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6"/>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96"/>
        <p:cNvGrpSpPr/>
        <p:nvPr/>
      </p:nvGrpSpPr>
      <p:grpSpPr>
        <a:xfrm>
          <a:off x="0" y="0"/>
          <a:ext cx="0" cy="0"/>
          <a:chOff x="0" y="0"/>
          <a:chExt cx="0" cy="0"/>
        </a:xfrm>
      </p:grpSpPr>
      <p:sp>
        <p:nvSpPr>
          <p:cNvPr id="97" name="Google Shape;97;p47"/>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47"/>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100"/>
        <p:cNvGrpSpPr/>
        <p:nvPr/>
      </p:nvGrpSpPr>
      <p:grpSpPr>
        <a:xfrm>
          <a:off x="0" y="0"/>
          <a:ext cx="0" cy="0"/>
          <a:chOff x="0" y="0"/>
          <a:chExt cx="0" cy="0"/>
        </a:xfrm>
      </p:grpSpPr>
      <p:sp>
        <p:nvSpPr>
          <p:cNvPr id="101" name="Google Shape;101;p48"/>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 name="Google Shape;102;p48"/>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 name="Google Shape;103;p4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104"/>
        <p:cNvGrpSpPr/>
        <p:nvPr/>
      </p:nvGrpSpPr>
      <p:grpSpPr>
        <a:xfrm>
          <a:off x="0" y="0"/>
          <a:ext cx="0" cy="0"/>
          <a:chOff x="0" y="0"/>
          <a:chExt cx="0" cy="0"/>
        </a:xfrm>
      </p:grpSpPr>
      <p:sp>
        <p:nvSpPr>
          <p:cNvPr id="105" name="Google Shape;105;p49"/>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49"/>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108"/>
        <p:cNvGrpSpPr/>
        <p:nvPr/>
      </p:nvGrpSpPr>
      <p:grpSpPr>
        <a:xfrm>
          <a:off x="0" y="0"/>
          <a:ext cx="0" cy="0"/>
          <a:chOff x="0" y="0"/>
          <a:chExt cx="0" cy="0"/>
        </a:xfrm>
      </p:grpSpPr>
      <p:sp>
        <p:nvSpPr>
          <p:cNvPr id="109" name="Google Shape;109;p50"/>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50"/>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5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12"/>
        <p:cNvGrpSpPr/>
        <p:nvPr/>
      </p:nvGrpSpPr>
      <p:grpSpPr>
        <a:xfrm>
          <a:off x="0" y="0"/>
          <a:ext cx="0" cy="0"/>
          <a:chOff x="0" y="0"/>
          <a:chExt cx="0" cy="0"/>
        </a:xfrm>
      </p:grpSpPr>
      <p:sp>
        <p:nvSpPr>
          <p:cNvPr id="113" name="Google Shape;113;p51"/>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 name="Google Shape;114;p51"/>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5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52"/>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52"/>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19"/>
        <p:cNvGrpSpPr/>
        <p:nvPr/>
      </p:nvGrpSpPr>
      <p:grpSpPr>
        <a:xfrm>
          <a:off x="0" y="0"/>
          <a:ext cx="0" cy="0"/>
          <a:chOff x="0" y="0"/>
          <a:chExt cx="0" cy="0"/>
        </a:xfrm>
      </p:grpSpPr>
      <p:sp>
        <p:nvSpPr>
          <p:cNvPr id="120" name="Google Shape;120;p53"/>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53"/>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22"/>
        <p:cNvGrpSpPr/>
        <p:nvPr/>
      </p:nvGrpSpPr>
      <p:grpSpPr>
        <a:xfrm>
          <a:off x="0" y="0"/>
          <a:ext cx="0" cy="0"/>
          <a:chOff x="0" y="0"/>
          <a:chExt cx="0" cy="0"/>
        </a:xfrm>
      </p:grpSpPr>
      <p:sp>
        <p:nvSpPr>
          <p:cNvPr id="123" name="Google Shape;123;p5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54"/>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 name="Google Shape;126;p54"/>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27"/>
        <p:cNvGrpSpPr/>
        <p:nvPr/>
      </p:nvGrpSpPr>
      <p:grpSpPr>
        <a:xfrm>
          <a:off x="0" y="0"/>
          <a:ext cx="0" cy="0"/>
          <a:chOff x="0" y="0"/>
          <a:chExt cx="0" cy="0"/>
        </a:xfrm>
      </p:grpSpPr>
      <p:sp>
        <p:nvSpPr>
          <p:cNvPr id="128" name="Google Shape;128;p5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55"/>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55"/>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32"/>
        <p:cNvGrpSpPr/>
        <p:nvPr/>
      </p:nvGrpSpPr>
      <p:grpSpPr>
        <a:xfrm>
          <a:off x="0" y="0"/>
          <a:ext cx="0" cy="0"/>
          <a:chOff x="0" y="0"/>
          <a:chExt cx="0" cy="0"/>
        </a:xfrm>
      </p:grpSpPr>
      <p:sp>
        <p:nvSpPr>
          <p:cNvPr id="133" name="Google Shape;133;p5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56"/>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56"/>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37"/>
        <p:cNvGrpSpPr/>
        <p:nvPr/>
      </p:nvGrpSpPr>
      <p:grpSpPr>
        <a:xfrm>
          <a:off x="0" y="0"/>
          <a:ext cx="0" cy="0"/>
          <a:chOff x="0" y="0"/>
          <a:chExt cx="0" cy="0"/>
        </a:xfrm>
      </p:grpSpPr>
      <p:sp>
        <p:nvSpPr>
          <p:cNvPr id="138" name="Google Shape;138;p5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57"/>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57"/>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42"/>
        <p:cNvGrpSpPr/>
        <p:nvPr/>
      </p:nvGrpSpPr>
      <p:grpSpPr>
        <a:xfrm>
          <a:off x="0" y="0"/>
          <a:ext cx="0" cy="0"/>
          <a:chOff x="0" y="0"/>
          <a:chExt cx="0" cy="0"/>
        </a:xfrm>
      </p:grpSpPr>
      <p:sp>
        <p:nvSpPr>
          <p:cNvPr id="143" name="Google Shape;143;p58"/>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58"/>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58"/>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58"/>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152"/>
        <p:cNvGrpSpPr/>
        <p:nvPr/>
      </p:nvGrpSpPr>
      <p:grpSpPr>
        <a:xfrm>
          <a:off x="0" y="0"/>
          <a:ext cx="0" cy="0"/>
          <a:chOff x="0" y="0"/>
          <a:chExt cx="0" cy="0"/>
        </a:xfrm>
      </p:grpSpPr>
      <p:sp>
        <p:nvSpPr>
          <p:cNvPr id="153" name="Google Shape;153;p31"/>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31"/>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3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156"/>
        <p:cNvGrpSpPr/>
        <p:nvPr/>
      </p:nvGrpSpPr>
      <p:grpSpPr>
        <a:xfrm>
          <a:off x="0" y="0"/>
          <a:ext cx="0" cy="0"/>
          <a:chOff x="0" y="0"/>
          <a:chExt cx="0" cy="0"/>
        </a:xfrm>
      </p:grpSpPr>
      <p:sp>
        <p:nvSpPr>
          <p:cNvPr id="157" name="Google Shape;157;p59"/>
          <p:cNvSpPr/>
          <p:nvPr/>
        </p:nvSpPr>
        <p:spPr>
          <a:xfrm>
            <a:off x="9688259" y="5975537"/>
            <a:ext cx="2053216" cy="468817"/>
          </a:xfrm>
          <a:prstGeom prst="rect">
            <a:avLst/>
          </a:prstGeom>
          <a:noFill/>
          <a:ln>
            <a:noFill/>
          </a:ln>
        </p:spPr>
      </p:sp>
      <p:sp>
        <p:nvSpPr>
          <p:cNvPr id="158" name="Google Shape;158;p59"/>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59" name="Google Shape;159;p59"/>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9"/>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1" name="Google Shape;161;p59"/>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2" name="Google Shape;162;p59"/>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63" name="Google Shape;163;p59"/>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64" name="Google Shape;164;p59"/>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2">
                  <a:extLst>
                    <a:ext uri="{A12FA001-AC4F-418D-AE19-62706E023703}">
                      <ahyp:hlinkClr xmlns:ahyp="http://schemas.microsoft.com/office/drawing/2018/hyperlinkcolor"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sp>
        <p:nvSpPr>
          <p:cNvPr id="167" name="Google Shape;167;p6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8"/>
        <p:cNvGrpSpPr/>
        <p:nvPr/>
      </p:nvGrpSpPr>
      <p:grpSpPr>
        <a:xfrm>
          <a:off x="0" y="0"/>
          <a:ext cx="0" cy="0"/>
          <a:chOff x="0" y="0"/>
          <a:chExt cx="0" cy="0"/>
        </a:xfrm>
      </p:grpSpPr>
      <p:sp>
        <p:nvSpPr>
          <p:cNvPr id="169" name="Google Shape;169;p6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6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171"/>
        <p:cNvGrpSpPr/>
        <p:nvPr/>
      </p:nvGrpSpPr>
      <p:grpSpPr>
        <a:xfrm>
          <a:off x="0" y="0"/>
          <a:ext cx="0" cy="0"/>
          <a:chOff x="0" y="0"/>
          <a:chExt cx="0" cy="0"/>
        </a:xfrm>
      </p:grpSpPr>
      <p:sp>
        <p:nvSpPr>
          <p:cNvPr id="172" name="Google Shape;172;p6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6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74"/>
        <p:cNvGrpSpPr/>
        <p:nvPr/>
      </p:nvGrpSpPr>
      <p:grpSpPr>
        <a:xfrm>
          <a:off x="0" y="0"/>
          <a:ext cx="0" cy="0"/>
          <a:chOff x="0" y="0"/>
          <a:chExt cx="0" cy="0"/>
        </a:xfrm>
      </p:grpSpPr>
      <p:sp>
        <p:nvSpPr>
          <p:cNvPr id="175" name="Google Shape;175;p6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6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77"/>
        <p:cNvGrpSpPr/>
        <p:nvPr/>
      </p:nvGrpSpPr>
      <p:grpSpPr>
        <a:xfrm>
          <a:off x="0" y="0"/>
          <a:ext cx="0" cy="0"/>
          <a:chOff x="0" y="0"/>
          <a:chExt cx="0" cy="0"/>
        </a:xfrm>
      </p:grpSpPr>
      <p:sp>
        <p:nvSpPr>
          <p:cNvPr id="178" name="Google Shape;178;p6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6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80"/>
        <p:cNvGrpSpPr/>
        <p:nvPr/>
      </p:nvGrpSpPr>
      <p:grpSpPr>
        <a:xfrm>
          <a:off x="0" y="0"/>
          <a:ext cx="0" cy="0"/>
          <a:chOff x="0" y="0"/>
          <a:chExt cx="0" cy="0"/>
        </a:xfrm>
      </p:grpSpPr>
      <p:sp>
        <p:nvSpPr>
          <p:cNvPr id="181" name="Google Shape;181;p6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6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3" name="Google Shape;183;p6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184"/>
        <p:cNvGrpSpPr/>
        <p:nvPr/>
      </p:nvGrpSpPr>
      <p:grpSpPr>
        <a:xfrm>
          <a:off x="0" y="0"/>
          <a:ext cx="0" cy="0"/>
          <a:chOff x="0" y="0"/>
          <a:chExt cx="0" cy="0"/>
        </a:xfrm>
      </p:grpSpPr>
      <p:sp>
        <p:nvSpPr>
          <p:cNvPr id="185" name="Google Shape;185;p6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6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67"/>
          <p:cNvSpPr txBox="1">
            <a:spLocks noGrp="1"/>
          </p:cNvSpPr>
          <p:nvPr>
            <p:ph type="body" idx="2"/>
          </p:nvPr>
        </p:nvSpPr>
        <p:spPr>
          <a:xfrm>
            <a:off x="457200" y="976313"/>
            <a:ext cx="11276013" cy="1047750"/>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8" name="Google Shape;188;p6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189"/>
        <p:cNvGrpSpPr/>
        <p:nvPr/>
      </p:nvGrpSpPr>
      <p:grpSpPr>
        <a:xfrm>
          <a:off x="0" y="0"/>
          <a:ext cx="0" cy="0"/>
          <a:chOff x="0" y="0"/>
          <a:chExt cx="0" cy="0"/>
        </a:xfrm>
      </p:grpSpPr>
      <p:sp>
        <p:nvSpPr>
          <p:cNvPr id="190" name="Google Shape;190;p6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68"/>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192"/>
        <p:cNvGrpSpPr/>
        <p:nvPr/>
      </p:nvGrpSpPr>
      <p:grpSpPr>
        <a:xfrm>
          <a:off x="0" y="0"/>
          <a:ext cx="0" cy="0"/>
          <a:chOff x="0" y="0"/>
          <a:chExt cx="0" cy="0"/>
        </a:xfrm>
      </p:grpSpPr>
      <p:sp>
        <p:nvSpPr>
          <p:cNvPr id="193" name="Google Shape;193;p6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6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195"/>
        <p:cNvGrpSpPr/>
        <p:nvPr/>
      </p:nvGrpSpPr>
      <p:grpSpPr>
        <a:xfrm>
          <a:off x="0" y="0"/>
          <a:ext cx="0" cy="0"/>
          <a:chOff x="0" y="0"/>
          <a:chExt cx="0" cy="0"/>
        </a:xfrm>
      </p:grpSpPr>
      <p:sp>
        <p:nvSpPr>
          <p:cNvPr id="196" name="Google Shape;196;p7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70"/>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198"/>
        <p:cNvGrpSpPr/>
        <p:nvPr/>
      </p:nvGrpSpPr>
      <p:grpSpPr>
        <a:xfrm>
          <a:off x="0" y="0"/>
          <a:ext cx="0" cy="0"/>
          <a:chOff x="0" y="0"/>
          <a:chExt cx="0" cy="0"/>
        </a:xfrm>
      </p:grpSpPr>
      <p:sp>
        <p:nvSpPr>
          <p:cNvPr id="199" name="Google Shape;199;p7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7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1" name="Google Shape;201;p71"/>
          <p:cNvSpPr txBox="1">
            <a:spLocks noGrp="1"/>
          </p:cNvSpPr>
          <p:nvPr>
            <p:ph type="body" idx="2"/>
          </p:nvPr>
        </p:nvSpPr>
        <p:spPr>
          <a:xfrm>
            <a:off x="457200" y="4778375"/>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02"/>
        <p:cNvGrpSpPr/>
        <p:nvPr/>
      </p:nvGrpSpPr>
      <p:grpSpPr>
        <a:xfrm>
          <a:off x="0" y="0"/>
          <a:ext cx="0" cy="0"/>
          <a:chOff x="0" y="0"/>
          <a:chExt cx="0" cy="0"/>
        </a:xfrm>
      </p:grpSpPr>
      <p:sp>
        <p:nvSpPr>
          <p:cNvPr id="203" name="Google Shape;203;p7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4" name="Google Shape;204;p7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7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6" name="Google Shape;206;p7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07"/>
        <p:cNvGrpSpPr/>
        <p:nvPr/>
      </p:nvGrpSpPr>
      <p:grpSpPr>
        <a:xfrm>
          <a:off x="0" y="0"/>
          <a:ext cx="0" cy="0"/>
          <a:chOff x="0" y="0"/>
          <a:chExt cx="0" cy="0"/>
        </a:xfrm>
      </p:grpSpPr>
      <p:sp>
        <p:nvSpPr>
          <p:cNvPr id="208" name="Google Shape;208;p73"/>
          <p:cNvSpPr txBox="1">
            <a:spLocks noGrp="1"/>
          </p:cNvSpPr>
          <p:nvPr>
            <p:ph type="body" idx="1"/>
          </p:nvPr>
        </p:nvSpPr>
        <p:spPr>
          <a:xfrm>
            <a:off x="4424193"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9" name="Google Shape;209;p7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73"/>
          <p:cNvSpPr txBox="1">
            <a:spLocks noGrp="1"/>
          </p:cNvSpPr>
          <p:nvPr>
            <p:ph type="body" idx="2"/>
          </p:nvPr>
        </p:nvSpPr>
        <p:spPr>
          <a:xfrm>
            <a:off x="457200"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1" name="Google Shape;211;p73"/>
          <p:cNvSpPr txBox="1">
            <a:spLocks noGrp="1"/>
          </p:cNvSpPr>
          <p:nvPr>
            <p:ph type="body" idx="3"/>
          </p:nvPr>
        </p:nvSpPr>
        <p:spPr>
          <a:xfrm>
            <a:off x="8396288"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212"/>
        <p:cNvGrpSpPr/>
        <p:nvPr/>
      </p:nvGrpSpPr>
      <p:grpSpPr>
        <a:xfrm>
          <a:off x="0" y="0"/>
          <a:ext cx="0" cy="0"/>
          <a:chOff x="0" y="0"/>
          <a:chExt cx="0" cy="0"/>
        </a:xfrm>
      </p:grpSpPr>
      <p:sp>
        <p:nvSpPr>
          <p:cNvPr id="213" name="Google Shape;213;p7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214"/>
        <p:cNvGrpSpPr/>
        <p:nvPr/>
      </p:nvGrpSpPr>
      <p:grpSpPr>
        <a:xfrm>
          <a:off x="0" y="0"/>
          <a:ext cx="0" cy="0"/>
          <a:chOff x="0" y="0"/>
          <a:chExt cx="0" cy="0"/>
        </a:xfrm>
      </p:grpSpPr>
      <p:sp>
        <p:nvSpPr>
          <p:cNvPr id="215" name="Google Shape;215;p7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7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3"/>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6F7878"/>
                </a:solidFill>
                <a:latin typeface="Arial"/>
                <a:ea typeface="Arial"/>
                <a:cs typeface="Arial"/>
                <a:sym typeface="Arial"/>
              </a:rPr>
              <a:t>Access to Gartner research is subject to entitlement. For information, please contact your Gartner representative.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17"/>
        <p:cNvGrpSpPr/>
        <p:nvPr/>
      </p:nvGrpSpPr>
      <p:grpSpPr>
        <a:xfrm>
          <a:off x="0" y="0"/>
          <a:ext cx="0" cy="0"/>
          <a:chOff x="0" y="0"/>
          <a:chExt cx="0" cy="0"/>
        </a:xfrm>
      </p:grpSpPr>
      <p:sp>
        <p:nvSpPr>
          <p:cNvPr id="218" name="Google Shape;218;p76"/>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Google Shape;219;p7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76"/>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21"/>
        <p:cNvGrpSpPr/>
        <p:nvPr/>
      </p:nvGrpSpPr>
      <p:grpSpPr>
        <a:xfrm>
          <a:off x="0" y="0"/>
          <a:ext cx="0" cy="0"/>
          <a:chOff x="0" y="0"/>
          <a:chExt cx="0" cy="0"/>
        </a:xfrm>
      </p:grpSpPr>
      <p:sp>
        <p:nvSpPr>
          <p:cNvPr id="222" name="Google Shape;222;p77"/>
          <p:cNvSpPr/>
          <p:nvPr/>
        </p:nvSpPr>
        <p:spPr>
          <a:xfrm>
            <a:off x="7140899" y="1354039"/>
            <a:ext cx="5051100"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77"/>
          <p:cNvSpPr/>
          <p:nvPr/>
        </p:nvSpPr>
        <p:spPr>
          <a:xfrm>
            <a:off x="-2" y="1354039"/>
            <a:ext cx="1753954"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7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25"/>
        <p:cNvGrpSpPr/>
        <p:nvPr/>
      </p:nvGrpSpPr>
      <p:grpSpPr>
        <a:xfrm>
          <a:off x="0" y="0"/>
          <a:ext cx="0" cy="0"/>
          <a:chOff x="0" y="0"/>
          <a:chExt cx="0" cy="0"/>
        </a:xfrm>
      </p:grpSpPr>
      <p:sp>
        <p:nvSpPr>
          <p:cNvPr id="226" name="Google Shape;226;p78"/>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78"/>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p7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29"/>
        <p:cNvGrpSpPr/>
        <p:nvPr/>
      </p:nvGrpSpPr>
      <p:grpSpPr>
        <a:xfrm>
          <a:off x="0" y="0"/>
          <a:ext cx="0" cy="0"/>
          <a:chOff x="0" y="0"/>
          <a:chExt cx="0" cy="0"/>
        </a:xfrm>
      </p:grpSpPr>
      <p:sp>
        <p:nvSpPr>
          <p:cNvPr id="230" name="Google Shape;230;p79"/>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79"/>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7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3"/>
        <p:cNvGrpSpPr/>
        <p:nvPr/>
      </p:nvGrpSpPr>
      <p:grpSpPr>
        <a:xfrm>
          <a:off x="0" y="0"/>
          <a:ext cx="0" cy="0"/>
          <a:chOff x="0" y="0"/>
          <a:chExt cx="0" cy="0"/>
        </a:xfrm>
      </p:grpSpPr>
      <p:sp>
        <p:nvSpPr>
          <p:cNvPr id="234" name="Google Shape;234;p80"/>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80"/>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36"/>
        <p:cNvGrpSpPr/>
        <p:nvPr/>
      </p:nvGrpSpPr>
      <p:grpSpPr>
        <a:xfrm>
          <a:off x="0" y="0"/>
          <a:ext cx="0" cy="0"/>
          <a:chOff x="0" y="0"/>
          <a:chExt cx="0" cy="0"/>
        </a:xfrm>
      </p:grpSpPr>
      <p:sp>
        <p:nvSpPr>
          <p:cNvPr id="237" name="Google Shape;237;p8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8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39"/>
        <p:cNvGrpSpPr/>
        <p:nvPr/>
      </p:nvGrpSpPr>
      <p:grpSpPr>
        <a:xfrm>
          <a:off x="0" y="0"/>
          <a:ext cx="0" cy="0"/>
          <a:chOff x="0" y="0"/>
          <a:chExt cx="0" cy="0"/>
        </a:xfrm>
      </p:grpSpPr>
      <p:sp>
        <p:nvSpPr>
          <p:cNvPr id="240" name="Google Shape;240;p8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8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2" name="Google Shape;242;p82"/>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82"/>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44"/>
        <p:cNvGrpSpPr/>
        <p:nvPr/>
      </p:nvGrpSpPr>
      <p:grpSpPr>
        <a:xfrm>
          <a:off x="0" y="0"/>
          <a:ext cx="0" cy="0"/>
          <a:chOff x="0" y="0"/>
          <a:chExt cx="0" cy="0"/>
        </a:xfrm>
      </p:grpSpPr>
      <p:sp>
        <p:nvSpPr>
          <p:cNvPr id="245" name="Google Shape;245;p8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8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7" name="Google Shape;247;p83"/>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83"/>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49"/>
        <p:cNvGrpSpPr/>
        <p:nvPr/>
      </p:nvGrpSpPr>
      <p:grpSpPr>
        <a:xfrm>
          <a:off x="0" y="0"/>
          <a:ext cx="0" cy="0"/>
          <a:chOff x="0" y="0"/>
          <a:chExt cx="0" cy="0"/>
        </a:xfrm>
      </p:grpSpPr>
      <p:sp>
        <p:nvSpPr>
          <p:cNvPr id="250" name="Google Shape;250;p8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8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2" name="Google Shape;252;p84"/>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84"/>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54"/>
        <p:cNvGrpSpPr/>
        <p:nvPr/>
      </p:nvGrpSpPr>
      <p:grpSpPr>
        <a:xfrm>
          <a:off x="0" y="0"/>
          <a:ext cx="0" cy="0"/>
          <a:chOff x="0" y="0"/>
          <a:chExt cx="0" cy="0"/>
        </a:xfrm>
      </p:grpSpPr>
      <p:sp>
        <p:nvSpPr>
          <p:cNvPr id="255" name="Google Shape;255;p8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8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7" name="Google Shape;257;p85"/>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85"/>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42"/>
        <p:cNvGrpSpPr/>
        <p:nvPr/>
      </p:nvGrpSpPr>
      <p:grpSpPr>
        <a:xfrm>
          <a:off x="0" y="0"/>
          <a:ext cx="0" cy="0"/>
          <a:chOff x="0" y="0"/>
          <a:chExt cx="0" cy="0"/>
        </a:xfrm>
      </p:grpSpPr>
      <p:sp>
        <p:nvSpPr>
          <p:cNvPr id="43" name="Google Shape;43;p26"/>
          <p:cNvSpPr/>
          <p:nvPr/>
        </p:nvSpPr>
        <p:spPr>
          <a:xfrm>
            <a:off x="9688259" y="5975537"/>
            <a:ext cx="2053216" cy="468817"/>
          </a:xfrm>
          <a:prstGeom prst="rect">
            <a:avLst/>
          </a:prstGeom>
          <a:noFill/>
          <a:ln>
            <a:noFill/>
          </a:ln>
        </p:spPr>
      </p:sp>
      <p:sp>
        <p:nvSpPr>
          <p:cNvPr id="44" name="Google Shape;44;p26"/>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6"/>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26"/>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26"/>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49" name="Google Shape;49;p26"/>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50" name="Google Shape;50;p26"/>
          <p:cNvSpPr txBox="1"/>
          <p:nvPr/>
        </p:nvSpPr>
        <p:spPr>
          <a:xfrm>
            <a:off x="460256" y="5820382"/>
            <a:ext cx="7755300" cy="6465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u="none">
                <a:solidFill>
                  <a:srgbClr val="BDBDBD"/>
                </a:solidFill>
                <a:latin typeface="Arial"/>
                <a:ea typeface="Arial"/>
                <a:cs typeface="Arial"/>
                <a:sym typeface="Arial"/>
              </a:rPr>
              <a:t>© </a:t>
            </a:r>
            <a:r>
              <a:rPr lang="en-US" sz="700">
                <a:solidFill>
                  <a:srgbClr val="BDBDBD"/>
                </a:solidFill>
              </a:rPr>
              <a:t>2023</a:t>
            </a:r>
            <a:r>
              <a:rPr lang="en-US" sz="700" b="0" u="none">
                <a:solidFill>
                  <a:srgbClr val="BDBDBD"/>
                </a:solidFill>
                <a:latin typeface="Arial"/>
                <a:ea typeface="Arial"/>
                <a:cs typeface="Arial"/>
                <a:sym typeface="Arial"/>
              </a:rPr>
              <a:t>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u="sng">
                <a:solidFill>
                  <a:srgbClr val="BDBDBD"/>
                </a:solidFill>
                <a:latin typeface="Arial"/>
                <a:ea typeface="Arial"/>
                <a:cs typeface="Arial"/>
                <a:sym typeface="Arial"/>
                <a:hlinkClick r:id="rId2">
                  <a:extLst>
                    <a:ext uri="{A12FA001-AC4F-418D-AE19-62706E023703}">
                      <ahyp:hlinkClr xmlns:ahyp="http://schemas.microsoft.com/office/drawing/2018/hyperlinkcolor" xmlns="" val="tx"/>
                    </a:ext>
                  </a:extLst>
                </a:hlinkClick>
              </a:rPr>
              <a:t>Gartner’s Usage Policy</a:t>
            </a:r>
            <a:r>
              <a:rPr lang="en-US" sz="700" b="0" u="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u="sng">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Guiding Principles on Independence and Objectivity</a:t>
            </a:r>
            <a:r>
              <a:rPr lang="en-US" sz="700" b="0" u="none">
                <a:solidFill>
                  <a:srgbClr val="BDBDBD"/>
                </a:solidFill>
                <a:latin typeface="Arial"/>
                <a:ea typeface="Arial"/>
                <a:cs typeface="Arial"/>
                <a:sym typeface="Arial"/>
              </a:rPr>
              <a:t>."</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59"/>
        <p:cNvGrpSpPr/>
        <p:nvPr/>
      </p:nvGrpSpPr>
      <p:grpSpPr>
        <a:xfrm>
          <a:off x="0" y="0"/>
          <a:ext cx="0" cy="0"/>
          <a:chOff x="0" y="0"/>
          <a:chExt cx="0" cy="0"/>
        </a:xfrm>
      </p:grpSpPr>
      <p:sp>
        <p:nvSpPr>
          <p:cNvPr id="260" name="Google Shape;260;p8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8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2" name="Google Shape;262;p86"/>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86"/>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264"/>
        <p:cNvGrpSpPr/>
        <p:nvPr/>
      </p:nvGrpSpPr>
      <p:grpSpPr>
        <a:xfrm>
          <a:off x="0" y="0"/>
          <a:ext cx="0" cy="0"/>
          <a:chOff x="0" y="0"/>
          <a:chExt cx="0" cy="0"/>
        </a:xfrm>
      </p:grpSpPr>
      <p:sp>
        <p:nvSpPr>
          <p:cNvPr id="265" name="Google Shape;265;p87"/>
          <p:cNvSpPr txBox="1"/>
          <p:nvPr/>
        </p:nvSpPr>
        <p:spPr>
          <a:xfrm>
            <a:off x="1066135" y="1999536"/>
            <a:ext cx="9373265" cy="64633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3600">
                <a:solidFill>
                  <a:srgbClr val="FF540A"/>
                </a:solidFill>
                <a:latin typeface="Arial Black"/>
                <a:ea typeface="Arial Black"/>
                <a:cs typeface="Arial Black"/>
                <a:sym typeface="Arial Black"/>
              </a:rPr>
              <a:t>Key Issue Take-Away:</a:t>
            </a:r>
            <a:endParaRPr/>
          </a:p>
        </p:txBody>
      </p:sp>
      <p:sp>
        <p:nvSpPr>
          <p:cNvPr id="266" name="Google Shape;266;p87"/>
          <p:cNvSpPr txBox="1">
            <a:spLocks noGrp="1"/>
          </p:cNvSpPr>
          <p:nvPr>
            <p:ph type="body" idx="1"/>
          </p:nvPr>
        </p:nvSpPr>
        <p:spPr>
          <a:xfrm>
            <a:off x="1061884" y="2664747"/>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267"/>
        <p:cNvGrpSpPr/>
        <p:nvPr/>
      </p:nvGrpSpPr>
      <p:grpSpPr>
        <a:xfrm>
          <a:off x="0" y="0"/>
          <a:ext cx="0" cy="0"/>
          <a:chOff x="0" y="0"/>
          <a:chExt cx="0" cy="0"/>
        </a:xfrm>
      </p:grpSpPr>
      <p:sp>
        <p:nvSpPr>
          <p:cNvPr id="268" name="Google Shape;268;p88"/>
          <p:cNvSpPr txBox="1">
            <a:spLocks noGrp="1"/>
          </p:cNvSpPr>
          <p:nvPr>
            <p:ph type="title"/>
          </p:nvPr>
        </p:nvSpPr>
        <p:spPr>
          <a:xfrm>
            <a:off x="1994219" y="2508937"/>
            <a:ext cx="8445181"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88"/>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3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55"/>
        <p:cNvGrpSpPr/>
        <p:nvPr/>
      </p:nvGrpSpPr>
      <p:grpSpPr>
        <a:xfrm>
          <a:off x="0" y="0"/>
          <a:ext cx="0" cy="0"/>
          <a:chOff x="0" y="0"/>
          <a:chExt cx="0" cy="0"/>
        </a:xfrm>
      </p:grpSpPr>
      <p:sp>
        <p:nvSpPr>
          <p:cNvPr id="56" name="Google Shape;56;p3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
        <p:cNvGrpSpPr/>
        <p:nvPr/>
      </p:nvGrpSpPr>
      <p:grpSpPr>
        <a:xfrm>
          <a:off x="0" y="0"/>
          <a:ext cx="0" cy="0"/>
          <a:chOff x="0" y="0"/>
          <a:chExt cx="0" cy="0"/>
        </a:xfrm>
      </p:grpSpPr>
      <p:sp>
        <p:nvSpPr>
          <p:cNvPr id="12" name="Google Shape;12;p25"/>
          <p:cNvSpPr/>
          <p:nvPr/>
        </p:nvSpPr>
        <p:spPr>
          <a:xfrm>
            <a:off x="10452994" y="6241725"/>
            <a:ext cx="1280218" cy="292316"/>
          </a:xfrm>
          <a:prstGeom prst="rect">
            <a:avLst/>
          </a:prstGeom>
          <a:noFill/>
          <a:ln>
            <a:noFill/>
          </a:ln>
        </p:spPr>
      </p:sp>
      <p:sp>
        <p:nvSpPr>
          <p:cNvPr id="13" name="Google Shape;13;p2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5" name="Google Shape;15;p25"/>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a:solidFill>
                  <a:srgbClr val="6F7878"/>
                </a:solidFill>
                <a:latin typeface="Arial"/>
                <a:ea typeface="Arial"/>
                <a:cs typeface="Arial"/>
                <a:sym typeface="Arial"/>
              </a:rPr>
              <a:t>	© </a:t>
            </a:r>
            <a:r>
              <a:rPr lang="en-US" sz="700">
                <a:solidFill>
                  <a:srgbClr val="6F7878"/>
                </a:solidFill>
              </a:rPr>
              <a:t>2023</a:t>
            </a:r>
            <a:r>
              <a:rPr lang="en-US" sz="700" b="0" i="0" u="none" strike="noStrike" cap="none">
                <a:solidFill>
                  <a:srgbClr val="6F7878"/>
                </a:solidFill>
                <a:latin typeface="Arial"/>
                <a:ea typeface="Arial"/>
                <a:cs typeface="Arial"/>
                <a:sym typeface="Arial"/>
              </a:rPr>
              <a:t>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24"/>
          <p:cNvSpPr/>
          <p:nvPr/>
        </p:nvSpPr>
        <p:spPr>
          <a:xfrm>
            <a:off x="10452994" y="6241725"/>
            <a:ext cx="1280218" cy="292316"/>
          </a:xfrm>
          <a:prstGeom prst="rect">
            <a:avLst/>
          </a:prstGeom>
          <a:noFill/>
          <a:ln>
            <a:noFill/>
          </a:ln>
        </p:spPr>
      </p:sp>
      <p:sp>
        <p:nvSpPr>
          <p:cNvPr id="27" name="Google Shape;27;p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24"/>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a:solidFill>
                  <a:srgbClr val="6F7878"/>
                </a:solidFill>
                <a:latin typeface="Arial"/>
                <a:ea typeface="Arial"/>
                <a:cs typeface="Arial"/>
                <a:sym typeface="Arial"/>
              </a:rPr>
              <a:t>	© </a:t>
            </a:r>
            <a:r>
              <a:rPr lang="en-US" sz="700">
                <a:solidFill>
                  <a:srgbClr val="6F7878"/>
                </a:solidFill>
              </a:rPr>
              <a:t>2023</a:t>
            </a:r>
            <a:r>
              <a:rPr lang="en-US" sz="700" b="0" i="0" u="none" strike="noStrike" cap="none">
                <a:solidFill>
                  <a:srgbClr val="6F7878"/>
                </a:solidFill>
                <a:latin typeface="Arial"/>
                <a:ea typeface="Arial"/>
                <a:cs typeface="Arial"/>
                <a:sym typeface="Arial"/>
              </a:rPr>
              <a:t>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9" name="Google Shape;149;p3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50" name="Google Shape;150;p30"/>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r>
              <a:rPr lang="en-US" sz="700" b="0" i="0" u="none" strike="noStrike" cap="none">
                <a:solidFill>
                  <a:srgbClr val="BDBDBD"/>
                </a:solidFill>
                <a:latin typeface="Arial"/>
                <a:ea typeface="Arial"/>
                <a:cs typeface="Arial"/>
                <a:sym typeface="Arial"/>
              </a:rPr>
              <a:t>	© </a:t>
            </a:r>
            <a:r>
              <a:rPr lang="en-US" sz="700">
                <a:solidFill>
                  <a:srgbClr val="BDBDBD"/>
                </a:solidFill>
              </a:rPr>
              <a:t>2023</a:t>
            </a:r>
            <a:r>
              <a:rPr lang="en-US" sz="700" b="0" i="0" u="none" strike="noStrike" cap="none">
                <a:solidFill>
                  <a:srgbClr val="BDBDBD"/>
                </a:solidFill>
                <a:latin typeface="Arial"/>
                <a:ea typeface="Arial"/>
                <a:cs typeface="Arial"/>
                <a:sym typeface="Arial"/>
              </a:rPr>
              <a:t> Gartner, Inc. and/or its affiliates. All rights reserved. Gartner is a registered trademark of Gartner, Inc. and its affiliates.</a:t>
            </a:r>
            <a:endParaRPr/>
          </a:p>
        </p:txBody>
      </p:sp>
      <p:sp>
        <p:nvSpPr>
          <p:cNvPr id="151" name="Google Shape;151;p30"/>
          <p:cNvSpPr/>
          <p:nvPr/>
        </p:nvSpPr>
        <p:spPr>
          <a:xfrm>
            <a:off x="10452995" y="6241725"/>
            <a:ext cx="1280216" cy="292315"/>
          </a:xfrm>
          <a:prstGeom prst="rect">
            <a:avLst/>
          </a:prstGeom>
          <a:noFill/>
          <a:ln>
            <a:noFill/>
          </a:ln>
        </p:spPr>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www.gartner.com/interactive/hc/4016433" TargetMode="External"/><Relationship Id="rId3" Type="http://schemas.openxmlformats.org/officeDocument/2006/relationships/hyperlink" Target="https://www.gartner.com/document/4031299" TargetMode="External"/><Relationship Id="rId7" Type="http://schemas.openxmlformats.org/officeDocument/2006/relationships/hyperlink" Target="https://www.gartner.com/document/4010235"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www.gartner.com/document/4016772" TargetMode="External"/><Relationship Id="rId5" Type="http://schemas.openxmlformats.org/officeDocument/2006/relationships/hyperlink" Target="https://www.gartner.com/document/4022272" TargetMode="External"/><Relationship Id="rId4" Type="http://schemas.openxmlformats.org/officeDocument/2006/relationships/hyperlink" Target="https://www.gartner.com/document/4020515"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learn.microsoft.com/en-us/compliance/regulatory/offering-home?view=o365-worldwide" TargetMode="External"/><Relationship Id="rId3" Type="http://schemas.openxmlformats.org/officeDocument/2006/relationships/hyperlink" Target="https://openai.com/privacy/" TargetMode="External"/><Relationship Id="rId7" Type="http://schemas.openxmlformats.org/officeDocument/2006/relationships/hyperlink" Target="https://urldefense.com/v3/__https:/learn.microsoft.com/en-us/legal/cognitive-services/openai/data-privacy?context=*2Fazure*2Fcognitive-services*2Fopenai*2Fcontext*2Fcontext__;JSUlJSU!!NmrTbz2Y!zdXiuXwDtcmgXNOAodrI-ezGTdIuNAiMwISTvL3rkh3zl6XYASkb_kF5Vj5aHMij_UHl5D4QlImCnaCBWDC5zhCC$"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azure.microsoft.com/en-us/blog/chatgpt-is-now-available-in-azure-openai-service/" TargetMode="External"/><Relationship Id="rId5" Type="http://schemas.openxmlformats.org/officeDocument/2006/relationships/hyperlink" Target="https://azure.microsoft.com/en-us/products/cognitive-services/openai-service/#overvie" TargetMode="External"/><Relationship Id="rId4" Type="http://schemas.openxmlformats.org/officeDocument/2006/relationships/hyperlink" Target="https://azure.microsoft.com/en-us/blog/general-availability-of-azure-openai-service-expands-access-to-large-advanced-ai-models-with-added-enterprise-benefi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
          <p:cNvSpPr txBox="1">
            <a:spLocks noGrp="1"/>
          </p:cNvSpPr>
          <p:nvPr>
            <p:ph type="subTitle" idx="1"/>
          </p:nvPr>
        </p:nvSpPr>
        <p:spPr>
          <a:xfrm>
            <a:off x="987463" y="3537306"/>
            <a:ext cx="7228206" cy="27699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FFFFFF"/>
              </a:buClr>
              <a:buSzPts val="1800"/>
              <a:buFont typeface="Times"/>
              <a:buNone/>
            </a:pPr>
            <a:r>
              <a:rPr lang="en-US" dirty="0"/>
              <a:t>Bern Elliot, Jim Hare, Anthony Mullen, Van Baker</a:t>
            </a:r>
            <a:br>
              <a:rPr lang="en-US" dirty="0"/>
            </a:br>
            <a:endParaRPr dirty="0"/>
          </a:p>
          <a:p>
            <a:pPr marL="0" lvl="0" indent="0" algn="l" rtl="0">
              <a:lnSpc>
                <a:spcPct val="100000"/>
              </a:lnSpc>
              <a:spcBef>
                <a:spcPts val="0"/>
              </a:spcBef>
              <a:spcAft>
                <a:spcPts val="0"/>
              </a:spcAft>
              <a:buClr>
                <a:srgbClr val="FFFFFF"/>
              </a:buClr>
              <a:buSzPts val="1800"/>
              <a:buFont typeface="Times"/>
              <a:buNone/>
            </a:pPr>
            <a:endParaRPr dirty="0"/>
          </a:p>
          <a:p>
            <a:pPr marL="0" lvl="0" indent="0" algn="l" rtl="0">
              <a:lnSpc>
                <a:spcPct val="100000"/>
              </a:lnSpc>
              <a:spcBef>
                <a:spcPts val="0"/>
              </a:spcBef>
              <a:spcAft>
                <a:spcPts val="0"/>
              </a:spcAft>
              <a:buClr>
                <a:srgbClr val="FFFFFF"/>
              </a:buClr>
              <a:buSzPts val="1800"/>
              <a:buFont typeface="Times"/>
              <a:buNone/>
            </a:pPr>
            <a:r>
              <a:rPr lang="en-US" dirty="0"/>
              <a:t>10 March 2023</a:t>
            </a:r>
            <a:endParaRPr dirty="0"/>
          </a:p>
        </p:txBody>
      </p:sp>
      <p:sp>
        <p:nvSpPr>
          <p:cNvPr id="279" name="Google Shape;279;p1"/>
          <p:cNvSpPr txBox="1">
            <a:spLocks noGrp="1"/>
          </p:cNvSpPr>
          <p:nvPr>
            <p:ph type="ctrTitle"/>
          </p:nvPr>
        </p:nvSpPr>
        <p:spPr>
          <a:xfrm>
            <a:off x="987463" y="1420508"/>
            <a:ext cx="7228205" cy="1994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3600"/>
              <a:buFont typeface="Arial Black"/>
              <a:buNone/>
            </a:pPr>
            <a:r>
              <a:rPr lang="en-US" dirty="0"/>
              <a:t>ChatGPT and GPT: </a:t>
            </a:r>
            <a:br>
              <a:rPr lang="en-US" dirty="0"/>
            </a:br>
            <a:r>
              <a:rPr lang="en-US" dirty="0"/>
              <a:t>A Board Reference Presentation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title"/>
          </p:nvPr>
        </p:nvSpPr>
        <p:spPr>
          <a:xfrm>
            <a:off x="407541" y="366713"/>
            <a:ext cx="2458949"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Example ChatGPT Use Case:</a:t>
            </a:r>
            <a:br>
              <a:rPr lang="en-US" dirty="0"/>
            </a:br>
            <a:r>
              <a:rPr lang="en-US" dirty="0"/>
              <a:t>Draft an</a:t>
            </a:r>
            <a:br>
              <a:rPr lang="en-US" dirty="0"/>
            </a:br>
            <a:r>
              <a:rPr lang="en-US" dirty="0"/>
              <a:t>Email to</a:t>
            </a:r>
            <a:br>
              <a:rPr lang="en-US" dirty="0"/>
            </a:br>
            <a:r>
              <a:rPr lang="en-US" dirty="0"/>
              <a:t>Boss for</a:t>
            </a:r>
            <a:br>
              <a:rPr lang="en-US" dirty="0"/>
            </a:br>
            <a:r>
              <a:rPr lang="en-US" dirty="0"/>
              <a:t>PTO</a:t>
            </a:r>
            <a:br>
              <a:rPr lang="en-US" dirty="0"/>
            </a:br>
            <a:r>
              <a:rPr lang="en-US" dirty="0"/>
              <a:t/>
            </a:r>
            <a:br>
              <a:rPr lang="en-US" dirty="0"/>
            </a:br>
            <a:r>
              <a:rPr lang="en-US" sz="2000" dirty="0"/>
              <a:t>Blends personal information and formatting </a:t>
            </a:r>
            <a:endParaRPr dirty="0"/>
          </a:p>
        </p:txBody>
      </p:sp>
      <p:sp>
        <p:nvSpPr>
          <p:cNvPr id="339" name="Google Shape;339;p10"/>
          <p:cNvSpPr txBox="1"/>
          <p:nvPr/>
        </p:nvSpPr>
        <p:spPr>
          <a:xfrm>
            <a:off x="2931362" y="6147115"/>
            <a:ext cx="578249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Source: https://</a:t>
            </a:r>
            <a:r>
              <a:rPr lang="en-US" sz="1200" dirty="0" err="1">
                <a:solidFill>
                  <a:schemeClr val="dk1"/>
                </a:solidFill>
                <a:latin typeface="Arial"/>
                <a:ea typeface="Arial"/>
                <a:cs typeface="Arial"/>
                <a:sym typeface="Arial"/>
              </a:rPr>
              <a:t>machinelearningknowledge.ai</a:t>
            </a:r>
            <a:r>
              <a:rPr lang="en-US" sz="1200" dirty="0">
                <a:solidFill>
                  <a:schemeClr val="dk1"/>
                </a:solidFill>
                <a:latin typeface="Arial"/>
                <a:ea typeface="Arial"/>
                <a:cs typeface="Arial"/>
                <a:sym typeface="Arial"/>
              </a:rPr>
              <a:t>/</a:t>
            </a:r>
            <a:r>
              <a:rPr lang="en-US" sz="1200" dirty="0" err="1">
                <a:solidFill>
                  <a:schemeClr val="dk1"/>
                </a:solidFill>
                <a:latin typeface="Arial"/>
                <a:ea typeface="Arial"/>
                <a:cs typeface="Arial"/>
                <a:sym typeface="Arial"/>
              </a:rPr>
              <a:t>chatgpt</a:t>
            </a:r>
            <a:r>
              <a:rPr lang="en-US" sz="1200" dirty="0">
                <a:solidFill>
                  <a:schemeClr val="dk1"/>
                </a:solidFill>
                <a:latin typeface="Arial"/>
                <a:ea typeface="Arial"/>
                <a:cs typeface="Arial"/>
                <a:sym typeface="Arial"/>
              </a:rPr>
              <a:t>-demos-and-examples/</a:t>
            </a:r>
            <a:endParaRPr dirty="0"/>
          </a:p>
        </p:txBody>
      </p:sp>
      <p:pic>
        <p:nvPicPr>
          <p:cNvPr id="340" name="Google Shape;340;p10"/>
          <p:cNvPicPr preferRelativeResize="0"/>
          <p:nvPr/>
        </p:nvPicPr>
        <p:blipFill rotWithShape="1">
          <a:blip r:embed="rId3">
            <a:alphaModFix/>
          </a:blip>
          <a:srcRect/>
          <a:stretch/>
        </p:blipFill>
        <p:spPr>
          <a:xfrm>
            <a:off x="2994351" y="457200"/>
            <a:ext cx="9197650" cy="1330727"/>
          </a:xfrm>
          <a:prstGeom prst="rect">
            <a:avLst/>
          </a:prstGeom>
          <a:noFill/>
          <a:ln>
            <a:noFill/>
          </a:ln>
        </p:spPr>
      </p:pic>
      <p:pic>
        <p:nvPicPr>
          <p:cNvPr id="341" name="Google Shape;341;p10"/>
          <p:cNvPicPr preferRelativeResize="0"/>
          <p:nvPr/>
        </p:nvPicPr>
        <p:blipFill rotWithShape="1">
          <a:blip r:embed="rId4">
            <a:alphaModFix/>
          </a:blip>
          <a:srcRect/>
          <a:stretch/>
        </p:blipFill>
        <p:spPr>
          <a:xfrm>
            <a:off x="2994350" y="2045106"/>
            <a:ext cx="9050014" cy="40882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1"/>
          <p:cNvSpPr txBox="1">
            <a:spLocks noGrp="1"/>
          </p:cNvSpPr>
          <p:nvPr>
            <p:ph type="title"/>
          </p:nvPr>
        </p:nvSpPr>
        <p:spPr>
          <a:xfrm>
            <a:off x="407541" y="366713"/>
            <a:ext cx="2752219"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sz="2800" dirty="0"/>
              <a:t>Example ChatGPT </a:t>
            </a:r>
            <a:br>
              <a:rPr lang="en-US" sz="2800" dirty="0"/>
            </a:br>
            <a:r>
              <a:rPr lang="en-US" sz="2800" dirty="0"/>
              <a:t>Use Case:</a:t>
            </a:r>
            <a:br>
              <a:rPr lang="en-US" sz="2800" dirty="0"/>
            </a:br>
            <a:r>
              <a:rPr lang="en-US" sz="2800" dirty="0"/>
              <a:t>Error</a:t>
            </a:r>
            <a:br>
              <a:rPr lang="en-US" sz="2800" dirty="0"/>
            </a:br>
            <a:r>
              <a:rPr lang="en-US" sz="2800" dirty="0"/>
              <a:t>on Simple</a:t>
            </a:r>
            <a:br>
              <a:rPr lang="en-US" sz="2800" dirty="0"/>
            </a:br>
            <a:r>
              <a:rPr lang="en-US" sz="2800" dirty="0"/>
              <a:t>Math Question</a:t>
            </a:r>
            <a:br>
              <a:rPr lang="en-US" sz="2800" dirty="0"/>
            </a:br>
            <a:endParaRPr sz="2800" dirty="0"/>
          </a:p>
        </p:txBody>
      </p:sp>
      <p:sp>
        <p:nvSpPr>
          <p:cNvPr id="347" name="Google Shape;347;p11"/>
          <p:cNvSpPr txBox="1"/>
          <p:nvPr/>
        </p:nvSpPr>
        <p:spPr>
          <a:xfrm>
            <a:off x="4667794" y="6525804"/>
            <a:ext cx="578249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Source: https://machinelearningknowledge.ai/chatgpt-demos-and-examples/</a:t>
            </a:r>
            <a:endParaRPr/>
          </a:p>
        </p:txBody>
      </p:sp>
      <p:sp>
        <p:nvSpPr>
          <p:cNvPr id="348" name="Google Shape;348;p11"/>
          <p:cNvSpPr txBox="1"/>
          <p:nvPr/>
        </p:nvSpPr>
        <p:spPr>
          <a:xfrm>
            <a:off x="578216" y="4368522"/>
            <a:ext cx="1137173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dirty="0">
                <a:solidFill>
                  <a:srgbClr val="222222"/>
                </a:solidFill>
                <a:latin typeface="+mn-lt"/>
                <a:ea typeface="Verdana"/>
                <a:cs typeface="Verdana"/>
                <a:sym typeface="Verdana"/>
              </a:rPr>
              <a:t>Commentary:</a:t>
            </a:r>
            <a:r>
              <a:rPr lang="en-US" sz="1800" b="0" i="0" dirty="0">
                <a:solidFill>
                  <a:srgbClr val="222222"/>
                </a:solidFill>
                <a:latin typeface="+mn-lt"/>
                <a:ea typeface="Verdana"/>
                <a:cs typeface="Verdana"/>
                <a:sym typeface="Verdana"/>
              </a:rPr>
              <a:t> ChatGPT chose the right approach to solve the math question, but instead of finding the value of </a:t>
            </a:r>
            <a:r>
              <a:rPr lang="en-US" sz="1800" b="0" i="0" dirty="0" err="1">
                <a:solidFill>
                  <a:srgbClr val="222222"/>
                </a:solidFill>
                <a:latin typeface="+mn-lt"/>
                <a:ea typeface="Verdana"/>
                <a:cs typeface="Verdana"/>
                <a:sym typeface="Verdana"/>
              </a:rPr>
              <a:t>x+1</a:t>
            </a:r>
            <a:r>
              <a:rPr lang="en-US" sz="1800" b="0" i="0" dirty="0">
                <a:solidFill>
                  <a:srgbClr val="222222"/>
                </a:solidFill>
                <a:latin typeface="+mn-lt"/>
                <a:ea typeface="Verdana"/>
                <a:cs typeface="Verdana"/>
                <a:sym typeface="Verdana"/>
              </a:rPr>
              <a:t>, it calculated the value of x, and hence arrived at the wrong answer, which should have been (c) 0. GPT does not “understand” — it predicts word sequences.</a:t>
            </a:r>
            <a:endParaRPr dirty="0">
              <a:latin typeface="+mn-lt"/>
            </a:endParaRPr>
          </a:p>
          <a:p>
            <a:pPr marL="0" marR="0" lvl="0" indent="0" algn="l" rtl="0">
              <a:spcBef>
                <a:spcPts val="0"/>
              </a:spcBef>
              <a:spcAft>
                <a:spcPts val="0"/>
              </a:spcAft>
              <a:buNone/>
            </a:pPr>
            <a:endParaRPr sz="1800" dirty="0">
              <a:solidFill>
                <a:srgbClr val="222222"/>
              </a:solidFill>
              <a:latin typeface="+mn-lt"/>
              <a:ea typeface="Verdana"/>
              <a:cs typeface="Verdana"/>
              <a:sym typeface="Verdana"/>
            </a:endParaRPr>
          </a:p>
          <a:p>
            <a:pPr marL="0" marR="0" lvl="0" indent="0" algn="l" rtl="0">
              <a:spcBef>
                <a:spcPts val="0"/>
              </a:spcBef>
              <a:spcAft>
                <a:spcPts val="0"/>
              </a:spcAft>
              <a:buNone/>
            </a:pPr>
            <a:r>
              <a:rPr lang="en-US" sz="1800" b="1" i="0" dirty="0">
                <a:solidFill>
                  <a:srgbClr val="222222"/>
                </a:solidFill>
                <a:latin typeface="+mn-lt"/>
                <a:ea typeface="Verdana"/>
                <a:cs typeface="Verdana"/>
                <a:sym typeface="Verdana"/>
              </a:rPr>
              <a:t>Note:</a:t>
            </a:r>
            <a:r>
              <a:rPr lang="en-US" sz="1800" b="0" i="0" dirty="0">
                <a:solidFill>
                  <a:srgbClr val="222222"/>
                </a:solidFill>
                <a:latin typeface="+mn-lt"/>
                <a:ea typeface="Verdana"/>
                <a:cs typeface="Verdana"/>
                <a:sym typeface="Verdana"/>
              </a:rPr>
              <a:t> On 30 January 2023 ChatGPT received an update with improved math capabilities. It was then able </a:t>
            </a:r>
            <a:br>
              <a:rPr lang="en-US" sz="1800" b="0" i="0" dirty="0">
                <a:solidFill>
                  <a:srgbClr val="222222"/>
                </a:solidFill>
                <a:latin typeface="+mn-lt"/>
                <a:ea typeface="Verdana"/>
                <a:cs typeface="Verdana"/>
                <a:sym typeface="Verdana"/>
              </a:rPr>
            </a:br>
            <a:r>
              <a:rPr lang="en-US" sz="1800" b="0" i="0" dirty="0">
                <a:solidFill>
                  <a:srgbClr val="222222"/>
                </a:solidFill>
                <a:latin typeface="+mn-lt"/>
                <a:ea typeface="Verdana"/>
                <a:cs typeface="Verdana"/>
                <a:sym typeface="Verdana"/>
              </a:rPr>
              <a:t>to solve this question. Other problems with ChatGPT have been found, however. Expect continuous improvement, but also continuous discovery of false information and “hallucinated” information.</a:t>
            </a:r>
            <a:endParaRPr sz="1800" dirty="0">
              <a:solidFill>
                <a:schemeClr val="dk1"/>
              </a:solidFill>
              <a:latin typeface="+mn-lt"/>
              <a:ea typeface="Arial"/>
              <a:cs typeface="Arial"/>
              <a:sym typeface="Arial"/>
            </a:endParaRPr>
          </a:p>
        </p:txBody>
      </p:sp>
      <p:pic>
        <p:nvPicPr>
          <p:cNvPr id="349" name="Google Shape;349;p11"/>
          <p:cNvPicPr preferRelativeResize="0"/>
          <p:nvPr/>
        </p:nvPicPr>
        <p:blipFill rotWithShape="1">
          <a:blip r:embed="rId3">
            <a:alphaModFix/>
          </a:blip>
          <a:srcRect/>
          <a:stretch/>
        </p:blipFill>
        <p:spPr>
          <a:xfrm>
            <a:off x="2530764" y="332779"/>
            <a:ext cx="9661236" cy="3096221"/>
          </a:xfrm>
          <a:prstGeom prst="rect">
            <a:avLst/>
          </a:prstGeom>
          <a:noFill/>
          <a:ln>
            <a:noFill/>
          </a:ln>
        </p:spPr>
      </p:pic>
      <p:pic>
        <p:nvPicPr>
          <p:cNvPr id="350" name="Google Shape;350;p11"/>
          <p:cNvPicPr preferRelativeResize="0"/>
          <p:nvPr/>
        </p:nvPicPr>
        <p:blipFill rotWithShape="1">
          <a:blip r:embed="rId4">
            <a:alphaModFix/>
          </a:blip>
          <a:srcRect/>
          <a:stretch/>
        </p:blipFill>
        <p:spPr>
          <a:xfrm>
            <a:off x="578216" y="3211395"/>
            <a:ext cx="11035567" cy="1157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2"/>
          <p:cNvSpPr txBox="1"/>
          <p:nvPr/>
        </p:nvSpPr>
        <p:spPr>
          <a:xfrm>
            <a:off x="4824752" y="3818860"/>
            <a:ext cx="2321989" cy="954107"/>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2B8DFF"/>
                </a:solidFill>
                <a:latin typeface="Arial"/>
                <a:ea typeface="Arial"/>
                <a:cs typeface="Arial"/>
                <a:sym typeface="Arial"/>
              </a:rPr>
              <a:t>Closed </a:t>
            </a:r>
            <a:r>
              <a:rPr lang="en-US" sz="2800" b="1" dirty="0" err="1">
                <a:solidFill>
                  <a:srgbClr val="2B8DFF"/>
                </a:solidFill>
                <a:latin typeface="Arial"/>
                <a:ea typeface="Arial"/>
                <a:cs typeface="Arial"/>
                <a:sym typeface="Arial"/>
              </a:rPr>
              <a:t>GPT3</a:t>
            </a:r>
            <a:r>
              <a:rPr lang="en-US" sz="2800" b="1" dirty="0">
                <a:solidFill>
                  <a:srgbClr val="2B8DFF"/>
                </a:solidFill>
                <a:latin typeface="Arial"/>
                <a:ea typeface="Arial"/>
                <a:cs typeface="Arial"/>
                <a:sym typeface="Arial"/>
              </a:rPr>
              <a:t> model</a:t>
            </a:r>
            <a:endParaRPr sz="2800" dirty="0">
              <a:solidFill>
                <a:srgbClr val="2B8DFF"/>
              </a:solidFill>
              <a:latin typeface="Arial"/>
              <a:ea typeface="Arial"/>
              <a:cs typeface="Arial"/>
              <a:sym typeface="Arial"/>
            </a:endParaRPr>
          </a:p>
        </p:txBody>
      </p:sp>
      <p:sp>
        <p:nvSpPr>
          <p:cNvPr id="356" name="Google Shape;356;p12"/>
          <p:cNvSpPr txBox="1"/>
          <p:nvPr/>
        </p:nvSpPr>
        <p:spPr>
          <a:xfrm>
            <a:off x="3631774" y="5436183"/>
            <a:ext cx="4548430" cy="954067"/>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2B8DFF"/>
                </a:solidFill>
                <a:latin typeface="Arial"/>
                <a:ea typeface="Arial"/>
                <a:cs typeface="Arial"/>
                <a:sym typeface="Arial"/>
              </a:rPr>
              <a:t>Closed version of </a:t>
            </a:r>
            <a:r>
              <a:rPr lang="en-US" sz="2800" b="1" dirty="0" err="1">
                <a:solidFill>
                  <a:srgbClr val="2B8DFF"/>
                </a:solidFill>
                <a:latin typeface="Arial"/>
                <a:ea typeface="Arial"/>
                <a:cs typeface="Arial"/>
                <a:sym typeface="Arial"/>
              </a:rPr>
              <a:t>GPT3</a:t>
            </a:r>
            <a:r>
              <a:rPr lang="en-US" sz="2800" b="1" dirty="0">
                <a:solidFill>
                  <a:srgbClr val="2B8DFF"/>
                </a:solidFill>
                <a:latin typeface="Arial"/>
                <a:ea typeface="Arial"/>
                <a:cs typeface="Arial"/>
                <a:sym typeface="Arial"/>
              </a:rPr>
              <a:t> training data and process</a:t>
            </a:r>
            <a:endParaRPr sz="2800" dirty="0">
              <a:solidFill>
                <a:srgbClr val="2B8DFF"/>
              </a:solidFill>
              <a:latin typeface="Arial"/>
              <a:ea typeface="Arial"/>
              <a:cs typeface="Arial"/>
              <a:sym typeface="Arial"/>
            </a:endParaRPr>
          </a:p>
        </p:txBody>
      </p:sp>
      <p:cxnSp>
        <p:nvCxnSpPr>
          <p:cNvPr id="357" name="Google Shape;357;p12"/>
          <p:cNvCxnSpPr>
            <a:cxnSpLocks/>
          </p:cNvCxnSpPr>
          <p:nvPr/>
        </p:nvCxnSpPr>
        <p:spPr>
          <a:xfrm flipH="1">
            <a:off x="5952819" y="4772967"/>
            <a:ext cx="4571" cy="663216"/>
          </a:xfrm>
          <a:prstGeom prst="straightConnector1">
            <a:avLst/>
          </a:prstGeom>
          <a:noFill/>
          <a:ln w="76200" cap="flat" cmpd="sng">
            <a:solidFill>
              <a:srgbClr val="6F7878"/>
            </a:solidFill>
            <a:prstDash val="solid"/>
            <a:round/>
            <a:headEnd type="triangle" w="med" len="med"/>
            <a:tailEnd type="triangle" w="med" len="med"/>
          </a:ln>
        </p:spPr>
      </p:cxnSp>
      <p:sp>
        <p:nvSpPr>
          <p:cNvPr id="358" name="Google Shape;358;p12"/>
          <p:cNvSpPr txBox="1"/>
          <p:nvPr/>
        </p:nvSpPr>
        <p:spPr>
          <a:xfrm>
            <a:off x="1020044" y="2220137"/>
            <a:ext cx="4046014" cy="1384995"/>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2B8DFF"/>
                </a:solidFill>
                <a:latin typeface="Arial"/>
                <a:ea typeface="Arial"/>
                <a:cs typeface="Arial"/>
                <a:sym typeface="Arial"/>
              </a:rPr>
              <a:t>Input filtering and prompt preparation</a:t>
            </a:r>
            <a:br>
              <a:rPr lang="en-US" sz="2800" b="1" dirty="0">
                <a:solidFill>
                  <a:srgbClr val="2B8DFF"/>
                </a:solidFill>
                <a:latin typeface="Arial"/>
                <a:ea typeface="Arial"/>
                <a:cs typeface="Arial"/>
                <a:sym typeface="Arial"/>
              </a:rPr>
            </a:br>
            <a:r>
              <a:rPr lang="en-US" sz="2800" b="1" dirty="0">
                <a:solidFill>
                  <a:srgbClr val="2B8DFF"/>
                </a:solidFill>
                <a:latin typeface="Arial"/>
                <a:ea typeface="Arial"/>
                <a:cs typeface="Arial"/>
                <a:sym typeface="Arial"/>
              </a:rPr>
              <a:t>(and conversation)</a:t>
            </a:r>
            <a:endParaRPr sz="2800" dirty="0">
              <a:solidFill>
                <a:srgbClr val="2B8DFF"/>
              </a:solidFill>
              <a:latin typeface="Arial"/>
              <a:ea typeface="Arial"/>
              <a:cs typeface="Arial"/>
              <a:sym typeface="Arial"/>
            </a:endParaRPr>
          </a:p>
        </p:txBody>
      </p:sp>
      <p:sp>
        <p:nvSpPr>
          <p:cNvPr id="359" name="Google Shape;359;p12"/>
          <p:cNvSpPr txBox="1"/>
          <p:nvPr/>
        </p:nvSpPr>
        <p:spPr>
          <a:xfrm>
            <a:off x="6834527" y="2220136"/>
            <a:ext cx="4572381" cy="1384954"/>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2B8DFF"/>
                </a:solidFill>
                <a:latin typeface="Arial"/>
                <a:ea typeface="Arial"/>
                <a:cs typeface="Arial"/>
                <a:sym typeface="Arial"/>
              </a:rPr>
              <a:t>Output acceptability filtering and </a:t>
            </a:r>
            <a:r>
              <a:rPr lang="en-US" sz="2800" b="1" dirty="0">
                <a:solidFill>
                  <a:srgbClr val="2B8DFF"/>
                </a:solidFill>
              </a:rPr>
              <a:t>c</a:t>
            </a:r>
            <a:r>
              <a:rPr lang="en-US" sz="2800" b="1" dirty="0">
                <a:solidFill>
                  <a:srgbClr val="2B8DFF"/>
                </a:solidFill>
                <a:latin typeface="Arial"/>
                <a:ea typeface="Arial"/>
                <a:cs typeface="Arial"/>
                <a:sym typeface="Arial"/>
              </a:rPr>
              <a:t>onversation preparation</a:t>
            </a:r>
            <a:endParaRPr sz="2800" dirty="0">
              <a:solidFill>
                <a:srgbClr val="2B8DFF"/>
              </a:solidFill>
              <a:latin typeface="Arial"/>
              <a:ea typeface="Arial"/>
              <a:cs typeface="Arial"/>
              <a:sym typeface="Arial"/>
            </a:endParaRPr>
          </a:p>
        </p:txBody>
      </p:sp>
      <p:sp>
        <p:nvSpPr>
          <p:cNvPr id="360" name="Google Shape;360;p12"/>
          <p:cNvSpPr txBox="1"/>
          <p:nvPr/>
        </p:nvSpPr>
        <p:spPr>
          <a:xfrm>
            <a:off x="5072402" y="2454068"/>
            <a:ext cx="1752601" cy="954107"/>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2B8DFF"/>
                </a:solidFill>
                <a:latin typeface="Arial"/>
                <a:ea typeface="Arial"/>
                <a:cs typeface="Arial"/>
                <a:sym typeface="Arial"/>
              </a:rPr>
              <a:t>Session context</a:t>
            </a:r>
            <a:endParaRPr sz="2800" dirty="0">
              <a:solidFill>
                <a:srgbClr val="2B8DFF"/>
              </a:solidFill>
              <a:latin typeface="Arial"/>
              <a:ea typeface="Arial"/>
              <a:cs typeface="Arial"/>
              <a:sym typeface="Arial"/>
            </a:endParaRPr>
          </a:p>
        </p:txBody>
      </p:sp>
      <p:cxnSp>
        <p:nvCxnSpPr>
          <p:cNvPr id="361" name="Google Shape;361;p12"/>
          <p:cNvCxnSpPr>
            <a:stCxn id="358" idx="2"/>
            <a:endCxn id="355" idx="1"/>
          </p:cNvCxnSpPr>
          <p:nvPr/>
        </p:nvCxnSpPr>
        <p:spPr>
          <a:xfrm rot="-5400000" flipH="1">
            <a:off x="3588451" y="3059732"/>
            <a:ext cx="690900" cy="1781700"/>
          </a:xfrm>
          <a:prstGeom prst="bentConnector2">
            <a:avLst/>
          </a:prstGeom>
          <a:noFill/>
          <a:ln w="76200" cap="flat" cmpd="sng">
            <a:solidFill>
              <a:srgbClr val="6F7878"/>
            </a:solidFill>
            <a:prstDash val="solid"/>
            <a:round/>
            <a:headEnd type="none" w="sm" len="sm"/>
            <a:tailEnd type="triangle" w="med" len="med"/>
          </a:ln>
        </p:spPr>
      </p:cxnSp>
      <p:cxnSp>
        <p:nvCxnSpPr>
          <p:cNvPr id="362" name="Google Shape;362;p12"/>
          <p:cNvCxnSpPr>
            <a:cxnSpLocks/>
            <a:endCxn id="359" idx="2"/>
          </p:cNvCxnSpPr>
          <p:nvPr/>
        </p:nvCxnSpPr>
        <p:spPr>
          <a:xfrm flipV="1">
            <a:off x="7127735" y="3605090"/>
            <a:ext cx="1992983" cy="690941"/>
          </a:xfrm>
          <a:prstGeom prst="bentConnector2">
            <a:avLst/>
          </a:prstGeom>
          <a:noFill/>
          <a:ln w="76200" cap="flat" cmpd="sng">
            <a:solidFill>
              <a:srgbClr val="6F7878"/>
            </a:solidFill>
            <a:prstDash val="solid"/>
            <a:round/>
            <a:headEnd type="none" w="sm" len="sm"/>
            <a:tailEnd type="triangle" w="med" len="med"/>
          </a:ln>
        </p:spPr>
      </p:cxnSp>
      <p:sp>
        <p:nvSpPr>
          <p:cNvPr id="363" name="Google Shape;363;p12"/>
          <p:cNvSpPr txBox="1"/>
          <p:nvPr/>
        </p:nvSpPr>
        <p:spPr>
          <a:xfrm>
            <a:off x="4421577" y="1521337"/>
            <a:ext cx="3177996" cy="52322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lt2"/>
                </a:solidFill>
                <a:latin typeface="Arial"/>
                <a:ea typeface="Arial"/>
                <a:cs typeface="Arial"/>
                <a:sym typeface="Arial"/>
              </a:rPr>
              <a:t>Text input/output</a:t>
            </a:r>
            <a:endParaRPr sz="2800">
              <a:solidFill>
                <a:schemeClr val="lt2"/>
              </a:solidFill>
              <a:latin typeface="Arial"/>
              <a:ea typeface="Arial"/>
              <a:cs typeface="Arial"/>
              <a:sym typeface="Arial"/>
            </a:endParaRPr>
          </a:p>
        </p:txBody>
      </p:sp>
      <p:cxnSp>
        <p:nvCxnSpPr>
          <p:cNvPr id="364" name="Google Shape;364;p12"/>
          <p:cNvCxnSpPr>
            <a:stCxn id="363" idx="1"/>
            <a:endCxn id="358" idx="0"/>
          </p:cNvCxnSpPr>
          <p:nvPr/>
        </p:nvCxnSpPr>
        <p:spPr>
          <a:xfrm flipH="1">
            <a:off x="3043077" y="1782947"/>
            <a:ext cx="1378500" cy="437100"/>
          </a:xfrm>
          <a:prstGeom prst="bentConnector2">
            <a:avLst/>
          </a:prstGeom>
          <a:noFill/>
          <a:ln w="76200" cap="flat" cmpd="sng">
            <a:solidFill>
              <a:srgbClr val="6F7878"/>
            </a:solidFill>
            <a:prstDash val="solid"/>
            <a:round/>
            <a:headEnd type="none" w="sm" len="sm"/>
            <a:tailEnd type="triangle" w="med" len="med"/>
          </a:ln>
        </p:spPr>
      </p:cxnSp>
      <p:cxnSp>
        <p:nvCxnSpPr>
          <p:cNvPr id="365" name="Google Shape;365;p12"/>
          <p:cNvCxnSpPr>
            <a:cxnSpLocks/>
            <a:stCxn id="359" idx="0"/>
            <a:endCxn id="363" idx="3"/>
          </p:cNvCxnSpPr>
          <p:nvPr/>
        </p:nvCxnSpPr>
        <p:spPr>
          <a:xfrm rot="16200000" flipV="1">
            <a:off x="8141552" y="1240969"/>
            <a:ext cx="437189" cy="1521145"/>
          </a:xfrm>
          <a:prstGeom prst="bentConnector2">
            <a:avLst/>
          </a:prstGeom>
          <a:noFill/>
          <a:ln w="76200" cap="flat" cmpd="sng">
            <a:solidFill>
              <a:srgbClr val="6F7878"/>
            </a:solidFill>
            <a:prstDash val="solid"/>
            <a:round/>
            <a:headEnd type="none" w="sm" len="sm"/>
            <a:tailEnd type="triangle" w="med" len="med"/>
          </a:ln>
        </p:spPr>
      </p:cxnSp>
      <p:sp>
        <p:nvSpPr>
          <p:cNvPr id="366" name="Google Shape;366;p12"/>
          <p:cNvSpPr txBox="1"/>
          <p:nvPr/>
        </p:nvSpPr>
        <p:spPr>
          <a:xfrm>
            <a:off x="8800912" y="5632806"/>
            <a:ext cx="2321989" cy="523220"/>
          </a:xfrm>
          <a:prstGeom prst="rect">
            <a:avLst/>
          </a:prstGeom>
          <a:solidFill>
            <a:srgbClr val="D3E9FF"/>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2B8DFF"/>
                </a:solidFill>
                <a:latin typeface="Arial"/>
                <a:ea typeface="Arial"/>
                <a:cs typeface="Arial"/>
                <a:sym typeface="Arial"/>
              </a:rPr>
              <a:t>RLHF</a:t>
            </a:r>
            <a:endParaRPr sz="2800">
              <a:solidFill>
                <a:srgbClr val="2B8DFF"/>
              </a:solidFill>
              <a:latin typeface="Arial"/>
              <a:ea typeface="Arial"/>
              <a:cs typeface="Arial"/>
              <a:sym typeface="Arial"/>
            </a:endParaRPr>
          </a:p>
        </p:txBody>
      </p:sp>
      <p:sp>
        <p:nvSpPr>
          <p:cNvPr id="367" name="Google Shape;367;p12"/>
          <p:cNvSpPr txBox="1"/>
          <p:nvPr/>
        </p:nvSpPr>
        <p:spPr>
          <a:xfrm>
            <a:off x="8560227" y="4832587"/>
            <a:ext cx="327866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Reinforcement learning </a:t>
            </a:r>
            <a:r>
              <a:rPr lang="en-US" sz="1800" dirty="0">
                <a:solidFill>
                  <a:schemeClr val="dk1"/>
                </a:solidFill>
              </a:rPr>
              <a:t>and</a:t>
            </a:r>
            <a:r>
              <a:rPr lang="en-US" sz="1800" dirty="0">
                <a:solidFill>
                  <a:schemeClr val="dk1"/>
                </a:solidFill>
                <a:latin typeface="Arial"/>
                <a:ea typeface="Arial"/>
                <a:cs typeface="Arial"/>
                <a:sym typeface="Arial"/>
              </a:rPr>
              <a:t> </a:t>
            </a:r>
            <a:r>
              <a:rPr lang="en-US" sz="1800" dirty="0">
                <a:solidFill>
                  <a:schemeClr val="dk1"/>
                </a:solidFill>
              </a:rPr>
              <a:t>h</a:t>
            </a:r>
            <a:r>
              <a:rPr lang="en-US" sz="1800" dirty="0">
                <a:solidFill>
                  <a:schemeClr val="dk1"/>
                </a:solidFill>
                <a:latin typeface="Arial"/>
                <a:ea typeface="Arial"/>
                <a:cs typeface="Arial"/>
                <a:sym typeface="Arial"/>
              </a:rPr>
              <a:t>uman </a:t>
            </a:r>
            <a:r>
              <a:rPr lang="en-US" sz="1800" dirty="0">
                <a:solidFill>
                  <a:schemeClr val="dk1"/>
                </a:solidFill>
              </a:rPr>
              <a:t>f</a:t>
            </a:r>
            <a:r>
              <a:rPr lang="en-US" sz="1800" dirty="0">
                <a:solidFill>
                  <a:schemeClr val="dk1"/>
                </a:solidFill>
                <a:latin typeface="Arial"/>
                <a:ea typeface="Arial"/>
                <a:cs typeface="Arial"/>
                <a:sym typeface="Arial"/>
              </a:rPr>
              <a:t>eedback training</a:t>
            </a:r>
            <a:endParaRPr dirty="0"/>
          </a:p>
        </p:txBody>
      </p:sp>
      <p:cxnSp>
        <p:nvCxnSpPr>
          <p:cNvPr id="368" name="Google Shape;368;p12"/>
          <p:cNvCxnSpPr>
            <a:cxnSpLocks/>
            <a:stCxn id="366" idx="1"/>
            <a:endCxn id="356" idx="3"/>
          </p:cNvCxnSpPr>
          <p:nvPr/>
        </p:nvCxnSpPr>
        <p:spPr>
          <a:xfrm flipH="1">
            <a:off x="8180204" y="5894416"/>
            <a:ext cx="620708" cy="18801"/>
          </a:xfrm>
          <a:prstGeom prst="straightConnector1">
            <a:avLst/>
          </a:prstGeom>
          <a:noFill/>
          <a:ln w="76200" cap="flat" cmpd="sng">
            <a:solidFill>
              <a:srgbClr val="6F7878"/>
            </a:solidFill>
            <a:prstDash val="solid"/>
            <a:round/>
            <a:headEnd type="triangle" w="med" len="med"/>
            <a:tailEnd type="triangle" w="med" len="med"/>
          </a:ln>
        </p:spPr>
      </p:cxnSp>
      <p:sp>
        <p:nvSpPr>
          <p:cNvPr id="369" name="Google Shape;369;p12"/>
          <p:cNvSpPr txBox="1"/>
          <p:nvPr/>
        </p:nvSpPr>
        <p:spPr>
          <a:xfrm>
            <a:off x="2061454" y="830555"/>
            <a:ext cx="2862263" cy="646331"/>
          </a:xfrm>
          <a:prstGeom prst="rect">
            <a:avLst/>
          </a:prstGeom>
          <a:noFill/>
          <a:ln>
            <a:noFill/>
          </a:ln>
        </p:spPr>
        <p:txBody>
          <a:bodyPr spcFirstLastPara="1" wrap="square" lIns="0" tIns="45700" rIns="0" bIns="45700" anchor="t" anchorCtr="0">
            <a:spAutoFit/>
          </a:bodyPr>
          <a:lstStyle/>
          <a:p>
            <a:pPr marL="0" marR="0" lvl="0" indent="0" algn="r" rtl="0">
              <a:spcBef>
                <a:spcPts val="0"/>
              </a:spcBef>
              <a:spcAft>
                <a:spcPts val="0"/>
              </a:spcAft>
              <a:buNone/>
            </a:pPr>
            <a:r>
              <a:rPr lang="en-US" sz="1800" b="1">
                <a:solidFill>
                  <a:schemeClr val="accent5"/>
                </a:solidFill>
                <a:latin typeface="Arial"/>
                <a:ea typeface="Arial"/>
                <a:cs typeface="Arial"/>
                <a:sym typeface="Arial"/>
              </a:rPr>
              <a:t>Enterprise controls can only be applied here:</a:t>
            </a:r>
            <a:endParaRPr/>
          </a:p>
        </p:txBody>
      </p:sp>
      <p:cxnSp>
        <p:nvCxnSpPr>
          <p:cNvPr id="370" name="Google Shape;370;p12"/>
          <p:cNvCxnSpPr>
            <a:stCxn id="369" idx="3"/>
            <a:endCxn id="363" idx="0"/>
          </p:cNvCxnSpPr>
          <p:nvPr/>
        </p:nvCxnSpPr>
        <p:spPr>
          <a:xfrm>
            <a:off x="4923717" y="1153721"/>
            <a:ext cx="1086900" cy="367500"/>
          </a:xfrm>
          <a:prstGeom prst="straightConnector1">
            <a:avLst/>
          </a:prstGeom>
          <a:noFill/>
          <a:ln w="38100" cap="flat" cmpd="sng">
            <a:solidFill>
              <a:schemeClr val="accent5"/>
            </a:solidFill>
            <a:prstDash val="solid"/>
            <a:round/>
            <a:headEnd type="none" w="sm" len="sm"/>
            <a:tailEnd type="triangle" w="med" len="med"/>
          </a:ln>
        </p:spPr>
      </p:cxnSp>
      <p:sp>
        <p:nvSpPr>
          <p:cNvPr id="371" name="Google Shape;371;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Conceptual Flow of ChatGPT Service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FF540A"/>
              </a:buClr>
              <a:buSzPts val="3200"/>
              <a:buFont typeface="Arial Black"/>
              <a:buNone/>
            </a:pPr>
            <a:r>
              <a:rPr lang="en-US" dirty="0">
                <a:solidFill>
                  <a:srgbClr val="FF540A"/>
                </a:solidFill>
              </a:rPr>
              <a:t>Key Issue No. 3</a:t>
            </a:r>
            <a:r>
              <a:rPr lang="en-US" dirty="0"/>
              <a:t/>
            </a:r>
            <a:br>
              <a:rPr lang="en-US" dirty="0"/>
            </a:br>
            <a:r>
              <a:rPr lang="en-US" sz="2400" dirty="0"/>
              <a:t>How to Develop an </a:t>
            </a:r>
            <a:br>
              <a:rPr lang="en-US" sz="2400" dirty="0"/>
            </a:br>
            <a:r>
              <a:rPr lang="en-US" sz="2400" dirty="0"/>
              <a:t>Enterprise ChatGPT Strategy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4"/>
          <p:cNvSpPr txBox="1">
            <a:spLocks noGrp="1"/>
          </p:cNvSpPr>
          <p:nvPr>
            <p:ph type="title"/>
          </p:nvPr>
        </p:nvSpPr>
        <p:spPr>
          <a:xfrm>
            <a:off x="434108" y="611877"/>
            <a:ext cx="10661466"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sz="2800" dirty="0"/>
              <a:t>Enterprise ChatGPT/GPT Usage Areas: Pros and Cons</a:t>
            </a:r>
            <a:endParaRPr sz="2800" dirty="0"/>
          </a:p>
        </p:txBody>
      </p:sp>
      <p:sp>
        <p:nvSpPr>
          <p:cNvPr id="383" name="Google Shape;383;p14"/>
          <p:cNvSpPr/>
          <p:nvPr/>
        </p:nvSpPr>
        <p:spPr>
          <a:xfrm>
            <a:off x="1776800" y="4687505"/>
            <a:ext cx="10079920" cy="1242795"/>
          </a:xfrm>
          <a:prstGeom prst="rect">
            <a:avLst/>
          </a:prstGeom>
          <a:noFill/>
          <a:ln w="25400" cap="flat" cmpd="sng">
            <a:solidFill>
              <a:schemeClr val="dk1"/>
            </a:solidFill>
            <a:prstDash val="solid"/>
            <a:miter lim="800000"/>
            <a:headEnd type="none" w="sm" len="sm"/>
            <a:tailEnd type="none" w="sm" len="sm"/>
          </a:ln>
        </p:spPr>
        <p:txBody>
          <a:bodyPr spcFirstLastPara="1" wrap="square" lIns="274300" tIns="91425" rIns="91425" bIns="91425" anchor="ctr" anchorCtr="0">
            <a:noAutofit/>
          </a:bodyPr>
          <a:lstStyle/>
          <a:p>
            <a:pPr marL="0" marR="0" lvl="0" indent="0" algn="l" rtl="0">
              <a:spcBef>
                <a:spcPts val="0"/>
              </a:spcBef>
              <a:spcAft>
                <a:spcPts val="0"/>
              </a:spcAft>
              <a:buNone/>
            </a:pPr>
            <a:r>
              <a:rPr lang="en-US" sz="2400" b="1" dirty="0">
                <a:solidFill>
                  <a:srgbClr val="000000"/>
                </a:solidFill>
                <a:latin typeface="Arial"/>
                <a:ea typeface="Arial"/>
                <a:cs typeface="Arial"/>
                <a:sym typeface="Arial"/>
              </a:rPr>
              <a:t>Use of Custom </a:t>
            </a:r>
            <a:br>
              <a:rPr lang="en-US" sz="2400" b="1" dirty="0">
                <a:solidFill>
                  <a:srgbClr val="000000"/>
                </a:solidFill>
                <a:latin typeface="Arial"/>
                <a:ea typeface="Arial"/>
                <a:cs typeface="Arial"/>
                <a:sym typeface="Arial"/>
              </a:rPr>
            </a:br>
            <a:r>
              <a:rPr lang="en-US" sz="2400" b="1" dirty="0">
                <a:solidFill>
                  <a:srgbClr val="000000"/>
                </a:solidFill>
                <a:latin typeface="Arial"/>
                <a:ea typeface="Arial"/>
                <a:cs typeface="Arial"/>
                <a:sym typeface="Arial"/>
              </a:rPr>
              <a:t>Models</a:t>
            </a:r>
            <a:endParaRPr sz="1200" b="1" dirty="0">
              <a:solidFill>
                <a:srgbClr val="000000"/>
              </a:solidFill>
              <a:latin typeface="Arial"/>
              <a:ea typeface="Arial"/>
              <a:cs typeface="Arial"/>
              <a:sym typeface="Arial"/>
            </a:endParaRPr>
          </a:p>
        </p:txBody>
      </p:sp>
      <p:sp>
        <p:nvSpPr>
          <p:cNvPr id="384" name="Google Shape;384;p14"/>
          <p:cNvSpPr/>
          <p:nvPr/>
        </p:nvSpPr>
        <p:spPr>
          <a:xfrm>
            <a:off x="4535055" y="4869897"/>
            <a:ext cx="7319318" cy="882791"/>
          </a:xfrm>
          <a:prstGeom prst="rect">
            <a:avLst/>
          </a:prstGeom>
          <a:noFill/>
          <a:ln>
            <a:noFill/>
          </a:ln>
        </p:spPr>
        <p:txBody>
          <a:bodyPr spcFirstLastPara="1" wrap="square" lIns="0" tIns="0" rIns="0" bIns="0" anchor="t" anchorCtr="0">
            <a:noAutofit/>
          </a:bodyPr>
          <a:lstStyle/>
          <a:p>
            <a:pPr marL="347663" marR="0" lvl="0" indent="-336550" algn="l" rtl="0">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Uses (</a:t>
            </a:r>
            <a:r>
              <a:rPr lang="en-US" sz="1800" dirty="0">
                <a:solidFill>
                  <a:srgbClr val="000000"/>
                </a:solidFill>
                <a:latin typeface="Arial"/>
                <a:ea typeface="Arial"/>
                <a:cs typeface="Arial"/>
                <a:sym typeface="Arial"/>
              </a:rPr>
              <a:t>builds/licenses) GPT or other language models directly. </a:t>
            </a:r>
            <a:endParaRPr sz="1200" b="0" i="0" u="none" strike="noStrike" cap="none" dirty="0">
              <a:solidFill>
                <a:srgbClr val="000000"/>
              </a:solidFill>
              <a:latin typeface="Arial"/>
              <a:ea typeface="Arial"/>
              <a:cs typeface="Arial"/>
              <a:sym typeface="Arial"/>
            </a:endParaRPr>
          </a:p>
          <a:p>
            <a:pPr marL="347663" marR="0" lvl="0" indent="-336550" algn="l" rtl="0">
              <a:lnSpc>
                <a:spcPct val="100000"/>
              </a:lnSpc>
              <a:spcBef>
                <a:spcPts val="0"/>
              </a:spcBef>
              <a:spcAft>
                <a:spcPts val="0"/>
              </a:spcAft>
              <a:buClr>
                <a:srgbClr val="000000"/>
              </a:buClr>
              <a:buSzPts val="2000"/>
              <a:buFont typeface="Arial"/>
              <a:buChar char="•"/>
            </a:pPr>
            <a:r>
              <a:rPr lang="en-US" sz="1800" b="1" i="0" u="none" strike="noStrike" cap="none" dirty="0">
                <a:solidFill>
                  <a:srgbClr val="000000"/>
                </a:solidFill>
                <a:latin typeface="Arial"/>
                <a:ea typeface="Arial"/>
                <a:cs typeface="Arial"/>
                <a:sym typeface="Arial"/>
              </a:rPr>
              <a:t>Pro:</a:t>
            </a:r>
            <a:r>
              <a:rPr lang="en-US" sz="1800" b="0" i="0" u="none" strike="noStrike" cap="none" dirty="0">
                <a:solidFill>
                  <a:srgbClr val="000000"/>
                </a:solidFill>
                <a:latin typeface="Arial"/>
                <a:ea typeface="Arial"/>
                <a:cs typeface="Arial"/>
                <a:sym typeface="Arial"/>
              </a:rPr>
              <a:t> </a:t>
            </a:r>
            <a:r>
              <a:rPr lang="en-US" sz="1800" dirty="0">
                <a:solidFill>
                  <a:srgbClr val="000000"/>
                </a:solidFill>
                <a:latin typeface="Arial"/>
                <a:ea typeface="Arial"/>
                <a:cs typeface="Arial"/>
                <a:sym typeface="Arial"/>
              </a:rPr>
              <a:t>Customized or</a:t>
            </a:r>
            <a:r>
              <a:rPr lang="en-US" sz="1800" b="0" i="0" u="none" strike="noStrike" cap="none" dirty="0">
                <a:solidFill>
                  <a:srgbClr val="000000"/>
                </a:solidFill>
                <a:latin typeface="Arial"/>
                <a:ea typeface="Arial"/>
                <a:cs typeface="Arial"/>
                <a:sym typeface="Arial"/>
              </a:rPr>
              <a:t> optimized models, data, parameters and tuning. </a:t>
            </a:r>
            <a:endParaRPr sz="1200" b="0" i="0" u="none" strike="noStrike" cap="none" dirty="0">
              <a:solidFill>
                <a:srgbClr val="000000"/>
              </a:solidFill>
              <a:latin typeface="Arial"/>
              <a:ea typeface="Arial"/>
              <a:cs typeface="Arial"/>
              <a:sym typeface="Arial"/>
            </a:endParaRPr>
          </a:p>
          <a:p>
            <a:pPr marL="347663" marR="0" lvl="0" indent="-336550" algn="l" rtl="0">
              <a:lnSpc>
                <a:spcPct val="100000"/>
              </a:lnSpc>
              <a:spcBef>
                <a:spcPts val="0"/>
              </a:spcBef>
              <a:spcAft>
                <a:spcPts val="0"/>
              </a:spcAft>
              <a:buClr>
                <a:srgbClr val="000000"/>
              </a:buClr>
              <a:buSzPts val="2000"/>
              <a:buFont typeface="Arial"/>
              <a:buChar char="•"/>
            </a:pPr>
            <a:r>
              <a:rPr lang="en-US" sz="1800" b="1" i="0" u="none" strike="noStrike" cap="none" dirty="0">
                <a:solidFill>
                  <a:srgbClr val="000000"/>
                </a:solidFill>
                <a:latin typeface="Arial"/>
                <a:ea typeface="Arial"/>
                <a:cs typeface="Arial"/>
                <a:sym typeface="Arial"/>
              </a:rPr>
              <a:t>Con:</a:t>
            </a:r>
            <a:r>
              <a:rPr lang="en-US" sz="1800" b="0" i="0" u="none" strike="noStrike" cap="none" dirty="0">
                <a:solidFill>
                  <a:srgbClr val="000000"/>
                </a:solidFill>
                <a:latin typeface="Arial"/>
                <a:ea typeface="Arial"/>
                <a:cs typeface="Arial"/>
                <a:sym typeface="Arial"/>
              </a:rPr>
              <a:t> </a:t>
            </a:r>
            <a:r>
              <a:rPr lang="en-US" sz="1800" dirty="0">
                <a:solidFill>
                  <a:srgbClr val="000000"/>
                </a:solidFill>
                <a:latin typeface="Arial"/>
                <a:ea typeface="Arial"/>
                <a:cs typeface="Arial"/>
                <a:sym typeface="Arial"/>
              </a:rPr>
              <a:t>R</a:t>
            </a:r>
            <a:r>
              <a:rPr lang="en-US" sz="1800" b="0" i="0" u="none" strike="noStrike" cap="none" dirty="0">
                <a:solidFill>
                  <a:srgbClr val="000000"/>
                </a:solidFill>
                <a:latin typeface="Arial"/>
                <a:ea typeface="Arial"/>
                <a:cs typeface="Arial"/>
                <a:sym typeface="Arial"/>
              </a:rPr>
              <a:t>equires added funding and skills</a:t>
            </a:r>
            <a:r>
              <a:rPr lang="en-US" sz="1800" dirty="0">
                <a:solidFill>
                  <a:srgbClr val="000000"/>
                </a:solidFill>
                <a:latin typeface="Arial"/>
                <a:ea typeface="Arial"/>
                <a:cs typeface="Arial"/>
                <a:sym typeface="Arial"/>
              </a:rPr>
              <a:t>. This i</a:t>
            </a:r>
            <a:r>
              <a:rPr lang="en-US" sz="1800" b="0" i="0" u="none" strike="noStrike" cap="none" dirty="0">
                <a:solidFill>
                  <a:srgbClr val="000000"/>
                </a:solidFill>
                <a:latin typeface="Arial"/>
                <a:ea typeface="Arial"/>
                <a:cs typeface="Arial"/>
                <a:sym typeface="Arial"/>
              </a:rPr>
              <a:t>s </a:t>
            </a:r>
            <a:r>
              <a:rPr lang="en-US" sz="1800" b="1" i="0" u="none" strike="noStrike" cap="none" dirty="0">
                <a:solidFill>
                  <a:srgbClr val="000000"/>
                </a:solidFill>
                <a:latin typeface="Arial"/>
                <a:ea typeface="Arial"/>
                <a:cs typeface="Arial"/>
                <a:sym typeface="Arial"/>
              </a:rPr>
              <a:t>not</a:t>
            </a:r>
            <a:r>
              <a:rPr lang="en-US" sz="1800" b="0" i="0" u="none" strike="noStrike" cap="none" dirty="0">
                <a:solidFill>
                  <a:srgbClr val="000000"/>
                </a:solidFill>
                <a:latin typeface="Arial"/>
                <a:ea typeface="Arial"/>
                <a:cs typeface="Arial"/>
                <a:sym typeface="Arial"/>
              </a:rPr>
              <a:t> </a:t>
            </a:r>
            <a:r>
              <a:rPr lang="en-US" sz="1800" b="0" i="0" strike="noStrike" cap="none" dirty="0">
                <a:solidFill>
                  <a:srgbClr val="000000"/>
                </a:solidFill>
                <a:latin typeface="Arial"/>
                <a:ea typeface="Arial"/>
                <a:cs typeface="Arial"/>
                <a:sym typeface="Arial"/>
              </a:rPr>
              <a:t>ChatGPT</a:t>
            </a:r>
            <a:r>
              <a:rPr lang="en-US" sz="18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385" name="Google Shape;385;p14"/>
          <p:cNvSpPr/>
          <p:nvPr/>
        </p:nvSpPr>
        <p:spPr>
          <a:xfrm>
            <a:off x="1776800" y="3018296"/>
            <a:ext cx="10079920" cy="1242795"/>
          </a:xfrm>
          <a:prstGeom prst="rect">
            <a:avLst/>
          </a:prstGeom>
          <a:noFill/>
          <a:ln w="25400" cap="flat" cmpd="sng">
            <a:solidFill>
              <a:schemeClr val="dk1"/>
            </a:solidFill>
            <a:prstDash val="solid"/>
            <a:miter lim="800000"/>
            <a:headEnd type="none" w="sm" len="sm"/>
            <a:tailEnd type="none" w="sm" len="sm"/>
          </a:ln>
        </p:spPr>
        <p:txBody>
          <a:bodyPr spcFirstLastPara="1" wrap="square" lIns="274300" tIns="91425" rIns="91425" bIns="91425" anchor="ctr" anchorCtr="0">
            <a:noAutofit/>
          </a:bodyPr>
          <a:lstStyle/>
          <a:p>
            <a:pPr marL="0" marR="0" lvl="0" indent="0" algn="l" rtl="0">
              <a:spcBef>
                <a:spcPts val="0"/>
              </a:spcBef>
              <a:spcAft>
                <a:spcPts val="0"/>
              </a:spcAft>
              <a:buNone/>
            </a:pPr>
            <a:r>
              <a:rPr lang="en-US" sz="2400" b="1">
                <a:solidFill>
                  <a:srgbClr val="000000"/>
                </a:solidFill>
                <a:latin typeface="Arial"/>
                <a:ea typeface="Arial"/>
                <a:cs typeface="Arial"/>
                <a:sym typeface="Arial"/>
              </a:rPr>
              <a:t>Prompt</a:t>
            </a:r>
            <a:br>
              <a:rPr lang="en-US" sz="2400" b="1">
                <a:solidFill>
                  <a:srgbClr val="000000"/>
                </a:solidFill>
                <a:latin typeface="Arial"/>
                <a:ea typeface="Arial"/>
                <a:cs typeface="Arial"/>
                <a:sym typeface="Arial"/>
              </a:rPr>
            </a:br>
            <a:r>
              <a:rPr lang="en-US" sz="2400" b="1">
                <a:solidFill>
                  <a:srgbClr val="000000"/>
                </a:solidFill>
                <a:latin typeface="Arial"/>
                <a:ea typeface="Arial"/>
                <a:cs typeface="Arial"/>
                <a:sym typeface="Arial"/>
              </a:rPr>
              <a:t>Engineering</a:t>
            </a:r>
            <a:endParaRPr sz="1200" b="1">
              <a:solidFill>
                <a:srgbClr val="000000"/>
              </a:solidFill>
              <a:latin typeface="Arial"/>
              <a:ea typeface="Arial"/>
              <a:cs typeface="Arial"/>
              <a:sym typeface="Arial"/>
            </a:endParaRPr>
          </a:p>
        </p:txBody>
      </p:sp>
      <p:sp>
        <p:nvSpPr>
          <p:cNvPr id="386" name="Google Shape;386;p14"/>
          <p:cNvSpPr/>
          <p:nvPr/>
        </p:nvSpPr>
        <p:spPr>
          <a:xfrm>
            <a:off x="4535055" y="3199398"/>
            <a:ext cx="7232072" cy="882791"/>
          </a:xfrm>
          <a:prstGeom prst="rect">
            <a:avLst/>
          </a:prstGeom>
          <a:noFill/>
          <a:ln>
            <a:noFill/>
          </a:ln>
        </p:spPr>
        <p:txBody>
          <a:bodyPr spcFirstLastPara="1" wrap="square" lIns="0" tIns="0" rIns="0" bIns="0" anchor="t" anchorCtr="0">
            <a:noAutofit/>
          </a:bodyPr>
          <a:lstStyle/>
          <a:p>
            <a:pPr marL="347663" marR="0" lvl="0" indent="-336550" algn="l"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Uses tools to create, tune, and evaluate prompt inputs and outputs.</a:t>
            </a:r>
            <a:endParaRPr dirty="0"/>
          </a:p>
          <a:p>
            <a:pPr marL="347663" marR="0" lvl="0" indent="-336550" algn="l" rtl="0">
              <a:lnSpc>
                <a:spcPct val="100000"/>
              </a:lnSpc>
              <a:spcBef>
                <a:spcPts val="0"/>
              </a:spcBef>
              <a:spcAft>
                <a:spcPts val="0"/>
              </a:spcAft>
              <a:buClr>
                <a:srgbClr val="000000"/>
              </a:buClr>
              <a:buSzPts val="2000"/>
              <a:buFont typeface="Arial"/>
              <a:buChar char="•"/>
            </a:pPr>
            <a:r>
              <a:rPr lang="en-US" sz="1800" b="1" i="0" u="none" strike="noStrike" cap="none" dirty="0">
                <a:solidFill>
                  <a:srgbClr val="000000"/>
                </a:solidFill>
                <a:latin typeface="Arial"/>
                <a:ea typeface="Arial"/>
                <a:cs typeface="Arial"/>
                <a:sym typeface="Arial"/>
              </a:rPr>
              <a:t>Pro:</a:t>
            </a:r>
            <a:r>
              <a:rPr lang="en-US" sz="1800" b="0" i="0" u="none" strike="noStrike" cap="none" dirty="0">
                <a:solidFill>
                  <a:srgbClr val="000000"/>
                </a:solidFill>
                <a:latin typeface="Arial"/>
                <a:ea typeface="Arial"/>
                <a:cs typeface="Arial"/>
                <a:sym typeface="Arial"/>
              </a:rPr>
              <a:t> Better targeted ChatGPT </a:t>
            </a:r>
            <a:r>
              <a:rPr lang="en-US" sz="1800" dirty="0"/>
              <a:t>and</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GPT3</a:t>
            </a:r>
            <a:r>
              <a:rPr lang="en-US" sz="1800" b="0" i="0" u="none" strike="noStrike" cap="none" dirty="0">
                <a:solidFill>
                  <a:srgbClr val="000000"/>
                </a:solidFill>
                <a:latin typeface="Arial"/>
                <a:ea typeface="Arial"/>
                <a:cs typeface="Arial"/>
                <a:sym typeface="Arial"/>
              </a:rPr>
              <a:t> results; low startup costs.</a:t>
            </a:r>
            <a:endParaRPr sz="1200" b="0" i="0" u="none" strike="noStrike" cap="none" dirty="0">
              <a:solidFill>
                <a:srgbClr val="000000"/>
              </a:solidFill>
              <a:latin typeface="Arial"/>
              <a:ea typeface="Arial"/>
              <a:cs typeface="Arial"/>
              <a:sym typeface="Arial"/>
            </a:endParaRPr>
          </a:p>
          <a:p>
            <a:pPr marL="347663" marR="0" lvl="0" indent="-336550" algn="l" rtl="0">
              <a:lnSpc>
                <a:spcPct val="100000"/>
              </a:lnSpc>
              <a:spcBef>
                <a:spcPts val="0"/>
              </a:spcBef>
              <a:spcAft>
                <a:spcPts val="0"/>
              </a:spcAft>
              <a:buClr>
                <a:srgbClr val="000000"/>
              </a:buClr>
              <a:buSzPts val="2000"/>
              <a:buFont typeface="Arial"/>
              <a:buChar char="•"/>
            </a:pPr>
            <a:r>
              <a:rPr lang="en-US" sz="1800" b="1" i="0" u="none" strike="noStrike" cap="none" dirty="0">
                <a:solidFill>
                  <a:srgbClr val="000000"/>
                </a:solidFill>
                <a:latin typeface="Arial"/>
                <a:ea typeface="Arial"/>
                <a:cs typeface="Arial"/>
                <a:sym typeface="Arial"/>
              </a:rPr>
              <a:t>Con:</a:t>
            </a:r>
            <a:r>
              <a:rPr lang="en-US" sz="1800" b="0" i="0" u="none" strike="noStrike" cap="none" dirty="0">
                <a:solidFill>
                  <a:srgbClr val="000000"/>
                </a:solidFill>
                <a:latin typeface="Arial"/>
                <a:ea typeface="Arial"/>
                <a:cs typeface="Arial"/>
                <a:sym typeface="Arial"/>
              </a:rPr>
              <a:t> Must integrate with business systems </a:t>
            </a:r>
            <a:r>
              <a:rPr lang="en-US" sz="1800" dirty="0">
                <a:solidFill>
                  <a:srgbClr val="000000"/>
                </a:solidFill>
                <a:latin typeface="Arial"/>
                <a:ea typeface="Arial"/>
                <a:cs typeface="Arial"/>
                <a:sym typeface="Arial"/>
              </a:rPr>
              <a:t>to introduce </a:t>
            </a:r>
            <a:r>
              <a:rPr lang="en-US" sz="1800" b="0" i="0" u="none" strike="noStrike" cap="none" dirty="0">
                <a:solidFill>
                  <a:srgbClr val="000000"/>
                </a:solidFill>
                <a:latin typeface="Arial"/>
                <a:ea typeface="Arial"/>
                <a:cs typeface="Arial"/>
                <a:sym typeface="Arial"/>
              </a:rPr>
              <a:t>data. </a:t>
            </a:r>
            <a:endParaRPr sz="1200" b="0" i="0" u="none" strike="noStrike" cap="none" dirty="0">
              <a:solidFill>
                <a:srgbClr val="000000"/>
              </a:solidFill>
              <a:latin typeface="Arial"/>
              <a:ea typeface="Arial"/>
              <a:cs typeface="Arial"/>
              <a:sym typeface="Arial"/>
            </a:endParaRPr>
          </a:p>
        </p:txBody>
      </p:sp>
      <p:sp>
        <p:nvSpPr>
          <p:cNvPr id="387" name="Google Shape;387;p14"/>
          <p:cNvSpPr/>
          <p:nvPr/>
        </p:nvSpPr>
        <p:spPr>
          <a:xfrm>
            <a:off x="1774453" y="1349088"/>
            <a:ext cx="10079920" cy="1242795"/>
          </a:xfrm>
          <a:prstGeom prst="rect">
            <a:avLst/>
          </a:prstGeom>
          <a:noFill/>
          <a:ln w="25400" cap="flat" cmpd="sng">
            <a:solidFill>
              <a:schemeClr val="dk1"/>
            </a:solidFill>
            <a:prstDash val="solid"/>
            <a:miter lim="800000"/>
            <a:headEnd type="none" w="sm" len="sm"/>
            <a:tailEnd type="none" w="sm" len="sm"/>
          </a:ln>
        </p:spPr>
        <p:txBody>
          <a:bodyPr spcFirstLastPara="1" wrap="square" lIns="274300" tIns="91425" rIns="91425" bIns="91425" anchor="ctr" anchorCtr="0">
            <a:noAutofit/>
          </a:bodyPr>
          <a:lstStyle/>
          <a:p>
            <a:pPr marL="0" marR="0" lvl="0" indent="0" algn="l" rtl="0">
              <a:spcBef>
                <a:spcPts val="0"/>
              </a:spcBef>
              <a:spcAft>
                <a:spcPts val="0"/>
              </a:spcAft>
              <a:buNone/>
            </a:pPr>
            <a:r>
              <a:rPr lang="en-US" sz="2400" b="1">
                <a:solidFill>
                  <a:srgbClr val="000000"/>
                </a:solidFill>
                <a:latin typeface="Arial"/>
                <a:ea typeface="Arial"/>
                <a:cs typeface="Arial"/>
                <a:sym typeface="Arial"/>
              </a:rPr>
              <a:t>Out-of-the-Box</a:t>
            </a:r>
            <a:br>
              <a:rPr lang="en-US" sz="2400" b="1">
                <a:solidFill>
                  <a:srgbClr val="000000"/>
                </a:solidFill>
                <a:latin typeface="Arial"/>
                <a:ea typeface="Arial"/>
                <a:cs typeface="Arial"/>
                <a:sym typeface="Arial"/>
              </a:rPr>
            </a:br>
            <a:r>
              <a:rPr lang="en-US" sz="2400" b="1">
                <a:solidFill>
                  <a:srgbClr val="000000"/>
                </a:solidFill>
                <a:latin typeface="Arial"/>
                <a:ea typeface="Arial"/>
                <a:cs typeface="Arial"/>
                <a:sym typeface="Arial"/>
              </a:rPr>
              <a:t>Model Usage</a:t>
            </a:r>
            <a:endParaRPr sz="1200" b="1">
              <a:solidFill>
                <a:srgbClr val="000000"/>
              </a:solidFill>
              <a:latin typeface="Arial"/>
              <a:ea typeface="Arial"/>
              <a:cs typeface="Arial"/>
              <a:sym typeface="Arial"/>
            </a:endParaRPr>
          </a:p>
        </p:txBody>
      </p:sp>
      <p:sp>
        <p:nvSpPr>
          <p:cNvPr id="388" name="Google Shape;388;p14"/>
          <p:cNvSpPr/>
          <p:nvPr/>
        </p:nvSpPr>
        <p:spPr>
          <a:xfrm>
            <a:off x="4535055" y="1557193"/>
            <a:ext cx="7140872" cy="882791"/>
          </a:xfrm>
          <a:prstGeom prst="rect">
            <a:avLst/>
          </a:prstGeom>
          <a:noFill/>
          <a:ln>
            <a:noFill/>
          </a:ln>
        </p:spPr>
        <p:txBody>
          <a:bodyPr spcFirstLastPara="1" wrap="square" lIns="0" tIns="0" rIns="0" bIns="0" anchor="t" anchorCtr="0">
            <a:noAutofit/>
          </a:bodyPr>
          <a:lstStyle/>
          <a:p>
            <a:pPr marL="347663" marR="0" lvl="0" indent="-336550" algn="l" rtl="0">
              <a:lnSpc>
                <a:spcPct val="100000"/>
              </a:lnSpc>
              <a:spcBef>
                <a:spcPts val="0"/>
              </a:spcBef>
              <a:spcAft>
                <a:spcPts val="0"/>
              </a:spcAft>
              <a:buClr>
                <a:srgbClr val="000000"/>
              </a:buClr>
              <a:buSzPts val="2000"/>
              <a:buFont typeface="Arial"/>
              <a:buChar char="•"/>
            </a:pPr>
            <a:r>
              <a:rPr lang="en-US" sz="1800" dirty="0">
                <a:solidFill>
                  <a:srgbClr val="000000"/>
                </a:solidFill>
                <a:latin typeface="Arial"/>
                <a:ea typeface="Arial"/>
                <a:cs typeface="Arial"/>
                <a:sym typeface="Arial"/>
              </a:rPr>
              <a:t>Uses ChatGPT</a:t>
            </a:r>
            <a:r>
              <a:rPr lang="en-US" sz="1800" b="0" i="0" u="none" strike="noStrike" cap="none" dirty="0">
                <a:solidFill>
                  <a:srgbClr val="000000"/>
                </a:solidFill>
                <a:latin typeface="Arial"/>
                <a:ea typeface="Arial"/>
                <a:cs typeface="Arial"/>
                <a:sym typeface="Arial"/>
              </a:rPr>
              <a:t> service “as is,” </a:t>
            </a:r>
            <a:r>
              <a:rPr lang="en-US" sz="1800" dirty="0">
                <a:solidFill>
                  <a:srgbClr val="000000"/>
                </a:solidFill>
                <a:latin typeface="Arial"/>
                <a:ea typeface="Arial"/>
                <a:cs typeface="Arial"/>
                <a:sym typeface="Arial"/>
              </a:rPr>
              <a:t>no direct access to GPT-3.5 model.</a:t>
            </a:r>
            <a:endParaRPr sz="1200" b="0" i="0" u="none" strike="noStrike" cap="none" dirty="0">
              <a:solidFill>
                <a:srgbClr val="000000"/>
              </a:solidFill>
              <a:latin typeface="Arial"/>
              <a:ea typeface="Arial"/>
              <a:cs typeface="Arial"/>
              <a:sym typeface="Arial"/>
            </a:endParaRPr>
          </a:p>
          <a:p>
            <a:pPr marL="347663" marR="0" lvl="0" indent="-336550" algn="l" rtl="0">
              <a:lnSpc>
                <a:spcPct val="100000"/>
              </a:lnSpc>
              <a:spcBef>
                <a:spcPts val="0"/>
              </a:spcBef>
              <a:spcAft>
                <a:spcPts val="0"/>
              </a:spcAft>
              <a:buClr>
                <a:srgbClr val="000000"/>
              </a:buClr>
              <a:buSzPts val="2000"/>
              <a:buFont typeface="Arial"/>
              <a:buChar char="•"/>
            </a:pPr>
            <a:r>
              <a:rPr lang="en-US" sz="1800" b="1" i="0" u="none" strike="noStrike" cap="none" dirty="0">
                <a:solidFill>
                  <a:srgbClr val="000000"/>
                </a:solidFill>
                <a:latin typeface="Arial"/>
                <a:ea typeface="Arial"/>
                <a:cs typeface="Arial"/>
                <a:sym typeface="Arial"/>
              </a:rPr>
              <a:t>Pro:</a:t>
            </a:r>
            <a:r>
              <a:rPr lang="en-US" sz="1800" b="0" i="0" u="none" strike="noStrike" cap="none" dirty="0">
                <a:solidFill>
                  <a:srgbClr val="000000"/>
                </a:solidFill>
                <a:latin typeface="Arial"/>
                <a:ea typeface="Arial"/>
                <a:cs typeface="Arial"/>
                <a:sym typeface="Arial"/>
              </a:rPr>
              <a:t> Fast to market; limited investments; </a:t>
            </a:r>
            <a:r>
              <a:rPr lang="en-US" sz="1800" dirty="0">
                <a:solidFill>
                  <a:srgbClr val="000000"/>
                </a:solidFill>
                <a:latin typeface="Arial"/>
                <a:ea typeface="Arial"/>
                <a:cs typeface="Arial"/>
                <a:sym typeface="Arial"/>
              </a:rPr>
              <a:t>gain experience.</a:t>
            </a:r>
            <a:endParaRPr dirty="0"/>
          </a:p>
          <a:p>
            <a:pPr marL="347663" marR="0" lvl="0" indent="-336550" algn="l" rtl="0">
              <a:lnSpc>
                <a:spcPct val="100000"/>
              </a:lnSpc>
              <a:spcBef>
                <a:spcPts val="0"/>
              </a:spcBef>
              <a:spcAft>
                <a:spcPts val="0"/>
              </a:spcAft>
              <a:buClr>
                <a:srgbClr val="000000"/>
              </a:buClr>
              <a:buSzPts val="2000"/>
              <a:buFont typeface="Arial"/>
              <a:buChar char="•"/>
            </a:pPr>
            <a:r>
              <a:rPr lang="en-US" sz="1800" b="1" dirty="0">
                <a:solidFill>
                  <a:srgbClr val="000000"/>
                </a:solidFill>
                <a:latin typeface="Arial"/>
                <a:ea typeface="Arial"/>
                <a:cs typeface="Arial"/>
                <a:sym typeface="Arial"/>
              </a:rPr>
              <a:t>Con:</a:t>
            </a:r>
            <a:r>
              <a:rPr lang="en-US" sz="1800" dirty="0">
                <a:solidFill>
                  <a:srgbClr val="000000"/>
                </a:solidFill>
                <a:latin typeface="Arial"/>
                <a:ea typeface="Arial"/>
                <a:cs typeface="Arial"/>
                <a:sym typeface="Arial"/>
              </a:rPr>
              <a:t> Limited differentiation; control range is limited. </a:t>
            </a:r>
            <a:endParaRPr sz="1200" b="1" i="0" u="sng" strike="noStrike" cap="none" dirty="0">
              <a:solidFill>
                <a:srgbClr val="000000"/>
              </a:solidFill>
              <a:latin typeface="Arial"/>
              <a:ea typeface="Arial"/>
              <a:cs typeface="Arial"/>
              <a:sym typeface="Arial"/>
            </a:endParaRPr>
          </a:p>
          <a:p>
            <a:pPr marL="347663" marR="0" lvl="0" indent="-209550" algn="l"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Arial"/>
              <a:ea typeface="Arial"/>
              <a:cs typeface="Arial"/>
              <a:sym typeface="Arial"/>
            </a:endParaRPr>
          </a:p>
        </p:txBody>
      </p:sp>
      <p:sp>
        <p:nvSpPr>
          <p:cNvPr id="389" name="Google Shape;389;p14"/>
          <p:cNvSpPr/>
          <p:nvPr/>
        </p:nvSpPr>
        <p:spPr>
          <a:xfrm>
            <a:off x="3474726" y="2591883"/>
            <a:ext cx="2377440" cy="446413"/>
          </a:xfrm>
          <a:prstGeom prst="upArrow">
            <a:avLst>
              <a:gd name="adj1" fmla="val 50000"/>
              <a:gd name="adj2" fmla="val 50000"/>
            </a:avLst>
          </a:prstGeom>
          <a:solidFill>
            <a:srgbClr val="2B8D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0" name="Google Shape;390;p14"/>
          <p:cNvSpPr/>
          <p:nvPr/>
        </p:nvSpPr>
        <p:spPr>
          <a:xfrm rot="10800000">
            <a:off x="3477495" y="4257201"/>
            <a:ext cx="2377440" cy="446413"/>
          </a:xfrm>
          <a:prstGeom prst="upArrow">
            <a:avLst>
              <a:gd name="adj1" fmla="val 50000"/>
              <a:gd name="adj2" fmla="val 50000"/>
            </a:avLst>
          </a:prstGeom>
          <a:solidFill>
            <a:srgbClr val="2B8D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1" name="Google Shape;391;p14"/>
          <p:cNvSpPr txBox="1"/>
          <p:nvPr/>
        </p:nvSpPr>
        <p:spPr>
          <a:xfrm rot="-2188282">
            <a:off x="101599" y="1805239"/>
            <a:ext cx="177445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2B8DFF"/>
                </a:solidFill>
                <a:latin typeface="Arial"/>
                <a:ea typeface="Arial"/>
                <a:cs typeface="Arial"/>
                <a:sym typeface="Arial"/>
              </a:rPr>
              <a:t>ChatGPT</a:t>
            </a:r>
            <a:endParaRPr sz="2800" dirty="0">
              <a:solidFill>
                <a:srgbClr val="2B8DFF"/>
              </a:solidFill>
              <a:latin typeface="Arial"/>
              <a:ea typeface="Arial"/>
              <a:cs typeface="Arial"/>
              <a:sym typeface="Arial"/>
            </a:endParaRPr>
          </a:p>
        </p:txBody>
      </p:sp>
      <p:sp>
        <p:nvSpPr>
          <p:cNvPr id="392" name="Google Shape;392;p14"/>
          <p:cNvSpPr txBox="1"/>
          <p:nvPr/>
        </p:nvSpPr>
        <p:spPr>
          <a:xfrm rot="-2188282">
            <a:off x="101599" y="4691157"/>
            <a:ext cx="1774453"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2B8DFF"/>
                </a:solidFill>
                <a:latin typeface="Arial"/>
                <a:ea typeface="Arial"/>
                <a:cs typeface="Arial"/>
                <a:sym typeface="Arial"/>
              </a:rPr>
              <a:t>GPT3 Model</a:t>
            </a:r>
            <a:endParaRPr sz="2800">
              <a:solidFill>
                <a:srgbClr val="2B8D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5"/>
          <p:cNvSpPr txBox="1">
            <a:spLocks noGrp="1"/>
          </p:cNvSpPr>
          <p:nvPr>
            <p:ph type="title"/>
          </p:nvPr>
        </p:nvSpPr>
        <p:spPr>
          <a:xfrm>
            <a:off x="457993" y="38703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3B80"/>
              </a:buClr>
              <a:buSzPts val="3200"/>
              <a:buFont typeface="Arial"/>
              <a:buNone/>
            </a:pPr>
            <a:r>
              <a:rPr lang="en-US" b="1" dirty="0">
                <a:solidFill>
                  <a:srgbClr val="003B80"/>
                </a:solidFill>
                <a:latin typeface="Arial"/>
                <a:ea typeface="Arial"/>
                <a:cs typeface="Arial"/>
                <a:sym typeface="Arial"/>
              </a:rPr>
              <a:t>Out-of-the-Box Model Usage</a:t>
            </a:r>
            <a:r>
              <a:rPr lang="en-US" dirty="0">
                <a:solidFill>
                  <a:srgbClr val="003B80"/>
                </a:solidFill>
                <a:latin typeface="Arial"/>
                <a:ea typeface="Arial"/>
                <a:cs typeface="Arial"/>
                <a:sym typeface="Arial"/>
              </a:rPr>
              <a:t> </a:t>
            </a:r>
            <a:endParaRPr dirty="0"/>
          </a:p>
        </p:txBody>
      </p:sp>
      <p:sp>
        <p:nvSpPr>
          <p:cNvPr id="398" name="Google Shape;398;p15"/>
          <p:cNvSpPr txBox="1"/>
          <p:nvPr/>
        </p:nvSpPr>
        <p:spPr>
          <a:xfrm>
            <a:off x="375126" y="928737"/>
            <a:ext cx="11358880" cy="4339609"/>
          </a:xfrm>
          <a:prstGeom prst="rect">
            <a:avLst/>
          </a:prstGeom>
          <a:noFill/>
          <a:ln>
            <a:noFill/>
          </a:ln>
        </p:spPr>
        <p:txBody>
          <a:bodyPr spcFirstLastPara="1" wrap="square" lIns="91425" tIns="45700" rIns="91425" bIns="45700" anchor="t" anchorCtr="0">
            <a:spAutoFit/>
          </a:bodyPr>
          <a:lstStyle/>
          <a:p>
            <a:pPr marL="342900" lvl="0" indent="-342900">
              <a:lnSpc>
                <a:spcPct val="90000"/>
              </a:lnSpc>
              <a:spcBef>
                <a:spcPts val="0"/>
              </a:spcBef>
              <a:buClr>
                <a:schemeClr val="dk1"/>
              </a:buClr>
              <a:buSzPts val="2800"/>
              <a:buFont typeface="Arial"/>
              <a:buChar char="•"/>
            </a:pPr>
            <a:r>
              <a:rPr lang="en-US" sz="2000" dirty="0">
                <a:solidFill>
                  <a:schemeClr val="dk1"/>
                </a:solidFill>
              </a:rPr>
              <a:t>This form of usage is by far the most accessible and common today. </a:t>
            </a:r>
          </a:p>
          <a:p>
            <a:pPr marL="342900" lvl="0" indent="-342900">
              <a:lnSpc>
                <a:spcPct val="90000"/>
              </a:lnSpc>
              <a:spcBef>
                <a:spcPts val="0"/>
              </a:spcBef>
              <a:buClr>
                <a:schemeClr val="dk1"/>
              </a:buClr>
              <a:buSzPts val="2800"/>
              <a:buFont typeface="Arial"/>
              <a:buChar char="•"/>
            </a:pPr>
            <a:endParaRPr lang="en-US" sz="2000" dirty="0">
              <a:solidFill>
                <a:schemeClr val="dk1"/>
              </a:solidFill>
            </a:endParaRPr>
          </a:p>
          <a:p>
            <a:pPr marL="342900" lvl="0" indent="-342900">
              <a:lnSpc>
                <a:spcPct val="90000"/>
              </a:lnSpc>
              <a:spcBef>
                <a:spcPts val="0"/>
              </a:spcBef>
              <a:buClr>
                <a:schemeClr val="dk1"/>
              </a:buClr>
              <a:buSzPts val="2800"/>
              <a:buFont typeface="Arial"/>
              <a:buChar char="•"/>
            </a:pPr>
            <a:r>
              <a:rPr lang="en-US" sz="2000" dirty="0">
                <a:solidFill>
                  <a:schemeClr val="dk1"/>
                </a:solidFill>
              </a:rPr>
              <a:t>Text-based webchat interface (</a:t>
            </a:r>
            <a:r>
              <a:rPr lang="en-US" sz="2000" dirty="0" err="1">
                <a:solidFill>
                  <a:schemeClr val="dk1"/>
                </a:solidFill>
              </a:rPr>
              <a:t>chat.openai.com</a:t>
            </a:r>
            <a:r>
              <a:rPr lang="en-US" sz="2000" dirty="0">
                <a:solidFill>
                  <a:schemeClr val="dk1"/>
                </a:solidFill>
              </a:rPr>
              <a:t>). API recently available.</a:t>
            </a:r>
            <a:br>
              <a:rPr lang="en-US" sz="2000" dirty="0">
                <a:solidFill>
                  <a:schemeClr val="dk1"/>
                </a:solidFill>
              </a:rPr>
            </a:br>
            <a:endParaRPr lang="en-US" sz="2000" dirty="0">
              <a:solidFill>
                <a:schemeClr val="dk1"/>
              </a:solidFill>
            </a:endParaRPr>
          </a:p>
          <a:p>
            <a:pPr marL="342900" lvl="0" indent="-342900">
              <a:lnSpc>
                <a:spcPct val="90000"/>
              </a:lnSpc>
              <a:spcBef>
                <a:spcPts val="0"/>
              </a:spcBef>
              <a:buClr>
                <a:schemeClr val="dk1"/>
              </a:buClr>
              <a:buSzPts val="2800"/>
              <a:buFont typeface="Arial"/>
              <a:buChar char="•"/>
            </a:pPr>
            <a:r>
              <a:rPr lang="en-US" sz="2000" dirty="0">
                <a:solidFill>
                  <a:schemeClr val="dk1"/>
                </a:solidFill>
              </a:rPr>
              <a:t>Currently (10 March 2023), this is available only from OpenAI LP, not Microsoft.</a:t>
            </a:r>
            <a:endParaRPr sz="2000" dirty="0">
              <a:solidFill>
                <a:schemeClr val="dk1"/>
              </a:solidFill>
            </a:endParaRPr>
          </a:p>
          <a:p>
            <a:pPr marL="342900" lvl="0" indent="-342900">
              <a:lnSpc>
                <a:spcPct val="90000"/>
              </a:lnSpc>
              <a:spcBef>
                <a:spcPts val="2400"/>
              </a:spcBef>
              <a:buClr>
                <a:schemeClr val="dk1"/>
              </a:buClr>
              <a:buSzPts val="2800"/>
              <a:buFont typeface="Arial"/>
              <a:buChar char="•"/>
            </a:pPr>
            <a:r>
              <a:rPr lang="en-US" sz="2000" dirty="0">
                <a:solidFill>
                  <a:schemeClr val="dk1"/>
                </a:solidFill>
              </a:rPr>
              <a:t>For most use cases, output must be reviewed by a human, as it may contain inaccuracies or unacceptable content.</a:t>
            </a:r>
            <a:endParaRPr sz="2000" dirty="0">
              <a:solidFill>
                <a:schemeClr val="dk1"/>
              </a:solidFill>
            </a:endParaRPr>
          </a:p>
          <a:p>
            <a:pPr marL="342900" lvl="0" indent="-342900">
              <a:lnSpc>
                <a:spcPct val="90000"/>
              </a:lnSpc>
              <a:spcBef>
                <a:spcPts val="2400"/>
              </a:spcBef>
              <a:buClr>
                <a:schemeClr val="dk1"/>
              </a:buClr>
              <a:buSzPts val="2800"/>
              <a:buFont typeface="Arial"/>
              <a:buChar char="•"/>
            </a:pPr>
            <a:r>
              <a:rPr lang="en-US" sz="2000" dirty="0">
                <a:solidFill>
                  <a:schemeClr val="dk1"/>
                </a:solidFill>
              </a:rPr>
              <a:t>Enterprises may achieve useful results with limited investments and skills. But because many users are inexperienced, they risk overlooking data, security and analytics risks.</a:t>
            </a:r>
            <a:endParaRPr sz="2000" dirty="0">
              <a:solidFill>
                <a:schemeClr val="dk1"/>
              </a:solidFill>
            </a:endParaRPr>
          </a:p>
          <a:p>
            <a:pPr marL="342900" lvl="0" indent="-342900">
              <a:lnSpc>
                <a:spcPct val="90000"/>
              </a:lnSpc>
              <a:spcBef>
                <a:spcPts val="2400"/>
              </a:spcBef>
              <a:buClr>
                <a:schemeClr val="dk1"/>
              </a:buClr>
              <a:buSzPts val="2800"/>
              <a:buFont typeface="Arial"/>
              <a:buChar char="•"/>
            </a:pPr>
            <a:r>
              <a:rPr lang="en-US" sz="2000" dirty="0">
                <a:solidFill>
                  <a:schemeClr val="dk1"/>
                </a:solidFill>
              </a:rPr>
              <a:t>A limitation is that the model cannot include real-time, current or custom data. Nor does it cover recent historical events (those after December 2021). However, new data can be added via a prompt at the time of interaction.</a:t>
            </a:r>
            <a:endParaRPr sz="20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a:t>Prompt Engineering</a:t>
            </a:r>
            <a:endParaRPr/>
          </a:p>
        </p:txBody>
      </p:sp>
      <p:sp>
        <p:nvSpPr>
          <p:cNvPr id="404" name="Google Shape;404;p16"/>
          <p:cNvSpPr txBox="1">
            <a:spLocks noGrp="1"/>
          </p:cNvSpPr>
          <p:nvPr>
            <p:ph type="body" idx="4294967295"/>
          </p:nvPr>
        </p:nvSpPr>
        <p:spPr>
          <a:xfrm>
            <a:off x="375920" y="998855"/>
            <a:ext cx="11276013" cy="5249545"/>
          </a:xfrm>
          <a:prstGeom prst="rect">
            <a:avLst/>
          </a:prstGeom>
          <a:noFill/>
          <a:ln>
            <a:noFill/>
          </a:ln>
        </p:spPr>
        <p:txBody>
          <a:bodyPr spcFirstLastPara="1" wrap="square" lIns="0" tIns="0" rIns="0" bIns="0" anchor="t" anchorCtr="0">
            <a:noAutofit/>
          </a:bodyPr>
          <a:lstStyle/>
          <a:p>
            <a:pPr marL="342900" indent="-342900">
              <a:spcBef>
                <a:spcPts val="0"/>
              </a:spcBef>
            </a:pPr>
            <a:r>
              <a:rPr lang="en-US" sz="2000" dirty="0"/>
              <a:t>Prompt engineering can be applied to both ChatGPT and GPT use cases. It involves developing a systematic approach to creating, tuning, and evaluating results in terms of inputs and outputs to and from ChatGPT.</a:t>
            </a:r>
            <a:endParaRPr sz="2000" dirty="0"/>
          </a:p>
          <a:p>
            <a:pPr marL="342900" indent="-342900"/>
            <a:r>
              <a:rPr lang="en-US" sz="2000" dirty="0"/>
              <a:t>In ChatGPT, the prompt is the critical element driving results. Small changes to a prompt’s choice of words and word order can result in significant changes in output. A prompt can also contain data that should be incorporated or considered when generating a response.</a:t>
            </a:r>
            <a:endParaRPr sz="2000" dirty="0"/>
          </a:p>
          <a:p>
            <a:pPr marL="342900" indent="-342900"/>
            <a:r>
              <a:rPr lang="en-US" sz="2000" dirty="0"/>
              <a:t>Leaders should anticipate that prompt engineering is a new technical skill that will need to be developed, along with related tools. </a:t>
            </a:r>
            <a:endParaRPr sz="2000" dirty="0"/>
          </a:p>
          <a:p>
            <a:pPr marL="342900" indent="-342900"/>
            <a:r>
              <a:rPr lang="en-US" sz="2000" dirty="0"/>
              <a:t>In some cases, this requirement will extend to building a separate learning model to optimize prompts.</a:t>
            </a:r>
            <a:r>
              <a:rPr lang="en-US" dirty="0"/>
              <a:t/>
            </a:r>
            <a:br>
              <a:rPr lang="en-US" dirty="0"/>
            </a:b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Use of Custom Models</a:t>
            </a:r>
            <a:endParaRPr dirty="0"/>
          </a:p>
        </p:txBody>
      </p:sp>
      <p:sp>
        <p:nvSpPr>
          <p:cNvPr id="410" name="Google Shape;410;p17"/>
          <p:cNvSpPr txBox="1">
            <a:spLocks noGrp="1"/>
          </p:cNvSpPr>
          <p:nvPr>
            <p:ph type="body" idx="4294967295"/>
          </p:nvPr>
        </p:nvSpPr>
        <p:spPr>
          <a:xfrm>
            <a:off x="375920" y="998855"/>
            <a:ext cx="11484647" cy="5582920"/>
          </a:xfrm>
          <a:prstGeom prst="rect">
            <a:avLst/>
          </a:prstGeom>
          <a:noFill/>
          <a:ln>
            <a:noFill/>
          </a:ln>
        </p:spPr>
        <p:txBody>
          <a:bodyPr spcFirstLastPara="1" wrap="square" lIns="0" tIns="0" rIns="0" bIns="0" anchor="t" anchorCtr="0">
            <a:noAutofit/>
          </a:bodyPr>
          <a:lstStyle/>
          <a:p>
            <a:pPr marL="246888" lvl="0" indent="-246888" algn="l" rtl="0">
              <a:lnSpc>
                <a:spcPct val="90000"/>
              </a:lnSpc>
              <a:spcBef>
                <a:spcPts val="0"/>
              </a:spcBef>
              <a:spcAft>
                <a:spcPts val="0"/>
              </a:spcAft>
              <a:buClr>
                <a:schemeClr val="dk1"/>
              </a:buClr>
              <a:buSzPts val="2800"/>
              <a:buChar char="•"/>
            </a:pPr>
            <a:r>
              <a:rPr lang="en-US" sz="2000" dirty="0"/>
              <a:t>This is the likely long-term approach for sophisticated solutions.</a:t>
            </a:r>
            <a:endParaRPr sz="2000" dirty="0"/>
          </a:p>
          <a:p>
            <a:pPr marL="246888" lvl="0" indent="-246888" algn="l" rtl="0">
              <a:lnSpc>
                <a:spcPct val="90000"/>
              </a:lnSpc>
              <a:spcBef>
                <a:spcPts val="1200"/>
              </a:spcBef>
              <a:spcAft>
                <a:spcPts val="0"/>
              </a:spcAft>
              <a:buClr>
                <a:schemeClr val="dk1"/>
              </a:buClr>
              <a:buSzPts val="2800"/>
              <a:buChar char="•"/>
            </a:pPr>
            <a:r>
              <a:rPr lang="en-US" sz="2000" dirty="0"/>
              <a:t>This approach is not possible with ChatGPT, as it does not provide users with access to customize its underlying model.</a:t>
            </a:r>
            <a:endParaRPr sz="2000" dirty="0"/>
          </a:p>
          <a:p>
            <a:pPr marL="246888" lvl="0" indent="-246888" algn="l" rtl="0">
              <a:lnSpc>
                <a:spcPct val="90000"/>
              </a:lnSpc>
              <a:spcBef>
                <a:spcPts val="1200"/>
              </a:spcBef>
              <a:spcAft>
                <a:spcPts val="0"/>
              </a:spcAft>
              <a:buClr>
                <a:schemeClr val="dk1"/>
              </a:buClr>
              <a:buSzPts val="2800"/>
              <a:buChar char="•"/>
            </a:pPr>
            <a:r>
              <a:rPr lang="en-US" sz="2000" dirty="0"/>
              <a:t>Besides GPT, other foundation models exist. Some are specialized. </a:t>
            </a:r>
            <a:endParaRPr sz="2000" dirty="0"/>
          </a:p>
          <a:p>
            <a:pPr marL="246888" lvl="0" indent="-246888" algn="l" rtl="0">
              <a:lnSpc>
                <a:spcPct val="90000"/>
              </a:lnSpc>
              <a:spcBef>
                <a:spcPts val="1200"/>
              </a:spcBef>
              <a:spcAft>
                <a:spcPts val="0"/>
              </a:spcAft>
              <a:buClr>
                <a:schemeClr val="dk1"/>
              </a:buClr>
              <a:buSzPts val="2800"/>
              <a:buChar char="•"/>
            </a:pPr>
            <a:r>
              <a:rPr lang="en-US" sz="2000" dirty="0"/>
              <a:t>Customizing foundation models is a complex task that requires significant skills, data curation and funding.</a:t>
            </a:r>
            <a:endParaRPr sz="2000" dirty="0"/>
          </a:p>
          <a:p>
            <a:pPr marL="772668" lvl="1" indent="-342900" algn="l" rtl="0">
              <a:lnSpc>
                <a:spcPct val="90000"/>
              </a:lnSpc>
              <a:spcBef>
                <a:spcPts val="1200"/>
              </a:spcBef>
              <a:spcAft>
                <a:spcPts val="0"/>
              </a:spcAft>
              <a:buClr>
                <a:schemeClr val="dk1"/>
              </a:buClr>
              <a:buSzPts val="2400"/>
              <a:buFont typeface="Arial" panose="020B0604020202020204" pitchFamily="34" charset="0"/>
              <a:buChar char="•"/>
            </a:pPr>
            <a:r>
              <a:rPr lang="en-US" sz="2000" dirty="0"/>
              <a:t>Enterprises should anticipate a robust market for third-party models customized for different </a:t>
            </a:r>
            <a:br>
              <a:rPr lang="en-US" sz="2000" dirty="0"/>
            </a:br>
            <a:r>
              <a:rPr lang="en-US" sz="2000" dirty="0"/>
              <a:t>use cases.</a:t>
            </a:r>
            <a:endParaRPr sz="2000" dirty="0"/>
          </a:p>
          <a:p>
            <a:pPr marL="772668" lvl="1" indent="-342900" algn="l" rtl="0">
              <a:lnSpc>
                <a:spcPct val="90000"/>
              </a:lnSpc>
              <a:spcBef>
                <a:spcPts val="1200"/>
              </a:spcBef>
              <a:spcAft>
                <a:spcPts val="0"/>
              </a:spcAft>
              <a:buClr>
                <a:schemeClr val="dk1"/>
              </a:buClr>
              <a:buSzPts val="2400"/>
              <a:buFont typeface="Arial" panose="020B0604020202020204" pitchFamily="34" charset="0"/>
              <a:buChar char="•"/>
            </a:pPr>
            <a:r>
              <a:rPr lang="en-US" sz="2000" dirty="0"/>
              <a:t>Planners should anticipate the emergence of third-party, fit-for-purpose, specialized models. Buying one of these may prove a better approach for many enterprises than customizing a model themselves.</a:t>
            </a:r>
            <a:endParaRPr sz="2000" dirty="0"/>
          </a:p>
          <a:p>
            <a:pPr marL="772668" lvl="1" indent="-342900" algn="l" rtl="0">
              <a:lnSpc>
                <a:spcPct val="90000"/>
              </a:lnSpc>
              <a:spcBef>
                <a:spcPts val="1200"/>
              </a:spcBef>
              <a:spcAft>
                <a:spcPts val="0"/>
              </a:spcAft>
              <a:buClr>
                <a:schemeClr val="dk1"/>
              </a:buClr>
              <a:buSzPts val="2400"/>
              <a:buFont typeface="Arial" panose="020B0604020202020204" pitchFamily="34" charset="0"/>
              <a:buChar char="•"/>
            </a:pPr>
            <a:r>
              <a:rPr lang="en-US" sz="2000" dirty="0"/>
              <a:t>Applications may also have prebuilt models for their users.</a:t>
            </a:r>
            <a:endParaRPr dirty="0"/>
          </a:p>
          <a:p>
            <a:pPr marL="0" lvl="0" indent="0" algn="l" rtl="0">
              <a:lnSpc>
                <a:spcPct val="90000"/>
              </a:lnSpc>
              <a:spcBef>
                <a:spcPts val="1200"/>
              </a:spcBef>
              <a:spcAft>
                <a:spcPts val="0"/>
              </a:spcAft>
              <a:buClr>
                <a:schemeClr val="dk1"/>
              </a:buClr>
              <a:buSzPts val="2800"/>
              <a:buNone/>
            </a:pPr>
            <a:r>
              <a:rPr lang="en-US" dirty="0"/>
              <a:t/>
            </a:r>
            <a:br>
              <a:rPr lang="en-US" dirty="0"/>
            </a:b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FF540A"/>
              </a:buClr>
              <a:buSzPts val="3200"/>
              <a:buFont typeface="Arial Black"/>
              <a:buNone/>
            </a:pPr>
            <a:r>
              <a:rPr lang="en-US" dirty="0">
                <a:solidFill>
                  <a:srgbClr val="FF540A"/>
                </a:solidFill>
              </a:rPr>
              <a:t>Key Issue No. 4</a:t>
            </a:r>
            <a:r>
              <a:rPr lang="en-US" dirty="0"/>
              <a:t/>
            </a:r>
            <a:br>
              <a:rPr lang="en-US" dirty="0"/>
            </a:br>
            <a:r>
              <a:rPr lang="en-US" sz="2400" dirty="0"/>
              <a:t>Industry and Enterprise </a:t>
            </a:r>
            <a:br>
              <a:rPr lang="en-US" sz="2400" dirty="0"/>
            </a:br>
            <a:r>
              <a:rPr lang="en-US" sz="2400" dirty="0"/>
              <a:t>Use Cases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Use Cases: General </a:t>
            </a:r>
            <a:endParaRPr dirty="0"/>
          </a:p>
        </p:txBody>
      </p:sp>
      <p:sp>
        <p:nvSpPr>
          <p:cNvPr id="422" name="Google Shape;422;p19"/>
          <p:cNvSpPr txBox="1">
            <a:spLocks noGrp="1"/>
          </p:cNvSpPr>
          <p:nvPr>
            <p:ph type="body" idx="4294967295"/>
          </p:nvPr>
        </p:nvSpPr>
        <p:spPr>
          <a:xfrm>
            <a:off x="457200" y="985520"/>
            <a:ext cx="11276013" cy="5252719"/>
          </a:xfrm>
          <a:prstGeom prst="rect">
            <a:avLst/>
          </a:prstGeom>
          <a:noFill/>
          <a:ln>
            <a:noFill/>
          </a:ln>
        </p:spPr>
        <p:txBody>
          <a:bodyPr spcFirstLastPara="1" wrap="square" lIns="0" tIns="0" rIns="0" bIns="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sz="3600" dirty="0"/>
              <a:t>These can be applied to many different industries and business areas:</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Written content augmentation and creation:</a:t>
            </a:r>
            <a:r>
              <a:rPr lang="en-US" sz="3600" dirty="0"/>
              <a:t> There are many ways in which ChatGPT can produce a “draft” output of text, which is then reviewed by the user. ChatGPT can produce the length and style of text desired. </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Question answering and discovery:</a:t>
            </a:r>
            <a:r>
              <a:rPr lang="en-US" sz="3600" dirty="0"/>
              <a:t> Enables users to locate answers to input, based on data and </a:t>
            </a:r>
            <a:br>
              <a:rPr lang="en-US" sz="3600" dirty="0"/>
            </a:br>
            <a:r>
              <a:rPr lang="en-US" sz="3600" dirty="0"/>
              <a:t>prompt information.</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Tone: </a:t>
            </a:r>
            <a:r>
              <a:rPr lang="en-US" sz="3600" dirty="0"/>
              <a:t>Text manipulation — to soften language or professionalize text, for example.</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Summarization:</a:t>
            </a:r>
            <a:r>
              <a:rPr lang="en-US" sz="3600" dirty="0"/>
              <a:t> Offers shortened summaries of conversations, articles, emails and web pages (the length of summary can be specified); conversion to and from bullet points. </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Simplification:</a:t>
            </a:r>
            <a:r>
              <a:rPr lang="en-US" sz="3600" dirty="0"/>
              <a:t> Titles, outlines, extraction of key content.</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Classification of content for specific use cases:</a:t>
            </a:r>
            <a:r>
              <a:rPr lang="en-US" sz="3600" dirty="0"/>
              <a:t> By, for example, sentiment or topic. </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Chatbot performance improvement:</a:t>
            </a:r>
            <a:r>
              <a:rPr lang="en-US" sz="3600" dirty="0"/>
              <a:t> Multiple methods can be improved, such as entity extraction, whole-conversation sentiment classification, and generation of journey flows from general descriptions. These methods can also be used to improve the performance of other applications involving user interaction.</a:t>
            </a:r>
            <a:endParaRPr sz="3600" dirty="0"/>
          </a:p>
          <a:p>
            <a:pPr marL="246888" lvl="0" indent="-246888" algn="l" rtl="0">
              <a:lnSpc>
                <a:spcPct val="120000"/>
              </a:lnSpc>
              <a:spcBef>
                <a:spcPts val="1200"/>
              </a:spcBef>
              <a:spcAft>
                <a:spcPts val="0"/>
              </a:spcAft>
              <a:buClr>
                <a:schemeClr val="dk1"/>
              </a:buClr>
              <a:buSzPct val="100000"/>
              <a:buChar char="•"/>
            </a:pPr>
            <a:r>
              <a:rPr lang="en-US" sz="3600" b="1" dirty="0"/>
              <a:t>Software code generation, translation, explanation and verification. </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Why Is ChatGPT Generating Such a Buzz?</a:t>
            </a:r>
            <a:endParaRPr dirty="0"/>
          </a:p>
        </p:txBody>
      </p:sp>
      <p:sp>
        <p:nvSpPr>
          <p:cNvPr id="286" name="Google Shape;286;p2"/>
          <p:cNvSpPr txBox="1">
            <a:spLocks noGrp="1"/>
          </p:cNvSpPr>
          <p:nvPr>
            <p:ph type="body" idx="4294967295"/>
          </p:nvPr>
        </p:nvSpPr>
        <p:spPr>
          <a:xfrm>
            <a:off x="317875" y="878857"/>
            <a:ext cx="11415300" cy="5989800"/>
          </a:xfrm>
          <a:prstGeom prst="rect">
            <a:avLst/>
          </a:prstGeom>
          <a:noFill/>
          <a:ln>
            <a:noFill/>
          </a:ln>
        </p:spPr>
        <p:txBody>
          <a:bodyPr spcFirstLastPara="1" wrap="square" lIns="0" tIns="0" rIns="0" bIns="0" anchor="t" anchorCtr="0">
            <a:noAutofit/>
          </a:bodyPr>
          <a:lstStyle/>
          <a:p>
            <a:pPr marL="246888" lvl="0" indent="-246888" algn="l" rtl="0">
              <a:lnSpc>
                <a:spcPct val="90000"/>
              </a:lnSpc>
              <a:spcBef>
                <a:spcPts val="0"/>
              </a:spcBef>
              <a:spcAft>
                <a:spcPts val="0"/>
              </a:spcAft>
              <a:buClr>
                <a:schemeClr val="dk1"/>
              </a:buClr>
              <a:buSzPts val="2800"/>
              <a:buChar char="•"/>
            </a:pPr>
            <a:r>
              <a:rPr lang="en-US" sz="2350" dirty="0"/>
              <a:t>It represents a “perfect storm” of “hot” technologies by using:</a:t>
            </a:r>
          </a:p>
          <a:p>
            <a:pPr marL="1161288" lvl="2" indent="-246888">
              <a:spcBef>
                <a:spcPts val="0"/>
              </a:spcBef>
              <a:buSzPts val="2800"/>
            </a:pPr>
            <a:r>
              <a:rPr lang="en-US" sz="2350" dirty="0"/>
              <a:t>A chatbot that enables natural-sounding conversational interactions.</a:t>
            </a:r>
          </a:p>
          <a:p>
            <a:pPr marL="1161288" lvl="2" indent="-246888">
              <a:spcBef>
                <a:spcPts val="0"/>
              </a:spcBef>
              <a:buSzPts val="2800"/>
            </a:pPr>
            <a:r>
              <a:rPr lang="en-US" sz="2350" dirty="0"/>
              <a:t>A large language model (Generative Pre-trained Transformer [GPT]) that performs advanced language-related functions, including language generation, summarization and question answering.</a:t>
            </a:r>
          </a:p>
          <a:p>
            <a:pPr marL="246888" lvl="0" indent="-246888" algn="l" rtl="0">
              <a:lnSpc>
                <a:spcPct val="90000"/>
              </a:lnSpc>
              <a:spcBef>
                <a:spcPts val="0"/>
              </a:spcBef>
              <a:spcAft>
                <a:spcPts val="0"/>
              </a:spcAft>
              <a:buClr>
                <a:schemeClr val="dk1"/>
              </a:buClr>
              <a:buSzPts val="2800"/>
              <a:buChar char="•"/>
            </a:pPr>
            <a:r>
              <a:rPr lang="en-US" sz="2350" dirty="0"/>
              <a:t>It can hold seemingly intelligent conversations with humans by appearing to understand what they say:</a:t>
            </a:r>
          </a:p>
          <a:p>
            <a:pPr marL="1161288" lvl="2" indent="-246888">
              <a:spcBef>
                <a:spcPts val="0"/>
              </a:spcBef>
              <a:buSzPts val="2800"/>
            </a:pPr>
            <a:r>
              <a:rPr lang="en-US" sz="2350" dirty="0"/>
              <a:t>Interactions with ChatGPT can be humorous and insightful, even profound. But they can also be factually incorrect or biased, despite </a:t>
            </a:r>
            <a:r>
              <a:rPr lang="en-US" sz="2350" dirty="0" err="1"/>
              <a:t>OpenAI’s</a:t>
            </a:r>
            <a:r>
              <a:rPr lang="en-US" sz="2350" dirty="0"/>
              <a:t> improvement efforts so far.</a:t>
            </a:r>
          </a:p>
          <a:p>
            <a:pPr marL="1161288" lvl="2" indent="-246888">
              <a:spcBef>
                <a:spcPts val="0"/>
              </a:spcBef>
              <a:buSzPts val="2800"/>
            </a:pPr>
            <a:r>
              <a:rPr lang="en-US" sz="2350" dirty="0"/>
              <a:t>There is a danger that ChatGPT content that is factually incorrect may be assumed to be correct because it is presented eloquently. </a:t>
            </a:r>
          </a:p>
          <a:p>
            <a:pPr marL="1161288" lvl="2" indent="-246888">
              <a:spcBef>
                <a:spcPts val="0"/>
              </a:spcBef>
              <a:buSzPts val="2800"/>
            </a:pPr>
            <a:r>
              <a:rPr lang="en-US" sz="2350" dirty="0"/>
              <a:t>The terms “understand” and “intelligent” are implicitly human terms; their application to a machine algorithm like that of ChatGPT is highly misleading.</a:t>
            </a:r>
          </a:p>
          <a:p>
            <a:pPr marL="246888" lvl="0" indent="-246888" algn="l" rtl="0">
              <a:lnSpc>
                <a:spcPct val="90000"/>
              </a:lnSpc>
              <a:spcBef>
                <a:spcPts val="0"/>
              </a:spcBef>
              <a:spcAft>
                <a:spcPts val="0"/>
              </a:spcAft>
              <a:buClr>
                <a:schemeClr val="dk1"/>
              </a:buClr>
              <a:buSzPts val="2800"/>
              <a:buChar char="•"/>
            </a:pPr>
            <a:r>
              <a:rPr lang="en-US" sz="2350" dirty="0"/>
              <a:t>It has massive market implications:</a:t>
            </a:r>
          </a:p>
          <a:p>
            <a:pPr marL="1161288" lvl="2" indent="-246888">
              <a:spcBef>
                <a:spcPts val="0"/>
              </a:spcBef>
              <a:buSzPts val="2800"/>
            </a:pPr>
            <a:r>
              <a:rPr lang="en-US" sz="2350" dirty="0"/>
              <a:t>It offers significant potential opportunities, but also entails disruption and risk.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Use Cases: Industry and Business Areas </a:t>
            </a:r>
            <a:endParaRPr dirty="0"/>
          </a:p>
        </p:txBody>
      </p:sp>
      <p:sp>
        <p:nvSpPr>
          <p:cNvPr id="428" name="Google Shape;428;p20"/>
          <p:cNvSpPr txBox="1">
            <a:spLocks noGrp="1"/>
          </p:cNvSpPr>
          <p:nvPr>
            <p:ph type="body" idx="4294967295"/>
          </p:nvPr>
        </p:nvSpPr>
        <p:spPr>
          <a:xfrm>
            <a:off x="457200" y="1127760"/>
            <a:ext cx="11276013" cy="5110479"/>
          </a:xfrm>
          <a:prstGeom prst="rect">
            <a:avLst/>
          </a:prstGeom>
          <a:noFill/>
          <a:ln>
            <a:noFill/>
          </a:ln>
        </p:spPr>
        <p:txBody>
          <a:bodyPr spcFirstLastPara="1" wrap="square" lIns="0" tIns="0" rIns="0" bIns="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dirty="0"/>
              <a:t>These examples draw on use cases outlined earlier:</a:t>
            </a:r>
            <a:endParaRPr dirty="0"/>
          </a:p>
          <a:p>
            <a:pPr marL="246888" lvl="0" indent="-246888" algn="l" rtl="0">
              <a:lnSpc>
                <a:spcPct val="90000"/>
              </a:lnSpc>
              <a:spcBef>
                <a:spcPts val="1200"/>
              </a:spcBef>
              <a:spcAft>
                <a:spcPts val="0"/>
              </a:spcAft>
              <a:buClr>
                <a:schemeClr val="dk1"/>
              </a:buClr>
              <a:buSzPct val="100000"/>
              <a:buChar char="•"/>
            </a:pPr>
            <a:r>
              <a:rPr lang="en-US" b="1" dirty="0"/>
              <a:t>Customer service:</a:t>
            </a:r>
            <a:r>
              <a:rPr lang="en-US" dirty="0"/>
              <a:t> Improve chatbot intent identification; summarize conversations; answer customer questions; direct customers to resources.</a:t>
            </a:r>
            <a:endParaRPr dirty="0"/>
          </a:p>
          <a:p>
            <a:pPr marL="246888" lvl="0" indent="-246888" algn="l" rtl="0">
              <a:lnSpc>
                <a:spcPct val="90000"/>
              </a:lnSpc>
              <a:spcBef>
                <a:spcPts val="1200"/>
              </a:spcBef>
              <a:spcAft>
                <a:spcPts val="0"/>
              </a:spcAft>
              <a:buClr>
                <a:schemeClr val="dk1"/>
              </a:buClr>
              <a:buSzPct val="100000"/>
              <a:buChar char="•"/>
            </a:pPr>
            <a:r>
              <a:rPr lang="en-US" b="1" dirty="0"/>
              <a:t>Sales and marketing: </a:t>
            </a:r>
            <a:r>
              <a:rPr lang="en-US" dirty="0"/>
              <a:t>Engage with potential customers on a website or in a chatbot; supply recommendations; provide product descriptions.</a:t>
            </a:r>
            <a:endParaRPr dirty="0"/>
          </a:p>
          <a:p>
            <a:pPr marL="246888" lvl="0" indent="-246888" algn="l" rtl="0">
              <a:lnSpc>
                <a:spcPct val="90000"/>
              </a:lnSpc>
              <a:spcBef>
                <a:spcPts val="1200"/>
              </a:spcBef>
              <a:spcAft>
                <a:spcPts val="0"/>
              </a:spcAft>
              <a:buClr>
                <a:schemeClr val="dk1"/>
              </a:buClr>
              <a:buSzPct val="100000"/>
              <a:buChar char="•"/>
            </a:pPr>
            <a:r>
              <a:rPr lang="en-US" b="1" dirty="0"/>
              <a:t>Personal assistant:</a:t>
            </a:r>
            <a:r>
              <a:rPr lang="en-US" dirty="0"/>
              <a:t> Manage schedules; summarize emails; compose emails (and chains), replies and summaries; draft common documents.</a:t>
            </a:r>
            <a:endParaRPr dirty="0"/>
          </a:p>
          <a:p>
            <a:pPr marL="246888" lvl="0" indent="-246888" algn="l" rtl="0">
              <a:lnSpc>
                <a:spcPct val="90000"/>
              </a:lnSpc>
              <a:spcBef>
                <a:spcPts val="1200"/>
              </a:spcBef>
              <a:spcAft>
                <a:spcPts val="0"/>
              </a:spcAft>
              <a:buClr>
                <a:schemeClr val="dk1"/>
              </a:buClr>
              <a:buSzPct val="100000"/>
              <a:buChar char="•"/>
            </a:pPr>
            <a:r>
              <a:rPr lang="en-US" b="1" dirty="0"/>
              <a:t>Education: </a:t>
            </a:r>
            <a:r>
              <a:rPr lang="en-US" dirty="0"/>
              <a:t>Create personal learning experiences, like tutors.</a:t>
            </a:r>
            <a:endParaRPr dirty="0"/>
          </a:p>
          <a:p>
            <a:pPr marL="246888" lvl="0" indent="-246888" algn="l" rtl="0">
              <a:lnSpc>
                <a:spcPct val="90000"/>
              </a:lnSpc>
              <a:spcBef>
                <a:spcPts val="1200"/>
              </a:spcBef>
              <a:spcAft>
                <a:spcPts val="0"/>
              </a:spcAft>
              <a:buClr>
                <a:schemeClr val="dk1"/>
              </a:buClr>
              <a:buSzPct val="100000"/>
              <a:buChar char="•"/>
            </a:pPr>
            <a:r>
              <a:rPr lang="en-US" b="1" dirty="0"/>
              <a:t>Healthcare:</a:t>
            </a:r>
            <a:r>
              <a:rPr lang="en-US" dirty="0"/>
              <a:t> Provide simple-language descriptions of medical information and treatment recommendations.</a:t>
            </a:r>
            <a:endParaRPr dirty="0"/>
          </a:p>
          <a:p>
            <a:pPr marL="246888" lvl="0" indent="-246888" algn="l" rtl="0">
              <a:lnSpc>
                <a:spcPct val="90000"/>
              </a:lnSpc>
              <a:spcBef>
                <a:spcPts val="1200"/>
              </a:spcBef>
              <a:spcAft>
                <a:spcPts val="0"/>
              </a:spcAft>
              <a:buClr>
                <a:schemeClr val="dk1"/>
              </a:buClr>
              <a:buSzPct val="100000"/>
              <a:buChar char="•"/>
            </a:pPr>
            <a:r>
              <a:rPr lang="en-US" b="1" dirty="0"/>
              <a:t>Software programming:</a:t>
            </a:r>
            <a:r>
              <a:rPr lang="en-US" dirty="0"/>
              <a:t> Write code from prose; convert code from one programming language to another; correct erroneous code; explain code.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Recommended Actions</a:t>
            </a:r>
            <a:endParaRPr/>
          </a:p>
        </p:txBody>
      </p:sp>
      <p:sp>
        <p:nvSpPr>
          <p:cNvPr id="434" name="Google Shape;434;p21"/>
          <p:cNvSpPr txBox="1">
            <a:spLocks noGrp="1"/>
          </p:cNvSpPr>
          <p:nvPr>
            <p:ph type="body" idx="1"/>
          </p:nvPr>
        </p:nvSpPr>
        <p:spPr>
          <a:xfrm>
            <a:off x="457200" y="992795"/>
            <a:ext cx="11276013" cy="5608306"/>
          </a:xfrm>
          <a:prstGeom prst="rect">
            <a:avLst/>
          </a:prstGeom>
          <a:noFill/>
          <a:ln>
            <a:noFill/>
          </a:ln>
        </p:spPr>
        <p:txBody>
          <a:bodyPr spcFirstLastPara="1" wrap="square" lIns="0" tIns="0" rIns="0" bIns="0" anchor="t" anchorCtr="0">
            <a:noAutofit/>
          </a:bodyPr>
          <a:lstStyle/>
          <a:p>
            <a:pPr marL="342900" indent="-342900">
              <a:lnSpc>
                <a:spcPct val="100000"/>
              </a:lnSpc>
              <a:spcBef>
                <a:spcPts val="0"/>
              </a:spcBef>
              <a:buSzPts val="1456"/>
            </a:pPr>
            <a:r>
              <a:rPr lang="en-US" sz="1800" b="1" dirty="0"/>
              <a:t>Avoid being seduced by the intense hype about ChatGPT, a service that is still at a very early stage of development:</a:t>
            </a:r>
          </a:p>
          <a:p>
            <a:pPr marL="800100" lvl="1" indent="-342900">
              <a:lnSpc>
                <a:spcPct val="100000"/>
              </a:lnSpc>
              <a:spcBef>
                <a:spcPts val="0"/>
              </a:spcBef>
              <a:buSzPts val="1456"/>
              <a:buFont typeface="Arial" panose="020B0604020202020204" pitchFamily="34" charset="0"/>
              <a:buChar char="•"/>
            </a:pPr>
            <a:r>
              <a:rPr lang="en-US" sz="1800" dirty="0"/>
              <a:t>Learn about the risks associated with the use of large language models, which include the introduction of erroneous information.</a:t>
            </a:r>
          </a:p>
          <a:p>
            <a:pPr marL="800100" lvl="1" indent="-342900">
              <a:lnSpc>
                <a:spcPct val="100000"/>
              </a:lnSpc>
              <a:spcBef>
                <a:spcPts val="0"/>
              </a:spcBef>
              <a:buSzPts val="1456"/>
              <a:buFont typeface="Arial" panose="020B0604020202020204" pitchFamily="34" charset="0"/>
              <a:buChar char="•"/>
            </a:pPr>
            <a:r>
              <a:rPr lang="en-US" sz="1800" dirty="0"/>
              <a:t>Investigate this technology’s significant potential, but avoid committing too much to it.</a:t>
            </a:r>
          </a:p>
          <a:p>
            <a:pPr marL="800100" lvl="1" indent="-342900">
              <a:lnSpc>
                <a:spcPct val="100000"/>
              </a:lnSpc>
              <a:spcBef>
                <a:spcPts val="0"/>
              </a:spcBef>
              <a:buSzPts val="1456"/>
              <a:buFont typeface="Arial" panose="020B0604020202020204" pitchFamily="34" charset="0"/>
              <a:buChar char="•"/>
            </a:pPr>
            <a:r>
              <a:rPr lang="en-US" sz="1800" dirty="0"/>
              <a:t>Explore other emerging use cases for generative artificial intelligence (AI), beyond </a:t>
            </a:r>
            <a:r>
              <a:rPr lang="en-US" sz="1800" dirty="0" err="1"/>
              <a:t>GPT’s</a:t>
            </a:r>
            <a:r>
              <a:rPr lang="en-US" sz="1800" dirty="0"/>
              <a:t> language-focused ones.</a:t>
            </a:r>
          </a:p>
          <a:p>
            <a:pPr marL="800100" lvl="1" indent="-342900">
              <a:lnSpc>
                <a:spcPct val="100000"/>
              </a:lnSpc>
              <a:spcBef>
                <a:spcPts val="0"/>
              </a:spcBef>
              <a:buSzPts val="1456"/>
            </a:pPr>
            <a:endParaRPr lang="en-US" sz="1800" dirty="0"/>
          </a:p>
          <a:p>
            <a:pPr marL="342900" indent="-342900">
              <a:lnSpc>
                <a:spcPct val="100000"/>
              </a:lnSpc>
              <a:spcBef>
                <a:spcPts val="0"/>
              </a:spcBef>
              <a:buSzPts val="1456"/>
            </a:pPr>
            <a:r>
              <a:rPr lang="en-US" sz="1800" b="1" dirty="0"/>
              <a:t>Encourage exploration of potential use cases and changes to work processes:</a:t>
            </a:r>
          </a:p>
          <a:p>
            <a:pPr marL="742950" lvl="1" indent="-285750">
              <a:lnSpc>
                <a:spcPct val="100000"/>
              </a:lnSpc>
              <a:spcBef>
                <a:spcPts val="0"/>
              </a:spcBef>
              <a:buSzPts val="1456"/>
              <a:buFont typeface="Arial" panose="020B0604020202020204" pitchFamily="34" charset="0"/>
              <a:buChar char="•"/>
            </a:pPr>
            <a:r>
              <a:rPr lang="en-US" sz="1800" dirty="0"/>
              <a:t>Define usage guidelines — ensure that all users understand the risks, issues and practices.</a:t>
            </a:r>
          </a:p>
          <a:p>
            <a:pPr marL="742950" lvl="1" indent="-285750">
              <a:lnSpc>
                <a:spcPct val="100000"/>
              </a:lnSpc>
              <a:spcBef>
                <a:spcPts val="0"/>
              </a:spcBef>
              <a:buSzPts val="1456"/>
              <a:buFont typeface="Arial" panose="020B0604020202020204" pitchFamily="34" charset="0"/>
              <a:buChar char="•"/>
            </a:pPr>
            <a:r>
              <a:rPr lang="en-US" sz="1800" dirty="0"/>
              <a:t>Do not use versions of ChatGPT with any private data if the service does not offer assurances of privacy or confidentiality. It is likely, however, that Microsoft’s Azure OpenAI Service version of ChatGPT will have enterprise-level confidentiality, privacy and compliance capabilities.</a:t>
            </a:r>
          </a:p>
          <a:p>
            <a:pPr marL="342900" indent="-342900">
              <a:lnSpc>
                <a:spcPct val="100000"/>
              </a:lnSpc>
              <a:spcBef>
                <a:spcPts val="0"/>
              </a:spcBef>
              <a:buSzPts val="1456"/>
            </a:pPr>
            <a:endParaRPr lang="en-US" sz="1800" dirty="0"/>
          </a:p>
          <a:p>
            <a:pPr marL="342900" indent="-342900">
              <a:lnSpc>
                <a:spcPct val="100000"/>
              </a:lnSpc>
              <a:spcBef>
                <a:spcPts val="0"/>
              </a:spcBef>
              <a:buSzPts val="1456"/>
            </a:pPr>
            <a:r>
              <a:rPr lang="en-US" sz="1800" b="1" dirty="0"/>
              <a:t>Form a task force, which should report to your CIO and CEO, charged with:</a:t>
            </a:r>
          </a:p>
          <a:p>
            <a:pPr marL="800100" lvl="1" indent="-342900">
              <a:lnSpc>
                <a:spcPct val="100000"/>
              </a:lnSpc>
              <a:spcBef>
                <a:spcPts val="0"/>
              </a:spcBef>
              <a:buSzPts val="1456"/>
              <a:buFont typeface="Arial" panose="020B0604020202020204" pitchFamily="34" charset="0"/>
              <a:buChar char="•"/>
            </a:pPr>
            <a:r>
              <a:rPr lang="en-US" sz="1800" dirty="0"/>
              <a:t>Detailing existential threats and major opportunities.</a:t>
            </a:r>
          </a:p>
          <a:p>
            <a:pPr marL="800100" lvl="1" indent="-342900">
              <a:lnSpc>
                <a:spcPct val="100000"/>
              </a:lnSpc>
              <a:spcBef>
                <a:spcPts val="0"/>
              </a:spcBef>
              <a:buSzPts val="1456"/>
              <a:buFont typeface="Arial" panose="020B0604020202020204" pitchFamily="34" charset="0"/>
              <a:buChar char="•"/>
            </a:pPr>
            <a:r>
              <a:rPr lang="en-US" sz="1800" dirty="0"/>
              <a:t>Documenting what management needs to know in order to plan and set direction.</a:t>
            </a:r>
          </a:p>
          <a:p>
            <a:pPr marL="800100" lvl="1" indent="-342900">
              <a:lnSpc>
                <a:spcPct val="100000"/>
              </a:lnSpc>
              <a:spcBef>
                <a:spcPts val="0"/>
              </a:spcBef>
              <a:buSzPts val="1456"/>
              <a:buFont typeface="Arial" panose="020B0604020202020204" pitchFamily="34" charset="0"/>
              <a:buChar char="•"/>
            </a:pPr>
            <a:r>
              <a:rPr lang="en-US" sz="1800" dirty="0"/>
              <a:t>Developing a plan to explore opportunities as they arise.</a:t>
            </a:r>
          </a:p>
          <a:p>
            <a:pPr marL="800100" lvl="1" indent="-342900">
              <a:lnSpc>
                <a:spcPct val="100000"/>
              </a:lnSpc>
              <a:spcBef>
                <a:spcPts val="0"/>
              </a:spcBef>
              <a:buSzPts val="1456"/>
              <a:buFont typeface="Arial" panose="020B0604020202020204" pitchFamily="34" charset="0"/>
              <a:buChar char="•"/>
            </a:pPr>
            <a:r>
              <a:rPr lang="en-US" sz="1800" dirty="0"/>
              <a:t>Monitoring this fast-evolving market.</a:t>
            </a:r>
          </a:p>
          <a:p>
            <a:pPr marL="0" lvl="0" indent="0" algn="l" rtl="0">
              <a:lnSpc>
                <a:spcPct val="70000"/>
              </a:lnSpc>
              <a:spcBef>
                <a:spcPts val="1200"/>
              </a:spcBef>
              <a:spcAft>
                <a:spcPts val="0"/>
              </a:spcAft>
              <a:buClr>
                <a:schemeClr val="dk1"/>
              </a:buClr>
              <a:buSzPts val="1456"/>
              <a:buNone/>
            </a:pPr>
            <a:endParaRPr sz="1720" dirty="0"/>
          </a:p>
          <a:p>
            <a:pPr marL="950975" lvl="1" indent="-204215" algn="l" rtl="0">
              <a:lnSpc>
                <a:spcPct val="70000"/>
              </a:lnSpc>
              <a:spcBef>
                <a:spcPts val="1200"/>
              </a:spcBef>
              <a:spcAft>
                <a:spcPts val="0"/>
              </a:spcAft>
              <a:buClr>
                <a:schemeClr val="dk1"/>
              </a:buClr>
              <a:buSzPts val="960"/>
              <a:buFont typeface="Arial"/>
              <a:buNone/>
            </a:pPr>
            <a:endParaRPr sz="1560" dirty="0"/>
          </a:p>
          <a:p>
            <a:pPr marL="457200" lvl="0" indent="-295402" algn="l" rtl="0">
              <a:lnSpc>
                <a:spcPct val="70000"/>
              </a:lnSpc>
              <a:spcBef>
                <a:spcPts val="1200"/>
              </a:spcBef>
              <a:spcAft>
                <a:spcPts val="0"/>
              </a:spcAft>
              <a:buClr>
                <a:schemeClr val="dk1"/>
              </a:buClr>
              <a:buSzPts val="1456"/>
              <a:buFont typeface="Arial"/>
              <a:buNone/>
            </a:pPr>
            <a:endParaRPr sz="1720" dirty="0"/>
          </a:p>
          <a:p>
            <a:pPr marL="0" lvl="0" indent="0" algn="l" rtl="0">
              <a:lnSpc>
                <a:spcPct val="70000"/>
              </a:lnSpc>
              <a:spcBef>
                <a:spcPts val="1200"/>
              </a:spcBef>
              <a:spcAft>
                <a:spcPts val="0"/>
              </a:spcAft>
              <a:buClr>
                <a:schemeClr val="dk1"/>
              </a:buClr>
              <a:buSzPts val="1456"/>
              <a:buNone/>
            </a:pPr>
            <a:endParaRPr sz="172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Recommended Gartner Research</a:t>
            </a:r>
            <a:endParaRPr/>
          </a:p>
        </p:txBody>
      </p:sp>
      <p:sp>
        <p:nvSpPr>
          <p:cNvPr id="441" name="Google Shape;441;p22"/>
          <p:cNvSpPr txBox="1">
            <a:spLocks noGrp="1"/>
          </p:cNvSpPr>
          <p:nvPr>
            <p:ph type="body" idx="1"/>
          </p:nvPr>
        </p:nvSpPr>
        <p:spPr>
          <a:xfrm>
            <a:off x="362198" y="1091610"/>
            <a:ext cx="11276013" cy="5024121"/>
          </a:xfrm>
          <a:prstGeom prst="rect">
            <a:avLst/>
          </a:prstGeom>
          <a:noFill/>
          <a:ln>
            <a:noFill/>
          </a:ln>
        </p:spPr>
        <p:txBody>
          <a:bodyPr spcFirstLastPara="1" wrap="square" lIns="0" tIns="0" rIns="0" bIns="0" anchor="t" anchorCtr="0">
            <a:noAutofit/>
          </a:bodyPr>
          <a:lstStyle/>
          <a:p>
            <a:pPr rtl="0">
              <a:spcBef>
                <a:spcPts val="0"/>
              </a:spcBef>
              <a:spcAft>
                <a:spcPts val="1000"/>
              </a:spcAft>
            </a:pPr>
            <a:r>
              <a:rPr lang="en-US" b="0" i="0" u="sng" strike="noStrike" dirty="0">
                <a:solidFill>
                  <a:srgbClr val="1155CC"/>
                </a:solidFill>
                <a:effectLst/>
                <a:latin typeface="Arial" panose="020B0604020202020204" pitchFamily="34" charset="0"/>
                <a:hlinkClick r:id="rId3"/>
              </a:rPr>
              <a:t>Quick Answer: What Is ChatGPT?</a:t>
            </a:r>
            <a:endParaRPr lang="en-US" b="0" i="0" u="sng" strike="noStrike" dirty="0">
              <a:solidFill>
                <a:srgbClr val="1155CC"/>
              </a:solidFill>
              <a:effectLst/>
              <a:latin typeface="Arial" panose="020B0604020202020204" pitchFamily="34" charset="0"/>
            </a:endParaRPr>
          </a:p>
          <a:p>
            <a:pPr rtl="0">
              <a:spcBef>
                <a:spcPts val="0"/>
              </a:spcBef>
              <a:spcAft>
                <a:spcPts val="1000"/>
              </a:spcAft>
            </a:pPr>
            <a:r>
              <a:rPr lang="en-US" b="0" i="0" u="sng" strike="noStrike" dirty="0">
                <a:solidFill>
                  <a:srgbClr val="1155CC"/>
                </a:solidFill>
                <a:effectLst/>
                <a:latin typeface="Arial" panose="020B0604020202020204" pitchFamily="34" charset="0"/>
                <a:hlinkClick r:id="rId4"/>
              </a:rPr>
              <a:t>Innovation Insight for Artificial Intelligence Foundation Models</a:t>
            </a:r>
            <a:endParaRPr lang="en-US" b="0" dirty="0">
              <a:effectLst/>
            </a:endParaRPr>
          </a:p>
          <a:p>
            <a:pPr rtl="0">
              <a:spcBef>
                <a:spcPts val="0"/>
              </a:spcBef>
              <a:spcAft>
                <a:spcPts val="1000"/>
              </a:spcAft>
            </a:pPr>
            <a:r>
              <a:rPr lang="en-US" b="0" i="0" u="sng" strike="noStrike" dirty="0">
                <a:solidFill>
                  <a:srgbClr val="1155CC"/>
                </a:solidFill>
                <a:effectLst/>
                <a:latin typeface="Arial" panose="020B0604020202020204" pitchFamily="34" charset="0"/>
                <a:hlinkClick r:id="rId5"/>
              </a:rPr>
              <a:t>Innovation Insight for Generative AI</a:t>
            </a:r>
            <a:endParaRPr lang="en-US" b="0" dirty="0">
              <a:effectLst/>
            </a:endParaRPr>
          </a:p>
          <a:p>
            <a:pPr rtl="0">
              <a:spcBef>
                <a:spcPts val="0"/>
              </a:spcBef>
              <a:spcAft>
                <a:spcPts val="1000"/>
              </a:spcAft>
            </a:pPr>
            <a:r>
              <a:rPr lang="en-US" b="0" i="0" u="sng" strike="noStrike" dirty="0">
                <a:solidFill>
                  <a:srgbClr val="1155CC"/>
                </a:solidFill>
                <a:effectLst/>
                <a:latin typeface="Arial" panose="020B0604020202020204" pitchFamily="34" charset="0"/>
                <a:hlinkClick r:id="rId6"/>
              </a:rPr>
              <a:t>Use Generative AI to Enhance Content and Customer Experience</a:t>
            </a:r>
            <a:endParaRPr lang="en-US" b="0" dirty="0">
              <a:effectLst/>
            </a:endParaRPr>
          </a:p>
          <a:p>
            <a:pPr rtl="0">
              <a:spcBef>
                <a:spcPts val="0"/>
              </a:spcBef>
              <a:spcAft>
                <a:spcPts val="1000"/>
              </a:spcAft>
            </a:pPr>
            <a:r>
              <a:rPr lang="en-US" b="0" i="0" u="sng" strike="noStrike" dirty="0">
                <a:solidFill>
                  <a:srgbClr val="1155CC"/>
                </a:solidFill>
                <a:effectLst/>
                <a:latin typeface="Arial" panose="020B0604020202020204" pitchFamily="34" charset="0"/>
                <a:hlinkClick r:id="rId7"/>
              </a:rPr>
              <a:t>Predicts 2022: Generative AI Is Poised to Revolutionize Digital Product Development</a:t>
            </a:r>
            <a:endParaRPr lang="en-US" b="0" dirty="0">
              <a:effectLst/>
            </a:endParaRPr>
          </a:p>
          <a:p>
            <a:pPr rtl="0">
              <a:spcBef>
                <a:spcPts val="0"/>
              </a:spcBef>
              <a:spcAft>
                <a:spcPts val="1000"/>
              </a:spcAft>
            </a:pPr>
            <a:r>
              <a:rPr lang="en-US" b="0" i="0" u="sng" strike="noStrike" dirty="0">
                <a:solidFill>
                  <a:srgbClr val="1155CC"/>
                </a:solidFill>
                <a:effectLst/>
                <a:latin typeface="Arial" panose="020B0604020202020204" pitchFamily="34" charset="0"/>
                <a:hlinkClick r:id="rId8"/>
              </a:rPr>
              <a:t>Hype Cycle for Natural Language Technologies, 2022</a:t>
            </a:r>
            <a:r>
              <a:rPr lang="en-US" dirty="0"/>
              <a:t/>
            </a:r>
            <a:br>
              <a:rPr lang="en-US" dirty="0"/>
            </a:br>
            <a:endParaRPr dirty="0">
              <a:latin typeface="Calibri"/>
              <a:ea typeface="Calibri"/>
              <a:cs typeface="Calibri"/>
              <a:sym typeface="Calibri"/>
            </a:endParaRPr>
          </a:p>
          <a:p>
            <a:pPr marL="0" lvl="0" indent="0" algn="l" rtl="0">
              <a:lnSpc>
                <a:spcPct val="90000"/>
              </a:lnSpc>
              <a:spcBef>
                <a:spcPts val="1200"/>
              </a:spcBef>
              <a:spcAft>
                <a:spcPts val="0"/>
              </a:spcAft>
              <a:buSzPts val="2340"/>
              <a:buNone/>
            </a:pPr>
            <a:endParaRPr sz="1800" dirty="0">
              <a:latin typeface="Calibri"/>
              <a:ea typeface="Calibri"/>
              <a:cs typeface="Calibri"/>
              <a:sym typeface="Calibri"/>
            </a:endParaRPr>
          </a:p>
          <a:p>
            <a:pPr marL="0" lvl="0" indent="0" algn="l" rtl="0">
              <a:lnSpc>
                <a:spcPct val="90000"/>
              </a:lnSpc>
              <a:spcBef>
                <a:spcPts val="1200"/>
              </a:spcBef>
              <a:spcAft>
                <a:spcPts val="0"/>
              </a:spcAft>
              <a:buSzPts val="3380"/>
              <a:buNone/>
            </a:pPr>
            <a:endParaRPr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Addendum: Service Data, Privacy and Security Links</a:t>
            </a:r>
            <a:endParaRPr dirty="0"/>
          </a:p>
        </p:txBody>
      </p:sp>
      <p:sp>
        <p:nvSpPr>
          <p:cNvPr id="448" name="Google Shape;448;p23"/>
          <p:cNvSpPr txBox="1">
            <a:spLocks noGrp="1"/>
          </p:cNvSpPr>
          <p:nvPr>
            <p:ph type="body" idx="1"/>
          </p:nvPr>
        </p:nvSpPr>
        <p:spPr>
          <a:xfrm>
            <a:off x="457993" y="867693"/>
            <a:ext cx="11276013" cy="5353404"/>
          </a:xfrm>
          <a:prstGeom prst="rect">
            <a:avLst/>
          </a:prstGeom>
          <a:noFill/>
          <a:ln>
            <a:noFill/>
          </a:ln>
        </p:spPr>
        <p:txBody>
          <a:bodyPr spcFirstLastPara="1" wrap="square" lIns="0" tIns="0" rIns="0" bIns="0" anchor="t" anchorCtr="0">
            <a:noAutofit/>
          </a:bodyPr>
          <a:lstStyle/>
          <a:p>
            <a:pPr marL="285750" indent="-285750">
              <a:spcBef>
                <a:spcPts val="0"/>
              </a:spcBef>
              <a:buSzPts val="2340"/>
            </a:pPr>
            <a:r>
              <a:rPr lang="en-US" sz="2100" i="0" u="none" strike="noStrike" dirty="0">
                <a:solidFill>
                  <a:srgbClr val="444444"/>
                </a:solidFill>
              </a:rPr>
              <a:t>OpenAI LLC’s </a:t>
            </a:r>
            <a:r>
              <a:rPr lang="en-US" sz="2100" i="0" u="none" strike="noStrike" dirty="0">
                <a:solidFill>
                  <a:srgbClr val="444444"/>
                </a:solidFill>
                <a:hlinkClick r:id="rId3"/>
              </a:rPr>
              <a:t>ChatGPT privacy </a:t>
            </a:r>
            <a:r>
              <a:rPr lang="en-US" sz="2100" dirty="0">
                <a:solidFill>
                  <a:srgbClr val="444444"/>
                </a:solidFill>
                <a:hlinkClick r:id="rId3"/>
              </a:rPr>
              <a:t>p</a:t>
            </a:r>
            <a:r>
              <a:rPr lang="en-US" sz="2100" i="0" u="none" strike="noStrike" dirty="0">
                <a:solidFill>
                  <a:srgbClr val="444444"/>
                </a:solidFill>
                <a:hlinkClick r:id="rId3"/>
              </a:rPr>
              <a:t>olicy</a:t>
            </a:r>
            <a:r>
              <a:rPr lang="en-US" sz="2100" i="0" u="none" strike="noStrike" dirty="0">
                <a:solidFill>
                  <a:srgbClr val="444444"/>
                </a:solidFill>
              </a:rPr>
              <a:t> clearly indicates that it is not an enterprise-grade privacy policy.</a:t>
            </a:r>
            <a:endParaRPr sz="2100" dirty="0"/>
          </a:p>
          <a:p>
            <a:pPr marL="285750" indent="-285750">
              <a:buSzPts val="2340"/>
            </a:pPr>
            <a:r>
              <a:rPr lang="en-US" sz="2100" dirty="0"/>
              <a:t>Microsoft’s </a:t>
            </a:r>
            <a:r>
              <a:rPr lang="en-US" sz="2100" dirty="0">
                <a:hlinkClick r:id="rId4"/>
              </a:rPr>
              <a:t>initial Azure OpenAI Service announcement</a:t>
            </a:r>
            <a:r>
              <a:rPr lang="en-US" sz="2100" dirty="0"/>
              <a:t> came on 16 January 2023.</a:t>
            </a:r>
            <a:endParaRPr sz="2100" dirty="0"/>
          </a:p>
          <a:p>
            <a:pPr marL="285750" indent="-285750">
              <a:buSzPts val="2340"/>
            </a:pPr>
            <a:r>
              <a:rPr lang="en-US" sz="2100" i="0" u="none" strike="noStrike" dirty="0">
                <a:solidFill>
                  <a:srgbClr val="444444"/>
                </a:solidFill>
              </a:rPr>
              <a:t>Microsoft’s </a:t>
            </a:r>
            <a:r>
              <a:rPr lang="en-US" sz="2100" i="0" u="none" strike="noStrike" dirty="0">
                <a:solidFill>
                  <a:srgbClr val="444444"/>
                </a:solidFill>
                <a:hlinkClick r:id="rId5"/>
              </a:rPr>
              <a:t>Azure OpenAI Service </a:t>
            </a:r>
            <a:r>
              <a:rPr lang="en-US" sz="2100" dirty="0">
                <a:solidFill>
                  <a:srgbClr val="444444"/>
                </a:solidFill>
                <a:hlinkClick r:id="rId5"/>
              </a:rPr>
              <a:t>webpage</a:t>
            </a:r>
            <a:r>
              <a:rPr lang="en-US" sz="2100" i="0" u="none" strike="noStrike" dirty="0">
                <a:solidFill>
                  <a:srgbClr val="444444"/>
                </a:solidFill>
              </a:rPr>
              <a:t> includes information on features, security and pricing.</a:t>
            </a:r>
            <a:endParaRPr lang="en-US" sz="2100" i="0" u="sng" strike="noStrike" dirty="0">
              <a:solidFill>
                <a:srgbClr val="1155CC"/>
              </a:solidFill>
            </a:endParaRPr>
          </a:p>
          <a:p>
            <a:pPr marL="285750" indent="-285750">
              <a:buSzPts val="2340"/>
            </a:pPr>
            <a:r>
              <a:rPr lang="en-US" sz="2100" b="0" i="0" u="none" strike="noStrike" dirty="0">
                <a:solidFill>
                  <a:srgbClr val="444444"/>
                </a:solidFill>
                <a:effectLst/>
                <a:latin typeface="Arial" panose="020B0604020202020204" pitchFamily="34" charset="0"/>
              </a:rPr>
              <a:t>Microsoft’s blog post announcing </a:t>
            </a:r>
            <a:r>
              <a:rPr lang="en-US" sz="2100" b="0" i="0" u="none" strike="noStrike" dirty="0">
                <a:solidFill>
                  <a:srgbClr val="444444"/>
                </a:solidFill>
                <a:effectLst/>
                <a:latin typeface="Arial" panose="020B0604020202020204" pitchFamily="34" charset="0"/>
                <a:hlinkClick r:id="rId6"/>
              </a:rPr>
              <a:t>ChatGPT’s availability in preview in Azure OpenAI Service</a:t>
            </a:r>
            <a:r>
              <a:rPr lang="en-US" sz="2100" b="0" i="0" u="none" strike="noStrike" dirty="0">
                <a:solidFill>
                  <a:srgbClr val="444444"/>
                </a:solidFill>
                <a:effectLst/>
                <a:latin typeface="Arial" panose="020B0604020202020204" pitchFamily="34" charset="0"/>
              </a:rPr>
              <a:t>, 9 March 2023.</a:t>
            </a:r>
            <a:endParaRPr lang="en-US" sz="2100" dirty="0">
              <a:solidFill>
                <a:srgbClr val="444444"/>
              </a:solidFill>
            </a:endParaRPr>
          </a:p>
          <a:p>
            <a:pPr marL="285750" indent="-285750">
              <a:buSzPts val="2340"/>
            </a:pPr>
            <a:r>
              <a:rPr lang="en-US" sz="2100" dirty="0">
                <a:solidFill>
                  <a:srgbClr val="444444"/>
                </a:solidFill>
              </a:rPr>
              <a:t>According to Microsoft’s </a:t>
            </a:r>
            <a:r>
              <a:rPr lang="en-US" sz="2100" u="sng" dirty="0">
                <a:solidFill>
                  <a:srgbClr val="1155CC"/>
                </a:solidFill>
                <a:hlinkClick r:id="rId7">
                  <a:extLst>
                    <a:ext uri="{A12FA001-AC4F-418D-AE19-62706E023703}">
                      <ahyp:hlinkClr xmlns:ahyp="http://schemas.microsoft.com/office/drawing/2018/hyperlinkcolor" xmlns="" val="tx"/>
                    </a:ext>
                  </a:extLst>
                </a:hlinkClick>
              </a:rPr>
              <a:t>Data, Privacy, and Security for Azure OpenAI Service</a:t>
            </a:r>
            <a:r>
              <a:rPr lang="en-US" sz="2100" dirty="0">
                <a:solidFill>
                  <a:srgbClr val="444444"/>
                </a:solidFill>
              </a:rPr>
              <a:t> (30 January 2023):</a:t>
            </a:r>
            <a:r>
              <a:rPr lang="en-US" sz="2100" dirty="0">
                <a:solidFill>
                  <a:srgbClr val="444444"/>
                </a:solidFill>
                <a:latin typeface="+mn-lt"/>
              </a:rPr>
              <a:t> </a:t>
            </a:r>
            <a:r>
              <a:rPr lang="en-US" sz="2100" dirty="0">
                <a:effectLst/>
                <a:latin typeface="+mn-lt"/>
              </a:rPr>
              <a:t>"Text prompts, queries and responses. The requests &amp; response data may be temporarily stored by the Azure OpenAI Service for up to 30 days. This data is encrypted and is only accessible to authorized engineers for (1) debugging purposes in the event of a failure, (2) investigating patterns of abuse and misuse or (3) improving the content filtering system through using the prompts and completions flagged for abuse or misuse."</a:t>
            </a:r>
            <a:endParaRPr lang="en-US" sz="2100" dirty="0">
              <a:latin typeface="+mn-lt"/>
            </a:endParaRPr>
          </a:p>
          <a:p>
            <a:pPr marL="285750" indent="-285750">
              <a:buSzPts val="2340"/>
            </a:pPr>
            <a:r>
              <a:rPr lang="en-US" sz="2100" dirty="0">
                <a:solidFill>
                  <a:srgbClr val="444444"/>
                </a:solidFill>
              </a:rPr>
              <a:t>For clarification of Microsoft’s compliance offerings, which will apply to the Azure OpenAI Service as well as to Azure, Dynamics 365 and Microsoft 365, see </a:t>
            </a:r>
            <a:r>
              <a:rPr lang="en-US" sz="2100" dirty="0">
                <a:solidFill>
                  <a:srgbClr val="444444"/>
                </a:solidFill>
                <a:hlinkClick r:id="rId8"/>
              </a:rPr>
              <a:t>Microsoft Compliance Offerings</a:t>
            </a:r>
            <a:r>
              <a:rPr lang="en-US" sz="2100" dirty="0">
                <a:solidFill>
                  <a:srgbClr val="444444"/>
                </a:solidFill>
              </a:rPr>
              <a:t>.</a:t>
            </a:r>
            <a:r>
              <a:rPr lang="en-US" sz="2400" u="sng" dirty="0">
                <a:solidFill>
                  <a:srgbClr val="1155CC"/>
                </a:solidFill>
              </a:rPr>
              <a:t/>
            </a:r>
            <a:br>
              <a:rPr lang="en-US" sz="2400" u="sng" dirty="0">
                <a:solidFill>
                  <a:srgbClr val="1155CC"/>
                </a:solidFill>
              </a:rPr>
            </a:br>
            <a:endParaRPr sz="2400" dirty="0"/>
          </a:p>
          <a:p>
            <a:pPr marL="0" lvl="0" indent="0" algn="l" rtl="0">
              <a:lnSpc>
                <a:spcPct val="90000"/>
              </a:lnSpc>
              <a:spcBef>
                <a:spcPts val="2400"/>
              </a:spcBef>
              <a:spcAft>
                <a:spcPts val="0"/>
              </a:spcAft>
              <a:buSzPts val="234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Key Issues</a:t>
            </a:r>
            <a:endParaRPr/>
          </a:p>
        </p:txBody>
      </p:sp>
      <p:sp>
        <p:nvSpPr>
          <p:cNvPr id="293" name="Google Shape;293;p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365760" lvl="0" indent="-365760" algn="l" rtl="0">
              <a:lnSpc>
                <a:spcPct val="150000"/>
              </a:lnSpc>
              <a:spcBef>
                <a:spcPts val="0"/>
              </a:spcBef>
              <a:spcAft>
                <a:spcPts val="0"/>
              </a:spcAft>
              <a:buClr>
                <a:schemeClr val="dk1"/>
              </a:buClr>
              <a:buSzPts val="2800"/>
              <a:buAutoNum type="arabicPeriod"/>
            </a:pPr>
            <a:r>
              <a:rPr lang="en-US" dirty="0"/>
              <a:t>What are ChatGPT and GPT?</a:t>
            </a:r>
            <a:endParaRPr dirty="0"/>
          </a:p>
          <a:p>
            <a:pPr marL="365760" lvl="0" indent="-365760" algn="l" rtl="0">
              <a:lnSpc>
                <a:spcPct val="150000"/>
              </a:lnSpc>
              <a:spcBef>
                <a:spcPts val="0"/>
              </a:spcBef>
              <a:spcAft>
                <a:spcPts val="0"/>
              </a:spcAft>
              <a:buClr>
                <a:schemeClr val="dk1"/>
              </a:buClr>
              <a:buSzPts val="2800"/>
              <a:buAutoNum type="arabicPeriod"/>
            </a:pPr>
            <a:r>
              <a:rPr lang="en-US" dirty="0"/>
              <a:t>ChatGPT examples</a:t>
            </a:r>
          </a:p>
          <a:p>
            <a:pPr marL="365760" lvl="0" indent="-365760" algn="l" rtl="0">
              <a:lnSpc>
                <a:spcPct val="150000"/>
              </a:lnSpc>
              <a:spcBef>
                <a:spcPts val="0"/>
              </a:spcBef>
              <a:spcAft>
                <a:spcPts val="0"/>
              </a:spcAft>
              <a:buClr>
                <a:schemeClr val="dk1"/>
              </a:buClr>
              <a:buSzPts val="2800"/>
              <a:buAutoNum type="arabicPeriod"/>
            </a:pPr>
            <a:r>
              <a:rPr lang="en-US" dirty="0"/>
              <a:t>How to develop an enterprise ChatGPT strategy</a:t>
            </a:r>
          </a:p>
          <a:p>
            <a:pPr marL="365760" lvl="0" indent="-365760" algn="l" rtl="0">
              <a:lnSpc>
                <a:spcPct val="150000"/>
              </a:lnSpc>
              <a:spcBef>
                <a:spcPts val="0"/>
              </a:spcBef>
              <a:spcAft>
                <a:spcPts val="0"/>
              </a:spcAft>
              <a:buClr>
                <a:schemeClr val="dk1"/>
              </a:buClr>
              <a:buSzPts val="2800"/>
              <a:buAutoNum type="arabicPeriod"/>
            </a:pPr>
            <a:r>
              <a:rPr lang="en-US" dirty="0"/>
              <a:t>Industry and enterprise use cases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FF540A"/>
              </a:buClr>
              <a:buSzPts val="3200"/>
              <a:buFont typeface="Arial Black"/>
              <a:buNone/>
            </a:pPr>
            <a:r>
              <a:rPr lang="en-US" dirty="0">
                <a:solidFill>
                  <a:srgbClr val="FF540A"/>
                </a:solidFill>
              </a:rPr>
              <a:t>Key Issue No. 1</a:t>
            </a:r>
            <a:r>
              <a:rPr lang="en-US" dirty="0"/>
              <a:t/>
            </a:r>
            <a:br>
              <a:rPr lang="en-US" dirty="0"/>
            </a:br>
            <a:r>
              <a:rPr lang="en-US" sz="2400" dirty="0"/>
              <a:t>What Are ChatGPT and GPT?</a:t>
            </a:r>
            <a:r>
              <a:rPr lang="en-US" sz="2300" dirty="0"/>
              <a:t> </a:t>
            </a:r>
            <a:endParaRPr sz="2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What Are ChatGPT and GPT? </a:t>
            </a:r>
            <a:endParaRPr dirty="0"/>
          </a:p>
        </p:txBody>
      </p:sp>
      <p:sp>
        <p:nvSpPr>
          <p:cNvPr id="305" name="Google Shape;305;p5"/>
          <p:cNvSpPr txBox="1">
            <a:spLocks noGrp="1"/>
          </p:cNvSpPr>
          <p:nvPr>
            <p:ph type="body" idx="4294967295"/>
          </p:nvPr>
        </p:nvSpPr>
        <p:spPr>
          <a:xfrm>
            <a:off x="457200" y="938909"/>
            <a:ext cx="11117766" cy="5257496"/>
          </a:xfrm>
          <a:prstGeom prst="rect">
            <a:avLst/>
          </a:prstGeom>
          <a:noFill/>
          <a:ln>
            <a:noFill/>
          </a:ln>
        </p:spPr>
        <p:txBody>
          <a:bodyPr spcFirstLastPara="1" wrap="square" lIns="0" tIns="0" rIns="0" bIns="0" anchor="t" anchorCtr="0">
            <a:normAutofit fontScale="70000" lnSpcReduction="20000"/>
          </a:bodyPr>
          <a:lstStyle/>
          <a:p>
            <a:pPr marL="0" lvl="0" indent="0" algn="l" rtl="0">
              <a:lnSpc>
                <a:spcPct val="100000"/>
              </a:lnSpc>
              <a:spcBef>
                <a:spcPts val="0"/>
              </a:spcBef>
              <a:spcAft>
                <a:spcPts val="0"/>
              </a:spcAft>
              <a:buClr>
                <a:srgbClr val="000000"/>
              </a:buClr>
              <a:buSzPts val="2000"/>
              <a:buNone/>
            </a:pPr>
            <a:endParaRPr lang="en-US" sz="2000" b="1" dirty="0">
              <a:solidFill>
                <a:srgbClr val="000000"/>
              </a:solidFill>
            </a:endParaRPr>
          </a:p>
          <a:p>
            <a:pPr marL="0" lvl="0" indent="0" algn="l" rtl="0">
              <a:lnSpc>
                <a:spcPct val="100000"/>
              </a:lnSpc>
              <a:spcBef>
                <a:spcPts val="600"/>
              </a:spcBef>
              <a:spcAft>
                <a:spcPts val="0"/>
              </a:spcAft>
              <a:buClr>
                <a:srgbClr val="000000"/>
              </a:buClr>
              <a:buSzPts val="2000"/>
              <a:buNone/>
            </a:pPr>
            <a:r>
              <a:rPr lang="en-US" sz="2600" b="1" dirty="0">
                <a:solidFill>
                  <a:srgbClr val="000000"/>
                </a:solidFill>
              </a:rPr>
              <a:t>ChatGPT</a:t>
            </a:r>
            <a:r>
              <a:rPr lang="en-US" sz="2600" dirty="0">
                <a:solidFill>
                  <a:srgbClr val="000000"/>
                </a:solidFill>
              </a:rPr>
              <a:t> is a chat application that uses a specially trained version of GPT (GPT-3.5). </a:t>
            </a:r>
            <a:endParaRPr lang="en-US" sz="2600" dirty="0"/>
          </a:p>
          <a:p>
            <a:pPr marL="246888" lvl="0" indent="-246888" algn="l" rtl="0">
              <a:lnSpc>
                <a:spcPct val="100000"/>
              </a:lnSpc>
              <a:spcBef>
                <a:spcPts val="600"/>
              </a:spcBef>
              <a:spcAft>
                <a:spcPts val="0"/>
              </a:spcAft>
              <a:buClr>
                <a:srgbClr val="000000"/>
              </a:buClr>
              <a:buSzPts val="2000"/>
              <a:buChar char="•"/>
            </a:pPr>
            <a:r>
              <a:rPr lang="en-US" sz="2600" dirty="0">
                <a:solidFill>
                  <a:srgbClr val="000000"/>
                </a:solidFill>
              </a:rPr>
              <a:t>ChatGPT is designed to interact with users conversationally and to use </a:t>
            </a:r>
            <a:r>
              <a:rPr lang="en-US" sz="2600" dirty="0" err="1">
                <a:solidFill>
                  <a:srgbClr val="000000"/>
                </a:solidFill>
              </a:rPr>
              <a:t>GPT-3.5’s</a:t>
            </a:r>
            <a:r>
              <a:rPr lang="en-US" sz="2600" dirty="0">
                <a:solidFill>
                  <a:srgbClr val="000000"/>
                </a:solidFill>
              </a:rPr>
              <a:t> specially trained large training set.</a:t>
            </a:r>
          </a:p>
          <a:p>
            <a:pPr marL="246888" lvl="0" indent="-246888" algn="l" rtl="0">
              <a:lnSpc>
                <a:spcPct val="100000"/>
              </a:lnSpc>
              <a:spcBef>
                <a:spcPts val="600"/>
              </a:spcBef>
              <a:spcAft>
                <a:spcPts val="0"/>
              </a:spcAft>
              <a:buClr>
                <a:srgbClr val="000000"/>
              </a:buClr>
              <a:buSzPts val="2000"/>
              <a:buChar char="•"/>
            </a:pPr>
            <a:endParaRPr lang="en-US" sz="2600" b="1" dirty="0">
              <a:solidFill>
                <a:srgbClr val="000000"/>
              </a:solidFill>
            </a:endParaRPr>
          </a:p>
          <a:p>
            <a:pPr marL="0" lvl="0" indent="0" algn="l" rtl="0">
              <a:lnSpc>
                <a:spcPct val="100000"/>
              </a:lnSpc>
              <a:spcBef>
                <a:spcPts val="0"/>
              </a:spcBef>
              <a:spcAft>
                <a:spcPts val="0"/>
              </a:spcAft>
              <a:buClr>
                <a:srgbClr val="000000"/>
              </a:buClr>
              <a:buSzPts val="2000"/>
              <a:buNone/>
            </a:pPr>
            <a:endParaRPr lang="en-US" sz="2600" b="1" dirty="0">
              <a:solidFill>
                <a:srgbClr val="000000"/>
              </a:solidFill>
            </a:endParaRPr>
          </a:p>
          <a:p>
            <a:pPr marL="0" lvl="0" indent="0" algn="l" rtl="0">
              <a:lnSpc>
                <a:spcPct val="100000"/>
              </a:lnSpc>
              <a:spcBef>
                <a:spcPts val="0"/>
              </a:spcBef>
              <a:spcAft>
                <a:spcPts val="0"/>
              </a:spcAft>
              <a:buClr>
                <a:srgbClr val="000000"/>
              </a:buClr>
              <a:buSzPts val="2000"/>
              <a:buNone/>
            </a:pPr>
            <a:r>
              <a:rPr lang="en-US" sz="2600" b="1" dirty="0">
                <a:solidFill>
                  <a:srgbClr val="000000"/>
                </a:solidFill>
              </a:rPr>
              <a:t>GPT</a:t>
            </a:r>
            <a:r>
              <a:rPr lang="en-US" sz="2600" dirty="0">
                <a:solidFill>
                  <a:srgbClr val="000000"/>
                </a:solidFill>
              </a:rPr>
              <a:t> (Generative Pre-trained Transformer) is a type of foundation model.</a:t>
            </a:r>
            <a:endParaRPr sz="2600" dirty="0"/>
          </a:p>
          <a:p>
            <a:pPr marL="246888" lvl="0" indent="-246888" algn="l" rtl="0">
              <a:lnSpc>
                <a:spcPct val="100000"/>
              </a:lnSpc>
              <a:spcBef>
                <a:spcPts val="600"/>
              </a:spcBef>
              <a:spcAft>
                <a:spcPts val="0"/>
              </a:spcAft>
              <a:buClr>
                <a:srgbClr val="000000"/>
              </a:buClr>
              <a:buSzPts val="2000"/>
              <a:buChar char="•"/>
            </a:pPr>
            <a:r>
              <a:rPr lang="en-US" sz="2600" dirty="0">
                <a:solidFill>
                  <a:srgbClr val="000000"/>
                </a:solidFill>
              </a:rPr>
              <a:t>Foundation models (also known as large language models [LLMs]) are a type of machine learning that uses very large pretraining sets.</a:t>
            </a:r>
            <a:endParaRPr sz="2600" dirty="0"/>
          </a:p>
          <a:p>
            <a:pPr marL="246888" lvl="0" indent="-246888" algn="l" rtl="0">
              <a:lnSpc>
                <a:spcPct val="100000"/>
              </a:lnSpc>
              <a:spcBef>
                <a:spcPts val="600"/>
              </a:spcBef>
              <a:spcAft>
                <a:spcPts val="0"/>
              </a:spcAft>
              <a:buClr>
                <a:srgbClr val="000000"/>
              </a:buClr>
              <a:buSzPts val="2000"/>
              <a:buChar char="•"/>
            </a:pPr>
            <a:r>
              <a:rPr lang="en-US" sz="2600" dirty="0">
                <a:solidFill>
                  <a:srgbClr val="000000"/>
                </a:solidFill>
              </a:rPr>
              <a:t>There are many uses and types of foundation models. </a:t>
            </a:r>
          </a:p>
          <a:p>
            <a:pPr marL="0" lvl="0" indent="0" algn="l" rtl="0">
              <a:lnSpc>
                <a:spcPct val="100000"/>
              </a:lnSpc>
              <a:spcBef>
                <a:spcPts val="600"/>
              </a:spcBef>
              <a:spcAft>
                <a:spcPts val="0"/>
              </a:spcAft>
              <a:buClr>
                <a:srgbClr val="000000"/>
              </a:buClr>
              <a:buSzPts val="2000"/>
              <a:buNone/>
            </a:pPr>
            <a:endParaRPr lang="en-US" sz="2600" b="1" dirty="0">
              <a:solidFill>
                <a:srgbClr val="000000"/>
              </a:solidFill>
            </a:endParaRPr>
          </a:p>
          <a:p>
            <a:pPr marL="0" lvl="0" indent="0" algn="l" rtl="0">
              <a:lnSpc>
                <a:spcPct val="100000"/>
              </a:lnSpc>
              <a:spcBef>
                <a:spcPts val="600"/>
              </a:spcBef>
              <a:spcAft>
                <a:spcPts val="0"/>
              </a:spcAft>
              <a:buClr>
                <a:srgbClr val="000000"/>
              </a:buClr>
              <a:buSzPts val="2000"/>
              <a:buNone/>
            </a:pPr>
            <a:r>
              <a:rPr lang="en-US" sz="2600" b="1" dirty="0">
                <a:solidFill>
                  <a:srgbClr val="000000"/>
                </a:solidFill>
              </a:rPr>
              <a:t>OpenAI </a:t>
            </a:r>
            <a:r>
              <a:rPr lang="en-US" sz="2600" dirty="0">
                <a:solidFill>
                  <a:srgbClr val="000000"/>
                </a:solidFill>
              </a:rPr>
              <a:t>(founded in 2015) develops leading generative artificial intelligence (AI) technology. </a:t>
            </a:r>
            <a:endParaRPr lang="en-US" sz="2600" dirty="0"/>
          </a:p>
          <a:p>
            <a:pPr marL="268288" indent="-268288">
              <a:lnSpc>
                <a:spcPct val="100000"/>
              </a:lnSpc>
              <a:spcBef>
                <a:spcPts val="600"/>
              </a:spcBef>
              <a:buClr>
                <a:srgbClr val="000000"/>
              </a:buClr>
              <a:buSzPts val="2000"/>
            </a:pPr>
            <a:r>
              <a:rPr lang="en-US" sz="2600" dirty="0">
                <a:solidFill>
                  <a:srgbClr val="000000"/>
                </a:solidFill>
              </a:rPr>
              <a:t>OpenAI Inc. is a nonprofit organization. </a:t>
            </a:r>
          </a:p>
          <a:p>
            <a:pPr marL="268288" indent="-268288">
              <a:lnSpc>
                <a:spcPct val="100000"/>
              </a:lnSpc>
              <a:spcBef>
                <a:spcPts val="600"/>
              </a:spcBef>
              <a:buClr>
                <a:srgbClr val="000000"/>
              </a:buClr>
              <a:buSzPts val="2000"/>
            </a:pPr>
            <a:r>
              <a:rPr lang="en-US" sz="2600" dirty="0">
                <a:solidFill>
                  <a:srgbClr val="000000"/>
                </a:solidFill>
              </a:rPr>
              <a:t>OpenAI LP is a for-profit subsidiary.</a:t>
            </a:r>
          </a:p>
          <a:p>
            <a:pPr marL="268288" indent="-268288">
              <a:lnSpc>
                <a:spcPct val="100000"/>
              </a:lnSpc>
              <a:spcBef>
                <a:spcPts val="600"/>
              </a:spcBef>
              <a:buClr>
                <a:srgbClr val="000000"/>
              </a:buClr>
              <a:buSzPts val="2000"/>
            </a:pPr>
            <a:r>
              <a:rPr lang="en-US" sz="2600" dirty="0">
                <a:solidFill>
                  <a:srgbClr val="000000"/>
                </a:solidFill>
              </a:rPr>
              <a:t>OpenAI developed ChatGPT.</a:t>
            </a:r>
          </a:p>
          <a:p>
            <a:pPr marL="0" lvl="0" indent="0" algn="l" rtl="0">
              <a:lnSpc>
                <a:spcPct val="100000"/>
              </a:lnSpc>
              <a:spcBef>
                <a:spcPts val="600"/>
              </a:spcBef>
              <a:spcAft>
                <a:spcPts val="600"/>
              </a:spcAft>
              <a:buClr>
                <a:srgbClr val="000000"/>
              </a:buClr>
              <a:buSzPts val="2000"/>
              <a:buNone/>
            </a:pPr>
            <a:endParaRPr lang="en-US" sz="2600" b="1" dirty="0">
              <a:solidFill>
                <a:srgbClr val="000000"/>
              </a:solidFill>
            </a:endParaRPr>
          </a:p>
          <a:p>
            <a:pPr marL="0" lvl="0" indent="0" algn="l" rtl="0">
              <a:lnSpc>
                <a:spcPct val="100000"/>
              </a:lnSpc>
              <a:spcBef>
                <a:spcPts val="600"/>
              </a:spcBef>
              <a:spcAft>
                <a:spcPts val="600"/>
              </a:spcAft>
              <a:buClr>
                <a:srgbClr val="000000"/>
              </a:buClr>
              <a:buSzPts val="2000"/>
              <a:buNone/>
            </a:pPr>
            <a:r>
              <a:rPr lang="en-US" sz="2600" b="1" dirty="0">
                <a:solidFill>
                  <a:srgbClr val="000000"/>
                </a:solidFill>
              </a:rPr>
              <a:t>Microsoft</a:t>
            </a:r>
            <a:r>
              <a:rPr lang="en-US" sz="2600" dirty="0">
                <a:solidFill>
                  <a:srgbClr val="000000"/>
                </a:solidFill>
              </a:rPr>
              <a:t> invested $1 billion in 2019 and $10 billion in 2023. It has exclusive rights until it has recouped its investment.</a:t>
            </a:r>
            <a:endParaRPr 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6"/>
          <p:cNvSpPr txBox="1">
            <a:spLocks noGrp="1"/>
          </p:cNvSpPr>
          <p:nvPr>
            <p:ph type="title"/>
          </p:nvPr>
        </p:nvSpPr>
        <p:spPr>
          <a:xfrm>
            <a:off x="457200" y="366713"/>
            <a:ext cx="10390157" cy="443198"/>
          </a:xfrm>
          <a:prstGeom prst="rect">
            <a:avLst/>
          </a:prstGeom>
          <a:noFill/>
          <a:ln>
            <a:noFill/>
          </a:ln>
        </p:spPr>
        <p:txBody>
          <a:bodyPr spcFirstLastPara="1" wrap="square" lIns="0" tIns="0" rIns="0" bIns="0" anchor="t" anchorCtr="0">
            <a:noAutofit/>
          </a:bodyPr>
          <a:lstStyle/>
          <a:p>
            <a:pPr>
              <a:spcBef>
                <a:spcPts val="0"/>
              </a:spcBef>
              <a:buSzPts val="3200"/>
            </a:pPr>
            <a:r>
              <a:rPr lang="en-US" dirty="0"/>
              <a:t>Two Versions of ChatGPT in the Market</a:t>
            </a:r>
            <a:endParaRPr dirty="0"/>
          </a:p>
        </p:txBody>
      </p:sp>
      <p:sp>
        <p:nvSpPr>
          <p:cNvPr id="312" name="Google Shape;312;p6"/>
          <p:cNvSpPr txBox="1">
            <a:spLocks noGrp="1"/>
          </p:cNvSpPr>
          <p:nvPr>
            <p:ph type="body" idx="4294967295"/>
          </p:nvPr>
        </p:nvSpPr>
        <p:spPr>
          <a:xfrm>
            <a:off x="457200" y="1296959"/>
            <a:ext cx="10658700" cy="5106000"/>
          </a:xfrm>
          <a:prstGeom prst="rect">
            <a:avLst/>
          </a:prstGeom>
          <a:noFill/>
          <a:ln>
            <a:noFill/>
          </a:ln>
        </p:spPr>
        <p:txBody>
          <a:bodyPr spcFirstLastPara="1" wrap="square" lIns="0" tIns="0" rIns="0" bIns="0" anchor="t" anchorCtr="0">
            <a:normAutofit fontScale="77500" lnSpcReduction="20000"/>
          </a:bodyPr>
          <a:lstStyle/>
          <a:p>
            <a:pPr marL="0" lvl="0" indent="0" algn="l" rtl="0">
              <a:lnSpc>
                <a:spcPct val="100000"/>
              </a:lnSpc>
              <a:spcBef>
                <a:spcPts val="0"/>
              </a:spcBef>
              <a:spcAft>
                <a:spcPts val="0"/>
              </a:spcAft>
              <a:buClr>
                <a:srgbClr val="000000"/>
              </a:buClr>
              <a:buSzPct val="100000"/>
              <a:buNone/>
            </a:pPr>
            <a:r>
              <a:rPr lang="en-US" sz="2400" dirty="0">
                <a:solidFill>
                  <a:srgbClr val="000000"/>
                </a:solidFill>
              </a:rPr>
              <a:t>There are two versions of ChatGPT in the market:</a:t>
            </a:r>
            <a:endParaRPr dirty="0"/>
          </a:p>
          <a:p>
            <a:pPr marL="724091" lvl="1" indent="-285750">
              <a:lnSpc>
                <a:spcPct val="100000"/>
              </a:lnSpc>
              <a:spcBef>
                <a:spcPts val="600"/>
              </a:spcBef>
              <a:buClr>
                <a:srgbClr val="000000"/>
              </a:buClr>
              <a:buSzPct val="100000"/>
              <a:buFont typeface="Arial" panose="020B0604020202020204" pitchFamily="34" charset="0"/>
              <a:buChar char="•"/>
            </a:pPr>
            <a:r>
              <a:rPr lang="en-US" sz="1800" dirty="0">
                <a:solidFill>
                  <a:srgbClr val="000000"/>
                </a:solidFill>
              </a:rPr>
              <a:t>Version 1: OpenAI LLC’s OpenAI ChatGPT, which is available today.</a:t>
            </a:r>
            <a:endParaRPr dirty="0"/>
          </a:p>
          <a:p>
            <a:pPr marL="740664" lvl="1" indent="-302323" algn="l" rtl="0">
              <a:lnSpc>
                <a:spcPct val="100000"/>
              </a:lnSpc>
              <a:spcBef>
                <a:spcPts val="600"/>
              </a:spcBef>
              <a:spcAft>
                <a:spcPts val="0"/>
              </a:spcAft>
              <a:buClr>
                <a:srgbClr val="000000"/>
              </a:buClr>
              <a:buSzPct val="100000"/>
              <a:buFont typeface="Arial" panose="020B0604020202020204" pitchFamily="34" charset="0"/>
              <a:buChar char="•"/>
            </a:pPr>
            <a:r>
              <a:rPr lang="en-US" sz="1800" dirty="0">
                <a:solidFill>
                  <a:srgbClr val="000000"/>
                </a:solidFill>
              </a:rPr>
              <a:t>Version 2: Azure OpenAI Service’s ChatGPT, which Microsoft has announced.</a:t>
            </a:r>
            <a:endParaRPr sz="1800" dirty="0">
              <a:solidFill>
                <a:srgbClr val="000000"/>
              </a:solidFill>
            </a:endParaRPr>
          </a:p>
          <a:p>
            <a:pPr marL="1211580" lvl="2" indent="-334327" algn="l" rtl="0">
              <a:lnSpc>
                <a:spcPct val="100000"/>
              </a:lnSpc>
              <a:spcBef>
                <a:spcPts val="600"/>
              </a:spcBef>
              <a:spcAft>
                <a:spcPts val="0"/>
              </a:spcAft>
              <a:buClr>
                <a:srgbClr val="000000"/>
              </a:buClr>
              <a:buSzPct val="100000"/>
              <a:buChar char="•"/>
            </a:pPr>
            <a:r>
              <a:rPr lang="en-US" sz="1800" dirty="0">
                <a:solidFill>
                  <a:srgbClr val="000000"/>
                </a:solidFill>
              </a:rPr>
              <a:t>Azure OpenAI Service’s ChatGPT is available in preview as of 9 March 2023.</a:t>
            </a:r>
            <a:endParaRPr dirty="0"/>
          </a:p>
          <a:p>
            <a:pPr marL="754380" lvl="1" indent="-334327">
              <a:lnSpc>
                <a:spcPct val="100000"/>
              </a:lnSpc>
              <a:spcBef>
                <a:spcPts val="600"/>
              </a:spcBef>
              <a:buClr>
                <a:srgbClr val="000000"/>
              </a:buClr>
              <a:buSzPct val="100000"/>
              <a:buChar char="•"/>
            </a:pPr>
            <a:r>
              <a:rPr lang="en-US" sz="1800" dirty="0">
                <a:solidFill>
                  <a:srgbClr val="000000"/>
                </a:solidFill>
              </a:rPr>
              <a:t>ChatGPT’s GPT-3.5 model has been customized and uniquely trained for over a year.</a:t>
            </a:r>
            <a:endParaRPr dirty="0"/>
          </a:p>
          <a:p>
            <a:pPr marL="754380" lvl="1" indent="-334327">
              <a:lnSpc>
                <a:spcPct val="100000"/>
              </a:lnSpc>
              <a:spcBef>
                <a:spcPts val="600"/>
              </a:spcBef>
              <a:buClr>
                <a:srgbClr val="000000"/>
              </a:buClr>
              <a:buSzPct val="100000"/>
              <a:buChar char="•"/>
            </a:pPr>
            <a:r>
              <a:rPr lang="en-US" sz="1800" dirty="0">
                <a:solidFill>
                  <a:srgbClr val="000000"/>
                </a:solidFill>
              </a:rPr>
              <a:t>The stand-alone GPT-3.5 model is available for use. But the customized version is not, and not with ChatGPT.</a:t>
            </a:r>
            <a:endParaRPr dirty="0"/>
          </a:p>
          <a:p>
            <a:pPr marL="740664" lvl="1" indent="-205168" algn="l" rtl="0">
              <a:lnSpc>
                <a:spcPct val="100000"/>
              </a:lnSpc>
              <a:spcBef>
                <a:spcPts val="600"/>
              </a:spcBef>
              <a:spcAft>
                <a:spcPts val="0"/>
              </a:spcAft>
              <a:buClr>
                <a:srgbClr val="000000"/>
              </a:buClr>
              <a:buSzPct val="100000"/>
              <a:buNone/>
            </a:pPr>
            <a:endParaRPr sz="1800" dirty="0">
              <a:solidFill>
                <a:srgbClr val="000000"/>
              </a:solidFill>
            </a:endParaRPr>
          </a:p>
          <a:p>
            <a:pPr marL="0" lvl="0" indent="0" algn="l" rtl="0">
              <a:lnSpc>
                <a:spcPct val="100000"/>
              </a:lnSpc>
              <a:spcBef>
                <a:spcPts val="600"/>
              </a:spcBef>
              <a:spcAft>
                <a:spcPts val="0"/>
              </a:spcAft>
              <a:buClr>
                <a:srgbClr val="000000"/>
              </a:buClr>
              <a:buSzPct val="100000"/>
              <a:buNone/>
            </a:pPr>
            <a:r>
              <a:rPr lang="en-US" sz="2200" dirty="0">
                <a:solidFill>
                  <a:srgbClr val="000000"/>
                </a:solidFill>
              </a:rPr>
              <a:t>Microsoft‘s Azure OpenAI Service is expected to offer enterprise levels of security, compliance and confidentiality: </a:t>
            </a:r>
            <a:endParaRPr dirty="0"/>
          </a:p>
          <a:p>
            <a:pPr marL="724091" lvl="1" indent="-285750">
              <a:lnSpc>
                <a:spcPct val="100000"/>
              </a:lnSpc>
              <a:spcBef>
                <a:spcPts val="600"/>
              </a:spcBef>
              <a:buClr>
                <a:srgbClr val="000000"/>
              </a:buClr>
              <a:buSzPct val="100000"/>
              <a:buFont typeface="Arial" panose="020B0604020202020204" pitchFamily="34" charset="0"/>
              <a:buChar char="•"/>
            </a:pPr>
            <a:r>
              <a:rPr lang="en-US" sz="1800" dirty="0">
                <a:solidFill>
                  <a:srgbClr val="000000"/>
                </a:solidFill>
              </a:rPr>
              <a:t>OpenAI LLC’s version gives no privacy or confidentiality assurances. </a:t>
            </a:r>
            <a:endParaRPr sz="1800" dirty="0">
              <a:solidFill>
                <a:srgbClr val="000000"/>
              </a:solidFill>
            </a:endParaRPr>
          </a:p>
          <a:p>
            <a:pPr marL="724091" lvl="1" indent="-285750">
              <a:lnSpc>
                <a:spcPct val="100000"/>
              </a:lnSpc>
              <a:spcBef>
                <a:spcPts val="600"/>
              </a:spcBef>
              <a:buClr>
                <a:srgbClr val="000000"/>
              </a:buClr>
              <a:buSzPct val="100000"/>
              <a:buFont typeface="Arial" panose="020B0604020202020204" pitchFamily="34" charset="0"/>
              <a:buChar char="•"/>
            </a:pPr>
            <a:r>
              <a:rPr lang="en-US" sz="1800" dirty="0">
                <a:solidFill>
                  <a:srgbClr val="000000"/>
                </a:solidFill>
              </a:rPr>
              <a:t>Gartner does not recommend using OpenAI LLC’s ChatGPT version for any business use.</a:t>
            </a:r>
            <a:endParaRPr sz="1800" dirty="0">
              <a:solidFill>
                <a:srgbClr val="000000"/>
              </a:solidFill>
            </a:endParaRPr>
          </a:p>
          <a:p>
            <a:pPr marL="724091" lvl="1" indent="-285750">
              <a:lnSpc>
                <a:spcPct val="100000"/>
              </a:lnSpc>
              <a:spcBef>
                <a:spcPts val="600"/>
              </a:spcBef>
              <a:buClr>
                <a:srgbClr val="000000"/>
              </a:buClr>
              <a:buSzPct val="100000"/>
              <a:buFont typeface="Arial" panose="020B0604020202020204" pitchFamily="34" charset="0"/>
              <a:buChar char="•"/>
            </a:pPr>
            <a:r>
              <a:rPr lang="en-US" sz="1800" dirty="0">
                <a:solidFill>
                  <a:srgbClr val="000000"/>
                </a:solidFill>
              </a:rPr>
              <a:t>See the addendum slide for privacy, security, compliance and confidentiality details. </a:t>
            </a:r>
            <a:endParaRPr sz="1800" dirty="0">
              <a:solidFill>
                <a:srgbClr val="000000"/>
              </a:solidFill>
            </a:endParaRPr>
          </a:p>
          <a:p>
            <a:pPr marL="740664" lvl="1" indent="-205168" algn="l" rtl="0">
              <a:lnSpc>
                <a:spcPct val="100000"/>
              </a:lnSpc>
              <a:spcBef>
                <a:spcPts val="600"/>
              </a:spcBef>
              <a:spcAft>
                <a:spcPts val="0"/>
              </a:spcAft>
              <a:buClr>
                <a:srgbClr val="000000"/>
              </a:buClr>
              <a:buSzPct val="100000"/>
              <a:buNone/>
            </a:pPr>
            <a:endParaRPr sz="1800" dirty="0">
              <a:solidFill>
                <a:srgbClr val="000000"/>
              </a:solidFill>
            </a:endParaRPr>
          </a:p>
          <a:p>
            <a:pPr marL="246888" lvl="0" indent="-236410" algn="l" rtl="0">
              <a:lnSpc>
                <a:spcPct val="100000"/>
              </a:lnSpc>
              <a:spcBef>
                <a:spcPts val="600"/>
              </a:spcBef>
              <a:spcAft>
                <a:spcPts val="0"/>
              </a:spcAft>
              <a:buClr>
                <a:srgbClr val="000000"/>
              </a:buClr>
              <a:buSzPct val="100000"/>
              <a:buChar char="•"/>
            </a:pPr>
            <a:r>
              <a:rPr lang="en-US" sz="2200" dirty="0">
                <a:solidFill>
                  <a:srgbClr val="000000"/>
                </a:solidFill>
              </a:rPr>
              <a:t>Both ChatGPT services operate on closed, specially trained versions of GPT-3.5: </a:t>
            </a:r>
            <a:endParaRPr dirty="0"/>
          </a:p>
          <a:p>
            <a:pPr marL="724091" lvl="1" indent="-285750">
              <a:lnSpc>
                <a:spcPct val="100000"/>
              </a:lnSpc>
              <a:spcBef>
                <a:spcPts val="600"/>
              </a:spcBef>
              <a:buClr>
                <a:srgbClr val="000000"/>
              </a:buClr>
              <a:buSzPct val="100000"/>
              <a:buFont typeface="Arial" panose="020B0604020202020204" pitchFamily="34" charset="0"/>
              <a:buChar char="•"/>
            </a:pPr>
            <a:r>
              <a:rPr lang="en-US" sz="1800" dirty="0">
                <a:solidFill>
                  <a:srgbClr val="000000"/>
                </a:solidFill>
              </a:rPr>
              <a:t>Many projects will not use ChatGPT, but instead use their own variations of transformer models. </a:t>
            </a:r>
            <a:endParaRPr dirty="0"/>
          </a:p>
          <a:p>
            <a:pPr marL="740664" lvl="1" indent="-302323" algn="l" rtl="0">
              <a:lnSpc>
                <a:spcPct val="100000"/>
              </a:lnSpc>
              <a:spcBef>
                <a:spcPts val="600"/>
              </a:spcBef>
              <a:spcAft>
                <a:spcPts val="0"/>
              </a:spcAft>
              <a:buClr>
                <a:srgbClr val="000000"/>
              </a:buClr>
              <a:buSzPct val="100000"/>
              <a:buFont typeface="Arial" panose="020B0604020202020204" pitchFamily="34" charset="0"/>
              <a:buChar char="•"/>
            </a:pPr>
            <a:r>
              <a:rPr lang="en-US" sz="1800" dirty="0">
                <a:solidFill>
                  <a:srgbClr val="000000"/>
                </a:solidFill>
              </a:rPr>
              <a:t>APIs are available for GPT models, but not currently for ChatGPT. </a:t>
            </a:r>
            <a:endParaRPr dirty="0"/>
          </a:p>
          <a:p>
            <a:pPr marL="246888" lvl="0" indent="-235458" algn="l" rtl="0">
              <a:lnSpc>
                <a:spcPct val="100000"/>
              </a:lnSpc>
              <a:spcBef>
                <a:spcPts val="600"/>
              </a:spcBef>
              <a:spcAft>
                <a:spcPts val="0"/>
              </a:spcAft>
              <a:buClr>
                <a:srgbClr val="000000"/>
              </a:buClr>
              <a:buSzPct val="100000"/>
              <a:buChar char="•"/>
            </a:pPr>
            <a:r>
              <a:rPr lang="en-US" sz="2400" dirty="0">
                <a:solidFill>
                  <a:srgbClr val="000000"/>
                </a:solidFill>
              </a:rPr>
              <a:t>Longer-term Microsoft strategy:</a:t>
            </a:r>
            <a:endParaRPr dirty="0"/>
          </a:p>
          <a:p>
            <a:pPr marL="740664" lvl="1" indent="-302323" algn="l" rtl="0">
              <a:lnSpc>
                <a:spcPct val="120000"/>
              </a:lnSpc>
              <a:spcBef>
                <a:spcPts val="600"/>
              </a:spcBef>
              <a:spcAft>
                <a:spcPts val="600"/>
              </a:spcAft>
              <a:buClr>
                <a:srgbClr val="000000"/>
              </a:buClr>
              <a:buSzPct val="100000"/>
              <a:buFont typeface="Arial" panose="020B0604020202020204" pitchFamily="34" charset="0"/>
              <a:buChar char="•"/>
            </a:pPr>
            <a:r>
              <a:rPr lang="en-US" sz="1800" dirty="0">
                <a:effectLst/>
                <a:latin typeface="+mn-lt"/>
              </a:rPr>
              <a:t>ChatGPT will be integral to future versions of Microsoft applications, such as Microsoft 365, Power BI and Bing, and will be expected to challenge Google's search technology.</a:t>
            </a:r>
            <a:endParaRPr dirty="0">
              <a:latin typeface="+mn-lt"/>
            </a:endParaRPr>
          </a:p>
        </p:txBody>
      </p:sp>
      <p:sp>
        <p:nvSpPr>
          <p:cNvPr id="313" name="Google Shape;313;p6"/>
          <p:cNvSpPr txBox="1"/>
          <p:nvPr/>
        </p:nvSpPr>
        <p:spPr>
          <a:xfrm rot="2204227">
            <a:off x="8781569" y="1328784"/>
            <a:ext cx="27811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accent5"/>
                </a:solidFill>
                <a:latin typeface="Arial"/>
                <a:ea typeface="Arial"/>
                <a:cs typeface="Arial"/>
                <a:sym typeface="Arial"/>
              </a:rPr>
              <a:t>Confusing</a:t>
            </a:r>
            <a:br>
              <a:rPr lang="en-US" sz="3600" b="1" dirty="0">
                <a:solidFill>
                  <a:schemeClr val="accent5"/>
                </a:solidFill>
                <a:latin typeface="Arial"/>
                <a:ea typeface="Arial"/>
                <a:cs typeface="Arial"/>
                <a:sym typeface="Arial"/>
              </a:rPr>
            </a:br>
            <a:r>
              <a:rPr lang="en-US" sz="3600" b="1" dirty="0">
                <a:solidFill>
                  <a:schemeClr val="accent5"/>
                </a:solidFill>
                <a:latin typeface="Arial"/>
                <a:ea typeface="Arial"/>
                <a:cs typeface="Arial"/>
                <a:sym typeface="Arial"/>
              </a:rPr>
              <a:t>Point Here</a:t>
            </a:r>
            <a:r>
              <a:rPr lang="en-US" sz="3200" b="1" dirty="0">
                <a:solidFill>
                  <a:schemeClr val="accent5"/>
                </a:solidFill>
                <a:latin typeface="Arial"/>
                <a:ea typeface="Arial"/>
                <a:cs typeface="Arial"/>
                <a:sym typeface="Arial"/>
              </a:rPr>
              <a:t/>
            </a:r>
            <a:br>
              <a:rPr lang="en-US" sz="3200" b="1" dirty="0">
                <a:solidFill>
                  <a:schemeClr val="accent5"/>
                </a:solidFill>
                <a:latin typeface="Arial"/>
                <a:ea typeface="Arial"/>
                <a:cs typeface="Arial"/>
                <a:sym typeface="Arial"/>
              </a:rPr>
            </a:br>
            <a:endParaRPr sz="1800" b="1" dirty="0">
              <a:solidFill>
                <a:schemeClr val="accent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sz="2800" dirty="0"/>
              <a:t>Ethical Concerns Regarding Foundation Models Like GPT</a:t>
            </a:r>
            <a:endParaRPr sz="2800" dirty="0"/>
          </a:p>
        </p:txBody>
      </p:sp>
      <p:sp>
        <p:nvSpPr>
          <p:cNvPr id="319" name="Google Shape;319;p7"/>
          <p:cNvSpPr txBox="1">
            <a:spLocks noGrp="1"/>
          </p:cNvSpPr>
          <p:nvPr>
            <p:ph type="body" idx="4294967295"/>
          </p:nvPr>
        </p:nvSpPr>
        <p:spPr>
          <a:xfrm>
            <a:off x="457199" y="984069"/>
            <a:ext cx="11276013" cy="5355771"/>
          </a:xfrm>
          <a:prstGeom prst="rect">
            <a:avLst/>
          </a:prstGeom>
          <a:noFill/>
          <a:ln>
            <a:noFill/>
          </a:ln>
        </p:spPr>
        <p:txBody>
          <a:bodyPr spcFirstLastPara="1" wrap="square" lIns="0" tIns="0" rIns="0" bIns="0" anchor="t" anchorCtr="0">
            <a:normAutofit fontScale="70000" lnSpcReduction="20000"/>
          </a:bodyPr>
          <a:lstStyle/>
          <a:p>
            <a:pPr marL="246888" lvl="0" indent="-246888" algn="l" rtl="0">
              <a:lnSpc>
                <a:spcPct val="120000"/>
              </a:lnSpc>
              <a:spcBef>
                <a:spcPts val="0"/>
              </a:spcBef>
              <a:spcAft>
                <a:spcPts val="0"/>
              </a:spcAft>
              <a:buClr>
                <a:schemeClr val="dk1"/>
              </a:buClr>
              <a:buSzPct val="100000"/>
              <a:buChar char="•"/>
            </a:pPr>
            <a:r>
              <a:rPr lang="en-US" b="1" dirty="0"/>
              <a:t>“Hallucinations” and false answers:</a:t>
            </a:r>
            <a:r>
              <a:rPr lang="en-US" dirty="0"/>
              <a:t> Use of model to predict next words. No true understanding of content.</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Ensure human supervision and review of output:</a:t>
            </a:r>
            <a:r>
              <a:rPr lang="en-US" dirty="0"/>
              <a:t> Eloquence does not equal truth.</a:t>
            </a:r>
            <a:endParaRPr dirty="0"/>
          </a:p>
          <a:p>
            <a:pPr marL="246888" lvl="0" indent="-246888" algn="l" rtl="0">
              <a:lnSpc>
                <a:spcPct val="90000"/>
              </a:lnSpc>
              <a:spcBef>
                <a:spcPts val="1200"/>
              </a:spcBef>
              <a:spcAft>
                <a:spcPts val="0"/>
              </a:spcAft>
              <a:buClr>
                <a:schemeClr val="dk1"/>
              </a:buClr>
              <a:buSzPct val="100000"/>
              <a:buChar char="•"/>
            </a:pPr>
            <a:r>
              <a:rPr lang="en-US" b="1" dirty="0"/>
              <a:t>Training data issues:</a:t>
            </a:r>
            <a:r>
              <a:rPr lang="en-US" dirty="0"/>
              <a:t> Inaccurate, biased, prohibited, wrong data. Lack of real-time data.</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Consider risk exposure:</a:t>
            </a:r>
            <a:r>
              <a:rPr lang="en-US" dirty="0"/>
              <a:t> ethical, reputational, legal, financial issues.</a:t>
            </a:r>
            <a:endParaRPr dirty="0"/>
          </a:p>
          <a:p>
            <a:pPr marL="246888" lvl="0" indent="-246888" algn="l" rtl="0">
              <a:lnSpc>
                <a:spcPct val="90000"/>
              </a:lnSpc>
              <a:spcBef>
                <a:spcPts val="1200"/>
              </a:spcBef>
              <a:spcAft>
                <a:spcPts val="0"/>
              </a:spcAft>
              <a:buClr>
                <a:schemeClr val="dk1"/>
              </a:buClr>
              <a:buSzPct val="100000"/>
              <a:buChar char="•"/>
            </a:pPr>
            <a:r>
              <a:rPr lang="en-US" b="1" dirty="0"/>
              <a:t>IP and copyright infringements:</a:t>
            </a:r>
            <a:r>
              <a:rPr lang="en-US" dirty="0"/>
              <a:t> Use of proprietary training data. </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Consult legal department about risks of foundation models.</a:t>
            </a:r>
            <a:r>
              <a:rPr lang="en-US" dirty="0"/>
              <a:t> </a:t>
            </a:r>
            <a:endParaRPr dirty="0"/>
          </a:p>
          <a:p>
            <a:pPr marL="246888" lvl="0" indent="-246888" algn="l" rtl="0">
              <a:lnSpc>
                <a:spcPct val="90000"/>
              </a:lnSpc>
              <a:spcBef>
                <a:spcPts val="1200"/>
              </a:spcBef>
              <a:spcAft>
                <a:spcPts val="0"/>
              </a:spcAft>
              <a:buClr>
                <a:schemeClr val="dk1"/>
              </a:buClr>
              <a:buSzPct val="100000"/>
              <a:buChar char="•"/>
            </a:pPr>
            <a:r>
              <a:rPr lang="en-US" b="1" dirty="0"/>
              <a:t>"Deep fakes”:</a:t>
            </a:r>
            <a:r>
              <a:rPr lang="en-US" dirty="0"/>
              <a:t> Foundation models can generate fake content in the requested style. </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Review for abuse:</a:t>
            </a:r>
            <a:r>
              <a:rPr lang="en-US" dirty="0"/>
              <a:t> fake news, misinformation, personalized impersonation, manipulation, false attributions.</a:t>
            </a:r>
            <a:endParaRPr dirty="0"/>
          </a:p>
          <a:p>
            <a:pPr marL="246888" lvl="0" indent="-246888" algn="l" rtl="0">
              <a:lnSpc>
                <a:spcPct val="90000"/>
              </a:lnSpc>
              <a:spcBef>
                <a:spcPts val="1200"/>
              </a:spcBef>
              <a:spcAft>
                <a:spcPts val="0"/>
              </a:spcAft>
              <a:buClr>
                <a:schemeClr val="dk1"/>
              </a:buClr>
              <a:buSzPct val="100000"/>
              <a:buChar char="•"/>
            </a:pPr>
            <a:r>
              <a:rPr lang="en-US" b="1" dirty="0"/>
              <a:t>Fraud and abuse:</a:t>
            </a:r>
            <a:r>
              <a:rPr lang="en-US" dirty="0"/>
              <a:t> False reviews, false papers, spam, phishing. </a:t>
            </a:r>
            <a:endParaRPr dirty="0"/>
          </a:p>
          <a:p>
            <a:pPr marL="246888" lvl="0" indent="-246888" algn="l" rtl="0">
              <a:lnSpc>
                <a:spcPct val="90000"/>
              </a:lnSpc>
              <a:spcBef>
                <a:spcPts val="1200"/>
              </a:spcBef>
              <a:spcAft>
                <a:spcPts val="0"/>
              </a:spcAft>
              <a:buClr>
                <a:schemeClr val="dk1"/>
              </a:buClr>
              <a:buSzPct val="100000"/>
              <a:buChar char="•"/>
            </a:pPr>
            <a:r>
              <a:rPr lang="en-US" b="1" dirty="0"/>
              <a:t>Lack of transparency and explainability:</a:t>
            </a:r>
            <a:r>
              <a:rPr lang="en-US" dirty="0"/>
              <a:t> Cannot check why a model reached a conclusion.</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Ensure your use cases do not require this transparency.</a:t>
            </a:r>
            <a:r>
              <a:rPr lang="en-US" dirty="0"/>
              <a:t> </a:t>
            </a:r>
            <a:endParaRPr b="1" dirty="0"/>
          </a:p>
          <a:p>
            <a:pPr marL="246888" lvl="0" indent="-246888" algn="l" rtl="0">
              <a:lnSpc>
                <a:spcPct val="90000"/>
              </a:lnSpc>
              <a:spcBef>
                <a:spcPts val="1200"/>
              </a:spcBef>
              <a:spcAft>
                <a:spcPts val="0"/>
              </a:spcAft>
              <a:buClr>
                <a:schemeClr val="dk1"/>
              </a:buClr>
              <a:buSzPct val="100000"/>
              <a:buChar char="•"/>
            </a:pPr>
            <a:r>
              <a:rPr lang="en-US" b="1" dirty="0"/>
              <a:t>Concentration of power:</a:t>
            </a:r>
            <a:r>
              <a:rPr lang="en-US" dirty="0"/>
              <a:t> Foundation models can be developed only by </a:t>
            </a:r>
            <a:r>
              <a:rPr lang="en-US" dirty="0" err="1"/>
              <a:t>hyperscalers</a:t>
            </a:r>
            <a:r>
              <a:rPr lang="en-US" dirty="0"/>
              <a:t>. </a:t>
            </a:r>
            <a:endParaRPr dirty="0"/>
          </a:p>
          <a:p>
            <a:pPr marL="246888" lvl="0" indent="-246888" algn="l" rtl="0">
              <a:lnSpc>
                <a:spcPct val="90000"/>
              </a:lnSpc>
              <a:spcBef>
                <a:spcPts val="1200"/>
              </a:spcBef>
              <a:spcAft>
                <a:spcPts val="0"/>
              </a:spcAft>
              <a:buClr>
                <a:schemeClr val="dk1"/>
              </a:buClr>
              <a:buSzPct val="100000"/>
              <a:buChar char="•"/>
            </a:pPr>
            <a:r>
              <a:rPr lang="en-US" b="1" dirty="0"/>
              <a:t>Exposure of information:</a:t>
            </a:r>
            <a:r>
              <a:rPr lang="en-US" dirty="0"/>
              <a:t> Confidential and personal identifiable Information.</a:t>
            </a:r>
            <a:endParaRPr dirty="0"/>
          </a:p>
          <a:p>
            <a:pPr marL="772668" lvl="1" indent="-342900" algn="l" rtl="0">
              <a:lnSpc>
                <a:spcPct val="90000"/>
              </a:lnSpc>
              <a:spcBef>
                <a:spcPts val="1200"/>
              </a:spcBef>
              <a:spcAft>
                <a:spcPts val="0"/>
              </a:spcAft>
              <a:buClr>
                <a:schemeClr val="dk1"/>
              </a:buClr>
              <a:buSzPct val="100000"/>
              <a:buFont typeface="Arial" panose="020B0604020202020204" pitchFamily="34" charset="0"/>
              <a:buChar char="•"/>
            </a:pPr>
            <a:r>
              <a:rPr lang="en-US" i="1" dirty="0"/>
              <a:t>Take care with what data is used:</a:t>
            </a:r>
            <a:r>
              <a:rPr lang="en-US" dirty="0"/>
              <a:t> Work with vendors that offer strong data usage policies.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FF540A"/>
              </a:buClr>
              <a:buSzPts val="3200"/>
              <a:buFont typeface="Arial Black"/>
              <a:buNone/>
            </a:pPr>
            <a:r>
              <a:rPr lang="en-US" dirty="0">
                <a:solidFill>
                  <a:srgbClr val="FF540A"/>
                </a:solidFill>
              </a:rPr>
              <a:t>Key Issue No. 2</a:t>
            </a:r>
            <a:r>
              <a:rPr lang="en-US" dirty="0"/>
              <a:t/>
            </a:r>
            <a:br>
              <a:rPr lang="en-US" dirty="0"/>
            </a:br>
            <a:r>
              <a:rPr lang="en-US" sz="2400" dirty="0"/>
              <a:t>ChatGPT Examples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07541" y="366713"/>
            <a:ext cx="2691468"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Example ChatGPT Use Case:</a:t>
            </a:r>
            <a:br>
              <a:rPr lang="en-US" dirty="0"/>
            </a:br>
            <a:r>
              <a:rPr lang="en-US" dirty="0"/>
              <a:t>Explain</a:t>
            </a:r>
            <a:br>
              <a:rPr lang="en-US" dirty="0"/>
            </a:br>
            <a:r>
              <a:rPr lang="en-US" dirty="0"/>
              <a:t>Black Holes</a:t>
            </a:r>
            <a:br>
              <a:rPr lang="en-US" dirty="0"/>
            </a:br>
            <a:r>
              <a:rPr lang="en-US" dirty="0"/>
              <a:t/>
            </a:r>
            <a:br>
              <a:rPr lang="en-US" dirty="0"/>
            </a:br>
            <a:r>
              <a:rPr lang="en-US" sz="2000" dirty="0"/>
              <a:t>Amazing depth </a:t>
            </a:r>
            <a:br>
              <a:rPr lang="en-US" sz="2000" dirty="0"/>
            </a:br>
            <a:r>
              <a:rPr lang="en-US" sz="2000" dirty="0"/>
              <a:t>and subtlety on complex topic </a:t>
            </a:r>
            <a:br>
              <a:rPr lang="en-US" sz="2000" dirty="0"/>
            </a:br>
            <a:r>
              <a:rPr lang="en-US" dirty="0"/>
              <a:t> </a:t>
            </a:r>
            <a:endParaRPr dirty="0"/>
          </a:p>
        </p:txBody>
      </p:sp>
      <p:sp>
        <p:nvSpPr>
          <p:cNvPr id="331" name="Google Shape;331;p9"/>
          <p:cNvSpPr txBox="1"/>
          <p:nvPr/>
        </p:nvSpPr>
        <p:spPr>
          <a:xfrm>
            <a:off x="3143788" y="6184065"/>
            <a:ext cx="578249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Source: https://</a:t>
            </a:r>
            <a:r>
              <a:rPr lang="en-US" sz="1200" dirty="0" err="1">
                <a:solidFill>
                  <a:schemeClr val="dk1"/>
                </a:solidFill>
                <a:latin typeface="Arial"/>
                <a:ea typeface="Arial"/>
                <a:cs typeface="Arial"/>
                <a:sym typeface="Arial"/>
              </a:rPr>
              <a:t>machinelearningknowledge.ai</a:t>
            </a:r>
            <a:r>
              <a:rPr lang="en-US" sz="1200" dirty="0">
                <a:solidFill>
                  <a:schemeClr val="dk1"/>
                </a:solidFill>
                <a:latin typeface="Arial"/>
                <a:ea typeface="Arial"/>
                <a:cs typeface="Arial"/>
                <a:sym typeface="Arial"/>
              </a:rPr>
              <a:t>/</a:t>
            </a:r>
            <a:r>
              <a:rPr lang="en-US" sz="1200" dirty="0" err="1">
                <a:solidFill>
                  <a:schemeClr val="dk1"/>
                </a:solidFill>
                <a:latin typeface="Arial"/>
                <a:ea typeface="Arial"/>
                <a:cs typeface="Arial"/>
                <a:sym typeface="Arial"/>
              </a:rPr>
              <a:t>chatgpt</a:t>
            </a:r>
            <a:r>
              <a:rPr lang="en-US" sz="1200" dirty="0">
                <a:solidFill>
                  <a:schemeClr val="dk1"/>
                </a:solidFill>
                <a:latin typeface="Arial"/>
                <a:ea typeface="Arial"/>
                <a:cs typeface="Arial"/>
                <a:sym typeface="Arial"/>
              </a:rPr>
              <a:t>-demos-and-examples/</a:t>
            </a:r>
            <a:endParaRPr dirty="0"/>
          </a:p>
        </p:txBody>
      </p:sp>
      <p:pic>
        <p:nvPicPr>
          <p:cNvPr id="332" name="Google Shape;332;p9"/>
          <p:cNvPicPr preferRelativeResize="0"/>
          <p:nvPr/>
        </p:nvPicPr>
        <p:blipFill rotWithShape="1">
          <a:blip r:embed="rId3">
            <a:alphaModFix/>
          </a:blip>
          <a:srcRect/>
          <a:stretch/>
        </p:blipFill>
        <p:spPr>
          <a:xfrm>
            <a:off x="3243719" y="323371"/>
            <a:ext cx="8769750" cy="2949273"/>
          </a:xfrm>
          <a:prstGeom prst="rect">
            <a:avLst/>
          </a:prstGeom>
          <a:noFill/>
          <a:ln>
            <a:noFill/>
          </a:ln>
        </p:spPr>
      </p:pic>
      <p:pic>
        <p:nvPicPr>
          <p:cNvPr id="333" name="Google Shape;333;p9"/>
          <p:cNvPicPr preferRelativeResize="0"/>
          <p:nvPr/>
        </p:nvPicPr>
        <p:blipFill rotWithShape="1">
          <a:blip r:embed="rId4">
            <a:alphaModFix/>
          </a:blip>
          <a:srcRect/>
          <a:stretch/>
        </p:blipFill>
        <p:spPr>
          <a:xfrm>
            <a:off x="3243719" y="3272644"/>
            <a:ext cx="8713899" cy="2810104"/>
          </a:xfrm>
          <a:prstGeom prst="rect">
            <a:avLst/>
          </a:prstGeom>
          <a:noFill/>
          <a:ln>
            <a:noFill/>
          </a:ln>
        </p:spPr>
      </p:pic>
    </p:spTree>
  </p:cSld>
  <p:clrMapOvr>
    <a:masterClrMapping/>
  </p:clrMapOvr>
</p:sld>
</file>

<file path=ppt/theme/theme1.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1846</Words>
  <Application>Microsoft Office PowerPoint</Application>
  <PresentationFormat>Widescreen</PresentationFormat>
  <Paragraphs>180</Paragraphs>
  <Slides>23</Slides>
  <Notes>23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Arial Black</vt:lpstr>
      <vt:lpstr>Calibri</vt:lpstr>
      <vt:lpstr>Noto Sans Symbols</vt:lpstr>
      <vt:lpstr>Times</vt:lpstr>
      <vt:lpstr>Verdana</vt:lpstr>
      <vt:lpstr>White bkgrnd master</vt:lpstr>
      <vt:lpstr>White bkgrnd master</vt:lpstr>
      <vt:lpstr>Blue bkgrnd master</vt:lpstr>
      <vt:lpstr>ChatGPT and GPT:  A Board Reference Presentation</vt:lpstr>
      <vt:lpstr>Why Is ChatGPT Generating Such a Buzz?</vt:lpstr>
      <vt:lpstr>Key Issues</vt:lpstr>
      <vt:lpstr>Key Issue No. 1 What Are ChatGPT and GPT? </vt:lpstr>
      <vt:lpstr>What Are ChatGPT and GPT? </vt:lpstr>
      <vt:lpstr>Two Versions of ChatGPT in the Market</vt:lpstr>
      <vt:lpstr>Ethical Concerns Regarding Foundation Models Like GPT</vt:lpstr>
      <vt:lpstr>Key Issue No. 2 ChatGPT Examples</vt:lpstr>
      <vt:lpstr>Example ChatGPT Use Case: Explain Black Holes  Amazing depth  and subtlety on complex topic   </vt:lpstr>
      <vt:lpstr>Example ChatGPT Use Case: Draft an Email to Boss for PTO  Blends personal information and formatting </vt:lpstr>
      <vt:lpstr>Example ChatGPT  Use Case: Error on Simple Math Question </vt:lpstr>
      <vt:lpstr>Conceptual Flow of ChatGPT Service</vt:lpstr>
      <vt:lpstr>Key Issue No. 3 How to Develop an  Enterprise ChatGPT Strategy</vt:lpstr>
      <vt:lpstr>Enterprise ChatGPT/GPT Usage Areas: Pros and Cons</vt:lpstr>
      <vt:lpstr>Out-of-the-Box Model Usage </vt:lpstr>
      <vt:lpstr>Prompt Engineering</vt:lpstr>
      <vt:lpstr>Use of Custom Models</vt:lpstr>
      <vt:lpstr>Key Issue No. 4 Industry and Enterprise  Use Cases</vt:lpstr>
      <vt:lpstr>Use Cases: General </vt:lpstr>
      <vt:lpstr>Use Cases: Industry and Business Areas </vt:lpstr>
      <vt:lpstr>Recommended Actions</vt:lpstr>
      <vt:lpstr>Recommended Gartner Research</vt:lpstr>
      <vt:lpstr>Addendum: Service Data, Privacy and Security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2023-03-13T08:50:40Z</dcterms:created>
  <dcterms:modified xsi:type="dcterms:W3CDTF">2023-03-13T08:50:42Z</dcterms:modified>
</cp:coreProperties>
</file>