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autoCompressPictures="0">
  <p:sldMasterIdLst>
    <p:sldMasterId id="2147483648" r:id="rId1"/>
    <p:sldMasterId id="2147483650" r:id="rId2"/>
    <p:sldMasterId id="2147483688" r:id="rId3"/>
    <p:sldMasterId id="2147483720" r:id="rId4"/>
  </p:sldMasterIdLst>
  <p:notesMasterIdLst>
    <p:notesMasterId r:id="rId3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jooVVAMmt67nhbkcxkRdR5fJXI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17061E-7B68-BF87-B70A-9F99151F583A}" name="Louis O'Byrne" initials="LO" userId="S::Louis.OByrne@gartner.com::e10dc26a-d797-470e-9e17-0d692e520bed" providerId="AD"/>
  <p188:author id="{2E3BE437-DADD-E686-18DA-85CB1A290403}" name="Buytendijk,Frank" initials="B" userId="S::frank.buytendijk@gartner.com::0f5c9c4e-7731-45a6-b95a-956a7fab2e35" providerId="AD"/>
  <p188:author id="{84B305C9-6544-3623-1E06-9B01C12272D4}" name="Bhagyanshi Pathak" initials="BP" userId="S::Bhagyanshi.Pathak@gartner.com::e11a5c16-160c-482f-9927-79f83a64cb4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F24A98-9AC9-4627-B7BA-67E457026243}">
  <a:tblStyle styleId="{D4F24A98-9AC9-4627-B7BA-67E457026243}" styleName="Table_0">
    <a:wholeTbl>
      <a:tcTxStyle b="off" i="off">
        <a:font>
          <a:latin typeface="Arial"/>
          <a:ea typeface="Arial"/>
          <a:cs typeface="Arial"/>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1V>
    <a:band2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0" autoAdjust="0"/>
    <p:restoredTop sz="79893" autoAdjust="0"/>
  </p:normalViewPr>
  <p:slideViewPr>
    <p:cSldViewPr snapToGrid="0">
      <p:cViewPr varScale="1">
        <p:scale>
          <a:sx n="40" d="100"/>
          <a:sy n="40" d="100"/>
        </p:scale>
        <p:origin x="918" y="42"/>
      </p:cViewPr>
      <p:guideLst/>
    </p:cSldViewPr>
  </p:slideViewPr>
  <p:notesTextViewPr>
    <p:cViewPr>
      <p:scale>
        <a:sx n="1" d="1"/>
        <a:sy n="1" d="1"/>
      </p:scale>
      <p:origin x="0" y="0"/>
    </p:cViewPr>
  </p:notesTextViewPr>
  <p:notesViewPr>
    <p:cSldViewPr snapToGrid="0">
      <p:cViewPr varScale="1">
        <p:scale>
          <a:sx n="51" d="100"/>
          <a:sy n="51" d="100"/>
        </p:scale>
        <p:origin x="2692"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51"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50" Type="http://customschemas.google.com/relationships/presentationmetadata" Target="metadata"/><Relationship Id="rId55"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rgbClr val="002856"/>
            </a:solidFill>
            <a:ln w="12700"/>
          </c:spPr>
          <c:dPt>
            <c:idx val="0"/>
            <c:bubble3D val="0"/>
            <c:spPr>
              <a:solidFill>
                <a:srgbClr val="FF540A"/>
              </a:solidFill>
              <a:ln w="12700">
                <a:solidFill>
                  <a:schemeClr val="bg1"/>
                </a:solidFill>
              </a:ln>
              <a:effectLst/>
            </c:spPr>
            <c:extLst xmlns:c16r2="http://schemas.microsoft.com/office/drawing/2015/06/chart">
              <c:ext xmlns:c16="http://schemas.microsoft.com/office/drawing/2014/chart" uri="{C3380CC4-5D6E-409C-BE32-E72D297353CC}">
                <c16:uniqueId val="{00000001-243A-7B43-AF1A-F8920EDF9E96}"/>
              </c:ext>
            </c:extLst>
          </c:dPt>
          <c:dPt>
            <c:idx val="1"/>
            <c:bubble3D val="0"/>
            <c:spPr>
              <a:solidFill>
                <a:srgbClr val="002856"/>
              </a:solidFill>
              <a:ln w="12700">
                <a:solidFill>
                  <a:schemeClr val="lt1"/>
                </a:solidFill>
              </a:ln>
              <a:effectLst/>
            </c:spPr>
            <c:extLst xmlns:c16r2="http://schemas.microsoft.com/office/drawing/2015/06/chart">
              <c:ext xmlns:c16="http://schemas.microsoft.com/office/drawing/2014/chart" uri="{C3380CC4-5D6E-409C-BE32-E72D297353CC}">
                <c16:uniqueId val="{00000003-243A-7B43-AF1A-F8920EDF9E96}"/>
              </c:ext>
            </c:extLst>
          </c:dPt>
          <c:dPt>
            <c:idx val="2"/>
            <c:bubble3D val="0"/>
            <c:spPr>
              <a:solidFill>
                <a:srgbClr val="D3D3D3"/>
              </a:solidFill>
              <a:ln w="12700">
                <a:solidFill>
                  <a:schemeClr val="lt1"/>
                </a:solidFill>
              </a:ln>
              <a:effectLst/>
            </c:spPr>
            <c:extLst xmlns:c16r2="http://schemas.microsoft.com/office/drawing/2015/06/chart">
              <c:ext xmlns:c16="http://schemas.microsoft.com/office/drawing/2014/chart" uri="{C3380CC4-5D6E-409C-BE32-E72D297353CC}">
                <c16:uniqueId val="{00000005-243A-7B43-AF1A-F8920EDF9E96}"/>
              </c:ext>
            </c:extLst>
          </c:dPt>
          <c:dPt>
            <c:idx val="3"/>
            <c:bubble3D val="0"/>
            <c:spPr>
              <a:solidFill>
                <a:srgbClr val="002856"/>
              </a:solidFill>
              <a:ln w="12700">
                <a:solidFill>
                  <a:schemeClr val="lt1"/>
                </a:solidFill>
              </a:ln>
              <a:effectLst/>
            </c:spPr>
            <c:extLst xmlns:c16r2="http://schemas.microsoft.com/office/drawing/2015/06/chart">
              <c:ext xmlns:c16="http://schemas.microsoft.com/office/drawing/2014/chart" uri="{C3380CC4-5D6E-409C-BE32-E72D297353CC}">
                <c16:uniqueId val="{00000007-243A-7B43-AF1A-F8920EDF9E96}"/>
              </c:ext>
            </c:extLst>
          </c:dPt>
          <c:dPt>
            <c:idx val="4"/>
            <c:bubble3D val="0"/>
            <c:spPr>
              <a:solidFill>
                <a:srgbClr val="002856"/>
              </a:solidFill>
              <a:ln w="12700">
                <a:solidFill>
                  <a:schemeClr val="lt1"/>
                </a:solidFill>
              </a:ln>
              <a:effectLst/>
            </c:spPr>
            <c:extLst xmlns:c16r2="http://schemas.microsoft.com/office/drawing/2015/06/chart">
              <c:ext xmlns:c16="http://schemas.microsoft.com/office/drawing/2014/chart" uri="{C3380CC4-5D6E-409C-BE32-E72D297353CC}">
                <c16:uniqueId val="{00000009-243A-7B43-AF1A-F8920EDF9E96}"/>
              </c:ext>
            </c:extLst>
          </c:dPt>
          <c:dLbls>
            <c:delete val="1"/>
          </c:dLbls>
          <c:cat>
            <c:strRef>
              <c:f>Sheet1!$A$2:$A$4</c:f>
              <c:strCache>
                <c:ptCount val="3"/>
                <c:pt idx="0">
                  <c:v>1st Area</c:v>
                </c:pt>
                <c:pt idx="1">
                  <c:v>2nd Area</c:v>
                </c:pt>
                <c:pt idx="2">
                  <c:v>3rd Area</c:v>
                </c:pt>
              </c:strCache>
            </c:strRef>
          </c:cat>
          <c:val>
            <c:numRef>
              <c:f>Sheet1!$B$2:$B$4</c:f>
              <c:numCache>
                <c:formatCode>0%</c:formatCode>
                <c:ptCount val="3"/>
                <c:pt idx="0">
                  <c:v>0.68</c:v>
                </c:pt>
                <c:pt idx="1">
                  <c:v>0.05</c:v>
                </c:pt>
                <c:pt idx="2">
                  <c:v>0.27</c:v>
                </c:pt>
              </c:numCache>
            </c:numRef>
          </c:val>
          <c:extLst xmlns:c16r2="http://schemas.microsoft.com/office/drawing/2015/06/chart">
            <c:ext xmlns:c16="http://schemas.microsoft.com/office/drawing/2014/chart" uri="{C3380CC4-5D6E-409C-BE32-E72D297353CC}">
              <c16:uniqueId val="{0000000A-243A-7B43-AF1A-F8920EDF9E96}"/>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rgbClr val="002856"/>
            </a:solidFill>
            <a:ln w="12700">
              <a:solidFill>
                <a:srgbClr val="002856"/>
              </a:solidFill>
            </a:ln>
          </c:spPr>
          <c:dPt>
            <c:idx val="0"/>
            <c:bubble3D val="0"/>
            <c:spPr>
              <a:solidFill>
                <a:srgbClr val="FF540A"/>
              </a:solidFill>
              <a:ln w="12700">
                <a:solidFill>
                  <a:srgbClr val="002856"/>
                </a:solidFill>
              </a:ln>
              <a:effectLst/>
            </c:spPr>
            <c:extLst xmlns:c16r2="http://schemas.microsoft.com/office/drawing/2015/06/chart">
              <c:ext xmlns:c16="http://schemas.microsoft.com/office/drawing/2014/chart" uri="{C3380CC4-5D6E-409C-BE32-E72D297353CC}">
                <c16:uniqueId val="{00000001-E088-4C4F-96BC-7504FA824C12}"/>
              </c:ext>
            </c:extLst>
          </c:dPt>
          <c:dPt>
            <c:idx val="1"/>
            <c:bubble3D val="0"/>
            <c:spPr>
              <a:solidFill>
                <a:srgbClr val="6A80A3"/>
              </a:solidFill>
              <a:ln w="12700">
                <a:solidFill>
                  <a:srgbClr val="002856"/>
                </a:solidFill>
              </a:ln>
              <a:effectLst/>
            </c:spPr>
            <c:extLst xmlns:c16r2="http://schemas.microsoft.com/office/drawing/2015/06/chart">
              <c:ext xmlns:c16="http://schemas.microsoft.com/office/drawing/2014/chart" uri="{C3380CC4-5D6E-409C-BE32-E72D297353CC}">
                <c16:uniqueId val="{00000003-E088-4C4F-96BC-7504FA824C12}"/>
              </c:ext>
            </c:extLst>
          </c:dPt>
          <c:dPt>
            <c:idx val="2"/>
            <c:bubble3D val="0"/>
            <c:spPr>
              <a:solidFill>
                <a:srgbClr val="D3D3D3"/>
              </a:solidFill>
              <a:ln w="12700">
                <a:solidFill>
                  <a:srgbClr val="002856"/>
                </a:solidFill>
              </a:ln>
              <a:effectLst/>
            </c:spPr>
            <c:extLst xmlns:c16r2="http://schemas.microsoft.com/office/drawing/2015/06/chart">
              <c:ext xmlns:c16="http://schemas.microsoft.com/office/drawing/2014/chart" uri="{C3380CC4-5D6E-409C-BE32-E72D297353CC}">
                <c16:uniqueId val="{00000005-E088-4C4F-96BC-7504FA824C12}"/>
              </c:ext>
            </c:extLst>
          </c:dPt>
          <c:dPt>
            <c:idx val="3"/>
            <c:bubble3D val="0"/>
            <c:spPr>
              <a:solidFill>
                <a:srgbClr val="002856"/>
              </a:solidFill>
              <a:ln w="12700">
                <a:solidFill>
                  <a:srgbClr val="002856"/>
                </a:solidFill>
              </a:ln>
              <a:effectLst/>
            </c:spPr>
            <c:extLst xmlns:c16r2="http://schemas.microsoft.com/office/drawing/2015/06/chart">
              <c:ext xmlns:c16="http://schemas.microsoft.com/office/drawing/2014/chart" uri="{C3380CC4-5D6E-409C-BE32-E72D297353CC}">
                <c16:uniqueId val="{00000007-E088-4C4F-96BC-7504FA824C12}"/>
              </c:ext>
            </c:extLst>
          </c:dPt>
          <c:dPt>
            <c:idx val="4"/>
            <c:bubble3D val="0"/>
            <c:spPr>
              <a:solidFill>
                <a:srgbClr val="002856"/>
              </a:solidFill>
              <a:ln w="12700">
                <a:solidFill>
                  <a:srgbClr val="002856"/>
                </a:solidFill>
              </a:ln>
              <a:effectLst/>
            </c:spPr>
            <c:extLst xmlns:c16r2="http://schemas.microsoft.com/office/drawing/2015/06/chart">
              <c:ext xmlns:c16="http://schemas.microsoft.com/office/drawing/2014/chart" uri="{C3380CC4-5D6E-409C-BE32-E72D297353CC}">
                <c16:uniqueId val="{00000009-E088-4C4F-96BC-7504FA824C12}"/>
              </c:ext>
            </c:extLst>
          </c:dPt>
          <c:dLbls>
            <c:delete val="1"/>
          </c:dLbls>
          <c:cat>
            <c:strRef>
              <c:f>Sheet1!$A$2:$A$3</c:f>
              <c:strCache>
                <c:ptCount val="2"/>
                <c:pt idx="0">
                  <c:v>1st Area</c:v>
                </c:pt>
                <c:pt idx="1">
                  <c:v>2nd Area</c:v>
                </c:pt>
              </c:strCache>
            </c:strRef>
          </c:cat>
          <c:val>
            <c:numRef>
              <c:f>Sheet1!$B$2:$B$3</c:f>
              <c:numCache>
                <c:formatCode>0%</c:formatCode>
                <c:ptCount val="2"/>
                <c:pt idx="0">
                  <c:v>0.9</c:v>
                </c:pt>
                <c:pt idx="1">
                  <c:v>0.1</c:v>
                </c:pt>
              </c:numCache>
            </c:numRef>
          </c:val>
          <c:extLst xmlns:c16r2="http://schemas.microsoft.com/office/drawing/2015/06/chart">
            <c:ext xmlns:c16="http://schemas.microsoft.com/office/drawing/2014/chart" uri="{C3380CC4-5D6E-409C-BE32-E72D297353CC}">
              <c16:uniqueId val="{0000000A-E088-4C4F-96BC-7504FA824C12}"/>
            </c:ext>
          </c:extLst>
        </c:ser>
        <c:dLbls>
          <c:showLegendKey val="0"/>
          <c:showVal val="1"/>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365199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gartner.com/document/4020143?ref=TypeAheadSearch" TargetMode="External"/><Relationship Id="rId7" Type="http://schemas.openxmlformats.org/officeDocument/2006/relationships/hyperlink" Target="https://www.washingtonpost.com/technology/interactive/2023/ai-jobs-workplace/"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www.axios.com/2023/05/01/chatgpt-empathy-better-than-doctors" TargetMode="External"/><Relationship Id="rId5" Type="http://schemas.openxmlformats.org/officeDocument/2006/relationships/hyperlink" Target="https://www.theaiweekly.com/will-chat-gpt-replace-developers/" TargetMode="External"/><Relationship Id="rId4" Type="http://schemas.openxmlformats.org/officeDocument/2006/relationships/hyperlink" Target="https://www.gartner.com/document/4016883"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forbes.com/sites/jackkelly/2023/03/31/goldman-sachs-predicts-300-million-jobs-will-be-lost-or-degraded-by-artificial-intelligenc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notes"/>
          <p:cNvSpPr txBox="1">
            <a:spLocks noGrp="1"/>
          </p:cNvSpPr>
          <p:nvPr>
            <p:ph type="body" idx="1"/>
          </p:nvPr>
        </p:nvSpPr>
        <p:spPr>
          <a:xfrm>
            <a:off x="243451" y="3103555"/>
            <a:ext cx="6284700" cy="5641500"/>
          </a:xfrm>
          <a:prstGeom prst="rect">
            <a:avLst/>
          </a:prstGeom>
          <a:noFill/>
          <a:ln>
            <a:noFill/>
          </a:ln>
        </p:spPr>
        <p:txBody>
          <a:bodyPr spcFirstLastPara="1" wrap="square" lIns="0" tIns="0" rIns="0" bIns="0"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AI is one of the most important technological trends of our time. The future of AI is fundamentally uncertain, but will be deeply impactful for most organizations.</a:t>
            </a:r>
          </a:p>
        </p:txBody>
      </p:sp>
      <p:sp>
        <p:nvSpPr>
          <p:cNvPr id="416" name="Google Shape;416;p1:notes"/>
          <p:cNvSpPr/>
          <p:nvPr/>
        </p:nvSpPr>
        <p:spPr>
          <a:xfrm>
            <a:off x="3808617" y="648877"/>
            <a:ext cx="2582100" cy="416400"/>
          </a:xfrm>
          <a:prstGeom prst="rect">
            <a:avLst/>
          </a:prstGeom>
          <a:noFill/>
          <a:ln>
            <a:noFill/>
          </a:ln>
        </p:spPr>
        <p:txBody>
          <a:bodyPr spcFirstLastPara="1" wrap="square" lIns="64200" tIns="25050" rIns="64200" bIns="250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p:txBody>
      </p:sp>
      <p:sp>
        <p:nvSpPr>
          <p:cNvPr id="417" name="Google Shape;417;p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2876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We believe generative AI represents a much greater opportunity for customers than just improving chatbots. IBM and SK Telecom both used the technology to improve and expand the customer experience.</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Sam Berndt.</a:t>
            </a:r>
          </a:p>
        </p:txBody>
      </p:sp>
    </p:spTree>
    <p:extLst>
      <p:ext uri="{BB962C8B-B14F-4D97-AF65-F5344CB8AC3E}">
        <p14:creationId xmlns:p14="http://schemas.microsoft.com/office/powerpoint/2010/main" val="252053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We believe that generative AI is going to fundamentally improve both the labor market and the number of jobs that require human workers. However, we also expect generative AI to fundamentally change (and improve) the nature of what it means to work. To illustrate, this slides contains two examples where humans and AI can collaborate to ease rote work and allow people to focus on more productive activities.</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Sam Berndt.</a:t>
            </a:r>
          </a:p>
        </p:txBody>
      </p:sp>
    </p:spTree>
    <p:extLst>
      <p:ext uri="{BB962C8B-B14F-4D97-AF65-F5344CB8AC3E}">
        <p14:creationId xmlns:p14="http://schemas.microsoft.com/office/powerpoint/2010/main" val="1955805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a27249f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a27249f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Developing novel ideas is not about eureka moments. It’s about continuously combining possible options, identifying the most promising and refining them until a proof of concept, technology or value is achieved. Even the best human teams can only explore a small part of the total solution space for a given problem. They innovate by eliminating less likely solutions and focusing on the most immediately promising ones.</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Generative AI enables developers, engineers and designers to use more variables and to explore a far greater solution space in less time:</a:t>
            </a:r>
          </a:p>
          <a:p>
            <a:pPr>
              <a:lnSpc>
                <a:spcPct val="115000"/>
              </a:lnSpc>
              <a:spcBef>
                <a:spcPts val="1200"/>
              </a:spcBef>
              <a:spcAft>
                <a:spcPts val="1200"/>
              </a:spcAft>
            </a:pPr>
            <a:r>
              <a:rPr lang="en-US" sz="1800" dirty="0">
                <a:effectLst/>
                <a:latin typeface="Arial" panose="020B0604020202020204" pitchFamily="34" charset="0"/>
                <a:ea typeface="MS Mincho" panose="02020609040205080304" pitchFamily="49" charset="-128"/>
              </a:rPr>
              <a:t>Algorithmic engineering allows for bionic designs that otherwise can’t be processed.</a:t>
            </a:r>
          </a:p>
          <a:p>
            <a:pPr>
              <a:lnSpc>
                <a:spcPct val="115000"/>
              </a:lnSpc>
              <a:spcBef>
                <a:spcPts val="1200"/>
              </a:spcBef>
              <a:spcAft>
                <a:spcPts val="1200"/>
              </a:spcAft>
            </a:pPr>
            <a:r>
              <a:rPr lang="en-US" sz="1800" dirty="0">
                <a:effectLst/>
                <a:latin typeface="Arial" panose="020B0604020202020204" pitchFamily="34" charset="0"/>
                <a:ea typeface="MS Mincho" panose="02020609040205080304" pitchFamily="49" charset="-128"/>
              </a:rPr>
              <a:t>Generative AI in pharma is able to find novel structures for medical applications that would take human researchers years to come up with.</a:t>
            </a:r>
          </a:p>
          <a:p>
            <a:pPr>
              <a:lnSpc>
                <a:spcPct val="115000"/>
              </a:lnSpc>
              <a:spcBef>
                <a:spcPts val="1200"/>
              </a:spcBef>
              <a:spcAft>
                <a:spcPts val="1200"/>
              </a:spcAft>
            </a:pPr>
            <a:r>
              <a:rPr lang="en-US" sz="1800" dirty="0">
                <a:effectLst/>
                <a:latin typeface="Arial" panose="020B0604020202020204" pitchFamily="34" charset="0"/>
                <a:ea typeface="MS Mincho" panose="02020609040205080304" pitchFamily="49" charset="-128"/>
              </a:rPr>
              <a:t>Software developers can focus on the function they want to build, and an AI copilot takes care that the code is energy efficient.</a:t>
            </a:r>
          </a:p>
          <a:p>
            <a:pPr>
              <a:lnSpc>
                <a:spcPct val="115000"/>
              </a:lnSpc>
              <a:spcBef>
                <a:spcPts val="1200"/>
              </a:spcBef>
              <a:spcAft>
                <a:spcPts val="1200"/>
              </a:spcAft>
            </a:pPr>
            <a:r>
              <a:rPr lang="en-US" sz="1800" dirty="0">
                <a:effectLst/>
                <a:latin typeface="Arial" panose="020B0604020202020204" pitchFamily="34" charset="0"/>
                <a:ea typeface="MS Mincho" panose="02020609040205080304" pitchFamily="49" charset="-128"/>
              </a:rPr>
              <a:t>Innovating products and services with AI is often limited, due to a lack of proper labeled data for prototypes. Generative AI is also a cure for this problem as it can generate synthetic datasets.</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Generative AI is giving human innovators superpowers by maximizing the “What-ifs per hour” and increasing the rate and number of iterations. Organizations are able to move from the classic MVP toward a MMP, the minimum marketable product.</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Christian Stephan.</a:t>
            </a:r>
            <a:endParaRPr lang="en-GB" sz="1800" dirty="0">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529236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8" name="Google Shape;57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Pieter den Hamer.</a:t>
            </a:r>
          </a:p>
        </p:txBody>
      </p:sp>
    </p:spTree>
    <p:extLst>
      <p:ext uri="{BB962C8B-B14F-4D97-AF65-F5344CB8AC3E}">
        <p14:creationId xmlns:p14="http://schemas.microsoft.com/office/powerpoint/2010/main" val="2441385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3" name="Google Shape;5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Why did the strategy get four stars? Because it “looked” good. That is:</a:t>
            </a:r>
          </a:p>
          <a:p>
            <a:pPr marL="457200" indent="-298450">
              <a:lnSpc>
                <a:spcPct val="115000"/>
              </a:lnSpc>
              <a:spcBef>
                <a:spcPts val="1200"/>
              </a:spcBef>
              <a:spcAft>
                <a:spcPts val="1200"/>
              </a:spcAft>
            </a:pPr>
            <a:r>
              <a:rPr lang="en-US" sz="1800" dirty="0">
                <a:effectLst/>
                <a:latin typeface="Arial" panose="020B0604020202020204" pitchFamily="34" charset="0"/>
                <a:ea typeface="MS Mincho" panose="02020609040205080304" pitchFamily="49" charset="-128"/>
              </a:rPr>
              <a:t>It followed our best practice structure.</a:t>
            </a:r>
          </a:p>
          <a:p>
            <a:pPr marL="457200" indent="-298450">
              <a:lnSpc>
                <a:spcPct val="115000"/>
              </a:lnSpc>
              <a:spcBef>
                <a:spcPts val="1200"/>
              </a:spcBef>
              <a:spcAft>
                <a:spcPts val="1200"/>
              </a:spcAft>
            </a:pPr>
            <a:r>
              <a:rPr lang="en-US" sz="1800" dirty="0">
                <a:effectLst/>
                <a:latin typeface="Arial" panose="020B0604020202020204" pitchFamily="34" charset="0"/>
                <a:ea typeface="MS Mincho" panose="02020609040205080304" pitchFamily="49" charset="-128"/>
              </a:rPr>
              <a:t>It included relevant information, such as context and actions.</a:t>
            </a:r>
          </a:p>
          <a:p>
            <a:pPr marL="457200" indent="-298450">
              <a:lnSpc>
                <a:spcPct val="115000"/>
              </a:lnSpc>
              <a:spcBef>
                <a:spcPts val="1200"/>
              </a:spcBef>
              <a:spcAft>
                <a:spcPts val="1200"/>
              </a:spcAft>
            </a:pPr>
            <a:r>
              <a:rPr lang="en-US" sz="1800" dirty="0">
                <a:effectLst/>
                <a:latin typeface="Arial" panose="020B0604020202020204" pitchFamily="34" charset="0"/>
                <a:ea typeface="MS Mincho" panose="02020609040205080304" pitchFamily="49" charset="-128"/>
              </a:rPr>
              <a:t>It had a focus on technology, people, ecosystems and other key areas.</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Although the strategy earned four stars, we doubt it would be effective as it was without ensuring its content was truly in resonance with the specific enterprise’s business strategy. The strategy would still need to be iteratively communicated to people throughout the company in ways that resonate with each audience group.</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The process of generating the strategy is as important as the strategy document itself — if not more important. After all, until strategy can be executed without the involvement of people throughout the company, people throughout the company must be involved in the creation and communication of strategy.</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Brandon Germer and Eyad Tachwali.</a:t>
            </a:r>
            <a:endParaRPr lang="en-GB" sz="1800" dirty="0">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245598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8" name="Google Shape;60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009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8: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b="0" dirty="0">
                <a:effectLst/>
                <a:latin typeface="Arial" panose="020B0604020202020204" pitchFamily="34" charset="0"/>
                <a:ea typeface="MS Mincho" panose="02020609040205080304" pitchFamily="49" charset="-128"/>
              </a:rPr>
              <a:t>All digital technologies go through different phases as we learn to use them responsibly. Generative AI will be no exception.</a:t>
            </a:r>
          </a:p>
          <a:p>
            <a:pPr marL="158750" indent="0">
              <a:lnSpc>
                <a:spcPct val="115000"/>
              </a:lnSpc>
              <a:spcBef>
                <a:spcPts val="1200"/>
              </a:spcBef>
              <a:spcAft>
                <a:spcPts val="1200"/>
              </a:spcAft>
              <a:buNone/>
            </a:pPr>
            <a:endParaRPr lang="en-US" sz="1800" b="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b="0" dirty="0">
                <a:effectLst/>
                <a:latin typeface="Arial" panose="020B0604020202020204" pitchFamily="34" charset="0"/>
                <a:ea typeface="MS Mincho" panose="02020609040205080304" pitchFamily="49" charset="-128"/>
              </a:rPr>
              <a:t>First, a technology comes to the market, like the current wave of generative AI. There is limited experience with it, so we learn by making mistakes.</a:t>
            </a:r>
          </a:p>
          <a:p>
            <a:pPr marL="158750" indent="0">
              <a:lnSpc>
                <a:spcPct val="115000"/>
              </a:lnSpc>
              <a:spcBef>
                <a:spcPts val="1200"/>
              </a:spcBef>
              <a:spcAft>
                <a:spcPts val="1200"/>
              </a:spcAft>
              <a:buNone/>
            </a:pPr>
            <a:endParaRPr lang="en-US" sz="1800" b="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b="0" dirty="0">
                <a:effectLst/>
                <a:latin typeface="Arial" panose="020B0604020202020204" pitchFamily="34" charset="0"/>
                <a:ea typeface="MS Mincho" panose="02020609040205080304" pitchFamily="49" charset="-128"/>
              </a:rPr>
              <a:t>Then, regulation is introduced. Regulation always trails technology innovation. We learn how to use technology better through interpreting the new regulations in real life and resolving conflict with regulators. A good example is the regulation around data privacy (for example, GDPR).</a:t>
            </a:r>
          </a:p>
          <a:p>
            <a:pPr marL="158750" indent="0">
              <a:lnSpc>
                <a:spcPct val="115000"/>
              </a:lnSpc>
              <a:spcBef>
                <a:spcPts val="1200"/>
              </a:spcBef>
              <a:spcAft>
                <a:spcPts val="1200"/>
              </a:spcAft>
              <a:buNone/>
            </a:pPr>
            <a:endParaRPr lang="en-US" sz="1800" b="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b="0" dirty="0">
                <a:effectLst/>
                <a:latin typeface="Arial" panose="020B0604020202020204" pitchFamily="34" charset="0"/>
                <a:ea typeface="MS Mincho" panose="02020609040205080304" pitchFamily="49" charset="-128"/>
              </a:rPr>
              <a:t>After that, technology providers start building best practices into their technologies, and we learn about responsible use through these best practices.</a:t>
            </a:r>
          </a:p>
          <a:p>
            <a:pPr marL="158750" indent="0">
              <a:lnSpc>
                <a:spcPct val="115000"/>
              </a:lnSpc>
              <a:spcBef>
                <a:spcPts val="1200"/>
              </a:spcBef>
              <a:spcAft>
                <a:spcPts val="1200"/>
              </a:spcAft>
              <a:buNone/>
            </a:pPr>
            <a:endParaRPr lang="en-US" sz="1800" b="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b="0" dirty="0">
                <a:effectLst/>
                <a:latin typeface="Arial" panose="020B0604020202020204" pitchFamily="34" charset="0"/>
                <a:ea typeface="MS Mincho" panose="02020609040205080304" pitchFamily="49" charset="-128"/>
              </a:rPr>
              <a:t>For more information</a:t>
            </a:r>
            <a:r>
              <a:rPr lang="en-US" sz="1800" dirty="0">
                <a:effectLst/>
                <a:latin typeface="Arial" panose="020B0604020202020204" pitchFamily="34" charset="0"/>
                <a:ea typeface="MS Mincho" panose="02020609040205080304" pitchFamily="49" charset="-128"/>
              </a:rPr>
              <a:t>, contact Frank Buytendijk.</a:t>
            </a:r>
          </a:p>
          <a:p>
            <a:pPr marL="15875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1483943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7" name="Google Shape;64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While Phase 1 of digital adoption may be “learning by mistakes” from a regulatory perspective, governments and regulatory bodies seem less interested in sitting on the sidelines and seeing where this goes. We see four shifts happening in global technology regulation that are being driven by the potential upside (and downsides) or generative AI.</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First, we see it as likely that regulation will become more globally comprehensive. Many AI leaders have spoken publicly about the need for global regulation. In the recent Open Letter from the Future of Life Institute, leaders in the tech and AI space not only called for a pause on AI training, but also to “dramatically accelerate development of robust AI governments systems, [including] new and capable regulatory authorities dedicated to AI.”</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Second, the scope of policy and regulation will become broader. While most technology regulations — even ones as expansive as GDPR — are still mostly focused on the issues of data, privacy, and security, we’ll see new regulations focus on a broader range of policy impacts. The recent AI regulations for the EU have created categories of unacceptable use based on new advances in generative AI. Unacceptable uses include “social scoring” or using the technology to rank and assess people based on their trustworthiness or value to society. </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We’ve also seen AI policies linked to more social programs, such as universal basic income. Even OpenAI, the creator of ChatGPT, has been funding universal basic income pilots with the understanding that generative AI is going to have policy impacts beyond just the technology itself.</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Third, the technology will generate new complications when it comes to economies and politics. Already, the Cyberspace Administration of China has released draft rules on generative AI that make it broadly subject to political speech laws. They mandate the veracity of the underlying data, and — most critically — they hold creators of the central models responsible for the content generated, even if they have no influence on the choices a downstream developer chooses to make. It is anticipated that generative AI, while likely increasing overall wealth and abundance, may impact wealth distribution — accelerating a lingering economic and political challenge governments will need to wrestle with.</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And fourth, we anticipate faster speed of implementation. Already, most regions of the world have put in place major regulations or are exploring them. The U.S. is currently wrapping up an open comment period on how these technologies should be audited, implying more regulations are soon coming. </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While technology regulations in many places have lagged behind their implementation and adoption, that’s unlikely to be the case here. For example, we can take social media, which has been in existence for decades — and during that time there has been a lot of public discussion about its impact on youth. Still, it wasn’t until 2023 that some U.S. states started banning or putting in place restrictions on youth access. This isn’t to say the approach is right or wrong, but that the issue lingered before regulation caught up. While this “wait and see” approach has been tolerated until now, Generative AI will not receive the same laissez-faire attitude.</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Sam Berndt.</a:t>
            </a:r>
            <a:endParaRPr lang="en-GB" sz="1800" dirty="0">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2766592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GenAI risk is not just one single risk that should be added to an organization’s risk register like cyber risk or data privacy risk.</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Since GenAI amplifies the human type of intelligence that underlies every human activity, providing superhuman capabilities in a range of activities, it also creates brand new risks and it amplifies many existing risks. And this is only complicated further by the output of GenAI often being unpredictable and unexplainable.</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Organizations should therefore create their own risk taxonomy specifically for GenAI.</a:t>
            </a:r>
          </a:p>
          <a:p>
            <a:pPr marL="158750" indent="0">
              <a:lnSpc>
                <a:spcPct val="115000"/>
              </a:lnSpc>
              <a:buNone/>
            </a:pPr>
            <a:r>
              <a:rPr lang="en-US" sz="1800" dirty="0">
                <a:effectLst/>
                <a:latin typeface="Arial" panose="020B0604020202020204" pitchFamily="34" charset="0"/>
                <a:ea typeface="MS Mincho" panose="02020609040205080304" pitchFamily="49" charset="-128"/>
              </a:rPr>
              <a:t>Since GenAI risk will be so all-encompassing, it is key that organizations set risk tolerance levels for the various types of GenAI risk. Some risks will be very hard for organizations to meaningfully mitigate.</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This slide suggests one high-level GenAI risk taxonomy, with five categories. For each one, an example risk is provided.</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This is not meant to be a comprehensive list, but it can be used as a starting point for an organization looking to think through all the ways in which GenAI will impact its ability to execute its strategies.</a:t>
            </a:r>
            <a:endParaRPr lang="en-GB" sz="1800" dirty="0">
              <a:effectLst/>
              <a:latin typeface="Arial" panose="020B0604020202020204" pitchFamily="34" charset="0"/>
              <a:ea typeface="MS Mincho" panose="02020609040205080304" pitchFamily="49" charset="-128"/>
            </a:endParaRP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The first category is use of GenAI along intended, designated lines. Even if GenAI is “only” used as intended, it will disrupt multiple industries. For instance, the educational services industry is suffering because of students turning to ChatGPT. And Hollywood writers have been on strike, fearing that Generative AI will take their jobs. Generative AI fuels new types of competition with smaller companies getting superpowers and being able to take on bigger competitors. It will also lead to increased ease of entry for new disruptive startups in many industries.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Second, there will naturally be great misuse. People will use GenAI to mass produce highly tailored and personalized misinformation, including deepfakes. This will lead to an increase in fraud and extortion scams. Powerful technology that is easy to use will most certainly be used this way. Another example in this category is creation of code for malware, leading to an increase in cyberattacks.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Third, since GenAI leads to such productivity improvements, it will be adopted widely — soon perhaps in every Microsoft office product. However, since at least the current generations of GenAI tend to “hallucinate,” make up incorrect information and present it in a convincing way, there is great risk of inaccurate, incorrect AI-informed decision making.</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A fourth category could be structural effects on society. Some suggest that many jobs could be replaced by GenAI, and we may see large effects on unemployment. This is a risk where there is less that each individual organization can do to manage and mitigate, but it is essential that these scenarios are included in an organization’s scenario planning.</a:t>
            </a:r>
            <a:endParaRPr lang="en-GB" sz="1800" dirty="0">
              <a:effectLst/>
              <a:latin typeface="Arial" panose="020B0604020202020204" pitchFamily="34" charset="0"/>
              <a:ea typeface="MS Mincho" panose="02020609040205080304" pitchFamily="49" charset="-128"/>
            </a:endParaRPr>
          </a:p>
          <a:p>
            <a:pPr marL="158750" indent="0">
              <a:lnSpc>
                <a:spcPct val="115000"/>
              </a:lnSpc>
              <a:buNone/>
            </a:pPr>
            <a:r>
              <a:rPr lang="en-GB"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Finally, there is a fifth category, which has the most speculative risks. There has, for example, been speculation over the past decade that AIs that operate as agents, like the recent AutoGPT, if given goals that are misaligned with humanity, can end up causing massive harm to humanity. This is a set of risks that the individual organization cannot do much about, but it is an important set of risks to include in the discussion.</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Malcolm Murray.</a:t>
            </a:r>
          </a:p>
        </p:txBody>
      </p:sp>
    </p:spTree>
    <p:extLst>
      <p:ext uri="{BB962C8B-B14F-4D97-AF65-F5344CB8AC3E}">
        <p14:creationId xmlns:p14="http://schemas.microsoft.com/office/powerpoint/2010/main" val="1110596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3200" dirty="0"/>
              <a:t>If GenAI is to last, the trustworthiness issue must be resolved. Currently, generative AI tools creating images often make mistakes — for example, these tools are typically incapable of creating images that include words or coherent text of any kind</a:t>
            </a:r>
            <a:r>
              <a:rPr lang="en-US" sz="1800" dirty="0">
                <a:effectLst/>
                <a:latin typeface="Arial" panose="020B0604020202020204" pitchFamily="34" charset="0"/>
                <a:ea typeface="MS Mincho" panose="02020609040205080304" pitchFamily="49" charset="-128"/>
              </a:rPr>
              <a:t>. And tools like ChatGPT often “hallucinate,” and come up with incorrect responses. To make their output more trustworthy, these tools will need to make improvements in a few key areas.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First, focus on transparency. It will be hard for the machine learning to be transparent. Even the engineers creating generative AI models don’t fully know how the results work. But you can be transparent about the origin of the output. Make sure the output is always recognizable as machine generated. This could be done by adding a notification in textual output, a watermark in images and a form of vocal identification in generated voice output.</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Second, mind bias and accuracy. This is increasingly hard as generative AI training algorithms may not be very transparent and explainable. Bias and accuracy can be improved in a different way though — through the use of generative AI tools in the real world. This is called “reinforcement learning from human feedback.” The model improves itself through real-world interaction. However, be very aware of active trolling taking place. Bad actors will try to mess up your generative AI tools. Another way to counteract bias is through feeding the model corrective data. This will be a new skill to develop in the years to come. You could see this as “behavioral therapy” for AI.</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Privacy and security is the third area to address. Be very careful in feeding your intellectual property or other types of private data to a public LLM. Third parties may learn and use the data that belongs to you. The interesting thing is that generative AI itself may even be part of the solution. Generative AI is often used to create synthetic data.</a:t>
            </a:r>
            <a:endParaRPr lang="en-GB" sz="1800" dirty="0">
              <a:effectLst/>
              <a:latin typeface="Arial" panose="020B0604020202020204" pitchFamily="34" charset="0"/>
              <a:ea typeface="MS Mincho" panose="02020609040205080304" pitchFamily="49" charset="-128"/>
            </a:endParaRPr>
          </a:p>
          <a:p>
            <a:pPr marL="158750" indent="0">
              <a:lnSpc>
                <a:spcPct val="115000"/>
              </a:lnSpc>
              <a:buNone/>
            </a:pPr>
            <a:r>
              <a:rPr lang="en-GB"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Lastly, and most importantly, in everything you do with generative AI, promote tolerance for imperfection. It will improve, but it will make mistakes. Educate people on how to responsibly use generative AI tools. Embrace regulation that will help people use generative AI in appropriate ways. One best practice that has emerged is to keep generative AI systems in beta for a very long term — a clear indication that one should expect imperfection.</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Note that regulations will be different, and sometimes contradictory, across the world. For instance, Germany requires that all mail come through, otherwise it’s seen as censorship. The U.S. on the other hand, expects “offensive” emails to be filtered or this can be seen as harassment.</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Frank Buytendijk.</a:t>
            </a:r>
          </a:p>
        </p:txBody>
      </p:sp>
    </p:spTree>
    <p:extLst>
      <p:ext uri="{BB962C8B-B14F-4D97-AF65-F5344CB8AC3E}">
        <p14:creationId xmlns:p14="http://schemas.microsoft.com/office/powerpoint/2010/main" val="219888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5063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25" name="Google Shape;7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3497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0" name="Google Shape;73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AI’s contribution to society, communities and economies will come under increasing scrutiny. Executive leaders must be prepared to explain how AI will both positively and negatively impact sustainability performance. Benefits created through AI use cases must outweigh the impacts from training and development. </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Through the lens of greenhouse gas emissions. AI can be seen as part of the solution. Gartner estimates that AI can contribute to a 5% to 15% reduction of carbon dioxide equivalent (Co2e) emissions. But AI also consumes a significant amount of energy, not only through use, but also the embodied energy in IT assets. Increased energy consumption may become a license to operate issue, with investment in new energy generation taking time to deploy, while AI energy needs grow rapidly through iterative development and increased uptake.</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Executive leaders must have a sense of AI’s break-even points, where positive impacts exceed negative. Governance processes should be put in place to surface unintended consequences from decision making.</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Sarah Watt.</a:t>
            </a:r>
            <a:endParaRPr lang="en-GB" sz="1800" dirty="0">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2919678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0" name="Google Shape;75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AI’s use cases determine its impact. Across the UN Sustainable Development goals, positive and negative use cases can be identified. Sound governance is critical to identifying and managing unintended consequences from an application of AI. Executive leaders must put in place sound communications strategies around AI impacts — being mindful of greenwashing risks.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However, addressing the macro sustainability challenges and the ambitious goals set will require digital enablement.</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Sarah Watt.</a:t>
            </a:r>
          </a:p>
        </p:txBody>
      </p:sp>
    </p:spTree>
    <p:extLst>
      <p:ext uri="{BB962C8B-B14F-4D97-AF65-F5344CB8AC3E}">
        <p14:creationId xmlns:p14="http://schemas.microsoft.com/office/powerpoint/2010/main" val="3515340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1" name="Google Shape;81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Our research shows that 90% of business leaders state that technology is increasing sustainability maturity. From an enterprise-strategy-enablement point of view, digital solutions are needed. But this is about selecting the right type of solution to solve the right type of challenge and finding the right tool for the job. AI has a role to play when applied to complex systemic sustainability challenges.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Sarah Watt.</a:t>
            </a:r>
          </a:p>
        </p:txBody>
      </p:sp>
    </p:spTree>
    <p:extLst>
      <p:ext uri="{BB962C8B-B14F-4D97-AF65-F5344CB8AC3E}">
        <p14:creationId xmlns:p14="http://schemas.microsoft.com/office/powerpoint/2010/main" val="337555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19" name="Google Shape;81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8482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Businesses are often slow to allow new technology in the workplace. This happened with internet access and smartphone use, to name two examples. And in both cases executives were criticized for not being in touch with the rest of the world. Generative AI is following the same path. Customers and employees are using GenAI technologies at home, and expect the same sophistication and ease of use from the organizations they buy from (as customers), or work at (as employees). You can’t stop it.</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Frank Buytendijk.</a:t>
            </a:r>
          </a:p>
        </p:txBody>
      </p:sp>
    </p:spTree>
    <p:extLst>
      <p:ext uri="{BB962C8B-B14F-4D97-AF65-F5344CB8AC3E}">
        <p14:creationId xmlns:p14="http://schemas.microsoft.com/office/powerpoint/2010/main" val="1561679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1" name="Google Shape;83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The sudden popularity of generative AI changes the ways in which organizations should strategize for AI. Key aspects that will need attention include:</a:t>
            </a:r>
          </a:p>
          <a:p>
            <a:pPr>
              <a:lnSpc>
                <a:spcPct val="115000"/>
              </a:lnSpc>
            </a:pPr>
            <a:r>
              <a:rPr lang="en-US" sz="1800" b="1" dirty="0">
                <a:effectLst/>
                <a:latin typeface="Arial" panose="020B0604020202020204" pitchFamily="34" charset="0"/>
                <a:ea typeface="MS Mincho" panose="02020609040205080304" pitchFamily="49" charset="-128"/>
              </a:rPr>
              <a:t>Vision:</a:t>
            </a:r>
            <a:r>
              <a:rPr lang="en-US" sz="1800" dirty="0">
                <a:effectLst/>
                <a:latin typeface="Arial" panose="020B0604020202020204" pitchFamily="34" charset="0"/>
                <a:ea typeface="MS Mincho" panose="02020609040205080304" pitchFamily="49" charset="-128"/>
              </a:rPr>
              <a:t> Many organizations have been looking at AI as a means to automate tasks, and ultimately jobs. We believe that the effects of generative AI will be different — much more geared toward augmenting people in their jobs and activities.</a:t>
            </a:r>
          </a:p>
          <a:p>
            <a:pPr>
              <a:lnSpc>
                <a:spcPct val="115000"/>
              </a:lnSpc>
            </a:pPr>
            <a:r>
              <a:rPr lang="en-US" sz="1800" b="1" dirty="0">
                <a:effectLst/>
                <a:latin typeface="Arial" panose="020B0604020202020204" pitchFamily="34" charset="0"/>
                <a:ea typeface="MS Mincho" panose="02020609040205080304" pitchFamily="49" charset="-128"/>
              </a:rPr>
              <a:t>Roadmap:</a:t>
            </a:r>
            <a:r>
              <a:rPr lang="en-US" sz="1800" dirty="0">
                <a:effectLst/>
                <a:latin typeface="Arial" panose="020B0604020202020204" pitchFamily="34" charset="0"/>
                <a:ea typeface="MS Mincho" panose="02020609040205080304" pitchFamily="49" charset="-128"/>
              </a:rPr>
              <a:t> Many AI strategies have a three-year roadmap, with priorities lined out. AI so far has been seen as a business innovation. Every strategy should now be sped up, with results maximally one year out. And AI’s impact has changed as well. It is now business-critical.</a:t>
            </a:r>
          </a:p>
          <a:p>
            <a:pPr>
              <a:lnSpc>
                <a:spcPct val="115000"/>
              </a:lnSpc>
            </a:pPr>
            <a:r>
              <a:rPr lang="en-US" sz="1800" b="1" dirty="0">
                <a:effectLst/>
                <a:latin typeface="Arial" panose="020B0604020202020204" pitchFamily="34" charset="0"/>
                <a:ea typeface="MS Mincho" panose="02020609040205080304" pitchFamily="49" charset="-128"/>
              </a:rPr>
              <a:t>Use cases:</a:t>
            </a:r>
            <a:r>
              <a:rPr lang="en-US" sz="1800" dirty="0">
                <a:effectLst/>
                <a:latin typeface="Arial" panose="020B0604020202020204" pitchFamily="34" charset="0"/>
                <a:ea typeface="MS Mincho" panose="02020609040205080304" pitchFamily="49" charset="-128"/>
              </a:rPr>
              <a:t> These have changed too. Although AI is a wide-ranging set of technologies, one prominent category was predictive analytics. Generative AI shifts the focus of use cases toward generating artifacts, such as text, video, audio and computer code.</a:t>
            </a:r>
          </a:p>
          <a:p>
            <a:pPr>
              <a:lnSpc>
                <a:spcPct val="115000"/>
              </a:lnSpc>
            </a:pPr>
            <a:r>
              <a:rPr lang="en-US" sz="1800" b="1" dirty="0">
                <a:effectLst/>
                <a:latin typeface="Arial" panose="020B0604020202020204" pitchFamily="34" charset="0"/>
                <a:ea typeface="MS Mincho" panose="02020609040205080304" pitchFamily="49" charset="-128"/>
              </a:rPr>
              <a:t>Governance:</a:t>
            </a:r>
            <a:r>
              <a:rPr lang="en-US" sz="1800" dirty="0">
                <a:effectLst/>
                <a:latin typeface="Arial" panose="020B0604020202020204" pitchFamily="34" charset="0"/>
                <a:ea typeface="MS Mincho" panose="02020609040205080304" pitchFamily="49" charset="-128"/>
              </a:rPr>
              <a:t> The governance structure options around AI have been fragmented. Some organized it in IT, others in data and analytics or other places. Now is the time to change that. There needs to be clear delineation of business responsibility. It was already a best practice to establish AI ethics committees, but now, they have become a necessity.</a:t>
            </a:r>
          </a:p>
          <a:p>
            <a:pPr>
              <a:lnSpc>
                <a:spcPct val="115000"/>
              </a:lnSpc>
            </a:pPr>
            <a:r>
              <a:rPr lang="en-US" sz="1800" b="1" dirty="0">
                <a:effectLst/>
                <a:latin typeface="Arial" panose="020B0604020202020204" pitchFamily="34" charset="0"/>
                <a:ea typeface="MS Mincho" panose="02020609040205080304" pitchFamily="49" charset="-128"/>
              </a:rPr>
              <a:t>Talent:</a:t>
            </a:r>
            <a:r>
              <a:rPr lang="en-US" sz="1800" dirty="0">
                <a:effectLst/>
                <a:latin typeface="Arial" panose="020B0604020202020204" pitchFamily="34" charset="0"/>
                <a:ea typeface="MS Mincho" panose="02020609040205080304" pitchFamily="49" charset="-128"/>
              </a:rPr>
              <a:t> Most organizations organized their AI specialists in an AI center of excellence. But with generative AI, everyone will be using AI tools, and the focus should shift to educating every employee on how to responsibly use GenAI tools.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Erick Brethenoux.</a:t>
            </a:r>
          </a:p>
        </p:txBody>
      </p:sp>
    </p:spTree>
    <p:extLst>
      <p:ext uri="{BB962C8B-B14F-4D97-AF65-F5344CB8AC3E}">
        <p14:creationId xmlns:p14="http://schemas.microsoft.com/office/powerpoint/2010/main" val="1316971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9" name="Google Shape;84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Erick Brethenoux.</a:t>
            </a:r>
          </a:p>
        </p:txBody>
      </p:sp>
    </p:spTree>
    <p:extLst>
      <p:ext uri="{BB962C8B-B14F-4D97-AF65-F5344CB8AC3E}">
        <p14:creationId xmlns:p14="http://schemas.microsoft.com/office/powerpoint/2010/main" val="3273650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4" name="Google Shape;85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474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3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9" name="Google Shape;85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Through 2026, despite all the advancements in AI, the global jobs impact will be neutral —meaning there will not be a net decrease or increase. That’s because, despite all the hype, it will take a while before there will be significant job impact. Some jobs will disappear and some will be created, but this will be a slow process overall, taking years. There is a process of budgeting, full-time equivalent (FTE) calculations, and other tasks. If job losses occur after the hype dies down, generative AI will hit the “Trough of Disillusionment” in the Hype Cycle. Moreover, in the coming years, Gartner estimates that only 15% of organizations will be able to get the most out of advances in generative AI.</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By 2026, more than 100 million humans will engage robocolleagues (synthetic virtual colleagues) to contribute to enterprise work. Rather than framing our conversation about jobs being displaced, we should think of generative AI as a way to augment jobs. There will be millions of people that will be able to assign certain tasks to robocolleagues.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By 2036, AI solutions introduced to augment or autonomously deliver tasks, activities or jobs will result in more than 500 million net new human jobs. Although in the short term, the job impact will be minimal, the long-term impact will be significant. </a:t>
            </a:r>
            <a:r>
              <a:rPr lang="en-US" sz="1800" dirty="0">
                <a:effectLst/>
                <a:latin typeface="Arial" panose="020B0604020202020204" pitchFamily="34" charset="0"/>
              </a:rPr>
              <a:t>Our calculations show that there is reason to be optimistic. This increase of 500 million new human jobs will be largely due to a democratization of skills and roles</a:t>
            </a:r>
            <a:r>
              <a:rPr lang="en-US" sz="1800" dirty="0">
                <a:effectLst/>
                <a:latin typeface="Arial" panose="020B0604020202020204" pitchFamily="34" charset="0"/>
                <a:ea typeface="MS Mincho" panose="02020609040205080304" pitchFamily="49" charset="-128"/>
              </a:rPr>
              <a:t>, making previously highly specialized jobs, such as those in healthcare or the legal industry, much more accessible for others. This will lead to massive growth of the jobs market.</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Fran Karamouzis.</a:t>
            </a:r>
          </a:p>
        </p:txBody>
      </p:sp>
    </p:spTree>
    <p:extLst>
      <p:ext uri="{BB962C8B-B14F-4D97-AF65-F5344CB8AC3E}">
        <p14:creationId xmlns:p14="http://schemas.microsoft.com/office/powerpoint/2010/main" val="24095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There are many definitions of AI, and many AI technologies with differing capabilities and uses. Generative AI is composed of multiple technologies as well. This slide provides some short definitions, mostly to distinguish ChatGPT as a product from overall large language models, foundational models and the umbrella term of generative AI.</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Penny Gillespie and Anthony Mullen.</a:t>
            </a:r>
          </a:p>
        </p:txBody>
      </p:sp>
    </p:spTree>
    <p:extLst>
      <p:ext uri="{BB962C8B-B14F-4D97-AF65-F5344CB8AC3E}">
        <p14:creationId xmlns:p14="http://schemas.microsoft.com/office/powerpoint/2010/main" val="4273926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4" name="Google Shape;89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b="1" dirty="0">
                <a:effectLst/>
                <a:latin typeface="Arial" panose="020B0604020202020204" pitchFamily="34" charset="0"/>
                <a:ea typeface="MS Mincho" panose="02020609040205080304" pitchFamily="49" charset="-128"/>
              </a:rPr>
              <a:t>Weather prediction:</a:t>
            </a:r>
            <a:r>
              <a:rPr lang="en-US" sz="1800" dirty="0">
                <a:effectLst/>
                <a:latin typeface="Arial" panose="020B0604020202020204" pitchFamily="34" charset="0"/>
                <a:ea typeface="MS Mincho" panose="02020609040205080304" pitchFamily="49" charset="-128"/>
              </a:rPr>
              <a:t> Weather prediction involves complex models, workflows, and real-time interpretation. These are tasks that AI tools already master.</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Competing in video games:</a:t>
            </a:r>
            <a:r>
              <a:rPr lang="en-US" sz="1800" dirty="0">
                <a:effectLst/>
                <a:latin typeface="Arial" panose="020B0604020202020204" pitchFamily="34" charset="0"/>
                <a:ea typeface="MS Mincho" panose="02020609040205080304" pitchFamily="49" charset="-128"/>
              </a:rPr>
              <a:t> AI systems will continuously increase their usage of player behavioral prediction, adversarial strategy and spatial awareness to outperform human players.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Language translation:</a:t>
            </a:r>
            <a:r>
              <a:rPr lang="en-US" sz="1800" dirty="0">
                <a:effectLst/>
                <a:latin typeface="Arial" panose="020B0604020202020204" pitchFamily="34" charset="0"/>
                <a:ea typeface="MS Mincho" panose="02020609040205080304" pitchFamily="49" charset="-128"/>
              </a:rPr>
              <a:t> AI is already much better at translation in certain dimensions like speed and consistency. However, humans can bring unique cultural awareness for more complex or creative translation. The combination, with AI supporting human translators is currently the best option. However, this might quickly change with the rapid improvement of large language models, which can translate large documents in sophisticated ways, even for rare languages. For more information, see </a:t>
            </a:r>
            <a:r>
              <a:rPr lang="en-US" sz="1800" u="sng" dirty="0">
                <a:solidFill>
                  <a:srgbClr val="0000FF"/>
                </a:solidFill>
                <a:effectLst/>
                <a:latin typeface="Arial" panose="020B0604020202020204" pitchFamily="34" charset="0"/>
                <a:ea typeface="MS Mincho" panose="02020609040205080304" pitchFamily="49" charset="-128"/>
                <a:hlinkClick r:id="rId3"/>
              </a:rPr>
              <a:t>Maverick* Research: Machine Translation Can Save the World</a:t>
            </a:r>
            <a:r>
              <a:rPr lang="en-US" altLang="ja-JP" sz="1800" u="sng" dirty="0">
                <a:solidFill>
                  <a:srgbClr val="0000FF"/>
                </a:solidFill>
                <a:effectLst/>
                <a:latin typeface="Arial" panose="020B0604020202020204" pitchFamily="34" charset="0"/>
                <a:ea typeface="MS Mincho" panose="02020609040205080304" pitchFamily="49" charset="-128"/>
                <a:hlinkClick r:id="rId3"/>
              </a:rPr>
              <a:t>’</a:t>
            </a:r>
            <a:r>
              <a:rPr lang="en-US" sz="1800" u="sng" dirty="0">
                <a:solidFill>
                  <a:srgbClr val="0000FF"/>
                </a:solidFill>
                <a:effectLst/>
                <a:latin typeface="Arial" panose="020B0604020202020204" pitchFamily="34" charset="0"/>
                <a:ea typeface="MS Mincho" panose="02020609040205080304" pitchFamily="49" charset="-128"/>
                <a:hlinkClick r:id="rId3"/>
              </a:rPr>
              <a:t>s Languages From Extinction</a:t>
            </a:r>
            <a:r>
              <a:rPr lang="en-US" sz="1800" u="sng" dirty="0">
                <a:solidFill>
                  <a:srgbClr val="0000FF"/>
                </a:solidFill>
                <a:effectLst/>
                <a:latin typeface="Arial" panose="020B0604020202020204" pitchFamily="34" charset="0"/>
                <a:ea typeface="MS Mincho" panose="02020609040205080304" pitchFamily="49" charset="-128"/>
              </a:rPr>
              <a:t> </a:t>
            </a:r>
            <a:r>
              <a:rPr lang="en-US" sz="1800" dirty="0">
                <a:solidFill>
                  <a:srgbClr val="000000"/>
                </a:solidFill>
                <a:effectLst/>
                <a:latin typeface="Arial" panose="020B0604020202020204" pitchFamily="34" charset="0"/>
                <a:ea typeface="MS Mincho" panose="02020609040205080304" pitchFamily="49" charset="-128"/>
              </a:rPr>
              <a:t>(G00773251).</a:t>
            </a:r>
            <a:endParaRPr lang="en-US" sz="1800" dirty="0">
              <a:effectLst/>
              <a:latin typeface="Arial" panose="020B0604020202020204" pitchFamily="34" charset="0"/>
              <a:ea typeface="MS Mincho" panose="02020609040205080304" pitchFamily="49" charset="-128"/>
            </a:endParaRP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Voice/facial recognition:</a:t>
            </a:r>
            <a:r>
              <a:rPr lang="en-US" sz="1800" dirty="0">
                <a:effectLst/>
                <a:latin typeface="Arial" panose="020B0604020202020204" pitchFamily="34" charset="0"/>
                <a:ea typeface="MS Mincho" panose="02020609040205080304" pitchFamily="49" charset="-128"/>
              </a:rPr>
              <a:t> AI already assists in recognizing human voice and facial features</a:t>
            </a:r>
            <a:r>
              <a:rPr lang="en-US" sz="1800" u="sng" dirty="0">
                <a:solidFill>
                  <a:srgbClr val="65B4B4"/>
                </a:solidFill>
                <a:effectLst/>
                <a:latin typeface="Arial" panose="020B0604020202020204" pitchFamily="34" charset="0"/>
                <a:ea typeface="MS Mincho" panose="02020609040205080304" pitchFamily="49" charset="-128"/>
              </a:rPr>
              <a:t>,</a:t>
            </a:r>
            <a:r>
              <a:rPr lang="en-US" sz="1800" dirty="0">
                <a:effectLst/>
                <a:latin typeface="Arial" panose="020B0604020202020204" pitchFamily="34" charset="0"/>
                <a:ea typeface="MS Mincho" panose="02020609040205080304" pitchFamily="49" charset="-128"/>
              </a:rPr>
              <a:t> but humans are still much better at these tasks. This will change as facial- and voice-recognition models improve.</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Driving a car: </a:t>
            </a:r>
            <a:r>
              <a:rPr lang="en-US" sz="1800" dirty="0">
                <a:effectLst/>
                <a:latin typeface="Arial" panose="020B0604020202020204" pitchFamily="34" charset="0"/>
                <a:ea typeface="MS Mincho" panose="02020609040205080304" pitchFamily="49" charset="-128"/>
              </a:rPr>
              <a:t>Drivers will be increasingly assisted by AI in control of the vehicle, navigation and avoidance of collisions. We are expecting full autonomy to be allowed by the end of the 2020s. For more information, see </a:t>
            </a:r>
            <a:r>
              <a:rPr lang="en-US" sz="1800" u="sng" dirty="0">
                <a:solidFill>
                  <a:srgbClr val="0000FF"/>
                </a:solidFill>
                <a:effectLst/>
                <a:latin typeface="Arial" panose="020B0604020202020204" pitchFamily="34" charset="0"/>
                <a:ea typeface="MS Mincho" panose="02020609040205080304" pitchFamily="49" charset="-128"/>
                <a:hlinkClick r:id="rId4"/>
              </a:rPr>
              <a:t>Emerging Tech: The Future of Autonomous Vehicles</a:t>
            </a:r>
            <a:r>
              <a:rPr lang="en-US" sz="1800" dirty="0">
                <a:effectLst/>
                <a:latin typeface="Arial" panose="020B0604020202020204" pitchFamily="34" charset="0"/>
                <a:ea typeface="MS Mincho" panose="02020609040205080304" pitchFamily="49" charset="-128"/>
              </a:rPr>
              <a:t> (G00759769).</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Medical diagnosis:</a:t>
            </a:r>
            <a:r>
              <a:rPr lang="en-US" sz="1800" dirty="0">
                <a:effectLst/>
                <a:latin typeface="Arial" panose="020B0604020202020204" pitchFamily="34" charset="0"/>
                <a:ea typeface="MS Mincho" panose="02020609040205080304" pitchFamily="49" charset="-128"/>
              </a:rPr>
              <a:t> AI can uncover complex patterns in patient data and clinical images that humans cannot. However, medical diagnosis requires causal reasoning, which current AI struggles with, making human and AI teams the best current option. Rapid advances in causal AI could tip the balance toward AI taking over as the more accurate option.</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Software programming:</a:t>
            </a:r>
            <a:r>
              <a:rPr lang="en-US" sz="1800" dirty="0">
                <a:effectLst/>
                <a:latin typeface="Arial" panose="020B0604020202020204" pitchFamily="34" charset="0"/>
                <a:ea typeface="MS Mincho" panose="02020609040205080304" pitchFamily="49" charset="-128"/>
              </a:rPr>
              <a:t> Software programming is a creative endeavor. Humans can be greatly assisted by GenAI proposing solutions to problems and generating the associated code, but it will not replace humans because it lacks context, judgment and contextual knowledge. For more information, see The Ai Weekly article, </a:t>
            </a:r>
            <a:r>
              <a:rPr lang="en-US" sz="1800" u="sng" dirty="0">
                <a:solidFill>
                  <a:srgbClr val="0000FF"/>
                </a:solidFill>
                <a:effectLst/>
                <a:latin typeface="Arial" panose="020B0604020202020204" pitchFamily="34" charset="0"/>
                <a:ea typeface="MS Mincho" panose="02020609040205080304" pitchFamily="49" charset="-128"/>
                <a:hlinkClick r:id="rId5"/>
              </a:rPr>
              <a:t>Will ChatGPT Replace Developers?</a:t>
            </a: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Creating financial analysis: </a:t>
            </a:r>
            <a:r>
              <a:rPr lang="en-US" sz="1800" dirty="0">
                <a:effectLst/>
                <a:latin typeface="Arial" panose="020B0604020202020204" pitchFamily="34" charset="0"/>
                <a:ea typeface="MS Mincho" panose="02020609040205080304" pitchFamily="49" charset="-128"/>
              </a:rPr>
              <a:t>AI and machine learning is helping humans automate and run large and complex financial models, but it is unlikely to outperform people in identifying investment opportunities and making new recommendations.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Creating music:</a:t>
            </a:r>
            <a:r>
              <a:rPr lang="en-US" sz="1800" dirty="0">
                <a:effectLst/>
                <a:latin typeface="Arial" panose="020B0604020202020204" pitchFamily="34" charset="0"/>
                <a:ea typeface="MS Mincho" panose="02020609040205080304" pitchFamily="49" charset="-128"/>
              </a:rPr>
              <a:t> AI can help generate ideas, helping humans to create music. It can combine preexisting musical works, but it lacks the creativity needed to generate original art.</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Writing best-selling book:</a:t>
            </a:r>
            <a:r>
              <a:rPr lang="en-US" sz="1800" dirty="0">
                <a:effectLst/>
                <a:latin typeface="Arial" panose="020B0604020202020204" pitchFamily="34" charset="0"/>
                <a:ea typeface="MS Mincho" panose="02020609040205080304" pitchFamily="49" charset="-128"/>
              </a:rPr>
              <a:t> AI can help humans gain additional context on a new topic, but writing new stories and creating engaging and compelling plots are aspects not present in current AI. Machine learning algorithms can help in analyzing vast amount of text to create plot structures, but they may not be novel.</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Moral and ethical reasoning: </a:t>
            </a:r>
            <a:r>
              <a:rPr lang="en-US" sz="1800" dirty="0">
                <a:effectLst/>
                <a:latin typeface="Arial" panose="020B0604020202020204" pitchFamily="34" charset="0"/>
                <a:ea typeface="MS Mincho" panose="02020609040205080304" pitchFamily="49" charset="-128"/>
              </a:rPr>
              <a:t>Ethical reasoning requires subjective judgments based on the unique human life experience. AI, even very advanced AI, is unlikely to properly consider the complexities and contradictions of human values and preferences. AI can still be useful in implementing ethical principles, but ethical reflection and deliberation will remain a uniquely human activity for the next 10 years.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Building new scientific theories:</a:t>
            </a:r>
            <a:r>
              <a:rPr lang="en-US" sz="1800" dirty="0">
                <a:effectLst/>
                <a:latin typeface="Arial" panose="020B0604020202020204" pitchFamily="34" charset="0"/>
                <a:ea typeface="MS Mincho" panose="02020609040205080304" pitchFamily="49" charset="-128"/>
              </a:rPr>
              <a:t> AI already greatly contributes to science. However, creating fundamentally new scientific theories requires not only domain knowledge, but an ability to reason abstractly and creatively, connecting ideas from different domains. AI is currently incapable of doing any of these things.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b="1" dirty="0">
                <a:effectLst/>
                <a:latin typeface="Arial" panose="020B0604020202020204" pitchFamily="34" charset="0"/>
                <a:ea typeface="MS Mincho" panose="02020609040205080304" pitchFamily="49" charset="-128"/>
              </a:rPr>
              <a:t>Personal care and therapy:</a:t>
            </a:r>
            <a:r>
              <a:rPr lang="en-US" sz="1800" dirty="0">
                <a:effectLst/>
                <a:latin typeface="Arial" panose="020B0604020202020204" pitchFamily="34" charset="0"/>
                <a:ea typeface="MS Mincho" panose="02020609040205080304" pitchFamily="49" charset="-128"/>
              </a:rPr>
              <a:t> Although </a:t>
            </a:r>
            <a:r>
              <a:rPr lang="en-US" sz="1800" dirty="0" err="1">
                <a:effectLst/>
                <a:latin typeface="Arial" panose="020B0604020202020204" pitchFamily="34" charset="0"/>
                <a:ea typeface="MS Mincho" panose="02020609040205080304" pitchFamily="49" charset="-128"/>
              </a:rPr>
              <a:t>ChatGPT</a:t>
            </a:r>
            <a:r>
              <a:rPr lang="en-US" sz="1800" dirty="0">
                <a:effectLst/>
                <a:latin typeface="Arial" panose="020B0604020202020204" pitchFamily="34" charset="0"/>
                <a:ea typeface="MS Mincho" panose="02020609040205080304" pitchFamily="49" charset="-128"/>
              </a:rPr>
              <a:t> scored better on “empathy” than doctors (for more information, see the Axios article, </a:t>
            </a:r>
            <a:r>
              <a:rPr lang="en-US" sz="1800" u="sng" dirty="0">
                <a:solidFill>
                  <a:srgbClr val="0000FF"/>
                </a:solidFill>
                <a:effectLst/>
                <a:latin typeface="Arial" panose="020B0604020202020204" pitchFamily="34" charset="0"/>
                <a:ea typeface="MS Mincho" panose="02020609040205080304" pitchFamily="49" charset="-128"/>
                <a:hlinkClick r:id="rId6"/>
              </a:rPr>
              <a:t>ChatGPT Might Show More Empathy Than Docs, Study Finds</a:t>
            </a:r>
            <a:r>
              <a:rPr lang="en-US" sz="1800" dirty="0">
                <a:effectLst/>
                <a:latin typeface="Arial" panose="020B0604020202020204" pitchFamily="34" charset="0"/>
                <a:ea typeface="MS Mincho" panose="02020609040205080304" pitchFamily="49" charset="-128"/>
              </a:rPr>
              <a:t>), there is a physical aspect to care and therapy as well. These are not capabilities and traits that AI systems have or will have in the next 10 years. For more information, see The Washington Post article, </a:t>
            </a:r>
            <a:r>
              <a:rPr lang="en-US" sz="1800" u="sng" dirty="0">
                <a:solidFill>
                  <a:srgbClr val="0000FF"/>
                </a:solidFill>
                <a:effectLst/>
                <a:latin typeface="Arial" panose="020B0604020202020204" pitchFamily="34" charset="0"/>
                <a:ea typeface="MS Mincho" panose="02020609040205080304" pitchFamily="49" charset="-128"/>
                <a:hlinkClick r:id="rId7"/>
              </a:rPr>
              <a:t>AI Isn’t Yet Going to Take Your Job — But You May Have to Work With It</a:t>
            </a: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Gunjan Gupta.</a:t>
            </a:r>
          </a:p>
        </p:txBody>
      </p:sp>
    </p:spTree>
    <p:extLst>
      <p:ext uri="{BB962C8B-B14F-4D97-AF65-F5344CB8AC3E}">
        <p14:creationId xmlns:p14="http://schemas.microsoft.com/office/powerpoint/2010/main" val="3680711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6" name="Google Shape;96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A 2023 Goldman Sachs report estimated 300 million jobs could be lost or degraded by AI (for more information, see the Forbes article, </a:t>
            </a:r>
            <a:r>
              <a:rPr lang="en-US" sz="1800" u="sng" dirty="0">
                <a:solidFill>
                  <a:srgbClr val="0000FF"/>
                </a:solidFill>
                <a:effectLst/>
                <a:latin typeface="Arial" panose="020B0604020202020204" pitchFamily="34" charset="0"/>
                <a:ea typeface="MS Mincho" panose="02020609040205080304" pitchFamily="49" charset="-128"/>
                <a:hlinkClick r:id="rId3"/>
              </a:rPr>
              <a:t>Goldman Sachs Predicts 300 Million Jobs Will Be Lost Or Degraded By Artificial Intelligence</a:t>
            </a:r>
            <a:r>
              <a:rPr lang="en-US" sz="1800" dirty="0">
                <a:effectLst/>
                <a:latin typeface="Arial" panose="020B0604020202020204" pitchFamily="34" charset="0"/>
                <a:ea typeface="MS Mincho" panose="02020609040205080304" pitchFamily="49" charset="-128"/>
              </a:rPr>
              <a:t>). We do not share that pessimism. Per our analysis, Gartner expects to see a net surplus of jobs globally. But you can expect to recalibrate your vocabulary — the word “job” will no longer be exclusively used to refer to human employment. AI solutions (robocolleagues in the form of synthetic virtual workers) will boost productivity or even execute many job tasks.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Gartner expects that in the next decade AI will lead to a worldwide net growth in total human jobs — in fact, AI will lead to many newly created occupations.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rPr>
              <a:t>We agree that many job tasks or activities, performed by people, will change radically, with roles and job titles being restructured and renamed in many cases (hence, some may refer to them as disappearing jobs). We consider this value enhancement. However, Gartner predicts that changes of this magnitude will occur in less than 20% of total occupations worldwide.</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In the end, Gartner predicts that a majority of jobs (over 60%) will have some form of (virtual) robocolleagues that will either highly augment the human role or perform certain activities or tasks autonomously.</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Fran Karamouzis.</a:t>
            </a:r>
          </a:p>
        </p:txBody>
      </p:sp>
    </p:spTree>
    <p:extLst>
      <p:ext uri="{BB962C8B-B14F-4D97-AF65-F5344CB8AC3E}">
        <p14:creationId xmlns:p14="http://schemas.microsoft.com/office/powerpoint/2010/main" val="3119992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buNone/>
            </a:pPr>
            <a:r>
              <a:rPr lang="en-US" sz="1800" dirty="0">
                <a:effectLst/>
                <a:latin typeface="Arial" panose="020B0604020202020204" pitchFamily="34" charset="0"/>
                <a:ea typeface="MS Mincho" panose="02020609040205080304" pitchFamily="49" charset="-128"/>
              </a:rPr>
              <a:t>Most jobs will be recalibrated by the augmentation of the overall evaluation process. Like manual labor was optimized in the days of “scientific management,” every knowledge job will be reviewed under an intense spotlight. Each job will be separated into individual activities and tasks, and these will be scrutinized. Choices must be made as to whether tasks should be executed by an AI, a human being, or a combination of both. ​</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Initially the most common impact for the next decade will not be to replace people, but to augment jobs.</a:t>
            </a:r>
          </a:p>
          <a:p>
            <a:pPr marL="158750" indent="0">
              <a:lnSpc>
                <a:spcPct val="115000"/>
              </a:lnSpc>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Augmentation will occur in two forms:</a:t>
            </a:r>
          </a:p>
          <a:p>
            <a:pPr marL="501650" indent="-342900">
              <a:lnSpc>
                <a:spcPct val="115000"/>
              </a:lnSpc>
              <a:buFont typeface="+mj-lt"/>
              <a:buAutoNum type="arabicPeriod"/>
            </a:pPr>
            <a:r>
              <a:rPr lang="en-US" sz="1800" b="1" dirty="0">
                <a:effectLst/>
                <a:latin typeface="Arial" panose="020B0604020202020204" pitchFamily="34" charset="0"/>
                <a:ea typeface="MS Mincho" panose="02020609040205080304" pitchFamily="49" charset="-128"/>
              </a:rPr>
              <a:t>Expanding or complementing existing jobs:</a:t>
            </a:r>
            <a:r>
              <a:rPr lang="en-US" sz="1800" dirty="0">
                <a:effectLst/>
                <a:latin typeface="Arial" panose="020B0604020202020204" pitchFamily="34" charset="0"/>
                <a:ea typeface="MS Mincho" panose="02020609040205080304" pitchFamily="49" charset="-128"/>
              </a:rPr>
              <a:t> People will be supported by AI. They will use AI applications to increase speed, boost quality and lower error rates.</a:t>
            </a:r>
          </a:p>
          <a:p>
            <a:pPr marL="501650" indent="-342900">
              <a:lnSpc>
                <a:spcPct val="115000"/>
              </a:lnSpc>
              <a:buFont typeface="+mj-lt"/>
              <a:buAutoNum type="arabicPeriod"/>
            </a:pPr>
            <a:r>
              <a:rPr lang="en-US" sz="1800" b="1" dirty="0">
                <a:effectLst/>
                <a:latin typeface="Arial" panose="020B0604020202020204" pitchFamily="34" charset="0"/>
                <a:ea typeface="MS Mincho" panose="02020609040205080304" pitchFamily="49" charset="-128"/>
              </a:rPr>
              <a:t>Creating new jobs:</a:t>
            </a:r>
            <a:r>
              <a:rPr lang="en-US" sz="1800" dirty="0">
                <a:effectLst/>
                <a:latin typeface="Arial" panose="020B0604020202020204" pitchFamily="34" charset="0"/>
                <a:ea typeface="MS Mincho" panose="02020609040205080304" pitchFamily="49" charset="-128"/>
              </a:rPr>
              <a:t> People will augment AI, leading to a democratization of jobs, making them accessible to a group larger than only specialists. In healthcare, caretakers will coach people through AI-driven examinations and procedures. </a:t>
            </a:r>
            <a:r>
              <a:rPr lang="en-US" sz="3200" dirty="0"/>
              <a:t>The legal profession will create new jobs to allow people to interpret the output of legal AI (including contracts or even preliminary rulings) and explain next steps..</a:t>
            </a:r>
          </a:p>
          <a:p>
            <a:pPr marL="158750" indent="0">
              <a:lnSpc>
                <a:spcPct val="115000"/>
              </a:lnSpc>
              <a:buFont typeface="+mj-lt"/>
              <a:buNone/>
            </a:pPr>
            <a:r>
              <a:rPr lang="en-US" sz="1800" dirty="0">
                <a:effectLst/>
                <a:latin typeface="Arial" panose="020B0604020202020204" pitchFamily="34" charset="0"/>
                <a:ea typeface="MS Mincho" panose="02020609040205080304" pitchFamily="49" charset="-128"/>
              </a:rPr>
              <a:t> </a:t>
            </a:r>
          </a:p>
          <a:p>
            <a:pPr marL="158750" indent="0">
              <a:lnSpc>
                <a:spcPct val="115000"/>
              </a:lnSpc>
              <a:buNone/>
            </a:pPr>
            <a:r>
              <a:rPr lang="en-US" sz="1800" dirty="0">
                <a:effectLst/>
                <a:latin typeface="Arial" panose="020B0604020202020204" pitchFamily="34" charset="0"/>
                <a:ea typeface="MS Mincho" panose="02020609040205080304" pitchFamily="49" charset="-128"/>
              </a:rPr>
              <a:t>For more information, contact Fran Karamouzis.</a:t>
            </a:r>
          </a:p>
        </p:txBody>
      </p:sp>
    </p:spTree>
    <p:extLst>
      <p:ext uri="{BB962C8B-B14F-4D97-AF65-F5344CB8AC3E}">
        <p14:creationId xmlns:p14="http://schemas.microsoft.com/office/powerpoint/2010/main" val="508673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We’ve had breakthroughs in AI in the last few years, but ChatGPT and other forms of generative AI seem to be different. In 2016, Google’s AlphaGo beat Lee Sedol, world Go champion (while the 2022 defeat of KataGo by a high-ranking amateur showed some of the limitations that AI is currently facing). MuZero learns games quickly without being taught the rules. AI now beats humans in complex video games. Progress has been breathtaking.</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Still, ChatGTP set the record for fastest growing application. AlphaGo was impressive, but it didn’t change the world in the way that ChatGPT did. Why? Because ChatGPT scales, and people can use it for useful things. </a:t>
            </a:r>
            <a:r>
              <a:rPr lang="en-US" sz="1800" dirty="0">
                <a:solidFill>
                  <a:schemeClr val="dk1"/>
                </a:solidFill>
              </a:rPr>
              <a:t>Changes usually happen gradually across many different places, markets and technologies. </a:t>
            </a:r>
            <a:r>
              <a:rPr lang="en-US" sz="1800" dirty="0">
                <a:effectLst/>
                <a:latin typeface="Arial" panose="020B0604020202020204" pitchFamily="34" charset="0"/>
                <a:ea typeface="MS Mincho" panose="02020609040205080304" pitchFamily="49" charset="-128"/>
              </a:rPr>
              <a:t>ChatGPT immediately hit an ignition point.</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Frank Buytendijk.</a:t>
            </a:r>
          </a:p>
        </p:txBody>
      </p:sp>
    </p:spTree>
    <p:extLst>
      <p:ext uri="{BB962C8B-B14F-4D97-AF65-F5344CB8AC3E}">
        <p14:creationId xmlns:p14="http://schemas.microsoft.com/office/powerpoint/2010/main" val="308987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The quote, “We shape our tools, and thereafter our tools shape us” is often used to explain that people are technological beings. Creating technologies is our evolutionary advantage and has helped us to survive. The impact of agricultural tools shaped society. The steam engine and printing press reshaped and industrialized society. The internet and now AI are reshaping society and humanity again. </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Frank Buytendijk.</a:t>
            </a:r>
          </a:p>
        </p:txBody>
      </p:sp>
    </p:spTree>
    <p:extLst>
      <p:ext uri="{BB962C8B-B14F-4D97-AF65-F5344CB8AC3E}">
        <p14:creationId xmlns:p14="http://schemas.microsoft.com/office/powerpoint/2010/main" val="34076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Some experts argue that AI is just a technology, but that misses the bigger picture. It is attractive to frame generative AI in terms of business benefits, but that also misses part of the picture.</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Generative AI is moving us closer to what is called a “sociotechnical society,” in which people and machines are more integrated.</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How AI behaves can teach us something about ourselves. How do we learn as human beings? What do we learn about human intelligence through developing artificial intelligence?</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Frank Buytendijk.</a:t>
            </a:r>
            <a:endParaRPr lang="en-GB" sz="1800" dirty="0">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339781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Sixty-eight percent of executives queried at a Gartner webinar said they see more benefits than risks from generative AI</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Only 5% of respondents to the Beyond the Hype Webinar Poll said there will be increased risk from generative AI. However, this data comes with a note of caution that initial enthusiasm for a new technology can give way to disillusionment once implementation begins. It</a:t>
            </a:r>
            <a:r>
              <a:rPr lang="en-US" altLang="ja-JP" sz="1800" dirty="0">
                <a:effectLst/>
                <a:latin typeface="Arial" panose="020B0604020202020204" pitchFamily="34" charset="0"/>
                <a:ea typeface="MS Mincho" panose="02020609040205080304" pitchFamily="49" charset="-128"/>
              </a:rPr>
              <a:t>’</a:t>
            </a:r>
            <a:r>
              <a:rPr lang="en-US" sz="1800" dirty="0">
                <a:effectLst/>
                <a:latin typeface="Arial" panose="020B0604020202020204" pitchFamily="34" charset="0"/>
                <a:ea typeface="MS Mincho" panose="02020609040205080304" pitchFamily="49" charset="-128"/>
              </a:rPr>
              <a:t>s likely that organizations will encounter a host of trust, risk, security, privacy and ethical questions as they start to develop generative AI.</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The webinar cited was held in 2023 on 30 March and 21 April with 1,465 and 1,079 respondents to the polling respectively, for a total of 2,554. Results of these polls should not be taken to represent all executives as the survey responses come from a population that had expressed interest in AI by attending a Gartner webinar on the subject.</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Fran Karamouzis.</a:t>
            </a:r>
          </a:p>
        </p:txBody>
      </p:sp>
    </p:spTree>
    <p:extLst>
      <p:ext uri="{BB962C8B-B14F-4D97-AF65-F5344CB8AC3E}">
        <p14:creationId xmlns:p14="http://schemas.microsoft.com/office/powerpoint/2010/main" val="3287064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8" name="Google Shape;48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263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Most of the recent public conversation and media attention has focused on chatbots and their accuracy, hallucinations and potential for societal impact. Generative AI also represents a new frontier when it comes to business operations and productivity. While we anticipate use cases are going to expand and proliferate quickly, we believe that the short-term use cases will primarily be around product development, customer experience and interaction, and employee productivity.</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This slide highlights how generative AI is changing product development beyond the most obvious examples where the product is easily replicated.</a:t>
            </a:r>
          </a:p>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a:p>
            <a:pPr marL="158750" indent="0">
              <a:lnSpc>
                <a:spcPct val="115000"/>
              </a:lnSpc>
              <a:spcBef>
                <a:spcPts val="1200"/>
              </a:spcBef>
              <a:spcAft>
                <a:spcPts val="1200"/>
              </a:spcAft>
              <a:buNone/>
            </a:pPr>
            <a:r>
              <a:rPr lang="en-US" sz="1800" dirty="0">
                <a:effectLst/>
                <a:latin typeface="Arial" panose="020B0604020202020204" pitchFamily="34" charset="0"/>
                <a:ea typeface="MS Mincho" panose="02020609040205080304" pitchFamily="49" charset="-128"/>
              </a:rPr>
              <a:t>For more information, contact Sam Berndt.</a:t>
            </a:r>
          </a:p>
        </p:txBody>
      </p:sp>
    </p:spTree>
    <p:extLst>
      <p:ext uri="{BB962C8B-B14F-4D97-AF65-F5344CB8AC3E}">
        <p14:creationId xmlns:p14="http://schemas.microsoft.com/office/powerpoint/2010/main" val="2031450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hyperlink" Target="https://www.gartner.com/technology/about/ombudsman/omb_guide2.jsp"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hyperlink" Target="https://www.gartner.com/technology/about/ombudsman/omb_guide2.jsp" TargetMode="Externa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9"/>
        <p:cNvGrpSpPr/>
        <p:nvPr/>
      </p:nvGrpSpPr>
      <p:grpSpPr>
        <a:xfrm>
          <a:off x="0" y="0"/>
          <a:ext cx="0" cy="0"/>
          <a:chOff x="0" y="0"/>
          <a:chExt cx="0" cy="0"/>
        </a:xfrm>
      </p:grpSpPr>
      <p:sp>
        <p:nvSpPr>
          <p:cNvPr id="10" name="Google Shape;10;p37"/>
          <p:cNvSpPr txBox="1"/>
          <p:nvPr/>
        </p:nvSpPr>
        <p:spPr>
          <a:xfrm>
            <a:off x="457200" y="6199663"/>
            <a:ext cx="7095600" cy="30796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US" sz="667"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667" b="0" i="0" u="none" strike="noStrike" cap="none" dirty="0">
                <a:solidFill>
                  <a:schemeClr val="lt1"/>
                </a:solidFill>
                <a:latin typeface="Arial"/>
                <a:ea typeface="Arial"/>
                <a:cs typeface="Arial"/>
                <a:sym typeface="Arial"/>
              </a:rPr>
            </a:br>
            <a:r>
              <a:rPr lang="en-US" sz="667"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67" b="0" i="0" u="none" strike="noStrike" cap="none" dirty="0">
              <a:solidFill>
                <a:srgbClr val="000000"/>
              </a:solidFill>
              <a:latin typeface="Arial"/>
              <a:ea typeface="Arial"/>
              <a:cs typeface="Arial"/>
              <a:sym typeface="Arial"/>
            </a:endParaRPr>
          </a:p>
        </p:txBody>
      </p:sp>
      <p:sp>
        <p:nvSpPr>
          <p:cNvPr id="11" name="Google Shape;11;p37"/>
          <p:cNvSpPr/>
          <p:nvPr/>
        </p:nvSpPr>
        <p:spPr>
          <a:xfrm>
            <a:off x="1591056" y="1344168"/>
            <a:ext cx="164400" cy="3292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Arial"/>
              <a:ea typeface="Arial"/>
              <a:cs typeface="Arial"/>
              <a:sym typeface="Arial"/>
            </a:endParaRPr>
          </a:p>
        </p:txBody>
      </p:sp>
      <p:sp>
        <p:nvSpPr>
          <p:cNvPr id="12" name="Google Shape;12;p37"/>
          <p:cNvSpPr/>
          <p:nvPr/>
        </p:nvSpPr>
        <p:spPr>
          <a:xfrm>
            <a:off x="7059168" y="1344168"/>
            <a:ext cx="164400" cy="3292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Arial"/>
              <a:ea typeface="Arial"/>
              <a:cs typeface="Arial"/>
              <a:sym typeface="Arial"/>
            </a:endParaRPr>
          </a:p>
        </p:txBody>
      </p:sp>
      <p:pic>
        <p:nvPicPr>
          <p:cNvPr id="13" name="Google Shape;13;p37"/>
          <p:cNvPicPr preferRelativeResize="0"/>
          <p:nvPr/>
        </p:nvPicPr>
        <p:blipFill rotWithShape="1">
          <a:blip r:embed="rId2">
            <a:alphaModFix/>
          </a:blip>
          <a:srcRect/>
          <a:stretch/>
        </p:blipFill>
        <p:spPr>
          <a:xfrm>
            <a:off x="9686168" y="6056353"/>
            <a:ext cx="2057401" cy="468273"/>
          </a:xfrm>
          <a:prstGeom prst="rect">
            <a:avLst/>
          </a:prstGeom>
          <a:noFill/>
          <a:ln>
            <a:noFill/>
          </a:ln>
        </p:spPr>
      </p:pic>
      <p:sp>
        <p:nvSpPr>
          <p:cNvPr id="14" name="Google Shape;14;p37"/>
          <p:cNvSpPr txBox="1">
            <a:spLocks noGrp="1"/>
          </p:cNvSpPr>
          <p:nvPr>
            <p:ph type="ctrTitle"/>
          </p:nvPr>
        </p:nvSpPr>
        <p:spPr>
          <a:xfrm>
            <a:off x="2167128" y="1736371"/>
            <a:ext cx="4544400" cy="199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2700"/>
              <a:buFont typeface="Arial Black"/>
              <a:buNone/>
              <a:defRPr sz="3600"/>
            </a:lvl1pPr>
            <a:lvl2pPr lvl="1" algn="l">
              <a:lnSpc>
                <a:spcPct val="100000"/>
              </a:lnSpc>
              <a:spcBef>
                <a:spcPts val="12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37"/>
          <p:cNvSpPr txBox="1">
            <a:spLocks noGrp="1"/>
          </p:cNvSpPr>
          <p:nvPr>
            <p:ph type="subTitle" idx="1"/>
          </p:nvPr>
        </p:nvSpPr>
        <p:spPr>
          <a:xfrm>
            <a:off x="2167128" y="4026056"/>
            <a:ext cx="4544400" cy="287323"/>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400"/>
              <a:buFont typeface="Arial"/>
              <a:buNone/>
              <a:defRPr sz="1867"/>
            </a:lvl1pPr>
            <a:lvl2pPr lvl="1" algn="ctr">
              <a:lnSpc>
                <a:spcPct val="100000"/>
              </a:lnSpc>
              <a:spcBef>
                <a:spcPts val="0"/>
              </a:spcBef>
              <a:spcAft>
                <a:spcPts val="0"/>
              </a:spcAft>
              <a:buClr>
                <a:schemeClr val="lt1"/>
              </a:buClr>
              <a:buSzPts val="1400"/>
              <a:buNone/>
              <a:defRPr sz="2000"/>
            </a:lvl2pPr>
            <a:lvl3pPr lvl="2" algn="ctr">
              <a:lnSpc>
                <a:spcPct val="100000"/>
              </a:lnSpc>
              <a:spcBef>
                <a:spcPts val="933"/>
              </a:spcBef>
              <a:spcAft>
                <a:spcPts val="0"/>
              </a:spcAft>
              <a:buClr>
                <a:schemeClr val="lt1"/>
              </a:buClr>
              <a:buSzPts val="1400"/>
              <a:buNone/>
              <a:defRPr sz="1867"/>
            </a:lvl3pPr>
            <a:lvl4pPr lvl="3" algn="ctr">
              <a:lnSpc>
                <a:spcPct val="100000"/>
              </a:lnSpc>
              <a:spcBef>
                <a:spcPts val="933"/>
              </a:spcBef>
              <a:spcAft>
                <a:spcPts val="0"/>
              </a:spcAft>
              <a:buClr>
                <a:schemeClr val="lt1"/>
              </a:buClr>
              <a:buSzPts val="1100"/>
              <a:buNone/>
              <a:defRPr sz="1600"/>
            </a:lvl4pPr>
            <a:lvl5pPr lvl="4" algn="ctr">
              <a:lnSpc>
                <a:spcPct val="100000"/>
              </a:lnSpc>
              <a:spcBef>
                <a:spcPts val="933"/>
              </a:spcBef>
              <a:spcAft>
                <a:spcPts val="0"/>
              </a:spcAft>
              <a:buClr>
                <a:schemeClr val="lt1"/>
              </a:buClr>
              <a:buSzPts val="1200"/>
              <a:buNone/>
              <a:defRPr sz="1600"/>
            </a:lvl5pPr>
            <a:lvl6pPr lvl="5" algn="ctr">
              <a:lnSpc>
                <a:spcPct val="90000"/>
              </a:lnSpc>
              <a:spcBef>
                <a:spcPts val="933"/>
              </a:spcBef>
              <a:spcAft>
                <a:spcPts val="0"/>
              </a:spcAft>
              <a:buClr>
                <a:schemeClr val="lt1"/>
              </a:buClr>
              <a:buSzPts val="1200"/>
              <a:buNone/>
              <a:defRPr sz="1600"/>
            </a:lvl6pPr>
            <a:lvl7pPr lvl="6" algn="ctr">
              <a:lnSpc>
                <a:spcPct val="90000"/>
              </a:lnSpc>
              <a:spcBef>
                <a:spcPts val="533"/>
              </a:spcBef>
              <a:spcAft>
                <a:spcPts val="0"/>
              </a:spcAft>
              <a:buClr>
                <a:schemeClr val="lt1"/>
              </a:buClr>
              <a:buSzPts val="1200"/>
              <a:buNone/>
              <a:defRPr sz="1600"/>
            </a:lvl7pPr>
            <a:lvl8pPr lvl="7" algn="ctr">
              <a:lnSpc>
                <a:spcPct val="90000"/>
              </a:lnSpc>
              <a:spcBef>
                <a:spcPts val="533"/>
              </a:spcBef>
              <a:spcAft>
                <a:spcPts val="0"/>
              </a:spcAft>
              <a:buClr>
                <a:schemeClr val="lt1"/>
              </a:buClr>
              <a:buSzPts val="1200"/>
              <a:buNone/>
              <a:defRPr sz="1600"/>
            </a:lvl8pPr>
            <a:lvl9pPr lvl="8" algn="ctr">
              <a:lnSpc>
                <a:spcPct val="90000"/>
              </a:lnSpc>
              <a:spcBef>
                <a:spcPts val="533"/>
              </a:spcBef>
              <a:spcAft>
                <a:spcPts val="0"/>
              </a:spcAft>
              <a:buClr>
                <a:schemeClr val="lt1"/>
              </a:buClr>
              <a:buSzPts val="12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gure Title 2x2">
  <p:cSld name="Figure Title 2x2">
    <p:spTree>
      <p:nvGrpSpPr>
        <p:cNvPr id="1" name="Shape 56"/>
        <p:cNvGrpSpPr/>
        <p:nvPr/>
      </p:nvGrpSpPr>
      <p:grpSpPr>
        <a:xfrm>
          <a:off x="0" y="0"/>
          <a:ext cx="0" cy="0"/>
          <a:chOff x="0" y="0"/>
          <a:chExt cx="0" cy="0"/>
        </a:xfrm>
      </p:grpSpPr>
      <p:sp>
        <p:nvSpPr>
          <p:cNvPr id="57" name="Google Shape;57;p5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54"/>
          <p:cNvSpPr txBox="1">
            <a:spLocks noGrp="1"/>
          </p:cNvSpPr>
          <p:nvPr>
            <p:ph type="body" idx="1"/>
          </p:nvPr>
        </p:nvSpPr>
        <p:spPr>
          <a:xfrm>
            <a:off x="468489"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4"/>
          <p:cNvSpPr txBox="1">
            <a:spLocks noGrp="1"/>
          </p:cNvSpPr>
          <p:nvPr>
            <p:ph type="body" idx="2"/>
          </p:nvPr>
        </p:nvSpPr>
        <p:spPr>
          <a:xfrm>
            <a:off x="468489"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54"/>
          <p:cNvSpPr txBox="1">
            <a:spLocks noGrp="1"/>
          </p:cNvSpPr>
          <p:nvPr>
            <p:ph type="body" idx="3"/>
          </p:nvPr>
        </p:nvSpPr>
        <p:spPr>
          <a:xfrm>
            <a:off x="6248401"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54"/>
          <p:cNvSpPr txBox="1">
            <a:spLocks noGrp="1"/>
          </p:cNvSpPr>
          <p:nvPr>
            <p:ph type="body" idx="4"/>
          </p:nvPr>
        </p:nvSpPr>
        <p:spPr>
          <a:xfrm>
            <a:off x="6248401"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54"/>
          <p:cNvSpPr txBox="1">
            <a:spLocks noGrp="1"/>
          </p:cNvSpPr>
          <p:nvPr>
            <p:ph type="body" idx="5"/>
          </p:nvPr>
        </p:nvSpPr>
        <p:spPr>
          <a:xfrm>
            <a:off x="468489" y="349781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54"/>
          <p:cNvSpPr txBox="1">
            <a:spLocks noGrp="1"/>
          </p:cNvSpPr>
          <p:nvPr>
            <p:ph type="body" idx="6"/>
          </p:nvPr>
        </p:nvSpPr>
        <p:spPr>
          <a:xfrm>
            <a:off x="468489" y="3778995"/>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54"/>
          <p:cNvSpPr txBox="1">
            <a:spLocks noGrp="1"/>
          </p:cNvSpPr>
          <p:nvPr>
            <p:ph type="body" idx="7"/>
          </p:nvPr>
        </p:nvSpPr>
        <p:spPr>
          <a:xfrm>
            <a:off x="6248401" y="349781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54"/>
          <p:cNvSpPr txBox="1">
            <a:spLocks noGrp="1"/>
          </p:cNvSpPr>
          <p:nvPr>
            <p:ph type="body" idx="8"/>
          </p:nvPr>
        </p:nvSpPr>
        <p:spPr>
          <a:xfrm>
            <a:off x="6248401" y="3778995"/>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66"/>
        <p:cNvGrpSpPr/>
        <p:nvPr/>
      </p:nvGrpSpPr>
      <p:grpSpPr>
        <a:xfrm>
          <a:off x="0" y="0"/>
          <a:ext cx="0" cy="0"/>
          <a:chOff x="0" y="0"/>
          <a:chExt cx="0" cy="0"/>
        </a:xfrm>
      </p:grpSpPr>
      <p:sp>
        <p:nvSpPr>
          <p:cNvPr id="67" name="Google Shape;67;p5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5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69"/>
        <p:cNvGrpSpPr/>
        <p:nvPr/>
      </p:nvGrpSpPr>
      <p:grpSpPr>
        <a:xfrm>
          <a:off x="0" y="0"/>
          <a:ext cx="0" cy="0"/>
          <a:chOff x="0" y="0"/>
          <a:chExt cx="0" cy="0"/>
        </a:xfrm>
      </p:grpSpPr>
      <p:sp>
        <p:nvSpPr>
          <p:cNvPr id="70" name="Google Shape;70;p56"/>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5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72"/>
        <p:cNvGrpSpPr/>
        <p:nvPr/>
      </p:nvGrpSpPr>
      <p:grpSpPr>
        <a:xfrm>
          <a:off x="0" y="0"/>
          <a:ext cx="0" cy="0"/>
          <a:chOff x="0" y="0"/>
          <a:chExt cx="0" cy="0"/>
        </a:xfrm>
      </p:grpSpPr>
      <p:sp>
        <p:nvSpPr>
          <p:cNvPr id="73" name="Google Shape;73;p5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7"/>
          <p:cNvSpPr txBox="1">
            <a:spLocks noGrp="1"/>
          </p:cNvSpPr>
          <p:nvPr>
            <p:ph type="body" idx="1"/>
          </p:nvPr>
        </p:nvSpPr>
        <p:spPr>
          <a:xfrm>
            <a:off x="457201" y="1527176"/>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75"/>
        <p:cNvGrpSpPr/>
        <p:nvPr/>
      </p:nvGrpSpPr>
      <p:grpSpPr>
        <a:xfrm>
          <a:off x="0" y="0"/>
          <a:ext cx="0" cy="0"/>
          <a:chOff x="0" y="0"/>
          <a:chExt cx="0" cy="0"/>
        </a:xfrm>
      </p:grpSpPr>
      <p:sp>
        <p:nvSpPr>
          <p:cNvPr id="76" name="Google Shape;76;p5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8"/>
          <p:cNvSpPr txBox="1">
            <a:spLocks noGrp="1"/>
          </p:cNvSpPr>
          <p:nvPr>
            <p:ph type="body" idx="1"/>
          </p:nvPr>
        </p:nvSpPr>
        <p:spPr>
          <a:xfrm>
            <a:off x="457201" y="1527176"/>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8"/>
          <p:cNvSpPr txBox="1">
            <a:spLocks noGrp="1"/>
          </p:cNvSpPr>
          <p:nvPr>
            <p:ph type="body" idx="2"/>
          </p:nvPr>
        </p:nvSpPr>
        <p:spPr>
          <a:xfrm>
            <a:off x="6234114" y="1527176"/>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79"/>
        <p:cNvGrpSpPr/>
        <p:nvPr/>
      </p:nvGrpSpPr>
      <p:grpSpPr>
        <a:xfrm>
          <a:off x="0" y="0"/>
          <a:ext cx="0" cy="0"/>
          <a:chOff x="0" y="0"/>
          <a:chExt cx="0" cy="0"/>
        </a:xfrm>
      </p:grpSpPr>
      <p:sp>
        <p:nvSpPr>
          <p:cNvPr id="80" name="Google Shape;80;p59"/>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9"/>
          <p:cNvSpPr txBox="1">
            <a:spLocks noGrp="1"/>
          </p:cNvSpPr>
          <p:nvPr>
            <p:ph type="body" idx="1"/>
          </p:nvPr>
        </p:nvSpPr>
        <p:spPr>
          <a:xfrm>
            <a:off x="457202" y="2193291"/>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9"/>
          <p:cNvSpPr txBox="1">
            <a:spLocks noGrp="1"/>
          </p:cNvSpPr>
          <p:nvPr>
            <p:ph type="body" idx="2"/>
          </p:nvPr>
        </p:nvSpPr>
        <p:spPr>
          <a:xfrm>
            <a:off x="457200" y="976314"/>
            <a:ext cx="11276013" cy="1047751"/>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59"/>
          <p:cNvSpPr txBox="1">
            <a:spLocks noGrp="1"/>
          </p:cNvSpPr>
          <p:nvPr>
            <p:ph type="body" idx="3"/>
          </p:nvPr>
        </p:nvSpPr>
        <p:spPr>
          <a:xfrm>
            <a:off x="6234114" y="2193291"/>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84"/>
        <p:cNvGrpSpPr/>
        <p:nvPr/>
      </p:nvGrpSpPr>
      <p:grpSpPr>
        <a:xfrm>
          <a:off x="0" y="0"/>
          <a:ext cx="0" cy="0"/>
          <a:chOff x="0" y="0"/>
          <a:chExt cx="0" cy="0"/>
        </a:xfrm>
      </p:grpSpPr>
      <p:sp>
        <p:nvSpPr>
          <p:cNvPr id="85" name="Google Shape;85;p60"/>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6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87"/>
        <p:cNvGrpSpPr/>
        <p:nvPr/>
      </p:nvGrpSpPr>
      <p:grpSpPr>
        <a:xfrm>
          <a:off x="0" y="0"/>
          <a:ext cx="0" cy="0"/>
          <a:chOff x="0" y="0"/>
          <a:chExt cx="0" cy="0"/>
        </a:xfrm>
      </p:grpSpPr>
      <p:sp>
        <p:nvSpPr>
          <p:cNvPr id="88" name="Google Shape;88;p61"/>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61"/>
          <p:cNvSpPr txBox="1">
            <a:spLocks noGrp="1"/>
          </p:cNvSpPr>
          <p:nvPr>
            <p:ph type="body" idx="1"/>
          </p:nvPr>
        </p:nvSpPr>
        <p:spPr>
          <a:xfrm>
            <a:off x="457202" y="1527176"/>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90"/>
        <p:cNvGrpSpPr/>
        <p:nvPr/>
      </p:nvGrpSpPr>
      <p:grpSpPr>
        <a:xfrm>
          <a:off x="0" y="0"/>
          <a:ext cx="0" cy="0"/>
          <a:chOff x="0" y="0"/>
          <a:chExt cx="0" cy="0"/>
        </a:xfrm>
      </p:grpSpPr>
      <p:sp>
        <p:nvSpPr>
          <p:cNvPr id="91" name="Google Shape;91;p6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6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62"/>
          <p:cNvSpPr txBox="1"/>
          <p:nvPr/>
        </p:nvSpPr>
        <p:spPr>
          <a:xfrm>
            <a:off x="457201" y="6230066"/>
            <a:ext cx="6229673"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800" b="0" i="0" u="none" strike="noStrike" cap="none" dirty="0">
                <a:solidFill>
                  <a:srgbClr val="6F7878"/>
                </a:solidFill>
                <a:latin typeface="Arial"/>
                <a:ea typeface="Arial"/>
                <a:cs typeface="Arial"/>
                <a:sym typeface="Arial"/>
              </a:rPr>
              <a:t>For information, please contact your Gartner representative.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94"/>
        <p:cNvGrpSpPr/>
        <p:nvPr/>
      </p:nvGrpSpPr>
      <p:grpSpPr>
        <a:xfrm>
          <a:off x="0" y="0"/>
          <a:ext cx="0" cy="0"/>
          <a:chOff x="0" y="0"/>
          <a:chExt cx="0" cy="0"/>
        </a:xfrm>
      </p:grpSpPr>
      <p:sp>
        <p:nvSpPr>
          <p:cNvPr id="95" name="Google Shape;95;p63"/>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63"/>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63"/>
          <p:cNvSpPr txBox="1">
            <a:spLocks noGrp="1"/>
          </p:cNvSpPr>
          <p:nvPr>
            <p:ph type="body" idx="2"/>
          </p:nvPr>
        </p:nvSpPr>
        <p:spPr>
          <a:xfrm>
            <a:off x="457200" y="4778376"/>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1"/>
        <p:cNvGrpSpPr/>
        <p:nvPr/>
      </p:nvGrpSpPr>
      <p:grpSpPr>
        <a:xfrm>
          <a:off x="0" y="0"/>
          <a:ext cx="0" cy="0"/>
          <a:chOff x="0" y="0"/>
          <a:chExt cx="0" cy="0"/>
        </a:xfrm>
      </p:grpSpPr>
      <p:sp>
        <p:nvSpPr>
          <p:cNvPr id="22" name="Google Shape;22;p39"/>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hree column">
  <p:cSld name="1_Three column">
    <p:spTree>
      <p:nvGrpSpPr>
        <p:cNvPr id="1" name="Shape 98"/>
        <p:cNvGrpSpPr/>
        <p:nvPr/>
      </p:nvGrpSpPr>
      <p:grpSpPr>
        <a:xfrm>
          <a:off x="0" y="0"/>
          <a:ext cx="0" cy="0"/>
          <a:chOff x="0" y="0"/>
          <a:chExt cx="0" cy="0"/>
        </a:xfrm>
      </p:grpSpPr>
      <p:sp>
        <p:nvSpPr>
          <p:cNvPr id="99" name="Google Shape;99;p64"/>
          <p:cNvSpPr txBox="1">
            <a:spLocks noGrp="1"/>
          </p:cNvSpPr>
          <p:nvPr>
            <p:ph type="body" idx="1"/>
          </p:nvPr>
        </p:nvSpPr>
        <p:spPr>
          <a:xfrm>
            <a:off x="4424194"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6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64"/>
          <p:cNvSpPr txBox="1">
            <a:spLocks noGrp="1"/>
          </p:cNvSpPr>
          <p:nvPr>
            <p:ph type="body" idx="2"/>
          </p:nvPr>
        </p:nvSpPr>
        <p:spPr>
          <a:xfrm>
            <a:off x="457200" y="1527176"/>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64"/>
          <p:cNvSpPr txBox="1">
            <a:spLocks noGrp="1"/>
          </p:cNvSpPr>
          <p:nvPr>
            <p:ph type="body" idx="3"/>
          </p:nvPr>
        </p:nvSpPr>
        <p:spPr>
          <a:xfrm>
            <a:off x="8396288"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3"/>
        <p:cNvGrpSpPr/>
        <p:nvPr/>
      </p:nvGrpSpPr>
      <p:grpSpPr>
        <a:xfrm>
          <a:off x="0" y="0"/>
          <a:ext cx="0" cy="0"/>
          <a:chOff x="0" y="0"/>
          <a:chExt cx="0" cy="0"/>
        </a:xfrm>
      </p:grpSpPr>
      <p:sp>
        <p:nvSpPr>
          <p:cNvPr id="104" name="Google Shape;104;p65"/>
          <p:cNvSpPr txBox="1">
            <a:spLocks noGrp="1"/>
          </p:cNvSpPr>
          <p:nvPr>
            <p:ph type="body" idx="1"/>
          </p:nvPr>
        </p:nvSpPr>
        <p:spPr>
          <a:xfrm>
            <a:off x="4424194"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6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65"/>
          <p:cNvSpPr txBox="1">
            <a:spLocks noGrp="1"/>
          </p:cNvSpPr>
          <p:nvPr>
            <p:ph type="body" idx="2"/>
          </p:nvPr>
        </p:nvSpPr>
        <p:spPr>
          <a:xfrm>
            <a:off x="457200"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65"/>
          <p:cNvSpPr txBox="1">
            <a:spLocks noGrp="1"/>
          </p:cNvSpPr>
          <p:nvPr>
            <p:ph type="body" idx="3"/>
          </p:nvPr>
        </p:nvSpPr>
        <p:spPr>
          <a:xfrm>
            <a:off x="8396288"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108"/>
        <p:cNvGrpSpPr/>
        <p:nvPr/>
      </p:nvGrpSpPr>
      <p:grpSpPr>
        <a:xfrm>
          <a:off x="0" y="0"/>
          <a:ext cx="0" cy="0"/>
          <a:chOff x="0" y="0"/>
          <a:chExt cx="0" cy="0"/>
        </a:xfrm>
      </p:grpSpPr>
      <p:sp>
        <p:nvSpPr>
          <p:cNvPr id="109" name="Google Shape;109;p66"/>
          <p:cNvSpPr txBox="1">
            <a:spLocks noGrp="1"/>
          </p:cNvSpPr>
          <p:nvPr>
            <p:ph type="title"/>
          </p:nvPr>
        </p:nvSpPr>
        <p:spPr>
          <a:xfrm>
            <a:off x="457200" y="2985802"/>
            <a:ext cx="11276013" cy="443199"/>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110"/>
        <p:cNvGrpSpPr/>
        <p:nvPr/>
      </p:nvGrpSpPr>
      <p:grpSpPr>
        <a:xfrm>
          <a:off x="0" y="0"/>
          <a:ext cx="0" cy="0"/>
          <a:chOff x="0" y="0"/>
          <a:chExt cx="0" cy="0"/>
        </a:xfrm>
      </p:grpSpPr>
      <p:sp>
        <p:nvSpPr>
          <p:cNvPr id="111" name="Google Shape;111;p6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67"/>
          <p:cNvSpPr txBox="1">
            <a:spLocks noGrp="1"/>
          </p:cNvSpPr>
          <p:nvPr>
            <p:ph type="body" idx="1"/>
          </p:nvPr>
        </p:nvSpPr>
        <p:spPr>
          <a:xfrm>
            <a:off x="457200" y="2985802"/>
            <a:ext cx="11276013" cy="443199"/>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dk2"/>
              </a:buClr>
              <a:buSzPts val="4000"/>
              <a:buChar char="•"/>
              <a:defRPr sz="4000" b="0">
                <a:solidFill>
                  <a:schemeClr val="dk2"/>
                </a:solidFill>
                <a:latin typeface="Arial Black"/>
                <a:ea typeface="Arial Black"/>
                <a:cs typeface="Arial Black"/>
                <a:sym typeface="Arial Black"/>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13"/>
        <p:cNvGrpSpPr/>
        <p:nvPr/>
      </p:nvGrpSpPr>
      <p:grpSpPr>
        <a:xfrm>
          <a:off x="0" y="0"/>
          <a:ext cx="0" cy="0"/>
          <a:chOff x="0" y="0"/>
          <a:chExt cx="0" cy="0"/>
        </a:xfrm>
      </p:grpSpPr>
      <p:sp>
        <p:nvSpPr>
          <p:cNvPr id="114" name="Google Shape;114;p68"/>
          <p:cNvSpPr/>
          <p:nvPr/>
        </p:nvSpPr>
        <p:spPr>
          <a:xfrm>
            <a:off x="7140899" y="1354039"/>
            <a:ext cx="5051100" cy="32869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5" name="Google Shape;115;p68"/>
          <p:cNvSpPr txBox="1">
            <a:spLocks noGrp="1"/>
          </p:cNvSpPr>
          <p:nvPr>
            <p:ph type="title"/>
          </p:nvPr>
        </p:nvSpPr>
        <p:spPr>
          <a:xfrm>
            <a:off x="2055248" y="1527177"/>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1">
                <a:solidFill>
                  <a:schemeClr val="dk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68"/>
          <p:cNvSpPr/>
          <p:nvPr/>
        </p:nvSpPr>
        <p:spPr>
          <a:xfrm>
            <a:off x="-3" y="1354039"/>
            <a:ext cx="1753955" cy="32869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117"/>
        <p:cNvGrpSpPr/>
        <p:nvPr/>
      </p:nvGrpSpPr>
      <p:grpSpPr>
        <a:xfrm>
          <a:off x="0" y="0"/>
          <a:ext cx="0" cy="0"/>
          <a:chOff x="0" y="0"/>
          <a:chExt cx="0" cy="0"/>
        </a:xfrm>
      </p:grpSpPr>
      <p:sp>
        <p:nvSpPr>
          <p:cNvPr id="118" name="Google Shape;118;p69"/>
          <p:cNvSpPr/>
          <p:nvPr/>
        </p:nvSpPr>
        <p:spPr>
          <a:xfrm>
            <a:off x="7140899" y="1354039"/>
            <a:ext cx="5051100" cy="32869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9" name="Google Shape;119;p69"/>
          <p:cNvSpPr/>
          <p:nvPr/>
        </p:nvSpPr>
        <p:spPr>
          <a:xfrm>
            <a:off x="-3" y="1354039"/>
            <a:ext cx="1753955" cy="32869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0" name="Google Shape;120;p6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121"/>
        <p:cNvGrpSpPr/>
        <p:nvPr/>
      </p:nvGrpSpPr>
      <p:grpSpPr>
        <a:xfrm>
          <a:off x="0" y="0"/>
          <a:ext cx="0" cy="0"/>
          <a:chOff x="0" y="0"/>
          <a:chExt cx="0" cy="0"/>
        </a:xfrm>
      </p:grpSpPr>
      <p:sp>
        <p:nvSpPr>
          <p:cNvPr id="122" name="Google Shape;122;p70"/>
          <p:cNvSpPr/>
          <p:nvPr/>
        </p:nvSpPr>
        <p:spPr>
          <a:xfrm>
            <a:off x="7140899" y="1354039"/>
            <a:ext cx="5051100" cy="328692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3" name="Google Shape;123;p70"/>
          <p:cNvSpPr/>
          <p:nvPr/>
        </p:nvSpPr>
        <p:spPr>
          <a:xfrm>
            <a:off x="-3" y="1354039"/>
            <a:ext cx="1753955" cy="328692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4" name="Google Shape;124;p7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125"/>
        <p:cNvGrpSpPr/>
        <p:nvPr/>
      </p:nvGrpSpPr>
      <p:grpSpPr>
        <a:xfrm>
          <a:off x="0" y="0"/>
          <a:ext cx="0" cy="0"/>
          <a:chOff x="0" y="0"/>
          <a:chExt cx="0" cy="0"/>
        </a:xfrm>
      </p:grpSpPr>
      <p:sp>
        <p:nvSpPr>
          <p:cNvPr id="126" name="Google Shape;126;p71"/>
          <p:cNvSpPr/>
          <p:nvPr/>
        </p:nvSpPr>
        <p:spPr>
          <a:xfrm>
            <a:off x="7140899" y="1354039"/>
            <a:ext cx="5051100" cy="3286927"/>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7" name="Google Shape;127;p71"/>
          <p:cNvSpPr/>
          <p:nvPr/>
        </p:nvSpPr>
        <p:spPr>
          <a:xfrm>
            <a:off x="-3" y="1354039"/>
            <a:ext cx="1753955" cy="3286927"/>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8" name="Google Shape;128;p7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129"/>
        <p:cNvGrpSpPr/>
        <p:nvPr/>
      </p:nvGrpSpPr>
      <p:grpSpPr>
        <a:xfrm>
          <a:off x="0" y="0"/>
          <a:ext cx="0" cy="0"/>
          <a:chOff x="0" y="0"/>
          <a:chExt cx="0" cy="0"/>
        </a:xfrm>
      </p:grpSpPr>
      <p:sp>
        <p:nvSpPr>
          <p:cNvPr id="130" name="Google Shape;130;p72"/>
          <p:cNvSpPr/>
          <p:nvPr/>
        </p:nvSpPr>
        <p:spPr>
          <a:xfrm>
            <a:off x="7140899" y="1354039"/>
            <a:ext cx="5051100" cy="3286927"/>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1" name="Google Shape;131;p72"/>
          <p:cNvSpPr/>
          <p:nvPr/>
        </p:nvSpPr>
        <p:spPr>
          <a:xfrm>
            <a:off x="-3" y="1354039"/>
            <a:ext cx="1753955" cy="3286927"/>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2" name="Google Shape;132;p7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3"/>
        <p:cNvGrpSpPr/>
        <p:nvPr/>
      </p:nvGrpSpPr>
      <p:grpSpPr>
        <a:xfrm>
          <a:off x="0" y="0"/>
          <a:ext cx="0" cy="0"/>
          <a:chOff x="0" y="0"/>
          <a:chExt cx="0" cy="0"/>
        </a:xfrm>
      </p:grpSpPr>
      <p:sp>
        <p:nvSpPr>
          <p:cNvPr id="134" name="Google Shape;134;p73"/>
          <p:cNvSpPr txBox="1">
            <a:spLocks noGrp="1"/>
          </p:cNvSpPr>
          <p:nvPr>
            <p:ph type="title"/>
          </p:nvPr>
        </p:nvSpPr>
        <p:spPr>
          <a:xfrm>
            <a:off x="457200" y="1009269"/>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73"/>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24"/>
        <p:cNvGrpSpPr/>
        <p:nvPr/>
      </p:nvGrpSpPr>
      <p:grpSpPr>
        <a:xfrm>
          <a:off x="0" y="0"/>
          <a:ext cx="0" cy="0"/>
          <a:chOff x="0" y="0"/>
          <a:chExt cx="0" cy="0"/>
        </a:xfrm>
      </p:grpSpPr>
      <p:sp>
        <p:nvSpPr>
          <p:cNvPr id="25" name="Google Shape;25;p40"/>
          <p:cNvSpPr/>
          <p:nvPr/>
        </p:nvSpPr>
        <p:spPr>
          <a:xfrm>
            <a:off x="7140899" y="1354039"/>
            <a:ext cx="5051100" cy="328692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6" name="Google Shape;26;p40"/>
          <p:cNvSpPr/>
          <p:nvPr/>
        </p:nvSpPr>
        <p:spPr>
          <a:xfrm>
            <a:off x="-3" y="1354039"/>
            <a:ext cx="1753955" cy="328692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 name="Google Shape;27;p4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36"/>
        <p:cNvGrpSpPr/>
        <p:nvPr/>
      </p:nvGrpSpPr>
      <p:grpSpPr>
        <a:xfrm>
          <a:off x="0" y="0"/>
          <a:ext cx="0" cy="0"/>
          <a:chOff x="0" y="0"/>
          <a:chExt cx="0" cy="0"/>
        </a:xfrm>
      </p:grpSpPr>
      <p:sp>
        <p:nvSpPr>
          <p:cNvPr id="137" name="Google Shape;137;p74"/>
          <p:cNvSpPr txBox="1">
            <a:spLocks noGrp="1"/>
          </p:cNvSpPr>
          <p:nvPr>
            <p:ph type="title"/>
          </p:nvPr>
        </p:nvSpPr>
        <p:spPr>
          <a:xfrm>
            <a:off x="457201" y="1009269"/>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74"/>
          <p:cNvSpPr txBox="1">
            <a:spLocks noGrp="1"/>
          </p:cNvSpPr>
          <p:nvPr>
            <p:ph type="body" idx="1"/>
          </p:nvPr>
        </p:nvSpPr>
        <p:spPr>
          <a:xfrm>
            <a:off x="457201"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39"/>
        <p:cNvGrpSpPr/>
        <p:nvPr/>
      </p:nvGrpSpPr>
      <p:grpSpPr>
        <a:xfrm>
          <a:off x="0" y="0"/>
          <a:ext cx="0" cy="0"/>
          <a:chOff x="0" y="0"/>
          <a:chExt cx="0" cy="0"/>
        </a:xfrm>
      </p:grpSpPr>
      <p:sp>
        <p:nvSpPr>
          <p:cNvPr id="140" name="Google Shape;140;p75"/>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75"/>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75"/>
          <p:cNvSpPr/>
          <p:nvPr/>
        </p:nvSpPr>
        <p:spPr>
          <a:xfrm>
            <a:off x="1" y="1343026"/>
            <a:ext cx="507359" cy="417195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3" name="Google Shape;143;p75"/>
          <p:cNvSpPr/>
          <p:nvPr/>
        </p:nvSpPr>
        <p:spPr>
          <a:xfrm>
            <a:off x="11684642" y="1343026"/>
            <a:ext cx="507359" cy="417195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44"/>
        <p:cNvGrpSpPr/>
        <p:nvPr/>
      </p:nvGrpSpPr>
      <p:grpSpPr>
        <a:xfrm>
          <a:off x="0" y="0"/>
          <a:ext cx="0" cy="0"/>
          <a:chOff x="0" y="0"/>
          <a:chExt cx="0" cy="0"/>
        </a:xfrm>
      </p:grpSpPr>
      <p:sp>
        <p:nvSpPr>
          <p:cNvPr id="145" name="Google Shape;145;p76"/>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76"/>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76"/>
          <p:cNvSpPr/>
          <p:nvPr/>
        </p:nvSpPr>
        <p:spPr>
          <a:xfrm>
            <a:off x="1" y="1343026"/>
            <a:ext cx="507359" cy="417195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8" name="Google Shape;148;p76"/>
          <p:cNvSpPr/>
          <p:nvPr/>
        </p:nvSpPr>
        <p:spPr>
          <a:xfrm>
            <a:off x="11684642" y="1343026"/>
            <a:ext cx="507359" cy="417195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49"/>
        <p:cNvGrpSpPr/>
        <p:nvPr/>
      </p:nvGrpSpPr>
      <p:grpSpPr>
        <a:xfrm>
          <a:off x="0" y="0"/>
          <a:ext cx="0" cy="0"/>
          <a:chOff x="0" y="0"/>
          <a:chExt cx="0" cy="0"/>
        </a:xfrm>
      </p:grpSpPr>
      <p:sp>
        <p:nvSpPr>
          <p:cNvPr id="150" name="Google Shape;150;p77"/>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77"/>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77"/>
          <p:cNvSpPr/>
          <p:nvPr/>
        </p:nvSpPr>
        <p:spPr>
          <a:xfrm>
            <a:off x="1" y="1343026"/>
            <a:ext cx="507359" cy="4171951"/>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3" name="Google Shape;153;p77"/>
          <p:cNvSpPr/>
          <p:nvPr/>
        </p:nvSpPr>
        <p:spPr>
          <a:xfrm>
            <a:off x="11684642" y="1343026"/>
            <a:ext cx="507359" cy="4171951"/>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54"/>
        <p:cNvGrpSpPr/>
        <p:nvPr/>
      </p:nvGrpSpPr>
      <p:grpSpPr>
        <a:xfrm>
          <a:off x="0" y="0"/>
          <a:ext cx="0" cy="0"/>
          <a:chOff x="0" y="0"/>
          <a:chExt cx="0" cy="0"/>
        </a:xfrm>
      </p:grpSpPr>
      <p:sp>
        <p:nvSpPr>
          <p:cNvPr id="155" name="Google Shape;155;p78"/>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78"/>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78"/>
          <p:cNvSpPr/>
          <p:nvPr/>
        </p:nvSpPr>
        <p:spPr>
          <a:xfrm>
            <a:off x="1" y="1343026"/>
            <a:ext cx="507359" cy="4171951"/>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8" name="Google Shape;158;p78"/>
          <p:cNvSpPr/>
          <p:nvPr/>
        </p:nvSpPr>
        <p:spPr>
          <a:xfrm>
            <a:off x="11684642" y="1343026"/>
            <a:ext cx="507359" cy="4171951"/>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59"/>
        <p:cNvGrpSpPr/>
        <p:nvPr/>
      </p:nvGrpSpPr>
      <p:grpSpPr>
        <a:xfrm>
          <a:off x="0" y="0"/>
          <a:ext cx="0" cy="0"/>
          <a:chOff x="0" y="0"/>
          <a:chExt cx="0" cy="0"/>
        </a:xfrm>
      </p:grpSpPr>
      <p:sp>
        <p:nvSpPr>
          <p:cNvPr id="160" name="Google Shape;160;p79"/>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79"/>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79"/>
          <p:cNvSpPr/>
          <p:nvPr/>
        </p:nvSpPr>
        <p:spPr>
          <a:xfrm>
            <a:off x="1" y="1343026"/>
            <a:ext cx="507359" cy="4171951"/>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3" name="Google Shape;163;p79"/>
          <p:cNvSpPr/>
          <p:nvPr/>
        </p:nvSpPr>
        <p:spPr>
          <a:xfrm>
            <a:off x="11684642" y="1343026"/>
            <a:ext cx="507359" cy="4171951"/>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4"/>
        <p:cNvGrpSpPr/>
        <p:nvPr/>
      </p:nvGrpSpPr>
      <p:grpSpPr>
        <a:xfrm>
          <a:off x="0" y="0"/>
          <a:ext cx="0" cy="0"/>
          <a:chOff x="0" y="0"/>
          <a:chExt cx="0" cy="0"/>
        </a:xfrm>
      </p:grpSpPr>
      <p:sp>
        <p:nvSpPr>
          <p:cNvPr id="165" name="Google Shape;165;p80"/>
          <p:cNvSpPr txBox="1">
            <a:spLocks noGrp="1"/>
          </p:cNvSpPr>
          <p:nvPr>
            <p:ph type="title"/>
          </p:nvPr>
        </p:nvSpPr>
        <p:spPr>
          <a:xfrm>
            <a:off x="457200" y="361951"/>
            <a:ext cx="11274400" cy="45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Font typeface="Arial Black"/>
              <a:buNone/>
              <a:defRPr/>
            </a:lvl1pPr>
            <a:lvl2pPr lvl="1" algn="l">
              <a:lnSpc>
                <a:spcPct val="100000"/>
              </a:lnSpc>
              <a:spcBef>
                <a:spcPts val="12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6" name="Google Shape;166;p80"/>
          <p:cNvSpPr txBox="1">
            <a:spLocks noGrp="1"/>
          </p:cNvSpPr>
          <p:nvPr>
            <p:ph type="body" idx="1"/>
          </p:nvPr>
        </p:nvSpPr>
        <p:spPr>
          <a:xfrm>
            <a:off x="457200" y="1527048"/>
            <a:ext cx="11274400" cy="4462400"/>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1200"/>
              </a:spcBef>
              <a:spcAft>
                <a:spcPts val="0"/>
              </a:spcAft>
              <a:buClr>
                <a:schemeClr val="dk1"/>
              </a:buClr>
              <a:buSzPts val="1400"/>
              <a:buChar char="•"/>
              <a:defRPr/>
            </a:lvl1pPr>
            <a:lvl2pPr marL="914400" lvl="1" indent="-304800" algn="l">
              <a:lnSpc>
                <a:spcPct val="90000"/>
              </a:lnSpc>
              <a:spcBef>
                <a:spcPts val="1200"/>
              </a:spcBef>
              <a:spcAft>
                <a:spcPts val="0"/>
              </a:spcAft>
              <a:buClr>
                <a:schemeClr val="dk1"/>
              </a:buClr>
              <a:buSzPts val="12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04800" algn="l">
              <a:lnSpc>
                <a:spcPct val="90000"/>
              </a:lnSpc>
              <a:spcBef>
                <a:spcPts val="1200"/>
              </a:spcBef>
              <a:spcAft>
                <a:spcPts val="0"/>
              </a:spcAft>
              <a:buClr>
                <a:schemeClr val="dk1"/>
              </a:buClr>
              <a:buSzPts val="12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533"/>
              </a:spcBef>
              <a:spcAft>
                <a:spcPts val="0"/>
              </a:spcAft>
              <a:buClr>
                <a:schemeClr val="dk1"/>
              </a:buClr>
              <a:buSzPts val="1400"/>
              <a:buChar char="•"/>
              <a:defRPr/>
            </a:lvl6pPr>
            <a:lvl7pPr marL="3200400" lvl="6" indent="-317500" algn="l">
              <a:lnSpc>
                <a:spcPct val="90000"/>
              </a:lnSpc>
              <a:spcBef>
                <a:spcPts val="533"/>
              </a:spcBef>
              <a:spcAft>
                <a:spcPts val="0"/>
              </a:spcAft>
              <a:buClr>
                <a:schemeClr val="dk1"/>
              </a:buClr>
              <a:buSzPts val="1400"/>
              <a:buChar char="•"/>
              <a:defRPr/>
            </a:lvl7pPr>
            <a:lvl8pPr marL="3657600" lvl="7" indent="-317500" algn="l">
              <a:lnSpc>
                <a:spcPct val="90000"/>
              </a:lnSpc>
              <a:spcBef>
                <a:spcPts val="533"/>
              </a:spcBef>
              <a:spcAft>
                <a:spcPts val="0"/>
              </a:spcAft>
              <a:buClr>
                <a:schemeClr val="dk1"/>
              </a:buClr>
              <a:buSzPts val="1400"/>
              <a:buChar char="•"/>
              <a:defRPr/>
            </a:lvl8pPr>
            <a:lvl9pPr marL="4114800" lvl="8" indent="-317500" algn="l">
              <a:lnSpc>
                <a:spcPct val="90000"/>
              </a:lnSpc>
              <a:spcBef>
                <a:spcPts val="533"/>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pic>
        <p:nvPicPr>
          <p:cNvPr id="168" name="Google Shape;168;p81"/>
          <p:cNvPicPr preferRelativeResize="0"/>
          <p:nvPr/>
        </p:nvPicPr>
        <p:blipFill rotWithShape="1">
          <a:blip r:embed="rId2">
            <a:alphaModFix/>
          </a:blip>
          <a:srcRect/>
          <a:stretch/>
        </p:blipFill>
        <p:spPr>
          <a:xfrm>
            <a:off x="10453053" y="6242937"/>
            <a:ext cx="1280161" cy="291371"/>
          </a:xfrm>
          <a:prstGeom prst="rect">
            <a:avLst/>
          </a:prstGeom>
          <a:noFill/>
          <a:ln>
            <a:noFill/>
          </a:ln>
        </p:spPr>
      </p:pic>
      <p:sp>
        <p:nvSpPr>
          <p:cNvPr id="169" name="Google Shape;169;p81"/>
          <p:cNvSpPr txBox="1">
            <a:spLocks noGrp="1"/>
          </p:cNvSpPr>
          <p:nvPr>
            <p:ph type="title"/>
          </p:nvPr>
        </p:nvSpPr>
        <p:spPr>
          <a:xfrm>
            <a:off x="457201" y="361951"/>
            <a:ext cx="9740348"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81"/>
          <p:cNvSpPr txBox="1"/>
          <p:nvPr/>
        </p:nvSpPr>
        <p:spPr>
          <a:xfrm>
            <a:off x="457202" y="6408510"/>
            <a:ext cx="7181849" cy="138499"/>
          </a:xfrm>
          <a:prstGeom prst="rect">
            <a:avLst/>
          </a:prstGeom>
          <a:noFill/>
          <a:ln>
            <a:noFill/>
          </a:ln>
        </p:spPr>
        <p:txBody>
          <a:bodyPr spcFirstLastPara="1" wrap="square" lIns="0" tIns="0" rIns="0" bIns="0" anchor="b" anchorCtr="0">
            <a:spAutoFit/>
          </a:bodyPr>
          <a:lstStyle/>
          <a:p>
            <a:pPr marL="228594" marR="0" lvl="0" indent="-228594" algn="l" rtl="0">
              <a:lnSpc>
                <a:spcPct val="100000"/>
              </a:lnSpc>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a:t>
            </a:fld>
            <a:r>
              <a:rPr lang="en-US" sz="700" b="0" i="0" u="none" strike="noStrike" cap="none" dirty="0">
                <a:solidFill>
                  <a:srgbClr val="BDBDBD"/>
                </a:solidFill>
                <a:latin typeface="Arial"/>
                <a:ea typeface="Arial"/>
                <a:cs typeface="Arial"/>
                <a:sym typeface="Arial"/>
              </a:rPr>
              <a:t>	© 2022 Gartner, Inc. and/or its affiliates. All rights reserved. Gartner is a registered trademark of Gartner, Inc. and its affiliates.</a:t>
            </a:r>
            <a:endParaRP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wo column" type="twoObj">
  <p:cSld name="TWO_OBJECTS">
    <p:spTree>
      <p:nvGrpSpPr>
        <p:cNvPr id="1" name="Shape 171"/>
        <p:cNvGrpSpPr/>
        <p:nvPr/>
      </p:nvGrpSpPr>
      <p:grpSpPr>
        <a:xfrm>
          <a:off x="0" y="0"/>
          <a:ext cx="0" cy="0"/>
          <a:chOff x="0" y="0"/>
          <a:chExt cx="0" cy="0"/>
        </a:xfrm>
      </p:grpSpPr>
      <p:sp>
        <p:nvSpPr>
          <p:cNvPr id="172" name="Google Shape;172;p8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82"/>
          <p:cNvSpPr txBox="1">
            <a:spLocks noGrp="1"/>
          </p:cNvSpPr>
          <p:nvPr>
            <p:ph type="body" idx="1"/>
          </p:nvPr>
        </p:nvSpPr>
        <p:spPr>
          <a:xfrm>
            <a:off x="457202"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82"/>
          <p:cNvSpPr txBox="1">
            <a:spLocks noGrp="1"/>
          </p:cNvSpPr>
          <p:nvPr>
            <p:ph type="body" idx="2"/>
          </p:nvPr>
        </p:nvSpPr>
        <p:spPr>
          <a:xfrm>
            <a:off x="6234114"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80"/>
        <p:cNvGrpSpPr/>
        <p:nvPr/>
      </p:nvGrpSpPr>
      <p:grpSpPr>
        <a:xfrm>
          <a:off x="0" y="0"/>
          <a:ext cx="0" cy="0"/>
          <a:chOff x="0" y="0"/>
          <a:chExt cx="0" cy="0"/>
        </a:xfrm>
      </p:grpSpPr>
      <p:sp>
        <p:nvSpPr>
          <p:cNvPr id="181" name="Google Shape;181;p43"/>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43"/>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3" name="Google Shape;183;p43"/>
          <p:cNvSpPr/>
          <p:nvPr/>
        </p:nvSpPr>
        <p:spPr>
          <a:xfrm>
            <a:off x="1" y="1343026"/>
            <a:ext cx="507359" cy="4171951"/>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84" name="Google Shape;184;p43"/>
          <p:cNvSpPr/>
          <p:nvPr/>
        </p:nvSpPr>
        <p:spPr>
          <a:xfrm>
            <a:off x="11684642" y="1343026"/>
            <a:ext cx="507359" cy="4171951"/>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1">
          <p15:clr>
            <a:srgbClr val="FBAE40"/>
          </p15:clr>
        </p15:guide>
        <p15:guide id="4" orient="horz" pos="3147">
          <p15:clr>
            <a:srgbClr val="FBAE40"/>
          </p15:clr>
        </p15:guide>
        <p15:guide id="5" orient="horz" pos="3468">
          <p15:clr>
            <a:srgbClr val="FBAE40"/>
          </p15:clr>
        </p15:guide>
        <p15:guide id="6" orient="horz" pos="8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8"/>
        <p:cNvGrpSpPr/>
        <p:nvPr/>
      </p:nvGrpSpPr>
      <p:grpSpPr>
        <a:xfrm>
          <a:off x="0" y="0"/>
          <a:ext cx="0" cy="0"/>
          <a:chOff x="0" y="0"/>
          <a:chExt cx="0" cy="0"/>
        </a:xfrm>
      </p:grpSpPr>
      <p:sp>
        <p:nvSpPr>
          <p:cNvPr id="29" name="Google Shape;29;p41"/>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457200" y="2985802"/>
            <a:ext cx="11276013" cy="443199"/>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lt2"/>
              </a:buClr>
              <a:buSzPts val="4000"/>
              <a:buFont typeface="Arial Black"/>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9"/>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spTree>
      <p:nvGrpSpPr>
        <p:cNvPr id="1" name="Shape 190"/>
        <p:cNvGrpSpPr/>
        <p:nvPr/>
      </p:nvGrpSpPr>
      <p:grpSpPr>
        <a:xfrm>
          <a:off x="0" y="0"/>
          <a:ext cx="0" cy="0"/>
          <a:chOff x="0" y="0"/>
          <a:chExt cx="0" cy="0"/>
        </a:xfrm>
      </p:grpSpPr>
      <p:pic>
        <p:nvPicPr>
          <p:cNvPr id="191" name="Google Shape;191;p106"/>
          <p:cNvPicPr preferRelativeResize="0"/>
          <p:nvPr/>
        </p:nvPicPr>
        <p:blipFill rotWithShape="1">
          <a:blip r:embed="rId2">
            <a:alphaModFix/>
          </a:blip>
          <a:srcRect/>
          <a:stretch/>
        </p:blipFill>
        <p:spPr>
          <a:xfrm>
            <a:off x="9688259" y="5975538"/>
            <a:ext cx="2053216" cy="468817"/>
          </a:xfrm>
          <a:prstGeom prst="rect">
            <a:avLst/>
          </a:prstGeom>
          <a:noFill/>
          <a:ln>
            <a:noFill/>
          </a:ln>
        </p:spPr>
      </p:pic>
      <p:sp>
        <p:nvSpPr>
          <p:cNvPr id="192" name="Google Shape;192;p106"/>
          <p:cNvSpPr txBox="1">
            <a:spLocks noGrp="1"/>
          </p:cNvSpPr>
          <p:nvPr>
            <p:ph type="subTitle" idx="1"/>
          </p:nvPr>
        </p:nvSpPr>
        <p:spPr>
          <a:xfrm>
            <a:off x="987463" y="4187547"/>
            <a:ext cx="7228207"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62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62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93" name="Google Shape;193;p106"/>
          <p:cNvSpPr txBox="1">
            <a:spLocks noGrp="1"/>
          </p:cNvSpPr>
          <p:nvPr>
            <p:ph type="ctrTitle"/>
          </p:nvPr>
        </p:nvSpPr>
        <p:spPr>
          <a:xfrm>
            <a:off x="987464"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106"/>
          <p:cNvSpPr txBox="1">
            <a:spLocks noGrp="1"/>
          </p:cNvSpPr>
          <p:nvPr>
            <p:ph type="body" idx="2"/>
          </p:nvPr>
        </p:nvSpPr>
        <p:spPr>
          <a:xfrm>
            <a:off x="460257" y="348322"/>
            <a:ext cx="9172871"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106"/>
          <p:cNvSpPr txBox="1">
            <a:spLocks noGrp="1"/>
          </p:cNvSpPr>
          <p:nvPr>
            <p:ph type="body" idx="3"/>
          </p:nvPr>
        </p:nvSpPr>
        <p:spPr>
          <a:xfrm>
            <a:off x="460257" y="686573"/>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6" name="Google Shape;196;p106"/>
          <p:cNvSpPr/>
          <p:nvPr/>
        </p:nvSpPr>
        <p:spPr>
          <a:xfrm>
            <a:off x="8535557"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97" name="Google Shape;197;p106"/>
          <p:cNvSpPr/>
          <p:nvPr/>
        </p:nvSpPr>
        <p:spPr>
          <a:xfrm>
            <a:off x="460257"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98" name="Google Shape;198;p106"/>
          <p:cNvSpPr txBox="1"/>
          <p:nvPr/>
        </p:nvSpPr>
        <p:spPr>
          <a:xfrm>
            <a:off x="460257"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dirty="0">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dirty="0">
                <a:solidFill>
                  <a:srgbClr val="BDBDBD"/>
                </a:solidFill>
                <a:latin typeface="Arial"/>
                <a:ea typeface="Arial"/>
                <a:cs typeface="Arial"/>
                <a:sym typeface="Arial"/>
                <a:hlinkClick r:id="rId3">
                  <a:extLst>
                    <a:ext uri="{A12FA001-AC4F-418D-AE19-62706E023703}">
                      <ahyp:hlinkClr xmlns:ahyp="http://schemas.microsoft.com/office/drawing/2018/hyperlinkcolor" xmlns="" val="tx"/>
                    </a:ext>
                  </a:extLst>
                </a:hlinkClick>
              </a:rPr>
              <a:t>Gartner’s Usage Policy</a:t>
            </a:r>
            <a:r>
              <a:rPr lang="en-US" sz="700" b="0" i="0" u="none" strike="noStrike" cap="none" dirty="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dirty="0">
                <a:solidFill>
                  <a:srgbClr val="BDBDBD"/>
                </a:solidFill>
                <a:latin typeface="Arial"/>
                <a:ea typeface="Arial"/>
                <a:cs typeface="Arial"/>
                <a:sym typeface="Arial"/>
                <a:hlinkClick r:id="rId4">
                  <a:extLst>
                    <a:ext uri="{A12FA001-AC4F-418D-AE19-62706E023703}">
                      <ahyp:hlinkClr xmlns:ahyp="http://schemas.microsoft.com/office/drawing/2018/hyperlinkcolor" xmlns="" val="tx"/>
                    </a:ext>
                  </a:extLst>
                </a:hlinkClick>
              </a:rPr>
              <a:t>Guiding Principles on Independence and Objectivity</a:t>
            </a:r>
            <a:r>
              <a:rPr lang="en-US" sz="700" b="0" i="0" u="none" strike="noStrike" cap="none" dirty="0">
                <a:solidFill>
                  <a:srgbClr val="BDBDBD"/>
                </a:solidFill>
                <a:latin typeface="Arial"/>
                <a:ea typeface="Arial"/>
                <a:cs typeface="Arial"/>
                <a:sym typeface="Arial"/>
              </a:rPr>
              <a:t>."</a:t>
            </a:r>
            <a:endParaRPr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9"/>
        <p:cNvGrpSpPr/>
        <p:nvPr/>
      </p:nvGrpSpPr>
      <p:grpSpPr>
        <a:xfrm>
          <a:off x="0" y="0"/>
          <a:ext cx="0" cy="0"/>
          <a:chOff x="0" y="0"/>
          <a:chExt cx="0" cy="0"/>
        </a:xfrm>
      </p:grpSpPr>
      <p:sp>
        <p:nvSpPr>
          <p:cNvPr id="200" name="Google Shape;200;p10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107"/>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202"/>
        <p:cNvGrpSpPr/>
        <p:nvPr/>
      </p:nvGrpSpPr>
      <p:grpSpPr>
        <a:xfrm>
          <a:off x="0" y="0"/>
          <a:ext cx="0" cy="0"/>
          <a:chOff x="0" y="0"/>
          <a:chExt cx="0" cy="0"/>
        </a:xfrm>
      </p:grpSpPr>
      <p:sp>
        <p:nvSpPr>
          <p:cNvPr id="203" name="Google Shape;203;p10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0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205"/>
        <p:cNvGrpSpPr/>
        <p:nvPr/>
      </p:nvGrpSpPr>
      <p:grpSpPr>
        <a:xfrm>
          <a:off x="0" y="0"/>
          <a:ext cx="0" cy="0"/>
          <a:chOff x="0" y="0"/>
          <a:chExt cx="0" cy="0"/>
        </a:xfrm>
      </p:grpSpPr>
      <p:sp>
        <p:nvSpPr>
          <p:cNvPr id="206" name="Google Shape;206;p109"/>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10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BDBDBD"/>
              </a:buClr>
              <a:buSzPts val="2800"/>
              <a:buChar char="•"/>
              <a:defRPr>
                <a:solidFill>
                  <a:srgbClr val="BDBDBD"/>
                </a:solidFill>
              </a:defRPr>
            </a:lvl1pPr>
            <a:lvl2pPr marL="914400" lvl="1" indent="-365760" algn="l">
              <a:lnSpc>
                <a:spcPct val="90000"/>
              </a:lnSpc>
              <a:spcBef>
                <a:spcPts val="1200"/>
              </a:spcBef>
              <a:spcAft>
                <a:spcPts val="0"/>
              </a:spcAft>
              <a:buClr>
                <a:srgbClr val="BDBDBD"/>
              </a:buClr>
              <a:buSzPts val="2160"/>
              <a:buChar char="–"/>
              <a:defRPr>
                <a:solidFill>
                  <a:srgbClr val="BDBDBD"/>
                </a:solidFill>
              </a:defRPr>
            </a:lvl2pPr>
            <a:lvl3pPr marL="1371600" lvl="2" indent="-381000" algn="l">
              <a:lnSpc>
                <a:spcPct val="90000"/>
              </a:lnSpc>
              <a:spcBef>
                <a:spcPts val="1200"/>
              </a:spcBef>
              <a:spcAft>
                <a:spcPts val="0"/>
              </a:spcAft>
              <a:buClr>
                <a:srgbClr val="BDBDBD"/>
              </a:buClr>
              <a:buSzPts val="2400"/>
              <a:buChar char="•"/>
              <a:defRPr>
                <a:solidFill>
                  <a:srgbClr val="BDBDBD"/>
                </a:solidFill>
              </a:defRPr>
            </a:lvl3pPr>
            <a:lvl4pPr marL="1828800" lvl="3" indent="-365760" algn="l">
              <a:lnSpc>
                <a:spcPct val="90000"/>
              </a:lnSpc>
              <a:spcBef>
                <a:spcPts val="1200"/>
              </a:spcBef>
              <a:spcAft>
                <a:spcPts val="0"/>
              </a:spcAft>
              <a:buClr>
                <a:srgbClr val="BDBDBD"/>
              </a:buClr>
              <a:buSzPts val="2160"/>
              <a:buChar char="–"/>
              <a:defRPr>
                <a:solidFill>
                  <a:srgbClr val="BDBDBD"/>
                </a:solidFill>
              </a:defRPr>
            </a:lvl4pPr>
            <a:lvl5pPr marL="2286000" lvl="4" indent="-381000" algn="l">
              <a:lnSpc>
                <a:spcPct val="90000"/>
              </a:lnSpc>
              <a:spcBef>
                <a:spcPts val="1200"/>
              </a:spcBef>
              <a:spcAft>
                <a:spcPts val="0"/>
              </a:spcAft>
              <a:buClr>
                <a:srgbClr val="BDBDBD"/>
              </a:buClr>
              <a:buSzPts val="2400"/>
              <a:buChar char="•"/>
              <a:defRPr>
                <a:solidFill>
                  <a:srgbClr val="BDBDBD"/>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208"/>
        <p:cNvGrpSpPr/>
        <p:nvPr/>
      </p:nvGrpSpPr>
      <p:grpSpPr>
        <a:xfrm>
          <a:off x="0" y="0"/>
          <a:ext cx="0" cy="0"/>
          <a:chOff x="0" y="0"/>
          <a:chExt cx="0" cy="0"/>
        </a:xfrm>
      </p:grpSpPr>
      <p:sp>
        <p:nvSpPr>
          <p:cNvPr id="209" name="Google Shape;209;p110"/>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110"/>
          <p:cNvSpPr txBox="1">
            <a:spLocks noGrp="1"/>
          </p:cNvSpPr>
          <p:nvPr>
            <p:ph type="body" idx="1"/>
          </p:nvPr>
        </p:nvSpPr>
        <p:spPr>
          <a:xfrm>
            <a:off x="457201" y="1527176"/>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211"/>
        <p:cNvGrpSpPr/>
        <p:nvPr/>
      </p:nvGrpSpPr>
      <p:grpSpPr>
        <a:xfrm>
          <a:off x="0" y="0"/>
          <a:ext cx="0" cy="0"/>
          <a:chOff x="0" y="0"/>
          <a:chExt cx="0" cy="0"/>
        </a:xfrm>
      </p:grpSpPr>
      <p:sp>
        <p:nvSpPr>
          <p:cNvPr id="212" name="Google Shape;212;p111"/>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111"/>
          <p:cNvSpPr txBox="1">
            <a:spLocks noGrp="1"/>
          </p:cNvSpPr>
          <p:nvPr>
            <p:ph type="body" idx="1"/>
          </p:nvPr>
        </p:nvSpPr>
        <p:spPr>
          <a:xfrm>
            <a:off x="457201" y="1527176"/>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4" name="Google Shape;214;p111"/>
          <p:cNvSpPr txBox="1">
            <a:spLocks noGrp="1"/>
          </p:cNvSpPr>
          <p:nvPr>
            <p:ph type="body" idx="2"/>
          </p:nvPr>
        </p:nvSpPr>
        <p:spPr>
          <a:xfrm>
            <a:off x="6234114" y="1527176"/>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215"/>
        <p:cNvGrpSpPr/>
        <p:nvPr/>
      </p:nvGrpSpPr>
      <p:grpSpPr>
        <a:xfrm>
          <a:off x="0" y="0"/>
          <a:ext cx="0" cy="0"/>
          <a:chOff x="0" y="0"/>
          <a:chExt cx="0" cy="0"/>
        </a:xfrm>
      </p:grpSpPr>
      <p:sp>
        <p:nvSpPr>
          <p:cNvPr id="216" name="Google Shape;216;p11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112"/>
          <p:cNvSpPr txBox="1">
            <a:spLocks noGrp="1"/>
          </p:cNvSpPr>
          <p:nvPr>
            <p:ph type="body" idx="1"/>
          </p:nvPr>
        </p:nvSpPr>
        <p:spPr>
          <a:xfrm>
            <a:off x="457202" y="2193291"/>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8" name="Google Shape;218;p112"/>
          <p:cNvSpPr txBox="1">
            <a:spLocks noGrp="1"/>
          </p:cNvSpPr>
          <p:nvPr>
            <p:ph type="body" idx="2"/>
          </p:nvPr>
        </p:nvSpPr>
        <p:spPr>
          <a:xfrm>
            <a:off x="457200" y="976314"/>
            <a:ext cx="11276013" cy="1047751"/>
          </a:xfrm>
          <a:prstGeom prst="rect">
            <a:avLst/>
          </a:prstGeom>
          <a:solidFill>
            <a:srgbClr val="009AD7"/>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9" name="Google Shape;219;p112"/>
          <p:cNvSpPr txBox="1">
            <a:spLocks noGrp="1"/>
          </p:cNvSpPr>
          <p:nvPr>
            <p:ph type="body" idx="3"/>
          </p:nvPr>
        </p:nvSpPr>
        <p:spPr>
          <a:xfrm>
            <a:off x="6234114" y="2193291"/>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PA Full">
  <p:cSld name="SPA Full">
    <p:spTree>
      <p:nvGrpSpPr>
        <p:cNvPr id="1" name="Shape 220"/>
        <p:cNvGrpSpPr/>
        <p:nvPr/>
      </p:nvGrpSpPr>
      <p:grpSpPr>
        <a:xfrm>
          <a:off x="0" y="0"/>
          <a:ext cx="0" cy="0"/>
          <a:chOff x="0" y="0"/>
          <a:chExt cx="0" cy="0"/>
        </a:xfrm>
      </p:grpSpPr>
      <p:sp>
        <p:nvSpPr>
          <p:cNvPr id="221" name="Google Shape;221;p113"/>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113"/>
          <p:cNvSpPr txBox="1">
            <a:spLocks noGrp="1"/>
          </p:cNvSpPr>
          <p:nvPr>
            <p:ph type="body" idx="1"/>
          </p:nvPr>
        </p:nvSpPr>
        <p:spPr>
          <a:xfrm>
            <a:off x="457202" y="1527176"/>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gure Title and Subtitle">
  <p:cSld name="Figure Title and Subtitle">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5"/>
          <p:cNvSpPr txBox="1">
            <a:spLocks noGrp="1"/>
          </p:cNvSpPr>
          <p:nvPr>
            <p:ph type="body" idx="1"/>
          </p:nvPr>
        </p:nvSpPr>
        <p:spPr>
          <a:xfrm>
            <a:off x="468490" y="86800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5"/>
          <p:cNvSpPr txBox="1">
            <a:spLocks noGrp="1"/>
          </p:cNvSpPr>
          <p:nvPr>
            <p:ph type="body" idx="2"/>
          </p:nvPr>
        </p:nvSpPr>
        <p:spPr>
          <a:xfrm>
            <a:off x="468490" y="1149178"/>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223"/>
        <p:cNvGrpSpPr/>
        <p:nvPr/>
      </p:nvGrpSpPr>
      <p:grpSpPr>
        <a:xfrm>
          <a:off x="0" y="0"/>
          <a:ext cx="0" cy="0"/>
          <a:chOff x="0" y="0"/>
          <a:chExt cx="0" cy="0"/>
        </a:xfrm>
      </p:grpSpPr>
      <p:sp>
        <p:nvSpPr>
          <p:cNvPr id="224" name="Google Shape;224;p11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11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lt1"/>
              </a:buClr>
              <a:buSzPts val="3640"/>
              <a:buFont typeface="Arial"/>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226"/>
        <p:cNvGrpSpPr/>
        <p:nvPr/>
      </p:nvGrpSpPr>
      <p:grpSpPr>
        <a:xfrm>
          <a:off x="0" y="0"/>
          <a:ext cx="0" cy="0"/>
          <a:chOff x="0" y="0"/>
          <a:chExt cx="0" cy="0"/>
        </a:xfrm>
      </p:grpSpPr>
      <p:sp>
        <p:nvSpPr>
          <p:cNvPr id="227" name="Google Shape;227;p11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115"/>
          <p:cNvSpPr txBox="1">
            <a:spLocks noGrp="1"/>
          </p:cNvSpPr>
          <p:nvPr>
            <p:ph type="body" idx="1"/>
          </p:nvPr>
        </p:nvSpPr>
        <p:spPr>
          <a:xfrm>
            <a:off x="457202" y="1527176"/>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229"/>
        <p:cNvGrpSpPr/>
        <p:nvPr/>
      </p:nvGrpSpPr>
      <p:grpSpPr>
        <a:xfrm>
          <a:off x="0" y="0"/>
          <a:ext cx="0" cy="0"/>
          <a:chOff x="0" y="0"/>
          <a:chExt cx="0" cy="0"/>
        </a:xfrm>
      </p:grpSpPr>
      <p:sp>
        <p:nvSpPr>
          <p:cNvPr id="230" name="Google Shape;230;p116"/>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116"/>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2" name="Google Shape;232;p116"/>
          <p:cNvSpPr txBox="1">
            <a:spLocks noGrp="1"/>
          </p:cNvSpPr>
          <p:nvPr>
            <p:ph type="body" idx="2"/>
          </p:nvPr>
        </p:nvSpPr>
        <p:spPr>
          <a:xfrm>
            <a:off x="457200" y="4778376"/>
            <a:ext cx="11276013" cy="1209675"/>
          </a:xfrm>
          <a:prstGeom prst="rect">
            <a:avLst/>
          </a:prstGeom>
          <a:solidFill>
            <a:srgbClr val="009AD7"/>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233"/>
        <p:cNvGrpSpPr/>
        <p:nvPr/>
      </p:nvGrpSpPr>
      <p:grpSpPr>
        <a:xfrm>
          <a:off x="0" y="0"/>
          <a:ext cx="0" cy="0"/>
          <a:chOff x="0" y="0"/>
          <a:chExt cx="0" cy="0"/>
        </a:xfrm>
      </p:grpSpPr>
      <p:sp>
        <p:nvSpPr>
          <p:cNvPr id="234" name="Google Shape;234;p117"/>
          <p:cNvSpPr txBox="1">
            <a:spLocks noGrp="1"/>
          </p:cNvSpPr>
          <p:nvPr>
            <p:ph type="body" idx="1"/>
          </p:nvPr>
        </p:nvSpPr>
        <p:spPr>
          <a:xfrm>
            <a:off x="4424194"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5" name="Google Shape;235;p11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117"/>
          <p:cNvSpPr txBox="1">
            <a:spLocks noGrp="1"/>
          </p:cNvSpPr>
          <p:nvPr>
            <p:ph type="body" idx="2"/>
          </p:nvPr>
        </p:nvSpPr>
        <p:spPr>
          <a:xfrm>
            <a:off x="457200"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7" name="Google Shape;237;p117"/>
          <p:cNvSpPr txBox="1">
            <a:spLocks noGrp="1"/>
          </p:cNvSpPr>
          <p:nvPr>
            <p:ph type="body" idx="3"/>
          </p:nvPr>
        </p:nvSpPr>
        <p:spPr>
          <a:xfrm>
            <a:off x="8396288"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238"/>
        <p:cNvGrpSpPr/>
        <p:nvPr/>
      </p:nvGrpSpPr>
      <p:grpSpPr>
        <a:xfrm>
          <a:off x="0" y="0"/>
          <a:ext cx="0" cy="0"/>
          <a:chOff x="0" y="0"/>
          <a:chExt cx="0" cy="0"/>
        </a:xfrm>
      </p:grpSpPr>
      <p:sp>
        <p:nvSpPr>
          <p:cNvPr id="239" name="Google Shape;239;p118"/>
          <p:cNvSpPr txBox="1">
            <a:spLocks noGrp="1"/>
          </p:cNvSpPr>
          <p:nvPr>
            <p:ph type="body" idx="1"/>
          </p:nvPr>
        </p:nvSpPr>
        <p:spPr>
          <a:xfrm>
            <a:off x="4424194" y="1527176"/>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0" name="Google Shape;240;p11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118"/>
          <p:cNvSpPr txBox="1">
            <a:spLocks noGrp="1"/>
          </p:cNvSpPr>
          <p:nvPr>
            <p:ph type="body" idx="2"/>
          </p:nvPr>
        </p:nvSpPr>
        <p:spPr>
          <a:xfrm>
            <a:off x="457200" y="1527176"/>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2" name="Google Shape;242;p118"/>
          <p:cNvSpPr txBox="1">
            <a:spLocks noGrp="1"/>
          </p:cNvSpPr>
          <p:nvPr>
            <p:ph type="body" idx="3"/>
          </p:nvPr>
        </p:nvSpPr>
        <p:spPr>
          <a:xfrm>
            <a:off x="8396288" y="1527176"/>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243"/>
        <p:cNvGrpSpPr/>
        <p:nvPr/>
      </p:nvGrpSpPr>
      <p:grpSpPr>
        <a:xfrm>
          <a:off x="0" y="0"/>
          <a:ext cx="0" cy="0"/>
          <a:chOff x="0" y="0"/>
          <a:chExt cx="0" cy="0"/>
        </a:xfrm>
      </p:grpSpPr>
      <p:sp>
        <p:nvSpPr>
          <p:cNvPr id="244" name="Google Shape;244;p119"/>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119"/>
          <p:cNvSpPr txBox="1">
            <a:spLocks noGrp="1"/>
          </p:cNvSpPr>
          <p:nvPr>
            <p:ph type="body" idx="1"/>
          </p:nvPr>
        </p:nvSpPr>
        <p:spPr>
          <a:xfrm>
            <a:off x="457200" y="2985802"/>
            <a:ext cx="11276013" cy="443199"/>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lt2"/>
              </a:buClr>
              <a:buSzPts val="4000"/>
              <a:buChar char="•"/>
              <a:defRPr sz="4000" b="0">
                <a:solidFill>
                  <a:schemeClr val="lt2"/>
                </a:solidFill>
                <a:latin typeface="Arial Black"/>
                <a:ea typeface="Arial Black"/>
                <a:cs typeface="Arial Black"/>
                <a:sym typeface="Arial Black"/>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46"/>
        <p:cNvGrpSpPr/>
        <p:nvPr/>
      </p:nvGrpSpPr>
      <p:grpSpPr>
        <a:xfrm>
          <a:off x="0" y="0"/>
          <a:ext cx="0" cy="0"/>
          <a:chOff x="0" y="0"/>
          <a:chExt cx="0" cy="0"/>
        </a:xfrm>
      </p:grpSpPr>
      <p:sp>
        <p:nvSpPr>
          <p:cNvPr id="247" name="Google Shape;247;p120"/>
          <p:cNvSpPr/>
          <p:nvPr/>
        </p:nvSpPr>
        <p:spPr>
          <a:xfrm>
            <a:off x="7140899" y="1354039"/>
            <a:ext cx="5051100" cy="3286927"/>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48" name="Google Shape;248;p120"/>
          <p:cNvSpPr txBox="1">
            <a:spLocks noGrp="1"/>
          </p:cNvSpPr>
          <p:nvPr>
            <p:ph type="title"/>
          </p:nvPr>
        </p:nvSpPr>
        <p:spPr>
          <a:xfrm>
            <a:off x="2055248" y="1527177"/>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2880"/>
              <a:buFont typeface="Noto Sans Symbols"/>
              <a:buNone/>
              <a:defRPr sz="3200" b="1">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120"/>
          <p:cNvSpPr/>
          <p:nvPr/>
        </p:nvSpPr>
        <p:spPr>
          <a:xfrm>
            <a:off x="-3" y="1354039"/>
            <a:ext cx="1753955" cy="3286927"/>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250"/>
        <p:cNvGrpSpPr/>
        <p:nvPr/>
      </p:nvGrpSpPr>
      <p:grpSpPr>
        <a:xfrm>
          <a:off x="0" y="0"/>
          <a:ext cx="0" cy="0"/>
          <a:chOff x="0" y="0"/>
          <a:chExt cx="0" cy="0"/>
        </a:xfrm>
      </p:grpSpPr>
      <p:sp>
        <p:nvSpPr>
          <p:cNvPr id="251" name="Google Shape;251;p121"/>
          <p:cNvSpPr/>
          <p:nvPr/>
        </p:nvSpPr>
        <p:spPr>
          <a:xfrm>
            <a:off x="7140899" y="1354039"/>
            <a:ext cx="5051100" cy="3286927"/>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52" name="Google Shape;252;p121"/>
          <p:cNvSpPr/>
          <p:nvPr/>
        </p:nvSpPr>
        <p:spPr>
          <a:xfrm>
            <a:off x="-3" y="1354039"/>
            <a:ext cx="1753955" cy="3286927"/>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53" name="Google Shape;253;p12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254"/>
        <p:cNvGrpSpPr/>
        <p:nvPr/>
      </p:nvGrpSpPr>
      <p:grpSpPr>
        <a:xfrm>
          <a:off x="0" y="0"/>
          <a:ext cx="0" cy="0"/>
          <a:chOff x="0" y="0"/>
          <a:chExt cx="0" cy="0"/>
        </a:xfrm>
      </p:grpSpPr>
      <p:sp>
        <p:nvSpPr>
          <p:cNvPr id="255" name="Google Shape;255;p122"/>
          <p:cNvSpPr/>
          <p:nvPr/>
        </p:nvSpPr>
        <p:spPr>
          <a:xfrm>
            <a:off x="7140899" y="1354039"/>
            <a:ext cx="5051100" cy="3286927"/>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56" name="Google Shape;256;p122"/>
          <p:cNvSpPr/>
          <p:nvPr/>
        </p:nvSpPr>
        <p:spPr>
          <a:xfrm>
            <a:off x="-3" y="1354039"/>
            <a:ext cx="1753955" cy="3286927"/>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57" name="Google Shape;257;p12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258"/>
        <p:cNvGrpSpPr/>
        <p:nvPr/>
      </p:nvGrpSpPr>
      <p:grpSpPr>
        <a:xfrm>
          <a:off x="0" y="0"/>
          <a:ext cx="0" cy="0"/>
          <a:chOff x="0" y="0"/>
          <a:chExt cx="0" cy="0"/>
        </a:xfrm>
      </p:grpSpPr>
      <p:sp>
        <p:nvSpPr>
          <p:cNvPr id="259" name="Google Shape;259;p123"/>
          <p:cNvSpPr/>
          <p:nvPr/>
        </p:nvSpPr>
        <p:spPr>
          <a:xfrm>
            <a:off x="7140899" y="1354039"/>
            <a:ext cx="5051100" cy="3286927"/>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60" name="Google Shape;260;p123"/>
          <p:cNvSpPr/>
          <p:nvPr/>
        </p:nvSpPr>
        <p:spPr>
          <a:xfrm>
            <a:off x="-3" y="1354039"/>
            <a:ext cx="1753955" cy="3286927"/>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61" name="Google Shape;261;p12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34"/>
        <p:cNvGrpSpPr/>
        <p:nvPr/>
      </p:nvGrpSpPr>
      <p:grpSpPr>
        <a:xfrm>
          <a:off x="0" y="0"/>
          <a:ext cx="0" cy="0"/>
          <a:chOff x="0" y="0"/>
          <a:chExt cx="0" cy="0"/>
        </a:xfrm>
      </p:grpSpPr>
      <p:pic>
        <p:nvPicPr>
          <p:cNvPr id="35" name="Google Shape;35;p50"/>
          <p:cNvPicPr preferRelativeResize="0"/>
          <p:nvPr/>
        </p:nvPicPr>
        <p:blipFill rotWithShape="1">
          <a:blip r:embed="rId2">
            <a:alphaModFix/>
          </a:blip>
          <a:srcRect/>
          <a:stretch/>
        </p:blipFill>
        <p:spPr>
          <a:xfrm>
            <a:off x="9688259" y="5975538"/>
            <a:ext cx="2053216" cy="468817"/>
          </a:xfrm>
          <a:prstGeom prst="rect">
            <a:avLst/>
          </a:prstGeom>
          <a:noFill/>
          <a:ln>
            <a:noFill/>
          </a:ln>
        </p:spPr>
      </p:pic>
      <p:sp>
        <p:nvSpPr>
          <p:cNvPr id="36" name="Google Shape;36;p50"/>
          <p:cNvSpPr txBox="1">
            <a:spLocks noGrp="1"/>
          </p:cNvSpPr>
          <p:nvPr>
            <p:ph type="subTitle" idx="1"/>
          </p:nvPr>
        </p:nvSpPr>
        <p:spPr>
          <a:xfrm>
            <a:off x="987463" y="4187547"/>
            <a:ext cx="7228207"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37" name="Google Shape;37;p50"/>
          <p:cNvSpPr txBox="1">
            <a:spLocks noGrp="1"/>
          </p:cNvSpPr>
          <p:nvPr>
            <p:ph type="ctrTitle"/>
          </p:nvPr>
        </p:nvSpPr>
        <p:spPr>
          <a:xfrm>
            <a:off x="987464"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0"/>
          <p:cNvSpPr txBox="1">
            <a:spLocks noGrp="1"/>
          </p:cNvSpPr>
          <p:nvPr>
            <p:ph type="body" idx="2"/>
          </p:nvPr>
        </p:nvSpPr>
        <p:spPr>
          <a:xfrm>
            <a:off x="460257" y="348322"/>
            <a:ext cx="9172871"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50"/>
          <p:cNvSpPr txBox="1">
            <a:spLocks noGrp="1"/>
          </p:cNvSpPr>
          <p:nvPr>
            <p:ph type="body" idx="3"/>
          </p:nvPr>
        </p:nvSpPr>
        <p:spPr>
          <a:xfrm>
            <a:off x="460257" y="686573"/>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50"/>
          <p:cNvSpPr/>
          <p:nvPr/>
        </p:nvSpPr>
        <p:spPr>
          <a:xfrm>
            <a:off x="8535557"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41" name="Google Shape;41;p50"/>
          <p:cNvSpPr/>
          <p:nvPr/>
        </p:nvSpPr>
        <p:spPr>
          <a:xfrm>
            <a:off x="460257"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42" name="Google Shape;42;p50"/>
          <p:cNvSpPr txBox="1"/>
          <p:nvPr/>
        </p:nvSpPr>
        <p:spPr>
          <a:xfrm>
            <a:off x="460257"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dirty="0">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dirty="0">
                <a:solidFill>
                  <a:srgbClr val="BDBDBD"/>
                </a:solidFill>
                <a:latin typeface="Arial"/>
                <a:ea typeface="Arial"/>
                <a:cs typeface="Arial"/>
                <a:sym typeface="Arial"/>
                <a:hlinkClick r:id="rId3">
                  <a:extLst>
                    <a:ext uri="{A12FA001-AC4F-418D-AE19-62706E023703}">
                      <ahyp:hlinkClr xmlns:ahyp="http://schemas.microsoft.com/office/drawing/2018/hyperlinkcolor" xmlns="" val="tx"/>
                    </a:ext>
                  </a:extLst>
                </a:hlinkClick>
              </a:rPr>
              <a:t>Gartner’s Usage Policy</a:t>
            </a:r>
            <a:r>
              <a:rPr lang="en-US" sz="700" b="0" i="0" u="none" strike="noStrike" cap="none" dirty="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dirty="0">
                <a:solidFill>
                  <a:srgbClr val="BDBDBD"/>
                </a:solidFill>
                <a:latin typeface="Arial"/>
                <a:ea typeface="Arial"/>
                <a:cs typeface="Arial"/>
                <a:sym typeface="Arial"/>
                <a:hlinkClick r:id="rId4">
                  <a:extLst>
                    <a:ext uri="{A12FA001-AC4F-418D-AE19-62706E023703}">
                      <ahyp:hlinkClr xmlns:ahyp="http://schemas.microsoft.com/office/drawing/2018/hyperlinkcolor" xmlns="" val="tx"/>
                    </a:ext>
                  </a:extLst>
                </a:hlinkClick>
              </a:rPr>
              <a:t>Guiding Principles on Independence and Objectivity</a:t>
            </a:r>
            <a:r>
              <a:rPr lang="en-US" sz="700" b="0" i="0" u="none" strike="noStrike" cap="none" dirty="0">
                <a:solidFill>
                  <a:srgbClr val="BDBDBD"/>
                </a:solidFill>
                <a:latin typeface="Arial"/>
                <a:ea typeface="Arial"/>
                <a:cs typeface="Arial"/>
                <a:sym typeface="Arial"/>
              </a:rPr>
              <a:t>."</a:t>
            </a:r>
            <a:endParaRP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262"/>
        <p:cNvGrpSpPr/>
        <p:nvPr/>
      </p:nvGrpSpPr>
      <p:grpSpPr>
        <a:xfrm>
          <a:off x="0" y="0"/>
          <a:ext cx="0" cy="0"/>
          <a:chOff x="0" y="0"/>
          <a:chExt cx="0" cy="0"/>
        </a:xfrm>
      </p:grpSpPr>
      <p:sp>
        <p:nvSpPr>
          <p:cNvPr id="263" name="Google Shape;263;p124"/>
          <p:cNvSpPr/>
          <p:nvPr/>
        </p:nvSpPr>
        <p:spPr>
          <a:xfrm>
            <a:off x="7140899" y="1354039"/>
            <a:ext cx="5051100" cy="3286927"/>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64" name="Google Shape;264;p124"/>
          <p:cNvSpPr/>
          <p:nvPr/>
        </p:nvSpPr>
        <p:spPr>
          <a:xfrm>
            <a:off x="-3" y="1354039"/>
            <a:ext cx="1753955" cy="3286927"/>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65" name="Google Shape;265;p12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6"/>
        <p:cNvGrpSpPr/>
        <p:nvPr/>
      </p:nvGrpSpPr>
      <p:grpSpPr>
        <a:xfrm>
          <a:off x="0" y="0"/>
          <a:ext cx="0" cy="0"/>
          <a:chOff x="0" y="0"/>
          <a:chExt cx="0" cy="0"/>
        </a:xfrm>
      </p:grpSpPr>
      <p:sp>
        <p:nvSpPr>
          <p:cNvPr id="267" name="Google Shape;267;p125"/>
          <p:cNvSpPr txBox="1">
            <a:spLocks noGrp="1"/>
          </p:cNvSpPr>
          <p:nvPr>
            <p:ph type="title"/>
          </p:nvPr>
        </p:nvSpPr>
        <p:spPr>
          <a:xfrm>
            <a:off x="457200" y="1009269"/>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8" name="Google Shape;268;p125"/>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269"/>
        <p:cNvGrpSpPr/>
        <p:nvPr/>
      </p:nvGrpSpPr>
      <p:grpSpPr>
        <a:xfrm>
          <a:off x="0" y="0"/>
          <a:ext cx="0" cy="0"/>
          <a:chOff x="0" y="0"/>
          <a:chExt cx="0" cy="0"/>
        </a:xfrm>
      </p:grpSpPr>
      <p:sp>
        <p:nvSpPr>
          <p:cNvPr id="270" name="Google Shape;270;p126"/>
          <p:cNvSpPr txBox="1">
            <a:spLocks noGrp="1"/>
          </p:cNvSpPr>
          <p:nvPr>
            <p:ph type="title"/>
          </p:nvPr>
        </p:nvSpPr>
        <p:spPr>
          <a:xfrm>
            <a:off x="457201" y="1009269"/>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126"/>
          <p:cNvSpPr txBox="1">
            <a:spLocks noGrp="1"/>
          </p:cNvSpPr>
          <p:nvPr>
            <p:ph type="body" idx="1"/>
          </p:nvPr>
        </p:nvSpPr>
        <p:spPr>
          <a:xfrm>
            <a:off x="457201"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272"/>
        <p:cNvGrpSpPr/>
        <p:nvPr/>
      </p:nvGrpSpPr>
      <p:grpSpPr>
        <a:xfrm>
          <a:off x="0" y="0"/>
          <a:ext cx="0" cy="0"/>
          <a:chOff x="0" y="0"/>
          <a:chExt cx="0" cy="0"/>
        </a:xfrm>
      </p:grpSpPr>
      <p:sp>
        <p:nvSpPr>
          <p:cNvPr id="273" name="Google Shape;273;p127"/>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127"/>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5" name="Google Shape;275;p127"/>
          <p:cNvSpPr/>
          <p:nvPr/>
        </p:nvSpPr>
        <p:spPr>
          <a:xfrm>
            <a:off x="1" y="1343026"/>
            <a:ext cx="507359" cy="417195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76" name="Google Shape;276;p127"/>
          <p:cNvSpPr/>
          <p:nvPr/>
        </p:nvSpPr>
        <p:spPr>
          <a:xfrm>
            <a:off x="11684642" y="1343026"/>
            <a:ext cx="507359" cy="417195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1">
          <p15:clr>
            <a:srgbClr val="FBAE40"/>
          </p15:clr>
        </p15:guide>
        <p15:guide id="4" orient="horz" pos="3147">
          <p15:clr>
            <a:srgbClr val="FBAE40"/>
          </p15:clr>
        </p15:guide>
        <p15:guide id="5" orient="horz" pos="3468">
          <p15:clr>
            <a:srgbClr val="FBAE40"/>
          </p15:clr>
        </p15:guide>
        <p15:guide id="6" orient="horz" pos="84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277"/>
        <p:cNvGrpSpPr/>
        <p:nvPr/>
      </p:nvGrpSpPr>
      <p:grpSpPr>
        <a:xfrm>
          <a:off x="0" y="0"/>
          <a:ext cx="0" cy="0"/>
          <a:chOff x="0" y="0"/>
          <a:chExt cx="0" cy="0"/>
        </a:xfrm>
      </p:grpSpPr>
      <p:sp>
        <p:nvSpPr>
          <p:cNvPr id="278" name="Google Shape;278;p128"/>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128"/>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0" name="Google Shape;280;p128"/>
          <p:cNvSpPr/>
          <p:nvPr/>
        </p:nvSpPr>
        <p:spPr>
          <a:xfrm>
            <a:off x="1" y="1343026"/>
            <a:ext cx="507359" cy="417195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81" name="Google Shape;281;p128"/>
          <p:cNvSpPr/>
          <p:nvPr/>
        </p:nvSpPr>
        <p:spPr>
          <a:xfrm>
            <a:off x="11684642" y="1343026"/>
            <a:ext cx="507359" cy="417195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1">
          <p15:clr>
            <a:srgbClr val="FBAE40"/>
          </p15:clr>
        </p15:guide>
        <p15:guide id="4" orient="horz" pos="3147">
          <p15:clr>
            <a:srgbClr val="FBAE40"/>
          </p15:clr>
        </p15:guide>
        <p15:guide id="5" orient="horz" pos="3468">
          <p15:clr>
            <a:srgbClr val="FBAE40"/>
          </p15:clr>
        </p15:guide>
        <p15:guide id="6" orient="horz" pos="84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282"/>
        <p:cNvGrpSpPr/>
        <p:nvPr/>
      </p:nvGrpSpPr>
      <p:grpSpPr>
        <a:xfrm>
          <a:off x="0" y="0"/>
          <a:ext cx="0" cy="0"/>
          <a:chOff x="0" y="0"/>
          <a:chExt cx="0" cy="0"/>
        </a:xfrm>
      </p:grpSpPr>
      <p:sp>
        <p:nvSpPr>
          <p:cNvPr id="283" name="Google Shape;283;p129"/>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4" name="Google Shape;284;p129"/>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5" name="Google Shape;285;p129"/>
          <p:cNvSpPr/>
          <p:nvPr/>
        </p:nvSpPr>
        <p:spPr>
          <a:xfrm>
            <a:off x="1" y="1343026"/>
            <a:ext cx="507359" cy="4171951"/>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86" name="Google Shape;286;p129"/>
          <p:cNvSpPr/>
          <p:nvPr/>
        </p:nvSpPr>
        <p:spPr>
          <a:xfrm>
            <a:off x="11684642" y="1343026"/>
            <a:ext cx="507359" cy="4171951"/>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1">
          <p15:clr>
            <a:srgbClr val="FBAE40"/>
          </p15:clr>
        </p15:guide>
        <p15:guide id="4" orient="horz" pos="3147">
          <p15:clr>
            <a:srgbClr val="FBAE40"/>
          </p15:clr>
        </p15:guide>
        <p15:guide id="5" orient="horz" pos="3468">
          <p15:clr>
            <a:srgbClr val="FBAE40"/>
          </p15:clr>
        </p15:guide>
        <p15:guide id="6" orient="horz" pos="84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287"/>
        <p:cNvGrpSpPr/>
        <p:nvPr/>
      </p:nvGrpSpPr>
      <p:grpSpPr>
        <a:xfrm>
          <a:off x="0" y="0"/>
          <a:ext cx="0" cy="0"/>
          <a:chOff x="0" y="0"/>
          <a:chExt cx="0" cy="0"/>
        </a:xfrm>
      </p:grpSpPr>
      <p:sp>
        <p:nvSpPr>
          <p:cNvPr id="288" name="Google Shape;288;p130"/>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130"/>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0" name="Google Shape;290;p130"/>
          <p:cNvSpPr/>
          <p:nvPr/>
        </p:nvSpPr>
        <p:spPr>
          <a:xfrm>
            <a:off x="1" y="1343026"/>
            <a:ext cx="507359" cy="4171951"/>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91" name="Google Shape;291;p130"/>
          <p:cNvSpPr/>
          <p:nvPr/>
        </p:nvSpPr>
        <p:spPr>
          <a:xfrm>
            <a:off x="11684642" y="1343026"/>
            <a:ext cx="507359" cy="4171951"/>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1">
          <p15:clr>
            <a:srgbClr val="FBAE40"/>
          </p15:clr>
        </p15:guide>
        <p15:guide id="4" orient="horz" pos="3147">
          <p15:clr>
            <a:srgbClr val="FBAE40"/>
          </p15:clr>
        </p15:guide>
        <p15:guide id="5" orient="horz" pos="3468">
          <p15:clr>
            <a:srgbClr val="FBAE40"/>
          </p15:clr>
        </p15:guide>
        <p15:guide id="6" orient="horz" pos="84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Key Issue - Takeaway1">
  <p:cSld name="Key Issue - Takeaway1">
    <p:spTree>
      <p:nvGrpSpPr>
        <p:cNvPr id="1" name="Shape 292"/>
        <p:cNvGrpSpPr/>
        <p:nvPr/>
      </p:nvGrpSpPr>
      <p:grpSpPr>
        <a:xfrm>
          <a:off x="0" y="0"/>
          <a:ext cx="0" cy="0"/>
          <a:chOff x="0" y="0"/>
          <a:chExt cx="0" cy="0"/>
        </a:xfrm>
      </p:grpSpPr>
      <p:sp>
        <p:nvSpPr>
          <p:cNvPr id="293" name="Google Shape;293;p131"/>
          <p:cNvSpPr txBox="1">
            <a:spLocks noGrp="1"/>
          </p:cNvSpPr>
          <p:nvPr>
            <p:ph type="body" idx="1"/>
          </p:nvPr>
        </p:nvSpPr>
        <p:spPr>
          <a:xfrm>
            <a:off x="1061885" y="2664749"/>
            <a:ext cx="9377516" cy="19272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3600"/>
              <a:buNone/>
              <a:defRPr sz="3600"/>
            </a:lvl1pPr>
            <a:lvl2pPr marL="914400" lvl="1" indent="-228600" algn="l">
              <a:lnSpc>
                <a:spcPct val="90000"/>
              </a:lnSpc>
              <a:spcBef>
                <a:spcPts val="1200"/>
              </a:spcBef>
              <a:spcAft>
                <a:spcPts val="0"/>
              </a:spcAft>
              <a:buClr>
                <a:schemeClr val="lt1"/>
              </a:buClr>
              <a:buSzPts val="2880"/>
              <a:buNone/>
              <a:defRPr sz="3200"/>
            </a:lvl2pPr>
            <a:lvl3pPr marL="1371600" lvl="2" indent="-228600" algn="l">
              <a:lnSpc>
                <a:spcPct val="90000"/>
              </a:lnSpc>
              <a:spcBef>
                <a:spcPts val="1200"/>
              </a:spcBef>
              <a:spcAft>
                <a:spcPts val="0"/>
              </a:spcAft>
              <a:buClr>
                <a:schemeClr val="lt1"/>
              </a:buClr>
              <a:buSzPts val="3200"/>
              <a:buNone/>
              <a:defRPr sz="3200"/>
            </a:lvl3pPr>
            <a:lvl4pPr marL="1828800" lvl="3" indent="-228600" algn="l">
              <a:lnSpc>
                <a:spcPct val="90000"/>
              </a:lnSpc>
              <a:spcBef>
                <a:spcPts val="1200"/>
              </a:spcBef>
              <a:spcAft>
                <a:spcPts val="0"/>
              </a:spcAft>
              <a:buClr>
                <a:schemeClr val="lt1"/>
              </a:buClr>
              <a:buSzPts val="2880"/>
              <a:buNone/>
              <a:defRPr sz="3200"/>
            </a:lvl4pPr>
            <a:lvl5pPr marL="2286000" lvl="4" indent="-228600" algn="l">
              <a:lnSpc>
                <a:spcPct val="90000"/>
              </a:lnSpc>
              <a:spcBef>
                <a:spcPts val="1200"/>
              </a:spcBef>
              <a:spcAft>
                <a:spcPts val="0"/>
              </a:spcAft>
              <a:buClr>
                <a:schemeClr val="lt1"/>
              </a:buClr>
              <a:buSzPts val="3200"/>
              <a:buNone/>
              <a:defRPr sz="3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Key Issue - Takeaway2">
  <p:cSld name="Key Issue - Takeaway2">
    <p:spTree>
      <p:nvGrpSpPr>
        <p:cNvPr id="1" name="Shape 294"/>
        <p:cNvGrpSpPr/>
        <p:nvPr/>
      </p:nvGrpSpPr>
      <p:grpSpPr>
        <a:xfrm>
          <a:off x="0" y="0"/>
          <a:ext cx="0" cy="0"/>
          <a:chOff x="0" y="0"/>
          <a:chExt cx="0" cy="0"/>
        </a:xfrm>
      </p:grpSpPr>
      <p:sp>
        <p:nvSpPr>
          <p:cNvPr id="295" name="Google Shape;295;p132"/>
          <p:cNvSpPr txBox="1">
            <a:spLocks noGrp="1"/>
          </p:cNvSpPr>
          <p:nvPr>
            <p:ph type="title"/>
          </p:nvPr>
        </p:nvSpPr>
        <p:spPr>
          <a:xfrm>
            <a:off x="1994220" y="2508937"/>
            <a:ext cx="8445181"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3600"/>
              <a:buFont typeface="Arial Black"/>
              <a:buNone/>
              <a:defRPr sz="36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6" name="Google Shape;296;p132"/>
          <p:cNvSpPr/>
          <p:nvPr/>
        </p:nvSpPr>
        <p:spPr>
          <a:xfrm>
            <a:off x="1100356" y="2418736"/>
            <a:ext cx="623600" cy="623600"/>
          </a:xfrm>
          <a:custGeom>
            <a:avLst/>
            <a:gdLst/>
            <a:ahLst/>
            <a:cxnLst/>
            <a:rect l="l" t="t" r="r" b="b"/>
            <a:pathLst>
              <a:path w="533400" h="533400" extrusionOk="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304"/>
        <p:cNvGrpSpPr/>
        <p:nvPr/>
      </p:nvGrpSpPr>
      <p:grpSpPr>
        <a:xfrm>
          <a:off x="0" y="0"/>
          <a:ext cx="0" cy="0"/>
          <a:chOff x="0" y="0"/>
          <a:chExt cx="0" cy="0"/>
        </a:xfrm>
      </p:grpSpPr>
      <p:sp>
        <p:nvSpPr>
          <p:cNvPr id="305" name="Google Shape;305;p8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6" name="Google Shape;306;p83"/>
          <p:cNvSpPr txBox="1">
            <a:spLocks noGrp="1"/>
          </p:cNvSpPr>
          <p:nvPr>
            <p:ph type="subTitle" idx="1"/>
          </p:nvPr>
        </p:nvSpPr>
        <p:spPr>
          <a:xfrm>
            <a:off x="2167128" y="3927730"/>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7" name="Google Shape;307;p83"/>
          <p:cNvSpPr txBox="1"/>
          <p:nvPr/>
        </p:nvSpPr>
        <p:spPr>
          <a:xfrm>
            <a:off x="457200" y="6199633"/>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dirty="0">
                <a:solidFill>
                  <a:srgbClr val="000000"/>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rgbClr val="000000"/>
                </a:solidFill>
                <a:latin typeface="Arial"/>
                <a:ea typeface="Arial"/>
                <a:cs typeface="Arial"/>
                <a:sym typeface="Arial"/>
              </a:rPr>
            </a:br>
            <a:r>
              <a:rPr lang="en-US" sz="700" b="0" i="0" u="none" strike="noStrike" cap="none" dirty="0">
                <a:solidFill>
                  <a:srgbClr val="000000"/>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308" name="Google Shape;308;p83"/>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09" name="Google Shape;309;p83"/>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310" name="Google Shape;310;p83"/>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311"/>
        <p:cNvGrpSpPr/>
        <p:nvPr/>
      </p:nvGrpSpPr>
      <p:grpSpPr>
        <a:xfrm>
          <a:off x="0" y="0"/>
          <a:ext cx="0" cy="0"/>
          <a:chOff x="0" y="0"/>
          <a:chExt cx="0" cy="0"/>
        </a:xfrm>
      </p:grpSpPr>
      <p:sp>
        <p:nvSpPr>
          <p:cNvPr id="312" name="Google Shape;312;p8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3" name="Google Shape;313;p84"/>
          <p:cNvSpPr txBox="1">
            <a:spLocks noGrp="1"/>
          </p:cNvSpPr>
          <p:nvPr>
            <p:ph type="subTitle" idx="1"/>
          </p:nvPr>
        </p:nvSpPr>
        <p:spPr>
          <a:xfrm>
            <a:off x="2167128" y="3927730"/>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14" name="Google Shape;314;p84"/>
          <p:cNvSpPr txBox="1"/>
          <p:nvPr/>
        </p:nvSpPr>
        <p:spPr>
          <a:xfrm>
            <a:off x="457200" y="6199633"/>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dirty="0">
                <a:solidFill>
                  <a:srgbClr val="000000"/>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rgbClr val="000000"/>
                </a:solidFill>
                <a:latin typeface="Arial"/>
                <a:ea typeface="Arial"/>
                <a:cs typeface="Arial"/>
                <a:sym typeface="Arial"/>
              </a:rPr>
            </a:br>
            <a:r>
              <a:rPr lang="en-US" sz="700" b="0" i="0" u="none" strike="noStrike" cap="none" dirty="0">
                <a:solidFill>
                  <a:srgbClr val="000000"/>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315" name="Google Shape;315;p84"/>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16" name="Google Shape;316;p84"/>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317" name="Google Shape;317;p84"/>
          <p:cNvPicPr preferRelativeResize="0"/>
          <p:nvPr/>
        </p:nvPicPr>
        <p:blipFill rotWithShape="1">
          <a:blip r:embed="rId2">
            <a:alphaModFix/>
          </a:blip>
          <a:srcRect/>
          <a:stretch/>
        </p:blipFill>
        <p:spPr>
          <a:xfrm>
            <a:off x="9686167" y="6056353"/>
            <a:ext cx="2057400" cy="468273"/>
          </a:xfrm>
          <a:prstGeom prst="rect">
            <a:avLst/>
          </a:prstGeom>
          <a:noFill/>
          <a:ln>
            <a:noFill/>
          </a:ln>
        </p:spPr>
      </p:pic>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8"/>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Figure Title and Subtitle">
  <p:cSld name="Figure Title and Subtitle">
    <p:spTree>
      <p:nvGrpSpPr>
        <p:cNvPr id="1" name="Shape 319"/>
        <p:cNvGrpSpPr/>
        <p:nvPr/>
      </p:nvGrpSpPr>
      <p:grpSpPr>
        <a:xfrm>
          <a:off x="0" y="0"/>
          <a:ext cx="0" cy="0"/>
          <a:chOff x="0" y="0"/>
          <a:chExt cx="0" cy="0"/>
        </a:xfrm>
      </p:grpSpPr>
      <p:sp>
        <p:nvSpPr>
          <p:cNvPr id="320" name="Google Shape;320;p86"/>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86"/>
          <p:cNvSpPr txBox="1">
            <a:spLocks noGrp="1"/>
          </p:cNvSpPr>
          <p:nvPr>
            <p:ph type="body" idx="1"/>
          </p:nvPr>
        </p:nvSpPr>
        <p:spPr>
          <a:xfrm>
            <a:off x="468490" y="86800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86"/>
          <p:cNvSpPr txBox="1">
            <a:spLocks noGrp="1"/>
          </p:cNvSpPr>
          <p:nvPr>
            <p:ph type="body" idx="2"/>
          </p:nvPr>
        </p:nvSpPr>
        <p:spPr>
          <a:xfrm>
            <a:off x="468490" y="1149178"/>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Figure Title 2 Col">
  <p:cSld name="Figure Title 2 Col">
    <p:spTree>
      <p:nvGrpSpPr>
        <p:cNvPr id="1" name="Shape 323"/>
        <p:cNvGrpSpPr/>
        <p:nvPr/>
      </p:nvGrpSpPr>
      <p:grpSpPr>
        <a:xfrm>
          <a:off x="0" y="0"/>
          <a:ext cx="0" cy="0"/>
          <a:chOff x="0" y="0"/>
          <a:chExt cx="0" cy="0"/>
        </a:xfrm>
      </p:grpSpPr>
      <p:sp>
        <p:nvSpPr>
          <p:cNvPr id="324" name="Google Shape;324;p87"/>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5" name="Google Shape;325;p87"/>
          <p:cNvSpPr txBox="1">
            <a:spLocks noGrp="1"/>
          </p:cNvSpPr>
          <p:nvPr>
            <p:ph type="body" idx="1"/>
          </p:nvPr>
        </p:nvSpPr>
        <p:spPr>
          <a:xfrm>
            <a:off x="468489"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87"/>
          <p:cNvSpPr txBox="1">
            <a:spLocks noGrp="1"/>
          </p:cNvSpPr>
          <p:nvPr>
            <p:ph type="body" idx="2"/>
          </p:nvPr>
        </p:nvSpPr>
        <p:spPr>
          <a:xfrm>
            <a:off x="468489"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87"/>
          <p:cNvSpPr txBox="1">
            <a:spLocks noGrp="1"/>
          </p:cNvSpPr>
          <p:nvPr>
            <p:ph type="body" idx="3"/>
          </p:nvPr>
        </p:nvSpPr>
        <p:spPr>
          <a:xfrm>
            <a:off x="6248401"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87"/>
          <p:cNvSpPr txBox="1">
            <a:spLocks noGrp="1"/>
          </p:cNvSpPr>
          <p:nvPr>
            <p:ph type="body" idx="4"/>
          </p:nvPr>
        </p:nvSpPr>
        <p:spPr>
          <a:xfrm>
            <a:off x="6248401"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Figure Title Top and Bottom">
  <p:cSld name="Figure Title Top and Bottom">
    <p:spTree>
      <p:nvGrpSpPr>
        <p:cNvPr id="1" name="Shape 329"/>
        <p:cNvGrpSpPr/>
        <p:nvPr/>
      </p:nvGrpSpPr>
      <p:grpSpPr>
        <a:xfrm>
          <a:off x="0" y="0"/>
          <a:ext cx="0" cy="0"/>
          <a:chOff x="0" y="0"/>
          <a:chExt cx="0" cy="0"/>
        </a:xfrm>
      </p:grpSpPr>
      <p:sp>
        <p:nvSpPr>
          <p:cNvPr id="330" name="Google Shape;330;p88"/>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1" name="Google Shape;331;p88"/>
          <p:cNvSpPr txBox="1">
            <a:spLocks noGrp="1"/>
          </p:cNvSpPr>
          <p:nvPr>
            <p:ph type="body" idx="1"/>
          </p:nvPr>
        </p:nvSpPr>
        <p:spPr>
          <a:xfrm>
            <a:off x="468490" y="86800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2" name="Google Shape;332;p88"/>
          <p:cNvSpPr txBox="1">
            <a:spLocks noGrp="1"/>
          </p:cNvSpPr>
          <p:nvPr>
            <p:ph type="body" idx="2"/>
          </p:nvPr>
        </p:nvSpPr>
        <p:spPr>
          <a:xfrm>
            <a:off x="468490" y="1149178"/>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3" name="Google Shape;333;p88"/>
          <p:cNvSpPr txBox="1">
            <a:spLocks noGrp="1"/>
          </p:cNvSpPr>
          <p:nvPr>
            <p:ph type="body" idx="3"/>
          </p:nvPr>
        </p:nvSpPr>
        <p:spPr>
          <a:xfrm>
            <a:off x="463552" y="350346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88"/>
          <p:cNvSpPr txBox="1">
            <a:spLocks noGrp="1"/>
          </p:cNvSpPr>
          <p:nvPr>
            <p:ph type="body" idx="4"/>
          </p:nvPr>
        </p:nvSpPr>
        <p:spPr>
          <a:xfrm>
            <a:off x="463552" y="3784639"/>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Figure Title 2x2">
  <p:cSld name="Figure Title 2x2">
    <p:spTree>
      <p:nvGrpSpPr>
        <p:cNvPr id="1" name="Shape 335"/>
        <p:cNvGrpSpPr/>
        <p:nvPr/>
      </p:nvGrpSpPr>
      <p:grpSpPr>
        <a:xfrm>
          <a:off x="0" y="0"/>
          <a:ext cx="0" cy="0"/>
          <a:chOff x="0" y="0"/>
          <a:chExt cx="0" cy="0"/>
        </a:xfrm>
      </p:grpSpPr>
      <p:sp>
        <p:nvSpPr>
          <p:cNvPr id="336" name="Google Shape;336;p89"/>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7" name="Google Shape;337;p89"/>
          <p:cNvSpPr txBox="1">
            <a:spLocks noGrp="1"/>
          </p:cNvSpPr>
          <p:nvPr>
            <p:ph type="body" idx="1"/>
          </p:nvPr>
        </p:nvSpPr>
        <p:spPr>
          <a:xfrm>
            <a:off x="468489"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8" name="Google Shape;338;p89"/>
          <p:cNvSpPr txBox="1">
            <a:spLocks noGrp="1"/>
          </p:cNvSpPr>
          <p:nvPr>
            <p:ph type="body" idx="2"/>
          </p:nvPr>
        </p:nvSpPr>
        <p:spPr>
          <a:xfrm>
            <a:off x="468489"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89"/>
          <p:cNvSpPr txBox="1">
            <a:spLocks noGrp="1"/>
          </p:cNvSpPr>
          <p:nvPr>
            <p:ph type="body" idx="3"/>
          </p:nvPr>
        </p:nvSpPr>
        <p:spPr>
          <a:xfrm>
            <a:off x="6248401"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0" name="Google Shape;340;p89"/>
          <p:cNvSpPr txBox="1">
            <a:spLocks noGrp="1"/>
          </p:cNvSpPr>
          <p:nvPr>
            <p:ph type="body" idx="4"/>
          </p:nvPr>
        </p:nvSpPr>
        <p:spPr>
          <a:xfrm>
            <a:off x="6248401"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89"/>
          <p:cNvSpPr txBox="1">
            <a:spLocks noGrp="1"/>
          </p:cNvSpPr>
          <p:nvPr>
            <p:ph type="body" idx="5"/>
          </p:nvPr>
        </p:nvSpPr>
        <p:spPr>
          <a:xfrm>
            <a:off x="468489" y="349781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89"/>
          <p:cNvSpPr txBox="1">
            <a:spLocks noGrp="1"/>
          </p:cNvSpPr>
          <p:nvPr>
            <p:ph type="body" idx="6"/>
          </p:nvPr>
        </p:nvSpPr>
        <p:spPr>
          <a:xfrm>
            <a:off x="468489" y="3778995"/>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89"/>
          <p:cNvSpPr txBox="1">
            <a:spLocks noGrp="1"/>
          </p:cNvSpPr>
          <p:nvPr>
            <p:ph type="body" idx="7"/>
          </p:nvPr>
        </p:nvSpPr>
        <p:spPr>
          <a:xfrm>
            <a:off x="6248401" y="349781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89"/>
          <p:cNvSpPr txBox="1">
            <a:spLocks noGrp="1"/>
          </p:cNvSpPr>
          <p:nvPr>
            <p:ph type="body" idx="8"/>
          </p:nvPr>
        </p:nvSpPr>
        <p:spPr>
          <a:xfrm>
            <a:off x="6248401" y="3778995"/>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5"/>
        <p:cNvGrpSpPr/>
        <p:nvPr/>
      </p:nvGrpSpPr>
      <p:grpSpPr>
        <a:xfrm>
          <a:off x="0" y="0"/>
          <a:ext cx="0" cy="0"/>
          <a:chOff x="0" y="0"/>
          <a:chExt cx="0" cy="0"/>
        </a:xfrm>
      </p:grpSpPr>
      <p:sp>
        <p:nvSpPr>
          <p:cNvPr id="346" name="Google Shape;346;p90"/>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7" name="Google Shape;347;p9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348"/>
        <p:cNvGrpSpPr/>
        <p:nvPr/>
      </p:nvGrpSpPr>
      <p:grpSpPr>
        <a:xfrm>
          <a:off x="0" y="0"/>
          <a:ext cx="0" cy="0"/>
          <a:chOff x="0" y="0"/>
          <a:chExt cx="0" cy="0"/>
        </a:xfrm>
      </p:grpSpPr>
      <p:sp>
        <p:nvSpPr>
          <p:cNvPr id="349" name="Google Shape;349;p91"/>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0" name="Google Shape;350;p9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351"/>
        <p:cNvGrpSpPr/>
        <p:nvPr/>
      </p:nvGrpSpPr>
      <p:grpSpPr>
        <a:xfrm>
          <a:off x="0" y="0"/>
          <a:ext cx="0" cy="0"/>
          <a:chOff x="0" y="0"/>
          <a:chExt cx="0" cy="0"/>
        </a:xfrm>
      </p:grpSpPr>
      <p:sp>
        <p:nvSpPr>
          <p:cNvPr id="352" name="Google Shape;352;p92"/>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92"/>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4" name="Google Shape;354;p92"/>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igure Title 2 Col">
  <p:cSld name="Figure Title 2 Col">
    <p:spTree>
      <p:nvGrpSpPr>
        <p:cNvPr id="1" name="Shape 44"/>
        <p:cNvGrpSpPr/>
        <p:nvPr/>
      </p:nvGrpSpPr>
      <p:grpSpPr>
        <a:xfrm>
          <a:off x="0" y="0"/>
          <a:ext cx="0" cy="0"/>
          <a:chOff x="0" y="0"/>
          <a:chExt cx="0" cy="0"/>
        </a:xfrm>
      </p:grpSpPr>
      <p:sp>
        <p:nvSpPr>
          <p:cNvPr id="45" name="Google Shape;45;p5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2"/>
          <p:cNvSpPr txBox="1">
            <a:spLocks noGrp="1"/>
          </p:cNvSpPr>
          <p:nvPr>
            <p:ph type="body" idx="1"/>
          </p:nvPr>
        </p:nvSpPr>
        <p:spPr>
          <a:xfrm>
            <a:off x="468489"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2"/>
          </p:nvPr>
        </p:nvSpPr>
        <p:spPr>
          <a:xfrm>
            <a:off x="468489"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2"/>
          <p:cNvSpPr txBox="1">
            <a:spLocks noGrp="1"/>
          </p:cNvSpPr>
          <p:nvPr>
            <p:ph type="body" idx="3"/>
          </p:nvPr>
        </p:nvSpPr>
        <p:spPr>
          <a:xfrm>
            <a:off x="6248401"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body" idx="4"/>
          </p:nvPr>
        </p:nvSpPr>
        <p:spPr>
          <a:xfrm>
            <a:off x="6248401"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355"/>
        <p:cNvGrpSpPr/>
        <p:nvPr/>
      </p:nvGrpSpPr>
      <p:grpSpPr>
        <a:xfrm>
          <a:off x="0" y="0"/>
          <a:ext cx="0" cy="0"/>
          <a:chOff x="0" y="0"/>
          <a:chExt cx="0" cy="0"/>
        </a:xfrm>
      </p:grpSpPr>
      <p:sp>
        <p:nvSpPr>
          <p:cNvPr id="356" name="Google Shape;356;p93"/>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93"/>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8" name="Google Shape;358;p93"/>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9" name="Google Shape;359;p93"/>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360"/>
        <p:cNvGrpSpPr/>
        <p:nvPr/>
      </p:nvGrpSpPr>
      <p:grpSpPr>
        <a:xfrm>
          <a:off x="0" y="0"/>
          <a:ext cx="0" cy="0"/>
          <a:chOff x="0" y="0"/>
          <a:chExt cx="0" cy="0"/>
        </a:xfrm>
      </p:grpSpPr>
      <p:sp>
        <p:nvSpPr>
          <p:cNvPr id="361" name="Google Shape;361;p94"/>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2" name="Google Shape;362;p94"/>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3" name="Google Shape;363;p94"/>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4" name="Google Shape;364;p94"/>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365"/>
        <p:cNvGrpSpPr/>
        <p:nvPr/>
      </p:nvGrpSpPr>
      <p:grpSpPr>
        <a:xfrm>
          <a:off x="0" y="0"/>
          <a:ext cx="0" cy="0"/>
          <a:chOff x="0" y="0"/>
          <a:chExt cx="0" cy="0"/>
        </a:xfrm>
      </p:grpSpPr>
      <p:sp>
        <p:nvSpPr>
          <p:cNvPr id="366" name="Google Shape;366;p95"/>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7" name="Google Shape;367;p95"/>
          <p:cNvSpPr txBox="1">
            <a:spLocks noGrp="1"/>
          </p:cNvSpPr>
          <p:nvPr>
            <p:ph type="body" idx="1"/>
          </p:nvPr>
        </p:nvSpPr>
        <p:spPr>
          <a:xfrm>
            <a:off x="457200" y="1527048"/>
            <a:ext cx="2600707"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8" name="Google Shape;368;p95"/>
          <p:cNvSpPr txBox="1">
            <a:spLocks noGrp="1"/>
          </p:cNvSpPr>
          <p:nvPr>
            <p:ph type="body" idx="2"/>
          </p:nvPr>
        </p:nvSpPr>
        <p:spPr>
          <a:xfrm>
            <a:off x="3348481" y="1527048"/>
            <a:ext cx="2600707"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95"/>
          <p:cNvSpPr txBox="1">
            <a:spLocks noGrp="1"/>
          </p:cNvSpPr>
          <p:nvPr>
            <p:ph type="body" idx="3"/>
          </p:nvPr>
        </p:nvSpPr>
        <p:spPr>
          <a:xfrm>
            <a:off x="6239764" y="1527048"/>
            <a:ext cx="2600707"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95"/>
          <p:cNvSpPr txBox="1">
            <a:spLocks noGrp="1"/>
          </p:cNvSpPr>
          <p:nvPr>
            <p:ph type="body" idx="4"/>
          </p:nvPr>
        </p:nvSpPr>
        <p:spPr>
          <a:xfrm>
            <a:off x="9131045" y="1527048"/>
            <a:ext cx="2600707"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371"/>
        <p:cNvGrpSpPr/>
        <p:nvPr/>
      </p:nvGrpSpPr>
      <p:grpSpPr>
        <a:xfrm>
          <a:off x="0" y="0"/>
          <a:ext cx="0" cy="0"/>
          <a:chOff x="0" y="0"/>
          <a:chExt cx="0" cy="0"/>
        </a:xfrm>
      </p:grpSpPr>
      <p:sp>
        <p:nvSpPr>
          <p:cNvPr id="372" name="Google Shape;372;p96"/>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3" name="Google Shape;373;p96"/>
          <p:cNvSpPr txBox="1">
            <a:spLocks noGrp="1"/>
          </p:cNvSpPr>
          <p:nvPr>
            <p:ph type="body" idx="1"/>
          </p:nvPr>
        </p:nvSpPr>
        <p:spPr>
          <a:xfrm>
            <a:off x="457200" y="1527048"/>
            <a:ext cx="2600707"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4" name="Google Shape;374;p96"/>
          <p:cNvSpPr txBox="1">
            <a:spLocks noGrp="1"/>
          </p:cNvSpPr>
          <p:nvPr>
            <p:ph type="body" idx="2"/>
          </p:nvPr>
        </p:nvSpPr>
        <p:spPr>
          <a:xfrm>
            <a:off x="3348481" y="1527048"/>
            <a:ext cx="2600707"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p96"/>
          <p:cNvSpPr txBox="1">
            <a:spLocks noGrp="1"/>
          </p:cNvSpPr>
          <p:nvPr>
            <p:ph type="body" idx="3"/>
          </p:nvPr>
        </p:nvSpPr>
        <p:spPr>
          <a:xfrm>
            <a:off x="6239764" y="1527048"/>
            <a:ext cx="2600707"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p96"/>
          <p:cNvSpPr txBox="1">
            <a:spLocks noGrp="1"/>
          </p:cNvSpPr>
          <p:nvPr>
            <p:ph type="body" idx="4"/>
          </p:nvPr>
        </p:nvSpPr>
        <p:spPr>
          <a:xfrm>
            <a:off x="9131045" y="1527048"/>
            <a:ext cx="2600707"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77"/>
        <p:cNvGrpSpPr/>
        <p:nvPr/>
      </p:nvGrpSpPr>
      <p:grpSpPr>
        <a:xfrm>
          <a:off x="0" y="0"/>
          <a:ext cx="0" cy="0"/>
          <a:chOff x="0" y="0"/>
          <a:chExt cx="0" cy="0"/>
        </a:xfrm>
      </p:grpSpPr>
      <p:sp>
        <p:nvSpPr>
          <p:cNvPr id="378" name="Google Shape;378;p9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97"/>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80" name="Google Shape;380;p97"/>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381"/>
        <p:cNvGrpSpPr/>
        <p:nvPr/>
      </p:nvGrpSpPr>
      <p:grpSpPr>
        <a:xfrm>
          <a:off x="0" y="0"/>
          <a:ext cx="0" cy="0"/>
          <a:chOff x="0" y="0"/>
          <a:chExt cx="0" cy="0"/>
        </a:xfrm>
      </p:grpSpPr>
      <p:sp>
        <p:nvSpPr>
          <p:cNvPr id="382" name="Google Shape;382;p9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3" name="Google Shape;383;p98"/>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84" name="Google Shape;384;p98"/>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385"/>
        <p:cNvGrpSpPr/>
        <p:nvPr/>
      </p:nvGrpSpPr>
      <p:grpSpPr>
        <a:xfrm>
          <a:off x="0" y="0"/>
          <a:ext cx="0" cy="0"/>
          <a:chOff x="0" y="0"/>
          <a:chExt cx="0" cy="0"/>
        </a:xfrm>
      </p:grpSpPr>
      <p:sp>
        <p:nvSpPr>
          <p:cNvPr id="386" name="Google Shape;386;p99"/>
          <p:cNvSpPr txBox="1">
            <a:spLocks noGrp="1"/>
          </p:cNvSpPr>
          <p:nvPr>
            <p:ph type="title"/>
          </p:nvPr>
        </p:nvSpPr>
        <p:spPr>
          <a:xfrm>
            <a:off x="457200" y="1009269"/>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99"/>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8" name="Google Shape;388;p99"/>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89"/>
        <p:cNvGrpSpPr/>
        <p:nvPr/>
      </p:nvGrpSpPr>
      <p:grpSpPr>
        <a:xfrm>
          <a:off x="0" y="0"/>
          <a:ext cx="0" cy="0"/>
          <a:chOff x="0" y="0"/>
          <a:chExt cx="0" cy="0"/>
        </a:xfrm>
      </p:grpSpPr>
      <p:sp>
        <p:nvSpPr>
          <p:cNvPr id="390" name="Google Shape;390;p100"/>
          <p:cNvSpPr txBox="1">
            <a:spLocks noGrp="1"/>
          </p:cNvSpPr>
          <p:nvPr>
            <p:ph type="title"/>
          </p:nvPr>
        </p:nvSpPr>
        <p:spPr>
          <a:xfrm>
            <a:off x="457201" y="1009269"/>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1" name="Google Shape;391;p100"/>
          <p:cNvSpPr txBox="1">
            <a:spLocks noGrp="1"/>
          </p:cNvSpPr>
          <p:nvPr>
            <p:ph type="body" idx="1"/>
          </p:nvPr>
        </p:nvSpPr>
        <p:spPr>
          <a:xfrm>
            <a:off x="457201"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392"/>
        <p:cNvGrpSpPr/>
        <p:nvPr/>
      </p:nvGrpSpPr>
      <p:grpSpPr>
        <a:xfrm>
          <a:off x="0" y="0"/>
          <a:ext cx="0" cy="0"/>
          <a:chOff x="0" y="0"/>
          <a:chExt cx="0" cy="0"/>
        </a:xfrm>
      </p:grpSpPr>
      <p:pic>
        <p:nvPicPr>
          <p:cNvPr id="393" name="Google Shape;393;p101"/>
          <p:cNvPicPr preferRelativeResize="0"/>
          <p:nvPr/>
        </p:nvPicPr>
        <p:blipFill rotWithShape="1">
          <a:blip r:embed="rId2">
            <a:alphaModFix/>
          </a:blip>
          <a:srcRect/>
          <a:stretch/>
        </p:blipFill>
        <p:spPr>
          <a:xfrm>
            <a:off x="9688259" y="5975538"/>
            <a:ext cx="2053216" cy="468817"/>
          </a:xfrm>
          <a:prstGeom prst="rect">
            <a:avLst/>
          </a:prstGeom>
          <a:noFill/>
          <a:ln>
            <a:noFill/>
          </a:ln>
        </p:spPr>
      </p:pic>
      <p:sp>
        <p:nvSpPr>
          <p:cNvPr id="394" name="Google Shape;394;p101"/>
          <p:cNvSpPr txBox="1">
            <a:spLocks noGrp="1"/>
          </p:cNvSpPr>
          <p:nvPr>
            <p:ph type="subTitle" idx="1"/>
          </p:nvPr>
        </p:nvSpPr>
        <p:spPr>
          <a:xfrm>
            <a:off x="987463" y="4187547"/>
            <a:ext cx="7299287"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395" name="Google Shape;395;p101"/>
          <p:cNvSpPr txBox="1">
            <a:spLocks noGrp="1"/>
          </p:cNvSpPr>
          <p:nvPr>
            <p:ph type="ctrTitle"/>
          </p:nvPr>
        </p:nvSpPr>
        <p:spPr>
          <a:xfrm>
            <a:off x="987465" y="2070748"/>
            <a:ext cx="7299287"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6" name="Google Shape;396;p101"/>
          <p:cNvSpPr txBox="1">
            <a:spLocks noGrp="1"/>
          </p:cNvSpPr>
          <p:nvPr>
            <p:ph type="body" idx="2"/>
          </p:nvPr>
        </p:nvSpPr>
        <p:spPr>
          <a:xfrm>
            <a:off x="460257" y="348322"/>
            <a:ext cx="9172871"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7" name="Google Shape;397;p101"/>
          <p:cNvSpPr txBox="1">
            <a:spLocks noGrp="1"/>
          </p:cNvSpPr>
          <p:nvPr>
            <p:ph type="body" idx="3"/>
          </p:nvPr>
        </p:nvSpPr>
        <p:spPr>
          <a:xfrm>
            <a:off x="460257" y="686573"/>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8" name="Google Shape;398;p101"/>
          <p:cNvSpPr/>
          <p:nvPr/>
        </p:nvSpPr>
        <p:spPr>
          <a:xfrm>
            <a:off x="8535557"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399" name="Google Shape;399;p101"/>
          <p:cNvSpPr/>
          <p:nvPr/>
        </p:nvSpPr>
        <p:spPr>
          <a:xfrm>
            <a:off x="460257"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400" name="Google Shape;400;p101"/>
          <p:cNvSpPr txBox="1"/>
          <p:nvPr/>
        </p:nvSpPr>
        <p:spPr>
          <a:xfrm>
            <a:off x="460257"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dirty="0">
                <a:solidFill>
                  <a:srgbClr val="BDBDBD"/>
                </a:solidFill>
                <a:latin typeface="Arial"/>
                <a:ea typeface="Arial"/>
                <a:cs typeface="Arial"/>
                <a:sym typeface="Arial"/>
              </a:rPr>
              <a:t>© 2022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dirty="0">
                <a:solidFill>
                  <a:srgbClr val="BDBDBD"/>
                </a:solidFill>
                <a:latin typeface="Arial"/>
                <a:ea typeface="Arial"/>
                <a:cs typeface="Arial"/>
                <a:sym typeface="Arial"/>
                <a:hlinkClick r:id="rId3">
                  <a:extLst>
                    <a:ext uri="{A12FA001-AC4F-418D-AE19-62706E023703}">
                      <ahyp:hlinkClr xmlns:ahyp="http://schemas.microsoft.com/office/drawing/2018/hyperlinkcolor" xmlns="" val="tx"/>
                    </a:ext>
                  </a:extLst>
                </a:hlinkClick>
              </a:rPr>
              <a:t>Gartner’s Usage Policy</a:t>
            </a:r>
            <a:r>
              <a:rPr lang="en-US" sz="700" b="0" i="0" u="none" strike="noStrike" cap="none" dirty="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dirty="0">
                <a:solidFill>
                  <a:srgbClr val="BDBDBD"/>
                </a:solidFill>
                <a:latin typeface="Arial"/>
                <a:ea typeface="Arial"/>
                <a:cs typeface="Arial"/>
                <a:sym typeface="Arial"/>
                <a:hlinkClick r:id="rId4">
                  <a:extLst>
                    <a:ext uri="{A12FA001-AC4F-418D-AE19-62706E023703}">
                      <ahyp:hlinkClr xmlns:ahyp="http://schemas.microsoft.com/office/drawing/2018/hyperlinkcolor" xmlns="" val="tx"/>
                    </a:ext>
                  </a:extLst>
                </a:hlinkClick>
              </a:rPr>
              <a:t>Guiding Principles on Independence and Objectivity</a:t>
            </a:r>
            <a:r>
              <a:rPr lang="en-US" sz="700" b="0" i="0" u="none" strike="noStrike" cap="none" dirty="0">
                <a:solidFill>
                  <a:srgbClr val="BDBDBD"/>
                </a:solidFill>
                <a:latin typeface="Arial"/>
                <a:ea typeface="Arial"/>
                <a:cs typeface="Arial"/>
                <a:sym typeface="Arial"/>
              </a:rPr>
              <a:t>."</a:t>
            </a:r>
            <a:endParaRPr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401"/>
        <p:cNvGrpSpPr/>
        <p:nvPr/>
      </p:nvGrpSpPr>
      <p:grpSpPr>
        <a:xfrm>
          <a:off x="0" y="0"/>
          <a:ext cx="0" cy="0"/>
          <a:chOff x="0" y="0"/>
          <a:chExt cx="0" cy="0"/>
        </a:xfrm>
      </p:grpSpPr>
      <p:sp>
        <p:nvSpPr>
          <p:cNvPr id="402" name="Google Shape;402;p102"/>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3" name="Google Shape;403;p10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rgbClr val="979D9D"/>
              </a:buClr>
              <a:buSzPts val="24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igure Title Top and Bottom">
  <p:cSld name="Figure Title Top and Bottom">
    <p:spTree>
      <p:nvGrpSpPr>
        <p:cNvPr id="1" name="Shape 50"/>
        <p:cNvGrpSpPr/>
        <p:nvPr/>
      </p:nvGrpSpPr>
      <p:grpSpPr>
        <a:xfrm>
          <a:off x="0" y="0"/>
          <a:ext cx="0" cy="0"/>
          <a:chOff x="0" y="0"/>
          <a:chExt cx="0" cy="0"/>
        </a:xfrm>
      </p:grpSpPr>
      <p:sp>
        <p:nvSpPr>
          <p:cNvPr id="51" name="Google Shape;51;p53"/>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3"/>
          <p:cNvSpPr txBox="1">
            <a:spLocks noGrp="1"/>
          </p:cNvSpPr>
          <p:nvPr>
            <p:ph type="body" idx="1"/>
          </p:nvPr>
        </p:nvSpPr>
        <p:spPr>
          <a:xfrm>
            <a:off x="468490" y="86800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53"/>
          <p:cNvSpPr txBox="1">
            <a:spLocks noGrp="1"/>
          </p:cNvSpPr>
          <p:nvPr>
            <p:ph type="body" idx="2"/>
          </p:nvPr>
        </p:nvSpPr>
        <p:spPr>
          <a:xfrm>
            <a:off x="468490" y="1149178"/>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3"/>
          <p:cNvSpPr txBox="1">
            <a:spLocks noGrp="1"/>
          </p:cNvSpPr>
          <p:nvPr>
            <p:ph type="body" idx="3"/>
          </p:nvPr>
        </p:nvSpPr>
        <p:spPr>
          <a:xfrm>
            <a:off x="463552" y="350346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53"/>
          <p:cNvSpPr txBox="1">
            <a:spLocks noGrp="1"/>
          </p:cNvSpPr>
          <p:nvPr>
            <p:ph type="body" idx="4"/>
          </p:nvPr>
        </p:nvSpPr>
        <p:spPr>
          <a:xfrm>
            <a:off x="463552" y="3784639"/>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04"/>
        <p:cNvGrpSpPr/>
        <p:nvPr/>
      </p:nvGrpSpPr>
      <p:grpSpPr>
        <a:xfrm>
          <a:off x="0" y="0"/>
          <a:ext cx="0" cy="0"/>
          <a:chOff x="0" y="0"/>
          <a:chExt cx="0" cy="0"/>
        </a:xfrm>
      </p:grpSpPr>
      <p:sp>
        <p:nvSpPr>
          <p:cNvPr id="405" name="Google Shape;405;p103"/>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6" name="Google Shape;406;p10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dk1"/>
              </a:buClr>
              <a:buSzPts val="24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407"/>
        <p:cNvGrpSpPr/>
        <p:nvPr/>
      </p:nvGrpSpPr>
      <p:grpSpPr>
        <a:xfrm>
          <a:off x="0" y="0"/>
          <a:ext cx="0" cy="0"/>
          <a:chOff x="0" y="0"/>
          <a:chExt cx="0" cy="0"/>
        </a:xfrm>
      </p:grpSpPr>
      <p:sp>
        <p:nvSpPr>
          <p:cNvPr id="408" name="Google Shape;408;p104"/>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10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426719" algn="l">
              <a:lnSpc>
                <a:spcPct val="90000"/>
              </a:lnSpc>
              <a:spcBef>
                <a:spcPts val="1200"/>
              </a:spcBef>
              <a:spcAft>
                <a:spcPts val="0"/>
              </a:spcAft>
              <a:buClr>
                <a:schemeClr val="dk1"/>
              </a:buClr>
              <a:buSzPts val="312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410"/>
        <p:cNvGrpSpPr/>
        <p:nvPr/>
      </p:nvGrpSpPr>
      <p:grpSpPr>
        <a:xfrm>
          <a:off x="0" y="0"/>
          <a:ext cx="0" cy="0"/>
          <a:chOff x="0" y="0"/>
          <a:chExt cx="0" cy="0"/>
        </a:xfrm>
      </p:grpSpPr>
      <p:sp>
        <p:nvSpPr>
          <p:cNvPr id="411" name="Google Shape;411;p105"/>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10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26719" algn="l">
              <a:lnSpc>
                <a:spcPct val="90000"/>
              </a:lnSpc>
              <a:spcBef>
                <a:spcPts val="1200"/>
              </a:spcBef>
              <a:spcAft>
                <a:spcPts val="0"/>
              </a:spcAft>
              <a:buClr>
                <a:schemeClr val="dk2"/>
              </a:buClr>
              <a:buSzPts val="312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3" name="Google Shape;413;p105"/>
          <p:cNvSpPr txBox="1"/>
          <p:nvPr/>
        </p:nvSpPr>
        <p:spPr>
          <a:xfrm>
            <a:off x="457201" y="6230066"/>
            <a:ext cx="6229673"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800" b="0" i="0" u="none" strike="noStrike" cap="none" dirty="0">
                <a:solidFill>
                  <a:srgbClr val="6F7878"/>
                </a:solidFill>
                <a:latin typeface="Arial"/>
                <a:ea typeface="Arial"/>
                <a:cs typeface="Arial"/>
                <a:sym typeface="Arial"/>
              </a:rPr>
              <a:t>For information, please contact your Gartner representative.</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image" Target="../media/image2.png"/><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image" Target="../media/image5.png"/><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image" Target="../media/image6.png"/><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theme" Target="../theme/theme4.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457201" y="457200"/>
            <a:ext cx="11266000" cy="3624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1500"/>
              <a:buFont typeface="Arial Black"/>
              <a:buNone/>
              <a:defRPr sz="1500" b="0" i="0" u="none" strike="noStrike" cap="none">
                <a:solidFill>
                  <a:schemeClr val="lt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6"/>
          <p:cNvSpPr txBox="1">
            <a:spLocks noGrp="1"/>
          </p:cNvSpPr>
          <p:nvPr>
            <p:ph type="body" idx="1"/>
          </p:nvPr>
        </p:nvSpPr>
        <p:spPr>
          <a:xfrm>
            <a:off x="457200" y="1143000"/>
            <a:ext cx="11277600" cy="5029200"/>
          </a:xfrm>
          <a:prstGeom prst="rect">
            <a:avLst/>
          </a:prstGeom>
          <a:noFill/>
          <a:ln>
            <a:noFill/>
          </a:ln>
        </p:spPr>
        <p:txBody>
          <a:bodyPr spcFirstLastPara="1" wrap="square" lIns="0" tIns="0" rIns="0" bIns="0" anchor="t" anchorCtr="0">
            <a:noAutofit/>
          </a:bodyPr>
          <a:lstStyle>
            <a:lvl1pPr marL="457200" marR="0" lvl="0" indent="-279400" algn="l" rtl="0">
              <a:lnSpc>
                <a:spcPct val="100000"/>
              </a:lnSpc>
              <a:spcBef>
                <a:spcPts val="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1pPr>
            <a:lvl2pPr marL="914400" marR="0" lvl="1"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2pPr>
            <a:lvl3pPr marL="1371600" marR="0" lvl="2"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4pPr>
            <a:lvl5pPr marL="2286000" marR="0" lvl="4"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5pPr>
            <a:lvl6pPr marL="2743200" marR="0" lvl="5" indent="-317500" algn="l" rtl="0">
              <a:lnSpc>
                <a:spcPct val="90000"/>
              </a:lnSpc>
              <a:spcBef>
                <a:spcPts val="7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8" name="Google Shape;8;p36"/>
          <p:cNvSpPr txBox="1"/>
          <p:nvPr/>
        </p:nvSpPr>
        <p:spPr>
          <a:xfrm>
            <a:off x="457203" y="6408546"/>
            <a:ext cx="4795200" cy="143565"/>
          </a:xfrm>
          <a:prstGeom prst="rect">
            <a:avLst/>
          </a:prstGeom>
          <a:noFill/>
          <a:ln>
            <a:noFill/>
          </a:ln>
        </p:spPr>
        <p:txBody>
          <a:bodyPr spcFirstLastPara="1" wrap="square" lIns="0" tIns="0" rIns="0" bIns="0" anchor="b" anchorCtr="0">
            <a:spAutoFit/>
          </a:bodyPr>
          <a:lstStyle/>
          <a:p>
            <a:pPr marL="287859" marR="0" lvl="0" indent="-287859" algn="l" rtl="0">
              <a:lnSpc>
                <a:spcPct val="100000"/>
              </a:lnSpc>
              <a:spcBef>
                <a:spcPts val="0"/>
              </a:spcBef>
              <a:spcAft>
                <a:spcPts val="0"/>
              </a:spcAft>
              <a:buClr>
                <a:srgbClr val="000000"/>
              </a:buClr>
              <a:buSzPts val="700"/>
              <a:buFont typeface="Arial"/>
              <a:buNone/>
            </a:pPr>
            <a:fld id="{00000000-1234-1234-1234-123412341234}" type="slidenum">
              <a:rPr lang="en-US" sz="933" b="0" i="0" u="none" strike="noStrike" cap="none">
                <a:solidFill>
                  <a:schemeClr val="lt1"/>
                </a:solidFill>
                <a:latin typeface="Arial"/>
                <a:ea typeface="Arial"/>
                <a:cs typeface="Arial"/>
                <a:sym typeface="Arial"/>
              </a:rPr>
              <a:t>‹#›</a:t>
            </a:fld>
            <a:r>
              <a:rPr lang="en-US" sz="667" b="0" i="0" u="none" strike="noStrike" cap="none" dirty="0">
                <a:solidFill>
                  <a:schemeClr val="lt1"/>
                </a:solidFill>
                <a:latin typeface="Arial"/>
                <a:ea typeface="Arial"/>
                <a:cs typeface="Arial"/>
                <a:sym typeface="Arial"/>
              </a:rPr>
              <a:t>	© 2023 Gartner, Inc. and/or its affiliates. All rights reserved. NS-579</a:t>
            </a:r>
            <a:endParaRPr sz="1467"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88">
          <p15:clr>
            <a:srgbClr val="5ACBF0"/>
          </p15:clr>
        </p15:guide>
        <p15:guide id="4" orient="horz" pos="576">
          <p15:clr>
            <a:srgbClr val="F26B43"/>
          </p15:clr>
        </p15:guide>
        <p15:guide id="5" orient="horz" pos="720">
          <p15:clr>
            <a:srgbClr val="5ACBF0"/>
          </p15:clr>
        </p15:guide>
        <p15:guide id="6" pos="288">
          <p15:clr>
            <a:srgbClr val="5ACBF0"/>
          </p15:clr>
        </p15:guide>
        <p15:guide id="7" pos="3744">
          <p15:clr>
            <a:srgbClr val="F26B43"/>
          </p15:clr>
        </p15:guide>
        <p15:guide id="8" pos="3936">
          <p15:clr>
            <a:srgbClr val="F26B43"/>
          </p15:clr>
        </p15:guide>
        <p15:guide id="9" pos="7393">
          <p15:clr>
            <a:srgbClr val="5ACBF0"/>
          </p15:clr>
        </p15:guide>
        <p15:guide id="10" orient="horz" pos="40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pic>
        <p:nvPicPr>
          <p:cNvPr id="17" name="Google Shape;17;p38"/>
          <p:cNvPicPr preferRelativeResize="0"/>
          <p:nvPr/>
        </p:nvPicPr>
        <p:blipFill rotWithShape="1">
          <a:blip r:embed="rId39">
            <a:alphaModFix/>
          </a:blip>
          <a:srcRect/>
          <a:stretch/>
        </p:blipFill>
        <p:spPr>
          <a:xfrm>
            <a:off x="10452993" y="6241726"/>
            <a:ext cx="1280219" cy="292316"/>
          </a:xfrm>
          <a:prstGeom prst="rect">
            <a:avLst/>
          </a:prstGeom>
          <a:noFill/>
          <a:ln>
            <a:noFill/>
          </a:ln>
        </p:spPr>
      </p:pic>
      <p:sp>
        <p:nvSpPr>
          <p:cNvPr id="18" name="Google Shape;18;p3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38"/>
          <p:cNvSpPr txBox="1"/>
          <p:nvPr/>
        </p:nvSpPr>
        <p:spPr>
          <a:xfrm>
            <a:off x="457202" y="6408510"/>
            <a:ext cx="7181849" cy="138499"/>
          </a:xfrm>
          <a:prstGeom prst="rect">
            <a:avLst/>
          </a:prstGeom>
          <a:noFill/>
          <a:ln>
            <a:noFill/>
          </a:ln>
        </p:spPr>
        <p:txBody>
          <a:bodyPr spcFirstLastPara="1" wrap="square" lIns="0" tIns="0" rIns="0" bIns="0" anchor="b" anchorCtr="0">
            <a:spAutoFit/>
          </a:bodyPr>
          <a:lstStyle/>
          <a:p>
            <a:pPr marL="274313" marR="0" lvl="0" indent="-274313" algn="l"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000000"/>
                </a:solidFill>
                <a:latin typeface="Arial"/>
                <a:ea typeface="Arial"/>
                <a:cs typeface="Arial"/>
                <a:sym typeface="Arial"/>
              </a:rPr>
              <a:t>‹#›</a:t>
            </a:fld>
            <a:r>
              <a:rPr lang="en-US" sz="700" b="0" i="0" u="none" strike="noStrike" cap="none" dirty="0">
                <a:solidFill>
                  <a:srgbClr val="6F7878"/>
                </a:solidFill>
                <a:latin typeface="Arial"/>
                <a:ea typeface="Arial"/>
                <a:cs typeface="Arial"/>
                <a:sym typeface="Arial"/>
              </a:rPr>
              <a:t>	© 2023 Gartner, Inc. and/or its affiliates. All rights reserved. Gartner is a registered trademark of Gartner, Inc. and its affiliates. 01-1660</a:t>
            </a:r>
            <a:endParaRPr dirty="0"/>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3">
          <p15:clr>
            <a:srgbClr val="5ACBF0"/>
          </p15:clr>
        </p15:guide>
        <p15:guide id="2" orient="horz" pos="225">
          <p15:clr>
            <a:srgbClr val="5ACBF0"/>
          </p15:clr>
        </p15:guide>
        <p15:guide id="3" pos="9855">
          <p15:clr>
            <a:srgbClr val="5ACBF0"/>
          </p15:clr>
        </p15:guide>
        <p15:guide id="4" orient="horz" pos="5029">
          <p15:clr>
            <a:srgbClr val="FBAE40"/>
          </p15:clr>
        </p15:guide>
        <p15:guide id="5" orient="horz" pos="5480">
          <p15:clr>
            <a:srgbClr val="5ACBF0"/>
          </p15:clr>
        </p15:guide>
        <p15:guide id="6" orient="horz" pos="716">
          <p15:clr>
            <a:srgbClr val="FDE53C"/>
          </p15:clr>
        </p15:guide>
        <p15:guide id="7" orient="horz" pos="1128">
          <p15:clr>
            <a:srgbClr val="FDE53C"/>
          </p15:clr>
        </p15:guide>
        <p15:guide id="8" orient="horz" pos="1283">
          <p15:clr>
            <a:srgbClr val="5ACBF0"/>
          </p15:clr>
        </p15:guide>
        <p15:guide id="9" orient="horz" pos="5336">
          <p15:clr>
            <a:srgbClr val="5ACBF0"/>
          </p15:clr>
        </p15:guide>
        <p15:guide id="10" pos="3825">
          <p15:clr>
            <a:srgbClr val="5ACBF0"/>
          </p15:clr>
        </p15:guide>
        <p15:guide id="11" pos="7392">
          <p15:clr>
            <a:srgbClr val="5ACBF0"/>
          </p15:clr>
        </p15:guide>
        <p15:guide id="12" orient="horz" pos="5292">
          <p15:clr>
            <a:srgbClr val="9FCC3B"/>
          </p15:clr>
        </p15:guide>
        <p15:guide id="13" orient="horz" pos="401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5"/>
        <p:cNvGrpSpPr/>
        <p:nvPr/>
      </p:nvGrpSpPr>
      <p:grpSpPr>
        <a:xfrm>
          <a:off x="0" y="0"/>
          <a:ext cx="0" cy="0"/>
          <a:chOff x="0" y="0"/>
          <a:chExt cx="0" cy="0"/>
        </a:xfrm>
      </p:grpSpPr>
      <p:sp>
        <p:nvSpPr>
          <p:cNvPr id="176" name="Google Shape;176;p4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7" name="Google Shape;177;p4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pic>
        <p:nvPicPr>
          <p:cNvPr id="178" name="Google Shape;178;p42"/>
          <p:cNvPicPr preferRelativeResize="0"/>
          <p:nvPr/>
        </p:nvPicPr>
        <p:blipFill rotWithShape="1">
          <a:blip r:embed="rId32">
            <a:alphaModFix/>
          </a:blip>
          <a:srcRect/>
          <a:stretch/>
        </p:blipFill>
        <p:spPr>
          <a:xfrm>
            <a:off x="10452995" y="6241725"/>
            <a:ext cx="1280216" cy="292315"/>
          </a:xfrm>
          <a:prstGeom prst="rect">
            <a:avLst/>
          </a:prstGeom>
          <a:noFill/>
          <a:ln>
            <a:noFill/>
          </a:ln>
        </p:spPr>
      </p:pic>
      <p:sp>
        <p:nvSpPr>
          <p:cNvPr id="179" name="Google Shape;179;p42"/>
          <p:cNvSpPr txBox="1"/>
          <p:nvPr/>
        </p:nvSpPr>
        <p:spPr>
          <a:xfrm>
            <a:off x="457202" y="6408510"/>
            <a:ext cx="7181849" cy="138499"/>
          </a:xfrm>
          <a:prstGeom prst="rect">
            <a:avLst/>
          </a:prstGeom>
          <a:noFill/>
          <a:ln>
            <a:noFill/>
          </a:ln>
        </p:spPr>
        <p:txBody>
          <a:bodyPr spcFirstLastPara="1" wrap="square" lIns="0" tIns="0" rIns="0" bIns="0" anchor="b" anchorCtr="0">
            <a:spAutoFit/>
          </a:bodyPr>
          <a:lstStyle/>
          <a:p>
            <a:pPr marL="274313" marR="0" lvl="0" indent="-274313" algn="l" rtl="0">
              <a:lnSpc>
                <a:spcPct val="100000"/>
              </a:lnSpc>
              <a:spcBef>
                <a:spcPts val="0"/>
              </a:spcBef>
              <a:spcAft>
                <a:spcPts val="0"/>
              </a:spcAft>
              <a:buClr>
                <a:srgbClr val="FFFFFF"/>
              </a:buClr>
              <a:buSzPts val="900"/>
              <a:buFont typeface="Arial"/>
              <a:buNone/>
            </a:pPr>
            <a:fld id="{00000000-1234-1234-1234-123412341234}" type="slidenum">
              <a:rPr lang="en-US" sz="900" b="0" i="0" u="none" strike="noStrike" cap="none">
                <a:solidFill>
                  <a:srgbClr val="FFFFFF"/>
                </a:solidFill>
                <a:latin typeface="Arial"/>
                <a:ea typeface="Arial"/>
                <a:cs typeface="Arial"/>
                <a:sym typeface="Arial"/>
              </a:rPr>
              <a:t>‹#›</a:t>
            </a:fld>
            <a:r>
              <a:rPr lang="en-US" sz="700" b="0" i="0" u="none" strike="noStrike" cap="none" dirty="0">
                <a:solidFill>
                  <a:srgbClr val="FFFFFF"/>
                </a:solidFill>
                <a:latin typeface="Arial"/>
                <a:ea typeface="Arial"/>
                <a:cs typeface="Arial"/>
                <a:sym typeface="Arial"/>
              </a:rPr>
              <a:t>	</a:t>
            </a:r>
            <a:r>
              <a:rPr lang="en-US" sz="700" b="0" i="0" u="none" strike="noStrike" cap="none" dirty="0">
                <a:solidFill>
                  <a:srgbClr val="BDBDBD"/>
                </a:solidFill>
                <a:latin typeface="Arial"/>
                <a:ea typeface="Arial"/>
                <a:cs typeface="Arial"/>
                <a:sym typeface="Arial"/>
              </a:rPr>
              <a:t>© 2023 Gartner, Inc. and/or its affiliates. All rights reserved. Gartner is a registered trademark of Gartner, Inc. and its affiliates. 01-1660</a:t>
            </a:r>
            <a:endParaRPr dirty="0"/>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60">
          <p15:clr>
            <a:srgbClr val="FBAE40"/>
          </p15:clr>
        </p15:guide>
        <p15:guide id="7" orient="horz" pos="4111">
          <p15:clr>
            <a:srgbClr val="5ACBF0"/>
          </p15:clr>
        </p15:guide>
        <p15:guide id="8" orient="horz" pos="537">
          <p15:clr>
            <a:srgbClr val="FDE53C"/>
          </p15:clr>
        </p15:guide>
        <p15:guide id="9" orient="horz" pos="847">
          <p15:clr>
            <a:srgbClr val="FDE53C"/>
          </p15:clr>
        </p15:guide>
        <p15:guide id="10" orient="horz" pos="963">
          <p15:clr>
            <a:srgbClr val="5ACBF0"/>
          </p15:clr>
        </p15:guide>
        <p15:guide id="11" orient="horz" pos="4003">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9" name="Google Shape;299;p48"/>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300" name="Google Shape;300;p48"/>
          <p:cNvPicPr preferRelativeResize="0"/>
          <p:nvPr/>
        </p:nvPicPr>
        <p:blipFill rotWithShape="1">
          <a:blip r:embed="rId26">
            <a:alphaModFix/>
          </a:blip>
          <a:srcRect/>
          <a:stretch/>
        </p:blipFill>
        <p:spPr>
          <a:xfrm>
            <a:off x="10453052" y="6242937"/>
            <a:ext cx="1280160" cy="291371"/>
          </a:xfrm>
          <a:prstGeom prst="rect">
            <a:avLst/>
          </a:prstGeom>
          <a:noFill/>
          <a:ln>
            <a:noFill/>
          </a:ln>
        </p:spPr>
      </p:pic>
      <p:sp>
        <p:nvSpPr>
          <p:cNvPr id="301" name="Google Shape;301;p48"/>
          <p:cNvSpPr txBox="1"/>
          <p:nvPr/>
        </p:nvSpPr>
        <p:spPr>
          <a:xfrm>
            <a:off x="457202" y="6408510"/>
            <a:ext cx="7181849" cy="138499"/>
          </a:xfrm>
          <a:prstGeom prst="rect">
            <a:avLst/>
          </a:prstGeom>
          <a:noFill/>
          <a:ln>
            <a:noFill/>
          </a:ln>
        </p:spPr>
        <p:txBody>
          <a:bodyPr spcFirstLastPara="1" wrap="square" lIns="0" tIns="0" rIns="0" bIns="0" anchor="b" anchorCtr="0">
            <a:spAutoFit/>
          </a:bodyPr>
          <a:lstStyle/>
          <a:p>
            <a:pPr marL="274313" marR="0" lvl="0" indent="-274313" algn="l"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000000"/>
                </a:solidFill>
                <a:latin typeface="Arial"/>
                <a:ea typeface="Arial"/>
                <a:cs typeface="Arial"/>
                <a:sym typeface="Arial"/>
              </a:rPr>
              <a:t>‹#›</a:t>
            </a:fld>
            <a:r>
              <a:rPr lang="en-US" sz="700" b="0" i="0" u="none" strike="noStrike" cap="none" dirty="0">
                <a:solidFill>
                  <a:srgbClr val="6F7878"/>
                </a:solidFill>
                <a:latin typeface="Arial"/>
                <a:ea typeface="Arial"/>
                <a:cs typeface="Arial"/>
                <a:sym typeface="Arial"/>
              </a:rPr>
              <a:t>	© 2023 Gartner, Inc. and/or its affiliates. All rights reserved. Gartner is a registered trademark of Gartner, Inc. and its affiliates. 01-1660</a:t>
            </a:r>
            <a:endParaRPr dirty="0"/>
          </a:p>
        </p:txBody>
      </p:sp>
    </p:spTree>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5">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blog/masters-tournament-ai-commentary/" TargetMode="External"/><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computerweekly.com/news/365531902/Korea-telecom-giant-SKT-doubles-down-on-AI"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blogs/machine-learning/how-accenture-is-using-amazon-codewhisperer-to-improve-developer-productivit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www.gartner.com/document/4358299" TargetMode="External"/><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3" Type="http://schemas.openxmlformats.org/officeDocument/2006/relationships/hyperlink" Target="https://www.gartner.com/document/4413699" TargetMode="External"/><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www.gartner.com/document/4249099"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2.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41.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4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9.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63.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8" Type="http://schemas.openxmlformats.org/officeDocument/2006/relationships/hyperlink" Target="https://cdn.openai.com/papers/gpt-4.pdf" TargetMode="External"/><Relationship Id="rId3" Type="http://schemas.openxmlformats.org/officeDocument/2006/relationships/image" Target="../media/image8.png"/><Relationship Id="rId7" Type="http://schemas.openxmlformats.org/officeDocument/2006/relationships/hyperlink" Target="https://www.semafor.com/article/03/24/2023/the-secret-history-of-elon-musk-sam-altman-and-openai"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the-decoder.com/gpt-4-has-a-trillion-parameters/" TargetMode="External"/><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www.ciocoverage.com/openais-chatgpt-reportedly-costs-100000-a-day-to-ru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www.gartner.com/document/4313099"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investors.absci.com/news-releases/news-release-details/absci-first-create-and-validate-de-novo-antibodies-zero-shot"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hyperlink" Target="https://www.research.autodesk.com/projects/project-dreamcatc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
          <p:cNvSpPr txBox="1">
            <a:spLocks noGrp="1"/>
          </p:cNvSpPr>
          <p:nvPr>
            <p:ph type="subTitle" idx="1"/>
          </p:nvPr>
        </p:nvSpPr>
        <p:spPr>
          <a:xfrm>
            <a:off x="1998433" y="3722331"/>
            <a:ext cx="4544400" cy="1077600"/>
          </a:xfrm>
          <a:prstGeom prst="rect">
            <a:avLst/>
          </a:prstGeom>
          <a:noFill/>
          <a:ln>
            <a:noFill/>
          </a:ln>
        </p:spPr>
        <p:txBody>
          <a:bodyPr spcFirstLastPara="1" wrap="square" lIns="0" tIns="0" rIns="0" bIns="0" anchor="t" anchorCtr="0">
            <a:spAutoFit/>
          </a:bodyPr>
          <a:lstStyle/>
          <a:p>
            <a:pPr marL="457200" marR="0" lvl="0" indent="-279400" algn="l" rtl="0">
              <a:lnSpc>
                <a:spcPct val="100000"/>
              </a:lnSpc>
              <a:spcBef>
                <a:spcPts val="0"/>
              </a:spcBef>
              <a:spcAft>
                <a:spcPts val="0"/>
              </a:spcAft>
              <a:buClr>
                <a:schemeClr val="lt1"/>
              </a:buClr>
              <a:buSzPts val="1400"/>
              <a:buFont typeface="Arial"/>
              <a:buNone/>
            </a:pPr>
            <a:r>
              <a:rPr lang="en-US" sz="1400" b="1" dirty="0"/>
              <a:t>Gartner Futures Lab, ft. </a:t>
            </a:r>
            <a:r>
              <a:rPr lang="en-US" sz="1400" dirty="0"/>
              <a:t/>
            </a:r>
            <a:br>
              <a:rPr lang="en-US" sz="1400" dirty="0"/>
            </a:br>
            <a:r>
              <a:rPr lang="en-US" sz="1400" dirty="0"/>
              <a:t>Sam Berndt, Erick Brethenoux, Frank Buytendijk, Pieter den Hamer, Frances Karamouzis, Malcolm Murray, Daryl Plummer, Christian Stephan, Sarah Watt</a:t>
            </a:r>
            <a:endParaRPr lang="en-US" dirty="0"/>
          </a:p>
        </p:txBody>
      </p:sp>
      <p:sp>
        <p:nvSpPr>
          <p:cNvPr id="420" name="Google Shape;420;p1"/>
          <p:cNvSpPr txBox="1">
            <a:spLocks noGrp="1"/>
          </p:cNvSpPr>
          <p:nvPr>
            <p:ph type="ctrTitle"/>
          </p:nvPr>
        </p:nvSpPr>
        <p:spPr>
          <a:xfrm>
            <a:off x="2142075" y="1736371"/>
            <a:ext cx="4659557" cy="19932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2700"/>
              <a:buFont typeface="Arial Black"/>
              <a:buNone/>
            </a:pPr>
            <a:r>
              <a:rPr lang="en-US" sz="4400" dirty="0"/>
              <a:t>Generative AI: The Basics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11"/>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Generative AI Is Changing: </a:t>
            </a:r>
            <a:r>
              <a:rPr lang="en-US" dirty="0">
                <a:latin typeface="Arial"/>
                <a:ea typeface="Arial"/>
                <a:cs typeface="Arial"/>
                <a:sym typeface="Arial"/>
              </a:rPr>
              <a:t>Customer Experience</a:t>
            </a:r>
            <a:br>
              <a:rPr lang="en-US" dirty="0">
                <a:latin typeface="Arial"/>
                <a:ea typeface="Arial"/>
                <a:cs typeface="Arial"/>
                <a:sym typeface="Arial"/>
              </a:rPr>
            </a:br>
            <a:endParaRPr lang="en-US" dirty="0">
              <a:latin typeface="Arial"/>
              <a:ea typeface="Arial"/>
              <a:cs typeface="Arial"/>
              <a:sym typeface="Arial"/>
            </a:endParaRPr>
          </a:p>
        </p:txBody>
      </p:sp>
      <p:sp>
        <p:nvSpPr>
          <p:cNvPr id="506" name="Google Shape;506;p11"/>
          <p:cNvSpPr txBox="1"/>
          <p:nvPr/>
        </p:nvSpPr>
        <p:spPr>
          <a:xfrm>
            <a:off x="457200" y="5918409"/>
            <a:ext cx="10982428" cy="430887"/>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979D9D"/>
                </a:solidFill>
                <a:latin typeface="Arial"/>
                <a:ea typeface="Arial"/>
                <a:cs typeface="Arial"/>
                <a:sym typeface="Arial"/>
              </a:rPr>
              <a:t>Source: </a:t>
            </a:r>
            <a:r>
              <a:rPr lang="en-US" sz="1000" b="0" i="0" u="sng" strike="noStrike" cap="none" dirty="0">
                <a:solidFill>
                  <a:srgbClr val="979D9D"/>
                </a:solidFill>
                <a:latin typeface="Arial"/>
                <a:ea typeface="Arial"/>
                <a:cs typeface="Arial"/>
                <a:sym typeface="Arial"/>
                <a:hlinkClick r:id="rId3">
                  <a:extLst>
                    <a:ext uri="{A12FA001-AC4F-418D-AE19-62706E023703}">
                      <ahyp:hlinkClr xmlns:ahyp="http://schemas.microsoft.com/office/drawing/2018/hyperlinkcolor" xmlns="" val="tx"/>
                    </a:ext>
                  </a:extLst>
                </a:hlinkClick>
              </a:rPr>
              <a:t>What the Masters App </a:t>
            </a:r>
            <a:r>
              <a:rPr lang="en-US" sz="1000" u="sng" dirty="0">
                <a:solidFill>
                  <a:srgbClr val="979D9D"/>
                </a:solidFill>
                <a:hlinkClick r:id="rId3">
                  <a:extLst>
                    <a:ext uri="{A12FA001-AC4F-418D-AE19-62706E023703}">
                      <ahyp:hlinkClr xmlns:ahyp="http://schemas.microsoft.com/office/drawing/2018/hyperlinkcolor" xmlns="" val="tx"/>
                    </a:ext>
                  </a:extLst>
                </a:hlinkClick>
              </a:rPr>
              <a:t>C</a:t>
            </a:r>
            <a:r>
              <a:rPr lang="en-US" sz="1000" b="0" i="0" u="sng" strike="noStrike" cap="none" dirty="0">
                <a:solidFill>
                  <a:srgbClr val="979D9D"/>
                </a:solidFill>
                <a:latin typeface="Arial"/>
                <a:ea typeface="Arial"/>
                <a:cs typeface="Arial"/>
                <a:sym typeface="Arial"/>
                <a:hlinkClick r:id="rId3">
                  <a:extLst>
                    <a:ext uri="{A12FA001-AC4F-418D-AE19-62706E023703}">
                      <ahyp:hlinkClr xmlns:ahyp="http://schemas.microsoft.com/office/drawing/2018/hyperlinkcolor" xmlns="" val="tx"/>
                    </a:ext>
                  </a:extLst>
                </a:hlinkClick>
              </a:rPr>
              <a:t>an Teach Us About Large Language Models</a:t>
            </a:r>
            <a:r>
              <a:rPr lang="en-US" sz="1000" b="0" i="0" u="none" strike="noStrike" cap="none" dirty="0">
                <a:solidFill>
                  <a:srgbClr val="979D9D"/>
                </a:solidFill>
                <a:latin typeface="Arial"/>
                <a:ea typeface="Arial"/>
                <a:cs typeface="Arial"/>
                <a:sym typeface="Arial"/>
              </a:rPr>
              <a:t>, IBM (4 April 2023); </a:t>
            </a:r>
            <a:br>
              <a:rPr lang="en-US" sz="1000" b="0" i="0" u="none" strike="noStrike" cap="none" dirty="0">
                <a:solidFill>
                  <a:srgbClr val="979D9D"/>
                </a:solidFill>
                <a:latin typeface="Arial"/>
                <a:ea typeface="Arial"/>
                <a:cs typeface="Arial"/>
                <a:sym typeface="Arial"/>
              </a:rPr>
            </a:br>
            <a:r>
              <a:rPr lang="en-US" sz="1000" b="0" i="0" u="sng" strike="noStrike" cap="none" dirty="0">
                <a:solidFill>
                  <a:srgbClr val="979D9D"/>
                </a:solidFill>
                <a:latin typeface="Arial"/>
                <a:ea typeface="Arial"/>
                <a:cs typeface="Arial"/>
                <a:sym typeface="Arial"/>
                <a:hlinkClick r:id="rId4">
                  <a:extLst>
                    <a:ext uri="{A12FA001-AC4F-418D-AE19-62706E023703}">
                      <ahyp:hlinkClr xmlns:ahyp="http://schemas.microsoft.com/office/drawing/2018/hyperlinkcolor" xmlns="" val="tx"/>
                    </a:ext>
                  </a:extLst>
                </a:hlinkClick>
              </a:rPr>
              <a:t>Korea Telecom Giant </a:t>
            </a:r>
            <a:r>
              <a:rPr lang="en-US" sz="1000" b="0" i="0" u="sng" strike="noStrike" cap="none" dirty="0" err="1">
                <a:solidFill>
                  <a:srgbClr val="979D9D"/>
                </a:solidFill>
                <a:latin typeface="Arial"/>
                <a:ea typeface="Arial"/>
                <a:cs typeface="Arial"/>
                <a:sym typeface="Arial"/>
                <a:hlinkClick r:id="rId4">
                  <a:extLst>
                    <a:ext uri="{A12FA001-AC4F-418D-AE19-62706E023703}">
                      <ahyp:hlinkClr xmlns:ahyp="http://schemas.microsoft.com/office/drawing/2018/hyperlinkcolor" xmlns="" val="tx"/>
                    </a:ext>
                  </a:extLst>
                </a:hlinkClick>
              </a:rPr>
              <a:t>SKT</a:t>
            </a:r>
            <a:r>
              <a:rPr lang="en-US" sz="1000" b="0" i="0" u="sng" strike="noStrike" cap="none" dirty="0">
                <a:solidFill>
                  <a:srgbClr val="979D9D"/>
                </a:solidFill>
                <a:latin typeface="Arial"/>
                <a:ea typeface="Arial"/>
                <a:cs typeface="Arial"/>
                <a:sym typeface="Arial"/>
                <a:hlinkClick r:id="rId4">
                  <a:extLst>
                    <a:ext uri="{A12FA001-AC4F-418D-AE19-62706E023703}">
                      <ahyp:hlinkClr xmlns:ahyp="http://schemas.microsoft.com/office/drawing/2018/hyperlinkcolor" xmlns="" val="tx"/>
                    </a:ext>
                  </a:extLst>
                </a:hlinkClick>
              </a:rPr>
              <a:t> Doubles Down on AI, </a:t>
            </a:r>
            <a:r>
              <a:rPr lang="en-US" sz="1000" b="0" i="0" u="none" strike="noStrike" cap="none" dirty="0">
                <a:solidFill>
                  <a:srgbClr val="979D9D"/>
                </a:solidFill>
                <a:latin typeface="Arial"/>
                <a:ea typeface="Arial"/>
                <a:cs typeface="Arial"/>
                <a:sym typeface="Arial"/>
              </a:rPr>
              <a:t>Computer Weekly (28 February 2023)</a:t>
            </a:r>
            <a:endParaRPr lang="en-US" dirty="0"/>
          </a:p>
        </p:txBody>
      </p:sp>
      <p:grpSp>
        <p:nvGrpSpPr>
          <p:cNvPr id="507" name="Google Shape;507;p11"/>
          <p:cNvGrpSpPr/>
          <p:nvPr/>
        </p:nvGrpSpPr>
        <p:grpSpPr>
          <a:xfrm>
            <a:off x="2093371" y="1568042"/>
            <a:ext cx="2086858" cy="944671"/>
            <a:chOff x="1217744" y="1458136"/>
            <a:chExt cx="2556466" cy="1157253"/>
          </a:xfrm>
        </p:grpSpPr>
        <p:pic>
          <p:nvPicPr>
            <p:cNvPr id="508" name="Google Shape;508;p11"/>
            <p:cNvPicPr preferRelativeResize="0"/>
            <p:nvPr/>
          </p:nvPicPr>
          <p:blipFill rotWithShape="1">
            <a:blip r:embed="rId5">
              <a:alphaModFix/>
            </a:blip>
            <a:srcRect/>
            <a:stretch/>
          </p:blipFill>
          <p:spPr>
            <a:xfrm>
              <a:off x="1217744" y="1979900"/>
              <a:ext cx="1321920" cy="528768"/>
            </a:xfrm>
            <a:prstGeom prst="rect">
              <a:avLst/>
            </a:prstGeom>
            <a:noFill/>
            <a:ln>
              <a:noFill/>
            </a:ln>
          </p:spPr>
        </p:pic>
        <p:pic>
          <p:nvPicPr>
            <p:cNvPr id="509" name="Google Shape;509;p11" descr="Masters Tournament - Wikipedia"/>
            <p:cNvPicPr preferRelativeResize="0"/>
            <p:nvPr/>
          </p:nvPicPr>
          <p:blipFill rotWithShape="1">
            <a:blip r:embed="rId6">
              <a:alphaModFix/>
            </a:blip>
            <a:srcRect/>
            <a:stretch/>
          </p:blipFill>
          <p:spPr>
            <a:xfrm>
              <a:off x="2847485" y="1458136"/>
              <a:ext cx="926725" cy="1157253"/>
            </a:xfrm>
            <a:prstGeom prst="rect">
              <a:avLst/>
            </a:prstGeom>
            <a:noFill/>
            <a:ln>
              <a:noFill/>
            </a:ln>
          </p:spPr>
        </p:pic>
      </p:grpSp>
      <p:pic>
        <p:nvPicPr>
          <p:cNvPr id="510" name="Google Shape;510;p11" descr="SK Telecom - Wikipedia"/>
          <p:cNvPicPr preferRelativeResize="0"/>
          <p:nvPr/>
        </p:nvPicPr>
        <p:blipFill rotWithShape="1">
          <a:blip r:embed="rId7">
            <a:alphaModFix/>
          </a:blip>
          <a:srcRect/>
          <a:stretch/>
        </p:blipFill>
        <p:spPr>
          <a:xfrm>
            <a:off x="7849782" y="1716501"/>
            <a:ext cx="2021589" cy="796212"/>
          </a:xfrm>
          <a:prstGeom prst="rect">
            <a:avLst/>
          </a:prstGeom>
          <a:noFill/>
          <a:ln>
            <a:noFill/>
          </a:ln>
        </p:spPr>
      </p:pic>
      <p:sp>
        <p:nvSpPr>
          <p:cNvPr id="511" name="Google Shape;511;p11"/>
          <p:cNvSpPr txBox="1"/>
          <p:nvPr/>
        </p:nvSpPr>
        <p:spPr>
          <a:xfrm>
            <a:off x="871688" y="2765328"/>
            <a:ext cx="4919472" cy="2339102"/>
          </a:xfrm>
          <a:prstGeom prst="rect">
            <a:avLst/>
          </a:prstGeom>
          <a:solidFill>
            <a:srgbClr val="F4F4F4"/>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IBM and the Masters — </a:t>
            </a:r>
            <a:r>
              <a:rPr lang="en-US" sz="2000" b="0" i="0" u="none" strike="noStrike" cap="none" dirty="0">
                <a:solidFill>
                  <a:srgbClr val="000000"/>
                </a:solidFill>
                <a:latin typeface="Arial"/>
                <a:ea typeface="Arial"/>
                <a:cs typeface="Arial"/>
                <a:sym typeface="Arial"/>
              </a:rPr>
              <a:t>a U.S. golf tournament — recently used generative </a:t>
            </a:r>
            <a:br>
              <a:rPr lang="en-US" sz="2000" b="0" i="0" u="none" strike="noStrike" cap="none" dirty="0">
                <a:solidFill>
                  <a:srgbClr val="000000"/>
                </a:solidFill>
                <a:latin typeface="Arial"/>
                <a:ea typeface="Arial"/>
                <a:cs typeface="Arial"/>
                <a:sym typeface="Arial"/>
              </a:rPr>
            </a:br>
            <a:r>
              <a:rPr lang="en-US" sz="2000" b="0" i="0" u="none" strike="noStrike" cap="none" dirty="0">
                <a:solidFill>
                  <a:srgbClr val="000000"/>
                </a:solidFill>
                <a:latin typeface="Arial"/>
                <a:ea typeface="Arial"/>
                <a:cs typeface="Arial"/>
                <a:sym typeface="Arial"/>
              </a:rPr>
              <a:t>AI to provide spoken commentary to highlight clips for the 2023 tournament. This will result in more than 20,000 highlight reels having audio narration.</a:t>
            </a:r>
            <a:endParaRPr lang="en-US" dirty="0"/>
          </a:p>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 </a:t>
            </a:r>
            <a:endParaRPr lang="en-US" sz="2000" b="0" i="0" u="sng" strike="noStrike" cap="none" dirty="0">
              <a:solidFill>
                <a:srgbClr val="000000"/>
              </a:solidFill>
              <a:latin typeface="Arial"/>
              <a:ea typeface="Arial"/>
              <a:cs typeface="Arial"/>
              <a:sym typeface="Arial"/>
            </a:endParaRPr>
          </a:p>
        </p:txBody>
      </p:sp>
      <p:sp>
        <p:nvSpPr>
          <p:cNvPr id="512" name="Google Shape;512;p11"/>
          <p:cNvSpPr txBox="1"/>
          <p:nvPr/>
        </p:nvSpPr>
        <p:spPr>
          <a:xfrm>
            <a:off x="6400841" y="2765328"/>
            <a:ext cx="4919472" cy="2339072"/>
          </a:xfrm>
          <a:prstGeom prst="rect">
            <a:avLst/>
          </a:prstGeom>
          <a:solidFill>
            <a:srgbClr val="F4F4F4"/>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SKT — </a:t>
            </a:r>
            <a:r>
              <a:rPr lang="en-US" sz="2000" b="0" i="0" u="none" strike="noStrike" cap="none" dirty="0">
                <a:solidFill>
                  <a:srgbClr val="000000"/>
                </a:solidFill>
                <a:latin typeface="Arial"/>
                <a:ea typeface="Arial"/>
                <a:cs typeface="Arial"/>
                <a:sym typeface="Arial"/>
              </a:rPr>
              <a:t>a South Korean telecom provider </a:t>
            </a:r>
            <a:br>
              <a:rPr lang="en-US" sz="2000" b="0" i="0" u="none" strike="noStrike" cap="none" dirty="0">
                <a:solidFill>
                  <a:srgbClr val="000000"/>
                </a:solidFill>
                <a:latin typeface="Arial"/>
                <a:ea typeface="Arial"/>
                <a:cs typeface="Arial"/>
                <a:sym typeface="Arial"/>
              </a:rPr>
            </a:br>
            <a:r>
              <a:rPr lang="en-US" sz="2000" b="0" i="0" u="none" strike="noStrike" cap="none" dirty="0">
                <a:solidFill>
                  <a:srgbClr val="000000"/>
                </a:solidFill>
                <a:latin typeface="Arial"/>
                <a:ea typeface="Arial"/>
                <a:cs typeface="Arial"/>
                <a:sym typeface="Arial"/>
              </a:rPr>
              <a:t>— has dramatically expanded its AI capabilities and services. During the pandemic, it created Nugu Care Call, </a:t>
            </a:r>
            <a:br>
              <a:rPr lang="en-US" sz="2000" b="0" i="0" u="none" strike="noStrike" cap="none" dirty="0">
                <a:solidFill>
                  <a:srgbClr val="000000"/>
                </a:solidFill>
                <a:latin typeface="Arial"/>
                <a:ea typeface="Arial"/>
                <a:cs typeface="Arial"/>
                <a:sym typeface="Arial"/>
              </a:rPr>
            </a:br>
            <a:r>
              <a:rPr lang="en-US" sz="2000" b="0" i="0" u="none" strike="noStrike" cap="none" dirty="0">
                <a:solidFill>
                  <a:srgbClr val="000000"/>
                </a:solidFill>
                <a:latin typeface="Arial"/>
                <a:ea typeface="Arial"/>
                <a:cs typeface="Arial"/>
                <a:sym typeface="Arial"/>
              </a:rPr>
              <a:t>an AI-powered check-in call service to assess for symptoms of COVID-19 and assist healthcare workers.</a:t>
            </a:r>
            <a:endParaRPr lang="en-US" sz="2000" b="0" i="0" u="sng"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Generative AI Is Changing: </a:t>
            </a:r>
            <a:r>
              <a:rPr lang="en-US" dirty="0">
                <a:latin typeface="Arial"/>
                <a:ea typeface="Arial"/>
                <a:cs typeface="Arial"/>
                <a:sym typeface="Arial"/>
              </a:rPr>
              <a:t>Employee Productivity</a:t>
            </a:r>
          </a:p>
        </p:txBody>
      </p:sp>
      <p:sp>
        <p:nvSpPr>
          <p:cNvPr id="518" name="Google Shape;518;p12"/>
          <p:cNvSpPr txBox="1"/>
          <p:nvPr/>
        </p:nvSpPr>
        <p:spPr>
          <a:xfrm>
            <a:off x="457202" y="5772716"/>
            <a:ext cx="6038602" cy="584755"/>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979D9D"/>
                </a:solidFill>
                <a:latin typeface="Arial"/>
                <a:ea typeface="Arial"/>
                <a:cs typeface="Arial"/>
                <a:sym typeface="Arial"/>
              </a:rPr>
              <a:t>Source: </a:t>
            </a:r>
            <a:r>
              <a:rPr lang="en-US" sz="1000" u="sng" dirty="0">
                <a:solidFill>
                  <a:srgbClr val="979D9D"/>
                </a:solidFill>
              </a:rPr>
              <a:t>A New Era of Creativity: Expert-in-the-loop Generative AI at Stitch Fix,</a:t>
            </a:r>
            <a:r>
              <a:rPr lang="en-US" sz="1000" b="0" i="0" u="none" strike="noStrike" cap="none" dirty="0">
                <a:solidFill>
                  <a:srgbClr val="979D9D"/>
                </a:solidFill>
                <a:latin typeface="Arial"/>
                <a:ea typeface="Arial"/>
                <a:cs typeface="Arial"/>
                <a:sym typeface="Arial"/>
              </a:rPr>
              <a:t> Stitch Fix (6 March 2023); </a:t>
            </a:r>
            <a:endParaRPr lang="en-US" sz="1000" u="sng" dirty="0">
              <a:solidFill>
                <a:srgbClr val="979D9D"/>
              </a:solidFill>
            </a:endParaRPr>
          </a:p>
          <a:p>
            <a:pPr marL="0" marR="0" lvl="0" indent="0" algn="l" rtl="0">
              <a:lnSpc>
                <a:spcPct val="100000"/>
              </a:lnSpc>
              <a:spcBef>
                <a:spcPts val="0"/>
              </a:spcBef>
              <a:spcAft>
                <a:spcPts val="0"/>
              </a:spcAft>
              <a:buNone/>
            </a:pPr>
            <a:r>
              <a:rPr lang="en-US" sz="1000" b="0" i="0" u="sng" strike="noStrike" cap="none" dirty="0">
                <a:solidFill>
                  <a:srgbClr val="979D9D"/>
                </a:solidFill>
                <a:latin typeface="Arial"/>
                <a:ea typeface="Arial"/>
                <a:cs typeface="Arial"/>
                <a:sym typeface="Arial"/>
                <a:hlinkClick r:id="rId3">
                  <a:extLst>
                    <a:ext uri="{A12FA001-AC4F-418D-AE19-62706E023703}">
                      <ahyp:hlinkClr xmlns:ahyp="http://schemas.microsoft.com/office/drawing/2018/hyperlinkcolor" xmlns="" val="tx"/>
                    </a:ext>
                  </a:extLst>
                </a:hlinkClick>
              </a:rPr>
              <a:t>How Accenture Is Using Amazon CodeWhisperer to Improve Developer Productivity</a:t>
            </a:r>
            <a:r>
              <a:rPr lang="en-US" sz="1000" b="0" i="0" strike="noStrike" cap="none" dirty="0">
                <a:solidFill>
                  <a:srgbClr val="979D9D"/>
                </a:solidFill>
                <a:latin typeface="Arial"/>
                <a:ea typeface="Arial"/>
                <a:cs typeface="Arial"/>
                <a:sym typeface="Arial"/>
              </a:rPr>
              <a:t>, Amazon Web Services (</a:t>
            </a:r>
            <a:r>
              <a:rPr lang="en-US" sz="1000" b="0" i="0" u="none" strike="noStrike" cap="none" dirty="0">
                <a:solidFill>
                  <a:srgbClr val="979D9D"/>
                </a:solidFill>
                <a:latin typeface="Arial"/>
                <a:ea typeface="Arial"/>
                <a:cs typeface="Arial"/>
                <a:sym typeface="Arial"/>
              </a:rPr>
              <a:t>AWS) (13 April 2023)</a:t>
            </a:r>
            <a:endParaRPr lang="en-US" dirty="0"/>
          </a:p>
        </p:txBody>
      </p:sp>
      <p:pic>
        <p:nvPicPr>
          <p:cNvPr id="519" name="Google Shape;519;p12" descr="Stitch Fix – Logos Download"/>
          <p:cNvPicPr preferRelativeResize="0"/>
          <p:nvPr/>
        </p:nvPicPr>
        <p:blipFill rotWithShape="1">
          <a:blip r:embed="rId4">
            <a:alphaModFix/>
          </a:blip>
          <a:srcRect/>
          <a:stretch/>
        </p:blipFill>
        <p:spPr>
          <a:xfrm>
            <a:off x="2486282" y="1460887"/>
            <a:ext cx="1690285" cy="992249"/>
          </a:xfrm>
          <a:prstGeom prst="rect">
            <a:avLst/>
          </a:prstGeom>
          <a:noFill/>
          <a:ln>
            <a:noFill/>
          </a:ln>
        </p:spPr>
      </p:pic>
      <p:sp>
        <p:nvSpPr>
          <p:cNvPr id="520" name="Google Shape;520;p12"/>
          <p:cNvSpPr txBox="1"/>
          <p:nvPr/>
        </p:nvSpPr>
        <p:spPr>
          <a:xfrm>
            <a:off x="871688" y="2738824"/>
            <a:ext cx="4919472" cy="2031325"/>
          </a:xfrm>
          <a:prstGeom prst="rect">
            <a:avLst/>
          </a:prstGeom>
          <a:solidFill>
            <a:srgbClr val="F4F4F4"/>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Stitch Fix — </a:t>
            </a:r>
            <a:r>
              <a:rPr lang="en-US" sz="2000" b="0" i="0" u="none" strike="noStrike" cap="none" dirty="0">
                <a:solidFill>
                  <a:srgbClr val="000000"/>
                </a:solidFill>
                <a:latin typeface="Arial"/>
                <a:ea typeface="Arial"/>
                <a:cs typeface="Arial"/>
                <a:sym typeface="Arial"/>
              </a:rPr>
              <a:t>a clothing recommendation service — has incorporated AI to assist </a:t>
            </a:r>
            <a:br>
              <a:rPr lang="en-US" sz="2000" b="0" i="0" u="none" strike="noStrike" cap="none" dirty="0">
                <a:solidFill>
                  <a:srgbClr val="000000"/>
                </a:solidFill>
                <a:latin typeface="Arial"/>
                <a:ea typeface="Arial"/>
                <a:cs typeface="Arial"/>
                <a:sym typeface="Arial"/>
              </a:rPr>
            </a:br>
            <a:r>
              <a:rPr lang="en-US" sz="2000" b="0" i="0" u="none" strike="noStrike" cap="none" dirty="0">
                <a:solidFill>
                  <a:srgbClr val="000000"/>
                </a:solidFill>
                <a:latin typeface="Arial"/>
                <a:ea typeface="Arial"/>
                <a:cs typeface="Arial"/>
                <a:sym typeface="Arial"/>
              </a:rPr>
              <a:t>in writing its advertising headlines and product descriptions. For copywriters, this means significant time savings.</a:t>
            </a:r>
            <a:endParaRPr lang="en-US" dirty="0"/>
          </a:p>
          <a:p>
            <a:pPr marL="0" marR="0" lvl="0" indent="0" algn="l" rtl="0">
              <a:lnSpc>
                <a:spcPct val="100000"/>
              </a:lnSpc>
              <a:spcBef>
                <a:spcPts val="0"/>
              </a:spcBef>
              <a:spcAft>
                <a:spcPts val="0"/>
              </a:spcAft>
              <a:buNone/>
            </a:pPr>
            <a:endParaRPr sz="2000" b="0" i="0" u="sng" strike="noStrike" cap="none" dirty="0">
              <a:solidFill>
                <a:srgbClr val="000000"/>
              </a:solidFill>
              <a:latin typeface="Arial"/>
              <a:ea typeface="Arial"/>
              <a:cs typeface="Arial"/>
              <a:sym typeface="Arial"/>
            </a:endParaRPr>
          </a:p>
        </p:txBody>
      </p:sp>
      <p:grpSp>
        <p:nvGrpSpPr>
          <p:cNvPr id="521" name="Google Shape;521;p12"/>
          <p:cNvGrpSpPr/>
          <p:nvPr/>
        </p:nvGrpSpPr>
        <p:grpSpPr>
          <a:xfrm>
            <a:off x="7330624" y="1590362"/>
            <a:ext cx="3063675" cy="733299"/>
            <a:chOff x="6733469" y="1873355"/>
            <a:chExt cx="3063675" cy="733299"/>
          </a:xfrm>
        </p:grpSpPr>
        <p:pic>
          <p:nvPicPr>
            <p:cNvPr id="522" name="Google Shape;522;p12"/>
            <p:cNvPicPr preferRelativeResize="0"/>
            <p:nvPr/>
          </p:nvPicPr>
          <p:blipFill rotWithShape="1">
            <a:blip r:embed="rId5">
              <a:alphaModFix/>
            </a:blip>
            <a:srcRect/>
            <a:stretch/>
          </p:blipFill>
          <p:spPr>
            <a:xfrm>
              <a:off x="6733469" y="1987373"/>
              <a:ext cx="1032135" cy="619281"/>
            </a:xfrm>
            <a:prstGeom prst="rect">
              <a:avLst/>
            </a:prstGeom>
            <a:noFill/>
            <a:ln>
              <a:noFill/>
            </a:ln>
          </p:spPr>
        </p:pic>
        <p:pic>
          <p:nvPicPr>
            <p:cNvPr id="523" name="Google Shape;523;p12" descr="Accenture logo and symbol, meaning, history, PNG, brand"/>
            <p:cNvPicPr preferRelativeResize="0"/>
            <p:nvPr/>
          </p:nvPicPr>
          <p:blipFill rotWithShape="1">
            <a:blip r:embed="rId6">
              <a:alphaModFix/>
            </a:blip>
            <a:srcRect t="20471" b="22506"/>
            <a:stretch/>
          </p:blipFill>
          <p:spPr>
            <a:xfrm>
              <a:off x="8106859" y="1873355"/>
              <a:ext cx="1690285" cy="539749"/>
            </a:xfrm>
            <a:prstGeom prst="rect">
              <a:avLst/>
            </a:prstGeom>
            <a:noFill/>
            <a:ln>
              <a:noFill/>
            </a:ln>
          </p:spPr>
        </p:pic>
      </p:grpSp>
      <p:sp>
        <p:nvSpPr>
          <p:cNvPr id="524" name="Google Shape;524;p12"/>
          <p:cNvSpPr txBox="1"/>
          <p:nvPr/>
        </p:nvSpPr>
        <p:spPr>
          <a:xfrm>
            <a:off x="6400841" y="2738824"/>
            <a:ext cx="4919472" cy="2031325"/>
          </a:xfrm>
          <a:prstGeom prst="rect">
            <a:avLst/>
          </a:prstGeom>
          <a:solidFill>
            <a:srgbClr val="F4F4F4"/>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Accenture’s </a:t>
            </a:r>
            <a:r>
              <a:rPr lang="en-US" sz="2000" b="0" i="0" u="none" strike="noStrike" cap="none" dirty="0">
                <a:solidFill>
                  <a:srgbClr val="000000"/>
                </a:solidFill>
                <a:latin typeface="Arial"/>
                <a:ea typeface="Arial"/>
                <a:cs typeface="Arial"/>
                <a:sym typeface="Arial"/>
              </a:rPr>
              <a:t>velocity team has been using</a:t>
            </a:r>
            <a:r>
              <a:rPr lang="en-US" sz="2000" b="1" i="0" u="none" strike="noStrike" cap="none" dirty="0">
                <a:solidFill>
                  <a:srgbClr val="000000"/>
                </a:solidFill>
                <a:latin typeface="Arial"/>
                <a:ea typeface="Arial"/>
                <a:cs typeface="Arial"/>
                <a:sym typeface="Arial"/>
              </a:rPr>
              <a:t> Amazon CodeWhisperer </a:t>
            </a:r>
            <a:r>
              <a:rPr lang="en-US" sz="2000" b="0" i="0" u="none" strike="noStrike" cap="none" dirty="0">
                <a:solidFill>
                  <a:srgbClr val="000000"/>
                </a:solidFill>
                <a:latin typeface="Arial"/>
                <a:ea typeface="Arial"/>
                <a:cs typeface="Arial"/>
                <a:sym typeface="Arial"/>
              </a:rPr>
              <a:t>to help complete code based on natural language prompts. As a result of this partnership, they’ve seen a 30% reduction in development efforts.</a:t>
            </a:r>
            <a:endParaRPr lang="en-US" sz="2000" b="0" i="0" u="sng"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24a27249ff5_0_0"/>
          <p:cNvSpPr txBox="1">
            <a:spLocks noGrp="1"/>
          </p:cNvSpPr>
          <p:nvPr>
            <p:ph type="title"/>
          </p:nvPr>
        </p:nvSpPr>
        <p:spPr>
          <a:xfrm>
            <a:off x="457200" y="361951"/>
            <a:ext cx="11274600" cy="4512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US" dirty="0"/>
              <a:t>Generative AI Is Changing:</a:t>
            </a:r>
            <a:r>
              <a:rPr lang="en-US" dirty="0">
                <a:latin typeface="Arial"/>
                <a:ea typeface="Arial"/>
                <a:cs typeface="Arial"/>
                <a:sym typeface="Arial"/>
              </a:rPr>
              <a:t> Innovation Productivity</a:t>
            </a:r>
            <a:endParaRPr lang="en-US" dirty="0"/>
          </a:p>
        </p:txBody>
      </p:sp>
      <p:graphicFrame>
        <p:nvGraphicFramePr>
          <p:cNvPr id="530" name="Google Shape;530;g24a27249ff5_0_0"/>
          <p:cNvGraphicFramePr/>
          <p:nvPr>
            <p:extLst>
              <p:ext uri="{D42A27DB-BD31-4B8C-83A1-F6EECF244321}">
                <p14:modId xmlns:p14="http://schemas.microsoft.com/office/powerpoint/2010/main" val="1800522263"/>
              </p:ext>
            </p:extLst>
          </p:nvPr>
        </p:nvGraphicFramePr>
        <p:xfrm>
          <a:off x="2141862" y="1113740"/>
          <a:ext cx="7905275" cy="4823212"/>
        </p:xfrm>
        <a:graphic>
          <a:graphicData uri="http://schemas.openxmlformats.org/drawingml/2006/table">
            <a:tbl>
              <a:tblPr firstRow="1" bandRow="1">
                <a:noFill/>
                <a:tableStyleId>{D4F24A98-9AC9-4627-B7BA-67E457026243}</a:tableStyleId>
              </a:tblPr>
              <a:tblGrid>
                <a:gridCol w="3712275">
                  <a:extLst>
                    <a:ext uri="{9D8B030D-6E8A-4147-A177-3AD203B41FA5}">
                      <a16:colId xmlns:a16="http://schemas.microsoft.com/office/drawing/2014/main" xmlns="" val="20000"/>
                    </a:ext>
                  </a:extLst>
                </a:gridCol>
                <a:gridCol w="383225">
                  <a:extLst>
                    <a:ext uri="{9D8B030D-6E8A-4147-A177-3AD203B41FA5}">
                      <a16:colId xmlns:a16="http://schemas.microsoft.com/office/drawing/2014/main" xmlns="" val="20001"/>
                    </a:ext>
                  </a:extLst>
                </a:gridCol>
                <a:gridCol w="3809775">
                  <a:extLst>
                    <a:ext uri="{9D8B030D-6E8A-4147-A177-3AD203B41FA5}">
                      <a16:colId xmlns:a16="http://schemas.microsoft.com/office/drawing/2014/main" xmlns="" val="20002"/>
                    </a:ext>
                  </a:extLst>
                </a:gridCol>
              </a:tblGrid>
              <a:tr h="414525">
                <a:tc>
                  <a:txBody>
                    <a:bodyPr/>
                    <a:lstStyle/>
                    <a:p>
                      <a:pPr marL="0" marR="0" lvl="0" indent="0" algn="ctr" rtl="0">
                        <a:spcBef>
                          <a:spcPts val="0"/>
                        </a:spcBef>
                        <a:spcAft>
                          <a:spcPts val="0"/>
                        </a:spcAft>
                        <a:buNone/>
                      </a:pPr>
                      <a:r>
                        <a:rPr lang="en-US" sz="1800" dirty="0"/>
                        <a:t>Human only</a:t>
                      </a:r>
                      <a:endParaRPr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rgbClr val="002856"/>
                    </a:solidFill>
                  </a:tcPr>
                </a:tc>
                <a:tc>
                  <a:txBody>
                    <a:bodyPr/>
                    <a:lstStyle/>
                    <a:p>
                      <a:pPr marL="0" marR="0" lvl="0" indent="0" algn="ctr" rtl="0">
                        <a:spcBef>
                          <a:spcPts val="0"/>
                        </a:spcBef>
                        <a:spcAft>
                          <a:spcPts val="0"/>
                        </a:spcAft>
                        <a:buNone/>
                      </a:pPr>
                      <a:endParaRPr sz="1800" u="none" strike="noStrike" cap="none" dirty="0">
                        <a:solidFill>
                          <a:schemeClr val="dk1"/>
                        </a:solidFill>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dirty="0"/>
                        <a:t>Human+AI</a:t>
                      </a:r>
                      <a:endParaRPr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rgbClr val="FF540A"/>
                    </a:solidFill>
                  </a:tcPr>
                </a:tc>
                <a:extLst>
                  <a:ext uri="{0D108BD9-81ED-4DB2-BD59-A6C34878D82A}">
                    <a16:rowId xmlns:a16="http://schemas.microsoft.com/office/drawing/2014/main" xmlns="" val="10000"/>
                  </a:ext>
                </a:extLst>
              </a:tr>
              <a:tr h="848575">
                <a:tc>
                  <a:txBody>
                    <a:bodyPr/>
                    <a:lstStyle/>
                    <a:p>
                      <a:pPr marL="0" lvl="0" indent="0" algn="ctr" rtl="0">
                        <a:lnSpc>
                          <a:spcPct val="115000"/>
                        </a:lnSpc>
                        <a:spcBef>
                          <a:spcPts val="0"/>
                        </a:spcBef>
                        <a:spcAft>
                          <a:spcPts val="0"/>
                        </a:spcAft>
                        <a:buSzPts val="1100"/>
                        <a:buNone/>
                      </a:pPr>
                      <a:r>
                        <a:rPr lang="en-US" sz="1800" dirty="0"/>
                        <a:t>Early pruning for an achievable solution</a:t>
                      </a:r>
                      <a:endParaRPr sz="1800"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SzPts val="1100"/>
                        <a:buNone/>
                      </a:pPr>
                      <a:r>
                        <a:rPr lang="en-US" sz="1800" dirty="0"/>
                        <a:t>Exploiting the complete solution space for optimal solution</a:t>
                      </a:r>
                      <a:endParaRPr sz="1800"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800700">
                <a:tc>
                  <a:txBody>
                    <a:bodyPr/>
                    <a:lstStyle/>
                    <a:p>
                      <a:pPr marL="0" lvl="0" indent="0" algn="ctr" rtl="0">
                        <a:lnSpc>
                          <a:spcPct val="115000"/>
                        </a:lnSpc>
                        <a:spcBef>
                          <a:spcPts val="0"/>
                        </a:spcBef>
                        <a:spcAft>
                          <a:spcPts val="0"/>
                        </a:spcAft>
                        <a:buSzPts val="1100"/>
                        <a:buNone/>
                      </a:pPr>
                      <a:r>
                        <a:rPr lang="en-US" sz="1800" dirty="0"/>
                        <a:t>Based on individual experience and training</a:t>
                      </a:r>
                      <a:endParaRPr sz="1800"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SzPts val="1100"/>
                        <a:buNone/>
                      </a:pPr>
                      <a:r>
                        <a:rPr lang="en-US" sz="1800" dirty="0"/>
                        <a:t>Relying on the whole extracted knowledge of many</a:t>
                      </a:r>
                      <a:endParaRPr sz="1800"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841800">
                <a:tc>
                  <a:txBody>
                    <a:bodyPr/>
                    <a:lstStyle/>
                    <a:p>
                      <a:pPr marL="0" lvl="0" indent="0" algn="ctr" rtl="0">
                        <a:lnSpc>
                          <a:spcPct val="115000"/>
                        </a:lnSpc>
                        <a:spcBef>
                          <a:spcPts val="0"/>
                        </a:spcBef>
                        <a:spcAft>
                          <a:spcPts val="0"/>
                        </a:spcAft>
                        <a:buSzPts val="1100"/>
                        <a:buNone/>
                      </a:pPr>
                      <a:r>
                        <a:rPr lang="en-US" sz="1800" dirty="0"/>
                        <a:t>Aiming for a minimum viable product (MVP)</a:t>
                      </a:r>
                      <a:endParaRPr sz="1800"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SzPts val="1100"/>
                        <a:buNone/>
                      </a:pPr>
                      <a:r>
                        <a:rPr lang="en-US" sz="1800" dirty="0"/>
                        <a:t>Enabled with a minimum marketable product (MMP)</a:t>
                      </a:r>
                      <a:endParaRPr sz="1800"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912500">
                <a:tc>
                  <a:txBody>
                    <a:bodyPr/>
                    <a:lstStyle/>
                    <a:p>
                      <a:pPr marL="0" lvl="0" indent="0" algn="ctr" rtl="0">
                        <a:lnSpc>
                          <a:spcPct val="115000"/>
                        </a:lnSpc>
                        <a:spcBef>
                          <a:spcPts val="0"/>
                        </a:spcBef>
                        <a:spcAft>
                          <a:spcPts val="0"/>
                        </a:spcAft>
                        <a:buSzPts val="1100"/>
                        <a:buNone/>
                      </a:pPr>
                      <a:r>
                        <a:rPr lang="en-US" sz="1800" dirty="0"/>
                        <a:t>Few iterations and samples</a:t>
                      </a:r>
                      <a:endParaRPr sz="1800"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lnSpc>
                          <a:spcPct val="115000"/>
                        </a:lnSpc>
                        <a:spcBef>
                          <a:spcPts val="0"/>
                        </a:spcBef>
                        <a:spcAft>
                          <a:spcPts val="0"/>
                        </a:spcAft>
                        <a:buSzPts val="1100"/>
                        <a:buNone/>
                      </a:pPr>
                      <a:r>
                        <a:rPr lang="en-US" sz="1800" dirty="0"/>
                        <a:t>Maximized “What-ifs per hour“</a:t>
                      </a:r>
                      <a:endParaRPr sz="1800"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r h="842300">
                <a:tc>
                  <a:txBody>
                    <a:bodyPr/>
                    <a:lstStyle/>
                    <a:p>
                      <a:pPr marL="0" lvl="0" indent="0" algn="ctr" rtl="0">
                        <a:lnSpc>
                          <a:spcPct val="115000"/>
                        </a:lnSpc>
                        <a:spcBef>
                          <a:spcPts val="0"/>
                        </a:spcBef>
                        <a:spcAft>
                          <a:spcPts val="0"/>
                        </a:spcAft>
                        <a:buSzPts val="1100"/>
                        <a:buNone/>
                      </a:pPr>
                      <a:r>
                        <a:rPr lang="en-US" sz="1800" dirty="0"/>
                        <a:t>Redesign for industrialization of innovation is needed</a:t>
                      </a:r>
                      <a:endParaRPr sz="1800"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SzPts val="1100"/>
                        <a:buNone/>
                      </a:pPr>
                      <a:r>
                        <a:rPr lang="en-US" sz="1800" dirty="0"/>
                        <a:t>Trained models and designs can often be used directly</a:t>
                      </a:r>
                      <a:endParaRPr sz="1800"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5"/>
                  </a:ext>
                </a:extLst>
              </a:tr>
            </a:tbl>
          </a:graphicData>
        </a:graphic>
      </p:graphicFrame>
      <p:sp>
        <p:nvSpPr>
          <p:cNvPr id="4" name="Google Shape;535;p13">
            <a:extLst>
              <a:ext uri="{FF2B5EF4-FFF2-40B4-BE49-F238E27FC236}">
                <a16:creationId xmlns:a16="http://schemas.microsoft.com/office/drawing/2014/main" xmlns="" id="{018D8814-B27E-15FB-043C-2E20DA8230CE}"/>
              </a:ext>
            </a:extLst>
          </p:cNvPr>
          <p:cNvSpPr txBox="1"/>
          <p:nvPr/>
        </p:nvSpPr>
        <p:spPr>
          <a:xfrm>
            <a:off x="457199" y="6003528"/>
            <a:ext cx="5478559" cy="353923"/>
          </a:xfrm>
          <a:prstGeom prst="rect">
            <a:avLst/>
          </a:prstGeom>
          <a:noFill/>
          <a:ln>
            <a:noFill/>
          </a:ln>
        </p:spPr>
        <p:txBody>
          <a:bodyPr spcFirstLastPara="1" wrap="square" lIns="0" tIns="4570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lang="en-US" sz="1000" dirty="0">
              <a:solidFill>
                <a:srgbClr val="979D9D"/>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979D9D"/>
                </a:solidFill>
                <a:latin typeface="Arial"/>
                <a:ea typeface="Arial"/>
                <a:cs typeface="Arial"/>
                <a:sym typeface="Arial"/>
              </a:rPr>
              <a:t>For more information, see </a:t>
            </a:r>
            <a:r>
              <a:rPr lang="en-US" sz="1000" b="0" i="0" u="none" strike="noStrike" cap="none" dirty="0">
                <a:solidFill>
                  <a:srgbClr val="979D9D"/>
                </a:solidFill>
                <a:latin typeface="Arial"/>
                <a:ea typeface="Arial"/>
                <a:cs typeface="Arial"/>
                <a:sym typeface="Arial"/>
                <a:hlinkClick r:id="rId3"/>
              </a:rPr>
              <a:t>Use Generative AI in Applied Innovation to Drive Business Value</a:t>
            </a:r>
            <a:endParaRPr lang="en-US" sz="1000" b="0" i="0" u="none" strike="noStrike" cap="none" dirty="0">
              <a:solidFill>
                <a:srgbClr val="979D9D"/>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15"/>
          <p:cNvSpPr txBox="1">
            <a:spLocks noGrp="1"/>
          </p:cNvSpPr>
          <p:nvPr>
            <p:ph type="title"/>
          </p:nvPr>
        </p:nvSpPr>
        <p:spPr>
          <a:xfrm>
            <a:off x="1014718" y="2136737"/>
            <a:ext cx="9825347" cy="246221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rgbClr val="FF540A"/>
              </a:buClr>
              <a:buSzPts val="4000"/>
              <a:buFont typeface="Arial Black"/>
              <a:buNone/>
            </a:pPr>
            <a:r>
              <a:rPr lang="en-US" sz="4000" dirty="0">
                <a:solidFill>
                  <a:srgbClr val="FF540A"/>
                </a:solidFill>
              </a:rPr>
              <a:t>By 2025: </a:t>
            </a:r>
            <a:r>
              <a:rPr lang="en-US" sz="4000" dirty="0"/>
              <a:t/>
            </a:r>
            <a:br>
              <a:rPr lang="en-US" sz="4000" dirty="0"/>
            </a:br>
            <a:r>
              <a:rPr lang="en-US" sz="4000" dirty="0">
                <a:latin typeface="Arial"/>
                <a:ea typeface="Arial"/>
                <a:cs typeface="Arial"/>
                <a:sym typeface="Arial"/>
              </a:rPr>
              <a:t>Generative AI will support authors, marketers and others in 50% of new content generation. </a:t>
            </a:r>
          </a:p>
        </p:txBody>
      </p:sp>
      <p:sp>
        <p:nvSpPr>
          <p:cNvPr id="2" name="Google Shape;535;p13">
            <a:extLst>
              <a:ext uri="{FF2B5EF4-FFF2-40B4-BE49-F238E27FC236}">
                <a16:creationId xmlns:a16="http://schemas.microsoft.com/office/drawing/2014/main" xmlns="" id="{B41E575B-153B-B0D3-43B2-C54365E80BEB}"/>
              </a:ext>
            </a:extLst>
          </p:cNvPr>
          <p:cNvSpPr txBox="1"/>
          <p:nvPr/>
        </p:nvSpPr>
        <p:spPr>
          <a:xfrm>
            <a:off x="457199" y="6003528"/>
            <a:ext cx="5478559" cy="353923"/>
          </a:xfrm>
          <a:prstGeom prst="rect">
            <a:avLst/>
          </a:prstGeom>
          <a:noFill/>
          <a:ln>
            <a:noFill/>
          </a:ln>
        </p:spPr>
        <p:txBody>
          <a:bodyPr spcFirstLastPara="1" wrap="square" lIns="0" tIns="4570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lang="en-US" sz="1000" dirty="0">
              <a:solidFill>
                <a:srgbClr val="979D9D"/>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bg1"/>
                </a:solidFill>
                <a:latin typeface="Arial"/>
                <a:ea typeface="Arial"/>
                <a:cs typeface="Arial"/>
                <a:sym typeface="Arial"/>
              </a:rPr>
              <a:t>For more information, see </a:t>
            </a:r>
            <a:r>
              <a:rPr lang="en-US" sz="1000" b="0" i="0" u="none" strike="noStrike" cap="none" dirty="0">
                <a:solidFill>
                  <a:srgbClr val="979D9D"/>
                </a:solidFill>
                <a:latin typeface="Arial"/>
                <a:ea typeface="Arial"/>
                <a:cs typeface="Arial"/>
                <a:sym typeface="Arial"/>
                <a:hlinkClick r:id="rId3"/>
              </a:rPr>
              <a:t>The Future of AI: Reshaping Society</a:t>
            </a:r>
            <a:endParaRPr lang="en-US" sz="1000" b="0" i="0" u="none" strike="noStrike" cap="none" dirty="0">
              <a:solidFill>
                <a:srgbClr val="979D9D"/>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6"/>
          <p:cNvSpPr txBox="1"/>
          <p:nvPr/>
        </p:nvSpPr>
        <p:spPr>
          <a:xfrm>
            <a:off x="488884" y="980595"/>
            <a:ext cx="7066548" cy="2554545"/>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dirty="0">
                <a:solidFill>
                  <a:schemeClr val="lt1"/>
                </a:solidFill>
                <a:latin typeface="Arial Black"/>
                <a:ea typeface="Arial Black"/>
                <a:cs typeface="Arial Black"/>
                <a:sym typeface="Arial Black"/>
              </a:rPr>
              <a:t>Gartner recently reviewed an </a:t>
            </a:r>
            <a:br>
              <a:rPr lang="en-US" sz="3200" b="0" i="0" u="none" strike="noStrike" cap="none" dirty="0">
                <a:solidFill>
                  <a:schemeClr val="lt1"/>
                </a:solidFill>
                <a:latin typeface="Arial Black"/>
                <a:ea typeface="Arial Black"/>
                <a:cs typeface="Arial Black"/>
                <a:sym typeface="Arial Black"/>
              </a:rPr>
            </a:br>
            <a:r>
              <a:rPr lang="en-US" sz="3200" b="0" i="0" u="none" strike="noStrike" cap="none" dirty="0">
                <a:solidFill>
                  <a:schemeClr val="lt1"/>
                </a:solidFill>
                <a:latin typeface="Arial Black"/>
                <a:ea typeface="Arial Black"/>
                <a:cs typeface="Arial Black"/>
                <a:sym typeface="Arial Black"/>
              </a:rPr>
              <a:t>IT strategy, </a:t>
            </a:r>
            <a:r>
              <a:rPr lang="en-US" sz="3200" b="0" i="0" u="none" strike="noStrike" cap="none" dirty="0">
                <a:solidFill>
                  <a:srgbClr val="FF540A"/>
                </a:solidFill>
                <a:latin typeface="Arial Black"/>
                <a:ea typeface="Arial Black"/>
                <a:cs typeface="Arial Black"/>
                <a:sym typeface="Arial Black"/>
              </a:rPr>
              <a:t>created with assistance from ChatGPT. </a:t>
            </a:r>
            <a:r>
              <a:rPr lang="en-US" sz="3200" b="0" i="0" u="none" strike="noStrike" cap="none" dirty="0">
                <a:solidFill>
                  <a:schemeClr val="lt1"/>
                </a:solidFill>
                <a:latin typeface="Arial Black"/>
                <a:ea typeface="Arial Black"/>
                <a:cs typeface="Arial Black"/>
                <a:sym typeface="Arial Black"/>
              </a:rPr>
              <a:t>It looked relevant to the industry and organizational priorities. </a:t>
            </a:r>
          </a:p>
        </p:txBody>
      </p:sp>
      <p:grpSp>
        <p:nvGrpSpPr>
          <p:cNvPr id="586" name="Google Shape;586;p16"/>
          <p:cNvGrpSpPr/>
          <p:nvPr/>
        </p:nvGrpSpPr>
        <p:grpSpPr>
          <a:xfrm>
            <a:off x="457200" y="3875871"/>
            <a:ext cx="6858000" cy="1902591"/>
            <a:chOff x="457200" y="3875871"/>
            <a:chExt cx="6858000" cy="1902591"/>
          </a:xfrm>
        </p:grpSpPr>
        <p:grpSp>
          <p:nvGrpSpPr>
            <p:cNvPr id="587" name="Google Shape;587;p16"/>
            <p:cNvGrpSpPr/>
            <p:nvPr/>
          </p:nvGrpSpPr>
          <p:grpSpPr>
            <a:xfrm>
              <a:off x="457200" y="3875871"/>
              <a:ext cx="6187099" cy="1474746"/>
              <a:chOff x="457200" y="4023352"/>
              <a:chExt cx="6187099" cy="1474746"/>
            </a:xfrm>
          </p:grpSpPr>
          <p:sp>
            <p:nvSpPr>
              <p:cNvPr id="588" name="Google Shape;588;p16"/>
              <p:cNvSpPr/>
              <p:nvPr/>
            </p:nvSpPr>
            <p:spPr>
              <a:xfrm>
                <a:off x="457200" y="4023352"/>
                <a:ext cx="6174235" cy="1474746"/>
              </a:xfrm>
              <a:prstGeom prst="rect">
                <a:avLst/>
              </a:prstGeom>
              <a:noFill/>
              <a:ln w="1905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nvGrpSpPr>
              <p:cNvPr id="589" name="Google Shape;589;p16"/>
              <p:cNvGrpSpPr/>
              <p:nvPr/>
            </p:nvGrpSpPr>
            <p:grpSpPr>
              <a:xfrm>
                <a:off x="2138888" y="4787027"/>
                <a:ext cx="2836586" cy="523245"/>
                <a:chOff x="7836113" y="2559336"/>
                <a:chExt cx="4040587" cy="745338"/>
              </a:xfrm>
            </p:grpSpPr>
            <p:pic>
              <p:nvPicPr>
                <p:cNvPr id="590" name="Google Shape;590;p16"/>
                <p:cNvPicPr preferRelativeResize="0"/>
                <p:nvPr/>
              </p:nvPicPr>
              <p:blipFill rotWithShape="1">
                <a:blip r:embed="rId3">
                  <a:alphaModFix/>
                </a:blip>
                <a:srcRect/>
                <a:stretch/>
              </p:blipFill>
              <p:spPr>
                <a:xfrm>
                  <a:off x="7836113" y="2559336"/>
                  <a:ext cx="958292" cy="745338"/>
                </a:xfrm>
                <a:prstGeom prst="rect">
                  <a:avLst/>
                </a:prstGeom>
                <a:noFill/>
                <a:ln>
                  <a:noFill/>
                </a:ln>
              </p:spPr>
            </p:pic>
            <p:pic>
              <p:nvPicPr>
                <p:cNvPr id="591" name="Google Shape;591;p16"/>
                <p:cNvPicPr preferRelativeResize="0"/>
                <p:nvPr/>
              </p:nvPicPr>
              <p:blipFill rotWithShape="1">
                <a:blip r:embed="rId3">
                  <a:alphaModFix/>
                </a:blip>
                <a:srcRect/>
                <a:stretch/>
              </p:blipFill>
              <p:spPr>
                <a:xfrm>
                  <a:off x="8606687" y="2559336"/>
                  <a:ext cx="958292" cy="745338"/>
                </a:xfrm>
                <a:prstGeom prst="rect">
                  <a:avLst/>
                </a:prstGeom>
                <a:noFill/>
                <a:ln>
                  <a:noFill/>
                </a:ln>
              </p:spPr>
            </p:pic>
            <p:pic>
              <p:nvPicPr>
                <p:cNvPr id="592" name="Google Shape;592;p16"/>
                <p:cNvPicPr preferRelativeResize="0"/>
                <p:nvPr/>
              </p:nvPicPr>
              <p:blipFill rotWithShape="1">
                <a:blip r:embed="rId3">
                  <a:alphaModFix/>
                </a:blip>
                <a:srcRect/>
                <a:stretch/>
              </p:blipFill>
              <p:spPr>
                <a:xfrm>
                  <a:off x="9377261" y="2559336"/>
                  <a:ext cx="958292" cy="745338"/>
                </a:xfrm>
                <a:prstGeom prst="rect">
                  <a:avLst/>
                </a:prstGeom>
                <a:noFill/>
                <a:ln>
                  <a:noFill/>
                </a:ln>
              </p:spPr>
            </p:pic>
            <p:pic>
              <p:nvPicPr>
                <p:cNvPr id="593" name="Google Shape;593;p16"/>
                <p:cNvPicPr preferRelativeResize="0"/>
                <p:nvPr/>
              </p:nvPicPr>
              <p:blipFill rotWithShape="1">
                <a:blip r:embed="rId3">
                  <a:alphaModFix/>
                </a:blip>
                <a:srcRect/>
                <a:stretch/>
              </p:blipFill>
              <p:spPr>
                <a:xfrm>
                  <a:off x="10147835" y="2559336"/>
                  <a:ext cx="958292" cy="745338"/>
                </a:xfrm>
                <a:prstGeom prst="rect">
                  <a:avLst/>
                </a:prstGeom>
                <a:noFill/>
                <a:ln>
                  <a:noFill/>
                </a:ln>
              </p:spPr>
            </p:pic>
            <p:pic>
              <p:nvPicPr>
                <p:cNvPr id="594" name="Google Shape;594;p16"/>
                <p:cNvPicPr preferRelativeResize="0"/>
                <p:nvPr/>
              </p:nvPicPr>
              <p:blipFill rotWithShape="1">
                <a:blip r:embed="rId4">
                  <a:alphaModFix/>
                </a:blip>
                <a:srcRect/>
                <a:stretch/>
              </p:blipFill>
              <p:spPr>
                <a:xfrm>
                  <a:off x="10918408" y="2559336"/>
                  <a:ext cx="958292" cy="745338"/>
                </a:xfrm>
                <a:prstGeom prst="rect">
                  <a:avLst/>
                </a:prstGeom>
                <a:noFill/>
                <a:ln>
                  <a:noFill/>
                </a:ln>
              </p:spPr>
            </p:pic>
          </p:grpSp>
          <p:sp>
            <p:nvSpPr>
              <p:cNvPr id="595" name="Google Shape;595;p16"/>
              <p:cNvSpPr txBox="1"/>
              <p:nvPr/>
            </p:nvSpPr>
            <p:spPr>
              <a:xfrm>
                <a:off x="470064" y="4205446"/>
                <a:ext cx="6174235" cy="52322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dirty="0">
                    <a:solidFill>
                      <a:schemeClr val="lt1"/>
                    </a:solidFill>
                    <a:latin typeface="Arial"/>
                    <a:ea typeface="Arial"/>
                    <a:cs typeface="Arial"/>
                    <a:sym typeface="Arial"/>
                  </a:rPr>
                  <a:t>Gartner scored it a 4 out of 5</a:t>
                </a:r>
              </a:p>
            </p:txBody>
          </p:sp>
        </p:grpSp>
        <p:sp>
          <p:nvSpPr>
            <p:cNvPr id="596" name="Google Shape;596;p16"/>
            <p:cNvSpPr txBox="1"/>
            <p:nvPr/>
          </p:nvSpPr>
          <p:spPr>
            <a:xfrm>
              <a:off x="488884" y="5464530"/>
              <a:ext cx="6826316" cy="31393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FFFFFF"/>
                </a:buClr>
                <a:buSzPts val="1600"/>
                <a:buFont typeface="Arial"/>
                <a:buNone/>
              </a:pPr>
              <a:r>
                <a:rPr lang="en-US" sz="1600" b="0" i="0" u="none" strike="noStrike" cap="none" dirty="0">
                  <a:solidFill>
                    <a:srgbClr val="FFFFFF"/>
                  </a:solidFill>
                  <a:latin typeface="Arial"/>
                  <a:ea typeface="Arial"/>
                  <a:cs typeface="Arial"/>
                  <a:sym typeface="Arial"/>
                </a:rPr>
                <a:t>Eyad Tachwali, Senior Director, Gartner Research and Advisory</a:t>
              </a:r>
              <a:endParaRPr lang="en-US" dirty="0"/>
            </a:p>
          </p:txBody>
        </p:sp>
      </p:grpSp>
      <p:grpSp>
        <p:nvGrpSpPr>
          <p:cNvPr id="597" name="Google Shape;597;p16"/>
          <p:cNvGrpSpPr/>
          <p:nvPr/>
        </p:nvGrpSpPr>
        <p:grpSpPr>
          <a:xfrm>
            <a:off x="8096393" y="1682125"/>
            <a:ext cx="2843309" cy="3011614"/>
            <a:chOff x="8993797" y="1806151"/>
            <a:chExt cx="1569254" cy="1662143"/>
          </a:xfrm>
        </p:grpSpPr>
        <p:sp>
          <p:nvSpPr>
            <p:cNvPr id="598" name="Google Shape;598;p16"/>
            <p:cNvSpPr/>
            <p:nvPr/>
          </p:nvSpPr>
          <p:spPr>
            <a:xfrm>
              <a:off x="9758701" y="2336742"/>
              <a:ext cx="773387" cy="945774"/>
            </a:xfrm>
            <a:custGeom>
              <a:avLst/>
              <a:gdLst/>
              <a:ahLst/>
              <a:cxnLst/>
              <a:rect l="l" t="t" r="r" b="b"/>
              <a:pathLst>
                <a:path w="773387" h="945774" extrusionOk="0">
                  <a:moveTo>
                    <a:pt x="697388" y="417999"/>
                  </a:moveTo>
                  <a:cubicBezTo>
                    <a:pt x="733980" y="227999"/>
                    <a:pt x="608721" y="42222"/>
                    <a:pt x="417314" y="5630"/>
                  </a:cubicBezTo>
                  <a:cubicBezTo>
                    <a:pt x="397611" y="1407"/>
                    <a:pt x="379314" y="0"/>
                    <a:pt x="359611" y="0"/>
                  </a:cubicBezTo>
                  <a:lnTo>
                    <a:pt x="342722" y="0"/>
                  </a:lnTo>
                  <a:lnTo>
                    <a:pt x="342722" y="0"/>
                  </a:lnTo>
                  <a:cubicBezTo>
                    <a:pt x="178056" y="4222"/>
                    <a:pt x="37316" y="122444"/>
                    <a:pt x="6353" y="285703"/>
                  </a:cubicBezTo>
                  <a:cubicBezTo>
                    <a:pt x="-30240" y="475702"/>
                    <a:pt x="95019" y="661479"/>
                    <a:pt x="285019" y="698072"/>
                  </a:cubicBezTo>
                  <a:cubicBezTo>
                    <a:pt x="361018" y="712146"/>
                    <a:pt x="441240" y="700887"/>
                    <a:pt x="510203" y="665702"/>
                  </a:cubicBezTo>
                  <a:lnTo>
                    <a:pt x="700202" y="945775"/>
                  </a:lnTo>
                  <a:lnTo>
                    <a:pt x="773387" y="896516"/>
                  </a:lnTo>
                  <a:lnTo>
                    <a:pt x="583388" y="616442"/>
                  </a:lnTo>
                  <a:cubicBezTo>
                    <a:pt x="642499" y="564369"/>
                    <a:pt x="683313" y="493998"/>
                    <a:pt x="697388" y="417999"/>
                  </a:cubicBezTo>
                  <a:close/>
                  <a:moveTo>
                    <a:pt x="570721" y="204073"/>
                  </a:moveTo>
                  <a:cubicBezTo>
                    <a:pt x="610129" y="261777"/>
                    <a:pt x="624203" y="332147"/>
                    <a:pt x="611536" y="401110"/>
                  </a:cubicBezTo>
                  <a:cubicBezTo>
                    <a:pt x="587610" y="524961"/>
                    <a:pt x="479240" y="615035"/>
                    <a:pt x="352574" y="615035"/>
                  </a:cubicBezTo>
                  <a:cubicBezTo>
                    <a:pt x="335685" y="615035"/>
                    <a:pt x="318796" y="613628"/>
                    <a:pt x="301907" y="610813"/>
                  </a:cubicBezTo>
                  <a:cubicBezTo>
                    <a:pt x="232945" y="598146"/>
                    <a:pt x="172426" y="558739"/>
                    <a:pt x="133019" y="499628"/>
                  </a:cubicBezTo>
                  <a:cubicBezTo>
                    <a:pt x="93612" y="441925"/>
                    <a:pt x="79538" y="371554"/>
                    <a:pt x="92204" y="302592"/>
                  </a:cubicBezTo>
                  <a:cubicBezTo>
                    <a:pt x="116130" y="178740"/>
                    <a:pt x="224500" y="88666"/>
                    <a:pt x="351166" y="88666"/>
                  </a:cubicBezTo>
                  <a:lnTo>
                    <a:pt x="351166" y="88666"/>
                  </a:lnTo>
                  <a:cubicBezTo>
                    <a:pt x="368055" y="88666"/>
                    <a:pt x="384944" y="90074"/>
                    <a:pt x="401833" y="92889"/>
                  </a:cubicBezTo>
                  <a:cubicBezTo>
                    <a:pt x="470796" y="105555"/>
                    <a:pt x="529907" y="144963"/>
                    <a:pt x="570721" y="204073"/>
                  </a:cubicBezTo>
                  <a:close/>
                </a:path>
              </a:pathLst>
            </a:cu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599" name="Google Shape;599;p16"/>
            <p:cNvSpPr/>
            <p:nvPr/>
          </p:nvSpPr>
          <p:spPr>
            <a:xfrm>
              <a:off x="10129571" y="2471853"/>
              <a:ext cx="198443" cy="213925"/>
            </a:xfrm>
            <a:custGeom>
              <a:avLst/>
              <a:gdLst/>
              <a:ahLst/>
              <a:cxnLst/>
              <a:rect l="l" t="t" r="r" b="b"/>
              <a:pathLst>
                <a:path w="198443" h="213925" extrusionOk="0">
                  <a:moveTo>
                    <a:pt x="7037" y="83037"/>
                  </a:moveTo>
                  <a:cubicBezTo>
                    <a:pt x="39407" y="98518"/>
                    <a:pt x="81629" y="128074"/>
                    <a:pt x="101333" y="177333"/>
                  </a:cubicBezTo>
                  <a:lnTo>
                    <a:pt x="101333" y="177333"/>
                  </a:lnTo>
                  <a:cubicBezTo>
                    <a:pt x="105555" y="185777"/>
                    <a:pt x="106963" y="195629"/>
                    <a:pt x="109777" y="205481"/>
                  </a:cubicBezTo>
                  <a:lnTo>
                    <a:pt x="111185" y="213925"/>
                  </a:lnTo>
                  <a:lnTo>
                    <a:pt x="198444" y="198444"/>
                  </a:lnTo>
                  <a:lnTo>
                    <a:pt x="197036" y="189999"/>
                  </a:lnTo>
                  <a:cubicBezTo>
                    <a:pt x="194222" y="174518"/>
                    <a:pt x="189999" y="159037"/>
                    <a:pt x="184370" y="144962"/>
                  </a:cubicBezTo>
                  <a:cubicBezTo>
                    <a:pt x="154814" y="68963"/>
                    <a:pt x="92889" y="26741"/>
                    <a:pt x="46444" y="4222"/>
                  </a:cubicBezTo>
                  <a:lnTo>
                    <a:pt x="38000" y="0"/>
                  </a:lnTo>
                  <a:lnTo>
                    <a:pt x="0" y="78815"/>
                  </a:lnTo>
                  <a:lnTo>
                    <a:pt x="7037" y="83037"/>
                  </a:lnTo>
                  <a:close/>
                </a:path>
              </a:pathLst>
            </a:cu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600" name="Google Shape;600;p16"/>
            <p:cNvSpPr/>
            <p:nvPr/>
          </p:nvSpPr>
          <p:spPr>
            <a:xfrm>
              <a:off x="10285793" y="1823040"/>
              <a:ext cx="277258" cy="714960"/>
            </a:xfrm>
            <a:custGeom>
              <a:avLst/>
              <a:gdLst/>
              <a:ahLst/>
              <a:cxnLst/>
              <a:rect l="l" t="t" r="r" b="b"/>
              <a:pathLst>
                <a:path w="277258" h="714960" extrusionOk="0">
                  <a:moveTo>
                    <a:pt x="0" y="0"/>
                  </a:moveTo>
                  <a:lnTo>
                    <a:pt x="0" y="277258"/>
                  </a:lnTo>
                  <a:lnTo>
                    <a:pt x="105555" y="277258"/>
                  </a:lnTo>
                  <a:lnTo>
                    <a:pt x="105555" y="586887"/>
                  </a:lnTo>
                  <a:lnTo>
                    <a:pt x="108370" y="589702"/>
                  </a:lnTo>
                  <a:cubicBezTo>
                    <a:pt x="136518" y="617850"/>
                    <a:pt x="159037" y="648813"/>
                    <a:pt x="177333" y="683998"/>
                  </a:cubicBezTo>
                  <a:lnTo>
                    <a:pt x="194222" y="714961"/>
                  </a:lnTo>
                  <a:lnTo>
                    <a:pt x="194222" y="278666"/>
                  </a:lnTo>
                  <a:lnTo>
                    <a:pt x="277258" y="278666"/>
                  </a:lnTo>
                  <a:lnTo>
                    <a:pt x="277258" y="0"/>
                  </a:lnTo>
                  <a:lnTo>
                    <a:pt x="0" y="0"/>
                  </a:lnTo>
                  <a:close/>
                  <a:moveTo>
                    <a:pt x="188592" y="87259"/>
                  </a:moveTo>
                  <a:lnTo>
                    <a:pt x="188592" y="187185"/>
                  </a:lnTo>
                  <a:lnTo>
                    <a:pt x="88666" y="187185"/>
                  </a:lnTo>
                  <a:lnTo>
                    <a:pt x="88666" y="87259"/>
                  </a:lnTo>
                  <a:lnTo>
                    <a:pt x="188592" y="87259"/>
                  </a:lnTo>
                  <a:close/>
                </a:path>
              </a:pathLst>
            </a:custGeom>
            <a:solidFill>
              <a:srgbClr val="6A80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601" name="Google Shape;601;p16"/>
            <p:cNvSpPr/>
            <p:nvPr/>
          </p:nvSpPr>
          <p:spPr>
            <a:xfrm>
              <a:off x="8993797" y="2553482"/>
              <a:ext cx="714960" cy="275887"/>
            </a:xfrm>
            <a:custGeom>
              <a:avLst/>
              <a:gdLst/>
              <a:ahLst/>
              <a:cxnLst/>
              <a:rect l="l" t="t" r="r" b="b"/>
              <a:pathLst>
                <a:path w="714960" h="275887" extrusionOk="0">
                  <a:moveTo>
                    <a:pt x="268814" y="182962"/>
                  </a:moveTo>
                  <a:lnTo>
                    <a:pt x="714961" y="182962"/>
                  </a:lnTo>
                  <a:lnTo>
                    <a:pt x="714961" y="94296"/>
                  </a:lnTo>
                  <a:lnTo>
                    <a:pt x="268814" y="94296"/>
                  </a:lnTo>
                  <a:cubicBezTo>
                    <a:pt x="250518" y="38000"/>
                    <a:pt x="197036" y="0"/>
                    <a:pt x="137925" y="0"/>
                  </a:cubicBezTo>
                  <a:cubicBezTo>
                    <a:pt x="61926" y="0"/>
                    <a:pt x="0" y="61926"/>
                    <a:pt x="0" y="137926"/>
                  </a:cubicBezTo>
                  <a:cubicBezTo>
                    <a:pt x="0" y="213925"/>
                    <a:pt x="61926" y="275851"/>
                    <a:pt x="137925" y="275851"/>
                  </a:cubicBezTo>
                  <a:cubicBezTo>
                    <a:pt x="197036" y="277258"/>
                    <a:pt x="249110" y="237851"/>
                    <a:pt x="268814" y="182962"/>
                  </a:cubicBezTo>
                  <a:close/>
                  <a:moveTo>
                    <a:pt x="187185" y="137926"/>
                  </a:moveTo>
                  <a:cubicBezTo>
                    <a:pt x="187185" y="166074"/>
                    <a:pt x="164666" y="188592"/>
                    <a:pt x="136518" y="188592"/>
                  </a:cubicBezTo>
                  <a:cubicBezTo>
                    <a:pt x="108370" y="188592"/>
                    <a:pt x="85852" y="166074"/>
                    <a:pt x="85852" y="137926"/>
                  </a:cubicBezTo>
                  <a:cubicBezTo>
                    <a:pt x="85852" y="109777"/>
                    <a:pt x="108370" y="87259"/>
                    <a:pt x="136518" y="87259"/>
                  </a:cubicBezTo>
                  <a:cubicBezTo>
                    <a:pt x="164666" y="88666"/>
                    <a:pt x="187185" y="111185"/>
                    <a:pt x="187185" y="137926"/>
                  </a:cubicBezTo>
                  <a:close/>
                </a:path>
              </a:pathLst>
            </a:custGeom>
            <a:solidFill>
              <a:srgbClr val="6A80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602" name="Google Shape;602;p16"/>
            <p:cNvSpPr/>
            <p:nvPr/>
          </p:nvSpPr>
          <p:spPr>
            <a:xfrm>
              <a:off x="9665128" y="2947555"/>
              <a:ext cx="349035" cy="520739"/>
            </a:xfrm>
            <a:custGeom>
              <a:avLst/>
              <a:gdLst/>
              <a:ahLst/>
              <a:cxnLst/>
              <a:rect l="l" t="t" r="r" b="b"/>
              <a:pathLst>
                <a:path w="349035" h="520739" extrusionOk="0">
                  <a:moveTo>
                    <a:pt x="225184" y="78815"/>
                  </a:moveTo>
                  <a:lnTo>
                    <a:pt x="220962" y="76000"/>
                  </a:lnTo>
                  <a:cubicBezTo>
                    <a:pt x="195629" y="59111"/>
                    <a:pt x="173111" y="39407"/>
                    <a:pt x="152000" y="16889"/>
                  </a:cubicBezTo>
                  <a:lnTo>
                    <a:pt x="136518" y="0"/>
                  </a:lnTo>
                  <a:lnTo>
                    <a:pt x="136518" y="242073"/>
                  </a:lnTo>
                  <a:lnTo>
                    <a:pt x="0" y="242073"/>
                  </a:lnTo>
                  <a:lnTo>
                    <a:pt x="174518" y="520739"/>
                  </a:lnTo>
                  <a:lnTo>
                    <a:pt x="349036" y="242073"/>
                  </a:lnTo>
                  <a:lnTo>
                    <a:pt x="225184" y="242073"/>
                  </a:lnTo>
                  <a:lnTo>
                    <a:pt x="225184" y="78815"/>
                  </a:lnTo>
                  <a:close/>
                  <a:moveTo>
                    <a:pt x="188592" y="330740"/>
                  </a:moveTo>
                  <a:lnTo>
                    <a:pt x="173111" y="354665"/>
                  </a:lnTo>
                  <a:lnTo>
                    <a:pt x="157629" y="330740"/>
                  </a:lnTo>
                  <a:lnTo>
                    <a:pt x="188592" y="330740"/>
                  </a:lnTo>
                  <a:close/>
                </a:path>
              </a:pathLst>
            </a:custGeom>
            <a:solidFill>
              <a:srgbClr val="6A80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603" name="Google Shape;603;p16"/>
            <p:cNvSpPr/>
            <p:nvPr/>
          </p:nvSpPr>
          <p:spPr>
            <a:xfrm>
              <a:off x="9176760" y="2836370"/>
              <a:ext cx="606590" cy="584072"/>
            </a:xfrm>
            <a:custGeom>
              <a:avLst/>
              <a:gdLst/>
              <a:ahLst/>
              <a:cxnLst/>
              <a:rect l="l" t="t" r="r" b="b"/>
              <a:pathLst>
                <a:path w="606590" h="584072" extrusionOk="0">
                  <a:moveTo>
                    <a:pt x="192814" y="88666"/>
                  </a:moveTo>
                  <a:lnTo>
                    <a:pt x="606591" y="88666"/>
                  </a:lnTo>
                  <a:lnTo>
                    <a:pt x="598146" y="74592"/>
                  </a:lnTo>
                  <a:cubicBezTo>
                    <a:pt x="584072" y="52074"/>
                    <a:pt x="571406" y="29555"/>
                    <a:pt x="561554" y="5630"/>
                  </a:cubicBezTo>
                  <a:lnTo>
                    <a:pt x="558739" y="0"/>
                  </a:lnTo>
                  <a:lnTo>
                    <a:pt x="105555" y="0"/>
                  </a:lnTo>
                  <a:lnTo>
                    <a:pt x="105555" y="306814"/>
                  </a:lnTo>
                  <a:lnTo>
                    <a:pt x="0" y="306814"/>
                  </a:lnTo>
                  <a:lnTo>
                    <a:pt x="0" y="584072"/>
                  </a:lnTo>
                  <a:lnTo>
                    <a:pt x="277258" y="584072"/>
                  </a:lnTo>
                  <a:lnTo>
                    <a:pt x="277258" y="306814"/>
                  </a:lnTo>
                  <a:lnTo>
                    <a:pt x="192814" y="306814"/>
                  </a:lnTo>
                  <a:lnTo>
                    <a:pt x="192814" y="88666"/>
                  </a:lnTo>
                  <a:close/>
                  <a:moveTo>
                    <a:pt x="88666" y="495406"/>
                  </a:moveTo>
                  <a:lnTo>
                    <a:pt x="88666" y="395480"/>
                  </a:lnTo>
                  <a:lnTo>
                    <a:pt x="188592" y="395480"/>
                  </a:lnTo>
                  <a:lnTo>
                    <a:pt x="188592" y="495406"/>
                  </a:lnTo>
                  <a:lnTo>
                    <a:pt x="88666" y="495406"/>
                  </a:lnTo>
                  <a:close/>
                </a:path>
              </a:pathLst>
            </a:custGeom>
            <a:solidFill>
              <a:srgbClr val="6A80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604" name="Google Shape;604;p16"/>
            <p:cNvSpPr/>
            <p:nvPr/>
          </p:nvSpPr>
          <p:spPr>
            <a:xfrm>
              <a:off x="9707350" y="1811781"/>
              <a:ext cx="278665" cy="619257"/>
            </a:xfrm>
            <a:custGeom>
              <a:avLst/>
              <a:gdLst/>
              <a:ahLst/>
              <a:cxnLst/>
              <a:rect l="l" t="t" r="r" b="b"/>
              <a:pathLst>
                <a:path w="278665" h="619257" extrusionOk="0">
                  <a:moveTo>
                    <a:pt x="99926" y="270221"/>
                  </a:moveTo>
                  <a:lnTo>
                    <a:pt x="99926" y="619257"/>
                  </a:lnTo>
                  <a:lnTo>
                    <a:pt x="115407" y="603776"/>
                  </a:lnTo>
                  <a:cubicBezTo>
                    <a:pt x="136518" y="582665"/>
                    <a:pt x="159037" y="562961"/>
                    <a:pt x="184370" y="546072"/>
                  </a:cubicBezTo>
                  <a:lnTo>
                    <a:pt x="188592" y="543258"/>
                  </a:lnTo>
                  <a:lnTo>
                    <a:pt x="188592" y="267407"/>
                  </a:lnTo>
                  <a:cubicBezTo>
                    <a:pt x="242073" y="247703"/>
                    <a:pt x="278666" y="195629"/>
                    <a:pt x="278666" y="137925"/>
                  </a:cubicBezTo>
                  <a:cubicBezTo>
                    <a:pt x="278666" y="61926"/>
                    <a:pt x="216740" y="0"/>
                    <a:pt x="140740" y="0"/>
                  </a:cubicBezTo>
                  <a:cubicBezTo>
                    <a:pt x="64741" y="0"/>
                    <a:pt x="0" y="60518"/>
                    <a:pt x="0" y="137925"/>
                  </a:cubicBezTo>
                  <a:cubicBezTo>
                    <a:pt x="0" y="198444"/>
                    <a:pt x="40815" y="251925"/>
                    <a:pt x="99926" y="270221"/>
                  </a:cubicBezTo>
                  <a:close/>
                  <a:moveTo>
                    <a:pt x="88666" y="137925"/>
                  </a:moveTo>
                  <a:cubicBezTo>
                    <a:pt x="88666" y="109777"/>
                    <a:pt x="111185" y="87259"/>
                    <a:pt x="139333" y="87259"/>
                  </a:cubicBezTo>
                  <a:cubicBezTo>
                    <a:pt x="167481" y="87259"/>
                    <a:pt x="189999" y="109777"/>
                    <a:pt x="189999" y="137925"/>
                  </a:cubicBezTo>
                  <a:cubicBezTo>
                    <a:pt x="189999" y="166074"/>
                    <a:pt x="167481" y="188592"/>
                    <a:pt x="139333" y="188592"/>
                  </a:cubicBezTo>
                  <a:cubicBezTo>
                    <a:pt x="111185" y="187185"/>
                    <a:pt x="88666" y="164666"/>
                    <a:pt x="88666" y="137925"/>
                  </a:cubicBezTo>
                  <a:close/>
                </a:path>
              </a:pathLst>
            </a:custGeom>
            <a:solidFill>
              <a:srgbClr val="6A80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605" name="Google Shape;605;p16"/>
            <p:cNvSpPr/>
            <p:nvPr/>
          </p:nvSpPr>
          <p:spPr>
            <a:xfrm>
              <a:off x="9142982" y="1806151"/>
              <a:ext cx="634738" cy="752960"/>
            </a:xfrm>
            <a:custGeom>
              <a:avLst/>
              <a:gdLst/>
              <a:ahLst/>
              <a:cxnLst/>
              <a:rect l="l" t="t" r="r" b="b"/>
              <a:pathLst>
                <a:path w="634738" h="752960" extrusionOk="0">
                  <a:moveTo>
                    <a:pt x="128074" y="752961"/>
                  </a:moveTo>
                  <a:lnTo>
                    <a:pt x="589702" y="752961"/>
                  </a:lnTo>
                  <a:lnTo>
                    <a:pt x="592517" y="747331"/>
                  </a:lnTo>
                  <a:cubicBezTo>
                    <a:pt x="600961" y="723405"/>
                    <a:pt x="612220" y="699479"/>
                    <a:pt x="626294" y="678368"/>
                  </a:cubicBezTo>
                  <a:lnTo>
                    <a:pt x="634739" y="665702"/>
                  </a:lnTo>
                  <a:lnTo>
                    <a:pt x="216740" y="665702"/>
                  </a:lnTo>
                  <a:lnTo>
                    <a:pt x="216740" y="281481"/>
                  </a:lnTo>
                  <a:lnTo>
                    <a:pt x="347628" y="280073"/>
                  </a:lnTo>
                  <a:lnTo>
                    <a:pt x="170296" y="0"/>
                  </a:lnTo>
                  <a:lnTo>
                    <a:pt x="0" y="284295"/>
                  </a:lnTo>
                  <a:lnTo>
                    <a:pt x="128074" y="282888"/>
                  </a:lnTo>
                  <a:lnTo>
                    <a:pt x="128074" y="752961"/>
                  </a:lnTo>
                  <a:close/>
                  <a:moveTo>
                    <a:pt x="188592" y="192814"/>
                  </a:moveTo>
                  <a:lnTo>
                    <a:pt x="157629" y="192814"/>
                  </a:lnTo>
                  <a:lnTo>
                    <a:pt x="173111" y="167481"/>
                  </a:lnTo>
                  <a:lnTo>
                    <a:pt x="188592" y="192814"/>
                  </a:lnTo>
                  <a:close/>
                </a:path>
              </a:pathLst>
            </a:custGeom>
            <a:solidFill>
              <a:srgbClr val="6A80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1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Regulation, </a:t>
            </a:r>
            <a:br>
              <a:rPr lang="en-US" dirty="0"/>
            </a:br>
            <a:r>
              <a:rPr lang="en-US" dirty="0"/>
              <a:t>Risk &amp; Ethics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Digital Technologies Go Through Phases </a:t>
            </a:r>
            <a:br>
              <a:rPr lang="en-US" dirty="0"/>
            </a:br>
            <a:r>
              <a:rPr lang="en-US" dirty="0"/>
              <a:t>of Responsible Use</a:t>
            </a:r>
          </a:p>
        </p:txBody>
      </p:sp>
      <p:sp>
        <p:nvSpPr>
          <p:cNvPr id="616" name="Google Shape;616;p18"/>
          <p:cNvSpPr txBox="1"/>
          <p:nvPr/>
        </p:nvSpPr>
        <p:spPr>
          <a:xfrm>
            <a:off x="457200" y="6072093"/>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grpSp>
        <p:nvGrpSpPr>
          <p:cNvPr id="617" name="Google Shape;617;p18"/>
          <p:cNvGrpSpPr/>
          <p:nvPr/>
        </p:nvGrpSpPr>
        <p:grpSpPr>
          <a:xfrm>
            <a:off x="1034190" y="1405352"/>
            <a:ext cx="9345536" cy="4419106"/>
            <a:chOff x="1034191" y="1405352"/>
            <a:chExt cx="9345536" cy="4419106"/>
          </a:xfrm>
        </p:grpSpPr>
        <p:grpSp>
          <p:nvGrpSpPr>
            <p:cNvPr id="618" name="Google Shape;618;p18"/>
            <p:cNvGrpSpPr/>
            <p:nvPr/>
          </p:nvGrpSpPr>
          <p:grpSpPr>
            <a:xfrm>
              <a:off x="1034191" y="1405352"/>
              <a:ext cx="9244509" cy="4419106"/>
              <a:chOff x="1377054" y="1304150"/>
              <a:chExt cx="9244509" cy="4419106"/>
            </a:xfrm>
          </p:grpSpPr>
          <p:grpSp>
            <p:nvGrpSpPr>
              <p:cNvPr id="619" name="Google Shape;619;p18"/>
              <p:cNvGrpSpPr/>
              <p:nvPr/>
            </p:nvGrpSpPr>
            <p:grpSpPr>
              <a:xfrm>
                <a:off x="1761470" y="4671701"/>
                <a:ext cx="8854821" cy="1030091"/>
                <a:chOff x="1761471" y="1578697"/>
                <a:chExt cx="8569414" cy="4279407"/>
              </a:xfrm>
            </p:grpSpPr>
            <p:sp>
              <p:nvSpPr>
                <p:cNvPr id="620" name="Google Shape;620;p18"/>
                <p:cNvSpPr/>
                <p:nvPr/>
              </p:nvSpPr>
              <p:spPr>
                <a:xfrm>
                  <a:off x="1761471" y="1578697"/>
                  <a:ext cx="2844501" cy="42794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621" name="Google Shape;621;p18"/>
                <p:cNvSpPr/>
                <p:nvPr/>
              </p:nvSpPr>
              <p:spPr>
                <a:xfrm>
                  <a:off x="4623927" y="1578697"/>
                  <a:ext cx="2844501" cy="42794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622" name="Google Shape;622;p18"/>
                <p:cNvSpPr/>
                <p:nvPr/>
              </p:nvSpPr>
              <p:spPr>
                <a:xfrm>
                  <a:off x="7486384" y="1578697"/>
                  <a:ext cx="2844501" cy="42794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grpSp>
            <p:nvGrpSpPr>
              <p:cNvPr id="623" name="Google Shape;623;p18"/>
              <p:cNvGrpSpPr/>
              <p:nvPr/>
            </p:nvGrpSpPr>
            <p:grpSpPr>
              <a:xfrm>
                <a:off x="4719261" y="1575411"/>
                <a:ext cx="2952521" cy="4147845"/>
                <a:chOff x="4719261" y="1658260"/>
                <a:chExt cx="2952521" cy="4279407"/>
              </a:xfrm>
            </p:grpSpPr>
            <p:cxnSp>
              <p:nvCxnSpPr>
                <p:cNvPr id="624" name="Google Shape;624;p18"/>
                <p:cNvCxnSpPr/>
                <p:nvPr/>
              </p:nvCxnSpPr>
              <p:spPr>
                <a:xfrm>
                  <a:off x="4719261" y="1658260"/>
                  <a:ext cx="0" cy="4279407"/>
                </a:xfrm>
                <a:prstGeom prst="straightConnector1">
                  <a:avLst/>
                </a:prstGeom>
                <a:noFill/>
                <a:ln w="19050" cap="flat" cmpd="sng">
                  <a:solidFill>
                    <a:srgbClr val="D3D3D3"/>
                  </a:solidFill>
                  <a:prstDash val="dash"/>
                  <a:round/>
                  <a:headEnd type="none" w="sm" len="sm"/>
                  <a:tailEnd type="none" w="sm" len="sm"/>
                </a:ln>
              </p:spPr>
            </p:cxnSp>
            <p:cxnSp>
              <p:nvCxnSpPr>
                <p:cNvPr id="625" name="Google Shape;625;p18"/>
                <p:cNvCxnSpPr/>
                <p:nvPr/>
              </p:nvCxnSpPr>
              <p:spPr>
                <a:xfrm>
                  <a:off x="7671782" y="1658260"/>
                  <a:ext cx="0" cy="4279407"/>
                </a:xfrm>
                <a:prstGeom prst="straightConnector1">
                  <a:avLst/>
                </a:prstGeom>
                <a:noFill/>
                <a:ln w="19050" cap="flat" cmpd="sng">
                  <a:solidFill>
                    <a:srgbClr val="D3D3D3"/>
                  </a:solidFill>
                  <a:prstDash val="dash"/>
                  <a:round/>
                  <a:headEnd type="none" w="sm" len="sm"/>
                  <a:tailEnd type="none" w="sm" len="sm"/>
                </a:ln>
              </p:spPr>
            </p:cxnSp>
          </p:grpSp>
          <p:sp>
            <p:nvSpPr>
              <p:cNvPr id="626" name="Google Shape;626;p18"/>
              <p:cNvSpPr txBox="1"/>
              <p:nvPr/>
            </p:nvSpPr>
            <p:spPr>
              <a:xfrm rot="-5400000">
                <a:off x="-32590" y="2985056"/>
                <a:ext cx="3096288" cy="27699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Arial"/>
                    <a:ea typeface="Arial"/>
                    <a:cs typeface="Arial"/>
                    <a:sym typeface="Arial"/>
                  </a:rPr>
                  <a:t>Societal Impact</a:t>
                </a:r>
                <a:endParaRPr lang="en-US" dirty="0"/>
              </a:p>
            </p:txBody>
          </p:sp>
          <p:sp>
            <p:nvSpPr>
              <p:cNvPr id="627" name="Google Shape;627;p18"/>
              <p:cNvSpPr/>
              <p:nvPr/>
            </p:nvSpPr>
            <p:spPr>
              <a:xfrm>
                <a:off x="2068235" y="1847482"/>
                <a:ext cx="8420360" cy="2456249"/>
              </a:xfrm>
              <a:custGeom>
                <a:avLst/>
                <a:gdLst/>
                <a:ahLst/>
                <a:cxnLst/>
                <a:rect l="l" t="t" r="r" b="b"/>
                <a:pathLst>
                  <a:path w="7165298" h="4137285" extrusionOk="0">
                    <a:moveTo>
                      <a:pt x="0" y="4137285"/>
                    </a:moveTo>
                    <a:cubicBezTo>
                      <a:pt x="1793823" y="3740045"/>
                      <a:pt x="3587646" y="3342806"/>
                      <a:pt x="4781862" y="2653259"/>
                    </a:cubicBezTo>
                    <a:cubicBezTo>
                      <a:pt x="5976078" y="1963712"/>
                      <a:pt x="6570688" y="981856"/>
                      <a:pt x="7165298" y="0"/>
                    </a:cubicBezTo>
                  </a:path>
                </a:pathLst>
              </a:custGeom>
              <a:noFill/>
              <a:ln w="381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628" name="Google Shape;628;p18"/>
              <p:cNvSpPr txBox="1"/>
              <p:nvPr/>
            </p:nvSpPr>
            <p:spPr>
              <a:xfrm>
                <a:off x="2175554" y="3764159"/>
                <a:ext cx="1082091" cy="369332"/>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GenAI</a:t>
                </a:r>
                <a:endParaRPr lang="en-US" dirty="0"/>
              </a:p>
            </p:txBody>
          </p:sp>
          <p:sp>
            <p:nvSpPr>
              <p:cNvPr id="629" name="Google Shape;629;p18"/>
              <p:cNvSpPr txBox="1"/>
              <p:nvPr/>
            </p:nvSpPr>
            <p:spPr>
              <a:xfrm>
                <a:off x="3257645" y="3364851"/>
                <a:ext cx="688111" cy="64629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Block-chain</a:t>
                </a:r>
                <a:endParaRPr lang="en-US" dirty="0"/>
              </a:p>
            </p:txBody>
          </p:sp>
          <p:sp>
            <p:nvSpPr>
              <p:cNvPr id="630" name="Google Shape;630;p18"/>
              <p:cNvSpPr txBox="1"/>
              <p:nvPr/>
            </p:nvSpPr>
            <p:spPr>
              <a:xfrm>
                <a:off x="4093251" y="3302494"/>
                <a:ext cx="872034" cy="646331"/>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Auton.</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Vehicles</a:t>
                </a:r>
                <a:endParaRPr lang="en-US" dirty="0"/>
              </a:p>
            </p:txBody>
          </p:sp>
          <p:sp>
            <p:nvSpPr>
              <p:cNvPr id="631" name="Google Shape;631;p18"/>
              <p:cNvSpPr txBox="1"/>
              <p:nvPr/>
            </p:nvSpPr>
            <p:spPr>
              <a:xfrm>
                <a:off x="6273020" y="2862858"/>
                <a:ext cx="1694642" cy="646331"/>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Social</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Media</a:t>
                </a:r>
                <a:endParaRPr lang="en-US" dirty="0"/>
              </a:p>
            </p:txBody>
          </p:sp>
          <p:sp>
            <p:nvSpPr>
              <p:cNvPr id="632" name="Google Shape;632;p18"/>
              <p:cNvSpPr txBox="1"/>
              <p:nvPr/>
            </p:nvSpPr>
            <p:spPr>
              <a:xfrm>
                <a:off x="8195331" y="2252267"/>
                <a:ext cx="884858" cy="646331"/>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Big Data</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Privacy</a:t>
                </a:r>
                <a:endParaRPr lang="en-US" dirty="0"/>
              </a:p>
            </p:txBody>
          </p:sp>
          <p:sp>
            <p:nvSpPr>
              <p:cNvPr id="633" name="Google Shape;633;p18"/>
              <p:cNvSpPr txBox="1"/>
              <p:nvPr/>
            </p:nvSpPr>
            <p:spPr>
              <a:xfrm>
                <a:off x="9498866" y="1304150"/>
                <a:ext cx="782265" cy="646331"/>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Smart</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Phones</a:t>
                </a:r>
                <a:endParaRPr lang="en-US" dirty="0"/>
              </a:p>
            </p:txBody>
          </p:sp>
          <p:sp>
            <p:nvSpPr>
              <p:cNvPr id="634" name="Google Shape;634;p18"/>
              <p:cNvSpPr txBox="1"/>
              <p:nvPr/>
            </p:nvSpPr>
            <p:spPr>
              <a:xfrm>
                <a:off x="1766741" y="4734395"/>
                <a:ext cx="2933967" cy="92333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Arial"/>
                    <a:ea typeface="Arial"/>
                    <a:cs typeface="Arial"/>
                    <a:sym typeface="Arial"/>
                  </a:rPr>
                  <a:t>Phase 1</a:t>
                </a:r>
                <a:r>
                  <a:rPr lang="en-US" sz="1800" b="0" i="0" u="none" strike="noStrike" cap="none" dirty="0">
                    <a:solidFill>
                      <a:srgbClr val="000000"/>
                    </a:solidFill>
                    <a:latin typeface="Arial"/>
                    <a:ea typeface="Arial"/>
                    <a:cs typeface="Arial"/>
                    <a:sym typeface="Arial"/>
                  </a:rPr>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Learn by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making mistakes</a:t>
                </a:r>
                <a:endParaRPr lang="en-US" dirty="0"/>
              </a:p>
            </p:txBody>
          </p:sp>
          <p:sp>
            <p:nvSpPr>
              <p:cNvPr id="635" name="Google Shape;635;p18"/>
              <p:cNvSpPr txBox="1"/>
              <p:nvPr/>
            </p:nvSpPr>
            <p:spPr>
              <a:xfrm>
                <a:off x="4700708" y="4734394"/>
                <a:ext cx="2952520" cy="92333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Arial"/>
                    <a:ea typeface="Arial"/>
                    <a:cs typeface="Arial"/>
                    <a:sym typeface="Arial"/>
                  </a:rPr>
                  <a:t>Phase 2</a:t>
                </a:r>
                <a:r>
                  <a:rPr lang="en-US" sz="1800" b="0" i="0" u="none" strike="noStrike" cap="none" dirty="0">
                    <a:solidFill>
                      <a:srgbClr val="000000"/>
                    </a:solidFill>
                    <a:latin typeface="Arial"/>
                    <a:ea typeface="Arial"/>
                    <a:cs typeface="Arial"/>
                    <a:sym typeface="Arial"/>
                  </a:rPr>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Learn by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resolving conflict</a:t>
                </a:r>
                <a:endParaRPr lang="en-US" dirty="0"/>
              </a:p>
            </p:txBody>
          </p:sp>
          <p:sp>
            <p:nvSpPr>
              <p:cNvPr id="636" name="Google Shape;636;p18"/>
              <p:cNvSpPr txBox="1"/>
              <p:nvPr/>
            </p:nvSpPr>
            <p:spPr>
              <a:xfrm>
                <a:off x="7701148" y="4734394"/>
                <a:ext cx="2920415" cy="923330"/>
              </a:xfrm>
              <a:prstGeom prst="rect">
                <a:avLst/>
              </a:prstGeom>
              <a:no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Arial"/>
                    <a:ea typeface="Arial"/>
                    <a:cs typeface="Arial"/>
                    <a:sym typeface="Arial"/>
                  </a:rPr>
                  <a:t>Phase 3</a:t>
                </a:r>
                <a:r>
                  <a:rPr lang="en-US" sz="1800" b="0" i="0" u="none" strike="noStrike" cap="none" dirty="0">
                    <a:solidFill>
                      <a:srgbClr val="000000"/>
                    </a:solidFill>
                    <a:latin typeface="Arial"/>
                    <a:ea typeface="Arial"/>
                    <a:cs typeface="Arial"/>
                    <a:sym typeface="Arial"/>
                  </a:rPr>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Learn by applying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best practices</a:t>
                </a:r>
                <a:endParaRPr lang="en-US" dirty="0"/>
              </a:p>
            </p:txBody>
          </p:sp>
          <p:sp>
            <p:nvSpPr>
              <p:cNvPr id="637" name="Google Shape;637;p18"/>
              <p:cNvSpPr/>
              <p:nvPr/>
            </p:nvSpPr>
            <p:spPr>
              <a:xfrm>
                <a:off x="2721652" y="4169353"/>
                <a:ext cx="132203" cy="132203"/>
              </a:xfrm>
              <a:prstGeom prst="ellipse">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638" name="Google Shape;638;p18"/>
              <p:cNvSpPr/>
              <p:nvPr/>
            </p:nvSpPr>
            <p:spPr>
              <a:xfrm>
                <a:off x="3553675" y="4064210"/>
                <a:ext cx="132203" cy="132203"/>
              </a:xfrm>
              <a:prstGeom prst="ellipse">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639" name="Google Shape;639;p18"/>
              <p:cNvSpPr/>
              <p:nvPr/>
            </p:nvSpPr>
            <p:spPr>
              <a:xfrm>
                <a:off x="4408982" y="3967198"/>
                <a:ext cx="132203" cy="132203"/>
              </a:xfrm>
              <a:prstGeom prst="ellipse">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640" name="Google Shape;640;p18"/>
              <p:cNvSpPr/>
              <p:nvPr/>
            </p:nvSpPr>
            <p:spPr>
              <a:xfrm>
                <a:off x="7070849" y="3506436"/>
                <a:ext cx="132203" cy="132203"/>
              </a:xfrm>
              <a:prstGeom prst="ellipse">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641" name="Google Shape;641;p18"/>
              <p:cNvSpPr/>
              <p:nvPr/>
            </p:nvSpPr>
            <p:spPr>
              <a:xfrm>
                <a:off x="8737208" y="2943403"/>
                <a:ext cx="132203" cy="132203"/>
              </a:xfrm>
              <a:prstGeom prst="ellipse">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642" name="Google Shape;642;p18"/>
              <p:cNvSpPr/>
              <p:nvPr/>
            </p:nvSpPr>
            <p:spPr>
              <a:xfrm>
                <a:off x="10215030" y="1961498"/>
                <a:ext cx="132203" cy="132203"/>
              </a:xfrm>
              <a:prstGeom prst="ellipse">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cxnSp>
          <p:nvCxnSpPr>
            <p:cNvPr id="643" name="Google Shape;643;p18"/>
            <p:cNvCxnSpPr/>
            <p:nvPr/>
          </p:nvCxnSpPr>
          <p:spPr>
            <a:xfrm>
              <a:off x="1418607" y="4772966"/>
              <a:ext cx="8961120" cy="0"/>
            </a:xfrm>
            <a:prstGeom prst="straightConnector1">
              <a:avLst/>
            </a:prstGeom>
            <a:noFill/>
            <a:ln w="25400" cap="flat" cmpd="sng">
              <a:solidFill>
                <a:srgbClr val="6F7878"/>
              </a:solidFill>
              <a:prstDash val="solid"/>
              <a:round/>
              <a:headEnd type="none" w="sm" len="sm"/>
              <a:tailEnd type="triangle" w="med" len="med"/>
            </a:ln>
          </p:spPr>
        </p:cxnSp>
        <p:cxnSp>
          <p:nvCxnSpPr>
            <p:cNvPr id="644" name="Google Shape;644;p18"/>
            <p:cNvCxnSpPr/>
            <p:nvPr/>
          </p:nvCxnSpPr>
          <p:spPr>
            <a:xfrm rot="10800000" flipH="1">
              <a:off x="1418607" y="1599496"/>
              <a:ext cx="6984" cy="3173406"/>
            </a:xfrm>
            <a:prstGeom prst="straightConnector1">
              <a:avLst/>
            </a:prstGeom>
            <a:noFill/>
            <a:ln w="25400" cap="flat" cmpd="sng">
              <a:solidFill>
                <a:srgbClr val="6F7878"/>
              </a:solidFill>
              <a:prstDash val="solid"/>
              <a:round/>
              <a:headEnd type="none" w="sm" len="sm"/>
              <a:tailEnd type="triangl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9"/>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Four Approaches to Regulation of Generative AI</a:t>
            </a:r>
          </a:p>
        </p:txBody>
      </p:sp>
      <p:grpSp>
        <p:nvGrpSpPr>
          <p:cNvPr id="650" name="Google Shape;650;p19"/>
          <p:cNvGrpSpPr/>
          <p:nvPr/>
        </p:nvGrpSpPr>
        <p:grpSpPr>
          <a:xfrm>
            <a:off x="6120860" y="1340312"/>
            <a:ext cx="5597271" cy="2247710"/>
            <a:chOff x="6120860" y="1340312"/>
            <a:chExt cx="5597271" cy="2247710"/>
          </a:xfrm>
        </p:grpSpPr>
        <p:sp>
          <p:nvSpPr>
            <p:cNvPr id="651" name="Google Shape;651;p19"/>
            <p:cNvSpPr/>
            <p:nvPr/>
          </p:nvSpPr>
          <p:spPr>
            <a:xfrm>
              <a:off x="8126952" y="1340312"/>
              <a:ext cx="3591179" cy="2247710"/>
            </a:xfrm>
            <a:prstGeom prst="rect">
              <a:avLst/>
            </a:prstGeom>
            <a:solidFill>
              <a:srgbClr val="F4F4F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Regulations are looking at technology beyond the typical issues of data, privacy and security</a:t>
              </a:r>
              <a:endParaRPr lang="en-US" dirty="0"/>
            </a:p>
            <a:p>
              <a:pPr marL="0" marR="0" lvl="0" indent="0" algn="l" rtl="0">
                <a:lnSpc>
                  <a:spcPct val="100000"/>
                </a:lnSpc>
                <a:spcBef>
                  <a:spcPts val="800"/>
                </a:spcBef>
                <a:spcAft>
                  <a:spcPts val="0"/>
                </a:spcAft>
                <a:buNone/>
              </a:pPr>
              <a:r>
                <a:rPr lang="en-US" sz="1600" b="0" i="1" u="none" strike="noStrike" cap="none" dirty="0">
                  <a:solidFill>
                    <a:schemeClr val="dk1"/>
                  </a:solidFill>
                  <a:latin typeface="Arial"/>
                  <a:ea typeface="Arial"/>
                  <a:cs typeface="Arial"/>
                  <a:sym typeface="Arial"/>
                </a:rPr>
                <a:t>Example: </a:t>
              </a:r>
              <a:r>
                <a:rPr lang="en-US" sz="1600" b="1" i="0" u="none" strike="noStrike" cap="none" dirty="0">
                  <a:solidFill>
                    <a:schemeClr val="dk1"/>
                  </a:solidFill>
                  <a:latin typeface="Arial"/>
                  <a:ea typeface="Arial"/>
                  <a:cs typeface="Arial"/>
                  <a:sym typeface="Arial"/>
                </a:rPr>
                <a:t>EU AIA (Europe) </a:t>
              </a:r>
              <a:r>
                <a:rPr lang="en-US" sz="1600" b="0" i="0" u="none" strike="noStrike" cap="none" dirty="0">
                  <a:solidFill>
                    <a:schemeClr val="dk1"/>
                  </a:solidFill>
                  <a:latin typeface="Arial"/>
                  <a:ea typeface="Arial"/>
                  <a:cs typeface="Arial"/>
                  <a:sym typeface="Arial"/>
                </a:rPr>
                <a:t>broadly considers AI use and creates a category of unacceptable uses, such as social scoring</a:t>
              </a:r>
              <a:endParaRPr lang="en-US" dirty="0"/>
            </a:p>
          </p:txBody>
        </p:sp>
        <p:sp>
          <p:nvSpPr>
            <p:cNvPr id="652" name="Google Shape;652;p19"/>
            <p:cNvSpPr txBox="1"/>
            <p:nvPr/>
          </p:nvSpPr>
          <p:spPr>
            <a:xfrm>
              <a:off x="6120860" y="1340312"/>
              <a:ext cx="2011680" cy="2247710"/>
            </a:xfrm>
            <a:prstGeom prst="rect">
              <a:avLst/>
            </a:prstGeom>
            <a:solidFill>
              <a:srgbClr val="002856"/>
            </a:solidFill>
            <a:ln>
              <a:noFill/>
            </a:ln>
          </p:spPr>
          <p:txBody>
            <a:bodyPr spcFirstLastPara="1" wrap="square" lIns="0" tIns="45700" rIns="0" bIns="60950" anchor="ctr"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Broader </a:t>
              </a:r>
              <a:br>
                <a:rPr lang="en-US" sz="1800" b="1" i="0" u="none" strike="noStrike" cap="none" dirty="0">
                  <a:solidFill>
                    <a:schemeClr val="lt1"/>
                  </a:solidFill>
                  <a:latin typeface="Arial"/>
                  <a:ea typeface="Arial"/>
                  <a:cs typeface="Arial"/>
                  <a:sym typeface="Arial"/>
                </a:rPr>
              </a:br>
              <a:r>
                <a:rPr lang="en-US" sz="1800" b="1" i="0" u="none" strike="noStrike" cap="none" dirty="0">
                  <a:solidFill>
                    <a:schemeClr val="lt1"/>
                  </a:solidFill>
                  <a:latin typeface="Arial"/>
                  <a:ea typeface="Arial"/>
                  <a:cs typeface="Arial"/>
                  <a:sym typeface="Arial"/>
                </a:rPr>
                <a:t>Policy Scope</a:t>
              </a:r>
              <a:endParaRPr lang="en-US" dirty="0"/>
            </a:p>
          </p:txBody>
        </p:sp>
      </p:grpSp>
      <p:grpSp>
        <p:nvGrpSpPr>
          <p:cNvPr id="653" name="Google Shape;653;p19"/>
          <p:cNvGrpSpPr/>
          <p:nvPr/>
        </p:nvGrpSpPr>
        <p:grpSpPr>
          <a:xfrm>
            <a:off x="6121654" y="3638719"/>
            <a:ext cx="5596477" cy="2260639"/>
            <a:chOff x="6121654" y="3638719"/>
            <a:chExt cx="5596477" cy="2260639"/>
          </a:xfrm>
        </p:grpSpPr>
        <p:sp>
          <p:nvSpPr>
            <p:cNvPr id="654" name="Google Shape;654;p19"/>
            <p:cNvSpPr txBox="1"/>
            <p:nvPr/>
          </p:nvSpPr>
          <p:spPr>
            <a:xfrm>
              <a:off x="6121654" y="3638719"/>
              <a:ext cx="2011680" cy="2260639"/>
            </a:xfrm>
            <a:prstGeom prst="rect">
              <a:avLst/>
            </a:prstGeom>
            <a:solidFill>
              <a:srgbClr val="002856"/>
            </a:solidFill>
            <a:ln>
              <a:noFill/>
            </a:ln>
          </p:spPr>
          <p:txBody>
            <a:bodyPr spcFirstLastPara="1" wrap="square" lIns="0" tIns="45700" rIns="0" bIns="60950" anchor="ctr"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Faster </a:t>
              </a:r>
              <a:br>
                <a:rPr lang="en-US" sz="1800" b="1" i="0" u="none" strike="noStrike" cap="none" dirty="0">
                  <a:solidFill>
                    <a:schemeClr val="lt1"/>
                  </a:solidFill>
                  <a:latin typeface="Arial"/>
                  <a:ea typeface="Arial"/>
                  <a:cs typeface="Arial"/>
                  <a:sym typeface="Arial"/>
                </a:rPr>
              </a:br>
              <a:r>
                <a:rPr lang="en-US" sz="1800" b="1" i="0" u="none" strike="noStrike" cap="none" dirty="0">
                  <a:solidFill>
                    <a:schemeClr val="lt1"/>
                  </a:solidFill>
                  <a:latin typeface="Arial"/>
                  <a:ea typeface="Arial"/>
                  <a:cs typeface="Arial"/>
                  <a:sym typeface="Arial"/>
                </a:rPr>
                <a:t>Speed of Implementation</a:t>
              </a:r>
              <a:endParaRPr lang="en-US" dirty="0"/>
            </a:p>
          </p:txBody>
        </p:sp>
        <p:sp>
          <p:nvSpPr>
            <p:cNvPr id="655" name="Google Shape;655;p19"/>
            <p:cNvSpPr/>
            <p:nvPr/>
          </p:nvSpPr>
          <p:spPr>
            <a:xfrm>
              <a:off x="8126952" y="3651648"/>
              <a:ext cx="3591179" cy="2247710"/>
            </a:xfrm>
            <a:prstGeom prst="rect">
              <a:avLst/>
            </a:prstGeom>
            <a:solidFill>
              <a:srgbClr val="F4F4F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Regulatory bodies have been empowered to move quickly on this </a:t>
              </a:r>
              <a:r>
                <a:rPr lang="en-US" sz="1600" b="0" i="0" u="none" strike="noStrike" cap="none" dirty="0">
                  <a:solidFill>
                    <a:schemeClr val="lt1"/>
                  </a:solidFill>
                  <a:latin typeface="Arial"/>
                  <a:ea typeface="Arial"/>
                  <a:cs typeface="Arial"/>
                  <a:sym typeface="Arial"/>
                </a:rPr>
                <a:t/>
              </a:r>
              <a:br>
                <a:rPr lang="en-US" sz="1600" b="0" i="0" u="none" strike="noStrike" cap="none" dirty="0">
                  <a:solidFill>
                    <a:schemeClr val="lt1"/>
                  </a:solidFill>
                  <a:latin typeface="Arial"/>
                  <a:ea typeface="Arial"/>
                  <a:cs typeface="Arial"/>
                  <a:sym typeface="Arial"/>
                </a:rPr>
              </a:br>
              <a:r>
                <a:rPr lang="en-US" sz="1600" b="0" i="0" u="none" strike="noStrike" cap="none" dirty="0">
                  <a:solidFill>
                    <a:schemeClr val="dk1"/>
                  </a:solidFill>
                  <a:latin typeface="Arial"/>
                  <a:ea typeface="Arial"/>
                  <a:cs typeface="Arial"/>
                  <a:sym typeface="Arial"/>
                </a:rPr>
                <a:t>new technology</a:t>
              </a:r>
              <a:endParaRPr lang="en-US" dirty="0"/>
            </a:p>
            <a:p>
              <a:pPr marL="0" marR="0" lvl="0" indent="0" algn="l" rtl="0">
                <a:lnSpc>
                  <a:spcPct val="100000"/>
                </a:lnSpc>
                <a:spcBef>
                  <a:spcPts val="800"/>
                </a:spcBef>
                <a:spcAft>
                  <a:spcPts val="0"/>
                </a:spcAft>
                <a:buNone/>
              </a:pPr>
              <a:r>
                <a:rPr lang="en-US" sz="1600" b="0" i="1" u="none" strike="noStrike" cap="none" dirty="0">
                  <a:solidFill>
                    <a:schemeClr val="dk1"/>
                  </a:solidFill>
                  <a:latin typeface="Arial"/>
                  <a:ea typeface="Arial"/>
                  <a:cs typeface="Arial"/>
                  <a:sym typeface="Arial"/>
                </a:rPr>
                <a:t>Example: </a:t>
              </a:r>
              <a:r>
                <a:rPr lang="en-US" sz="1600" b="1" i="0" u="none" strike="noStrike" cap="none" dirty="0">
                  <a:solidFill>
                    <a:schemeClr val="dk1"/>
                  </a:solidFill>
                  <a:latin typeface="Arial"/>
                  <a:ea typeface="Arial"/>
                  <a:cs typeface="Arial"/>
                  <a:sym typeface="Arial"/>
                </a:rPr>
                <a:t>U.S. Comment Period on Trust (U.S.) </a:t>
              </a:r>
              <a:r>
                <a:rPr lang="en-US" sz="1600" b="0" i="0" u="none" strike="noStrike" cap="none" dirty="0">
                  <a:solidFill>
                    <a:schemeClr val="dk1"/>
                  </a:solidFill>
                  <a:latin typeface="Arial"/>
                  <a:ea typeface="Arial"/>
                  <a:cs typeface="Arial"/>
                  <a:sym typeface="Arial"/>
                </a:rPr>
                <a:t>is currently open to discuss how these models should be audited, implying more regulation</a:t>
              </a:r>
            </a:p>
          </p:txBody>
        </p:sp>
      </p:grpSp>
      <p:grpSp>
        <p:nvGrpSpPr>
          <p:cNvPr id="656" name="Google Shape;656;p19"/>
          <p:cNvGrpSpPr/>
          <p:nvPr/>
        </p:nvGrpSpPr>
        <p:grpSpPr>
          <a:xfrm>
            <a:off x="473869" y="1339693"/>
            <a:ext cx="5600500" cy="2248329"/>
            <a:chOff x="473869" y="1339693"/>
            <a:chExt cx="5600500" cy="2248329"/>
          </a:xfrm>
        </p:grpSpPr>
        <p:sp>
          <p:nvSpPr>
            <p:cNvPr id="657" name="Google Shape;657;p19"/>
            <p:cNvSpPr txBox="1"/>
            <p:nvPr/>
          </p:nvSpPr>
          <p:spPr>
            <a:xfrm>
              <a:off x="4058666" y="1340312"/>
              <a:ext cx="2015703" cy="2247710"/>
            </a:xfrm>
            <a:prstGeom prst="rect">
              <a:avLst/>
            </a:prstGeom>
            <a:solidFill>
              <a:srgbClr val="002856"/>
            </a:solidFill>
            <a:ln>
              <a:noFill/>
            </a:ln>
          </p:spPr>
          <p:txBody>
            <a:bodyPr spcFirstLastPara="1" wrap="square" lIns="0" tIns="45700" rIns="0" bIns="60950" anchor="ctr"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More Globally Comprehensive</a:t>
              </a:r>
              <a:endParaRPr lang="en-US" dirty="0"/>
            </a:p>
          </p:txBody>
        </p:sp>
        <p:sp>
          <p:nvSpPr>
            <p:cNvPr id="658" name="Google Shape;658;p19"/>
            <p:cNvSpPr/>
            <p:nvPr/>
          </p:nvSpPr>
          <p:spPr>
            <a:xfrm>
              <a:off x="473869" y="1339693"/>
              <a:ext cx="3591179" cy="2247710"/>
            </a:xfrm>
            <a:prstGeom prst="rect">
              <a:avLst/>
            </a:prstGeom>
            <a:solidFill>
              <a:srgbClr val="F4F4F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Many voices are calling for a global approach to AI </a:t>
              </a:r>
              <a:r>
                <a:rPr lang="en-US" sz="1600" b="0" i="0" u="none" strike="noStrike" cap="none" dirty="0">
                  <a:solidFill>
                    <a:srgbClr val="000000"/>
                  </a:solidFill>
                  <a:latin typeface="Arial"/>
                  <a:ea typeface="Arial"/>
                  <a:cs typeface="Arial"/>
                  <a:sym typeface="Arial"/>
                </a:rPr>
                <a:t>—</a:t>
              </a:r>
              <a:r>
                <a:rPr lang="en-US" sz="1600" b="0" i="0" u="none" strike="noStrike" cap="none" dirty="0">
                  <a:solidFill>
                    <a:schemeClr val="dk1"/>
                  </a:solidFill>
                  <a:latin typeface="Arial"/>
                  <a:ea typeface="Arial"/>
                  <a:cs typeface="Arial"/>
                  <a:sym typeface="Arial"/>
                </a:rPr>
                <a:t> as opposed to patchwork regional regulations</a:t>
              </a:r>
              <a:endParaRPr lang="en-US" dirty="0"/>
            </a:p>
            <a:p>
              <a:pPr marL="0" marR="0" lvl="0" indent="0" algn="l" rtl="0">
                <a:lnSpc>
                  <a:spcPct val="100000"/>
                </a:lnSpc>
                <a:spcBef>
                  <a:spcPts val="800"/>
                </a:spcBef>
                <a:spcAft>
                  <a:spcPts val="0"/>
                </a:spcAft>
                <a:buNone/>
              </a:pPr>
              <a:r>
                <a:rPr lang="en-US" sz="1600" b="0" i="1" u="none" strike="noStrike" cap="none" dirty="0">
                  <a:solidFill>
                    <a:schemeClr val="dk1"/>
                  </a:solidFill>
                  <a:latin typeface="Arial"/>
                  <a:ea typeface="Arial"/>
                  <a:cs typeface="Arial"/>
                  <a:sym typeface="Arial"/>
                </a:rPr>
                <a:t>Example: </a:t>
              </a:r>
              <a:r>
                <a:rPr lang="en-US" sz="1600" b="1" i="0" u="none" strike="noStrike" cap="none" dirty="0">
                  <a:solidFill>
                    <a:schemeClr val="dk1"/>
                  </a:solidFill>
                  <a:latin typeface="Arial"/>
                  <a:ea typeface="Arial"/>
                  <a:cs typeface="Arial"/>
                  <a:sym typeface="Arial"/>
                </a:rPr>
                <a:t>Open Letter from AI Leaders (Global) </a:t>
              </a:r>
              <a:r>
                <a:rPr lang="en-US" sz="1600" b="0" i="0" u="none" strike="noStrike" cap="none" dirty="0">
                  <a:solidFill>
                    <a:schemeClr val="dk1"/>
                  </a:solidFill>
                  <a:latin typeface="Arial"/>
                  <a:ea typeface="Arial"/>
                  <a:cs typeface="Arial"/>
                  <a:sym typeface="Arial"/>
                </a:rPr>
                <a:t>calling for a pause and new policy bodies to regulate AI</a:t>
              </a:r>
              <a:endParaRPr lang="en-US" sz="1600" b="1" i="0" u="none" strike="noStrike" cap="none" dirty="0">
                <a:solidFill>
                  <a:schemeClr val="dk1"/>
                </a:solidFill>
                <a:latin typeface="Arial"/>
                <a:ea typeface="Arial"/>
                <a:cs typeface="Arial"/>
                <a:sym typeface="Arial"/>
              </a:endParaRPr>
            </a:p>
          </p:txBody>
        </p:sp>
      </p:grpSp>
      <p:grpSp>
        <p:nvGrpSpPr>
          <p:cNvPr id="659" name="Google Shape;659;p19"/>
          <p:cNvGrpSpPr/>
          <p:nvPr/>
        </p:nvGrpSpPr>
        <p:grpSpPr>
          <a:xfrm>
            <a:off x="473869" y="3633016"/>
            <a:ext cx="5602271" cy="2266342"/>
            <a:chOff x="473869" y="3633016"/>
            <a:chExt cx="5602271" cy="2266342"/>
          </a:xfrm>
        </p:grpSpPr>
        <p:sp>
          <p:nvSpPr>
            <p:cNvPr id="660" name="Google Shape;660;p19"/>
            <p:cNvSpPr txBox="1"/>
            <p:nvPr/>
          </p:nvSpPr>
          <p:spPr>
            <a:xfrm>
              <a:off x="4064460" y="3638719"/>
              <a:ext cx="2011680" cy="2260639"/>
            </a:xfrm>
            <a:prstGeom prst="rect">
              <a:avLst/>
            </a:prstGeom>
            <a:solidFill>
              <a:srgbClr val="002856"/>
            </a:solidFill>
            <a:ln>
              <a:noFill/>
            </a:ln>
          </p:spPr>
          <p:txBody>
            <a:bodyPr spcFirstLastPara="1" wrap="square" lIns="0" tIns="45700" rIns="0" bIns="60950" anchor="ctr"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Greater </a:t>
              </a:r>
              <a:br>
                <a:rPr lang="en-US" sz="1800" b="1" i="0" u="none" strike="noStrike" cap="none" dirty="0">
                  <a:solidFill>
                    <a:schemeClr val="lt1"/>
                  </a:solidFill>
                  <a:latin typeface="Arial"/>
                  <a:ea typeface="Arial"/>
                  <a:cs typeface="Arial"/>
                  <a:sym typeface="Arial"/>
                </a:rPr>
              </a:br>
              <a:r>
                <a:rPr lang="en-US" sz="1800" b="1" i="0" u="none" strike="noStrike" cap="none" dirty="0">
                  <a:solidFill>
                    <a:schemeClr val="lt1"/>
                  </a:solidFill>
                  <a:latin typeface="Arial"/>
                  <a:ea typeface="Arial"/>
                  <a:cs typeface="Arial"/>
                  <a:sym typeface="Arial"/>
                </a:rPr>
                <a:t>Economic </a:t>
              </a:r>
              <a:br>
                <a:rPr lang="en-US" sz="1800" b="1" i="0" u="none" strike="noStrike" cap="none" dirty="0">
                  <a:solidFill>
                    <a:schemeClr val="lt1"/>
                  </a:solidFill>
                  <a:latin typeface="Arial"/>
                  <a:ea typeface="Arial"/>
                  <a:cs typeface="Arial"/>
                  <a:sym typeface="Arial"/>
                </a:rPr>
              </a:br>
              <a:r>
                <a:rPr lang="en-US" sz="1800" b="1" i="0" u="none" strike="noStrike" cap="none" dirty="0">
                  <a:solidFill>
                    <a:schemeClr val="lt1"/>
                  </a:solidFill>
                  <a:latin typeface="Arial"/>
                  <a:ea typeface="Arial"/>
                  <a:cs typeface="Arial"/>
                  <a:sym typeface="Arial"/>
                </a:rPr>
                <a:t>and Political Complications</a:t>
              </a:r>
              <a:endParaRPr lang="en-US" dirty="0"/>
            </a:p>
          </p:txBody>
        </p:sp>
        <p:sp>
          <p:nvSpPr>
            <p:cNvPr id="661" name="Google Shape;661;p19"/>
            <p:cNvSpPr/>
            <p:nvPr/>
          </p:nvSpPr>
          <p:spPr>
            <a:xfrm>
              <a:off x="473869" y="3633016"/>
              <a:ext cx="3591179" cy="2247710"/>
            </a:xfrm>
            <a:prstGeom prst="rect">
              <a:avLst/>
            </a:prstGeom>
            <a:solidFill>
              <a:srgbClr val="F4F4F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Greater AI capabilities and convincing generative speech means greater political impacts</a:t>
              </a:r>
              <a:endParaRPr lang="en-US" dirty="0"/>
            </a:p>
            <a:p>
              <a:pPr marL="0" marR="0" lvl="0" indent="0" algn="l" rtl="0">
                <a:lnSpc>
                  <a:spcPct val="100000"/>
                </a:lnSpc>
                <a:spcBef>
                  <a:spcPts val="800"/>
                </a:spcBef>
                <a:spcAft>
                  <a:spcPts val="0"/>
                </a:spcAft>
                <a:buNone/>
              </a:pPr>
              <a:r>
                <a:rPr lang="en-US" sz="1600" b="0" i="1" u="none" strike="noStrike" cap="none" dirty="0">
                  <a:solidFill>
                    <a:schemeClr val="dk1"/>
                  </a:solidFill>
                  <a:latin typeface="Arial"/>
                  <a:ea typeface="Arial"/>
                  <a:cs typeface="Arial"/>
                  <a:sym typeface="Arial"/>
                </a:rPr>
                <a:t>Example: </a:t>
              </a:r>
              <a:r>
                <a:rPr lang="en-US" sz="1600" b="1" i="0" u="none" strike="noStrike" cap="none" dirty="0">
                  <a:solidFill>
                    <a:schemeClr val="dk1"/>
                  </a:solidFill>
                  <a:latin typeface="Arial"/>
                  <a:ea typeface="Arial"/>
                  <a:cs typeface="Arial"/>
                  <a:sym typeface="Arial"/>
                </a:rPr>
                <a:t>CAC Draft Rules (China)</a:t>
              </a:r>
              <a:r>
                <a:rPr lang="en-US" sz="1600" b="0" i="0" u="none" strike="noStrike" cap="none" dirty="0">
                  <a:solidFill>
                    <a:schemeClr val="lt1"/>
                  </a:solidFill>
                  <a:latin typeface="Arial"/>
                  <a:ea typeface="Arial"/>
                  <a:cs typeface="Arial"/>
                  <a:sym typeface="Arial"/>
                </a:rPr>
                <a:t/>
              </a:r>
              <a:br>
                <a:rPr lang="en-US" sz="1600" b="0" i="0" u="none" strike="noStrike" cap="none" dirty="0">
                  <a:solidFill>
                    <a:schemeClr val="lt1"/>
                  </a:solidFill>
                  <a:latin typeface="Arial"/>
                  <a:ea typeface="Arial"/>
                  <a:cs typeface="Arial"/>
                  <a:sym typeface="Arial"/>
                </a:rPr>
              </a:br>
              <a:r>
                <a:rPr lang="en-US" sz="1600" b="0" i="0" u="none" strike="noStrike" cap="none" dirty="0">
                  <a:solidFill>
                    <a:schemeClr val="dk1"/>
                  </a:solidFill>
                  <a:latin typeface="Arial"/>
                  <a:ea typeface="Arial"/>
                  <a:cs typeface="Arial"/>
                  <a:sym typeface="Arial"/>
                </a:rPr>
                <a:t>cover a wide range of implications, such as political speech, bias and content moderation</a:t>
              </a:r>
            </a:p>
          </p:txBody>
        </p:sp>
      </p:grpSp>
      <p:sp>
        <p:nvSpPr>
          <p:cNvPr id="662" name="Google Shape;662;p19"/>
          <p:cNvSpPr/>
          <p:nvPr/>
        </p:nvSpPr>
        <p:spPr>
          <a:xfrm>
            <a:off x="5681932" y="3196451"/>
            <a:ext cx="828136" cy="82813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pic>
        <p:nvPicPr>
          <p:cNvPr id="663" name="Google Shape;663;p19"/>
          <p:cNvPicPr preferRelativeResize="0"/>
          <p:nvPr/>
        </p:nvPicPr>
        <p:blipFill rotWithShape="1">
          <a:blip r:embed="rId3">
            <a:alphaModFix/>
          </a:blip>
          <a:srcRect/>
          <a:stretch/>
        </p:blipFill>
        <p:spPr>
          <a:xfrm>
            <a:off x="5753100" y="3343819"/>
            <a:ext cx="685800" cy="533400"/>
          </a:xfrm>
          <a:prstGeom prst="rect">
            <a:avLst/>
          </a:prstGeom>
          <a:noFill/>
          <a:ln>
            <a:noFill/>
          </a:ln>
        </p:spPr>
      </p:pic>
      <p:sp>
        <p:nvSpPr>
          <p:cNvPr id="664" name="Google Shape;664;p19"/>
          <p:cNvSpPr txBox="1"/>
          <p:nvPr/>
        </p:nvSpPr>
        <p:spPr>
          <a:xfrm>
            <a:off x="457200" y="6072093"/>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20"/>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Generative AI Creates Many Kinds of Risks</a:t>
            </a:r>
            <a:endParaRPr lang="en-US" dirty="0"/>
          </a:p>
        </p:txBody>
      </p:sp>
      <p:grpSp>
        <p:nvGrpSpPr>
          <p:cNvPr id="670" name="Google Shape;670;p20"/>
          <p:cNvGrpSpPr/>
          <p:nvPr/>
        </p:nvGrpSpPr>
        <p:grpSpPr>
          <a:xfrm>
            <a:off x="793630" y="1252283"/>
            <a:ext cx="10760706" cy="4761875"/>
            <a:chOff x="793630" y="1237535"/>
            <a:chExt cx="10760706" cy="4761875"/>
          </a:xfrm>
        </p:grpSpPr>
        <p:grpSp>
          <p:nvGrpSpPr>
            <p:cNvPr id="671" name="Google Shape;671;p20"/>
            <p:cNvGrpSpPr/>
            <p:nvPr/>
          </p:nvGrpSpPr>
          <p:grpSpPr>
            <a:xfrm>
              <a:off x="793630" y="1859890"/>
              <a:ext cx="1395693" cy="1366404"/>
              <a:chOff x="1069675" y="1823565"/>
              <a:chExt cx="1240419" cy="1205315"/>
            </a:xfrm>
          </p:grpSpPr>
          <p:cxnSp>
            <p:nvCxnSpPr>
              <p:cNvPr id="672" name="Google Shape;672;p20"/>
              <p:cNvCxnSpPr/>
              <p:nvPr/>
            </p:nvCxnSpPr>
            <p:spPr>
              <a:xfrm flipH="1">
                <a:off x="1069675" y="1823565"/>
                <a:ext cx="1240419" cy="660843"/>
              </a:xfrm>
              <a:prstGeom prst="straightConnector1">
                <a:avLst/>
              </a:prstGeom>
              <a:noFill/>
              <a:ln w="19050" cap="flat" cmpd="sng">
                <a:solidFill>
                  <a:srgbClr val="6F7878"/>
                </a:solidFill>
                <a:prstDash val="solid"/>
                <a:round/>
                <a:headEnd type="none" w="sm" len="sm"/>
                <a:tailEnd type="none" w="sm" len="sm"/>
              </a:ln>
            </p:spPr>
          </p:cxnSp>
          <p:cxnSp>
            <p:nvCxnSpPr>
              <p:cNvPr id="673" name="Google Shape;673;p20"/>
              <p:cNvCxnSpPr/>
              <p:nvPr/>
            </p:nvCxnSpPr>
            <p:spPr>
              <a:xfrm flipH="1">
                <a:off x="1617658" y="2737965"/>
                <a:ext cx="692436" cy="290915"/>
              </a:xfrm>
              <a:prstGeom prst="straightConnector1">
                <a:avLst/>
              </a:prstGeom>
              <a:noFill/>
              <a:ln w="19050" cap="flat" cmpd="sng">
                <a:solidFill>
                  <a:srgbClr val="6F7878"/>
                </a:solidFill>
                <a:prstDash val="solid"/>
                <a:round/>
                <a:headEnd type="none" w="sm" len="sm"/>
                <a:tailEnd type="none" w="sm" len="sm"/>
              </a:ln>
            </p:spPr>
          </p:cxnSp>
        </p:grpSp>
        <p:grpSp>
          <p:nvGrpSpPr>
            <p:cNvPr id="674" name="Google Shape;674;p20"/>
            <p:cNvGrpSpPr/>
            <p:nvPr/>
          </p:nvGrpSpPr>
          <p:grpSpPr>
            <a:xfrm rot="10800000" flipH="1">
              <a:off x="948904" y="4151663"/>
              <a:ext cx="1240419" cy="1205315"/>
              <a:chOff x="1069675" y="1823565"/>
              <a:chExt cx="1240419" cy="1205315"/>
            </a:xfrm>
          </p:grpSpPr>
          <p:cxnSp>
            <p:nvCxnSpPr>
              <p:cNvPr id="675" name="Google Shape;675;p20"/>
              <p:cNvCxnSpPr/>
              <p:nvPr/>
            </p:nvCxnSpPr>
            <p:spPr>
              <a:xfrm flipH="1">
                <a:off x="1069675" y="1823565"/>
                <a:ext cx="1240419" cy="660843"/>
              </a:xfrm>
              <a:prstGeom prst="straightConnector1">
                <a:avLst/>
              </a:prstGeom>
              <a:noFill/>
              <a:ln w="19050" cap="flat" cmpd="sng">
                <a:solidFill>
                  <a:srgbClr val="6F7878"/>
                </a:solidFill>
                <a:prstDash val="solid"/>
                <a:round/>
                <a:headEnd type="none" w="sm" len="sm"/>
                <a:tailEnd type="none" w="sm" len="sm"/>
              </a:ln>
            </p:spPr>
          </p:cxnSp>
          <p:cxnSp>
            <p:nvCxnSpPr>
              <p:cNvPr id="676" name="Google Shape;676;p20"/>
              <p:cNvCxnSpPr/>
              <p:nvPr/>
            </p:nvCxnSpPr>
            <p:spPr>
              <a:xfrm flipH="1">
                <a:off x="1617658" y="2737965"/>
                <a:ext cx="692436" cy="290915"/>
              </a:xfrm>
              <a:prstGeom prst="straightConnector1">
                <a:avLst/>
              </a:prstGeom>
              <a:noFill/>
              <a:ln w="19050" cap="flat" cmpd="sng">
                <a:solidFill>
                  <a:srgbClr val="6F7878"/>
                </a:solidFill>
                <a:prstDash val="solid"/>
                <a:round/>
                <a:headEnd type="none" w="sm" len="sm"/>
                <a:tailEnd type="none" w="sm" len="sm"/>
              </a:ln>
            </p:spPr>
          </p:cxnSp>
        </p:grpSp>
        <p:grpSp>
          <p:nvGrpSpPr>
            <p:cNvPr id="677" name="Google Shape;677;p20"/>
            <p:cNvGrpSpPr/>
            <p:nvPr/>
          </p:nvGrpSpPr>
          <p:grpSpPr>
            <a:xfrm>
              <a:off x="4741808" y="1427942"/>
              <a:ext cx="5208976" cy="4381063"/>
              <a:chOff x="5043339" y="1427942"/>
              <a:chExt cx="5208976" cy="4381063"/>
            </a:xfrm>
          </p:grpSpPr>
          <p:grpSp>
            <p:nvGrpSpPr>
              <p:cNvPr id="678" name="Google Shape;678;p20"/>
              <p:cNvGrpSpPr/>
              <p:nvPr/>
            </p:nvGrpSpPr>
            <p:grpSpPr>
              <a:xfrm>
                <a:off x="5043339" y="1427942"/>
                <a:ext cx="5208976" cy="4381063"/>
                <a:chOff x="5521230" y="1427942"/>
                <a:chExt cx="4277373" cy="4381063"/>
              </a:xfrm>
            </p:grpSpPr>
            <p:sp>
              <p:nvSpPr>
                <p:cNvPr id="679" name="Google Shape;679;p20"/>
                <p:cNvSpPr txBox="1"/>
                <p:nvPr/>
              </p:nvSpPr>
              <p:spPr>
                <a:xfrm>
                  <a:off x="5521231" y="1427942"/>
                  <a:ext cx="4277372" cy="768096"/>
                </a:xfrm>
                <a:prstGeom prst="rect">
                  <a:avLst/>
                </a:prstGeom>
                <a:solidFill>
                  <a:srgbClr val="F4F4F4"/>
                </a:solidFill>
                <a:ln>
                  <a:noFill/>
                </a:ln>
              </p:spPr>
              <p:txBody>
                <a:bodyPr spcFirstLastPara="1" wrap="square" lIns="731500"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0" i="0" u="none" strike="noStrike" cap="none" dirty="0">
                      <a:solidFill>
                        <a:srgbClr val="000000"/>
                      </a:solidFill>
                      <a:latin typeface="Arial"/>
                      <a:ea typeface="Arial"/>
                      <a:cs typeface="Arial"/>
                      <a:sym typeface="Arial"/>
                    </a:rPr>
                    <a:t>New, smaller competitors, enabled by </a:t>
                  </a:r>
                  <a:br>
                    <a:rPr lang="en-US" sz="1867" b="0" i="0" u="none" strike="noStrike" cap="none" dirty="0">
                      <a:solidFill>
                        <a:srgbClr val="000000"/>
                      </a:solidFill>
                      <a:latin typeface="Arial"/>
                      <a:ea typeface="Arial"/>
                      <a:cs typeface="Arial"/>
                      <a:sym typeface="Arial"/>
                    </a:rPr>
                  </a:br>
                  <a:r>
                    <a:rPr lang="en-US" sz="1867" b="0" i="0" u="none" strike="noStrike" cap="none" dirty="0">
                      <a:solidFill>
                        <a:srgbClr val="000000"/>
                      </a:solidFill>
                      <a:latin typeface="Arial"/>
                      <a:ea typeface="Arial"/>
                      <a:cs typeface="Arial"/>
                      <a:sym typeface="Arial"/>
                    </a:rPr>
                    <a:t>GenAI, entering and disrupting industries</a:t>
                  </a:r>
                  <a:endParaRPr lang="en-US" dirty="0"/>
                </a:p>
              </p:txBody>
            </p:sp>
            <p:sp>
              <p:nvSpPr>
                <p:cNvPr id="680" name="Google Shape;680;p20"/>
                <p:cNvSpPr txBox="1"/>
                <p:nvPr/>
              </p:nvSpPr>
              <p:spPr>
                <a:xfrm>
                  <a:off x="5521231" y="2340622"/>
                  <a:ext cx="4277372" cy="768096"/>
                </a:xfrm>
                <a:prstGeom prst="rect">
                  <a:avLst/>
                </a:prstGeom>
                <a:solidFill>
                  <a:srgbClr val="F4F4F4"/>
                </a:solidFill>
                <a:ln>
                  <a:noFill/>
                </a:ln>
              </p:spPr>
              <p:txBody>
                <a:bodyPr spcFirstLastPara="1" wrap="square" lIns="731500"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681" name="Google Shape;681;p20"/>
                <p:cNvSpPr txBox="1"/>
                <p:nvPr/>
              </p:nvSpPr>
              <p:spPr>
                <a:xfrm>
                  <a:off x="5521230" y="3242556"/>
                  <a:ext cx="4277372" cy="768096"/>
                </a:xfrm>
                <a:prstGeom prst="rect">
                  <a:avLst/>
                </a:prstGeom>
                <a:solidFill>
                  <a:srgbClr val="F4F4F4"/>
                </a:solidFill>
                <a:ln>
                  <a:noFill/>
                </a:ln>
              </p:spPr>
              <p:txBody>
                <a:bodyPr spcFirstLastPara="1" wrap="square" lIns="731500"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0" i="0" u="none" strike="noStrike" cap="none" dirty="0">
                      <a:solidFill>
                        <a:srgbClr val="000000"/>
                      </a:solidFill>
                      <a:latin typeface="Arial"/>
                      <a:ea typeface="Arial"/>
                      <a:cs typeface="Arial"/>
                      <a:sym typeface="Arial"/>
                    </a:rPr>
                    <a:t>AI hallucinations leading to </a:t>
                  </a:r>
                  <a:br>
                    <a:rPr lang="en-US" sz="1867" b="0" i="0" u="none" strike="noStrike" cap="none" dirty="0">
                      <a:solidFill>
                        <a:srgbClr val="000000"/>
                      </a:solidFill>
                      <a:latin typeface="Arial"/>
                      <a:ea typeface="Arial"/>
                      <a:cs typeface="Arial"/>
                      <a:sym typeface="Arial"/>
                    </a:rPr>
                  </a:br>
                  <a:r>
                    <a:rPr lang="en-US" sz="1867" b="0" i="0" u="none" strike="noStrike" cap="none" dirty="0">
                      <a:solidFill>
                        <a:srgbClr val="000000"/>
                      </a:solidFill>
                      <a:latin typeface="Arial"/>
                      <a:ea typeface="Arial"/>
                      <a:cs typeface="Arial"/>
                      <a:sym typeface="Arial"/>
                    </a:rPr>
                    <a:t>incorrect decision making</a:t>
                  </a:r>
                  <a:endParaRPr lang="en-US" dirty="0"/>
                </a:p>
              </p:txBody>
            </p:sp>
            <p:sp>
              <p:nvSpPr>
                <p:cNvPr id="682" name="Google Shape;682;p20"/>
                <p:cNvSpPr txBox="1"/>
                <p:nvPr/>
              </p:nvSpPr>
              <p:spPr>
                <a:xfrm>
                  <a:off x="5521231" y="4143661"/>
                  <a:ext cx="4277371" cy="766167"/>
                </a:xfrm>
                <a:prstGeom prst="rect">
                  <a:avLst/>
                </a:prstGeom>
                <a:solidFill>
                  <a:srgbClr val="F4F4F4"/>
                </a:solidFill>
                <a:ln>
                  <a:noFill/>
                </a:ln>
              </p:spPr>
              <p:txBody>
                <a:bodyPr spcFirstLastPara="1" wrap="square" lIns="731500"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0" i="0" u="none" strike="noStrike" cap="none" dirty="0">
                      <a:solidFill>
                        <a:srgbClr val="000000"/>
                      </a:solidFill>
                      <a:latin typeface="Arial"/>
                      <a:ea typeface="Arial"/>
                      <a:cs typeface="Arial"/>
                      <a:sym typeface="Arial"/>
                    </a:rPr>
                    <a:t>Mass unemployment of </a:t>
                  </a:r>
                  <a:br>
                    <a:rPr lang="en-US" sz="1867" b="0" i="0" u="none" strike="noStrike" cap="none" dirty="0">
                      <a:solidFill>
                        <a:srgbClr val="000000"/>
                      </a:solidFill>
                      <a:latin typeface="Arial"/>
                      <a:ea typeface="Arial"/>
                      <a:cs typeface="Arial"/>
                      <a:sym typeface="Arial"/>
                    </a:rPr>
                  </a:br>
                  <a:r>
                    <a:rPr lang="en-US" sz="1867" b="0" i="0" u="none" strike="noStrike" cap="none" dirty="0">
                      <a:solidFill>
                        <a:srgbClr val="000000"/>
                      </a:solidFill>
                      <a:latin typeface="Arial"/>
                      <a:ea typeface="Arial"/>
                      <a:cs typeface="Arial"/>
                      <a:sym typeface="Arial"/>
                    </a:rPr>
                    <a:t>creators of content and code</a:t>
                  </a:r>
                  <a:endParaRPr lang="en-US" dirty="0"/>
                </a:p>
              </p:txBody>
            </p:sp>
            <p:sp>
              <p:nvSpPr>
                <p:cNvPr id="683" name="Google Shape;683;p20"/>
                <p:cNvSpPr txBox="1"/>
                <p:nvPr/>
              </p:nvSpPr>
              <p:spPr>
                <a:xfrm>
                  <a:off x="5521230" y="5042838"/>
                  <a:ext cx="4277371" cy="766167"/>
                </a:xfrm>
                <a:prstGeom prst="rect">
                  <a:avLst/>
                </a:prstGeom>
                <a:solidFill>
                  <a:srgbClr val="F4F4F4"/>
                </a:solidFill>
                <a:ln>
                  <a:noFill/>
                </a:ln>
              </p:spPr>
              <p:txBody>
                <a:bodyPr spcFirstLastPara="1" wrap="square" lIns="731500"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dirty="0">
                    <a:solidFill>
                      <a:srgbClr val="000000"/>
                    </a:solidFill>
                    <a:latin typeface="Arial"/>
                    <a:ea typeface="Arial"/>
                    <a:cs typeface="Arial"/>
                    <a:sym typeface="Arial"/>
                  </a:endParaRPr>
                </a:p>
              </p:txBody>
            </p:sp>
          </p:grpSp>
          <p:pic>
            <p:nvPicPr>
              <p:cNvPr id="684" name="Google Shape;684;p20"/>
              <p:cNvPicPr preferRelativeResize="0"/>
              <p:nvPr/>
            </p:nvPicPr>
            <p:blipFill rotWithShape="1">
              <a:blip r:embed="rId3">
                <a:alphaModFix/>
              </a:blip>
              <a:srcRect/>
              <a:stretch/>
            </p:blipFill>
            <p:spPr>
              <a:xfrm>
                <a:off x="5126615" y="1609123"/>
                <a:ext cx="513270" cy="399210"/>
              </a:xfrm>
              <a:prstGeom prst="rect">
                <a:avLst/>
              </a:prstGeom>
              <a:noFill/>
              <a:ln>
                <a:noFill/>
              </a:ln>
            </p:spPr>
          </p:pic>
          <p:pic>
            <p:nvPicPr>
              <p:cNvPr id="685" name="Google Shape;685;p20"/>
              <p:cNvPicPr preferRelativeResize="0"/>
              <p:nvPr/>
            </p:nvPicPr>
            <p:blipFill rotWithShape="1">
              <a:blip r:embed="rId3">
                <a:alphaModFix/>
              </a:blip>
              <a:srcRect/>
              <a:stretch/>
            </p:blipFill>
            <p:spPr>
              <a:xfrm>
                <a:off x="5126615" y="2540775"/>
                <a:ext cx="513270" cy="399210"/>
              </a:xfrm>
              <a:prstGeom prst="rect">
                <a:avLst/>
              </a:prstGeom>
              <a:noFill/>
              <a:ln>
                <a:noFill/>
              </a:ln>
            </p:spPr>
          </p:pic>
          <p:pic>
            <p:nvPicPr>
              <p:cNvPr id="686" name="Google Shape;686;p20"/>
              <p:cNvPicPr preferRelativeResize="0"/>
              <p:nvPr/>
            </p:nvPicPr>
            <p:blipFill rotWithShape="1">
              <a:blip r:embed="rId3">
                <a:alphaModFix/>
              </a:blip>
              <a:srcRect/>
              <a:stretch/>
            </p:blipFill>
            <p:spPr>
              <a:xfrm>
                <a:off x="5126615" y="3437922"/>
                <a:ext cx="513270" cy="399210"/>
              </a:xfrm>
              <a:prstGeom prst="rect">
                <a:avLst/>
              </a:prstGeom>
              <a:noFill/>
              <a:ln>
                <a:noFill/>
              </a:ln>
            </p:spPr>
          </p:pic>
          <p:pic>
            <p:nvPicPr>
              <p:cNvPr id="687" name="Google Shape;687;p20"/>
              <p:cNvPicPr preferRelativeResize="0"/>
              <p:nvPr/>
            </p:nvPicPr>
            <p:blipFill rotWithShape="1">
              <a:blip r:embed="rId3">
                <a:alphaModFix/>
              </a:blip>
              <a:srcRect/>
              <a:stretch/>
            </p:blipFill>
            <p:spPr>
              <a:xfrm>
                <a:off x="5126615" y="4327139"/>
                <a:ext cx="513270" cy="399210"/>
              </a:xfrm>
              <a:prstGeom prst="rect">
                <a:avLst/>
              </a:prstGeom>
              <a:noFill/>
              <a:ln>
                <a:noFill/>
              </a:ln>
            </p:spPr>
          </p:pic>
          <p:pic>
            <p:nvPicPr>
              <p:cNvPr id="688" name="Google Shape;688;p20"/>
              <p:cNvPicPr preferRelativeResize="0"/>
              <p:nvPr/>
            </p:nvPicPr>
            <p:blipFill rotWithShape="1">
              <a:blip r:embed="rId3">
                <a:alphaModFix/>
              </a:blip>
              <a:srcRect/>
              <a:stretch/>
            </p:blipFill>
            <p:spPr>
              <a:xfrm>
                <a:off x="5126615" y="5232216"/>
                <a:ext cx="513270" cy="399210"/>
              </a:xfrm>
              <a:prstGeom prst="rect">
                <a:avLst/>
              </a:prstGeom>
              <a:noFill/>
              <a:ln>
                <a:noFill/>
              </a:ln>
            </p:spPr>
          </p:pic>
        </p:grpSp>
        <p:sp>
          <p:nvSpPr>
            <p:cNvPr id="689" name="Google Shape;689;p20"/>
            <p:cNvSpPr/>
            <p:nvPr/>
          </p:nvSpPr>
          <p:spPr>
            <a:xfrm>
              <a:off x="1939686" y="5042838"/>
              <a:ext cx="2597806" cy="766167"/>
            </a:xfrm>
            <a:prstGeom prst="rect">
              <a:avLst/>
            </a:prstGeom>
            <a:solidFill>
              <a:srgbClr val="002856"/>
            </a:solidFill>
            <a:ln w="19050" cap="flat" cmpd="sng">
              <a:solidFill>
                <a:srgbClr val="002856"/>
              </a:solidFill>
              <a:prstDash val="solid"/>
              <a:miter lim="800000"/>
              <a:headEnd type="none" w="sm" len="sm"/>
              <a:tailEnd type="none" w="sm" len="sm"/>
            </a:ln>
          </p:spPr>
          <p:txBody>
            <a:bodyPr spcFirstLastPara="1" wrap="square" lIns="137150" tIns="45700" rIns="137150"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1" i="0" u="none" strike="noStrike" cap="none" dirty="0">
                  <a:solidFill>
                    <a:schemeClr val="lt1"/>
                  </a:solidFill>
                  <a:latin typeface="Arial"/>
                  <a:ea typeface="Arial"/>
                  <a:cs typeface="Arial"/>
                  <a:sym typeface="Arial"/>
                </a:rPr>
                <a:t>Misaligned, power-seeking AIs</a:t>
              </a:r>
              <a:endParaRPr lang="en-US" dirty="0"/>
            </a:p>
          </p:txBody>
        </p:sp>
        <p:sp>
          <p:nvSpPr>
            <p:cNvPr id="690" name="Google Shape;690;p20"/>
            <p:cNvSpPr/>
            <p:nvPr/>
          </p:nvSpPr>
          <p:spPr>
            <a:xfrm>
              <a:off x="1939686" y="4143661"/>
              <a:ext cx="2597805" cy="766167"/>
            </a:xfrm>
            <a:prstGeom prst="rect">
              <a:avLst/>
            </a:prstGeom>
            <a:solidFill>
              <a:srgbClr val="002856"/>
            </a:solidFill>
            <a:ln w="19050" cap="flat" cmpd="sng">
              <a:solidFill>
                <a:srgbClr val="002856"/>
              </a:solidFill>
              <a:prstDash val="solid"/>
              <a:miter lim="800000"/>
              <a:headEnd type="none" w="sm" len="sm"/>
              <a:tailEnd type="none" w="sm" len="sm"/>
            </a:ln>
          </p:spPr>
          <p:txBody>
            <a:bodyPr spcFirstLastPara="1" wrap="square" lIns="137150" tIns="45700" rIns="137150"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1" i="0" u="none" strike="noStrike" cap="none" dirty="0">
                  <a:solidFill>
                    <a:schemeClr val="lt1"/>
                  </a:solidFill>
                  <a:latin typeface="Arial"/>
                  <a:ea typeface="Arial"/>
                  <a:cs typeface="Arial"/>
                  <a:sym typeface="Arial"/>
                </a:rPr>
                <a:t>Structural effects </a:t>
              </a:r>
              <a:br>
                <a:rPr lang="en-US" sz="1867" b="1" i="0" u="none" strike="noStrike" cap="none" dirty="0">
                  <a:solidFill>
                    <a:schemeClr val="lt1"/>
                  </a:solidFill>
                  <a:latin typeface="Arial"/>
                  <a:ea typeface="Arial"/>
                  <a:cs typeface="Arial"/>
                  <a:sym typeface="Arial"/>
                </a:rPr>
              </a:br>
              <a:r>
                <a:rPr lang="en-US" sz="1867" b="1" i="0" u="none" strike="noStrike" cap="none" dirty="0">
                  <a:solidFill>
                    <a:schemeClr val="lt1"/>
                  </a:solidFill>
                  <a:latin typeface="Arial"/>
                  <a:ea typeface="Arial"/>
                  <a:cs typeface="Arial"/>
                  <a:sym typeface="Arial"/>
                </a:rPr>
                <a:t>on society</a:t>
              </a:r>
              <a:endParaRPr lang="en-US" dirty="0"/>
            </a:p>
          </p:txBody>
        </p:sp>
        <p:sp>
          <p:nvSpPr>
            <p:cNvPr id="691" name="Google Shape;691;p20"/>
            <p:cNvSpPr/>
            <p:nvPr/>
          </p:nvSpPr>
          <p:spPr>
            <a:xfrm>
              <a:off x="1939685" y="2340622"/>
              <a:ext cx="2597805" cy="768925"/>
            </a:xfrm>
            <a:prstGeom prst="rect">
              <a:avLst/>
            </a:prstGeom>
            <a:solidFill>
              <a:srgbClr val="002856"/>
            </a:solidFill>
            <a:ln w="19050" cap="flat" cmpd="sng">
              <a:solidFill>
                <a:srgbClr val="002856"/>
              </a:solidFill>
              <a:prstDash val="solid"/>
              <a:miter lim="800000"/>
              <a:headEnd type="none" w="sm" len="sm"/>
              <a:tailEnd type="none" w="sm" len="sm"/>
            </a:ln>
          </p:spPr>
          <p:txBody>
            <a:bodyPr spcFirstLastPara="1" wrap="square" lIns="137150" tIns="45700" rIns="137150"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1" i="0" u="none" strike="noStrike" cap="none" dirty="0">
                  <a:solidFill>
                    <a:schemeClr val="lt1"/>
                  </a:solidFill>
                  <a:latin typeface="Arial"/>
                  <a:ea typeface="Arial"/>
                  <a:cs typeface="Arial"/>
                  <a:sym typeface="Arial"/>
                </a:rPr>
                <a:t>Misuse</a:t>
              </a:r>
            </a:p>
          </p:txBody>
        </p:sp>
        <p:sp>
          <p:nvSpPr>
            <p:cNvPr id="692" name="Google Shape;692;p20"/>
            <p:cNvSpPr/>
            <p:nvPr/>
          </p:nvSpPr>
          <p:spPr>
            <a:xfrm>
              <a:off x="1939685" y="3242556"/>
              <a:ext cx="2597805" cy="768096"/>
            </a:xfrm>
            <a:prstGeom prst="rect">
              <a:avLst/>
            </a:prstGeom>
            <a:solidFill>
              <a:srgbClr val="002856"/>
            </a:solidFill>
            <a:ln w="19050" cap="flat" cmpd="sng">
              <a:solidFill>
                <a:srgbClr val="002856"/>
              </a:solidFill>
              <a:prstDash val="solid"/>
              <a:miter lim="800000"/>
              <a:headEnd type="none" w="sm" len="sm"/>
              <a:tailEnd type="none" w="sm" len="sm"/>
            </a:ln>
          </p:spPr>
          <p:txBody>
            <a:bodyPr spcFirstLastPara="1" wrap="square" lIns="137150" tIns="45700" rIns="137150"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1" i="0" u="none" strike="noStrike" cap="none" dirty="0">
                  <a:solidFill>
                    <a:schemeClr val="lt1"/>
                  </a:solidFill>
                  <a:latin typeface="Arial"/>
                  <a:ea typeface="Arial"/>
                  <a:cs typeface="Arial"/>
                  <a:sym typeface="Arial"/>
                </a:rPr>
                <a:t>Accidents from use</a:t>
              </a:r>
              <a:endParaRPr lang="en-US" dirty="0"/>
            </a:p>
          </p:txBody>
        </p:sp>
        <p:sp>
          <p:nvSpPr>
            <p:cNvPr id="693" name="Google Shape;693;p20"/>
            <p:cNvSpPr/>
            <p:nvPr/>
          </p:nvSpPr>
          <p:spPr>
            <a:xfrm>
              <a:off x="1939685" y="1427942"/>
              <a:ext cx="2597805" cy="768096"/>
            </a:xfrm>
            <a:prstGeom prst="rect">
              <a:avLst/>
            </a:prstGeom>
            <a:solidFill>
              <a:srgbClr val="002856"/>
            </a:solidFill>
            <a:ln w="19050" cap="flat" cmpd="sng">
              <a:solidFill>
                <a:srgbClr val="002856"/>
              </a:solidFill>
              <a:prstDash val="solid"/>
              <a:miter lim="800000"/>
              <a:headEnd type="none" w="sm" len="sm"/>
              <a:tailEnd type="none" w="sm" len="sm"/>
            </a:ln>
          </p:spPr>
          <p:txBody>
            <a:bodyPr spcFirstLastPara="1" wrap="square" lIns="137150" tIns="45700" rIns="137150"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1" i="0" u="none" strike="noStrike" cap="none" dirty="0">
                  <a:solidFill>
                    <a:schemeClr val="lt1"/>
                  </a:solidFill>
                  <a:latin typeface="Arial"/>
                  <a:ea typeface="Arial"/>
                  <a:cs typeface="Arial"/>
                  <a:sym typeface="Arial"/>
                </a:rPr>
                <a:t>Designated use</a:t>
              </a:r>
              <a:endParaRPr lang="en-US" dirty="0"/>
            </a:p>
          </p:txBody>
        </p:sp>
        <p:cxnSp>
          <p:nvCxnSpPr>
            <p:cNvPr id="694" name="Google Shape;694;p20"/>
            <p:cNvCxnSpPr/>
            <p:nvPr/>
          </p:nvCxnSpPr>
          <p:spPr>
            <a:xfrm rot="10800000">
              <a:off x="1632843" y="3618473"/>
              <a:ext cx="306842" cy="0"/>
            </a:xfrm>
            <a:prstGeom prst="straightConnector1">
              <a:avLst/>
            </a:prstGeom>
            <a:noFill/>
            <a:ln w="19050" cap="flat" cmpd="sng">
              <a:solidFill>
                <a:schemeClr val="dk1"/>
              </a:solidFill>
              <a:prstDash val="solid"/>
              <a:round/>
              <a:headEnd type="none" w="sm" len="sm"/>
              <a:tailEnd type="none" w="sm" len="sm"/>
            </a:ln>
          </p:spPr>
        </p:cxnSp>
        <p:grpSp>
          <p:nvGrpSpPr>
            <p:cNvPr id="695" name="Google Shape;695;p20"/>
            <p:cNvGrpSpPr/>
            <p:nvPr/>
          </p:nvGrpSpPr>
          <p:grpSpPr>
            <a:xfrm>
              <a:off x="10243121" y="1237535"/>
              <a:ext cx="1311215" cy="4761875"/>
              <a:chOff x="10243121" y="1224951"/>
              <a:chExt cx="1311215" cy="4761875"/>
            </a:xfrm>
          </p:grpSpPr>
          <p:sp>
            <p:nvSpPr>
              <p:cNvPr id="696" name="Google Shape;696;p20"/>
              <p:cNvSpPr txBox="1"/>
              <p:nvPr/>
            </p:nvSpPr>
            <p:spPr>
              <a:xfrm>
                <a:off x="10372517" y="1224951"/>
                <a:ext cx="1052423" cy="38125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867" b="1" i="0" u="none" strike="noStrike" cap="none" dirty="0">
                    <a:solidFill>
                      <a:srgbClr val="000000"/>
                    </a:solidFill>
                    <a:latin typeface="Arial"/>
                    <a:ea typeface="Arial"/>
                    <a:cs typeface="Arial"/>
                    <a:sym typeface="Arial"/>
                  </a:rPr>
                  <a:t>Intended</a:t>
                </a:r>
                <a:endParaRPr lang="en-US" dirty="0"/>
              </a:p>
            </p:txBody>
          </p:sp>
          <p:sp>
            <p:nvSpPr>
              <p:cNvPr id="697" name="Google Shape;697;p20"/>
              <p:cNvSpPr txBox="1"/>
              <p:nvPr/>
            </p:nvSpPr>
            <p:spPr>
              <a:xfrm>
                <a:off x="10243121" y="5607170"/>
                <a:ext cx="1311215" cy="379656"/>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867" b="1" i="0" u="none" strike="noStrike" cap="none" dirty="0">
                    <a:solidFill>
                      <a:srgbClr val="000000"/>
                    </a:solidFill>
                    <a:latin typeface="Arial"/>
                    <a:ea typeface="Arial"/>
                    <a:cs typeface="Arial"/>
                    <a:sym typeface="Arial"/>
                  </a:rPr>
                  <a:t>Unintended</a:t>
                </a:r>
                <a:endParaRPr lang="en-US" dirty="0"/>
              </a:p>
            </p:txBody>
          </p:sp>
          <p:sp>
            <p:nvSpPr>
              <p:cNvPr id="698" name="Google Shape;698;p20"/>
              <p:cNvSpPr/>
              <p:nvPr/>
            </p:nvSpPr>
            <p:spPr>
              <a:xfrm rot="10800000">
                <a:off x="10559157" y="1606211"/>
                <a:ext cx="635480" cy="4000960"/>
              </a:xfrm>
              <a:prstGeom prst="upArrow">
                <a:avLst>
                  <a:gd name="adj1" fmla="val 50000"/>
                  <a:gd name="adj2" fmla="val 50000"/>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grpSp>
      <p:grpSp>
        <p:nvGrpSpPr>
          <p:cNvPr id="699" name="Google Shape;699;p20"/>
          <p:cNvGrpSpPr/>
          <p:nvPr/>
        </p:nvGrpSpPr>
        <p:grpSpPr>
          <a:xfrm>
            <a:off x="-663156" y="2481130"/>
            <a:ext cx="2304182" cy="2304182"/>
            <a:chOff x="-1208135" y="1844281"/>
            <a:chExt cx="3308224" cy="3308224"/>
          </a:xfrm>
        </p:grpSpPr>
        <p:sp>
          <p:nvSpPr>
            <p:cNvPr id="700" name="Google Shape;700;p20"/>
            <p:cNvSpPr/>
            <p:nvPr/>
          </p:nvSpPr>
          <p:spPr>
            <a:xfrm>
              <a:off x="-1208135" y="1844281"/>
              <a:ext cx="3308224" cy="3308224"/>
            </a:xfrm>
            <a:prstGeom prst="pie">
              <a:avLst>
                <a:gd name="adj1" fmla="val 16218816"/>
                <a:gd name="adj2" fmla="val 5400000"/>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dirty="0">
                <a:solidFill>
                  <a:schemeClr val="dk1"/>
                </a:solidFill>
                <a:latin typeface="Arial"/>
                <a:ea typeface="Arial"/>
                <a:cs typeface="Arial"/>
                <a:sym typeface="Arial"/>
              </a:endParaRPr>
            </a:p>
          </p:txBody>
        </p:sp>
        <p:sp>
          <p:nvSpPr>
            <p:cNvPr id="701" name="Google Shape;701;p20"/>
            <p:cNvSpPr txBox="1"/>
            <p:nvPr/>
          </p:nvSpPr>
          <p:spPr>
            <a:xfrm>
              <a:off x="203291" y="3190471"/>
              <a:ext cx="1780929" cy="5744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a:ea typeface="Arial"/>
                  <a:cs typeface="Arial"/>
                  <a:sym typeface="Arial"/>
                </a:rPr>
                <a:t>GenAI</a:t>
              </a:r>
            </a:p>
          </p:txBody>
        </p:sp>
      </p:grpSp>
      <p:sp>
        <p:nvSpPr>
          <p:cNvPr id="702" name="Google Shape;702;p20"/>
          <p:cNvSpPr txBox="1"/>
          <p:nvPr/>
        </p:nvSpPr>
        <p:spPr>
          <a:xfrm>
            <a:off x="457200" y="6072093"/>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sp>
        <p:nvSpPr>
          <p:cNvPr id="703" name="Google Shape;703;p20"/>
          <p:cNvSpPr txBox="1"/>
          <p:nvPr/>
        </p:nvSpPr>
        <p:spPr>
          <a:xfrm>
            <a:off x="5338354" y="5081821"/>
            <a:ext cx="4153989" cy="66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67" b="0" i="0" u="none" strike="noStrike" cap="none" dirty="0">
                <a:solidFill>
                  <a:srgbClr val="000000"/>
                </a:solidFill>
                <a:latin typeface="Arial"/>
                <a:ea typeface="Arial"/>
                <a:cs typeface="Arial"/>
                <a:sym typeface="Arial"/>
              </a:rPr>
              <a:t>Power-seeking AI model with </a:t>
            </a:r>
            <a:br>
              <a:rPr lang="en-US" sz="1867" b="0" i="0" u="none" strike="noStrike" cap="none" dirty="0">
                <a:solidFill>
                  <a:srgbClr val="000000"/>
                </a:solidFill>
                <a:latin typeface="Arial"/>
                <a:ea typeface="Arial"/>
                <a:cs typeface="Arial"/>
                <a:sym typeface="Arial"/>
              </a:rPr>
            </a:br>
            <a:r>
              <a:rPr lang="en-US" sz="1867" b="0" i="0" u="none" strike="noStrike" cap="none" dirty="0">
                <a:solidFill>
                  <a:srgbClr val="000000"/>
                </a:solidFill>
                <a:latin typeface="Arial"/>
                <a:ea typeface="Arial"/>
                <a:cs typeface="Arial"/>
                <a:sym typeface="Arial"/>
              </a:rPr>
              <a:t>goals </a:t>
            </a:r>
            <a:r>
              <a:rPr lang="en-US" sz="1867" dirty="0"/>
              <a:t>not </a:t>
            </a:r>
            <a:r>
              <a:rPr lang="en-US" sz="1867" b="0" i="0" u="none" strike="noStrike" cap="none" dirty="0">
                <a:solidFill>
                  <a:srgbClr val="000000"/>
                </a:solidFill>
                <a:latin typeface="Arial"/>
                <a:ea typeface="Arial"/>
                <a:cs typeface="Arial"/>
                <a:sym typeface="Arial"/>
              </a:rPr>
              <a:t>aligned with humanity</a:t>
            </a:r>
            <a:endParaRPr lang="en-US" dirty="0"/>
          </a:p>
        </p:txBody>
      </p:sp>
      <p:sp>
        <p:nvSpPr>
          <p:cNvPr id="704" name="Google Shape;704;p20"/>
          <p:cNvSpPr txBox="1"/>
          <p:nvPr/>
        </p:nvSpPr>
        <p:spPr>
          <a:xfrm>
            <a:off x="5338354" y="2451754"/>
            <a:ext cx="4517795" cy="66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67"/>
              <a:buFont typeface="Arial"/>
              <a:buNone/>
            </a:pPr>
            <a:r>
              <a:rPr lang="en-US" sz="1867" b="0" i="0" u="none" strike="noStrike" cap="none" dirty="0">
                <a:solidFill>
                  <a:srgbClr val="000000"/>
                </a:solidFill>
                <a:latin typeface="Arial"/>
                <a:ea typeface="Arial"/>
                <a:cs typeface="Arial"/>
                <a:sym typeface="Arial"/>
              </a:rPr>
              <a:t>Mass production of misinformation and deepfakes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21"/>
          <p:cNvSpPr/>
          <p:nvPr/>
        </p:nvSpPr>
        <p:spPr>
          <a:xfrm>
            <a:off x="457394" y="3587007"/>
            <a:ext cx="5447124" cy="711199"/>
          </a:xfrm>
          <a:prstGeom prst="rect">
            <a:avLst/>
          </a:prstGeom>
          <a:solidFill>
            <a:srgbClr val="002856"/>
          </a:solidFill>
          <a:ln>
            <a:noFill/>
          </a:ln>
        </p:spPr>
        <p:txBody>
          <a:bodyPr spcFirstLastPara="1" wrap="square" lIns="853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dirty="0">
                <a:solidFill>
                  <a:srgbClr val="FFFFFF"/>
                </a:solidFill>
                <a:latin typeface="Arial"/>
                <a:ea typeface="Arial"/>
                <a:cs typeface="Arial"/>
                <a:sym typeface="Arial"/>
              </a:rPr>
              <a:t>Privacy and Security</a:t>
            </a:r>
            <a:endParaRPr lang="en-US" sz="1800" b="0" i="0" u="none" strike="noStrike" cap="none" dirty="0">
              <a:solidFill>
                <a:srgbClr val="FFFFFF"/>
              </a:solidFill>
              <a:latin typeface="Arial"/>
              <a:ea typeface="Arial"/>
              <a:cs typeface="Arial"/>
              <a:sym typeface="Arial"/>
            </a:endParaRPr>
          </a:p>
        </p:txBody>
      </p:sp>
      <p:sp>
        <p:nvSpPr>
          <p:cNvPr id="710" name="Google Shape;710;p21"/>
          <p:cNvSpPr/>
          <p:nvPr/>
        </p:nvSpPr>
        <p:spPr>
          <a:xfrm>
            <a:off x="6286088" y="3587007"/>
            <a:ext cx="5449824" cy="711199"/>
          </a:xfrm>
          <a:prstGeom prst="rect">
            <a:avLst/>
          </a:prstGeom>
          <a:solidFill>
            <a:srgbClr val="002856"/>
          </a:solidFill>
          <a:ln>
            <a:noFill/>
          </a:ln>
        </p:spPr>
        <p:txBody>
          <a:bodyPr spcFirstLastPara="1" wrap="square" lIns="853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dirty="0">
                <a:solidFill>
                  <a:srgbClr val="FFFFFF"/>
                </a:solidFill>
                <a:latin typeface="Arial"/>
                <a:ea typeface="Arial"/>
                <a:cs typeface="Arial"/>
                <a:sym typeface="Arial"/>
              </a:rPr>
              <a:t>Governance</a:t>
            </a:r>
            <a:endParaRPr lang="en-US" sz="1800" b="0" i="0" u="none" strike="noStrike" cap="none" dirty="0">
              <a:solidFill>
                <a:srgbClr val="FFFFFF"/>
              </a:solidFill>
              <a:latin typeface="Arial"/>
              <a:ea typeface="Arial"/>
              <a:cs typeface="Arial"/>
              <a:sym typeface="Arial"/>
            </a:endParaRPr>
          </a:p>
        </p:txBody>
      </p:sp>
      <p:sp>
        <p:nvSpPr>
          <p:cNvPr id="711" name="Google Shape;711;p21"/>
          <p:cNvSpPr/>
          <p:nvPr/>
        </p:nvSpPr>
        <p:spPr>
          <a:xfrm>
            <a:off x="457394" y="1142726"/>
            <a:ext cx="5447124" cy="711199"/>
          </a:xfrm>
          <a:prstGeom prst="rect">
            <a:avLst/>
          </a:prstGeom>
          <a:solidFill>
            <a:srgbClr val="002856"/>
          </a:solidFill>
          <a:ln>
            <a:noFill/>
          </a:ln>
        </p:spPr>
        <p:txBody>
          <a:bodyPr spcFirstLastPara="1" wrap="square" lIns="853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dirty="0">
                <a:solidFill>
                  <a:srgbClr val="FFFFFF"/>
                </a:solidFill>
                <a:latin typeface="Arial"/>
                <a:ea typeface="Arial"/>
                <a:cs typeface="Arial"/>
                <a:sym typeface="Arial"/>
              </a:rPr>
              <a:t>Transparency</a:t>
            </a:r>
            <a:endParaRPr lang="en-US" sz="1800" b="0" i="0" u="none" strike="noStrike" cap="none" dirty="0">
              <a:solidFill>
                <a:srgbClr val="FFFFFF"/>
              </a:solidFill>
              <a:latin typeface="Arial"/>
              <a:ea typeface="Arial"/>
              <a:cs typeface="Arial"/>
              <a:sym typeface="Arial"/>
            </a:endParaRPr>
          </a:p>
        </p:txBody>
      </p:sp>
      <p:sp>
        <p:nvSpPr>
          <p:cNvPr id="712" name="Google Shape;712;p21"/>
          <p:cNvSpPr/>
          <p:nvPr/>
        </p:nvSpPr>
        <p:spPr>
          <a:xfrm>
            <a:off x="6286088" y="1142803"/>
            <a:ext cx="5449824" cy="711043"/>
          </a:xfrm>
          <a:prstGeom prst="rect">
            <a:avLst/>
          </a:prstGeom>
          <a:solidFill>
            <a:srgbClr val="002856"/>
          </a:solidFill>
          <a:ln>
            <a:noFill/>
          </a:ln>
        </p:spPr>
        <p:txBody>
          <a:bodyPr spcFirstLastPara="1" wrap="square" lIns="853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dirty="0">
                <a:solidFill>
                  <a:srgbClr val="FFFFFF"/>
                </a:solidFill>
                <a:latin typeface="Arial"/>
                <a:ea typeface="Arial"/>
                <a:cs typeface="Arial"/>
                <a:sym typeface="Arial"/>
              </a:rPr>
              <a:t>Bias and Accuracy</a:t>
            </a:r>
            <a:endParaRPr lang="en-US" sz="1800" b="0" i="0" u="none" strike="noStrike" cap="none" dirty="0">
              <a:solidFill>
                <a:srgbClr val="FFFFFF"/>
              </a:solidFill>
              <a:latin typeface="Arial"/>
              <a:ea typeface="Arial"/>
              <a:cs typeface="Arial"/>
              <a:sym typeface="Arial"/>
            </a:endParaRPr>
          </a:p>
        </p:txBody>
      </p:sp>
      <p:sp>
        <p:nvSpPr>
          <p:cNvPr id="713" name="Google Shape;713;p21"/>
          <p:cNvSpPr/>
          <p:nvPr/>
        </p:nvSpPr>
        <p:spPr>
          <a:xfrm>
            <a:off x="457394" y="4310398"/>
            <a:ext cx="5447124" cy="1056700"/>
          </a:xfrm>
          <a:prstGeom prst="rect">
            <a:avLst/>
          </a:prstGeom>
          <a:noFill/>
          <a:ln>
            <a:noFill/>
          </a:ln>
        </p:spPr>
        <p:txBody>
          <a:bodyPr spcFirstLastPara="1" wrap="square" lIns="0" tIns="121900" rIns="0" bIns="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Be careful with intellectual property </a:t>
            </a:r>
            <a:r>
              <a:rPr lang="en-US" sz="1800" b="0" i="0" u="none" strike="noStrike" cap="none" dirty="0">
                <a:solidFill>
                  <a:schemeClr val="lt1"/>
                </a:solidFill>
                <a:latin typeface="Arial"/>
                <a:ea typeface="Arial"/>
                <a:cs typeface="Arial"/>
                <a:sym typeface="Arial"/>
              </a:rPr>
              <a:t/>
            </a:r>
            <a:br>
              <a:rPr lang="en-US" sz="1800" b="0" i="0" u="none" strike="noStrike" cap="none" dirty="0">
                <a:solidFill>
                  <a:schemeClr val="lt1"/>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and private data.</a:t>
            </a:r>
          </a:p>
          <a:p>
            <a:pPr marL="0" marR="0" lvl="0" indent="0" algn="l" rtl="0">
              <a:lnSpc>
                <a:spcPct val="100000"/>
              </a:lnSpc>
              <a:spcBef>
                <a:spcPts val="800"/>
              </a:spcBef>
              <a:spcAft>
                <a:spcPts val="0"/>
              </a:spcAft>
              <a:buNone/>
            </a:pPr>
            <a:r>
              <a:rPr lang="en-US" sz="1800" b="0" i="1" u="none" strike="noStrike" cap="none" dirty="0">
                <a:solidFill>
                  <a:srgbClr val="000000"/>
                </a:solidFill>
                <a:latin typeface="Arial"/>
                <a:ea typeface="Arial"/>
                <a:cs typeface="Arial"/>
                <a:sym typeface="Arial"/>
              </a:rPr>
              <a:t>Synthetic data, third-party learning and copyrights</a:t>
            </a:r>
          </a:p>
        </p:txBody>
      </p:sp>
      <p:sp>
        <p:nvSpPr>
          <p:cNvPr id="714" name="Google Shape;714;p21"/>
          <p:cNvSpPr/>
          <p:nvPr/>
        </p:nvSpPr>
        <p:spPr>
          <a:xfrm>
            <a:off x="6286088" y="4310396"/>
            <a:ext cx="5449824" cy="779701"/>
          </a:xfrm>
          <a:prstGeom prst="rect">
            <a:avLst/>
          </a:prstGeom>
          <a:noFill/>
          <a:ln>
            <a:noFill/>
          </a:ln>
        </p:spPr>
        <p:txBody>
          <a:bodyPr spcFirstLastPara="1" wrap="square" lIns="0" tIns="121900" rIns="0" bIns="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Promote tolerance.</a:t>
            </a:r>
          </a:p>
          <a:p>
            <a:pPr marL="0" marR="0" lvl="0" indent="0" algn="l" rtl="0">
              <a:lnSpc>
                <a:spcPct val="100000"/>
              </a:lnSpc>
              <a:spcBef>
                <a:spcPts val="800"/>
              </a:spcBef>
              <a:spcAft>
                <a:spcPts val="0"/>
              </a:spcAft>
              <a:buNone/>
            </a:pPr>
            <a:r>
              <a:rPr lang="en-US" sz="1800" b="0" i="1" u="none" strike="noStrike" cap="none" dirty="0">
                <a:solidFill>
                  <a:srgbClr val="000000"/>
                </a:solidFill>
                <a:latin typeface="Arial"/>
                <a:ea typeface="Arial"/>
                <a:cs typeface="Arial"/>
                <a:sym typeface="Arial"/>
              </a:rPr>
              <a:t>Keep in beta, educate and embrace regulation</a:t>
            </a:r>
          </a:p>
        </p:txBody>
      </p:sp>
      <p:sp>
        <p:nvSpPr>
          <p:cNvPr id="715" name="Google Shape;715;p21"/>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Build Trustworthy Generative AI</a:t>
            </a:r>
          </a:p>
        </p:txBody>
      </p:sp>
      <p:pic>
        <p:nvPicPr>
          <p:cNvPr id="716" name="Google Shape;716;p21"/>
          <p:cNvPicPr preferRelativeResize="0"/>
          <p:nvPr/>
        </p:nvPicPr>
        <p:blipFill rotWithShape="1">
          <a:blip r:embed="rId3">
            <a:alphaModFix/>
          </a:blip>
          <a:srcRect/>
          <a:stretch/>
        </p:blipFill>
        <p:spPr>
          <a:xfrm>
            <a:off x="550351" y="1248208"/>
            <a:ext cx="643156" cy="500232"/>
          </a:xfrm>
          <a:prstGeom prst="rect">
            <a:avLst/>
          </a:prstGeom>
          <a:noFill/>
          <a:ln>
            <a:noFill/>
          </a:ln>
        </p:spPr>
      </p:pic>
      <p:pic>
        <p:nvPicPr>
          <p:cNvPr id="717" name="Google Shape;717;p21"/>
          <p:cNvPicPr preferRelativeResize="0"/>
          <p:nvPr/>
        </p:nvPicPr>
        <p:blipFill rotWithShape="1">
          <a:blip r:embed="rId4">
            <a:alphaModFix/>
          </a:blip>
          <a:srcRect/>
          <a:stretch/>
        </p:blipFill>
        <p:spPr>
          <a:xfrm>
            <a:off x="6375245" y="3692489"/>
            <a:ext cx="643156" cy="500232"/>
          </a:xfrm>
          <a:prstGeom prst="rect">
            <a:avLst/>
          </a:prstGeom>
          <a:noFill/>
          <a:ln>
            <a:noFill/>
          </a:ln>
        </p:spPr>
      </p:pic>
      <p:pic>
        <p:nvPicPr>
          <p:cNvPr id="718" name="Google Shape;718;p21"/>
          <p:cNvPicPr preferRelativeResize="0"/>
          <p:nvPr/>
        </p:nvPicPr>
        <p:blipFill rotWithShape="1">
          <a:blip r:embed="rId5">
            <a:alphaModFix/>
          </a:blip>
          <a:srcRect/>
          <a:stretch/>
        </p:blipFill>
        <p:spPr>
          <a:xfrm>
            <a:off x="550351" y="3692489"/>
            <a:ext cx="643156" cy="500232"/>
          </a:xfrm>
          <a:prstGeom prst="rect">
            <a:avLst/>
          </a:prstGeom>
          <a:noFill/>
          <a:ln>
            <a:noFill/>
          </a:ln>
        </p:spPr>
      </p:pic>
      <p:sp>
        <p:nvSpPr>
          <p:cNvPr id="719" name="Google Shape;719;p21"/>
          <p:cNvSpPr/>
          <p:nvPr/>
        </p:nvSpPr>
        <p:spPr>
          <a:xfrm>
            <a:off x="457394" y="1859685"/>
            <a:ext cx="5447124" cy="1333698"/>
          </a:xfrm>
          <a:prstGeom prst="rect">
            <a:avLst/>
          </a:prstGeom>
          <a:noFill/>
          <a:ln>
            <a:noFill/>
          </a:ln>
        </p:spPr>
        <p:txBody>
          <a:bodyPr spcFirstLastPara="1" wrap="square" lIns="0" tIns="121900" rIns="0" bIns="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Make sure the output is always recognizable as machine-generated.</a:t>
            </a:r>
            <a:endParaRPr lang="en-US" dirty="0"/>
          </a:p>
          <a:p>
            <a:pPr marL="0" marR="0" lvl="0" indent="0" algn="l" rtl="0">
              <a:lnSpc>
                <a:spcPct val="100000"/>
              </a:lnSpc>
              <a:spcBef>
                <a:spcPts val="800"/>
              </a:spcBef>
              <a:spcAft>
                <a:spcPts val="0"/>
              </a:spcAft>
              <a:buNone/>
            </a:pPr>
            <a:r>
              <a:rPr lang="en-US" sz="1800" b="0" i="1" u="none" strike="noStrike" cap="none" dirty="0">
                <a:solidFill>
                  <a:srgbClr val="000000"/>
                </a:solidFill>
                <a:latin typeface="Arial"/>
                <a:ea typeface="Arial"/>
                <a:cs typeface="Arial"/>
                <a:sym typeface="Arial"/>
              </a:rPr>
              <a:t>Notifications in text, watermarks in images </a:t>
            </a:r>
            <a:br>
              <a:rPr lang="en-US" sz="1800" b="0" i="1" u="none" strike="noStrike" cap="none" dirty="0">
                <a:solidFill>
                  <a:srgbClr val="000000"/>
                </a:solidFill>
                <a:latin typeface="Arial"/>
                <a:ea typeface="Arial"/>
                <a:cs typeface="Arial"/>
                <a:sym typeface="Arial"/>
              </a:rPr>
            </a:br>
            <a:r>
              <a:rPr lang="en-US" sz="1800" b="0" i="1" u="none" strike="noStrike" cap="none" dirty="0">
                <a:solidFill>
                  <a:srgbClr val="000000"/>
                </a:solidFill>
                <a:latin typeface="Arial"/>
                <a:ea typeface="Arial"/>
                <a:cs typeface="Arial"/>
                <a:sym typeface="Arial"/>
              </a:rPr>
              <a:t>or identification through voice</a:t>
            </a:r>
          </a:p>
        </p:txBody>
      </p:sp>
      <p:sp>
        <p:nvSpPr>
          <p:cNvPr id="720" name="Google Shape;720;p21"/>
          <p:cNvSpPr/>
          <p:nvPr/>
        </p:nvSpPr>
        <p:spPr>
          <a:xfrm>
            <a:off x="6286088" y="1859685"/>
            <a:ext cx="5449824" cy="1333678"/>
          </a:xfrm>
          <a:prstGeom prst="rect">
            <a:avLst/>
          </a:prstGeom>
          <a:noFill/>
          <a:ln>
            <a:noFill/>
          </a:ln>
        </p:spPr>
        <p:txBody>
          <a:bodyPr spcFirstLastPara="1" wrap="square" lIns="0" tIns="121900" rIns="0" bIns="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Make use of reinforcement learning through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human feedback.</a:t>
            </a:r>
            <a:endParaRPr lang="en-US" dirty="0"/>
          </a:p>
          <a:p>
            <a:pPr marL="0" marR="0" lvl="0" indent="0" algn="l" rtl="0">
              <a:lnSpc>
                <a:spcPct val="100000"/>
              </a:lnSpc>
              <a:spcBef>
                <a:spcPts val="800"/>
              </a:spcBef>
              <a:spcAft>
                <a:spcPts val="0"/>
              </a:spcAft>
              <a:buNone/>
            </a:pPr>
            <a:r>
              <a:rPr lang="en-US" sz="1800" b="0" i="1" u="none" strike="noStrike" cap="none" dirty="0">
                <a:solidFill>
                  <a:srgbClr val="000000"/>
                </a:solidFill>
                <a:latin typeface="Arial"/>
                <a:ea typeface="Arial"/>
                <a:cs typeface="Arial"/>
                <a:sym typeface="Arial"/>
              </a:rPr>
              <a:t>Allow human intervention, be aware of trolling, </a:t>
            </a:r>
            <a:br>
              <a:rPr lang="en-US" sz="1800" b="0" i="1" u="none" strike="noStrike" cap="none" dirty="0">
                <a:solidFill>
                  <a:srgbClr val="000000"/>
                </a:solidFill>
                <a:latin typeface="Arial"/>
                <a:ea typeface="Arial"/>
                <a:cs typeface="Arial"/>
                <a:sym typeface="Arial"/>
              </a:rPr>
            </a:br>
            <a:r>
              <a:rPr lang="en-US" sz="1800" b="0" i="1" u="none" strike="noStrike" cap="none" dirty="0">
                <a:solidFill>
                  <a:srgbClr val="000000"/>
                </a:solidFill>
                <a:latin typeface="Arial"/>
                <a:ea typeface="Arial"/>
                <a:cs typeface="Arial"/>
                <a:sym typeface="Arial"/>
              </a:rPr>
              <a:t>and build “AI therapy” skills</a:t>
            </a:r>
          </a:p>
        </p:txBody>
      </p:sp>
      <p:pic>
        <p:nvPicPr>
          <p:cNvPr id="721" name="Google Shape;721;p21"/>
          <p:cNvPicPr preferRelativeResize="0"/>
          <p:nvPr/>
        </p:nvPicPr>
        <p:blipFill rotWithShape="1">
          <a:blip r:embed="rId6">
            <a:alphaModFix/>
          </a:blip>
          <a:srcRect/>
          <a:stretch/>
        </p:blipFill>
        <p:spPr>
          <a:xfrm>
            <a:off x="6369717" y="1248208"/>
            <a:ext cx="648683" cy="504531"/>
          </a:xfrm>
          <a:prstGeom prst="rect">
            <a:avLst/>
          </a:prstGeom>
          <a:noFill/>
          <a:ln>
            <a:noFill/>
          </a:ln>
        </p:spPr>
      </p:pic>
      <p:sp>
        <p:nvSpPr>
          <p:cNvPr id="722" name="Google Shape;722;p21"/>
          <p:cNvSpPr txBox="1"/>
          <p:nvPr/>
        </p:nvSpPr>
        <p:spPr>
          <a:xfrm>
            <a:off x="457200" y="6072093"/>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For more information, see </a:t>
            </a:r>
            <a:r>
              <a:rPr lang="en-US" sz="1000" b="0" i="0" u="none" strike="noStrike" cap="none" dirty="0">
                <a:solidFill>
                  <a:srgbClr val="6F7878"/>
                </a:solidFill>
                <a:latin typeface="Arial"/>
                <a:ea typeface="Arial"/>
                <a:cs typeface="Arial"/>
                <a:sym typeface="Arial"/>
                <a:hlinkClick r:id="rId7"/>
              </a:rPr>
              <a:t>How to Responsibly Use ChatGPT (and Other LLM Applications) in Your Business Interactions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Introduction to Generative AI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AI and Sustainability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4" name="Google Shape;734;p23"/>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Balancing AI Energy and Emissions Impacts </a:t>
            </a:r>
            <a:endParaRPr lang="en-US" dirty="0"/>
          </a:p>
        </p:txBody>
      </p:sp>
      <p:grpSp>
        <p:nvGrpSpPr>
          <p:cNvPr id="2" name="Group 1">
            <a:extLst>
              <a:ext uri="{FF2B5EF4-FFF2-40B4-BE49-F238E27FC236}">
                <a16:creationId xmlns:a16="http://schemas.microsoft.com/office/drawing/2014/main" xmlns="" id="{F6B9291E-714C-53BD-69DD-E0D658E8A972}"/>
              </a:ext>
            </a:extLst>
          </p:cNvPr>
          <p:cNvGrpSpPr/>
          <p:nvPr/>
        </p:nvGrpSpPr>
        <p:grpSpPr>
          <a:xfrm>
            <a:off x="1473427" y="1259226"/>
            <a:ext cx="9676104" cy="4631165"/>
            <a:chOff x="475893" y="1297384"/>
            <a:chExt cx="9075202" cy="4343562"/>
          </a:xfrm>
        </p:grpSpPr>
        <p:cxnSp>
          <p:nvCxnSpPr>
            <p:cNvPr id="732" name="Google Shape;732;p23"/>
            <p:cNvCxnSpPr>
              <a:stCxn id="733" idx="0"/>
            </p:cNvCxnSpPr>
            <p:nvPr/>
          </p:nvCxnSpPr>
          <p:spPr>
            <a:xfrm>
              <a:off x="475893" y="2454632"/>
              <a:ext cx="8380200" cy="0"/>
            </a:xfrm>
            <a:prstGeom prst="straightConnector1">
              <a:avLst/>
            </a:prstGeom>
            <a:noFill/>
            <a:ln w="19050" cap="flat" cmpd="sng">
              <a:solidFill>
                <a:srgbClr val="D3D3D3"/>
              </a:solidFill>
              <a:prstDash val="dash"/>
              <a:round/>
              <a:headEnd type="none" w="sm" len="sm"/>
              <a:tailEnd type="none" w="sm" len="sm"/>
            </a:ln>
          </p:spPr>
        </p:cxnSp>
        <p:sp>
          <p:nvSpPr>
            <p:cNvPr id="737" name="Google Shape;737;p23"/>
            <p:cNvSpPr txBox="1"/>
            <p:nvPr/>
          </p:nvSpPr>
          <p:spPr>
            <a:xfrm>
              <a:off x="4859633" y="2757847"/>
              <a:ext cx="3996381" cy="54382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By 2030, AI may consume up to </a:t>
              </a:r>
              <a:br>
                <a:rPr lang="en-US" sz="1800" b="0" i="0" u="none" strike="noStrike" cap="none" dirty="0">
                  <a:solidFill>
                    <a:srgbClr val="000000"/>
                  </a:solidFill>
                  <a:latin typeface="Arial"/>
                  <a:ea typeface="Arial"/>
                  <a:cs typeface="Arial"/>
                  <a:sym typeface="Arial"/>
                </a:rPr>
              </a:br>
              <a:r>
                <a:rPr lang="en-US" sz="1800" b="1" i="0" u="none" strike="noStrike" cap="none" dirty="0">
                  <a:solidFill>
                    <a:srgbClr val="000000"/>
                  </a:solidFill>
                  <a:latin typeface="Arial"/>
                  <a:ea typeface="Arial"/>
                  <a:cs typeface="Arial"/>
                  <a:sym typeface="Arial"/>
                </a:rPr>
                <a:t>3.5% </a:t>
              </a:r>
              <a:r>
                <a:rPr lang="en-US" sz="1800" b="0" i="0" u="none" strike="noStrike" cap="none" dirty="0">
                  <a:solidFill>
                    <a:srgbClr val="000000"/>
                  </a:solidFill>
                  <a:latin typeface="Arial"/>
                  <a:ea typeface="Arial"/>
                  <a:cs typeface="Arial"/>
                  <a:sym typeface="Arial"/>
                </a:rPr>
                <a:t>of the world’s electricity.</a:t>
              </a:r>
            </a:p>
          </p:txBody>
        </p:sp>
        <p:sp>
          <p:nvSpPr>
            <p:cNvPr id="738" name="Google Shape;738;p23"/>
            <p:cNvSpPr txBox="1"/>
            <p:nvPr/>
          </p:nvSpPr>
          <p:spPr>
            <a:xfrm>
              <a:off x="4859633" y="1591091"/>
              <a:ext cx="4691462" cy="54382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By 2030, AI has the potential to reduce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global CO</a:t>
              </a:r>
              <a:r>
                <a:rPr lang="en-US" sz="1800" b="0" i="0" u="none" strike="noStrike" cap="none" baseline="-25000" dirty="0">
                  <a:solidFill>
                    <a:srgbClr val="000000"/>
                  </a:solidFill>
                  <a:latin typeface="Arial"/>
                  <a:ea typeface="Arial"/>
                  <a:cs typeface="Arial"/>
                  <a:sym typeface="Arial"/>
                </a:rPr>
                <a:t>2</a:t>
              </a:r>
              <a:r>
                <a:rPr lang="en-US" sz="1800" b="0" i="0" u="none" strike="noStrike" cap="none" dirty="0">
                  <a:solidFill>
                    <a:srgbClr val="000000"/>
                  </a:solidFill>
                  <a:latin typeface="Arial"/>
                  <a:ea typeface="Arial"/>
                  <a:cs typeface="Arial"/>
                  <a:sym typeface="Arial"/>
                </a:rPr>
                <a:t>e emissions by </a:t>
              </a:r>
              <a:r>
                <a:rPr lang="en-US" sz="1800" b="1" i="0" u="none" strike="noStrike" cap="none" dirty="0">
                  <a:solidFill>
                    <a:srgbClr val="000000"/>
                  </a:solidFill>
                  <a:latin typeface="Arial"/>
                  <a:ea typeface="Arial"/>
                  <a:cs typeface="Arial"/>
                  <a:sym typeface="Arial"/>
                </a:rPr>
                <a:t>5% to 15%</a:t>
              </a:r>
              <a:r>
                <a:rPr lang="en-US" sz="1800" b="0" i="0" u="none" strike="noStrike" cap="none" dirty="0">
                  <a:solidFill>
                    <a:srgbClr val="000000"/>
                  </a:solidFill>
                  <a:latin typeface="Arial"/>
                  <a:ea typeface="Arial"/>
                  <a:cs typeface="Arial"/>
                  <a:sym typeface="Arial"/>
                </a:rPr>
                <a:t>.</a:t>
              </a:r>
            </a:p>
          </p:txBody>
        </p:sp>
        <p:grpSp>
          <p:nvGrpSpPr>
            <p:cNvPr id="739" name="Google Shape;739;p23"/>
            <p:cNvGrpSpPr/>
            <p:nvPr/>
          </p:nvGrpSpPr>
          <p:grpSpPr>
            <a:xfrm>
              <a:off x="475893" y="1297384"/>
              <a:ext cx="3486012" cy="4343562"/>
              <a:chOff x="475894" y="1297384"/>
              <a:chExt cx="2897530" cy="3610315"/>
            </a:xfrm>
          </p:grpSpPr>
          <p:grpSp>
            <p:nvGrpSpPr>
              <p:cNvPr id="740" name="Google Shape;740;p23"/>
              <p:cNvGrpSpPr/>
              <p:nvPr/>
            </p:nvGrpSpPr>
            <p:grpSpPr>
              <a:xfrm>
                <a:off x="475894" y="1297384"/>
                <a:ext cx="2897530" cy="3610315"/>
                <a:chOff x="885217" y="2176567"/>
                <a:chExt cx="2230729" cy="2779483"/>
              </a:xfrm>
            </p:grpSpPr>
            <p:sp>
              <p:nvSpPr>
                <p:cNvPr id="733" name="Google Shape;733;p23"/>
                <p:cNvSpPr/>
                <p:nvPr/>
              </p:nvSpPr>
              <p:spPr>
                <a:xfrm>
                  <a:off x="885217" y="2917100"/>
                  <a:ext cx="2230729" cy="2038950"/>
                </a:xfrm>
                <a:custGeom>
                  <a:avLst/>
                  <a:gdLst/>
                  <a:ahLst/>
                  <a:cxnLst/>
                  <a:rect l="l" t="t" r="r" b="b"/>
                  <a:pathLst>
                    <a:path w="2230729" h="2038950" extrusionOk="0">
                      <a:moveTo>
                        <a:pt x="0" y="0"/>
                      </a:moveTo>
                      <a:lnTo>
                        <a:pt x="309219" y="547769"/>
                      </a:lnTo>
                      <a:lnTo>
                        <a:pt x="309599" y="545112"/>
                      </a:lnTo>
                      <a:lnTo>
                        <a:pt x="403097" y="535717"/>
                      </a:lnTo>
                      <a:lnTo>
                        <a:pt x="402431" y="560486"/>
                      </a:lnTo>
                      <a:lnTo>
                        <a:pt x="416508" y="598636"/>
                      </a:lnTo>
                      <a:lnTo>
                        <a:pt x="424022" y="640582"/>
                      </a:lnTo>
                      <a:lnTo>
                        <a:pt x="361151" y="775437"/>
                      </a:lnTo>
                      <a:lnTo>
                        <a:pt x="312357" y="885712"/>
                      </a:lnTo>
                      <a:lnTo>
                        <a:pt x="293810" y="1000542"/>
                      </a:lnTo>
                      <a:lnTo>
                        <a:pt x="313689" y="1151340"/>
                      </a:lnTo>
                      <a:lnTo>
                        <a:pt x="315306" y="1293312"/>
                      </a:lnTo>
                      <a:lnTo>
                        <a:pt x="404429" y="1550494"/>
                      </a:lnTo>
                      <a:lnTo>
                        <a:pt x="470533" y="1396090"/>
                      </a:lnTo>
                      <a:lnTo>
                        <a:pt x="513716" y="1656878"/>
                      </a:lnTo>
                      <a:lnTo>
                        <a:pt x="542155" y="1844213"/>
                      </a:lnTo>
                      <a:lnTo>
                        <a:pt x="600841" y="1693985"/>
                      </a:lnTo>
                      <a:lnTo>
                        <a:pt x="660097" y="1888342"/>
                      </a:lnTo>
                      <a:lnTo>
                        <a:pt x="1032758" y="2038950"/>
                      </a:lnTo>
                      <a:lnTo>
                        <a:pt x="1324095" y="1816407"/>
                      </a:lnTo>
                      <a:lnTo>
                        <a:pt x="1334177" y="1965402"/>
                      </a:lnTo>
                      <a:lnTo>
                        <a:pt x="1647390" y="1662288"/>
                      </a:lnTo>
                      <a:lnTo>
                        <a:pt x="1582712" y="1481216"/>
                      </a:lnTo>
                      <a:lnTo>
                        <a:pt x="1740032" y="1561028"/>
                      </a:lnTo>
                      <a:lnTo>
                        <a:pt x="1829345" y="1476377"/>
                      </a:lnTo>
                      <a:lnTo>
                        <a:pt x="1828394" y="1474953"/>
                      </a:lnTo>
                      <a:lnTo>
                        <a:pt x="1841234" y="1463565"/>
                      </a:lnTo>
                      <a:lnTo>
                        <a:pt x="1666794" y="1131886"/>
                      </a:lnTo>
                      <a:lnTo>
                        <a:pt x="1864442" y="1423327"/>
                      </a:lnTo>
                      <a:lnTo>
                        <a:pt x="1881943" y="1388498"/>
                      </a:lnTo>
                      <a:lnTo>
                        <a:pt x="1882134" y="1388783"/>
                      </a:lnTo>
                      <a:lnTo>
                        <a:pt x="1921701" y="1328615"/>
                      </a:lnTo>
                      <a:lnTo>
                        <a:pt x="1866725" y="1103320"/>
                      </a:lnTo>
                      <a:lnTo>
                        <a:pt x="1980958" y="1238744"/>
                      </a:lnTo>
                      <a:lnTo>
                        <a:pt x="1892026" y="858475"/>
                      </a:lnTo>
                      <a:lnTo>
                        <a:pt x="1964788" y="638305"/>
                      </a:lnTo>
                      <a:lnTo>
                        <a:pt x="2021572" y="831808"/>
                      </a:lnTo>
                      <a:lnTo>
                        <a:pt x="2065610" y="345440"/>
                      </a:lnTo>
                      <a:lnTo>
                        <a:pt x="2185645" y="40333"/>
                      </a:lnTo>
                      <a:lnTo>
                        <a:pt x="2230730" y="3132"/>
                      </a:lnTo>
                    </a:path>
                  </a:pathLst>
                </a:custGeom>
                <a:solidFill>
                  <a:srgbClr val="009AD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sp>
              <p:nvSpPr>
                <p:cNvPr id="741" name="Google Shape;741;p23"/>
                <p:cNvSpPr/>
                <p:nvPr/>
              </p:nvSpPr>
              <p:spPr>
                <a:xfrm>
                  <a:off x="885217" y="2176567"/>
                  <a:ext cx="2230634" cy="743665"/>
                </a:xfrm>
                <a:custGeom>
                  <a:avLst/>
                  <a:gdLst/>
                  <a:ahLst/>
                  <a:cxnLst/>
                  <a:rect l="l" t="t" r="r" b="b"/>
                  <a:pathLst>
                    <a:path w="2230634" h="558303" extrusionOk="0">
                      <a:moveTo>
                        <a:pt x="0" y="555171"/>
                      </a:moveTo>
                      <a:lnTo>
                        <a:pt x="356776" y="465680"/>
                      </a:lnTo>
                      <a:lnTo>
                        <a:pt x="436672" y="235450"/>
                      </a:lnTo>
                      <a:lnTo>
                        <a:pt x="663902" y="86740"/>
                      </a:lnTo>
                      <a:lnTo>
                        <a:pt x="905113" y="256233"/>
                      </a:lnTo>
                      <a:lnTo>
                        <a:pt x="971313" y="173384"/>
                      </a:lnTo>
                      <a:lnTo>
                        <a:pt x="1201396" y="113502"/>
                      </a:lnTo>
                      <a:lnTo>
                        <a:pt x="1394955" y="0"/>
                      </a:lnTo>
                      <a:lnTo>
                        <a:pt x="1493494" y="83133"/>
                      </a:lnTo>
                      <a:lnTo>
                        <a:pt x="1492163" y="117488"/>
                      </a:lnTo>
                      <a:lnTo>
                        <a:pt x="1837144" y="315736"/>
                      </a:lnTo>
                      <a:lnTo>
                        <a:pt x="1897352" y="271797"/>
                      </a:lnTo>
                      <a:lnTo>
                        <a:pt x="1897352" y="154784"/>
                      </a:lnTo>
                      <a:lnTo>
                        <a:pt x="2023094" y="204986"/>
                      </a:lnTo>
                      <a:lnTo>
                        <a:pt x="2026518" y="239530"/>
                      </a:lnTo>
                      <a:lnTo>
                        <a:pt x="2088628" y="330256"/>
                      </a:lnTo>
                      <a:lnTo>
                        <a:pt x="2088628" y="426106"/>
                      </a:lnTo>
                      <a:lnTo>
                        <a:pt x="2230635" y="558303"/>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grpSp>
          <p:sp>
            <p:nvSpPr>
              <p:cNvPr id="742" name="Google Shape;742;p23"/>
              <p:cNvSpPr/>
              <p:nvPr/>
            </p:nvSpPr>
            <p:spPr>
              <a:xfrm>
                <a:off x="1080043" y="2481817"/>
                <a:ext cx="1970685" cy="21594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Negative Impacts</a:t>
                </a:r>
                <a:endParaRPr lang="en-US" dirty="0"/>
              </a:p>
            </p:txBody>
          </p:sp>
          <p:sp>
            <p:nvSpPr>
              <p:cNvPr id="743" name="Google Shape;743;p23"/>
              <p:cNvSpPr/>
              <p:nvPr/>
            </p:nvSpPr>
            <p:spPr>
              <a:xfrm>
                <a:off x="1080043" y="1869967"/>
                <a:ext cx="1973083" cy="21594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Positive Impacts</a:t>
                </a:r>
                <a:endParaRPr lang="en-US" dirty="0"/>
              </a:p>
            </p:txBody>
          </p:sp>
        </p:grpSp>
        <p:grpSp>
          <p:nvGrpSpPr>
            <p:cNvPr id="744" name="Google Shape;744;p23"/>
            <p:cNvGrpSpPr/>
            <p:nvPr/>
          </p:nvGrpSpPr>
          <p:grpSpPr>
            <a:xfrm>
              <a:off x="3925238" y="1562291"/>
              <a:ext cx="891383" cy="1752107"/>
              <a:chOff x="3869504" y="1408668"/>
              <a:chExt cx="1006258" cy="1977904"/>
            </a:xfrm>
          </p:grpSpPr>
          <p:pic>
            <p:nvPicPr>
              <p:cNvPr id="745" name="Google Shape;745;p23"/>
              <p:cNvPicPr preferRelativeResize="0"/>
              <p:nvPr/>
            </p:nvPicPr>
            <p:blipFill rotWithShape="1">
              <a:blip r:embed="rId3">
                <a:alphaModFix/>
              </a:blip>
              <a:srcRect/>
              <a:stretch/>
            </p:blipFill>
            <p:spPr>
              <a:xfrm>
                <a:off x="3913534" y="2672943"/>
                <a:ext cx="917523" cy="713629"/>
              </a:xfrm>
              <a:prstGeom prst="rect">
                <a:avLst/>
              </a:prstGeom>
              <a:noFill/>
              <a:ln>
                <a:noFill/>
              </a:ln>
            </p:spPr>
          </p:pic>
          <p:pic>
            <p:nvPicPr>
              <p:cNvPr id="746" name="Google Shape;746;p23"/>
              <p:cNvPicPr preferRelativeResize="0"/>
              <p:nvPr/>
            </p:nvPicPr>
            <p:blipFill rotWithShape="1">
              <a:blip r:embed="rId4">
                <a:alphaModFix/>
              </a:blip>
              <a:srcRect/>
              <a:stretch/>
            </p:blipFill>
            <p:spPr>
              <a:xfrm>
                <a:off x="3869504" y="1408668"/>
                <a:ext cx="1006258" cy="782644"/>
              </a:xfrm>
              <a:prstGeom prst="rect">
                <a:avLst/>
              </a:prstGeom>
              <a:noFill/>
              <a:ln>
                <a:noFill/>
              </a:ln>
            </p:spPr>
          </p:pic>
        </p:grpSp>
      </p:grpSp>
      <p:sp>
        <p:nvSpPr>
          <p:cNvPr id="747" name="Google Shape;747;p23"/>
          <p:cNvSpPr txBox="1"/>
          <p:nvPr/>
        </p:nvSpPr>
        <p:spPr>
          <a:xfrm>
            <a:off x="457200" y="5928549"/>
            <a:ext cx="9398949" cy="430867"/>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chemeClr val="accent2"/>
                </a:solidFill>
                <a:latin typeface="Arial"/>
                <a:ea typeface="Arial"/>
                <a:cs typeface="Arial"/>
                <a:sym typeface="Arial"/>
              </a:rPr>
              <a:t>CO</a:t>
            </a:r>
            <a:r>
              <a:rPr lang="en-US" sz="1000" b="0" i="0" u="none" strike="noStrike" cap="none" baseline="-25000" dirty="0">
                <a:solidFill>
                  <a:schemeClr val="accent2"/>
                </a:solidFill>
                <a:latin typeface="Arial"/>
                <a:ea typeface="Arial"/>
                <a:cs typeface="Arial"/>
                <a:sym typeface="Arial"/>
              </a:rPr>
              <a:t>2</a:t>
            </a:r>
            <a:r>
              <a:rPr lang="en-US" sz="1000" b="0" i="0" u="none" strike="noStrike" cap="none" dirty="0">
                <a:solidFill>
                  <a:schemeClr val="accent2"/>
                </a:solidFill>
                <a:latin typeface="Arial"/>
                <a:ea typeface="Arial"/>
                <a:cs typeface="Arial"/>
                <a:sym typeface="Arial"/>
              </a:rPr>
              <a:t>e = carbon dioxide equivalent</a:t>
            </a:r>
          </a:p>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cxnSp>
        <p:nvCxnSpPr>
          <p:cNvPr id="752" name="Google Shape;752;p24"/>
          <p:cNvCxnSpPr/>
          <p:nvPr/>
        </p:nvCxnSpPr>
        <p:spPr>
          <a:xfrm rot="10800000">
            <a:off x="1115497" y="3579148"/>
            <a:ext cx="0" cy="398454"/>
          </a:xfrm>
          <a:prstGeom prst="straightConnector1">
            <a:avLst/>
          </a:prstGeom>
          <a:noFill/>
          <a:ln w="12700" cap="flat" cmpd="sng">
            <a:solidFill>
              <a:srgbClr val="6F7878"/>
            </a:solidFill>
            <a:prstDash val="solid"/>
            <a:round/>
            <a:headEnd type="none" w="sm" len="sm"/>
            <a:tailEnd type="triangle" w="med" len="med"/>
          </a:ln>
        </p:spPr>
      </p:cxnSp>
      <p:cxnSp>
        <p:nvCxnSpPr>
          <p:cNvPr id="753" name="Google Shape;753;p24"/>
          <p:cNvCxnSpPr/>
          <p:nvPr/>
        </p:nvCxnSpPr>
        <p:spPr>
          <a:xfrm>
            <a:off x="6533991" y="2280036"/>
            <a:ext cx="1327359" cy="0"/>
          </a:xfrm>
          <a:prstGeom prst="straightConnector1">
            <a:avLst/>
          </a:prstGeom>
          <a:noFill/>
          <a:ln w="12700" cap="flat" cmpd="sng">
            <a:solidFill>
              <a:srgbClr val="6F7878"/>
            </a:solidFill>
            <a:prstDash val="solid"/>
            <a:round/>
            <a:headEnd type="none" w="sm" len="sm"/>
            <a:tailEnd type="triangle" w="med" len="med"/>
          </a:ln>
        </p:spPr>
      </p:cxnSp>
      <p:cxnSp>
        <p:nvCxnSpPr>
          <p:cNvPr id="754" name="Google Shape;754;p24"/>
          <p:cNvCxnSpPr/>
          <p:nvPr/>
        </p:nvCxnSpPr>
        <p:spPr>
          <a:xfrm>
            <a:off x="6533991" y="1671587"/>
            <a:ext cx="1327359" cy="0"/>
          </a:xfrm>
          <a:prstGeom prst="straightConnector1">
            <a:avLst/>
          </a:prstGeom>
          <a:noFill/>
          <a:ln w="12700" cap="flat" cmpd="sng">
            <a:solidFill>
              <a:srgbClr val="6F7878"/>
            </a:solidFill>
            <a:prstDash val="solid"/>
            <a:round/>
            <a:headEnd type="none" w="sm" len="sm"/>
            <a:tailEnd type="triangle" w="med" len="med"/>
          </a:ln>
        </p:spPr>
      </p:cxnSp>
      <p:cxnSp>
        <p:nvCxnSpPr>
          <p:cNvPr id="755" name="Google Shape;755;p24"/>
          <p:cNvCxnSpPr/>
          <p:nvPr/>
        </p:nvCxnSpPr>
        <p:spPr>
          <a:xfrm>
            <a:off x="6533991" y="2970440"/>
            <a:ext cx="1327359" cy="0"/>
          </a:xfrm>
          <a:prstGeom prst="straightConnector1">
            <a:avLst/>
          </a:prstGeom>
          <a:noFill/>
          <a:ln w="12700" cap="flat" cmpd="sng">
            <a:solidFill>
              <a:srgbClr val="6F7878"/>
            </a:solidFill>
            <a:prstDash val="solid"/>
            <a:round/>
            <a:headEnd type="none" w="sm" len="sm"/>
            <a:tailEnd type="triangle" w="med" len="med"/>
          </a:ln>
        </p:spPr>
      </p:cxnSp>
      <p:cxnSp>
        <p:nvCxnSpPr>
          <p:cNvPr id="756" name="Google Shape;756;p24"/>
          <p:cNvCxnSpPr/>
          <p:nvPr/>
        </p:nvCxnSpPr>
        <p:spPr>
          <a:xfrm>
            <a:off x="6533991" y="3483520"/>
            <a:ext cx="1327359" cy="0"/>
          </a:xfrm>
          <a:prstGeom prst="straightConnector1">
            <a:avLst/>
          </a:prstGeom>
          <a:noFill/>
          <a:ln w="12700" cap="flat" cmpd="sng">
            <a:solidFill>
              <a:srgbClr val="6F7878"/>
            </a:solidFill>
            <a:prstDash val="solid"/>
            <a:round/>
            <a:headEnd type="none" w="sm" len="sm"/>
            <a:tailEnd type="triangle" w="med" len="med"/>
          </a:ln>
        </p:spPr>
      </p:cxnSp>
      <p:cxnSp>
        <p:nvCxnSpPr>
          <p:cNvPr id="757" name="Google Shape;757;p24"/>
          <p:cNvCxnSpPr/>
          <p:nvPr/>
        </p:nvCxnSpPr>
        <p:spPr>
          <a:xfrm>
            <a:off x="6533991" y="3977602"/>
            <a:ext cx="1327359" cy="0"/>
          </a:xfrm>
          <a:prstGeom prst="straightConnector1">
            <a:avLst/>
          </a:prstGeom>
          <a:noFill/>
          <a:ln w="12700" cap="flat" cmpd="sng">
            <a:solidFill>
              <a:srgbClr val="6F7878"/>
            </a:solidFill>
            <a:prstDash val="solid"/>
            <a:round/>
            <a:headEnd type="none" w="sm" len="sm"/>
            <a:tailEnd type="triangle" w="med" len="med"/>
          </a:ln>
        </p:spPr>
      </p:cxnSp>
      <p:cxnSp>
        <p:nvCxnSpPr>
          <p:cNvPr id="758" name="Google Shape;758;p24"/>
          <p:cNvCxnSpPr/>
          <p:nvPr/>
        </p:nvCxnSpPr>
        <p:spPr>
          <a:xfrm>
            <a:off x="6533991" y="4676838"/>
            <a:ext cx="1327359" cy="0"/>
          </a:xfrm>
          <a:prstGeom prst="straightConnector1">
            <a:avLst/>
          </a:prstGeom>
          <a:noFill/>
          <a:ln w="12700" cap="flat" cmpd="sng">
            <a:solidFill>
              <a:srgbClr val="6F7878"/>
            </a:solidFill>
            <a:prstDash val="solid"/>
            <a:round/>
            <a:headEnd type="none" w="sm" len="sm"/>
            <a:tailEnd type="triangle" w="med" len="med"/>
          </a:ln>
        </p:spPr>
      </p:cxnSp>
      <p:cxnSp>
        <p:nvCxnSpPr>
          <p:cNvPr id="759" name="Google Shape;759;p24"/>
          <p:cNvCxnSpPr/>
          <p:nvPr/>
        </p:nvCxnSpPr>
        <p:spPr>
          <a:xfrm>
            <a:off x="6533991" y="5283719"/>
            <a:ext cx="1327359" cy="0"/>
          </a:xfrm>
          <a:prstGeom prst="straightConnector1">
            <a:avLst/>
          </a:prstGeom>
          <a:noFill/>
          <a:ln w="12700" cap="flat" cmpd="sng">
            <a:solidFill>
              <a:srgbClr val="6F7878"/>
            </a:solidFill>
            <a:prstDash val="solid"/>
            <a:round/>
            <a:headEnd type="none" w="sm" len="sm"/>
            <a:tailEnd type="triangle" w="med" len="med"/>
          </a:ln>
        </p:spPr>
      </p:cxnSp>
      <p:cxnSp>
        <p:nvCxnSpPr>
          <p:cNvPr id="760" name="Google Shape;760;p24"/>
          <p:cNvCxnSpPr/>
          <p:nvPr/>
        </p:nvCxnSpPr>
        <p:spPr>
          <a:xfrm rot="10800000" flipH="1">
            <a:off x="2285382" y="2970441"/>
            <a:ext cx="1276957" cy="1"/>
          </a:xfrm>
          <a:prstGeom prst="straightConnector1">
            <a:avLst/>
          </a:prstGeom>
          <a:noFill/>
          <a:ln w="12700" cap="flat" cmpd="sng">
            <a:solidFill>
              <a:srgbClr val="6F7878"/>
            </a:solidFill>
            <a:prstDash val="solid"/>
            <a:round/>
            <a:headEnd type="none" w="sm" len="sm"/>
            <a:tailEnd type="triangle" w="med" len="med"/>
          </a:ln>
        </p:spPr>
      </p:cxnSp>
      <p:cxnSp>
        <p:nvCxnSpPr>
          <p:cNvPr id="761" name="Google Shape;761;p24"/>
          <p:cNvCxnSpPr/>
          <p:nvPr/>
        </p:nvCxnSpPr>
        <p:spPr>
          <a:xfrm>
            <a:off x="1704075" y="3483520"/>
            <a:ext cx="1858264" cy="0"/>
          </a:xfrm>
          <a:prstGeom prst="straightConnector1">
            <a:avLst/>
          </a:prstGeom>
          <a:noFill/>
          <a:ln w="12700" cap="flat" cmpd="sng">
            <a:solidFill>
              <a:srgbClr val="6F7878"/>
            </a:solidFill>
            <a:prstDash val="solid"/>
            <a:round/>
            <a:headEnd type="none" w="sm" len="sm"/>
            <a:tailEnd type="triangle" w="med" len="med"/>
          </a:ln>
        </p:spPr>
      </p:cxnSp>
      <p:cxnSp>
        <p:nvCxnSpPr>
          <p:cNvPr id="762" name="Google Shape;762;p24"/>
          <p:cNvCxnSpPr/>
          <p:nvPr/>
        </p:nvCxnSpPr>
        <p:spPr>
          <a:xfrm>
            <a:off x="2327182" y="4675638"/>
            <a:ext cx="1235157" cy="2400"/>
          </a:xfrm>
          <a:prstGeom prst="straightConnector1">
            <a:avLst/>
          </a:prstGeom>
          <a:noFill/>
          <a:ln w="12700" cap="flat" cmpd="sng">
            <a:solidFill>
              <a:srgbClr val="6F7878"/>
            </a:solidFill>
            <a:prstDash val="solid"/>
            <a:round/>
            <a:headEnd type="none" w="sm" len="sm"/>
            <a:tailEnd type="triangle" w="med" len="med"/>
          </a:ln>
        </p:spPr>
      </p:cxnSp>
      <p:cxnSp>
        <p:nvCxnSpPr>
          <p:cNvPr id="763" name="Google Shape;763;p24"/>
          <p:cNvCxnSpPr/>
          <p:nvPr/>
        </p:nvCxnSpPr>
        <p:spPr>
          <a:xfrm>
            <a:off x="2327182" y="5282519"/>
            <a:ext cx="1235157" cy="2400"/>
          </a:xfrm>
          <a:prstGeom prst="straightConnector1">
            <a:avLst/>
          </a:prstGeom>
          <a:noFill/>
          <a:ln w="12700" cap="flat" cmpd="sng">
            <a:solidFill>
              <a:srgbClr val="6F7878"/>
            </a:solidFill>
            <a:prstDash val="solid"/>
            <a:round/>
            <a:headEnd type="none" w="sm" len="sm"/>
            <a:tailEnd type="triangle" w="med" len="med"/>
          </a:ln>
        </p:spPr>
      </p:cxnSp>
      <p:cxnSp>
        <p:nvCxnSpPr>
          <p:cNvPr id="764" name="Google Shape;764;p24"/>
          <p:cNvCxnSpPr/>
          <p:nvPr/>
        </p:nvCxnSpPr>
        <p:spPr>
          <a:xfrm>
            <a:off x="2283050" y="1671587"/>
            <a:ext cx="1279289" cy="0"/>
          </a:xfrm>
          <a:prstGeom prst="straightConnector1">
            <a:avLst/>
          </a:prstGeom>
          <a:noFill/>
          <a:ln w="12700" cap="flat" cmpd="sng">
            <a:solidFill>
              <a:srgbClr val="6F7878"/>
            </a:solidFill>
            <a:prstDash val="solid"/>
            <a:round/>
            <a:headEnd type="none" w="sm" len="sm"/>
            <a:tailEnd type="triangle" w="med" len="med"/>
          </a:ln>
        </p:spPr>
      </p:cxnSp>
      <p:cxnSp>
        <p:nvCxnSpPr>
          <p:cNvPr id="765" name="Google Shape;765;p24"/>
          <p:cNvCxnSpPr/>
          <p:nvPr/>
        </p:nvCxnSpPr>
        <p:spPr>
          <a:xfrm>
            <a:off x="2234981" y="2280036"/>
            <a:ext cx="1327359" cy="0"/>
          </a:xfrm>
          <a:prstGeom prst="straightConnector1">
            <a:avLst/>
          </a:prstGeom>
          <a:noFill/>
          <a:ln w="12700" cap="flat" cmpd="sng">
            <a:solidFill>
              <a:srgbClr val="6F7878"/>
            </a:solidFill>
            <a:prstDash val="solid"/>
            <a:round/>
            <a:headEnd type="none" w="sm" len="sm"/>
            <a:tailEnd type="triangle" w="med" len="med"/>
          </a:ln>
        </p:spPr>
      </p:cxnSp>
      <p:sp>
        <p:nvSpPr>
          <p:cNvPr id="766" name="Google Shape;766;p2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Example Applications of AI for Sustainability</a:t>
            </a:r>
            <a:endParaRPr lang="en-US" dirty="0"/>
          </a:p>
        </p:txBody>
      </p:sp>
      <p:pic>
        <p:nvPicPr>
          <p:cNvPr id="767" name="Google Shape;767;p24"/>
          <p:cNvPicPr preferRelativeResize="0"/>
          <p:nvPr/>
        </p:nvPicPr>
        <p:blipFill rotWithShape="1">
          <a:blip r:embed="rId3">
            <a:alphaModFix/>
          </a:blip>
          <a:srcRect/>
          <a:stretch/>
        </p:blipFill>
        <p:spPr>
          <a:xfrm>
            <a:off x="1467872" y="1373140"/>
            <a:ext cx="557291" cy="562055"/>
          </a:xfrm>
          <a:prstGeom prst="rect">
            <a:avLst/>
          </a:prstGeom>
          <a:noFill/>
          <a:ln>
            <a:noFill/>
          </a:ln>
        </p:spPr>
      </p:pic>
      <p:pic>
        <p:nvPicPr>
          <p:cNvPr id="768" name="Google Shape;768;p24"/>
          <p:cNvPicPr preferRelativeResize="0"/>
          <p:nvPr/>
        </p:nvPicPr>
        <p:blipFill rotWithShape="1">
          <a:blip r:embed="rId4">
            <a:alphaModFix/>
          </a:blip>
          <a:srcRect/>
          <a:stretch/>
        </p:blipFill>
        <p:spPr>
          <a:xfrm>
            <a:off x="841616" y="4345433"/>
            <a:ext cx="566817" cy="552527"/>
          </a:xfrm>
          <a:prstGeom prst="rect">
            <a:avLst/>
          </a:prstGeom>
          <a:noFill/>
          <a:ln>
            <a:noFill/>
          </a:ln>
        </p:spPr>
      </p:pic>
      <p:pic>
        <p:nvPicPr>
          <p:cNvPr id="769" name="Google Shape;769;p24"/>
          <p:cNvPicPr preferRelativeResize="0"/>
          <p:nvPr/>
        </p:nvPicPr>
        <p:blipFill rotWithShape="1">
          <a:blip r:embed="rId5">
            <a:alphaModFix/>
          </a:blip>
          <a:srcRect/>
          <a:stretch/>
        </p:blipFill>
        <p:spPr>
          <a:xfrm>
            <a:off x="841615" y="1373139"/>
            <a:ext cx="557291" cy="571704"/>
          </a:xfrm>
          <a:prstGeom prst="rect">
            <a:avLst/>
          </a:prstGeom>
          <a:noFill/>
          <a:ln>
            <a:noFill/>
          </a:ln>
        </p:spPr>
      </p:pic>
      <p:pic>
        <p:nvPicPr>
          <p:cNvPr id="770" name="Google Shape;770;p24"/>
          <p:cNvPicPr preferRelativeResize="0"/>
          <p:nvPr/>
        </p:nvPicPr>
        <p:blipFill rotWithShape="1">
          <a:blip r:embed="rId6">
            <a:alphaModFix/>
          </a:blip>
          <a:srcRect/>
          <a:stretch/>
        </p:blipFill>
        <p:spPr>
          <a:xfrm>
            <a:off x="2092798" y="2017670"/>
            <a:ext cx="576591" cy="571704"/>
          </a:xfrm>
          <a:prstGeom prst="rect">
            <a:avLst/>
          </a:prstGeom>
          <a:noFill/>
          <a:ln>
            <a:noFill/>
          </a:ln>
        </p:spPr>
      </p:pic>
      <p:pic>
        <p:nvPicPr>
          <p:cNvPr id="771" name="Google Shape;771;p24"/>
          <p:cNvPicPr preferRelativeResize="0"/>
          <p:nvPr/>
        </p:nvPicPr>
        <p:blipFill rotWithShape="1">
          <a:blip r:embed="rId7">
            <a:alphaModFix/>
          </a:blip>
          <a:srcRect/>
          <a:stretch/>
        </p:blipFill>
        <p:spPr>
          <a:xfrm>
            <a:off x="1467872" y="2012992"/>
            <a:ext cx="571579" cy="576383"/>
          </a:xfrm>
          <a:prstGeom prst="rect">
            <a:avLst/>
          </a:prstGeom>
          <a:noFill/>
          <a:ln>
            <a:noFill/>
          </a:ln>
        </p:spPr>
      </p:pic>
      <p:pic>
        <p:nvPicPr>
          <p:cNvPr id="772" name="Google Shape;772;p24"/>
          <p:cNvPicPr preferRelativeResize="0"/>
          <p:nvPr/>
        </p:nvPicPr>
        <p:blipFill rotWithShape="1">
          <a:blip r:embed="rId8">
            <a:alphaModFix/>
          </a:blip>
          <a:srcRect/>
          <a:stretch/>
        </p:blipFill>
        <p:spPr>
          <a:xfrm>
            <a:off x="1467872" y="3315312"/>
            <a:ext cx="562053" cy="535315"/>
          </a:xfrm>
          <a:prstGeom prst="rect">
            <a:avLst/>
          </a:prstGeom>
          <a:noFill/>
          <a:ln>
            <a:noFill/>
          </a:ln>
        </p:spPr>
      </p:pic>
      <p:pic>
        <p:nvPicPr>
          <p:cNvPr id="773" name="Google Shape;773;p24"/>
          <p:cNvPicPr preferRelativeResize="0"/>
          <p:nvPr/>
        </p:nvPicPr>
        <p:blipFill rotWithShape="1">
          <a:blip r:embed="rId9">
            <a:alphaModFix/>
          </a:blip>
          <a:srcRect/>
          <a:stretch/>
        </p:blipFill>
        <p:spPr>
          <a:xfrm>
            <a:off x="2092798" y="4970366"/>
            <a:ext cx="581949" cy="534395"/>
          </a:xfrm>
          <a:prstGeom prst="rect">
            <a:avLst/>
          </a:prstGeom>
          <a:noFill/>
          <a:ln>
            <a:noFill/>
          </a:ln>
        </p:spPr>
      </p:pic>
      <p:pic>
        <p:nvPicPr>
          <p:cNvPr id="774" name="Google Shape;774;p24"/>
          <p:cNvPicPr preferRelativeResize="0"/>
          <p:nvPr/>
        </p:nvPicPr>
        <p:blipFill rotWithShape="1">
          <a:blip r:embed="rId10">
            <a:alphaModFix/>
          </a:blip>
          <a:srcRect/>
          <a:stretch/>
        </p:blipFill>
        <p:spPr>
          <a:xfrm>
            <a:off x="841616" y="2017672"/>
            <a:ext cx="581393" cy="571703"/>
          </a:xfrm>
          <a:prstGeom prst="rect">
            <a:avLst/>
          </a:prstGeom>
          <a:noFill/>
          <a:ln>
            <a:noFill/>
          </a:ln>
        </p:spPr>
      </p:pic>
      <p:pic>
        <p:nvPicPr>
          <p:cNvPr id="775" name="Google Shape;775;p24"/>
          <p:cNvPicPr preferRelativeResize="0"/>
          <p:nvPr/>
        </p:nvPicPr>
        <p:blipFill rotWithShape="1">
          <a:blip r:embed="rId11">
            <a:alphaModFix/>
          </a:blip>
          <a:srcRect/>
          <a:stretch/>
        </p:blipFill>
        <p:spPr>
          <a:xfrm>
            <a:off x="1467873" y="4345433"/>
            <a:ext cx="547764" cy="566817"/>
          </a:xfrm>
          <a:prstGeom prst="rect">
            <a:avLst/>
          </a:prstGeom>
          <a:noFill/>
          <a:ln>
            <a:noFill/>
          </a:ln>
        </p:spPr>
      </p:pic>
      <p:pic>
        <p:nvPicPr>
          <p:cNvPr id="776" name="Google Shape;776;p24"/>
          <p:cNvPicPr preferRelativeResize="0"/>
          <p:nvPr/>
        </p:nvPicPr>
        <p:blipFill rotWithShape="1">
          <a:blip r:embed="rId12">
            <a:alphaModFix/>
          </a:blip>
          <a:srcRect/>
          <a:stretch/>
        </p:blipFill>
        <p:spPr>
          <a:xfrm>
            <a:off x="2092798" y="1373140"/>
            <a:ext cx="566817" cy="566817"/>
          </a:xfrm>
          <a:prstGeom prst="rect">
            <a:avLst/>
          </a:prstGeom>
          <a:noFill/>
          <a:ln>
            <a:noFill/>
          </a:ln>
        </p:spPr>
      </p:pic>
      <p:pic>
        <p:nvPicPr>
          <p:cNvPr id="777" name="Google Shape;777;p24"/>
          <p:cNvPicPr preferRelativeResize="0"/>
          <p:nvPr/>
        </p:nvPicPr>
        <p:blipFill rotWithShape="1">
          <a:blip r:embed="rId13">
            <a:alphaModFix/>
          </a:blip>
          <a:srcRect/>
          <a:stretch/>
        </p:blipFill>
        <p:spPr>
          <a:xfrm>
            <a:off x="2092798" y="4345433"/>
            <a:ext cx="547764" cy="557375"/>
          </a:xfrm>
          <a:prstGeom prst="rect">
            <a:avLst/>
          </a:prstGeom>
          <a:noFill/>
          <a:ln>
            <a:noFill/>
          </a:ln>
        </p:spPr>
      </p:pic>
      <p:pic>
        <p:nvPicPr>
          <p:cNvPr id="778" name="Google Shape;778;p24"/>
          <p:cNvPicPr preferRelativeResize="0"/>
          <p:nvPr/>
        </p:nvPicPr>
        <p:blipFill rotWithShape="1">
          <a:blip r:embed="rId14">
            <a:alphaModFix/>
          </a:blip>
          <a:srcRect/>
          <a:stretch/>
        </p:blipFill>
        <p:spPr>
          <a:xfrm>
            <a:off x="841615" y="3307669"/>
            <a:ext cx="547764" cy="542959"/>
          </a:xfrm>
          <a:prstGeom prst="rect">
            <a:avLst/>
          </a:prstGeom>
          <a:noFill/>
          <a:ln>
            <a:noFill/>
          </a:ln>
        </p:spPr>
      </p:pic>
      <p:pic>
        <p:nvPicPr>
          <p:cNvPr id="779" name="Google Shape;779;p24"/>
          <p:cNvPicPr preferRelativeResize="0"/>
          <p:nvPr/>
        </p:nvPicPr>
        <p:blipFill rotWithShape="1">
          <a:blip r:embed="rId15">
            <a:alphaModFix/>
          </a:blip>
          <a:srcRect/>
          <a:stretch/>
        </p:blipFill>
        <p:spPr>
          <a:xfrm>
            <a:off x="2092798" y="2694218"/>
            <a:ext cx="547764" cy="552445"/>
          </a:xfrm>
          <a:prstGeom prst="rect">
            <a:avLst/>
          </a:prstGeom>
          <a:noFill/>
          <a:ln>
            <a:noFill/>
          </a:ln>
        </p:spPr>
      </p:pic>
      <p:pic>
        <p:nvPicPr>
          <p:cNvPr id="780" name="Google Shape;780;p24"/>
          <p:cNvPicPr preferRelativeResize="0"/>
          <p:nvPr/>
        </p:nvPicPr>
        <p:blipFill rotWithShape="1">
          <a:blip r:embed="rId16">
            <a:alphaModFix/>
          </a:blip>
          <a:srcRect/>
          <a:stretch/>
        </p:blipFill>
        <p:spPr>
          <a:xfrm>
            <a:off x="841615" y="2694218"/>
            <a:ext cx="566983" cy="552445"/>
          </a:xfrm>
          <a:prstGeom prst="rect">
            <a:avLst/>
          </a:prstGeom>
          <a:noFill/>
          <a:ln>
            <a:noFill/>
          </a:ln>
        </p:spPr>
      </p:pic>
      <p:pic>
        <p:nvPicPr>
          <p:cNvPr id="781" name="Google Shape;781;p24"/>
          <p:cNvPicPr preferRelativeResize="0"/>
          <p:nvPr/>
        </p:nvPicPr>
        <p:blipFill rotWithShape="1">
          <a:blip r:embed="rId17">
            <a:alphaModFix/>
          </a:blip>
          <a:srcRect/>
          <a:stretch/>
        </p:blipFill>
        <p:spPr>
          <a:xfrm>
            <a:off x="1467873" y="2694218"/>
            <a:ext cx="561809" cy="552445"/>
          </a:xfrm>
          <a:prstGeom prst="rect">
            <a:avLst/>
          </a:prstGeom>
          <a:noFill/>
          <a:ln>
            <a:noFill/>
          </a:ln>
        </p:spPr>
      </p:pic>
      <p:pic>
        <p:nvPicPr>
          <p:cNvPr id="782" name="Google Shape;782;p24"/>
          <p:cNvPicPr preferRelativeResize="0"/>
          <p:nvPr/>
        </p:nvPicPr>
        <p:blipFill rotWithShape="1">
          <a:blip r:embed="rId18">
            <a:alphaModFix/>
          </a:blip>
          <a:srcRect/>
          <a:stretch/>
        </p:blipFill>
        <p:spPr>
          <a:xfrm>
            <a:off x="841615" y="4961718"/>
            <a:ext cx="547764" cy="543043"/>
          </a:xfrm>
          <a:prstGeom prst="rect">
            <a:avLst/>
          </a:prstGeom>
          <a:noFill/>
          <a:ln>
            <a:noFill/>
          </a:ln>
        </p:spPr>
      </p:pic>
      <p:pic>
        <p:nvPicPr>
          <p:cNvPr id="783" name="Google Shape;783;p24"/>
          <p:cNvPicPr preferRelativeResize="0"/>
          <p:nvPr/>
        </p:nvPicPr>
        <p:blipFill rotWithShape="1">
          <a:blip r:embed="rId19">
            <a:alphaModFix/>
          </a:blip>
          <a:srcRect/>
          <a:stretch/>
        </p:blipFill>
        <p:spPr>
          <a:xfrm>
            <a:off x="1467873" y="4961800"/>
            <a:ext cx="547601" cy="542960"/>
          </a:xfrm>
          <a:prstGeom prst="rect">
            <a:avLst/>
          </a:prstGeom>
          <a:noFill/>
          <a:ln>
            <a:noFill/>
          </a:ln>
        </p:spPr>
      </p:pic>
      <p:sp>
        <p:nvSpPr>
          <p:cNvPr id="784" name="Google Shape;784;p24"/>
          <p:cNvSpPr txBox="1"/>
          <p:nvPr/>
        </p:nvSpPr>
        <p:spPr>
          <a:xfrm>
            <a:off x="841615" y="967372"/>
            <a:ext cx="1818000" cy="338554"/>
          </a:xfrm>
          <a:prstGeom prst="rect">
            <a:avLst/>
          </a:prstGeom>
          <a:solidFill>
            <a:srgbClr val="F4F4F4"/>
          </a:solidFill>
          <a:ln>
            <a:noFill/>
          </a:ln>
        </p:spPr>
        <p:txBody>
          <a:bodyPr spcFirstLastPara="1" wrap="square" lIns="60950" tIns="60950" rIns="60950" bIns="6095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Outcomes</a:t>
            </a:r>
            <a:endParaRPr lang="en-US" dirty="0"/>
          </a:p>
        </p:txBody>
      </p:sp>
      <p:sp>
        <p:nvSpPr>
          <p:cNvPr id="785" name="Google Shape;785;p24"/>
          <p:cNvSpPr txBox="1"/>
          <p:nvPr/>
        </p:nvSpPr>
        <p:spPr>
          <a:xfrm>
            <a:off x="3606615" y="967373"/>
            <a:ext cx="3854176" cy="338554"/>
          </a:xfrm>
          <a:prstGeom prst="rect">
            <a:avLst/>
          </a:prstGeom>
          <a:solidFill>
            <a:srgbClr val="00A76D"/>
          </a:solidFill>
          <a:ln w="9525" cap="flat" cmpd="sng">
            <a:solidFill>
              <a:srgbClr val="00A76D"/>
            </a:solidFill>
            <a:prstDash val="solid"/>
            <a:round/>
            <a:headEnd type="none" w="sm" len="sm"/>
            <a:tailEnd type="none" w="sm" len="sm"/>
          </a:ln>
        </p:spPr>
        <p:txBody>
          <a:bodyPr spcFirstLastPara="1" wrap="square" lIns="60950" tIns="60950" rIns="60950" bIns="6095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lt1"/>
                </a:solidFill>
                <a:latin typeface="Arial"/>
                <a:ea typeface="Arial"/>
                <a:cs typeface="Arial"/>
                <a:sym typeface="Arial"/>
              </a:rPr>
              <a:t>Positives </a:t>
            </a:r>
            <a:endParaRPr lang="en-US" dirty="0"/>
          </a:p>
        </p:txBody>
      </p:sp>
      <p:sp>
        <p:nvSpPr>
          <p:cNvPr id="786" name="Google Shape;786;p24"/>
          <p:cNvSpPr txBox="1"/>
          <p:nvPr/>
        </p:nvSpPr>
        <p:spPr>
          <a:xfrm>
            <a:off x="7909163" y="967373"/>
            <a:ext cx="3854176" cy="338554"/>
          </a:xfrm>
          <a:prstGeom prst="rect">
            <a:avLst/>
          </a:prstGeom>
          <a:solidFill>
            <a:srgbClr val="DE0A01"/>
          </a:solidFill>
          <a:ln w="9525" cap="flat" cmpd="sng">
            <a:solidFill>
              <a:srgbClr val="DE0A01"/>
            </a:solidFill>
            <a:prstDash val="solid"/>
            <a:round/>
            <a:headEnd type="none" w="sm" len="sm"/>
            <a:tailEnd type="none" w="sm" len="sm"/>
          </a:ln>
        </p:spPr>
        <p:txBody>
          <a:bodyPr spcFirstLastPara="1" wrap="square" lIns="60950" tIns="60950" rIns="60950" bIns="6095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lt1"/>
                </a:solidFill>
                <a:latin typeface="Arial"/>
                <a:ea typeface="Arial"/>
                <a:cs typeface="Arial"/>
                <a:sym typeface="Arial"/>
              </a:rPr>
              <a:t>Negatives</a:t>
            </a:r>
            <a:endParaRPr lang="en-US" dirty="0"/>
          </a:p>
        </p:txBody>
      </p:sp>
      <p:sp>
        <p:nvSpPr>
          <p:cNvPr id="787" name="Google Shape;787;p24"/>
          <p:cNvSpPr txBox="1"/>
          <p:nvPr/>
        </p:nvSpPr>
        <p:spPr>
          <a:xfrm rot="-5400000">
            <a:off x="18362" y="1811980"/>
            <a:ext cx="1216233" cy="338554"/>
          </a:xfrm>
          <a:prstGeom prst="rect">
            <a:avLst/>
          </a:prstGeom>
          <a:solidFill>
            <a:srgbClr val="F4F4F4"/>
          </a:solidFill>
          <a:ln>
            <a:noFill/>
          </a:ln>
        </p:spPr>
        <p:txBody>
          <a:bodyPr spcFirstLastPara="1" wrap="square" lIns="60950" tIns="60950" rIns="60950" bIns="6095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People</a:t>
            </a:r>
            <a:endParaRPr lang="en-US" dirty="0"/>
          </a:p>
        </p:txBody>
      </p:sp>
      <p:sp>
        <p:nvSpPr>
          <p:cNvPr id="788" name="Google Shape;788;p24"/>
          <p:cNvSpPr txBox="1"/>
          <p:nvPr/>
        </p:nvSpPr>
        <p:spPr>
          <a:xfrm rot="-5400000">
            <a:off x="48273" y="3103146"/>
            <a:ext cx="1156409" cy="338554"/>
          </a:xfrm>
          <a:prstGeom prst="rect">
            <a:avLst/>
          </a:prstGeom>
          <a:solidFill>
            <a:srgbClr val="F4F4F4"/>
          </a:solidFill>
          <a:ln>
            <a:noFill/>
          </a:ln>
        </p:spPr>
        <p:txBody>
          <a:bodyPr spcFirstLastPara="1" wrap="square" lIns="60950" tIns="60950" rIns="60950" bIns="6095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Planet</a:t>
            </a:r>
            <a:endParaRPr lang="en-US" dirty="0"/>
          </a:p>
        </p:txBody>
      </p:sp>
      <p:sp>
        <p:nvSpPr>
          <p:cNvPr id="789" name="Google Shape;789;p24"/>
          <p:cNvSpPr txBox="1"/>
          <p:nvPr/>
        </p:nvSpPr>
        <p:spPr>
          <a:xfrm rot="-5400000">
            <a:off x="46813" y="4755819"/>
            <a:ext cx="1159328" cy="338554"/>
          </a:xfrm>
          <a:prstGeom prst="rect">
            <a:avLst/>
          </a:prstGeom>
          <a:solidFill>
            <a:srgbClr val="F4F4F4"/>
          </a:solidFill>
          <a:ln>
            <a:noFill/>
          </a:ln>
        </p:spPr>
        <p:txBody>
          <a:bodyPr spcFirstLastPara="1" wrap="square" lIns="60950" tIns="60950" rIns="60950" bIns="6095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Prosperity</a:t>
            </a:r>
            <a:endParaRPr lang="en-US" dirty="0"/>
          </a:p>
        </p:txBody>
      </p:sp>
      <p:sp>
        <p:nvSpPr>
          <p:cNvPr id="790" name="Google Shape;790;p24"/>
          <p:cNvSpPr txBox="1"/>
          <p:nvPr/>
        </p:nvSpPr>
        <p:spPr>
          <a:xfrm>
            <a:off x="3606615" y="2801163"/>
            <a:ext cx="3854176" cy="307777"/>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Enhanced climate modeling &amp; targeted action</a:t>
            </a:r>
            <a:endParaRPr lang="en-US" dirty="0"/>
          </a:p>
        </p:txBody>
      </p:sp>
      <p:sp>
        <p:nvSpPr>
          <p:cNvPr id="791" name="Google Shape;791;p24"/>
          <p:cNvSpPr txBox="1"/>
          <p:nvPr/>
        </p:nvSpPr>
        <p:spPr>
          <a:xfrm>
            <a:off x="7909163" y="2801163"/>
            <a:ext cx="3854176" cy="307777"/>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AI-enabled conflict for climate “stable” areas</a:t>
            </a:r>
            <a:endParaRPr lang="en-US" dirty="0"/>
          </a:p>
        </p:txBody>
      </p:sp>
      <p:sp>
        <p:nvSpPr>
          <p:cNvPr id="792" name="Google Shape;792;p24"/>
          <p:cNvSpPr txBox="1"/>
          <p:nvPr/>
        </p:nvSpPr>
        <p:spPr>
          <a:xfrm>
            <a:off x="3606615" y="3808324"/>
            <a:ext cx="3854176" cy="307777"/>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Accelerated circular </a:t>
            </a:r>
            <a:r>
              <a:rPr lang="en-US" dirty="0"/>
              <a:t>e</a:t>
            </a:r>
            <a:r>
              <a:rPr lang="en-US" sz="1400" b="0" i="0" u="none" strike="noStrike" cap="none" dirty="0">
                <a:solidFill>
                  <a:srgbClr val="000000"/>
                </a:solidFill>
                <a:latin typeface="Arial"/>
                <a:ea typeface="Arial"/>
                <a:cs typeface="Arial"/>
                <a:sym typeface="Arial"/>
              </a:rPr>
              <a:t>conomy of resources </a:t>
            </a:r>
            <a:endParaRPr lang="en-US" dirty="0"/>
          </a:p>
        </p:txBody>
      </p:sp>
      <p:sp>
        <p:nvSpPr>
          <p:cNvPr id="793" name="Google Shape;793;p24"/>
          <p:cNvSpPr txBox="1"/>
          <p:nvPr/>
        </p:nvSpPr>
        <p:spPr>
          <a:xfrm>
            <a:off x="7909163" y="3734674"/>
            <a:ext cx="3854176" cy="523220"/>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Privacy concerns over customer product use data</a:t>
            </a:r>
            <a:r>
              <a:rPr lang="en-US" dirty="0"/>
              <a:t>; t</a:t>
            </a:r>
            <a:r>
              <a:rPr lang="en-US" sz="1400" b="0" i="0" u="none" strike="noStrike" cap="none" dirty="0">
                <a:solidFill>
                  <a:srgbClr val="000000"/>
                </a:solidFill>
                <a:latin typeface="Arial"/>
                <a:ea typeface="Arial"/>
                <a:cs typeface="Arial"/>
                <a:sym typeface="Arial"/>
              </a:rPr>
              <a:t>argeted advertising</a:t>
            </a:r>
            <a:endParaRPr lang="en-US" dirty="0"/>
          </a:p>
        </p:txBody>
      </p:sp>
      <p:sp>
        <p:nvSpPr>
          <p:cNvPr id="794" name="Google Shape;794;p24"/>
          <p:cNvSpPr txBox="1"/>
          <p:nvPr/>
        </p:nvSpPr>
        <p:spPr>
          <a:xfrm>
            <a:off x="3606615" y="3314243"/>
            <a:ext cx="3854176" cy="307736"/>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Forecast rainfall </a:t>
            </a:r>
            <a:r>
              <a:rPr lang="en-US" dirty="0"/>
              <a:t>&amp;</a:t>
            </a:r>
            <a:r>
              <a:rPr lang="en-US" sz="1400" b="0" i="0" u="none" strike="noStrike" cap="none" dirty="0">
                <a:solidFill>
                  <a:srgbClr val="000000"/>
                </a:solidFill>
                <a:latin typeface="Arial"/>
                <a:ea typeface="Arial"/>
                <a:cs typeface="Arial"/>
                <a:sym typeface="Arial"/>
              </a:rPr>
              <a:t> equality of access to water</a:t>
            </a:r>
            <a:endParaRPr lang="en-US" dirty="0"/>
          </a:p>
        </p:txBody>
      </p:sp>
      <p:sp>
        <p:nvSpPr>
          <p:cNvPr id="795" name="Google Shape;795;p24"/>
          <p:cNvSpPr txBox="1"/>
          <p:nvPr/>
        </p:nvSpPr>
        <p:spPr>
          <a:xfrm>
            <a:off x="7909163" y="3314244"/>
            <a:ext cx="3854176" cy="338554"/>
          </a:xfrm>
          <a:prstGeom prst="rect">
            <a:avLst/>
          </a:prstGeom>
          <a:solidFill>
            <a:srgbClr val="F4F4F4"/>
          </a:solidFill>
          <a:ln>
            <a:noFill/>
          </a:ln>
        </p:spPr>
        <p:txBody>
          <a:bodyPr spcFirstLastPara="1" wrap="square" lIns="60950" tIns="60950" rIns="60950" bIns="6095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AI cyberattacks on critical services</a:t>
            </a:r>
            <a:endParaRPr lang="en-US" dirty="0"/>
          </a:p>
        </p:txBody>
      </p:sp>
      <p:sp>
        <p:nvSpPr>
          <p:cNvPr id="796" name="Google Shape;796;p24"/>
          <p:cNvSpPr txBox="1"/>
          <p:nvPr/>
        </p:nvSpPr>
        <p:spPr>
          <a:xfrm>
            <a:off x="3606615" y="4507560"/>
            <a:ext cx="3854176" cy="307777"/>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AI-enabled smart cities &amp; agriculture</a:t>
            </a:r>
            <a:endParaRPr lang="en-US" dirty="0"/>
          </a:p>
        </p:txBody>
      </p:sp>
      <p:sp>
        <p:nvSpPr>
          <p:cNvPr id="797" name="Google Shape;797;p24"/>
          <p:cNvSpPr txBox="1"/>
          <p:nvPr/>
        </p:nvSpPr>
        <p:spPr>
          <a:xfrm>
            <a:off x="7909163" y="4399839"/>
            <a:ext cx="3854176" cy="523220"/>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Denial of land for small holder farmers </a:t>
            </a:r>
            <a:r>
              <a:rPr lang="en-US" dirty="0"/>
              <a:t>and people who are not </a:t>
            </a:r>
            <a:r>
              <a:rPr lang="en-US" sz="1400" b="0" i="0" u="none" strike="noStrike" cap="none" dirty="0">
                <a:solidFill>
                  <a:srgbClr val="000000"/>
                </a:solidFill>
                <a:latin typeface="Arial"/>
                <a:ea typeface="Arial"/>
                <a:cs typeface="Arial"/>
                <a:sym typeface="Arial"/>
              </a:rPr>
              <a:t>digital-natives</a:t>
            </a:r>
            <a:endParaRPr lang="en-US" dirty="0"/>
          </a:p>
        </p:txBody>
      </p:sp>
      <p:sp>
        <p:nvSpPr>
          <p:cNvPr id="798" name="Google Shape;798;p24"/>
          <p:cNvSpPr txBox="1"/>
          <p:nvPr/>
        </p:nvSpPr>
        <p:spPr>
          <a:xfrm>
            <a:off x="3606615" y="5114443"/>
            <a:ext cx="3854176" cy="307777"/>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Smart grids</a:t>
            </a:r>
            <a:endParaRPr lang="en-US" dirty="0"/>
          </a:p>
        </p:txBody>
      </p:sp>
      <p:sp>
        <p:nvSpPr>
          <p:cNvPr id="799" name="Google Shape;799;p24"/>
          <p:cNvSpPr txBox="1"/>
          <p:nvPr/>
        </p:nvSpPr>
        <p:spPr>
          <a:xfrm>
            <a:off x="7909163" y="5006721"/>
            <a:ext cx="3854176" cy="523220"/>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Increased resource use for low-carbon digitally enabled energy generation</a:t>
            </a:r>
            <a:endParaRPr lang="en-US" dirty="0"/>
          </a:p>
        </p:txBody>
      </p:sp>
      <p:sp>
        <p:nvSpPr>
          <p:cNvPr id="800" name="Google Shape;800;p24"/>
          <p:cNvSpPr txBox="1"/>
          <p:nvPr/>
        </p:nvSpPr>
        <p:spPr>
          <a:xfrm>
            <a:off x="3606615" y="1502311"/>
            <a:ext cx="3854176" cy="307777"/>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Access to banking for all </a:t>
            </a:r>
            <a:endParaRPr lang="en-US" dirty="0"/>
          </a:p>
        </p:txBody>
      </p:sp>
      <p:sp>
        <p:nvSpPr>
          <p:cNvPr id="801" name="Google Shape;801;p24"/>
          <p:cNvSpPr txBox="1"/>
          <p:nvPr/>
        </p:nvSpPr>
        <p:spPr>
          <a:xfrm>
            <a:off x="7909163" y="1502310"/>
            <a:ext cx="3854176" cy="307736"/>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Built-in bias in decision making; Citizen Score </a:t>
            </a:r>
            <a:endParaRPr lang="en-US" dirty="0"/>
          </a:p>
        </p:txBody>
      </p:sp>
      <p:sp>
        <p:nvSpPr>
          <p:cNvPr id="802" name="Google Shape;802;p24"/>
          <p:cNvSpPr txBox="1"/>
          <p:nvPr/>
        </p:nvSpPr>
        <p:spPr>
          <a:xfrm>
            <a:off x="3606615" y="2003038"/>
            <a:ext cx="3854176" cy="523220"/>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Tailor-made education enabling increased access and participation</a:t>
            </a:r>
            <a:endParaRPr lang="en-US" dirty="0"/>
          </a:p>
        </p:txBody>
      </p:sp>
      <p:sp>
        <p:nvSpPr>
          <p:cNvPr id="803" name="Google Shape;803;p24"/>
          <p:cNvSpPr txBox="1"/>
          <p:nvPr/>
        </p:nvSpPr>
        <p:spPr>
          <a:xfrm>
            <a:off x="7909163" y="2110760"/>
            <a:ext cx="3854176" cy="307777"/>
          </a:xfrm>
          <a:prstGeom prst="rect">
            <a:avLst/>
          </a:prstGeom>
          <a:solidFill>
            <a:srgbClr val="F4F4F4"/>
          </a:solidFill>
          <a:ln>
            <a:noFill/>
          </a:ln>
        </p:spPr>
        <p:txBody>
          <a:bodyPr spcFirstLastPara="1" wrap="square" lIns="60950" tIns="45700" rIns="60950"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Deepfakes &amp; misinformation </a:t>
            </a:r>
            <a:endParaRPr lang="en-US" dirty="0"/>
          </a:p>
        </p:txBody>
      </p:sp>
      <p:sp>
        <p:nvSpPr>
          <p:cNvPr id="804" name="Google Shape;804;p24"/>
          <p:cNvSpPr/>
          <p:nvPr/>
        </p:nvSpPr>
        <p:spPr>
          <a:xfrm>
            <a:off x="449263" y="5646446"/>
            <a:ext cx="11286565" cy="492443"/>
          </a:xfrm>
          <a:prstGeom prst="rect">
            <a:avLst/>
          </a:prstGeom>
          <a:solidFill>
            <a:schemeClr val="dk2"/>
          </a:solidFill>
          <a:ln>
            <a:noFill/>
          </a:ln>
        </p:spPr>
        <p:txBody>
          <a:bodyPr spcFirstLastPara="1" wrap="square" lIns="121900" tIns="121900" rIns="121900" bIns="121900" anchor="ctr"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lt1"/>
                </a:solidFill>
                <a:latin typeface="Arial"/>
                <a:ea typeface="Arial"/>
                <a:cs typeface="Arial"/>
                <a:sym typeface="Arial"/>
              </a:rPr>
              <a:t>Assess how AI can have a positive impact across multiple areas</a:t>
            </a:r>
            <a:endParaRPr lang="en-US" dirty="0"/>
          </a:p>
        </p:txBody>
      </p:sp>
      <p:pic>
        <p:nvPicPr>
          <p:cNvPr id="805" name="Google Shape;805;p24"/>
          <p:cNvPicPr preferRelativeResize="0"/>
          <p:nvPr/>
        </p:nvPicPr>
        <p:blipFill rotWithShape="1">
          <a:blip r:embed="rId20">
            <a:alphaModFix/>
          </a:blip>
          <a:srcRect/>
          <a:stretch/>
        </p:blipFill>
        <p:spPr>
          <a:xfrm>
            <a:off x="9066310" y="1017857"/>
            <a:ext cx="305468" cy="237586"/>
          </a:xfrm>
          <a:prstGeom prst="rect">
            <a:avLst/>
          </a:prstGeom>
          <a:noFill/>
          <a:ln>
            <a:noFill/>
          </a:ln>
        </p:spPr>
      </p:pic>
      <p:pic>
        <p:nvPicPr>
          <p:cNvPr id="806" name="Google Shape;806;p24"/>
          <p:cNvPicPr preferRelativeResize="0"/>
          <p:nvPr/>
        </p:nvPicPr>
        <p:blipFill rotWithShape="1">
          <a:blip r:embed="rId21">
            <a:alphaModFix/>
          </a:blip>
          <a:srcRect/>
          <a:stretch/>
        </p:blipFill>
        <p:spPr>
          <a:xfrm>
            <a:off x="4752303" y="1003682"/>
            <a:ext cx="341919" cy="265937"/>
          </a:xfrm>
          <a:prstGeom prst="rect">
            <a:avLst/>
          </a:prstGeom>
          <a:noFill/>
          <a:ln>
            <a:noFill/>
          </a:ln>
        </p:spPr>
      </p:pic>
      <p:sp>
        <p:nvSpPr>
          <p:cNvPr id="807" name="Google Shape;807;p24"/>
          <p:cNvSpPr txBox="1"/>
          <p:nvPr/>
        </p:nvSpPr>
        <p:spPr>
          <a:xfrm>
            <a:off x="457200" y="6072093"/>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cxnSp>
        <p:nvCxnSpPr>
          <p:cNvPr id="808" name="Google Shape;808;p24"/>
          <p:cNvCxnSpPr/>
          <p:nvPr/>
        </p:nvCxnSpPr>
        <p:spPr>
          <a:xfrm>
            <a:off x="1115497" y="3978702"/>
            <a:ext cx="2409263" cy="0"/>
          </a:xfrm>
          <a:prstGeom prst="straightConnector1">
            <a:avLst/>
          </a:prstGeom>
          <a:noFill/>
          <a:ln w="12700" cap="flat" cmpd="sng">
            <a:solidFill>
              <a:srgbClr val="6F7878"/>
            </a:solidFill>
            <a:prstDash val="solid"/>
            <a:round/>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25"/>
          <p:cNvSpPr txBox="1">
            <a:spLocks noGrp="1"/>
          </p:cNvSpPr>
          <p:nvPr>
            <p:ph type="title" idx="4294967295"/>
          </p:nvPr>
        </p:nvSpPr>
        <p:spPr>
          <a:xfrm>
            <a:off x="4071120" y="2415593"/>
            <a:ext cx="7518400" cy="1578894"/>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lt2"/>
              </a:buClr>
              <a:buSzPts val="3800"/>
              <a:buFont typeface="Arial"/>
              <a:buNone/>
            </a:pPr>
            <a:r>
              <a:rPr lang="en-US" sz="3800" dirty="0">
                <a:latin typeface="Arial"/>
                <a:ea typeface="Arial"/>
                <a:cs typeface="Arial"/>
                <a:sym typeface="Arial"/>
              </a:rPr>
              <a:t>90% of business leaders state </a:t>
            </a:r>
            <a:br>
              <a:rPr lang="en-US" sz="3800" dirty="0">
                <a:latin typeface="Arial"/>
                <a:ea typeface="Arial"/>
                <a:cs typeface="Arial"/>
                <a:sym typeface="Arial"/>
              </a:rPr>
            </a:br>
            <a:r>
              <a:rPr lang="en-US" sz="3800" dirty="0">
                <a:latin typeface="Arial"/>
                <a:ea typeface="Arial"/>
                <a:cs typeface="Arial"/>
                <a:sym typeface="Arial"/>
              </a:rPr>
              <a:t>that </a:t>
            </a:r>
            <a:r>
              <a:rPr lang="en-US" sz="3800" b="1" dirty="0">
                <a:latin typeface="Arial Black"/>
                <a:ea typeface="Arial Black"/>
                <a:cs typeface="Arial Black"/>
                <a:sym typeface="Arial Black"/>
              </a:rPr>
              <a:t>technology is increasing sustainability maturity</a:t>
            </a:r>
            <a:endParaRPr lang="en-US" dirty="0"/>
          </a:p>
        </p:txBody>
      </p:sp>
      <p:sp>
        <p:nvSpPr>
          <p:cNvPr id="814" name="Google Shape;814;p25"/>
          <p:cNvSpPr txBox="1"/>
          <p:nvPr/>
        </p:nvSpPr>
        <p:spPr>
          <a:xfrm>
            <a:off x="457200" y="6002544"/>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67" b="0" i="0" u="none" strike="noStrike" cap="none" dirty="0">
                <a:solidFill>
                  <a:srgbClr val="A1B3CA"/>
                </a:solidFill>
                <a:latin typeface="Arial"/>
                <a:ea typeface="Arial"/>
                <a:cs typeface="Arial"/>
                <a:sym typeface="Arial"/>
              </a:rPr>
              <a:t>Source: 2022 Gartner Sustainability Opportunities, Risks and Technologies Survey </a:t>
            </a:r>
            <a:endParaRPr lang="en-US" dirty="0"/>
          </a:p>
        </p:txBody>
      </p:sp>
      <p:graphicFrame>
        <p:nvGraphicFramePr>
          <p:cNvPr id="815" name="Google Shape;815;p25"/>
          <p:cNvGraphicFramePr/>
          <p:nvPr/>
        </p:nvGraphicFramePr>
        <p:xfrm>
          <a:off x="442685" y="1515700"/>
          <a:ext cx="3377611" cy="3275349"/>
        </p:xfrm>
        <a:graphic>
          <a:graphicData uri="http://schemas.openxmlformats.org/drawingml/2006/chart">
            <c:chart xmlns:c="http://schemas.openxmlformats.org/drawingml/2006/chart" xmlns:r="http://schemas.openxmlformats.org/officeDocument/2006/relationships" r:id="rId3"/>
          </a:graphicData>
        </a:graphic>
      </p:graphicFrame>
      <p:pic>
        <p:nvPicPr>
          <p:cNvPr id="816" name="Google Shape;816;p25"/>
          <p:cNvPicPr preferRelativeResize="0"/>
          <p:nvPr/>
        </p:nvPicPr>
        <p:blipFill rotWithShape="1">
          <a:blip r:embed="rId4">
            <a:alphaModFix/>
          </a:blip>
          <a:srcRect/>
          <a:stretch/>
        </p:blipFill>
        <p:spPr>
          <a:xfrm>
            <a:off x="1628360" y="2684777"/>
            <a:ext cx="1167979" cy="90842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How Generative </a:t>
            </a:r>
            <a:br>
              <a:rPr lang="en-US" dirty="0"/>
            </a:br>
            <a:r>
              <a:rPr lang="en-US" dirty="0"/>
              <a:t>AI Affects Your </a:t>
            </a:r>
            <a:br>
              <a:rPr lang="en-US" dirty="0"/>
            </a:br>
            <a:r>
              <a:rPr lang="en-US" dirty="0"/>
              <a:t>AI Strategy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8"/>
          <p:cNvSpPr txBox="1">
            <a:spLocks noGrp="1"/>
          </p:cNvSpPr>
          <p:nvPr>
            <p:ph type="title" idx="4294967295"/>
          </p:nvPr>
        </p:nvSpPr>
        <p:spPr>
          <a:xfrm>
            <a:off x="457201" y="3443943"/>
            <a:ext cx="5999822" cy="1495794"/>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FFFFFF"/>
              </a:buClr>
              <a:buSzPts val="3600"/>
              <a:buFont typeface="Arial"/>
              <a:buNone/>
            </a:pPr>
            <a:r>
              <a:rPr lang="en-US" sz="3600" dirty="0">
                <a:solidFill>
                  <a:srgbClr val="FFFFFF"/>
                </a:solidFill>
                <a:latin typeface="Arial"/>
                <a:ea typeface="Arial"/>
                <a:cs typeface="Arial"/>
                <a:sym typeface="Arial"/>
              </a:rPr>
              <a:t>Now customers and employees expect the same sophistication from </a:t>
            </a:r>
            <a:r>
              <a:rPr lang="en-US" sz="3600" b="1" dirty="0">
                <a:solidFill>
                  <a:srgbClr val="FF540A"/>
                </a:solidFill>
                <a:latin typeface="Arial Black"/>
                <a:ea typeface="Arial Black"/>
                <a:cs typeface="Arial Black"/>
                <a:sym typeface="Arial Black"/>
              </a:rPr>
              <a:t>you …</a:t>
            </a:r>
            <a:endParaRPr lang="en-US" dirty="0"/>
          </a:p>
        </p:txBody>
      </p:sp>
      <p:sp>
        <p:nvSpPr>
          <p:cNvPr id="827" name="Google Shape;827;p28"/>
          <p:cNvSpPr txBox="1"/>
          <p:nvPr/>
        </p:nvSpPr>
        <p:spPr>
          <a:xfrm>
            <a:off x="367685" y="1288892"/>
            <a:ext cx="7380651"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800" b="0" i="0" u="none" strike="noStrike" cap="none" dirty="0">
                <a:solidFill>
                  <a:srgbClr val="FFFFFF"/>
                </a:solidFill>
                <a:latin typeface="Arial Black"/>
                <a:ea typeface="Arial Black"/>
                <a:cs typeface="Arial Black"/>
                <a:sym typeface="Arial Black"/>
              </a:rPr>
              <a:t>1</a:t>
            </a:r>
            <a:r>
              <a:rPr lang="en-US" sz="4800" dirty="0">
                <a:solidFill>
                  <a:srgbClr val="FFFFFF"/>
                </a:solidFill>
                <a:latin typeface="Arial Black"/>
                <a:ea typeface="Arial Black"/>
                <a:cs typeface="Arial Black"/>
                <a:sym typeface="Arial Black"/>
              </a:rPr>
              <a:t>7</a:t>
            </a:r>
            <a:r>
              <a:rPr lang="en-US" sz="4800" b="0" i="0" u="none" strike="noStrike" cap="none" dirty="0">
                <a:solidFill>
                  <a:srgbClr val="FFFFFF"/>
                </a:solidFill>
                <a:latin typeface="Arial Black"/>
                <a:ea typeface="Arial Black"/>
                <a:cs typeface="Arial Black"/>
                <a:sym typeface="Arial Black"/>
              </a:rPr>
              <a:t>0+ million people </a:t>
            </a:r>
            <a:br>
              <a:rPr lang="en-US" sz="4800" b="0" i="0" u="none" strike="noStrike" cap="none" dirty="0">
                <a:solidFill>
                  <a:srgbClr val="FFFFFF"/>
                </a:solidFill>
                <a:latin typeface="Arial Black"/>
                <a:ea typeface="Arial Black"/>
                <a:cs typeface="Arial Black"/>
                <a:sym typeface="Arial Black"/>
              </a:rPr>
            </a:br>
            <a:r>
              <a:rPr lang="en-US" sz="4800" b="0" i="0" u="none" strike="noStrike" cap="none" dirty="0">
                <a:solidFill>
                  <a:srgbClr val="FFFFFF"/>
                </a:solidFill>
                <a:latin typeface="Arial Black"/>
                <a:ea typeface="Arial Black"/>
                <a:cs typeface="Arial Black"/>
                <a:sym typeface="Arial Black"/>
              </a:rPr>
              <a:t>have </a:t>
            </a:r>
            <a:r>
              <a:rPr lang="en-US" sz="4800" b="0" i="0" u="none" strike="noStrike" cap="none" dirty="0">
                <a:solidFill>
                  <a:srgbClr val="FF540A"/>
                </a:solidFill>
                <a:latin typeface="Arial Black"/>
                <a:ea typeface="Arial Black"/>
                <a:cs typeface="Arial Black"/>
                <a:sym typeface="Arial Black"/>
              </a:rPr>
              <a:t>used ChatGPT.</a:t>
            </a:r>
            <a:r>
              <a:rPr lang="en-US" sz="4800" b="0" i="0" u="none" strike="noStrike" cap="none" dirty="0">
                <a:solidFill>
                  <a:schemeClr val="bg1"/>
                </a:solidFill>
                <a:latin typeface="Arial Black"/>
                <a:ea typeface="Arial Black"/>
                <a:cs typeface="Arial Black"/>
                <a:sym typeface="Arial Black"/>
              </a:rPr>
              <a:t>*</a:t>
            </a:r>
            <a:endParaRPr lang="en-US" sz="2800" b="0" i="0" u="none" strike="noStrike" cap="none" dirty="0">
              <a:solidFill>
                <a:srgbClr val="000000"/>
              </a:solidFill>
              <a:latin typeface="Arial"/>
              <a:ea typeface="Arial"/>
              <a:cs typeface="Arial"/>
              <a:sym typeface="Arial"/>
            </a:endParaRPr>
          </a:p>
        </p:txBody>
      </p:sp>
      <p:pic>
        <p:nvPicPr>
          <p:cNvPr id="828" name="Google Shape;828;p28" descr="A collage of people using a tablet&#10;&#10;Description automatically generated with low confidence"/>
          <p:cNvPicPr preferRelativeResize="0"/>
          <p:nvPr/>
        </p:nvPicPr>
        <p:blipFill rotWithShape="1">
          <a:blip r:embed="rId3">
            <a:alphaModFix/>
          </a:blip>
          <a:srcRect/>
          <a:stretch/>
        </p:blipFill>
        <p:spPr>
          <a:xfrm>
            <a:off x="7238999" y="585767"/>
            <a:ext cx="4495800" cy="5384800"/>
          </a:xfrm>
          <a:prstGeom prst="rect">
            <a:avLst/>
          </a:prstGeom>
          <a:noFill/>
          <a:ln>
            <a:noFill/>
          </a:ln>
        </p:spPr>
      </p:pic>
      <p:sp>
        <p:nvSpPr>
          <p:cNvPr id="2" name="TextBox 1">
            <a:extLst>
              <a:ext uri="{FF2B5EF4-FFF2-40B4-BE49-F238E27FC236}">
                <a16:creationId xmlns:a16="http://schemas.microsoft.com/office/drawing/2014/main" xmlns="" id="{53E6DCEE-D18E-095C-C0E5-B16B840D4507}"/>
              </a:ext>
            </a:extLst>
          </p:cNvPr>
          <p:cNvSpPr txBox="1"/>
          <p:nvPr/>
        </p:nvSpPr>
        <p:spPr>
          <a:xfrm>
            <a:off x="457201" y="5535687"/>
            <a:ext cx="4237057" cy="369332"/>
          </a:xfrm>
          <a:prstGeom prst="rect">
            <a:avLst/>
          </a:prstGeom>
          <a:noFill/>
        </p:spPr>
        <p:txBody>
          <a:bodyPr wrap="none" rtlCol="0">
            <a:spAutoFit/>
          </a:bodyPr>
          <a:lstStyle/>
          <a:p>
            <a:r>
              <a:rPr lang="en-US" sz="1800" dirty="0">
                <a:solidFill>
                  <a:schemeClr val="bg1"/>
                </a:solidFill>
              </a:rPr>
              <a:t>* In the first two months after its release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29"/>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How Does GenAI Change a Typical AI Strategy? </a:t>
            </a:r>
          </a:p>
        </p:txBody>
      </p:sp>
      <p:graphicFrame>
        <p:nvGraphicFramePr>
          <p:cNvPr id="834" name="Google Shape;834;p29"/>
          <p:cNvGraphicFramePr/>
          <p:nvPr>
            <p:extLst>
              <p:ext uri="{D42A27DB-BD31-4B8C-83A1-F6EECF244321}">
                <p14:modId xmlns:p14="http://schemas.microsoft.com/office/powerpoint/2010/main" val="338296748"/>
              </p:ext>
            </p:extLst>
          </p:nvPr>
        </p:nvGraphicFramePr>
        <p:xfrm>
          <a:off x="832538" y="1124311"/>
          <a:ext cx="9730200" cy="4989055"/>
        </p:xfrm>
        <a:graphic>
          <a:graphicData uri="http://schemas.openxmlformats.org/drawingml/2006/table">
            <a:tbl>
              <a:tblPr firstRow="1" bandRow="1">
                <a:noFill/>
                <a:tableStyleId>{D4F24A98-9AC9-4627-B7BA-67E457026243}</a:tableStyleId>
              </a:tblPr>
              <a:tblGrid>
                <a:gridCol w="2377450">
                  <a:extLst>
                    <a:ext uri="{9D8B030D-6E8A-4147-A177-3AD203B41FA5}">
                      <a16:colId xmlns:a16="http://schemas.microsoft.com/office/drawing/2014/main" xmlns="" val="20000"/>
                    </a:ext>
                  </a:extLst>
                </a:gridCol>
                <a:gridCol w="3257250">
                  <a:extLst>
                    <a:ext uri="{9D8B030D-6E8A-4147-A177-3AD203B41FA5}">
                      <a16:colId xmlns:a16="http://schemas.microsoft.com/office/drawing/2014/main" xmlns="" val="20001"/>
                    </a:ext>
                  </a:extLst>
                </a:gridCol>
                <a:gridCol w="838250">
                  <a:extLst>
                    <a:ext uri="{9D8B030D-6E8A-4147-A177-3AD203B41FA5}">
                      <a16:colId xmlns:a16="http://schemas.microsoft.com/office/drawing/2014/main" xmlns="" val="20002"/>
                    </a:ext>
                  </a:extLst>
                </a:gridCol>
                <a:gridCol w="3257250">
                  <a:extLst>
                    <a:ext uri="{9D8B030D-6E8A-4147-A177-3AD203B41FA5}">
                      <a16:colId xmlns:a16="http://schemas.microsoft.com/office/drawing/2014/main" xmlns="" val="20003"/>
                    </a:ext>
                  </a:extLst>
                </a:gridCol>
              </a:tblGrid>
              <a:tr h="414525">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19050" cap="flat" cmpd="sng">
                      <a:solidFill>
                        <a:srgbClr val="00285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800" u="none" strike="noStrike" cap="none" dirty="0">
                          <a:solidFill>
                            <a:schemeClr val="lt1"/>
                          </a:solidFill>
                          <a:latin typeface="Arial"/>
                          <a:ea typeface="Arial"/>
                          <a:cs typeface="Arial"/>
                          <a:sym typeface="Arial"/>
                        </a:rPr>
                        <a:t>Current AI Strategy</a:t>
                      </a:r>
                      <a:endParaRPr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rgbClr val="002856"/>
                    </a:solidFill>
                  </a:tcPr>
                </a:tc>
                <a:tc>
                  <a:txBody>
                    <a:bodyPr/>
                    <a:lstStyle/>
                    <a:p>
                      <a:pPr marL="0" marR="0" lvl="0" indent="0" algn="ctr" rtl="0">
                        <a:spcBef>
                          <a:spcPts val="0"/>
                        </a:spcBef>
                        <a:spcAft>
                          <a:spcPts val="0"/>
                        </a:spcAft>
                        <a:buNone/>
                      </a:pPr>
                      <a:endParaRPr sz="1800" u="none" strike="noStrike" cap="none" dirty="0">
                        <a:solidFill>
                          <a:schemeClr val="dk1"/>
                        </a:solidFill>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spcBef>
                          <a:spcPts val="0"/>
                        </a:spcBef>
                        <a:spcAft>
                          <a:spcPts val="0"/>
                        </a:spcAft>
                        <a:buNone/>
                      </a:pPr>
                      <a:r>
                        <a:rPr lang="en-US" sz="1800" u="none" strike="noStrike" cap="none" dirty="0">
                          <a:solidFill>
                            <a:schemeClr val="lt1"/>
                          </a:solidFill>
                          <a:latin typeface="Arial"/>
                          <a:ea typeface="Arial"/>
                          <a:cs typeface="Arial"/>
                          <a:sym typeface="Arial"/>
                        </a:rPr>
                        <a:t>Updated AI Strategy</a:t>
                      </a:r>
                      <a:endParaRPr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rgbClr val="FF540A"/>
                    </a:solidFill>
                  </a:tcPr>
                </a:tc>
                <a:extLst>
                  <a:ext uri="{0D108BD9-81ED-4DB2-BD59-A6C34878D82A}">
                    <a16:rowId xmlns:a16="http://schemas.microsoft.com/office/drawing/2014/main" xmlns="" val="10000"/>
                  </a:ext>
                </a:extLst>
              </a:tr>
              <a:tr h="848575">
                <a:tc>
                  <a:txBody>
                    <a:bodyPr/>
                    <a:lstStyle/>
                    <a:p>
                      <a:pPr marL="0" marR="0" lvl="0" indent="0" algn="l" rtl="0">
                        <a:spcBef>
                          <a:spcPts val="0"/>
                        </a:spcBef>
                        <a:spcAft>
                          <a:spcPts val="0"/>
                        </a:spcAft>
                        <a:buNone/>
                      </a:pPr>
                      <a:r>
                        <a:rPr lang="en-US" sz="1800" b="1" u="none" strike="noStrike" cap="none" dirty="0">
                          <a:solidFill>
                            <a:schemeClr val="dk1"/>
                          </a:solidFill>
                          <a:latin typeface="Arial"/>
                          <a:ea typeface="Arial"/>
                          <a:cs typeface="Arial"/>
                          <a:sym typeface="Arial"/>
                        </a:rPr>
                        <a:t>Vision</a:t>
                      </a:r>
                      <a:endParaRPr sz="1800" b="1" u="none" strike="noStrike" cap="none" dirty="0">
                        <a:solidFill>
                          <a:schemeClr val="dk1"/>
                        </a:solidFill>
                        <a:latin typeface="Arial"/>
                        <a:ea typeface="Arial"/>
                        <a:cs typeface="Arial"/>
                        <a:sym typeface="Arial"/>
                      </a:endParaRPr>
                    </a:p>
                  </a:txBody>
                  <a:tcPr marL="731525" marR="91450" marT="45725" marB="45725" anchor="ctr">
                    <a:lnL w="9525" cap="flat" cmpd="sng">
                      <a:solidFill>
                        <a:srgbClr val="000000">
                          <a:alpha val="0"/>
                        </a:srgbClr>
                      </a:solidFill>
                      <a:prstDash val="solid"/>
                      <a:round/>
                      <a:headEnd type="none" w="sm" len="sm"/>
                      <a:tailEnd type="none" w="sm" len="sm"/>
                    </a:lnL>
                    <a:lnR w="19050" cap="flat" cmpd="sng">
                      <a:solidFill>
                        <a:srgbClr val="00285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AI automating tasks</a:t>
                      </a:r>
                      <a:endParaRPr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Arial"/>
                          <a:ea typeface="Arial"/>
                          <a:cs typeface="Arial"/>
                          <a:sym typeface="Arial"/>
                        </a:rPr>
                        <a:t>Generative AI augmenting </a:t>
                      </a:r>
                      <a:br>
                        <a:rPr lang="en-US" sz="1800" u="none" strike="noStrike" cap="none" dirty="0">
                          <a:solidFill>
                            <a:schemeClr val="dk1"/>
                          </a:solidFill>
                          <a:latin typeface="Arial"/>
                          <a:ea typeface="Arial"/>
                          <a:cs typeface="Arial"/>
                          <a:sym typeface="Arial"/>
                        </a:rPr>
                      </a:br>
                      <a:r>
                        <a:rPr lang="en-US" sz="1800" u="none" strike="noStrike" cap="none" dirty="0">
                          <a:solidFill>
                            <a:schemeClr val="dk1"/>
                          </a:solidFill>
                          <a:latin typeface="Arial"/>
                          <a:ea typeface="Arial"/>
                          <a:cs typeface="Arial"/>
                          <a:sym typeface="Arial"/>
                        </a:rPr>
                        <a:t>people in their work</a:t>
                      </a:r>
                      <a:endParaRPr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800700">
                <a:tc>
                  <a:txBody>
                    <a:bodyPr/>
                    <a:lstStyle/>
                    <a:p>
                      <a:pPr marL="0" marR="0" lvl="0" indent="0" algn="l" rtl="0">
                        <a:spcBef>
                          <a:spcPts val="0"/>
                        </a:spcBef>
                        <a:spcAft>
                          <a:spcPts val="0"/>
                        </a:spcAft>
                        <a:buNone/>
                      </a:pPr>
                      <a:r>
                        <a:rPr lang="en-US" sz="1800" b="1" u="none" strike="noStrike" cap="none" dirty="0">
                          <a:solidFill>
                            <a:schemeClr val="dk1"/>
                          </a:solidFill>
                          <a:latin typeface="Arial"/>
                          <a:ea typeface="Arial"/>
                          <a:cs typeface="Arial"/>
                          <a:sym typeface="Arial"/>
                        </a:rPr>
                        <a:t>Roadmap</a:t>
                      </a:r>
                      <a:endParaRPr dirty="0"/>
                    </a:p>
                  </a:txBody>
                  <a:tcPr marL="731525" marR="91450" marT="45725" marB="45725" anchor="ctr">
                    <a:lnL w="9525" cap="flat" cmpd="sng">
                      <a:solidFill>
                        <a:srgbClr val="000000">
                          <a:alpha val="0"/>
                        </a:srgbClr>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Three-year outlook, </a:t>
                      </a:r>
                      <a:br>
                        <a:rPr lang="en-US" sz="1800" u="none" strike="noStrike" cap="none" dirty="0">
                          <a:latin typeface="Arial"/>
                          <a:ea typeface="Arial"/>
                          <a:cs typeface="Arial"/>
                          <a:sym typeface="Arial"/>
                        </a:rPr>
                      </a:br>
                      <a:r>
                        <a:rPr lang="en-US" sz="1800" u="none" strike="noStrike" cap="none" dirty="0">
                          <a:latin typeface="Arial"/>
                          <a:ea typeface="Arial"/>
                          <a:cs typeface="Arial"/>
                          <a:sym typeface="Arial"/>
                        </a:rPr>
                        <a:t>business innovation</a:t>
                      </a:r>
                      <a:endParaRPr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Arial"/>
                          <a:ea typeface="Arial"/>
                          <a:cs typeface="Arial"/>
                          <a:sym typeface="Arial"/>
                        </a:rPr>
                        <a:t>One-year outlook, </a:t>
                      </a:r>
                      <a:r>
                        <a:rPr lang="en-US" sz="1800" u="none" strike="noStrike" cap="none" dirty="0">
                          <a:solidFill>
                            <a:srgbClr val="000000"/>
                          </a:solidFill>
                          <a:latin typeface="Arial"/>
                          <a:ea typeface="Arial"/>
                          <a:cs typeface="Arial"/>
                          <a:sym typeface="Arial"/>
                        </a:rPr>
                        <a:t/>
                      </a:r>
                      <a:br>
                        <a:rPr lang="en-US" sz="1800" u="none" strike="noStrike" cap="none" dirty="0">
                          <a:solidFill>
                            <a:srgbClr val="000000"/>
                          </a:solidFill>
                          <a:latin typeface="Arial"/>
                          <a:ea typeface="Arial"/>
                          <a:cs typeface="Arial"/>
                          <a:sym typeface="Arial"/>
                        </a:rPr>
                      </a:br>
                      <a:r>
                        <a:rPr lang="en-US" sz="1800" u="none" strike="noStrike" cap="none" dirty="0">
                          <a:solidFill>
                            <a:schemeClr val="dk1"/>
                          </a:solidFill>
                          <a:latin typeface="Arial"/>
                          <a:ea typeface="Arial"/>
                          <a:cs typeface="Arial"/>
                          <a:sym typeface="Arial"/>
                        </a:rPr>
                        <a:t>business criticality</a:t>
                      </a:r>
                      <a:endParaRPr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841800">
                <a:tc>
                  <a:txBody>
                    <a:bodyPr/>
                    <a:lstStyle/>
                    <a:p>
                      <a:pPr marL="0" marR="0" lvl="0" indent="0" algn="l" rtl="0">
                        <a:spcBef>
                          <a:spcPts val="0"/>
                        </a:spcBef>
                        <a:spcAft>
                          <a:spcPts val="0"/>
                        </a:spcAft>
                        <a:buNone/>
                      </a:pPr>
                      <a:r>
                        <a:rPr lang="en-US" sz="1800" b="1" u="none" strike="noStrike" cap="none" dirty="0">
                          <a:solidFill>
                            <a:schemeClr val="dk1"/>
                          </a:solidFill>
                          <a:latin typeface="Arial"/>
                          <a:ea typeface="Arial"/>
                          <a:cs typeface="Arial"/>
                          <a:sym typeface="Arial"/>
                        </a:rPr>
                        <a:t>Use Cases</a:t>
                      </a:r>
                      <a:endParaRPr dirty="0"/>
                    </a:p>
                  </a:txBody>
                  <a:tcPr marL="731525" marR="91450" marT="45725" marB="45725" anchor="ctr">
                    <a:lnL w="9525" cap="flat" cmpd="sng">
                      <a:solidFill>
                        <a:srgbClr val="000000">
                          <a:alpha val="0"/>
                        </a:srgbClr>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Predictive analytics, automating tasks</a:t>
                      </a:r>
                      <a:endParaRPr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Arial"/>
                          <a:ea typeface="Arial"/>
                          <a:cs typeface="Arial"/>
                          <a:sym typeface="Arial"/>
                        </a:rPr>
                        <a:t>Generating artifacts (text, video, audio, code &amp; data) </a:t>
                      </a:r>
                      <a:br>
                        <a:rPr lang="en-US" sz="1800" u="none" strike="noStrike" cap="none" dirty="0">
                          <a:solidFill>
                            <a:schemeClr val="dk1"/>
                          </a:solidFill>
                          <a:latin typeface="Arial"/>
                          <a:ea typeface="Arial"/>
                          <a:cs typeface="Arial"/>
                          <a:sym typeface="Arial"/>
                        </a:rPr>
                      </a:br>
                      <a:r>
                        <a:rPr lang="en-US" sz="1800" u="none" strike="noStrike" cap="none" dirty="0">
                          <a:solidFill>
                            <a:schemeClr val="dk1"/>
                          </a:solidFill>
                          <a:latin typeface="Arial"/>
                          <a:ea typeface="Arial"/>
                          <a:cs typeface="Arial"/>
                          <a:sym typeface="Arial"/>
                        </a:rPr>
                        <a:t>and simulating decisions </a:t>
                      </a:r>
                      <a:endParaRPr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912500">
                <a:tc>
                  <a:txBody>
                    <a:bodyPr/>
                    <a:lstStyle/>
                    <a:p>
                      <a:pPr marL="0" marR="0" lvl="0" indent="0" algn="l" rtl="0">
                        <a:spcBef>
                          <a:spcPts val="0"/>
                        </a:spcBef>
                        <a:spcAft>
                          <a:spcPts val="0"/>
                        </a:spcAft>
                        <a:buNone/>
                      </a:pPr>
                      <a:r>
                        <a:rPr lang="en-US" sz="1800" b="1" u="none" strike="noStrike" cap="none" dirty="0">
                          <a:solidFill>
                            <a:schemeClr val="dk1"/>
                          </a:solidFill>
                          <a:latin typeface="Arial"/>
                          <a:ea typeface="Arial"/>
                          <a:cs typeface="Arial"/>
                          <a:sym typeface="Arial"/>
                        </a:rPr>
                        <a:t>Governance</a:t>
                      </a:r>
                      <a:endParaRPr dirty="0"/>
                    </a:p>
                  </a:txBody>
                  <a:tcPr marL="731525" marR="91450" marT="45725" marB="45725" anchor="ctr">
                    <a:lnL w="9525" cap="flat" cmpd="sng">
                      <a:solidFill>
                        <a:srgbClr val="000000">
                          <a:alpha val="0"/>
                        </a:srgbClr>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Fragmented or part </a:t>
                      </a:r>
                      <a:br>
                        <a:rPr lang="en-US" sz="1800" u="none" strike="noStrike" cap="none" dirty="0">
                          <a:latin typeface="Arial"/>
                          <a:ea typeface="Arial"/>
                          <a:cs typeface="Arial"/>
                          <a:sym typeface="Arial"/>
                        </a:rPr>
                      </a:br>
                      <a:r>
                        <a:rPr lang="en-US" sz="1800" u="none" strike="noStrike" cap="none" dirty="0">
                          <a:latin typeface="Arial"/>
                          <a:ea typeface="Arial"/>
                          <a:cs typeface="Arial"/>
                          <a:sym typeface="Arial"/>
                        </a:rPr>
                        <a:t>of data and analytics</a:t>
                      </a:r>
                      <a:endParaRPr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Arial"/>
                          <a:ea typeface="Arial"/>
                          <a:cs typeface="Arial"/>
                          <a:sym typeface="Arial"/>
                        </a:rPr>
                        <a:t>Clear business responsibility, </a:t>
                      </a:r>
                      <a:r>
                        <a:rPr lang="en-US" sz="1800" u="none" strike="noStrike" cap="none" dirty="0">
                          <a:solidFill>
                            <a:srgbClr val="000000"/>
                          </a:solidFill>
                          <a:latin typeface="Arial"/>
                          <a:ea typeface="Arial"/>
                          <a:cs typeface="Arial"/>
                          <a:sym typeface="Arial"/>
                        </a:rPr>
                        <a:t/>
                      </a:r>
                      <a:br>
                        <a:rPr lang="en-US" sz="1800" u="none" strike="noStrike" cap="none" dirty="0">
                          <a:solidFill>
                            <a:srgbClr val="000000"/>
                          </a:solidFill>
                          <a:latin typeface="Arial"/>
                          <a:ea typeface="Arial"/>
                          <a:cs typeface="Arial"/>
                          <a:sym typeface="Arial"/>
                        </a:rPr>
                      </a:br>
                      <a:r>
                        <a:rPr lang="en-US" sz="1800" u="none" strike="noStrike" cap="none" dirty="0">
                          <a:solidFill>
                            <a:schemeClr val="dk1"/>
                          </a:solidFill>
                          <a:latin typeface="Arial"/>
                          <a:ea typeface="Arial"/>
                          <a:cs typeface="Arial"/>
                          <a:sym typeface="Arial"/>
                        </a:rPr>
                        <a:t>AI ethics committee</a:t>
                      </a:r>
                      <a:endParaRPr dirty="0"/>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r h="842300">
                <a:tc>
                  <a:txBody>
                    <a:bodyPr/>
                    <a:lstStyle/>
                    <a:p>
                      <a:pPr marL="0" marR="0" lvl="0" indent="0" algn="l" rtl="0">
                        <a:spcBef>
                          <a:spcPts val="0"/>
                        </a:spcBef>
                        <a:spcAft>
                          <a:spcPts val="0"/>
                        </a:spcAft>
                        <a:buNone/>
                      </a:pPr>
                      <a:r>
                        <a:rPr lang="en-US" sz="1800" b="1" u="none" strike="noStrike" cap="none" dirty="0">
                          <a:solidFill>
                            <a:schemeClr val="dk1"/>
                          </a:solidFill>
                          <a:latin typeface="Arial"/>
                          <a:ea typeface="Arial"/>
                          <a:cs typeface="Arial"/>
                          <a:sym typeface="Arial"/>
                        </a:rPr>
                        <a:t>Talent</a:t>
                      </a:r>
                      <a:endParaRPr dirty="0"/>
                    </a:p>
                  </a:txBody>
                  <a:tcPr marL="731525" marR="91450" marT="45725" marB="45725" anchor="ctr">
                    <a:lnL w="9525" cap="flat" cmpd="sng">
                      <a:solidFill>
                        <a:srgbClr val="000000">
                          <a:alpha val="0"/>
                        </a:srgbClr>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AI center of excellence</a:t>
                      </a:r>
                      <a:endParaRPr dirty="0"/>
                    </a:p>
                  </a:txBody>
                  <a:tcPr marL="121925" marR="30475" marT="121925" marB="121925" anchor="ctr">
                    <a:lnL w="19050" cap="flat" cmpd="sng">
                      <a:solidFill>
                        <a:srgbClr val="002856"/>
                      </a:solidFill>
                      <a:prstDash val="solid"/>
                      <a:round/>
                      <a:headEnd type="none" w="sm" len="sm"/>
                      <a:tailEnd type="none" w="sm" len="sm"/>
                    </a:lnL>
                    <a:lnR w="19050" cap="flat" cmpd="sng">
                      <a:solidFill>
                        <a:srgbClr val="002856"/>
                      </a:solidFill>
                      <a:prstDash val="solid"/>
                      <a:round/>
                      <a:headEnd type="none" w="sm" len="sm"/>
                      <a:tailEnd type="none" w="sm" len="sm"/>
                    </a:lnR>
                    <a:lnT w="19050" cap="flat" cmpd="sng">
                      <a:solidFill>
                        <a:srgbClr val="002856"/>
                      </a:solidFill>
                      <a:prstDash val="solid"/>
                      <a:round/>
                      <a:headEnd type="none" w="sm" len="sm"/>
                      <a:tailEnd type="none" w="sm" len="sm"/>
                    </a:lnT>
                    <a:lnB w="19050" cap="flat" cmpd="sng">
                      <a:solidFill>
                        <a:srgbClr val="002856"/>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dirty="0">
                        <a:latin typeface="Arial"/>
                        <a:ea typeface="Arial"/>
                        <a:cs typeface="Arial"/>
                        <a:sym typeface="Arial"/>
                      </a:endParaRPr>
                    </a:p>
                  </a:txBody>
                  <a:tcPr marL="121925" marR="30475" marT="121925" marB="121925" anchor="ctr">
                    <a:lnL w="19050" cap="flat" cmpd="sng">
                      <a:solidFill>
                        <a:srgbClr val="002856"/>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4F4F4"/>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Arial"/>
                          <a:ea typeface="Arial"/>
                          <a:cs typeface="Arial"/>
                          <a:sym typeface="Arial"/>
                        </a:rPr>
                        <a:t>Educating everyone on </a:t>
                      </a:r>
                      <a:r>
                        <a:rPr lang="en-US" sz="1800" u="none" strike="noStrike" cap="none" dirty="0">
                          <a:solidFill>
                            <a:srgbClr val="000000"/>
                          </a:solidFill>
                          <a:latin typeface="Arial"/>
                          <a:ea typeface="Arial"/>
                          <a:cs typeface="Arial"/>
                          <a:sym typeface="Arial"/>
                        </a:rPr>
                        <a:t/>
                      </a:r>
                      <a:br>
                        <a:rPr lang="en-US" sz="1800" u="none" strike="noStrike" cap="none" dirty="0">
                          <a:solidFill>
                            <a:srgbClr val="000000"/>
                          </a:solidFill>
                          <a:latin typeface="Arial"/>
                          <a:ea typeface="Arial"/>
                          <a:cs typeface="Arial"/>
                          <a:sym typeface="Arial"/>
                        </a:rPr>
                      </a:br>
                      <a:r>
                        <a:rPr lang="en-US" sz="1800" u="none" strike="noStrike" cap="none" dirty="0">
                          <a:solidFill>
                            <a:schemeClr val="dk1"/>
                          </a:solidFill>
                          <a:latin typeface="Arial"/>
                          <a:ea typeface="Arial"/>
                          <a:cs typeface="Arial"/>
                          <a:sym typeface="Arial"/>
                        </a:rPr>
                        <a:t>responsible use of GenAI</a:t>
                      </a:r>
                      <a:endParaRPr sz="1800" u="none" strike="noStrike" cap="none" dirty="0">
                        <a:solidFill>
                          <a:schemeClr val="dk1"/>
                        </a:solidFill>
                        <a:latin typeface="Arial"/>
                        <a:ea typeface="Arial"/>
                        <a:cs typeface="Arial"/>
                        <a:sym typeface="Arial"/>
                      </a:endParaRPr>
                    </a:p>
                  </a:txBody>
                  <a:tcPr marL="121925" marR="30475" marT="121925" marB="121925" anchor="ctr">
                    <a:lnL w="19050" cap="flat" cmpd="sng">
                      <a:solidFill>
                        <a:srgbClr val="FF540A"/>
                      </a:solidFill>
                      <a:prstDash val="solid"/>
                      <a:round/>
                      <a:headEnd type="none" w="sm" len="sm"/>
                      <a:tailEnd type="none" w="sm" len="sm"/>
                    </a:lnL>
                    <a:lnR w="19050" cap="flat" cmpd="sng">
                      <a:solidFill>
                        <a:srgbClr val="FF540A"/>
                      </a:solidFill>
                      <a:prstDash val="solid"/>
                      <a:round/>
                      <a:headEnd type="none" w="sm" len="sm"/>
                      <a:tailEnd type="none" w="sm" len="sm"/>
                    </a:lnR>
                    <a:lnT w="19050" cap="flat" cmpd="sng">
                      <a:solidFill>
                        <a:srgbClr val="FF540A"/>
                      </a:solidFill>
                      <a:prstDash val="solid"/>
                      <a:round/>
                      <a:headEnd type="none" w="sm" len="sm"/>
                      <a:tailEnd type="none" w="sm" len="sm"/>
                    </a:lnT>
                    <a:lnB w="19050" cap="flat" cmpd="sng">
                      <a:solidFill>
                        <a:srgbClr val="FF540A"/>
                      </a:solidFill>
                      <a:prstDash val="solid"/>
                      <a:round/>
                      <a:headEnd type="none" w="sm" len="sm"/>
                      <a:tailEnd type="none" w="sm" len="sm"/>
                    </a:lnB>
                    <a:solidFill>
                      <a:schemeClr val="lt1"/>
                    </a:solidFill>
                  </a:tcPr>
                </a:tc>
                <a:extLst>
                  <a:ext uri="{0D108BD9-81ED-4DB2-BD59-A6C34878D82A}">
                    <a16:rowId xmlns:a16="http://schemas.microsoft.com/office/drawing/2014/main" xmlns="" val="10005"/>
                  </a:ext>
                </a:extLst>
              </a:tr>
            </a:tbl>
          </a:graphicData>
        </a:graphic>
      </p:graphicFrame>
      <p:pic>
        <p:nvPicPr>
          <p:cNvPr id="835" name="Google Shape;835;p29"/>
          <p:cNvPicPr preferRelativeResize="0"/>
          <p:nvPr/>
        </p:nvPicPr>
        <p:blipFill rotWithShape="1">
          <a:blip r:embed="rId3">
            <a:alphaModFix/>
          </a:blip>
          <a:srcRect/>
          <a:stretch/>
        </p:blipFill>
        <p:spPr>
          <a:xfrm>
            <a:off x="872294" y="5435398"/>
            <a:ext cx="632423" cy="491885"/>
          </a:xfrm>
          <a:prstGeom prst="rect">
            <a:avLst/>
          </a:prstGeom>
          <a:noFill/>
          <a:ln>
            <a:noFill/>
          </a:ln>
        </p:spPr>
      </p:pic>
      <p:pic>
        <p:nvPicPr>
          <p:cNvPr id="836" name="Google Shape;836;p29"/>
          <p:cNvPicPr preferRelativeResize="0"/>
          <p:nvPr/>
        </p:nvPicPr>
        <p:blipFill rotWithShape="1">
          <a:blip r:embed="rId4">
            <a:alphaModFix/>
          </a:blip>
          <a:srcRect/>
          <a:stretch/>
        </p:blipFill>
        <p:spPr>
          <a:xfrm>
            <a:off x="906058" y="1832786"/>
            <a:ext cx="564895" cy="439365"/>
          </a:xfrm>
          <a:prstGeom prst="rect">
            <a:avLst/>
          </a:prstGeom>
          <a:noFill/>
          <a:ln>
            <a:noFill/>
          </a:ln>
        </p:spPr>
      </p:pic>
      <p:pic>
        <p:nvPicPr>
          <p:cNvPr id="837" name="Google Shape;837;p29"/>
          <p:cNvPicPr preferRelativeResize="0"/>
          <p:nvPr/>
        </p:nvPicPr>
        <p:blipFill rotWithShape="1">
          <a:blip r:embed="rId5">
            <a:alphaModFix/>
          </a:blip>
          <a:srcRect/>
          <a:stretch/>
        </p:blipFill>
        <p:spPr>
          <a:xfrm>
            <a:off x="930777" y="2699331"/>
            <a:ext cx="515457" cy="400912"/>
          </a:xfrm>
          <a:prstGeom prst="rect">
            <a:avLst/>
          </a:prstGeom>
          <a:noFill/>
          <a:ln>
            <a:noFill/>
          </a:ln>
        </p:spPr>
      </p:pic>
      <p:pic>
        <p:nvPicPr>
          <p:cNvPr id="838" name="Google Shape;838;p29"/>
          <p:cNvPicPr preferRelativeResize="0"/>
          <p:nvPr/>
        </p:nvPicPr>
        <p:blipFill rotWithShape="1">
          <a:blip r:embed="rId6">
            <a:alphaModFix/>
          </a:blip>
          <a:srcRect/>
          <a:stretch/>
        </p:blipFill>
        <p:spPr>
          <a:xfrm>
            <a:off x="930777" y="4620555"/>
            <a:ext cx="515457" cy="400912"/>
          </a:xfrm>
          <a:prstGeom prst="rect">
            <a:avLst/>
          </a:prstGeom>
          <a:noFill/>
          <a:ln>
            <a:noFill/>
          </a:ln>
        </p:spPr>
      </p:pic>
      <p:pic>
        <p:nvPicPr>
          <p:cNvPr id="839" name="Google Shape;839;p29"/>
          <p:cNvPicPr preferRelativeResize="0"/>
          <p:nvPr/>
        </p:nvPicPr>
        <p:blipFill rotWithShape="1">
          <a:blip r:embed="rId7">
            <a:alphaModFix/>
          </a:blip>
          <a:srcRect/>
          <a:stretch/>
        </p:blipFill>
        <p:spPr>
          <a:xfrm>
            <a:off x="930777" y="3646691"/>
            <a:ext cx="515457" cy="400912"/>
          </a:xfrm>
          <a:prstGeom prst="rect">
            <a:avLst/>
          </a:prstGeom>
          <a:noFill/>
          <a:ln>
            <a:noFill/>
          </a:ln>
        </p:spPr>
      </p:pic>
      <p:grpSp>
        <p:nvGrpSpPr>
          <p:cNvPr id="840" name="Google Shape;840;p29"/>
          <p:cNvGrpSpPr/>
          <p:nvPr/>
        </p:nvGrpSpPr>
        <p:grpSpPr>
          <a:xfrm>
            <a:off x="6800751" y="1892145"/>
            <a:ext cx="188261" cy="3699949"/>
            <a:chOff x="6973029" y="1991861"/>
            <a:chExt cx="188261" cy="3699949"/>
          </a:xfrm>
        </p:grpSpPr>
        <p:sp>
          <p:nvSpPr>
            <p:cNvPr id="841" name="Google Shape;841;p29"/>
            <p:cNvSpPr/>
            <p:nvPr/>
          </p:nvSpPr>
          <p:spPr>
            <a:xfrm rot="5400000">
              <a:off x="6920089" y="2044801"/>
              <a:ext cx="294141" cy="188261"/>
            </a:xfrm>
            <a:prstGeom prst="triangle">
              <a:avLst>
                <a:gd name="adj" fmla="val 50000"/>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842" name="Google Shape;842;p29"/>
            <p:cNvSpPr/>
            <p:nvPr/>
          </p:nvSpPr>
          <p:spPr>
            <a:xfrm rot="5400000">
              <a:off x="6920089" y="2932697"/>
              <a:ext cx="294141" cy="188261"/>
            </a:xfrm>
            <a:prstGeom prst="triangle">
              <a:avLst>
                <a:gd name="adj" fmla="val 50000"/>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843" name="Google Shape;843;p29"/>
            <p:cNvSpPr/>
            <p:nvPr/>
          </p:nvSpPr>
          <p:spPr>
            <a:xfrm rot="5400000">
              <a:off x="6920089" y="3754331"/>
              <a:ext cx="294141" cy="188261"/>
            </a:xfrm>
            <a:prstGeom prst="triangle">
              <a:avLst>
                <a:gd name="adj" fmla="val 50000"/>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844" name="Google Shape;844;p29"/>
            <p:cNvSpPr/>
            <p:nvPr/>
          </p:nvSpPr>
          <p:spPr>
            <a:xfrm rot="5400000">
              <a:off x="6920089" y="4562714"/>
              <a:ext cx="294141" cy="188261"/>
            </a:xfrm>
            <a:prstGeom prst="triangle">
              <a:avLst>
                <a:gd name="adj" fmla="val 50000"/>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845" name="Google Shape;845;p29"/>
            <p:cNvSpPr/>
            <p:nvPr/>
          </p:nvSpPr>
          <p:spPr>
            <a:xfrm rot="5400000">
              <a:off x="6920089" y="5450609"/>
              <a:ext cx="294141" cy="188261"/>
            </a:xfrm>
            <a:prstGeom prst="triangle">
              <a:avLst>
                <a:gd name="adj" fmla="val 50000"/>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sp>
        <p:nvSpPr>
          <p:cNvPr id="846" name="Google Shape;846;p29"/>
          <p:cNvSpPr txBox="1"/>
          <p:nvPr/>
        </p:nvSpPr>
        <p:spPr>
          <a:xfrm>
            <a:off x="457200" y="6100669"/>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0"/>
          <p:cNvSpPr txBox="1">
            <a:spLocks noGrp="1"/>
          </p:cNvSpPr>
          <p:nvPr>
            <p:ph type="title"/>
          </p:nvPr>
        </p:nvSpPr>
        <p:spPr>
          <a:xfrm>
            <a:off x="1014719" y="2136738"/>
            <a:ext cx="9636110" cy="246221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rgbClr val="FF540A"/>
              </a:buClr>
              <a:buSzPts val="4000"/>
              <a:buFont typeface="Arial Black"/>
              <a:buNone/>
            </a:pPr>
            <a:r>
              <a:rPr lang="en-US" sz="4000" dirty="0">
                <a:solidFill>
                  <a:srgbClr val="FF540A"/>
                </a:solidFill>
              </a:rPr>
              <a:t>By 2025: </a:t>
            </a:r>
            <a:r>
              <a:rPr lang="en-US" sz="4000" dirty="0"/>
              <a:t/>
            </a:r>
            <a:br>
              <a:rPr lang="en-US" sz="4000" dirty="0"/>
            </a:br>
            <a:r>
              <a:rPr lang="en-US" sz="4000" dirty="0">
                <a:latin typeface="Arial"/>
                <a:ea typeface="Arial"/>
                <a:cs typeface="Arial"/>
                <a:sym typeface="Arial"/>
              </a:rPr>
              <a:t>35% of large organizations will have named a </a:t>
            </a:r>
            <a:r>
              <a:rPr lang="en-US" sz="4000" b="1" dirty="0">
                <a:latin typeface="Arial Black"/>
                <a:ea typeface="Arial Black"/>
                <a:cs typeface="Arial Black"/>
                <a:sym typeface="Arial Black"/>
              </a:rPr>
              <a:t>Chief AI Officer </a:t>
            </a:r>
            <a:r>
              <a:rPr lang="en-US" sz="4000" dirty="0">
                <a:latin typeface="Arial"/>
                <a:ea typeface="Arial"/>
                <a:cs typeface="Arial"/>
                <a:sym typeface="Arial"/>
              </a:rPr>
              <a:t>reporting </a:t>
            </a:r>
            <a:br>
              <a:rPr lang="en-US" sz="4000" dirty="0">
                <a:latin typeface="Arial"/>
                <a:ea typeface="Arial"/>
                <a:cs typeface="Arial"/>
                <a:sym typeface="Arial"/>
              </a:rPr>
            </a:br>
            <a:r>
              <a:rPr lang="en-US" sz="4000" dirty="0">
                <a:latin typeface="Arial"/>
                <a:ea typeface="Arial"/>
                <a:cs typeface="Arial"/>
                <a:sym typeface="Arial"/>
              </a:rPr>
              <a:t>to a CEO or COO.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3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How GenAI </a:t>
            </a:r>
            <a:br>
              <a:rPr lang="en-US" dirty="0">
                <a:latin typeface="Arial Black"/>
                <a:ea typeface="Arial Black"/>
                <a:cs typeface="Arial Black"/>
                <a:sym typeface="Arial Black"/>
              </a:rPr>
            </a:br>
            <a:r>
              <a:rPr lang="en-US" dirty="0">
                <a:latin typeface="Arial Black"/>
                <a:ea typeface="Arial Black"/>
                <a:cs typeface="Arial Black"/>
                <a:sym typeface="Arial Black"/>
              </a:rPr>
              <a:t>Affects Jobs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cxnSp>
        <p:nvCxnSpPr>
          <p:cNvPr id="861" name="Google Shape;861;p32"/>
          <p:cNvCxnSpPr/>
          <p:nvPr/>
        </p:nvCxnSpPr>
        <p:spPr>
          <a:xfrm rot="10800000">
            <a:off x="2355249" y="2071899"/>
            <a:ext cx="733208" cy="0"/>
          </a:xfrm>
          <a:prstGeom prst="straightConnector1">
            <a:avLst/>
          </a:prstGeom>
          <a:noFill/>
          <a:ln w="38100" cap="flat" cmpd="sng">
            <a:solidFill>
              <a:srgbClr val="FF540A"/>
            </a:solidFill>
            <a:prstDash val="solid"/>
            <a:miter lim="800000"/>
            <a:headEnd type="none" w="sm" len="sm"/>
            <a:tailEnd type="none" w="sm" len="sm"/>
          </a:ln>
        </p:spPr>
      </p:cxnSp>
      <p:grpSp>
        <p:nvGrpSpPr>
          <p:cNvPr id="862" name="Google Shape;862;p32"/>
          <p:cNvGrpSpPr/>
          <p:nvPr/>
        </p:nvGrpSpPr>
        <p:grpSpPr>
          <a:xfrm>
            <a:off x="896595" y="940701"/>
            <a:ext cx="1917928" cy="1172446"/>
            <a:chOff x="1326524" y="862915"/>
            <a:chExt cx="1917928" cy="1172446"/>
          </a:xfrm>
        </p:grpSpPr>
        <p:sp>
          <p:nvSpPr>
            <p:cNvPr id="863" name="Google Shape;863;p32"/>
            <p:cNvSpPr txBox="1"/>
            <p:nvPr/>
          </p:nvSpPr>
          <p:spPr>
            <a:xfrm>
              <a:off x="1326524" y="862915"/>
              <a:ext cx="1917928" cy="1172446"/>
            </a:xfrm>
            <a:prstGeom prst="rect">
              <a:avLst/>
            </a:prstGeom>
            <a:solidFill>
              <a:srgbClr val="002856"/>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dirty="0">
                  <a:solidFill>
                    <a:schemeClr val="lt1"/>
                  </a:solidFill>
                  <a:latin typeface="Arial"/>
                  <a:ea typeface="Arial"/>
                  <a:cs typeface="Arial"/>
                  <a:sym typeface="Arial"/>
                </a:rPr>
                <a:t>Through 2026</a:t>
              </a:r>
              <a:endParaRPr lang="en-US" dirty="0"/>
            </a:p>
          </p:txBody>
        </p:sp>
        <p:grpSp>
          <p:nvGrpSpPr>
            <p:cNvPr id="864" name="Google Shape;864;p32"/>
            <p:cNvGrpSpPr/>
            <p:nvPr/>
          </p:nvGrpSpPr>
          <p:grpSpPr>
            <a:xfrm>
              <a:off x="1591237" y="1289451"/>
              <a:ext cx="1303765" cy="643131"/>
              <a:chOff x="1562794" y="767670"/>
              <a:chExt cx="1303765" cy="643131"/>
            </a:xfrm>
          </p:grpSpPr>
          <p:sp>
            <p:nvSpPr>
              <p:cNvPr id="865" name="Google Shape;865;p32"/>
              <p:cNvSpPr/>
              <p:nvPr/>
            </p:nvSpPr>
            <p:spPr>
              <a:xfrm>
                <a:off x="2362473" y="851684"/>
                <a:ext cx="504086" cy="420072"/>
              </a:xfrm>
              <a:custGeom>
                <a:avLst/>
                <a:gdLst/>
                <a:ahLst/>
                <a:cxnLst/>
                <a:rect l="l" t="t" r="r" b="b"/>
                <a:pathLst>
                  <a:path w="504086" h="420072" extrusionOk="0">
                    <a:moveTo>
                      <a:pt x="42007" y="378066"/>
                    </a:moveTo>
                    <a:lnTo>
                      <a:pt x="504087" y="378066"/>
                    </a:lnTo>
                    <a:lnTo>
                      <a:pt x="504087" y="420073"/>
                    </a:lnTo>
                    <a:lnTo>
                      <a:pt x="0" y="420073"/>
                    </a:lnTo>
                    <a:lnTo>
                      <a:pt x="0" y="0"/>
                    </a:lnTo>
                    <a:lnTo>
                      <a:pt x="42007" y="0"/>
                    </a:lnTo>
                    <a:lnTo>
                      <a:pt x="42007" y="378066"/>
                    </a:lnTo>
                    <a:close/>
                    <a:moveTo>
                      <a:pt x="385269" y="248442"/>
                    </a:moveTo>
                    <a:lnTo>
                      <a:pt x="414968" y="278141"/>
                    </a:lnTo>
                    <a:lnTo>
                      <a:pt x="474377" y="218732"/>
                    </a:lnTo>
                    <a:lnTo>
                      <a:pt x="504087" y="189033"/>
                    </a:lnTo>
                    <a:lnTo>
                      <a:pt x="474388" y="159334"/>
                    </a:lnTo>
                    <a:lnTo>
                      <a:pt x="414979" y="99925"/>
                    </a:lnTo>
                    <a:lnTo>
                      <a:pt x="385280" y="129624"/>
                    </a:lnTo>
                    <a:lnTo>
                      <a:pt x="423674" y="168029"/>
                    </a:lnTo>
                    <a:lnTo>
                      <a:pt x="84014" y="168029"/>
                    </a:lnTo>
                    <a:lnTo>
                      <a:pt x="84014" y="210036"/>
                    </a:lnTo>
                    <a:lnTo>
                      <a:pt x="423674" y="210036"/>
                    </a:lnTo>
                    <a:lnTo>
                      <a:pt x="385269" y="248442"/>
                    </a:lnTo>
                    <a:close/>
                  </a:path>
                </a:pathLst>
              </a:cu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67" b="0" i="0" u="none" strike="noStrike" cap="none" dirty="0">
                  <a:solidFill>
                    <a:srgbClr val="000000"/>
                  </a:solidFill>
                  <a:latin typeface="Arial"/>
                  <a:ea typeface="Arial"/>
                  <a:cs typeface="Arial"/>
                  <a:sym typeface="Arial"/>
                </a:endParaRPr>
              </a:p>
            </p:txBody>
          </p:sp>
          <p:pic>
            <p:nvPicPr>
              <p:cNvPr id="866" name="Google Shape;866;p32"/>
              <p:cNvPicPr preferRelativeResize="0"/>
              <p:nvPr/>
            </p:nvPicPr>
            <p:blipFill rotWithShape="1">
              <a:blip r:embed="rId3">
                <a:alphaModFix/>
              </a:blip>
              <a:srcRect/>
              <a:stretch/>
            </p:blipFill>
            <p:spPr>
              <a:xfrm>
                <a:off x="1562794" y="767670"/>
                <a:ext cx="826882" cy="643131"/>
              </a:xfrm>
              <a:prstGeom prst="rect">
                <a:avLst/>
              </a:prstGeom>
              <a:noFill/>
              <a:ln>
                <a:noFill/>
              </a:ln>
            </p:spPr>
          </p:pic>
        </p:grpSp>
      </p:grpSp>
      <p:sp>
        <p:nvSpPr>
          <p:cNvPr id="867" name="Google Shape;867;p32"/>
          <p:cNvSpPr txBox="1"/>
          <p:nvPr/>
        </p:nvSpPr>
        <p:spPr>
          <a:xfrm>
            <a:off x="3279250" y="1081623"/>
            <a:ext cx="5026877"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Despite all the advancements in AI, </a:t>
            </a:r>
            <a:br>
              <a:rPr lang="en-US" sz="2000" b="0" i="0" u="none" strike="noStrike" cap="none" dirty="0">
                <a:solidFill>
                  <a:schemeClr val="lt1"/>
                </a:solidFill>
                <a:latin typeface="Arial"/>
                <a:ea typeface="Arial"/>
                <a:cs typeface="Arial"/>
                <a:sym typeface="Arial"/>
              </a:rPr>
            </a:br>
            <a:r>
              <a:rPr lang="en-US" sz="2000" b="0" i="0" u="none" strike="noStrike" cap="none" dirty="0">
                <a:solidFill>
                  <a:schemeClr val="lt1"/>
                </a:solidFill>
                <a:latin typeface="Arial"/>
                <a:ea typeface="Arial"/>
                <a:cs typeface="Arial"/>
                <a:sym typeface="Arial"/>
              </a:rPr>
              <a:t>the global </a:t>
            </a:r>
            <a:r>
              <a:rPr lang="en-US" sz="2000" b="1" i="0" u="none" strike="noStrike" cap="none" dirty="0">
                <a:solidFill>
                  <a:srgbClr val="FF540A"/>
                </a:solidFill>
                <a:latin typeface="Arial"/>
                <a:ea typeface="Arial"/>
                <a:cs typeface="Arial"/>
                <a:sym typeface="Arial"/>
              </a:rPr>
              <a:t>jobs impact will be neutral — </a:t>
            </a:r>
            <a:r>
              <a:rPr lang="en-US" sz="2000" b="0" i="0" u="none" strike="noStrike" cap="none" dirty="0">
                <a:solidFill>
                  <a:schemeClr val="lt1"/>
                </a:solidFill>
                <a:latin typeface="Arial"/>
                <a:ea typeface="Arial"/>
                <a:cs typeface="Arial"/>
                <a:sym typeface="Arial"/>
              </a:rPr>
              <a:t/>
            </a:r>
            <a:br>
              <a:rPr lang="en-US" sz="2000" b="0" i="0" u="none" strike="noStrike" cap="none" dirty="0">
                <a:solidFill>
                  <a:schemeClr val="lt1"/>
                </a:solidFill>
                <a:latin typeface="Arial"/>
                <a:ea typeface="Arial"/>
                <a:cs typeface="Arial"/>
                <a:sym typeface="Arial"/>
              </a:rPr>
            </a:br>
            <a:r>
              <a:rPr lang="en-US" sz="2000" b="0" i="0" u="none" strike="noStrike" cap="none" dirty="0">
                <a:solidFill>
                  <a:schemeClr val="lt1"/>
                </a:solidFill>
                <a:latin typeface="Arial"/>
                <a:ea typeface="Arial"/>
                <a:cs typeface="Arial"/>
                <a:sym typeface="Arial"/>
              </a:rPr>
              <a:t>there will not be net decrease or increase.</a:t>
            </a:r>
            <a:endParaRPr lang="en-US" dirty="0"/>
          </a:p>
        </p:txBody>
      </p:sp>
      <p:sp>
        <p:nvSpPr>
          <p:cNvPr id="868" name="Google Shape;868;p32"/>
          <p:cNvSpPr txBox="1"/>
          <p:nvPr/>
        </p:nvSpPr>
        <p:spPr>
          <a:xfrm>
            <a:off x="3279249" y="4193773"/>
            <a:ext cx="583324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AI solutions introduced to augment or autonomously deliver tasks, activities or jobs will result in </a:t>
            </a:r>
            <a:r>
              <a:rPr lang="en-US" sz="2000" b="1" i="0" u="none" strike="noStrike" cap="none" dirty="0">
                <a:solidFill>
                  <a:srgbClr val="FF540A"/>
                </a:solidFill>
                <a:latin typeface="Arial"/>
                <a:ea typeface="Arial"/>
                <a:cs typeface="Arial"/>
                <a:sym typeface="Arial"/>
              </a:rPr>
              <a:t>over a half billion net new human jobs.</a:t>
            </a:r>
            <a:endParaRPr lang="en-US" dirty="0"/>
          </a:p>
        </p:txBody>
      </p:sp>
      <p:sp>
        <p:nvSpPr>
          <p:cNvPr id="869" name="Google Shape;869;p32"/>
          <p:cNvSpPr txBox="1"/>
          <p:nvPr/>
        </p:nvSpPr>
        <p:spPr>
          <a:xfrm>
            <a:off x="3279250" y="2246320"/>
            <a:ext cx="542648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solidFill>
                  <a:schemeClr val="lt1"/>
                </a:solidFill>
              </a:rPr>
              <a:t>More than</a:t>
            </a:r>
            <a:r>
              <a:rPr lang="en-US" sz="2000" b="0" i="0" u="none" strike="noStrike" cap="none" dirty="0">
                <a:solidFill>
                  <a:schemeClr val="lt1"/>
                </a:solidFill>
                <a:latin typeface="Arial"/>
                <a:ea typeface="Arial"/>
                <a:cs typeface="Arial"/>
                <a:sym typeface="Arial"/>
              </a:rPr>
              <a:t> </a:t>
            </a:r>
            <a:r>
              <a:rPr lang="en-US" sz="2000" b="1" i="0" u="none" strike="noStrike" cap="none" dirty="0">
                <a:solidFill>
                  <a:srgbClr val="FF540A"/>
                </a:solidFill>
                <a:latin typeface="Arial"/>
                <a:ea typeface="Arial"/>
                <a:cs typeface="Arial"/>
                <a:sym typeface="Arial"/>
              </a:rPr>
              <a:t>100 million </a:t>
            </a:r>
            <a:r>
              <a:rPr lang="en-US" sz="2000" b="0" i="0" u="none" strike="noStrike" cap="none" dirty="0">
                <a:solidFill>
                  <a:schemeClr val="lt1"/>
                </a:solidFill>
                <a:latin typeface="Arial"/>
                <a:ea typeface="Arial"/>
                <a:cs typeface="Arial"/>
                <a:sym typeface="Arial"/>
              </a:rPr>
              <a:t>people will engage </a:t>
            </a:r>
            <a:r>
              <a:rPr lang="en-US" sz="2000" b="1" i="0" u="none" strike="noStrike" cap="none" dirty="0">
                <a:solidFill>
                  <a:srgbClr val="FF540A"/>
                </a:solidFill>
                <a:latin typeface="Arial"/>
                <a:ea typeface="Arial"/>
                <a:cs typeface="Arial"/>
                <a:sym typeface="Arial"/>
              </a:rPr>
              <a:t>robocolleagues</a:t>
            </a:r>
            <a:r>
              <a:rPr lang="en-US" sz="2000" b="0" i="0" u="none" strike="noStrike" cap="none" dirty="0">
                <a:solidFill>
                  <a:schemeClr val="lt1"/>
                </a:solidFill>
                <a:latin typeface="Arial"/>
                <a:ea typeface="Arial"/>
                <a:cs typeface="Arial"/>
                <a:sym typeface="Arial"/>
              </a:rPr>
              <a:t> (synthetic virtual colleagues) to contribute to enterprise work.</a:t>
            </a:r>
            <a:endParaRPr lang="en-US" dirty="0"/>
          </a:p>
        </p:txBody>
      </p:sp>
      <p:cxnSp>
        <p:nvCxnSpPr>
          <p:cNvPr id="870" name="Google Shape;870;p32"/>
          <p:cNvCxnSpPr/>
          <p:nvPr/>
        </p:nvCxnSpPr>
        <p:spPr>
          <a:xfrm rot="10800000">
            <a:off x="2767232" y="1704347"/>
            <a:ext cx="529760" cy="0"/>
          </a:xfrm>
          <a:prstGeom prst="straightConnector1">
            <a:avLst/>
          </a:prstGeom>
          <a:solidFill>
            <a:srgbClr val="355578"/>
          </a:solidFill>
          <a:ln>
            <a:noFill/>
          </a:ln>
        </p:spPr>
      </p:cxnSp>
      <p:grpSp>
        <p:nvGrpSpPr>
          <p:cNvPr id="871" name="Google Shape;871;p32"/>
          <p:cNvGrpSpPr/>
          <p:nvPr/>
        </p:nvGrpSpPr>
        <p:grpSpPr>
          <a:xfrm>
            <a:off x="2999207" y="0"/>
            <a:ext cx="182880" cy="7025425"/>
            <a:chOff x="2999207" y="-167425"/>
            <a:chExt cx="182880" cy="7025425"/>
          </a:xfrm>
        </p:grpSpPr>
        <p:cxnSp>
          <p:nvCxnSpPr>
            <p:cNvPr id="872" name="Google Shape;872;p32"/>
            <p:cNvCxnSpPr/>
            <p:nvPr/>
          </p:nvCxnSpPr>
          <p:spPr>
            <a:xfrm>
              <a:off x="3079505" y="-167425"/>
              <a:ext cx="0" cy="7025425"/>
            </a:xfrm>
            <a:prstGeom prst="straightConnector1">
              <a:avLst/>
            </a:prstGeom>
            <a:noFill/>
            <a:ln w="25400" cap="flat" cmpd="sng">
              <a:solidFill>
                <a:srgbClr val="355578"/>
              </a:solidFill>
              <a:prstDash val="solid"/>
              <a:round/>
              <a:headEnd type="none" w="sm" len="sm"/>
              <a:tailEnd type="none" w="sm" len="sm"/>
            </a:ln>
          </p:spPr>
        </p:cxnSp>
        <p:cxnSp>
          <p:nvCxnSpPr>
            <p:cNvPr id="873" name="Google Shape;873;p32"/>
            <p:cNvCxnSpPr>
              <a:stCxn id="874" idx="4"/>
            </p:cNvCxnSpPr>
            <p:nvPr/>
          </p:nvCxnSpPr>
          <p:spPr>
            <a:xfrm flipH="1">
              <a:off x="3083747" y="1641241"/>
              <a:ext cx="6900" cy="605700"/>
            </a:xfrm>
            <a:prstGeom prst="straightConnector1">
              <a:avLst/>
            </a:prstGeom>
            <a:noFill/>
            <a:ln w="38100" cap="flat" cmpd="sng">
              <a:solidFill>
                <a:srgbClr val="FF540A"/>
              </a:solidFill>
              <a:prstDash val="solid"/>
              <a:miter lim="800000"/>
              <a:headEnd type="none" w="sm" len="sm"/>
              <a:tailEnd type="none" w="sm" len="sm"/>
            </a:ln>
          </p:spPr>
        </p:cxnSp>
        <p:sp>
          <p:nvSpPr>
            <p:cNvPr id="874" name="Google Shape;874;p32"/>
            <p:cNvSpPr/>
            <p:nvPr/>
          </p:nvSpPr>
          <p:spPr>
            <a:xfrm>
              <a:off x="2999207" y="1458361"/>
              <a:ext cx="182880" cy="182880"/>
            </a:xfrm>
            <a:prstGeom prst="ellipse">
              <a:avLst/>
            </a:prstGeom>
            <a:solidFill>
              <a:srgbClr val="002856"/>
            </a:solidFill>
            <a:ln w="38100" cap="flat" cmpd="sng">
              <a:solidFill>
                <a:srgbClr val="355578"/>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000" b="1" i="0" u="none" strike="noStrike" cap="none" dirty="0">
                <a:solidFill>
                  <a:schemeClr val="lt1"/>
                </a:solidFill>
                <a:latin typeface="Arial"/>
                <a:ea typeface="Arial"/>
                <a:cs typeface="Arial"/>
                <a:sym typeface="Arial"/>
              </a:endParaRPr>
            </a:p>
          </p:txBody>
        </p:sp>
      </p:grpSp>
      <p:grpSp>
        <p:nvGrpSpPr>
          <p:cNvPr id="875" name="Google Shape;875;p32"/>
          <p:cNvGrpSpPr/>
          <p:nvPr/>
        </p:nvGrpSpPr>
        <p:grpSpPr>
          <a:xfrm>
            <a:off x="896595" y="2308366"/>
            <a:ext cx="2285492" cy="1284839"/>
            <a:chOff x="896595" y="2140941"/>
            <a:chExt cx="2285492" cy="1284839"/>
          </a:xfrm>
        </p:grpSpPr>
        <p:grpSp>
          <p:nvGrpSpPr>
            <p:cNvPr id="876" name="Google Shape;876;p32"/>
            <p:cNvGrpSpPr/>
            <p:nvPr/>
          </p:nvGrpSpPr>
          <p:grpSpPr>
            <a:xfrm>
              <a:off x="896595" y="2209338"/>
              <a:ext cx="2177574" cy="1216442"/>
              <a:chOff x="896595" y="2209338"/>
              <a:chExt cx="2177574" cy="1216442"/>
            </a:xfrm>
          </p:grpSpPr>
          <p:cxnSp>
            <p:nvCxnSpPr>
              <p:cNvPr id="877" name="Google Shape;877;p32"/>
              <p:cNvCxnSpPr/>
              <p:nvPr/>
            </p:nvCxnSpPr>
            <p:spPr>
              <a:xfrm rot="10800000">
                <a:off x="2340961" y="2233088"/>
                <a:ext cx="733208" cy="0"/>
              </a:xfrm>
              <a:prstGeom prst="straightConnector1">
                <a:avLst/>
              </a:prstGeom>
              <a:noFill/>
              <a:ln w="38100" cap="flat" cmpd="sng">
                <a:solidFill>
                  <a:srgbClr val="FF540A"/>
                </a:solidFill>
                <a:prstDash val="solid"/>
                <a:miter lim="800000"/>
                <a:headEnd type="none" w="sm" len="sm"/>
                <a:tailEnd type="none" w="sm" len="sm"/>
              </a:ln>
            </p:spPr>
          </p:cxnSp>
          <p:sp>
            <p:nvSpPr>
              <p:cNvPr id="878" name="Google Shape;878;p32"/>
              <p:cNvSpPr txBox="1"/>
              <p:nvPr/>
            </p:nvSpPr>
            <p:spPr>
              <a:xfrm>
                <a:off x="896595" y="2209338"/>
                <a:ext cx="1917928" cy="1216442"/>
              </a:xfrm>
              <a:prstGeom prst="rect">
                <a:avLst/>
              </a:prstGeom>
              <a:solidFill>
                <a:srgbClr val="002856"/>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dirty="0">
                    <a:solidFill>
                      <a:schemeClr val="lt1"/>
                    </a:solidFill>
                    <a:latin typeface="Arial"/>
                    <a:ea typeface="Arial"/>
                    <a:cs typeface="Arial"/>
                    <a:sym typeface="Arial"/>
                  </a:rPr>
                  <a:t>By 2026</a:t>
                </a:r>
                <a:endParaRPr lang="en-US" dirty="0"/>
              </a:p>
            </p:txBody>
          </p:sp>
        </p:grpSp>
        <p:sp>
          <p:nvSpPr>
            <p:cNvPr id="879" name="Google Shape;879;p32"/>
            <p:cNvSpPr/>
            <p:nvPr/>
          </p:nvSpPr>
          <p:spPr>
            <a:xfrm>
              <a:off x="2999207" y="2140941"/>
              <a:ext cx="182880" cy="182880"/>
            </a:xfrm>
            <a:prstGeom prst="ellipse">
              <a:avLst/>
            </a:prstGeom>
            <a:solidFill>
              <a:srgbClr val="FF540A"/>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grpSp>
        <p:nvGrpSpPr>
          <p:cNvPr id="880" name="Google Shape;880;p32"/>
          <p:cNvGrpSpPr/>
          <p:nvPr/>
        </p:nvGrpSpPr>
        <p:grpSpPr>
          <a:xfrm>
            <a:off x="1138484" y="2876253"/>
            <a:ext cx="1406633" cy="504701"/>
            <a:chOff x="1439969" y="2802398"/>
            <a:chExt cx="1406633" cy="504701"/>
          </a:xfrm>
        </p:grpSpPr>
        <p:pic>
          <p:nvPicPr>
            <p:cNvPr id="881" name="Google Shape;881;p32"/>
            <p:cNvPicPr preferRelativeResize="0"/>
            <p:nvPr/>
          </p:nvPicPr>
          <p:blipFill rotWithShape="1">
            <a:blip r:embed="rId4">
              <a:alphaModFix/>
            </a:blip>
            <a:srcRect/>
            <a:stretch/>
          </p:blipFill>
          <p:spPr>
            <a:xfrm>
              <a:off x="2211117" y="2812835"/>
              <a:ext cx="635485" cy="494264"/>
            </a:xfrm>
            <a:prstGeom prst="rect">
              <a:avLst/>
            </a:prstGeom>
            <a:noFill/>
            <a:ln>
              <a:noFill/>
            </a:ln>
          </p:spPr>
        </p:pic>
        <p:pic>
          <p:nvPicPr>
            <p:cNvPr id="882" name="Google Shape;882;p32"/>
            <p:cNvPicPr preferRelativeResize="0"/>
            <p:nvPr/>
          </p:nvPicPr>
          <p:blipFill rotWithShape="1">
            <a:blip r:embed="rId5">
              <a:alphaModFix/>
            </a:blip>
            <a:srcRect/>
            <a:stretch/>
          </p:blipFill>
          <p:spPr>
            <a:xfrm>
              <a:off x="1439969" y="2802398"/>
              <a:ext cx="648900" cy="504699"/>
            </a:xfrm>
            <a:prstGeom prst="rect">
              <a:avLst/>
            </a:prstGeom>
            <a:noFill/>
            <a:ln>
              <a:noFill/>
            </a:ln>
          </p:spPr>
        </p:pic>
        <p:sp>
          <p:nvSpPr>
            <p:cNvPr id="883" name="Google Shape;883;p32"/>
            <p:cNvSpPr/>
            <p:nvPr/>
          </p:nvSpPr>
          <p:spPr>
            <a:xfrm>
              <a:off x="1974030" y="2925470"/>
              <a:ext cx="274320" cy="274320"/>
            </a:xfrm>
            <a:prstGeom prst="mathPlus">
              <a:avLst>
                <a:gd name="adj1" fmla="val 1634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grpSp>
        <p:nvGrpSpPr>
          <p:cNvPr id="884" name="Google Shape;884;p32"/>
          <p:cNvGrpSpPr/>
          <p:nvPr/>
        </p:nvGrpSpPr>
        <p:grpSpPr>
          <a:xfrm>
            <a:off x="896595" y="4103132"/>
            <a:ext cx="2285492" cy="1216442"/>
            <a:chOff x="896595" y="1715021"/>
            <a:chExt cx="2285492" cy="1216442"/>
          </a:xfrm>
        </p:grpSpPr>
        <p:grpSp>
          <p:nvGrpSpPr>
            <p:cNvPr id="885" name="Google Shape;885;p32"/>
            <p:cNvGrpSpPr/>
            <p:nvPr/>
          </p:nvGrpSpPr>
          <p:grpSpPr>
            <a:xfrm>
              <a:off x="896595" y="1715021"/>
              <a:ext cx="2177574" cy="1216442"/>
              <a:chOff x="896595" y="1715021"/>
              <a:chExt cx="2177574" cy="1216442"/>
            </a:xfrm>
          </p:grpSpPr>
          <p:cxnSp>
            <p:nvCxnSpPr>
              <p:cNvPr id="886" name="Google Shape;886;p32"/>
              <p:cNvCxnSpPr/>
              <p:nvPr/>
            </p:nvCxnSpPr>
            <p:spPr>
              <a:xfrm rot="10800000">
                <a:off x="2340961" y="2221213"/>
                <a:ext cx="733208" cy="0"/>
              </a:xfrm>
              <a:prstGeom prst="straightConnector1">
                <a:avLst/>
              </a:prstGeom>
              <a:noFill/>
              <a:ln w="38100" cap="flat" cmpd="sng">
                <a:solidFill>
                  <a:srgbClr val="FF540A"/>
                </a:solidFill>
                <a:prstDash val="solid"/>
                <a:miter lim="800000"/>
                <a:headEnd type="none" w="sm" len="sm"/>
                <a:tailEnd type="none" w="sm" len="sm"/>
              </a:ln>
            </p:spPr>
          </p:cxnSp>
          <p:sp>
            <p:nvSpPr>
              <p:cNvPr id="887" name="Google Shape;887;p32"/>
              <p:cNvSpPr txBox="1"/>
              <p:nvPr/>
            </p:nvSpPr>
            <p:spPr>
              <a:xfrm>
                <a:off x="896595" y="1715021"/>
                <a:ext cx="1917928" cy="1216442"/>
              </a:xfrm>
              <a:prstGeom prst="rect">
                <a:avLst/>
              </a:prstGeom>
              <a:solidFill>
                <a:srgbClr val="002856"/>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dirty="0">
                    <a:solidFill>
                      <a:schemeClr val="lt1"/>
                    </a:solidFill>
                    <a:latin typeface="Arial"/>
                    <a:ea typeface="Arial"/>
                    <a:cs typeface="Arial"/>
                    <a:sym typeface="Arial"/>
                  </a:rPr>
                  <a:t>By 2036</a:t>
                </a:r>
                <a:endParaRPr lang="en-US" dirty="0"/>
              </a:p>
            </p:txBody>
          </p:sp>
        </p:grpSp>
        <p:sp>
          <p:nvSpPr>
            <p:cNvPr id="888" name="Google Shape;888;p32"/>
            <p:cNvSpPr/>
            <p:nvPr/>
          </p:nvSpPr>
          <p:spPr>
            <a:xfrm>
              <a:off x="2999207" y="2140941"/>
              <a:ext cx="182880" cy="182880"/>
            </a:xfrm>
            <a:prstGeom prst="ellipse">
              <a:avLst/>
            </a:prstGeom>
            <a:solidFill>
              <a:srgbClr val="FF540A"/>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grpSp>
        <p:nvGrpSpPr>
          <p:cNvPr id="889" name="Google Shape;889;p32"/>
          <p:cNvGrpSpPr/>
          <p:nvPr/>
        </p:nvGrpSpPr>
        <p:grpSpPr>
          <a:xfrm>
            <a:off x="1161308" y="4529052"/>
            <a:ext cx="1370397" cy="616416"/>
            <a:chOff x="1434006" y="4375343"/>
            <a:chExt cx="1429788" cy="643131"/>
          </a:xfrm>
        </p:grpSpPr>
        <p:pic>
          <p:nvPicPr>
            <p:cNvPr id="890" name="Google Shape;890;p32"/>
            <p:cNvPicPr preferRelativeResize="0"/>
            <p:nvPr/>
          </p:nvPicPr>
          <p:blipFill rotWithShape="1">
            <a:blip r:embed="rId6">
              <a:alphaModFix/>
            </a:blip>
            <a:srcRect/>
            <a:stretch/>
          </p:blipFill>
          <p:spPr>
            <a:xfrm>
              <a:off x="1434006" y="4375343"/>
              <a:ext cx="826882" cy="643131"/>
            </a:xfrm>
            <a:prstGeom prst="rect">
              <a:avLst/>
            </a:prstGeom>
            <a:noFill/>
            <a:ln>
              <a:noFill/>
            </a:ln>
          </p:spPr>
        </p:pic>
        <p:pic>
          <p:nvPicPr>
            <p:cNvPr id="891" name="Google Shape;891;p32"/>
            <p:cNvPicPr preferRelativeResize="0"/>
            <p:nvPr/>
          </p:nvPicPr>
          <p:blipFill rotWithShape="1">
            <a:blip r:embed="rId7">
              <a:alphaModFix/>
            </a:blip>
            <a:srcRect/>
            <a:stretch/>
          </p:blipFill>
          <p:spPr>
            <a:xfrm>
              <a:off x="2128005" y="4391164"/>
              <a:ext cx="735789" cy="572281"/>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600"/>
              <a:buFont typeface="Arial Black"/>
              <a:buNone/>
            </a:pPr>
            <a:r>
              <a:rPr lang="en-US" sz="3600" dirty="0"/>
              <a:t>What Is Generative AI? </a:t>
            </a:r>
            <a:endParaRPr lang="en-US" dirty="0"/>
          </a:p>
        </p:txBody>
      </p:sp>
      <p:grpSp>
        <p:nvGrpSpPr>
          <p:cNvPr id="431" name="Google Shape;431;p7"/>
          <p:cNvGrpSpPr/>
          <p:nvPr/>
        </p:nvGrpSpPr>
        <p:grpSpPr>
          <a:xfrm>
            <a:off x="669212" y="1028181"/>
            <a:ext cx="10860995" cy="4878014"/>
            <a:chOff x="669212" y="1189154"/>
            <a:chExt cx="10860995" cy="4878014"/>
          </a:xfrm>
        </p:grpSpPr>
        <p:sp>
          <p:nvSpPr>
            <p:cNvPr id="432" name="Google Shape;432;p7"/>
            <p:cNvSpPr/>
            <p:nvPr/>
          </p:nvSpPr>
          <p:spPr>
            <a:xfrm rot="10800000">
              <a:off x="669212" y="1189154"/>
              <a:ext cx="10860995" cy="4878014"/>
            </a:xfrm>
            <a:custGeom>
              <a:avLst/>
              <a:gdLst/>
              <a:ahLst/>
              <a:cxnLst/>
              <a:rect l="l" t="t" r="r" b="b"/>
              <a:pathLst>
                <a:path w="10860995" h="4878014" extrusionOk="0">
                  <a:moveTo>
                    <a:pt x="9254141" y="4878014"/>
                  </a:moveTo>
                  <a:lnTo>
                    <a:pt x="7647286" y="4878013"/>
                  </a:lnTo>
                  <a:lnTo>
                    <a:pt x="2988902" y="4878013"/>
                  </a:lnTo>
                  <a:lnTo>
                    <a:pt x="2988902" y="4878013"/>
                  </a:lnTo>
                  <a:lnTo>
                    <a:pt x="1494451" y="4878014"/>
                  </a:lnTo>
                  <a:cubicBezTo>
                    <a:pt x="669089" y="4878014"/>
                    <a:pt x="0" y="3786033"/>
                    <a:pt x="0" y="2439007"/>
                  </a:cubicBezTo>
                  <a:cubicBezTo>
                    <a:pt x="0" y="1091981"/>
                    <a:pt x="669089" y="0"/>
                    <a:pt x="1494451" y="0"/>
                  </a:cubicBezTo>
                  <a:lnTo>
                    <a:pt x="1751737" y="0"/>
                  </a:lnTo>
                  <a:lnTo>
                    <a:pt x="2988902" y="0"/>
                  </a:lnTo>
                  <a:lnTo>
                    <a:pt x="7647286" y="0"/>
                  </a:lnTo>
                  <a:lnTo>
                    <a:pt x="7668753" y="0"/>
                  </a:lnTo>
                  <a:lnTo>
                    <a:pt x="9254141" y="0"/>
                  </a:lnTo>
                  <a:cubicBezTo>
                    <a:pt x="10141582" y="0"/>
                    <a:pt x="10860995" y="1091981"/>
                    <a:pt x="10860995" y="2439007"/>
                  </a:cubicBezTo>
                  <a:cubicBezTo>
                    <a:pt x="10860995" y="3786033"/>
                    <a:pt x="10141582" y="4878014"/>
                    <a:pt x="9254141" y="4878014"/>
                  </a:cubicBezTo>
                  <a:close/>
                </a:path>
              </a:pathLst>
            </a:custGeom>
            <a:solidFill>
              <a:srgbClr val="002856"/>
            </a:solidFill>
            <a:ln>
              <a:noFill/>
            </a:ln>
          </p:spPr>
          <p:txBody>
            <a:bodyPr spcFirstLastPara="1" wrap="square" lIns="274300" tIns="91425" rIns="91425" bIns="182875" anchor="b"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FFFFFF"/>
                </a:solidFill>
                <a:latin typeface="Arial"/>
                <a:ea typeface="Arial"/>
                <a:cs typeface="Arial"/>
                <a:sym typeface="Arial"/>
              </a:endParaRPr>
            </a:p>
          </p:txBody>
        </p:sp>
        <p:sp>
          <p:nvSpPr>
            <p:cNvPr id="433" name="Google Shape;433;p7"/>
            <p:cNvSpPr txBox="1"/>
            <p:nvPr/>
          </p:nvSpPr>
          <p:spPr>
            <a:xfrm>
              <a:off x="2076369" y="5253420"/>
              <a:ext cx="2133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Arial"/>
                  <a:ea typeface="Arial"/>
                  <a:cs typeface="Arial"/>
                  <a:sym typeface="Arial"/>
                </a:rPr>
                <a:t>Generative </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AI</a:t>
              </a:r>
              <a:r>
                <a:rPr lang="en-US" sz="1800" b="0" i="0" u="none" strike="noStrike" cap="none" dirty="0">
                  <a:solidFill>
                    <a:srgbClr val="FFFFFF"/>
                  </a:solidFill>
                  <a:latin typeface="Arial"/>
                  <a:ea typeface="Arial"/>
                  <a:cs typeface="Arial"/>
                  <a:sym typeface="Arial"/>
                </a:rPr>
                <a:t> (</a:t>
              </a:r>
              <a:r>
                <a:rPr lang="en-US" sz="1800" b="1" i="0" u="none" strike="noStrike" cap="none" dirty="0">
                  <a:solidFill>
                    <a:srgbClr val="FFFFFF"/>
                  </a:solidFill>
                  <a:latin typeface="Arial"/>
                  <a:ea typeface="Arial"/>
                  <a:cs typeface="Arial"/>
                  <a:sym typeface="Arial"/>
                </a:rPr>
                <a:t>GenAI</a:t>
              </a:r>
              <a:r>
                <a:rPr lang="en-US" sz="1800" b="0" i="0" u="none" strike="noStrike" cap="none" dirty="0">
                  <a:solidFill>
                    <a:srgbClr val="FFFFFF"/>
                  </a:solidFill>
                  <a:latin typeface="Arial"/>
                  <a:ea typeface="Arial"/>
                  <a:cs typeface="Arial"/>
                  <a:sym typeface="Arial"/>
                </a:rPr>
                <a:t>) </a:t>
              </a:r>
              <a:endParaRPr lang="en-US" dirty="0"/>
            </a:p>
          </p:txBody>
        </p:sp>
        <p:sp>
          <p:nvSpPr>
            <p:cNvPr id="434" name="Google Shape;434;p7"/>
            <p:cNvSpPr txBox="1"/>
            <p:nvPr/>
          </p:nvSpPr>
          <p:spPr>
            <a:xfrm>
              <a:off x="4134720" y="5114331"/>
              <a:ext cx="5844283" cy="87132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1600"/>
                <a:buFont typeface="Arial"/>
                <a:buNone/>
              </a:pPr>
              <a:r>
                <a:rPr lang="en-US" sz="1600" b="0" i="0" u="none" strike="noStrike" cap="none" dirty="0">
                  <a:solidFill>
                    <a:srgbClr val="FFFFFF"/>
                  </a:solidFill>
                  <a:latin typeface="Arial"/>
                  <a:ea typeface="Arial"/>
                  <a:cs typeface="Arial"/>
                  <a:sym typeface="Arial"/>
                </a:rPr>
                <a:t>AI techniques that learn from a representation of artifacts </a:t>
              </a:r>
              <a:br>
                <a:rPr lang="en-US" sz="1600" b="0" i="0" u="none" strike="noStrike" cap="none" dirty="0">
                  <a:solidFill>
                    <a:srgbClr val="FFFFFF"/>
                  </a:solidFill>
                  <a:latin typeface="Arial"/>
                  <a:ea typeface="Arial"/>
                  <a:cs typeface="Arial"/>
                  <a:sym typeface="Arial"/>
                </a:rPr>
              </a:br>
              <a:r>
                <a:rPr lang="en-US" sz="1600" b="0" i="0" u="none" strike="noStrike" cap="none" dirty="0">
                  <a:solidFill>
                    <a:srgbClr val="FFFFFF"/>
                  </a:solidFill>
                  <a:latin typeface="Arial"/>
                  <a:ea typeface="Arial"/>
                  <a:cs typeface="Arial"/>
                  <a:sym typeface="Arial"/>
                </a:rPr>
                <a:t>in a model &amp; generate new artifacts with similar characteristics.</a:t>
              </a:r>
            </a:p>
          </p:txBody>
        </p:sp>
      </p:grpSp>
      <p:sp>
        <p:nvSpPr>
          <p:cNvPr id="435" name="Google Shape;435;p7"/>
          <p:cNvSpPr/>
          <p:nvPr/>
        </p:nvSpPr>
        <p:spPr>
          <a:xfrm rot="10800000">
            <a:off x="894018" y="1146951"/>
            <a:ext cx="10137172" cy="3797948"/>
          </a:xfrm>
          <a:custGeom>
            <a:avLst/>
            <a:gdLst/>
            <a:ahLst/>
            <a:cxnLst/>
            <a:rect l="l" t="t" r="r" b="b"/>
            <a:pathLst>
              <a:path w="10137172" h="3797948" extrusionOk="0">
                <a:moveTo>
                  <a:pt x="2489886" y="3797948"/>
                </a:moveTo>
                <a:lnTo>
                  <a:pt x="1244943" y="3797948"/>
                </a:lnTo>
                <a:cubicBezTo>
                  <a:pt x="557380" y="3797948"/>
                  <a:pt x="0" y="2947749"/>
                  <a:pt x="0" y="1898975"/>
                </a:cubicBezTo>
                <a:cubicBezTo>
                  <a:pt x="0" y="850201"/>
                  <a:pt x="557380" y="2"/>
                  <a:pt x="1244943" y="2"/>
                </a:cubicBezTo>
                <a:lnTo>
                  <a:pt x="2489886" y="2"/>
                </a:lnTo>
                <a:lnTo>
                  <a:pt x="2489886" y="1910"/>
                </a:lnTo>
                <a:lnTo>
                  <a:pt x="7148270" y="1910"/>
                </a:lnTo>
                <a:lnTo>
                  <a:pt x="7148270" y="0"/>
                </a:lnTo>
                <a:lnTo>
                  <a:pt x="8642721" y="0"/>
                </a:lnTo>
                <a:cubicBezTo>
                  <a:pt x="9468083" y="0"/>
                  <a:pt x="10137172" y="850199"/>
                  <a:pt x="10137172" y="1898973"/>
                </a:cubicBezTo>
                <a:cubicBezTo>
                  <a:pt x="10137172" y="2947747"/>
                  <a:pt x="9468083" y="3797946"/>
                  <a:pt x="8642720" y="3797946"/>
                </a:cubicBezTo>
                <a:lnTo>
                  <a:pt x="7148270" y="3797946"/>
                </a:lnTo>
                <a:lnTo>
                  <a:pt x="7148270" y="3797944"/>
                </a:lnTo>
                <a:lnTo>
                  <a:pt x="2489886" y="3797944"/>
                </a:lnTo>
                <a:close/>
              </a:path>
            </a:pathLst>
          </a:custGeom>
          <a:solidFill>
            <a:srgbClr val="6A80A3"/>
          </a:solidFill>
          <a:ln>
            <a:noFill/>
          </a:ln>
        </p:spPr>
        <p:txBody>
          <a:bodyPr spcFirstLastPara="1" wrap="square" lIns="365750" tIns="91425" rIns="91425" bIns="182875" anchor="b"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436" name="Google Shape;436;p7"/>
          <p:cNvSpPr/>
          <p:nvPr/>
        </p:nvSpPr>
        <p:spPr>
          <a:xfrm>
            <a:off x="1231093" y="1266833"/>
            <a:ext cx="9513944" cy="2673259"/>
          </a:xfrm>
          <a:custGeom>
            <a:avLst/>
            <a:gdLst/>
            <a:ahLst/>
            <a:cxnLst/>
            <a:rect l="l" t="t" r="r" b="b"/>
            <a:pathLst>
              <a:path w="9513944" h="2673259" extrusionOk="0">
                <a:moveTo>
                  <a:pt x="1325914" y="0"/>
                </a:moveTo>
                <a:lnTo>
                  <a:pt x="2624386" y="0"/>
                </a:lnTo>
                <a:lnTo>
                  <a:pt x="2651828" y="0"/>
                </a:lnTo>
                <a:lnTo>
                  <a:pt x="7024058" y="0"/>
                </a:lnTo>
                <a:lnTo>
                  <a:pt x="8162230" y="0"/>
                </a:lnTo>
                <a:lnTo>
                  <a:pt x="8269001" y="0"/>
                </a:lnTo>
                <a:cubicBezTo>
                  <a:pt x="8956564" y="0"/>
                  <a:pt x="9513944" y="598429"/>
                  <a:pt x="9513944" y="1336629"/>
                </a:cubicBezTo>
                <a:cubicBezTo>
                  <a:pt x="9513944" y="2074829"/>
                  <a:pt x="8956564" y="2673258"/>
                  <a:pt x="8269001" y="2673258"/>
                </a:cubicBezTo>
                <a:lnTo>
                  <a:pt x="8162230" y="2673258"/>
                </a:lnTo>
                <a:lnTo>
                  <a:pt x="8162230" y="2673259"/>
                </a:lnTo>
                <a:lnTo>
                  <a:pt x="2624386" y="2673259"/>
                </a:lnTo>
                <a:lnTo>
                  <a:pt x="2624386" y="2673258"/>
                </a:lnTo>
                <a:lnTo>
                  <a:pt x="1325914" y="2673258"/>
                </a:lnTo>
                <a:cubicBezTo>
                  <a:pt x="593632" y="2673258"/>
                  <a:pt x="0" y="2074829"/>
                  <a:pt x="0" y="1336629"/>
                </a:cubicBezTo>
                <a:cubicBezTo>
                  <a:pt x="0" y="598429"/>
                  <a:pt x="593632" y="0"/>
                  <a:pt x="1325914" y="0"/>
                </a:cubicBezTo>
                <a:close/>
              </a:path>
            </a:pathLst>
          </a:custGeom>
          <a:solidFill>
            <a:srgbClr val="A1B3CA"/>
          </a:solidFill>
          <a:ln>
            <a:noFill/>
          </a:ln>
        </p:spPr>
        <p:txBody>
          <a:bodyPr spcFirstLastPara="1" wrap="square" lIns="274300" tIns="91425" rIns="91425" bIns="182875" anchor="b"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FFFFFF"/>
              </a:solidFill>
              <a:latin typeface="Arial"/>
              <a:ea typeface="Arial"/>
              <a:cs typeface="Arial"/>
              <a:sym typeface="Arial"/>
            </a:endParaRPr>
          </a:p>
        </p:txBody>
      </p:sp>
      <p:sp>
        <p:nvSpPr>
          <p:cNvPr id="437" name="Google Shape;437;p7"/>
          <p:cNvSpPr txBox="1"/>
          <p:nvPr/>
        </p:nvSpPr>
        <p:spPr>
          <a:xfrm>
            <a:off x="2215059" y="4124118"/>
            <a:ext cx="18207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Foundation </a:t>
            </a:r>
            <a:br>
              <a:rPr lang="en-US" sz="1800" b="1" i="0" u="none" strike="noStrike" cap="none" dirty="0">
                <a:solidFill>
                  <a:schemeClr val="lt1"/>
                </a:solidFill>
                <a:latin typeface="Arial"/>
                <a:ea typeface="Arial"/>
                <a:cs typeface="Arial"/>
                <a:sym typeface="Arial"/>
              </a:rPr>
            </a:br>
            <a:r>
              <a:rPr lang="en-US" sz="1800" b="1" i="0" u="none" strike="noStrike" cap="none" dirty="0">
                <a:solidFill>
                  <a:schemeClr val="lt1"/>
                </a:solidFill>
                <a:latin typeface="Arial"/>
                <a:ea typeface="Arial"/>
                <a:cs typeface="Arial"/>
                <a:sym typeface="Arial"/>
              </a:rPr>
              <a:t>Models </a:t>
            </a:r>
            <a:endParaRPr lang="en-US" sz="1800" b="0" i="0" u="none" strike="noStrike" cap="none" dirty="0">
              <a:solidFill>
                <a:schemeClr val="lt1"/>
              </a:solidFill>
              <a:latin typeface="Arial"/>
              <a:ea typeface="Arial"/>
              <a:cs typeface="Arial"/>
              <a:sym typeface="Arial"/>
            </a:endParaRPr>
          </a:p>
        </p:txBody>
      </p:sp>
      <p:sp>
        <p:nvSpPr>
          <p:cNvPr id="438" name="Google Shape;438;p7"/>
          <p:cNvSpPr txBox="1"/>
          <p:nvPr/>
        </p:nvSpPr>
        <p:spPr>
          <a:xfrm>
            <a:off x="4117245" y="3808553"/>
            <a:ext cx="5867100" cy="122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Large machine learning models. They are trained on a </a:t>
            </a:r>
            <a:br>
              <a:rPr lang="en-US" sz="1600" b="0" i="0" u="none" strike="noStrike" cap="none" dirty="0">
                <a:solidFill>
                  <a:schemeClr val="lt1"/>
                </a:solidFill>
                <a:latin typeface="Arial"/>
                <a:ea typeface="Arial"/>
                <a:cs typeface="Arial"/>
                <a:sym typeface="Arial"/>
              </a:rPr>
            </a:br>
            <a:r>
              <a:rPr lang="en-US" sz="1600" b="0" i="0" u="none" strike="noStrike" cap="none" dirty="0">
                <a:solidFill>
                  <a:schemeClr val="lt1"/>
                </a:solidFill>
                <a:latin typeface="Arial"/>
                <a:ea typeface="Arial"/>
                <a:cs typeface="Arial"/>
                <a:sym typeface="Arial"/>
              </a:rPr>
              <a:t>broad set of ​unlabeled data, fine-tuned and adapted to </a:t>
            </a:r>
            <a:br>
              <a:rPr lang="en-US" sz="1600" b="0" i="0" u="none" strike="noStrike" cap="none" dirty="0">
                <a:solidFill>
                  <a:schemeClr val="lt1"/>
                </a:solidFill>
                <a:latin typeface="Arial"/>
                <a:ea typeface="Arial"/>
                <a:cs typeface="Arial"/>
                <a:sym typeface="Arial"/>
              </a:rPr>
            </a:br>
            <a:r>
              <a:rPr lang="en-US" sz="1600" b="0" i="0" u="none" strike="noStrike" cap="none" dirty="0">
                <a:solidFill>
                  <a:schemeClr val="lt1"/>
                </a:solidFill>
                <a:latin typeface="Arial"/>
                <a:ea typeface="Arial"/>
                <a:cs typeface="Arial"/>
                <a:sym typeface="Arial"/>
              </a:rPr>
              <a:t>a wide range of applications.</a:t>
            </a:r>
            <a:endParaRPr lang="en-US" dirty="0">
              <a:solidFill>
                <a:schemeClr val="lt1"/>
              </a:solidFill>
            </a:endParaRPr>
          </a:p>
        </p:txBody>
      </p:sp>
      <p:grpSp>
        <p:nvGrpSpPr>
          <p:cNvPr id="439" name="Google Shape;439;p7"/>
          <p:cNvGrpSpPr/>
          <p:nvPr/>
        </p:nvGrpSpPr>
        <p:grpSpPr>
          <a:xfrm>
            <a:off x="1927940" y="1412901"/>
            <a:ext cx="8255213" cy="1371856"/>
            <a:chOff x="1927940" y="1573874"/>
            <a:chExt cx="8255213" cy="1371856"/>
          </a:xfrm>
        </p:grpSpPr>
        <p:sp>
          <p:nvSpPr>
            <p:cNvPr id="440" name="Google Shape;440;p7"/>
            <p:cNvSpPr/>
            <p:nvPr/>
          </p:nvSpPr>
          <p:spPr>
            <a:xfrm>
              <a:off x="1927940" y="1573874"/>
              <a:ext cx="8255213" cy="1371856"/>
            </a:xfrm>
            <a:custGeom>
              <a:avLst/>
              <a:gdLst/>
              <a:ahLst/>
              <a:cxnLst/>
              <a:rect l="l" t="t" r="r" b="b"/>
              <a:pathLst>
                <a:path w="8255213" h="1371856" extrusionOk="0">
                  <a:moveTo>
                    <a:pt x="650785" y="0"/>
                  </a:moveTo>
                  <a:lnTo>
                    <a:pt x="1066462" y="1"/>
                  </a:lnTo>
                  <a:lnTo>
                    <a:pt x="1066462" y="0"/>
                  </a:lnTo>
                  <a:lnTo>
                    <a:pt x="7519543" y="0"/>
                  </a:lnTo>
                  <a:lnTo>
                    <a:pt x="7519543" y="0"/>
                  </a:lnTo>
                  <a:lnTo>
                    <a:pt x="7631592" y="0"/>
                  </a:lnTo>
                  <a:cubicBezTo>
                    <a:pt x="7976008" y="0"/>
                    <a:pt x="8255213" y="307100"/>
                    <a:pt x="8255213" y="685928"/>
                  </a:cubicBezTo>
                  <a:cubicBezTo>
                    <a:pt x="8255213" y="1064756"/>
                    <a:pt x="7976008" y="1371856"/>
                    <a:pt x="7631592" y="1371856"/>
                  </a:cubicBezTo>
                  <a:lnTo>
                    <a:pt x="7007971" y="1371856"/>
                  </a:lnTo>
                  <a:lnTo>
                    <a:pt x="7007971" y="1371855"/>
                  </a:lnTo>
                  <a:lnTo>
                    <a:pt x="1301570" y="1371855"/>
                  </a:lnTo>
                  <a:lnTo>
                    <a:pt x="1301570" y="1371856"/>
                  </a:lnTo>
                  <a:lnTo>
                    <a:pt x="650785" y="1371856"/>
                  </a:lnTo>
                  <a:cubicBezTo>
                    <a:pt x="291366" y="1371856"/>
                    <a:pt x="0" y="1064756"/>
                    <a:pt x="0" y="685928"/>
                  </a:cubicBezTo>
                  <a:cubicBezTo>
                    <a:pt x="0" y="307100"/>
                    <a:pt x="291366" y="0"/>
                    <a:pt x="650785" y="0"/>
                  </a:cubicBezTo>
                  <a:close/>
                </a:path>
              </a:pathLst>
            </a:custGeom>
            <a:solidFill>
              <a:srgbClr val="D0DEEA"/>
            </a:solidFill>
            <a:ln w="19050" cap="flat" cmpd="sng">
              <a:solidFill>
                <a:srgbClr val="D0DEEA"/>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p:txBody>
        </p:sp>
        <p:sp>
          <p:nvSpPr>
            <p:cNvPr id="441" name="Google Shape;441;p7"/>
            <p:cNvSpPr txBox="1"/>
            <p:nvPr/>
          </p:nvSpPr>
          <p:spPr>
            <a:xfrm>
              <a:off x="2417735" y="2047219"/>
              <a:ext cx="145023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ChatGPT</a:t>
              </a:r>
            </a:p>
          </p:txBody>
        </p:sp>
        <p:sp>
          <p:nvSpPr>
            <p:cNvPr id="442" name="Google Shape;442;p7"/>
            <p:cNvSpPr txBox="1"/>
            <p:nvPr/>
          </p:nvSpPr>
          <p:spPr>
            <a:xfrm>
              <a:off x="4134720" y="1695233"/>
              <a:ext cx="58671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An OpenAI service that incorporates a conversational chatbot with an LLM to create content. It was trained on a foundational model of billions of words from multiple sources and was then fine-tuned by reinforcement learning from human feedback.</a:t>
              </a:r>
              <a:endParaRPr lang="en-US" dirty="0"/>
            </a:p>
          </p:txBody>
        </p:sp>
      </p:grpSp>
      <p:sp>
        <p:nvSpPr>
          <p:cNvPr id="443" name="Google Shape;443;p7"/>
          <p:cNvSpPr txBox="1"/>
          <p:nvPr/>
        </p:nvSpPr>
        <p:spPr>
          <a:xfrm>
            <a:off x="457200" y="6056655"/>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sp>
        <p:nvSpPr>
          <p:cNvPr id="444" name="Google Shape;444;p7"/>
          <p:cNvSpPr txBox="1"/>
          <p:nvPr/>
        </p:nvSpPr>
        <p:spPr>
          <a:xfrm>
            <a:off x="2072550" y="3049842"/>
            <a:ext cx="21432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Large Language Models (LLM)</a:t>
            </a:r>
            <a:endParaRPr lang="en-US" dirty="0">
              <a:solidFill>
                <a:schemeClr val="dk1"/>
              </a:solidFill>
            </a:endParaRPr>
          </a:p>
        </p:txBody>
      </p:sp>
      <p:sp>
        <p:nvSpPr>
          <p:cNvPr id="445" name="Google Shape;445;p7"/>
          <p:cNvSpPr txBox="1"/>
          <p:nvPr/>
        </p:nvSpPr>
        <p:spPr>
          <a:xfrm>
            <a:off x="4135945" y="2937346"/>
            <a:ext cx="5867100" cy="87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1600"/>
              <a:buFont typeface="Arial"/>
              <a:buNone/>
            </a:pPr>
            <a:r>
              <a:rPr lang="en-US" sz="1600" b="0" i="0" u="none" strike="noStrike" cap="none" dirty="0">
                <a:solidFill>
                  <a:schemeClr val="dk1"/>
                </a:solidFill>
                <a:latin typeface="Arial"/>
                <a:ea typeface="Arial"/>
                <a:cs typeface="Arial"/>
                <a:sym typeface="Arial"/>
              </a:rPr>
              <a:t>AI that is trained on vast amounts of text allowing it to to interpret and generate humanlike textual output.</a:t>
            </a:r>
            <a:endParaRPr lang="en-US"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33"/>
          <p:cNvSpPr txBox="1">
            <a:spLocks noGrp="1"/>
          </p:cNvSpPr>
          <p:nvPr>
            <p:ph type="title"/>
          </p:nvPr>
        </p:nvSpPr>
        <p:spPr>
          <a:xfrm>
            <a:off x="457200" y="361951"/>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AI Outperforms People in Some Tasks, but Not All</a:t>
            </a:r>
          </a:p>
        </p:txBody>
      </p:sp>
      <p:grpSp>
        <p:nvGrpSpPr>
          <p:cNvPr id="897" name="Google Shape;897;p33"/>
          <p:cNvGrpSpPr/>
          <p:nvPr/>
        </p:nvGrpSpPr>
        <p:grpSpPr>
          <a:xfrm>
            <a:off x="8136314" y="1384875"/>
            <a:ext cx="3198157" cy="970257"/>
            <a:chOff x="5325182" y="1195748"/>
            <a:chExt cx="2398618" cy="727694"/>
          </a:xfrm>
        </p:grpSpPr>
        <p:sp>
          <p:nvSpPr>
            <p:cNvPr id="898" name="Google Shape;898;p33"/>
            <p:cNvSpPr/>
            <p:nvPr/>
          </p:nvSpPr>
          <p:spPr>
            <a:xfrm>
              <a:off x="5325182" y="1195748"/>
              <a:ext cx="164592" cy="164592"/>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899" name="Google Shape;899;p33"/>
            <p:cNvSpPr txBox="1"/>
            <p:nvPr/>
          </p:nvSpPr>
          <p:spPr>
            <a:xfrm>
              <a:off x="5489774" y="1202373"/>
              <a:ext cx="2234026" cy="161583"/>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AI</a:t>
              </a:r>
              <a:r>
                <a:rPr lang="en-US" sz="1400" b="0" i="0" u="none" strike="noStrike" cap="none" dirty="0">
                  <a:solidFill>
                    <a:srgbClr val="000000"/>
                  </a:solidFill>
                  <a:latin typeface="Arial"/>
                  <a:ea typeface="Arial"/>
                  <a:cs typeface="Arial"/>
                  <a:sym typeface="Arial"/>
                </a:rPr>
                <a:t> Outperforms Human counterpart</a:t>
              </a:r>
              <a:endParaRPr lang="en-US" dirty="0"/>
            </a:p>
          </p:txBody>
        </p:sp>
        <p:sp>
          <p:nvSpPr>
            <p:cNvPr id="900" name="Google Shape;900;p33"/>
            <p:cNvSpPr/>
            <p:nvPr/>
          </p:nvSpPr>
          <p:spPr>
            <a:xfrm>
              <a:off x="5325182" y="1487340"/>
              <a:ext cx="164592" cy="164592"/>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901" name="Google Shape;901;p33"/>
            <p:cNvSpPr txBox="1"/>
            <p:nvPr/>
          </p:nvSpPr>
          <p:spPr>
            <a:xfrm>
              <a:off x="5489774" y="1491041"/>
              <a:ext cx="1658147" cy="161583"/>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AI + Human </a:t>
              </a:r>
              <a:r>
                <a:rPr lang="en-US" sz="1400" b="0" i="0" u="none" strike="noStrike" cap="none" dirty="0">
                  <a:solidFill>
                    <a:srgbClr val="000000"/>
                  </a:solidFill>
                  <a:latin typeface="Arial"/>
                  <a:ea typeface="Arial"/>
                  <a:cs typeface="Arial"/>
                  <a:sym typeface="Arial"/>
                </a:rPr>
                <a:t>Coexistence</a:t>
              </a:r>
              <a:endParaRPr lang="en-US" dirty="0"/>
            </a:p>
          </p:txBody>
        </p:sp>
        <p:sp>
          <p:nvSpPr>
            <p:cNvPr id="902" name="Google Shape;902;p33"/>
            <p:cNvSpPr/>
            <p:nvPr/>
          </p:nvSpPr>
          <p:spPr>
            <a:xfrm>
              <a:off x="5325182" y="1755234"/>
              <a:ext cx="164592" cy="164592"/>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903" name="Google Shape;903;p33"/>
            <p:cNvSpPr txBox="1"/>
            <p:nvPr/>
          </p:nvSpPr>
          <p:spPr>
            <a:xfrm>
              <a:off x="5489774" y="1761859"/>
              <a:ext cx="2226812" cy="161583"/>
            </a:xfrm>
            <a:prstGeom prst="rect">
              <a:avLst/>
            </a:prstGeom>
            <a:noFill/>
            <a:ln>
              <a:noFill/>
            </a:ln>
          </p:spPr>
          <p:txBody>
            <a:bodyPr spcFirstLastPara="1" wrap="square" lIns="91425" tIns="0" rIns="91425" bIns="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Human</a:t>
              </a:r>
              <a:r>
                <a:rPr lang="en-US" sz="1400" b="0" i="0" u="none" strike="noStrike" cap="none" dirty="0">
                  <a:solidFill>
                    <a:srgbClr val="000000"/>
                  </a:solidFill>
                  <a:latin typeface="Arial"/>
                  <a:ea typeface="Arial"/>
                  <a:cs typeface="Arial"/>
                  <a:sym typeface="Arial"/>
                </a:rPr>
                <a:t> outperforms AI counterpart</a:t>
              </a:r>
              <a:endParaRPr lang="en-US" dirty="0"/>
            </a:p>
          </p:txBody>
        </p:sp>
      </p:grpSp>
      <p:grpSp>
        <p:nvGrpSpPr>
          <p:cNvPr id="904" name="Google Shape;904;p33"/>
          <p:cNvGrpSpPr/>
          <p:nvPr/>
        </p:nvGrpSpPr>
        <p:grpSpPr>
          <a:xfrm>
            <a:off x="449263" y="1055006"/>
            <a:ext cx="7330265" cy="4965358"/>
            <a:chOff x="449263" y="1055006"/>
            <a:chExt cx="7330265" cy="4965358"/>
          </a:xfrm>
        </p:grpSpPr>
        <p:grpSp>
          <p:nvGrpSpPr>
            <p:cNvPr id="905" name="Google Shape;905;p33"/>
            <p:cNvGrpSpPr/>
            <p:nvPr/>
          </p:nvGrpSpPr>
          <p:grpSpPr>
            <a:xfrm>
              <a:off x="449263" y="1376286"/>
              <a:ext cx="7330265" cy="4644078"/>
              <a:chOff x="449263" y="1376286"/>
              <a:chExt cx="7330265" cy="4644078"/>
            </a:xfrm>
          </p:grpSpPr>
          <p:grpSp>
            <p:nvGrpSpPr>
              <p:cNvPr id="906" name="Google Shape;906;p33"/>
              <p:cNvGrpSpPr/>
              <p:nvPr/>
            </p:nvGrpSpPr>
            <p:grpSpPr>
              <a:xfrm>
                <a:off x="449265" y="1376286"/>
                <a:ext cx="7330263" cy="338554"/>
                <a:chOff x="449265" y="1532785"/>
                <a:chExt cx="7330263" cy="338554"/>
              </a:xfrm>
            </p:grpSpPr>
            <p:sp>
              <p:nvSpPr>
                <p:cNvPr id="907" name="Google Shape;907;p33"/>
                <p:cNvSpPr txBox="1"/>
                <p:nvPr/>
              </p:nvSpPr>
              <p:spPr>
                <a:xfrm>
                  <a:off x="449265" y="1532785"/>
                  <a:ext cx="1942705" cy="338554"/>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Weather prediction</a:t>
                  </a:r>
                  <a:endParaRPr lang="en-US" dirty="0"/>
                </a:p>
              </p:txBody>
            </p:sp>
            <p:sp>
              <p:nvSpPr>
                <p:cNvPr id="908" name="Google Shape;908;p33"/>
                <p:cNvSpPr/>
                <p:nvPr/>
              </p:nvSpPr>
              <p:spPr>
                <a:xfrm>
                  <a:off x="3028337" y="1558527"/>
                  <a:ext cx="4751191" cy="28707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nvGrpSpPr>
              <p:cNvPr id="909" name="Google Shape;909;p33"/>
              <p:cNvGrpSpPr/>
              <p:nvPr/>
            </p:nvGrpSpPr>
            <p:grpSpPr>
              <a:xfrm>
                <a:off x="449265" y="3529050"/>
                <a:ext cx="7330263" cy="338554"/>
                <a:chOff x="449265" y="3615711"/>
                <a:chExt cx="7330263" cy="338554"/>
              </a:xfrm>
            </p:grpSpPr>
            <p:sp>
              <p:nvSpPr>
                <p:cNvPr id="910" name="Google Shape;910;p33"/>
                <p:cNvSpPr txBox="1"/>
                <p:nvPr/>
              </p:nvSpPr>
              <p:spPr>
                <a:xfrm>
                  <a:off x="449265" y="3615711"/>
                  <a:ext cx="2630887"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Software programming</a:t>
                  </a:r>
                  <a:endParaRPr lang="en-US" dirty="0"/>
                </a:p>
              </p:txBody>
            </p:sp>
            <p:sp>
              <p:nvSpPr>
                <p:cNvPr id="911" name="Google Shape;911;p33"/>
                <p:cNvSpPr/>
                <p:nvPr/>
              </p:nvSpPr>
              <p:spPr>
                <a:xfrm>
                  <a:off x="3028337" y="3641453"/>
                  <a:ext cx="4751191" cy="28707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nvGrpSpPr>
              <p:cNvPr id="912" name="Google Shape;912;p33"/>
              <p:cNvGrpSpPr/>
              <p:nvPr/>
            </p:nvGrpSpPr>
            <p:grpSpPr>
              <a:xfrm>
                <a:off x="449265" y="1735080"/>
                <a:ext cx="7330263" cy="338554"/>
                <a:chOff x="449265" y="1756050"/>
                <a:chExt cx="7330263" cy="338554"/>
              </a:xfrm>
            </p:grpSpPr>
            <p:sp>
              <p:nvSpPr>
                <p:cNvPr id="913" name="Google Shape;913;p33"/>
                <p:cNvSpPr txBox="1"/>
                <p:nvPr/>
              </p:nvSpPr>
              <p:spPr>
                <a:xfrm>
                  <a:off x="449265" y="1756050"/>
                  <a:ext cx="2630887" cy="338554"/>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Competing in video games</a:t>
                  </a:r>
                  <a:endParaRPr lang="en-US" dirty="0"/>
                </a:p>
              </p:txBody>
            </p:sp>
            <p:grpSp>
              <p:nvGrpSpPr>
                <p:cNvPr id="914" name="Google Shape;914;p33"/>
                <p:cNvGrpSpPr/>
                <p:nvPr/>
              </p:nvGrpSpPr>
              <p:grpSpPr>
                <a:xfrm>
                  <a:off x="3028337" y="1781792"/>
                  <a:ext cx="4751191" cy="287071"/>
                  <a:chOff x="8629650" y="3378325"/>
                  <a:chExt cx="2846070" cy="175311"/>
                </a:xfrm>
              </p:grpSpPr>
              <p:sp>
                <p:nvSpPr>
                  <p:cNvPr id="915" name="Google Shape;915;p33"/>
                  <p:cNvSpPr/>
                  <p:nvPr/>
                </p:nvSpPr>
                <p:spPr>
                  <a:xfrm>
                    <a:off x="8629650" y="3378325"/>
                    <a:ext cx="2846070" cy="17531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sp>
                <p:nvSpPr>
                  <p:cNvPr id="916" name="Google Shape;916;p33"/>
                  <p:cNvSpPr/>
                  <p:nvPr/>
                </p:nvSpPr>
                <p:spPr>
                  <a:xfrm>
                    <a:off x="8629650" y="3378325"/>
                    <a:ext cx="963637" cy="17531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grpSp>
            <p:nvGrpSpPr>
              <p:cNvPr id="917" name="Google Shape;917;p33"/>
              <p:cNvGrpSpPr/>
              <p:nvPr/>
            </p:nvGrpSpPr>
            <p:grpSpPr>
              <a:xfrm>
                <a:off x="449265" y="2093874"/>
                <a:ext cx="7330263" cy="338554"/>
                <a:chOff x="449265" y="2120742"/>
                <a:chExt cx="7330263" cy="338554"/>
              </a:xfrm>
            </p:grpSpPr>
            <p:sp>
              <p:nvSpPr>
                <p:cNvPr id="918" name="Google Shape;918;p33"/>
                <p:cNvSpPr txBox="1"/>
                <p:nvPr/>
              </p:nvSpPr>
              <p:spPr>
                <a:xfrm>
                  <a:off x="449265" y="2120742"/>
                  <a:ext cx="2630887"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Breadth of translation</a:t>
                  </a:r>
                  <a:endParaRPr lang="en-US" dirty="0"/>
                </a:p>
              </p:txBody>
            </p:sp>
            <p:grpSp>
              <p:nvGrpSpPr>
                <p:cNvPr id="919" name="Google Shape;919;p33"/>
                <p:cNvGrpSpPr/>
                <p:nvPr/>
              </p:nvGrpSpPr>
              <p:grpSpPr>
                <a:xfrm>
                  <a:off x="3028337" y="2146484"/>
                  <a:ext cx="4751191" cy="287071"/>
                  <a:chOff x="8629650" y="3579669"/>
                  <a:chExt cx="2846070" cy="175311"/>
                </a:xfrm>
              </p:grpSpPr>
              <p:sp>
                <p:nvSpPr>
                  <p:cNvPr id="920" name="Google Shape;920;p33"/>
                  <p:cNvSpPr/>
                  <p:nvPr/>
                </p:nvSpPr>
                <p:spPr>
                  <a:xfrm>
                    <a:off x="8629650" y="3579669"/>
                    <a:ext cx="2846070" cy="17531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sp>
                <p:nvSpPr>
                  <p:cNvPr id="921" name="Google Shape;921;p33"/>
                  <p:cNvSpPr/>
                  <p:nvPr/>
                </p:nvSpPr>
                <p:spPr>
                  <a:xfrm>
                    <a:off x="8629650" y="3579669"/>
                    <a:ext cx="963637" cy="17531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grpSp>
            <p:nvGrpSpPr>
              <p:cNvPr id="922" name="Google Shape;922;p33"/>
              <p:cNvGrpSpPr/>
              <p:nvPr/>
            </p:nvGrpSpPr>
            <p:grpSpPr>
              <a:xfrm>
                <a:off x="449265" y="2452668"/>
                <a:ext cx="7330263" cy="338554"/>
                <a:chOff x="449265" y="2543472"/>
                <a:chExt cx="7330263" cy="338554"/>
              </a:xfrm>
            </p:grpSpPr>
            <p:sp>
              <p:nvSpPr>
                <p:cNvPr id="923" name="Google Shape;923;p33"/>
                <p:cNvSpPr txBox="1"/>
                <p:nvPr/>
              </p:nvSpPr>
              <p:spPr>
                <a:xfrm>
                  <a:off x="449265" y="2543472"/>
                  <a:ext cx="2630887"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Voice/Facial recognition</a:t>
                  </a:r>
                  <a:endParaRPr lang="en-US" dirty="0"/>
                </a:p>
              </p:txBody>
            </p:sp>
            <p:grpSp>
              <p:nvGrpSpPr>
                <p:cNvPr id="924" name="Google Shape;924;p33"/>
                <p:cNvGrpSpPr/>
                <p:nvPr/>
              </p:nvGrpSpPr>
              <p:grpSpPr>
                <a:xfrm>
                  <a:off x="3028337" y="2569214"/>
                  <a:ext cx="4751191" cy="287071"/>
                  <a:chOff x="8629650" y="3781013"/>
                  <a:chExt cx="2846070" cy="175311"/>
                </a:xfrm>
              </p:grpSpPr>
              <p:sp>
                <p:nvSpPr>
                  <p:cNvPr id="925" name="Google Shape;925;p33"/>
                  <p:cNvSpPr/>
                  <p:nvPr/>
                </p:nvSpPr>
                <p:spPr>
                  <a:xfrm>
                    <a:off x="8629650" y="3781013"/>
                    <a:ext cx="2846070" cy="17531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sp>
                <p:nvSpPr>
                  <p:cNvPr id="926" name="Google Shape;926;p33"/>
                  <p:cNvSpPr/>
                  <p:nvPr/>
                </p:nvSpPr>
                <p:spPr>
                  <a:xfrm>
                    <a:off x="8629650" y="3781013"/>
                    <a:ext cx="963637" cy="17531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grpSp>
            <p:nvGrpSpPr>
              <p:cNvPr id="927" name="Google Shape;927;p33"/>
              <p:cNvGrpSpPr/>
              <p:nvPr/>
            </p:nvGrpSpPr>
            <p:grpSpPr>
              <a:xfrm>
                <a:off x="449265" y="2811462"/>
                <a:ext cx="7330263" cy="338554"/>
                <a:chOff x="449265" y="2962438"/>
                <a:chExt cx="7330263" cy="338554"/>
              </a:xfrm>
            </p:grpSpPr>
            <p:sp>
              <p:nvSpPr>
                <p:cNvPr id="928" name="Google Shape;928;p33"/>
                <p:cNvSpPr txBox="1"/>
                <p:nvPr/>
              </p:nvSpPr>
              <p:spPr>
                <a:xfrm>
                  <a:off x="449265" y="2962438"/>
                  <a:ext cx="2798282" cy="338554"/>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Driving a car</a:t>
                  </a:r>
                  <a:endParaRPr lang="en-US" dirty="0"/>
                </a:p>
              </p:txBody>
            </p:sp>
            <p:grpSp>
              <p:nvGrpSpPr>
                <p:cNvPr id="929" name="Google Shape;929;p33"/>
                <p:cNvGrpSpPr/>
                <p:nvPr/>
              </p:nvGrpSpPr>
              <p:grpSpPr>
                <a:xfrm>
                  <a:off x="3028337" y="2988180"/>
                  <a:ext cx="4751191" cy="287071"/>
                  <a:chOff x="8629650" y="3982357"/>
                  <a:chExt cx="2846070" cy="175311"/>
                </a:xfrm>
              </p:grpSpPr>
              <p:sp>
                <p:nvSpPr>
                  <p:cNvPr id="930" name="Google Shape;930;p33"/>
                  <p:cNvSpPr/>
                  <p:nvPr/>
                </p:nvSpPr>
                <p:spPr>
                  <a:xfrm>
                    <a:off x="8629650" y="3982357"/>
                    <a:ext cx="2846070" cy="17531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sp>
                <p:nvSpPr>
                  <p:cNvPr id="931" name="Google Shape;931;p33"/>
                  <p:cNvSpPr/>
                  <p:nvPr/>
                </p:nvSpPr>
                <p:spPr>
                  <a:xfrm>
                    <a:off x="8629650" y="3982357"/>
                    <a:ext cx="1514871" cy="17531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grpSp>
            <p:nvGrpSpPr>
              <p:cNvPr id="932" name="Google Shape;932;p33"/>
              <p:cNvGrpSpPr/>
              <p:nvPr/>
            </p:nvGrpSpPr>
            <p:grpSpPr>
              <a:xfrm>
                <a:off x="449265" y="3170256"/>
                <a:ext cx="7330263" cy="338554"/>
                <a:chOff x="449265" y="3258297"/>
                <a:chExt cx="7330263" cy="338554"/>
              </a:xfrm>
            </p:grpSpPr>
            <p:sp>
              <p:nvSpPr>
                <p:cNvPr id="933" name="Google Shape;933;p33"/>
                <p:cNvSpPr txBox="1"/>
                <p:nvPr/>
              </p:nvSpPr>
              <p:spPr>
                <a:xfrm>
                  <a:off x="449265" y="3258297"/>
                  <a:ext cx="2630887"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Medical scan diagnosis</a:t>
                  </a:r>
                  <a:endParaRPr lang="en-US" dirty="0"/>
                </a:p>
              </p:txBody>
            </p:sp>
            <p:grpSp>
              <p:nvGrpSpPr>
                <p:cNvPr id="934" name="Google Shape;934;p33"/>
                <p:cNvGrpSpPr/>
                <p:nvPr/>
              </p:nvGrpSpPr>
              <p:grpSpPr>
                <a:xfrm>
                  <a:off x="3028337" y="3284039"/>
                  <a:ext cx="4751191" cy="287071"/>
                  <a:chOff x="8629650" y="4254654"/>
                  <a:chExt cx="2846070" cy="175311"/>
                </a:xfrm>
              </p:grpSpPr>
              <p:sp>
                <p:nvSpPr>
                  <p:cNvPr id="935" name="Google Shape;935;p33"/>
                  <p:cNvSpPr/>
                  <p:nvPr/>
                </p:nvSpPr>
                <p:spPr>
                  <a:xfrm>
                    <a:off x="8629650" y="4254654"/>
                    <a:ext cx="2846070" cy="17531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sp>
                <p:nvSpPr>
                  <p:cNvPr id="936" name="Google Shape;936;p33"/>
                  <p:cNvSpPr/>
                  <p:nvPr/>
                </p:nvSpPr>
                <p:spPr>
                  <a:xfrm>
                    <a:off x="8629650" y="4254654"/>
                    <a:ext cx="1514871" cy="17531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grpSp>
            <p:nvGrpSpPr>
              <p:cNvPr id="937" name="Google Shape;937;p33"/>
              <p:cNvGrpSpPr/>
              <p:nvPr/>
            </p:nvGrpSpPr>
            <p:grpSpPr>
              <a:xfrm>
                <a:off x="449265" y="3887844"/>
                <a:ext cx="7330263" cy="338554"/>
                <a:chOff x="449265" y="3973121"/>
                <a:chExt cx="7330263" cy="338554"/>
              </a:xfrm>
            </p:grpSpPr>
            <p:sp>
              <p:nvSpPr>
                <p:cNvPr id="938" name="Google Shape;938;p33"/>
                <p:cNvSpPr txBox="1"/>
                <p:nvPr/>
              </p:nvSpPr>
              <p:spPr>
                <a:xfrm>
                  <a:off x="449265" y="3973121"/>
                  <a:ext cx="2798282"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Creating financial analysis</a:t>
                  </a:r>
                  <a:endParaRPr lang="en-US" dirty="0"/>
                </a:p>
              </p:txBody>
            </p:sp>
            <p:grpSp>
              <p:nvGrpSpPr>
                <p:cNvPr id="939" name="Google Shape;939;p33"/>
                <p:cNvGrpSpPr/>
                <p:nvPr/>
              </p:nvGrpSpPr>
              <p:grpSpPr>
                <a:xfrm>
                  <a:off x="3028337" y="3998862"/>
                  <a:ext cx="4751191" cy="287073"/>
                  <a:chOff x="8629650" y="4687382"/>
                  <a:chExt cx="2846070" cy="175312"/>
                </a:xfrm>
              </p:grpSpPr>
              <p:sp>
                <p:nvSpPr>
                  <p:cNvPr id="940" name="Google Shape;940;p33"/>
                  <p:cNvSpPr/>
                  <p:nvPr/>
                </p:nvSpPr>
                <p:spPr>
                  <a:xfrm>
                    <a:off x="8629650" y="4687383"/>
                    <a:ext cx="2846070" cy="17531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sp>
                <p:nvSpPr>
                  <p:cNvPr id="941" name="Google Shape;941;p33"/>
                  <p:cNvSpPr/>
                  <p:nvPr/>
                </p:nvSpPr>
                <p:spPr>
                  <a:xfrm>
                    <a:off x="8629650" y="4687382"/>
                    <a:ext cx="963637" cy="175285"/>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grpSp>
            <p:nvGrpSpPr>
              <p:cNvPr id="942" name="Google Shape;942;p33"/>
              <p:cNvGrpSpPr/>
              <p:nvPr/>
            </p:nvGrpSpPr>
            <p:grpSpPr>
              <a:xfrm>
                <a:off x="449265" y="4246638"/>
                <a:ext cx="7330263" cy="338554"/>
                <a:chOff x="449265" y="4330534"/>
                <a:chExt cx="7330263" cy="338554"/>
              </a:xfrm>
            </p:grpSpPr>
            <p:sp>
              <p:nvSpPr>
                <p:cNvPr id="943" name="Google Shape;943;p33"/>
                <p:cNvSpPr txBox="1"/>
                <p:nvPr/>
              </p:nvSpPr>
              <p:spPr>
                <a:xfrm>
                  <a:off x="449265" y="4330534"/>
                  <a:ext cx="2798282"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Creating music</a:t>
                  </a:r>
                  <a:endParaRPr lang="en-US" dirty="0"/>
                </a:p>
              </p:txBody>
            </p:sp>
            <p:grpSp>
              <p:nvGrpSpPr>
                <p:cNvPr id="944" name="Google Shape;944;p33"/>
                <p:cNvGrpSpPr/>
                <p:nvPr/>
              </p:nvGrpSpPr>
              <p:grpSpPr>
                <a:xfrm>
                  <a:off x="3028337" y="4356275"/>
                  <a:ext cx="4751191" cy="287073"/>
                  <a:chOff x="8629650" y="4918474"/>
                  <a:chExt cx="2846070" cy="175312"/>
                </a:xfrm>
              </p:grpSpPr>
              <p:sp>
                <p:nvSpPr>
                  <p:cNvPr id="945" name="Google Shape;945;p33"/>
                  <p:cNvSpPr/>
                  <p:nvPr/>
                </p:nvSpPr>
                <p:spPr>
                  <a:xfrm>
                    <a:off x="8629650" y="4918475"/>
                    <a:ext cx="2846070" cy="17531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sp>
                <p:nvSpPr>
                  <p:cNvPr id="946" name="Google Shape;946;p33"/>
                  <p:cNvSpPr/>
                  <p:nvPr/>
                </p:nvSpPr>
                <p:spPr>
                  <a:xfrm>
                    <a:off x="8629650" y="4918474"/>
                    <a:ext cx="963637" cy="17525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grpSp>
            <p:nvGrpSpPr>
              <p:cNvPr id="947" name="Google Shape;947;p33"/>
              <p:cNvGrpSpPr/>
              <p:nvPr/>
            </p:nvGrpSpPr>
            <p:grpSpPr>
              <a:xfrm>
                <a:off x="449265" y="4605432"/>
                <a:ext cx="7330263" cy="338554"/>
                <a:chOff x="449265" y="4687951"/>
                <a:chExt cx="7330263" cy="338554"/>
              </a:xfrm>
            </p:grpSpPr>
            <p:sp>
              <p:nvSpPr>
                <p:cNvPr id="948" name="Google Shape;948;p33"/>
                <p:cNvSpPr txBox="1"/>
                <p:nvPr/>
              </p:nvSpPr>
              <p:spPr>
                <a:xfrm>
                  <a:off x="449265" y="4687951"/>
                  <a:ext cx="2798282"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Writing best-selling books</a:t>
                  </a:r>
                  <a:endParaRPr lang="en-US" dirty="0"/>
                </a:p>
              </p:txBody>
            </p:sp>
            <p:grpSp>
              <p:nvGrpSpPr>
                <p:cNvPr id="949" name="Google Shape;949;p33"/>
                <p:cNvGrpSpPr/>
                <p:nvPr/>
              </p:nvGrpSpPr>
              <p:grpSpPr>
                <a:xfrm>
                  <a:off x="3028337" y="4713693"/>
                  <a:ext cx="4751191" cy="287071"/>
                  <a:chOff x="8629650" y="5131109"/>
                  <a:chExt cx="2846070" cy="175311"/>
                </a:xfrm>
              </p:grpSpPr>
              <p:sp>
                <p:nvSpPr>
                  <p:cNvPr id="950" name="Google Shape;950;p33"/>
                  <p:cNvSpPr/>
                  <p:nvPr/>
                </p:nvSpPr>
                <p:spPr>
                  <a:xfrm>
                    <a:off x="8629650" y="5131109"/>
                    <a:ext cx="2846070" cy="175311"/>
                  </a:xfrm>
                  <a:prstGeom prst="rect">
                    <a:avLst/>
                  </a:prstGeom>
                  <a:solidFill>
                    <a:srgbClr val="0073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sp>
                <p:nvSpPr>
                  <p:cNvPr id="951" name="Google Shape;951;p33"/>
                  <p:cNvSpPr/>
                  <p:nvPr/>
                </p:nvSpPr>
                <p:spPr>
                  <a:xfrm>
                    <a:off x="8629650" y="5131109"/>
                    <a:ext cx="1514871" cy="17531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grpSp>
            <p:nvGrpSpPr>
              <p:cNvPr id="952" name="Google Shape;952;p33"/>
              <p:cNvGrpSpPr/>
              <p:nvPr/>
            </p:nvGrpSpPr>
            <p:grpSpPr>
              <a:xfrm>
                <a:off x="449265" y="4964226"/>
                <a:ext cx="7330263" cy="338554"/>
                <a:chOff x="449265" y="5045366"/>
                <a:chExt cx="7330263" cy="338554"/>
              </a:xfrm>
            </p:grpSpPr>
            <p:sp>
              <p:nvSpPr>
                <p:cNvPr id="953" name="Google Shape;953;p33"/>
                <p:cNvSpPr txBox="1"/>
                <p:nvPr/>
              </p:nvSpPr>
              <p:spPr>
                <a:xfrm>
                  <a:off x="449265" y="5045366"/>
                  <a:ext cx="2947078"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Moral and ethical reasoning </a:t>
                  </a:r>
                  <a:endParaRPr lang="en-US" dirty="0"/>
                </a:p>
              </p:txBody>
            </p:sp>
            <p:sp>
              <p:nvSpPr>
                <p:cNvPr id="954" name="Google Shape;954;p33"/>
                <p:cNvSpPr/>
                <p:nvPr/>
              </p:nvSpPr>
              <p:spPr>
                <a:xfrm>
                  <a:off x="3028337" y="5071108"/>
                  <a:ext cx="4751191" cy="28707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nvGrpSpPr>
              <p:cNvPr id="955" name="Google Shape;955;p33"/>
              <p:cNvGrpSpPr/>
              <p:nvPr/>
            </p:nvGrpSpPr>
            <p:grpSpPr>
              <a:xfrm>
                <a:off x="449265" y="5323020"/>
                <a:ext cx="7330263" cy="338554"/>
                <a:chOff x="449265" y="5464334"/>
                <a:chExt cx="7330263" cy="338554"/>
              </a:xfrm>
            </p:grpSpPr>
            <p:sp>
              <p:nvSpPr>
                <p:cNvPr id="956" name="Google Shape;956;p33"/>
                <p:cNvSpPr txBox="1"/>
                <p:nvPr/>
              </p:nvSpPr>
              <p:spPr>
                <a:xfrm>
                  <a:off x="449265" y="5464334"/>
                  <a:ext cx="2798284" cy="338554"/>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Build new scientific theories </a:t>
                  </a:r>
                  <a:endParaRPr lang="en-US" dirty="0"/>
                </a:p>
              </p:txBody>
            </p:sp>
            <p:sp>
              <p:nvSpPr>
                <p:cNvPr id="957" name="Google Shape;957;p33"/>
                <p:cNvSpPr/>
                <p:nvPr/>
              </p:nvSpPr>
              <p:spPr>
                <a:xfrm>
                  <a:off x="3028337" y="5490076"/>
                  <a:ext cx="4751191" cy="28707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nvGrpSpPr>
              <p:cNvPr id="958" name="Google Shape;958;p33"/>
              <p:cNvGrpSpPr/>
              <p:nvPr/>
            </p:nvGrpSpPr>
            <p:grpSpPr>
              <a:xfrm>
                <a:off x="449263" y="5681810"/>
                <a:ext cx="7330265" cy="338554"/>
                <a:chOff x="449263" y="5760188"/>
                <a:chExt cx="7330265" cy="338554"/>
              </a:xfrm>
            </p:grpSpPr>
            <p:sp>
              <p:nvSpPr>
                <p:cNvPr id="959" name="Google Shape;959;p33"/>
                <p:cNvSpPr txBox="1"/>
                <p:nvPr/>
              </p:nvSpPr>
              <p:spPr>
                <a:xfrm>
                  <a:off x="449263" y="5760188"/>
                  <a:ext cx="2798284"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Personal care &amp; therapy </a:t>
                  </a:r>
                  <a:endParaRPr lang="en-US" dirty="0"/>
                </a:p>
              </p:txBody>
            </p:sp>
            <p:sp>
              <p:nvSpPr>
                <p:cNvPr id="960" name="Google Shape;960;p33"/>
                <p:cNvSpPr/>
                <p:nvPr/>
              </p:nvSpPr>
              <p:spPr>
                <a:xfrm>
                  <a:off x="3028337" y="5785930"/>
                  <a:ext cx="4751191" cy="28707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dirty="0">
                    <a:solidFill>
                      <a:schemeClr val="dk1"/>
                    </a:solidFill>
                    <a:latin typeface="Arial"/>
                    <a:ea typeface="Arial"/>
                    <a:cs typeface="Arial"/>
                    <a:sym typeface="Arial"/>
                  </a:endParaRPr>
                </a:p>
              </p:txBody>
            </p:sp>
          </p:grpSp>
        </p:grpSp>
        <p:sp>
          <p:nvSpPr>
            <p:cNvPr id="961" name="Google Shape;961;p33"/>
            <p:cNvSpPr txBox="1"/>
            <p:nvPr/>
          </p:nvSpPr>
          <p:spPr>
            <a:xfrm>
              <a:off x="3028337" y="1055006"/>
              <a:ext cx="706000"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chemeClr val="dk1"/>
                  </a:solidFill>
                  <a:latin typeface="Arial"/>
                  <a:ea typeface="Arial"/>
                  <a:cs typeface="Arial"/>
                  <a:sym typeface="Arial"/>
                </a:rPr>
                <a:t>2023</a:t>
              </a:r>
              <a:endParaRPr lang="en-US" dirty="0"/>
            </a:p>
          </p:txBody>
        </p:sp>
        <p:sp>
          <p:nvSpPr>
            <p:cNvPr id="962" name="Google Shape;962;p33"/>
            <p:cNvSpPr txBox="1"/>
            <p:nvPr/>
          </p:nvSpPr>
          <p:spPr>
            <a:xfrm>
              <a:off x="7058617" y="1055006"/>
              <a:ext cx="705999" cy="338554"/>
            </a:xfrm>
            <a:prstGeom prst="rect">
              <a:avLst/>
            </a:prstGeom>
            <a:noFill/>
            <a:ln>
              <a:noFill/>
            </a:ln>
          </p:spPr>
          <p:txBody>
            <a:bodyPr spcFirstLastPara="1" wrap="square" lIns="0" tIns="45700" rIns="0" bIns="45700" anchor="t" anchorCtr="0">
              <a:spAutoFit/>
            </a:bodyPr>
            <a:lstStyle/>
            <a:p>
              <a:pPr marL="0" marR="0" lvl="0" indent="0" algn="r" rtl="0">
                <a:lnSpc>
                  <a:spcPct val="100000"/>
                </a:lnSpc>
                <a:spcBef>
                  <a:spcPts val="0"/>
                </a:spcBef>
                <a:spcAft>
                  <a:spcPts val="0"/>
                </a:spcAft>
                <a:buNone/>
              </a:pPr>
              <a:r>
                <a:rPr lang="en-US" sz="1600" b="1" i="0" u="none" strike="noStrike" cap="none" dirty="0">
                  <a:solidFill>
                    <a:schemeClr val="dk1"/>
                  </a:solidFill>
                  <a:latin typeface="Arial"/>
                  <a:ea typeface="Arial"/>
                  <a:cs typeface="Arial"/>
                  <a:sym typeface="Arial"/>
                </a:rPr>
                <a:t>2033</a:t>
              </a:r>
              <a:endParaRPr lang="en-US" dirty="0"/>
            </a:p>
          </p:txBody>
        </p:sp>
        <p:sp>
          <p:nvSpPr>
            <p:cNvPr id="963" name="Google Shape;963;p33"/>
            <p:cNvSpPr txBox="1"/>
            <p:nvPr/>
          </p:nvSpPr>
          <p:spPr>
            <a:xfrm>
              <a:off x="449263" y="1055006"/>
              <a:ext cx="1823674" cy="33855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chemeClr val="dk1"/>
                  </a:solidFill>
                  <a:latin typeface="Arial"/>
                  <a:ea typeface="Arial"/>
                  <a:cs typeface="Arial"/>
                  <a:sym typeface="Arial"/>
                </a:rPr>
                <a:t>Example Tasks</a:t>
              </a:r>
              <a:endParaRPr lang="en-US" dirty="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3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Democratization of Work and Redistribution </a:t>
            </a:r>
            <a:br>
              <a:rPr lang="en-US" dirty="0"/>
            </a:br>
            <a:r>
              <a:rPr lang="en-US" dirty="0"/>
              <a:t>of Workload</a:t>
            </a:r>
          </a:p>
        </p:txBody>
      </p:sp>
      <p:grpSp>
        <p:nvGrpSpPr>
          <p:cNvPr id="969" name="Google Shape;969;p34"/>
          <p:cNvGrpSpPr/>
          <p:nvPr/>
        </p:nvGrpSpPr>
        <p:grpSpPr>
          <a:xfrm>
            <a:off x="6168240" y="2070042"/>
            <a:ext cx="5014374" cy="3220259"/>
            <a:chOff x="5618792" y="2070042"/>
            <a:chExt cx="5014374" cy="3220259"/>
          </a:xfrm>
        </p:grpSpPr>
        <p:grpSp>
          <p:nvGrpSpPr>
            <p:cNvPr id="970" name="Google Shape;970;p34"/>
            <p:cNvGrpSpPr/>
            <p:nvPr/>
          </p:nvGrpSpPr>
          <p:grpSpPr>
            <a:xfrm>
              <a:off x="5618792" y="2070042"/>
              <a:ext cx="5014374" cy="3220259"/>
              <a:chOff x="5618792" y="2070042"/>
              <a:chExt cx="4169136" cy="3220259"/>
            </a:xfrm>
          </p:grpSpPr>
          <p:sp>
            <p:nvSpPr>
              <p:cNvPr id="971" name="Google Shape;971;p34"/>
              <p:cNvSpPr/>
              <p:nvPr/>
            </p:nvSpPr>
            <p:spPr>
              <a:xfrm>
                <a:off x="5618792" y="2070042"/>
                <a:ext cx="4169136" cy="1560190"/>
              </a:xfrm>
              <a:custGeom>
                <a:avLst/>
                <a:gdLst/>
                <a:ahLst/>
                <a:cxnLst/>
                <a:rect l="l" t="t" r="r" b="b"/>
                <a:pathLst>
                  <a:path w="4508" h="1687" extrusionOk="0">
                    <a:moveTo>
                      <a:pt x="4508" y="0"/>
                    </a:moveTo>
                    <a:lnTo>
                      <a:pt x="4508" y="1120"/>
                    </a:lnTo>
                    <a:lnTo>
                      <a:pt x="1451" y="1120"/>
                    </a:lnTo>
                    <a:lnTo>
                      <a:pt x="0" y="1687"/>
                    </a:lnTo>
                    <a:lnTo>
                      <a:pt x="1451" y="0"/>
                    </a:lnTo>
                    <a:lnTo>
                      <a:pt x="4508" y="0"/>
                    </a:lnTo>
                    <a:close/>
                  </a:path>
                </a:pathLst>
              </a:custGeom>
              <a:solidFill>
                <a:srgbClr val="002856"/>
              </a:solidFill>
              <a:ln w="5397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72" name="Google Shape;972;p34"/>
              <p:cNvSpPr/>
              <p:nvPr/>
            </p:nvSpPr>
            <p:spPr>
              <a:xfrm>
                <a:off x="5618792" y="3158104"/>
                <a:ext cx="4169136" cy="1035810"/>
              </a:xfrm>
              <a:custGeom>
                <a:avLst/>
                <a:gdLst/>
                <a:ahLst/>
                <a:cxnLst/>
                <a:rect l="l" t="t" r="r" b="b"/>
                <a:pathLst>
                  <a:path w="4508" h="1120" extrusionOk="0">
                    <a:moveTo>
                      <a:pt x="4508" y="0"/>
                    </a:moveTo>
                    <a:lnTo>
                      <a:pt x="4508" y="1120"/>
                    </a:lnTo>
                    <a:lnTo>
                      <a:pt x="1451" y="1120"/>
                    </a:lnTo>
                    <a:lnTo>
                      <a:pt x="0" y="567"/>
                    </a:lnTo>
                    <a:lnTo>
                      <a:pt x="1451" y="0"/>
                    </a:lnTo>
                    <a:lnTo>
                      <a:pt x="4508" y="0"/>
                    </a:lnTo>
                    <a:close/>
                  </a:path>
                </a:pathLst>
              </a:custGeom>
              <a:solidFill>
                <a:srgbClr val="0073A1"/>
              </a:solidFill>
              <a:ln w="53975" cap="flat" cmpd="sng">
                <a:solidFill>
                  <a:schemeClr val="lt2"/>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73" name="Google Shape;973;p34"/>
              <p:cNvSpPr/>
              <p:nvPr/>
            </p:nvSpPr>
            <p:spPr>
              <a:xfrm>
                <a:off x="5618792" y="3734736"/>
                <a:ext cx="4169136" cy="1555565"/>
              </a:xfrm>
              <a:custGeom>
                <a:avLst/>
                <a:gdLst/>
                <a:ahLst/>
                <a:cxnLst/>
                <a:rect l="l" t="t" r="r" b="b"/>
                <a:pathLst>
                  <a:path w="4508" h="1682" extrusionOk="0">
                    <a:moveTo>
                      <a:pt x="4508" y="553"/>
                    </a:moveTo>
                    <a:lnTo>
                      <a:pt x="4508" y="1682"/>
                    </a:lnTo>
                    <a:lnTo>
                      <a:pt x="1451" y="1682"/>
                    </a:lnTo>
                    <a:lnTo>
                      <a:pt x="0" y="0"/>
                    </a:lnTo>
                    <a:lnTo>
                      <a:pt x="1451" y="553"/>
                    </a:lnTo>
                    <a:lnTo>
                      <a:pt x="4508" y="553"/>
                    </a:lnTo>
                    <a:close/>
                  </a:path>
                </a:pathLst>
              </a:custGeom>
              <a:solidFill>
                <a:srgbClr val="009AD7"/>
              </a:solidFill>
              <a:ln w="5397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974" name="Google Shape;974;p34"/>
            <p:cNvSpPr txBox="1"/>
            <p:nvPr/>
          </p:nvSpPr>
          <p:spPr>
            <a:xfrm flipH="1">
              <a:off x="8260009" y="2389510"/>
              <a:ext cx="1293652" cy="392458"/>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Arial"/>
                  <a:ea typeface="Arial"/>
                  <a:cs typeface="Arial"/>
                  <a:sym typeface="Arial"/>
                </a:rPr>
                <a:t>Human</a:t>
              </a:r>
              <a:endParaRPr lang="en-US" dirty="0"/>
            </a:p>
          </p:txBody>
        </p:sp>
        <p:pic>
          <p:nvPicPr>
            <p:cNvPr id="975" name="Google Shape;975;p34"/>
            <p:cNvPicPr preferRelativeResize="0"/>
            <p:nvPr/>
          </p:nvPicPr>
          <p:blipFill rotWithShape="1">
            <a:blip r:embed="rId3">
              <a:alphaModFix/>
            </a:blip>
            <a:srcRect/>
            <a:stretch/>
          </p:blipFill>
          <p:spPr>
            <a:xfrm>
              <a:off x="7431630" y="2301930"/>
              <a:ext cx="729795" cy="567618"/>
            </a:xfrm>
            <a:prstGeom prst="rect">
              <a:avLst/>
            </a:prstGeom>
            <a:noFill/>
            <a:ln>
              <a:noFill/>
            </a:ln>
          </p:spPr>
        </p:pic>
        <p:sp>
          <p:nvSpPr>
            <p:cNvPr id="976" name="Google Shape;976;p34"/>
            <p:cNvSpPr txBox="1"/>
            <p:nvPr/>
          </p:nvSpPr>
          <p:spPr>
            <a:xfrm flipH="1">
              <a:off x="8260009" y="4615218"/>
              <a:ext cx="1293652" cy="392458"/>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Arial"/>
                  <a:ea typeface="Arial"/>
                  <a:cs typeface="Arial"/>
                  <a:sym typeface="Arial"/>
                </a:rPr>
                <a:t>AI</a:t>
              </a:r>
              <a:endParaRPr lang="en-US" dirty="0"/>
            </a:p>
          </p:txBody>
        </p:sp>
        <p:pic>
          <p:nvPicPr>
            <p:cNvPr id="977" name="Google Shape;977;p34"/>
            <p:cNvPicPr preferRelativeResize="0"/>
            <p:nvPr/>
          </p:nvPicPr>
          <p:blipFill rotWithShape="1">
            <a:blip r:embed="rId4">
              <a:alphaModFix/>
            </a:blip>
            <a:srcRect/>
            <a:stretch/>
          </p:blipFill>
          <p:spPr>
            <a:xfrm>
              <a:off x="7427107" y="4524120"/>
              <a:ext cx="738841" cy="574654"/>
            </a:xfrm>
            <a:prstGeom prst="rect">
              <a:avLst/>
            </a:prstGeom>
            <a:noFill/>
            <a:ln>
              <a:noFill/>
            </a:ln>
          </p:spPr>
        </p:pic>
        <p:sp>
          <p:nvSpPr>
            <p:cNvPr id="978" name="Google Shape;978;p34"/>
            <p:cNvSpPr txBox="1"/>
            <p:nvPr/>
          </p:nvSpPr>
          <p:spPr>
            <a:xfrm>
              <a:off x="8260009" y="3264642"/>
              <a:ext cx="2072205" cy="830997"/>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FFFFFF"/>
                  </a:solidFill>
                  <a:latin typeface="Arial"/>
                  <a:ea typeface="Arial"/>
                  <a:cs typeface="Arial"/>
                  <a:sym typeface="Arial"/>
                </a:rPr>
                <a:t>Combination </a:t>
              </a:r>
              <a:br>
                <a:rPr lang="en-US" sz="2400" b="0" i="0" u="none" strike="noStrike" cap="none" dirty="0">
                  <a:solidFill>
                    <a:srgbClr val="FFFFFF"/>
                  </a:solidFill>
                  <a:latin typeface="Arial"/>
                  <a:ea typeface="Arial"/>
                  <a:cs typeface="Arial"/>
                  <a:sym typeface="Arial"/>
                </a:rPr>
              </a:br>
              <a:r>
                <a:rPr lang="en-US" sz="2400" b="0" i="0" u="none" strike="noStrike" cap="none" dirty="0">
                  <a:solidFill>
                    <a:srgbClr val="FFFFFF"/>
                  </a:solidFill>
                  <a:latin typeface="Arial"/>
                  <a:ea typeface="Arial"/>
                  <a:cs typeface="Arial"/>
                  <a:sym typeface="Arial"/>
                </a:rPr>
                <a:t>of Both​ </a:t>
              </a:r>
              <a:endParaRPr lang="en-US" sz="2000" b="0" i="0" u="none" strike="noStrike" cap="none" dirty="0">
                <a:solidFill>
                  <a:srgbClr val="000000"/>
                </a:solidFill>
                <a:latin typeface="Arial"/>
                <a:ea typeface="Arial"/>
                <a:cs typeface="Arial"/>
                <a:sym typeface="Arial"/>
              </a:endParaRPr>
            </a:p>
          </p:txBody>
        </p:sp>
        <p:pic>
          <p:nvPicPr>
            <p:cNvPr id="979" name="Google Shape;979;p34"/>
            <p:cNvPicPr preferRelativeResize="0"/>
            <p:nvPr/>
          </p:nvPicPr>
          <p:blipFill rotWithShape="1">
            <a:blip r:embed="rId5">
              <a:alphaModFix/>
            </a:blip>
            <a:srcRect/>
            <a:stretch/>
          </p:blipFill>
          <p:spPr>
            <a:xfrm flipH="1">
              <a:off x="7417185" y="3370350"/>
              <a:ext cx="758684" cy="590087"/>
            </a:xfrm>
            <a:prstGeom prst="rect">
              <a:avLst/>
            </a:prstGeom>
            <a:noFill/>
            <a:ln>
              <a:noFill/>
            </a:ln>
          </p:spPr>
        </p:pic>
      </p:grpSp>
      <p:sp>
        <p:nvSpPr>
          <p:cNvPr id="980" name="Google Shape;980;p34"/>
          <p:cNvSpPr txBox="1"/>
          <p:nvPr/>
        </p:nvSpPr>
        <p:spPr>
          <a:xfrm>
            <a:off x="457200" y="6100669"/>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sp>
        <p:nvSpPr>
          <p:cNvPr id="981" name="Google Shape;981;p34"/>
          <p:cNvSpPr/>
          <p:nvPr/>
        </p:nvSpPr>
        <p:spPr>
          <a:xfrm>
            <a:off x="914400" y="2121447"/>
            <a:ext cx="6022848" cy="2988260"/>
          </a:xfrm>
          <a:prstGeom prst="rect">
            <a:avLst/>
          </a:prstGeom>
          <a:solidFill>
            <a:srgbClr val="F4F4F4"/>
          </a:solidFill>
          <a:ln>
            <a:noFill/>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en-US" sz="2800" b="0" i="0" u="none" strike="noStrike" cap="none" dirty="0">
                <a:solidFill>
                  <a:schemeClr val="dk1"/>
                </a:solidFill>
                <a:latin typeface="Arial"/>
                <a:ea typeface="Arial"/>
                <a:cs typeface="Arial"/>
                <a:sym typeface="Arial"/>
              </a:rPr>
              <a:t>Gartner predicts that every knowledge job will be scrutinized and separated into </a:t>
            </a:r>
            <a:r>
              <a:rPr lang="en-US" sz="2800" b="1" i="0" u="none" strike="noStrike" cap="none" dirty="0">
                <a:solidFill>
                  <a:schemeClr val="dk1"/>
                </a:solidFill>
                <a:latin typeface="Arial"/>
                <a:ea typeface="Arial"/>
                <a:cs typeface="Arial"/>
                <a:sym typeface="Arial"/>
              </a:rPr>
              <a:t>individual activities and tasks</a:t>
            </a:r>
            <a:r>
              <a:rPr lang="en-US" sz="2800" b="0" i="0" u="none" strike="noStrike" cap="none" dirty="0">
                <a:solidFill>
                  <a:schemeClr val="dk1"/>
                </a:solidFill>
                <a:latin typeface="Arial"/>
                <a:ea typeface="Arial"/>
                <a:cs typeface="Arial"/>
                <a:sym typeface="Arial"/>
              </a:rPr>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Democratization of Work and Redistribution </a:t>
            </a:r>
            <a:br>
              <a:rPr lang="en-US" dirty="0"/>
            </a:br>
            <a:r>
              <a:rPr lang="en-US" dirty="0"/>
              <a:t>of Workload</a:t>
            </a:r>
          </a:p>
        </p:txBody>
      </p:sp>
      <p:sp>
        <p:nvSpPr>
          <p:cNvPr id="987" name="Google Shape;987;p35"/>
          <p:cNvSpPr/>
          <p:nvPr/>
        </p:nvSpPr>
        <p:spPr>
          <a:xfrm>
            <a:off x="1009386" y="2121447"/>
            <a:ext cx="5927862" cy="2988260"/>
          </a:xfrm>
          <a:prstGeom prst="rect">
            <a:avLst/>
          </a:prstGeom>
          <a:solidFill>
            <a:srgbClr val="F4F4F4"/>
          </a:solidFill>
          <a:ln>
            <a:noFill/>
          </a:ln>
        </p:spPr>
        <p:txBody>
          <a:bodyPr spcFirstLastPara="1" wrap="square" lIns="182875" tIns="45700" rIns="182875" bIns="45700" anchor="ctr" anchorCtr="0">
            <a:noAutofit/>
          </a:bodyPr>
          <a:lstStyle/>
          <a:p>
            <a:pPr marL="0" marR="0" lvl="0" indent="0" algn="l" rtl="0">
              <a:lnSpc>
                <a:spcPct val="100000"/>
              </a:lnSpc>
              <a:spcBef>
                <a:spcPts val="0"/>
              </a:spcBef>
              <a:spcAft>
                <a:spcPts val="0"/>
              </a:spcAft>
              <a:buNone/>
            </a:pPr>
            <a:r>
              <a:rPr lang="en-US" sz="2800" b="0" i="0" u="none" strike="noStrike" cap="none" dirty="0">
                <a:solidFill>
                  <a:schemeClr val="dk1"/>
                </a:solidFill>
                <a:latin typeface="Arial"/>
                <a:ea typeface="Arial"/>
                <a:cs typeface="Arial"/>
                <a:sym typeface="Arial"/>
              </a:rPr>
              <a:t>The most common impact for the next decade will </a:t>
            </a:r>
            <a:r>
              <a:rPr lang="en-US" sz="2800" b="1" i="0" u="none" strike="noStrike" cap="none" dirty="0">
                <a:solidFill>
                  <a:schemeClr val="dk1"/>
                </a:solidFill>
                <a:latin typeface="Arial"/>
                <a:ea typeface="Arial"/>
                <a:cs typeface="Arial"/>
                <a:sym typeface="Arial"/>
              </a:rPr>
              <a:t>not</a:t>
            </a:r>
            <a:r>
              <a:rPr lang="en-US" sz="2800" b="0" i="0" u="none" strike="noStrike" cap="none" dirty="0">
                <a:solidFill>
                  <a:schemeClr val="dk1"/>
                </a:solidFill>
                <a:latin typeface="Arial"/>
                <a:ea typeface="Arial"/>
                <a:cs typeface="Arial"/>
                <a:sym typeface="Arial"/>
              </a:rPr>
              <a:t> be the </a:t>
            </a:r>
            <a:r>
              <a:rPr lang="en-US" sz="2800" b="1" i="0" u="none" strike="noStrike" cap="none" dirty="0">
                <a:solidFill>
                  <a:schemeClr val="dk1"/>
                </a:solidFill>
                <a:latin typeface="Arial"/>
                <a:ea typeface="Arial"/>
                <a:cs typeface="Arial"/>
                <a:sym typeface="Arial"/>
              </a:rPr>
              <a:t>replacement of workers</a:t>
            </a:r>
            <a:r>
              <a:rPr lang="en-US" sz="2800" b="0" i="0" u="none" strike="noStrike" cap="none" dirty="0">
                <a:solidFill>
                  <a:schemeClr val="dk1"/>
                </a:solidFill>
                <a:latin typeface="Arial"/>
                <a:ea typeface="Arial"/>
                <a:cs typeface="Arial"/>
                <a:sym typeface="Arial"/>
              </a:rPr>
              <a:t>. It will be the </a:t>
            </a:r>
            <a:r>
              <a:rPr lang="en-US" sz="2800" b="1" i="0" u="none" strike="noStrike" cap="none" dirty="0">
                <a:solidFill>
                  <a:schemeClr val="dk1"/>
                </a:solidFill>
                <a:latin typeface="Arial"/>
                <a:ea typeface="Arial"/>
                <a:cs typeface="Arial"/>
                <a:sym typeface="Arial"/>
              </a:rPr>
              <a:t>augmentation of jobs </a:t>
            </a:r>
            <a:r>
              <a:rPr lang="en-US" sz="2800" b="0" i="0" u="none" strike="noStrike" cap="none" dirty="0">
                <a:solidFill>
                  <a:schemeClr val="dk1"/>
                </a:solidFill>
                <a:latin typeface="Arial"/>
                <a:ea typeface="Arial"/>
                <a:cs typeface="Arial"/>
                <a:sym typeface="Arial"/>
              </a:rPr>
              <a:t>with AI.</a:t>
            </a:r>
            <a:endParaRPr lang="en-US" sz="2800" b="1" i="0" u="none" strike="noStrike" cap="none" dirty="0">
              <a:solidFill>
                <a:schemeClr val="dk1"/>
              </a:solidFill>
              <a:latin typeface="Arial"/>
              <a:ea typeface="Arial"/>
              <a:cs typeface="Arial"/>
              <a:sym typeface="Arial"/>
            </a:endParaRPr>
          </a:p>
        </p:txBody>
      </p:sp>
      <p:sp>
        <p:nvSpPr>
          <p:cNvPr id="988" name="Google Shape;988;p35"/>
          <p:cNvSpPr/>
          <p:nvPr/>
        </p:nvSpPr>
        <p:spPr>
          <a:xfrm>
            <a:off x="7444736" y="2060833"/>
            <a:ext cx="3109487" cy="3109487"/>
          </a:xfrm>
          <a:prstGeom prst="ellipse">
            <a:avLst/>
          </a:prstGeom>
          <a:noFill/>
          <a:ln w="25400" cap="flat" cmpd="sng">
            <a:solidFill>
              <a:srgbClr val="D3D3D3"/>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989" name="Google Shape;989;p35"/>
          <p:cNvGrpSpPr/>
          <p:nvPr/>
        </p:nvGrpSpPr>
        <p:grpSpPr>
          <a:xfrm>
            <a:off x="7732515" y="3149469"/>
            <a:ext cx="2533928" cy="932213"/>
            <a:chOff x="7905262" y="3149469"/>
            <a:chExt cx="2533928" cy="932213"/>
          </a:xfrm>
        </p:grpSpPr>
        <p:grpSp>
          <p:nvGrpSpPr>
            <p:cNvPr id="990" name="Google Shape;990;p35"/>
            <p:cNvGrpSpPr/>
            <p:nvPr/>
          </p:nvGrpSpPr>
          <p:grpSpPr>
            <a:xfrm>
              <a:off x="7905262" y="3149469"/>
              <a:ext cx="932213" cy="932213"/>
              <a:chOff x="11730674" y="1303942"/>
              <a:chExt cx="1301376" cy="1301376"/>
            </a:xfrm>
          </p:grpSpPr>
          <p:sp>
            <p:nvSpPr>
              <p:cNvPr id="991" name="Google Shape;991;p35"/>
              <p:cNvSpPr/>
              <p:nvPr/>
            </p:nvSpPr>
            <p:spPr>
              <a:xfrm>
                <a:off x="11730674" y="1303942"/>
                <a:ext cx="1301376" cy="1301376"/>
              </a:xfrm>
              <a:prstGeom prst="ellipse">
                <a:avLst/>
              </a:prstGeom>
              <a:solidFill>
                <a:srgbClr val="002856"/>
              </a:solidFill>
              <a:ln w="5397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pic>
            <p:nvPicPr>
              <p:cNvPr id="992" name="Google Shape;992;p35"/>
              <p:cNvPicPr preferRelativeResize="0"/>
              <p:nvPr/>
            </p:nvPicPr>
            <p:blipFill rotWithShape="1">
              <a:blip r:embed="rId3">
                <a:alphaModFix/>
              </a:blip>
              <a:srcRect/>
              <a:stretch/>
            </p:blipFill>
            <p:spPr>
              <a:xfrm>
                <a:off x="11921582" y="1545842"/>
                <a:ext cx="946239" cy="735964"/>
              </a:xfrm>
              <a:prstGeom prst="rect">
                <a:avLst/>
              </a:prstGeom>
              <a:noFill/>
              <a:ln>
                <a:noFill/>
              </a:ln>
            </p:spPr>
          </p:pic>
        </p:grpSp>
        <p:grpSp>
          <p:nvGrpSpPr>
            <p:cNvPr id="993" name="Google Shape;993;p35"/>
            <p:cNvGrpSpPr/>
            <p:nvPr/>
          </p:nvGrpSpPr>
          <p:grpSpPr>
            <a:xfrm>
              <a:off x="9506977" y="3149469"/>
              <a:ext cx="932213" cy="932213"/>
              <a:chOff x="9299673" y="3149469"/>
              <a:chExt cx="932213" cy="932213"/>
            </a:xfrm>
          </p:grpSpPr>
          <p:sp>
            <p:nvSpPr>
              <p:cNvPr id="994" name="Google Shape;994;p35"/>
              <p:cNvSpPr/>
              <p:nvPr/>
            </p:nvSpPr>
            <p:spPr>
              <a:xfrm>
                <a:off x="9299673" y="3149469"/>
                <a:ext cx="932213" cy="932213"/>
              </a:xfrm>
              <a:prstGeom prst="ellipse">
                <a:avLst/>
              </a:prstGeom>
              <a:solidFill>
                <a:srgbClr val="009AD7"/>
              </a:solidFill>
              <a:ln w="53975"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dirty="0">
                  <a:solidFill>
                    <a:schemeClr val="lt1"/>
                  </a:solidFill>
                  <a:latin typeface="Arial"/>
                  <a:ea typeface="Arial"/>
                  <a:cs typeface="Arial"/>
                  <a:sym typeface="Arial"/>
                </a:endParaRPr>
              </a:p>
            </p:txBody>
          </p:sp>
          <p:pic>
            <p:nvPicPr>
              <p:cNvPr id="995" name="Google Shape;995;p35"/>
              <p:cNvPicPr preferRelativeResize="0"/>
              <p:nvPr/>
            </p:nvPicPr>
            <p:blipFill rotWithShape="1">
              <a:blip r:embed="rId4">
                <a:alphaModFix/>
              </a:blip>
              <a:srcRect/>
              <a:stretch/>
            </p:blipFill>
            <p:spPr>
              <a:xfrm>
                <a:off x="9377643" y="3328248"/>
                <a:ext cx="738841" cy="574654"/>
              </a:xfrm>
              <a:prstGeom prst="rect">
                <a:avLst/>
              </a:prstGeom>
              <a:noFill/>
              <a:ln>
                <a:noFill/>
              </a:ln>
            </p:spPr>
          </p:pic>
        </p:grpSp>
        <p:sp>
          <p:nvSpPr>
            <p:cNvPr id="996" name="Google Shape;996;p35"/>
            <p:cNvSpPr/>
            <p:nvPr/>
          </p:nvSpPr>
          <p:spPr>
            <a:xfrm>
              <a:off x="8968925" y="3429000"/>
              <a:ext cx="406601" cy="406601"/>
            </a:xfrm>
            <a:prstGeom prst="plus">
              <a:avLst>
                <a:gd name="adj" fmla="val 31335"/>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grpSp>
      <p:sp>
        <p:nvSpPr>
          <p:cNvPr id="997" name="Google Shape;997;p35"/>
          <p:cNvSpPr txBox="1"/>
          <p:nvPr/>
        </p:nvSpPr>
        <p:spPr>
          <a:xfrm>
            <a:off x="457200" y="6100669"/>
            <a:ext cx="9398949" cy="287323"/>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 Gartner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Why Was ChatGPT So Impactful?</a:t>
            </a:r>
            <a:br>
              <a:rPr lang="en-US" dirty="0"/>
            </a:br>
            <a:r>
              <a:rPr lang="en-US" dirty="0"/>
              <a:t/>
            </a:r>
            <a:br>
              <a:rPr lang="en-US" dirty="0"/>
            </a:br>
            <a:endParaRPr lang="en-US" dirty="0"/>
          </a:p>
        </p:txBody>
      </p:sp>
      <p:sp>
        <p:nvSpPr>
          <p:cNvPr id="451" name="Google Shape;451;p4"/>
          <p:cNvSpPr txBox="1"/>
          <p:nvPr/>
        </p:nvSpPr>
        <p:spPr>
          <a:xfrm>
            <a:off x="446513" y="2879461"/>
            <a:ext cx="3421184" cy="2215991"/>
          </a:xfrm>
          <a:prstGeom prst="rect">
            <a:avLst/>
          </a:prstGeom>
          <a:solidFill>
            <a:srgbClr val="F4F4F4"/>
          </a:solidFill>
          <a:ln>
            <a:noFill/>
          </a:ln>
        </p:spPr>
        <p:txBody>
          <a:bodyPr spcFirstLastPara="1" wrap="square" lIns="182875" tIns="182875" rIns="182875" bIns="182875"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GPT-4 has an estimated </a:t>
            </a:r>
            <a:r>
              <a:rPr lang="en-US" sz="2000" dirty="0">
                <a:solidFill>
                  <a:schemeClr val="dk1"/>
                </a:solidFill>
              </a:rPr>
              <a:t>one</a:t>
            </a:r>
            <a:r>
              <a:rPr lang="en-US" sz="2000" b="0" i="0" u="none" strike="noStrike" cap="none" dirty="0">
                <a:solidFill>
                  <a:schemeClr val="dk1"/>
                </a:solidFill>
                <a:latin typeface="Arial"/>
                <a:ea typeface="Arial"/>
                <a:cs typeface="Arial"/>
                <a:sym typeface="Arial"/>
              </a:rPr>
              <a:t> trillion parameters. Accuracy is still limited to 70% to 80% but has substantially improved from previous models. </a:t>
            </a:r>
            <a:endParaRPr lang="en-US" dirty="0"/>
          </a:p>
        </p:txBody>
      </p:sp>
      <p:sp>
        <p:nvSpPr>
          <p:cNvPr id="452" name="Google Shape;452;p4"/>
          <p:cNvSpPr txBox="1"/>
          <p:nvPr/>
        </p:nvSpPr>
        <p:spPr>
          <a:xfrm>
            <a:off x="1216559" y="2531960"/>
            <a:ext cx="174487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Technology</a:t>
            </a:r>
            <a:endParaRPr lang="en-US" dirty="0"/>
          </a:p>
        </p:txBody>
      </p:sp>
      <p:sp>
        <p:nvSpPr>
          <p:cNvPr id="453" name="Google Shape;453;p4"/>
          <p:cNvSpPr/>
          <p:nvPr/>
        </p:nvSpPr>
        <p:spPr>
          <a:xfrm>
            <a:off x="449263" y="1400176"/>
            <a:ext cx="3448570" cy="1480926"/>
          </a:xfrm>
          <a:prstGeom prst="rect">
            <a:avLst/>
          </a:prstGeom>
          <a:solidFill>
            <a:srgbClr val="002856"/>
          </a:solidFill>
          <a:ln>
            <a:noFill/>
          </a:ln>
        </p:spPr>
        <p:txBody>
          <a:bodyPr spcFirstLastPara="1" wrap="square" lIns="91425" tIns="7315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dirty="0">
                <a:solidFill>
                  <a:schemeClr val="lt1"/>
                </a:solidFill>
                <a:latin typeface="Arial"/>
                <a:ea typeface="Arial"/>
                <a:cs typeface="Arial"/>
                <a:sym typeface="Arial"/>
              </a:rPr>
              <a:t>Technology</a:t>
            </a:r>
            <a:endParaRPr lang="en-US" dirty="0"/>
          </a:p>
        </p:txBody>
      </p:sp>
      <p:sp>
        <p:nvSpPr>
          <p:cNvPr id="454" name="Google Shape;454;p4"/>
          <p:cNvSpPr txBox="1"/>
          <p:nvPr/>
        </p:nvSpPr>
        <p:spPr>
          <a:xfrm>
            <a:off x="8312523" y="2879461"/>
            <a:ext cx="3448570" cy="2215981"/>
          </a:xfrm>
          <a:prstGeom prst="rect">
            <a:avLst/>
          </a:prstGeom>
          <a:solidFill>
            <a:srgbClr val="F4F4F4"/>
          </a:solidFill>
          <a:ln>
            <a:noFill/>
          </a:ln>
        </p:spPr>
        <p:txBody>
          <a:bodyPr spcFirstLastPara="1" wrap="square" lIns="182875" tIns="182875" rIns="182875" bIns="182875"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ChatGPT offers immediate benefit, with little effort. </a:t>
            </a:r>
            <a:br>
              <a:rPr lang="en-US" sz="2000" b="0" i="0" u="none" strike="noStrike" cap="none" dirty="0">
                <a:solidFill>
                  <a:schemeClr val="dk1"/>
                </a:solidFill>
                <a:latin typeface="Arial"/>
                <a:ea typeface="Arial"/>
                <a:cs typeface="Arial"/>
                <a:sym typeface="Arial"/>
              </a:rPr>
            </a:br>
            <a:r>
              <a:rPr lang="en-US" sz="2000" b="0" i="0" u="none" strike="noStrike" cap="none" dirty="0">
                <a:solidFill>
                  <a:schemeClr val="dk1"/>
                </a:solidFill>
                <a:latin typeface="Arial"/>
                <a:ea typeface="Arial"/>
                <a:cs typeface="Arial"/>
                <a:sym typeface="Arial"/>
              </a:rPr>
              <a:t>It helps professionals write speeches, students write essays, and executives write strategies.</a:t>
            </a:r>
            <a:endParaRPr lang="en-US" dirty="0"/>
          </a:p>
        </p:txBody>
      </p:sp>
      <p:sp>
        <p:nvSpPr>
          <p:cNvPr id="455" name="Google Shape;455;p4"/>
          <p:cNvSpPr txBox="1"/>
          <p:nvPr/>
        </p:nvSpPr>
        <p:spPr>
          <a:xfrm>
            <a:off x="9049683" y="2531960"/>
            <a:ext cx="174487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Technology</a:t>
            </a:r>
            <a:endParaRPr lang="en-US" dirty="0"/>
          </a:p>
        </p:txBody>
      </p:sp>
      <p:sp>
        <p:nvSpPr>
          <p:cNvPr id="456" name="Google Shape;456;p4"/>
          <p:cNvSpPr/>
          <p:nvPr/>
        </p:nvSpPr>
        <p:spPr>
          <a:xfrm>
            <a:off x="8282387" y="1400176"/>
            <a:ext cx="3448570" cy="1480926"/>
          </a:xfrm>
          <a:prstGeom prst="rect">
            <a:avLst/>
          </a:prstGeom>
          <a:solidFill>
            <a:srgbClr val="002856"/>
          </a:solidFill>
          <a:ln>
            <a:noFill/>
          </a:ln>
        </p:spPr>
        <p:txBody>
          <a:bodyPr spcFirstLastPara="1" wrap="square" lIns="91425" tIns="7315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dirty="0">
                <a:solidFill>
                  <a:schemeClr val="lt1"/>
                </a:solidFill>
                <a:latin typeface="Arial"/>
                <a:ea typeface="Arial"/>
                <a:cs typeface="Arial"/>
                <a:sym typeface="Arial"/>
              </a:rPr>
              <a:t>Social Acceptance</a:t>
            </a:r>
            <a:endParaRPr lang="en-US" dirty="0"/>
          </a:p>
        </p:txBody>
      </p:sp>
      <p:pic>
        <p:nvPicPr>
          <p:cNvPr id="457" name="Google Shape;457;p4"/>
          <p:cNvPicPr preferRelativeResize="0"/>
          <p:nvPr/>
        </p:nvPicPr>
        <p:blipFill rotWithShape="1">
          <a:blip r:embed="rId3">
            <a:alphaModFix/>
          </a:blip>
          <a:srcRect/>
          <a:stretch/>
        </p:blipFill>
        <p:spPr>
          <a:xfrm>
            <a:off x="9651644" y="1610470"/>
            <a:ext cx="740193" cy="575706"/>
          </a:xfrm>
          <a:prstGeom prst="rect">
            <a:avLst/>
          </a:prstGeom>
          <a:noFill/>
          <a:ln>
            <a:noFill/>
          </a:ln>
        </p:spPr>
      </p:pic>
      <p:sp>
        <p:nvSpPr>
          <p:cNvPr id="458" name="Google Shape;458;p4"/>
          <p:cNvSpPr txBox="1"/>
          <p:nvPr/>
        </p:nvSpPr>
        <p:spPr>
          <a:xfrm>
            <a:off x="4365825" y="2879461"/>
            <a:ext cx="3448570" cy="2215991"/>
          </a:xfrm>
          <a:prstGeom prst="rect">
            <a:avLst/>
          </a:prstGeom>
          <a:solidFill>
            <a:srgbClr val="F4F4F4"/>
          </a:solidFill>
          <a:ln>
            <a:noFill/>
          </a:ln>
        </p:spPr>
        <p:txBody>
          <a:bodyPr spcFirstLastPara="1" wrap="square" lIns="182875" tIns="182875" rIns="182875" bIns="182875"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It is estimated that running ChatGPT costs $3 million per month, but it is available for the masses. </a:t>
            </a:r>
            <a:endParaRPr lang="en-US" dirty="0"/>
          </a:p>
        </p:txBody>
      </p:sp>
      <p:sp>
        <p:nvSpPr>
          <p:cNvPr id="459" name="Google Shape;459;p4"/>
          <p:cNvSpPr txBox="1"/>
          <p:nvPr/>
        </p:nvSpPr>
        <p:spPr>
          <a:xfrm>
            <a:off x="5133121" y="2531960"/>
            <a:ext cx="174487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dirty="0">
                <a:solidFill>
                  <a:schemeClr val="lt1"/>
                </a:solidFill>
                <a:latin typeface="Arial"/>
                <a:ea typeface="Arial"/>
                <a:cs typeface="Arial"/>
                <a:sym typeface="Arial"/>
              </a:rPr>
              <a:t>Technology</a:t>
            </a:r>
            <a:endParaRPr lang="en-US" dirty="0"/>
          </a:p>
        </p:txBody>
      </p:sp>
      <p:sp>
        <p:nvSpPr>
          <p:cNvPr id="460" name="Google Shape;460;p4"/>
          <p:cNvSpPr/>
          <p:nvPr/>
        </p:nvSpPr>
        <p:spPr>
          <a:xfrm>
            <a:off x="4365825" y="1400176"/>
            <a:ext cx="3448570" cy="1480926"/>
          </a:xfrm>
          <a:prstGeom prst="rect">
            <a:avLst/>
          </a:prstGeom>
          <a:solidFill>
            <a:srgbClr val="002856"/>
          </a:solidFill>
          <a:ln>
            <a:noFill/>
          </a:ln>
        </p:spPr>
        <p:txBody>
          <a:bodyPr spcFirstLastPara="1" wrap="square" lIns="91425" tIns="7315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dirty="0">
                <a:solidFill>
                  <a:schemeClr val="lt1"/>
                </a:solidFill>
                <a:latin typeface="Arial"/>
                <a:ea typeface="Arial"/>
                <a:cs typeface="Arial"/>
                <a:sym typeface="Arial"/>
              </a:rPr>
              <a:t>Economics</a:t>
            </a:r>
            <a:endParaRPr lang="en-US" dirty="0"/>
          </a:p>
        </p:txBody>
      </p:sp>
      <p:pic>
        <p:nvPicPr>
          <p:cNvPr id="461" name="Google Shape;461;p4"/>
          <p:cNvPicPr preferRelativeResize="0"/>
          <p:nvPr/>
        </p:nvPicPr>
        <p:blipFill rotWithShape="1">
          <a:blip r:embed="rId4">
            <a:alphaModFix/>
          </a:blip>
          <a:srcRect/>
          <a:stretch/>
        </p:blipFill>
        <p:spPr>
          <a:xfrm>
            <a:off x="5725066" y="1614400"/>
            <a:ext cx="730087" cy="567846"/>
          </a:xfrm>
          <a:prstGeom prst="rect">
            <a:avLst/>
          </a:prstGeom>
          <a:noFill/>
          <a:ln>
            <a:noFill/>
          </a:ln>
        </p:spPr>
      </p:pic>
      <p:pic>
        <p:nvPicPr>
          <p:cNvPr id="462" name="Google Shape;462;p4"/>
          <p:cNvPicPr preferRelativeResize="0"/>
          <p:nvPr/>
        </p:nvPicPr>
        <p:blipFill rotWithShape="1">
          <a:blip r:embed="rId5">
            <a:alphaModFix/>
          </a:blip>
          <a:srcRect/>
          <a:stretch/>
        </p:blipFill>
        <p:spPr>
          <a:xfrm>
            <a:off x="1729612" y="1553317"/>
            <a:ext cx="897476" cy="698037"/>
          </a:xfrm>
          <a:prstGeom prst="rect">
            <a:avLst/>
          </a:prstGeom>
          <a:noFill/>
          <a:ln>
            <a:noFill/>
          </a:ln>
        </p:spPr>
      </p:pic>
      <p:sp>
        <p:nvSpPr>
          <p:cNvPr id="2" name="Google Shape;443;p7">
            <a:extLst>
              <a:ext uri="{FF2B5EF4-FFF2-40B4-BE49-F238E27FC236}">
                <a16:creationId xmlns:a16="http://schemas.microsoft.com/office/drawing/2014/main" xmlns="" id="{35E76D5B-3709-DE7D-F204-FFFD212E1E2A}"/>
              </a:ext>
            </a:extLst>
          </p:cNvPr>
          <p:cNvSpPr txBox="1"/>
          <p:nvPr/>
        </p:nvSpPr>
        <p:spPr>
          <a:xfrm>
            <a:off x="457200" y="5913111"/>
            <a:ext cx="9398949" cy="430867"/>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000" b="0" i="0" u="none" strike="noStrike" cap="none" dirty="0">
                <a:solidFill>
                  <a:srgbClr val="6F7878"/>
                </a:solidFill>
                <a:latin typeface="Arial"/>
                <a:ea typeface="Arial"/>
                <a:cs typeface="Arial"/>
                <a:sym typeface="Arial"/>
              </a:rPr>
              <a:t>Source:</a:t>
            </a:r>
            <a:r>
              <a:rPr lang="en-US" sz="1000" b="0" i="0" u="none" strike="noStrike" cap="none" dirty="0">
                <a:solidFill>
                  <a:srgbClr val="6F7878"/>
                </a:solidFill>
                <a:latin typeface="Arial"/>
                <a:ea typeface="Arial"/>
                <a:cs typeface="Arial"/>
                <a:sym typeface="Arial"/>
                <a:hlinkClick r:id="rId6"/>
              </a:rPr>
              <a:t>GPT-4 has a trillion parameters — Report</a:t>
            </a:r>
            <a:r>
              <a:rPr lang="en-US" sz="1000" b="0" i="0" u="none" strike="noStrike" cap="none" dirty="0">
                <a:solidFill>
                  <a:srgbClr val="6F7878"/>
                </a:solidFill>
                <a:latin typeface="Arial"/>
                <a:ea typeface="Arial"/>
                <a:cs typeface="Arial"/>
                <a:sym typeface="Arial"/>
              </a:rPr>
              <a:t>, The Decoder; </a:t>
            </a:r>
            <a:r>
              <a:rPr lang="en-US" sz="1000" b="0" i="0" u="none" strike="noStrike" cap="none" dirty="0">
                <a:solidFill>
                  <a:srgbClr val="6F7878"/>
                </a:solidFill>
                <a:latin typeface="Arial"/>
                <a:ea typeface="Arial"/>
                <a:cs typeface="Arial"/>
                <a:sym typeface="Arial"/>
                <a:hlinkClick r:id="rId7"/>
              </a:rPr>
              <a:t>The secret history of Elon Musk, Sam Altman, and OpenAI</a:t>
            </a:r>
            <a:r>
              <a:rPr lang="en-US" sz="1000" b="0" i="0" u="none" strike="noStrike" cap="none" dirty="0">
                <a:solidFill>
                  <a:srgbClr val="6F7878"/>
                </a:solidFill>
                <a:latin typeface="Arial"/>
                <a:ea typeface="Arial"/>
                <a:cs typeface="Arial"/>
                <a:sym typeface="Arial"/>
              </a:rPr>
              <a:t>, Semafor; </a:t>
            </a:r>
            <a:br>
              <a:rPr lang="en-US" sz="1000" b="0" i="0" u="none" strike="noStrike" cap="none" dirty="0">
                <a:solidFill>
                  <a:srgbClr val="6F7878"/>
                </a:solidFill>
                <a:latin typeface="Arial"/>
                <a:ea typeface="Arial"/>
                <a:cs typeface="Arial"/>
                <a:sym typeface="Arial"/>
              </a:rPr>
            </a:br>
            <a:r>
              <a:rPr lang="en-US" sz="1000" b="0" i="0" u="none" strike="noStrike" cap="none" dirty="0">
                <a:solidFill>
                  <a:srgbClr val="6F7878"/>
                </a:solidFill>
                <a:latin typeface="Arial"/>
                <a:ea typeface="Arial"/>
                <a:cs typeface="Arial"/>
                <a:sym typeface="Arial"/>
                <a:hlinkClick r:id="rId8"/>
              </a:rPr>
              <a:t>GPT-4 Technical Report</a:t>
            </a:r>
            <a:r>
              <a:rPr lang="en-US" sz="1000" b="0" i="0" u="none" strike="noStrike" cap="none" dirty="0">
                <a:solidFill>
                  <a:srgbClr val="6F7878"/>
                </a:solidFill>
                <a:latin typeface="Arial"/>
                <a:ea typeface="Arial"/>
                <a:cs typeface="Arial"/>
                <a:sym typeface="Arial"/>
              </a:rPr>
              <a:t>, OpenAI</a:t>
            </a:r>
            <a:r>
              <a:rPr lang="en-US" sz="1000" dirty="0">
                <a:solidFill>
                  <a:srgbClr val="6F7878"/>
                </a:solidFill>
              </a:rPr>
              <a:t>;</a:t>
            </a:r>
            <a:r>
              <a:rPr lang="en-US" sz="1000" b="0" i="0" u="none" strike="noStrike" cap="none" dirty="0">
                <a:solidFill>
                  <a:srgbClr val="6F7878"/>
                </a:solidFill>
                <a:latin typeface="Arial"/>
                <a:ea typeface="Arial"/>
                <a:cs typeface="Arial"/>
                <a:sym typeface="Arial"/>
              </a:rPr>
              <a:t> </a:t>
            </a:r>
            <a:r>
              <a:rPr lang="en-US" sz="1000" b="0" i="0" u="none" strike="noStrike" cap="none" dirty="0">
                <a:solidFill>
                  <a:srgbClr val="6F7878"/>
                </a:solidFill>
                <a:latin typeface="Arial"/>
                <a:ea typeface="Arial"/>
                <a:cs typeface="Arial"/>
                <a:sym typeface="Arial"/>
                <a:hlinkClick r:id="rId9"/>
              </a:rPr>
              <a:t>OpenAI’s ChatGPT Reportedly Costs $100,000 a Day to Run</a:t>
            </a:r>
            <a:r>
              <a:rPr lang="en-US" sz="1000" b="0" i="0" u="none" strike="noStrike" cap="none" dirty="0">
                <a:solidFill>
                  <a:srgbClr val="6F7878"/>
                </a:solidFill>
                <a:latin typeface="Arial"/>
                <a:ea typeface="Arial"/>
                <a:cs typeface="Arial"/>
                <a:sym typeface="Arial"/>
              </a:rPr>
              <a:t>, CIOCoverage.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
          <p:cNvSpPr txBox="1">
            <a:spLocks noGrp="1"/>
          </p:cNvSpPr>
          <p:nvPr>
            <p:ph type="title"/>
          </p:nvPr>
        </p:nvSpPr>
        <p:spPr>
          <a:xfrm>
            <a:off x="1014718" y="1784978"/>
            <a:ext cx="10159695" cy="2215991"/>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2"/>
              </a:buClr>
              <a:buSzPts val="4800"/>
              <a:buFont typeface="Arial"/>
              <a:buNone/>
            </a:pPr>
            <a:r>
              <a:rPr lang="en-US" sz="4800" dirty="0">
                <a:latin typeface="Arial"/>
                <a:ea typeface="Arial"/>
                <a:cs typeface="Arial"/>
                <a:sym typeface="Arial"/>
              </a:rPr>
              <a:t>“We shape our tools, and</a:t>
            </a:r>
            <a:r>
              <a:rPr lang="en-US" sz="4800" dirty="0"/>
              <a:t> </a:t>
            </a:r>
            <a:r>
              <a:rPr lang="en-US" sz="4800" dirty="0">
                <a:latin typeface="Arial"/>
                <a:ea typeface="Arial"/>
                <a:cs typeface="Arial"/>
                <a:sym typeface="Arial"/>
              </a:rPr>
              <a:t>thereafter</a:t>
            </a:r>
            <a:r>
              <a:rPr lang="en-US" sz="4800" dirty="0">
                <a:solidFill>
                  <a:srgbClr val="FF540A"/>
                </a:solidFill>
              </a:rPr>
              <a:t> </a:t>
            </a:r>
            <a:br>
              <a:rPr lang="en-US" sz="4800" dirty="0">
                <a:solidFill>
                  <a:srgbClr val="FF540A"/>
                </a:solidFill>
              </a:rPr>
            </a:br>
            <a:r>
              <a:rPr lang="en-US" sz="4800" dirty="0">
                <a:solidFill>
                  <a:srgbClr val="FF540A"/>
                </a:solidFill>
              </a:rPr>
              <a:t>our tools shape us.” </a:t>
            </a:r>
          </a:p>
        </p:txBody>
      </p:sp>
      <p:sp>
        <p:nvSpPr>
          <p:cNvPr id="468" name="Google Shape;468;p5"/>
          <p:cNvSpPr txBox="1">
            <a:spLocks noGrp="1"/>
          </p:cNvSpPr>
          <p:nvPr>
            <p:ph type="body" idx="1"/>
          </p:nvPr>
        </p:nvSpPr>
        <p:spPr>
          <a:xfrm>
            <a:off x="1014718" y="4048822"/>
            <a:ext cx="10334002" cy="114662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400"/>
              <a:buNone/>
            </a:pPr>
            <a:r>
              <a:rPr lang="en-US" sz="2400" b="1" dirty="0">
                <a:latin typeface="Arial Black"/>
                <a:ea typeface="Arial Black"/>
                <a:cs typeface="Arial Black"/>
                <a:sym typeface="Arial Black"/>
              </a:rPr>
              <a:t>John Culkin </a:t>
            </a:r>
            <a:r>
              <a:rPr lang="en-US" sz="2400" dirty="0"/>
              <a:t>(</a:t>
            </a:r>
            <a:r>
              <a:rPr lang="en-US" sz="2400" dirty="0">
                <a:latin typeface="Arial"/>
                <a:ea typeface="Arial"/>
                <a:cs typeface="Arial"/>
                <a:sym typeface="Arial"/>
              </a:rPr>
              <a:t>1928-1993) </a:t>
            </a:r>
            <a:br>
              <a:rPr lang="en-US" sz="2400" dirty="0">
                <a:latin typeface="Arial"/>
                <a:ea typeface="Arial"/>
                <a:cs typeface="Arial"/>
                <a:sym typeface="Arial"/>
              </a:rPr>
            </a:br>
            <a:r>
              <a:rPr lang="en-US" sz="2400" dirty="0">
                <a:latin typeface="Arial"/>
                <a:ea typeface="Arial"/>
                <a:cs typeface="Arial"/>
                <a:sym typeface="Arial"/>
              </a:rPr>
              <a:t>Professor of Communication, Fordham University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4" name="Google Shape;474;p6"/>
          <p:cNvPicPr preferRelativeResize="0"/>
          <p:nvPr/>
        </p:nvPicPr>
        <p:blipFill rotWithShape="1">
          <a:blip r:embed="rId3">
            <a:alphaModFix/>
          </a:blip>
          <a:srcRect/>
          <a:stretch/>
        </p:blipFill>
        <p:spPr>
          <a:xfrm>
            <a:off x="0" y="-1487"/>
            <a:ext cx="12192000" cy="6681216"/>
          </a:xfrm>
          <a:prstGeom prst="rect">
            <a:avLst/>
          </a:prstGeom>
          <a:noFill/>
          <a:ln>
            <a:noFill/>
          </a:ln>
        </p:spPr>
      </p:pic>
      <p:sp>
        <p:nvSpPr>
          <p:cNvPr id="473" name="Google Shape;473;p6"/>
          <p:cNvSpPr txBox="1">
            <a:spLocks noGrp="1"/>
          </p:cNvSpPr>
          <p:nvPr>
            <p:ph type="title"/>
          </p:nvPr>
        </p:nvSpPr>
        <p:spPr>
          <a:xfrm>
            <a:off x="550953" y="670125"/>
            <a:ext cx="7426225" cy="279413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4000"/>
              <a:buFont typeface="Arial"/>
              <a:buNone/>
            </a:pPr>
            <a:r>
              <a:rPr lang="en-US" dirty="0">
                <a:solidFill>
                  <a:schemeClr val="lt2"/>
                </a:solidFill>
                <a:latin typeface="Arial"/>
                <a:ea typeface="Arial"/>
                <a:cs typeface="Arial"/>
                <a:sym typeface="Arial"/>
              </a:rPr>
              <a:t>We should not treat AI as just a technology, or a business case. </a:t>
            </a:r>
            <a:br>
              <a:rPr lang="en-US" dirty="0">
                <a:solidFill>
                  <a:schemeClr val="lt2"/>
                </a:solidFill>
                <a:latin typeface="Arial"/>
                <a:ea typeface="Arial"/>
                <a:cs typeface="Arial"/>
                <a:sym typeface="Arial"/>
              </a:rPr>
            </a:br>
            <a:r>
              <a:rPr lang="en-US" dirty="0">
                <a:solidFill>
                  <a:schemeClr val="lt2"/>
                </a:solidFill>
                <a:latin typeface="Arial"/>
                <a:ea typeface="Arial"/>
                <a:cs typeface="Arial"/>
                <a:sym typeface="Arial"/>
              </a:rPr>
              <a:t>AI is shaping our society and </a:t>
            </a:r>
            <a:r>
              <a:rPr lang="en-US" dirty="0">
                <a:solidFill>
                  <a:srgbClr val="FF540A"/>
                </a:solidFill>
              </a:rPr>
              <a:t>changing what it means </a:t>
            </a:r>
            <a:br>
              <a:rPr lang="en-US" dirty="0">
                <a:solidFill>
                  <a:srgbClr val="FF540A"/>
                </a:solidFill>
              </a:rPr>
            </a:br>
            <a:r>
              <a:rPr lang="en-US" dirty="0">
                <a:solidFill>
                  <a:srgbClr val="FF540A"/>
                </a:solidFill>
              </a:rPr>
              <a:t>to be human.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aphicFrame>
        <p:nvGraphicFramePr>
          <p:cNvPr id="479" name="Google Shape;479;p8"/>
          <p:cNvGraphicFramePr/>
          <p:nvPr/>
        </p:nvGraphicFramePr>
        <p:xfrm>
          <a:off x="3982720" y="1333395"/>
          <a:ext cx="4226560" cy="4098595"/>
        </p:xfrm>
        <a:graphic>
          <a:graphicData uri="http://schemas.openxmlformats.org/drawingml/2006/chart">
            <c:chart xmlns:c="http://schemas.openxmlformats.org/drawingml/2006/chart" xmlns:r="http://schemas.openxmlformats.org/officeDocument/2006/relationships" r:id="rId3"/>
          </a:graphicData>
        </a:graphic>
      </p:graphicFrame>
      <p:sp>
        <p:nvSpPr>
          <p:cNvPr id="480" name="Google Shape;480;p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The Benefits of AI Outweigh the Risks</a:t>
            </a:r>
          </a:p>
        </p:txBody>
      </p:sp>
      <p:sp>
        <p:nvSpPr>
          <p:cNvPr id="481" name="Google Shape;481;p8"/>
          <p:cNvSpPr txBox="1">
            <a:spLocks noGrp="1"/>
          </p:cNvSpPr>
          <p:nvPr>
            <p:ph type="body" idx="1"/>
          </p:nvPr>
        </p:nvSpPr>
        <p:spPr>
          <a:xfrm>
            <a:off x="468490" y="868003"/>
            <a:ext cx="11274425" cy="24758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800"/>
              <a:buNone/>
            </a:pPr>
            <a:r>
              <a:rPr lang="en-US" dirty="0"/>
              <a:t>Percentage of Respondents Who Agree</a:t>
            </a:r>
          </a:p>
        </p:txBody>
      </p:sp>
      <p:sp>
        <p:nvSpPr>
          <p:cNvPr id="482" name="Google Shape;482;p8"/>
          <p:cNvSpPr txBox="1"/>
          <p:nvPr/>
        </p:nvSpPr>
        <p:spPr>
          <a:xfrm>
            <a:off x="3078728" y="1724566"/>
            <a:ext cx="1370657" cy="55399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US" sz="1800" b="1" i="0" u="none" strike="noStrike" cap="none" dirty="0">
                <a:solidFill>
                  <a:srgbClr val="000000"/>
                </a:solidFill>
                <a:latin typeface="Arial"/>
                <a:ea typeface="Arial"/>
                <a:cs typeface="Arial"/>
                <a:sym typeface="Arial"/>
              </a:rPr>
              <a:t>27%</a:t>
            </a:r>
            <a:endParaRPr lang="en-US" dirty="0"/>
          </a:p>
          <a:p>
            <a:pPr marL="0" marR="0" lvl="0" indent="0" algn="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Don’t Know</a:t>
            </a:r>
            <a:endParaRPr lang="en-US" dirty="0"/>
          </a:p>
        </p:txBody>
      </p:sp>
      <p:sp>
        <p:nvSpPr>
          <p:cNvPr id="483" name="Google Shape;483;p8"/>
          <p:cNvSpPr txBox="1"/>
          <p:nvPr/>
        </p:nvSpPr>
        <p:spPr>
          <a:xfrm>
            <a:off x="3205639" y="3686573"/>
            <a:ext cx="896560" cy="55399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US" sz="1800" b="1" i="0" u="none" strike="noStrike" cap="none" dirty="0">
                <a:solidFill>
                  <a:srgbClr val="000000"/>
                </a:solidFill>
                <a:latin typeface="Arial"/>
                <a:ea typeface="Arial"/>
                <a:cs typeface="Arial"/>
                <a:sym typeface="Arial"/>
              </a:rPr>
              <a:t>5%</a:t>
            </a:r>
            <a:endParaRPr lang="en-US" dirty="0"/>
          </a:p>
          <a:p>
            <a:pPr marL="0" marR="0" lvl="0" indent="0" algn="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No</a:t>
            </a:r>
            <a:endParaRPr lang="en-US" dirty="0"/>
          </a:p>
        </p:txBody>
      </p:sp>
      <p:sp>
        <p:nvSpPr>
          <p:cNvPr id="484" name="Google Shape;484;p8"/>
          <p:cNvSpPr txBox="1"/>
          <p:nvPr/>
        </p:nvSpPr>
        <p:spPr>
          <a:xfrm>
            <a:off x="8238309" y="3095435"/>
            <a:ext cx="748055"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Arial"/>
                <a:ea typeface="Arial"/>
                <a:cs typeface="Arial"/>
                <a:sym typeface="Arial"/>
              </a:rPr>
              <a:t>68%</a:t>
            </a:r>
            <a:endParaRPr lang="en-US"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Yes</a:t>
            </a:r>
            <a:endParaRPr lang="en-US" dirty="0"/>
          </a:p>
        </p:txBody>
      </p:sp>
      <p:sp>
        <p:nvSpPr>
          <p:cNvPr id="485" name="Google Shape;485;p8"/>
          <p:cNvSpPr txBox="1"/>
          <p:nvPr/>
        </p:nvSpPr>
        <p:spPr>
          <a:xfrm>
            <a:off x="468489" y="5365020"/>
            <a:ext cx="8702843" cy="954087"/>
          </a:xfrm>
          <a:prstGeom prst="rect">
            <a:avLst/>
          </a:prstGeom>
          <a:noFill/>
          <a:ln>
            <a:noFill/>
          </a:ln>
        </p:spPr>
        <p:txBody>
          <a:bodyPr spcFirstLastPara="1" wrap="square" lIns="0" tIns="121900" rIns="0" bIns="0" anchor="b"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n = 1,079</a:t>
            </a:r>
            <a:endParaRPr lang="en-US" dirty="0"/>
          </a:p>
          <a:p>
            <a:pPr marL="0" marR="0" lvl="0" indent="0" algn="l" rtl="0">
              <a:lnSpc>
                <a:spcPct val="100000"/>
              </a:lnSpc>
              <a:spcBef>
                <a:spcPts val="400"/>
              </a:spcBef>
              <a:spcAft>
                <a:spcPts val="0"/>
              </a:spcAft>
              <a:buNone/>
            </a:pPr>
            <a:r>
              <a:rPr lang="en-US" sz="1000" b="0" i="0" u="none" strike="noStrike" cap="none" dirty="0">
                <a:solidFill>
                  <a:srgbClr val="6F7878"/>
                </a:solidFill>
                <a:latin typeface="Arial"/>
                <a:ea typeface="Arial"/>
                <a:cs typeface="Arial"/>
                <a:sym typeface="Arial"/>
              </a:rPr>
              <a:t>Source: Beyond the Hype: Enterprise Impact of ChatGPT and Generative AI Webinar Polls, 21 April 2023</a:t>
            </a:r>
            <a:endParaRPr lang="en-US" dirty="0"/>
          </a:p>
          <a:p>
            <a:pPr marL="0" marR="0" lvl="0" indent="0" algn="l" rtl="0">
              <a:lnSpc>
                <a:spcPct val="100000"/>
              </a:lnSpc>
              <a:spcBef>
                <a:spcPts val="400"/>
              </a:spcBef>
              <a:spcAft>
                <a:spcPts val="0"/>
              </a:spcAft>
              <a:buNone/>
            </a:pPr>
            <a:r>
              <a:rPr lang="en-US" sz="1000" b="0" i="0" u="none" strike="noStrike" cap="none" dirty="0">
                <a:solidFill>
                  <a:srgbClr val="6F7878"/>
                </a:solidFill>
                <a:latin typeface="Arial"/>
                <a:ea typeface="Arial"/>
                <a:cs typeface="Arial"/>
                <a:sym typeface="Arial"/>
              </a:rPr>
              <a:t>Q: “Do you believe the benefits of generative AI outweigh the risks?”</a:t>
            </a:r>
          </a:p>
          <a:p>
            <a:pPr marL="0" marR="0" lvl="0" indent="0" algn="l" rtl="0">
              <a:lnSpc>
                <a:spcPct val="100000"/>
              </a:lnSpc>
              <a:spcBef>
                <a:spcPts val="400"/>
              </a:spcBef>
              <a:spcAft>
                <a:spcPts val="0"/>
              </a:spcAft>
              <a:buNone/>
            </a:pPr>
            <a:r>
              <a:rPr lang="en-US" sz="1000" dirty="0">
                <a:solidFill>
                  <a:srgbClr val="6F7878"/>
                </a:solidFill>
              </a:rPr>
              <a:t>For more information, see </a:t>
            </a:r>
            <a:r>
              <a:rPr lang="en-US" sz="1000" dirty="0">
                <a:solidFill>
                  <a:srgbClr val="6F7878"/>
                </a:solidFill>
                <a:hlinkClick r:id="rId4"/>
              </a:rPr>
              <a:t>Executive Pulse: AI Investment Gets a Boost From ChatGPT Hype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Generative AI </a:t>
            </a:r>
            <a:br>
              <a:rPr lang="en-US" dirty="0"/>
            </a:br>
            <a:r>
              <a:rPr lang="en-US" dirty="0"/>
              <a:t>and Productivity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10"/>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Generative AI Is Changing: </a:t>
            </a:r>
            <a:r>
              <a:rPr lang="en-US" dirty="0">
                <a:latin typeface="Arial"/>
                <a:ea typeface="Arial"/>
                <a:cs typeface="Arial"/>
                <a:sym typeface="Arial"/>
              </a:rPr>
              <a:t>Product Development</a:t>
            </a:r>
          </a:p>
        </p:txBody>
      </p:sp>
      <p:sp>
        <p:nvSpPr>
          <p:cNvPr id="496" name="Google Shape;496;p10"/>
          <p:cNvSpPr txBox="1"/>
          <p:nvPr/>
        </p:nvSpPr>
        <p:spPr>
          <a:xfrm>
            <a:off x="457201" y="5926584"/>
            <a:ext cx="10982428" cy="430887"/>
          </a:xfrm>
          <a:prstGeom prst="rect">
            <a:avLst/>
          </a:prstGeom>
          <a:noFill/>
          <a:ln>
            <a:noFill/>
          </a:ln>
        </p:spPr>
        <p:txBody>
          <a:bodyPr spcFirstLastPara="1" wrap="square" lIns="0" tIns="121900" rIns="0" bIns="0" anchor="b" anchorCtr="0">
            <a:spAutoFit/>
          </a:bodyPr>
          <a:lstStyle/>
          <a:p>
            <a:pPr marL="12700" marR="0" lvl="0" indent="-12700" algn="l" rtl="0">
              <a:lnSpc>
                <a:spcPct val="100000"/>
              </a:lnSpc>
              <a:spcBef>
                <a:spcPts val="0"/>
              </a:spcBef>
              <a:spcAft>
                <a:spcPts val="0"/>
              </a:spcAft>
              <a:buNone/>
            </a:pPr>
            <a:r>
              <a:rPr lang="en-US" sz="1000" b="0" i="0" u="none" strike="noStrike" cap="none" dirty="0">
                <a:solidFill>
                  <a:srgbClr val="979D9D"/>
                </a:solidFill>
                <a:latin typeface="Arial"/>
                <a:ea typeface="Arial"/>
                <a:cs typeface="Arial"/>
                <a:sym typeface="Arial"/>
              </a:rPr>
              <a:t>Source: </a:t>
            </a:r>
            <a:r>
              <a:rPr lang="en-US" sz="1000" b="0" i="0" u="sng" strike="noStrike" cap="none" dirty="0">
                <a:solidFill>
                  <a:srgbClr val="979D9D"/>
                </a:solidFill>
                <a:latin typeface="Arial"/>
                <a:ea typeface="Arial"/>
                <a:cs typeface="Arial"/>
                <a:sym typeface="Arial"/>
                <a:hlinkClick r:id="rId3">
                  <a:extLst>
                    <a:ext uri="{A12FA001-AC4F-418D-AE19-62706E023703}">
                      <ahyp:hlinkClr xmlns:ahyp="http://schemas.microsoft.com/office/drawing/2018/hyperlinkcolor" xmlns="" val="tx"/>
                    </a:ext>
                  </a:extLst>
                </a:hlinkClick>
              </a:rPr>
              <a:t>Absci First to Create and Validate De Novo Antibodies With Zero-Shot Generative AI</a:t>
            </a:r>
            <a:r>
              <a:rPr lang="en-US" sz="1000" b="0" i="0" u="none" strike="noStrike" cap="none" dirty="0">
                <a:solidFill>
                  <a:srgbClr val="979D9D"/>
                </a:solidFill>
                <a:latin typeface="Arial"/>
                <a:ea typeface="Arial"/>
                <a:cs typeface="Arial"/>
                <a:sym typeface="Arial"/>
              </a:rPr>
              <a:t>, Absci (10 January 2023); </a:t>
            </a:r>
            <a:br>
              <a:rPr lang="en-US" sz="1000" b="0" i="0" u="none" strike="noStrike" cap="none" dirty="0">
                <a:solidFill>
                  <a:srgbClr val="979D9D"/>
                </a:solidFill>
                <a:latin typeface="Arial"/>
                <a:ea typeface="Arial"/>
                <a:cs typeface="Arial"/>
                <a:sym typeface="Arial"/>
              </a:rPr>
            </a:br>
            <a:r>
              <a:rPr lang="en-US" sz="1000" b="0" i="0" u="sng" strike="noStrike" cap="none" dirty="0">
                <a:solidFill>
                  <a:srgbClr val="979D9D"/>
                </a:solidFill>
                <a:latin typeface="Arial"/>
                <a:ea typeface="Arial"/>
                <a:cs typeface="Arial"/>
                <a:sym typeface="Arial"/>
                <a:hlinkClick r:id="rId4">
                  <a:extLst>
                    <a:ext uri="{A12FA001-AC4F-418D-AE19-62706E023703}">
                      <ahyp:hlinkClr xmlns:ahyp="http://schemas.microsoft.com/office/drawing/2018/hyperlinkcolor" xmlns="" val="tx"/>
                    </a:ext>
                  </a:extLst>
                </a:hlinkClick>
              </a:rPr>
              <a:t>Project Dreamcatcher: Generative Design Solutions in CAD</a:t>
            </a:r>
            <a:r>
              <a:rPr lang="en-US" sz="1000" b="0" i="0" u="none" strike="noStrike" cap="none" dirty="0">
                <a:solidFill>
                  <a:srgbClr val="979D9D"/>
                </a:solidFill>
                <a:latin typeface="Arial"/>
                <a:ea typeface="Arial"/>
                <a:cs typeface="Arial"/>
                <a:sym typeface="Arial"/>
              </a:rPr>
              <a:t>, Autodesk</a:t>
            </a:r>
            <a:endParaRPr lang="en-US" dirty="0"/>
          </a:p>
        </p:txBody>
      </p:sp>
      <p:pic>
        <p:nvPicPr>
          <p:cNvPr id="497" name="Google Shape;497;p10" descr="(PRNewsfoto/AbSci)"/>
          <p:cNvPicPr preferRelativeResize="0"/>
          <p:nvPr/>
        </p:nvPicPr>
        <p:blipFill rotWithShape="1">
          <a:blip r:embed="rId5">
            <a:alphaModFix/>
          </a:blip>
          <a:srcRect/>
          <a:stretch/>
        </p:blipFill>
        <p:spPr>
          <a:xfrm>
            <a:off x="2184462" y="1821949"/>
            <a:ext cx="2077560" cy="612880"/>
          </a:xfrm>
          <a:prstGeom prst="rect">
            <a:avLst/>
          </a:prstGeom>
          <a:noFill/>
          <a:ln>
            <a:noFill/>
          </a:ln>
        </p:spPr>
      </p:pic>
      <p:pic>
        <p:nvPicPr>
          <p:cNvPr id="498" name="Google Shape;498;p10" descr="A new logo, look, and feel for Autodesk | Autodesk News"/>
          <p:cNvPicPr preferRelativeResize="0"/>
          <p:nvPr/>
        </p:nvPicPr>
        <p:blipFill rotWithShape="1">
          <a:blip r:embed="rId6">
            <a:alphaModFix/>
          </a:blip>
          <a:srcRect/>
          <a:stretch/>
        </p:blipFill>
        <p:spPr>
          <a:xfrm>
            <a:off x="7063821" y="1857817"/>
            <a:ext cx="3412307" cy="577012"/>
          </a:xfrm>
          <a:prstGeom prst="rect">
            <a:avLst/>
          </a:prstGeom>
          <a:noFill/>
          <a:ln>
            <a:noFill/>
          </a:ln>
        </p:spPr>
      </p:pic>
      <p:sp>
        <p:nvSpPr>
          <p:cNvPr id="499" name="Google Shape;499;p10"/>
          <p:cNvSpPr txBox="1"/>
          <p:nvPr/>
        </p:nvSpPr>
        <p:spPr>
          <a:xfrm>
            <a:off x="871688" y="2765328"/>
            <a:ext cx="4919472" cy="2339072"/>
          </a:xfrm>
          <a:prstGeom prst="rect">
            <a:avLst/>
          </a:prstGeom>
          <a:solidFill>
            <a:srgbClr val="F4F4F4"/>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Absci — </a:t>
            </a:r>
            <a:r>
              <a:rPr lang="en-US" sz="2000" b="0" i="0" u="none" strike="noStrike" cap="none" dirty="0">
                <a:solidFill>
                  <a:srgbClr val="000000"/>
                </a:solidFill>
                <a:latin typeface="Arial"/>
                <a:ea typeface="Arial"/>
                <a:cs typeface="Arial"/>
                <a:sym typeface="Arial"/>
              </a:rPr>
              <a:t>a drug creation pharma company — has launched a generative AI tool to assist with the identification and testing of antibodies typically not found in existing databases. It anticipates this advancement could cut the time to clinical testing by more than 50%.</a:t>
            </a:r>
            <a:endParaRPr lang="en-US" dirty="0"/>
          </a:p>
        </p:txBody>
      </p:sp>
      <p:sp>
        <p:nvSpPr>
          <p:cNvPr id="500" name="Google Shape;500;p10"/>
          <p:cNvSpPr txBox="1"/>
          <p:nvPr/>
        </p:nvSpPr>
        <p:spPr>
          <a:xfrm>
            <a:off x="6400841" y="2765328"/>
            <a:ext cx="4919472" cy="2339102"/>
          </a:xfrm>
          <a:prstGeom prst="rect">
            <a:avLst/>
          </a:prstGeom>
          <a:solidFill>
            <a:srgbClr val="F4F4F4"/>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Autodesk — </a:t>
            </a:r>
            <a:r>
              <a:rPr lang="en-US" sz="2000" b="0" i="0" u="none" strike="noStrike" cap="none" dirty="0">
                <a:solidFill>
                  <a:srgbClr val="000000"/>
                </a:solidFill>
                <a:latin typeface="Arial"/>
                <a:ea typeface="Arial"/>
                <a:cs typeface="Arial"/>
                <a:sym typeface="Arial"/>
              </a:rPr>
              <a:t>a software firm specializing in design — uses its Dreamcatcher platform to generate CAD designs based on user goals and constraints. The software can incorporate elements such as local regulations and sustainability into its various proposals.</a:t>
            </a:r>
            <a:endParaRPr lang="en-US" sz="2000" b="0" i="0" u="sng"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G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4331</Words>
  <Application>Microsoft Office PowerPoint</Application>
  <PresentationFormat>Widescreen</PresentationFormat>
  <Paragraphs>423</Paragraphs>
  <Slides>32</Slides>
  <Notes>32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32</vt:i4>
      </vt:variant>
    </vt:vector>
  </HeadingPairs>
  <TitlesOfParts>
    <vt:vector size="41" baseType="lpstr">
      <vt:lpstr>MS Mincho</vt:lpstr>
      <vt:lpstr>Arial</vt:lpstr>
      <vt:lpstr>Arial Black</vt:lpstr>
      <vt:lpstr>Noto Sans Symbols</vt:lpstr>
      <vt:lpstr>Times</vt:lpstr>
      <vt:lpstr>1_White bkgrnd master</vt:lpstr>
      <vt:lpstr>OG_White bkgrnd master</vt:lpstr>
      <vt:lpstr>Blue bkgrnd master</vt:lpstr>
      <vt:lpstr>White bkgrnd master</vt:lpstr>
      <vt:lpstr>Generative AI: The Basics</vt:lpstr>
      <vt:lpstr>Introduction to Generative AI</vt:lpstr>
      <vt:lpstr>What Is Generative AI? </vt:lpstr>
      <vt:lpstr>Why Was ChatGPT So Impactful?  </vt:lpstr>
      <vt:lpstr>“We shape our tools, and thereafter  our tools shape us.” </vt:lpstr>
      <vt:lpstr>We should not treat AI as just a technology, or a business case.  AI is shaping our society and changing what it means  to be human.</vt:lpstr>
      <vt:lpstr>The Benefits of AI Outweigh the Risks</vt:lpstr>
      <vt:lpstr>Generative AI  and Productivity</vt:lpstr>
      <vt:lpstr>Generative AI Is Changing: Product Development</vt:lpstr>
      <vt:lpstr>Generative AI Is Changing: Customer Experience </vt:lpstr>
      <vt:lpstr>Generative AI Is Changing: Employee Productivity</vt:lpstr>
      <vt:lpstr>Generative AI Is Changing: Innovation Productivity</vt:lpstr>
      <vt:lpstr>By 2025:  Generative AI will support authors, marketers and others in 50% of new content generation. </vt:lpstr>
      <vt:lpstr>PowerPoint Presentation</vt:lpstr>
      <vt:lpstr>Regulation,  Risk &amp; Ethics</vt:lpstr>
      <vt:lpstr>Digital Technologies Go Through Phases  of Responsible Use</vt:lpstr>
      <vt:lpstr>Four Approaches to Regulation of Generative AI</vt:lpstr>
      <vt:lpstr>Generative AI Creates Many Kinds of Risks</vt:lpstr>
      <vt:lpstr>Build Trustworthy Generative AI</vt:lpstr>
      <vt:lpstr>AI and Sustainability</vt:lpstr>
      <vt:lpstr>Balancing AI Energy and Emissions Impacts </vt:lpstr>
      <vt:lpstr>Example Applications of AI for Sustainability</vt:lpstr>
      <vt:lpstr>90% of business leaders state  that technology is increasing sustainability maturity</vt:lpstr>
      <vt:lpstr>How Generative  AI Affects Your  AI Strategy</vt:lpstr>
      <vt:lpstr>Now customers and employees expect the same sophistication from you …</vt:lpstr>
      <vt:lpstr>How Does GenAI Change a Typical AI Strategy? </vt:lpstr>
      <vt:lpstr>By 2025:  35% of large organizations will have named a Chief AI Officer reporting  to a CEO or COO.</vt:lpstr>
      <vt:lpstr>How GenAI  Affects Jobs</vt:lpstr>
      <vt:lpstr>PowerPoint Presentation</vt:lpstr>
      <vt:lpstr>AI Outperforms People in Some Tasks, but Not All</vt:lpstr>
      <vt:lpstr>Democratization of Work and Redistribution  of Workload</vt:lpstr>
      <vt:lpstr>Democratization of Work and Redistribution  of Workload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2023-06-13T07:37:01Z</dcterms:modified>
</cp:coreProperties>
</file>